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89" r:id="rId35"/>
    <p:sldId id="291" r:id="rId36"/>
    <p:sldId id="292"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70" autoAdjust="0"/>
    <p:restoredTop sz="94660"/>
  </p:normalViewPr>
  <p:slideViewPr>
    <p:cSldViewPr>
      <p:cViewPr varScale="1">
        <p:scale>
          <a:sx n="74" d="100"/>
          <a:sy n="74" d="100"/>
        </p:scale>
        <p:origin x="-10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B7F347-16DD-431B-9808-3DF271ECBA55}" type="datetimeFigureOut">
              <a:rPr lang="en-US" smtClean="0"/>
              <a:t>12/22/2008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4A7E5-3705-43E4-B2B3-AFA4BA9A353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54A7E5-3705-43E4-B2B3-AFA4BA9A353E}"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1A0DB7-C8E2-44C7-9FB9-F3B1D88050C3}" type="datetimeFigureOut">
              <a:rPr lang="en-US" smtClean="0"/>
              <a:pPr/>
              <a:t>12/22/2008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1119066-0D3F-4C94-9883-00DC9BCA6E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1A0DB7-C8E2-44C7-9FB9-F3B1D88050C3}" type="datetimeFigureOut">
              <a:rPr lang="en-US" smtClean="0"/>
              <a:pPr/>
              <a:t>12/22/2008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19066-0D3F-4C94-9883-00DC9BCA6E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1A0DB7-C8E2-44C7-9FB9-F3B1D88050C3}" type="datetimeFigureOut">
              <a:rPr lang="en-US" smtClean="0"/>
              <a:pPr/>
              <a:t>12/22/2008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19066-0D3F-4C94-9883-00DC9BCA6E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1A0DB7-C8E2-44C7-9FB9-F3B1D88050C3}" type="datetimeFigureOut">
              <a:rPr lang="en-US" smtClean="0"/>
              <a:pPr/>
              <a:t>12/22/2008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1119066-0D3F-4C94-9883-00DC9BCA6E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1A0DB7-C8E2-44C7-9FB9-F3B1D88050C3}" type="datetimeFigureOut">
              <a:rPr lang="en-US" smtClean="0"/>
              <a:pPr/>
              <a:t>12/22/2008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1119066-0D3F-4C94-9883-00DC9BCA6E5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1A0DB7-C8E2-44C7-9FB9-F3B1D88050C3}" type="datetimeFigureOut">
              <a:rPr lang="en-US" smtClean="0"/>
              <a:pPr/>
              <a:t>12/22/2008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1119066-0D3F-4C94-9883-00DC9BCA6E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1A0DB7-C8E2-44C7-9FB9-F3B1D88050C3}" type="datetimeFigureOut">
              <a:rPr lang="en-US" smtClean="0"/>
              <a:pPr/>
              <a:t>12/22/2008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1119066-0D3F-4C94-9883-00DC9BCA6E54}"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1A0DB7-C8E2-44C7-9FB9-F3B1D88050C3}" type="datetimeFigureOut">
              <a:rPr lang="en-US" smtClean="0"/>
              <a:pPr/>
              <a:t>12/22/2008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19066-0D3F-4C94-9883-00DC9BCA6E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1A0DB7-C8E2-44C7-9FB9-F3B1D88050C3}" type="datetimeFigureOut">
              <a:rPr lang="en-US" smtClean="0"/>
              <a:pPr/>
              <a:t>12/22/2008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19066-0D3F-4C94-9883-00DC9BCA6E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1A0DB7-C8E2-44C7-9FB9-F3B1D88050C3}" type="datetimeFigureOut">
              <a:rPr lang="en-US" smtClean="0"/>
              <a:pPr/>
              <a:t>12/22/2008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19066-0D3F-4C94-9883-00DC9BCA6E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81A0DB7-C8E2-44C7-9FB9-F3B1D88050C3}" type="datetimeFigureOut">
              <a:rPr lang="en-US" smtClean="0"/>
              <a:pPr/>
              <a:t>12/22/2008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1119066-0D3F-4C94-9883-00DC9BCA6E5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1A0DB7-C8E2-44C7-9FB9-F3B1D88050C3}" type="datetimeFigureOut">
              <a:rPr lang="en-US" smtClean="0"/>
              <a:pPr/>
              <a:t>12/22/2008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1119066-0D3F-4C94-9883-00DC9BCA6E5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mmhamsoft.amateur-radio.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1470025"/>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endParaRPr lang="en-US" sz="2000" dirty="0"/>
          </a:p>
        </p:txBody>
      </p:sp>
      <p:sp>
        <p:nvSpPr>
          <p:cNvPr id="1025" name="Rectangle 1"/>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NEAR EAST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LOGOK"/>
          <p:cNvPicPr preferRelativeResize="0">
            <a:picLocks noChangeArrowheads="1"/>
          </p:cNvPicPr>
          <p:nvPr/>
        </p:nvPicPr>
        <p:blipFill>
          <a:blip r:embed="rId3"/>
          <a:srcRect/>
          <a:stretch>
            <a:fillRect/>
          </a:stretch>
        </p:blipFill>
        <p:spPr bwMode="auto">
          <a:xfrm>
            <a:off x="1752600" y="304800"/>
            <a:ext cx="923925" cy="895350"/>
          </a:xfrm>
          <a:prstGeom prst="rect">
            <a:avLst/>
          </a:prstGeom>
          <a:noFill/>
          <a:ln w="9525">
            <a:noFill/>
            <a:miter lim="800000"/>
            <a:headEnd/>
            <a:tailEnd/>
          </a:ln>
        </p:spPr>
      </p:pic>
      <p:sp>
        <p:nvSpPr>
          <p:cNvPr id="1027" name="Rectangle 3"/>
          <p:cNvSpPr>
            <a:spLocks noChangeArrowheads="1"/>
          </p:cNvSpPr>
          <p:nvPr/>
        </p:nvSpPr>
        <p:spPr bwMode="auto">
          <a:xfrm>
            <a:off x="609600" y="1447800"/>
            <a:ext cx="6781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GRADUATE SCHOOL OF APPLIED SCIENCES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3124200" y="4495800"/>
            <a:ext cx="265970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Master Thesis defense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228600" y="5029200"/>
            <a:ext cx="2902461"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latin typeface="Times New Roman" pitchFamily="18" charset="0"/>
                <a:ea typeface="Times New Roman" pitchFamily="18" charset="0"/>
                <a:cs typeface="Times New Roman" pitchFamily="18" charset="0"/>
              </a:rPr>
              <a:t>    Prepared by :</a:t>
            </a:r>
            <a:r>
              <a:rPr kumimoji="0" lang="en-US" sz="16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Talal</a:t>
            </a:r>
            <a:r>
              <a:rPr kumimoji="0" lang="en-US"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KHADER</a:t>
            </a:r>
            <a:endParaRPr kumimoji="0" lang="en-US" sz="9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381000" y="5791200"/>
            <a:ext cx="5089920" cy="369332"/>
          </a:xfrm>
          <a:prstGeom prst="rect">
            <a:avLst/>
          </a:prstGeom>
        </p:spPr>
        <p:txBody>
          <a:bodyPr wrap="none">
            <a:spAutoFit/>
          </a:bodyPr>
          <a:lstStyle/>
          <a:p>
            <a:pPr lvl="0" fontAlgn="base">
              <a:spcBef>
                <a:spcPct val="0"/>
              </a:spcBef>
              <a:spcAft>
                <a:spcPct val="0"/>
              </a:spcAft>
            </a:pPr>
            <a:r>
              <a:rPr lang="en-US" b="1" dirty="0" smtClean="0">
                <a:latin typeface="Times New Roman" pitchFamily="18" charset="0"/>
                <a:ea typeface="Times New Roman" pitchFamily="18" charset="0"/>
                <a:cs typeface="Times New Roman" pitchFamily="18" charset="0"/>
              </a:rPr>
              <a:t>Supervised  by : </a:t>
            </a:r>
            <a:r>
              <a:rPr lang="en-US" dirty="0" smtClean="0">
                <a:latin typeface="Times New Roman" pitchFamily="18" charset="0"/>
                <a:cs typeface="Times New Roman" pitchFamily="18" charset="0"/>
              </a:rPr>
              <a:t>Assoc</a:t>
            </a:r>
            <a:r>
              <a:rPr lang="en-US" dirty="0">
                <a:latin typeface="Times New Roman" pitchFamily="18" charset="0"/>
                <a:cs typeface="Times New Roman" pitchFamily="18" charset="0"/>
              </a:rPr>
              <a:t>. Prof. </a:t>
            </a:r>
            <a:r>
              <a:rPr lang="en-US" dirty="0" smtClean="0">
                <a:latin typeface="Times New Roman" pitchFamily="18" charset="0"/>
                <a:cs typeface="Times New Roman" pitchFamily="18" charset="0"/>
              </a:rPr>
              <a:t>Dr</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Sameer</a:t>
            </a:r>
            <a:r>
              <a:rPr lang="en-US" smtClean="0">
                <a:solidFill>
                  <a:srgbClr val="002060"/>
                </a:solidFill>
                <a:latin typeface="Times New Roman" pitchFamily="18" charset="0"/>
                <a:cs typeface="Times New Roman" pitchFamily="18" charset="0"/>
              </a:rPr>
              <a:t> </a:t>
            </a:r>
            <a:r>
              <a:rPr lang="en-US" smtClean="0">
                <a:solidFill>
                  <a:srgbClr val="002060"/>
                </a:solidFill>
                <a:latin typeface="Times New Roman" pitchFamily="18" charset="0"/>
                <a:cs typeface="Times New Roman" pitchFamily="18" charset="0"/>
              </a:rPr>
              <a:t>IKHDAIR</a:t>
            </a:r>
            <a:endParaRPr kumimoji="0" lang="en-US" sz="1000" b="0" i="0" strike="noStrike" cap="none" normalizeH="0" baseline="0" dirty="0" smtClean="0">
              <a:ln>
                <a:noFill/>
              </a:ln>
              <a:solidFill>
                <a:srgbClr val="002060"/>
              </a:solidFill>
              <a:latin typeface="Times New Roman" pitchFamily="18" charset="0"/>
              <a:cs typeface="Times New Roman" pitchFamily="18" charset="0"/>
            </a:endParaRPr>
          </a:p>
        </p:txBody>
      </p:sp>
      <p:pic>
        <p:nvPicPr>
          <p:cNvPr id="1032" name="Picture 8"/>
          <p:cNvPicPr>
            <a:picLocks noChangeAspect="1" noChangeArrowheads="1"/>
          </p:cNvPicPr>
          <p:nvPr/>
        </p:nvPicPr>
        <p:blipFill>
          <a:blip r:embed="rId4"/>
          <a:srcRect/>
          <a:stretch>
            <a:fillRect/>
          </a:stretch>
        </p:blipFill>
        <p:spPr bwMode="auto">
          <a:xfrm>
            <a:off x="6629400" y="0"/>
            <a:ext cx="2514600" cy="1820917"/>
          </a:xfrm>
          <a:prstGeom prst="rect">
            <a:avLst/>
          </a:prstGeom>
          <a:noFill/>
          <a:ln w="9525">
            <a:noFill/>
            <a:miter lim="800000"/>
            <a:headEnd/>
            <a:tailEnd/>
          </a:ln>
          <a:effectLst/>
        </p:spPr>
      </p:pic>
      <p:pic>
        <p:nvPicPr>
          <p:cNvPr id="1033" name="Picture 9"/>
          <p:cNvPicPr>
            <a:picLocks noChangeAspect="1" noChangeArrowheads="1"/>
          </p:cNvPicPr>
          <p:nvPr/>
        </p:nvPicPr>
        <p:blipFill>
          <a:blip r:embed="rId5"/>
          <a:srcRect/>
          <a:stretch>
            <a:fillRect/>
          </a:stretch>
        </p:blipFill>
        <p:spPr bwMode="auto">
          <a:xfrm>
            <a:off x="5576196" y="4791075"/>
            <a:ext cx="3567804" cy="2066925"/>
          </a:xfrm>
          <a:prstGeom prst="rect">
            <a:avLst/>
          </a:prstGeom>
          <a:noFill/>
          <a:ln w="9525">
            <a:noFill/>
            <a:miter lim="800000"/>
            <a:headEnd/>
            <a:tailEnd/>
          </a:ln>
          <a:effectLst/>
        </p:spPr>
      </p:pic>
      <p:sp>
        <p:nvSpPr>
          <p:cNvPr id="1034" name="Rectangle 10"/>
          <p:cNvSpPr>
            <a:spLocks noChangeArrowheads="1"/>
          </p:cNvSpPr>
          <p:nvPr/>
        </p:nvSpPr>
        <p:spPr bwMode="auto">
          <a:xfrm>
            <a:off x="0" y="2743200"/>
            <a:ext cx="8931419"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SIMULATIONS ON THE LINEAR DIPOLE ANTENNA: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APPLICATIONS TO YAGI-UDA AND RABBIT EARS ANTENNAS</a:t>
            </a:r>
            <a:endParaRPr kumimoji="0" lang="en-US" sz="23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Autofit/>
          </a:bodyPr>
          <a:lstStyle/>
          <a:p>
            <a:r>
              <a:rPr lang="en-US" altLang="en-US" sz="2800" dirty="0" smtClean="0">
                <a:latin typeface="Times New Roman" pitchFamily="18" charset="0"/>
                <a:cs typeface="Times New Roman" pitchFamily="18" charset="0"/>
              </a:rPr>
              <a:t>Gain and Directivity AND ANTENNA EFFICIENCY</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95400"/>
            <a:ext cx="8686800" cy="4038600"/>
          </a:xfrm>
        </p:spPr>
        <p:txBody>
          <a:bodyPr>
            <a:normAutofit fontScale="55000" lnSpcReduction="20000"/>
          </a:bodyPr>
          <a:lstStyle/>
          <a:p>
            <a:endParaRPr lang="en-US" altLang="en-US" sz="2400" dirty="0" smtClean="0">
              <a:latin typeface="Times New Roman" pitchFamily="18" charset="0"/>
              <a:cs typeface="Times New Roman" pitchFamily="18" charset="0"/>
            </a:endParaRPr>
          </a:p>
          <a:p>
            <a:r>
              <a:rPr lang="en-US" sz="3300" dirty="0" smtClean="0">
                <a:latin typeface="Times New Roman" pitchFamily="18" charset="0"/>
                <a:cs typeface="Times New Roman" pitchFamily="18" charset="0"/>
              </a:rPr>
              <a:t>The term gain refers to the antenna’s effective radiated power compared to the effective radiated power of some reference antenna.</a:t>
            </a:r>
          </a:p>
          <a:p>
            <a:r>
              <a:rPr lang="en-US" sz="3300" dirty="0" smtClean="0">
                <a:latin typeface="Times New Roman" pitchFamily="18" charset="0"/>
                <a:cs typeface="Times New Roman" pitchFamily="18" charset="0"/>
              </a:rPr>
              <a:t> ● When the isotopic model is used, the gain will be stated in dBi (meaning gain in dB over isotopic)</a:t>
            </a:r>
            <a:endParaRPr lang="en-US" altLang="en-US" sz="3300" dirty="0" smtClean="0">
              <a:latin typeface="Times New Roman" pitchFamily="18" charset="0"/>
              <a:cs typeface="Times New Roman" pitchFamily="18" charset="0"/>
            </a:endParaRPr>
          </a:p>
          <a:p>
            <a:endParaRPr lang="en-US" altLang="en-US" sz="3300" dirty="0" smtClean="0">
              <a:latin typeface="Times New Roman" pitchFamily="18" charset="0"/>
              <a:cs typeface="Times New Roman" pitchFamily="18" charset="0"/>
            </a:endParaRPr>
          </a:p>
          <a:p>
            <a:r>
              <a:rPr lang="en-US" altLang="en-US" sz="3300" dirty="0" smtClean="0">
                <a:latin typeface="Times New Roman" pitchFamily="18" charset="0"/>
                <a:cs typeface="Times New Roman" pitchFamily="18" charset="0"/>
              </a:rPr>
              <a:t>In antennas, power gain in one direction is at the expense of losses in others</a:t>
            </a:r>
          </a:p>
          <a:p>
            <a:r>
              <a:rPr lang="en-US" altLang="en-US" sz="3300" dirty="0" smtClean="0">
                <a:latin typeface="Times New Roman" pitchFamily="18" charset="0"/>
                <a:cs typeface="Times New Roman" pitchFamily="18" charset="0"/>
              </a:rPr>
              <a:t>Directivity is the gain calculated assuming a lossless antenna.</a:t>
            </a:r>
          </a:p>
          <a:p>
            <a:endParaRPr lang="en-US" altLang="en-US" sz="3300" dirty="0" smtClean="0">
              <a:latin typeface="Times New Roman" pitchFamily="18" charset="0"/>
              <a:cs typeface="Times New Roman" pitchFamily="18" charset="0"/>
            </a:endParaRPr>
          </a:p>
          <a:p>
            <a:r>
              <a:rPr lang="en-US" sz="3300" dirty="0" smtClean="0">
                <a:latin typeface="Times New Roman" pitchFamily="18" charset="0"/>
                <a:cs typeface="Times New Roman" pitchFamily="18" charset="0"/>
              </a:rPr>
              <a:t> </a:t>
            </a:r>
            <a:r>
              <a:rPr lang="tr-TR" sz="3300" dirty="0" smtClean="0">
                <a:latin typeface="Times New Roman" pitchFamily="18" charset="0"/>
                <a:cs typeface="Times New Roman" pitchFamily="18" charset="0"/>
              </a:rPr>
              <a:t>The antenna efficie</a:t>
            </a:r>
            <a:r>
              <a:rPr lang="en-US" sz="3300" dirty="0" smtClean="0">
                <a:latin typeface="Times New Roman" pitchFamily="18" charset="0"/>
                <a:cs typeface="Times New Roman" pitchFamily="18" charset="0"/>
              </a:rPr>
              <a:t> </a:t>
            </a:r>
            <a:r>
              <a:rPr lang="tr-TR" sz="3300" dirty="0" smtClean="0">
                <a:latin typeface="Times New Roman" pitchFamily="18" charset="0"/>
                <a:cs typeface="Times New Roman" pitchFamily="18" charset="0"/>
              </a:rPr>
              <a:t>ncy is a parameter which takes into account the amount of losses at the terminals of the antenna within the structure of the antenna. The types of losses are given as follows:</a:t>
            </a:r>
            <a:endParaRPr lang="en-US" sz="3300" dirty="0" smtClean="0">
              <a:latin typeface="Times New Roman" pitchFamily="18" charset="0"/>
              <a:cs typeface="Times New Roman" pitchFamily="18" charset="0"/>
            </a:endParaRPr>
          </a:p>
          <a:p>
            <a:r>
              <a:rPr lang="en-US" sz="3300" dirty="0" smtClean="0">
                <a:latin typeface="Times New Roman" pitchFamily="18" charset="0"/>
                <a:cs typeface="Times New Roman" pitchFamily="18" charset="0"/>
              </a:rPr>
              <a:t>1-</a:t>
            </a:r>
            <a:r>
              <a:rPr lang="tr-TR" sz="3300" dirty="0" smtClean="0">
                <a:latin typeface="Times New Roman" pitchFamily="18" charset="0"/>
                <a:cs typeface="Times New Roman" pitchFamily="18" charset="0"/>
              </a:rPr>
              <a:t> Reflections because of mismatch between the transmitter and the antenna.</a:t>
            </a:r>
            <a:endParaRPr lang="en-US" sz="3300" dirty="0" smtClean="0">
              <a:latin typeface="Times New Roman" pitchFamily="18" charset="0"/>
              <a:cs typeface="Times New Roman" pitchFamily="18" charset="0"/>
            </a:endParaRPr>
          </a:p>
          <a:p>
            <a:r>
              <a:rPr lang="en-US" sz="3300" dirty="0" smtClean="0">
                <a:latin typeface="Times New Roman" pitchFamily="18" charset="0"/>
                <a:cs typeface="Times New Roman" pitchFamily="18" charset="0"/>
              </a:rPr>
              <a:t>2-</a:t>
            </a:r>
            <a:r>
              <a:rPr lang="tr-TR" sz="3300" dirty="0" smtClean="0">
                <a:latin typeface="Times New Roman" pitchFamily="18" charset="0"/>
                <a:cs typeface="Times New Roman" pitchFamily="18" charset="0"/>
              </a:rPr>
              <a:t> </a:t>
            </a:r>
            <a:r>
              <a:rPr lang="en-US" sz="3300" dirty="0" smtClean="0">
                <a:latin typeface="Times New Roman" pitchFamily="18" charset="0"/>
                <a:cs typeface="Times New Roman" pitchFamily="18" charset="0"/>
              </a:rPr>
              <a:t> </a:t>
            </a:r>
            <a:r>
              <a:rPr lang="tr-TR" sz="3300" dirty="0" smtClean="0">
                <a:latin typeface="Times New Roman" pitchFamily="18" charset="0"/>
                <a:cs typeface="Times New Roman" pitchFamily="18" charset="0"/>
              </a:rPr>
              <a:t>losses (conduction and dielectric) . </a:t>
            </a:r>
            <a:endParaRPr lang="en-US" sz="3300" dirty="0" smtClean="0">
              <a:latin typeface="Times New Roman" pitchFamily="18" charset="0"/>
              <a:cs typeface="Times New Roman" pitchFamily="18" charset="0"/>
            </a:endParaRPr>
          </a:p>
          <a:p>
            <a:r>
              <a:rPr lang="en-US" sz="3300" dirty="0" smtClean="0"/>
              <a:t> </a:t>
            </a:r>
            <a:endParaRPr lang="en-US" sz="3300" dirty="0"/>
          </a:p>
        </p:txBody>
      </p:sp>
      <p:pic>
        <p:nvPicPr>
          <p:cNvPr id="36866" name="Picture 2"/>
          <p:cNvPicPr>
            <a:picLocks noChangeAspect="1" noChangeArrowheads="1"/>
          </p:cNvPicPr>
          <p:nvPr/>
        </p:nvPicPr>
        <p:blipFill>
          <a:blip r:embed="rId3"/>
          <a:srcRect/>
          <a:stretch>
            <a:fillRect/>
          </a:stretch>
        </p:blipFill>
        <p:spPr bwMode="auto">
          <a:xfrm>
            <a:off x="381000" y="5410200"/>
            <a:ext cx="8305800" cy="1447800"/>
          </a:xfrm>
          <a:prstGeom prst="rect">
            <a:avLst/>
          </a:prstGeom>
          <a:noFill/>
          <a:ln w="9525">
            <a:noFill/>
            <a:miter lim="800000"/>
            <a:headEnd/>
            <a:tailEnd/>
          </a:ln>
          <a:effectLst/>
        </p:spPr>
      </p:pic>
      <p:sp>
        <p:nvSpPr>
          <p:cNvPr id="14" name="TextBox 13"/>
          <p:cNvSpPr txBox="1"/>
          <p:nvPr/>
        </p:nvSpPr>
        <p:spPr>
          <a:xfrm>
            <a:off x="762000" y="4724400"/>
            <a:ext cx="79248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5842" name="Picture 2"/>
          <p:cNvPicPr>
            <a:picLocks noGrp="1" noChangeAspect="1" noChangeArrowheads="1"/>
          </p:cNvPicPr>
          <p:nvPr>
            <p:ph idx="1"/>
          </p:nvPr>
        </p:nvPicPr>
        <p:blipFill>
          <a:blip r:embed="rId3"/>
          <a:srcRect/>
          <a:stretch>
            <a:fillRect/>
          </a:stretch>
        </p:blipFill>
        <p:spPr bwMode="auto">
          <a:xfrm rot="5400000">
            <a:off x="1020325" y="-1020325"/>
            <a:ext cx="7103349" cy="9144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Impedance</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554163"/>
            <a:ext cx="8686800" cy="2103438"/>
          </a:xfrm>
        </p:spPr>
        <p:txBody>
          <a:bodyPr>
            <a:normAutofit/>
          </a:bodyPr>
          <a:lstStyle/>
          <a:p>
            <a:r>
              <a:rPr lang="en-US" sz="1800" dirty="0" smtClean="0">
                <a:latin typeface="Times New Roman" pitchFamily="18" charset="0"/>
                <a:cs typeface="Times New Roman" pitchFamily="18" charset="0"/>
              </a:rPr>
              <a:t>Impedance is the relationship between voltage and current at any point in an alternating current circuit. </a:t>
            </a:r>
          </a:p>
          <a:p>
            <a:r>
              <a:rPr lang="en-US" sz="1800" dirty="0" smtClean="0">
                <a:latin typeface="Times New Roman" pitchFamily="18" charset="0"/>
                <a:cs typeface="Times New Roman" pitchFamily="18" charset="0"/>
              </a:rPr>
              <a:t>The impedance of an antenna is equal to the ratio of the voltage to the current at the point on the antenna where the feed is connected (feed point).</a:t>
            </a:r>
          </a:p>
          <a:p>
            <a:endParaRPr lang="en-US" sz="2400" dirty="0">
              <a:latin typeface="Times New Roman" pitchFamily="18" charset="0"/>
              <a:cs typeface="Times New Roman" pitchFamily="18" charset="0"/>
            </a:endParaRPr>
          </a:p>
        </p:txBody>
      </p:sp>
      <p:pic>
        <p:nvPicPr>
          <p:cNvPr id="37891" name="Picture 3"/>
          <p:cNvPicPr>
            <a:picLocks noChangeAspect="1" noChangeArrowheads="1"/>
          </p:cNvPicPr>
          <p:nvPr/>
        </p:nvPicPr>
        <p:blipFill>
          <a:blip r:embed="rId3"/>
          <a:srcRect/>
          <a:stretch>
            <a:fillRect/>
          </a:stretch>
        </p:blipFill>
        <p:spPr bwMode="auto">
          <a:xfrm>
            <a:off x="2667000" y="3733800"/>
            <a:ext cx="3581400"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DIPOLE ANTENNAS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GB" sz="1800" dirty="0" smtClean="0">
                <a:latin typeface="Times New Roman" pitchFamily="18" charset="0"/>
                <a:cs typeface="Times New Roman" pitchFamily="18" charset="0"/>
              </a:rPr>
              <a:t>Wire antennas are the most familiar antennas because they are seen virtually everywhere. There are various shapes of wire antennas such as a straight wire (dipole), loop and helix antenna. Dipole antennas have been widely used since the early days of radio communication.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1/2 wave Dipole Antenna is one of the simplest antenna designs.</a:t>
            </a: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8915" name="Picture 3"/>
          <p:cNvPicPr>
            <a:picLocks noGrp="1" noChangeAspect="1" noChangeArrowheads="1"/>
          </p:cNvPicPr>
          <p:nvPr>
            <p:ph idx="1"/>
          </p:nvPr>
        </p:nvPicPr>
        <p:blipFill>
          <a:blip r:embed="rId3"/>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Times New Roman" pitchFamily="18" charset="0"/>
                <a:cs typeface="Times New Roman" pitchFamily="18" charset="0"/>
              </a:rPr>
              <a:t>rabbit ears (V) antenna</a:t>
            </a:r>
            <a:endParaRPr lang="en-US" sz="2800" dirty="0"/>
          </a:p>
        </p:txBody>
      </p:sp>
      <p:sp>
        <p:nvSpPr>
          <p:cNvPr id="3" name="Content Placeholder 2"/>
          <p:cNvSpPr>
            <a:spLocks noGrp="1"/>
          </p:cNvSpPr>
          <p:nvPr>
            <p:ph idx="1"/>
          </p:nvPr>
        </p:nvSpPr>
        <p:spPr>
          <a:xfrm>
            <a:off x="304800" y="1554163"/>
            <a:ext cx="8686800" cy="2941638"/>
          </a:xfrm>
        </p:spPr>
        <p:txBody>
          <a:bodyPr>
            <a:normAutofit/>
          </a:bodyPr>
          <a:lstStyle/>
          <a:p>
            <a:pPr algn="just"/>
            <a:r>
              <a:rPr lang="en-GB" sz="1800" dirty="0" smtClean="0">
                <a:latin typeface="Times New Roman" pitchFamily="18" charset="0"/>
                <a:cs typeface="Times New Roman" pitchFamily="18" charset="0"/>
              </a:rPr>
              <a:t>The most common dipole antenna is the rabbit ears (V) type used with televisions. While theoretically the dipole elements should be along the same line, rabbit ears are adjustable in length and angle. Larger dipoles are sometimes hung in a V shape with the center near the radio equipment on the ground or the ends on the ground with the center supported. Shorter dipoles can be hung vertically. Some have a dial also used to clarify the picture. In each house we can see this type of antenna </a:t>
            </a:r>
            <a:endParaRPr lang="en-US" sz="1800" dirty="0">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3"/>
          <a:srcRect/>
          <a:stretch>
            <a:fillRect/>
          </a:stretch>
        </p:blipFill>
        <p:spPr bwMode="auto">
          <a:xfrm>
            <a:off x="0" y="4495800"/>
            <a:ext cx="34290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latin typeface="Times New Roman" pitchFamily="18" charset="0"/>
                <a:cs typeface="Times New Roman" pitchFamily="18" charset="0"/>
              </a:rPr>
              <a:t>Yagi- Uda Antenna</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95400"/>
            <a:ext cx="8686800" cy="2332038"/>
          </a:xfrm>
        </p:spPr>
        <p:txBody>
          <a:bodyPr/>
          <a:lstStyle/>
          <a:p>
            <a:pPr algn="just">
              <a:lnSpc>
                <a:spcPct val="200000"/>
              </a:lnSpc>
            </a:pPr>
            <a:r>
              <a:rPr lang="en-GB" sz="1800" dirty="0" smtClean="0">
                <a:latin typeface="Times New Roman" pitchFamily="18" charset="0"/>
                <a:cs typeface="Times New Roman" pitchFamily="18" charset="0"/>
              </a:rPr>
              <a:t>The Yagi-Uda antenna was invented in 1926 by </a:t>
            </a:r>
            <a:r>
              <a:rPr lang="en-GB" sz="1800" dirty="0" err="1" smtClean="0">
                <a:latin typeface="Times New Roman" pitchFamily="18" charset="0"/>
                <a:cs typeface="Times New Roman" pitchFamily="18" charset="0"/>
              </a:rPr>
              <a:t>Shintaro</a:t>
            </a:r>
            <a:r>
              <a:rPr lang="en-GB" sz="1800" dirty="0" smtClean="0">
                <a:latin typeface="Times New Roman" pitchFamily="18" charset="0"/>
                <a:cs typeface="Times New Roman" pitchFamily="18" charset="0"/>
              </a:rPr>
              <a:t> Uda with the collaboration of Hidetsugu Yagi in Tohoku University, Sendai, Japan.</a:t>
            </a:r>
          </a:p>
          <a:p>
            <a:pPr algn="just">
              <a:spcBef>
                <a:spcPts val="2400"/>
              </a:spcBef>
            </a:pPr>
            <a:r>
              <a:rPr lang="en-GB" sz="1800" dirty="0" smtClean="0">
                <a:latin typeface="Times New Roman" pitchFamily="18" charset="0"/>
                <a:cs typeface="Times New Roman" pitchFamily="18" charset="0"/>
              </a:rPr>
              <a:t>The Yagi-Uda was first widely used during (WW II) for airborne radar sets, because of its simplicity and directionality</a:t>
            </a:r>
            <a:r>
              <a:rPr lang="en-GB"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0962" name="Picture 2"/>
          <p:cNvPicPr>
            <a:picLocks noChangeAspect="1" noChangeArrowheads="1"/>
          </p:cNvPicPr>
          <p:nvPr/>
        </p:nvPicPr>
        <p:blipFill>
          <a:blip r:embed="rId3"/>
          <a:srcRect/>
          <a:stretch>
            <a:fillRect/>
          </a:stretch>
        </p:blipFill>
        <p:spPr bwMode="auto">
          <a:xfrm>
            <a:off x="0" y="3581400"/>
            <a:ext cx="91440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986" name="Picture 2"/>
          <p:cNvPicPr>
            <a:picLocks noGrp="1" noChangeAspect="1" noChangeArrowheads="1"/>
          </p:cNvPicPr>
          <p:nvPr>
            <p:ph idx="1"/>
          </p:nvPr>
        </p:nvPicPr>
        <p:blipFill>
          <a:blip r:embed="rId3"/>
          <a:srcRect/>
          <a:stretch>
            <a:fillRect/>
          </a:stretch>
        </p:blipFill>
        <p:spPr bwMode="auto">
          <a:xfrm>
            <a:off x="0" y="0"/>
            <a:ext cx="4876800" cy="3505200"/>
          </a:xfrm>
          <a:prstGeom prst="rect">
            <a:avLst/>
          </a:prstGeom>
          <a:noFill/>
          <a:ln w="9525">
            <a:noFill/>
            <a:miter lim="800000"/>
            <a:headEnd/>
            <a:tailEnd/>
          </a:ln>
          <a:effectLst/>
        </p:spPr>
      </p:pic>
      <p:pic>
        <p:nvPicPr>
          <p:cNvPr id="5" name="Picture 2" descr="A:\yagiuda.gif"/>
          <p:cNvPicPr>
            <a:picLocks noChangeAspect="1" noChangeArrowheads="1"/>
          </p:cNvPicPr>
          <p:nvPr/>
        </p:nvPicPr>
        <p:blipFill>
          <a:blip r:embed="rId4"/>
          <a:srcRect/>
          <a:stretch>
            <a:fillRect/>
          </a:stretch>
        </p:blipFill>
        <p:spPr bwMode="auto">
          <a:xfrm>
            <a:off x="2133600" y="3429000"/>
            <a:ext cx="6535738"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3"/>
          <a:srcRect/>
          <a:stretch>
            <a:fillRect/>
          </a:stretch>
        </p:blipFill>
        <p:spPr bwMode="auto">
          <a:xfrm>
            <a:off x="228600" y="1524000"/>
            <a:ext cx="8915400" cy="5334000"/>
          </a:xfrm>
          <a:prstGeom prst="rect">
            <a:avLst/>
          </a:prstGeom>
          <a:noFill/>
          <a:ln w="9525">
            <a:noFill/>
            <a:miter lim="800000"/>
            <a:headEnd/>
            <a:tailEnd/>
          </a:ln>
          <a:effectLst/>
        </p:spPr>
      </p:pic>
      <p:sp>
        <p:nvSpPr>
          <p:cNvPr id="8" name="Rectangle 7"/>
          <p:cNvSpPr/>
          <p:nvPr/>
        </p:nvSpPr>
        <p:spPr>
          <a:xfrm>
            <a:off x="685800" y="381000"/>
            <a:ext cx="7239000" cy="400110"/>
          </a:xfrm>
          <a:prstGeom prst="rect">
            <a:avLst/>
          </a:prstGeom>
        </p:spPr>
        <p:txBody>
          <a:bodyPr wrap="square">
            <a:spAutoFit/>
          </a:bodyPr>
          <a:lstStyle/>
          <a:p>
            <a:r>
              <a:rPr lang="en-GB" sz="2000" b="1" dirty="0">
                <a:latin typeface="Times New Roman" pitchFamily="18" charset="0"/>
                <a:cs typeface="Times New Roman" pitchFamily="18" charset="0"/>
              </a:rPr>
              <a:t>Table 2.2</a:t>
            </a:r>
            <a:r>
              <a:rPr lang="en-GB" sz="2000" dirty="0">
                <a:latin typeface="Times New Roman" pitchFamily="18" charset="0"/>
                <a:cs typeface="Times New Roman" pitchFamily="18" charset="0"/>
              </a:rPr>
              <a:t> Characteristics of Equally Spaced Yagi-Uda Antennas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4034" name="Picture 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28600"/>
          </a:xfrm>
        </p:spPr>
        <p:txBody>
          <a:bodyPr>
            <a:noAutofit/>
          </a:bodyPr>
          <a:lstStyle/>
          <a:p>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ABSTRACT</a:t>
            </a:r>
            <a:br>
              <a:rPr lang="en-US" sz="2800" b="1" dirty="0" smtClean="0">
                <a:latin typeface="Times New Roman" pitchFamily="18" charset="0"/>
                <a:cs typeface="Times New Roman" pitchFamily="18" charset="0"/>
              </a:rPr>
            </a:br>
            <a:r>
              <a:rPr lang="en-US" sz="2800" dirty="0"/>
              <a:t/>
            </a:r>
            <a:br>
              <a:rPr lang="en-US" sz="2800" dirty="0"/>
            </a:br>
            <a:endParaRPr lang="en-US" sz="2800" dirty="0"/>
          </a:p>
        </p:txBody>
      </p:sp>
      <p:sp>
        <p:nvSpPr>
          <p:cNvPr id="3" name="Content Placeholder 2"/>
          <p:cNvSpPr>
            <a:spLocks noGrp="1"/>
          </p:cNvSpPr>
          <p:nvPr>
            <p:ph idx="1"/>
          </p:nvPr>
        </p:nvSpPr>
        <p:spPr>
          <a:xfrm>
            <a:off x="457200" y="762000"/>
            <a:ext cx="8229600" cy="5364163"/>
          </a:xfrm>
        </p:spPr>
        <p:txBody>
          <a:bodyPr>
            <a:normAutofit/>
          </a:bodyPr>
          <a:lstStyle/>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A </a:t>
            </a:r>
            <a:r>
              <a:rPr lang="en-US" sz="1800" dirty="0">
                <a:latin typeface="Times New Roman" pitchFamily="18" charset="0"/>
                <a:cs typeface="Times New Roman" pitchFamily="18" charset="0"/>
              </a:rPr>
              <a:t>dipole antenna is an </a:t>
            </a:r>
            <a:r>
              <a:rPr lang="en-US" sz="1800" dirty="0" smtClean="0">
                <a:latin typeface="Times New Roman" pitchFamily="18" charset="0"/>
                <a:cs typeface="Times New Roman" pitchFamily="18" charset="0"/>
              </a:rPr>
              <a:t>antenna </a:t>
            </a:r>
            <a:r>
              <a:rPr lang="en-US" sz="1800" dirty="0">
                <a:latin typeface="Times New Roman" pitchFamily="18" charset="0"/>
                <a:cs typeface="Times New Roman" pitchFamily="18" charset="0"/>
              </a:rPr>
              <a:t>with a </a:t>
            </a:r>
            <a:r>
              <a:rPr lang="en-US" sz="1800" dirty="0" smtClean="0">
                <a:latin typeface="Times New Roman" pitchFamily="18" charset="0"/>
                <a:cs typeface="Times New Roman" pitchFamily="18" charset="0"/>
              </a:rPr>
              <a:t>center- fed driven element for </a:t>
            </a:r>
            <a:r>
              <a:rPr lang="en-US" sz="1800" dirty="0">
                <a:latin typeface="Times New Roman" pitchFamily="18" charset="0"/>
                <a:cs typeface="Times New Roman" pitchFamily="18" charset="0"/>
              </a:rPr>
              <a:t>transmitting or receiving </a:t>
            </a:r>
            <a:r>
              <a:rPr lang="en-US" sz="1800" dirty="0" smtClean="0">
                <a:latin typeface="Times New Roman" pitchFamily="18" charset="0"/>
                <a:cs typeface="Times New Roman" pitchFamily="18" charset="0"/>
              </a:rPr>
              <a:t>radio frequency energy</a:t>
            </a:r>
            <a:r>
              <a:rPr lang="en-US" sz="1800" dirty="0">
                <a:latin typeface="Times New Roman" pitchFamily="18" charset="0"/>
                <a:cs typeface="Times New Roman" pitchFamily="18" charset="0"/>
              </a:rPr>
              <a:t>. These antennas </a:t>
            </a:r>
            <a:r>
              <a:rPr lang="en-US" sz="1800" dirty="0" smtClean="0">
                <a:latin typeface="Times New Roman" pitchFamily="18" charset="0"/>
                <a:cs typeface="Times New Roman" pitchFamily="18" charset="0"/>
              </a:rPr>
              <a:t>are </a:t>
            </a:r>
            <a:r>
              <a:rPr lang="en-US" sz="1800" dirty="0">
                <a:latin typeface="Times New Roman" pitchFamily="18" charset="0"/>
                <a:cs typeface="Times New Roman" pitchFamily="18" charset="0"/>
              </a:rPr>
              <a:t>the simplest practical antennas from a theoretical point of view. Dipole antennas are commonly used for </a:t>
            </a:r>
            <a:r>
              <a:rPr lang="en-US" sz="1800" dirty="0" smtClean="0">
                <a:latin typeface="Times New Roman" pitchFamily="18" charset="0"/>
                <a:cs typeface="Times New Roman" pitchFamily="18" charset="0"/>
              </a:rPr>
              <a:t>broadcasting, cellular </a:t>
            </a:r>
            <a:r>
              <a:rPr lang="en-US" sz="1800" dirty="0">
                <a:latin typeface="Times New Roman" pitchFamily="18" charset="0"/>
                <a:cs typeface="Times New Roman" pitchFamily="18" charset="0"/>
              </a:rPr>
              <a:t>phones, and wireless communications due to their omnidirective property. </a:t>
            </a:r>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Antenna design is interactive. So, changing one dimension in each formula result in the need to change other dimensions or parameters which will take much time and calculations, Instead of formulas, the antenna design programs use interactive algorithms that automatically make all the other changes simple and easy. </a:t>
            </a:r>
          </a:p>
          <a:p>
            <a:endParaRPr lang="en-US" sz="1800" dirty="0">
              <a:latin typeface="Times New Roman" pitchFamily="18" charset="0"/>
              <a:cs typeface="Times New Roman" pitchFamily="18" charset="0"/>
            </a:endParaRPr>
          </a:p>
          <a:p>
            <a:endParaRPr lang="en-US" dirty="0"/>
          </a:p>
        </p:txBody>
      </p:sp>
      <p:pic>
        <p:nvPicPr>
          <p:cNvPr id="14338" name="Picture 2"/>
          <p:cNvPicPr>
            <a:picLocks noChangeAspect="1" noChangeArrowheads="1"/>
          </p:cNvPicPr>
          <p:nvPr/>
        </p:nvPicPr>
        <p:blipFill>
          <a:blip r:embed="rId3"/>
          <a:srcRect/>
          <a:stretch>
            <a:fillRect/>
          </a:stretch>
        </p:blipFill>
        <p:spPr bwMode="auto">
          <a:xfrm>
            <a:off x="6400800" y="4114800"/>
            <a:ext cx="27432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9372600" cy="400110"/>
          </a:xfrm>
          <a:prstGeom prst="rect">
            <a:avLst/>
          </a:prstGeom>
        </p:spPr>
        <p:txBody>
          <a:bodyPr wrap="square">
            <a:spAutoFit/>
          </a:bodyPr>
          <a:lstStyle/>
          <a:p>
            <a:r>
              <a:rPr lang="en-US" sz="2000" b="1" dirty="0">
                <a:latin typeface="Times New Roman" pitchFamily="18" charset="0"/>
                <a:cs typeface="Times New Roman" pitchFamily="18" charset="0"/>
              </a:rPr>
              <a:t>Table 3.1 </a:t>
            </a:r>
            <a:r>
              <a:rPr lang="en-US" sz="2000" dirty="0">
                <a:latin typeface="Times New Roman" pitchFamily="18" charset="0"/>
                <a:cs typeface="Times New Roman" pitchFamily="18" charset="0"/>
              </a:rPr>
              <a:t>Main Features of the Most Commonly Used by EM Simulation Techniques </a:t>
            </a:r>
          </a:p>
        </p:txBody>
      </p:sp>
      <p:pic>
        <p:nvPicPr>
          <p:cNvPr id="45058" name="Picture 2"/>
          <p:cNvPicPr>
            <a:picLocks noChangeAspect="1" noChangeArrowheads="1"/>
          </p:cNvPicPr>
          <p:nvPr/>
        </p:nvPicPr>
        <p:blipFill>
          <a:blip r:embed="rId3"/>
          <a:srcRect/>
          <a:stretch>
            <a:fillRect/>
          </a:stretch>
        </p:blipFill>
        <p:spPr bwMode="auto">
          <a:xfrm>
            <a:off x="0" y="1143001"/>
            <a:ext cx="9143999"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srcRect/>
          <a:stretch>
            <a:fillRect/>
          </a:stretch>
        </p:blipFill>
        <p:spPr bwMode="auto">
          <a:xfrm>
            <a:off x="4876800" y="1066800"/>
            <a:ext cx="3810000" cy="2743200"/>
          </a:xfrm>
          <a:prstGeom prst="rect">
            <a:avLst/>
          </a:prstGeom>
          <a:noFill/>
        </p:spPr>
      </p:pic>
      <p:pic>
        <p:nvPicPr>
          <p:cNvPr id="46082" name="Picture 2"/>
          <p:cNvPicPr>
            <a:picLocks noChangeAspect="1" noChangeArrowheads="1"/>
          </p:cNvPicPr>
          <p:nvPr/>
        </p:nvPicPr>
        <p:blipFill>
          <a:blip r:embed="rId4"/>
          <a:srcRect/>
          <a:stretch>
            <a:fillRect/>
          </a:stretch>
        </p:blipFill>
        <p:spPr bwMode="auto">
          <a:xfrm>
            <a:off x="762000" y="1066800"/>
            <a:ext cx="3810000" cy="2590800"/>
          </a:xfrm>
          <a:prstGeom prst="rect">
            <a:avLst/>
          </a:prstGeom>
          <a:noFill/>
        </p:spPr>
      </p:pic>
      <p:sp>
        <p:nvSpPr>
          <p:cNvPr id="460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84"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85" name="Rectangle 5"/>
          <p:cNvSpPr>
            <a:spLocks noChangeArrowheads="1"/>
          </p:cNvSpPr>
          <p:nvPr/>
        </p:nvSpPr>
        <p:spPr bwMode="auto">
          <a:xfrm>
            <a:off x="0" y="3028950"/>
            <a:ext cx="7104830" cy="22159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latin typeface="Arial" pitchFamily="34" charset="0"/>
                <a:ea typeface="Times New Roman" pitchFamily="18" charset="0"/>
                <a:cs typeface="Arial" pitchFamily="34" charset="0"/>
              </a:rPr>
              <a:t> </a:t>
            </a:r>
            <a:r>
              <a:rPr lang="en-US" sz="1200" b="1" dirty="0" smtClean="0">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(b)</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304800" y="304800"/>
            <a:ext cx="8305800" cy="369332"/>
          </a:xfrm>
          <a:prstGeom prst="rect">
            <a:avLst/>
          </a:prstGeom>
        </p:spPr>
        <p:txBody>
          <a:bodyPr wrap="square">
            <a:spAutoFit/>
          </a:bodyPr>
          <a:lstStyle/>
          <a:p>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3.5</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EM simulators for Radiation Pattern with Half Wave Dipole Antenna</a:t>
            </a:r>
            <a:endParaRPr lang="en-US" dirty="0">
              <a:latin typeface="Times New Roman" pitchFamily="18" charset="0"/>
              <a:cs typeface="Times New Roman" pitchFamily="18" charset="0"/>
            </a:endParaRPr>
          </a:p>
        </p:txBody>
      </p:sp>
      <p:sp>
        <p:nvSpPr>
          <p:cNvPr id="11" name="Rectangle 10"/>
          <p:cNvSpPr/>
          <p:nvPr/>
        </p:nvSpPr>
        <p:spPr>
          <a:xfrm>
            <a:off x="228600" y="4572000"/>
            <a:ext cx="8915400" cy="1200329"/>
          </a:xfrm>
          <a:prstGeom prst="rect">
            <a:avLst/>
          </a:prstGeom>
        </p:spPr>
        <p:txBody>
          <a:bodyPr wrap="square">
            <a:spAutoFit/>
          </a:bodyPr>
          <a:lstStyle/>
          <a:p>
            <a:pPr algn="just"/>
            <a:r>
              <a:rPr lang="en-US" dirty="0">
                <a:latin typeface="Times New Roman" pitchFamily="18" charset="0"/>
                <a:cs typeface="Times New Roman" pitchFamily="18" charset="0"/>
              </a:rPr>
              <a:t>Figure 3.5 presents the radiation pattern of the half wave dipole antenna using different software that use different methods, where (a) is the output of the gain from High Frequency Structure Simulator (HFSS) </a:t>
            </a:r>
            <a:r>
              <a:rPr lang="en-US" dirty="0" smtClean="0">
                <a:latin typeface="Times New Roman" pitchFamily="18" charset="0"/>
                <a:cs typeface="Times New Roman" pitchFamily="18" charset="0"/>
              </a:rPr>
              <a:t>which </a:t>
            </a:r>
            <a:r>
              <a:rPr lang="en-US" dirty="0">
                <a:latin typeface="Times New Roman" pitchFamily="18" charset="0"/>
                <a:cs typeface="Times New Roman" pitchFamily="18" charset="0"/>
              </a:rPr>
              <a:t>uses FEM method and (b) is an EZNEC software which uses MoM method.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3999" cy="6124838"/>
        </p:xfrm>
        <a:graphic>
          <a:graphicData uri="http://schemas.openxmlformats.org/drawingml/2006/table">
            <a:tbl>
              <a:tblPr/>
              <a:tblGrid>
                <a:gridCol w="2623559"/>
                <a:gridCol w="1730522"/>
                <a:gridCol w="1345962"/>
                <a:gridCol w="1826663"/>
                <a:gridCol w="1617293"/>
              </a:tblGrid>
              <a:tr h="1516878">
                <a:tc>
                  <a:txBody>
                    <a:bodyPr/>
                    <a:lstStyle/>
                    <a:p>
                      <a:pPr marL="0" marR="0" algn="ctr">
                        <a:lnSpc>
                          <a:spcPct val="150000"/>
                        </a:lnSpc>
                        <a:spcBef>
                          <a:spcPts val="0"/>
                        </a:spcBef>
                        <a:spcAft>
                          <a:spcPts val="0"/>
                        </a:spcAft>
                      </a:pPr>
                      <a:r>
                        <a:rPr lang="en-US" sz="2000" b="1" dirty="0">
                          <a:latin typeface="Times New Roman"/>
                          <a:ea typeface="Times New Roman"/>
                          <a:cs typeface="Times New Roman"/>
                        </a:rPr>
                        <a:t>Company</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a:latin typeface="Times New Roman"/>
                          <a:ea typeface="Times New Roman"/>
                          <a:cs typeface="Times New Roman"/>
                        </a:rPr>
                        <a:t>Software Name</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a:latin typeface="Times New Roman"/>
                          <a:ea typeface="Times New Roman"/>
                          <a:cs typeface="Times New Roman"/>
                        </a:rPr>
                        <a:t>Method of Analysis </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a:latin typeface="Times New Roman"/>
                          <a:ea typeface="Times New Roman"/>
                          <a:cs typeface="Times New Roman"/>
                        </a:rPr>
                        <a:t>Domain of  Analysis</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a:latin typeface="Times New Roman"/>
                          <a:ea typeface="Times New Roman"/>
                          <a:cs typeface="Times New Roman"/>
                        </a:rPr>
                        <a:t>Price</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193">
                <a:tc>
                  <a:txBody>
                    <a:bodyPr/>
                    <a:lstStyle/>
                    <a:p>
                      <a:pPr marL="0" marR="0" algn="ctr">
                        <a:lnSpc>
                          <a:spcPct val="150000"/>
                        </a:lnSpc>
                        <a:spcBef>
                          <a:spcPts val="0"/>
                        </a:spcBef>
                        <a:spcAft>
                          <a:spcPts val="0"/>
                        </a:spcAft>
                      </a:pPr>
                      <a:r>
                        <a:rPr lang="en-US" sz="2000">
                          <a:latin typeface="Times New Roman"/>
                          <a:ea typeface="Times New Roman"/>
                          <a:cs typeface="Times New Roman"/>
                        </a:rPr>
                        <a:t>Agilent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Times New Roman"/>
                          <a:ea typeface="Times New Roman"/>
                          <a:cs typeface="Times New Roman"/>
                        </a:rPr>
                        <a:t>HFSS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Times New Roman"/>
                          <a:ea typeface="Times New Roman"/>
                          <a:cs typeface="Times New Roman"/>
                        </a:rPr>
                        <a:t>FEM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Unknown </a:t>
                      </a:r>
                      <a:r>
                        <a:rPr lang="en-US" sz="2000" b="1">
                          <a:latin typeface="Times New Roman"/>
                          <a:ea typeface="Times New Roman"/>
                          <a:cs typeface="Times New Roman"/>
                        </a:rPr>
                        <a:t>*</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193">
                <a:tc>
                  <a:txBody>
                    <a:bodyPr/>
                    <a:lstStyle/>
                    <a:p>
                      <a:pPr marL="0" marR="0" algn="ctr">
                        <a:lnSpc>
                          <a:spcPct val="150000"/>
                        </a:lnSpc>
                        <a:spcBef>
                          <a:spcPts val="0"/>
                        </a:spcBef>
                        <a:spcAft>
                          <a:spcPts val="0"/>
                        </a:spcAft>
                      </a:pPr>
                      <a:r>
                        <a:rPr lang="en-US" sz="2000">
                          <a:latin typeface="Times New Roman"/>
                          <a:ea typeface="Times New Roman"/>
                          <a:cs typeface="Times New Roman"/>
                        </a:rPr>
                        <a:t>Zeland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IE3-D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Times New Roman"/>
                          <a:ea typeface="Times New Roman"/>
                          <a:cs typeface="Times New Roman"/>
                        </a:rPr>
                        <a:t>FEM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$14.800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193">
                <a:tc>
                  <a:txBody>
                    <a:bodyPr/>
                    <a:lstStyle/>
                    <a:p>
                      <a:pPr marL="0" marR="0" algn="ctr">
                        <a:lnSpc>
                          <a:spcPct val="150000"/>
                        </a:lnSpc>
                        <a:spcBef>
                          <a:spcPts val="0"/>
                        </a:spcBef>
                        <a:spcAft>
                          <a:spcPts val="0"/>
                        </a:spcAft>
                      </a:pPr>
                      <a:r>
                        <a:rPr lang="en-US" sz="2000">
                          <a:latin typeface="Times New Roman"/>
                          <a:ea typeface="Times New Roman"/>
                          <a:cs typeface="Times New Roman"/>
                        </a:rPr>
                        <a:t>Remco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XFDTD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Times New Roman"/>
                          <a:ea typeface="Times New Roman"/>
                          <a:cs typeface="Times New Roman"/>
                        </a:rPr>
                        <a:t>FTDT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Unknown </a:t>
                      </a:r>
                      <a:r>
                        <a:rPr lang="en-US" sz="2000" b="1">
                          <a:latin typeface="Times New Roman"/>
                          <a:ea typeface="Times New Roman"/>
                          <a:cs typeface="Times New Roman"/>
                        </a:rPr>
                        <a:t>*</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1881">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Antenna Design Associates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PCAAD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MoM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$490.00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388">
                <a:tc>
                  <a:txBody>
                    <a:bodyPr/>
                    <a:lstStyle/>
                    <a:p>
                      <a:pPr marL="0" marR="0" algn="ctr">
                        <a:lnSpc>
                          <a:spcPct val="150000"/>
                        </a:lnSpc>
                        <a:spcBef>
                          <a:spcPts val="0"/>
                        </a:spcBef>
                        <a:spcAft>
                          <a:spcPts val="0"/>
                        </a:spcAft>
                      </a:pPr>
                      <a:r>
                        <a:rPr lang="en-US" sz="2000">
                          <a:latin typeface="Times New Roman"/>
                          <a:ea typeface="Times New Roman"/>
                          <a:cs typeface="Times New Roman"/>
                        </a:rPr>
                        <a:t>Computer Simulation Technology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CST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MoM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Times New Roman"/>
                          <a:ea typeface="Times New Roman"/>
                          <a:cs typeface="Times New Roman"/>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$17.000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1881">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Antenna Software W7EL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EZNEC Pro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MoM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$650.00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193">
                <a:tc>
                  <a:txBody>
                    <a:bodyPr/>
                    <a:lstStyle/>
                    <a:p>
                      <a:pPr marL="0" marR="0" algn="ctr">
                        <a:lnSpc>
                          <a:spcPct val="150000"/>
                        </a:lnSpc>
                        <a:spcBef>
                          <a:spcPts val="0"/>
                        </a:spcBef>
                        <a:spcAft>
                          <a:spcPts val="0"/>
                        </a:spcAft>
                      </a:pPr>
                      <a:r>
                        <a:rPr lang="en-US" sz="2000" u="sng">
                          <a:solidFill>
                            <a:schemeClr val="accent1"/>
                          </a:solidFill>
                          <a:latin typeface="Times New Roman"/>
                          <a:ea typeface="Times New Roman"/>
                          <a:cs typeface="Times New Roman"/>
                          <a:hlinkClick r:id="rId3" tooltip="http://mmhamsoft.amateur-radio.ca/"/>
                        </a:rPr>
                        <a:t>MMANA</a:t>
                      </a:r>
                      <a:endParaRPr lang="en-US" sz="2000">
                        <a:solidFill>
                          <a:schemeClr val="accent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u="sng" dirty="0">
                          <a:solidFill>
                            <a:schemeClr val="accent1"/>
                          </a:solidFill>
                          <a:latin typeface="Times New Roman"/>
                          <a:ea typeface="Times New Roman"/>
                          <a:cs typeface="Times New Roman"/>
                          <a:hlinkClick r:id="rId3" tooltip="http://mmhamsoft.amateur-radio.ca/"/>
                        </a:rPr>
                        <a:t>MMANA</a:t>
                      </a:r>
                      <a:endParaRPr lang="en-US" sz="2000" dirty="0">
                        <a:solidFill>
                          <a:schemeClr val="accent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MoM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solidFill>
                            <a:schemeClr val="accent1">
                              <a:lumMod val="75000"/>
                            </a:schemeClr>
                          </a:solidFill>
                          <a:latin typeface="Times New Roman"/>
                          <a:ea typeface="Times New Roman"/>
                          <a:cs typeface="Times New Roman"/>
                        </a:rPr>
                        <a:t>FREE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MATLAB Simulations</a:t>
            </a:r>
            <a:endParaRPr lang="en-US" sz="2800" dirty="0">
              <a:latin typeface="Times New Roman" pitchFamily="18" charset="0"/>
              <a:cs typeface="Times New Roman" pitchFamily="18" charset="0"/>
            </a:endParaRPr>
          </a:p>
        </p:txBody>
      </p:sp>
      <p:pic>
        <p:nvPicPr>
          <p:cNvPr id="65538" name="Picture 2"/>
          <p:cNvPicPr>
            <a:picLocks noChangeAspect="1" noChangeArrowheads="1"/>
          </p:cNvPicPr>
          <p:nvPr/>
        </p:nvPicPr>
        <p:blipFill>
          <a:blip r:embed="rId3"/>
          <a:srcRect/>
          <a:stretch>
            <a:fillRect/>
          </a:stretch>
        </p:blipFill>
        <p:spPr bwMode="auto">
          <a:xfrm>
            <a:off x="0" y="1219200"/>
            <a:ext cx="916305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838200"/>
          </a:xfrm>
        </p:spPr>
        <p:txBody>
          <a:bodyPr>
            <a:normAutofit fontScale="90000"/>
          </a:bodyPr>
          <a:lstStyle/>
          <a:p>
            <a:r>
              <a:rPr lang="en-US" sz="2200" b="1" dirty="0" smtClean="0">
                <a:latin typeface="Times New Roman" pitchFamily="18" charset="0"/>
                <a:cs typeface="Times New Roman" pitchFamily="18" charset="0"/>
              </a:rPr>
              <a:t>MMANA Simulations for Half Wave Dipole Antenna</a:t>
            </a:r>
            <a:r>
              <a:rPr lang="en-US" sz="2200" dirty="0" smtClean="0"/>
              <a:t/>
            </a:r>
            <a:br>
              <a:rPr lang="en-US" sz="2200" dirty="0" smtClean="0"/>
            </a:br>
            <a:r>
              <a:rPr lang="en-US" b="1" dirty="0" smtClean="0"/>
              <a:t> </a:t>
            </a:r>
            <a:endParaRPr lang="en-US" dirty="0"/>
          </a:p>
        </p:txBody>
      </p:sp>
      <p:graphicFrame>
        <p:nvGraphicFramePr>
          <p:cNvPr id="4" name="Table 3"/>
          <p:cNvGraphicFramePr>
            <a:graphicFrameLocks noGrp="1"/>
          </p:cNvGraphicFramePr>
          <p:nvPr/>
        </p:nvGraphicFramePr>
        <p:xfrm>
          <a:off x="0" y="1752600"/>
          <a:ext cx="9144000" cy="5105396"/>
        </p:xfrm>
        <a:graphic>
          <a:graphicData uri="http://schemas.openxmlformats.org/drawingml/2006/table">
            <a:tbl>
              <a:tblPr/>
              <a:tblGrid>
                <a:gridCol w="2285476"/>
                <a:gridCol w="2285476"/>
                <a:gridCol w="2286524"/>
                <a:gridCol w="2286524"/>
              </a:tblGrid>
              <a:tr h="450592">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Length (l)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Gain </a:t>
                      </a:r>
                      <a:r>
                        <a:rPr lang="en-US" sz="1800" dirty="0" smtClean="0">
                          <a:latin typeface="Times New Roman" pitchFamily="18" charset="0"/>
                          <a:ea typeface="Times New Roman"/>
                          <a:cs typeface="Times New Roman" pitchFamily="18" charset="0"/>
                        </a:rPr>
                        <a:t>(dBi)</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Resistance (Ω)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Reactance (Ω)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64">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1.77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1.969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-3655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64">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1.81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8.181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-1729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64">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20.705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-934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64">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40.67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-409.5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64">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2.15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76.88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44.02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64">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145.6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526.7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64">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2.61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298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1159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64">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2.94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757.4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2231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64">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3.36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3447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4539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64">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3.87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6374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-5440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64">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pitchFamily="18" charset="0"/>
                          <a:ea typeface="Times New Roman"/>
                          <a:cs typeface="Times New Roman" pitchFamily="18" charset="0"/>
                        </a:rPr>
                        <a:t>3.53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pitchFamily="18" charset="0"/>
                          <a:ea typeface="Times New Roman"/>
                          <a:cs typeface="Times New Roman" pitchFamily="18" charset="0"/>
                        </a:rPr>
                        <a:t>49.65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152400" y="1066800"/>
            <a:ext cx="8991600" cy="369332"/>
          </a:xfrm>
          <a:prstGeom prst="rect">
            <a:avLst/>
          </a:prstGeom>
        </p:spPr>
        <p:txBody>
          <a:bodyPr wrap="square">
            <a:spAutoFit/>
          </a:bodyPr>
          <a:lstStyle/>
          <a:p>
            <a:r>
              <a:rPr lang="en-US" dirty="0">
                <a:latin typeface="Times New Roman" pitchFamily="18" charset="0"/>
                <a:cs typeface="Times New Roman" pitchFamily="18" charset="0"/>
              </a:rPr>
              <a:t>Table 4.2 </a:t>
            </a:r>
            <a:r>
              <a:rPr lang="en-US" dirty="0" smtClean="0">
                <a:latin typeface="Times New Roman" pitchFamily="18" charset="0"/>
                <a:cs typeface="Times New Roman" pitchFamily="18" charset="0"/>
              </a:rPr>
              <a:t>Gain</a:t>
            </a:r>
            <a:r>
              <a:rPr lang="en-US" dirty="0">
                <a:latin typeface="Times New Roman" pitchFamily="18" charset="0"/>
                <a:cs typeface="Times New Roman" pitchFamily="18" charset="0"/>
              </a:rPr>
              <a:t>, Resistance, and Reactance as a Function of Dipole Length in Free Space.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19" name="Rectangle 19"/>
          <p:cNvSpPr>
            <a:spLocks noChangeArrowheads="1"/>
          </p:cNvSpPr>
          <p:nvPr/>
        </p:nvSpPr>
        <p:spPr bwMode="auto">
          <a:xfrm>
            <a:off x="0" y="2002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90575"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1.5 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0" name="Picture 20"/>
          <p:cNvPicPr>
            <a:picLocks noChangeAspect="1" noChangeArrowheads="1"/>
          </p:cNvPicPr>
          <p:nvPr/>
        </p:nvPicPr>
        <p:blipFill>
          <a:blip r:embed="rId3"/>
          <a:srcRect/>
          <a:stretch>
            <a:fillRect/>
          </a:stretch>
        </p:blipFill>
        <p:spPr bwMode="auto">
          <a:xfrm>
            <a:off x="0" y="1"/>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0" y="0"/>
            <a:ext cx="4267200" cy="6858000"/>
          </a:xfrm>
          <a:prstGeom prst="rect">
            <a:avLst/>
          </a:prstGeom>
          <a:noFill/>
          <a:ln w="9525">
            <a:noFill/>
            <a:miter lim="800000"/>
            <a:headEnd/>
            <a:tailEnd/>
          </a:ln>
          <a:effectLst/>
        </p:spPr>
      </p:pic>
      <p:sp>
        <p:nvSpPr>
          <p:cNvPr id="52334" name="Rectangle 1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349" name="Rectangle 12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Dipole Length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365" name="Rectangle 141"/>
          <p:cNvSpPr>
            <a:spLocks noChangeArrowheads="1"/>
          </p:cNvSpPr>
          <p:nvPr/>
        </p:nvSpPr>
        <p:spPr bwMode="auto">
          <a:xfrm>
            <a:off x="4572000" y="4570413"/>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Dipole Length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367" name="Rectangle 143"/>
          <p:cNvSpPr>
            <a:spLocks noChangeArrowheads="1"/>
          </p:cNvSpPr>
          <p:nvPr/>
        </p:nvSpPr>
        <p:spPr bwMode="auto">
          <a:xfrm>
            <a:off x="0" y="8413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Figure 4.8</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Reactance Versus Dipole Length.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2368" name="Picture 144"/>
          <p:cNvPicPr>
            <a:picLocks noChangeAspect="1" noChangeArrowheads="1"/>
          </p:cNvPicPr>
          <p:nvPr/>
        </p:nvPicPr>
        <p:blipFill>
          <a:blip r:embed="rId4"/>
          <a:srcRect/>
          <a:stretch>
            <a:fillRect/>
          </a:stretch>
        </p:blipFill>
        <p:spPr bwMode="auto">
          <a:xfrm>
            <a:off x="4267200" y="0"/>
            <a:ext cx="48768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srcRect/>
          <a:stretch>
            <a:fillRect/>
          </a:stretch>
        </p:blipFill>
        <p:spPr bwMode="auto">
          <a:xfrm>
            <a:off x="0" y="457200"/>
            <a:ext cx="4648200" cy="6400800"/>
          </a:xfrm>
          <a:prstGeom prst="rect">
            <a:avLst/>
          </a:prstGeom>
          <a:noFill/>
          <a:ln w="9525">
            <a:noFill/>
            <a:miter lim="800000"/>
            <a:headEnd/>
            <a:tailEnd/>
          </a:ln>
          <a:effectLst/>
        </p:spPr>
      </p:pic>
      <p:pic>
        <p:nvPicPr>
          <p:cNvPr id="53251" name="Picture 3"/>
          <p:cNvPicPr>
            <a:picLocks noChangeAspect="1" noChangeArrowheads="1"/>
          </p:cNvPicPr>
          <p:nvPr/>
        </p:nvPicPr>
        <p:blipFill>
          <a:blip r:embed="rId4"/>
          <a:srcRect/>
          <a:stretch>
            <a:fillRect/>
          </a:stretch>
        </p:blipFill>
        <p:spPr bwMode="auto">
          <a:xfrm>
            <a:off x="4648200" y="457199"/>
            <a:ext cx="4495800" cy="6400801"/>
          </a:xfrm>
          <a:prstGeom prst="rect">
            <a:avLst/>
          </a:prstGeom>
          <a:noFill/>
          <a:ln w="9525">
            <a:noFill/>
            <a:miter lim="800000"/>
            <a:headEnd/>
            <a:tailEnd/>
          </a:ln>
          <a:effectLst/>
        </p:spPr>
      </p:pic>
      <p:sp>
        <p:nvSpPr>
          <p:cNvPr id="6" name="Rectangle 5"/>
          <p:cNvSpPr/>
          <p:nvPr/>
        </p:nvSpPr>
        <p:spPr>
          <a:xfrm>
            <a:off x="381000" y="1"/>
            <a:ext cx="6781800" cy="369332"/>
          </a:xfrm>
          <a:prstGeom prst="rect">
            <a:avLst/>
          </a:prstGeom>
        </p:spPr>
        <p:txBody>
          <a:bodyPr wrap="square">
            <a:spAutoFit/>
          </a:bodyPr>
          <a:lstStyle/>
          <a:p>
            <a:r>
              <a:rPr lang="en-US" b="1" dirty="0">
                <a:latin typeface="Times New Roman" pitchFamily="18" charset="0"/>
                <a:cs typeface="Times New Roman" pitchFamily="18" charset="0"/>
              </a:rPr>
              <a:t>PCAAD Simulations for Half Wave Dipole Antenna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0" y="838200"/>
            <a:ext cx="4572000" cy="3733800"/>
          </a:xfrm>
          <a:prstGeom prst="rect">
            <a:avLst/>
          </a:prstGeom>
          <a:noFill/>
          <a:ln w="9525">
            <a:noFill/>
            <a:miter lim="800000"/>
            <a:headEnd/>
            <a:tailEnd/>
          </a:ln>
        </p:spPr>
      </p:pic>
      <p:sp>
        <p:nvSpPr>
          <p:cNvPr id="5" name="Rectangle 4"/>
          <p:cNvSpPr/>
          <p:nvPr/>
        </p:nvSpPr>
        <p:spPr>
          <a:xfrm>
            <a:off x="0" y="4648200"/>
            <a:ext cx="5715000" cy="369332"/>
          </a:xfrm>
          <a:prstGeom prst="rect">
            <a:avLst/>
          </a:prstGeom>
        </p:spPr>
        <p:txBody>
          <a:bodyPr wrap="square">
            <a:spAutoFit/>
          </a:bodyPr>
          <a:lstStyle/>
          <a:p>
            <a:r>
              <a:rPr lang="en-US" sz="1400" b="1" dirty="0">
                <a:latin typeface="Times New Roman" pitchFamily="18" charset="0"/>
                <a:cs typeface="Times New Roman" pitchFamily="18" charset="0"/>
              </a:rPr>
              <a:t>Figure 4.12</a:t>
            </a:r>
            <a:r>
              <a:rPr lang="en-US" sz="1400" dirty="0">
                <a:latin typeface="Times New Roman" pitchFamily="18" charset="0"/>
                <a:cs typeface="Times New Roman" pitchFamily="18" charset="0"/>
              </a:rPr>
              <a:t> Structure of the Half Wave Dipole Antenna</a:t>
            </a:r>
            <a:r>
              <a:rPr lang="en-US" dirty="0"/>
              <a:t>.</a:t>
            </a:r>
          </a:p>
        </p:txBody>
      </p:sp>
      <p:pic>
        <p:nvPicPr>
          <p:cNvPr id="54275" name="Picture 3"/>
          <p:cNvPicPr>
            <a:picLocks noChangeAspect="1" noChangeArrowheads="1"/>
          </p:cNvPicPr>
          <p:nvPr/>
        </p:nvPicPr>
        <p:blipFill>
          <a:blip r:embed="rId4"/>
          <a:srcRect/>
          <a:stretch>
            <a:fillRect/>
          </a:stretch>
        </p:blipFill>
        <p:spPr bwMode="auto">
          <a:xfrm>
            <a:off x="4572000" y="838200"/>
            <a:ext cx="4295775" cy="3657600"/>
          </a:xfrm>
          <a:prstGeom prst="rect">
            <a:avLst/>
          </a:prstGeom>
          <a:noFill/>
          <a:ln w="9525">
            <a:noFill/>
            <a:miter lim="800000"/>
            <a:headEnd/>
            <a:tailEnd/>
          </a:ln>
        </p:spPr>
      </p:pic>
      <p:sp>
        <p:nvSpPr>
          <p:cNvPr id="7" name="Rectangle 6"/>
          <p:cNvSpPr/>
          <p:nvPr/>
        </p:nvSpPr>
        <p:spPr>
          <a:xfrm>
            <a:off x="4572000" y="4495800"/>
            <a:ext cx="4572000" cy="523220"/>
          </a:xfrm>
          <a:prstGeom prst="rect">
            <a:avLst/>
          </a:prstGeom>
        </p:spPr>
        <p:txBody>
          <a:bodyPr>
            <a:spAutoFit/>
          </a:bodyPr>
          <a:lstStyle/>
          <a:p>
            <a:r>
              <a:rPr lang="en-US" sz="1400" b="1" dirty="0">
                <a:latin typeface="Times New Roman" pitchFamily="18" charset="0"/>
                <a:cs typeface="Times New Roman" pitchFamily="18" charset="0"/>
              </a:rPr>
              <a:t>Figure 4.13 </a:t>
            </a:r>
            <a:r>
              <a:rPr lang="en-US" sz="1400" dirty="0">
                <a:latin typeface="Times New Roman" pitchFamily="18" charset="0"/>
                <a:cs typeface="Times New Roman" pitchFamily="18" charset="0"/>
              </a:rPr>
              <a:t>A Plot for the Simulated Structure by EZNEC and 4NEC2</a:t>
            </a:r>
          </a:p>
        </p:txBody>
      </p:sp>
      <p:pic>
        <p:nvPicPr>
          <p:cNvPr id="54294" name="Picture 22"/>
          <p:cNvPicPr>
            <a:picLocks noChangeAspect="1" noChangeArrowheads="1"/>
          </p:cNvPicPr>
          <p:nvPr/>
        </p:nvPicPr>
        <p:blipFill>
          <a:blip r:embed="rId5"/>
          <a:srcRect/>
          <a:stretch>
            <a:fillRect/>
          </a:stretch>
        </p:blipFill>
        <p:spPr bwMode="auto">
          <a:xfrm>
            <a:off x="1066800" y="5410200"/>
            <a:ext cx="7620000" cy="1295400"/>
          </a:xfrm>
          <a:prstGeom prst="rect">
            <a:avLst/>
          </a:prstGeom>
          <a:noFill/>
          <a:ln w="9525">
            <a:noFill/>
            <a:miter lim="800000"/>
            <a:headEnd/>
            <a:tailEnd/>
          </a:ln>
          <a:effectLst/>
        </p:spPr>
      </p:pic>
      <p:sp>
        <p:nvSpPr>
          <p:cNvPr id="29" name="Rectangle 28"/>
          <p:cNvSpPr/>
          <p:nvPr/>
        </p:nvSpPr>
        <p:spPr>
          <a:xfrm>
            <a:off x="228600" y="0"/>
            <a:ext cx="6629400" cy="369332"/>
          </a:xfrm>
          <a:prstGeom prst="rect">
            <a:avLst/>
          </a:prstGeom>
        </p:spPr>
        <p:txBody>
          <a:bodyPr wrap="square">
            <a:spAutoFit/>
          </a:bodyPr>
          <a:lstStyle/>
          <a:p>
            <a:r>
              <a:rPr lang="en-US" b="1" dirty="0">
                <a:latin typeface="Times New Roman" pitchFamily="18" charset="0"/>
                <a:cs typeface="Times New Roman" pitchFamily="18" charset="0"/>
              </a:rPr>
              <a:t>EZNEC and 4NEC2 Simulations for Half Wave Dipole Antenna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0" y="533400"/>
            <a:ext cx="5867400" cy="3124200"/>
          </a:xfrm>
          <a:prstGeom prst="rect">
            <a:avLst/>
          </a:prstGeom>
          <a:noFill/>
          <a:ln w="9525">
            <a:noFill/>
            <a:miter lim="800000"/>
            <a:headEnd/>
            <a:tailEnd/>
          </a:ln>
        </p:spPr>
      </p:pic>
      <p:pic>
        <p:nvPicPr>
          <p:cNvPr id="55299" name="Picture 3"/>
          <p:cNvPicPr>
            <a:picLocks noChangeAspect="1" noChangeArrowheads="1"/>
          </p:cNvPicPr>
          <p:nvPr/>
        </p:nvPicPr>
        <p:blipFill>
          <a:blip r:embed="rId4"/>
          <a:srcRect/>
          <a:stretch>
            <a:fillRect/>
          </a:stretch>
        </p:blipFill>
        <p:spPr bwMode="auto">
          <a:xfrm>
            <a:off x="5724525" y="762000"/>
            <a:ext cx="3419475" cy="2971800"/>
          </a:xfrm>
          <a:prstGeom prst="rect">
            <a:avLst/>
          </a:prstGeom>
          <a:noFill/>
          <a:ln w="9525">
            <a:noFill/>
            <a:miter lim="800000"/>
            <a:headEnd/>
            <a:tailEnd/>
          </a:ln>
        </p:spPr>
      </p:pic>
      <p:sp>
        <p:nvSpPr>
          <p:cNvPr id="55304" name="Rectangle 8"/>
          <p:cNvSpPr>
            <a:spLocks noChangeArrowheads="1"/>
          </p:cNvSpPr>
          <p:nvPr/>
        </p:nvSpPr>
        <p:spPr bwMode="auto">
          <a:xfrm>
            <a:off x="0" y="638175"/>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05" name="Rectangle 9"/>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06" name="Rectangle 10"/>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5307" name="Picture 11"/>
          <p:cNvPicPr>
            <a:picLocks noChangeAspect="1" noChangeArrowheads="1"/>
          </p:cNvPicPr>
          <p:nvPr/>
        </p:nvPicPr>
        <p:blipFill>
          <a:blip r:embed="rId5"/>
          <a:srcRect/>
          <a:stretch>
            <a:fillRect/>
          </a:stretch>
        </p:blipFill>
        <p:spPr bwMode="auto">
          <a:xfrm>
            <a:off x="762000" y="6096000"/>
            <a:ext cx="7391400" cy="533400"/>
          </a:xfrm>
          <a:prstGeom prst="rect">
            <a:avLst/>
          </a:prstGeom>
          <a:noFill/>
          <a:ln w="9525">
            <a:noFill/>
            <a:miter lim="800000"/>
            <a:headEnd/>
            <a:tailEnd/>
          </a:ln>
          <a:effectLst/>
        </p:spPr>
      </p:pic>
      <p:pic>
        <p:nvPicPr>
          <p:cNvPr id="55309" name="Picture 13"/>
          <p:cNvPicPr>
            <a:picLocks noChangeAspect="1" noChangeArrowheads="1"/>
          </p:cNvPicPr>
          <p:nvPr/>
        </p:nvPicPr>
        <p:blipFill>
          <a:blip r:embed="rId6"/>
          <a:srcRect/>
          <a:stretch>
            <a:fillRect/>
          </a:stretch>
        </p:blipFill>
        <p:spPr bwMode="auto">
          <a:xfrm>
            <a:off x="1905000" y="3657600"/>
            <a:ext cx="5181600" cy="2406650"/>
          </a:xfrm>
          <a:prstGeom prst="rect">
            <a:avLst/>
          </a:prstGeom>
          <a:noFill/>
          <a:ln w="9525">
            <a:noFill/>
            <a:miter lim="800000"/>
            <a:headEnd/>
            <a:tailEnd/>
          </a:ln>
        </p:spPr>
      </p:pic>
      <p:sp>
        <p:nvSpPr>
          <p:cNvPr id="16" name="Rectangle 15"/>
          <p:cNvSpPr/>
          <p:nvPr/>
        </p:nvSpPr>
        <p:spPr>
          <a:xfrm>
            <a:off x="304800" y="0"/>
            <a:ext cx="6096000" cy="369332"/>
          </a:xfrm>
          <a:prstGeom prst="rect">
            <a:avLst/>
          </a:prstGeom>
        </p:spPr>
        <p:txBody>
          <a:bodyPr wrap="square">
            <a:spAutoFit/>
          </a:bodyPr>
          <a:lstStyle/>
          <a:p>
            <a:r>
              <a:rPr lang="en-US" b="1" dirty="0">
                <a:latin typeface="Times New Roman" pitchFamily="18" charset="0"/>
                <a:cs typeface="Times New Roman" pitchFamily="18" charset="0"/>
              </a:rPr>
              <a:t>PCAAD Simulations to Rabbit Ears (V) Antenna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AIM OF THE WORK</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algn="just"/>
            <a:r>
              <a:rPr lang="en-US" sz="1800" dirty="0">
                <a:latin typeface="Times New Roman" pitchFamily="18" charset="0"/>
                <a:cs typeface="Times New Roman" pitchFamily="18" charset="0"/>
              </a:rPr>
              <a:t>This thesis attempts to construct and analyze different types of dipole antennas such as half wave dipole antenna and rabbit ears (V) antenna</a:t>
            </a:r>
            <a:r>
              <a:rPr lang="en-US" sz="1800" dirty="0" smtClean="0">
                <a:latin typeface="Times New Roman" pitchFamily="18" charset="0"/>
                <a:cs typeface="Times New Roman" pitchFamily="18" charset="0"/>
              </a:rPr>
              <a:t>.</a:t>
            </a:r>
          </a:p>
          <a:p>
            <a:pPr algn="just"/>
            <a:endParaRPr lang="en-US" sz="1800" dirty="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These examples illustrate both the simplicity and power of the software such as PCAAD, MMANA, EZNEC and MATLAB, through the construction and simulation of these antenna structures. </a:t>
            </a:r>
          </a:p>
          <a:p>
            <a:pPr algn="just"/>
            <a:r>
              <a:rPr lang="en-US" sz="1800" dirty="0">
                <a:latin typeface="Times New Roman" pitchFamily="18" charset="0"/>
                <a:cs typeface="Times New Roman" pitchFamily="18" charset="0"/>
              </a:rPr>
              <a:t>As a practical application to dipole antennas, Yagi-Uda antenna is considered as one of the most important type of dipole antennas where, different number of elements are constructed and simulated to analyze its characteristics. </a:t>
            </a:r>
            <a:endParaRPr lang="en-US" sz="1800" dirty="0" smtClean="0">
              <a:latin typeface="Times New Roman" pitchFamily="18" charset="0"/>
              <a:cs typeface="Times New Roman" pitchFamily="18" charset="0"/>
            </a:endParaRPr>
          </a:p>
          <a:p>
            <a:pPr algn="just"/>
            <a:endParaRPr lang="en-US" sz="1800" dirty="0">
              <a:latin typeface="Times New Roman" pitchFamily="18" charset="0"/>
              <a:cs typeface="Times New Roman" pitchFamily="18" charset="0"/>
            </a:endParaRPr>
          </a:p>
          <a:p>
            <a:pPr algn="just"/>
            <a:r>
              <a:rPr lang="en-US" sz="1800" dirty="0">
                <a:latin typeface="Times New Roman" pitchFamily="18" charset="0"/>
                <a:cs typeface="Times New Roman" pitchFamily="18" charset="0"/>
              </a:rPr>
              <a:t>An implementation of Yagi-Uda antenna is designed and simulated in accordance with the broadcasting channels of Bayrak Radyo ve Televizyon Kurumu (BRTK) in Turkish Republic of Northern Cyprus (TRNC).</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srcRect/>
          <a:stretch>
            <a:fillRect/>
          </a:stretch>
        </p:blipFill>
        <p:spPr bwMode="auto">
          <a:xfrm>
            <a:off x="457200" y="0"/>
            <a:ext cx="5943600" cy="3581400"/>
          </a:xfrm>
          <a:prstGeom prst="rect">
            <a:avLst/>
          </a:prstGeom>
          <a:noFill/>
          <a:ln w="9525">
            <a:noFill/>
            <a:miter lim="800000"/>
            <a:headEnd/>
            <a:tailEnd/>
          </a:ln>
        </p:spPr>
      </p:pic>
      <p:pic>
        <p:nvPicPr>
          <p:cNvPr id="56323" name="Picture 3"/>
          <p:cNvPicPr>
            <a:picLocks noChangeAspect="1" noChangeArrowheads="1"/>
          </p:cNvPicPr>
          <p:nvPr/>
        </p:nvPicPr>
        <p:blipFill>
          <a:blip r:embed="rId4"/>
          <a:srcRect/>
          <a:stretch>
            <a:fillRect/>
          </a:stretch>
        </p:blipFill>
        <p:spPr bwMode="auto">
          <a:xfrm>
            <a:off x="6419850" y="0"/>
            <a:ext cx="2724150" cy="3438525"/>
          </a:xfrm>
          <a:prstGeom prst="rect">
            <a:avLst/>
          </a:prstGeom>
          <a:noFill/>
          <a:ln w="9525">
            <a:noFill/>
            <a:miter lim="800000"/>
            <a:headEnd/>
            <a:tailEnd/>
          </a:ln>
        </p:spPr>
      </p:pic>
      <p:pic>
        <p:nvPicPr>
          <p:cNvPr id="56324" name="Picture 4"/>
          <p:cNvPicPr>
            <a:picLocks noChangeAspect="1" noChangeArrowheads="1"/>
          </p:cNvPicPr>
          <p:nvPr/>
        </p:nvPicPr>
        <p:blipFill>
          <a:blip r:embed="rId5"/>
          <a:srcRect/>
          <a:stretch>
            <a:fillRect/>
          </a:stretch>
        </p:blipFill>
        <p:spPr bwMode="auto">
          <a:xfrm>
            <a:off x="1524000" y="3429000"/>
            <a:ext cx="5562600" cy="2600325"/>
          </a:xfrm>
          <a:prstGeom prst="rect">
            <a:avLst/>
          </a:prstGeom>
          <a:noFill/>
          <a:ln w="9525">
            <a:noFill/>
            <a:miter lim="800000"/>
            <a:headEnd/>
            <a:tailEnd/>
          </a:ln>
        </p:spPr>
      </p:pic>
      <p:pic>
        <p:nvPicPr>
          <p:cNvPr id="56325" name="Picture 5"/>
          <p:cNvPicPr>
            <a:picLocks noChangeAspect="1" noChangeArrowheads="1"/>
          </p:cNvPicPr>
          <p:nvPr/>
        </p:nvPicPr>
        <p:blipFill>
          <a:blip r:embed="rId6"/>
          <a:srcRect/>
          <a:stretch>
            <a:fillRect/>
          </a:stretch>
        </p:blipFill>
        <p:spPr bwMode="auto">
          <a:xfrm>
            <a:off x="609600" y="6324600"/>
            <a:ext cx="8001000" cy="3462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60220" y="2331720"/>
          <a:ext cx="5623560" cy="3291840"/>
        </p:xfrm>
        <a:graphic>
          <a:graphicData uri="http://schemas.openxmlformats.org/drawingml/2006/table">
            <a:tbl>
              <a:tblPr/>
              <a:tblGrid>
                <a:gridCol w="1874520"/>
                <a:gridCol w="1874520"/>
                <a:gridCol w="1874520"/>
              </a:tblGrid>
              <a:tr h="0">
                <a:tc>
                  <a:txBody>
                    <a:bodyPr/>
                    <a:lstStyle/>
                    <a:p>
                      <a:pPr marL="0" marR="0" algn="ctr">
                        <a:lnSpc>
                          <a:spcPct val="150000"/>
                        </a:lnSpc>
                        <a:spcBef>
                          <a:spcPts val="0"/>
                        </a:spcBef>
                        <a:spcAft>
                          <a:spcPts val="0"/>
                        </a:spcAft>
                      </a:pPr>
                      <a:r>
                        <a:rPr lang="en-US" sz="1800" dirty="0">
                          <a:latin typeface="Times New Roman"/>
                          <a:ea typeface="Times New Roman"/>
                          <a:cs typeface="Times New Roman"/>
                        </a:rPr>
                        <a:t> (cm)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a:ea typeface="Times New Roman"/>
                          <a:cs typeface="Times New Roman"/>
                        </a:rPr>
                        <a:t> (Degree)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US" sz="1800" dirty="0">
                          <a:latin typeface="Times New Roman"/>
                          <a:ea typeface="Times New Roman"/>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US" sz="1800">
                          <a:latin typeface="Times New Roman"/>
                          <a:ea typeface="Times New Roman"/>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US" sz="1800">
                          <a:latin typeface="Times New Roman"/>
                          <a:ea typeface="Times New Roman"/>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US" sz="1800">
                          <a:latin typeface="Times New Roman"/>
                          <a:ea typeface="Times New Roman"/>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US" sz="1800">
                          <a:latin typeface="Times New Roman"/>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US" sz="1800">
                          <a:latin typeface="Times New Roman"/>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0"/>
                        </a:spcBef>
                        <a:spcAft>
                          <a:spcPts val="0"/>
                        </a:spcAft>
                      </a:pPr>
                      <a:r>
                        <a:rPr lang="en-US" sz="1800">
                          <a:latin typeface="Times New Roman"/>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a:ea typeface="Times New Roman"/>
                          <a:cs typeface="Times New Roman"/>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a:ea typeface="Times New Roman"/>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7347" name="Object 3"/>
          <p:cNvGraphicFramePr>
            <a:graphicFrameLocks noChangeAspect="1"/>
          </p:cNvGraphicFramePr>
          <p:nvPr/>
        </p:nvGraphicFramePr>
        <p:xfrm>
          <a:off x="2057400" y="2438400"/>
          <a:ext cx="457200" cy="228600"/>
        </p:xfrm>
        <a:graphic>
          <a:graphicData uri="http://schemas.openxmlformats.org/presentationml/2006/ole">
            <p:oleObj spid="_x0000_s57347" name="Equation" r:id="rId4" imgW="88669" imgH="177338" progId="Equation.3">
              <p:embed/>
            </p:oleObj>
          </a:graphicData>
        </a:graphic>
      </p:graphicFrame>
      <p:graphicFrame>
        <p:nvGraphicFramePr>
          <p:cNvPr id="57346" name="Object 2"/>
          <p:cNvGraphicFramePr>
            <a:graphicFrameLocks noChangeAspect="1"/>
          </p:cNvGraphicFramePr>
          <p:nvPr/>
        </p:nvGraphicFramePr>
        <p:xfrm>
          <a:off x="3810000" y="2438400"/>
          <a:ext cx="504825" cy="228600"/>
        </p:xfrm>
        <a:graphic>
          <a:graphicData uri="http://schemas.openxmlformats.org/presentationml/2006/ole">
            <p:oleObj spid="_x0000_s57346" name="Equation" r:id="rId5" imgW="126725" imgH="177415" progId="Equation.3">
              <p:embed/>
            </p:oleObj>
          </a:graphicData>
        </a:graphic>
      </p:graphicFrame>
      <p:graphicFrame>
        <p:nvGraphicFramePr>
          <p:cNvPr id="57345" name="Object 1"/>
          <p:cNvGraphicFramePr>
            <a:graphicFrameLocks noChangeAspect="1"/>
          </p:cNvGraphicFramePr>
          <p:nvPr/>
        </p:nvGraphicFramePr>
        <p:xfrm>
          <a:off x="6172200" y="2438400"/>
          <a:ext cx="685800" cy="304800"/>
        </p:xfrm>
        <a:graphic>
          <a:graphicData uri="http://schemas.openxmlformats.org/presentationml/2006/ole">
            <p:oleObj spid="_x0000_s57345" name="Equation" r:id="rId6" imgW="444307" imgH="203112" progId="Equation.3">
              <p:embed/>
            </p:oleObj>
          </a:graphicData>
        </a:graphic>
      </p:graphicFrame>
      <p:sp>
        <p:nvSpPr>
          <p:cNvPr id="57348" name="Rectangle 4"/>
          <p:cNvSpPr>
            <a:spLocks noChangeArrowheads="1"/>
          </p:cNvSpPr>
          <p:nvPr/>
        </p:nvSpPr>
        <p:spPr bwMode="auto">
          <a:xfrm>
            <a:off x="0" y="381000"/>
            <a:ext cx="9214190"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 4.5</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Gain of the Rabbit Ears (V) Antenna using Different Angles and Lengths</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86" name="Picture 18"/>
          <p:cNvPicPr>
            <a:picLocks noChangeAspect="1" noChangeArrowheads="1"/>
          </p:cNvPicPr>
          <p:nvPr/>
        </p:nvPicPr>
        <p:blipFill>
          <a:blip r:embed="rId3"/>
          <a:srcRect/>
          <a:stretch>
            <a:fillRect/>
          </a:stretch>
        </p:blipFill>
        <p:spPr bwMode="auto">
          <a:xfrm>
            <a:off x="1" y="1371600"/>
            <a:ext cx="9144000" cy="5486400"/>
          </a:xfrm>
          <a:prstGeom prst="rect">
            <a:avLst/>
          </a:prstGeom>
          <a:noFill/>
          <a:ln w="9525">
            <a:noFill/>
            <a:miter lim="800000"/>
            <a:headEnd/>
            <a:tailEnd/>
          </a:ln>
          <a:effectLst/>
        </p:spPr>
      </p:pic>
      <p:sp>
        <p:nvSpPr>
          <p:cNvPr id="24" name="Rectangle 23"/>
          <p:cNvSpPr/>
          <p:nvPr/>
        </p:nvSpPr>
        <p:spPr>
          <a:xfrm>
            <a:off x="609600" y="685800"/>
            <a:ext cx="6096000" cy="369332"/>
          </a:xfrm>
          <a:prstGeom prst="rect">
            <a:avLst/>
          </a:prstGeom>
        </p:spPr>
        <p:txBody>
          <a:bodyPr wrap="square">
            <a:spAutoFit/>
          </a:bodyPr>
          <a:lstStyle/>
          <a:p>
            <a:r>
              <a:rPr lang="en-US" b="1" dirty="0">
                <a:latin typeface="Times New Roman" pitchFamily="18" charset="0"/>
                <a:cs typeface="Times New Roman" pitchFamily="18" charset="0"/>
              </a:rPr>
              <a:t>Table 4.6 </a:t>
            </a:r>
            <a:r>
              <a:rPr lang="en-US" dirty="0">
                <a:latin typeface="Times New Roman" pitchFamily="18" charset="0"/>
                <a:cs typeface="Times New Roman" pitchFamily="18" charset="0"/>
              </a:rPr>
              <a:t>Various Parameters for Yagi-Uda Antenna.</a:t>
            </a:r>
          </a:p>
        </p:txBody>
      </p:sp>
      <p:sp>
        <p:nvSpPr>
          <p:cNvPr id="25" name="Rectangle 24"/>
          <p:cNvSpPr/>
          <p:nvPr/>
        </p:nvSpPr>
        <p:spPr>
          <a:xfrm>
            <a:off x="0" y="152400"/>
            <a:ext cx="5093186" cy="369332"/>
          </a:xfrm>
          <a:prstGeom prst="rect">
            <a:avLst/>
          </a:prstGeom>
        </p:spPr>
        <p:txBody>
          <a:bodyPr wrap="square">
            <a:spAutoFit/>
          </a:bodyPr>
          <a:lstStyle/>
          <a:p>
            <a:r>
              <a:rPr lang="en-US" b="1" dirty="0">
                <a:latin typeface="Times New Roman" pitchFamily="18" charset="0"/>
                <a:cs typeface="Times New Roman" pitchFamily="18" charset="0"/>
              </a:rPr>
              <a:t>PCAAD Simulations of Yagi-Uda Antenna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srcRect/>
          <a:stretch>
            <a:fillRect/>
          </a:stretch>
        </p:blipFill>
        <p:spPr bwMode="auto">
          <a:xfrm>
            <a:off x="4419600" y="9525"/>
            <a:ext cx="4724400" cy="6848475"/>
          </a:xfrm>
          <a:prstGeom prst="rect">
            <a:avLst/>
          </a:prstGeom>
          <a:noFill/>
          <a:ln w="9525">
            <a:noFill/>
            <a:miter lim="800000"/>
            <a:headEnd/>
            <a:tailEnd/>
          </a:ln>
          <a:effectLst/>
        </p:spPr>
      </p:pic>
      <p:pic>
        <p:nvPicPr>
          <p:cNvPr id="59395" name="Picture 3"/>
          <p:cNvPicPr>
            <a:picLocks noChangeAspect="1" noChangeArrowheads="1"/>
          </p:cNvPicPr>
          <p:nvPr/>
        </p:nvPicPr>
        <p:blipFill>
          <a:blip r:embed="rId4"/>
          <a:srcRect/>
          <a:stretch>
            <a:fillRect/>
          </a:stretch>
        </p:blipFill>
        <p:spPr bwMode="auto">
          <a:xfrm>
            <a:off x="0" y="0"/>
            <a:ext cx="44196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6" name="Picture 10"/>
          <p:cNvPicPr>
            <a:picLocks noChangeAspect="1" noChangeArrowheads="1"/>
          </p:cNvPicPr>
          <p:nvPr/>
        </p:nvPicPr>
        <p:blipFill>
          <a:blip r:embed="rId3"/>
          <a:srcRect/>
          <a:stretch>
            <a:fillRect/>
          </a:stretch>
        </p:blipFill>
        <p:spPr bwMode="auto">
          <a:xfrm>
            <a:off x="0" y="838200"/>
            <a:ext cx="9143999" cy="5486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5943600" cy="369332"/>
          </a:xfrm>
          <a:prstGeom prst="rect">
            <a:avLst/>
          </a:prstGeom>
        </p:spPr>
        <p:txBody>
          <a:bodyPr wrap="square">
            <a:spAutoFit/>
          </a:bodyPr>
          <a:lstStyle/>
          <a:p>
            <a:r>
              <a:rPr lang="en-US" b="1" dirty="0"/>
              <a:t>EZNEC and 4NEC2 Simulations of Yagi-Uda Antenna</a:t>
            </a:r>
            <a:endParaRPr lang="en-US" dirty="0"/>
          </a:p>
        </p:txBody>
      </p:sp>
      <p:pic>
        <p:nvPicPr>
          <p:cNvPr id="61442" name="Picture 2"/>
          <p:cNvPicPr>
            <a:picLocks noChangeAspect="1" noChangeArrowheads="1"/>
          </p:cNvPicPr>
          <p:nvPr/>
        </p:nvPicPr>
        <p:blipFill>
          <a:blip r:embed="rId3"/>
          <a:srcRect/>
          <a:stretch>
            <a:fillRect/>
          </a:stretch>
        </p:blipFill>
        <p:spPr bwMode="auto">
          <a:xfrm>
            <a:off x="228600" y="762000"/>
            <a:ext cx="2493962" cy="2649537"/>
          </a:xfrm>
          <a:prstGeom prst="rect">
            <a:avLst/>
          </a:prstGeom>
          <a:noFill/>
          <a:ln w="9525">
            <a:noFill/>
            <a:miter lim="800000"/>
            <a:headEnd/>
            <a:tailEnd/>
          </a:ln>
        </p:spPr>
      </p:pic>
      <p:pic>
        <p:nvPicPr>
          <p:cNvPr id="61443" name="Picture 3"/>
          <p:cNvPicPr>
            <a:picLocks noChangeAspect="1" noChangeArrowheads="1"/>
          </p:cNvPicPr>
          <p:nvPr/>
        </p:nvPicPr>
        <p:blipFill>
          <a:blip r:embed="rId4"/>
          <a:srcRect/>
          <a:stretch>
            <a:fillRect/>
          </a:stretch>
        </p:blipFill>
        <p:spPr bwMode="auto">
          <a:xfrm>
            <a:off x="2819400" y="762000"/>
            <a:ext cx="3048000" cy="2711450"/>
          </a:xfrm>
          <a:prstGeom prst="rect">
            <a:avLst/>
          </a:prstGeom>
          <a:noFill/>
          <a:ln w="9525">
            <a:noFill/>
            <a:miter lim="800000"/>
            <a:headEnd/>
            <a:tailEnd/>
          </a:ln>
        </p:spPr>
      </p:pic>
      <p:pic>
        <p:nvPicPr>
          <p:cNvPr id="61444" name="Picture 4"/>
          <p:cNvPicPr>
            <a:picLocks noChangeAspect="1" noChangeArrowheads="1"/>
          </p:cNvPicPr>
          <p:nvPr/>
        </p:nvPicPr>
        <p:blipFill>
          <a:blip r:embed="rId5"/>
          <a:srcRect/>
          <a:stretch>
            <a:fillRect/>
          </a:stretch>
        </p:blipFill>
        <p:spPr bwMode="auto">
          <a:xfrm>
            <a:off x="6032500" y="914400"/>
            <a:ext cx="3111500" cy="2520950"/>
          </a:xfrm>
          <a:prstGeom prst="rect">
            <a:avLst/>
          </a:prstGeom>
          <a:noFill/>
          <a:ln w="9525">
            <a:noFill/>
            <a:miter lim="800000"/>
            <a:headEnd/>
            <a:tailEnd/>
          </a:ln>
        </p:spPr>
      </p:pic>
      <p:pic>
        <p:nvPicPr>
          <p:cNvPr id="61445" name="Picture 5"/>
          <p:cNvPicPr>
            <a:picLocks noChangeAspect="1" noChangeArrowheads="1"/>
          </p:cNvPicPr>
          <p:nvPr/>
        </p:nvPicPr>
        <p:blipFill>
          <a:blip r:embed="rId6"/>
          <a:srcRect/>
          <a:stretch>
            <a:fillRect/>
          </a:stretch>
        </p:blipFill>
        <p:spPr bwMode="auto">
          <a:xfrm>
            <a:off x="152400" y="3505200"/>
            <a:ext cx="3124200" cy="2552700"/>
          </a:xfrm>
          <a:prstGeom prst="rect">
            <a:avLst/>
          </a:prstGeom>
          <a:noFill/>
          <a:ln w="9525">
            <a:noFill/>
            <a:miter lim="800000"/>
            <a:headEnd/>
            <a:tailEnd/>
          </a:ln>
        </p:spPr>
      </p:pic>
      <p:pic>
        <p:nvPicPr>
          <p:cNvPr id="61450" name="Picture 10"/>
          <p:cNvPicPr>
            <a:picLocks noChangeAspect="1" noChangeArrowheads="1"/>
          </p:cNvPicPr>
          <p:nvPr/>
        </p:nvPicPr>
        <p:blipFill>
          <a:blip r:embed="rId7"/>
          <a:srcRect/>
          <a:stretch>
            <a:fillRect/>
          </a:stretch>
        </p:blipFill>
        <p:spPr bwMode="auto">
          <a:xfrm>
            <a:off x="3590925" y="3886200"/>
            <a:ext cx="5553075" cy="1295400"/>
          </a:xfrm>
          <a:prstGeom prst="rect">
            <a:avLst/>
          </a:prstGeom>
          <a:noFill/>
          <a:ln w="9525">
            <a:noFill/>
            <a:miter lim="800000"/>
            <a:headEnd/>
            <a:tailEnd/>
          </a:ln>
          <a:effectLst/>
        </p:spPr>
      </p:pic>
      <p:sp>
        <p:nvSpPr>
          <p:cNvPr id="61452" name="Rectangle 12"/>
          <p:cNvSpPr>
            <a:spLocks noChangeArrowheads="1"/>
          </p:cNvSpPr>
          <p:nvPr/>
        </p:nvSpPr>
        <p:spPr bwMode="auto">
          <a:xfrm>
            <a:off x="0" y="6248400"/>
            <a:ext cx="872604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4.20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Results for Gain, Impedance, Structure and Radiation Pattern, Respectively, Obtained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Rectangle 13"/>
          <p:cNvSpPr>
            <a:spLocks noChangeArrowheads="1"/>
          </p:cNvSpPr>
          <p:nvPr/>
        </p:nvSpPr>
        <p:spPr bwMode="auto">
          <a:xfrm>
            <a:off x="152400" y="6581001"/>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 Elements of Yagi-Uda Antenna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0"/>
            <a:ext cx="4324225" cy="369332"/>
          </a:xfrm>
          <a:prstGeom prst="rect">
            <a:avLst/>
          </a:prstGeom>
        </p:spPr>
        <p:txBody>
          <a:bodyPr wrap="square">
            <a:spAutoFit/>
          </a:bodyPr>
          <a:lstStyle/>
          <a:p>
            <a:r>
              <a:rPr lang="en-US" b="1" dirty="0"/>
              <a:t>MMANA Simulations of Yagi-Uda Antenna </a:t>
            </a:r>
            <a:endParaRPr lang="en-US" dirty="0"/>
          </a:p>
        </p:txBody>
      </p:sp>
      <p:pic>
        <p:nvPicPr>
          <p:cNvPr id="62466" name="Picture 2"/>
          <p:cNvPicPr>
            <a:picLocks noChangeAspect="1" noChangeArrowheads="1"/>
          </p:cNvPicPr>
          <p:nvPr/>
        </p:nvPicPr>
        <p:blipFill>
          <a:blip r:embed="rId3"/>
          <a:srcRect/>
          <a:stretch>
            <a:fillRect/>
          </a:stretch>
        </p:blipFill>
        <p:spPr bwMode="auto">
          <a:xfrm>
            <a:off x="0" y="381000"/>
            <a:ext cx="2174875" cy="2697163"/>
          </a:xfrm>
          <a:prstGeom prst="rect">
            <a:avLst/>
          </a:prstGeom>
          <a:noFill/>
          <a:ln w="9525">
            <a:noFill/>
            <a:miter lim="800000"/>
            <a:headEnd/>
            <a:tailEnd/>
          </a:ln>
        </p:spPr>
      </p:pic>
      <p:pic>
        <p:nvPicPr>
          <p:cNvPr id="62467" name="Picture 3"/>
          <p:cNvPicPr>
            <a:picLocks noChangeAspect="1" noChangeArrowheads="1"/>
          </p:cNvPicPr>
          <p:nvPr/>
        </p:nvPicPr>
        <p:blipFill>
          <a:blip r:embed="rId4"/>
          <a:srcRect/>
          <a:stretch>
            <a:fillRect/>
          </a:stretch>
        </p:blipFill>
        <p:spPr bwMode="auto">
          <a:xfrm>
            <a:off x="2133600" y="381000"/>
            <a:ext cx="2238375" cy="2695575"/>
          </a:xfrm>
          <a:prstGeom prst="rect">
            <a:avLst/>
          </a:prstGeom>
          <a:noFill/>
          <a:ln w="9525">
            <a:noFill/>
            <a:miter lim="800000"/>
            <a:headEnd/>
            <a:tailEnd/>
          </a:ln>
        </p:spPr>
      </p:pic>
      <p:pic>
        <p:nvPicPr>
          <p:cNvPr id="62468" name="Picture 4"/>
          <p:cNvPicPr>
            <a:picLocks noChangeAspect="1" noChangeArrowheads="1"/>
          </p:cNvPicPr>
          <p:nvPr/>
        </p:nvPicPr>
        <p:blipFill>
          <a:blip r:embed="rId5"/>
          <a:srcRect/>
          <a:stretch>
            <a:fillRect/>
          </a:stretch>
        </p:blipFill>
        <p:spPr bwMode="auto">
          <a:xfrm>
            <a:off x="4267200" y="381000"/>
            <a:ext cx="2066925" cy="2667000"/>
          </a:xfrm>
          <a:prstGeom prst="rect">
            <a:avLst/>
          </a:prstGeom>
          <a:noFill/>
          <a:ln w="9525">
            <a:noFill/>
            <a:miter lim="800000"/>
            <a:headEnd/>
            <a:tailEnd/>
          </a:ln>
        </p:spPr>
      </p:pic>
      <p:pic>
        <p:nvPicPr>
          <p:cNvPr id="62469" name="Picture 5"/>
          <p:cNvPicPr>
            <a:picLocks noChangeAspect="1" noChangeArrowheads="1"/>
          </p:cNvPicPr>
          <p:nvPr/>
        </p:nvPicPr>
        <p:blipFill>
          <a:blip r:embed="rId6"/>
          <a:srcRect/>
          <a:stretch>
            <a:fillRect/>
          </a:stretch>
        </p:blipFill>
        <p:spPr bwMode="auto">
          <a:xfrm>
            <a:off x="6248400" y="381000"/>
            <a:ext cx="2517775" cy="2667000"/>
          </a:xfrm>
          <a:prstGeom prst="rect">
            <a:avLst/>
          </a:prstGeom>
          <a:noFill/>
          <a:ln w="9525">
            <a:noFill/>
            <a:miter lim="800000"/>
            <a:headEnd/>
            <a:tailEnd/>
          </a:ln>
        </p:spPr>
      </p:pic>
      <p:sp>
        <p:nvSpPr>
          <p:cNvPr id="9" name="Rectangle 8"/>
          <p:cNvSpPr/>
          <p:nvPr/>
        </p:nvSpPr>
        <p:spPr>
          <a:xfrm>
            <a:off x="152400" y="3124201"/>
            <a:ext cx="8991600" cy="461665"/>
          </a:xfrm>
          <a:prstGeom prst="rect">
            <a:avLst/>
          </a:prstGeom>
        </p:spPr>
        <p:txBody>
          <a:bodyPr wrap="square">
            <a:spAutoFit/>
          </a:bodyPr>
          <a:lstStyle/>
          <a:p>
            <a:r>
              <a:rPr lang="en-US" sz="1200" b="1" dirty="0" smtClean="0">
                <a:latin typeface="Times New Roman" pitchFamily="18" charset="0"/>
                <a:cs typeface="Times New Roman" pitchFamily="18" charset="0"/>
              </a:rPr>
              <a:t>Simulated Results for Vertical Polarization, Horizontal Polarization, Current Distribution and 3D of Radiation Pattern Obtained for =3 Elements Using Yagi-Uda Antenna</a:t>
            </a:r>
            <a:endParaRPr lang="en-US" sz="1200" b="1" dirty="0"/>
          </a:p>
        </p:txBody>
      </p:sp>
      <p:pic>
        <p:nvPicPr>
          <p:cNvPr id="62470" name="Picture 6"/>
          <p:cNvPicPr>
            <a:picLocks noChangeAspect="1" noChangeArrowheads="1"/>
          </p:cNvPicPr>
          <p:nvPr/>
        </p:nvPicPr>
        <p:blipFill>
          <a:blip r:embed="rId7"/>
          <a:srcRect/>
          <a:stretch>
            <a:fillRect/>
          </a:stretch>
        </p:blipFill>
        <p:spPr bwMode="auto">
          <a:xfrm>
            <a:off x="0" y="3581400"/>
            <a:ext cx="2943225" cy="2505075"/>
          </a:xfrm>
          <a:prstGeom prst="rect">
            <a:avLst/>
          </a:prstGeom>
          <a:noFill/>
          <a:ln w="9525">
            <a:noFill/>
            <a:miter lim="800000"/>
            <a:headEnd/>
            <a:tailEnd/>
          </a:ln>
        </p:spPr>
      </p:pic>
      <p:pic>
        <p:nvPicPr>
          <p:cNvPr id="62471" name="Picture 7"/>
          <p:cNvPicPr>
            <a:picLocks noChangeAspect="1" noChangeArrowheads="1"/>
          </p:cNvPicPr>
          <p:nvPr/>
        </p:nvPicPr>
        <p:blipFill>
          <a:blip r:embed="rId8"/>
          <a:srcRect/>
          <a:stretch>
            <a:fillRect/>
          </a:stretch>
        </p:blipFill>
        <p:spPr bwMode="auto">
          <a:xfrm>
            <a:off x="5410200" y="3505200"/>
            <a:ext cx="1905000" cy="2514599"/>
          </a:xfrm>
          <a:prstGeom prst="rect">
            <a:avLst/>
          </a:prstGeom>
          <a:noFill/>
          <a:ln w="9525">
            <a:noFill/>
            <a:miter lim="800000"/>
            <a:headEnd/>
            <a:tailEnd/>
          </a:ln>
        </p:spPr>
      </p:pic>
      <p:pic>
        <p:nvPicPr>
          <p:cNvPr id="62472" name="Picture 8"/>
          <p:cNvPicPr>
            <a:picLocks noChangeAspect="1" noChangeArrowheads="1"/>
          </p:cNvPicPr>
          <p:nvPr/>
        </p:nvPicPr>
        <p:blipFill>
          <a:blip r:embed="rId9"/>
          <a:srcRect/>
          <a:stretch>
            <a:fillRect/>
          </a:stretch>
        </p:blipFill>
        <p:spPr bwMode="auto">
          <a:xfrm>
            <a:off x="2895600" y="3505200"/>
            <a:ext cx="2514599" cy="2514600"/>
          </a:xfrm>
          <a:prstGeom prst="rect">
            <a:avLst/>
          </a:prstGeom>
          <a:noFill/>
          <a:ln w="9525">
            <a:noFill/>
            <a:miter lim="800000"/>
            <a:headEnd/>
            <a:tailEnd/>
          </a:ln>
        </p:spPr>
      </p:pic>
      <p:pic>
        <p:nvPicPr>
          <p:cNvPr id="62473" name="Picture 9"/>
          <p:cNvPicPr>
            <a:picLocks noChangeAspect="1" noChangeArrowheads="1"/>
          </p:cNvPicPr>
          <p:nvPr/>
        </p:nvPicPr>
        <p:blipFill>
          <a:blip r:embed="rId10"/>
          <a:srcRect/>
          <a:stretch>
            <a:fillRect/>
          </a:stretch>
        </p:blipFill>
        <p:spPr bwMode="auto">
          <a:xfrm>
            <a:off x="7239000" y="3505200"/>
            <a:ext cx="1905000" cy="2514600"/>
          </a:xfrm>
          <a:prstGeom prst="rect">
            <a:avLst/>
          </a:prstGeom>
          <a:noFill/>
          <a:ln w="9525">
            <a:noFill/>
            <a:miter lim="800000"/>
            <a:headEnd/>
            <a:tailEnd/>
          </a:ln>
        </p:spPr>
      </p:pic>
      <p:sp>
        <p:nvSpPr>
          <p:cNvPr id="14" name="Rectangle 13"/>
          <p:cNvSpPr/>
          <p:nvPr/>
        </p:nvSpPr>
        <p:spPr>
          <a:xfrm>
            <a:off x="0" y="6019800"/>
            <a:ext cx="9372600" cy="584775"/>
          </a:xfrm>
          <a:prstGeom prst="rect">
            <a:avLst/>
          </a:prstGeom>
        </p:spPr>
        <p:txBody>
          <a:bodyPr wrap="square">
            <a:spAutoFit/>
          </a:bodyPr>
          <a:lstStyle/>
          <a:p>
            <a:r>
              <a:rPr lang="en-US" sz="1600" dirty="0">
                <a:latin typeface="Times New Roman" pitchFamily="18" charset="0"/>
                <a:cs typeface="Times New Roman" pitchFamily="18" charset="0"/>
              </a:rPr>
              <a:t>Simulated</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Results for Vertical Polarization, Horizontal Polarization, Current Distribution and 3D of Radiation Pattern Obtained for =7 Elements Using Yagi-Uda Antenna.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1752600"/>
          <a:ext cx="8229600" cy="4572000"/>
        </p:xfrm>
        <a:graphic>
          <a:graphicData uri="http://schemas.openxmlformats.org/drawingml/2006/table">
            <a:tbl>
              <a:tblPr/>
              <a:tblGrid>
                <a:gridCol w="4114800"/>
                <a:gridCol w="4114800"/>
              </a:tblGrid>
              <a:tr h="375719">
                <a:tc>
                  <a:txBody>
                    <a:bodyPr/>
                    <a:lstStyle/>
                    <a:p>
                      <a:pPr marL="0" marR="0" algn="ctr">
                        <a:lnSpc>
                          <a:spcPct val="150000"/>
                        </a:lnSpc>
                        <a:spcBef>
                          <a:spcPts val="0"/>
                        </a:spcBef>
                        <a:spcAft>
                          <a:spcPts val="0"/>
                        </a:spcAft>
                      </a:pPr>
                      <a:r>
                        <a:rPr lang="en-US" sz="2000" dirty="0">
                          <a:latin typeface="Calibri"/>
                          <a:ea typeface="Times New Roman"/>
                          <a:cs typeface="Times New Roman"/>
                        </a:rPr>
                        <a:t>Region 1 (EAST)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Calibri"/>
                          <a:ea typeface="Times New Roman"/>
                          <a:cs typeface="Times New Roman"/>
                        </a:rPr>
                        <a:t>Location: Sinandağı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719">
                <a:tc>
                  <a:txBody>
                    <a:bodyPr/>
                    <a:lstStyle/>
                    <a:p>
                      <a:pPr marL="0" marR="0" algn="ctr">
                        <a:lnSpc>
                          <a:spcPct val="150000"/>
                        </a:lnSpc>
                        <a:spcBef>
                          <a:spcPts val="0"/>
                        </a:spcBef>
                        <a:spcAft>
                          <a:spcPts val="0"/>
                        </a:spcAft>
                      </a:pPr>
                      <a:r>
                        <a:rPr lang="en-US" sz="2000">
                          <a:latin typeface="Calibri"/>
                          <a:ea typeface="Times New Roman"/>
                          <a:cs typeface="Times New Roman"/>
                        </a:rPr>
                        <a:t>Channel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Calibri"/>
                          <a:ea typeface="Times New Roman"/>
                          <a:cs typeface="Times New Roman"/>
                        </a:rPr>
                        <a:t>TV. Channel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719">
                <a:tc>
                  <a:txBody>
                    <a:bodyPr/>
                    <a:lstStyle/>
                    <a:p>
                      <a:pPr marL="0" marR="0" algn="ctr">
                        <a:lnSpc>
                          <a:spcPct val="150000"/>
                        </a:lnSpc>
                        <a:spcBef>
                          <a:spcPts val="0"/>
                        </a:spcBef>
                        <a:spcAft>
                          <a:spcPts val="0"/>
                        </a:spcAft>
                      </a:pPr>
                      <a:r>
                        <a:rPr lang="en-US" sz="2000">
                          <a:latin typeface="Calibri"/>
                          <a:ea typeface="Times New Roman"/>
                          <a:cs typeface="Times New Roman"/>
                        </a:rPr>
                        <a:t>VHF 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Calibri"/>
                          <a:ea typeface="Times New Roman"/>
                          <a:cs typeface="Times New Roman"/>
                        </a:rPr>
                        <a:t>TRT1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719">
                <a:tc>
                  <a:txBody>
                    <a:bodyPr/>
                    <a:lstStyle/>
                    <a:p>
                      <a:pPr marL="0" marR="0" algn="ctr">
                        <a:lnSpc>
                          <a:spcPct val="150000"/>
                        </a:lnSpc>
                        <a:spcBef>
                          <a:spcPts val="0"/>
                        </a:spcBef>
                        <a:spcAft>
                          <a:spcPts val="0"/>
                        </a:spcAft>
                      </a:pPr>
                      <a:r>
                        <a:rPr lang="en-US" sz="2000">
                          <a:latin typeface="Calibri"/>
                          <a:ea typeface="Times New Roman"/>
                          <a:cs typeface="Times New Roman"/>
                        </a:rPr>
                        <a:t>UHF 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Calibri"/>
                          <a:ea typeface="Times New Roman"/>
                          <a:cs typeface="Times New Roman"/>
                        </a:rPr>
                        <a:t>BRT1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719">
                <a:tc>
                  <a:txBody>
                    <a:bodyPr/>
                    <a:lstStyle/>
                    <a:p>
                      <a:pPr marL="0" marR="0" algn="ctr">
                        <a:lnSpc>
                          <a:spcPct val="150000"/>
                        </a:lnSpc>
                        <a:spcBef>
                          <a:spcPts val="0"/>
                        </a:spcBef>
                        <a:spcAft>
                          <a:spcPts val="0"/>
                        </a:spcAft>
                      </a:pPr>
                      <a:r>
                        <a:rPr lang="en-US" sz="2000" dirty="0">
                          <a:latin typeface="Calibri"/>
                          <a:ea typeface="Times New Roman"/>
                          <a:cs typeface="Times New Roman"/>
                        </a:rPr>
                        <a:t>UHF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Calibri"/>
                          <a:ea typeface="Times New Roman"/>
                          <a:cs typeface="Times New Roman"/>
                        </a:rPr>
                        <a:t>BRT2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719">
                <a:tc>
                  <a:txBody>
                    <a:bodyPr/>
                    <a:lstStyle/>
                    <a:p>
                      <a:pPr marL="0" marR="0" algn="ctr">
                        <a:lnSpc>
                          <a:spcPct val="150000"/>
                        </a:lnSpc>
                        <a:spcBef>
                          <a:spcPts val="0"/>
                        </a:spcBef>
                        <a:spcAft>
                          <a:spcPts val="0"/>
                        </a:spcAft>
                      </a:pPr>
                      <a:r>
                        <a:rPr lang="en-US" sz="2000">
                          <a:latin typeface="Calibri"/>
                          <a:ea typeface="Times New Roman"/>
                          <a:cs typeface="Times New Roman"/>
                        </a:rPr>
                        <a:t>Region 2 (WEST)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Calibri"/>
                          <a:ea typeface="Times New Roman"/>
                          <a:cs typeface="Times New Roman"/>
                        </a:rPr>
                        <a:t>Location: Selvilitepe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876">
                <a:tc>
                  <a:txBody>
                    <a:bodyPr/>
                    <a:lstStyle/>
                    <a:p>
                      <a:pPr marL="0" marR="0" algn="ctr">
                        <a:lnSpc>
                          <a:spcPct val="150000"/>
                        </a:lnSpc>
                        <a:spcBef>
                          <a:spcPts val="0"/>
                        </a:spcBef>
                        <a:spcAft>
                          <a:spcPts val="0"/>
                        </a:spcAft>
                      </a:pPr>
                      <a:r>
                        <a:rPr lang="en-US" sz="2000">
                          <a:latin typeface="Times New Roman"/>
                          <a:ea typeface="Times New Roman"/>
                          <a:cs typeface="Times New Roman"/>
                        </a:rPr>
                        <a:t>VHF 11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TRT1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876">
                <a:tc>
                  <a:txBody>
                    <a:bodyPr/>
                    <a:lstStyle/>
                    <a:p>
                      <a:pPr marL="0" marR="0" algn="ctr">
                        <a:lnSpc>
                          <a:spcPct val="150000"/>
                        </a:lnSpc>
                        <a:spcBef>
                          <a:spcPts val="0"/>
                        </a:spcBef>
                        <a:spcAft>
                          <a:spcPts val="0"/>
                        </a:spcAft>
                      </a:pPr>
                      <a:r>
                        <a:rPr lang="en-US" sz="2000">
                          <a:latin typeface="Times New Roman"/>
                          <a:ea typeface="Times New Roman"/>
                          <a:cs typeface="Times New Roman"/>
                        </a:rPr>
                        <a:t>UHF 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TRT2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876">
                <a:tc>
                  <a:txBody>
                    <a:bodyPr/>
                    <a:lstStyle/>
                    <a:p>
                      <a:pPr marL="0" marR="0" algn="ctr">
                        <a:lnSpc>
                          <a:spcPct val="150000"/>
                        </a:lnSpc>
                        <a:spcBef>
                          <a:spcPts val="0"/>
                        </a:spcBef>
                        <a:spcAft>
                          <a:spcPts val="0"/>
                        </a:spcAft>
                      </a:pPr>
                      <a:r>
                        <a:rPr lang="en-US" sz="2000">
                          <a:latin typeface="Times New Roman"/>
                          <a:ea typeface="Times New Roman"/>
                          <a:cs typeface="Times New Roman"/>
                        </a:rPr>
                        <a:t>UHF 44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latin typeface="Times New Roman"/>
                          <a:ea typeface="Times New Roman"/>
                          <a:cs typeface="Times New Roman"/>
                        </a:rPr>
                        <a:t>BRT1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876">
                <a:tc>
                  <a:txBody>
                    <a:bodyPr/>
                    <a:lstStyle/>
                    <a:p>
                      <a:pPr marL="0" marR="0" algn="ctr">
                        <a:lnSpc>
                          <a:spcPct val="150000"/>
                        </a:lnSpc>
                        <a:spcBef>
                          <a:spcPts val="0"/>
                        </a:spcBef>
                        <a:spcAft>
                          <a:spcPts val="0"/>
                        </a:spcAft>
                      </a:pPr>
                      <a:r>
                        <a:rPr lang="en-US" sz="2000">
                          <a:latin typeface="Times New Roman"/>
                          <a:ea typeface="Times New Roman"/>
                          <a:cs typeface="Times New Roman"/>
                        </a:rPr>
                        <a:t>UHF 33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latin typeface="Times New Roman"/>
                          <a:ea typeface="Times New Roman"/>
                          <a:cs typeface="Times New Roman"/>
                        </a:rPr>
                        <a:t>BRT2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4513" name="Rectangle 1"/>
          <p:cNvSpPr>
            <a:spLocks noChangeArrowheads="1"/>
          </p:cNvSpPr>
          <p:nvPr/>
        </p:nvSpPr>
        <p:spPr bwMode="auto">
          <a:xfrm>
            <a:off x="1828800" y="990600"/>
            <a:ext cx="543764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 4.10</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Commonly Used Frequencies in RRTK TV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3875933" cy="369332"/>
          </a:xfrm>
          <a:prstGeom prst="rect">
            <a:avLst/>
          </a:prstGeom>
        </p:spPr>
        <p:txBody>
          <a:bodyPr wrap="none">
            <a:spAutoFit/>
          </a:bodyPr>
          <a:lstStyle/>
          <a:p>
            <a:r>
              <a:rPr lang="en-US" b="1" u="sng" dirty="0">
                <a:latin typeface="Times New Roman" pitchFamily="18" charset="0"/>
                <a:cs typeface="Times New Roman" pitchFamily="18" charset="0"/>
              </a:rPr>
              <a:t>Implementation of Yagi-Uda Antenna</a:t>
            </a:r>
          </a:p>
        </p:txBody>
      </p:sp>
      <p:pic>
        <p:nvPicPr>
          <p:cNvPr id="65538" name="Picture 2"/>
          <p:cNvPicPr>
            <a:picLocks noChangeAspect="1" noChangeArrowheads="1"/>
          </p:cNvPicPr>
          <p:nvPr/>
        </p:nvPicPr>
        <p:blipFill>
          <a:blip r:embed="rId3"/>
          <a:srcRect/>
          <a:stretch>
            <a:fillRect/>
          </a:stretch>
        </p:blipFill>
        <p:spPr bwMode="auto">
          <a:xfrm>
            <a:off x="0" y="1066800"/>
            <a:ext cx="8915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srcRect/>
          <a:stretch>
            <a:fillRect/>
          </a:stretch>
        </p:blipFill>
        <p:spPr bwMode="auto">
          <a:xfrm>
            <a:off x="0" y="0"/>
            <a:ext cx="4495800" cy="3352800"/>
          </a:xfrm>
          <a:prstGeom prst="rect">
            <a:avLst/>
          </a:prstGeom>
          <a:noFill/>
          <a:ln w="9525">
            <a:noFill/>
            <a:miter lim="800000"/>
            <a:headEnd/>
            <a:tailEnd/>
          </a:ln>
        </p:spPr>
      </p:pic>
      <p:pic>
        <p:nvPicPr>
          <p:cNvPr id="66563" name="Picture 3"/>
          <p:cNvPicPr>
            <a:picLocks noChangeAspect="1" noChangeArrowheads="1"/>
          </p:cNvPicPr>
          <p:nvPr/>
        </p:nvPicPr>
        <p:blipFill>
          <a:blip r:embed="rId4"/>
          <a:srcRect/>
          <a:stretch>
            <a:fillRect/>
          </a:stretch>
        </p:blipFill>
        <p:spPr bwMode="auto">
          <a:xfrm>
            <a:off x="4495800" y="1"/>
            <a:ext cx="4648200" cy="3352800"/>
          </a:xfrm>
          <a:prstGeom prst="rect">
            <a:avLst/>
          </a:prstGeom>
          <a:noFill/>
          <a:ln w="9525">
            <a:noFill/>
            <a:miter lim="800000"/>
            <a:headEnd/>
            <a:tailEnd/>
          </a:ln>
        </p:spPr>
      </p:pic>
      <p:pic>
        <p:nvPicPr>
          <p:cNvPr id="66564" name="Picture 4"/>
          <p:cNvPicPr>
            <a:picLocks noChangeAspect="1" noChangeArrowheads="1"/>
          </p:cNvPicPr>
          <p:nvPr/>
        </p:nvPicPr>
        <p:blipFill>
          <a:blip r:embed="rId5"/>
          <a:srcRect/>
          <a:stretch>
            <a:fillRect/>
          </a:stretch>
        </p:blipFill>
        <p:spPr bwMode="auto">
          <a:xfrm>
            <a:off x="0" y="3352800"/>
            <a:ext cx="4495800" cy="3505200"/>
          </a:xfrm>
          <a:prstGeom prst="rect">
            <a:avLst/>
          </a:prstGeom>
          <a:noFill/>
          <a:ln w="9525">
            <a:noFill/>
            <a:miter lim="800000"/>
            <a:headEnd/>
            <a:tailEnd/>
          </a:ln>
        </p:spPr>
      </p:pic>
      <p:pic>
        <p:nvPicPr>
          <p:cNvPr id="66565" name="Picture 5"/>
          <p:cNvPicPr>
            <a:picLocks noChangeAspect="1" noChangeArrowheads="1"/>
          </p:cNvPicPr>
          <p:nvPr/>
        </p:nvPicPr>
        <p:blipFill>
          <a:blip r:embed="rId6"/>
          <a:srcRect/>
          <a:stretch>
            <a:fillRect/>
          </a:stretch>
        </p:blipFill>
        <p:spPr bwMode="auto">
          <a:xfrm>
            <a:off x="4495800" y="3352800"/>
            <a:ext cx="4648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sz="2800" dirty="0" smtClean="0">
                <a:latin typeface="Times New Roman" pitchFamily="18" charset="0"/>
                <a:cs typeface="Times New Roman" pitchFamily="18" charset="0"/>
              </a:rPr>
              <a:t>TABLE OF CONTENTS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915400" cy="5562600"/>
          </a:xfrm>
        </p:spPr>
        <p:txBody>
          <a:bodyPr>
            <a:normAutofit/>
          </a:bodyPr>
          <a:lstStyle/>
          <a:p>
            <a:pPr>
              <a:lnSpc>
                <a:spcPct val="200000"/>
              </a:lnSpc>
            </a:pPr>
            <a:r>
              <a:rPr lang="en-US" sz="1800" dirty="0" smtClean="0">
                <a:solidFill>
                  <a:srgbClr val="FF0000"/>
                </a:solidFill>
                <a:latin typeface="Times New Roman" pitchFamily="18" charset="0"/>
                <a:cs typeface="Times New Roman" pitchFamily="18" charset="0"/>
              </a:rPr>
              <a:t>1</a:t>
            </a:r>
            <a:r>
              <a:rPr lang="en-US" sz="1800" dirty="0" smtClean="0">
                <a:latin typeface="Times New Roman" pitchFamily="18" charset="0"/>
                <a:cs typeface="Times New Roman" pitchFamily="18" charset="0"/>
              </a:rPr>
              <a:t>- INTRODUCTION.</a:t>
            </a:r>
          </a:p>
          <a:p>
            <a:pPr>
              <a:lnSpc>
                <a:spcPct val="200000"/>
              </a:lnSpc>
            </a:pPr>
            <a:r>
              <a:rPr lang="en-US" sz="1800" dirty="0" smtClean="0">
                <a:solidFill>
                  <a:srgbClr val="FF0000"/>
                </a:solidFill>
                <a:latin typeface="Times New Roman" pitchFamily="18" charset="0"/>
                <a:cs typeface="Times New Roman" pitchFamily="18" charset="0"/>
              </a:rPr>
              <a:t>2</a:t>
            </a:r>
            <a:r>
              <a:rPr lang="en-US" sz="1800" dirty="0" smtClean="0">
                <a:latin typeface="Times New Roman" pitchFamily="18" charset="0"/>
                <a:cs typeface="Times New Roman" pitchFamily="18" charset="0"/>
              </a:rPr>
              <a:t>- CH1 : ANTENNA PARAMETERS. </a:t>
            </a:r>
          </a:p>
          <a:p>
            <a:pPr>
              <a:lnSpc>
                <a:spcPct val="200000"/>
              </a:lnSpc>
            </a:pPr>
            <a:r>
              <a:rPr lang="en-US" sz="1800" dirty="0" smtClean="0">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3</a:t>
            </a:r>
            <a:r>
              <a:rPr lang="en-US" sz="1800" dirty="0" smtClean="0">
                <a:latin typeface="Times New Roman" pitchFamily="18" charset="0"/>
                <a:cs typeface="Times New Roman" pitchFamily="18" charset="0"/>
              </a:rPr>
              <a:t>- CH2 : </a:t>
            </a:r>
            <a:r>
              <a:rPr lang="en-GB" sz="1800" dirty="0">
                <a:latin typeface="Times New Roman" pitchFamily="18" charset="0"/>
                <a:cs typeface="Times New Roman" pitchFamily="18" charset="0"/>
              </a:rPr>
              <a:t>THE THEORY OF DIPOLE </a:t>
            </a:r>
            <a:r>
              <a:rPr lang="en-GB" sz="1800" dirty="0" smtClean="0">
                <a:latin typeface="Times New Roman" pitchFamily="18" charset="0"/>
                <a:cs typeface="Times New Roman" pitchFamily="18" charset="0"/>
              </a:rPr>
              <a:t>ANTENNAS AND YAGI-UDA</a:t>
            </a:r>
          </a:p>
          <a:p>
            <a:pPr>
              <a:lnSpc>
                <a:spcPct val="200000"/>
              </a:lnSpc>
              <a:buNone/>
            </a:pPr>
            <a:r>
              <a:rPr lang="en-GB" sz="1800" dirty="0" smtClean="0">
                <a:latin typeface="Times New Roman" pitchFamily="18" charset="0"/>
                <a:cs typeface="Times New Roman" pitchFamily="18" charset="0"/>
              </a:rPr>
              <a:t>                       ANTENNA.</a:t>
            </a:r>
          </a:p>
          <a:p>
            <a:pPr>
              <a:lnSpc>
                <a:spcPct val="200000"/>
              </a:lnSpc>
            </a:pPr>
            <a:r>
              <a:rPr lang="en-GB" sz="1800" dirty="0" smtClean="0">
                <a:solidFill>
                  <a:srgbClr val="FF0000"/>
                </a:solidFill>
                <a:latin typeface="Times New Roman" pitchFamily="18" charset="0"/>
                <a:cs typeface="Times New Roman" pitchFamily="18" charset="0"/>
              </a:rPr>
              <a:t>4</a:t>
            </a:r>
            <a:r>
              <a:rPr lang="en-GB" sz="1800" dirty="0" smtClean="0">
                <a:latin typeface="Times New Roman" pitchFamily="18" charset="0"/>
                <a:cs typeface="Times New Roman" pitchFamily="18" charset="0"/>
              </a:rPr>
              <a:t>- CH3 : </a:t>
            </a:r>
            <a:r>
              <a:rPr lang="en-US" sz="1800" dirty="0">
                <a:latin typeface="Times New Roman" pitchFamily="18" charset="0"/>
                <a:cs typeface="Times New Roman" pitchFamily="18" charset="0"/>
              </a:rPr>
              <a:t>MODELING METHODS AND </a:t>
            </a:r>
            <a:r>
              <a:rPr lang="en-US" sz="1800" dirty="0" smtClean="0">
                <a:latin typeface="Times New Roman" pitchFamily="18" charset="0"/>
                <a:cs typeface="Times New Roman" pitchFamily="18" charset="0"/>
              </a:rPr>
              <a:t>SOFTWARE  FOR ANTENNAS.</a:t>
            </a:r>
          </a:p>
          <a:p>
            <a:pPr>
              <a:lnSpc>
                <a:spcPct val="200000"/>
              </a:lnSpc>
            </a:pPr>
            <a:r>
              <a:rPr lang="en-US" sz="1800" dirty="0" smtClean="0">
                <a:solidFill>
                  <a:srgbClr val="FF0000"/>
                </a:solidFill>
                <a:latin typeface="Times New Roman" pitchFamily="18" charset="0"/>
                <a:cs typeface="Times New Roman" pitchFamily="18" charset="0"/>
              </a:rPr>
              <a:t>5</a:t>
            </a:r>
            <a:r>
              <a:rPr lang="en-US" sz="1800" dirty="0" smtClean="0">
                <a:latin typeface="Times New Roman" pitchFamily="18" charset="0"/>
                <a:cs typeface="Times New Roman" pitchFamily="18" charset="0"/>
              </a:rPr>
              <a:t>- CH4 : </a:t>
            </a:r>
            <a:r>
              <a:rPr lang="en-US" sz="1800" dirty="0">
                <a:latin typeface="Times New Roman" pitchFamily="18" charset="0"/>
                <a:cs typeface="Times New Roman" pitchFamily="18" charset="0"/>
              </a:rPr>
              <a:t>SOME APPLICATIONS TO LINEAR </a:t>
            </a:r>
            <a:r>
              <a:rPr lang="en-US" sz="1800" dirty="0" smtClean="0">
                <a:latin typeface="Times New Roman" pitchFamily="18" charset="0"/>
                <a:cs typeface="Times New Roman" pitchFamily="18" charset="0"/>
              </a:rPr>
              <a:t>DIPOLE  ANTENNA</a:t>
            </a:r>
          </a:p>
          <a:p>
            <a:pPr>
              <a:lnSpc>
                <a:spcPct val="200000"/>
              </a:lnSpc>
            </a:pPr>
            <a:r>
              <a:rPr lang="en-US" sz="1800" dirty="0" smtClean="0">
                <a:solidFill>
                  <a:srgbClr val="FF0000"/>
                </a:solidFill>
                <a:latin typeface="Times New Roman" pitchFamily="18" charset="0"/>
                <a:cs typeface="Times New Roman" pitchFamily="18" charset="0"/>
              </a:rPr>
              <a:t>6</a:t>
            </a:r>
            <a:r>
              <a:rPr lang="en-US" sz="1800" dirty="0" smtClean="0">
                <a:latin typeface="Times New Roman" pitchFamily="18" charset="0"/>
                <a:cs typeface="Times New Roman" pitchFamily="18" charset="0"/>
              </a:rPr>
              <a:t>- CONCLUSION AND FUTURE WORK</a:t>
            </a:r>
            <a:endParaRPr lang="en-US" sz="1800" dirty="0">
              <a:latin typeface="Times New Roman" pitchFamily="18" charset="0"/>
              <a:cs typeface="Times New Roman" pitchFamily="18" charset="0"/>
            </a:endParaRPr>
          </a:p>
          <a:p>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srcRect/>
          <a:stretch>
            <a:fillRect/>
          </a:stretch>
        </p:blipFill>
        <p:spPr bwMode="auto">
          <a:xfrm>
            <a:off x="0" y="0"/>
            <a:ext cx="9144000" cy="5562599"/>
          </a:xfrm>
          <a:prstGeom prst="rect">
            <a:avLst/>
          </a:prstGeom>
          <a:noFill/>
          <a:ln w="9525">
            <a:noFill/>
            <a:miter lim="800000"/>
            <a:headEnd/>
            <a:tailEnd/>
          </a:ln>
        </p:spPr>
      </p:pic>
      <p:sp>
        <p:nvSpPr>
          <p:cNvPr id="67591" name="Rectangle 7"/>
          <p:cNvSpPr>
            <a:spLocks noChangeArrowheads="1"/>
          </p:cNvSpPr>
          <p:nvPr/>
        </p:nvSpPr>
        <p:spPr bwMode="auto">
          <a:xfrm>
            <a:off x="381000" y="5867400"/>
            <a:ext cx="816999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4.24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Simulated Results for Vertical Polarization, Horizontal Polarization, Current Distribution  and 3D of Radiation Pattern  Obtained for N 5 Elements for Yagi-Uda Antenna Designed</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0"/>
            <a:ext cx="225414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CONCLUSION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0" y="1143000"/>
            <a:ext cx="8915400" cy="646331"/>
          </a:xfrm>
          <a:prstGeom prst="rect">
            <a:avLst/>
          </a:prstGeom>
        </p:spPr>
        <p:txBody>
          <a:bodyPr wrap="square">
            <a:spAutoFit/>
          </a:bodyPr>
          <a:lstStyle/>
          <a:p>
            <a:r>
              <a:rPr lang="en-US" dirty="0" smtClean="0">
                <a:latin typeface="Times New Roman" pitchFamily="18" charset="0"/>
                <a:cs typeface="Times New Roman" pitchFamily="18" charset="0"/>
              </a:rPr>
              <a:t>1-The </a:t>
            </a:r>
            <a:r>
              <a:rPr lang="en-US" dirty="0">
                <a:latin typeface="Times New Roman" pitchFamily="18" charset="0"/>
                <a:cs typeface="Times New Roman" pitchFamily="18" charset="0"/>
              </a:rPr>
              <a:t>length of the dipole increase, the lobes will increase. This would affect on the performance of the </a:t>
            </a:r>
            <a:r>
              <a:rPr lang="en-US" dirty="0" smtClean="0">
                <a:latin typeface="Times New Roman" pitchFamily="18" charset="0"/>
                <a:cs typeface="Times New Roman" pitchFamily="18" charset="0"/>
              </a:rPr>
              <a:t>antenna.</a:t>
            </a:r>
            <a:endParaRPr lang="en-US" dirty="0">
              <a:latin typeface="Times New Roman" pitchFamily="18" charset="0"/>
              <a:cs typeface="Times New Roman" pitchFamily="18" charset="0"/>
            </a:endParaRPr>
          </a:p>
        </p:txBody>
      </p:sp>
      <p:sp>
        <p:nvSpPr>
          <p:cNvPr id="24" name="Rectangle 23"/>
          <p:cNvSpPr/>
          <p:nvPr/>
        </p:nvSpPr>
        <p:spPr>
          <a:xfrm>
            <a:off x="0" y="1828800"/>
            <a:ext cx="8991600" cy="2585323"/>
          </a:xfrm>
          <a:prstGeom prst="rect">
            <a:avLst/>
          </a:prstGeom>
        </p:spPr>
        <p:txBody>
          <a:bodyPr wrap="square">
            <a:spAutoFit/>
          </a:bodyPr>
          <a:lstStyle/>
          <a:p>
            <a:pPr algn="just"/>
            <a:r>
              <a:rPr lang="en-US" dirty="0" smtClean="0">
                <a:latin typeface="Times New Roman" pitchFamily="18" charset="0"/>
                <a:cs typeface="Times New Roman" pitchFamily="18" charset="0"/>
              </a:rPr>
              <a:t>2-MMANA </a:t>
            </a:r>
            <a:r>
              <a:rPr lang="en-US" dirty="0">
                <a:latin typeface="Times New Roman" pitchFamily="18" charset="0"/>
                <a:cs typeface="Times New Roman" pitchFamily="18" charset="0"/>
              </a:rPr>
              <a:t>software was simulated to investigate the dependence of grain and feed point impedance on the length of a dipole in free space. According to the results, dipole gain increases when the length of the dipole increases, the resonance occurs at slightly less than one-half wavelength and radiation resistance is about 75 Ω. The half-wave dipole has a single current peak, while the </a:t>
            </a:r>
            <a:r>
              <a:rPr lang="en-US" dirty="0" smtClean="0">
                <a:latin typeface="Times New Roman" pitchFamily="18" charset="0"/>
                <a:cs typeface="Times New Roman" pitchFamily="18" charset="0"/>
              </a:rPr>
              <a:t>1.5 dipole </a:t>
            </a:r>
            <a:r>
              <a:rPr lang="en-US" dirty="0">
                <a:latin typeface="Times New Roman" pitchFamily="18" charset="0"/>
                <a:cs typeface="Times New Roman" pitchFamily="18" charset="0"/>
              </a:rPr>
              <a:t>has three current peaks, each acting as a source of radiation, so that interference can be expected, dipoles longer than one wavelength exhibited unwanted side lobes, while shorter ones are not. Due to that the half wave dipoles are popular because they are relatively easy to match to standard 50 </a:t>
            </a:r>
            <a:r>
              <a:rPr lang="en-US" dirty="0" smtClean="0">
                <a:latin typeface="Times New Roman" pitchFamily="18" charset="0"/>
                <a:cs typeface="Times New Roman" pitchFamily="18" charset="0"/>
              </a:rPr>
              <a:t>Ω  or </a:t>
            </a:r>
            <a:r>
              <a:rPr lang="en-US" dirty="0">
                <a:latin typeface="Times New Roman" pitchFamily="18" charset="0"/>
                <a:cs typeface="Times New Roman" pitchFamily="18" charset="0"/>
              </a:rPr>
              <a:t>75 </a:t>
            </a:r>
            <a:r>
              <a:rPr lang="en-US" dirty="0" smtClean="0">
                <a:latin typeface="Times New Roman" pitchFamily="18" charset="0"/>
                <a:cs typeface="Times New Roman" pitchFamily="18" charset="0"/>
              </a:rPr>
              <a:t>Ω </a:t>
            </a:r>
            <a:r>
              <a:rPr lang="en-US" dirty="0">
                <a:latin typeface="Times New Roman" pitchFamily="18" charset="0"/>
                <a:cs typeface="Times New Roman" pitchFamily="18" charset="0"/>
              </a:rPr>
              <a:t>coaxial cables as they do not contain side </a:t>
            </a:r>
            <a:r>
              <a:rPr lang="en-US" dirty="0" smtClean="0">
                <a:latin typeface="Times New Roman" pitchFamily="18" charset="0"/>
                <a:cs typeface="Times New Roman" pitchFamily="18" charset="0"/>
              </a:rPr>
              <a:t>lobes.</a:t>
            </a:r>
            <a:endParaRPr lang="en-US" dirty="0">
              <a:latin typeface="Times New Roman" pitchFamily="18" charset="0"/>
              <a:cs typeface="Times New Roman" pitchFamily="18" charset="0"/>
            </a:endParaRPr>
          </a:p>
        </p:txBody>
      </p:sp>
      <p:sp>
        <p:nvSpPr>
          <p:cNvPr id="25" name="Rectangle 24"/>
          <p:cNvSpPr/>
          <p:nvPr/>
        </p:nvSpPr>
        <p:spPr>
          <a:xfrm>
            <a:off x="0" y="4572001"/>
            <a:ext cx="8686800" cy="1754326"/>
          </a:xfrm>
          <a:prstGeom prst="rect">
            <a:avLst/>
          </a:prstGeom>
        </p:spPr>
        <p:txBody>
          <a:bodyPr wrap="square">
            <a:spAutoFit/>
          </a:bodyPr>
          <a:lstStyle/>
          <a:p>
            <a:pPr algn="just"/>
            <a:r>
              <a:rPr lang="en-US" dirty="0" smtClean="0">
                <a:latin typeface="Times New Roman" pitchFamily="18" charset="0"/>
                <a:cs typeface="Times New Roman" pitchFamily="18" charset="0"/>
              </a:rPr>
              <a:t>3-The </a:t>
            </a:r>
            <a:r>
              <a:rPr lang="en-US" dirty="0">
                <a:latin typeface="Times New Roman" pitchFamily="18" charset="0"/>
                <a:cs typeface="Times New Roman" pitchFamily="18" charset="0"/>
              </a:rPr>
              <a:t>Rabbit ears antenna was simulated by using different angles and length. The results </a:t>
            </a:r>
            <a:r>
              <a:rPr lang="en-US" dirty="0" smtClean="0">
                <a:latin typeface="Times New Roman" pitchFamily="18" charset="0"/>
                <a:cs typeface="Times New Roman" pitchFamily="18" charset="0"/>
              </a:rPr>
              <a:t>  showed </a:t>
            </a:r>
            <a:r>
              <a:rPr lang="en-US" dirty="0">
                <a:latin typeface="Times New Roman" pitchFamily="18" charset="0"/>
                <a:cs typeface="Times New Roman" pitchFamily="18" charset="0"/>
              </a:rPr>
              <a:t>that adjusting the length of each leg would make the antenna resonant on different frequencies. Adjusting the angle between the two "ears" is found to affect the radiation pattern. Making a smaller angle makes the antenna behaving more like an isotropic radiator, i.e., it receives signals all around with almost no attenuation. Once the angle is increased, the pattern becomes a straight dipole, having deep nulls at each end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225414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CONCLUSION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9653" name="Rectangle 21"/>
          <p:cNvSpPr>
            <a:spLocks noChangeArrowheads="1"/>
          </p:cNvSpPr>
          <p:nvPr/>
        </p:nvSpPr>
        <p:spPr bwMode="auto">
          <a:xfrm>
            <a:off x="0" y="1219200"/>
            <a:ext cx="96012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4-Frequency  increases wavelength  decreases, Gain is inversely proportional to wavelength,</a:t>
            </a:r>
          </a:p>
          <a:p>
            <a:pPr marL="0" marR="0" lvl="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 as frequency increases gain also increases. Furthermore, the gain is directly proportional to </a:t>
            </a:r>
          </a:p>
          <a:p>
            <a:pPr marL="0" marR="0" lvl="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Area of the aperture, so as the area of the antenna increases gain also increases. Noting that </a:t>
            </a:r>
          </a:p>
          <a:p>
            <a:pPr marL="0" marR="0" lvl="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gain is inversely proportional to beam width. As side lobe level increases, the signals will be </a:t>
            </a:r>
          </a:p>
          <a:p>
            <a:pPr marL="0" marR="0" lvl="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spitted in the unwanted direction and signal strength at the required direction will be less.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Rectangle 26"/>
          <p:cNvSpPr/>
          <p:nvPr/>
        </p:nvSpPr>
        <p:spPr>
          <a:xfrm>
            <a:off x="0" y="2895600"/>
            <a:ext cx="9144000" cy="923330"/>
          </a:xfrm>
          <a:prstGeom prst="rect">
            <a:avLst/>
          </a:prstGeom>
        </p:spPr>
        <p:txBody>
          <a:bodyPr wrap="square">
            <a:spAutoFit/>
          </a:bodyPr>
          <a:lstStyle/>
          <a:p>
            <a:pPr algn="just"/>
            <a:r>
              <a:rPr lang="en-US" dirty="0" smtClean="0">
                <a:latin typeface="Times New Roman" pitchFamily="18" charset="0"/>
                <a:cs typeface="Times New Roman" pitchFamily="18" charset="0"/>
              </a:rPr>
              <a:t>5-In Yagi-Uda the </a:t>
            </a:r>
            <a:r>
              <a:rPr lang="en-US" dirty="0">
                <a:latin typeface="Times New Roman" pitchFamily="18" charset="0"/>
                <a:cs typeface="Times New Roman" pitchFamily="18" charset="0"/>
              </a:rPr>
              <a:t>more directors, the more focused the gain is in the direction of the directors which lead to incensement in the amount of gain and decrease the bandwidth of the radiation patterns </a:t>
            </a:r>
          </a:p>
        </p:txBody>
      </p:sp>
      <p:sp>
        <p:nvSpPr>
          <p:cNvPr id="28" name="Rectangle 27"/>
          <p:cNvSpPr/>
          <p:nvPr/>
        </p:nvSpPr>
        <p:spPr>
          <a:xfrm>
            <a:off x="0" y="3962400"/>
            <a:ext cx="8915400" cy="923330"/>
          </a:xfrm>
          <a:prstGeom prst="rect">
            <a:avLst/>
          </a:prstGeom>
        </p:spPr>
        <p:txBody>
          <a:bodyPr wrap="square">
            <a:spAutoFit/>
          </a:bodyPr>
          <a:lstStyle/>
          <a:p>
            <a:pPr algn="just"/>
            <a:r>
              <a:rPr lang="en-US" dirty="0" smtClean="0">
                <a:latin typeface="Times New Roman" pitchFamily="18" charset="0"/>
                <a:cs typeface="Times New Roman" pitchFamily="18" charset="0"/>
              </a:rPr>
              <a:t>6-Same </a:t>
            </a:r>
            <a:r>
              <a:rPr lang="en-US" dirty="0">
                <a:latin typeface="Times New Roman" pitchFamily="18" charset="0"/>
                <a:cs typeface="Times New Roman" pitchFamily="18" charset="0"/>
              </a:rPr>
              <a:t>numbers of elements were used and the spaces were changed. This change has affected on the characters of the antenna, the spaces between the directors increase, the gain also </a:t>
            </a:r>
            <a:r>
              <a:rPr lang="en-US" dirty="0" smtClean="0">
                <a:latin typeface="Times New Roman" pitchFamily="18" charset="0"/>
                <a:cs typeface="Times New Roman" pitchFamily="18" charset="0"/>
              </a:rPr>
              <a:t>increases.</a:t>
            </a:r>
            <a:endParaRPr lang="en-US" dirty="0">
              <a:latin typeface="Times New Roman" pitchFamily="18" charset="0"/>
              <a:cs typeface="Times New Roman" pitchFamily="18" charset="0"/>
            </a:endParaRPr>
          </a:p>
        </p:txBody>
      </p:sp>
      <p:sp>
        <p:nvSpPr>
          <p:cNvPr id="29" name="Rectangle 28"/>
          <p:cNvSpPr/>
          <p:nvPr/>
        </p:nvSpPr>
        <p:spPr>
          <a:xfrm>
            <a:off x="0" y="4953000"/>
            <a:ext cx="9144000" cy="1200329"/>
          </a:xfrm>
          <a:prstGeom prst="rect">
            <a:avLst/>
          </a:prstGeom>
        </p:spPr>
        <p:txBody>
          <a:bodyPr wrap="square">
            <a:spAutoFit/>
          </a:bodyPr>
          <a:lstStyle/>
          <a:p>
            <a:pPr algn="just"/>
            <a:r>
              <a:rPr lang="en-US" dirty="0" smtClean="0">
                <a:latin typeface="Times New Roman" pitchFamily="18" charset="0"/>
                <a:cs typeface="Times New Roman" pitchFamily="18" charset="0"/>
              </a:rPr>
              <a:t>7-The </a:t>
            </a:r>
            <a:r>
              <a:rPr lang="en-US" dirty="0">
                <a:latin typeface="Times New Roman" pitchFamily="18" charset="0"/>
                <a:cs typeface="Times New Roman" pitchFamily="18" charset="0"/>
              </a:rPr>
              <a:t>mechanical and environment side were not considered in the </a:t>
            </a:r>
            <a:r>
              <a:rPr lang="en-US" dirty="0" smtClean="0">
                <a:latin typeface="Times New Roman" pitchFamily="18" charset="0"/>
                <a:cs typeface="Times New Roman" pitchFamily="18" charset="0"/>
              </a:rPr>
              <a:t>simulations for the implemented antenna, </a:t>
            </a:r>
            <a:r>
              <a:rPr lang="en-US" dirty="0">
                <a:latin typeface="Times New Roman" pitchFamily="18" charset="0"/>
                <a:cs typeface="Times New Roman" pitchFamily="18" charset="0"/>
              </a:rPr>
              <a:t>but the main parameters to be used in calculating the gain, input impedance and efficiency were </a:t>
            </a:r>
            <a:r>
              <a:rPr lang="en-US" dirty="0" smtClean="0">
                <a:latin typeface="Times New Roman" pitchFamily="18" charset="0"/>
                <a:cs typeface="Times New Roman" pitchFamily="18" charset="0"/>
              </a:rPr>
              <a:t>given.</a:t>
            </a:r>
            <a:r>
              <a:rPr lang="en-US" dirty="0">
                <a:latin typeface="Times New Roman" pitchFamily="18" charset="0"/>
                <a:cs typeface="Times New Roman" pitchFamily="18" charset="0"/>
              </a:rPr>
              <a:t> A</a:t>
            </a:r>
            <a:r>
              <a:rPr lang="en-US" dirty="0" smtClean="0">
                <a:latin typeface="Times New Roman" pitchFamily="18" charset="0"/>
                <a:cs typeface="Times New Roman" pitchFamily="18" charset="0"/>
              </a:rPr>
              <a:t>ccording </a:t>
            </a:r>
            <a:r>
              <a:rPr lang="en-US" dirty="0">
                <a:latin typeface="Times New Roman" pitchFamily="18" charset="0"/>
                <a:cs typeface="Times New Roman" pitchFamily="18" charset="0"/>
              </a:rPr>
              <a:t>to the theoretical point of view this type of antenna has a good performance</a:t>
            </a:r>
            <a:r>
              <a:rPr lang="en-US"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FUTURE WORK</a:t>
            </a:r>
            <a:endParaRPr lang="en-US" sz="2400" dirty="0">
              <a:latin typeface="Times New Roman" pitchFamily="18" charset="0"/>
              <a:cs typeface="Times New Roman" pitchFamily="18" charset="0"/>
            </a:endParaRPr>
          </a:p>
        </p:txBody>
      </p:sp>
      <p:sp>
        <p:nvSpPr>
          <p:cNvPr id="70657" name="Rectangle 1"/>
          <p:cNvSpPr>
            <a:spLocks noChangeArrowheads="1"/>
          </p:cNvSpPr>
          <p:nvPr/>
        </p:nvSpPr>
        <p:spPr bwMode="auto">
          <a:xfrm>
            <a:off x="0" y="2362200"/>
            <a:ext cx="9294980" cy="16312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Various types of antennas would be also simulated such as horn antenna, helical antenna </a:t>
            </a:r>
          </a:p>
          <a:p>
            <a:pPr marL="0" marR="0" lvl="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 possibly the more developed antennas such as smart antennas. </a:t>
            </a:r>
          </a:p>
          <a:p>
            <a:pPr marL="0" marR="0" lvl="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Computer software were used to design the implemented antenna, this type of  antenna</a:t>
            </a:r>
          </a:p>
          <a:p>
            <a:pPr marL="0" marR="0" lvl="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can be done in real life, so practical and experimental methods can be used  for these</a:t>
            </a:r>
          </a:p>
          <a:p>
            <a:pPr marL="0" marR="0" lvl="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types of antenna, or other types.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rPr>
              <a:t>INTRODUCTION</a:t>
            </a:r>
            <a:endParaRPr lang="en-US" sz="2800" dirty="0"/>
          </a:p>
        </p:txBody>
      </p:sp>
      <p:sp>
        <p:nvSpPr>
          <p:cNvPr id="3" name="Content Placeholder 2"/>
          <p:cNvSpPr>
            <a:spLocks noGrp="1"/>
          </p:cNvSpPr>
          <p:nvPr>
            <p:ph idx="1"/>
          </p:nvPr>
        </p:nvSpPr>
        <p:spPr/>
        <p:txBody>
          <a:bodyPr>
            <a:normAutofit lnSpcReduction="10000"/>
          </a:bodyPr>
          <a:lstStyle/>
          <a:p>
            <a:pPr algn="just">
              <a:lnSpc>
                <a:spcPct val="90000"/>
              </a:lnSpc>
            </a:pPr>
            <a:r>
              <a:rPr lang="en-US" sz="1800" dirty="0" smtClean="0">
                <a:latin typeface="Times New Roman" pitchFamily="18" charset="0"/>
              </a:rPr>
              <a:t>An antenna is an </a:t>
            </a:r>
            <a:r>
              <a:rPr lang="en-US" sz="1800" dirty="0" smtClean="0">
                <a:latin typeface="Times New Roman" pitchFamily="18" charset="0"/>
                <a:cs typeface="Times New Roman" pitchFamily="18" charset="0"/>
              </a:rPr>
              <a:t>electrical conductor or system of conductors</a:t>
            </a:r>
          </a:p>
          <a:p>
            <a:pPr lvl="1" algn="just">
              <a:lnSpc>
                <a:spcPct val="90000"/>
              </a:lnSpc>
            </a:pPr>
            <a:r>
              <a:rPr lang="en-US" sz="1800" dirty="0" smtClean="0">
                <a:latin typeface="Times New Roman" pitchFamily="18" charset="0"/>
                <a:cs typeface="Times New Roman" pitchFamily="18" charset="0"/>
              </a:rPr>
              <a:t>Transmission - radiates electromagnetic energy into space</a:t>
            </a:r>
          </a:p>
          <a:p>
            <a:pPr lvl="1" algn="just">
              <a:lnSpc>
                <a:spcPct val="90000"/>
              </a:lnSpc>
            </a:pPr>
            <a:r>
              <a:rPr lang="en-US" sz="1800" dirty="0" smtClean="0">
                <a:latin typeface="Times New Roman" pitchFamily="18" charset="0"/>
                <a:cs typeface="Times New Roman" pitchFamily="18" charset="0"/>
              </a:rPr>
              <a:t>Reception - collects electromagnetic energy from space</a:t>
            </a:r>
            <a:endParaRPr lang="en-US" sz="1800" dirty="0" smtClean="0">
              <a:latin typeface="Times New Roman" pitchFamily="18" charset="0"/>
            </a:endParaRPr>
          </a:p>
          <a:p>
            <a:pPr algn="just">
              <a:lnSpc>
                <a:spcPct val="90000"/>
              </a:lnSpc>
            </a:pPr>
            <a:r>
              <a:rPr lang="en-US" sz="1800" dirty="0" smtClean="0">
                <a:latin typeface="Times New Roman" pitchFamily="18" charset="0"/>
              </a:rPr>
              <a:t>In two-way communication, the same antenna can be used for transmission and reception.</a:t>
            </a:r>
          </a:p>
          <a:p>
            <a:pPr algn="just">
              <a:lnSpc>
                <a:spcPct val="90000"/>
              </a:lnSpc>
            </a:pPr>
            <a:endParaRPr lang="en-US" sz="1800" dirty="0" smtClean="0">
              <a:latin typeface="Times New Roman" pitchFamily="18" charset="0"/>
            </a:endParaRPr>
          </a:p>
          <a:p>
            <a:pPr algn="just"/>
            <a:r>
              <a:rPr lang="en-US" sz="1800" dirty="0" smtClean="0">
                <a:latin typeface="Times New Roman" pitchFamily="18" charset="0"/>
                <a:cs typeface="Times New Roman" pitchFamily="18" charset="0"/>
              </a:rPr>
              <a:t>An antenna is a circuit element that provides a transition form a guided wave on a transmission line to a free space wave and it provides for the collection of electromagnetic energy.</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In transmit systems the RF signal is generated, amplified, modulated and applied to the antenna.</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In receive systems the antenna collects electromagnetic waves that are “cutting” through the antenna and induce alternating currents that are used by the receiver</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HISTORY OF ANTENNA</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lnSpc>
                <a:spcPct val="150000"/>
              </a:lnSpc>
            </a:pPr>
            <a:r>
              <a:rPr lang="en-US" sz="1800" dirty="0" smtClean="0">
                <a:latin typeface="Times New Roman" pitchFamily="18" charset="0"/>
                <a:cs typeface="Times New Roman" pitchFamily="18" charset="0"/>
              </a:rPr>
              <a:t>The history of the antenna is a relatively young one. Started in </a:t>
            </a:r>
            <a:r>
              <a:rPr lang="en-US" sz="1800" dirty="0" smtClean="0">
                <a:solidFill>
                  <a:srgbClr val="00B0F0"/>
                </a:solidFill>
                <a:latin typeface="Times New Roman" pitchFamily="18" charset="0"/>
                <a:cs typeface="Times New Roman" pitchFamily="18" charset="0"/>
              </a:rPr>
              <a:t>1842,</a:t>
            </a:r>
            <a:r>
              <a:rPr lang="en-US" sz="1800" dirty="0" smtClean="0">
                <a:latin typeface="Times New Roman" pitchFamily="18" charset="0"/>
                <a:cs typeface="Times New Roman" pitchFamily="18" charset="0"/>
              </a:rPr>
              <a:t> when </a:t>
            </a:r>
            <a:r>
              <a:rPr lang="en-US" sz="1800" dirty="0" smtClean="0">
                <a:solidFill>
                  <a:srgbClr val="FF0000"/>
                </a:solidFill>
                <a:latin typeface="Times New Roman" pitchFamily="18" charset="0"/>
                <a:cs typeface="Times New Roman" pitchFamily="18" charset="0"/>
              </a:rPr>
              <a:t>Joseph Henry </a:t>
            </a:r>
            <a:r>
              <a:rPr lang="en-US" sz="1800" dirty="0" smtClean="0">
                <a:latin typeface="Times New Roman" pitchFamily="18" charset="0"/>
                <a:cs typeface="Times New Roman" pitchFamily="18" charset="0"/>
              </a:rPr>
              <a:t>used vertical wires on the roof of his house to detect lightning flashes. Later on, in </a:t>
            </a:r>
            <a:r>
              <a:rPr lang="en-US" sz="1800" dirty="0" smtClean="0">
                <a:solidFill>
                  <a:srgbClr val="00B0F0"/>
                </a:solidFill>
                <a:latin typeface="Times New Roman" pitchFamily="18" charset="0"/>
                <a:cs typeface="Times New Roman" pitchFamily="18" charset="0"/>
              </a:rPr>
              <a:t>1864</a:t>
            </a:r>
            <a:r>
              <a:rPr lang="en-US" sz="1800" dirty="0" smtClean="0">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James Clerk Maxwell </a:t>
            </a:r>
            <a:r>
              <a:rPr lang="en-US" sz="1800" dirty="0" smtClean="0">
                <a:latin typeface="Times New Roman" pitchFamily="18" charset="0"/>
                <a:cs typeface="Times New Roman" pitchFamily="18" charset="0"/>
              </a:rPr>
              <a:t>presented the equations that form the basis for antenna technology and microwave engineering. In </a:t>
            </a:r>
            <a:r>
              <a:rPr lang="en-US" sz="1800" dirty="0" smtClean="0">
                <a:solidFill>
                  <a:srgbClr val="00B0F0"/>
                </a:solidFill>
                <a:latin typeface="Times New Roman" pitchFamily="18" charset="0"/>
                <a:cs typeface="Times New Roman" pitchFamily="18" charset="0"/>
              </a:rPr>
              <a:t>1885,</a:t>
            </a:r>
            <a:r>
              <a:rPr lang="en-US" sz="1800" dirty="0" smtClean="0">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Thomas Edison </a:t>
            </a:r>
            <a:r>
              <a:rPr lang="en-US" sz="1800" dirty="0" smtClean="0">
                <a:latin typeface="Times New Roman" pitchFamily="18" charset="0"/>
                <a:cs typeface="Times New Roman" pitchFamily="18" charset="0"/>
              </a:rPr>
              <a:t>patented a communications system that utilized top-loaded, vertical antennas for telegraphy. Two years later, </a:t>
            </a:r>
            <a:r>
              <a:rPr lang="en-US" sz="1800" dirty="0" smtClean="0">
                <a:solidFill>
                  <a:srgbClr val="FF0000"/>
                </a:solidFill>
                <a:latin typeface="Times New Roman" pitchFamily="18" charset="0"/>
                <a:cs typeface="Times New Roman" pitchFamily="18" charset="0"/>
              </a:rPr>
              <a:t>Heinrich Hertz </a:t>
            </a:r>
            <a:r>
              <a:rPr lang="en-US" sz="1800" dirty="0" smtClean="0">
                <a:latin typeface="Times New Roman" pitchFamily="18" charset="0"/>
                <a:cs typeface="Times New Roman" pitchFamily="18" charset="0"/>
              </a:rPr>
              <a:t>introduced a </a:t>
            </a:r>
            <a:r>
              <a:rPr lang="en-US" sz="1800" dirty="0" err="1" smtClean="0">
                <a:latin typeface="Times New Roman" pitchFamily="18" charset="0"/>
                <a:cs typeface="Times New Roman" pitchFamily="18" charset="0"/>
              </a:rPr>
              <a:t>Hertzian</a:t>
            </a:r>
            <a:r>
              <a:rPr lang="en-US" sz="1800" dirty="0" smtClean="0">
                <a:latin typeface="Times New Roman" pitchFamily="18" charset="0"/>
                <a:cs typeface="Times New Roman" pitchFamily="18" charset="0"/>
              </a:rPr>
              <a:t> dipole to experimentally validate Maxwell’s equation in regard that electromagnetic waves propagate through the air. </a:t>
            </a:r>
            <a:r>
              <a:rPr lang="en-US" sz="1800" dirty="0" err="1" smtClean="0">
                <a:solidFill>
                  <a:srgbClr val="FF0000"/>
                </a:solidFill>
                <a:latin typeface="Times New Roman" pitchFamily="18" charset="0"/>
                <a:cs typeface="Times New Roman" pitchFamily="18" charset="0"/>
              </a:rPr>
              <a:t>Guglielmo</a:t>
            </a:r>
            <a:r>
              <a:rPr lang="en-US" sz="1800" dirty="0" smtClean="0">
                <a:solidFill>
                  <a:srgbClr val="FF0000"/>
                </a:solidFill>
                <a:latin typeface="Times New Roman" pitchFamily="18" charset="0"/>
                <a:cs typeface="Times New Roman" pitchFamily="18" charset="0"/>
              </a:rPr>
              <a:t> Marconi</a:t>
            </a:r>
            <a:r>
              <a:rPr lang="en-US" sz="1800" dirty="0" smtClean="0">
                <a:latin typeface="Times New Roman" pitchFamily="18" charset="0"/>
                <a:cs typeface="Times New Roman" pitchFamily="18" charset="0"/>
              </a:rPr>
              <a:t>, in </a:t>
            </a:r>
            <a:r>
              <a:rPr lang="en-US" sz="1800" dirty="0" smtClean="0">
                <a:solidFill>
                  <a:srgbClr val="00B0F0"/>
                </a:solidFill>
                <a:latin typeface="Times New Roman" pitchFamily="18" charset="0"/>
                <a:cs typeface="Times New Roman" pitchFamily="18" charset="0"/>
              </a:rPr>
              <a:t>1898</a:t>
            </a:r>
            <a:r>
              <a:rPr lang="en-US" sz="1800" dirty="0" smtClean="0">
                <a:latin typeface="Times New Roman" pitchFamily="18" charset="0"/>
                <a:cs typeface="Times New Roman" pitchFamily="18" charset="0"/>
              </a:rPr>
              <a:t>, developed radio commercially and pioneering transcontinental communications.</a:t>
            </a:r>
          </a:p>
          <a:p>
            <a:pPr algn="just">
              <a:lnSpc>
                <a:spcPct val="150000"/>
              </a:lnSpc>
            </a:pPr>
            <a:r>
              <a:rPr lang="en-US" sz="1800" dirty="0" smtClean="0">
                <a:latin typeface="Times New Roman" pitchFamily="18" charset="0"/>
                <a:cs typeface="Times New Roman" pitchFamily="18" charset="0"/>
              </a:rPr>
              <a:t>In 19th century, antennas have been used for lot of applications. The need for radar during the major wars of the 20th century sparked the creation of large reflectors, lenses, dipole and waveguide slot arrays. The antenna has been an essential component of the television set since the 1930’s.</a:t>
            </a: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219200"/>
          </a:xfrm>
        </p:spPr>
        <p:txBody>
          <a:bodyPr>
            <a:normAutofit fontScale="90000"/>
          </a:bodyPr>
          <a:lstStyle/>
          <a:p>
            <a:r>
              <a:rPr lang="en-US" sz="3100" b="1" dirty="0" smtClean="0">
                <a:latin typeface="Times New Roman" pitchFamily="18" charset="0"/>
                <a:cs typeface="Times New Roman" pitchFamily="18" charset="0"/>
              </a:rPr>
              <a:t>ANTENNA PARAMETERS </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 </a:t>
            </a:r>
            <a:r>
              <a:rPr lang="en-US" dirty="0" smtClean="0"/>
              <a:t/>
            </a:r>
            <a:br>
              <a:rPr lang="en-US" dirty="0" smtClean="0"/>
            </a:br>
            <a:r>
              <a:rPr lang="en-US" sz="2200" b="1" dirty="0" smtClean="0">
                <a:solidFill>
                  <a:srgbClr val="FF0000"/>
                </a:solidFill>
                <a:latin typeface="Times New Roman" pitchFamily="18" charset="0"/>
                <a:cs typeface="Times New Roman" pitchFamily="18" charset="0"/>
              </a:rPr>
              <a:t>Table 1.1 </a:t>
            </a:r>
            <a:r>
              <a:rPr lang="en-US" sz="2200" dirty="0" smtClean="0">
                <a:solidFill>
                  <a:srgbClr val="FF0000"/>
                </a:solidFill>
                <a:latin typeface="Times New Roman" pitchFamily="18" charset="0"/>
                <a:cs typeface="Times New Roman" pitchFamily="18" charset="0"/>
              </a:rPr>
              <a:t>Electromagnetic Spectrum and Some Applications </a:t>
            </a:r>
            <a:endParaRPr lang="en-US" sz="2200" dirty="0">
              <a:solidFill>
                <a:srgbClr val="FF0000"/>
              </a:solidFill>
              <a:latin typeface="Times New Roman" pitchFamily="18" charset="0"/>
              <a:cs typeface="Times New Roman" pitchFamily="18" charset="0"/>
            </a:endParaRPr>
          </a:p>
        </p:txBody>
      </p:sp>
      <p:pic>
        <p:nvPicPr>
          <p:cNvPr id="15362" name="Picture 2"/>
          <p:cNvPicPr>
            <a:picLocks noGrp="1" noChangeAspect="1" noChangeArrowheads="1"/>
          </p:cNvPicPr>
          <p:nvPr>
            <p:ph idx="1"/>
          </p:nvPr>
        </p:nvPicPr>
        <p:blipFill>
          <a:blip r:embed="rId3"/>
          <a:srcRect/>
          <a:stretch>
            <a:fillRect/>
          </a:stretch>
        </p:blipFill>
        <p:spPr bwMode="auto">
          <a:xfrm>
            <a:off x="0" y="2057400"/>
            <a:ext cx="9144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Radiation Pattern</a:t>
            </a:r>
            <a:endParaRPr lang="en-US" sz="2800" dirty="0">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3"/>
          <a:srcRect/>
          <a:stretch>
            <a:fillRect/>
          </a:stretch>
        </p:blipFill>
        <p:spPr bwMode="auto">
          <a:xfrm>
            <a:off x="1981200" y="1981200"/>
            <a:ext cx="5400675" cy="2952750"/>
          </a:xfrm>
          <a:prstGeom prst="rect">
            <a:avLst/>
          </a:prstGeom>
          <a:noFill/>
          <a:ln w="9525">
            <a:noFill/>
            <a:miter lim="800000"/>
            <a:headEnd/>
            <a:tailEnd/>
          </a:ln>
        </p:spPr>
      </p:pic>
      <p:pic>
        <p:nvPicPr>
          <p:cNvPr id="33795" name="Picture 3"/>
          <p:cNvPicPr>
            <a:picLocks noChangeAspect="1" noChangeArrowheads="1"/>
          </p:cNvPicPr>
          <p:nvPr/>
        </p:nvPicPr>
        <p:blipFill>
          <a:blip r:embed="rId4"/>
          <a:srcRect/>
          <a:stretch>
            <a:fillRect/>
          </a:stretch>
        </p:blipFill>
        <p:spPr bwMode="auto">
          <a:xfrm>
            <a:off x="304800" y="1752600"/>
            <a:ext cx="88392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Polarization</a:t>
            </a:r>
            <a:endParaRPr lang="en-US" sz="2800" dirty="0">
              <a:latin typeface="Times New Roman" pitchFamily="18" charset="0"/>
              <a:cs typeface="Times New Roman" pitchFamily="18" charset="0"/>
            </a:endParaRPr>
          </a:p>
        </p:txBody>
      </p:sp>
      <p:pic>
        <p:nvPicPr>
          <p:cNvPr id="34818" name="Picture 2"/>
          <p:cNvPicPr>
            <a:picLocks noChangeAspect="1" noChangeArrowheads="1"/>
          </p:cNvPicPr>
          <p:nvPr/>
        </p:nvPicPr>
        <p:blipFill>
          <a:blip r:embed="rId3"/>
          <a:srcRect/>
          <a:stretch>
            <a:fillRect/>
          </a:stretch>
        </p:blipFill>
        <p:spPr bwMode="auto">
          <a:xfrm>
            <a:off x="457200" y="1447800"/>
            <a:ext cx="8458199"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565</TotalTime>
  <Words>2141</Words>
  <Application>Microsoft Office PowerPoint</Application>
  <PresentationFormat>On-screen Show (4:3)</PresentationFormat>
  <Paragraphs>304</Paragraphs>
  <Slides>43</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Trek</vt:lpstr>
      <vt:lpstr>Equation</vt:lpstr>
      <vt:lpstr>           </vt:lpstr>
      <vt:lpstr> ABSTRACT  </vt:lpstr>
      <vt:lpstr>AIM OF THE WORK</vt:lpstr>
      <vt:lpstr>TABLE OF CONTENTS</vt:lpstr>
      <vt:lpstr>INTRODUCTION</vt:lpstr>
      <vt:lpstr>HISTORY OF ANTENNA</vt:lpstr>
      <vt:lpstr>ANTENNA PARAMETERS    Table 1.1 Electromagnetic Spectrum and Some Applications </vt:lpstr>
      <vt:lpstr>Radiation Pattern</vt:lpstr>
      <vt:lpstr>Polarization</vt:lpstr>
      <vt:lpstr>Gain and Directivity AND ANTENNA EFFICIENCY</vt:lpstr>
      <vt:lpstr>Slide 11</vt:lpstr>
      <vt:lpstr>Impedance</vt:lpstr>
      <vt:lpstr>DIPOLE ANTENNAS</vt:lpstr>
      <vt:lpstr>Slide 14</vt:lpstr>
      <vt:lpstr>rabbit ears (V) antenna</vt:lpstr>
      <vt:lpstr>Yagi- Uda Antenna</vt:lpstr>
      <vt:lpstr>Slide 17</vt:lpstr>
      <vt:lpstr>Slide 18</vt:lpstr>
      <vt:lpstr>Slide 19</vt:lpstr>
      <vt:lpstr>Slide 20</vt:lpstr>
      <vt:lpstr>Slide 21</vt:lpstr>
      <vt:lpstr>Slide 22</vt:lpstr>
      <vt:lpstr>MATLAB Simulations</vt:lpstr>
      <vt:lpstr>MMANA Simulations for Half Wave Dipole Antenna  </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FUTURE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SIMULATIONS ON THE LINEAR DIPOLE ANTENNA: APPLICATIONS TO YAGI-UDA AND RABBIT EARS ANTENNAS</dc:title>
  <dc:creator>Talal</dc:creator>
  <cp:lastModifiedBy>Talal KHADER</cp:lastModifiedBy>
  <cp:revision>57</cp:revision>
  <dcterms:created xsi:type="dcterms:W3CDTF">2008-06-29T10:01:32Z</dcterms:created>
  <dcterms:modified xsi:type="dcterms:W3CDTF">2008-12-22T17:47:31Z</dcterms:modified>
</cp:coreProperties>
</file>