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92" r:id="rId5"/>
    <p:sldId id="259" r:id="rId6"/>
    <p:sldId id="289" r:id="rId7"/>
    <p:sldId id="290" r:id="rId8"/>
    <p:sldId id="260" r:id="rId9"/>
    <p:sldId id="261" r:id="rId10"/>
    <p:sldId id="262" r:id="rId11"/>
    <p:sldId id="263" r:id="rId12"/>
    <p:sldId id="264" r:id="rId13"/>
    <p:sldId id="265" r:id="rId14"/>
    <p:sldId id="266" r:id="rId15"/>
    <p:sldId id="271" r:id="rId16"/>
    <p:sldId id="272" r:id="rId17"/>
    <p:sldId id="273" r:id="rId18"/>
    <p:sldId id="267" r:id="rId19"/>
    <p:sldId id="268" r:id="rId20"/>
    <p:sldId id="269" r:id="rId21"/>
    <p:sldId id="270" r:id="rId22"/>
    <p:sldId id="274" r:id="rId23"/>
    <p:sldId id="275" r:id="rId24"/>
    <p:sldId id="276" r:id="rId25"/>
    <p:sldId id="277" r:id="rId26"/>
    <p:sldId id="279" r:id="rId27"/>
    <p:sldId id="278" r:id="rId28"/>
    <p:sldId id="280" r:id="rId29"/>
    <p:sldId id="281" r:id="rId30"/>
    <p:sldId id="282" r:id="rId31"/>
    <p:sldId id="283" r:id="rId32"/>
    <p:sldId id="284" r:id="rId33"/>
    <p:sldId id="285" r:id="rId34"/>
    <p:sldId id="286" r:id="rId35"/>
    <p:sldId id="291" r:id="rId36"/>
    <p:sldId id="287" r:id="rId37"/>
    <p:sldId id="288"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9BD2D1-9379-4AB4-9F08-D317D4FFEF2F}" type="datetimeFigureOut">
              <a:rPr lang="tr-TR" smtClean="0"/>
              <a:pPr/>
              <a:t>11.1.2016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1BCB15-EDB4-40CB-9334-52FF43A20DFF}"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6079AACA-CDD4-453A-9F5D-EB365ECBCBC8}" type="datetime1">
              <a:rPr lang="tr-TR" smtClean="0"/>
              <a:pPr/>
              <a:t>11.1.2016</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811A6EE2-8552-40EC-A885-8EF25C7648B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614E4BA-81F6-4694-AF4B-8965B14785E3}" type="datetime1">
              <a:rPr lang="tr-TR" smtClean="0"/>
              <a:pPr/>
              <a:t>11.1.2016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11A6EE2-8552-40EC-A885-8EF25C7648B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39FF98-C364-4D53-A574-DCA2A02401FC}" type="datetime1">
              <a:rPr lang="tr-TR" smtClean="0"/>
              <a:pPr/>
              <a:t>11.1.2016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11A6EE2-8552-40EC-A885-8EF25C7648B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A3A0209-25B4-4039-9F07-446C5624040C}" type="datetime1">
              <a:rPr lang="tr-TR" smtClean="0"/>
              <a:pPr/>
              <a:t>11.1.2016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11A6EE2-8552-40EC-A885-8EF25C7648B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3E90430-BF86-43FB-B809-AAC992434032}" type="datetime1">
              <a:rPr lang="tr-TR" smtClean="0"/>
              <a:pPr/>
              <a:t>11.1.2016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11A6EE2-8552-40EC-A885-8EF25C7648B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6AF93C21-4FF1-4D68-8C51-1433F686D945}" type="datetime1">
              <a:rPr lang="tr-TR" smtClean="0"/>
              <a:pPr/>
              <a:t>11.1.2016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11A6EE2-8552-40EC-A885-8EF25C7648B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EACC00C6-655A-438E-AFC9-20A5FFC18877}" type="datetime1">
              <a:rPr lang="tr-TR" smtClean="0"/>
              <a:pPr/>
              <a:t>11.1.2016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11A6EE2-8552-40EC-A885-8EF25C7648B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87C62CF-A30B-45A0-BFC7-F7AE7D645146}" type="datetime1">
              <a:rPr lang="tr-TR" smtClean="0"/>
              <a:pPr/>
              <a:t>11.1.2016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11A6EE2-8552-40EC-A885-8EF25C7648B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B31CCF0-5066-4822-8F34-35B7B10C6807}" type="datetime1">
              <a:rPr lang="tr-TR" smtClean="0"/>
              <a:pPr/>
              <a:t>11.1.2016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11A6EE2-8552-40EC-A885-8EF25C7648B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9229C20A-4A3D-4DEB-A098-0244FE1D8843}" type="datetime1">
              <a:rPr lang="tr-TR" smtClean="0"/>
              <a:pPr/>
              <a:t>11.1.2016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11A6EE2-8552-40EC-A885-8EF25C7648B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62CA63B9-0F21-4996-ACC8-6FA3D18C7CC0}" type="datetime1">
              <a:rPr lang="tr-TR" smtClean="0"/>
              <a:pPr/>
              <a:t>11.1.2016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811A6EE2-8552-40EC-A885-8EF25C7648B6}"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1049DFA-FB68-4CD1-8845-E13BA898173D}" type="datetime1">
              <a:rPr lang="tr-TR" smtClean="0"/>
              <a:pPr/>
              <a:t>11.1.2016</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11A6EE2-8552-40EC-A885-8EF25C7648B6}"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pPr algn="ctr"/>
            <a:r>
              <a:rPr lang="tr-TR" dirty="0" smtClean="0"/>
              <a:t>NABIZ – SICAKLIK – NEM ÖLÇER</a:t>
            </a:r>
            <a:endParaRPr lang="tr-TR" dirty="0"/>
          </a:p>
        </p:txBody>
      </p:sp>
      <p:sp>
        <p:nvSpPr>
          <p:cNvPr id="3" name="2 Alt Başlık"/>
          <p:cNvSpPr>
            <a:spLocks noGrp="1"/>
          </p:cNvSpPr>
          <p:nvPr>
            <p:ph type="subTitle" idx="1"/>
          </p:nvPr>
        </p:nvSpPr>
        <p:spPr/>
        <p:txBody>
          <a:bodyPr/>
          <a:lstStyle/>
          <a:p>
            <a:pPr algn="ctr"/>
            <a:r>
              <a:rPr lang="tr-TR" dirty="0" smtClean="0"/>
              <a:t>BLUETOOTH YOLUYLA ANDROİD TELEFONA VE BİLGİSAYARA BİLGİ AKTARIMI</a:t>
            </a:r>
            <a:endParaRPr lang="tr-TR" dirty="0"/>
          </a:p>
        </p:txBody>
      </p:sp>
      <p:sp>
        <p:nvSpPr>
          <p:cNvPr id="4" name="3 Slayt Numarası Yer Tutucusu"/>
          <p:cNvSpPr>
            <a:spLocks noGrp="1"/>
          </p:cNvSpPr>
          <p:nvPr>
            <p:ph type="sldNum" sz="quarter" idx="12"/>
          </p:nvPr>
        </p:nvSpPr>
        <p:spPr/>
        <p:txBody>
          <a:bodyPr/>
          <a:lstStyle/>
          <a:p>
            <a:fld id="{811A6EE2-8552-40EC-A885-8EF25C7648B6}" type="slidenum">
              <a:rPr lang="tr-TR" smtClean="0"/>
              <a:pPr/>
              <a:t>1</a:t>
            </a:fld>
            <a:endParaRPr lang="tr-T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3.2	</a:t>
            </a:r>
            <a:r>
              <a:rPr lang="tr-TR" b="1" dirty="0" smtClean="0"/>
              <a:t> </a:t>
            </a:r>
            <a:r>
              <a:rPr lang="tr-TR" dirty="0" smtClean="0"/>
              <a:t>KOAH</a:t>
            </a:r>
            <a:endParaRPr lang="tr-TR" dirty="0"/>
          </a:p>
        </p:txBody>
      </p:sp>
      <p:sp>
        <p:nvSpPr>
          <p:cNvPr id="3" name="2 İçerik Yer Tutucusu"/>
          <p:cNvSpPr>
            <a:spLocks noGrp="1"/>
          </p:cNvSpPr>
          <p:nvPr>
            <p:ph idx="1"/>
          </p:nvPr>
        </p:nvSpPr>
        <p:spPr>
          <a:xfrm>
            <a:off x="457200" y="1935480"/>
            <a:ext cx="4114800" cy="4389120"/>
          </a:xfrm>
        </p:spPr>
        <p:txBody>
          <a:bodyPr/>
          <a:lstStyle/>
          <a:p>
            <a:r>
              <a:rPr lang="tr-TR" b="1" dirty="0" smtClean="0">
                <a:latin typeface="+mj-lt"/>
              </a:rPr>
              <a:t>KOAH</a:t>
            </a:r>
            <a:r>
              <a:rPr lang="tr-TR" dirty="0" smtClean="0">
                <a:latin typeface="+mj-lt"/>
              </a:rPr>
              <a:t>, zayıf hava akışının görüldüğü </a:t>
            </a:r>
            <a:r>
              <a:rPr lang="tr-TR" dirty="0" err="1" smtClean="0">
                <a:latin typeface="+mj-lt"/>
              </a:rPr>
              <a:t>obstrüktif</a:t>
            </a:r>
            <a:r>
              <a:rPr lang="tr-TR" dirty="0" smtClean="0">
                <a:latin typeface="+mj-lt"/>
              </a:rPr>
              <a:t> bir akciğer hastalığıdır. Tipik olarak zamanla daha kötüleşir.</a:t>
            </a:r>
          </a:p>
          <a:p>
            <a:endParaRPr lang="tr-TR" dirty="0" smtClean="0">
              <a:latin typeface="+mj-lt"/>
            </a:endParaRPr>
          </a:p>
          <a:p>
            <a:r>
              <a:rPr lang="tr-TR" b="1" dirty="0" smtClean="0">
                <a:latin typeface="+mj-lt"/>
              </a:rPr>
              <a:t> Ana belirtileri: </a:t>
            </a:r>
            <a:r>
              <a:rPr lang="tr-TR" dirty="0" smtClean="0">
                <a:latin typeface="+mj-lt"/>
              </a:rPr>
              <a:t>nefes darlığı, öksürme ve balgam üretimidir.</a:t>
            </a:r>
          </a:p>
          <a:p>
            <a:endParaRPr lang="tr-TR" dirty="0"/>
          </a:p>
        </p:txBody>
      </p:sp>
      <p:pic>
        <p:nvPicPr>
          <p:cNvPr id="19458" name="Picture 2" descr="http://www.dogaltedavi.net/attachments/f270/4240d1352818964-koahi_engellemek_sizin_elinizde-kalp_krizijpg"/>
          <p:cNvPicPr>
            <a:picLocks noChangeAspect="1" noChangeArrowheads="1"/>
          </p:cNvPicPr>
          <p:nvPr/>
        </p:nvPicPr>
        <p:blipFill>
          <a:blip r:embed="rId2" cstate="print"/>
          <a:srcRect/>
          <a:stretch>
            <a:fillRect/>
          </a:stretch>
        </p:blipFill>
        <p:spPr bwMode="auto">
          <a:xfrm>
            <a:off x="5220072" y="2420888"/>
            <a:ext cx="3371850" cy="2257426"/>
          </a:xfrm>
          <a:prstGeom prst="rect">
            <a:avLst/>
          </a:prstGeom>
          <a:noFill/>
        </p:spPr>
      </p:pic>
      <p:sp>
        <p:nvSpPr>
          <p:cNvPr id="5" name="4 Slayt Numarası Yer Tutucusu"/>
          <p:cNvSpPr>
            <a:spLocks noGrp="1"/>
          </p:cNvSpPr>
          <p:nvPr>
            <p:ph type="sldNum" sz="quarter" idx="12"/>
          </p:nvPr>
        </p:nvSpPr>
        <p:spPr/>
        <p:txBody>
          <a:bodyPr/>
          <a:lstStyle/>
          <a:p>
            <a:fld id="{811A6EE2-8552-40EC-A885-8EF25C7648B6}" type="slidenum">
              <a:rPr lang="tr-TR" smtClean="0"/>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3.3	AMFİZEM</a:t>
            </a:r>
            <a:endParaRPr lang="tr-TR" dirty="0"/>
          </a:p>
        </p:txBody>
      </p:sp>
      <p:sp>
        <p:nvSpPr>
          <p:cNvPr id="3" name="2 İçerik Yer Tutucusu"/>
          <p:cNvSpPr>
            <a:spLocks noGrp="1"/>
          </p:cNvSpPr>
          <p:nvPr>
            <p:ph idx="1"/>
          </p:nvPr>
        </p:nvSpPr>
        <p:spPr>
          <a:xfrm>
            <a:off x="4139952" y="1988840"/>
            <a:ext cx="4618856" cy="4389120"/>
          </a:xfrm>
        </p:spPr>
        <p:txBody>
          <a:bodyPr/>
          <a:lstStyle/>
          <a:p>
            <a:r>
              <a:rPr lang="tr-TR" b="1" dirty="0" smtClean="0">
                <a:latin typeface="+mj-lt"/>
              </a:rPr>
              <a:t>Amfizem,</a:t>
            </a:r>
            <a:r>
              <a:rPr lang="tr-TR" dirty="0" smtClean="0">
                <a:latin typeface="+mj-lt"/>
              </a:rPr>
              <a:t> akciğer dokusu hastalığıdır. Özelliği akciğer hava keseciklerinin (alveol) aşırı derecede gerilmesi, genişlemesi ve çeperlerinde yapı bozuklukları görülmesidir.</a:t>
            </a:r>
          </a:p>
          <a:p>
            <a:endParaRPr lang="tr-TR" dirty="0"/>
          </a:p>
        </p:txBody>
      </p:sp>
      <p:pic>
        <p:nvPicPr>
          <p:cNvPr id="20482" name="Picture 2" descr="http://www.sigaraninzararlari.net/wp-content/uploads/2014/08/amfizem.jpg"/>
          <p:cNvPicPr>
            <a:picLocks noChangeAspect="1" noChangeArrowheads="1"/>
          </p:cNvPicPr>
          <p:nvPr/>
        </p:nvPicPr>
        <p:blipFill>
          <a:blip r:embed="rId2" cstate="print"/>
          <a:srcRect/>
          <a:stretch>
            <a:fillRect/>
          </a:stretch>
        </p:blipFill>
        <p:spPr bwMode="auto">
          <a:xfrm>
            <a:off x="323528" y="2204864"/>
            <a:ext cx="3810000" cy="2476501"/>
          </a:xfrm>
          <a:prstGeom prst="rect">
            <a:avLst/>
          </a:prstGeom>
          <a:noFill/>
        </p:spPr>
      </p:pic>
      <p:sp>
        <p:nvSpPr>
          <p:cNvPr id="5" name="4 Slayt Numarası Yer Tutucusu"/>
          <p:cNvSpPr>
            <a:spLocks noGrp="1"/>
          </p:cNvSpPr>
          <p:nvPr>
            <p:ph type="sldNum" sz="quarter" idx="12"/>
          </p:nvPr>
        </p:nvSpPr>
        <p:spPr/>
        <p:txBody>
          <a:bodyPr/>
          <a:lstStyle/>
          <a:p>
            <a:fld id="{811A6EE2-8552-40EC-A885-8EF25C7648B6}" type="slidenum">
              <a:rPr lang="tr-TR" smtClean="0"/>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3.4	MİGREN</a:t>
            </a:r>
            <a:endParaRPr lang="tr-TR" dirty="0"/>
          </a:p>
        </p:txBody>
      </p:sp>
      <p:sp>
        <p:nvSpPr>
          <p:cNvPr id="3" name="2 İçerik Yer Tutucusu"/>
          <p:cNvSpPr>
            <a:spLocks noGrp="1"/>
          </p:cNvSpPr>
          <p:nvPr>
            <p:ph idx="1"/>
          </p:nvPr>
        </p:nvSpPr>
        <p:spPr>
          <a:xfrm>
            <a:off x="457200" y="1935480"/>
            <a:ext cx="3466728" cy="4389120"/>
          </a:xfrm>
        </p:spPr>
        <p:txBody>
          <a:bodyPr/>
          <a:lstStyle/>
          <a:p>
            <a:r>
              <a:rPr lang="tr-TR" b="1" dirty="0" smtClean="0">
                <a:latin typeface="+mj-lt"/>
              </a:rPr>
              <a:t>Migren</a:t>
            </a:r>
            <a:r>
              <a:rPr lang="tr-TR" dirty="0" smtClean="0">
                <a:latin typeface="+mj-lt"/>
              </a:rPr>
              <a:t>, çoğunlukla otonom sinir sisteminde görülen birkaç belirtiyle bağlantılı olan tekrarlayıcı orta şiddette ve şiddetli baş ağrısı ile karakterize kronik bir rahatsızlıktır</a:t>
            </a:r>
          </a:p>
          <a:p>
            <a:endParaRPr lang="tr-TR" dirty="0"/>
          </a:p>
        </p:txBody>
      </p:sp>
      <p:pic>
        <p:nvPicPr>
          <p:cNvPr id="21510" name="Picture 6" descr="http://www.hekimzade.com/Data/EditorFiles/makale-resimler/migren-bas-agirisi.jpg"/>
          <p:cNvPicPr>
            <a:picLocks noChangeAspect="1" noChangeArrowheads="1"/>
          </p:cNvPicPr>
          <p:nvPr/>
        </p:nvPicPr>
        <p:blipFill>
          <a:blip r:embed="rId2" cstate="print"/>
          <a:srcRect/>
          <a:stretch>
            <a:fillRect/>
          </a:stretch>
        </p:blipFill>
        <p:spPr bwMode="auto">
          <a:xfrm>
            <a:off x="3635896" y="1052736"/>
            <a:ext cx="5061679" cy="5517232"/>
          </a:xfrm>
          <a:prstGeom prst="rect">
            <a:avLst/>
          </a:prstGeom>
          <a:noFill/>
        </p:spPr>
      </p:pic>
      <p:sp>
        <p:nvSpPr>
          <p:cNvPr id="5" name="4 Slayt Numarası Yer Tutucusu"/>
          <p:cNvSpPr>
            <a:spLocks noGrp="1"/>
          </p:cNvSpPr>
          <p:nvPr>
            <p:ph type="sldNum" sz="quarter" idx="12"/>
          </p:nvPr>
        </p:nvSpPr>
        <p:spPr/>
        <p:txBody>
          <a:bodyPr/>
          <a:lstStyle/>
          <a:p>
            <a:fld id="{811A6EE2-8552-40EC-A885-8EF25C7648B6}" type="slidenum">
              <a:rPr lang="tr-TR" smtClean="0"/>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3.5 BRONŞİT</a:t>
            </a:r>
            <a:endParaRPr lang="tr-TR" dirty="0"/>
          </a:p>
        </p:txBody>
      </p:sp>
      <p:sp>
        <p:nvSpPr>
          <p:cNvPr id="3" name="2 İçerik Yer Tutucusu"/>
          <p:cNvSpPr>
            <a:spLocks noGrp="1"/>
          </p:cNvSpPr>
          <p:nvPr>
            <p:ph idx="1"/>
          </p:nvPr>
        </p:nvSpPr>
        <p:spPr>
          <a:xfrm>
            <a:off x="457200" y="1935480"/>
            <a:ext cx="5554960" cy="4389120"/>
          </a:xfrm>
        </p:spPr>
        <p:txBody>
          <a:bodyPr/>
          <a:lstStyle/>
          <a:p>
            <a:r>
              <a:rPr lang="tr-TR" b="1" dirty="0" smtClean="0">
                <a:latin typeface="+mj-lt"/>
              </a:rPr>
              <a:t>Bronşit</a:t>
            </a:r>
            <a:r>
              <a:rPr lang="tr-TR" dirty="0" smtClean="0">
                <a:latin typeface="+mj-lt"/>
              </a:rPr>
              <a:t>,</a:t>
            </a:r>
            <a:r>
              <a:rPr lang="tr-TR" b="1" dirty="0" smtClean="0">
                <a:latin typeface="+mj-lt"/>
              </a:rPr>
              <a:t> </a:t>
            </a:r>
            <a:r>
              <a:rPr lang="tr-TR" dirty="0" smtClean="0">
                <a:latin typeface="+mj-lt"/>
              </a:rPr>
              <a:t>akciğerlere giden havayollarının iç yüzündeki zarın iltihaplanmasıdır. İki çeşidi vardır. </a:t>
            </a:r>
          </a:p>
          <a:p>
            <a:r>
              <a:rPr lang="tr-TR" b="1" dirty="0" smtClean="0">
                <a:latin typeface="+mj-lt"/>
              </a:rPr>
              <a:t>Akut bronşit</a:t>
            </a:r>
            <a:r>
              <a:rPr lang="tr-TR" dirty="0" smtClean="0">
                <a:latin typeface="+mj-lt"/>
              </a:rPr>
              <a:t> grip gibi hastalıklarla beraber görülebilirken,</a:t>
            </a:r>
          </a:p>
          <a:p>
            <a:r>
              <a:rPr lang="tr-TR" dirty="0" smtClean="0">
                <a:latin typeface="+mj-lt"/>
              </a:rPr>
              <a:t> </a:t>
            </a:r>
            <a:r>
              <a:rPr lang="tr-TR" b="1" dirty="0" smtClean="0">
                <a:latin typeface="+mj-lt"/>
              </a:rPr>
              <a:t>Kronik bronşit </a:t>
            </a:r>
            <a:r>
              <a:rPr lang="tr-TR" dirty="0" smtClean="0">
                <a:latin typeface="+mj-lt"/>
              </a:rPr>
              <a:t>daha ciddi bir iltihaplanmadır. Mutlaka tedavi gerektirir.</a:t>
            </a:r>
            <a:endParaRPr lang="tr-TR" dirty="0">
              <a:latin typeface="+mj-lt"/>
            </a:endParaRPr>
          </a:p>
        </p:txBody>
      </p:sp>
      <p:pic>
        <p:nvPicPr>
          <p:cNvPr id="22530" name="Picture 2" descr="http://i32.photobucket.com/albums/d21/poisonege/bronsit_zpsf03bad6e.jpg"/>
          <p:cNvPicPr>
            <a:picLocks noChangeAspect="1" noChangeArrowheads="1"/>
          </p:cNvPicPr>
          <p:nvPr/>
        </p:nvPicPr>
        <p:blipFill>
          <a:blip r:embed="rId2" cstate="print"/>
          <a:srcRect/>
          <a:stretch>
            <a:fillRect/>
          </a:stretch>
        </p:blipFill>
        <p:spPr bwMode="auto">
          <a:xfrm>
            <a:off x="5508104" y="1988840"/>
            <a:ext cx="3387477" cy="2686328"/>
          </a:xfrm>
          <a:prstGeom prst="rect">
            <a:avLst/>
          </a:prstGeom>
          <a:noFill/>
        </p:spPr>
      </p:pic>
      <p:sp>
        <p:nvSpPr>
          <p:cNvPr id="5" name="4 Slayt Numarası Yer Tutucusu"/>
          <p:cNvSpPr>
            <a:spLocks noGrp="1"/>
          </p:cNvSpPr>
          <p:nvPr>
            <p:ph type="sldNum" sz="quarter" idx="12"/>
          </p:nvPr>
        </p:nvSpPr>
        <p:spPr/>
        <p:txBody>
          <a:bodyPr/>
          <a:lstStyle/>
          <a:p>
            <a:fld id="{811A6EE2-8552-40EC-A885-8EF25C7648B6}" type="slidenum">
              <a:rPr lang="tr-TR" smtClean="0"/>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3.6	ARİTMİ</a:t>
            </a:r>
            <a:endParaRPr lang="tr-TR" dirty="0"/>
          </a:p>
        </p:txBody>
      </p:sp>
      <p:sp>
        <p:nvSpPr>
          <p:cNvPr id="3" name="2 İçerik Yer Tutucusu"/>
          <p:cNvSpPr>
            <a:spLocks noGrp="1"/>
          </p:cNvSpPr>
          <p:nvPr>
            <p:ph idx="1"/>
          </p:nvPr>
        </p:nvSpPr>
        <p:spPr>
          <a:xfrm>
            <a:off x="457200" y="1935480"/>
            <a:ext cx="8435280" cy="2213600"/>
          </a:xfrm>
        </p:spPr>
        <p:txBody>
          <a:bodyPr>
            <a:normAutofit fontScale="92500"/>
          </a:bodyPr>
          <a:lstStyle/>
          <a:p>
            <a:r>
              <a:rPr lang="tr-TR" b="1" dirty="0" smtClean="0">
                <a:latin typeface="+mj-lt"/>
              </a:rPr>
              <a:t>Aritmi</a:t>
            </a:r>
            <a:r>
              <a:rPr lang="tr-TR" dirty="0" smtClean="0">
                <a:latin typeface="+mj-lt"/>
              </a:rPr>
              <a:t>, kalp ritminin düzensizleşmesi, yani anormal kalp ritmidir. Kalp atışları hızlanır ve kişi kalp atışlarını rahatlıkla hisseder. Heyecanlanma ya da herhangi bir fiziksel aktivite sırasında oldukça belirgindir. Ayrıca kalp ritimleri düzensiz fakat yavaş olabilir. Kalbin atması sırasında tekleme hissedilir.</a:t>
            </a:r>
            <a:endParaRPr lang="tr-TR" dirty="0">
              <a:latin typeface="+mj-lt"/>
            </a:endParaRPr>
          </a:p>
        </p:txBody>
      </p:sp>
      <p:pic>
        <p:nvPicPr>
          <p:cNvPr id="23556" name="Picture 4" descr="http://www.metealpaslan.com/ekg/v/000085-01v.jpg"/>
          <p:cNvPicPr>
            <a:picLocks noChangeAspect="1" noChangeArrowheads="1"/>
          </p:cNvPicPr>
          <p:nvPr/>
        </p:nvPicPr>
        <p:blipFill>
          <a:blip r:embed="rId2" cstate="print"/>
          <a:srcRect/>
          <a:stretch>
            <a:fillRect/>
          </a:stretch>
        </p:blipFill>
        <p:spPr bwMode="auto">
          <a:xfrm>
            <a:off x="1187624" y="3861048"/>
            <a:ext cx="6912768" cy="2816953"/>
          </a:xfrm>
          <a:prstGeom prst="rect">
            <a:avLst/>
          </a:prstGeom>
          <a:noFill/>
        </p:spPr>
      </p:pic>
      <p:sp>
        <p:nvSpPr>
          <p:cNvPr id="5" name="4 Slayt Numarası Yer Tutucusu"/>
          <p:cNvSpPr>
            <a:spLocks noGrp="1"/>
          </p:cNvSpPr>
          <p:nvPr>
            <p:ph type="sldNum" sz="quarter" idx="12"/>
          </p:nvPr>
        </p:nvSpPr>
        <p:spPr/>
        <p:txBody>
          <a:bodyPr/>
          <a:lstStyle/>
          <a:p>
            <a:fld id="{811A6EE2-8552-40EC-A885-8EF25C7648B6}" type="slidenum">
              <a:rPr lang="tr-TR" smtClean="0"/>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4. Bazı İstatistiksel Araştırmalar</a:t>
            </a:r>
            <a:endParaRPr lang="tr-TR" dirty="0"/>
          </a:p>
        </p:txBody>
      </p:sp>
      <p:sp>
        <p:nvSpPr>
          <p:cNvPr id="3" name="2 İçerik Yer Tutucusu"/>
          <p:cNvSpPr>
            <a:spLocks noGrp="1"/>
          </p:cNvSpPr>
          <p:nvPr>
            <p:ph idx="1"/>
          </p:nvPr>
        </p:nvSpPr>
        <p:spPr/>
        <p:txBody>
          <a:bodyPr/>
          <a:lstStyle/>
          <a:p>
            <a:r>
              <a:rPr lang="tr-TR" dirty="0" smtClean="0">
                <a:latin typeface="+mj-lt"/>
              </a:rPr>
              <a:t>Dünya genelinde yaklaşık 300 milyon kişide astım mevcuttur ve artmaktadır.</a:t>
            </a:r>
          </a:p>
          <a:p>
            <a:r>
              <a:rPr lang="tr-TR" dirty="0" smtClean="0">
                <a:latin typeface="+mj-lt"/>
              </a:rPr>
              <a:t>Dünya Sağlık Örgütü (DSÖ) tahminlerine göre dünya genelinde 210 milyon kişide KOAH mevcuttur.</a:t>
            </a:r>
          </a:p>
          <a:p>
            <a:r>
              <a:rPr lang="tr-TR" dirty="0" smtClean="0">
                <a:latin typeface="+mj-lt"/>
              </a:rPr>
              <a:t>2005 yılında KOAH nedeniyle 3 milyon kişi hayatını kaybetmiştir, bu da tüm dünyadaki ölümlerin %5’ini oluşturmaktadır.</a:t>
            </a:r>
          </a:p>
          <a:p>
            <a:r>
              <a:rPr lang="tr-TR" dirty="0" smtClean="0">
                <a:latin typeface="+mj-lt"/>
              </a:rPr>
              <a:t>KOAH nedenli ölümlerin önümüzdeki on yıl içinde %30 artacağını tahmin etmektedir.</a:t>
            </a:r>
            <a:endParaRPr lang="tr-TR" dirty="0">
              <a:latin typeface="+mj-lt"/>
            </a:endParaRPr>
          </a:p>
        </p:txBody>
      </p:sp>
      <p:sp>
        <p:nvSpPr>
          <p:cNvPr id="4" name="3 Slayt Numarası Yer Tutucusu"/>
          <p:cNvSpPr>
            <a:spLocks noGrp="1"/>
          </p:cNvSpPr>
          <p:nvPr>
            <p:ph type="sldNum" sz="quarter" idx="12"/>
          </p:nvPr>
        </p:nvSpPr>
        <p:spPr/>
        <p:txBody>
          <a:bodyPr/>
          <a:lstStyle/>
          <a:p>
            <a:fld id="{811A6EE2-8552-40EC-A885-8EF25C7648B6}" type="slidenum">
              <a:rPr lang="tr-TR" smtClean="0"/>
              <a:pPr/>
              <a:t>15</a:t>
            </a:fld>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Tamer\Desktop\1.png"/>
          <p:cNvPicPr>
            <a:picLocks noChangeAspect="1" noChangeArrowheads="1"/>
          </p:cNvPicPr>
          <p:nvPr/>
        </p:nvPicPr>
        <p:blipFill>
          <a:blip r:embed="rId2" cstate="print"/>
          <a:srcRect/>
          <a:stretch>
            <a:fillRect/>
          </a:stretch>
        </p:blipFill>
        <p:spPr bwMode="auto">
          <a:xfrm>
            <a:off x="0" y="1040861"/>
            <a:ext cx="9144000" cy="5817139"/>
          </a:xfrm>
          <a:prstGeom prst="rect">
            <a:avLst/>
          </a:prstGeom>
          <a:noFill/>
        </p:spPr>
      </p:pic>
      <p:sp>
        <p:nvSpPr>
          <p:cNvPr id="3" name="2 Slayt Numarası Yer Tutucusu"/>
          <p:cNvSpPr>
            <a:spLocks noGrp="1"/>
          </p:cNvSpPr>
          <p:nvPr>
            <p:ph type="sldNum" sz="quarter" idx="12"/>
          </p:nvPr>
        </p:nvSpPr>
        <p:spPr/>
        <p:txBody>
          <a:bodyPr/>
          <a:lstStyle/>
          <a:p>
            <a:fld id="{811A6EE2-8552-40EC-A885-8EF25C7648B6}" type="slidenum">
              <a:rPr lang="tr-TR" smtClean="0"/>
              <a:pPr/>
              <a:t>16</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Tamer\Desktop\2.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Slayt Numarası Yer Tutucusu"/>
          <p:cNvSpPr>
            <a:spLocks noGrp="1"/>
          </p:cNvSpPr>
          <p:nvPr>
            <p:ph type="sldNum" sz="quarter" idx="12"/>
          </p:nvPr>
        </p:nvSpPr>
        <p:spPr/>
        <p:txBody>
          <a:bodyPr/>
          <a:lstStyle/>
          <a:p>
            <a:fld id="{811A6EE2-8552-40EC-A885-8EF25C7648B6}" type="slidenum">
              <a:rPr lang="tr-TR" smtClean="0"/>
              <a:pPr/>
              <a:t>17</a:t>
            </a:fld>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5. PROJE AVANTAJLARI</a:t>
            </a:r>
            <a:endParaRPr lang="tr-TR" dirty="0"/>
          </a:p>
        </p:txBody>
      </p:sp>
      <p:sp>
        <p:nvSpPr>
          <p:cNvPr id="3" name="2 İçerik Yer Tutucusu"/>
          <p:cNvSpPr>
            <a:spLocks noGrp="1"/>
          </p:cNvSpPr>
          <p:nvPr>
            <p:ph idx="1"/>
          </p:nvPr>
        </p:nvSpPr>
        <p:spPr/>
        <p:txBody>
          <a:bodyPr/>
          <a:lstStyle/>
          <a:p>
            <a:r>
              <a:rPr lang="tr-TR" dirty="0" smtClean="0"/>
              <a:t>Hastalar nabız, sıcaklık ve nem bilgilerini anında görebilirler.</a:t>
            </a:r>
          </a:p>
          <a:p>
            <a:r>
              <a:rPr lang="tr-TR" dirty="0" smtClean="0"/>
              <a:t>Telefonla ya da bilgisayarla işi olanlar cihaza bakmazsızın bilgileri anında görebilirler.</a:t>
            </a:r>
          </a:p>
          <a:p>
            <a:r>
              <a:rPr lang="tr-TR" dirty="0" smtClean="0"/>
              <a:t>Cihazı, telefonu ya da bilgisayarı kullanma yeteneği olmayanlar, bebekler, yaşlılar veya yatan hastaların nabız bilgileri, ortamın sıcaklık ve nem bilgileri, hasta yakınlarına kolaylıkla gelebilir.</a:t>
            </a:r>
          </a:p>
        </p:txBody>
      </p:sp>
      <p:sp>
        <p:nvSpPr>
          <p:cNvPr id="4" name="3 Slayt Numarası Yer Tutucusu"/>
          <p:cNvSpPr>
            <a:spLocks noGrp="1"/>
          </p:cNvSpPr>
          <p:nvPr>
            <p:ph type="sldNum" sz="quarter" idx="12"/>
          </p:nvPr>
        </p:nvSpPr>
        <p:spPr/>
        <p:txBody>
          <a:bodyPr/>
          <a:lstStyle/>
          <a:p>
            <a:fld id="{811A6EE2-8552-40EC-A885-8EF25C7648B6}" type="slidenum">
              <a:rPr lang="tr-TR" smtClean="0"/>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5.PROJE AVANTAJLARI</a:t>
            </a:r>
            <a:endParaRPr lang="tr-TR" dirty="0"/>
          </a:p>
        </p:txBody>
      </p:sp>
      <p:sp>
        <p:nvSpPr>
          <p:cNvPr id="3" name="2 İçerik Yer Tutucusu"/>
          <p:cNvSpPr>
            <a:spLocks noGrp="1"/>
          </p:cNvSpPr>
          <p:nvPr>
            <p:ph idx="1"/>
          </p:nvPr>
        </p:nvSpPr>
        <p:spPr/>
        <p:txBody>
          <a:bodyPr/>
          <a:lstStyle/>
          <a:p>
            <a:r>
              <a:rPr lang="tr-TR" dirty="0" smtClean="0"/>
              <a:t>Cihaz açık iken tüm bilgileri an ve an gösterir ve kaydeder. Sonradan kontrol etmek mümkündür.</a:t>
            </a:r>
          </a:p>
          <a:p>
            <a:r>
              <a:rPr lang="tr-TR" dirty="0" smtClean="0"/>
              <a:t>İstenirse şarjlı pil kullanılabilir.</a:t>
            </a:r>
          </a:p>
          <a:p>
            <a:r>
              <a:rPr lang="tr-TR" dirty="0" smtClean="0"/>
              <a:t>Boyutu küçüktür.</a:t>
            </a:r>
          </a:p>
          <a:p>
            <a:r>
              <a:rPr lang="tr-TR" dirty="0" smtClean="0"/>
              <a:t>Taşınması kolaydır.</a:t>
            </a:r>
          </a:p>
          <a:p>
            <a:pPr>
              <a:buNone/>
            </a:pPr>
            <a:endParaRPr lang="tr-TR" dirty="0"/>
          </a:p>
        </p:txBody>
      </p:sp>
      <p:sp>
        <p:nvSpPr>
          <p:cNvPr id="4" name="3 Slayt Numarası Yer Tutucusu"/>
          <p:cNvSpPr>
            <a:spLocks noGrp="1"/>
          </p:cNvSpPr>
          <p:nvPr>
            <p:ph type="sldNum" sz="quarter" idx="12"/>
          </p:nvPr>
        </p:nvSpPr>
        <p:spPr/>
        <p:txBody>
          <a:bodyPr/>
          <a:lstStyle/>
          <a:p>
            <a:fld id="{811A6EE2-8552-40EC-A885-8EF25C7648B6}" type="slidenum">
              <a:rPr lang="tr-TR" smtClean="0"/>
              <a:pPr/>
              <a:t>19</a:t>
            </a:fld>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GİRİŞ</a:t>
            </a:r>
            <a:endParaRPr lang="tr-TR" dirty="0"/>
          </a:p>
        </p:txBody>
      </p:sp>
      <p:sp>
        <p:nvSpPr>
          <p:cNvPr id="3" name="2 İçerik Yer Tutucusu"/>
          <p:cNvSpPr>
            <a:spLocks noGrp="1"/>
          </p:cNvSpPr>
          <p:nvPr>
            <p:ph idx="1"/>
          </p:nvPr>
        </p:nvSpPr>
        <p:spPr/>
        <p:txBody>
          <a:bodyPr>
            <a:normAutofit lnSpcReduction="10000"/>
          </a:bodyPr>
          <a:lstStyle/>
          <a:p>
            <a:pPr marL="514350" indent="-514350">
              <a:buFont typeface="+mj-lt"/>
              <a:buAutoNum type="arabicPeriod"/>
            </a:pPr>
            <a:r>
              <a:rPr lang="tr-TR" dirty="0" smtClean="0"/>
              <a:t>Proje Amacımız</a:t>
            </a:r>
          </a:p>
          <a:p>
            <a:pPr marL="514350" indent="-514350">
              <a:buFont typeface="+mj-lt"/>
              <a:buAutoNum type="arabicPeriod"/>
            </a:pPr>
            <a:r>
              <a:rPr lang="tr-TR" dirty="0" smtClean="0"/>
              <a:t>Doktor İle Röportaj</a:t>
            </a:r>
          </a:p>
          <a:p>
            <a:pPr marL="514350" indent="-514350">
              <a:buFont typeface="+mj-lt"/>
              <a:buAutoNum type="arabicPeriod"/>
            </a:pPr>
            <a:r>
              <a:rPr lang="tr-TR" dirty="0" smtClean="0"/>
              <a:t>Hedef Aldığımız Hastalıklar</a:t>
            </a:r>
          </a:p>
          <a:p>
            <a:pPr marL="514350" indent="-514350">
              <a:buFont typeface="+mj-lt"/>
              <a:buAutoNum type="arabicPeriod"/>
            </a:pPr>
            <a:r>
              <a:rPr lang="tr-TR" dirty="0" smtClean="0"/>
              <a:t>İstatistik Veriler</a:t>
            </a:r>
          </a:p>
          <a:p>
            <a:pPr marL="514350" indent="-514350">
              <a:buFont typeface="+mj-lt"/>
              <a:buAutoNum type="arabicPeriod"/>
            </a:pPr>
            <a:r>
              <a:rPr lang="tr-TR" dirty="0" smtClean="0"/>
              <a:t>Projemizin Avantajları</a:t>
            </a:r>
          </a:p>
          <a:p>
            <a:pPr marL="514350" indent="-514350">
              <a:buFont typeface="+mj-lt"/>
              <a:buAutoNum type="arabicPeriod"/>
            </a:pPr>
            <a:r>
              <a:rPr lang="tr-TR" dirty="0" smtClean="0"/>
              <a:t>Projemizin Dezavantajları</a:t>
            </a:r>
          </a:p>
          <a:p>
            <a:pPr marL="514350" indent="-514350">
              <a:buFont typeface="+mj-lt"/>
              <a:buAutoNum type="arabicPeriod"/>
            </a:pPr>
            <a:r>
              <a:rPr lang="tr-TR" dirty="0" smtClean="0"/>
              <a:t>Projemizin Çalışma Prensibi</a:t>
            </a:r>
          </a:p>
          <a:p>
            <a:pPr marL="514350" indent="-514350">
              <a:buFont typeface="+mj-lt"/>
              <a:buAutoNum type="arabicPeriod"/>
            </a:pPr>
            <a:r>
              <a:rPr lang="tr-TR" dirty="0" smtClean="0"/>
              <a:t>Kullanılacak Malzemeler</a:t>
            </a:r>
          </a:p>
          <a:p>
            <a:pPr marL="514350" indent="-514350">
              <a:buFont typeface="+mj-lt"/>
              <a:buAutoNum type="arabicPeriod"/>
            </a:pPr>
            <a:r>
              <a:rPr lang="tr-TR" dirty="0" smtClean="0"/>
              <a:t>Proje Tasarımı</a:t>
            </a:r>
          </a:p>
          <a:p>
            <a:pPr marL="514350" indent="-514350">
              <a:buFont typeface="+mj-lt"/>
              <a:buAutoNum type="arabicPeriod"/>
            </a:pPr>
            <a:r>
              <a:rPr lang="tr-TR" dirty="0" smtClean="0"/>
              <a:t>Sonuç</a:t>
            </a:r>
          </a:p>
        </p:txBody>
      </p:sp>
      <p:sp>
        <p:nvSpPr>
          <p:cNvPr id="4" name="3 Slayt Numarası Yer Tutucusu"/>
          <p:cNvSpPr>
            <a:spLocks noGrp="1"/>
          </p:cNvSpPr>
          <p:nvPr>
            <p:ph type="sldNum" sz="quarter" idx="12"/>
          </p:nvPr>
        </p:nvSpPr>
        <p:spPr/>
        <p:txBody>
          <a:bodyPr/>
          <a:lstStyle/>
          <a:p>
            <a:fld id="{811A6EE2-8552-40EC-A885-8EF25C7648B6}" type="slidenum">
              <a:rPr lang="tr-TR" smtClean="0"/>
              <a:pPr/>
              <a:t>2</a:t>
            </a:fld>
            <a:endParaRPr lang="tr-TR"/>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6. PROJE DEZAVANTAJLARI</a:t>
            </a:r>
            <a:endParaRPr lang="tr-TR" dirty="0"/>
          </a:p>
        </p:txBody>
      </p:sp>
      <p:sp>
        <p:nvSpPr>
          <p:cNvPr id="3" name="2 İçerik Yer Tutucusu"/>
          <p:cNvSpPr>
            <a:spLocks noGrp="1"/>
          </p:cNvSpPr>
          <p:nvPr>
            <p:ph idx="1"/>
          </p:nvPr>
        </p:nvSpPr>
        <p:spPr/>
        <p:txBody>
          <a:bodyPr>
            <a:normAutofit/>
          </a:bodyPr>
          <a:lstStyle/>
          <a:p>
            <a:r>
              <a:rPr lang="tr-TR" dirty="0" smtClean="0"/>
              <a:t>Nabız değişimlerinin algılanması çok hızlı değildir.</a:t>
            </a:r>
          </a:p>
          <a:p>
            <a:r>
              <a:rPr lang="tr-TR" dirty="0" smtClean="0"/>
              <a:t>Nabız, sıcaklık veya nem değişimleri kritik düzeylere geldiğinde uyarı vermez. </a:t>
            </a:r>
          </a:p>
          <a:p>
            <a:r>
              <a:rPr lang="tr-TR" dirty="0" smtClean="0"/>
              <a:t>SPO2 </a:t>
            </a:r>
            <a:r>
              <a:rPr lang="tr-TR" dirty="0" err="1" smtClean="0"/>
              <a:t>probu</a:t>
            </a:r>
            <a:r>
              <a:rPr lang="tr-TR" dirty="0" smtClean="0"/>
              <a:t> hassas ölçüm alır.</a:t>
            </a:r>
          </a:p>
          <a:p>
            <a:r>
              <a:rPr lang="tr-TR" dirty="0" smtClean="0"/>
              <a:t>Verileri telefon ve bilgisayarda görmemiz için </a:t>
            </a:r>
            <a:r>
              <a:rPr lang="tr-TR" dirty="0" err="1" smtClean="0"/>
              <a:t>bluetooth</a:t>
            </a:r>
            <a:r>
              <a:rPr lang="tr-TR" dirty="0" smtClean="0"/>
              <a:t> çekim alanı içerisinde olmak gerekir.</a:t>
            </a:r>
          </a:p>
          <a:p>
            <a:r>
              <a:rPr lang="tr-TR" dirty="0" smtClean="0"/>
              <a:t>Pilin ömrü kadar çalışır, değiştirilmesi gerekir.</a:t>
            </a:r>
          </a:p>
          <a:p>
            <a:r>
              <a:rPr lang="tr-TR" dirty="0" smtClean="0"/>
              <a:t>Devre gürültüden etkilenebilir ve ölçümlerde ufak sapmalar oluşabilir.</a:t>
            </a:r>
          </a:p>
          <a:p>
            <a:endParaRPr lang="tr-TR" dirty="0" smtClean="0"/>
          </a:p>
          <a:p>
            <a:endParaRPr lang="tr-TR" dirty="0" smtClean="0"/>
          </a:p>
          <a:p>
            <a:endParaRPr lang="tr-TR" dirty="0"/>
          </a:p>
        </p:txBody>
      </p:sp>
      <p:sp>
        <p:nvSpPr>
          <p:cNvPr id="4" name="3 Slayt Numarası Yer Tutucusu"/>
          <p:cNvSpPr>
            <a:spLocks noGrp="1"/>
          </p:cNvSpPr>
          <p:nvPr>
            <p:ph type="sldNum" sz="quarter" idx="12"/>
          </p:nvPr>
        </p:nvSpPr>
        <p:spPr/>
        <p:txBody>
          <a:bodyPr/>
          <a:lstStyle/>
          <a:p>
            <a:fld id="{811A6EE2-8552-40EC-A885-8EF25C7648B6}" type="slidenum">
              <a:rPr lang="tr-TR" smtClean="0"/>
              <a:pPr/>
              <a:t>20</a:t>
            </a:fld>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7. PROJE ÇALIŞMA PRENSİBİ</a:t>
            </a:r>
            <a:endParaRPr lang="tr-TR" dirty="0"/>
          </a:p>
        </p:txBody>
      </p:sp>
      <p:sp>
        <p:nvSpPr>
          <p:cNvPr id="3" name="2 İçerik Yer Tutucusu"/>
          <p:cNvSpPr>
            <a:spLocks noGrp="1"/>
          </p:cNvSpPr>
          <p:nvPr>
            <p:ph idx="1"/>
          </p:nvPr>
        </p:nvSpPr>
        <p:spPr/>
        <p:txBody>
          <a:bodyPr/>
          <a:lstStyle/>
          <a:p>
            <a:r>
              <a:rPr lang="tr-TR" dirty="0" smtClean="0"/>
              <a:t>Parmaktan nabız ölçer </a:t>
            </a:r>
            <a:r>
              <a:rPr lang="tr-TR" dirty="0" err="1" smtClean="0"/>
              <a:t>probu</a:t>
            </a:r>
            <a:r>
              <a:rPr lang="tr-TR" dirty="0" smtClean="0"/>
              <a:t> ile, hastanın nabzı algılanır. </a:t>
            </a:r>
          </a:p>
          <a:p>
            <a:r>
              <a:rPr lang="tr-TR" dirty="0" smtClean="0"/>
              <a:t>Cihazda bulunan nem ve sıcaklık ölçer </a:t>
            </a:r>
            <a:r>
              <a:rPr lang="tr-TR" dirty="0" err="1" smtClean="0"/>
              <a:t>sensörü</a:t>
            </a:r>
            <a:r>
              <a:rPr lang="tr-TR" dirty="0" smtClean="0"/>
              <a:t> de ortamın nem ve sıcaklık derecelerini algılar.</a:t>
            </a:r>
          </a:p>
          <a:p>
            <a:r>
              <a:rPr lang="tr-TR" dirty="0" smtClean="0"/>
              <a:t>Alınan bu bilgiler, cihaz üzerinde bulunan </a:t>
            </a:r>
            <a:r>
              <a:rPr lang="tr-TR" dirty="0" err="1" smtClean="0"/>
              <a:t>led</a:t>
            </a:r>
            <a:r>
              <a:rPr lang="tr-TR" dirty="0" smtClean="0"/>
              <a:t> ekranda gösterilir.</a:t>
            </a:r>
          </a:p>
          <a:p>
            <a:r>
              <a:rPr lang="tr-TR" dirty="0" smtClean="0"/>
              <a:t>Aynı zamanda istenirse, </a:t>
            </a:r>
            <a:r>
              <a:rPr lang="tr-TR" dirty="0" err="1" smtClean="0"/>
              <a:t>bluetooth</a:t>
            </a:r>
            <a:r>
              <a:rPr lang="tr-TR" dirty="0" smtClean="0"/>
              <a:t> yoluyla cep telefonuna veya bilgisayara bu bilgiler anında aktarılır.</a:t>
            </a:r>
          </a:p>
          <a:p>
            <a:r>
              <a:rPr lang="tr-TR" dirty="0" smtClean="0"/>
              <a:t>Telefon ve bilgisayara gelen bu bilgiler kaydedilir. Eğer istenirse daha sonra geçmiş kontrol edilebilir.</a:t>
            </a:r>
            <a:endParaRPr lang="tr-TR" dirty="0"/>
          </a:p>
        </p:txBody>
      </p:sp>
      <p:sp>
        <p:nvSpPr>
          <p:cNvPr id="4" name="3 Slayt Numarası Yer Tutucusu"/>
          <p:cNvSpPr>
            <a:spLocks noGrp="1"/>
          </p:cNvSpPr>
          <p:nvPr>
            <p:ph type="sldNum" sz="quarter" idx="12"/>
          </p:nvPr>
        </p:nvSpPr>
        <p:spPr/>
        <p:txBody>
          <a:bodyPr/>
          <a:lstStyle/>
          <a:p>
            <a:fld id="{811A6EE2-8552-40EC-A885-8EF25C7648B6}" type="slidenum">
              <a:rPr lang="tr-TR" smtClean="0"/>
              <a:pPr/>
              <a:t>21</a:t>
            </a:fld>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8.	KULLANILACAK MALZEMELER</a:t>
            </a:r>
            <a:endParaRPr lang="tr-TR" dirty="0"/>
          </a:p>
        </p:txBody>
      </p:sp>
      <p:sp>
        <p:nvSpPr>
          <p:cNvPr id="3" name="2 İçerik Yer Tutucusu"/>
          <p:cNvSpPr>
            <a:spLocks noGrp="1"/>
          </p:cNvSpPr>
          <p:nvPr>
            <p:ph idx="1"/>
          </p:nvPr>
        </p:nvSpPr>
        <p:spPr>
          <a:xfrm>
            <a:off x="457200" y="1935480"/>
            <a:ext cx="8147248" cy="4517856"/>
          </a:xfrm>
        </p:spPr>
        <p:txBody>
          <a:bodyPr>
            <a:normAutofit fontScale="92500" lnSpcReduction="10000"/>
          </a:bodyPr>
          <a:lstStyle/>
          <a:p>
            <a:pPr marL="514350" indent="-514350">
              <a:buFont typeface="+mj-lt"/>
              <a:buAutoNum type="arabicPeriod"/>
            </a:pPr>
            <a:r>
              <a:rPr lang="tr-TR" dirty="0" smtClean="0">
                <a:latin typeface="+mj-lt"/>
              </a:rPr>
              <a:t>PIC 16F877</a:t>
            </a:r>
          </a:p>
          <a:p>
            <a:pPr marL="514350" indent="-514350">
              <a:buFont typeface="+mj-lt"/>
              <a:buAutoNum type="arabicPeriod"/>
            </a:pPr>
            <a:r>
              <a:rPr lang="tr-TR" dirty="0" smtClean="0">
                <a:latin typeface="+mj-lt"/>
              </a:rPr>
              <a:t>LM358N OPAMP</a:t>
            </a:r>
          </a:p>
          <a:p>
            <a:pPr marL="514350" indent="-514350">
              <a:buFont typeface="+mj-lt"/>
              <a:buAutoNum type="arabicPeriod"/>
            </a:pPr>
            <a:r>
              <a:rPr lang="tr-TR" dirty="0" smtClean="0">
                <a:latin typeface="+mj-lt"/>
              </a:rPr>
              <a:t>SPO2 PROBU</a:t>
            </a:r>
          </a:p>
          <a:p>
            <a:pPr marL="514350" indent="-514350">
              <a:buFont typeface="+mj-lt"/>
              <a:buAutoNum type="arabicPeriod"/>
            </a:pPr>
            <a:r>
              <a:rPr lang="tr-TR" dirty="0" smtClean="0">
                <a:latin typeface="+mj-lt"/>
              </a:rPr>
              <a:t>2*16 LCD EKRAN</a:t>
            </a:r>
          </a:p>
          <a:p>
            <a:pPr marL="514350" indent="-514350">
              <a:buFont typeface="+mj-lt"/>
              <a:buAutoNum type="arabicPeriod"/>
            </a:pPr>
            <a:r>
              <a:rPr lang="tr-TR" dirty="0" smtClean="0">
                <a:latin typeface="+mj-lt"/>
              </a:rPr>
              <a:t>7805 REGÜLATÖR</a:t>
            </a:r>
          </a:p>
          <a:p>
            <a:pPr marL="514350" indent="-514350">
              <a:buFont typeface="+mj-lt"/>
              <a:buAutoNum type="arabicPeriod"/>
            </a:pPr>
            <a:r>
              <a:rPr lang="tr-TR" dirty="0" smtClean="0">
                <a:latin typeface="+mj-lt"/>
              </a:rPr>
              <a:t>9V PİL</a:t>
            </a:r>
          </a:p>
          <a:p>
            <a:pPr marL="514350" indent="-514350">
              <a:buFont typeface="+mj-lt"/>
              <a:buAutoNum type="arabicPeriod"/>
            </a:pPr>
            <a:r>
              <a:rPr lang="tr-TR" dirty="0" smtClean="0">
                <a:latin typeface="+mj-lt"/>
              </a:rPr>
              <a:t>KONDANSATÖLER</a:t>
            </a:r>
          </a:p>
          <a:p>
            <a:pPr marL="514350" indent="-514350">
              <a:buFont typeface="+mj-lt"/>
              <a:buAutoNum type="arabicPeriod"/>
            </a:pPr>
            <a:r>
              <a:rPr lang="tr-TR" dirty="0" smtClean="0">
                <a:latin typeface="+mj-lt"/>
              </a:rPr>
              <a:t>DİRENÇLER</a:t>
            </a:r>
          </a:p>
          <a:p>
            <a:pPr marL="514350" indent="-514350">
              <a:buFont typeface="+mj-lt"/>
              <a:buAutoNum type="arabicPeriod"/>
            </a:pPr>
            <a:r>
              <a:rPr lang="tr-TR" dirty="0" smtClean="0">
                <a:latin typeface="+mj-lt"/>
              </a:rPr>
              <a:t>4MHZ KRİSTAL</a:t>
            </a:r>
          </a:p>
          <a:p>
            <a:pPr marL="514350" indent="-514350">
              <a:buFont typeface="+mj-lt"/>
              <a:buAutoNum type="arabicPeriod"/>
            </a:pPr>
            <a:r>
              <a:rPr lang="tr-TR" dirty="0" smtClean="0">
                <a:latin typeface="+mj-lt"/>
              </a:rPr>
              <a:t>SHT11 SENSÖRÜ</a:t>
            </a:r>
          </a:p>
          <a:p>
            <a:pPr marL="514350" indent="-514350">
              <a:buFont typeface="+mj-lt"/>
              <a:buAutoNum type="arabicPeriod"/>
            </a:pPr>
            <a:r>
              <a:rPr lang="tr-TR" dirty="0" smtClean="0">
                <a:latin typeface="+mj-lt"/>
              </a:rPr>
              <a:t>HC-05 veya HC-06 BLUETOOTH</a:t>
            </a:r>
          </a:p>
          <a:p>
            <a:pPr marL="514350" indent="-514350">
              <a:buFont typeface="+mj-lt"/>
              <a:buAutoNum type="arabicPeriod"/>
            </a:pPr>
            <a:endParaRPr lang="tr-TR" dirty="0" smtClean="0">
              <a:latin typeface="+mj-lt"/>
            </a:endParaRPr>
          </a:p>
          <a:p>
            <a:endParaRPr lang="tr-TR" dirty="0"/>
          </a:p>
        </p:txBody>
      </p:sp>
      <p:sp>
        <p:nvSpPr>
          <p:cNvPr id="4" name="3 Slayt Numarası Yer Tutucusu"/>
          <p:cNvSpPr>
            <a:spLocks noGrp="1"/>
          </p:cNvSpPr>
          <p:nvPr>
            <p:ph type="sldNum" sz="quarter" idx="12"/>
          </p:nvPr>
        </p:nvSpPr>
        <p:spPr/>
        <p:txBody>
          <a:bodyPr/>
          <a:lstStyle/>
          <a:p>
            <a:fld id="{811A6EE2-8552-40EC-A885-8EF25C7648B6}" type="slidenum">
              <a:rPr lang="tr-TR" smtClean="0"/>
              <a:pPr/>
              <a:t>22</a:t>
            </a:fld>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8229600" cy="1143000"/>
          </a:xfrm>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7.1	PIC 16F877</a:t>
            </a:r>
            <a:endParaRPr lang="tr-TR" dirty="0"/>
          </a:p>
        </p:txBody>
      </p:sp>
      <p:sp>
        <p:nvSpPr>
          <p:cNvPr id="3" name="2 İçerik Yer Tutucusu"/>
          <p:cNvSpPr>
            <a:spLocks noGrp="1"/>
          </p:cNvSpPr>
          <p:nvPr>
            <p:ph idx="1"/>
          </p:nvPr>
        </p:nvSpPr>
        <p:spPr>
          <a:xfrm>
            <a:off x="457200" y="1484784"/>
            <a:ext cx="8229600" cy="5112568"/>
          </a:xfrm>
        </p:spPr>
        <p:txBody>
          <a:bodyPr>
            <a:normAutofit fontScale="70000" lnSpcReduction="20000"/>
          </a:bodyPr>
          <a:lstStyle/>
          <a:p>
            <a:r>
              <a:rPr lang="tr-TR" dirty="0" smtClean="0">
                <a:latin typeface="+mj-lt"/>
              </a:rPr>
              <a:t>Yüksek hızlı RISC işlemciye sahiptir;</a:t>
            </a:r>
          </a:p>
          <a:p>
            <a:r>
              <a:rPr lang="tr-TR" dirty="0" smtClean="0">
                <a:latin typeface="+mj-lt"/>
              </a:rPr>
              <a:t>35 adet komut mevcuttur;</a:t>
            </a:r>
          </a:p>
          <a:p>
            <a:r>
              <a:rPr lang="tr-TR" dirty="0" smtClean="0">
                <a:latin typeface="+mj-lt"/>
              </a:rPr>
              <a:t>Tüm komutlar 1 </a:t>
            </a:r>
            <a:r>
              <a:rPr lang="tr-TR" dirty="0" err="1" smtClean="0">
                <a:latin typeface="+mj-lt"/>
              </a:rPr>
              <a:t>saykıl</a:t>
            </a:r>
            <a:r>
              <a:rPr lang="tr-TR" dirty="0" smtClean="0">
                <a:latin typeface="+mj-lt"/>
              </a:rPr>
              <a:t> çeker, (Dallanma komutları 2 </a:t>
            </a:r>
            <a:r>
              <a:rPr lang="tr-TR" dirty="0" err="1" smtClean="0">
                <a:latin typeface="+mj-lt"/>
              </a:rPr>
              <a:t>saykıl</a:t>
            </a:r>
            <a:r>
              <a:rPr lang="tr-TR" dirty="0" smtClean="0">
                <a:latin typeface="+mj-lt"/>
              </a:rPr>
              <a:t> çeker.);</a:t>
            </a:r>
          </a:p>
          <a:p>
            <a:r>
              <a:rPr lang="tr-TR" dirty="0" smtClean="0">
                <a:latin typeface="+mj-lt"/>
              </a:rPr>
              <a:t>20 </a:t>
            </a:r>
            <a:r>
              <a:rPr lang="tr-TR" dirty="0" err="1" smtClean="0">
                <a:latin typeface="+mj-lt"/>
              </a:rPr>
              <a:t>Mhz’ye</a:t>
            </a:r>
            <a:r>
              <a:rPr lang="tr-TR" dirty="0" smtClean="0">
                <a:latin typeface="+mj-lt"/>
              </a:rPr>
              <a:t> kadar işlem hızına sahiptir;</a:t>
            </a:r>
          </a:p>
          <a:p>
            <a:r>
              <a:rPr lang="tr-TR" dirty="0" smtClean="0">
                <a:latin typeface="+mj-lt"/>
              </a:rPr>
              <a:t>8Kx14 </a:t>
            </a:r>
            <a:r>
              <a:rPr lang="tr-TR" dirty="0" err="1" smtClean="0">
                <a:latin typeface="+mj-lt"/>
              </a:rPr>
              <a:t>word’lük</a:t>
            </a:r>
            <a:r>
              <a:rPr lang="tr-TR" dirty="0" smtClean="0">
                <a:latin typeface="+mj-lt"/>
              </a:rPr>
              <a:t> </a:t>
            </a:r>
            <a:r>
              <a:rPr lang="tr-TR" dirty="0" err="1" smtClean="0">
                <a:latin typeface="+mj-lt"/>
              </a:rPr>
              <a:t>flash</a:t>
            </a:r>
            <a:r>
              <a:rPr lang="tr-TR" dirty="0" smtClean="0">
                <a:latin typeface="+mj-lt"/>
              </a:rPr>
              <a:t> program belleği mevcuttur;</a:t>
            </a:r>
          </a:p>
          <a:p>
            <a:r>
              <a:rPr lang="tr-TR" dirty="0" smtClean="0">
                <a:latin typeface="+mj-lt"/>
              </a:rPr>
              <a:t>368x8 bayt’lık data belleği;</a:t>
            </a:r>
          </a:p>
          <a:p>
            <a:r>
              <a:rPr lang="tr-TR" dirty="0" smtClean="0">
                <a:latin typeface="+mj-lt"/>
              </a:rPr>
              <a:t>256x8 </a:t>
            </a:r>
            <a:r>
              <a:rPr lang="tr-TR" dirty="0" err="1" smtClean="0">
                <a:latin typeface="+mj-lt"/>
              </a:rPr>
              <a:t>byte’lık</a:t>
            </a:r>
            <a:r>
              <a:rPr lang="tr-TR" dirty="0" smtClean="0">
                <a:latin typeface="+mj-lt"/>
              </a:rPr>
              <a:t> EEPROM data belleği;</a:t>
            </a:r>
          </a:p>
          <a:p>
            <a:r>
              <a:rPr lang="tr-TR" dirty="0" smtClean="0">
                <a:latin typeface="+mj-lt"/>
              </a:rPr>
              <a:t>PIC16C73B/74B/76/77 ile uyumlu </a:t>
            </a:r>
            <a:r>
              <a:rPr lang="tr-TR" dirty="0" err="1" smtClean="0">
                <a:latin typeface="+mj-lt"/>
              </a:rPr>
              <a:t>pin</a:t>
            </a:r>
            <a:r>
              <a:rPr lang="tr-TR" dirty="0" smtClean="0">
                <a:latin typeface="+mj-lt"/>
              </a:rPr>
              <a:t> yapısı;</a:t>
            </a:r>
          </a:p>
          <a:p>
            <a:r>
              <a:rPr lang="tr-TR" dirty="0" smtClean="0">
                <a:latin typeface="+mj-lt"/>
              </a:rPr>
              <a:t>Doğrudan ve dolaylı adresleme;</a:t>
            </a:r>
          </a:p>
          <a:p>
            <a:r>
              <a:rPr lang="tr-TR" dirty="0" err="1" smtClean="0">
                <a:latin typeface="+mj-lt"/>
              </a:rPr>
              <a:t>Power</a:t>
            </a:r>
            <a:r>
              <a:rPr lang="tr-TR" dirty="0" smtClean="0">
                <a:latin typeface="+mj-lt"/>
              </a:rPr>
              <a:t>-on </a:t>
            </a:r>
            <a:r>
              <a:rPr lang="tr-TR" dirty="0" err="1" smtClean="0">
                <a:latin typeface="+mj-lt"/>
              </a:rPr>
              <a:t>Reset</a:t>
            </a:r>
            <a:r>
              <a:rPr lang="tr-TR" dirty="0" smtClean="0">
                <a:latin typeface="+mj-lt"/>
              </a:rPr>
              <a:t> (POR), </a:t>
            </a:r>
            <a:r>
              <a:rPr lang="tr-TR" dirty="0" err="1" smtClean="0">
                <a:latin typeface="+mj-lt"/>
              </a:rPr>
              <a:t>Power</a:t>
            </a:r>
            <a:r>
              <a:rPr lang="tr-TR" dirty="0" smtClean="0">
                <a:latin typeface="+mj-lt"/>
              </a:rPr>
              <a:t>-</a:t>
            </a:r>
            <a:r>
              <a:rPr lang="tr-TR" dirty="0" err="1" smtClean="0">
                <a:latin typeface="+mj-lt"/>
              </a:rPr>
              <a:t>up</a:t>
            </a:r>
            <a:r>
              <a:rPr lang="tr-TR" dirty="0" smtClean="0">
                <a:latin typeface="+mj-lt"/>
              </a:rPr>
              <a:t> </a:t>
            </a:r>
            <a:r>
              <a:rPr lang="tr-TR" dirty="0" err="1" smtClean="0">
                <a:latin typeface="+mj-lt"/>
              </a:rPr>
              <a:t>Timer</a:t>
            </a:r>
            <a:r>
              <a:rPr lang="tr-TR" dirty="0" smtClean="0">
                <a:latin typeface="+mj-lt"/>
              </a:rPr>
              <a:t> (PWRT) , üzerinde bulunan RC </a:t>
            </a:r>
            <a:r>
              <a:rPr lang="tr-TR" dirty="0" err="1" smtClean="0">
                <a:latin typeface="+mj-lt"/>
              </a:rPr>
              <a:t>osilatör</a:t>
            </a:r>
            <a:r>
              <a:rPr lang="tr-TR" dirty="0" smtClean="0">
                <a:latin typeface="+mj-lt"/>
              </a:rPr>
              <a:t> ile çalışan </a:t>
            </a:r>
            <a:r>
              <a:rPr lang="tr-TR" dirty="0" err="1" smtClean="0">
                <a:latin typeface="+mj-lt"/>
              </a:rPr>
              <a:t>Watchdog</a:t>
            </a:r>
            <a:r>
              <a:rPr lang="tr-TR" dirty="0" smtClean="0">
                <a:latin typeface="+mj-lt"/>
              </a:rPr>
              <a:t> </a:t>
            </a:r>
            <a:r>
              <a:rPr lang="tr-TR" dirty="0" err="1" smtClean="0">
                <a:latin typeface="+mj-lt"/>
              </a:rPr>
              <a:t>Timer</a:t>
            </a:r>
            <a:r>
              <a:rPr lang="tr-TR" dirty="0" smtClean="0">
                <a:latin typeface="+mj-lt"/>
              </a:rPr>
              <a:t> (WDT);</a:t>
            </a:r>
          </a:p>
          <a:p>
            <a:r>
              <a:rPr lang="tr-TR" dirty="0" smtClean="0">
                <a:latin typeface="+mj-lt"/>
              </a:rPr>
              <a:t>Programlanabilen kod koruma;</a:t>
            </a:r>
          </a:p>
          <a:p>
            <a:r>
              <a:rPr lang="tr-TR" dirty="0" smtClean="0">
                <a:latin typeface="+mj-lt"/>
              </a:rPr>
              <a:t>Enerji tasarrufu için uyku (SLEEP) </a:t>
            </a:r>
            <a:r>
              <a:rPr lang="tr-TR" dirty="0" err="1" smtClean="0">
                <a:latin typeface="+mj-lt"/>
              </a:rPr>
              <a:t>modu</a:t>
            </a:r>
            <a:r>
              <a:rPr lang="tr-TR" dirty="0" smtClean="0">
                <a:latin typeface="+mj-lt"/>
              </a:rPr>
              <a:t>;</a:t>
            </a:r>
          </a:p>
          <a:p>
            <a:r>
              <a:rPr lang="tr-TR" dirty="0" smtClean="0">
                <a:latin typeface="+mj-lt"/>
              </a:rPr>
              <a:t>Düşük güçlü yüksek hızlı CMOSFLASH/EEPROM teknolojisi;</a:t>
            </a:r>
          </a:p>
          <a:p>
            <a:r>
              <a:rPr lang="tr-TR" dirty="0" smtClean="0">
                <a:latin typeface="+mj-lt"/>
              </a:rPr>
              <a:t>Tamamen statik dizayn;</a:t>
            </a:r>
          </a:p>
          <a:p>
            <a:r>
              <a:rPr lang="tr-TR" dirty="0" smtClean="0">
                <a:latin typeface="+mj-lt"/>
              </a:rPr>
              <a:t>Devre üzerinde seri programlama;</a:t>
            </a:r>
          </a:p>
          <a:p>
            <a:r>
              <a:rPr lang="tr-TR" dirty="0" smtClean="0">
                <a:latin typeface="+mj-lt"/>
              </a:rPr>
              <a:t>5 </a:t>
            </a:r>
            <a:r>
              <a:rPr lang="tr-TR" dirty="0" err="1" smtClean="0">
                <a:latin typeface="+mj-lt"/>
              </a:rPr>
              <a:t>V’luk</a:t>
            </a:r>
            <a:r>
              <a:rPr lang="tr-TR" dirty="0" smtClean="0">
                <a:latin typeface="+mj-lt"/>
              </a:rPr>
              <a:t> kaynak ile çalışma;</a:t>
            </a:r>
          </a:p>
          <a:p>
            <a:r>
              <a:rPr lang="tr-TR" dirty="0" smtClean="0">
                <a:latin typeface="+mj-lt"/>
              </a:rPr>
              <a:t>2 V ile 5.5 V arasında işlem yapabilme özelliği;</a:t>
            </a:r>
            <a:endParaRPr lang="tr-TR" dirty="0">
              <a:latin typeface="+mj-lt"/>
            </a:endParaRPr>
          </a:p>
        </p:txBody>
      </p:sp>
      <p:sp>
        <p:nvSpPr>
          <p:cNvPr id="4" name="3 Slayt Numarası Yer Tutucusu"/>
          <p:cNvSpPr>
            <a:spLocks noGrp="1"/>
          </p:cNvSpPr>
          <p:nvPr>
            <p:ph type="sldNum" sz="quarter" idx="12"/>
          </p:nvPr>
        </p:nvSpPr>
        <p:spPr/>
        <p:txBody>
          <a:bodyPr/>
          <a:lstStyle/>
          <a:p>
            <a:fld id="{811A6EE2-8552-40EC-A885-8EF25C7648B6}" type="slidenum">
              <a:rPr lang="tr-TR" smtClean="0"/>
              <a:pPr/>
              <a:t>23</a:t>
            </a:fld>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3040" y="404664"/>
            <a:ext cx="8640960" cy="1143000"/>
          </a:xfrm>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8.1	PIC 16F877 FİZİKSEL YAPISI</a:t>
            </a:r>
            <a:endParaRPr lang="tr-TR" dirty="0"/>
          </a:p>
        </p:txBody>
      </p:sp>
      <p:pic>
        <p:nvPicPr>
          <p:cNvPr id="26626" name="Picture 2" descr="C:\Users\Tamer\Desktop\pic 16f877.png"/>
          <p:cNvPicPr>
            <a:picLocks noChangeAspect="1" noChangeArrowheads="1"/>
          </p:cNvPicPr>
          <p:nvPr/>
        </p:nvPicPr>
        <p:blipFill>
          <a:blip r:embed="rId2" cstate="print"/>
          <a:srcRect/>
          <a:stretch>
            <a:fillRect/>
          </a:stretch>
        </p:blipFill>
        <p:spPr bwMode="auto">
          <a:xfrm>
            <a:off x="1547664" y="1628800"/>
            <a:ext cx="6185340" cy="4968552"/>
          </a:xfrm>
          <a:prstGeom prst="rect">
            <a:avLst/>
          </a:prstGeom>
          <a:noFill/>
        </p:spPr>
      </p:pic>
      <p:sp>
        <p:nvSpPr>
          <p:cNvPr id="4" name="3 Slayt Numarası Yer Tutucusu"/>
          <p:cNvSpPr>
            <a:spLocks noGrp="1"/>
          </p:cNvSpPr>
          <p:nvPr>
            <p:ph type="sldNum" sz="quarter" idx="12"/>
          </p:nvPr>
        </p:nvSpPr>
        <p:spPr/>
        <p:txBody>
          <a:bodyPr/>
          <a:lstStyle/>
          <a:p>
            <a:fld id="{811A6EE2-8552-40EC-A885-8EF25C7648B6}" type="slidenum">
              <a:rPr lang="tr-TR" smtClean="0"/>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Tamer\Desktop\pic 16f877 iç yapısı.png"/>
          <p:cNvPicPr>
            <a:picLocks noChangeAspect="1" noChangeArrowheads="1"/>
          </p:cNvPicPr>
          <p:nvPr/>
        </p:nvPicPr>
        <p:blipFill>
          <a:blip r:embed="rId2" cstate="print"/>
          <a:srcRect/>
          <a:stretch>
            <a:fillRect/>
          </a:stretch>
        </p:blipFill>
        <p:spPr bwMode="auto">
          <a:xfrm>
            <a:off x="251520" y="0"/>
            <a:ext cx="8100392" cy="6707627"/>
          </a:xfrm>
          <a:prstGeom prst="rect">
            <a:avLst/>
          </a:prstGeom>
          <a:noFill/>
        </p:spPr>
      </p:pic>
      <p:sp>
        <p:nvSpPr>
          <p:cNvPr id="3" name="2 Slayt Numarası Yer Tutucusu"/>
          <p:cNvSpPr>
            <a:spLocks noGrp="1"/>
          </p:cNvSpPr>
          <p:nvPr>
            <p:ph type="sldNum" sz="quarter" idx="12"/>
          </p:nvPr>
        </p:nvSpPr>
        <p:spPr/>
        <p:txBody>
          <a:bodyPr/>
          <a:lstStyle/>
          <a:p>
            <a:fld id="{811A6EE2-8552-40EC-A885-8EF25C7648B6}" type="slidenum">
              <a:rPr lang="tr-TR" smtClean="0"/>
              <a:pPr/>
              <a:t>25</a:t>
            </a:fld>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636680"/>
          </a:xfrm>
        </p:spPr>
        <p:txBody>
          <a:bodyPr>
            <a:normAutofit fontScale="90000"/>
          </a:bodyPr>
          <a:lstStyle/>
          <a:p>
            <a:r>
              <a:rPr lang="tr-TR" dirty="0" smtClean="0"/>
              <a:t>8.2	LM358N OPAMP</a:t>
            </a:r>
            <a:endParaRPr lang="tr-TR" dirty="0"/>
          </a:p>
        </p:txBody>
      </p:sp>
      <p:sp>
        <p:nvSpPr>
          <p:cNvPr id="3" name="2 İçerik Yer Tutucusu"/>
          <p:cNvSpPr>
            <a:spLocks noGrp="1"/>
          </p:cNvSpPr>
          <p:nvPr>
            <p:ph idx="1"/>
          </p:nvPr>
        </p:nvSpPr>
        <p:spPr>
          <a:xfrm>
            <a:off x="457200" y="1484784"/>
            <a:ext cx="7859216" cy="2952328"/>
          </a:xfrm>
        </p:spPr>
        <p:txBody>
          <a:bodyPr>
            <a:normAutofit fontScale="92500" lnSpcReduction="10000"/>
          </a:bodyPr>
          <a:lstStyle/>
          <a:p>
            <a:r>
              <a:rPr lang="tr-TR" dirty="0" smtClean="0">
                <a:latin typeface="+mj-lt"/>
              </a:rPr>
              <a:t>2 giriş ve 1 çıkış bulunmaktadır. </a:t>
            </a:r>
            <a:r>
              <a:rPr lang="tr-TR" dirty="0" err="1" smtClean="0">
                <a:latin typeface="+mj-lt"/>
              </a:rPr>
              <a:t>Opamplar</a:t>
            </a:r>
            <a:r>
              <a:rPr lang="tr-TR" dirty="0" smtClean="0">
                <a:latin typeface="+mj-lt"/>
              </a:rPr>
              <a:t> gerilim karşılaştırıcı olarak görev yaparlar. </a:t>
            </a:r>
            <a:r>
              <a:rPr lang="tr-TR" dirty="0" smtClean="0"/>
              <a:t>Şekildeki yapı gerilim karşılaştırma devresidir. Bu yapıya göre; </a:t>
            </a:r>
          </a:p>
          <a:p>
            <a:r>
              <a:rPr lang="tr-TR" dirty="0" err="1" smtClean="0"/>
              <a:t>Vgiriş</a:t>
            </a:r>
            <a:r>
              <a:rPr lang="tr-TR" dirty="0" smtClean="0"/>
              <a:t> &gt; </a:t>
            </a:r>
            <a:r>
              <a:rPr lang="tr-TR" dirty="0" err="1" smtClean="0"/>
              <a:t>Vref</a:t>
            </a:r>
            <a:r>
              <a:rPr lang="tr-TR" dirty="0" smtClean="0"/>
              <a:t> ; </a:t>
            </a:r>
            <a:r>
              <a:rPr lang="tr-TR" dirty="0" err="1" smtClean="0"/>
              <a:t>Vout</a:t>
            </a:r>
            <a:r>
              <a:rPr lang="tr-TR" dirty="0" smtClean="0"/>
              <a:t> = </a:t>
            </a:r>
            <a:r>
              <a:rPr lang="tr-TR" dirty="0" err="1" smtClean="0"/>
              <a:t>Vcc</a:t>
            </a:r>
            <a:r>
              <a:rPr lang="tr-TR" dirty="0" smtClean="0"/>
              <a:t> </a:t>
            </a:r>
          </a:p>
          <a:p>
            <a:r>
              <a:rPr lang="tr-TR" dirty="0" err="1" smtClean="0"/>
              <a:t>Vgiriş</a:t>
            </a:r>
            <a:r>
              <a:rPr lang="tr-TR" dirty="0" smtClean="0"/>
              <a:t> &lt; </a:t>
            </a:r>
            <a:r>
              <a:rPr lang="tr-TR" dirty="0" err="1" smtClean="0"/>
              <a:t>Vref</a:t>
            </a:r>
            <a:r>
              <a:rPr lang="tr-TR" dirty="0" smtClean="0"/>
              <a:t> ; </a:t>
            </a:r>
            <a:r>
              <a:rPr lang="tr-TR" dirty="0" err="1" smtClean="0"/>
              <a:t>Vout</a:t>
            </a:r>
            <a:r>
              <a:rPr lang="tr-TR" dirty="0" smtClean="0"/>
              <a:t> = -</a:t>
            </a:r>
            <a:r>
              <a:rPr lang="tr-TR" dirty="0" err="1" smtClean="0"/>
              <a:t>Vcc</a:t>
            </a:r>
            <a:r>
              <a:rPr lang="tr-TR" dirty="0" smtClean="0"/>
              <a:t>  olur. </a:t>
            </a:r>
          </a:p>
          <a:p>
            <a:r>
              <a:rPr lang="tr-TR" dirty="0" smtClean="0"/>
              <a:t>Yani girişin gerilimi referanstan büyükse çıkışa pozitif besleme gerilim değerini yansıtır. Tam tersinde ise negatif besleme gerilim değerini yansıtır.</a:t>
            </a:r>
            <a:endParaRPr lang="tr-TR" dirty="0">
              <a:latin typeface="+mj-lt"/>
            </a:endParaRPr>
          </a:p>
        </p:txBody>
      </p:sp>
      <p:pic>
        <p:nvPicPr>
          <p:cNvPr id="28674" name="Picture 2" descr="C:\Users\Tamer\Desktop\opamp.png"/>
          <p:cNvPicPr>
            <a:picLocks noChangeAspect="1" noChangeArrowheads="1"/>
          </p:cNvPicPr>
          <p:nvPr/>
        </p:nvPicPr>
        <p:blipFill>
          <a:blip r:embed="rId2" cstate="print"/>
          <a:srcRect/>
          <a:stretch>
            <a:fillRect/>
          </a:stretch>
        </p:blipFill>
        <p:spPr bwMode="auto">
          <a:xfrm>
            <a:off x="2483768" y="4481736"/>
            <a:ext cx="4590175" cy="2376264"/>
          </a:xfrm>
          <a:prstGeom prst="rect">
            <a:avLst/>
          </a:prstGeom>
          <a:noFill/>
        </p:spPr>
      </p:pic>
      <p:sp>
        <p:nvSpPr>
          <p:cNvPr id="5" name="4 Slayt Numarası Yer Tutucusu"/>
          <p:cNvSpPr>
            <a:spLocks noGrp="1"/>
          </p:cNvSpPr>
          <p:nvPr>
            <p:ph type="sldNum" sz="quarter" idx="12"/>
          </p:nvPr>
        </p:nvSpPr>
        <p:spPr/>
        <p:txBody>
          <a:bodyPr/>
          <a:lstStyle/>
          <a:p>
            <a:fld id="{811A6EE2-8552-40EC-A885-8EF25C7648B6}" type="slidenum">
              <a:rPr lang="tr-TR" smtClean="0"/>
              <a:pPr/>
              <a:t>26</a:t>
            </a:fld>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8.3	SPO2 PROBU</a:t>
            </a:r>
            <a:endParaRPr lang="tr-TR" dirty="0"/>
          </a:p>
        </p:txBody>
      </p:sp>
      <p:sp>
        <p:nvSpPr>
          <p:cNvPr id="3" name="2 İçerik Yer Tutucusu"/>
          <p:cNvSpPr>
            <a:spLocks noGrp="1"/>
          </p:cNvSpPr>
          <p:nvPr>
            <p:ph idx="1"/>
          </p:nvPr>
        </p:nvSpPr>
        <p:spPr>
          <a:xfrm>
            <a:off x="457200" y="1935480"/>
            <a:ext cx="4042792" cy="4389120"/>
          </a:xfrm>
        </p:spPr>
        <p:txBody>
          <a:bodyPr/>
          <a:lstStyle/>
          <a:p>
            <a:r>
              <a:rPr lang="tr-TR" dirty="0" smtClean="0"/>
              <a:t>Hastanın kanındaki oksijen moleküllerinin hemoglobin moleküllerince ne miktarda tutulduklarını ölçer ve bu sayede nabzı hesaplar.</a:t>
            </a:r>
            <a:endParaRPr lang="tr-TR" dirty="0"/>
          </a:p>
        </p:txBody>
      </p:sp>
      <p:pic>
        <p:nvPicPr>
          <p:cNvPr id="29698" name="Picture 2" descr="C:\Users\Tamer\Desktop\9126.jpg"/>
          <p:cNvPicPr>
            <a:picLocks noChangeAspect="1" noChangeArrowheads="1"/>
          </p:cNvPicPr>
          <p:nvPr/>
        </p:nvPicPr>
        <p:blipFill>
          <a:blip r:embed="rId2" cstate="print"/>
          <a:srcRect/>
          <a:stretch>
            <a:fillRect/>
          </a:stretch>
        </p:blipFill>
        <p:spPr bwMode="auto">
          <a:xfrm>
            <a:off x="5148064" y="2420888"/>
            <a:ext cx="3541531" cy="2710284"/>
          </a:xfrm>
          <a:prstGeom prst="rect">
            <a:avLst/>
          </a:prstGeom>
          <a:noFill/>
        </p:spPr>
      </p:pic>
      <p:sp>
        <p:nvSpPr>
          <p:cNvPr id="5" name="4 Slayt Numarası Yer Tutucusu"/>
          <p:cNvSpPr>
            <a:spLocks noGrp="1"/>
          </p:cNvSpPr>
          <p:nvPr>
            <p:ph type="sldNum" sz="quarter" idx="12"/>
          </p:nvPr>
        </p:nvSpPr>
        <p:spPr/>
        <p:txBody>
          <a:bodyPr/>
          <a:lstStyle/>
          <a:p>
            <a:fld id="{811A6EE2-8552-40EC-A885-8EF25C7648B6}" type="slidenum">
              <a:rPr lang="tr-TR" smtClean="0"/>
              <a:pPr/>
              <a:t>27</a:t>
            </a:fld>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8.4	LCD EKRAN</a:t>
            </a:r>
            <a:endParaRPr lang="tr-TR" dirty="0"/>
          </a:p>
        </p:txBody>
      </p:sp>
      <p:sp>
        <p:nvSpPr>
          <p:cNvPr id="3" name="2 İçerik Yer Tutucusu"/>
          <p:cNvSpPr>
            <a:spLocks noGrp="1"/>
          </p:cNvSpPr>
          <p:nvPr>
            <p:ph idx="1"/>
          </p:nvPr>
        </p:nvSpPr>
        <p:spPr>
          <a:xfrm>
            <a:off x="457200" y="1935480"/>
            <a:ext cx="6995120" cy="989464"/>
          </a:xfrm>
        </p:spPr>
        <p:txBody>
          <a:bodyPr/>
          <a:lstStyle/>
          <a:p>
            <a:r>
              <a:rPr lang="tr-TR" dirty="0" smtClean="0"/>
              <a:t>Alınan veriler </a:t>
            </a:r>
            <a:r>
              <a:rPr lang="tr-TR" dirty="0" err="1" smtClean="0"/>
              <a:t>lcd</a:t>
            </a:r>
            <a:r>
              <a:rPr lang="tr-TR" dirty="0" smtClean="0"/>
              <a:t> ekranda görünür.</a:t>
            </a:r>
            <a:endParaRPr lang="tr-TR" dirty="0"/>
          </a:p>
        </p:txBody>
      </p:sp>
      <p:pic>
        <p:nvPicPr>
          <p:cNvPr id="30722" name="Picture 2" descr="http://ccspic.com/wp-content/uploads/2014/04/lcd-2x16.jpg"/>
          <p:cNvPicPr>
            <a:picLocks noChangeAspect="1" noChangeArrowheads="1"/>
          </p:cNvPicPr>
          <p:nvPr/>
        </p:nvPicPr>
        <p:blipFill>
          <a:blip r:embed="rId2" cstate="print"/>
          <a:srcRect/>
          <a:stretch>
            <a:fillRect/>
          </a:stretch>
        </p:blipFill>
        <p:spPr bwMode="auto">
          <a:xfrm>
            <a:off x="1331640" y="3212976"/>
            <a:ext cx="5972175" cy="2676525"/>
          </a:xfrm>
          <a:prstGeom prst="rect">
            <a:avLst/>
          </a:prstGeom>
          <a:noFill/>
        </p:spPr>
      </p:pic>
      <p:sp>
        <p:nvSpPr>
          <p:cNvPr id="5" name="4 Slayt Numarası Yer Tutucusu"/>
          <p:cNvSpPr>
            <a:spLocks noGrp="1"/>
          </p:cNvSpPr>
          <p:nvPr>
            <p:ph type="sldNum" sz="quarter" idx="12"/>
          </p:nvPr>
        </p:nvSpPr>
        <p:spPr/>
        <p:txBody>
          <a:bodyPr/>
          <a:lstStyle/>
          <a:p>
            <a:fld id="{811A6EE2-8552-40EC-A885-8EF25C7648B6}" type="slidenum">
              <a:rPr lang="tr-TR" smtClean="0"/>
              <a:pPr/>
              <a:t>28</a:t>
            </a:fld>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8.5	 7805 REGÜLATÖR</a:t>
            </a:r>
            <a:endParaRPr lang="tr-TR" dirty="0"/>
          </a:p>
        </p:txBody>
      </p:sp>
      <p:sp>
        <p:nvSpPr>
          <p:cNvPr id="3" name="2 İçerik Yer Tutucusu"/>
          <p:cNvSpPr>
            <a:spLocks noGrp="1"/>
          </p:cNvSpPr>
          <p:nvPr>
            <p:ph idx="1"/>
          </p:nvPr>
        </p:nvSpPr>
        <p:spPr>
          <a:xfrm>
            <a:off x="457200" y="1935480"/>
            <a:ext cx="6275040" cy="4517856"/>
          </a:xfrm>
        </p:spPr>
        <p:txBody>
          <a:bodyPr/>
          <a:lstStyle/>
          <a:p>
            <a:r>
              <a:rPr lang="tr-TR" dirty="0" err="1" smtClean="0"/>
              <a:t>Digital</a:t>
            </a:r>
            <a:r>
              <a:rPr lang="tr-TR" dirty="0" smtClean="0"/>
              <a:t> entegreler ve denetleyiciler(PIC serisi) +5V besleme ile çalıştığı için uygulamalar için önemli bir elemandır.</a:t>
            </a:r>
            <a:br>
              <a:rPr lang="tr-TR" dirty="0" smtClean="0"/>
            </a:br>
            <a:endParaRPr lang="tr-TR" dirty="0" smtClean="0"/>
          </a:p>
          <a:p>
            <a:r>
              <a:rPr lang="tr-TR" dirty="0" smtClean="0"/>
              <a:t>6-36V arası uygulanan gerilimi 5V’a sabitler. Bu sabitlemeyi yaparken üstündeki ortasında yuvarlak bulunan metal kısım ısınır.</a:t>
            </a:r>
            <a:endParaRPr lang="tr-TR" dirty="0"/>
          </a:p>
        </p:txBody>
      </p:sp>
      <p:pic>
        <p:nvPicPr>
          <p:cNvPr id="38914" name="Picture 2" descr="ConnectionSchema"/>
          <p:cNvPicPr>
            <a:picLocks noChangeAspect="1" noChangeArrowheads="1"/>
          </p:cNvPicPr>
          <p:nvPr/>
        </p:nvPicPr>
        <p:blipFill>
          <a:blip r:embed="rId2" cstate="print"/>
          <a:srcRect/>
          <a:stretch>
            <a:fillRect/>
          </a:stretch>
        </p:blipFill>
        <p:spPr bwMode="auto">
          <a:xfrm>
            <a:off x="6588224" y="2204864"/>
            <a:ext cx="2355084" cy="3168352"/>
          </a:xfrm>
          <a:prstGeom prst="rect">
            <a:avLst/>
          </a:prstGeom>
          <a:noFill/>
        </p:spPr>
      </p:pic>
      <p:sp>
        <p:nvSpPr>
          <p:cNvPr id="5" name="4 Slayt Numarası Yer Tutucusu"/>
          <p:cNvSpPr>
            <a:spLocks noGrp="1"/>
          </p:cNvSpPr>
          <p:nvPr>
            <p:ph type="sldNum" sz="quarter" idx="12"/>
          </p:nvPr>
        </p:nvSpPr>
        <p:spPr/>
        <p:txBody>
          <a:bodyPr/>
          <a:lstStyle/>
          <a:p>
            <a:fld id="{811A6EE2-8552-40EC-A885-8EF25C7648B6}" type="slidenum">
              <a:rPr lang="tr-TR" smtClean="0"/>
              <a:pPr/>
              <a:t>29</a:t>
            </a:fld>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1.	Proje Amacımız</a:t>
            </a:r>
            <a:endParaRPr lang="tr-TR" dirty="0"/>
          </a:p>
        </p:txBody>
      </p:sp>
      <p:sp>
        <p:nvSpPr>
          <p:cNvPr id="3" name="2 İçerik Yer Tutucusu"/>
          <p:cNvSpPr>
            <a:spLocks noGrp="1"/>
          </p:cNvSpPr>
          <p:nvPr>
            <p:ph idx="1"/>
          </p:nvPr>
        </p:nvSpPr>
        <p:spPr/>
        <p:txBody>
          <a:bodyPr>
            <a:normAutofit lnSpcReduction="10000"/>
          </a:bodyPr>
          <a:lstStyle/>
          <a:p>
            <a:r>
              <a:rPr lang="tr-TR" dirty="0" smtClean="0"/>
              <a:t>Projemiz sayesinde hastalar ve yakınları, nabız şiddetlerini, ortamın sıcaklık ve nem derecesini anında görebilir. </a:t>
            </a:r>
          </a:p>
          <a:p>
            <a:endParaRPr lang="tr-TR" dirty="0" smtClean="0"/>
          </a:p>
          <a:p>
            <a:r>
              <a:rPr lang="tr-TR" dirty="0" smtClean="0"/>
              <a:t>Hastalar ya da hasta yakınları aynı zamanda bu bilgileri </a:t>
            </a:r>
            <a:r>
              <a:rPr lang="tr-TR" dirty="0" err="1" smtClean="0"/>
              <a:t>bluetooth</a:t>
            </a:r>
            <a:r>
              <a:rPr lang="tr-TR" dirty="0" smtClean="0"/>
              <a:t> yoluyla telefon ve bilgisayarlarına aktararak anında bilgi sahibi olabilirler.</a:t>
            </a:r>
          </a:p>
          <a:p>
            <a:endParaRPr lang="tr-TR" dirty="0" smtClean="0"/>
          </a:p>
          <a:p>
            <a:r>
              <a:rPr lang="tr-TR" dirty="0" smtClean="0"/>
              <a:t>İstedikleri zaman, kolaylıkla bu bilgilere ulaşarak, kendilerini ya da yakınlarını daha güvende hissedebilirler.</a:t>
            </a:r>
            <a:endParaRPr lang="tr-TR" dirty="0"/>
          </a:p>
        </p:txBody>
      </p:sp>
      <p:sp>
        <p:nvSpPr>
          <p:cNvPr id="4" name="3 Slayt Numarası Yer Tutucusu"/>
          <p:cNvSpPr>
            <a:spLocks noGrp="1"/>
          </p:cNvSpPr>
          <p:nvPr>
            <p:ph type="sldNum" sz="quarter" idx="12"/>
          </p:nvPr>
        </p:nvSpPr>
        <p:spPr/>
        <p:txBody>
          <a:bodyPr/>
          <a:lstStyle/>
          <a:p>
            <a:fld id="{811A6EE2-8552-40EC-A885-8EF25C7648B6}" type="slidenum">
              <a:rPr lang="tr-TR" smtClean="0"/>
              <a:pPr/>
              <a:t>3</a:t>
            </a:fld>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8.6	9V PİL</a:t>
            </a:r>
            <a:endParaRPr lang="tr-TR" dirty="0"/>
          </a:p>
        </p:txBody>
      </p:sp>
      <p:sp>
        <p:nvSpPr>
          <p:cNvPr id="3" name="2 İçerik Yer Tutucusu"/>
          <p:cNvSpPr>
            <a:spLocks noGrp="1"/>
          </p:cNvSpPr>
          <p:nvPr>
            <p:ph idx="1"/>
          </p:nvPr>
        </p:nvSpPr>
        <p:spPr>
          <a:xfrm>
            <a:off x="457200" y="1935480"/>
            <a:ext cx="4690864" cy="4389120"/>
          </a:xfrm>
        </p:spPr>
        <p:txBody>
          <a:bodyPr/>
          <a:lstStyle/>
          <a:p>
            <a:r>
              <a:rPr lang="tr-TR" dirty="0" smtClean="0"/>
              <a:t>Cihazın enerji kaynağı</a:t>
            </a:r>
            <a:endParaRPr lang="tr-TR" dirty="0"/>
          </a:p>
        </p:txBody>
      </p:sp>
      <p:pic>
        <p:nvPicPr>
          <p:cNvPr id="39938" name="Picture 2" descr="https://encrypted-tbn0.gstatic.com/images?q=tbn:ANd9GcRecPbQkCtWVxEDQxdk4lX76znizVhXIPdCbPtobqhIeQQqdJki"/>
          <p:cNvPicPr>
            <a:picLocks noChangeAspect="1" noChangeArrowheads="1"/>
          </p:cNvPicPr>
          <p:nvPr/>
        </p:nvPicPr>
        <p:blipFill>
          <a:blip r:embed="rId2" cstate="print"/>
          <a:srcRect/>
          <a:stretch>
            <a:fillRect/>
          </a:stretch>
        </p:blipFill>
        <p:spPr bwMode="auto">
          <a:xfrm>
            <a:off x="899592" y="2852936"/>
            <a:ext cx="2736304" cy="2736304"/>
          </a:xfrm>
          <a:prstGeom prst="rect">
            <a:avLst/>
          </a:prstGeom>
          <a:noFill/>
        </p:spPr>
      </p:pic>
      <p:sp>
        <p:nvSpPr>
          <p:cNvPr id="5" name="4 Slayt Numarası Yer Tutucusu"/>
          <p:cNvSpPr>
            <a:spLocks noGrp="1"/>
          </p:cNvSpPr>
          <p:nvPr>
            <p:ph type="sldNum" sz="quarter" idx="12"/>
          </p:nvPr>
        </p:nvSpPr>
        <p:spPr/>
        <p:txBody>
          <a:bodyPr/>
          <a:lstStyle/>
          <a:p>
            <a:fld id="{811A6EE2-8552-40EC-A885-8EF25C7648B6}" type="slidenum">
              <a:rPr lang="tr-TR" smtClean="0"/>
              <a:pPr/>
              <a:t>30</a:t>
            </a:fld>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8.7	KONDANSATÖLER</a:t>
            </a:r>
            <a:endParaRPr lang="tr-TR" dirty="0"/>
          </a:p>
        </p:txBody>
      </p:sp>
      <p:sp>
        <p:nvSpPr>
          <p:cNvPr id="3" name="2 İçerik Yer Tutucusu"/>
          <p:cNvSpPr>
            <a:spLocks noGrp="1"/>
          </p:cNvSpPr>
          <p:nvPr>
            <p:ph idx="1"/>
          </p:nvPr>
        </p:nvSpPr>
        <p:spPr>
          <a:xfrm>
            <a:off x="457200" y="1935480"/>
            <a:ext cx="5338936" cy="4389120"/>
          </a:xfrm>
        </p:spPr>
        <p:txBody>
          <a:bodyPr/>
          <a:lstStyle/>
          <a:p>
            <a:r>
              <a:rPr lang="tr-TR" dirty="0" smtClean="0">
                <a:latin typeface="+mj-lt"/>
              </a:rPr>
              <a:t>Kondansatörler elektrik yüklerini kısa süreliğine depo etmeye yarayan devre elemanlarıdır. </a:t>
            </a:r>
            <a:endParaRPr lang="tr-TR" dirty="0">
              <a:latin typeface="+mj-lt"/>
            </a:endParaRPr>
          </a:p>
        </p:txBody>
      </p:sp>
      <p:sp>
        <p:nvSpPr>
          <p:cNvPr id="40962" name="AutoShape 2" descr="data:image/jpeg;base64,/9j/4AAQSkZJRgABAQAAAQABAAD/2wCEAAkGBxQSEhUUEBQUFBUVGBUYFRQWFRQVFxgWFBYdFxcVFxQYHCggGBolGxgUITEhJSkrLi4uFx8zODMsNygtLisBCgoKDg0OGg8QFCwcHBwsLCwsLCwsLCwsLCwsLCwsLCwsLCwsLCssLCwsLCwsLCwsLCssLCwsLCwsLCssLCwsLP/AABEIAOEA4QMBIgACEQEDEQH/xAAcAAEAAgIDAQAAAAAAAAAAAAAABQYEBwEDCAL/xABIEAABAwEEBAkJBQUIAwEAAAABAAIDEQQFEiEGMUGxBxMiMlFhcXKyIzM0QnOBkaHBJCU1YsIUFVKC8FRjdIOSotHhQ7PSFv/EABgBAQEBAQEAAAAAAAAAAAAAAAABAgME/8QAHBEBAQADAQEBAQAAAAAAAAAAAAECETEDIRJR/9oADAMBAAIRAxEAPwDeCKI0ovsWOAykVNQGjZU9K1jatOePqHTltdgNAPcMkG3p7ZGwVkexo/M4Deo2bSyxNydaoa9AeDuWubHeNhNC7i3O/ikpK7/U4kqagvOz05Lox2UaNyCzDTSw/wBpj/3f8Luj0ssTtVqg972jeqv+9oNXGM+IXy+8LOec+Mjpyp8dSC9wW+J/m5GO7r2ncVkLWc1hsmbuIjrrLmsAd24hmvmzXm6A+RleAc2te90g1agSTkpsbORROjV7ftMOJwo5pLXAaqjaO0UUsqCIobSXSKOxMa6XMuJDRWmrpKCZRa5vPhAkaKN4mJzgC0Pq457cIIO5Rcuk9tDa2i1tirzWshjBp2OLj70G2kWom6RSkVN5yjpHFQ1p1cjNdn/6mZoOC8XuOwvs8Th76Ya/FBtlFq6xaeWhjxxk1nmZ61YzC73Ue4VVksWn1neQHkNJ6HByC2ouGuqKjMHUuUBERARFg2q+bPF52eFnekYN5QZyKEOl1i/tUPueD8wu2z6TWN5oy0wE9HGNB+BKuqJZF8xyBwq0gjpBB3L6UBERBTOFoVu93fb9V5rtMpY+rSRShHUV6W4V/wAPf3m715nvDnKDLbpJaBrkxdT443b2qxMv+0uDcMjWgcXQNhiDSGZg5Z4QdepUQoipJt8SiXGXYuU4kbCSTqGrXnTUu79/SuaWOcXVIpUNFM/ygZ7FDr6jOYQbjuOdzoIi5xJwjPsWRHZGtcCMW0irnECvQ2tBrKw9HvR4u6FJlZqL3oB5mT2n6QrQqvoB5mT2n6Gq0LYLWnC5ypbIzpd+oBbLWs+FLO2WIdf6wgo172KQ3ox7438VxkYDsJw4RSmfRVV7hOqy2kNJALGEZ9RW7G6lpjhb9NHs27yrYI28JxBFZS1kbzLFjcX4ia4iNhCsocyO8RYxBCWFpNS0l/mXPrUnpCp9g0llijZGWQSiMkxmWPGWVNaA1GVV3u0xtbg5pe2rg4F+BuOjsy0P1gLKseW+JDTKIYTkRDG05HKtBms7R+UvlbiO2p2KvhTuiw8qFR6su/zUfcbuWQuiwDyTO63cu9EF0220CON8h1Ma5xp0NFV3LFvXzMvcduQa0/fJt8lZJpm2fDVwbhiAOugzxFtPW+Cl7FdllaMULWd4tDj731cStTaROdSJr3tNXvAY3YOSC6o27COkrZLby4mNkbYw1oLWgRnDQVzyIOZoc10z8/nytS6TDsLcuTTqoV8SWOOQeUY1w6C0U+KxIb6bjcMMtAW6zGSKtqdgqqNb7VMbVaIYnCmUrWPa2R4OEHAyuVCXatgHUuePjd9a/S03hFFEfsL3smGeCF7iyg1lwJwt/rJWXQDSo2xr2SUMkdDjAADgcs6ajVamvcMc9vGvBeXRNmaBhBbhBoWMNDTUdZqtj8GMAbJPRobyY9TMAOvMN2DtXTLHUYrYKIi5op/Ct+Hv7zV5lvLnL03wqfh7+83evMl5c5BhFFy0VNBtWT+7pNdMunOnxoorGXMesLhzSCQciMigKDcFw+jxdxu5ST1G3D6PF3G7lIOWayv+gHmH+0/S1WdVjQDzD/aHwtVnW1FrLhP9NsXb+pbNWsOE9/26xD3/AO5BKxaitLcLJ+2/5bPqrdZNLpzbv2YhjmGUsrQhwArtBz1Kn8Kx+3HuMHyVoqTLO8tLmseWt5zg1xaO1wFAuRZ34ceB+H+LC7D/AKqUVtt0FomgscFkDv2eSNocGVwmUuPGmQ01jrU9+2Svt7ooTSwWdpilbkYsLYyXYjtcSfksq1m1WPRJtZW/1tVffSppqqadlcvkrHoYfLM7fqiPVFmbRjR0NG5di+Wah2BfSoLEvbzEvcfuWWsS9vMS9x25B5w0hsEjHROe4Oa5/JFRiGIgnE2tdQGfUFsG3NALK5eUb9Vri+raJJI2mNoex9OMblibiya4asjtWybQA6ocAR0EAj4Fem8iuqz8+XtZ4AqberoxeMplpTCMOIFzQ/i24S5ozLdauUDGt5oArroKVOqp+SpF+sjNvl41zmM5ObW4jXA3Kn1SDKtFsYcDYsD3h7XNLYmwtFPVBrU1JGvoWyOCpxJnq3ARgGHPKlciTmT1rVEr2NkaYsJa3CeSXk5GvKLwOV7qaltjgqeHce5ooDgy66Gqx6cGwERFxRUeFT8Pk7zd68x3jzivT3CiPu+TtZvXmG8ecUGNZ30e0nUCKqZhj5DgJMz62dTlzDlSnWCoIrObHGThOTaVx4s9X8NMzXYorptRDpXGtAXnlZkUJ10GZXZbbMxhbgfiqGk5HIltTnT5a0uw8sGtMjSuDM0yby+SK6qlZl5yEso44eUKMrC6uRq7yYFKZfFBsq4h5CLuN3BfccryQSRhLnDCG7BiAqa9SXKKQxd1u4JDzY++/wDWojZegHo7/aHwtVnVZ0A9Hf7Q+Fqsy0C1hwiit52MdVfmVs9ULhHsOGay2r1Wv4t56MVcJ7NaDU1w8q9mn++lPwa8qF4SJK2+bqwj4NCtujV1Obe+F2x8v+5ji0++oVc4Sbrkjt85c00c4EGmRBaKUKK7NHbCxgiikntLX2hhlDIXhjGtLSQXGhq4gbFC3lY42wsms0kphlc5ro5MnNkaASHU5L8iM1sHRTQ62vis8tbK8MBMeNzhI1jgQYnuArhzrTZRQnCNo5abK2EyiFsPKEcVnDsDa63EkZk5CutRFFVi0N88ztUAyMnUrxwd3I+W0RgDaK/Uor0lFzR2DcvtcAUXKqCxL28xL3H7llrEvfzEvcf4Sg8v3j6R/mDxLaM2srX2lMRbaIahtDgoQCC4BwFSNVcxmNa2FO7lFeq8ivjFRa90i9Llr0jwBX7+v696oOkXpcveHgCYjHg1lbh4HvNzdrNxWnoumi3NwSRFscuIEV4s0OWRBWPUrYCIi4IqvCd+HS9rPEF5gvDnHsXqHhMH3dN/J4wvL94Dle5QYNFMxyyg1Mbi2tSKbMNMOrVtUPRWCOzOriEh5xObDhJwa8jzae5FQ9jnDHVIqKEZUqMQpiFcqhZk0mKDkgCNpYG1piq2oJNBSpxDLoasOwyhrg5wqKEagSCRk4A5EjrXZNaMTKOzdiqDRoo0A6qCudfkg2zdQ8jH3G7l8WQciKvSdzl9XV5mPut3BdkVlDTkXHXSriQK9AUZbH0A9Hf7Q+FqsyrOgHo7/aHwtVmWlFQuGO2htjbGOfJI2g20aCa/Gg96vqpPCHo9JaH2eaMYxE4Y2bcNa4gNtCg1hf8Aeboryhcw0e0WcO1Zurn8qLr4Xr4cbU1uWEsaSOupGv3BbK/d2KmINqNWJv8AVFqXhUu+X9sFW5FjMJ2aztSi26DaSxshjD4bPE5zHObWWbG9ra1kLWggDI/BQ2nWmEs1InWaJ0T4y6J7HSSNOI0ErDlmCCKELpuXRK8C2zyusmPkuY0tmja90LmkDE0mgGfO+S+r1Ntu6SCljEUELHhjOMEofjOJznSNP8VDTq61FUOz4q0IPwK2rwN2wC1AP9ZrgO0qpXppjPaXDyMTexvT0ZqxcGNw2iS0skwkMa4Eu1AUKpW+0REQWHfHmJe4/csxYV9ejy+zfuQec9JQTLC7AWjHhqTrIc12rZrOwZUV9vDZhIFXhtaV1gn6LX+krpDNFjBoHAtNSWuDnN5uwU6OtX68Dyme0HhcvTeRWPZq1cHUJaQAQKZFodnmc81WLZKW2q1lrGvIaOcGlrWgNLicXSKjLPNWiA8qTvD/ANbVWyHft1oDSRlUtAY4vADeSA/k121PQkHza4S0RNAjjaZAQGyulwucAa8rmihBotqcGTRhnpWtWVq7Ea0Ot2qvZktU3jG0Oa5+PE54L2ukjkJYBzi1mTdQFOhbV4LZscczgSRiYATSuQJ1DIDPUufpwXhERckV3hCjxXfPToafg4Ly5eQ5S9e3hZBLE+N2p7S0+8LyppLYOLlewGuFxHwNEFfXJedVT8Tq/wCFy5lF9QxFxAFKnIVyHxKg+WhCrRZdEjgJleASOThzA7x2qvSWcteW1DqbWmo9xQbauweSj7rdwWUUs9nwsaDsAHwC+nDNZRftAB9ncemR3yACsyidFYAyyxYfWGI9rzX6qWW1EREHXLZ2u5zQfd9VRbyuUW2SSCkbXMxYZSwvIGLm0qKhX5Vu4/TLR1U+Z/6QQdj0HtceH7XFyWGNpELg5rD6oIfkFhaR6HlkcZkMcgbyABGQGg5nW/VWq2aoXS70ckbC3eghLg0AgiwvkEb9Rw8U1ozzzJJqrnHGGijQGgagAAPgF1WF1Y2Hpa3cF3oCIiAsO+B5CXuP8JWYviaMOa5p1OBB94og836S2sSOhAe+rXNBjdQtFCAHtPTsornbsyczkagimsVA19RKqGkN2mO0UPqvpXqDv+lcbVnU9q9G/kVi2UEVzLi7Mk0GdAKZDoaqleVjM1tma0tBxVq5wAoANXSeoZq4RKkaQD7TMfzncFrFI+oouJnaDi5JaSXNwba5AVNN63LwYU4qYtJIMgzO3kBaNszc6LfHBfd7orHV2RkcXAdQAaNxXP1Vb0RFxRF6TXoLLZpZj6ooO844R8yvLF/2vjHk/wARJK9T6TXMLZZnwOdhxUo7XRzTUGm0LzppZoDbrK4l0L5GDVJE0vbQbTTNvvRVNKzo7CcqkEjMtNDkNdRiBosUNwuGNpoCKtIIqAcwpSS3QFrwGOGPPJ3rfxaq+6tFEdxvyIMMclljJblycmk9NDmPioeGcY6tbhBPNqTQdGeaNs7pHuLWOfUk4W1rQnpoepZN4WbCQWxGMHLM1JoB6vq7UVuJk1RsXVJmuizuqwbKjs2LJuTR2eXi3RxPFW8t78QGYG12vOupTSL9wf20yWQNdriJj9wzHyKsqi9HbnFliwVxOcS551CpFMh0UAUotAiIgKu3IylrtB6QN5ViVfuI/abT/LvKCwKG0uH2V/VhPzUyovScfZpOweIIMq6jWGPuN3LKWHcx8hH3VmoOEREBdFulLY3uAqWtcQOsCoXeiDzlpJPK1kT3tYXSF7iQXB2dHYS066VycMiryLKcLSdeFte0ipUxpdwaxWpzZIHmF7anAQXRmpBNG15FabPgvu3XLbGjybWHMZgg8nbRrqdS7fqaVAx2XMZLW+kMzRapwdYleKZ7HU+i2yyy2xofjjrhPPAY3k0BzFTtqoB2it4OmtJZBEWTuDm8bxTm5kF1Qakg56lcc5/RQIrSW0o11TzeSRiz9XpzyW8OCy0Susz2zCmFwwg6xiaCWnrHR1qHsXBm95jNokZE2MkiODGSCddHvPIGWoBbCuy7o7PGI4WhrR8SdpJ2k9Kx6ZS8GUiIuaCIiCBtehlhleZJLOwuJqc3AE9bQafJa9v7QJkt6GCGTiY3QtkDRFG5rTVzS0AitOTX3rcCqTh99dllb4nqCsQcEBafS8uqFv8A9UUhf2g1js1gkcImvmY3zzhRxJcM6DIdGpbEVf09P2CfujxBUZdx2CJsMREbASxpJwitadKlVh3N5iLuM3LMQEREBAiIOVXNHXVtFp6nAb1YlXNF/PWo/nH1QWNR2kTa2aUfl+oUisC/h9nl7hQLh9Hj7PqVIKM0cdWzx9h3qTQcIuVwgIiICIiDAtTeTN1t/SsqynkN7rdyx5RUTdn6V32IeTZ3W7ljHrVdyLlcLbIiIgBcrhcoCqTfxl3VZmeJ6tqqUJ++ZP8ADM8RQWxV3hB9Am7G+MKxKA069Ck7Y/GEErdPmIu4zwhZaxLq8zF3GeELKSAiIgIiIBVd0T59p9p/yrC5QGiX/nPTKfkSgsCwr6FYJe47cs1Y94NrE8dLTuQYGihrZme/epdQ+ino7eoqYQEREBERByuCiIMTZL79yyLNzG9g3LGacpa9J8IWRZuY3sG5Yx61XauCuVwtsiIiAiIgKpWYffM3VZ495VtVUsrfveY/3LB8q/VBa1X9PHUsMp6MHjCsCr2n3oM38njCCXuvzMXcZ4QspYt1eYi7jPCFlJAREQEREHzJqPYVBaHDyUh6ZH7ypu0GjXdh3KI0Q8xXpc7egm112jmu7DuXYvmQZHsKCG0RfWE9T3BTar2hp5Eo6JHKwoCIiAiIgIiIMSPVL2nwhdlh82zugfDJdwaPjrXKzJpbRERaQREQEREBVWyH72mH9yzcFalU7L+MTewYgtir2n/oE38njCsKgNPBWwzfyeMIJW6/MxdxnhCyli3X5mLuM8IWUkBERAREQdFtPk3907lH6Kj7O33rMvY0hkP5SsXRhtLNHXoO9QSq4cuUVFf0Ty48f3h+qsCgNGW0ktA/P9Sp9AREQEREBERAREQEREBERAREQFVLL+LzewjVrVUsw++JvYR/VBa1A6c+gzdjfGFPKB059Bm7G+IIJO6fMRdxu5ZaxLoNYIu43cstAREQEREGDfjqQSd0r5uAfZ4+7vXVpQ6lmk7N6ybmbSCLuN3IMxERBA6PO8taB+YfVTyrlwZWu1DrBHxVjQEREBERAREQEREBERAREQEREBVWzH73l9hH9ValVrP+Ly/4ePe5BaVBacD7DN2N8QU6se8LE2aN0clcLqVoaHI11oOu5/MRdxm5Zi64Igxoa3U0ADsC7EBERAREQQul4Jszg0EklooBXapK720ijHQxu5ZCICIiCBsDMNtm/M2vzU8oY5WwfmadymUBERAREQEREBERAREQEREBERAVVi/GH/4dnicrUodl0OFudaatwmJrKZ1qCT2UzQTCIiAiIgIiICIiAiIgIiIIO8DhtcJ6QQpxRd62F75YXs9Q550yqD79SlEBERARFygIiICIiAiIg4RcogIiICIiAiIgIiICIiAiIgIiICIiAiIgIiICIiAiIgIiICIiA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0964" name="AutoShape 4" descr="data:image/jpeg;base64,/9j/4AAQSkZJRgABAQAAAQABAAD/2wCEAAkGBxQSEhUUEBQUFBUVGBUYFRQWFRQVFxgWFBYdFxcVFxQYHCggGBolGxgUITEhJSkrLi4uFx8zODMsNygtLisBCgoKDg0OGg8QFCwcHBwsLCwsLCwsLCwsLCwsLCwsLCwsLCwsLCssLCwsLCwsLCwsLCssLCwsLCwsLCssLCwsLP/AABEIAOEA4QMBIgACEQEDEQH/xAAcAAEAAgIDAQAAAAAAAAAAAAAABQYEBwEDCAL/xABIEAABAwEEBAkJBQUIAwEAAAABAAIDEQQFEiEGMUGxBxMiMlFhcXKyIzM0QnOBkaHBJCU1YsIUFVKC8FRjdIOSotHhQ7PSFv/EABgBAQEBAQEAAAAAAAAAAAAAAAABAgME/8QAHBEBAQADAQEBAQAAAAAAAAAAAAECETEDIRJR/9oADAMBAAIRAxEAPwDeCKI0ovsWOAykVNQGjZU9K1jatOePqHTltdgNAPcMkG3p7ZGwVkexo/M4Deo2bSyxNydaoa9AeDuWubHeNhNC7i3O/ikpK7/U4kqagvOz05Lox2UaNyCzDTSw/wBpj/3f8Luj0ssTtVqg972jeqv+9oNXGM+IXy+8LOec+Mjpyp8dSC9wW+J/m5GO7r2ncVkLWc1hsmbuIjrrLmsAd24hmvmzXm6A+RleAc2te90g1agSTkpsbORROjV7ftMOJwo5pLXAaqjaO0UUsqCIobSXSKOxMa6XMuJDRWmrpKCZRa5vPhAkaKN4mJzgC0Pq457cIIO5Rcuk9tDa2i1tirzWshjBp2OLj70G2kWom6RSkVN5yjpHFQ1p1cjNdn/6mZoOC8XuOwvs8Th76Ya/FBtlFq6xaeWhjxxk1nmZ61YzC73Ue4VVksWn1neQHkNJ6HByC2ouGuqKjMHUuUBERARFg2q+bPF52eFnekYN5QZyKEOl1i/tUPueD8wu2z6TWN5oy0wE9HGNB+BKuqJZF8xyBwq0gjpBB3L6UBERBTOFoVu93fb9V5rtMpY+rSRShHUV6W4V/wAPf3m715nvDnKDLbpJaBrkxdT443b2qxMv+0uDcMjWgcXQNhiDSGZg5Z4QdepUQoipJt8SiXGXYuU4kbCSTqGrXnTUu79/SuaWOcXVIpUNFM/ygZ7FDr6jOYQbjuOdzoIi5xJwjPsWRHZGtcCMW0irnECvQ2tBrKw9HvR4u6FJlZqL3oB5mT2n6QrQqvoB5mT2n6Gq0LYLWnC5ypbIzpd+oBbLWs+FLO2WIdf6wgo172KQ3ox7438VxkYDsJw4RSmfRVV7hOqy2kNJALGEZ9RW7G6lpjhb9NHs27yrYI28JxBFZS1kbzLFjcX4ia4iNhCsocyO8RYxBCWFpNS0l/mXPrUnpCp9g0llijZGWQSiMkxmWPGWVNaA1GVV3u0xtbg5pe2rg4F+BuOjsy0P1gLKseW+JDTKIYTkRDG05HKtBms7R+UvlbiO2p2KvhTuiw8qFR6su/zUfcbuWQuiwDyTO63cu9EF0220CON8h1Ma5xp0NFV3LFvXzMvcduQa0/fJt8lZJpm2fDVwbhiAOugzxFtPW+Cl7FdllaMULWd4tDj731cStTaROdSJr3tNXvAY3YOSC6o27COkrZLby4mNkbYw1oLWgRnDQVzyIOZoc10z8/nytS6TDsLcuTTqoV8SWOOQeUY1w6C0U+KxIb6bjcMMtAW6zGSKtqdgqqNb7VMbVaIYnCmUrWPa2R4OEHAyuVCXatgHUuePjd9a/S03hFFEfsL3smGeCF7iyg1lwJwt/rJWXQDSo2xr2SUMkdDjAADgcs6ajVamvcMc9vGvBeXRNmaBhBbhBoWMNDTUdZqtj8GMAbJPRobyY9TMAOvMN2DtXTLHUYrYKIi5op/Ct+Hv7zV5lvLnL03wqfh7+83evMl5c5BhFFy0VNBtWT+7pNdMunOnxoorGXMesLhzSCQciMigKDcFw+jxdxu5ST1G3D6PF3G7lIOWayv+gHmH+0/S1WdVjQDzD/aHwtVnW1FrLhP9NsXb+pbNWsOE9/26xD3/AO5BKxaitLcLJ+2/5bPqrdZNLpzbv2YhjmGUsrQhwArtBz1Kn8Kx+3HuMHyVoqTLO8tLmseWt5zg1xaO1wFAuRZ34ceB+H+LC7D/AKqUVtt0FomgscFkDv2eSNocGVwmUuPGmQ01jrU9+2Svt7ooTSwWdpilbkYsLYyXYjtcSfksq1m1WPRJtZW/1tVffSppqqadlcvkrHoYfLM7fqiPVFmbRjR0NG5di+Wah2BfSoLEvbzEvcfuWWsS9vMS9x25B5w0hsEjHROe4Oa5/JFRiGIgnE2tdQGfUFsG3NALK5eUb9Vri+raJJI2mNoex9OMblibiya4asjtWybQA6ocAR0EAj4Fem8iuqz8+XtZ4AqberoxeMplpTCMOIFzQ/i24S5ozLdauUDGt5oArroKVOqp+SpF+sjNvl41zmM5ObW4jXA3Kn1SDKtFsYcDYsD3h7XNLYmwtFPVBrU1JGvoWyOCpxJnq3ARgGHPKlciTmT1rVEr2NkaYsJa3CeSXk5GvKLwOV7qaltjgqeHce5ooDgy66Gqx6cGwERFxRUeFT8Pk7zd68x3jzivT3CiPu+TtZvXmG8ecUGNZ30e0nUCKqZhj5DgJMz62dTlzDlSnWCoIrObHGThOTaVx4s9X8NMzXYorptRDpXGtAXnlZkUJ10GZXZbbMxhbgfiqGk5HIltTnT5a0uw8sGtMjSuDM0yby+SK6qlZl5yEso44eUKMrC6uRq7yYFKZfFBsq4h5CLuN3BfccryQSRhLnDCG7BiAqa9SXKKQxd1u4JDzY++/wDWojZegHo7/aHwtVnVZ0A9Hf7Q+Fqsy0C1hwiit52MdVfmVs9ULhHsOGay2r1Wv4t56MVcJ7NaDU1w8q9mn++lPwa8qF4SJK2+bqwj4NCtujV1Obe+F2x8v+5ji0++oVc4Sbrkjt85c00c4EGmRBaKUKK7NHbCxgiikntLX2hhlDIXhjGtLSQXGhq4gbFC3lY42wsms0kphlc5ro5MnNkaASHU5L8iM1sHRTQ62vis8tbK8MBMeNzhI1jgQYnuArhzrTZRQnCNo5abK2EyiFsPKEcVnDsDa63EkZk5CutRFFVi0N88ztUAyMnUrxwd3I+W0RgDaK/Uor0lFzR2DcvtcAUXKqCxL28xL3H7llrEvfzEvcf4Sg8v3j6R/mDxLaM2srX2lMRbaIahtDgoQCC4BwFSNVcxmNa2FO7lFeq8ivjFRa90i9Llr0jwBX7+v696oOkXpcveHgCYjHg1lbh4HvNzdrNxWnoumi3NwSRFscuIEV4s0OWRBWPUrYCIi4IqvCd+HS9rPEF5gvDnHsXqHhMH3dN/J4wvL94Dle5QYNFMxyyg1Mbi2tSKbMNMOrVtUPRWCOzOriEh5xObDhJwa8jzae5FQ9jnDHVIqKEZUqMQpiFcqhZk0mKDkgCNpYG1piq2oJNBSpxDLoasOwyhrg5wqKEagSCRk4A5EjrXZNaMTKOzdiqDRoo0A6qCudfkg2zdQ8jH3G7l8WQciKvSdzl9XV5mPut3BdkVlDTkXHXSriQK9AUZbH0A9Hf7Q+FqsyrOgHo7/aHwtVmWlFQuGO2htjbGOfJI2g20aCa/Gg96vqpPCHo9JaH2eaMYxE4Y2bcNa4gNtCg1hf8Aeboryhcw0e0WcO1Zurn8qLr4Xr4cbU1uWEsaSOupGv3BbK/d2KmINqNWJv8AVFqXhUu+X9sFW5FjMJ2aztSi26DaSxshjD4bPE5zHObWWbG9ra1kLWggDI/BQ2nWmEs1InWaJ0T4y6J7HSSNOI0ErDlmCCKELpuXRK8C2zyusmPkuY0tmja90LmkDE0mgGfO+S+r1Ntu6SCljEUELHhjOMEofjOJznSNP8VDTq61FUOz4q0IPwK2rwN2wC1AP9ZrgO0qpXppjPaXDyMTexvT0ZqxcGNw2iS0skwkMa4Eu1AUKpW+0REQWHfHmJe4/csxYV9ejy+zfuQec9JQTLC7AWjHhqTrIc12rZrOwZUV9vDZhIFXhtaV1gn6LX+krpDNFjBoHAtNSWuDnN5uwU6OtX68Dyme0HhcvTeRWPZq1cHUJaQAQKZFodnmc81WLZKW2q1lrGvIaOcGlrWgNLicXSKjLPNWiA8qTvD/ANbVWyHft1oDSRlUtAY4vADeSA/k121PQkHza4S0RNAjjaZAQGyulwucAa8rmihBotqcGTRhnpWtWVq7Ea0Ot2qvZktU3jG0Oa5+PE54L2ukjkJYBzi1mTdQFOhbV4LZscczgSRiYATSuQJ1DIDPUufpwXhERckV3hCjxXfPToafg4Ly5eQ5S9e3hZBLE+N2p7S0+8LyppLYOLlewGuFxHwNEFfXJedVT8Tq/wCFy5lF9QxFxAFKnIVyHxKg+WhCrRZdEjgJleASOThzA7x2qvSWcteW1DqbWmo9xQbauweSj7rdwWUUs9nwsaDsAHwC+nDNZRftAB9ncemR3yACsyidFYAyyxYfWGI9rzX6qWW1EREHXLZ2u5zQfd9VRbyuUW2SSCkbXMxYZSwvIGLm0qKhX5Vu4/TLR1U+Z/6QQdj0HtceH7XFyWGNpELg5rD6oIfkFhaR6HlkcZkMcgbyABGQGg5nW/VWq2aoXS70ckbC3eghLg0AgiwvkEb9Rw8U1ozzzJJqrnHGGijQGgagAAPgF1WF1Y2Hpa3cF3oCIiAsO+B5CXuP8JWYviaMOa5p1OBB94og836S2sSOhAe+rXNBjdQtFCAHtPTsornbsyczkagimsVA19RKqGkN2mO0UPqvpXqDv+lcbVnU9q9G/kVi2UEVzLi7Mk0GdAKZDoaqleVjM1tma0tBxVq5wAoANXSeoZq4RKkaQD7TMfzncFrFI+oouJnaDi5JaSXNwba5AVNN63LwYU4qYtJIMgzO3kBaNszc6LfHBfd7orHV2RkcXAdQAaNxXP1Vb0RFxRF6TXoLLZpZj6ooO844R8yvLF/2vjHk/wARJK9T6TXMLZZnwOdhxUo7XRzTUGm0LzppZoDbrK4l0L5GDVJE0vbQbTTNvvRVNKzo7CcqkEjMtNDkNdRiBosUNwuGNpoCKtIIqAcwpSS3QFrwGOGPPJ3rfxaq+6tFEdxvyIMMclljJblycmk9NDmPioeGcY6tbhBPNqTQdGeaNs7pHuLWOfUk4W1rQnpoepZN4WbCQWxGMHLM1JoB6vq7UVuJk1RsXVJmuizuqwbKjs2LJuTR2eXi3RxPFW8t78QGYG12vOupTSL9wf20yWQNdriJj9wzHyKsqi9HbnFliwVxOcS551CpFMh0UAUotAiIgKu3IylrtB6QN5ViVfuI/abT/LvKCwKG0uH2V/VhPzUyovScfZpOweIIMq6jWGPuN3LKWHcx8hH3VmoOEREBdFulLY3uAqWtcQOsCoXeiDzlpJPK1kT3tYXSF7iQXB2dHYS066VycMiryLKcLSdeFte0ipUxpdwaxWpzZIHmF7anAQXRmpBNG15FabPgvu3XLbGjybWHMZgg8nbRrqdS7fqaVAx2XMZLW+kMzRapwdYleKZ7HU+i2yyy2xofjjrhPPAY3k0BzFTtqoB2it4OmtJZBEWTuDm8bxTm5kF1Qakg56lcc5/RQIrSW0o11TzeSRiz9XpzyW8OCy0Susz2zCmFwwg6xiaCWnrHR1qHsXBm95jNokZE2MkiODGSCddHvPIGWoBbCuy7o7PGI4WhrR8SdpJ2k9Kx6ZS8GUiIuaCIiCBtehlhleZJLOwuJqc3AE9bQafJa9v7QJkt6GCGTiY3QtkDRFG5rTVzS0AitOTX3rcCqTh99dllb4nqCsQcEBafS8uqFv8A9UUhf2g1js1gkcImvmY3zzhRxJcM6DIdGpbEVf09P2CfujxBUZdx2CJsMREbASxpJwitadKlVh3N5iLuM3LMQEREBAiIOVXNHXVtFp6nAb1YlXNF/PWo/nH1QWNR2kTa2aUfl+oUisC/h9nl7hQLh9Hj7PqVIKM0cdWzx9h3qTQcIuVwgIiICIiDAtTeTN1t/SsqynkN7rdyx5RUTdn6V32IeTZ3W7ljHrVdyLlcLbIiIgBcrhcoCqTfxl3VZmeJ6tqqUJ++ZP8ADM8RQWxV3hB9Am7G+MKxKA069Ck7Y/GEErdPmIu4zwhZaxLq8zF3GeELKSAiIgIiIBVd0T59p9p/yrC5QGiX/nPTKfkSgsCwr6FYJe47cs1Y94NrE8dLTuQYGihrZme/epdQ+ino7eoqYQEREBERByuCiIMTZL79yyLNzG9g3LGacpa9J8IWRZuY3sG5Yx61XauCuVwtsiIiAiIgKpWYffM3VZ495VtVUsrfveY/3LB8q/VBa1X9PHUsMp6MHjCsCr2n3oM38njCCXuvzMXcZ4QspYt1eYi7jPCFlJAREQEREHzJqPYVBaHDyUh6ZH7ypu0GjXdh3KI0Q8xXpc7egm112jmu7DuXYvmQZHsKCG0RfWE9T3BTar2hp5Eo6JHKwoCIiAiIgIiIMSPVL2nwhdlh82zugfDJdwaPjrXKzJpbRERaQREQEREBVWyH72mH9yzcFalU7L+MTewYgtir2n/oE38njCsKgNPBWwzfyeMIJW6/MxdxnhCyli3X5mLuM8IWUkBERAREQdFtPk3907lH6Kj7O33rMvY0hkP5SsXRhtLNHXoO9QSq4cuUVFf0Ty48f3h+qsCgNGW0ktA/P9Sp9AREQEREBERAREQEREBERAREQFVLL+LzewjVrVUsw++JvYR/VBa1A6c+gzdjfGFPKB059Bm7G+IIJO6fMRdxu5ZaxLoNYIu43cstAREQEREGDfjqQSd0r5uAfZ4+7vXVpQ6lmk7N6ybmbSCLuN3IMxERBA6PO8taB+YfVTyrlwZWu1DrBHxVjQEREBERAREQEREBERAREQEREBVWzH73l9hH9ValVrP+Ly/4ePe5BaVBacD7DN2N8QU6se8LE2aN0clcLqVoaHI11oOu5/MRdxm5Zi64Igxoa3U0ADsC7EBERAREQQul4Jszg0EklooBXapK720ijHQxu5ZCICIiCBsDMNtm/M2vzU8oY5WwfmadymUBERAREQEREBERAREQEREBERAVVi/GH/4dnicrUodl0OFudaatwmJrKZ1qCT2UzQTCIiAiIgIiICIiAiIgIiIIO8DhtcJ6QQpxRd62F75YXs9Q550yqD79SlEBERARFygIiICIiAiIg4RcogIiICIiAiIgIiICIiAiIgIiICIiAiIgIiICIiAiIgIiICIiA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0966" name="Picture 6" descr="http://3.bp.blogspot.com/-q-j5k8RmhTY/Uj9SrhrTO7I/AAAAAAAACyY/8qfv5u7OLyQ/s1600/elektrolitik_kondansatorr.png"/>
          <p:cNvPicPr>
            <a:picLocks noChangeAspect="1" noChangeArrowheads="1"/>
          </p:cNvPicPr>
          <p:nvPr/>
        </p:nvPicPr>
        <p:blipFill>
          <a:blip r:embed="rId2" cstate="print"/>
          <a:srcRect/>
          <a:stretch>
            <a:fillRect/>
          </a:stretch>
        </p:blipFill>
        <p:spPr bwMode="auto">
          <a:xfrm>
            <a:off x="5940152" y="2348880"/>
            <a:ext cx="2857500" cy="2857500"/>
          </a:xfrm>
          <a:prstGeom prst="rect">
            <a:avLst/>
          </a:prstGeom>
          <a:noFill/>
        </p:spPr>
      </p:pic>
      <p:sp>
        <p:nvSpPr>
          <p:cNvPr id="7" name="6 Slayt Numarası Yer Tutucusu"/>
          <p:cNvSpPr>
            <a:spLocks noGrp="1"/>
          </p:cNvSpPr>
          <p:nvPr>
            <p:ph type="sldNum" sz="quarter" idx="12"/>
          </p:nvPr>
        </p:nvSpPr>
        <p:spPr/>
        <p:txBody>
          <a:bodyPr/>
          <a:lstStyle/>
          <a:p>
            <a:fld id="{811A6EE2-8552-40EC-A885-8EF25C7648B6}" type="slidenum">
              <a:rPr lang="tr-TR" smtClean="0"/>
              <a:pPr/>
              <a:t>31</a:t>
            </a:fld>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8.8	DİRENÇLER</a:t>
            </a:r>
            <a:endParaRPr lang="tr-TR" dirty="0"/>
          </a:p>
        </p:txBody>
      </p:sp>
      <p:sp>
        <p:nvSpPr>
          <p:cNvPr id="3" name="2 İçerik Yer Tutucusu"/>
          <p:cNvSpPr>
            <a:spLocks noGrp="1"/>
          </p:cNvSpPr>
          <p:nvPr>
            <p:ph idx="1"/>
          </p:nvPr>
        </p:nvSpPr>
        <p:spPr>
          <a:xfrm>
            <a:off x="457200" y="1935480"/>
            <a:ext cx="3970784" cy="4389120"/>
          </a:xfrm>
        </p:spPr>
        <p:txBody>
          <a:bodyPr/>
          <a:lstStyle/>
          <a:p>
            <a:r>
              <a:rPr lang="tr-TR" dirty="0" smtClean="0">
                <a:latin typeface="+mj-lt"/>
              </a:rPr>
              <a:t>Devreye uygulanan gerilim ve akım bir uçtan diğer uca ulaşıncaya kadar izlediği yolda birtakım zorluklarla karşılaşır. Bu zorluklar elektronların geçişin etkileyen veya geciktiren kuvvetlerdir. İşte bu kuvvetlere direnç denebilir.</a:t>
            </a:r>
          </a:p>
          <a:p>
            <a:endParaRPr lang="tr-TR" dirty="0"/>
          </a:p>
        </p:txBody>
      </p:sp>
      <p:sp>
        <p:nvSpPr>
          <p:cNvPr id="41986" name="AutoShape 2" descr="data:image/jpeg;base64,/9j/4AAQSkZJRgABAQAAAQABAAD/2wCEAAkGBxAQDxEPDxAPDxAPEBAPDw8NDxAOEA0PFBUWFhQRFRQYHSggGBonGxQVITEhJSkrLi4uFx8zODMsNygtLisBCgoKDg0OGBAQFyscHBwsLCwsLCwtLCwsLCwsLCwsLCwsLCwsLCwsLCwsLCwsLDcsLDc3LCw3LDcsNyw3NyssLP/AABEIAL4BCgMBEQACEQEDEQH/xAAbAAEBAAMBAQEAAAAAAAAAAAAABAMFBgIHAf/EAEcQAAEDAQIKBwUEBwcFAAAAAAEAAgMRBAUSITEyMzRxc7GyBiJBUWFyswcTFIHBJHShwiNSY4OR0fAlNUJDU2LhRIKio/H/xAAZAQEBAQEBAQAAAAAAAAAAAAAAAgEDBAX/xAAnEQEAAgIBBAIDAAIDAAAAAAAAAQIDMRESITJBBBMUIlFhcQVSkf/aAAwDAQACEQMRAD8A+wLo4iAjElo0sO1/puU+3WPBWqcxB+OyHYUEl15j99NzlZXSrbWLUiDxPmO8ruCEIroyS/eJODVlV5NtgtQICCZunduWc71kblc+MKVqBAQEEl7avPupOUrJ02u2ez5jdiyum38mRUkQCggu7SWjes9Jimq8m16pAgIIb71eXyP5HKbOmNZFmjYOCpznb0gICAgICMSWjSw7X+m5T7dY8FapzEH47IdhQSXXmP303OVlVX2sWpEGOfMd5XcEISXRkl+8SflU1Xfa9UgQEEzdYduWc71kbXPipWoEBAQSXtq826k5SsnTa7Z7PmDYsrpuTyZFSRAQhBd2ktG9Z6TFNV5Nr1SBAQQ33q8vkfyOU2XjWR5o2DgqRO3pAQEBAQEYltGlh2v9N6z26x4KlrmIPx2Q7CgkuvMfvpucrK6VfaxakQY58x3ldwKEJLoyS/eJODVNV32vVIEBBMNYduWc7lkbXOlK1AgICCS9dXm3UnKVltNrtngzW7PqVlNKyeTIqQICEbQXbpLRvWekxTReTa9UgQEEN96vL5H8jlNl41kWaNg4KoRO3pAQEBAQEEto0sO1/pvWe3SPCVS1zEH47IdhQSXXmP303OVldKvtYtSIMc+Y/wAjuCSRtHc+Sb7xL9FlV5NtgtQICCYawdyznesja51ClagQEBBJeurzbqTlKy2m12zwZrdn1KymlZPJkVIEBCNoLu0lo3rPSYpqvJteqQICCG+9Wl8j+RymzpjWRZo2Dgqc529ICAgICAgltGlh2v8ATes9ukeEqlrmIPx+Q7CgjuvMfvpucrK6Vfa1akQY58x/ldwKSRtJc+Sb7xL9FlV32vWoEBBM3WHblnO9ZG1T4wpWpEBAQSXrq826k5Sstptds8Ga3Z9SsppWTyZFSBASSNobu0lo3jPSYpqu+1ypAgIIb71aXyP5HKbLxrIs0bBwVQidvSAgICAgIJbRpYfM/wBN6z26R4SqWuYg8vyHYUnQluvNfvpucqa6VfaxUkQY7RmP8juBSSNo7nyTfeJfyrKrybbBagQEEw1h25ZzvUxuVT4wpVJEBAQSXrq826k5Sstptds8GY3Z9SsppWTyZFSBAQhDd+ktG8Z6TFNV32uVIEBBDferS+R/I5TZeNZHmjYOCqETt6QEBAQEBBLaNLDtf6b1Pt0jwVKnMQfjsh2FBJdeY/fTc5WV0q+1i1Igxz5j/I7gk6I2jufJN94l+iyq8m2wWoEBBM3WHblnO9TG5VOoUqkiAgIJL11ebdScpWTptdqIM1uz6lZXSsnk9qkCAhCG7tJaN4z0mKarvtcqQICCG+9Xl8j+RymzpjWRZo2Dgqc529ICAgICAgltGlh2v9N6z26R4KlrmIPx2Q7CgkuvMfvpucrK6VfaxakQY7RmP8juCeiNpLnyTfeJfosheTa9agQEEzdYO5bzvU13Kp1ClUkQEBBJeurzbqTlKydNrtngzG7PqVldKyeTIqQICHtHYT+ktG8Z6Uamq7rFSBAQQ33q8vkfyOU2dMftZHmjYOCpzl6QEBAQEBBLaNLDtf6b1nt0jwVLXMQfjsh2FBJdeY/fTc5WV0q21i1Ig8T5rq/qu4JJG0FySYQlP7d5PhUNIWQq8+2yWpEBBM3WHblnO9TG5VOoUqkiAgIJL11ebdScpWTptdqIM1uz6lZXSsnk9qkCAkkILudWS0b1npMU1Xfa9UgQEEN96vL5H8jlNl4/ayPNGwcFSJekBAQEBAQSWg/pYdr/AE3qfbpHirVOYg/HZDsKCS68x3jNMfkXlZXSrbWLUiDWXhaiQWMyZHHv8AslcQ0jbbJZ3FzcYJq5hGJ3j4FIbMOkuy3stEYkZkJIIOVrhlBWucxwqQEEUczTaXNB6wiApsc6vEKY2qdLVSRAQEEl7GlnmP7KTlKy2m12zWVwLGkd31WV02+2VUkQfhSSNtZcx69o3rD/AOpn8lFF5NtorQICCG+9Wl8j+RymzpjWR5o2Dgqc529ICAgICDW9Ib2FkgdMW4RqGsbWgc85K+GIn5Kq15nhkzxHMvl094WmSf4zCcJGuFJGghrO5g7APBeuMURHDj9sz/p9I6J32bZCS8BssZDZA3E01yOHdXHi8F5b06Z4dazzDdqFIbdeTI6gdZ47B2HxKi14hcUmWruS+mAe6lIa4udgvJ6rsI1oT2GpSstvV0StzCg+f2W/p3yuYYQAMOhwXjGATlyLnzLeZaC8ukVsNQbOO3/KlFPmtiZZ1S7P2ave6xukeMFz534slKBoyKobLrFrElvtBaMFuInt7gsmVVhzlsq0h7SQ5uMOGUFStubgvb4hrg4UkjID6ZHA5HD+BVRLnaOG1WsEEV82wwWeWZoDjGwvDXVoSOw0WSQ+fzdOrROx0ZhhY17aOIc4kg9mP+samYtMM+7HVtm9Jp4I4R7mJ4kZh43luDVxxYsqyOqOypyY+d7dpE6rWnJVoOyoXRn+ntBzkl42v4h8QacAFwbSLHTsNV4rfIiLdPL2VxU6Ylydrv8At8L5HxihdQOrDUHByGnfTtUU+TXnjlV8VZdp0QvKW02QSzUwy9zTgtwBQUpi+a91J5jl47xxLdqkiCG+9Xl8j+Rymy8ayLNGwcFSJ29ICAgICDmfaDBhWKv6krHYvGrfzK6RzPDJniHDwQn3D+s7IKd1MJtfxwf4L0TinnbnGSONOu9m9mwYZnmvXka3H3NFfzLhkiYna6zEx2dgucqjbk6daQuwqkurUZDVfN+m/VM9b6X3Y+Ijocxf0QAJqajwTHhyVnmb8tvnxzHEUfRLhe51ks7n1wjDGXE5ScEZV9GunzbbXhayHGvvaX3z4vh34Ic4B5D6ECvguM2n+PRFI4c/fF92jrD4SSgqK9enBbFpJrH9df0AqbAxxFC98riO44VPoukONtujWpau8I6TNkqSAM05pp3rjkpzO3Wlv1ajpBIJRk93Qf5eKqmMf+VdTx0CsuD7+SpcCWsBJqSRjPEfxXWteHO8uuVoEGo6XH7Baty5JiSOPb4rYHzfq9nY1b9OafSen487l1F6GfBstGnQtriGLrOU/Vl/jp0YJ3L6pZdGzyN4Bb/tM8c9mVBoHXk1tse3BfUVGQUOX+S+Lf41/um39e+tf1hxV8XqzrdV/b2BefH8DJF+XS1ezr/Z6/CsII/1X8Gr72KvTXh8/Jt0q6IEHz3pFflsPxkQwGshOCwtb1i0nBxknuK89svfh76fDtPEx7ZegPSi2Wu0PgtIiwWQlzTGzBdVpa3Ga+K6Uvy4Z8E4tu9XR5xAQEBBznT6QtsL6NLiXxigy5a/RbWemeeOW1pFp454cEy2u+FJ9xLXuocmG3tovR989Xi6/h144+yHdez1+FYq4JafevqHChyBcL26p544crY+jtzy6ZSxz94RUleanGcnZjC8WTDzaZ5e2mbisR0w4vpFEQM5xqQKVy+CzHh4nnqlt83McdMPqbGgAACgAAAHYB2L3Q8L9QaV76vcB2E7F863zoi816Z7O/T2c7fcuIih7VEf8jE246Jb0N50EB+CZXtklI2YS+jS3VHLjbboFaWtvtzw1uAATU1qaYqLnfng/bjs5q+HzUo1jSKZSaY+1TE2/h1X/jY9AHH4V4cACJ31psaV0q2zplTBBp+mH932rcuTnjRERO3xOwzzAYgewZoV/lZY7QfX8eJ7y6q8rTOBZQBlgZXqjLhOU/lZInsuaYPcvqtlP6NnkbwCzfdE/wCGVByzrwAt748E5X4+zIVwn5FYnp9voxX9IcTfN6AhzcF3bjWx8mk9lWjs7f2curYAf2r+Vi6xPL5+TbqFqBB8m6QtZ768eua4QNK5OuF5J6uqeIfXx0xzWvN357JGt+OmwXF32d1a+dq64+f48nyopHjPL60uzxiAgICDnunZ+x/vWfVXS0VnmU2048SD4c/1jLv+Au35NOeXHieHX9BNU/ev4BcclotPMO1I4h0ShTnrzs1Znuw346YsLEMXYF57x3XFJlxV/WGhr7x56wyuxZUrtvRw+qhehzfqDTy5XbTxUcR/HVob5OI7FvTH8OW26DD7E3eS02YSpztt0CMa++C7BaWgE1IxmmJcc03jjpjl3wRSeeueHPXu54HVAIp2nt7Vx6s38d4ph/7Ss6BtPw8hOUzuxdgo1q9VJnju8uXpif1l0qpzEGm6Zupd9qI/0uJCS2Nvhtktrv8Ab8wuU3lf4mO3t1d6W0/ZMmOzxnGPE5FM3nlX4mOZ550+tWI1ijPfGw/+IXaNOMxET2Zlo5l15t+PMeC6uE7HipkPiviZvjXtn6uez6Na/o4q+r3Y4OAa/Hhd381GH4l4yczLbV7O19nbq2EEf6r+Vi+3jjirwZNumVoFo+O9I2u9/eVCB18WL/fjquPbl6e/EPfsbafjZyeyznnaqq5X0+vq3MQEBAQc30+eBZAO10rQPkHFdsPki/i5SVlLG1/6zsD+GEfqF6u3Vw4zE9Lrugrq2MeEjwfwP1XjyxxaXani6Fc1uYnt7nvl/RkAF2CcIdamTF2LzWtPL0Vjs5G/bY8tOFA4Y8uEClZJh9Nu60iaGOUYveRtfTuqF6XCdqEY08mV20qXVo76ZVp2LYY23Qg/YmDufKD4dYn6rUW23yMau+QXFrQ7BpjNPH/4uGatranh6cF60j9o5aC9oXOGJ5aKdlf5rj9OTnzdvvxxHhCjoFPRs8BNSx4kB7w/Efxb+K9VImI7vLlmJnl1atyEGn6YPwbBaXZaR/mCydNrt8muXpF7qh9w11Dkw6flXLqemuPl2V99Kg5sDfh2jDiY+pfm1JFM3HkUzbuqMf8Al3NjdWOM97GH8AvRGnkttmRjn7Nb4W2+TCbjwS0dQHrDKV5rXr1PZFL9MOI6XW6GSV7o20BJOYGrYvVs47xG3a9A5WusTSwUGGRkpjDWVXeunkvt0S1Ig4G8b3skclva+wslcHHCe4t6+OnaO/GuXt6IieyD2ZWqOS2ze7gbEPcknBpkw20GRVXaLvpqtyEBAQEHI+0eBzoIn4y1khwqdmEKA/hT5rpjrFp4lNrTWOzjpLYww+6pUgjHTEBjqa5amv4Lr+LTnnmf/Ufk249O49n1mcyyEkECSRz2A9raAV/iCuF6xWeIdImZju6dS1ytqa6Mua5oFK0p29xXnmJiXeJ7Oat8EtocIomVc80GPJ4nwW1hlp7PpNjs4ijZG3JGxrB/2ii7uMsyENFd0hlwsLq0J7Krx2z2ifF6YpH9aHpFaiwkBuEO/GPmqpmtPomkf1sfZ7PhQStP+GWoHdhD/heis8uN44dUqQ1t6Q4w+ngT3HsU2hdZaC8gCDiClazoXdpjbLMRg++LQ0ZOo2uP5k/griEWl0q1Ag0nTb+7rVu/zBZbTa7fCrEvPL3UdXe3/Sfd4+Zymdqj2+vWHRR7tnKF6o0+fbbOtY4WU/2i8ZOs7gV4L+b6lfCHE3y6pdi7Sldtvp9I9nA/s9u8fwavbTT5uTbqFSBBzt79F7PIJX9dr5ThPIdUGpxih2qLV47utbTMv3or0as1mayeJrhJLAwPJeXA4Qa40HZjCqIRae7oVqRAQEBBjnhbIxzHtDmPBa5pyEFIngcZd/QpjbW/3rhJC3rxxiuE4FxDWyYsmLsyrtbNzHCPq47y7ZrQAAAAAKADEAO5cVv1BhtkDXsc1wriNO8HvCyYbWe6W5LMxkTS0DCdXCdTrOIJFK/JZWOzbzPLYKkiDUWyzllSAS3LXLTwKiaw6RLSTxvldgMBc7uHZt7lvDW86OXV8NEQ6hfI7DfTIOwN/rvVOcy2yJfhFcRxg9hRsdmmbdjXWgh2NjGh4blwqmgr4YipiO7pM9m6AVOYgIMVrszJWOjkaHseKOacjh3Ic8OWvToZYGMDmQYBMsTTgvecTnBpFCfFcr1jh2pktMtnF0ZsjmMw4sMsFGlzndVoJIGIpWkT3ZbLblumtAAAFAAAAOwBdXKX6g1brggMxn6/vDX/ABYsfhRcpxRM8u0Z7RHDQQdELLNLO2T3tGGPBpIBnNwicnesrih0vnt2dNdF2R2WIQxYWACT1zhGp8fkusRw80zytWsEGG16N3y4hZZePbHdWrw7mLkC2E22qRggICAgIJGaw7dN53LI26W8YVrXMQeZM07DwSSNpbq0LdsnO5ZXTbbWLWCDxNmu8ruCTpsbSXQ2jZAAKCZ48TSgxrK6bdctQI0QSR6w/dR8z1kbdLeMK1rmICAghvnRt30HqNU30vH5KrPmN2JXSbbZFTBAQQ2Mfp7RipoPTU1dL+lypzEBBhtejd8uIWWXj2x3Vq8O5i5AtTbapGCAgICAjErNYdum87lkbdbeMKlrkI15lzTsPBJI2lunQt2yc7lldNttYtYIPE+Y7yu4FZOiNprrzZN/LxSul5NrFqBARiSPWH7qPnesjbrbxhWtcxAQEEN86Nu+g9Vqm+l4/JVZ8xuxK6TbbIqYICCKyaaf9zyKarv6WqkCAgw2vRu+XELLLx7Y7q1eHcxcgWpttUjBAQEBAQSM1h26bzuWRt0t4wrWuYg8S5p2HgkkbTXVoW7ZOdyyum22sWsEHifMd5XcCsnRG0115sm/l4pXS8m1i1AgIJI9Yfuo+Z6yNulvGFa1zEBAQQ3zo276D1Gqb6Xj8lVnzG7ErpNtsipggIIrJpptkPIpqu/paqQICDDa9G75cQssvHtjurV4NzFyBam21SMEBAQEBBIzWHbpvM5ZG3S3jCta5iDzJmnYeCSRtLdWhbtk53LK6bbaxawQeJ8x3ldwKydEbTXXmyb+XildLybWLUCAgkj1h+6j5nrI26W8YVrXMQEBBBfOjbvoPUapvpePyV2bMbsSuk22yKmCAggsDqzT7IOQqaul/S9U5iAgw2vRu+XELLLx7Y7q1eHcxcgWpttUjBAQEBARiRmsO3TedyyNutvGFa1zEHmXNdsPBCNpbq0LdsnO5ZXTbbWLWCDxPmO8ruBWTojaW682Tfy8UrpV9rVqRAQSR6w/dR8z1kbdLeMK1rmICAggvrRt30HqNU30vH5K7PmN2JXTLbZFSRACDXXdpp9kHIVNXS/psVTmICDDa9G75cQssvHtjurV4dzFyBbCbbVIwQEBAQEYkZrDt03ncsjbrbxhWtcxB5kzTsPBCNpbq0LdsnO5ZXTbbWLWCDHPmO8ruBWTojaa682Tfy8UrpeTa1agQEEkesP3UfO9ZG3S3jCta5iAgIIL50bd9B6jVN9Lx+Suz5jdiV0m22RUwQEGuu7TT7IOQqaumT02KpzEBBhtejd8uIWWXj2x3Vq8O5i5AthNtqkYICAgICMSM1h26bzuWRt1t4wrWuYg8S5rth4JJG011aFu2TncsrpttrFrBB4nzHeV3ArJI2muvNk38vFK6Xk2sWoEBBJHrD91HzvWRt0t4wrWuYgICCC+dE3fQeo1TfS8e1dnzG7EppltsipIgINdd2mn2QchU1dMnpsVTmICDDa9G75cQssvHtjurV4dzFyBam21SMEB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1988" name="AutoShape 4" descr="data:image/jpeg;base64,/9j/4AAQSkZJRgABAQAAAQABAAD/2wCEAAkGBxAQDxEPDxAPDxAPEBAPDw8NDxAOEA0PFBUWFhQRFRQYHSggGBonGxQVITEhJSkrLi4uFx8zODMsNygtLisBCgoKDg0OGBAQFyscHBwsLCwsLCwtLCwsLCwsLCwsLCwsLCwsLCwsLCwsLCwsLDcsLDc3LCw3LDcsNyw3NyssLP/AABEIAL4BCgMBEQACEQEDEQH/xAAbAAEBAAMBAQEAAAAAAAAAAAAABAMFBgIHAf/EAEcQAAEDAQIKBwUEBwcFAAAAAAEAAgMRBAUSITEyMzRxc7GyBiJBUWFyswcTFIHBJHShwiNSY4OR0fAlNUJDU2LhRIKio/H/xAAZAQEBAQEBAQAAAAAAAAAAAAAAAgEDBAX/xAAnEQEAAgIBBAIDAAIDAAAAAAAAAQIDMRESITJBBBMUIlFhcQVSkf/aAAwDAQACEQMRAD8A+wLo4iAjElo0sO1/puU+3WPBWqcxB+OyHYUEl15j99NzlZXSrbWLUiDxPmO8ruCEIroyS/eJODVlV5NtgtQICCZunduWc71kblc+MKVqBAQEEl7avPupOUrJ02u2ez5jdiyum38mRUkQCggu7SWjes9Jimq8m16pAgIIb71eXyP5HKbOmNZFmjYOCpznb0gICAgICMSWjSw7X+m5T7dY8FapzEH47IdhQSXXmP303OVlVX2sWpEGOfMd5XcEISXRkl+8SflU1Xfa9UgQEEzdYduWc71kbXPipWoEBAQSXtq826k5SsnTa7Z7PmDYsrpuTyZFSRAQhBd2ktG9Z6TFNV5Nr1SBAQQ33q8vkfyOU2XjWR5o2DgqRO3pAQEBAQEYltGlh2v9N6z26x4KlrmIPx2Q7CgkuvMfvpucrK6VfaxakQY58x3ldwKEJLoyS/eJODVNV32vVIEBBMNYduWc7lkbXOlK1AgICCS9dXm3UnKVltNrtngzW7PqVlNKyeTIqQICEbQXbpLRvWekxTReTa9UgQEEN96vL5H8jlNl41kWaNg4KoRO3pAQEBAQEEto0sO1/pvWe3SPCVS1zEH47IdhQSXXmP303OVldKvtYtSIMc+Y/wAjuCSRtHc+Sb7xL9FlV5NtgtQICCYawdyznesja51ClagQEBBJeurzbqTlKy2m12zwZrdn1KymlZPJkVIEBCNoLu0lo3rPSYpqvJteqQICCG+9Wl8j+RymzpjWRZo2Dgqc529ICAgICAgltGlh2v8ATes9ukeEqlrmIPx+Q7CgjuvMfvpucrK6Vfa1akQY58x/ldwKSRtJc+Sb7xL9FlV32vWoEBBM3WHblnO9ZG1T4wpWpEBAQSXrq826k5Sstptds8Ga3Z9SsppWTyZFSBASSNobu0lo3jPSYpqu+1ypAgIIb71aXyP5HKbLxrIs0bBwVQidvSAgICAgIJbRpYfM/wBN6z26R4SqWuYg8vyHYUnQluvNfvpucqa6VfaxUkQY7RmP8juBSSNo7nyTfeJfyrKrybbBagQEEw1h25ZzvUxuVT4wpVJEBAQSXrq826k5Sstptds8GY3Z9SsppWTyZFSBAQhDd+ktG8Z6TFNV32uVIEBBDferS+R/I5TZeNZHmjYOCqETt6QEBAQEBBLaNLDtf6b1Pt0jwVKnMQfjsh2FBJdeY/fTc5WV0q+1i1Igxz5j/I7gk6I2jufJN94l+iyq8m2wWoEBBM3WHblnO9TG5VOoUqkiAgIJL11ebdScpWTptdqIM1uz6lZXSsnk9qkCAhCG7tJaN4z0mKarvtcqQICCG+9Xl8j+RymzpjWRZo2Dgqc529ICAgICAgltGlh2v9N6z26R4KlrmIPx2Q7CgkuvMfvpucrK6VfaxakQY7RmP8juCeiNpLnyTfeJfosheTa9agQEEzdYO5bzvU13Kp1ClUkQEBBJeurzbqTlKydNrtngzG7PqVldKyeTIqQICHtHYT+ktG8Z6Uamq7rFSBAQQ33q8vkfyOU2dMftZHmjYOCpzl6QEBAQEBBLaNLDtf6b1nt0jwVLXMQfjsh2FBJdeY/fTc5WV0q21i1Ig8T5rq/qu4JJG0FySYQlP7d5PhUNIWQq8+2yWpEBBM3WHblnO9TG5VOoUqkiAgIJL11ebdScpWTptdqIM1uz6lZXSsnk9qkCAkkILudWS0b1npMU1Xfa9UgQEEN96vL5H8jlNl4/ayPNGwcFSJekBAQEBAQSWg/pYdr/AE3qfbpHirVOYg/HZDsKCS68x3jNMfkXlZXSrbWLUiDWXhaiQWMyZHHv8AslcQ0jbbJZ3FzcYJq5hGJ3j4FIbMOkuy3stEYkZkJIIOVrhlBWucxwqQEEUczTaXNB6wiApsc6vEKY2qdLVSRAQEEl7GlnmP7KTlKy2m12zWVwLGkd31WV02+2VUkQfhSSNtZcx69o3rD/AOpn8lFF5NtorQICCG+9Wl8j+RymzpjWR5o2Dgqc529ICAgICDW9Ib2FkgdMW4RqGsbWgc85K+GIn5Kq15nhkzxHMvl094WmSf4zCcJGuFJGghrO5g7APBeuMURHDj9sz/p9I6J32bZCS8BssZDZA3E01yOHdXHi8F5b06Z4dazzDdqFIbdeTI6gdZ47B2HxKi14hcUmWruS+mAe6lIa4udgvJ6rsI1oT2GpSstvV0StzCg+f2W/p3yuYYQAMOhwXjGATlyLnzLeZaC8ukVsNQbOO3/KlFPmtiZZ1S7P2ave6xukeMFz534slKBoyKobLrFrElvtBaMFuInt7gsmVVhzlsq0h7SQ5uMOGUFStubgvb4hrg4UkjID6ZHA5HD+BVRLnaOG1WsEEV82wwWeWZoDjGwvDXVoSOw0WSQ+fzdOrROx0ZhhY17aOIc4kg9mP+samYtMM+7HVtm9Jp4I4R7mJ4kZh43luDVxxYsqyOqOypyY+d7dpE6rWnJVoOyoXRn+ntBzkl42v4h8QacAFwbSLHTsNV4rfIiLdPL2VxU6Ylydrv8At8L5HxihdQOrDUHByGnfTtUU+TXnjlV8VZdp0QvKW02QSzUwy9zTgtwBQUpi+a91J5jl47xxLdqkiCG+9Xl8j+Rymy8ayLNGwcFSJ29ICAgICDmfaDBhWKv6krHYvGrfzK6RzPDJniHDwQn3D+s7IKd1MJtfxwf4L0TinnbnGSONOu9m9mwYZnmvXka3H3NFfzLhkiYna6zEx2dgucqjbk6daQuwqkurUZDVfN+m/VM9b6X3Y+Ijocxf0QAJqajwTHhyVnmb8tvnxzHEUfRLhe51ks7n1wjDGXE5ScEZV9GunzbbXhayHGvvaX3z4vh34Ic4B5D6ECvguM2n+PRFI4c/fF92jrD4SSgqK9enBbFpJrH9df0AqbAxxFC98riO44VPoukONtujWpau8I6TNkqSAM05pp3rjkpzO3Wlv1ajpBIJRk93Qf5eKqmMf+VdTx0CsuD7+SpcCWsBJqSRjPEfxXWteHO8uuVoEGo6XH7Baty5JiSOPb4rYHzfq9nY1b9OafSen487l1F6GfBstGnQtriGLrOU/Vl/jp0YJ3L6pZdGzyN4Bb/tM8c9mVBoHXk1tse3BfUVGQUOX+S+Lf41/um39e+tf1hxV8XqzrdV/b2BefH8DJF+XS1ezr/Z6/CsII/1X8Gr72KvTXh8/Jt0q6IEHz3pFflsPxkQwGshOCwtb1i0nBxknuK89svfh76fDtPEx7ZegPSi2Wu0PgtIiwWQlzTGzBdVpa3Ga+K6Uvy4Z8E4tu9XR5xAQEBBznT6QtsL6NLiXxigy5a/RbWemeeOW1pFp454cEy2u+FJ9xLXuocmG3tovR989Xi6/h144+yHdez1+FYq4JafevqHChyBcL26p544crY+jtzy6ZSxz94RUleanGcnZjC8WTDzaZ5e2mbisR0w4vpFEQM5xqQKVy+CzHh4nnqlt83McdMPqbGgAACgAAAHYB2L3Q8L9QaV76vcB2E7F863zoi816Z7O/T2c7fcuIih7VEf8jE246Jb0N50EB+CZXtklI2YS+jS3VHLjbboFaWtvtzw1uAATU1qaYqLnfng/bjs5q+HzUo1jSKZSaY+1TE2/h1X/jY9AHH4V4cACJ31psaV0q2zplTBBp+mH932rcuTnjRERO3xOwzzAYgewZoV/lZY7QfX8eJ7y6q8rTOBZQBlgZXqjLhOU/lZInsuaYPcvqtlP6NnkbwCzfdE/wCGVByzrwAt748E5X4+zIVwn5FYnp9voxX9IcTfN6AhzcF3bjWx8mk9lWjs7f2curYAf2r+Vi6xPL5+TbqFqBB8m6QtZ768eua4QNK5OuF5J6uqeIfXx0xzWvN357JGt+OmwXF32d1a+dq64+f48nyopHjPL60uzxiAgICDnunZ+x/vWfVXS0VnmU2048SD4c/1jLv+Au35NOeXHieHX9BNU/ev4BcclotPMO1I4h0ShTnrzs1Znuw346YsLEMXYF57x3XFJlxV/WGhr7x56wyuxZUrtvRw+qhehzfqDTy5XbTxUcR/HVob5OI7FvTH8OW26DD7E3eS02YSpztt0CMa++C7BaWgE1IxmmJcc03jjpjl3wRSeeueHPXu54HVAIp2nt7Vx6s38d4ph/7Ss6BtPw8hOUzuxdgo1q9VJnju8uXpif1l0qpzEGm6Zupd9qI/0uJCS2Nvhtktrv8Ab8wuU3lf4mO3t1d6W0/ZMmOzxnGPE5FM3nlX4mOZ550+tWI1ijPfGw/+IXaNOMxET2Zlo5l15t+PMeC6uE7HipkPiviZvjXtn6uez6Na/o4q+r3Y4OAa/Hhd381GH4l4yczLbV7O19nbq2EEf6r+Vi+3jjirwZNumVoFo+O9I2u9/eVCB18WL/fjquPbl6e/EPfsbafjZyeyznnaqq5X0+vq3MQEBAQc30+eBZAO10rQPkHFdsPki/i5SVlLG1/6zsD+GEfqF6u3Vw4zE9Lrugrq2MeEjwfwP1XjyxxaXani6Fc1uYnt7nvl/RkAF2CcIdamTF2LzWtPL0Vjs5G/bY8tOFA4Y8uEClZJh9Nu60iaGOUYveRtfTuqF6XCdqEY08mV20qXVo76ZVp2LYY23Qg/YmDufKD4dYn6rUW23yMau+QXFrQ7BpjNPH/4uGatranh6cF60j9o5aC9oXOGJ5aKdlf5rj9OTnzdvvxxHhCjoFPRs8BNSx4kB7w/Efxb+K9VImI7vLlmJnl1atyEGn6YPwbBaXZaR/mCydNrt8muXpF7qh9w11Dkw6flXLqemuPl2V99Kg5sDfh2jDiY+pfm1JFM3HkUzbuqMf8Al3NjdWOM97GH8AvRGnkttmRjn7Nb4W2+TCbjwS0dQHrDKV5rXr1PZFL9MOI6XW6GSV7o20BJOYGrYvVs47xG3a9A5WusTSwUGGRkpjDWVXeunkvt0S1Ig4G8b3skclva+wslcHHCe4t6+OnaO/GuXt6IieyD2ZWqOS2ze7gbEPcknBpkw20GRVXaLvpqtyEBAQEHI+0eBzoIn4y1khwqdmEKA/hT5rpjrFp4lNrTWOzjpLYww+6pUgjHTEBjqa5amv4Lr+LTnnmf/Ufk249O49n1mcyyEkECSRz2A9raAV/iCuF6xWeIdImZju6dS1ytqa6Mua5oFK0p29xXnmJiXeJ7Oat8EtocIomVc80GPJ4nwW1hlp7PpNjs4ijZG3JGxrB/2ii7uMsyENFd0hlwsLq0J7Krx2z2ifF6YpH9aHpFaiwkBuEO/GPmqpmtPomkf1sfZ7PhQStP+GWoHdhD/heis8uN44dUqQ1t6Q4w+ngT3HsU2hdZaC8gCDiClazoXdpjbLMRg++LQ0ZOo2uP5k/griEWl0q1Ag0nTb+7rVu/zBZbTa7fCrEvPL3UdXe3/Sfd4+Zymdqj2+vWHRR7tnKF6o0+fbbOtY4WU/2i8ZOs7gV4L+b6lfCHE3y6pdi7Sldtvp9I9nA/s9u8fwavbTT5uTbqFSBBzt79F7PIJX9dr5ThPIdUGpxih2qLV47utbTMv3or0as1mayeJrhJLAwPJeXA4Qa40HZjCqIRae7oVqRAQEBBjnhbIxzHtDmPBa5pyEFIngcZd/QpjbW/3rhJC3rxxiuE4FxDWyYsmLsyrtbNzHCPq47y7ZrQAAAAAKADEAO5cVv1BhtkDXsc1wriNO8HvCyYbWe6W5LMxkTS0DCdXCdTrOIJFK/JZWOzbzPLYKkiDUWyzllSAS3LXLTwKiaw6RLSTxvldgMBc7uHZt7lvDW86OXV8NEQ6hfI7DfTIOwN/rvVOcy2yJfhFcRxg9hRsdmmbdjXWgh2NjGh4blwqmgr4YipiO7pM9m6AVOYgIMVrszJWOjkaHseKOacjh3Ic8OWvToZYGMDmQYBMsTTgvecTnBpFCfFcr1jh2pktMtnF0ZsjmMw4sMsFGlzndVoJIGIpWkT3ZbLblumtAAAFAAAAOwBdXKX6g1brggMxn6/vDX/ABYsfhRcpxRM8u0Z7RHDQQdELLNLO2T3tGGPBpIBnNwicnesrih0vnt2dNdF2R2WIQxYWACT1zhGp8fkusRw80zytWsEGG16N3y4hZZePbHdWrw7mLkC2E22qRggICAgIJGaw7dN53LI26W8YVrXMQeZM07DwSSNpbq0LdsnO5ZXTbbWLWCDxNmu8ruCTpsbSXQ2jZAAKCZ48TSgxrK6bdctQI0QSR6w/dR8z1kbdLeMK1rmICAghvnRt30HqNU30vH5KrPmN2JXSbbZFTBAQQ2Mfp7RipoPTU1dL+lypzEBBhtejd8uIWWXj2x3Vq8O5i5AtTbapGCAgICAjErNYdum87lkbdbeMKlrkI15lzTsPBJI2lunQt2yc7lldNttYtYIPE+Y7yu4FZOiNprrzZN/LxSul5NrFqBARiSPWH7qPnesjbrbxhWtcxAQEEN86Nu+g9Vqm+l4/JVZ8xuxK6TbbIqYICCKyaaf9zyKarv6WqkCAgw2vRu+XELLLx7Y7q1eHcxcgWpttUjBAQEBAQSM1h26bzuWRt0t4wrWuYg8S5p2HgkkbTXVoW7ZOdyyum22sWsEHifMd5XcCsnRG0115sm/l4pXS8m1i1AgIJI9Yfuo+Z6yNulvGFa1zEBAQQ3zo276D1Gqb6Xj8lVnzG7ErpNtsipggIIrJpptkPIpqu/paqQICDDa9G75cQssvHtjurV4NzFyBam21SMEBAQEBBIzWHbpvM5ZG3S3jCta5iDzJmnYeCSRtLdWhbtk53LK6bbaxawQeJ8x3ldwKydEbTXXmyb+XildLybWLUCAgkj1h+6j5nrI26W8YVrXMQEBBBfOjbvoPUapvpePyV2bMbsSuk22yKmCAggsDqzT7IOQqaul/S9U5iAgw2vRu+XELLLx7Y7q1eHcxcgWpttUjBAQEBARiRmsO3TedyyNutvGFa1zEHmXNdsPBCNpbq0LdsnO5ZXTbbWLWCDxPmO8ruBWTojaW682Tfy8UrpV9rVqRAQSR6w/dR8z1kbdLeMK1rmICAggvrRt30HqNU30vH5K7PmN2JXTLbZFSRACDXXdpp9kHIVNXS/psVTmICDDa9G75cQssvHtjurV4dzFyBbCbbVIwQEBAQEYkZrDt03ncsjbrbxhWtcxB5kzTsPBCNpbq0LdsnO5ZXTbbWLWCDHPmO8ruBWTojaa682Tfy8UrpeTa1agQEEkesP3UfO9ZG3S3jCta5iAgIIL50bd9B6jVN9Lx+Suz5jdiV0m22RUwQEGuu7TT7IOQqaumT02KpzEBBhtejd8uIWWXj2x3Vq8O5i5AthNtqkYICAgICMSM1h26bzuWRt1t4wrWuYg8S5rth4JJG011aFu2TncsrpttrFrBB4nzHeV3ArJI2muvNk38vFK6Xk2sWoEBBJHrD91HzvWRt0t4wrWuYgICCC+dE3fQeo1TfS8e1dnzG7EppltsipIgINdd2mn2QchU1dMnpsVTmICDDa9G75cQssvHtjurV4dzFyBam21SMEB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1990" name="Picture 6" descr="http://www.silisyum.net/pic/pasif_devre_elemanlari/Sekil1.0.jpg"/>
          <p:cNvPicPr>
            <a:picLocks noChangeAspect="1" noChangeArrowheads="1"/>
          </p:cNvPicPr>
          <p:nvPr/>
        </p:nvPicPr>
        <p:blipFill>
          <a:blip r:embed="rId2" cstate="print"/>
          <a:srcRect/>
          <a:stretch>
            <a:fillRect/>
          </a:stretch>
        </p:blipFill>
        <p:spPr bwMode="auto">
          <a:xfrm>
            <a:off x="4499992" y="2276872"/>
            <a:ext cx="4230672" cy="3024336"/>
          </a:xfrm>
          <a:prstGeom prst="rect">
            <a:avLst/>
          </a:prstGeom>
          <a:noFill/>
        </p:spPr>
      </p:pic>
      <p:sp>
        <p:nvSpPr>
          <p:cNvPr id="7" name="6 Slayt Numarası Yer Tutucusu"/>
          <p:cNvSpPr>
            <a:spLocks noGrp="1"/>
          </p:cNvSpPr>
          <p:nvPr>
            <p:ph type="sldNum" sz="quarter" idx="12"/>
          </p:nvPr>
        </p:nvSpPr>
        <p:spPr/>
        <p:txBody>
          <a:bodyPr/>
          <a:lstStyle/>
          <a:p>
            <a:fld id="{811A6EE2-8552-40EC-A885-8EF25C7648B6}" type="slidenum">
              <a:rPr lang="tr-TR" smtClean="0"/>
              <a:pPr/>
              <a:t>32</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8.9	4MHZ KRİSTAL</a:t>
            </a:r>
            <a:endParaRPr lang="tr-TR" dirty="0"/>
          </a:p>
        </p:txBody>
      </p:sp>
      <p:sp>
        <p:nvSpPr>
          <p:cNvPr id="3" name="2 İçerik Yer Tutucusu"/>
          <p:cNvSpPr>
            <a:spLocks noGrp="1"/>
          </p:cNvSpPr>
          <p:nvPr>
            <p:ph idx="1"/>
          </p:nvPr>
        </p:nvSpPr>
        <p:spPr>
          <a:xfrm>
            <a:off x="457200" y="1935480"/>
            <a:ext cx="5266928" cy="4389120"/>
          </a:xfrm>
        </p:spPr>
        <p:txBody>
          <a:bodyPr>
            <a:normAutofit/>
          </a:bodyPr>
          <a:lstStyle/>
          <a:p>
            <a:r>
              <a:rPr lang="tr-TR" dirty="0" err="1" smtClean="0">
                <a:latin typeface="+mj-lt"/>
              </a:rPr>
              <a:t>Osilatör</a:t>
            </a:r>
            <a:r>
              <a:rPr lang="tr-TR" dirty="0" smtClean="0">
                <a:latin typeface="+mj-lt"/>
              </a:rPr>
              <a:t> bir kare dalga sinyali üretir, bu sinyale saat(</a:t>
            </a:r>
            <a:r>
              <a:rPr lang="tr-TR" dirty="0" err="1" smtClean="0">
                <a:latin typeface="+mj-lt"/>
              </a:rPr>
              <a:t>clock</a:t>
            </a:r>
            <a:r>
              <a:rPr lang="tr-TR" dirty="0" smtClean="0">
                <a:latin typeface="+mj-lt"/>
              </a:rPr>
              <a:t>) sinyali denir. Saat sinyali </a:t>
            </a:r>
            <a:r>
              <a:rPr lang="tr-TR" dirty="0" err="1" smtClean="0">
                <a:latin typeface="+mj-lt"/>
              </a:rPr>
              <a:t>pic’e</a:t>
            </a:r>
            <a:r>
              <a:rPr lang="tr-TR" dirty="0" smtClean="0">
                <a:latin typeface="+mj-lt"/>
              </a:rPr>
              <a:t> yüklediğimiz programın çalışması için gereklidir ve sinyalin frekansı da komutların işleniş hızını da değiştirecektir. Kristalin frekansı arttıkça programın çalışma hızı da artmaktadır. </a:t>
            </a:r>
          </a:p>
          <a:p>
            <a:endParaRPr lang="tr-TR" dirty="0">
              <a:latin typeface="+mj-lt"/>
            </a:endParaRPr>
          </a:p>
        </p:txBody>
      </p:sp>
      <p:pic>
        <p:nvPicPr>
          <p:cNvPr id="43010" name="Picture 2" descr="http://static.electro-tech-online.com/imgcache/10686-1431818mhz-1431818-mhz-crystal-oscillator-hc-49s.jpg"/>
          <p:cNvPicPr>
            <a:picLocks noChangeAspect="1" noChangeArrowheads="1"/>
          </p:cNvPicPr>
          <p:nvPr/>
        </p:nvPicPr>
        <p:blipFill>
          <a:blip r:embed="rId2" cstate="print"/>
          <a:srcRect/>
          <a:stretch>
            <a:fillRect/>
          </a:stretch>
        </p:blipFill>
        <p:spPr bwMode="auto">
          <a:xfrm>
            <a:off x="5796136" y="2420888"/>
            <a:ext cx="2857500" cy="2857500"/>
          </a:xfrm>
          <a:prstGeom prst="rect">
            <a:avLst/>
          </a:prstGeom>
          <a:noFill/>
        </p:spPr>
      </p:pic>
      <p:sp>
        <p:nvSpPr>
          <p:cNvPr id="5" name="4 Slayt Numarası Yer Tutucusu"/>
          <p:cNvSpPr>
            <a:spLocks noGrp="1"/>
          </p:cNvSpPr>
          <p:nvPr>
            <p:ph type="sldNum" sz="quarter" idx="12"/>
          </p:nvPr>
        </p:nvSpPr>
        <p:spPr/>
        <p:txBody>
          <a:bodyPr/>
          <a:lstStyle/>
          <a:p>
            <a:fld id="{811A6EE2-8552-40EC-A885-8EF25C7648B6}" type="slidenum">
              <a:rPr lang="tr-TR" smtClean="0"/>
              <a:pPr/>
              <a:t>33</a:t>
            </a:fld>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8.10   SHT11 SENSÖRÜ</a:t>
            </a:r>
            <a:endParaRPr lang="tr-TR" dirty="0"/>
          </a:p>
        </p:txBody>
      </p:sp>
      <p:sp>
        <p:nvSpPr>
          <p:cNvPr id="3" name="2 İçerik Yer Tutucusu"/>
          <p:cNvSpPr>
            <a:spLocks noGrp="1"/>
          </p:cNvSpPr>
          <p:nvPr>
            <p:ph idx="1"/>
          </p:nvPr>
        </p:nvSpPr>
        <p:spPr>
          <a:xfrm>
            <a:off x="457200" y="1935480"/>
            <a:ext cx="4474840" cy="4389120"/>
          </a:xfrm>
        </p:spPr>
        <p:txBody>
          <a:bodyPr/>
          <a:lstStyle/>
          <a:p>
            <a:r>
              <a:rPr lang="tr-TR" dirty="0" smtClean="0">
                <a:latin typeface="+mj-lt"/>
              </a:rPr>
              <a:t>-40 °C ile +128 °C sıcaklıkları arasında ± 0.5 °C hata ile sıcaklık ölçümü, ± % 3.5 hata ile de bağıl rutubet (nem) ölçümü yapabilmektedir.</a:t>
            </a:r>
            <a:endParaRPr lang="tr-TR" dirty="0">
              <a:latin typeface="+mj-lt"/>
            </a:endParaRPr>
          </a:p>
        </p:txBody>
      </p:sp>
      <p:pic>
        <p:nvPicPr>
          <p:cNvPr id="5" name="Picture 2" descr="http://www.conrad.com/medias/global/ce/5000_5999/5000/5030/5034/503486_LB_00_FB.EPS_1000.jpg"/>
          <p:cNvPicPr>
            <a:picLocks noChangeAspect="1" noChangeArrowheads="1"/>
          </p:cNvPicPr>
          <p:nvPr/>
        </p:nvPicPr>
        <p:blipFill>
          <a:blip r:embed="rId2" cstate="print"/>
          <a:srcRect/>
          <a:stretch>
            <a:fillRect/>
          </a:stretch>
        </p:blipFill>
        <p:spPr bwMode="auto">
          <a:xfrm>
            <a:off x="5004048" y="2132856"/>
            <a:ext cx="3096344" cy="3096344"/>
          </a:xfrm>
          <a:prstGeom prst="rect">
            <a:avLst/>
          </a:prstGeom>
          <a:noFill/>
        </p:spPr>
      </p:pic>
      <p:sp>
        <p:nvSpPr>
          <p:cNvPr id="6" name="5 Slayt Numarası Yer Tutucusu"/>
          <p:cNvSpPr>
            <a:spLocks noGrp="1"/>
          </p:cNvSpPr>
          <p:nvPr>
            <p:ph type="sldNum" sz="quarter" idx="12"/>
          </p:nvPr>
        </p:nvSpPr>
        <p:spPr/>
        <p:txBody>
          <a:bodyPr/>
          <a:lstStyle/>
          <a:p>
            <a:fld id="{811A6EE2-8552-40EC-A885-8EF25C7648B6}" type="slidenum">
              <a:rPr lang="tr-TR" smtClean="0"/>
              <a:pPr/>
              <a:t>34</a:t>
            </a:fld>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8.11	HC-05 BLUETOOTH</a:t>
            </a:r>
            <a:endParaRPr lang="tr-TR" dirty="0"/>
          </a:p>
        </p:txBody>
      </p:sp>
      <p:sp>
        <p:nvSpPr>
          <p:cNvPr id="3" name="2 İçerik Yer Tutucusu"/>
          <p:cNvSpPr>
            <a:spLocks noGrp="1"/>
          </p:cNvSpPr>
          <p:nvPr>
            <p:ph idx="1"/>
          </p:nvPr>
        </p:nvSpPr>
        <p:spPr>
          <a:xfrm>
            <a:off x="395536" y="1916832"/>
            <a:ext cx="8424936" cy="3096344"/>
          </a:xfrm>
        </p:spPr>
        <p:txBody>
          <a:bodyPr/>
          <a:lstStyle/>
          <a:p>
            <a:r>
              <a:rPr lang="tr-TR" dirty="0" smtClean="0"/>
              <a:t>PIC den gelen bilgiler </a:t>
            </a:r>
            <a:r>
              <a:rPr lang="tr-TR" dirty="0" err="1" smtClean="0"/>
              <a:t>bluetootha</a:t>
            </a:r>
            <a:r>
              <a:rPr lang="tr-TR" dirty="0" smtClean="0"/>
              <a:t> gelir. </a:t>
            </a:r>
          </a:p>
        </p:txBody>
      </p:sp>
      <p:sp>
        <p:nvSpPr>
          <p:cNvPr id="4" name="3 Slayt Numarası Yer Tutucusu"/>
          <p:cNvSpPr>
            <a:spLocks noGrp="1"/>
          </p:cNvSpPr>
          <p:nvPr>
            <p:ph type="sldNum" sz="quarter" idx="12"/>
          </p:nvPr>
        </p:nvSpPr>
        <p:spPr/>
        <p:txBody>
          <a:bodyPr/>
          <a:lstStyle/>
          <a:p>
            <a:fld id="{811A6EE2-8552-40EC-A885-8EF25C7648B6}" type="slidenum">
              <a:rPr lang="tr-TR" smtClean="0"/>
              <a:pPr/>
              <a:t>35</a:t>
            </a:fld>
            <a:endParaRPr lang="tr-TR"/>
          </a:p>
        </p:txBody>
      </p:sp>
      <p:pic>
        <p:nvPicPr>
          <p:cNvPr id="3074" name="Picture 2" descr="http://g02.a.alicdn.com/kf/HTB1D41pHVXXXXXTaXXXq6xXFXXX3/-font-b-HC05-b-font-HC-05-master-slave-6pin-JY-MCU-anti-reverse-integrated.jpg"/>
          <p:cNvPicPr>
            <a:picLocks noChangeAspect="1" noChangeArrowheads="1"/>
          </p:cNvPicPr>
          <p:nvPr/>
        </p:nvPicPr>
        <p:blipFill>
          <a:blip r:embed="rId2" cstate="print"/>
          <a:srcRect/>
          <a:stretch>
            <a:fillRect/>
          </a:stretch>
        </p:blipFill>
        <p:spPr bwMode="auto">
          <a:xfrm>
            <a:off x="2411760" y="2420888"/>
            <a:ext cx="3960440" cy="396044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229600" cy="866360"/>
          </a:xfrm>
        </p:spPr>
        <p:txBody>
          <a:bodyPr/>
          <a:lstStyle/>
          <a:p>
            <a:r>
              <a:rPr lang="tr-TR" dirty="0" smtClean="0"/>
              <a:t>PROJE TASARIMI</a:t>
            </a:r>
            <a:endParaRPr lang="tr-TR" dirty="0"/>
          </a:p>
        </p:txBody>
      </p:sp>
      <p:pic>
        <p:nvPicPr>
          <p:cNvPr id="44035" name="Picture 3" descr="C:\Users\Tamer\Desktop\isis.png"/>
          <p:cNvPicPr>
            <a:picLocks noChangeAspect="1" noChangeArrowheads="1"/>
          </p:cNvPicPr>
          <p:nvPr/>
        </p:nvPicPr>
        <p:blipFill>
          <a:blip r:embed="rId2" cstate="print"/>
          <a:srcRect/>
          <a:stretch>
            <a:fillRect/>
          </a:stretch>
        </p:blipFill>
        <p:spPr bwMode="auto">
          <a:xfrm>
            <a:off x="0" y="854075"/>
            <a:ext cx="9144000" cy="6003925"/>
          </a:xfrm>
          <a:prstGeom prst="rect">
            <a:avLst/>
          </a:prstGeom>
          <a:noFill/>
        </p:spPr>
      </p:pic>
      <p:sp>
        <p:nvSpPr>
          <p:cNvPr id="4" name="3 Slayt Numarası Yer Tutucusu"/>
          <p:cNvSpPr>
            <a:spLocks noGrp="1"/>
          </p:cNvSpPr>
          <p:nvPr>
            <p:ph type="sldNum" sz="quarter" idx="12"/>
          </p:nvPr>
        </p:nvSpPr>
        <p:spPr/>
        <p:txBody>
          <a:bodyPr/>
          <a:lstStyle/>
          <a:p>
            <a:fld id="{811A6EE2-8552-40EC-A885-8EF25C7648B6}" type="slidenum">
              <a:rPr lang="tr-TR" smtClean="0"/>
              <a:pPr/>
              <a:t>36</a:t>
            </a:fld>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10.SONUÇ</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Devremizi çizdik</a:t>
            </a:r>
            <a:r>
              <a:rPr lang="tr-TR" dirty="0"/>
              <a:t> </a:t>
            </a:r>
            <a:r>
              <a:rPr lang="tr-TR" dirty="0" smtClean="0"/>
              <a:t>ve plakete aktardık.</a:t>
            </a:r>
          </a:p>
          <a:p>
            <a:r>
              <a:rPr lang="tr-TR" dirty="0" smtClean="0"/>
              <a:t>Malzemeleri temin ettik.</a:t>
            </a:r>
          </a:p>
          <a:p>
            <a:r>
              <a:rPr lang="tr-TR" dirty="0" smtClean="0"/>
              <a:t>Malzemeleri plaket üzerine monte ettik </a:t>
            </a:r>
          </a:p>
          <a:p>
            <a:r>
              <a:rPr lang="tr-TR" dirty="0" smtClean="0"/>
              <a:t>Devre bağlantılarını yaptık</a:t>
            </a:r>
          </a:p>
          <a:p>
            <a:r>
              <a:rPr lang="tr-TR" dirty="0" err="1" smtClean="0"/>
              <a:t>Bluetooth</a:t>
            </a:r>
            <a:r>
              <a:rPr lang="tr-TR" dirty="0" smtClean="0"/>
              <a:t> yazılımından yararlandık</a:t>
            </a:r>
          </a:p>
          <a:p>
            <a:r>
              <a:rPr lang="tr-TR" dirty="0" smtClean="0"/>
              <a:t>SPO2 </a:t>
            </a:r>
            <a:r>
              <a:rPr lang="tr-TR" dirty="0" err="1" smtClean="0"/>
              <a:t>probumuzu</a:t>
            </a:r>
            <a:r>
              <a:rPr lang="tr-TR" dirty="0" smtClean="0"/>
              <a:t> devreye ekledik</a:t>
            </a:r>
          </a:p>
          <a:p>
            <a:r>
              <a:rPr lang="tr-TR" dirty="0" smtClean="0"/>
              <a:t>LCD Ekran bağlantısını yaptık.</a:t>
            </a:r>
          </a:p>
          <a:p>
            <a:r>
              <a:rPr lang="tr-TR" dirty="0" smtClean="0"/>
              <a:t>Devremizi çalıştırdık. </a:t>
            </a:r>
          </a:p>
          <a:p>
            <a:r>
              <a:rPr lang="tr-TR" dirty="0" smtClean="0"/>
              <a:t>Cihazımız hassas sonuç vermektedir. Bunun birkaç sebebi vardır.</a:t>
            </a:r>
          </a:p>
          <a:p>
            <a:r>
              <a:rPr lang="tr-TR" dirty="0" smtClean="0"/>
              <a:t>Akıllı telefon ile bağlantısını yaptık. </a:t>
            </a:r>
          </a:p>
          <a:p>
            <a:r>
              <a:rPr lang="tr-TR" dirty="0" smtClean="0"/>
              <a:t>Bilgisayar için </a:t>
            </a:r>
            <a:r>
              <a:rPr lang="tr-TR" dirty="0" err="1" smtClean="0"/>
              <a:t>hyperterminal</a:t>
            </a:r>
            <a:r>
              <a:rPr lang="tr-TR" dirty="0" smtClean="0"/>
              <a:t> programını indirdik.</a:t>
            </a:r>
          </a:p>
        </p:txBody>
      </p:sp>
      <p:sp>
        <p:nvSpPr>
          <p:cNvPr id="4" name="3 Slayt Numarası Yer Tutucusu"/>
          <p:cNvSpPr>
            <a:spLocks noGrp="1"/>
          </p:cNvSpPr>
          <p:nvPr>
            <p:ph type="sldNum" sz="quarter" idx="12"/>
          </p:nvPr>
        </p:nvSpPr>
        <p:spPr/>
        <p:txBody>
          <a:bodyPr/>
          <a:lstStyle/>
          <a:p>
            <a:fld id="{811A6EE2-8552-40EC-A885-8EF25C7648B6}" type="slidenum">
              <a:rPr lang="tr-TR" smtClean="0"/>
              <a:pPr/>
              <a:t>37</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1.2	Literatür Araştırması</a:t>
            </a:r>
            <a:endParaRPr lang="tr-TR" dirty="0"/>
          </a:p>
        </p:txBody>
      </p:sp>
      <p:sp>
        <p:nvSpPr>
          <p:cNvPr id="3" name="2 İçerik Yer Tutucusu"/>
          <p:cNvSpPr>
            <a:spLocks noGrp="1"/>
          </p:cNvSpPr>
          <p:nvPr>
            <p:ph idx="1"/>
          </p:nvPr>
        </p:nvSpPr>
        <p:spPr/>
        <p:txBody>
          <a:bodyPr/>
          <a:lstStyle/>
          <a:p>
            <a:pPr>
              <a:lnSpc>
                <a:spcPct val="90000"/>
              </a:lnSpc>
              <a:buNone/>
            </a:pPr>
            <a:r>
              <a:rPr lang="tr-TR" sz="2400" dirty="0" smtClean="0">
                <a:latin typeface="Comic Sans MS" pitchFamily="66" charset="0"/>
              </a:rPr>
              <a:t>	</a:t>
            </a:r>
            <a:r>
              <a:rPr lang="tr-TR" sz="2400" b="1" dirty="0" err="1" smtClean="0">
                <a:latin typeface="Comic Sans MS" pitchFamily="66" charset="0"/>
              </a:rPr>
              <a:t>Puls</a:t>
            </a:r>
            <a:r>
              <a:rPr lang="tr-TR" sz="2400" b="1" dirty="0" smtClean="0">
                <a:latin typeface="Comic Sans MS" pitchFamily="66" charset="0"/>
              </a:rPr>
              <a:t> </a:t>
            </a:r>
            <a:r>
              <a:rPr lang="tr-TR" sz="2400" b="1" dirty="0" err="1" smtClean="0">
                <a:latin typeface="Comic Sans MS" pitchFamily="66" charset="0"/>
              </a:rPr>
              <a:t>Oksimetre</a:t>
            </a:r>
            <a:r>
              <a:rPr lang="tr-TR" sz="2400" b="1" dirty="0" smtClean="0">
                <a:latin typeface="Comic Sans MS" pitchFamily="66" charset="0"/>
              </a:rPr>
              <a:t>,</a:t>
            </a:r>
          </a:p>
          <a:p>
            <a:pPr>
              <a:lnSpc>
                <a:spcPct val="90000"/>
              </a:lnSpc>
              <a:buNone/>
            </a:pPr>
            <a:r>
              <a:rPr lang="tr-TR" sz="2400" dirty="0" smtClean="0">
                <a:latin typeface="Comic Sans MS" pitchFamily="66" charset="0"/>
              </a:rPr>
              <a:t>	1970 </a:t>
            </a:r>
            <a:r>
              <a:rPr lang="tr-TR" sz="2400" dirty="0" err="1" smtClean="0">
                <a:latin typeface="Comic Sans MS" pitchFamily="66" charset="0"/>
              </a:rPr>
              <a:t>li</a:t>
            </a:r>
            <a:r>
              <a:rPr lang="tr-TR" sz="2400" dirty="0" smtClean="0">
                <a:latin typeface="Comic Sans MS" pitchFamily="66" charset="0"/>
              </a:rPr>
              <a:t> yıllar, </a:t>
            </a:r>
            <a:r>
              <a:rPr lang="tr-TR" sz="2400" dirty="0" err="1" smtClean="0">
                <a:latin typeface="Comic Sans MS" pitchFamily="66" charset="0"/>
                <a:cs typeface="Times New Roman" pitchFamily="18" charset="0"/>
              </a:rPr>
              <a:t>Hewlett</a:t>
            </a:r>
            <a:r>
              <a:rPr lang="tr-TR" sz="2400" dirty="0" smtClean="0">
                <a:latin typeface="Comic Sans MS" pitchFamily="66" charset="0"/>
                <a:cs typeface="Times New Roman" pitchFamily="18" charset="0"/>
              </a:rPr>
              <a:t>-</a:t>
            </a:r>
            <a:r>
              <a:rPr lang="tr-TR" sz="2400" dirty="0" err="1" smtClean="0">
                <a:latin typeface="Comic Sans MS" pitchFamily="66" charset="0"/>
                <a:cs typeface="Times New Roman" pitchFamily="18" charset="0"/>
              </a:rPr>
              <a:t>Packard</a:t>
            </a:r>
            <a:r>
              <a:rPr lang="tr-TR" sz="2400" dirty="0" smtClean="0">
                <a:latin typeface="Comic Sans MS" pitchFamily="66" charset="0"/>
                <a:cs typeface="Times New Roman" pitchFamily="18" charset="0"/>
              </a:rPr>
              <a:t> </a:t>
            </a:r>
            <a:endParaRPr lang="tr-TR" sz="2400" dirty="0" smtClean="0">
              <a:latin typeface="Comic Sans MS" pitchFamily="66" charset="0"/>
            </a:endParaRPr>
          </a:p>
          <a:p>
            <a:pPr>
              <a:lnSpc>
                <a:spcPct val="90000"/>
              </a:lnSpc>
              <a:buNone/>
            </a:pPr>
            <a:r>
              <a:rPr lang="tr-TR" sz="2400" dirty="0" smtClean="0">
                <a:latin typeface="Comic Sans MS" pitchFamily="66" charset="0"/>
              </a:rPr>
              <a:t>	</a:t>
            </a:r>
            <a:r>
              <a:rPr lang="tr-TR" sz="2400" b="1" dirty="0" smtClean="0">
                <a:latin typeface="Comic Sans MS" pitchFamily="66" charset="0"/>
              </a:rPr>
              <a:t>Kendi kendini kalibre edebilen </a:t>
            </a:r>
            <a:r>
              <a:rPr lang="tr-TR" sz="2400" b="1" dirty="0" err="1" smtClean="0">
                <a:latin typeface="Comic Sans MS" pitchFamily="66" charset="0"/>
              </a:rPr>
              <a:t>oksimetre</a:t>
            </a:r>
            <a:r>
              <a:rPr lang="tr-TR" sz="2400" b="1" dirty="0" smtClean="0">
                <a:latin typeface="Comic Sans MS" pitchFamily="66" charset="0"/>
              </a:rPr>
              <a:t> geliştirildi.</a:t>
            </a:r>
          </a:p>
          <a:p>
            <a:pPr>
              <a:lnSpc>
                <a:spcPct val="90000"/>
              </a:lnSpc>
              <a:buNone/>
            </a:pPr>
            <a:r>
              <a:rPr lang="tr-TR" sz="2400" dirty="0" smtClean="0">
                <a:latin typeface="Comic Sans MS" pitchFamily="66" charset="0"/>
              </a:rPr>
              <a:t>	1974 Mart ,</a:t>
            </a:r>
            <a:r>
              <a:rPr lang="tr-TR" sz="2400" dirty="0" smtClean="0">
                <a:latin typeface="Comic Sans MS" pitchFamily="66" charset="0"/>
                <a:cs typeface="Times New Roman" pitchFamily="18" charset="0"/>
              </a:rPr>
              <a:t> </a:t>
            </a:r>
            <a:r>
              <a:rPr lang="tr-TR" sz="2400" dirty="0" err="1" smtClean="0">
                <a:latin typeface="Comic Sans MS" pitchFamily="66" charset="0"/>
                <a:cs typeface="Times New Roman" pitchFamily="18" charset="0"/>
              </a:rPr>
              <a:t>Takuo</a:t>
            </a:r>
            <a:r>
              <a:rPr lang="tr-TR" sz="2400" dirty="0" smtClean="0">
                <a:latin typeface="Comic Sans MS" pitchFamily="66" charset="0"/>
                <a:cs typeface="Times New Roman" pitchFamily="18" charset="0"/>
              </a:rPr>
              <a:t> </a:t>
            </a:r>
            <a:r>
              <a:rPr lang="tr-TR" sz="2400" dirty="0" err="1" smtClean="0">
                <a:latin typeface="Comic Sans MS" pitchFamily="66" charset="0"/>
                <a:cs typeface="Times New Roman" pitchFamily="18" charset="0"/>
              </a:rPr>
              <a:t>Aoyagi</a:t>
            </a:r>
            <a:r>
              <a:rPr lang="tr-TR" sz="2400" dirty="0" smtClean="0">
                <a:latin typeface="Comic Sans MS" pitchFamily="66" charset="0"/>
              </a:rPr>
              <a:t>-</a:t>
            </a:r>
            <a:r>
              <a:rPr lang="tr-TR" sz="2400" dirty="0" err="1" smtClean="0">
                <a:latin typeface="Comic Sans MS" pitchFamily="66" charset="0"/>
              </a:rPr>
              <a:t>Biyomühendis</a:t>
            </a:r>
            <a:r>
              <a:rPr lang="tr-TR" sz="2400" dirty="0" smtClean="0">
                <a:latin typeface="Comic Sans MS" pitchFamily="66" charset="0"/>
              </a:rPr>
              <a:t> (</a:t>
            </a:r>
            <a:r>
              <a:rPr lang="tr-TR" sz="2400" dirty="0" smtClean="0">
                <a:latin typeface="Comic Sans MS" pitchFamily="66" charset="0"/>
                <a:cs typeface="Times New Roman" pitchFamily="18" charset="0"/>
              </a:rPr>
              <a:t>Jap</a:t>
            </a:r>
            <a:r>
              <a:rPr lang="tr-TR" sz="2400" dirty="0" smtClean="0">
                <a:latin typeface="Comic Sans MS" pitchFamily="66" charset="0"/>
              </a:rPr>
              <a:t>o</a:t>
            </a:r>
            <a:r>
              <a:rPr lang="tr-TR" sz="2400" dirty="0" smtClean="0">
                <a:latin typeface="Comic Sans MS" pitchFamily="66" charset="0"/>
                <a:cs typeface="Times New Roman" pitchFamily="18" charset="0"/>
              </a:rPr>
              <a:t>n</a:t>
            </a:r>
            <a:r>
              <a:rPr lang="tr-TR" sz="2400" dirty="0" smtClean="0">
                <a:latin typeface="Comic Sans MS" pitchFamily="66" charset="0"/>
              </a:rPr>
              <a:t>ya)</a:t>
            </a:r>
          </a:p>
          <a:p>
            <a:pPr>
              <a:lnSpc>
                <a:spcPct val="90000"/>
              </a:lnSpc>
              <a:buNone/>
            </a:pPr>
            <a:r>
              <a:rPr lang="tr-TR" sz="2400" b="1" dirty="0" smtClean="0">
                <a:latin typeface="Comic Sans MS" pitchFamily="66" charset="0"/>
              </a:rPr>
              <a:t>    İlk modern</a:t>
            </a:r>
            <a:r>
              <a:rPr lang="tr-TR" sz="2400" b="1" dirty="0" smtClean="0">
                <a:latin typeface="Comic Sans MS" pitchFamily="66" charset="0"/>
                <a:cs typeface="Times New Roman" pitchFamily="18" charset="0"/>
              </a:rPr>
              <a:t> </a:t>
            </a:r>
            <a:r>
              <a:rPr lang="tr-TR" sz="2400" b="1" dirty="0" err="1" smtClean="0">
                <a:latin typeface="Comic Sans MS" pitchFamily="66" charset="0"/>
                <a:cs typeface="Times New Roman" pitchFamily="18" charset="0"/>
              </a:rPr>
              <a:t>pulse</a:t>
            </a:r>
            <a:r>
              <a:rPr lang="tr-TR" sz="2400" b="1" dirty="0" smtClean="0">
                <a:latin typeface="Comic Sans MS" pitchFamily="66" charset="0"/>
                <a:cs typeface="Times New Roman" pitchFamily="18" charset="0"/>
              </a:rPr>
              <a:t> </a:t>
            </a:r>
            <a:r>
              <a:rPr lang="tr-TR" sz="2400" b="1" dirty="0" err="1" smtClean="0">
                <a:latin typeface="Comic Sans MS" pitchFamily="66" charset="0"/>
                <a:cs typeface="Times New Roman" pitchFamily="18" charset="0"/>
              </a:rPr>
              <a:t>o</a:t>
            </a:r>
            <a:r>
              <a:rPr lang="tr-TR" sz="2400" b="1" dirty="0" err="1" smtClean="0">
                <a:latin typeface="Comic Sans MS" pitchFamily="66" charset="0"/>
              </a:rPr>
              <a:t>ks</a:t>
            </a:r>
            <a:r>
              <a:rPr lang="tr-TR" sz="2400" b="1" dirty="0" err="1" smtClean="0">
                <a:latin typeface="Comic Sans MS" pitchFamily="66" charset="0"/>
                <a:cs typeface="Times New Roman" pitchFamily="18" charset="0"/>
              </a:rPr>
              <a:t>imetr</a:t>
            </a:r>
            <a:r>
              <a:rPr lang="tr-TR" sz="2400" b="1" dirty="0" err="1" smtClean="0">
                <a:latin typeface="Comic Sans MS" pitchFamily="66" charset="0"/>
              </a:rPr>
              <a:t>eyi</a:t>
            </a:r>
            <a:r>
              <a:rPr lang="tr-TR" sz="2400" b="1" dirty="0" smtClean="0">
                <a:latin typeface="Comic Sans MS" pitchFamily="66" charset="0"/>
              </a:rPr>
              <a:t> yaptı.</a:t>
            </a:r>
          </a:p>
          <a:p>
            <a:pPr>
              <a:lnSpc>
                <a:spcPct val="90000"/>
              </a:lnSpc>
              <a:buNone/>
            </a:pPr>
            <a:r>
              <a:rPr lang="tr-TR" sz="2400" dirty="0" smtClean="0">
                <a:latin typeface="Comic Sans MS" pitchFamily="66" charset="0"/>
              </a:rPr>
              <a:t>	1970 </a:t>
            </a:r>
            <a:r>
              <a:rPr lang="tr-TR" sz="2400" dirty="0" err="1" smtClean="0">
                <a:latin typeface="Comic Sans MS" pitchFamily="66" charset="0"/>
              </a:rPr>
              <a:t>lerin</a:t>
            </a:r>
            <a:r>
              <a:rPr lang="tr-TR" sz="2400" dirty="0" smtClean="0">
                <a:latin typeface="Comic Sans MS" pitchFamily="66" charset="0"/>
              </a:rPr>
              <a:t> sonları,</a:t>
            </a:r>
            <a:r>
              <a:rPr lang="tr-TR" sz="2400" dirty="0" err="1" smtClean="0">
                <a:latin typeface="Comic Sans MS" pitchFamily="66" charset="0"/>
                <a:cs typeface="Times New Roman" pitchFamily="18" charset="0"/>
              </a:rPr>
              <a:t>Scott</a:t>
            </a:r>
            <a:r>
              <a:rPr lang="tr-TR" sz="2400" dirty="0" smtClean="0">
                <a:latin typeface="Comic Sans MS" pitchFamily="66" charset="0"/>
                <a:cs typeface="Times New Roman" pitchFamily="18" charset="0"/>
              </a:rPr>
              <a:t> </a:t>
            </a:r>
            <a:r>
              <a:rPr lang="tr-TR" sz="2400" dirty="0" err="1" smtClean="0">
                <a:latin typeface="Comic Sans MS" pitchFamily="66" charset="0"/>
                <a:cs typeface="Times New Roman" pitchFamily="18" charset="0"/>
              </a:rPr>
              <a:t>Wilbur</a:t>
            </a:r>
            <a:r>
              <a:rPr lang="tr-TR" sz="2400" dirty="0" smtClean="0">
                <a:latin typeface="Comic Sans MS" pitchFamily="66" charset="0"/>
              </a:rPr>
              <a:t> ve takımı</a:t>
            </a:r>
            <a:r>
              <a:rPr lang="tr-TR" sz="2400" dirty="0" smtClean="0">
                <a:latin typeface="Comic Sans MS" pitchFamily="66" charset="0"/>
                <a:cs typeface="Times New Roman" pitchFamily="18" charset="0"/>
              </a:rPr>
              <a:t> </a:t>
            </a:r>
            <a:r>
              <a:rPr lang="tr-TR" sz="2400" dirty="0" smtClean="0">
                <a:latin typeface="Comic Sans MS" pitchFamily="66" charset="0"/>
              </a:rPr>
              <a:t>-</a:t>
            </a:r>
            <a:r>
              <a:rPr lang="tr-TR" sz="2400" dirty="0" err="1" smtClean="0">
                <a:latin typeface="Comic Sans MS" pitchFamily="66" charset="0"/>
              </a:rPr>
              <a:t>Biox</a:t>
            </a:r>
            <a:r>
              <a:rPr lang="tr-TR" sz="2400" dirty="0" smtClean="0">
                <a:latin typeface="Comic Sans MS" pitchFamily="66" charset="0"/>
              </a:rPr>
              <a:t> firması(</a:t>
            </a:r>
            <a:r>
              <a:rPr lang="tr-TR" sz="2400" dirty="0" smtClean="0">
                <a:latin typeface="Comic Sans MS" pitchFamily="66" charset="0"/>
                <a:cs typeface="Times New Roman" pitchFamily="18" charset="0"/>
              </a:rPr>
              <a:t>Colorado</a:t>
            </a:r>
            <a:r>
              <a:rPr lang="tr-TR" sz="2400" dirty="0" smtClean="0">
                <a:latin typeface="Comic Sans MS" pitchFamily="66" charset="0"/>
              </a:rPr>
              <a:t>/USA)</a:t>
            </a:r>
          </a:p>
          <a:p>
            <a:pPr>
              <a:lnSpc>
                <a:spcPct val="90000"/>
              </a:lnSpc>
              <a:buNone/>
            </a:pPr>
            <a:r>
              <a:rPr lang="tr-TR" sz="2400" dirty="0" smtClean="0">
                <a:latin typeface="Comic Sans MS" pitchFamily="66" charset="0"/>
              </a:rPr>
              <a:t>	</a:t>
            </a:r>
            <a:r>
              <a:rPr lang="tr-TR" sz="2400" b="1" dirty="0" smtClean="0">
                <a:latin typeface="Comic Sans MS" pitchFamily="66" charset="0"/>
              </a:rPr>
              <a:t>Günümüzde kullanılan </a:t>
            </a:r>
            <a:r>
              <a:rPr lang="tr-TR" sz="2400" b="1" dirty="0" err="1" smtClean="0">
                <a:latin typeface="Comic Sans MS" pitchFamily="66" charset="0"/>
              </a:rPr>
              <a:t>pulse</a:t>
            </a:r>
            <a:r>
              <a:rPr lang="tr-TR" sz="2400" b="1" dirty="0" smtClean="0">
                <a:latin typeface="Comic Sans MS" pitchFamily="66" charset="0"/>
              </a:rPr>
              <a:t> </a:t>
            </a:r>
            <a:r>
              <a:rPr lang="tr-TR" sz="2400" b="1" dirty="0" err="1" smtClean="0">
                <a:latin typeface="Comic Sans MS" pitchFamily="66" charset="0"/>
              </a:rPr>
              <a:t>oksimetreyi</a:t>
            </a:r>
            <a:r>
              <a:rPr lang="tr-TR" sz="2400" b="1" dirty="0" smtClean="0">
                <a:latin typeface="Comic Sans MS" pitchFamily="66" charset="0"/>
              </a:rPr>
              <a:t> geliştirdiler.</a:t>
            </a:r>
          </a:p>
          <a:p>
            <a:pPr>
              <a:lnSpc>
                <a:spcPct val="90000"/>
              </a:lnSpc>
              <a:buNone/>
            </a:pPr>
            <a:r>
              <a:rPr lang="tr-TR" sz="2400" dirty="0" smtClean="0">
                <a:latin typeface="Comic Sans MS" pitchFamily="66" charset="0"/>
              </a:rPr>
              <a:t>	1980 </a:t>
            </a:r>
            <a:r>
              <a:rPr lang="tr-TR" sz="2400" dirty="0" err="1" smtClean="0">
                <a:latin typeface="Comic Sans MS" pitchFamily="66" charset="0"/>
              </a:rPr>
              <a:t>Ohmeda</a:t>
            </a:r>
            <a:r>
              <a:rPr lang="tr-TR" sz="2400" dirty="0" smtClean="0">
                <a:latin typeface="Comic Sans MS" pitchFamily="66" charset="0"/>
              </a:rPr>
              <a:t> , </a:t>
            </a:r>
            <a:r>
              <a:rPr lang="tr-TR" sz="2400" dirty="0" err="1" smtClean="0">
                <a:latin typeface="Comic Sans MS" pitchFamily="66" charset="0"/>
              </a:rPr>
              <a:t>Biox</a:t>
            </a:r>
            <a:r>
              <a:rPr lang="tr-TR" sz="2400" dirty="0" smtClean="0">
                <a:latin typeface="Comic Sans MS" pitchFamily="66" charset="0"/>
              </a:rPr>
              <a:t> ‘u satın aldı.</a:t>
            </a:r>
          </a:p>
          <a:p>
            <a:pPr>
              <a:lnSpc>
                <a:spcPct val="90000"/>
              </a:lnSpc>
              <a:buNone/>
            </a:pPr>
            <a:r>
              <a:rPr lang="tr-TR" sz="2400" dirty="0" smtClean="0">
                <a:latin typeface="Comic Sans MS" pitchFamily="66" charset="0"/>
              </a:rPr>
              <a:t> 	</a:t>
            </a:r>
            <a:r>
              <a:rPr lang="tr-TR" sz="2400" b="1" dirty="0" err="1" smtClean="0">
                <a:latin typeface="Comic Sans MS" pitchFamily="66" charset="0"/>
              </a:rPr>
              <a:t>Nellcor</a:t>
            </a:r>
            <a:r>
              <a:rPr lang="tr-TR" sz="2400" b="1" dirty="0" smtClean="0">
                <a:latin typeface="Comic Sans MS" pitchFamily="66" charset="0"/>
              </a:rPr>
              <a:t> ve </a:t>
            </a:r>
            <a:r>
              <a:rPr lang="tr-TR" sz="2400" b="1" dirty="0" err="1" smtClean="0">
                <a:latin typeface="Comic Sans MS" pitchFamily="66" charset="0"/>
              </a:rPr>
              <a:t>Novametrix</a:t>
            </a:r>
            <a:r>
              <a:rPr lang="tr-TR" sz="2400" b="1" dirty="0" smtClean="0">
                <a:latin typeface="Comic Sans MS" pitchFamily="66" charset="0"/>
              </a:rPr>
              <a:t> ile çalıştı.</a:t>
            </a:r>
            <a:endParaRPr lang="tr-TR" sz="2400" b="1" dirty="0" smtClean="0">
              <a:latin typeface="Comic Sans MS" pitchFamily="66" charset="0"/>
            </a:endParaRPr>
          </a:p>
        </p:txBody>
      </p:sp>
      <p:sp>
        <p:nvSpPr>
          <p:cNvPr id="4" name="3 Slayt Numarası Yer Tutucusu"/>
          <p:cNvSpPr>
            <a:spLocks noGrp="1"/>
          </p:cNvSpPr>
          <p:nvPr>
            <p:ph type="sldNum" sz="quarter" idx="12"/>
          </p:nvPr>
        </p:nvSpPr>
        <p:spPr/>
        <p:txBody>
          <a:bodyPr/>
          <a:lstStyle/>
          <a:p>
            <a:fld id="{811A6EE2-8552-40EC-A885-8EF25C7648B6}" type="slidenum">
              <a:rPr lang="tr-TR" smtClean="0"/>
              <a:pPr/>
              <a:t>4</a:t>
            </a:fld>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	Doktor ile Röportaj</a:t>
            </a:r>
            <a:endParaRPr lang="tr-TR" dirty="0"/>
          </a:p>
        </p:txBody>
      </p:sp>
      <p:sp>
        <p:nvSpPr>
          <p:cNvPr id="3" name="2 İçerik Yer Tutucusu"/>
          <p:cNvSpPr>
            <a:spLocks noGrp="1"/>
          </p:cNvSpPr>
          <p:nvPr>
            <p:ph idx="1"/>
          </p:nvPr>
        </p:nvSpPr>
        <p:spPr>
          <a:xfrm>
            <a:off x="457200" y="1935480"/>
            <a:ext cx="6779096" cy="4389120"/>
          </a:xfrm>
        </p:spPr>
        <p:txBody>
          <a:bodyPr>
            <a:normAutofit fontScale="85000" lnSpcReduction="20000"/>
          </a:bodyPr>
          <a:lstStyle/>
          <a:p>
            <a:r>
              <a:rPr lang="tr-TR" dirty="0" smtClean="0">
                <a:latin typeface="+mj-lt"/>
              </a:rPr>
              <a:t>+ </a:t>
            </a:r>
            <a:r>
              <a:rPr lang="tr-TR" b="1" dirty="0" smtClean="0">
                <a:latin typeface="+mj-lt"/>
              </a:rPr>
              <a:t>Merhaba, biz Biyomedikal Mühendisliği bölümünden geliyoruz ve projemiz hakkında size birkaç soru soracağız.</a:t>
            </a:r>
          </a:p>
          <a:p>
            <a:r>
              <a:rPr lang="tr-TR" dirty="0" smtClean="0">
                <a:latin typeface="+mj-lt"/>
              </a:rPr>
              <a:t>- </a:t>
            </a:r>
            <a:r>
              <a:rPr lang="tr-TR" dirty="0" err="1" smtClean="0">
                <a:latin typeface="+mj-lt"/>
              </a:rPr>
              <a:t>Hoşgeldiniz</a:t>
            </a:r>
            <a:r>
              <a:rPr lang="tr-TR" dirty="0" smtClean="0">
                <a:latin typeface="+mj-lt"/>
              </a:rPr>
              <a:t>, umarım yardımcı olabilirim.</a:t>
            </a:r>
          </a:p>
          <a:p>
            <a:r>
              <a:rPr lang="tr-TR" b="1" dirty="0" smtClean="0">
                <a:latin typeface="+mj-lt"/>
              </a:rPr>
              <a:t>+ Öncelikle kendinizden bahseder misiniz?</a:t>
            </a:r>
          </a:p>
          <a:p>
            <a:r>
              <a:rPr lang="tr-TR" dirty="0" smtClean="0">
                <a:latin typeface="+mj-lt"/>
              </a:rPr>
              <a:t>- 7 Mart 1981 yılında </a:t>
            </a:r>
            <a:r>
              <a:rPr lang="tr-TR" dirty="0" err="1" smtClean="0">
                <a:latin typeface="+mj-lt"/>
              </a:rPr>
              <a:t>Maidstone</a:t>
            </a:r>
            <a:r>
              <a:rPr lang="tr-TR" dirty="0" smtClean="0">
                <a:latin typeface="+mj-lt"/>
              </a:rPr>
              <a:t>, İngiltere'de dünyaya geldim. </a:t>
            </a:r>
          </a:p>
          <a:p>
            <a:r>
              <a:rPr lang="tr-TR" dirty="0" smtClean="0">
                <a:latin typeface="+mj-lt"/>
              </a:rPr>
              <a:t>Eğitimim: 1996-2000 </a:t>
            </a:r>
            <a:r>
              <a:rPr lang="tr-TR" dirty="0" err="1" smtClean="0">
                <a:latin typeface="+mj-lt"/>
              </a:rPr>
              <a:t>Chatham</a:t>
            </a:r>
            <a:r>
              <a:rPr lang="tr-TR" dirty="0" smtClean="0">
                <a:latin typeface="+mj-lt"/>
              </a:rPr>
              <a:t> </a:t>
            </a:r>
            <a:r>
              <a:rPr lang="tr-TR" dirty="0" err="1" smtClean="0">
                <a:latin typeface="+mj-lt"/>
              </a:rPr>
              <a:t>Grammar</a:t>
            </a:r>
            <a:r>
              <a:rPr lang="tr-TR" dirty="0" smtClean="0">
                <a:latin typeface="+mj-lt"/>
              </a:rPr>
              <a:t> </a:t>
            </a:r>
          </a:p>
          <a:p>
            <a:r>
              <a:rPr lang="tr-TR" dirty="0" smtClean="0">
                <a:latin typeface="+mj-lt"/>
              </a:rPr>
              <a:t>2000-2003 </a:t>
            </a:r>
            <a:r>
              <a:rPr lang="tr-TR" dirty="0" err="1" smtClean="0">
                <a:latin typeface="+mj-lt"/>
              </a:rPr>
              <a:t>Queen</a:t>
            </a:r>
            <a:r>
              <a:rPr lang="tr-TR" dirty="0" smtClean="0">
                <a:latin typeface="+mj-lt"/>
              </a:rPr>
              <a:t> </a:t>
            </a:r>
            <a:r>
              <a:rPr lang="tr-TR" dirty="0" err="1" smtClean="0">
                <a:latin typeface="+mj-lt"/>
              </a:rPr>
              <a:t>Mary</a:t>
            </a:r>
            <a:r>
              <a:rPr lang="tr-TR" dirty="0" smtClean="0">
                <a:latin typeface="+mj-lt"/>
              </a:rPr>
              <a:t> </a:t>
            </a:r>
            <a:r>
              <a:rPr lang="tr-TR" dirty="0" err="1" smtClean="0">
                <a:latin typeface="+mj-lt"/>
              </a:rPr>
              <a:t>University</a:t>
            </a:r>
            <a:r>
              <a:rPr lang="tr-TR" dirty="0" smtClean="0">
                <a:latin typeface="+mj-lt"/>
              </a:rPr>
              <a:t> of </a:t>
            </a:r>
            <a:r>
              <a:rPr lang="tr-TR" dirty="0" err="1" smtClean="0">
                <a:latin typeface="+mj-lt"/>
              </a:rPr>
              <a:t>London</a:t>
            </a:r>
            <a:r>
              <a:rPr lang="tr-TR" dirty="0" smtClean="0">
                <a:latin typeface="+mj-lt"/>
              </a:rPr>
              <a:t>, </a:t>
            </a:r>
            <a:r>
              <a:rPr lang="tr-TR" dirty="0" err="1" smtClean="0">
                <a:latin typeface="+mj-lt"/>
              </a:rPr>
              <a:t>Genomics</a:t>
            </a:r>
            <a:r>
              <a:rPr lang="tr-TR" dirty="0" smtClean="0">
                <a:latin typeface="+mj-lt"/>
              </a:rPr>
              <a:t> </a:t>
            </a:r>
            <a:r>
              <a:rPr lang="tr-TR" dirty="0" err="1" smtClean="0">
                <a:latin typeface="+mj-lt"/>
              </a:rPr>
              <a:t>Faculty</a:t>
            </a:r>
            <a:r>
              <a:rPr lang="tr-TR" dirty="0" smtClean="0">
                <a:latin typeface="+mj-lt"/>
              </a:rPr>
              <a:t> </a:t>
            </a:r>
          </a:p>
          <a:p>
            <a:r>
              <a:rPr lang="tr-TR" dirty="0" smtClean="0">
                <a:latin typeface="+mj-lt"/>
              </a:rPr>
              <a:t>2003-2005 </a:t>
            </a:r>
            <a:r>
              <a:rPr lang="tr-TR" dirty="0" err="1" smtClean="0">
                <a:latin typeface="+mj-lt"/>
              </a:rPr>
              <a:t>University</a:t>
            </a:r>
            <a:r>
              <a:rPr lang="tr-TR" dirty="0" smtClean="0">
                <a:latin typeface="+mj-lt"/>
              </a:rPr>
              <a:t> of Kent - </a:t>
            </a:r>
            <a:r>
              <a:rPr lang="tr-TR" dirty="0" err="1" smtClean="0">
                <a:latin typeface="+mj-lt"/>
              </a:rPr>
              <a:t>Canterbury</a:t>
            </a:r>
            <a:r>
              <a:rPr lang="tr-TR" dirty="0" smtClean="0">
                <a:latin typeface="+mj-lt"/>
              </a:rPr>
              <a:t> </a:t>
            </a:r>
            <a:r>
              <a:rPr lang="tr-TR" dirty="0" err="1" smtClean="0">
                <a:latin typeface="+mj-lt"/>
              </a:rPr>
              <a:t>Christchurch</a:t>
            </a:r>
            <a:r>
              <a:rPr lang="tr-TR" dirty="0" smtClean="0">
                <a:latin typeface="+mj-lt"/>
              </a:rPr>
              <a:t> </a:t>
            </a:r>
            <a:r>
              <a:rPr lang="tr-TR" dirty="0" err="1" smtClean="0">
                <a:latin typeface="+mj-lt"/>
              </a:rPr>
              <a:t>Biomedical</a:t>
            </a:r>
            <a:r>
              <a:rPr lang="tr-TR" dirty="0" smtClean="0">
                <a:latin typeface="+mj-lt"/>
              </a:rPr>
              <a:t> </a:t>
            </a:r>
            <a:r>
              <a:rPr lang="tr-TR" dirty="0" err="1" smtClean="0">
                <a:latin typeface="+mj-lt"/>
              </a:rPr>
              <a:t>Research</a:t>
            </a:r>
            <a:r>
              <a:rPr lang="tr-TR" dirty="0" smtClean="0">
                <a:latin typeface="+mj-lt"/>
              </a:rPr>
              <a:t> </a:t>
            </a:r>
            <a:r>
              <a:rPr lang="tr-TR" dirty="0" err="1" smtClean="0">
                <a:latin typeface="+mj-lt"/>
              </a:rPr>
              <a:t>Facility</a:t>
            </a:r>
            <a:r>
              <a:rPr lang="tr-TR" dirty="0" smtClean="0">
                <a:latin typeface="+mj-lt"/>
              </a:rPr>
              <a:t> </a:t>
            </a:r>
          </a:p>
          <a:p>
            <a:r>
              <a:rPr lang="tr-TR" dirty="0" smtClean="0">
                <a:latin typeface="+mj-lt"/>
              </a:rPr>
              <a:t>2005-2011 I.P. </a:t>
            </a:r>
            <a:r>
              <a:rPr lang="tr-TR" dirty="0" err="1" smtClean="0">
                <a:latin typeface="+mj-lt"/>
              </a:rPr>
              <a:t>Pavlov</a:t>
            </a:r>
            <a:r>
              <a:rPr lang="tr-TR" dirty="0" smtClean="0">
                <a:latin typeface="+mj-lt"/>
              </a:rPr>
              <a:t> </a:t>
            </a:r>
            <a:r>
              <a:rPr lang="tr-TR" dirty="0" err="1" smtClean="0">
                <a:latin typeface="+mj-lt"/>
              </a:rPr>
              <a:t>State</a:t>
            </a:r>
            <a:r>
              <a:rPr lang="tr-TR" dirty="0" smtClean="0">
                <a:latin typeface="+mj-lt"/>
              </a:rPr>
              <a:t> </a:t>
            </a:r>
            <a:r>
              <a:rPr lang="tr-TR" dirty="0" err="1" smtClean="0">
                <a:latin typeface="+mj-lt"/>
              </a:rPr>
              <a:t>Medical</a:t>
            </a:r>
            <a:r>
              <a:rPr lang="tr-TR" dirty="0" smtClean="0">
                <a:latin typeface="+mj-lt"/>
              </a:rPr>
              <a:t> </a:t>
            </a:r>
            <a:r>
              <a:rPr lang="tr-TR" dirty="0" err="1" smtClean="0">
                <a:latin typeface="+mj-lt"/>
              </a:rPr>
              <a:t>University</a:t>
            </a:r>
            <a:r>
              <a:rPr lang="tr-TR" dirty="0" smtClean="0">
                <a:latin typeface="+mj-lt"/>
              </a:rPr>
              <a:t> – Saint Petersburg (</a:t>
            </a:r>
            <a:r>
              <a:rPr lang="tr-TR" dirty="0" err="1" smtClean="0">
                <a:latin typeface="+mj-lt"/>
              </a:rPr>
              <a:t>Medical</a:t>
            </a:r>
            <a:r>
              <a:rPr lang="tr-TR" dirty="0" smtClean="0">
                <a:latin typeface="+mj-lt"/>
              </a:rPr>
              <a:t> </a:t>
            </a:r>
            <a:r>
              <a:rPr lang="tr-TR" dirty="0" err="1" smtClean="0">
                <a:latin typeface="+mj-lt"/>
              </a:rPr>
              <a:t>Degree</a:t>
            </a:r>
            <a:r>
              <a:rPr lang="tr-TR" dirty="0" smtClean="0">
                <a:latin typeface="+mj-lt"/>
              </a:rPr>
              <a:t>)</a:t>
            </a:r>
            <a:endParaRPr lang="tr-TR" dirty="0">
              <a:latin typeface="+mj-lt"/>
            </a:endParaRPr>
          </a:p>
        </p:txBody>
      </p:sp>
      <p:pic>
        <p:nvPicPr>
          <p:cNvPr id="32770" name="Picture 2" descr="http://neareasthospital.com/uploads/images/343/dr.ali_uzan__medium.jpg"/>
          <p:cNvPicPr>
            <a:picLocks noChangeAspect="1" noChangeArrowheads="1"/>
          </p:cNvPicPr>
          <p:nvPr/>
        </p:nvPicPr>
        <p:blipFill>
          <a:blip r:embed="rId2" cstate="print"/>
          <a:srcRect/>
          <a:stretch>
            <a:fillRect/>
          </a:stretch>
        </p:blipFill>
        <p:spPr bwMode="auto">
          <a:xfrm>
            <a:off x="7020272" y="1340768"/>
            <a:ext cx="1800199" cy="1800200"/>
          </a:xfrm>
          <a:prstGeom prst="rect">
            <a:avLst/>
          </a:prstGeom>
          <a:noFill/>
        </p:spPr>
      </p:pic>
      <p:sp>
        <p:nvSpPr>
          <p:cNvPr id="5" name="4 Metin kutusu"/>
          <p:cNvSpPr txBox="1"/>
          <p:nvPr/>
        </p:nvSpPr>
        <p:spPr>
          <a:xfrm>
            <a:off x="6800730" y="3140968"/>
            <a:ext cx="2343270" cy="646331"/>
          </a:xfrm>
          <a:prstGeom prst="rect">
            <a:avLst/>
          </a:prstGeom>
          <a:noFill/>
        </p:spPr>
        <p:txBody>
          <a:bodyPr wrap="square" rtlCol="0">
            <a:spAutoFit/>
          </a:bodyPr>
          <a:lstStyle/>
          <a:p>
            <a:r>
              <a:rPr lang="tr-TR" b="1" dirty="0" smtClean="0"/>
              <a:t>Dr. Ali Ahmet UZAN</a:t>
            </a:r>
          </a:p>
          <a:p>
            <a:endParaRPr lang="tr-TR" dirty="0"/>
          </a:p>
        </p:txBody>
      </p:sp>
      <p:sp>
        <p:nvSpPr>
          <p:cNvPr id="6" name="5 Slayt Numarası Yer Tutucusu"/>
          <p:cNvSpPr>
            <a:spLocks noGrp="1"/>
          </p:cNvSpPr>
          <p:nvPr>
            <p:ph type="sldNum" sz="quarter" idx="12"/>
          </p:nvPr>
        </p:nvSpPr>
        <p:spPr/>
        <p:txBody>
          <a:bodyPr/>
          <a:lstStyle/>
          <a:p>
            <a:fld id="{811A6EE2-8552-40EC-A885-8EF25C7648B6}" type="slidenum">
              <a:rPr lang="tr-TR" smtClean="0"/>
              <a:pPr/>
              <a:t>5</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	Doktor ile Röportaj</a:t>
            </a:r>
            <a:endParaRPr lang="tr-TR" dirty="0"/>
          </a:p>
        </p:txBody>
      </p:sp>
      <p:sp>
        <p:nvSpPr>
          <p:cNvPr id="3" name="2 İçerik Yer Tutucusu"/>
          <p:cNvSpPr>
            <a:spLocks noGrp="1"/>
          </p:cNvSpPr>
          <p:nvPr>
            <p:ph idx="1"/>
          </p:nvPr>
        </p:nvSpPr>
        <p:spPr/>
        <p:txBody>
          <a:bodyPr>
            <a:normAutofit fontScale="92500" lnSpcReduction="20000"/>
          </a:bodyPr>
          <a:lstStyle/>
          <a:p>
            <a:r>
              <a:rPr lang="tr-TR" b="1" dirty="0" smtClean="0">
                <a:latin typeface="+mj-lt"/>
              </a:rPr>
              <a:t>+ Hastanenizde hangi akciğer hastalıkları sıkça rastlanıyor?</a:t>
            </a:r>
          </a:p>
          <a:p>
            <a:r>
              <a:rPr lang="tr-TR" dirty="0" smtClean="0">
                <a:latin typeface="+mj-lt"/>
              </a:rPr>
              <a:t>- En çok KOAH. Bunun yanında astım, bronşit, </a:t>
            </a:r>
            <a:r>
              <a:rPr lang="tr-TR" dirty="0" err="1" smtClean="0">
                <a:latin typeface="+mj-lt"/>
              </a:rPr>
              <a:t>Pnomoni</a:t>
            </a:r>
            <a:r>
              <a:rPr lang="tr-TR" dirty="0" smtClean="0">
                <a:latin typeface="+mj-lt"/>
              </a:rPr>
              <a:t> ve akciğer hastalıkları. </a:t>
            </a:r>
          </a:p>
          <a:p>
            <a:r>
              <a:rPr lang="tr-TR" b="1" dirty="0" smtClean="0">
                <a:latin typeface="+mj-lt"/>
              </a:rPr>
              <a:t>+ Bu hastalıklar üzerinde nem ve sıcaklığın etkisi var mıdır?</a:t>
            </a:r>
          </a:p>
          <a:p>
            <a:r>
              <a:rPr lang="tr-TR" dirty="0" smtClean="0">
                <a:latin typeface="+mj-lt"/>
              </a:rPr>
              <a:t>- KOAH için sıcaklık ne kadar artar ve nem ne kadar azalırsa o kadar alevlenme olur. Bu da hastaları rahatsız eder. Ama genel olarak akciğer hastalıkları yazın daha azdır. Çünkü insanlar grip, </a:t>
            </a:r>
            <a:r>
              <a:rPr lang="tr-TR" dirty="0" err="1" smtClean="0">
                <a:latin typeface="+mj-lt"/>
              </a:rPr>
              <a:t>zatüre</a:t>
            </a:r>
            <a:r>
              <a:rPr lang="tr-TR" dirty="0" smtClean="0">
                <a:latin typeface="+mj-lt"/>
              </a:rPr>
              <a:t> olmazlar. Kışın bu yüzden daha çok hastamız olur. Grip olduklarında akciğer iltihaplanmaları da meydana gelir. </a:t>
            </a:r>
          </a:p>
          <a:p>
            <a:r>
              <a:rPr lang="tr-TR" b="1" dirty="0" smtClean="0">
                <a:latin typeface="+mj-lt"/>
              </a:rPr>
              <a:t>+ Hastanenize ne sıklıkla akciğer hastaları gelmektedir?</a:t>
            </a:r>
          </a:p>
          <a:p>
            <a:r>
              <a:rPr lang="tr-TR" dirty="0" smtClean="0">
                <a:latin typeface="+mj-lt"/>
              </a:rPr>
              <a:t>- Yarın üç tane KOAH hastam var. Yani ayda yirmi üzeri hasta geliyor. Mevsimsel değişmeler de hasta sayısını değiştiriyor.</a:t>
            </a:r>
          </a:p>
          <a:p>
            <a:endParaRPr lang="tr-TR" dirty="0">
              <a:latin typeface="+mj-lt"/>
            </a:endParaRPr>
          </a:p>
        </p:txBody>
      </p:sp>
      <p:sp>
        <p:nvSpPr>
          <p:cNvPr id="4" name="3 Slayt Numarası Yer Tutucusu"/>
          <p:cNvSpPr>
            <a:spLocks noGrp="1"/>
          </p:cNvSpPr>
          <p:nvPr>
            <p:ph type="sldNum" sz="quarter" idx="12"/>
          </p:nvPr>
        </p:nvSpPr>
        <p:spPr/>
        <p:txBody>
          <a:bodyPr/>
          <a:lstStyle/>
          <a:p>
            <a:fld id="{811A6EE2-8552-40EC-A885-8EF25C7648B6}" type="slidenum">
              <a:rPr lang="tr-TR" smtClean="0"/>
              <a:pPr/>
              <a:t>6</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	Doktor ile </a:t>
            </a:r>
            <a:r>
              <a:rPr lang="tr-TR" dirty="0" err="1" smtClean="0"/>
              <a:t>Röpartaj</a:t>
            </a:r>
            <a:endParaRPr lang="tr-TR" dirty="0"/>
          </a:p>
        </p:txBody>
      </p:sp>
      <p:sp>
        <p:nvSpPr>
          <p:cNvPr id="3" name="2 İçerik Yer Tutucusu"/>
          <p:cNvSpPr>
            <a:spLocks noGrp="1"/>
          </p:cNvSpPr>
          <p:nvPr>
            <p:ph idx="1"/>
          </p:nvPr>
        </p:nvSpPr>
        <p:spPr>
          <a:xfrm>
            <a:off x="251520" y="1935480"/>
            <a:ext cx="8712968" cy="4389120"/>
          </a:xfrm>
        </p:spPr>
        <p:txBody>
          <a:bodyPr>
            <a:normAutofit fontScale="85000" lnSpcReduction="20000"/>
          </a:bodyPr>
          <a:lstStyle/>
          <a:p>
            <a:r>
              <a:rPr lang="tr-TR" b="1" dirty="0" smtClean="0">
                <a:latin typeface="+mj-lt"/>
              </a:rPr>
              <a:t>+ Hastanenizde, hastanın bulunduğu ortamdan nem-sıcaklık ve hastanın nabzını </a:t>
            </a:r>
            <a:r>
              <a:rPr lang="tr-TR" b="1" dirty="0" err="1" smtClean="0">
                <a:latin typeface="+mj-lt"/>
              </a:rPr>
              <a:t>bluetooth</a:t>
            </a:r>
            <a:r>
              <a:rPr lang="tr-TR" b="1" dirty="0" smtClean="0">
                <a:latin typeface="+mj-lt"/>
              </a:rPr>
              <a:t> veya </a:t>
            </a:r>
            <a:r>
              <a:rPr lang="tr-TR" b="1" dirty="0" err="1" smtClean="0">
                <a:latin typeface="+mj-lt"/>
              </a:rPr>
              <a:t>wifi</a:t>
            </a:r>
            <a:r>
              <a:rPr lang="tr-TR" b="1" dirty="0" smtClean="0">
                <a:latin typeface="+mj-lt"/>
              </a:rPr>
              <a:t> yolu ile verileri alabileceğiniz bir cihaz var mı? </a:t>
            </a:r>
          </a:p>
          <a:p>
            <a:r>
              <a:rPr lang="tr-TR" dirty="0" smtClean="0">
                <a:latin typeface="+mj-lt"/>
              </a:rPr>
              <a:t>- Yok. Sadece kardiyolojide telemetri sistemi var. Ama verimli çalışmıyor. </a:t>
            </a:r>
          </a:p>
          <a:p>
            <a:r>
              <a:rPr lang="tr-TR" b="1" dirty="0" smtClean="0">
                <a:latin typeface="+mj-lt"/>
              </a:rPr>
              <a:t>+ Peki böyle bir cihaz olsa kullanır mıydınız?</a:t>
            </a:r>
          </a:p>
          <a:p>
            <a:r>
              <a:rPr lang="tr-TR" dirty="0" smtClean="0">
                <a:latin typeface="+mj-lt"/>
              </a:rPr>
              <a:t>- Süper olurdu. Çok iyi olurdu. Kesin kullanırdık. İşimi çok kolaylaştırırdı. Telemetriden daha iyi olurdu. Maliyeti daha düşük, bakımı daha kolay ve kullanması daha kolay olurdu. Geçmişe dönük verilerin kontrol edilmesi de büyük bir artık yönü olabilir.</a:t>
            </a:r>
          </a:p>
          <a:p>
            <a:r>
              <a:rPr lang="tr-TR" b="1" dirty="0" smtClean="0">
                <a:latin typeface="+mj-lt"/>
              </a:rPr>
              <a:t>+ Yani projemiz gerekli olan bir cihaz mıdır?</a:t>
            </a:r>
          </a:p>
          <a:p>
            <a:r>
              <a:rPr lang="tr-TR" dirty="0" smtClean="0">
                <a:latin typeface="+mj-lt"/>
              </a:rPr>
              <a:t>- Kesinlikle. </a:t>
            </a:r>
          </a:p>
          <a:p>
            <a:r>
              <a:rPr lang="tr-TR" b="1" dirty="0" smtClean="0">
                <a:latin typeface="+mj-lt"/>
              </a:rPr>
              <a:t>+ Bize vakit ayırdığınız için teşekkür ederiz.</a:t>
            </a:r>
          </a:p>
          <a:p>
            <a:r>
              <a:rPr lang="tr-TR" dirty="0" smtClean="0">
                <a:latin typeface="+mj-lt"/>
              </a:rPr>
              <a:t>- Ben teşekkür ederim umarım yardımcı olabilmişimdir. </a:t>
            </a:r>
            <a:r>
              <a:rPr lang="tr-TR" dirty="0" smtClean="0"/>
              <a:t>Projenizde başarılar dilerim.</a:t>
            </a:r>
            <a:endParaRPr lang="tr-TR" dirty="0" smtClean="0">
              <a:latin typeface="+mj-lt"/>
            </a:endParaRPr>
          </a:p>
          <a:p>
            <a:endParaRPr lang="tr-TR" dirty="0" smtClean="0">
              <a:latin typeface="+mj-lt"/>
            </a:endParaRPr>
          </a:p>
          <a:p>
            <a:endParaRPr lang="tr-TR" dirty="0">
              <a:latin typeface="+mj-lt"/>
            </a:endParaRPr>
          </a:p>
        </p:txBody>
      </p:sp>
      <p:sp>
        <p:nvSpPr>
          <p:cNvPr id="4" name="3 Slayt Numarası Yer Tutucusu"/>
          <p:cNvSpPr>
            <a:spLocks noGrp="1"/>
          </p:cNvSpPr>
          <p:nvPr>
            <p:ph type="sldNum" sz="quarter" idx="12"/>
          </p:nvPr>
        </p:nvSpPr>
        <p:spPr/>
        <p:txBody>
          <a:bodyPr/>
          <a:lstStyle/>
          <a:p>
            <a:fld id="{811A6EE2-8552-40EC-A885-8EF25C7648B6}" type="slidenum">
              <a:rPr lang="tr-TR" smtClean="0"/>
              <a:pPr/>
              <a:t>7</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3.	Hedef Aldığımız Hastalıklar</a:t>
            </a:r>
            <a:endParaRPr lang="tr-TR" dirty="0"/>
          </a:p>
        </p:txBody>
      </p:sp>
      <p:sp>
        <p:nvSpPr>
          <p:cNvPr id="3" name="2 İçerik Yer Tutucusu"/>
          <p:cNvSpPr>
            <a:spLocks noGrp="1"/>
          </p:cNvSpPr>
          <p:nvPr>
            <p:ph idx="1"/>
          </p:nvPr>
        </p:nvSpPr>
        <p:spPr/>
        <p:txBody>
          <a:bodyPr/>
          <a:lstStyle/>
          <a:p>
            <a:pPr marL="514350" indent="-514350">
              <a:buFont typeface="+mj-lt"/>
              <a:buAutoNum type="arabicPeriod"/>
            </a:pPr>
            <a:r>
              <a:rPr lang="tr-TR" dirty="0" smtClean="0">
                <a:latin typeface="+mj-lt"/>
              </a:rPr>
              <a:t>Astım</a:t>
            </a:r>
          </a:p>
          <a:p>
            <a:pPr marL="514350" indent="-514350">
              <a:buFont typeface="+mj-lt"/>
              <a:buAutoNum type="arabicPeriod"/>
            </a:pPr>
            <a:r>
              <a:rPr lang="tr-TR" dirty="0" smtClean="0">
                <a:latin typeface="+mj-lt"/>
              </a:rPr>
              <a:t>Kronik </a:t>
            </a:r>
            <a:r>
              <a:rPr lang="tr-TR" dirty="0" err="1" smtClean="0">
                <a:latin typeface="+mj-lt"/>
              </a:rPr>
              <a:t>Obstrüktif</a:t>
            </a:r>
            <a:r>
              <a:rPr lang="tr-TR" dirty="0" smtClean="0">
                <a:latin typeface="+mj-lt"/>
              </a:rPr>
              <a:t> Akciğer Hastalığı (KOAH)</a:t>
            </a:r>
          </a:p>
          <a:p>
            <a:pPr marL="514350" indent="-514350">
              <a:buFont typeface="+mj-lt"/>
              <a:buAutoNum type="arabicPeriod"/>
            </a:pPr>
            <a:r>
              <a:rPr lang="tr-TR" dirty="0" smtClean="0">
                <a:latin typeface="+mj-lt"/>
              </a:rPr>
              <a:t>Amfizem</a:t>
            </a:r>
          </a:p>
          <a:p>
            <a:pPr marL="514350" indent="-514350">
              <a:buFont typeface="+mj-lt"/>
              <a:buAutoNum type="arabicPeriod"/>
            </a:pPr>
            <a:r>
              <a:rPr lang="tr-TR" dirty="0" smtClean="0">
                <a:latin typeface="+mj-lt"/>
              </a:rPr>
              <a:t>Migren </a:t>
            </a:r>
          </a:p>
          <a:p>
            <a:pPr marL="514350" indent="-514350">
              <a:buFont typeface="+mj-lt"/>
              <a:buAutoNum type="arabicPeriod"/>
            </a:pPr>
            <a:r>
              <a:rPr lang="tr-TR" dirty="0" smtClean="0">
                <a:latin typeface="+mj-lt"/>
              </a:rPr>
              <a:t>Bronşit</a:t>
            </a:r>
          </a:p>
          <a:p>
            <a:pPr marL="514350" indent="-514350">
              <a:buFont typeface="+mj-lt"/>
              <a:buAutoNum type="arabicPeriod"/>
            </a:pPr>
            <a:r>
              <a:rPr lang="tr-TR" dirty="0" smtClean="0">
                <a:latin typeface="+mj-lt"/>
              </a:rPr>
              <a:t>Aritmi</a:t>
            </a:r>
          </a:p>
        </p:txBody>
      </p:sp>
      <p:sp>
        <p:nvSpPr>
          <p:cNvPr id="4" name="3 Slayt Numarası Yer Tutucusu"/>
          <p:cNvSpPr>
            <a:spLocks noGrp="1"/>
          </p:cNvSpPr>
          <p:nvPr>
            <p:ph type="sldNum" sz="quarter" idx="12"/>
          </p:nvPr>
        </p:nvSpPr>
        <p:spPr/>
        <p:txBody>
          <a:bodyPr/>
          <a:lstStyle/>
          <a:p>
            <a:fld id="{811A6EE2-8552-40EC-A885-8EF25C7648B6}" type="slidenum">
              <a:rPr lang="tr-TR" smtClean="0"/>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3.1	Astım</a:t>
            </a:r>
            <a:endParaRPr lang="tr-TR" dirty="0"/>
          </a:p>
        </p:txBody>
      </p:sp>
      <p:sp>
        <p:nvSpPr>
          <p:cNvPr id="3" name="2 İçerik Yer Tutucusu"/>
          <p:cNvSpPr>
            <a:spLocks noGrp="1"/>
          </p:cNvSpPr>
          <p:nvPr>
            <p:ph idx="1"/>
          </p:nvPr>
        </p:nvSpPr>
        <p:spPr>
          <a:xfrm>
            <a:off x="457200" y="1935480"/>
            <a:ext cx="4114800" cy="4389120"/>
          </a:xfrm>
        </p:spPr>
        <p:txBody>
          <a:bodyPr/>
          <a:lstStyle/>
          <a:p>
            <a:r>
              <a:rPr lang="tr-TR" b="1" dirty="0" smtClean="0">
                <a:latin typeface="+mj-lt"/>
              </a:rPr>
              <a:t>Astım</a:t>
            </a:r>
            <a:r>
              <a:rPr lang="tr-TR" dirty="0" smtClean="0">
                <a:latin typeface="+mj-lt"/>
              </a:rPr>
              <a:t>, solunum yollarının süregelen bir iltihap sonucu aşırı derecede duyarlı olmasına ve bazı etkenlerle zaman zaman daralmasına neden olan bir solunum yolu hastalığıdır.</a:t>
            </a:r>
          </a:p>
          <a:p>
            <a:endParaRPr lang="tr-TR" dirty="0" smtClean="0">
              <a:latin typeface="+mj-lt"/>
            </a:endParaRPr>
          </a:p>
          <a:p>
            <a:endParaRPr lang="tr-TR" dirty="0" smtClean="0">
              <a:latin typeface="+mj-lt"/>
            </a:endParaRPr>
          </a:p>
          <a:p>
            <a:endParaRPr lang="tr-TR" dirty="0"/>
          </a:p>
        </p:txBody>
      </p:sp>
      <p:pic>
        <p:nvPicPr>
          <p:cNvPr id="1026" name="Picture 2" descr="http://www.nedirnedegildir.net/wp-content/uploads/2014/12/ast%C4%B1m.jpg"/>
          <p:cNvPicPr>
            <a:picLocks noChangeAspect="1" noChangeArrowheads="1"/>
          </p:cNvPicPr>
          <p:nvPr/>
        </p:nvPicPr>
        <p:blipFill>
          <a:blip r:embed="rId2" cstate="print"/>
          <a:srcRect/>
          <a:stretch>
            <a:fillRect/>
          </a:stretch>
        </p:blipFill>
        <p:spPr bwMode="auto">
          <a:xfrm>
            <a:off x="4860032" y="2060848"/>
            <a:ext cx="3908503" cy="2664296"/>
          </a:xfrm>
          <a:prstGeom prst="rect">
            <a:avLst/>
          </a:prstGeom>
          <a:noFill/>
        </p:spPr>
      </p:pic>
      <p:sp>
        <p:nvSpPr>
          <p:cNvPr id="5" name="4 Slayt Numarası Yer Tutucusu"/>
          <p:cNvSpPr>
            <a:spLocks noGrp="1"/>
          </p:cNvSpPr>
          <p:nvPr>
            <p:ph type="sldNum" sz="quarter" idx="12"/>
          </p:nvPr>
        </p:nvSpPr>
        <p:spPr/>
        <p:txBody>
          <a:bodyPr/>
          <a:lstStyle/>
          <a:p>
            <a:fld id="{811A6EE2-8552-40EC-A885-8EF25C7648B6}" type="slidenum">
              <a:rPr lang="tr-TR" smtClean="0"/>
              <a:pPr/>
              <a:t>9</a:t>
            </a:fld>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1045</TotalTime>
  <Words>1241</Words>
  <Application>Microsoft Office PowerPoint</Application>
  <PresentationFormat>Ekran Gösterisi (4:3)</PresentationFormat>
  <Paragraphs>212</Paragraphs>
  <Slides>37</Slides>
  <Notes>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Akış</vt:lpstr>
      <vt:lpstr>NABIZ – SICAKLIK – NEM ÖLÇER</vt:lpstr>
      <vt:lpstr>GİRİŞ</vt:lpstr>
      <vt:lpstr>1. Proje Amacımız</vt:lpstr>
      <vt:lpstr>1.2 Literatür Araştırması</vt:lpstr>
      <vt:lpstr>2. Doktor ile Röportaj</vt:lpstr>
      <vt:lpstr>2. Doktor ile Röportaj</vt:lpstr>
      <vt:lpstr>2. Doktor ile Röpartaj</vt:lpstr>
      <vt:lpstr>3. Hedef Aldığımız Hastalıklar</vt:lpstr>
      <vt:lpstr>3.1 Astım</vt:lpstr>
      <vt:lpstr>3.2  KOAH</vt:lpstr>
      <vt:lpstr>3.3 AMFİZEM</vt:lpstr>
      <vt:lpstr>3.4 MİGREN</vt:lpstr>
      <vt:lpstr>3.5 BRONŞİT</vt:lpstr>
      <vt:lpstr>3.6 ARİTMİ</vt:lpstr>
      <vt:lpstr>4. Bazı İstatistiksel Araştırmalar</vt:lpstr>
      <vt:lpstr>Slayt 16</vt:lpstr>
      <vt:lpstr>Slayt 17</vt:lpstr>
      <vt:lpstr>5. PROJE AVANTAJLARI</vt:lpstr>
      <vt:lpstr>5.PROJE AVANTAJLARI</vt:lpstr>
      <vt:lpstr>6. PROJE DEZAVANTAJLARI</vt:lpstr>
      <vt:lpstr>7. PROJE ÇALIŞMA PRENSİBİ</vt:lpstr>
      <vt:lpstr>8. KULLANILACAK MALZEMELER</vt:lpstr>
      <vt:lpstr>   7.1 PIC 16F877</vt:lpstr>
      <vt:lpstr>   8.1 PIC 16F877 FİZİKSEL YAPISI</vt:lpstr>
      <vt:lpstr>Slayt 25</vt:lpstr>
      <vt:lpstr>8.2 LM358N OPAMP</vt:lpstr>
      <vt:lpstr>8.3 SPO2 PROBU</vt:lpstr>
      <vt:lpstr>8.4 LCD EKRAN</vt:lpstr>
      <vt:lpstr>8.5  7805 REGÜLATÖR</vt:lpstr>
      <vt:lpstr>8.6 9V PİL</vt:lpstr>
      <vt:lpstr>8.7 KONDANSATÖLER</vt:lpstr>
      <vt:lpstr>8.8 DİRENÇLER</vt:lpstr>
      <vt:lpstr>8.9 4MHZ KRİSTAL</vt:lpstr>
      <vt:lpstr>8.10   SHT11 SENSÖRÜ</vt:lpstr>
      <vt:lpstr>8.11 HC-05 BLUETOOTH</vt:lpstr>
      <vt:lpstr>PROJE TASARIMI</vt:lpstr>
      <vt:lpstr>10.SONUÇ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NABIZ – SICAKLIK – NEM ÖLÇER</dc:title>
  <dc:creator>Tamer Keskin</dc:creator>
  <cp:lastModifiedBy>TAMER</cp:lastModifiedBy>
  <cp:revision>76</cp:revision>
  <dcterms:created xsi:type="dcterms:W3CDTF">2015-05-24T11:07:09Z</dcterms:created>
  <dcterms:modified xsi:type="dcterms:W3CDTF">2016-01-11T13:56:04Z</dcterms:modified>
</cp:coreProperties>
</file>