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5" r:id="rId7"/>
    <p:sldId id="279" r:id="rId8"/>
    <p:sldId id="280" r:id="rId9"/>
    <p:sldId id="281" r:id="rId10"/>
    <p:sldId id="283" r:id="rId11"/>
    <p:sldId id="284" r:id="rId12"/>
    <p:sldId id="282" r:id="rId13"/>
    <p:sldId id="285" r:id="rId14"/>
    <p:sldId id="286" r:id="rId15"/>
    <p:sldId id="287" r:id="rId16"/>
    <p:sldId id="261" r:id="rId17"/>
    <p:sldId id="262" r:id="rId18"/>
    <p:sldId id="263" r:id="rId19"/>
    <p:sldId id="264" r:id="rId20"/>
    <p:sldId id="266" r:id="rId21"/>
    <p:sldId id="267" r:id="rId22"/>
    <p:sldId id="268" r:id="rId23"/>
    <p:sldId id="269" r:id="rId24"/>
    <p:sldId id="270" r:id="rId25"/>
    <p:sldId id="271" r:id="rId26"/>
    <p:sldId id="273" r:id="rId27"/>
    <p:sldId id="272" r:id="rId28"/>
    <p:sldId id="274" r:id="rId29"/>
    <p:sldId id="275" r:id="rId30"/>
    <p:sldId id="276" r:id="rId31"/>
    <p:sldId id="277" r:id="rId32"/>
    <p:sldId id="278" r:id="rId33"/>
    <p:sldId id="288" r:id="rId34"/>
    <p:sldId id="289"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77" autoAdjust="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12.1.2016</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D9F75050-0E15-4C5B-92B0-66D068882F1F}" type="datetimeFigureOut">
              <a:rPr lang="tr-TR" smtClean="0"/>
              <a:pPr/>
              <a:t>12.1.2016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D9F75050-0E15-4C5B-92B0-66D068882F1F}" type="datetimeFigureOut">
              <a:rPr lang="tr-TR" smtClean="0"/>
              <a:pPr/>
              <a:t>12.1.2016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12.1.2016</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12.1.2016</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928671"/>
            <a:ext cx="7772400" cy="1928825"/>
          </a:xfrm>
        </p:spPr>
        <p:txBody>
          <a:bodyPr/>
          <a:lstStyle/>
          <a:p>
            <a:r>
              <a:rPr lang="tr-TR" dirty="0" smtClean="0"/>
              <a:t>GRAFİK EKRANLI NABIZ ÖLÇER</a:t>
            </a:r>
            <a:endParaRPr lang="tr-TR" dirty="0"/>
          </a:p>
        </p:txBody>
      </p:sp>
      <p:sp>
        <p:nvSpPr>
          <p:cNvPr id="3" name="2 Alt Başlık"/>
          <p:cNvSpPr>
            <a:spLocks noGrp="1"/>
          </p:cNvSpPr>
          <p:nvPr>
            <p:ph type="subTitle" idx="1"/>
          </p:nvPr>
        </p:nvSpPr>
        <p:spPr>
          <a:xfrm>
            <a:off x="685800" y="3357562"/>
            <a:ext cx="7772400" cy="2143141"/>
          </a:xfrm>
        </p:spPr>
        <p:txBody>
          <a:bodyPr/>
          <a:lstStyle/>
          <a:p>
            <a:r>
              <a:rPr lang="tr-TR" dirty="0" smtClean="0"/>
              <a:t>ABDULSAMET </a:t>
            </a:r>
            <a:r>
              <a:rPr lang="tr-TR" dirty="0" smtClean="0"/>
              <a:t>ÖZDEMİR :20132331</a:t>
            </a:r>
            <a:endParaRPr lang="tr-TR" dirty="0" smtClean="0"/>
          </a:p>
          <a:p>
            <a:r>
              <a:rPr lang="tr-TR" dirty="0" smtClean="0"/>
              <a:t>SİNAN </a:t>
            </a:r>
            <a:r>
              <a:rPr lang="tr-TR" dirty="0" smtClean="0"/>
              <a:t>İSKENDER :20132835</a:t>
            </a:r>
            <a:endParaRPr lang="tr-TR" dirty="0" smtClean="0"/>
          </a:p>
          <a:p>
            <a:r>
              <a:rPr lang="tr-TR" dirty="0" smtClean="0"/>
              <a:t>ÖMER </a:t>
            </a:r>
            <a:r>
              <a:rPr lang="tr-TR" dirty="0" smtClean="0"/>
              <a:t>YILMAZ :20132242</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b="1" dirty="0" smtClean="0"/>
              <a:t>Kalp ritmi bozukluğu hakkında bilgi ?</a:t>
            </a:r>
            <a:endParaRPr lang="tr-TR" dirty="0" smtClean="0"/>
          </a:p>
          <a:p>
            <a:r>
              <a:rPr lang="tr-TR" dirty="0" smtClean="0"/>
              <a:t>- Tıp dilinde bir diğer adı  </a:t>
            </a:r>
            <a:r>
              <a:rPr lang="tr-TR" b="1" dirty="0" smtClean="0"/>
              <a:t>Aritmi</a:t>
            </a:r>
            <a:r>
              <a:rPr lang="tr-TR" dirty="0" smtClean="0"/>
              <a:t>, kalbin çok hızlı atması (taşikardi) ya da çok yavaş atması (</a:t>
            </a:r>
            <a:r>
              <a:rPr lang="tr-TR" dirty="0" err="1" smtClean="0"/>
              <a:t>bradikardi</a:t>
            </a:r>
            <a:r>
              <a:rPr lang="tr-TR" dirty="0" smtClean="0"/>
              <a:t>) veya düzensiz atması gibi kalp ritim sorunlarını ifade eder. Kalp ritim bozukluğunda kalbin her zamanki elektriksel ritminde bir düzensizlik vardır. Aritmiler her yaşta ortaya çıkabilir</a:t>
            </a:r>
          </a:p>
          <a:p>
            <a:pPr fontAlgn="base"/>
            <a:r>
              <a:rPr lang="tr-TR" dirty="0" smtClean="0"/>
              <a:t> </a:t>
            </a:r>
          </a:p>
          <a:p>
            <a:endParaRPr lang="tr-TR" dirty="0"/>
          </a:p>
        </p:txBody>
      </p:sp>
      <p:sp>
        <p:nvSpPr>
          <p:cNvPr id="3" name="2 Başlık"/>
          <p:cNvSpPr>
            <a:spLocks noGrp="1"/>
          </p:cNvSpPr>
          <p:nvPr>
            <p:ph type="title"/>
          </p:nvPr>
        </p:nvSpPr>
        <p:spPr/>
        <p:txBody>
          <a:bodyPr/>
          <a:lstStyle/>
          <a:p>
            <a:r>
              <a:rPr lang="tr-TR" dirty="0" smtClean="0">
                <a:solidFill>
                  <a:schemeClr val="tx1"/>
                </a:solidFill>
              </a:rPr>
              <a:t>Doktor ile Röportaj</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b="1" dirty="0" smtClean="0"/>
              <a:t>Kalp ritmi bozukluğunun nedenleri nelerdir ?</a:t>
            </a:r>
            <a:endParaRPr lang="tr-TR" dirty="0" smtClean="0"/>
          </a:p>
          <a:p>
            <a:pPr fontAlgn="base"/>
            <a:r>
              <a:rPr lang="tr-TR" dirty="0" smtClean="0"/>
              <a:t>Kalp krizi ya da geçmişteki bir kalp krizi yüzünden zarar görmüş kalp kası</a:t>
            </a:r>
          </a:p>
          <a:p>
            <a:pPr fontAlgn="base"/>
            <a:r>
              <a:rPr lang="tr-TR" dirty="0" smtClean="0"/>
              <a:t>Doğuştan gelen kalp hastalığı</a:t>
            </a:r>
          </a:p>
          <a:p>
            <a:pPr fontAlgn="base"/>
            <a:r>
              <a:rPr lang="tr-TR" dirty="0" smtClean="0"/>
              <a:t>Kalp yetmezliği veya kalp büyümesi</a:t>
            </a:r>
          </a:p>
          <a:p>
            <a:pPr fontAlgn="base"/>
            <a:r>
              <a:rPr lang="tr-TR" dirty="0" smtClean="0"/>
              <a:t>Akciğer hastalıkları</a:t>
            </a:r>
          </a:p>
          <a:p>
            <a:pPr fontAlgn="base"/>
            <a:r>
              <a:rPr lang="tr-TR" dirty="0" smtClean="0"/>
              <a:t>Anemi</a:t>
            </a:r>
          </a:p>
          <a:p>
            <a:pPr fontAlgn="base"/>
            <a:r>
              <a:rPr lang="tr-TR" dirty="0" smtClean="0"/>
              <a:t>Tiroit bezinin çok çalışması </a:t>
            </a:r>
          </a:p>
          <a:p>
            <a:pPr fontAlgn="base"/>
            <a:r>
              <a:rPr lang="tr-TR" dirty="0" smtClean="0"/>
              <a:t>Tiroit bezinin az çalışması </a:t>
            </a:r>
          </a:p>
          <a:p>
            <a:pPr fontAlgn="base"/>
            <a:r>
              <a:rPr lang="tr-TR" dirty="0" smtClean="0"/>
              <a:t>Yüksek tansiyon</a:t>
            </a:r>
          </a:p>
          <a:p>
            <a:pPr fontAlgn="base"/>
            <a:r>
              <a:rPr lang="tr-TR" dirty="0" smtClean="0"/>
              <a:t>Diyabet</a:t>
            </a:r>
          </a:p>
          <a:p>
            <a:endParaRPr lang="tr-TR" dirty="0"/>
          </a:p>
        </p:txBody>
      </p:sp>
      <p:sp>
        <p:nvSpPr>
          <p:cNvPr id="3" name="2 Başlık"/>
          <p:cNvSpPr>
            <a:spLocks noGrp="1"/>
          </p:cNvSpPr>
          <p:nvPr>
            <p:ph type="title"/>
          </p:nvPr>
        </p:nvSpPr>
        <p:spPr/>
        <p:txBody>
          <a:bodyPr/>
          <a:lstStyle/>
          <a:p>
            <a:r>
              <a:rPr lang="tr-TR" dirty="0" smtClean="0">
                <a:solidFill>
                  <a:schemeClr val="tx1"/>
                </a:solidFill>
              </a:rPr>
              <a:t>Doktor ile Röportaj</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pPr fontAlgn="base">
              <a:buNone/>
            </a:pPr>
            <a:r>
              <a:rPr lang="tr-TR" dirty="0" smtClean="0"/>
              <a:t> </a:t>
            </a:r>
          </a:p>
          <a:p>
            <a:pPr fontAlgn="base"/>
            <a:r>
              <a:rPr lang="tr-TR" b="1" dirty="0" err="1" smtClean="0"/>
              <a:t>Yapacagımız</a:t>
            </a:r>
            <a:r>
              <a:rPr lang="tr-TR" b="1" dirty="0" smtClean="0"/>
              <a:t> proje hakkında ki görüşleriniz nelerdir ?</a:t>
            </a:r>
            <a:endParaRPr lang="tr-TR" dirty="0" smtClean="0"/>
          </a:p>
          <a:p>
            <a:pPr fontAlgn="base"/>
            <a:r>
              <a:rPr lang="tr-TR" b="1" dirty="0" smtClean="0"/>
              <a:t>-</a:t>
            </a:r>
            <a:r>
              <a:rPr lang="tr-TR" dirty="0" smtClean="0"/>
              <a:t> Sizin yapacağınız projede kalp hızı gelişip gelişmediğini görebiliriz genel olarak bize gelen sporcularda efora girmeden nasıl değişim gösterdiğini </a:t>
            </a:r>
            <a:r>
              <a:rPr lang="tr-TR" dirty="0" err="1" smtClean="0"/>
              <a:t>plus</a:t>
            </a:r>
            <a:r>
              <a:rPr lang="tr-TR" dirty="0" smtClean="0"/>
              <a:t> şeklinde görmemizi sağlar ve toplum taramalarında öncülük eder </a:t>
            </a:r>
          </a:p>
          <a:p>
            <a:pPr fontAlgn="base"/>
            <a:endParaRPr lang="tr-TR" b="1" dirty="0" smtClean="0"/>
          </a:p>
          <a:p>
            <a:endParaRPr lang="tr-TR" dirty="0"/>
          </a:p>
        </p:txBody>
      </p:sp>
      <p:sp>
        <p:nvSpPr>
          <p:cNvPr id="3" name="2 Başlık"/>
          <p:cNvSpPr>
            <a:spLocks noGrp="1"/>
          </p:cNvSpPr>
          <p:nvPr>
            <p:ph type="title"/>
          </p:nvPr>
        </p:nvSpPr>
        <p:spPr/>
        <p:txBody>
          <a:bodyPr/>
          <a:lstStyle/>
          <a:p>
            <a:r>
              <a:rPr lang="tr-TR" dirty="0" smtClean="0"/>
              <a:t> </a:t>
            </a:r>
            <a:r>
              <a:rPr lang="tr-TR" dirty="0" smtClean="0">
                <a:solidFill>
                  <a:schemeClr val="tx1"/>
                </a:solidFill>
              </a:rPr>
              <a:t>Doktor ile Röportaj</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fontAlgn="base"/>
            <a:r>
              <a:rPr lang="tr-TR" b="1" dirty="0" err="1" smtClean="0"/>
              <a:t>Yapacagımız</a:t>
            </a:r>
            <a:r>
              <a:rPr lang="tr-TR" b="1" dirty="0" smtClean="0"/>
              <a:t> proje ne gibi avantaj sağlar ? diğer yöntemlere kıyasla </a:t>
            </a:r>
            <a:endParaRPr lang="tr-TR" dirty="0" smtClean="0"/>
          </a:p>
          <a:p>
            <a:pPr fontAlgn="base"/>
            <a:r>
              <a:rPr lang="tr-TR" b="1" dirty="0" smtClean="0"/>
              <a:t>- </a:t>
            </a:r>
            <a:r>
              <a:rPr lang="tr-TR" dirty="0" smtClean="0"/>
              <a:t>Az öncede belirttiğim gibi en önemli olarak toplum taramalarında kolaylık sağlar kullanışlık açısından rahat taşınabilirlik açısından önemli bir etken olur ve kalp hızını belirleme açısından efora girmeye gerek duymadan da buradan gözlemleyebiliriz </a:t>
            </a:r>
          </a:p>
          <a:p>
            <a:endParaRPr lang="tr-TR" dirty="0"/>
          </a:p>
        </p:txBody>
      </p:sp>
      <p:sp>
        <p:nvSpPr>
          <p:cNvPr id="3" name="2 Başlık"/>
          <p:cNvSpPr>
            <a:spLocks noGrp="1"/>
          </p:cNvSpPr>
          <p:nvPr>
            <p:ph type="title"/>
          </p:nvPr>
        </p:nvSpPr>
        <p:spPr/>
        <p:txBody>
          <a:bodyPr/>
          <a:lstStyle/>
          <a:p>
            <a:r>
              <a:rPr lang="tr-TR" dirty="0" smtClean="0"/>
              <a:t> </a:t>
            </a:r>
            <a:r>
              <a:rPr lang="tr-TR" dirty="0" smtClean="0">
                <a:solidFill>
                  <a:schemeClr val="tx1"/>
                </a:solidFill>
              </a:rPr>
              <a:t>Doktor ile Röportaj</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fontAlgn="base"/>
            <a:r>
              <a:rPr lang="tr-TR" b="1" dirty="0" smtClean="0"/>
              <a:t>Hastaların genelde yaşadıkları sorunlar nelerdir ?</a:t>
            </a:r>
            <a:endParaRPr lang="tr-TR" dirty="0" smtClean="0"/>
          </a:p>
          <a:p>
            <a:r>
              <a:rPr lang="tr-TR" b="1" dirty="0" smtClean="0"/>
              <a:t>-</a:t>
            </a:r>
            <a:r>
              <a:rPr lang="tr-TR" dirty="0" smtClean="0"/>
              <a:t>Genelde efor sırasında mesela en az 10 </a:t>
            </a:r>
            <a:r>
              <a:rPr lang="tr-TR" dirty="0" err="1" smtClean="0"/>
              <a:t>dk</a:t>
            </a:r>
            <a:r>
              <a:rPr lang="tr-TR" dirty="0" smtClean="0"/>
              <a:t> koşmaları gerekmektedir bazı hastalar bu parkuru tamamlayamıyor ve teşhis belirtmede zorluklar yaşanıyor parkuru tamamlayamayan hastalarda projenizin kullanışlığı olacağını düşünüyorum genelde hastalarımız bu durumdan şikayetçiler</a:t>
            </a:r>
            <a:endParaRPr lang="tr-TR" dirty="0"/>
          </a:p>
        </p:txBody>
      </p:sp>
      <p:sp>
        <p:nvSpPr>
          <p:cNvPr id="3" name="2 Başlık"/>
          <p:cNvSpPr>
            <a:spLocks noGrp="1"/>
          </p:cNvSpPr>
          <p:nvPr>
            <p:ph type="title"/>
          </p:nvPr>
        </p:nvSpPr>
        <p:spPr/>
        <p:txBody>
          <a:bodyPr>
            <a:normAutofit/>
          </a:bodyPr>
          <a:lstStyle/>
          <a:p>
            <a:r>
              <a:rPr lang="tr-TR" dirty="0" smtClean="0">
                <a:solidFill>
                  <a:schemeClr val="tx1"/>
                </a:solidFill>
              </a:rPr>
              <a:t>Hastaların Yaşadıkları Sorunlar</a:t>
            </a:r>
            <a:endParaRPr lang="tr-T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asassasa.png"/>
          <p:cNvPicPr>
            <a:picLocks noGrp="1" noChangeAspect="1"/>
          </p:cNvPicPr>
          <p:nvPr>
            <p:ph idx="1"/>
          </p:nvPr>
        </p:nvPicPr>
        <p:blipFill>
          <a:blip r:embed="rId2"/>
          <a:stretch>
            <a:fillRect/>
          </a:stretch>
        </p:blipFill>
        <p:spPr>
          <a:xfrm>
            <a:off x="1071538" y="1714488"/>
            <a:ext cx="6929486" cy="3357586"/>
          </a:xfrm>
        </p:spPr>
      </p:pic>
      <p:sp>
        <p:nvSpPr>
          <p:cNvPr id="3" name="2 Başlık"/>
          <p:cNvSpPr>
            <a:spLocks noGrp="1"/>
          </p:cNvSpPr>
          <p:nvPr>
            <p:ph type="title"/>
          </p:nvPr>
        </p:nvSpPr>
        <p:spPr/>
        <p:txBody>
          <a:bodyPr/>
          <a:lstStyle/>
          <a:p>
            <a:r>
              <a:rPr lang="tr-TR" dirty="0" smtClean="0">
                <a:solidFill>
                  <a:schemeClr val="tx1"/>
                </a:solidFill>
              </a:rPr>
              <a:t>İstatistiksel Veriler</a:t>
            </a:r>
            <a:endParaRPr lang="tr-TR"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sz="2800" dirty="0" smtClean="0">
                <a:solidFill>
                  <a:schemeClr val="tx2">
                    <a:lumMod val="50000"/>
                  </a:schemeClr>
                </a:solidFill>
              </a:rPr>
              <a:t>1. PIC16F877A (1.aşama)</a:t>
            </a:r>
          </a:p>
          <a:p>
            <a:r>
              <a:rPr lang="tr-TR" sz="2800" dirty="0" smtClean="0">
                <a:solidFill>
                  <a:schemeClr val="tx2">
                    <a:lumMod val="50000"/>
                  </a:schemeClr>
                </a:solidFill>
              </a:rPr>
              <a:t>2. LM358N OPAMP (1.aşama)</a:t>
            </a:r>
          </a:p>
          <a:p>
            <a:r>
              <a:rPr lang="tr-TR" sz="2800" dirty="0" smtClean="0">
                <a:solidFill>
                  <a:schemeClr val="tx2">
                    <a:lumMod val="50000"/>
                  </a:schemeClr>
                </a:solidFill>
              </a:rPr>
              <a:t>3. KONDANSATÖLER (1.aşama)</a:t>
            </a:r>
          </a:p>
          <a:p>
            <a:r>
              <a:rPr lang="tr-TR" sz="2800" dirty="0" smtClean="0">
                <a:solidFill>
                  <a:schemeClr val="tx2">
                    <a:lumMod val="50000"/>
                  </a:schemeClr>
                </a:solidFill>
              </a:rPr>
              <a:t>4. DİRENÇLER (1.aşama)</a:t>
            </a:r>
          </a:p>
          <a:p>
            <a:r>
              <a:rPr lang="tr-TR" sz="2800" dirty="0" smtClean="0">
                <a:solidFill>
                  <a:schemeClr val="tx2">
                    <a:lumMod val="50000"/>
                  </a:schemeClr>
                </a:solidFill>
              </a:rPr>
              <a:t>5.7805 REGÜLATÖR (1.aşama)</a:t>
            </a:r>
          </a:p>
          <a:p>
            <a:r>
              <a:rPr lang="tr-TR" sz="2800" dirty="0" smtClean="0">
                <a:solidFill>
                  <a:schemeClr val="tx2">
                    <a:lumMod val="50000"/>
                  </a:schemeClr>
                </a:solidFill>
              </a:rPr>
              <a:t>6. 4MHZ KRİSTAL (1.aşama)</a:t>
            </a:r>
          </a:p>
          <a:p>
            <a:pPr>
              <a:buFont typeface="Arial" pitchFamily="34" charset="0"/>
              <a:buChar char="•"/>
            </a:pPr>
            <a:r>
              <a:rPr lang="tr-TR" sz="2800" dirty="0" smtClean="0">
                <a:solidFill>
                  <a:schemeClr val="tx2">
                    <a:lumMod val="50000"/>
                  </a:schemeClr>
                </a:solidFill>
              </a:rPr>
              <a:t>7.SPO2 PROBU  ( 2. aşama )</a:t>
            </a:r>
          </a:p>
          <a:p>
            <a:r>
              <a:rPr lang="tr-TR" sz="2800" dirty="0" smtClean="0">
                <a:solidFill>
                  <a:schemeClr val="tx2">
                    <a:lumMod val="50000"/>
                  </a:schemeClr>
                </a:solidFill>
              </a:rPr>
              <a:t>8.2*16 LCD EKRAN  ( 2. aşama )</a:t>
            </a:r>
          </a:p>
          <a:p>
            <a:r>
              <a:rPr lang="tr-TR" sz="2800" dirty="0" smtClean="0">
                <a:solidFill>
                  <a:schemeClr val="tx2">
                    <a:lumMod val="50000"/>
                  </a:schemeClr>
                </a:solidFill>
              </a:rPr>
              <a:t>9. 9V PİL ( 2. aşama )</a:t>
            </a:r>
          </a:p>
          <a:p>
            <a:r>
              <a:rPr lang="tr-TR" sz="2800" dirty="0" smtClean="0">
                <a:solidFill>
                  <a:schemeClr val="tx2">
                    <a:lumMod val="50000"/>
                  </a:schemeClr>
                </a:solidFill>
              </a:rPr>
              <a:t>10.  15 </a:t>
            </a:r>
            <a:r>
              <a:rPr lang="tr-TR" sz="2800" dirty="0" err="1" smtClean="0">
                <a:solidFill>
                  <a:schemeClr val="tx2">
                    <a:lumMod val="50000"/>
                  </a:schemeClr>
                </a:solidFill>
              </a:rPr>
              <a:t>pf</a:t>
            </a:r>
            <a:r>
              <a:rPr lang="tr-TR" sz="2800" dirty="0" smtClean="0">
                <a:solidFill>
                  <a:schemeClr val="tx2">
                    <a:lumMod val="50000"/>
                  </a:schemeClr>
                </a:solidFill>
              </a:rPr>
              <a:t> KONDANSATÖR ( 2. aşama )</a:t>
            </a:r>
          </a:p>
          <a:p>
            <a:endParaRPr lang="tr-TR" dirty="0"/>
          </a:p>
        </p:txBody>
      </p:sp>
      <p:sp>
        <p:nvSpPr>
          <p:cNvPr id="3" name="2 Başlık"/>
          <p:cNvSpPr>
            <a:spLocks noGrp="1"/>
          </p:cNvSpPr>
          <p:nvPr>
            <p:ph type="title"/>
          </p:nvPr>
        </p:nvSpPr>
        <p:spPr/>
        <p:txBody>
          <a:bodyPr/>
          <a:lstStyle/>
          <a:p>
            <a:r>
              <a:rPr lang="tr-TR" dirty="0" smtClean="0">
                <a:solidFill>
                  <a:schemeClr val="tx1"/>
                </a:solidFill>
              </a:rPr>
              <a:t>Kullanılan malzemeler </a:t>
            </a:r>
            <a:endParaRPr lang="tr-T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Adsız.png"/>
          <p:cNvPicPr>
            <a:picLocks noGrp="1" noChangeAspect="1"/>
          </p:cNvPicPr>
          <p:nvPr>
            <p:ph idx="1"/>
          </p:nvPr>
        </p:nvPicPr>
        <p:blipFill>
          <a:blip r:embed="rId2"/>
          <a:stretch>
            <a:fillRect/>
          </a:stretch>
        </p:blipFill>
        <p:spPr>
          <a:xfrm>
            <a:off x="1428728" y="1785926"/>
            <a:ext cx="6286544" cy="3429024"/>
          </a:xfrm>
        </p:spPr>
      </p:pic>
      <p:sp>
        <p:nvSpPr>
          <p:cNvPr id="3" name="2 Başlık"/>
          <p:cNvSpPr>
            <a:spLocks noGrp="1"/>
          </p:cNvSpPr>
          <p:nvPr>
            <p:ph type="title"/>
          </p:nvPr>
        </p:nvSpPr>
        <p:spPr/>
        <p:txBody>
          <a:bodyPr/>
          <a:lstStyle/>
          <a:p>
            <a:r>
              <a:rPr lang="tr-TR" dirty="0" smtClean="0">
                <a:solidFill>
                  <a:schemeClr val="tx1"/>
                </a:solidFill>
              </a:rPr>
              <a:t>Çalışma Prensibi</a:t>
            </a:r>
            <a:endParaRPr lang="tr-TR"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asasas.png"/>
          <p:cNvPicPr>
            <a:picLocks noGrp="1" noChangeAspect="1"/>
          </p:cNvPicPr>
          <p:nvPr>
            <p:ph idx="1"/>
          </p:nvPr>
        </p:nvPicPr>
        <p:blipFill>
          <a:blip r:embed="rId2"/>
          <a:stretch>
            <a:fillRect/>
          </a:stretch>
        </p:blipFill>
        <p:spPr>
          <a:xfrm>
            <a:off x="1643042" y="1571612"/>
            <a:ext cx="6129957" cy="4286279"/>
          </a:xfrm>
        </p:spPr>
      </p:pic>
      <p:sp>
        <p:nvSpPr>
          <p:cNvPr id="3" name="2 Başlık"/>
          <p:cNvSpPr>
            <a:spLocks noGrp="1"/>
          </p:cNvSpPr>
          <p:nvPr>
            <p:ph type="title"/>
          </p:nvPr>
        </p:nvSpPr>
        <p:spPr/>
        <p:txBody>
          <a:bodyPr/>
          <a:lstStyle/>
          <a:p>
            <a:r>
              <a:rPr lang="tr-TR" dirty="0" smtClean="0">
                <a:solidFill>
                  <a:schemeClr val="tx1"/>
                </a:solidFill>
              </a:rPr>
              <a:t>Çalışma Prensibi</a:t>
            </a:r>
            <a:endParaRPr lang="tr-T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r>
              <a:rPr lang="tr-TR" dirty="0" smtClean="0"/>
              <a:t>Müdahalesiz bir yöntemle kandaki oksijen </a:t>
            </a:r>
            <a:r>
              <a:rPr lang="tr-TR" dirty="0" err="1" smtClean="0"/>
              <a:t>saturasyon</a:t>
            </a:r>
            <a:r>
              <a:rPr lang="tr-TR" dirty="0" smtClean="0"/>
              <a:t> seviyesini (SpO2) ölçer. </a:t>
            </a:r>
          </a:p>
          <a:p>
            <a:endParaRPr lang="tr-TR" dirty="0" smtClean="0"/>
          </a:p>
          <a:p>
            <a:r>
              <a:rPr lang="tr-TR" dirty="0" smtClean="0"/>
              <a:t>Hemoglobin (</a:t>
            </a:r>
            <a:r>
              <a:rPr lang="tr-TR" dirty="0" err="1" smtClean="0"/>
              <a:t>Hb</a:t>
            </a:r>
            <a:r>
              <a:rPr lang="tr-TR" dirty="0" smtClean="0"/>
              <a:t>) yüzdesini </a:t>
            </a:r>
            <a:r>
              <a:rPr lang="tr-TR" dirty="0" err="1" smtClean="0"/>
              <a:t>monitore</a:t>
            </a:r>
            <a:r>
              <a:rPr lang="tr-TR" dirty="0" smtClean="0"/>
              <a:t> yansıtır. Kandaki oksijen oranındaki doygunluk kalp atışının sayısı kadardır. </a:t>
            </a:r>
            <a:endParaRPr lang="tr-TR" dirty="0"/>
          </a:p>
        </p:txBody>
      </p:sp>
      <p:sp>
        <p:nvSpPr>
          <p:cNvPr id="3" name="2 Başlık"/>
          <p:cNvSpPr>
            <a:spLocks noGrp="1"/>
          </p:cNvSpPr>
          <p:nvPr>
            <p:ph type="title"/>
          </p:nvPr>
        </p:nvSpPr>
        <p:spPr/>
        <p:txBody>
          <a:bodyPr>
            <a:normAutofit/>
          </a:bodyPr>
          <a:lstStyle/>
          <a:p>
            <a:r>
              <a:rPr lang="tr-TR" dirty="0" smtClean="0">
                <a:solidFill>
                  <a:schemeClr val="tx1"/>
                </a:solidFill>
              </a:rPr>
              <a:t>Çalışma Prensibi</a:t>
            </a:r>
            <a:endParaRPr lang="tr-T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nSpc>
                <a:spcPct val="80000"/>
              </a:lnSpc>
            </a:pPr>
            <a:endParaRPr lang="tr-TR" sz="2400" dirty="0" smtClean="0">
              <a:solidFill>
                <a:schemeClr val="accent4">
                  <a:lumMod val="50000"/>
                </a:schemeClr>
              </a:solidFill>
            </a:endParaRPr>
          </a:p>
          <a:p>
            <a:pPr>
              <a:lnSpc>
                <a:spcPct val="80000"/>
              </a:lnSpc>
            </a:pPr>
            <a:r>
              <a:rPr lang="tr-TR" sz="2400" dirty="0" smtClean="0"/>
              <a:t>Hastanın kanında mevcut oksijeni ve beraberinde nabız hızını ölçen bir cihazdır.</a:t>
            </a:r>
          </a:p>
          <a:p>
            <a:pPr>
              <a:lnSpc>
                <a:spcPct val="80000"/>
              </a:lnSpc>
            </a:pPr>
            <a:endParaRPr lang="tr-TR" altLang="tr-TR" sz="1600" dirty="0" smtClean="0"/>
          </a:p>
          <a:p>
            <a:pPr>
              <a:lnSpc>
                <a:spcPct val="80000"/>
              </a:lnSpc>
            </a:pPr>
            <a:endParaRPr lang="tr-TR" altLang="tr-TR" sz="1600" dirty="0" smtClean="0"/>
          </a:p>
          <a:p>
            <a:pPr>
              <a:lnSpc>
                <a:spcPct val="80000"/>
              </a:lnSpc>
            </a:pPr>
            <a:r>
              <a:rPr lang="tr-TR" sz="2400" dirty="0" smtClean="0"/>
              <a:t>Kandaki bu oksijen oranı doktorların teşhislerinde önemli rol oynar. Dolayısıyla bu verilerin kolayca ve kesin olarak elde edilmesi gerekir. </a:t>
            </a:r>
          </a:p>
          <a:p>
            <a:endParaRPr lang="tr-TR" dirty="0"/>
          </a:p>
        </p:txBody>
      </p:sp>
      <p:sp>
        <p:nvSpPr>
          <p:cNvPr id="2" name="1 Başlık"/>
          <p:cNvSpPr>
            <a:spLocks noGrp="1"/>
          </p:cNvSpPr>
          <p:nvPr>
            <p:ph type="title"/>
          </p:nvPr>
        </p:nvSpPr>
        <p:spPr/>
        <p:txBody>
          <a:bodyPr/>
          <a:lstStyle/>
          <a:p>
            <a:r>
              <a:rPr lang="tr-TR" dirty="0" smtClean="0">
                <a:solidFill>
                  <a:schemeClr val="tx1"/>
                </a:solidFill>
              </a:rPr>
              <a:t>Cihaz Hakkında Genel Bilgiler</a:t>
            </a:r>
            <a:endParaRPr lang="tr-TR"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r>
              <a:rPr lang="tr-TR" dirty="0" smtClean="0"/>
              <a:t>Mevcut sistemde normal olarak insan vücudundan alınan parametreleri dijital ekranda sayısal veri olarak gösterilmektedir Biz bu sisteme ek olarak grafik ekran ekleyerek verileri </a:t>
            </a:r>
            <a:r>
              <a:rPr lang="tr-TR" dirty="0" err="1" smtClean="0"/>
              <a:t>puls</a:t>
            </a:r>
            <a:r>
              <a:rPr lang="tr-TR" dirty="0" smtClean="0"/>
              <a:t>  dalgaları şeklinde gösterip hasta başı monitördeki nabız sistemini daha da minyatürleştirip kullanımını kolaylaştırdık </a:t>
            </a:r>
            <a:endParaRPr lang="tr-TR" dirty="0"/>
          </a:p>
        </p:txBody>
      </p:sp>
      <p:sp>
        <p:nvSpPr>
          <p:cNvPr id="3" name="2 Başlık"/>
          <p:cNvSpPr>
            <a:spLocks noGrp="1"/>
          </p:cNvSpPr>
          <p:nvPr>
            <p:ph type="title"/>
          </p:nvPr>
        </p:nvSpPr>
        <p:spPr/>
        <p:txBody>
          <a:bodyPr/>
          <a:lstStyle/>
          <a:p>
            <a:r>
              <a:rPr lang="tr-TR" dirty="0" smtClean="0">
                <a:solidFill>
                  <a:schemeClr val="tx1"/>
                </a:solidFill>
              </a:rPr>
              <a:t>Mevcut Sistemde Eklediklerimiz</a:t>
            </a:r>
            <a:endParaRPr lang="tr-T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dsds.png"/>
          <p:cNvPicPr>
            <a:picLocks noGrp="1" noChangeAspect="1"/>
          </p:cNvPicPr>
          <p:nvPr>
            <p:ph idx="1"/>
          </p:nvPr>
        </p:nvPicPr>
        <p:blipFill>
          <a:blip r:embed="rId2"/>
          <a:stretch>
            <a:fillRect/>
          </a:stretch>
        </p:blipFill>
        <p:spPr>
          <a:xfrm>
            <a:off x="756705" y="1643050"/>
            <a:ext cx="7630590" cy="3510966"/>
          </a:xfrm>
        </p:spPr>
      </p:pic>
      <p:sp>
        <p:nvSpPr>
          <p:cNvPr id="3" name="2 Başlık"/>
          <p:cNvSpPr>
            <a:spLocks noGrp="1"/>
          </p:cNvSpPr>
          <p:nvPr>
            <p:ph type="title"/>
          </p:nvPr>
        </p:nvSpPr>
        <p:spPr/>
        <p:txBody>
          <a:bodyPr>
            <a:normAutofit/>
          </a:bodyPr>
          <a:lstStyle/>
          <a:p>
            <a:r>
              <a:rPr lang="tr-TR" dirty="0" smtClean="0">
                <a:solidFill>
                  <a:schemeClr val="tx1"/>
                </a:solidFill>
              </a:rPr>
              <a:t>Yazılım Kodları </a:t>
            </a:r>
            <a:endParaRPr lang="tr-T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dsds.png"/>
          <p:cNvPicPr>
            <a:picLocks noGrp="1" noChangeAspect="1"/>
          </p:cNvPicPr>
          <p:nvPr>
            <p:ph idx="1"/>
          </p:nvPr>
        </p:nvPicPr>
        <p:blipFill>
          <a:blip r:embed="rId2"/>
          <a:stretch>
            <a:fillRect/>
          </a:stretch>
        </p:blipFill>
        <p:spPr>
          <a:xfrm>
            <a:off x="809099" y="1714488"/>
            <a:ext cx="7525801" cy="3730081"/>
          </a:xfrm>
        </p:spPr>
      </p:pic>
      <p:sp>
        <p:nvSpPr>
          <p:cNvPr id="3" name="2 Başlık"/>
          <p:cNvSpPr>
            <a:spLocks noGrp="1"/>
          </p:cNvSpPr>
          <p:nvPr>
            <p:ph type="title"/>
          </p:nvPr>
        </p:nvSpPr>
        <p:spPr>
          <a:xfrm>
            <a:off x="428596" y="428604"/>
            <a:ext cx="8229600" cy="1143000"/>
          </a:xfrm>
        </p:spPr>
        <p:txBody>
          <a:bodyPr/>
          <a:lstStyle/>
          <a:p>
            <a:r>
              <a:rPr lang="tr-TR" dirty="0" smtClean="0">
                <a:solidFill>
                  <a:schemeClr val="tx1"/>
                </a:solidFill>
              </a:rPr>
              <a:t>Yazılım Kodları</a:t>
            </a:r>
            <a:endParaRPr lang="tr-TR"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chemeClr val="tx1"/>
                </a:solidFill>
              </a:rPr>
              <a:t> Bilgisayarda Çizim</a:t>
            </a:r>
            <a:endParaRPr lang="tr-TR" dirty="0">
              <a:solidFill>
                <a:schemeClr val="tx1"/>
              </a:solidFill>
            </a:endParaRPr>
          </a:p>
        </p:txBody>
      </p:sp>
      <p:pic>
        <p:nvPicPr>
          <p:cNvPr id="6" name="5 İçerik Yer Tutucusu" descr="sdsds.png"/>
          <p:cNvPicPr>
            <a:picLocks noGrp="1" noChangeAspect="1"/>
          </p:cNvPicPr>
          <p:nvPr>
            <p:ph idx="1"/>
          </p:nvPr>
        </p:nvPicPr>
        <p:blipFill>
          <a:blip r:embed="rId2"/>
          <a:stretch>
            <a:fillRect/>
          </a:stretch>
        </p:blipFill>
        <p:spPr>
          <a:xfrm>
            <a:off x="928662" y="1785926"/>
            <a:ext cx="7786742" cy="364333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chemeClr val="tx1"/>
                </a:solidFill>
              </a:rPr>
              <a:t> Tasarım</a:t>
            </a:r>
            <a:endParaRPr lang="tr-TR" dirty="0">
              <a:solidFill>
                <a:schemeClr val="tx1"/>
              </a:solidFill>
            </a:endParaRPr>
          </a:p>
        </p:txBody>
      </p:sp>
      <p:pic>
        <p:nvPicPr>
          <p:cNvPr id="4" name="3 İçerik Yer Tutucusu" descr="3d görüntü.png"/>
          <p:cNvPicPr>
            <a:picLocks noGrp="1" noChangeAspect="1"/>
          </p:cNvPicPr>
          <p:nvPr>
            <p:ph idx="1"/>
          </p:nvPr>
        </p:nvPicPr>
        <p:blipFill>
          <a:blip r:embed="rId2"/>
          <a:stretch>
            <a:fillRect/>
          </a:stretch>
        </p:blipFill>
        <p:spPr>
          <a:xfrm>
            <a:off x="457200" y="1878795"/>
            <a:ext cx="8229600" cy="3730647"/>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dirty="0" smtClean="0">
                <a:solidFill>
                  <a:schemeClr val="tx1"/>
                </a:solidFill>
              </a:rPr>
              <a:t> Tasarım</a:t>
            </a:r>
            <a:endParaRPr lang="tr-TR" dirty="0">
              <a:solidFill>
                <a:schemeClr val="tx1"/>
              </a:solidFill>
            </a:endParaRPr>
          </a:p>
        </p:txBody>
      </p:sp>
      <p:pic>
        <p:nvPicPr>
          <p:cNvPr id="4" name="3 İçerik Yer Tutucusu"/>
          <p:cNvPicPr>
            <a:picLocks noGrp="1"/>
          </p:cNvPicPr>
          <p:nvPr>
            <p:ph idx="1"/>
          </p:nvPr>
        </p:nvPicPr>
        <p:blipFill>
          <a:blip r:embed="rId2">
            <a:extLst>
              <a:ext uri="{28A0092B-C50C-407E-A947-70E740481C1C}">
                <a14:useLocalDpi xmlns="" xmlns:a14="http://schemas.microsoft.com/office/drawing/2010/main" val="0"/>
              </a:ext>
            </a:extLst>
          </a:blip>
          <a:stretch>
            <a:fillRect/>
          </a:stretch>
        </p:blipFill>
        <p:spPr>
          <a:xfrm>
            <a:off x="1285852" y="1571612"/>
            <a:ext cx="6643734" cy="329661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V="1">
            <a:off x="2643174" y="1417638"/>
            <a:ext cx="4786346" cy="439726"/>
          </a:xfrm>
        </p:spPr>
        <p:txBody>
          <a:bodyPr>
            <a:normAutofit fontScale="90000"/>
          </a:bodyPr>
          <a:lstStyle/>
          <a:p>
            <a:endParaRPr lang="tr-TR" dirty="0"/>
          </a:p>
        </p:txBody>
      </p:sp>
      <p:sp>
        <p:nvSpPr>
          <p:cNvPr id="3" name="2 İçerik Yer Tutucusu"/>
          <p:cNvSpPr>
            <a:spLocks noGrp="1"/>
          </p:cNvSpPr>
          <p:nvPr>
            <p:ph idx="1"/>
          </p:nvPr>
        </p:nvSpPr>
        <p:spPr>
          <a:xfrm>
            <a:off x="1357290" y="1481329"/>
            <a:ext cx="6000792" cy="3162118"/>
          </a:xfrm>
        </p:spPr>
        <p:txBody>
          <a:bodyPr/>
          <a:lstStyle/>
          <a:p>
            <a:endParaRPr lang="tr-TR" dirty="0"/>
          </a:p>
        </p:txBody>
      </p:sp>
      <p:pic>
        <p:nvPicPr>
          <p:cNvPr id="1026" name="Picture 2" descr="E:\Samet Özdemir\YAKIN DOĞU ÜNİ\2014-2015(4.dönem)\BMM 400 proje\DEVRE RESİMLERİ\DSCN0063.JPG"/>
          <p:cNvPicPr>
            <a:picLocks noChangeAspect="1" noChangeArrowheads="1"/>
          </p:cNvPicPr>
          <p:nvPr/>
        </p:nvPicPr>
        <p:blipFill>
          <a:blip r:embed="rId2"/>
          <a:srcRect/>
          <a:stretch>
            <a:fillRect/>
          </a:stretch>
        </p:blipFill>
        <p:spPr bwMode="auto">
          <a:xfrm>
            <a:off x="714348" y="428604"/>
            <a:ext cx="7929586" cy="485778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flipV="1">
            <a:off x="1571604" y="1417638"/>
            <a:ext cx="5857916" cy="796916"/>
          </a:xfrm>
        </p:spPr>
        <p:txBody>
          <a:bodyPr/>
          <a:lstStyle/>
          <a:p>
            <a:endParaRPr lang="tr-TR" dirty="0"/>
          </a:p>
        </p:txBody>
      </p:sp>
      <p:pic>
        <p:nvPicPr>
          <p:cNvPr id="4" name="Picture 2" descr="E:\Samet Özdemir\YAKIN DOĞU ÜNİ\2014-2015(4.dönem)\BMM 400 proje\DEVRE RESİMLERİ\DSCN1005.JPG"/>
          <p:cNvPicPr>
            <a:picLocks noGrp="1" noChangeAspect="1" noChangeArrowheads="1"/>
          </p:cNvPicPr>
          <p:nvPr>
            <p:ph idx="1"/>
          </p:nvPr>
        </p:nvPicPr>
        <p:blipFill>
          <a:blip r:embed="rId2"/>
          <a:srcRect/>
          <a:stretch>
            <a:fillRect/>
          </a:stretch>
        </p:blipFill>
        <p:spPr bwMode="auto">
          <a:xfrm>
            <a:off x="1142976" y="785794"/>
            <a:ext cx="6858048" cy="457203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flipV="1">
            <a:off x="1214414" y="1417638"/>
            <a:ext cx="6143668" cy="511164"/>
          </a:xfrm>
        </p:spPr>
        <p:txBody>
          <a:bodyPr>
            <a:normAutofit fontScale="90000"/>
          </a:bodyPr>
          <a:lstStyle/>
          <a:p>
            <a:endParaRPr lang="tr-TR" dirty="0"/>
          </a:p>
        </p:txBody>
      </p:sp>
      <p:pic>
        <p:nvPicPr>
          <p:cNvPr id="4" name="Picture 2" descr="E:\Samet Özdemir\YAKIN DOĞU ÜNİ\2014-2015(4.dönem)\BMM 400 proje\DEVRE RESİMLERİ\DSCN1006.JPG"/>
          <p:cNvPicPr>
            <a:picLocks noGrp="1" noChangeAspect="1" noChangeArrowheads="1"/>
          </p:cNvPicPr>
          <p:nvPr>
            <p:ph idx="1"/>
          </p:nvPr>
        </p:nvPicPr>
        <p:blipFill>
          <a:blip r:embed="rId2"/>
          <a:srcRect/>
          <a:stretch>
            <a:fillRect/>
          </a:stretch>
        </p:blipFill>
        <p:spPr bwMode="auto">
          <a:xfrm>
            <a:off x="928662" y="928670"/>
            <a:ext cx="7286676" cy="398588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Font typeface="Arial" panose="020B0604020202020204" pitchFamily="34" charset="0"/>
              <a:buChar char="•"/>
            </a:pPr>
            <a:r>
              <a:rPr lang="tr-TR" dirty="0" smtClean="0">
                <a:solidFill>
                  <a:schemeClr val="tx1">
                    <a:lumMod val="50000"/>
                  </a:schemeClr>
                </a:solidFill>
              </a:rPr>
              <a:t>Planlamalarımızın sonucunda bitirme 1 projesinde projemizin % 50’lik kısmını tamamladık. </a:t>
            </a:r>
          </a:p>
          <a:p>
            <a:endParaRPr lang="tr-TR" dirty="0" smtClean="0">
              <a:solidFill>
                <a:schemeClr val="tx1">
                  <a:lumMod val="50000"/>
                </a:schemeClr>
              </a:solidFill>
            </a:endParaRPr>
          </a:p>
          <a:p>
            <a:r>
              <a:rPr lang="tr-TR" dirty="0" smtClean="0">
                <a:solidFill>
                  <a:schemeClr val="tx1">
                    <a:lumMod val="50000"/>
                  </a:schemeClr>
                </a:solidFill>
              </a:rPr>
              <a:t>Daha sonra ise cihazımızın elektronik devre tasarımını yaptık ve baskı devresini hazırladık.</a:t>
            </a:r>
          </a:p>
          <a:p>
            <a:pPr>
              <a:buNone/>
            </a:pPr>
            <a:endParaRPr lang="tr-TR" dirty="0"/>
          </a:p>
        </p:txBody>
      </p:sp>
      <p:sp>
        <p:nvSpPr>
          <p:cNvPr id="3" name="2 Başlık"/>
          <p:cNvSpPr>
            <a:spLocks noGrp="1"/>
          </p:cNvSpPr>
          <p:nvPr>
            <p:ph type="title"/>
          </p:nvPr>
        </p:nvSpPr>
        <p:spPr/>
        <p:txBody>
          <a:bodyPr/>
          <a:lstStyle/>
          <a:p>
            <a:r>
              <a:rPr lang="tr-TR" dirty="0" smtClean="0">
                <a:solidFill>
                  <a:schemeClr val="tx1"/>
                </a:solidFill>
              </a:rPr>
              <a:t>Sonuç</a:t>
            </a:r>
            <a:endParaRPr lang="tr-T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sz="2400" dirty="0" smtClean="0"/>
          </a:p>
          <a:p>
            <a:endParaRPr lang="tr-TR" sz="2400" dirty="0" smtClean="0"/>
          </a:p>
          <a:p>
            <a:r>
              <a:rPr lang="tr-TR" sz="2400" dirty="0" err="1" smtClean="0"/>
              <a:t>Pulse</a:t>
            </a:r>
            <a:r>
              <a:rPr lang="tr-TR" sz="2400" dirty="0" smtClean="0"/>
              <a:t> </a:t>
            </a:r>
            <a:r>
              <a:rPr lang="tr-TR" sz="2400" dirty="0" err="1" smtClean="0"/>
              <a:t>oksimetreler</a:t>
            </a:r>
            <a:r>
              <a:rPr lang="tr-TR" sz="2400" dirty="0" smtClean="0"/>
              <a:t> çok çeşitli durumlarda kullanılabilir ama anestezi sırasında oksijenin ve nabız atışının gösteriminde kullanılması en önemli özelliklerindendir. </a:t>
            </a:r>
          </a:p>
          <a:p>
            <a:endParaRPr lang="tr-TR" dirty="0"/>
          </a:p>
        </p:txBody>
      </p:sp>
      <p:sp>
        <p:nvSpPr>
          <p:cNvPr id="3" name="2 Başlık"/>
          <p:cNvSpPr>
            <a:spLocks noGrp="1"/>
          </p:cNvSpPr>
          <p:nvPr>
            <p:ph type="title"/>
          </p:nvPr>
        </p:nvSpPr>
        <p:spPr/>
        <p:txBody>
          <a:bodyPr/>
          <a:lstStyle/>
          <a:p>
            <a:r>
              <a:rPr lang="tr-TR" dirty="0" smtClean="0">
                <a:solidFill>
                  <a:schemeClr val="tx1"/>
                </a:solidFill>
              </a:rPr>
              <a:t>Cihaz Hakkında Genel Bilgiler</a:t>
            </a:r>
            <a:endParaRPr lang="tr-TR"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solidFill>
                <a:schemeClr val="tx1">
                  <a:lumMod val="50000"/>
                </a:schemeClr>
              </a:solidFill>
            </a:endParaRPr>
          </a:p>
          <a:p>
            <a:r>
              <a:rPr lang="tr-TR" dirty="0" smtClean="0">
                <a:solidFill>
                  <a:schemeClr val="tx1">
                    <a:lumMod val="50000"/>
                  </a:schemeClr>
                </a:solidFill>
              </a:rPr>
              <a:t>Gerekli devre elemanlarını temin edildi </a:t>
            </a:r>
          </a:p>
          <a:p>
            <a:endParaRPr lang="tr-TR" dirty="0" smtClean="0">
              <a:solidFill>
                <a:schemeClr val="tx1">
                  <a:lumMod val="50000"/>
                </a:schemeClr>
              </a:solidFill>
            </a:endParaRPr>
          </a:p>
          <a:p>
            <a:r>
              <a:rPr lang="tr-TR" dirty="0" smtClean="0">
                <a:solidFill>
                  <a:schemeClr val="tx1">
                    <a:lumMod val="50000"/>
                  </a:schemeClr>
                </a:solidFill>
              </a:rPr>
              <a:t>Hazırladığımız baskı devre üzerine montajı yapıldı</a:t>
            </a:r>
          </a:p>
          <a:p>
            <a:endParaRPr lang="tr-TR" dirty="0" smtClean="0">
              <a:solidFill>
                <a:schemeClr val="tx1">
                  <a:lumMod val="50000"/>
                </a:schemeClr>
              </a:solidFill>
            </a:endParaRPr>
          </a:p>
          <a:p>
            <a:r>
              <a:rPr lang="tr-TR" dirty="0" smtClean="0">
                <a:solidFill>
                  <a:schemeClr val="tx1">
                    <a:lumMod val="50000"/>
                  </a:schemeClr>
                </a:solidFill>
              </a:rPr>
              <a:t>Bitirme 1 projesini böylece tamamlamış olduk.</a:t>
            </a:r>
          </a:p>
          <a:p>
            <a:endParaRPr lang="tr-TR" dirty="0"/>
          </a:p>
        </p:txBody>
      </p:sp>
      <p:sp>
        <p:nvSpPr>
          <p:cNvPr id="3" name="2 Başlık"/>
          <p:cNvSpPr>
            <a:spLocks noGrp="1"/>
          </p:cNvSpPr>
          <p:nvPr>
            <p:ph type="title"/>
          </p:nvPr>
        </p:nvSpPr>
        <p:spPr/>
        <p:txBody>
          <a:bodyPr/>
          <a:lstStyle/>
          <a:p>
            <a:r>
              <a:rPr lang="tr-TR" dirty="0" smtClean="0">
                <a:solidFill>
                  <a:schemeClr val="tx1"/>
                </a:solidFill>
              </a:rPr>
              <a:t>Sonuç</a:t>
            </a:r>
            <a:endParaRPr lang="tr-TR"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buNone/>
            </a:pPr>
            <a:endParaRPr lang="tr-TR" dirty="0" smtClean="0">
              <a:solidFill>
                <a:schemeClr val="tx1">
                  <a:lumMod val="50000"/>
                </a:schemeClr>
              </a:solidFill>
            </a:endParaRPr>
          </a:p>
          <a:p>
            <a:r>
              <a:rPr lang="tr-TR" dirty="0" smtClean="0">
                <a:solidFill>
                  <a:schemeClr val="tx1">
                    <a:lumMod val="50000"/>
                  </a:schemeClr>
                </a:solidFill>
              </a:rPr>
              <a:t>Bitirme projesi 2’de ise hazırladığımız devre kartını çalışma testlerin kontrolü sağlandı herhangi bir sorunla karşılaşılmadı</a:t>
            </a:r>
          </a:p>
          <a:p>
            <a:endParaRPr lang="tr-TR" dirty="0" smtClean="0">
              <a:solidFill>
                <a:schemeClr val="tx1">
                  <a:lumMod val="50000"/>
                </a:schemeClr>
              </a:solidFill>
            </a:endParaRPr>
          </a:p>
          <a:p>
            <a:r>
              <a:rPr lang="tr-TR" dirty="0" smtClean="0">
                <a:solidFill>
                  <a:schemeClr val="tx1">
                    <a:lumMod val="50000"/>
                  </a:schemeClr>
                </a:solidFill>
              </a:rPr>
              <a:t>Daha sonra siparişini verdiğimiz LCD ekran temini sağlandığında devre kartımız üstüne kontrollü şekilde montajı sağlandı</a:t>
            </a:r>
          </a:p>
          <a:p>
            <a:endParaRPr lang="tr-TR" dirty="0" smtClean="0">
              <a:solidFill>
                <a:schemeClr val="tx1">
                  <a:lumMod val="50000"/>
                </a:schemeClr>
              </a:solidFill>
            </a:endParaRPr>
          </a:p>
          <a:p>
            <a:endParaRPr lang="tr-TR" dirty="0"/>
          </a:p>
        </p:txBody>
      </p:sp>
      <p:sp>
        <p:nvSpPr>
          <p:cNvPr id="3" name="2 Başlık"/>
          <p:cNvSpPr>
            <a:spLocks noGrp="1"/>
          </p:cNvSpPr>
          <p:nvPr>
            <p:ph type="title"/>
          </p:nvPr>
        </p:nvSpPr>
        <p:spPr/>
        <p:txBody>
          <a:bodyPr/>
          <a:lstStyle/>
          <a:p>
            <a:r>
              <a:rPr lang="tr-TR" dirty="0" smtClean="0">
                <a:solidFill>
                  <a:schemeClr val="tx1"/>
                </a:solidFill>
              </a:rPr>
              <a:t>Sonuç</a:t>
            </a:r>
            <a:endParaRPr lang="tr-TR"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solidFill>
                <a:schemeClr val="tx1">
                  <a:lumMod val="50000"/>
                </a:schemeClr>
              </a:solidFill>
            </a:endParaRPr>
          </a:p>
          <a:p>
            <a:r>
              <a:rPr lang="tr-TR" dirty="0" smtClean="0">
                <a:solidFill>
                  <a:schemeClr val="tx1">
                    <a:lumMod val="50000"/>
                  </a:schemeClr>
                </a:solidFill>
              </a:rPr>
              <a:t>LCD ekrandan montajı yapıldıktan sonra </a:t>
            </a:r>
            <a:r>
              <a:rPr lang="tr-TR" dirty="0" err="1" smtClean="0">
                <a:solidFill>
                  <a:schemeClr val="tx1">
                    <a:lumMod val="50000"/>
                  </a:schemeClr>
                </a:solidFill>
              </a:rPr>
              <a:t>prob’unda</a:t>
            </a:r>
            <a:r>
              <a:rPr lang="tr-TR" dirty="0" smtClean="0">
                <a:solidFill>
                  <a:schemeClr val="tx1">
                    <a:lumMod val="50000"/>
                  </a:schemeClr>
                </a:solidFill>
              </a:rPr>
              <a:t> yerleştirilmesi sonucu devremiz tamamlanmıştır</a:t>
            </a:r>
          </a:p>
          <a:p>
            <a:endParaRPr lang="tr-TR" dirty="0" smtClean="0">
              <a:solidFill>
                <a:schemeClr val="tx2">
                  <a:lumMod val="50000"/>
                </a:schemeClr>
              </a:solidFill>
            </a:endParaRPr>
          </a:p>
          <a:p>
            <a:r>
              <a:rPr lang="tr-TR" dirty="0" smtClean="0">
                <a:solidFill>
                  <a:schemeClr val="tx2">
                    <a:lumMod val="50000"/>
                  </a:schemeClr>
                </a:solidFill>
              </a:rPr>
              <a:t>Son olarak en başından itibaren belirlediğimiz program dahilinde projemiz belirli aşamalar sonucunda istenilen hedefe ulaşılmıştır.</a:t>
            </a:r>
          </a:p>
          <a:p>
            <a:endParaRPr lang="tr-TR" dirty="0"/>
          </a:p>
        </p:txBody>
      </p:sp>
      <p:sp>
        <p:nvSpPr>
          <p:cNvPr id="3" name="2 Başlık"/>
          <p:cNvSpPr>
            <a:spLocks noGrp="1"/>
          </p:cNvSpPr>
          <p:nvPr>
            <p:ph type="title"/>
          </p:nvPr>
        </p:nvSpPr>
        <p:spPr/>
        <p:txBody>
          <a:bodyPr/>
          <a:lstStyle/>
          <a:p>
            <a:r>
              <a:rPr lang="tr-TR" dirty="0" smtClean="0">
                <a:solidFill>
                  <a:schemeClr val="tx1"/>
                </a:solidFill>
              </a:rPr>
              <a:t>Sonuç</a:t>
            </a:r>
            <a:endParaRPr lang="tr-TR"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12510829_735901223209541_823073980_o.jpg"/>
          <p:cNvPicPr>
            <a:picLocks noGrp="1" noChangeAspect="1"/>
          </p:cNvPicPr>
          <p:nvPr>
            <p:ph idx="1"/>
          </p:nvPr>
        </p:nvPicPr>
        <p:blipFill>
          <a:blip r:embed="rId2"/>
          <a:stretch>
            <a:fillRect/>
          </a:stretch>
        </p:blipFill>
        <p:spPr>
          <a:xfrm>
            <a:off x="928662" y="642918"/>
            <a:ext cx="7500990" cy="4500594"/>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lnSpcReduction="10000"/>
          </a:bodyPr>
          <a:lstStyle/>
          <a:p>
            <a:r>
              <a:rPr lang="tr-TR" sz="2000" b="1" dirty="0" smtClean="0"/>
              <a:t>1.T.C. Sağlık Bakanlığı</a:t>
            </a:r>
            <a:endParaRPr lang="tr-TR" sz="2000" dirty="0" smtClean="0"/>
          </a:p>
          <a:p>
            <a:r>
              <a:rPr lang="tr-TR" sz="2000" b="1" dirty="0" smtClean="0"/>
              <a:t>http://www.</a:t>
            </a:r>
            <a:r>
              <a:rPr lang="tr-TR" sz="2000" b="1" dirty="0" err="1" smtClean="0"/>
              <a:t>saglik</a:t>
            </a:r>
            <a:r>
              <a:rPr lang="tr-TR" sz="2000" b="1" dirty="0" smtClean="0"/>
              <a:t>.gov.tr/TR/ana-sayfa/1-0/20160108.html</a:t>
            </a:r>
            <a:endParaRPr lang="tr-TR" sz="2000" dirty="0" smtClean="0"/>
          </a:p>
          <a:p>
            <a:endParaRPr lang="tr-TR" sz="2000" b="1" dirty="0" smtClean="0"/>
          </a:p>
          <a:p>
            <a:r>
              <a:rPr lang="tr-TR" sz="2000" b="1" dirty="0" smtClean="0"/>
              <a:t>2.</a:t>
            </a:r>
            <a:r>
              <a:rPr lang="tr-TR" sz="2000" b="1" dirty="0" err="1" smtClean="0"/>
              <a:t>Tüik</a:t>
            </a:r>
            <a:endParaRPr lang="tr-TR" sz="2000" dirty="0" smtClean="0"/>
          </a:p>
          <a:p>
            <a:r>
              <a:rPr lang="tr-TR" sz="2000" b="1" dirty="0" smtClean="0"/>
              <a:t>http://www.</a:t>
            </a:r>
            <a:r>
              <a:rPr lang="tr-TR" sz="2000" b="1" dirty="0" err="1" smtClean="0"/>
              <a:t>tuik</a:t>
            </a:r>
            <a:r>
              <a:rPr lang="tr-TR" sz="2000" b="1" dirty="0" smtClean="0"/>
              <a:t>.gov.tr/Start.do;</a:t>
            </a:r>
            <a:r>
              <a:rPr lang="tr-TR" sz="2000" b="1" dirty="0" err="1" smtClean="0"/>
              <a:t>jsessionid</a:t>
            </a:r>
            <a:r>
              <a:rPr lang="tr-TR" sz="2000" b="1" dirty="0" smtClean="0"/>
              <a:t>=Ck9hWQvT2QTMnQL1c2LTwWpRl8dNyFc7Ynhh1dJJ1pNK5Qqc72ys!-1294224665</a:t>
            </a:r>
            <a:endParaRPr lang="tr-TR" sz="2000" dirty="0" smtClean="0"/>
          </a:p>
          <a:p>
            <a:endParaRPr lang="tr-TR" sz="2000" b="1" dirty="0" smtClean="0"/>
          </a:p>
          <a:p>
            <a:r>
              <a:rPr lang="tr-TR" sz="2000" b="1" dirty="0" smtClean="0"/>
              <a:t>3.Tıbbi İlaç ve Cihaz Kurumu </a:t>
            </a:r>
            <a:endParaRPr lang="tr-TR" sz="2000" dirty="0" smtClean="0"/>
          </a:p>
          <a:p>
            <a:r>
              <a:rPr lang="tr-TR" sz="2000" b="1" dirty="0" smtClean="0"/>
              <a:t>http://www.</a:t>
            </a:r>
            <a:r>
              <a:rPr lang="tr-TR" sz="2000" b="1" dirty="0" err="1" smtClean="0"/>
              <a:t>titck</a:t>
            </a:r>
            <a:r>
              <a:rPr lang="tr-TR" sz="2000" b="1" dirty="0" smtClean="0"/>
              <a:t>.gov.tr/</a:t>
            </a:r>
            <a:endParaRPr lang="tr-TR" sz="2000" dirty="0" smtClean="0"/>
          </a:p>
          <a:p>
            <a:endParaRPr lang="tr-TR" sz="2000" b="1" dirty="0" smtClean="0"/>
          </a:p>
          <a:p>
            <a:r>
              <a:rPr lang="tr-TR" sz="2000" b="1" dirty="0" smtClean="0"/>
              <a:t>4.</a:t>
            </a:r>
            <a:r>
              <a:rPr lang="tr-TR" sz="2000" b="1" dirty="0" err="1" smtClean="0"/>
              <a:t>Wikipedia</a:t>
            </a:r>
            <a:endParaRPr lang="tr-TR" sz="2000" dirty="0" smtClean="0"/>
          </a:p>
          <a:p>
            <a:r>
              <a:rPr lang="tr-TR" sz="2000" dirty="0" smtClean="0"/>
              <a:t> </a:t>
            </a:r>
            <a:r>
              <a:rPr lang="tr-TR" sz="2000" b="1" dirty="0" smtClean="0"/>
              <a:t>https://tr.wikipedia.org/wiki</a:t>
            </a:r>
            <a:endParaRPr lang="tr-TR" sz="2000" dirty="0" smtClean="0"/>
          </a:p>
          <a:p>
            <a:endParaRPr lang="tr-TR" dirty="0"/>
          </a:p>
        </p:txBody>
      </p:sp>
      <p:sp>
        <p:nvSpPr>
          <p:cNvPr id="3" name="2 Başlık"/>
          <p:cNvSpPr>
            <a:spLocks noGrp="1"/>
          </p:cNvSpPr>
          <p:nvPr>
            <p:ph type="title"/>
          </p:nvPr>
        </p:nvSpPr>
        <p:spPr/>
        <p:txBody>
          <a:bodyPr/>
          <a:lstStyle/>
          <a:p>
            <a:r>
              <a:rPr lang="tr-TR" dirty="0" smtClean="0">
                <a:solidFill>
                  <a:schemeClr val="tx1"/>
                </a:solidFill>
              </a:rPr>
              <a:t>Kaynakça</a:t>
            </a:r>
            <a:endParaRPr lang="tr-T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sz="2400" dirty="0" smtClean="0">
              <a:solidFill>
                <a:schemeClr val="tx1">
                  <a:lumMod val="50000"/>
                </a:schemeClr>
              </a:solidFill>
            </a:endParaRPr>
          </a:p>
          <a:p>
            <a:r>
              <a:rPr lang="tr-TR" sz="2400" dirty="0" smtClean="0">
                <a:solidFill>
                  <a:schemeClr val="tx1">
                    <a:lumMod val="50000"/>
                  </a:schemeClr>
                </a:solidFill>
              </a:rPr>
              <a:t>Kandaki oksijen miktarı çok önemli bir parametredir. </a:t>
            </a:r>
          </a:p>
          <a:p>
            <a:pPr marL="0" indent="0">
              <a:buNone/>
            </a:pPr>
            <a:r>
              <a:rPr lang="tr-TR" sz="2400" dirty="0" smtClean="0">
                <a:solidFill>
                  <a:schemeClr val="tx1">
                    <a:lumMod val="50000"/>
                  </a:schemeClr>
                </a:solidFill>
              </a:rPr>
              <a:t> </a:t>
            </a:r>
          </a:p>
          <a:p>
            <a:r>
              <a:rPr lang="tr-TR" sz="2400" dirty="0" smtClean="0">
                <a:solidFill>
                  <a:schemeClr val="tx1">
                    <a:lumMod val="50000"/>
                  </a:schemeClr>
                </a:solidFill>
              </a:rPr>
              <a:t>Birçok doku ve organ yeterli oksijeni alamazsa geri dönüşümsüz olarak zarar görür. </a:t>
            </a:r>
          </a:p>
          <a:p>
            <a:endParaRPr lang="tr-TR" dirty="0"/>
          </a:p>
        </p:txBody>
      </p:sp>
      <p:sp>
        <p:nvSpPr>
          <p:cNvPr id="3" name="2 Başlık"/>
          <p:cNvSpPr>
            <a:spLocks noGrp="1"/>
          </p:cNvSpPr>
          <p:nvPr>
            <p:ph type="title"/>
          </p:nvPr>
        </p:nvSpPr>
        <p:spPr/>
        <p:txBody>
          <a:bodyPr/>
          <a:lstStyle/>
          <a:p>
            <a:r>
              <a:rPr lang="tr-TR" dirty="0" smtClean="0">
                <a:solidFill>
                  <a:schemeClr val="tx1">
                    <a:lumMod val="50000"/>
                  </a:schemeClr>
                </a:solidFill>
              </a:rPr>
              <a:t>Neden Önemlidir ?</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sz="2400" dirty="0" smtClean="0">
                <a:solidFill>
                  <a:schemeClr val="tx1">
                    <a:lumMod val="50000"/>
                  </a:schemeClr>
                </a:solidFill>
              </a:rPr>
              <a:t>Kan oksijen miktarını gerçek zamanlı görüntülemek önemlidir çünkü oksijen yetersizliğinde kalp, karaciğer ve böbrekler kalıcı olarak zarar görmeye başlamadan önce sadece birkaç dakikaları vardır. </a:t>
            </a:r>
          </a:p>
          <a:p>
            <a:endParaRPr lang="tr-TR" sz="2400" dirty="0" smtClean="0">
              <a:solidFill>
                <a:schemeClr val="tx1">
                  <a:lumMod val="50000"/>
                </a:schemeClr>
              </a:solidFill>
            </a:endParaRPr>
          </a:p>
          <a:p>
            <a:r>
              <a:rPr lang="tr-TR" sz="2400" dirty="0" smtClean="0">
                <a:solidFill>
                  <a:schemeClr val="tx1">
                    <a:lumMod val="50000"/>
                  </a:schemeClr>
                </a:solidFill>
              </a:rPr>
              <a:t>Bu süre beynin korteks tabakası için 1 dakikanın da altındadır. </a:t>
            </a:r>
          </a:p>
          <a:p>
            <a:endParaRPr lang="tr-TR" dirty="0"/>
          </a:p>
        </p:txBody>
      </p:sp>
      <p:sp>
        <p:nvSpPr>
          <p:cNvPr id="3" name="2 Başlık"/>
          <p:cNvSpPr>
            <a:spLocks noGrp="1"/>
          </p:cNvSpPr>
          <p:nvPr>
            <p:ph type="title"/>
          </p:nvPr>
        </p:nvSpPr>
        <p:spPr/>
        <p:txBody>
          <a:bodyPr/>
          <a:lstStyle/>
          <a:p>
            <a:r>
              <a:rPr lang="tr-TR" dirty="0" smtClean="0">
                <a:solidFill>
                  <a:schemeClr val="tx2">
                    <a:lumMod val="50000"/>
                  </a:schemeClr>
                </a:solidFill>
              </a:rPr>
              <a:t> Neden Önemlidir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10000"/>
          </a:bodyPr>
          <a:lstStyle/>
          <a:p>
            <a:r>
              <a:rPr lang="tr-TR" dirty="0" smtClean="0"/>
              <a:t>Bilindik nabız ölçer sistemlerinde grafik şekilde yansıtmak hasta başı monitörlerde mümkün oluyordu. </a:t>
            </a:r>
          </a:p>
          <a:p>
            <a:endParaRPr lang="tr-TR" dirty="0" smtClean="0"/>
          </a:p>
          <a:p>
            <a:r>
              <a:rPr lang="tr-TR" dirty="0" smtClean="0"/>
              <a:t>Kullanımı rahat olmayan bir sistemdir. Diğer türlüde en basit olarak sadece dijital olarak kan basıncını göstermektedir.</a:t>
            </a:r>
          </a:p>
          <a:p>
            <a:endParaRPr lang="tr-TR" dirty="0" smtClean="0"/>
          </a:p>
          <a:p>
            <a:r>
              <a:rPr lang="tr-TR" dirty="0" smtClean="0"/>
              <a:t>Bizim projemizdeki amaç </a:t>
            </a:r>
            <a:r>
              <a:rPr lang="tr-TR" dirty="0" err="1" smtClean="0"/>
              <a:t>Puls</a:t>
            </a:r>
            <a:r>
              <a:rPr lang="tr-TR" dirty="0" smtClean="0"/>
              <a:t> dalgası şeklinde grafik oluşturarak </a:t>
            </a:r>
            <a:r>
              <a:rPr lang="tr-TR" dirty="0" err="1" smtClean="0"/>
              <a:t>lcd</a:t>
            </a:r>
            <a:r>
              <a:rPr lang="tr-TR" dirty="0" smtClean="0"/>
              <a:t> ekranda göstermek. Bu şekilde hastanın ritmik açıdan gözlemlenmesi daha rahat olacaktır</a:t>
            </a:r>
          </a:p>
          <a:p>
            <a:endParaRPr lang="tr-TR" dirty="0"/>
          </a:p>
        </p:txBody>
      </p:sp>
      <p:sp>
        <p:nvSpPr>
          <p:cNvPr id="3" name="2 Başlık"/>
          <p:cNvSpPr>
            <a:spLocks noGrp="1"/>
          </p:cNvSpPr>
          <p:nvPr>
            <p:ph type="title"/>
          </p:nvPr>
        </p:nvSpPr>
        <p:spPr/>
        <p:txBody>
          <a:bodyPr/>
          <a:lstStyle/>
          <a:p>
            <a:r>
              <a:rPr lang="tr-TR" dirty="0" smtClean="0">
                <a:solidFill>
                  <a:schemeClr val="tx1"/>
                </a:solidFill>
              </a:rPr>
              <a:t>Projenin Amacı</a:t>
            </a:r>
            <a:endParaRPr lang="tr-T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endParaRPr lang="tr-TR" dirty="0" smtClean="0"/>
          </a:p>
          <a:p>
            <a:r>
              <a:rPr lang="tr-TR" dirty="0" smtClean="0"/>
              <a:t>Aritmi, kalp ritminin düzensizleşmesi, yani anormal kalp ritmidir. Genelde kalbinde herhangi bir anormallik olmayan çocuklarda ortaya çıkar. Kalp atışları hızlanır ve kişi kalp atışlarını rahatlıkla hisseder. </a:t>
            </a:r>
          </a:p>
        </p:txBody>
      </p:sp>
      <p:sp>
        <p:nvSpPr>
          <p:cNvPr id="3" name="2 Başlık"/>
          <p:cNvSpPr>
            <a:spLocks noGrp="1"/>
          </p:cNvSpPr>
          <p:nvPr>
            <p:ph type="title"/>
          </p:nvPr>
        </p:nvSpPr>
        <p:spPr/>
        <p:txBody>
          <a:bodyPr/>
          <a:lstStyle/>
          <a:p>
            <a:r>
              <a:rPr lang="tr-TR" dirty="0" smtClean="0">
                <a:solidFill>
                  <a:schemeClr val="tx1"/>
                </a:solidFill>
              </a:rPr>
              <a:t>Hedef Alınan Hastalık</a:t>
            </a:r>
            <a:endParaRPr lang="tr-TR"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endParaRPr lang="tr-TR" dirty="0" smtClean="0"/>
          </a:p>
          <a:p>
            <a:endParaRPr lang="tr-TR" dirty="0" smtClean="0"/>
          </a:p>
          <a:p>
            <a:r>
              <a:rPr lang="tr-TR" dirty="0" smtClean="0"/>
              <a:t>Heyecanlanma ya da herhangi bir fiziksel aktivite sırasında oldukça belirgindir. Ayrıca kalp ritimleri düzensiz fakat yavaş olabilir. Kalbin atması sırasında tekleme hissedilir</a:t>
            </a:r>
          </a:p>
          <a:p>
            <a:endParaRPr lang="tr-TR" dirty="0"/>
          </a:p>
        </p:txBody>
      </p:sp>
      <p:sp>
        <p:nvSpPr>
          <p:cNvPr id="3" name="2 Başlık"/>
          <p:cNvSpPr>
            <a:spLocks noGrp="1"/>
          </p:cNvSpPr>
          <p:nvPr>
            <p:ph type="title"/>
          </p:nvPr>
        </p:nvSpPr>
        <p:spPr/>
        <p:txBody>
          <a:bodyPr/>
          <a:lstStyle/>
          <a:p>
            <a:r>
              <a:rPr lang="tr-TR" dirty="0" smtClean="0">
                <a:solidFill>
                  <a:schemeClr val="tx1"/>
                </a:solidFill>
              </a:rPr>
              <a:t>Hedef Alınan Hastalık</a:t>
            </a:r>
            <a:endParaRPr lang="tr-T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b="1" dirty="0" smtClean="0"/>
              <a:t>Adınız soyadınız?</a:t>
            </a:r>
            <a:endParaRPr lang="tr-TR" dirty="0" smtClean="0"/>
          </a:p>
          <a:p>
            <a:r>
              <a:rPr lang="tr-TR" dirty="0" smtClean="0"/>
              <a:t>- Levent CERİT</a:t>
            </a:r>
          </a:p>
          <a:p>
            <a:r>
              <a:rPr lang="tr-TR" b="1" dirty="0" smtClean="0"/>
              <a:t>Kısaca kendinizden bahseder misiniz ?</a:t>
            </a:r>
            <a:endParaRPr lang="tr-TR" dirty="0" smtClean="0"/>
          </a:p>
          <a:p>
            <a:r>
              <a:rPr lang="tr-TR" b="1" dirty="0" smtClean="0"/>
              <a:t>- </a:t>
            </a:r>
            <a:r>
              <a:rPr lang="tr-TR" dirty="0" smtClean="0"/>
              <a:t>1980 kayseri doğumluyum. ilk ve orta okulu ve liseyi kendi memleketimde okudum </a:t>
            </a:r>
            <a:r>
              <a:rPr lang="tr-TR" dirty="0" err="1" smtClean="0"/>
              <a:t>akdeniz</a:t>
            </a:r>
            <a:r>
              <a:rPr lang="tr-TR" dirty="0" smtClean="0"/>
              <a:t> üniversitesi tıp </a:t>
            </a:r>
            <a:r>
              <a:rPr lang="tr-TR" dirty="0" err="1" smtClean="0"/>
              <a:t>fakultesi</a:t>
            </a:r>
            <a:r>
              <a:rPr lang="tr-TR" dirty="0" smtClean="0"/>
              <a:t> mezunuyum kardiyoloji üzerine </a:t>
            </a:r>
            <a:r>
              <a:rPr lang="tr-TR" dirty="0" err="1" smtClean="0"/>
              <a:t>pamukkale</a:t>
            </a:r>
            <a:r>
              <a:rPr lang="tr-TR" dirty="0" smtClean="0"/>
              <a:t> üniversitesinde uzmanlık aldım 2003 ten beri mesleğimi </a:t>
            </a:r>
            <a:r>
              <a:rPr lang="tr-TR" dirty="0" err="1" smtClean="0"/>
              <a:t>icraa</a:t>
            </a:r>
            <a:r>
              <a:rPr lang="tr-TR" dirty="0" smtClean="0"/>
              <a:t> ediyorum ve şu an </a:t>
            </a:r>
            <a:r>
              <a:rPr lang="tr-TR" dirty="0" err="1" smtClean="0"/>
              <a:t>yakındoğu</a:t>
            </a:r>
            <a:r>
              <a:rPr lang="tr-TR" dirty="0" smtClean="0"/>
              <a:t> üniversitesinde çalışmaktayım.</a:t>
            </a:r>
          </a:p>
        </p:txBody>
      </p:sp>
      <p:sp>
        <p:nvSpPr>
          <p:cNvPr id="3" name="2 Başlık"/>
          <p:cNvSpPr>
            <a:spLocks noGrp="1"/>
          </p:cNvSpPr>
          <p:nvPr>
            <p:ph type="title"/>
          </p:nvPr>
        </p:nvSpPr>
        <p:spPr/>
        <p:txBody>
          <a:bodyPr/>
          <a:lstStyle/>
          <a:p>
            <a:r>
              <a:rPr lang="tr-TR" dirty="0" smtClean="0"/>
              <a:t> </a:t>
            </a:r>
            <a:r>
              <a:rPr lang="tr-TR" dirty="0" smtClean="0">
                <a:solidFill>
                  <a:schemeClr val="tx1"/>
                </a:solidFill>
              </a:rPr>
              <a:t>Doktor ile Röportaj</a:t>
            </a:r>
            <a:endParaRPr lang="tr-TR"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68</TotalTime>
  <Words>740</Words>
  <PresentationFormat>Ekran Gösterisi (4:3)</PresentationFormat>
  <Paragraphs>127</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Kalabalık</vt:lpstr>
      <vt:lpstr>GRAFİK EKRANLI NABIZ ÖLÇER</vt:lpstr>
      <vt:lpstr>Cihaz Hakkında Genel Bilgiler</vt:lpstr>
      <vt:lpstr>Cihaz Hakkında Genel Bilgiler</vt:lpstr>
      <vt:lpstr>Neden Önemlidir ?</vt:lpstr>
      <vt:lpstr> Neden Önemlidir ?</vt:lpstr>
      <vt:lpstr>Projenin Amacı</vt:lpstr>
      <vt:lpstr>Hedef Alınan Hastalık</vt:lpstr>
      <vt:lpstr>Hedef Alınan Hastalık</vt:lpstr>
      <vt:lpstr> Doktor ile Röportaj</vt:lpstr>
      <vt:lpstr>Doktor ile Röportaj</vt:lpstr>
      <vt:lpstr>Doktor ile Röportaj</vt:lpstr>
      <vt:lpstr> Doktor ile Röportaj</vt:lpstr>
      <vt:lpstr> Doktor ile Röportaj</vt:lpstr>
      <vt:lpstr>Hastaların Yaşadıkları Sorunlar</vt:lpstr>
      <vt:lpstr>İstatistiksel Veriler</vt:lpstr>
      <vt:lpstr>Kullanılan malzemeler </vt:lpstr>
      <vt:lpstr>Çalışma Prensibi</vt:lpstr>
      <vt:lpstr>Çalışma Prensibi</vt:lpstr>
      <vt:lpstr>Çalışma Prensibi</vt:lpstr>
      <vt:lpstr>Mevcut Sistemde Eklediklerimiz</vt:lpstr>
      <vt:lpstr>Yazılım Kodları </vt:lpstr>
      <vt:lpstr>Yazılım Kodları</vt:lpstr>
      <vt:lpstr> Bilgisayarda Çizim</vt:lpstr>
      <vt:lpstr> Tasarım</vt:lpstr>
      <vt:lpstr> Tasarım</vt:lpstr>
      <vt:lpstr>Slayt 26</vt:lpstr>
      <vt:lpstr>Slayt 27</vt:lpstr>
      <vt:lpstr>Slayt 28</vt:lpstr>
      <vt:lpstr>Sonuç</vt:lpstr>
      <vt:lpstr>Sonuç</vt:lpstr>
      <vt:lpstr>Sonuç</vt:lpstr>
      <vt:lpstr>Sonuç</vt:lpstr>
      <vt:lpstr>Slayt 33</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 EKRANLI NABIZ ÖLÇER</dc:title>
  <dc:creator>packard bell</dc:creator>
  <cp:lastModifiedBy>packard bell</cp:lastModifiedBy>
  <cp:revision>13</cp:revision>
  <dcterms:created xsi:type="dcterms:W3CDTF">2016-01-06T15:09:01Z</dcterms:created>
  <dcterms:modified xsi:type="dcterms:W3CDTF">2016-01-12T14:38:56Z</dcterms:modified>
</cp:coreProperties>
</file>