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4" r:id="rId4"/>
    <p:sldId id="265" r:id="rId5"/>
    <p:sldId id="266" r:id="rId6"/>
    <p:sldId id="267" r:id="rId7"/>
    <p:sldId id="270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07DB-AE34-483F-B6D0-6AACEA96F202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30498-F2A6-4945-AEF5-45F3737F451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 - v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0498-F2A6-4945-AEF5-45F3737F451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62F5D-D373-448B-AE73-0F8A16D95F5F}" type="datetimeFigureOut">
              <a:rPr lang="tr-TR" smtClean="0"/>
              <a:pPr/>
              <a:t>27.10.2013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D5097-9681-4270-84E3-9D6CEA0511F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3.jpeg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3.jpeg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3.jpe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3.jpe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3.jpe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3.jpe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image" Target="../media/image3.jpeg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3.jpeg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image" Target="../media/image3.jpeg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3.jpeg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lnv\Desktop\ba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838200" y="22828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AİT 101</a:t>
            </a:r>
            <a:b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4.Ders - Çalışma Soruları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4" descr="C:\Users\lnv\Desktop\İçerik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9. </a:t>
            </a:r>
            <a:r>
              <a:rPr lang="tr-TR" sz="1200" b="1" smtClean="0"/>
              <a:t>Osmanlı </a:t>
            </a:r>
            <a:r>
              <a:rPr lang="tr-TR" sz="1200" b="1" dirty="0" smtClean="0"/>
              <a:t>Devleti’nde Batılaşma hareketi ilk kez aşağıdaki alanlardan hangisinde görülmüştür?</a:t>
            </a:r>
            <a:endParaRPr lang="tr-TR" sz="12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A. Tarım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B.</a:t>
            </a:r>
            <a:r>
              <a:rPr lang="tr-TR" sz="1200" b="1" dirty="0" smtClean="0"/>
              <a:t> </a:t>
            </a:r>
            <a:r>
              <a:rPr lang="tr-TR" sz="1200" dirty="0" smtClean="0"/>
              <a:t>Askerlik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C. Yönetim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D. Hukuk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E. Sanayi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10. </a:t>
            </a:r>
            <a:r>
              <a:rPr lang="tr-TR" sz="1200" b="1" smtClean="0"/>
              <a:t>Milli </a:t>
            </a:r>
            <a:r>
              <a:rPr lang="tr-TR" sz="1200" b="1" dirty="0" smtClean="0"/>
              <a:t>egemenlik; halkın ülkenin geleceğinde söz sahibi olmasıdır. Buna göre; Kanun-i Esasi’de yer alan kararlardan hangisi milli egemenliğe ters düşmemektedir.?</a:t>
            </a: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A. Ayanların meclis üyeliğinin </a:t>
            </a:r>
            <a:r>
              <a:rPr lang="tr-TR" sz="1200" smtClean="0"/>
              <a:t>padişah tarafından </a:t>
            </a:r>
            <a:r>
              <a:rPr lang="tr-TR" sz="1200" dirty="0" smtClean="0"/>
              <a:t>belirlenmesi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B. Padişahın meclisi kapatma </a:t>
            </a:r>
            <a:r>
              <a:rPr lang="tr-TR" sz="1200" smtClean="0"/>
              <a:t>yetkisine sahip </a:t>
            </a:r>
            <a:r>
              <a:rPr lang="tr-TR" sz="1200" dirty="0" smtClean="0"/>
              <a:t>olması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C.</a:t>
            </a:r>
            <a:r>
              <a:rPr lang="tr-TR" sz="1200" b="1" dirty="0" smtClean="0"/>
              <a:t> </a:t>
            </a:r>
            <a:r>
              <a:rPr lang="tr-TR" sz="1200" dirty="0" smtClean="0"/>
              <a:t>Meclis-i </a:t>
            </a:r>
            <a:r>
              <a:rPr lang="tr-TR" sz="1200" dirty="0" err="1" smtClean="0"/>
              <a:t>Mebusan’ın</a:t>
            </a:r>
            <a:r>
              <a:rPr lang="tr-TR" sz="1200" dirty="0" smtClean="0"/>
              <a:t> üyelerinin </a:t>
            </a:r>
            <a:r>
              <a:rPr lang="tr-TR" sz="1200" smtClean="0"/>
              <a:t>seçimle belirlenmesi</a:t>
            </a: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D. Hükümetin padişaha karşı </a:t>
            </a:r>
            <a:r>
              <a:rPr lang="tr-TR" sz="1200" smtClean="0"/>
              <a:t>sorumlu olması</a:t>
            </a: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E. Kanuna son şeklinin padişah </a:t>
            </a:r>
            <a:r>
              <a:rPr lang="tr-TR" sz="1200" smtClean="0"/>
              <a:t>tarafından verilmesi</a:t>
            </a: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11. </a:t>
            </a:r>
            <a:r>
              <a:rPr lang="tr-TR" sz="1200" b="1" smtClean="0"/>
              <a:t>Aşağıdakilerden </a:t>
            </a:r>
            <a:r>
              <a:rPr lang="tr-TR" sz="1200" b="1" dirty="0" smtClean="0"/>
              <a:t>hangisi, II. Abdülhamit devrinde gerçekleşen siyasi olaylardan biri değildir?</a:t>
            </a: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A. Sırbistan, Romanya ve </a:t>
            </a:r>
            <a:r>
              <a:rPr lang="tr-TR" sz="1200" smtClean="0"/>
              <a:t>Karadağ’ın </a:t>
            </a:r>
            <a:r>
              <a:rPr lang="tr-TR" sz="1200" smtClean="0"/>
              <a:t>bağımsızlıklarını </a:t>
            </a:r>
            <a:r>
              <a:rPr lang="tr-TR" sz="1200" dirty="0" smtClean="0"/>
              <a:t>kazanması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B. I. Meşrutiyet’in ilan edilmesi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C. Bulgaristan’ın bağımsızlığını kazanması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D. II. Meşrutiyet’in ilan edilmesi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E. </a:t>
            </a:r>
            <a:r>
              <a:rPr lang="tr-TR" sz="1200" dirty="0" err="1" smtClean="0"/>
              <a:t>Arnavuluk’un</a:t>
            </a:r>
            <a:r>
              <a:rPr lang="tr-TR" sz="1200" dirty="0" smtClean="0"/>
              <a:t> bağımsızlığını kazanması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1. </a:t>
            </a:r>
            <a:r>
              <a:rPr lang="tr-TR" sz="1200" b="1" smtClean="0"/>
              <a:t>I</a:t>
            </a:r>
            <a:r>
              <a:rPr lang="tr-TR" sz="1200" b="1" dirty="0" smtClean="0"/>
              <a:t>. Meşrutiyetle beraber Türk Tarihinin ilk anayasası olan Kanun-i Esasi ilan edilmiştir. Milletvekillerini halk seçmekle beraber kararların alınmasında son söz padişaha aittir.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tr-TR" sz="1200" b="1" dirty="0" smtClean="0"/>
              <a:t>Bu bilgilere dayanarak aşağıdaki yargılardan hangisine </a:t>
            </a:r>
            <a:r>
              <a:rPr lang="tr-TR" sz="1200" b="1" smtClean="0"/>
              <a:t>ulaşılabilir?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i. Hilafetin yetkileri artmıştır.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err="1" smtClean="0"/>
              <a:t>ii</a:t>
            </a:r>
            <a:r>
              <a:rPr lang="tr-TR" sz="1200" dirty="0" smtClean="0"/>
              <a:t>. Padişah sembol durumuna düşmüştür.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err="1" smtClean="0"/>
              <a:t>iii</a:t>
            </a:r>
            <a:r>
              <a:rPr lang="tr-TR" sz="1200" smtClean="0"/>
              <a:t>. Azınlıklar </a:t>
            </a:r>
            <a:r>
              <a:rPr lang="tr-TR" sz="1200" dirty="0" smtClean="0"/>
              <a:t>meclise sokulmamıştır.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iv. Ulusal egemenliğe geçilmiştir.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v. Padişah egemenliğini korumuştur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507288" cy="51260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2. </a:t>
            </a:r>
            <a:r>
              <a:rPr lang="tr-TR" sz="1200" b="1" smtClean="0"/>
              <a:t>I</a:t>
            </a:r>
            <a:r>
              <a:rPr lang="tr-TR" sz="1200" b="1" dirty="0" smtClean="0"/>
              <a:t>. </a:t>
            </a:r>
            <a:r>
              <a:rPr lang="tr-TR" sz="1200" b="1" err="1" smtClean="0"/>
              <a:t>Sened</a:t>
            </a:r>
            <a:r>
              <a:rPr lang="tr-TR" sz="1200" b="1" smtClean="0"/>
              <a:t>-i İttifak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200" b="1" smtClean="0"/>
              <a:t>II.Tanzimat </a:t>
            </a:r>
            <a:r>
              <a:rPr lang="tr-TR" sz="1200" b="1" dirty="0" smtClean="0"/>
              <a:t>Fermanı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200" b="1" dirty="0" smtClean="0"/>
              <a:t>III.Islahat Fermanı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200" b="1" dirty="0" smtClean="0"/>
              <a:t>	Aşağıdakilerden hangisi yukarıda verilen üç olayın ortak </a:t>
            </a:r>
            <a:r>
              <a:rPr lang="tr-TR" sz="1200" b="1" smtClean="0"/>
              <a:t>sonucudur?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12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Halka temsil hakkının tanınması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Meclisi yönetime geçilmesi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Padişahın yetkilerinin kısıtlanması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Siyasi partilerin kurulması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Vergilerde düzenlemelere gidilmesi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3. </a:t>
            </a:r>
            <a:r>
              <a:rPr lang="tr-TR" sz="1200" b="1" smtClean="0"/>
              <a:t>Osmanlılarda </a:t>
            </a:r>
            <a:r>
              <a:rPr lang="tr-TR" sz="1200" b="1" dirty="0" smtClean="0"/>
              <a:t>31 Mart olayı diye bilinen ayaklanmanın amacı, meşrutiyeti ortadan kaldırıp, mutlak monarşiyi tekrar kurmaktı.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200" b="1" dirty="0" smtClean="0"/>
              <a:t>Bu durum ile ilgili olarak aşağıdakilerden hangisi </a:t>
            </a:r>
            <a:r>
              <a:rPr lang="tr-TR" sz="1200" b="1" smtClean="0"/>
              <a:t>söylenebilir?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12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31 Mart olayı dış kışkırtma ile çıkmıştır.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31 Mart ayaklanmasına halkın tamamı destek vermiştir.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Osmanlı ordusu bu isyanı desteklemiştir.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31 Mart hareketi bir düzeni değiştirme hareketidir.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tr-TR" sz="1200" dirty="0" smtClean="0"/>
              <a:t>31 Mart isyanı saltanatı yıkmaya yöneliktir.</a:t>
            </a:r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4. </a:t>
            </a:r>
            <a:r>
              <a:rPr lang="tr-TR" sz="1200" b="1" smtClean="0"/>
              <a:t>XIX</a:t>
            </a:r>
            <a:r>
              <a:rPr lang="tr-TR" sz="1200" b="1" dirty="0" smtClean="0"/>
              <a:t>. yüzyılda yaşanan aşağıdaki gelişmelerden hangisinde Osmanlı yönetimine halkın katılımını ilk defa sağlanmıştır?</a:t>
            </a: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A. Tanzimat Fermanı’nın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smtClean="0"/>
              <a:t>B. I. Meşrutiyet’in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smtClean="0"/>
              <a:t>C. Sened-i İttifak’ın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smtClean="0"/>
              <a:t>D. Islahat Fermanı’nın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smtClean="0"/>
              <a:t>E</a:t>
            </a:r>
            <a:r>
              <a:rPr lang="tr-TR" sz="1200" dirty="0" smtClean="0"/>
              <a:t>. II. Meşrutiyetin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5. </a:t>
            </a:r>
            <a:r>
              <a:rPr lang="tr-TR" sz="1200" b="1" smtClean="0"/>
              <a:t>Tanzimat </a:t>
            </a:r>
            <a:r>
              <a:rPr lang="tr-TR" sz="1200" b="1" dirty="0" smtClean="0"/>
              <a:t>Fermanı’nda, aşağıda verilenlerden hangisinde ıslahat yapılması öngörülmemiştir?</a:t>
            </a:r>
            <a:endParaRPr lang="tr-TR" sz="12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A. Yargı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B. Vergi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C. Askerlik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D.</a:t>
            </a:r>
            <a:r>
              <a:rPr lang="tr-TR" sz="1200" b="1" dirty="0" smtClean="0"/>
              <a:t> </a:t>
            </a:r>
            <a:r>
              <a:rPr lang="tr-TR" sz="1200" dirty="0" smtClean="0"/>
              <a:t>Tarım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E. Yönetim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6</a:t>
            </a:r>
            <a:r>
              <a:rPr lang="tr-TR" sz="1200" b="1" smtClean="0"/>
              <a:t>. Kanun-i </a:t>
            </a:r>
            <a:r>
              <a:rPr lang="tr-TR" sz="1200" b="1" dirty="0" smtClean="0"/>
              <a:t>Esasi’nin </a:t>
            </a:r>
            <a:r>
              <a:rPr lang="tr-TR" sz="1200" b="1" dirty="0" err="1" smtClean="0"/>
              <a:t>kabulu</a:t>
            </a:r>
            <a:r>
              <a:rPr lang="tr-TR" sz="1200" b="1" dirty="0" smtClean="0"/>
              <a:t> ile birlikte Osmanlı Devleti’nde parlamenter düzene geçilmiştir. Kanun-i Esasi’nin aşağıdaki maddelerinden hangisi, demokrasi ilkesi ile bağdaşmamaktadır?</a:t>
            </a: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A. Azınlıklara siyasi haklar verilmesi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B. Meclisin, Ayan ve </a:t>
            </a:r>
            <a:r>
              <a:rPr lang="tr-TR" sz="1200" dirty="0" err="1" smtClean="0"/>
              <a:t>Mebusan</a:t>
            </a:r>
            <a:r>
              <a:rPr lang="tr-TR" sz="1200" dirty="0" smtClean="0"/>
              <a:t> Meclisi </a:t>
            </a:r>
            <a:r>
              <a:rPr lang="tr-TR" sz="1200" smtClean="0"/>
              <a:t>olarak </a:t>
            </a:r>
            <a:r>
              <a:rPr lang="tr-TR" sz="1200" smtClean="0"/>
              <a:t>ikiye </a:t>
            </a:r>
            <a:r>
              <a:rPr lang="tr-TR" sz="1200" dirty="0" smtClean="0"/>
              <a:t>ayrılması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C. </a:t>
            </a:r>
            <a:r>
              <a:rPr lang="tr-TR" sz="1200" dirty="0" err="1" smtClean="0"/>
              <a:t>Mebusan</a:t>
            </a:r>
            <a:r>
              <a:rPr lang="tr-TR" sz="1200" dirty="0" smtClean="0"/>
              <a:t> Meclisi’ni halkın seçmesi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D. Meclisi açma ve kapama </a:t>
            </a:r>
            <a:r>
              <a:rPr lang="tr-TR" sz="1200" smtClean="0"/>
              <a:t>yetkisinin padişaha </a:t>
            </a:r>
            <a:r>
              <a:rPr lang="tr-TR" sz="1200" dirty="0" smtClean="0"/>
              <a:t>verilmesi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E. Batıcılığı savunması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7. </a:t>
            </a:r>
            <a:r>
              <a:rPr lang="tr-TR" sz="1200" b="1" smtClean="0"/>
              <a:t>Osmanlı </a:t>
            </a:r>
            <a:r>
              <a:rPr lang="tr-TR" sz="1200" b="1" dirty="0" smtClean="0"/>
              <a:t>Devleti’nde “Her gücün üstünde yasa gücünün olduğu”, ilk kez aşağıdakilerden hangisi ile kabul edilmiştir?</a:t>
            </a:r>
            <a:endParaRPr lang="tr-TR" sz="12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A. Islahat Fermanı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B. I. Meşrutiyet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C. Gülhane Hattı Hümayunu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D. Genel Borçlar İdaresi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E. II. Meşrutiyet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tr-TR" sz="1200" b="1" smtClean="0">
                <a:solidFill>
                  <a:srgbClr val="C00000"/>
                </a:solidFill>
              </a:rPr>
              <a:t>8. </a:t>
            </a:r>
            <a:r>
              <a:rPr lang="tr-TR" sz="1200" b="1" smtClean="0"/>
              <a:t>Aşağıdaki </a:t>
            </a:r>
            <a:r>
              <a:rPr lang="tr-TR" sz="1200" b="1" dirty="0" smtClean="0"/>
              <a:t>antlaşmaların hangisinde Ermenilerle ilgili olarak ilk kez bir hüküm yer almış ve Ermeni sorununun uluslar arası bir soruna dönüşmesine yol açmıştır?</a:t>
            </a:r>
            <a:endParaRPr lang="tr-TR" sz="12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A. </a:t>
            </a:r>
            <a:r>
              <a:rPr lang="tr-TR" sz="1200" dirty="0" err="1" smtClean="0"/>
              <a:t>Reval</a:t>
            </a:r>
            <a:endParaRPr lang="tr-TR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B. Berlin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C. Sevr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D. Paris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dirty="0" smtClean="0"/>
              <a:t>E. </a:t>
            </a:r>
            <a:r>
              <a:rPr lang="tr-TR" sz="1200" dirty="0" err="1" smtClean="0"/>
              <a:t>Mondoros</a:t>
            </a:r>
            <a:r>
              <a:rPr lang="tr-TR" sz="12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dirty="0" smtClean="0"/>
          </a:p>
        </p:txBody>
      </p:sp>
      <p:pic>
        <p:nvPicPr>
          <p:cNvPr id="4" name="Picture 3" descr="C:\Users\lnv\Desktop\b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6711"/>
          </a:xfrm>
          <a:prstGeom prst="rect">
            <a:avLst/>
          </a:prstGeom>
          <a:noFill/>
        </p:spPr>
      </p:pic>
      <p:pic>
        <p:nvPicPr>
          <p:cNvPr id="5" name="Picture 3" descr="C:\Users\lnv\Desktop\imag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58" y="5886450"/>
            <a:ext cx="971550" cy="971550"/>
          </a:xfrm>
          <a:prstGeom prst="rect">
            <a:avLst/>
          </a:prstGeom>
          <a:noFill/>
        </p:spPr>
      </p:pic>
      <p:pic>
        <p:nvPicPr>
          <p:cNvPr id="6" name="Picture 4" descr="C:\Users\lnv\Desktop\İçerik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886450"/>
            <a:ext cx="9715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517</Words>
  <Application>Microsoft Office PowerPoint</Application>
  <PresentationFormat>Ekran Gösterisi (4:3)</PresentationFormat>
  <Paragraphs>105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Theme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ÇALIŞMA SORULARI</dc:title>
  <dc:creator>Aytencik</dc:creator>
  <cp:lastModifiedBy>lnv</cp:lastModifiedBy>
  <cp:revision>12</cp:revision>
  <dcterms:created xsi:type="dcterms:W3CDTF">2013-10-22T10:22:21Z</dcterms:created>
  <dcterms:modified xsi:type="dcterms:W3CDTF">2013-10-27T21:32:00Z</dcterms:modified>
</cp:coreProperties>
</file>