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264" r:id="rId3"/>
    <p:sldId id="357" r:id="rId4"/>
    <p:sldId id="265" r:id="rId5"/>
    <p:sldId id="259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315" r:id="rId14"/>
    <p:sldId id="260" r:id="rId15"/>
    <p:sldId id="519" r:id="rId16"/>
    <p:sldId id="261" r:id="rId17"/>
    <p:sldId id="282" r:id="rId18"/>
    <p:sldId id="483" r:id="rId19"/>
    <p:sldId id="281" r:id="rId20"/>
    <p:sldId id="263" r:id="rId21"/>
    <p:sldId id="283" r:id="rId22"/>
    <p:sldId id="284" r:id="rId23"/>
    <p:sldId id="285" r:id="rId24"/>
    <p:sldId id="288" r:id="rId25"/>
    <p:sldId id="289" r:id="rId26"/>
    <p:sldId id="302" r:id="rId27"/>
    <p:sldId id="313" r:id="rId28"/>
    <p:sldId id="303" r:id="rId29"/>
    <p:sldId id="304" r:id="rId30"/>
    <p:sldId id="305" r:id="rId31"/>
    <p:sldId id="492" r:id="rId32"/>
    <p:sldId id="307" r:id="rId33"/>
    <p:sldId id="520" r:id="rId34"/>
    <p:sldId id="474" r:id="rId35"/>
    <p:sldId id="329" r:id="rId36"/>
    <p:sldId id="488" r:id="rId37"/>
    <p:sldId id="507" r:id="rId38"/>
    <p:sldId id="310" r:id="rId39"/>
    <p:sldId id="463" r:id="rId40"/>
    <p:sldId id="480" r:id="rId41"/>
    <p:sldId id="464" r:id="rId42"/>
    <p:sldId id="465" r:id="rId43"/>
    <p:sldId id="509" r:id="rId44"/>
    <p:sldId id="493" r:id="rId45"/>
    <p:sldId id="510" r:id="rId46"/>
    <p:sldId id="494" r:id="rId47"/>
    <p:sldId id="495" r:id="rId48"/>
    <p:sldId id="497" r:id="rId49"/>
    <p:sldId id="498" r:id="rId50"/>
    <p:sldId id="499" r:id="rId51"/>
    <p:sldId id="500" r:id="rId52"/>
    <p:sldId id="505" r:id="rId53"/>
    <p:sldId id="503" r:id="rId54"/>
    <p:sldId id="311" r:id="rId55"/>
    <p:sldId id="330" r:id="rId56"/>
    <p:sldId id="514" r:id="rId57"/>
    <p:sldId id="312" r:id="rId58"/>
    <p:sldId id="331" r:id="rId59"/>
    <p:sldId id="317" r:id="rId60"/>
    <p:sldId id="318" r:id="rId61"/>
    <p:sldId id="319" r:id="rId62"/>
    <p:sldId id="347" r:id="rId63"/>
    <p:sldId id="512" r:id="rId64"/>
    <p:sldId id="511" r:id="rId65"/>
    <p:sldId id="521" r:id="rId66"/>
    <p:sldId id="321" r:id="rId67"/>
    <p:sldId id="322" r:id="rId68"/>
    <p:sldId id="323" r:id="rId69"/>
    <p:sldId id="324" r:id="rId70"/>
    <p:sldId id="325" r:id="rId71"/>
    <p:sldId id="334" r:id="rId72"/>
    <p:sldId id="345" r:id="rId73"/>
    <p:sldId id="346" r:id="rId74"/>
    <p:sldId id="332" r:id="rId75"/>
    <p:sldId id="333" r:id="rId76"/>
    <p:sldId id="335" r:id="rId77"/>
    <p:sldId id="338" r:id="rId78"/>
    <p:sldId id="340" r:id="rId79"/>
    <p:sldId id="339" r:id="rId80"/>
    <p:sldId id="336" r:id="rId81"/>
    <p:sldId id="350" r:id="rId82"/>
    <p:sldId id="342" r:id="rId83"/>
    <p:sldId id="341" r:id="rId84"/>
    <p:sldId id="344" r:id="rId85"/>
    <p:sldId id="481" r:id="rId86"/>
    <p:sldId id="466" r:id="rId8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61" autoAdjust="0"/>
  </p:normalViewPr>
  <p:slideViewPr>
    <p:cSldViewPr>
      <p:cViewPr>
        <p:scale>
          <a:sx n="60" d="100"/>
          <a:sy n="60" d="100"/>
        </p:scale>
        <p:origin x="-2088" y="-4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E4A37-8B11-4D8E-8D90-501548E9E1DA}" type="datetimeFigureOut">
              <a:rPr lang="tr-TR" smtClean="0"/>
              <a:pPr/>
              <a:t>7.12.2015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54BF2-5B70-46E1-B372-8D582280C22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7D24-747D-44DE-A21F-B259CFE291EF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99210-75A2-4C3C-9A4F-2B2D7EB45733}" type="slidenum">
              <a:rPr lang="tr-TR">
                <a:latin typeface="Arial" pitchFamily="34" charset="0"/>
                <a:cs typeface="Arial" pitchFamily="34" charset="0"/>
              </a:rPr>
              <a:pPr/>
              <a:t>11</a:t>
            </a:fld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D379-7A42-48CB-B615-3972F79C99B8}" type="datetimeFigureOut">
              <a:rPr lang="tr-TR" smtClean="0"/>
              <a:pPr/>
              <a:t>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5DA-74CA-4281-A232-CFA393F29F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D379-7A42-48CB-B615-3972F79C99B8}" type="datetimeFigureOut">
              <a:rPr lang="tr-TR" smtClean="0"/>
              <a:pPr/>
              <a:t>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5DA-74CA-4281-A232-CFA393F29F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D379-7A42-48CB-B615-3972F79C99B8}" type="datetimeFigureOut">
              <a:rPr lang="tr-TR" smtClean="0"/>
              <a:pPr/>
              <a:t>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5DA-74CA-4281-A232-CFA393F29F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D379-7A42-48CB-B615-3972F79C99B8}" type="datetimeFigureOut">
              <a:rPr lang="tr-TR" smtClean="0"/>
              <a:pPr/>
              <a:t>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5DA-74CA-4281-A232-CFA393F29F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D379-7A42-48CB-B615-3972F79C99B8}" type="datetimeFigureOut">
              <a:rPr lang="tr-TR" smtClean="0"/>
              <a:pPr/>
              <a:t>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5DA-74CA-4281-A232-CFA393F29F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D379-7A42-48CB-B615-3972F79C99B8}" type="datetimeFigureOut">
              <a:rPr lang="tr-TR" smtClean="0"/>
              <a:pPr/>
              <a:t>7.12.2015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5DA-74CA-4281-A232-CFA393F29F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D379-7A42-48CB-B615-3972F79C99B8}" type="datetimeFigureOut">
              <a:rPr lang="tr-TR" smtClean="0"/>
              <a:pPr/>
              <a:t>7.12.2015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5DA-74CA-4281-A232-CFA393F29F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D379-7A42-48CB-B615-3972F79C99B8}" type="datetimeFigureOut">
              <a:rPr lang="tr-TR" smtClean="0"/>
              <a:pPr/>
              <a:t>7.12.2015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5DA-74CA-4281-A232-CFA393F29F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D379-7A42-48CB-B615-3972F79C99B8}" type="datetimeFigureOut">
              <a:rPr lang="tr-TR" smtClean="0"/>
              <a:pPr/>
              <a:t>7.12.2015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5DA-74CA-4281-A232-CFA393F29F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D379-7A42-48CB-B615-3972F79C99B8}" type="datetimeFigureOut">
              <a:rPr lang="tr-TR" smtClean="0"/>
              <a:pPr/>
              <a:t>7.12.2015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5DA-74CA-4281-A232-CFA393F29F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D379-7A42-48CB-B615-3972F79C99B8}" type="datetimeFigureOut">
              <a:rPr lang="tr-TR" smtClean="0"/>
              <a:pPr/>
              <a:t>7.12.2015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5DA-74CA-4281-A232-CFA393F29F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ED379-7A42-48CB-B615-3972F79C99B8}" type="datetimeFigureOut">
              <a:rPr lang="tr-TR" smtClean="0"/>
              <a:pPr/>
              <a:t>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365DA-74CA-4281-A232-CFA393F29F0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radiologyresearch.org/radiationsafety/FOT%204%20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docid=8pC9-0mL_N37PM&amp;tbnid=4S0YoqV3qKz1VM:&amp;ved=0CAUQjRw&amp;url=http://www.med.harvard.edu/jpnm/physics/nmltd/radprin/sect2/2.2/2_2.1.html&amp;ei=R_4CVMbBMYXb0QW8roCwCA&amp;bvm=bv.74115972,d.bGE&amp;psig=AFQjCNHWwhji4JrSfk-6DHcPaFHpNnzAEw&amp;ust=140956868057602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14282" y="5143512"/>
            <a:ext cx="4786346" cy="1041397"/>
          </a:xfrm>
        </p:spPr>
        <p:txBody>
          <a:bodyPr/>
          <a:lstStyle/>
          <a:p>
            <a:r>
              <a:rPr lang="tr-TR" b="1" i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RADYASYON</a:t>
            </a:r>
            <a:endParaRPr lang="tr-TR" b="1" i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000364" y="5715016"/>
            <a:ext cx="6400800" cy="9239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tr-TR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Yrd. Doç. Dr. Aslı AYKAÇ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YDÜ Tıp Fakültesi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Biyofizik AD</a:t>
            </a:r>
            <a:endParaRPr lang="tr-TR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10" descr="http://radiologyresearch.org/radiationsafety/FOT%204%209.jpg"/>
          <p:cNvPicPr>
            <a:picLocks noChangeAspect="1" noChangeArrowheads="1"/>
          </p:cNvPicPr>
          <p:nvPr/>
        </p:nvPicPr>
        <p:blipFill>
          <a:blip r:embed="rId2" r:link="rId3" cstate="print">
            <a:lum contrast="20000"/>
          </a:blip>
          <a:srcRect r="2409" b="3410"/>
          <a:stretch>
            <a:fillRect/>
          </a:stretch>
        </p:blipFill>
        <p:spPr bwMode="auto">
          <a:xfrm>
            <a:off x="1714480" y="285762"/>
            <a:ext cx="57864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3"/>
          <p:cNvGraphicFramePr>
            <a:graphicFrameLocks noGrp="1"/>
          </p:cNvGraphicFramePr>
          <p:nvPr/>
        </p:nvGraphicFramePr>
        <p:xfrm>
          <a:off x="432049" y="2325446"/>
          <a:ext cx="8028383" cy="2889504"/>
        </p:xfrm>
        <a:graphic>
          <a:graphicData uri="http://schemas.openxmlformats.org/drawingml/2006/table">
            <a:tbl>
              <a:tblPr/>
              <a:tblGrid>
                <a:gridCol w="3497009"/>
                <a:gridCol w="2214578"/>
                <a:gridCol w="2316796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 Dalga boyu (</a:t>
                      </a:r>
                      <a:r>
                        <a:rPr lang="tr-TR" sz="2400" b="1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l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Frekans (f ya da 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Symbol"/>
                        </a:rPr>
                        <a:t>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Dalga sayısı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(n)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Book Antiqu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cm (10</a:t>
                      </a:r>
                      <a:r>
                        <a:rPr kumimoji="0" lang="en-US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-2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 m)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mm (10</a:t>
                      </a:r>
                      <a:r>
                        <a:rPr kumimoji="0" lang="tr-T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-3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m)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micrometer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m (10</a:t>
                      </a:r>
                      <a:r>
                        <a:rPr kumimoji="0" lang="en-US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-6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 m)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pitchFamily="34" charset="0"/>
                        <a:sym typeface="Math1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Angstrom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, A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pitchFamily="34" charset="0"/>
                          <a:sym typeface="Math1" pitchFamily="2" charset="2"/>
                        </a:rPr>
                        <a:t>⁰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 (10</a:t>
                      </a:r>
                      <a:r>
                        <a:rPr kumimoji="0" lang="tr-T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-10 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m)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Nanometer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, </a:t>
                      </a: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nm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 (10</a:t>
                      </a:r>
                      <a:r>
                        <a:rPr kumimoji="0" lang="tr-T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-9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  <a:sym typeface="Math1" pitchFamily="2" charset="2"/>
                        </a:rPr>
                        <a:t>m)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Hz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MHz (10</a:t>
                      </a:r>
                      <a:r>
                        <a:rPr kumimoji="0" lang="tr-T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 Hz)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GHz (10</a:t>
                      </a:r>
                      <a:r>
                        <a:rPr kumimoji="0" lang="tr-T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6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 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1/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l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(2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π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/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l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cm</a:t>
                      </a:r>
                      <a:r>
                        <a:rPr kumimoji="0" lang="tr-T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2 Dikdörtgen"/>
          <p:cNvSpPr/>
          <p:nvPr/>
        </p:nvSpPr>
        <p:spPr>
          <a:xfrm>
            <a:off x="2714612" y="1357298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tr-TR" sz="3200" b="1" dirty="0" smtClean="0">
                <a:latin typeface="Book Antiqua" pitchFamily="18" charset="0"/>
              </a:rPr>
              <a:t>Birimler</a:t>
            </a:r>
            <a:endParaRPr lang="en-US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Diagram of the electromagnetic spectrum showing the relationship of wavelengths from radio to gamma wav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9268"/>
            <a:ext cx="9144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kbsc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914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2483768" y="3573710"/>
            <a:ext cx="4681538" cy="287338"/>
          </a:xfrm>
          <a:prstGeom prst="rightArrow">
            <a:avLst>
              <a:gd name="adj1" fmla="val 50000"/>
              <a:gd name="adj2" fmla="val 40732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059832" y="3115816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/>
              <a:t>Enerji artış yönü</a:t>
            </a:r>
            <a:endParaRPr lang="tr-TR" sz="2400" dirty="0"/>
          </a:p>
        </p:txBody>
      </p:sp>
      <p:sp>
        <p:nvSpPr>
          <p:cNvPr id="7" name="6 Dikdörtgen"/>
          <p:cNvSpPr/>
          <p:nvPr/>
        </p:nvSpPr>
        <p:spPr>
          <a:xfrm>
            <a:off x="1142976" y="188641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3200" b="1" u="sng" dirty="0" err="1" smtClean="0">
                <a:latin typeface="Book Antiqua" pitchFamily="18" charset="0"/>
              </a:rPr>
              <a:t>Elektromagnetik</a:t>
            </a:r>
            <a:r>
              <a:rPr lang="tr-TR" sz="3200" b="1" u="sng" dirty="0" smtClean="0">
                <a:latin typeface="Book Antiqua" pitchFamily="18" charset="0"/>
              </a:rPr>
              <a:t> Spektrum</a:t>
            </a:r>
            <a:endParaRPr lang="tr-TR" sz="3200" dirty="0">
              <a:latin typeface="Book Antiqua" pitchFamily="18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42844" y="5214950"/>
            <a:ext cx="214314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Düşük frekans</a:t>
            </a:r>
            <a:endParaRPr lang="tr-TR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6500826" y="5286388"/>
            <a:ext cx="242889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Yüksek frekans</a:t>
            </a:r>
            <a:endParaRPr lang="tr-TR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643306" y="5857892"/>
            <a:ext cx="2020105" cy="50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r-TR" sz="2400" b="1" dirty="0" smtClean="0">
                <a:latin typeface="Book Antiqua" pitchFamily="18" charset="0"/>
              </a:rPr>
              <a:t>E = </a:t>
            </a:r>
            <a:r>
              <a:rPr lang="tr-TR" sz="2400" b="1" dirty="0" err="1" smtClean="0">
                <a:latin typeface="Book Antiqua" pitchFamily="18" charset="0"/>
              </a:rPr>
              <a:t>h</a:t>
            </a:r>
            <a:r>
              <a:rPr lang="tr-TR" sz="2400" b="1" dirty="0" err="1" smtClean="0">
                <a:latin typeface="Book Antiqua" pitchFamily="18" charset="0"/>
                <a:sym typeface="Symbol"/>
              </a:rPr>
              <a:t>f</a:t>
            </a:r>
            <a:r>
              <a:rPr lang="tr-TR" sz="2400" b="1" dirty="0" smtClean="0">
                <a:latin typeface="Book Antiqua" pitchFamily="18" charset="0"/>
              </a:rPr>
              <a:t> = </a:t>
            </a:r>
            <a:r>
              <a:rPr lang="tr-TR" sz="2400" b="1" dirty="0" err="1" smtClean="0">
                <a:latin typeface="Book Antiqua" pitchFamily="18" charset="0"/>
              </a:rPr>
              <a:t>hc</a:t>
            </a:r>
            <a:r>
              <a:rPr lang="tr-TR" sz="2400" b="1" dirty="0" smtClean="0">
                <a:latin typeface="Book Antiqua" pitchFamily="18" charset="0"/>
              </a:rPr>
              <a:t> /</a:t>
            </a:r>
            <a:r>
              <a:rPr lang="tr-TR" sz="2400" b="1" dirty="0" smtClean="0">
                <a:latin typeface="Symbol" pitchFamily="18" charset="2"/>
              </a:rPr>
              <a:t>l</a:t>
            </a:r>
            <a:endParaRPr lang="tr-TR" sz="24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27 Grup"/>
          <p:cNvGrpSpPr/>
          <p:nvPr/>
        </p:nvGrpSpPr>
        <p:grpSpPr>
          <a:xfrm>
            <a:off x="-34925" y="3132492"/>
            <a:ext cx="9205913" cy="2368210"/>
            <a:chOff x="-34925" y="1632294"/>
            <a:chExt cx="9205913" cy="2239619"/>
          </a:xfrm>
        </p:grpSpPr>
        <p:pic>
          <p:nvPicPr>
            <p:cNvPr id="57348" name="Picture 4" descr="scale"/>
            <p:cNvPicPr>
              <a:picLocks noChangeAspect="1" noChangeArrowheads="1"/>
            </p:cNvPicPr>
            <p:nvPr/>
          </p:nvPicPr>
          <p:blipFill>
            <a:blip r:embed="rId2" cstate="print"/>
            <a:srcRect t="45386" b="2731"/>
            <a:stretch>
              <a:fillRect/>
            </a:stretch>
          </p:blipFill>
          <p:spPr bwMode="auto">
            <a:xfrm>
              <a:off x="-34925" y="1632294"/>
              <a:ext cx="9144000" cy="136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107950" y="2781300"/>
              <a:ext cx="1116013" cy="1090613"/>
              <a:chOff x="68" y="1752"/>
              <a:chExt cx="703" cy="687"/>
            </a:xfrm>
          </p:grpSpPr>
          <p:sp>
            <p:nvSpPr>
              <p:cNvPr id="57349" name="AutoShape 6"/>
              <p:cNvSpPr>
                <a:spLocks noChangeArrowheads="1"/>
              </p:cNvSpPr>
              <p:nvPr/>
            </p:nvSpPr>
            <p:spPr bwMode="auto">
              <a:xfrm>
                <a:off x="431" y="1752"/>
                <a:ext cx="136" cy="362"/>
              </a:xfrm>
              <a:prstGeom prst="downArrow">
                <a:avLst>
                  <a:gd name="adj1" fmla="val 50000"/>
                  <a:gd name="adj2" fmla="val 66544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7356" name="Rectangle 16"/>
              <p:cNvSpPr>
                <a:spLocks noChangeArrowheads="1"/>
              </p:cNvSpPr>
              <p:nvPr/>
            </p:nvSpPr>
            <p:spPr bwMode="auto">
              <a:xfrm>
                <a:off x="68" y="2189"/>
                <a:ext cx="7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r-TR" sz="2000" b="1" dirty="0">
                    <a:solidFill>
                      <a:srgbClr val="0000FF"/>
                    </a:solidFill>
                  </a:rPr>
                  <a:t>R</a:t>
                </a:r>
                <a:r>
                  <a:rPr lang="tr-TR" sz="2000" b="1" dirty="0"/>
                  <a:t>abbits</a:t>
                </a:r>
              </a:p>
            </p:txBody>
          </p:sp>
        </p:grp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692275" y="2781300"/>
              <a:ext cx="833438" cy="1090613"/>
              <a:chOff x="1066" y="1752"/>
              <a:chExt cx="525" cy="687"/>
            </a:xfrm>
          </p:grpSpPr>
          <p:sp>
            <p:nvSpPr>
              <p:cNvPr id="57350" name="AutoShape 7"/>
              <p:cNvSpPr>
                <a:spLocks noChangeArrowheads="1"/>
              </p:cNvSpPr>
              <p:nvPr/>
            </p:nvSpPr>
            <p:spPr bwMode="auto">
              <a:xfrm>
                <a:off x="1338" y="1752"/>
                <a:ext cx="136" cy="362"/>
              </a:xfrm>
              <a:prstGeom prst="downArrow">
                <a:avLst>
                  <a:gd name="adj1" fmla="val 50000"/>
                  <a:gd name="adj2" fmla="val 66544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7357" name="Rectangle 17"/>
              <p:cNvSpPr>
                <a:spLocks noChangeArrowheads="1"/>
              </p:cNvSpPr>
              <p:nvPr/>
            </p:nvSpPr>
            <p:spPr bwMode="auto">
              <a:xfrm>
                <a:off x="1066" y="2189"/>
                <a:ext cx="52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r-TR" sz="2000" b="1" dirty="0">
                    <a:solidFill>
                      <a:srgbClr val="0000FF"/>
                    </a:solidFill>
                  </a:rPr>
                  <a:t>M</a:t>
                </a:r>
                <a:r>
                  <a:rPr lang="tr-TR" sz="2000" b="1" dirty="0"/>
                  <a:t>ove</a:t>
                </a:r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987675" y="2781300"/>
              <a:ext cx="409575" cy="1090613"/>
              <a:chOff x="1987" y="1752"/>
              <a:chExt cx="258" cy="687"/>
            </a:xfrm>
          </p:grpSpPr>
          <p:sp>
            <p:nvSpPr>
              <p:cNvPr id="57351" name="AutoShape 8"/>
              <p:cNvSpPr>
                <a:spLocks noChangeArrowheads="1"/>
              </p:cNvSpPr>
              <p:nvPr/>
            </p:nvSpPr>
            <p:spPr bwMode="auto">
              <a:xfrm>
                <a:off x="2064" y="1752"/>
                <a:ext cx="136" cy="362"/>
              </a:xfrm>
              <a:prstGeom prst="downArrow">
                <a:avLst>
                  <a:gd name="adj1" fmla="val 50000"/>
                  <a:gd name="adj2" fmla="val 66544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7358" name="Rectangle 18"/>
              <p:cNvSpPr>
                <a:spLocks noChangeArrowheads="1"/>
              </p:cNvSpPr>
              <p:nvPr/>
            </p:nvSpPr>
            <p:spPr bwMode="auto">
              <a:xfrm>
                <a:off x="1987" y="2189"/>
                <a:ext cx="2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r-TR" sz="2000" b="1" dirty="0">
                    <a:solidFill>
                      <a:srgbClr val="0000FF"/>
                    </a:solidFill>
                  </a:rPr>
                  <a:t>I</a:t>
                </a:r>
                <a:r>
                  <a:rPr lang="tr-TR" sz="2000" b="1" dirty="0"/>
                  <a:t>n</a:t>
                </a:r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995738" y="2781300"/>
              <a:ext cx="735012" cy="1090613"/>
              <a:chOff x="2608" y="1752"/>
              <a:chExt cx="463" cy="687"/>
            </a:xfrm>
          </p:grpSpPr>
          <p:sp>
            <p:nvSpPr>
              <p:cNvPr id="57352" name="AutoShape 9"/>
              <p:cNvSpPr>
                <a:spLocks noChangeArrowheads="1"/>
              </p:cNvSpPr>
              <p:nvPr/>
            </p:nvSpPr>
            <p:spPr bwMode="auto">
              <a:xfrm>
                <a:off x="2789" y="1752"/>
                <a:ext cx="136" cy="362"/>
              </a:xfrm>
              <a:prstGeom prst="downArrow">
                <a:avLst>
                  <a:gd name="adj1" fmla="val 50000"/>
                  <a:gd name="adj2" fmla="val 66544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7359" name="Rectangle 19"/>
              <p:cNvSpPr>
                <a:spLocks noChangeArrowheads="1"/>
              </p:cNvSpPr>
              <p:nvPr/>
            </p:nvSpPr>
            <p:spPr bwMode="auto">
              <a:xfrm>
                <a:off x="2608" y="2189"/>
                <a:ext cx="4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r-TR" sz="2000" b="1" dirty="0">
                    <a:solidFill>
                      <a:srgbClr val="0000FF"/>
                    </a:solidFill>
                  </a:rPr>
                  <a:t>V</a:t>
                </a:r>
                <a:r>
                  <a:rPr lang="tr-TR" sz="2000" b="1" dirty="0"/>
                  <a:t>ery</a:t>
                </a:r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5219700" y="2782888"/>
              <a:ext cx="1187450" cy="1089025"/>
              <a:chOff x="3288" y="1753"/>
              <a:chExt cx="748" cy="686"/>
            </a:xfrm>
          </p:grpSpPr>
          <p:sp>
            <p:nvSpPr>
              <p:cNvPr id="57353" name="AutoShape 10"/>
              <p:cNvSpPr>
                <a:spLocks noChangeArrowheads="1"/>
              </p:cNvSpPr>
              <p:nvPr/>
            </p:nvSpPr>
            <p:spPr bwMode="auto">
              <a:xfrm>
                <a:off x="3606" y="1753"/>
                <a:ext cx="136" cy="362"/>
              </a:xfrm>
              <a:prstGeom prst="downArrow">
                <a:avLst>
                  <a:gd name="adj1" fmla="val 50000"/>
                  <a:gd name="adj2" fmla="val 66544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7360" name="Rectangle 20"/>
              <p:cNvSpPr>
                <a:spLocks noChangeArrowheads="1"/>
              </p:cNvSpPr>
              <p:nvPr/>
            </p:nvSpPr>
            <p:spPr bwMode="auto">
              <a:xfrm>
                <a:off x="3288" y="2189"/>
                <a:ext cx="7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r-TR" sz="2000" b="1" dirty="0">
                    <a:solidFill>
                      <a:srgbClr val="0000FF"/>
                    </a:solidFill>
                  </a:rPr>
                  <a:t>U</a:t>
                </a:r>
                <a:r>
                  <a:rPr lang="tr-TR" sz="2000" b="1" dirty="0"/>
                  <a:t>nusual</a:t>
                </a:r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516688" y="2781300"/>
              <a:ext cx="1441450" cy="1090613"/>
              <a:chOff x="4105" y="1752"/>
              <a:chExt cx="908" cy="687"/>
            </a:xfrm>
          </p:grpSpPr>
          <p:sp>
            <p:nvSpPr>
              <p:cNvPr id="57354" name="AutoShape 11"/>
              <p:cNvSpPr>
                <a:spLocks noChangeArrowheads="1"/>
              </p:cNvSpPr>
              <p:nvPr/>
            </p:nvSpPr>
            <p:spPr bwMode="auto">
              <a:xfrm>
                <a:off x="4513" y="1752"/>
                <a:ext cx="136" cy="362"/>
              </a:xfrm>
              <a:prstGeom prst="downArrow">
                <a:avLst>
                  <a:gd name="adj1" fmla="val 50000"/>
                  <a:gd name="adj2" fmla="val 66544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7361" name="Rectangle 21"/>
              <p:cNvSpPr>
                <a:spLocks noChangeArrowheads="1"/>
              </p:cNvSpPr>
              <p:nvPr/>
            </p:nvSpPr>
            <p:spPr bwMode="auto">
              <a:xfrm>
                <a:off x="4105" y="2189"/>
                <a:ext cx="90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r-TR" sz="2000" b="1" dirty="0"/>
                  <a:t>e</a:t>
                </a:r>
                <a:r>
                  <a:rPr lang="tr-TR" sz="2000" b="1" dirty="0">
                    <a:solidFill>
                      <a:srgbClr val="0000FF"/>
                    </a:solidFill>
                  </a:rPr>
                  <a:t>X</a:t>
                </a:r>
                <a:r>
                  <a:rPr lang="tr-TR" sz="2000" b="1" dirty="0"/>
                  <a:t>pensive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7956550" y="2781300"/>
              <a:ext cx="1214438" cy="1090613"/>
              <a:chOff x="5012" y="1752"/>
              <a:chExt cx="765" cy="687"/>
            </a:xfrm>
          </p:grpSpPr>
          <p:sp>
            <p:nvSpPr>
              <p:cNvPr id="57355" name="AutoShape 15"/>
              <p:cNvSpPr>
                <a:spLocks noChangeArrowheads="1"/>
              </p:cNvSpPr>
              <p:nvPr/>
            </p:nvSpPr>
            <p:spPr bwMode="auto">
              <a:xfrm>
                <a:off x="5420" y="1752"/>
                <a:ext cx="136" cy="362"/>
              </a:xfrm>
              <a:prstGeom prst="downArrow">
                <a:avLst>
                  <a:gd name="adj1" fmla="val 50000"/>
                  <a:gd name="adj2" fmla="val 66544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7362" name="Rectangle 22"/>
              <p:cNvSpPr>
                <a:spLocks noChangeArrowheads="1"/>
              </p:cNvSpPr>
              <p:nvPr/>
            </p:nvSpPr>
            <p:spPr bwMode="auto">
              <a:xfrm>
                <a:off x="5012" y="2189"/>
                <a:ext cx="76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r-TR" sz="2000" b="1" dirty="0">
                    <a:solidFill>
                      <a:srgbClr val="0000FF"/>
                    </a:solidFill>
                  </a:rPr>
                  <a:t>G</a:t>
                </a:r>
                <a:r>
                  <a:rPr lang="tr-TR" sz="2000" b="1" dirty="0"/>
                  <a:t>ardens</a:t>
                </a:r>
              </a:p>
            </p:txBody>
          </p:sp>
        </p:grpSp>
      </p:grp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0" y="2123166"/>
            <a:ext cx="9144000" cy="520016"/>
          </a:xfrm>
          <a:prstGeom prst="rightArrow">
            <a:avLst>
              <a:gd name="adj1" fmla="val 50000"/>
              <a:gd name="adj2" fmla="val 40732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26" name="TextBox 25"/>
          <p:cNvSpPr txBox="1"/>
          <p:nvPr/>
        </p:nvSpPr>
        <p:spPr>
          <a:xfrm>
            <a:off x="214282" y="1000108"/>
            <a:ext cx="2452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Uzun dalga boyu</a:t>
            </a:r>
          </a:p>
          <a:p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Düşük frekans</a:t>
            </a:r>
          </a:p>
          <a:p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Düşük enerji</a:t>
            </a:r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57950" y="1000108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Kısa dalga boyu</a:t>
            </a:r>
          </a:p>
          <a:p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Yüksek frekans</a:t>
            </a:r>
          </a:p>
          <a:p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Yüksek enerji</a:t>
            </a:r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28 Dikdörtgen"/>
          <p:cNvSpPr/>
          <p:nvPr/>
        </p:nvSpPr>
        <p:spPr>
          <a:xfrm>
            <a:off x="3000364" y="1357298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latin typeface="Book Antiqua" pitchFamily="18" charset="0"/>
              </a:rPr>
              <a:t>E = h</a:t>
            </a:r>
            <a:r>
              <a:rPr lang="tr-TR" sz="2800" b="1" dirty="0" smtClean="0">
                <a:latin typeface="Book Antiqua" pitchFamily="18" charset="0"/>
                <a:sym typeface="Symbol"/>
              </a:rPr>
              <a:t></a:t>
            </a:r>
            <a:r>
              <a:rPr lang="tr-TR" sz="2800" b="1" dirty="0" smtClean="0">
                <a:latin typeface="Book Antiqua" pitchFamily="18" charset="0"/>
              </a:rPr>
              <a:t> = </a:t>
            </a:r>
            <a:r>
              <a:rPr lang="tr-TR" sz="2800" b="1" dirty="0" err="1" smtClean="0">
                <a:latin typeface="Book Antiqua" pitchFamily="18" charset="0"/>
              </a:rPr>
              <a:t>hc</a:t>
            </a:r>
            <a:r>
              <a:rPr lang="tr-TR" sz="2800" b="1" dirty="0" smtClean="0">
                <a:latin typeface="Book Antiqua" pitchFamily="18" charset="0"/>
              </a:rPr>
              <a:t> /</a:t>
            </a:r>
            <a:r>
              <a:rPr lang="tr-TR" sz="2800" b="1" dirty="0" smtClean="0">
                <a:latin typeface="Symbol" pitchFamily="18" charset="2"/>
              </a:rPr>
              <a:t>l</a:t>
            </a:r>
            <a:endParaRPr lang="tr-TR" sz="28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tumblr_m1eku6Kwt51r2h5u7o1_1280.jpg"/>
          <p:cNvPicPr>
            <a:picLocks noChangeAspect="1" noChangeArrowheads="1"/>
          </p:cNvPicPr>
          <p:nvPr/>
        </p:nvPicPr>
        <p:blipFill>
          <a:blip r:embed="rId2" cstate="print"/>
          <a:srcRect t="16248" b="5660"/>
          <a:stretch>
            <a:fillRect/>
          </a:stretch>
        </p:blipFill>
        <p:spPr bwMode="auto">
          <a:xfrm>
            <a:off x="785786" y="1571612"/>
            <a:ext cx="7643866" cy="4357718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785786" y="785794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3200" b="1" u="sng" dirty="0" err="1" smtClean="0">
                <a:latin typeface="Book Antiqua" pitchFamily="18" charset="0"/>
              </a:rPr>
              <a:t>Elektromagnetik</a:t>
            </a:r>
            <a:r>
              <a:rPr lang="tr-TR" sz="3200" b="1" u="sng" dirty="0" smtClean="0">
                <a:latin typeface="Book Antiqua" pitchFamily="18" charset="0"/>
              </a:rPr>
              <a:t> Spektrum</a:t>
            </a:r>
            <a:endParaRPr lang="tr-TR" sz="3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Maddenin Yapısı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Nükleer tıbbın fiziksel temelini oluşturan radyasyon kararsız çekirdeklerin parçalanmalarının bir sonucudur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Bütün elementler atomlardan oluşmuştur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Atomlar 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çekirdek</a:t>
            </a:r>
          </a:p>
          <a:p>
            <a:pPr lvl="1">
              <a:lnSpc>
                <a:spcPct val="120000"/>
              </a:lnSpc>
            </a:pP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orbital</a:t>
            </a:r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Genelde atom numarası 82 den büyük olan parçacıklar doğada radyoaktif olarak bulunur. Doğada 4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radyonüklid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seri bilinmektedir </a:t>
            </a:r>
            <a:endParaRPr lang="tr-TR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tr-T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Thoryum</a:t>
            </a: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serisi,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Kurşun 208 e kadar</a:t>
            </a:r>
            <a:endParaRPr lang="tr-TR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Aktinyum serisi,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kurşun 207 ye kadar</a:t>
            </a:r>
            <a:endParaRPr lang="tr-TR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Uranyum 238 serisi,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kurşun 206 ya kadar</a:t>
            </a:r>
            <a:endParaRPr lang="tr-TR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tr-T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Neptunyum</a:t>
            </a: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serisi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ise Bizmut 209 a kadar parçalanarak kararlı hale ulaşırlar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Radyoaktif elementlerle uğraşmamızın sebebi proton sayısına bağlı olduğu kadar nötron sayısına da bağlı olan kararsızlık ve kararsızlığın bu elementlerin nasıl kararlı hale getirdiği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Bağlanma Enerjisi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Bir elektronu (e</a:t>
            </a:r>
            <a:r>
              <a:rPr lang="tr-TR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yörüngesinden sökebilmek için gerekli enerji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 kabuğundan 1e</a:t>
            </a:r>
            <a:r>
              <a:rPr lang="tr-TR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söküldüğünde bir üst yörüngeden (L kabuğundan) 1e</a:t>
            </a:r>
            <a:r>
              <a:rPr lang="tr-TR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abuğundaki boşluğu doldurur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L’ den K ya e</a:t>
            </a:r>
            <a:r>
              <a:rPr lang="tr-TR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geçtiğinde iki yörünge arasındaki enerji (eV cinsinden) farkı X ya da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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-ışını olarak yayınlanır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Yayınlanan X ışını enerji, o yörüngedeki e</a:t>
            </a:r>
            <a:r>
              <a:rPr lang="tr-TR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nun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yörünge bağlanma enerjilerinin farkına eşit olur</a:t>
            </a: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"/>
          <p:cNvGrpSpPr/>
          <p:nvPr/>
        </p:nvGrpSpPr>
        <p:grpSpPr>
          <a:xfrm>
            <a:off x="159468" y="928670"/>
            <a:ext cx="6055606" cy="4977577"/>
            <a:chOff x="1360398" y="2000240"/>
            <a:chExt cx="5555487" cy="4684779"/>
          </a:xfrm>
        </p:grpSpPr>
        <p:pic>
          <p:nvPicPr>
            <p:cNvPr id="1026" name="Picture 2" descr="C:\Users\USER\Desktop\Image14_3.jpg"/>
            <p:cNvPicPr>
              <a:picLocks noChangeAspect="1" noChangeArrowheads="1"/>
            </p:cNvPicPr>
            <p:nvPr/>
          </p:nvPicPr>
          <p:blipFill>
            <a:blip r:embed="rId2" cstate="print"/>
            <a:srcRect l="5141" b="5151"/>
            <a:stretch>
              <a:fillRect/>
            </a:stretch>
          </p:blipFill>
          <p:spPr bwMode="auto">
            <a:xfrm>
              <a:off x="1643042" y="2000240"/>
              <a:ext cx="5272843" cy="4286280"/>
            </a:xfrm>
            <a:prstGeom prst="rect">
              <a:avLst/>
            </a:prstGeom>
            <a:noFill/>
          </p:spPr>
        </p:pic>
        <p:sp>
          <p:nvSpPr>
            <p:cNvPr id="5" name="4 Metin kutusu"/>
            <p:cNvSpPr txBox="1"/>
            <p:nvPr/>
          </p:nvSpPr>
          <p:spPr>
            <a:xfrm rot="16200000">
              <a:off x="358659" y="3930673"/>
              <a:ext cx="2342308" cy="338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Bağlanma enerjisi </a:t>
              </a:r>
              <a:r>
                <a:rPr lang="tr-TR" b="1" dirty="0" err="1" smtClean="0"/>
                <a:t>MeV</a:t>
              </a:r>
              <a:endParaRPr lang="tr-TR" b="1" dirty="0"/>
            </a:p>
          </p:txBody>
        </p:sp>
        <p:sp>
          <p:nvSpPr>
            <p:cNvPr id="6" name="5 Metin kutusu"/>
            <p:cNvSpPr txBox="1"/>
            <p:nvPr/>
          </p:nvSpPr>
          <p:spPr>
            <a:xfrm>
              <a:off x="3497628" y="6337412"/>
              <a:ext cx="1665442" cy="347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/>
                <a:t>Kütle numarası A</a:t>
              </a:r>
              <a:endParaRPr lang="tr-TR" b="1" dirty="0"/>
            </a:p>
          </p:txBody>
        </p:sp>
      </p:grpSp>
      <p:sp>
        <p:nvSpPr>
          <p:cNvPr id="9" name="8 Dikdörtgen"/>
          <p:cNvSpPr/>
          <p:nvPr/>
        </p:nvSpPr>
        <p:spPr>
          <a:xfrm>
            <a:off x="6357950" y="797085"/>
            <a:ext cx="2571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ve C da sıçramalar var</a:t>
            </a:r>
          </a:p>
          <a:p>
            <a:pPr>
              <a:lnSpc>
                <a:spcPct val="120000"/>
              </a:lnSpc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Daha öncekiler düşük ve kararsız elementler</a:t>
            </a:r>
            <a:endParaRPr lang="tr-TR" sz="20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Kütle numarası büyüdükçe bağlanma enerjisinde düşme oluyor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Nükleon başına bağlanma enerjisi 7-8 </a:t>
            </a:r>
            <a:r>
              <a:rPr lang="tr-T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MeV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olursa sıkı bağlı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 stabil olan demir (</a:t>
            </a:r>
            <a:r>
              <a:rPr lang="tr-T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Elektron Volt (eV)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401080" cy="41973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1eV: 1 e</a:t>
            </a:r>
            <a:r>
              <a:rPr lang="tr-TR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’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nun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1V’luk potansiyel farkını geçmesiyle kazandığı enerjidir</a:t>
            </a:r>
          </a:p>
          <a:p>
            <a:pPr algn="ctr">
              <a:lnSpc>
                <a:spcPct val="120000"/>
              </a:lnSpc>
              <a:buNone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1,6x10</a:t>
            </a:r>
            <a:r>
              <a:rPr lang="tr-TR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-19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 kabuğu için bağlanma enerjisi: 33.17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KeV</a:t>
            </a: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 kabuğu için bağlanma enerjisi: 5.19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KeV</a:t>
            </a: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Dikdörtgen"/>
          <p:cNvSpPr/>
          <p:nvPr/>
        </p:nvSpPr>
        <p:spPr>
          <a:xfrm>
            <a:off x="357126" y="2428868"/>
            <a:ext cx="8429716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2992"/>
            <a:ext cx="8229600" cy="1143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Radyasyon uzayda ya da madde içinde parçacık ya da dalga biçiminde enerjinin yayılması olarak tanımlanır</a:t>
            </a:r>
            <a:b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2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8463" y="2571744"/>
            <a:ext cx="83169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3200" dirty="0" smtClean="0">
                <a:latin typeface="Comic Sans MS" pitchFamily="66" charset="0"/>
              </a:rPr>
              <a:t>Radyoaktivite</a:t>
            </a:r>
            <a:endParaRPr lang="tr-TR" sz="3200" dirty="0">
              <a:latin typeface="Comic Sans MS" pitchFamily="66" charset="0"/>
            </a:endParaRPr>
          </a:p>
          <a:p>
            <a:pPr algn="ctr"/>
            <a:endParaRPr lang="tr-TR" sz="3200" dirty="0">
              <a:latin typeface="Comic Sans MS" pitchFamily="66" charset="0"/>
            </a:endParaRPr>
          </a:p>
          <a:p>
            <a:pPr algn="ctr"/>
            <a:endParaRPr lang="tr-TR" sz="3200" dirty="0">
              <a:latin typeface="Comic Sans MS" pitchFamily="66" charset="0"/>
            </a:endParaRPr>
          </a:p>
          <a:p>
            <a:r>
              <a:rPr lang="tr-TR" sz="3200" dirty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tr-TR" sz="3200" dirty="0">
                <a:latin typeface="Comic Sans MS" pitchFamily="66" charset="0"/>
              </a:rPr>
              <a:t>Doğal                                      Yapay</a:t>
            </a:r>
          </a:p>
          <a:p>
            <a:r>
              <a:rPr lang="tr-TR" sz="3200" dirty="0">
                <a:latin typeface="Comic Sans MS" pitchFamily="66" charset="0"/>
              </a:rPr>
              <a:t>(</a:t>
            </a:r>
            <a:r>
              <a:rPr lang="tr-TR" sz="3200" dirty="0" smtClean="0">
                <a:latin typeface="Comic Sans MS" pitchFamily="66" charset="0"/>
              </a:rPr>
              <a:t>Uranyum-238)                     </a:t>
            </a:r>
            <a:r>
              <a:rPr lang="tr-TR" sz="3200" dirty="0">
                <a:latin typeface="Comic Sans MS" pitchFamily="66" charset="0"/>
              </a:rPr>
              <a:t>(Sezyum-137)</a:t>
            </a:r>
          </a:p>
        </p:txBody>
      </p:sp>
      <p:grpSp>
        <p:nvGrpSpPr>
          <p:cNvPr id="12" name="7 Grup"/>
          <p:cNvGrpSpPr>
            <a:grpSpLocks/>
          </p:cNvGrpSpPr>
          <p:nvPr/>
        </p:nvGrpSpPr>
        <p:grpSpPr bwMode="auto">
          <a:xfrm>
            <a:off x="642938" y="5280047"/>
            <a:ext cx="7820025" cy="1333484"/>
            <a:chOff x="857198" y="2481306"/>
            <a:chExt cx="7820077" cy="1333935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900113" y="2481306"/>
              <a:ext cx="7777162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tr-TR" sz="2600" baseline="-25000" dirty="0">
                  <a:latin typeface="Comic Sans MS" pitchFamily="66" charset="0"/>
                </a:rPr>
                <a:t>92</a:t>
              </a:r>
              <a:r>
                <a:rPr lang="tr-TR" sz="2600" dirty="0">
                  <a:latin typeface="Comic Sans MS" pitchFamily="66" charset="0"/>
                </a:rPr>
                <a:t>U</a:t>
              </a:r>
              <a:r>
                <a:rPr lang="tr-TR" sz="2600" baseline="30000" dirty="0">
                  <a:latin typeface="Comic Sans MS" pitchFamily="66" charset="0"/>
                </a:rPr>
                <a:t>238</a:t>
              </a:r>
              <a:r>
                <a:rPr lang="tr-TR" sz="2600" dirty="0">
                  <a:latin typeface="Comic Sans MS" pitchFamily="66" charset="0"/>
                </a:rPr>
                <a:t>            </a:t>
              </a:r>
              <a:r>
                <a:rPr lang="tr-TR" sz="2600" baseline="-25000" dirty="0">
                  <a:latin typeface="Comic Sans MS" pitchFamily="66" charset="0"/>
                </a:rPr>
                <a:t>90</a:t>
              </a:r>
              <a:r>
                <a:rPr lang="tr-TR" sz="2600" dirty="0">
                  <a:latin typeface="Comic Sans MS" pitchFamily="66" charset="0"/>
                </a:rPr>
                <a:t>Th</a:t>
              </a:r>
              <a:r>
                <a:rPr lang="tr-TR" sz="2600" baseline="30000" dirty="0">
                  <a:latin typeface="Comic Sans MS" pitchFamily="66" charset="0"/>
                </a:rPr>
                <a:t>234                  </a:t>
              </a:r>
              <a:r>
                <a:rPr lang="tr-TR" sz="2600" baseline="-25000" dirty="0">
                  <a:latin typeface="Comic Sans MS" pitchFamily="66" charset="0"/>
                </a:rPr>
                <a:t>91</a:t>
              </a:r>
              <a:r>
                <a:rPr lang="tr-TR" sz="2600" dirty="0">
                  <a:latin typeface="Comic Sans MS" pitchFamily="66" charset="0"/>
                </a:rPr>
                <a:t>Pa</a:t>
              </a:r>
              <a:r>
                <a:rPr lang="tr-TR" sz="2600" baseline="30000" dirty="0">
                  <a:latin typeface="Comic Sans MS" pitchFamily="66" charset="0"/>
                </a:rPr>
                <a:t>234                  </a:t>
              </a:r>
              <a:r>
                <a:rPr lang="tr-TR" sz="2600" baseline="-25000" dirty="0">
                  <a:latin typeface="Comic Sans MS" pitchFamily="66" charset="0"/>
                </a:rPr>
                <a:t>82</a:t>
              </a:r>
              <a:r>
                <a:rPr lang="tr-TR" sz="2600" dirty="0">
                  <a:latin typeface="Comic Sans MS" pitchFamily="66" charset="0"/>
                </a:rPr>
                <a:t>Pb</a:t>
              </a:r>
              <a:r>
                <a:rPr lang="tr-TR" sz="2600" baseline="30000" dirty="0">
                  <a:latin typeface="Comic Sans MS" pitchFamily="66" charset="0"/>
                </a:rPr>
                <a:t>206</a:t>
              </a:r>
            </a:p>
            <a:p>
              <a:endParaRPr lang="tr-TR" sz="2600" baseline="30000" dirty="0"/>
            </a:p>
            <a:p>
              <a:endParaRPr lang="tr-TR" sz="2600" baseline="30000" dirty="0"/>
            </a:p>
            <a:p>
              <a:endParaRPr lang="tr-TR" sz="2600" baseline="30000" dirty="0"/>
            </a:p>
          </p:txBody>
        </p:sp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2268538" y="2708275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4211638" y="2708275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6372225" y="2708275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12 Metin kutusu"/>
            <p:cNvSpPr txBox="1">
              <a:spLocks noChangeArrowheads="1"/>
            </p:cNvSpPr>
            <p:nvPr/>
          </p:nvSpPr>
          <p:spPr bwMode="auto">
            <a:xfrm>
              <a:off x="857198" y="3117378"/>
              <a:ext cx="3143272" cy="69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2800" baseline="30000" dirty="0">
                  <a:solidFill>
                    <a:srgbClr val="002060"/>
                  </a:solidFill>
                  <a:latin typeface="Book Antiqua" pitchFamily="18" charset="0"/>
                </a:rPr>
                <a:t>(</a:t>
              </a:r>
              <a:r>
                <a:rPr lang="tr-TR" sz="3200" baseline="30000" dirty="0">
                  <a:solidFill>
                    <a:srgbClr val="002060"/>
                  </a:solidFill>
                  <a:latin typeface="Book Antiqua" pitchFamily="18" charset="0"/>
                </a:rPr>
                <a:t>Doğal Parçalanma)</a:t>
              </a:r>
            </a:p>
            <a:p>
              <a:endParaRPr lang="tr-TR" dirty="0"/>
            </a:p>
          </p:txBody>
        </p:sp>
      </p:grpSp>
      <p:cxnSp>
        <p:nvCxnSpPr>
          <p:cNvPr id="19" name="18 Düz Ok Bağlayıcısı"/>
          <p:cNvCxnSpPr/>
          <p:nvPr/>
        </p:nvCxnSpPr>
        <p:spPr>
          <a:xfrm rot="10800000" flipV="1">
            <a:off x="2000233" y="3214685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/>
          <p:nvPr/>
        </p:nvCxnSpPr>
        <p:spPr>
          <a:xfrm>
            <a:off x="5500694" y="3143248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Atomik Kütle Birimi (a.k.b)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3116"/>
            <a:ext cx="8786874" cy="398304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Karbon atomunun 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 1/12’sine 1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akb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denir</a:t>
            </a:r>
          </a:p>
          <a:p>
            <a:pPr>
              <a:lnSpc>
                <a:spcPct val="120000"/>
              </a:lnSpc>
            </a:pP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Avagadro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hipotezine göre, bir elementin 1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g’nın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atom ağırlığında 6,02252x10</a:t>
            </a:r>
            <a:r>
              <a:rPr lang="tr-TR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atom bulunur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600200"/>
            <a:ext cx="8501122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Einstein’nın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Relativite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teorisine göre</a:t>
            </a:r>
          </a:p>
          <a:p>
            <a:pPr algn="ctr">
              <a:lnSpc>
                <a:spcPct val="120000"/>
              </a:lnSpc>
              <a:buNone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E= mC</a:t>
            </a:r>
            <a:r>
              <a:rPr lang="tr-TR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pPr>
              <a:lnSpc>
                <a:spcPct val="120000"/>
              </a:lnSpc>
              <a:buNone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1akb= 1.49x10</a:t>
            </a:r>
            <a:r>
              <a:rPr lang="tr-TR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-10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Joule</a:t>
            </a: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1eV= 1,6x10</a:t>
            </a:r>
            <a:r>
              <a:rPr lang="tr-TR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-19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Joule</a:t>
            </a: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1akb= 1.49x10</a:t>
            </a:r>
            <a:r>
              <a:rPr lang="tr-TR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-10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 1,6x10</a:t>
            </a:r>
            <a:r>
              <a:rPr lang="tr-TR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-19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=0,931x10</a:t>
            </a:r>
            <a:r>
              <a:rPr lang="tr-TR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eV=931x10</a:t>
            </a:r>
            <a:r>
              <a:rPr lang="tr-TR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 </a:t>
            </a:r>
          </a:p>
          <a:p>
            <a:pPr lvl="1">
              <a:lnSpc>
                <a:spcPct val="120000"/>
              </a:lnSpc>
              <a:buNone/>
            </a:pPr>
            <a:endParaRPr lang="tr-T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r-T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akb’nin</a:t>
            </a: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enerji karşılığı 931 </a:t>
            </a:r>
            <a:r>
              <a:rPr lang="tr-T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MeV</a:t>
            </a:r>
            <a:endParaRPr lang="tr-TR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Kütle Farkı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Çekirdeğin bileşenlerinin (nükleonların) kütlelerinden hesaplanan kütle değeri, çekirdeğin ölçülerek bulunan kütlesinden daha büyüktür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Hesaplanan ve ölçülen değerler arasındaki farka </a:t>
            </a:r>
            <a:r>
              <a:rPr lang="tr-TR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kütle farkı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denir. Bu fark çekirdeğin bileşenlerini bir arada tutan enerji kaynağıdır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Bağlanma enerjisi </a:t>
            </a:r>
            <a:r>
              <a:rPr lang="tr-TR" sz="26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kütle farkının enerji eşdeğeridir</a:t>
            </a:r>
            <a:endParaRPr lang="tr-TR" sz="26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r-TR" sz="36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 çekirdeği (p=n=2)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tr-TR" sz="2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4.002604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akb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(He çekirdeğinin </a:t>
            </a:r>
            <a:r>
              <a:rPr lang="tr-T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ölçülen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değeri)</a:t>
            </a:r>
          </a:p>
          <a:p>
            <a:pPr algn="ctr">
              <a:lnSpc>
                <a:spcPct val="120000"/>
              </a:lnSpc>
              <a:buNone/>
            </a:pP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tr-TR" sz="2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1.007277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akb</a:t>
            </a: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tr-TR" sz="2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1.008665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akb</a:t>
            </a: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tr-TR" sz="2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0.00055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akb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r-TR" sz="26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Elektronlar bağlanma enerjisine katılmazlar</a:t>
            </a:r>
          </a:p>
          <a:p>
            <a:pPr>
              <a:lnSpc>
                <a:spcPct val="120000"/>
              </a:lnSpc>
            </a:pP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tr-TR" sz="2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4.002604 - 2(0.00055)= 4.001504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akb</a:t>
            </a: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r-TR" sz="36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 çekirdeği (p=n=2)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tr-TR" sz="2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2x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tr-TR" sz="2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+2x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tr-TR" sz="2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endParaRPr lang="tr-TR" sz="2800" baseline="-25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tr-TR" sz="2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2x 1.007277 +2x 1.008665 </a:t>
            </a:r>
          </a:p>
          <a:p>
            <a:pPr>
              <a:lnSpc>
                <a:spcPct val="120000"/>
              </a:lnSpc>
            </a:pP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tr-TR" sz="2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=4.031884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akb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(He çekirdeğinin </a:t>
            </a:r>
            <a:r>
              <a:rPr lang="tr-T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hesaplanarak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bulunan kütlesi)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Kütle farkı: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4.031884 - 4.001504= 0.03038 </a:t>
            </a: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akb</a:t>
            </a:r>
            <a:endParaRPr lang="tr-T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Bağlanma enerjisi= 0.03038akb x 931MeV/</a:t>
            </a: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akb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=28.3 </a:t>
            </a: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MeV</a:t>
            </a:r>
            <a:endParaRPr lang="tr-T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tr-TR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Nükleer Çekirdek Modeli</a:t>
            </a:r>
            <a:b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Enerji düzeyleri çizgiler ile ifade edilebilir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Bir enerji seviyesinden diğerine geçişler olabilir</a:t>
            </a:r>
          </a:p>
          <a:p>
            <a:pPr lvl="1">
              <a:lnSpc>
                <a:spcPct val="120000"/>
              </a:lnSpc>
            </a:pP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alt seviye taban seviye-kararlı durum</a:t>
            </a:r>
          </a:p>
          <a:p>
            <a:pPr lvl="1">
              <a:lnSpc>
                <a:spcPct val="120000"/>
              </a:lnSpc>
            </a:pP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Taban seviyenin üstündeki bütün seviyeler uyarılmış seviyelerdir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Nükleer Enerji Seviyeleri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Bir radyoaktif element</a:t>
            </a:r>
          </a:p>
          <a:p>
            <a:pPr lvl="1"/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kararlı olabilmek için taban seviyeye ulaşmaya çalışır</a:t>
            </a:r>
          </a:p>
          <a:p>
            <a:pPr lvl="1"/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gama yan ürün olarak ortaya çıkar</a:t>
            </a:r>
          </a:p>
          <a:p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9 Grup"/>
          <p:cNvGrpSpPr/>
          <p:nvPr/>
        </p:nvGrpSpPr>
        <p:grpSpPr>
          <a:xfrm>
            <a:off x="714348" y="3714752"/>
            <a:ext cx="4586308" cy="2690825"/>
            <a:chOff x="714348" y="3714752"/>
            <a:chExt cx="4586308" cy="2690825"/>
          </a:xfrm>
        </p:grpSpPr>
        <p:pic>
          <p:nvPicPr>
            <p:cNvPr id="4" name="Picture 2" descr="C:\Users\USER\Desktop\lev_Tc99m.GIF"/>
            <p:cNvPicPr>
              <a:picLocks noChangeAspect="1" noChangeArrowheads="1"/>
            </p:cNvPicPr>
            <p:nvPr/>
          </p:nvPicPr>
          <p:blipFill>
            <a:blip r:embed="rId2" cstate="print"/>
            <a:srcRect t="13117"/>
            <a:stretch>
              <a:fillRect/>
            </a:stretch>
          </p:blipFill>
          <p:spPr bwMode="auto">
            <a:xfrm>
              <a:off x="714348" y="3714752"/>
              <a:ext cx="4586308" cy="2690825"/>
            </a:xfrm>
            <a:prstGeom prst="rect">
              <a:avLst/>
            </a:prstGeom>
            <a:noFill/>
          </p:spPr>
        </p:pic>
        <p:sp>
          <p:nvSpPr>
            <p:cNvPr id="5" name="4 Dikdörtgen"/>
            <p:cNvSpPr/>
            <p:nvPr/>
          </p:nvSpPr>
          <p:spPr>
            <a:xfrm>
              <a:off x="2500298" y="4214818"/>
              <a:ext cx="214314" cy="1571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5 Dikdörtgen"/>
            <p:cNvSpPr/>
            <p:nvPr/>
          </p:nvSpPr>
          <p:spPr>
            <a:xfrm>
              <a:off x="2643174" y="4929198"/>
              <a:ext cx="357190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8" name="7 Düz Ok Bağlayıcısı"/>
            <p:cNvCxnSpPr/>
            <p:nvPr/>
          </p:nvCxnSpPr>
          <p:spPr>
            <a:xfrm rot="5400000">
              <a:off x="571472" y="5214950"/>
              <a:ext cx="114300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8 Metin kutusu"/>
            <p:cNvSpPr txBox="1"/>
            <p:nvPr/>
          </p:nvSpPr>
          <p:spPr>
            <a:xfrm>
              <a:off x="1285852" y="5214950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  <a:sym typeface="Symbol"/>
                </a:rPr>
                <a:t></a:t>
              </a:r>
              <a:r>
                <a:rPr lang="tr-TR" b="1" baseline="-25000" dirty="0" smtClean="0">
                  <a:solidFill>
                    <a:srgbClr val="FF0000"/>
                  </a:solidFill>
                  <a:sym typeface="Symbol"/>
                </a:rPr>
                <a:t>3</a:t>
              </a:r>
              <a:endParaRPr lang="tr-TR" b="1" baseline="-25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 descr="C:\Users\USER\Desktop\b004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714752"/>
            <a:ext cx="2000254" cy="1993587"/>
          </a:xfrm>
          <a:prstGeom prst="rect">
            <a:avLst/>
          </a:prstGeom>
          <a:noFill/>
        </p:spPr>
      </p:pic>
      <p:sp>
        <p:nvSpPr>
          <p:cNvPr id="12" name="11 Metin kutusu"/>
          <p:cNvSpPr txBox="1"/>
          <p:nvPr/>
        </p:nvSpPr>
        <p:spPr>
          <a:xfrm>
            <a:off x="6143636" y="5715016"/>
            <a:ext cx="12193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aseline="30000" dirty="0" smtClean="0"/>
              <a:t>99</a:t>
            </a:r>
            <a:r>
              <a:rPr lang="tr-TR" sz="3200" baseline="-25000" dirty="0" smtClean="0"/>
              <a:t>43</a:t>
            </a:r>
            <a:r>
              <a:rPr lang="tr-TR" sz="3200" dirty="0" smtClean="0"/>
              <a:t>Tc </a:t>
            </a:r>
          </a:p>
          <a:p>
            <a:r>
              <a:rPr lang="tr-TR" dirty="0" smtClean="0"/>
              <a:t>Teknetyum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784_html_m10bb11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42" y="571480"/>
            <a:ext cx="7909610" cy="595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Radyoaktivite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İlk keşfedilen radyoaktif elementler periyodik tablonun son sırasında bulunan ağır elementlerdir 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doğal radyoaktif elementler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Z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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83 ve A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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209</a:t>
            </a:r>
          </a:p>
          <a:p>
            <a:pPr lvl="1">
              <a:lnSpc>
                <a:spcPct val="120000"/>
              </a:lnSpc>
            </a:pPr>
            <a:r>
              <a:rPr lang="tr-TR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238</a:t>
            </a:r>
            <a:r>
              <a:rPr lang="tr-TR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92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U, </a:t>
            </a:r>
            <a:r>
              <a:rPr lang="tr-TR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232</a:t>
            </a:r>
            <a:r>
              <a:rPr lang="tr-TR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99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Th, </a:t>
            </a:r>
            <a:r>
              <a:rPr lang="tr-TR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226 </a:t>
            </a:r>
            <a:r>
              <a:rPr lang="tr-TR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88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 ve </a:t>
            </a:r>
            <a:r>
              <a:rPr lang="tr-TR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210</a:t>
            </a:r>
            <a:r>
              <a:rPr lang="tr-TR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84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</a:t>
            </a:r>
          </a:p>
          <a:p>
            <a:pPr lvl="1">
              <a:lnSpc>
                <a:spcPct val="120000"/>
              </a:lnSpc>
              <a:buNone/>
            </a:pPr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Atom durağan olmayıp sürekli hareket halindedir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Bütün çekirdekleri bir arada tutan ve çekirdekten kaçmasını önleyen çekim kuvvetleri vardır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ne kadar yüksekse nükleer kuvvet sayesinde nükleonlar o kadar sıkı tutulur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düşükse, çekirdek </a:t>
            </a: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enerjetik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bir parçacıkla karşılaştığı anda iç enerji dengesi bozularak kararsız hale geçer</a:t>
            </a:r>
          </a:p>
          <a:p>
            <a:pPr lvl="2">
              <a:lnSpc>
                <a:spcPct val="120000"/>
              </a:lnSpc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Parçacık gerekli enerjiyi kazandıktan sonra çekirdekten hemen ayrılır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0034" y="1428736"/>
            <a:ext cx="4143404" cy="930114"/>
          </a:xfrm>
        </p:spPr>
        <p:txBody>
          <a:bodyPr>
            <a:normAutofit/>
          </a:bodyPr>
          <a:lstStyle/>
          <a:p>
            <a:r>
              <a:rPr lang="tr-TR" sz="2800" dirty="0"/>
              <a:t>Doğal </a:t>
            </a:r>
            <a:r>
              <a:rPr lang="tr-TR" sz="2800" dirty="0" smtClean="0"/>
              <a:t>radyasyon</a:t>
            </a:r>
            <a:endParaRPr lang="tr-TR" sz="28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285720" y="2857497"/>
            <a:ext cx="4211668" cy="3268666"/>
          </a:xfrm>
        </p:spPr>
        <p:txBody>
          <a:bodyPr/>
          <a:lstStyle/>
          <a:p>
            <a:r>
              <a:rPr lang="tr-TR" sz="2600" dirty="0" smtClean="0"/>
              <a:t>Kozmik ışınlar</a:t>
            </a:r>
          </a:p>
          <a:p>
            <a:r>
              <a:rPr lang="tr-TR" sz="2600" dirty="0" smtClean="0"/>
              <a:t>Yeryüzünün kendisi- kayalar, granit, radon gazı..</a:t>
            </a:r>
          </a:p>
          <a:p>
            <a:r>
              <a:rPr lang="tr-TR" sz="2600" dirty="0" smtClean="0"/>
              <a:t>İnsan vücudu- </a:t>
            </a:r>
            <a:r>
              <a:rPr lang="tr-TR" sz="2600" baseline="30000" dirty="0" smtClean="0"/>
              <a:t>40</a:t>
            </a:r>
            <a:r>
              <a:rPr lang="tr-TR" sz="2600" dirty="0" smtClean="0"/>
              <a:t>K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3438" y="1714488"/>
            <a:ext cx="4041775" cy="642942"/>
          </a:xfrm>
        </p:spPr>
        <p:txBody>
          <a:bodyPr>
            <a:normAutofit/>
          </a:bodyPr>
          <a:lstStyle/>
          <a:p>
            <a:r>
              <a:rPr lang="tr-TR" sz="2800" dirty="0"/>
              <a:t>Yapay </a:t>
            </a:r>
            <a:r>
              <a:rPr lang="tr-TR" sz="2800" dirty="0" smtClean="0"/>
              <a:t>radyasyon</a:t>
            </a:r>
            <a:endParaRPr lang="tr-TR" sz="2800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803539"/>
            <a:ext cx="4041775" cy="3054353"/>
          </a:xfrm>
        </p:spPr>
        <p:txBody>
          <a:bodyPr>
            <a:normAutofit/>
          </a:bodyPr>
          <a:lstStyle/>
          <a:p>
            <a:r>
              <a:rPr lang="tr-TR" sz="2600" dirty="0" smtClean="0"/>
              <a:t>Nükleer reaktörlerden- ağır elementler n ya da e ile bombardıman edilerek radyoaktif hale getirilmesi sonucu radyasyon yayarlar</a:t>
            </a:r>
          </a:p>
          <a:p>
            <a:r>
              <a:rPr lang="tr-TR" sz="2600" dirty="0" err="1" smtClean="0"/>
              <a:t>Diagnostik</a:t>
            </a:r>
            <a:r>
              <a:rPr lang="tr-TR" sz="2600" dirty="0" smtClean="0"/>
              <a:t> – X ışını tüpleri</a:t>
            </a:r>
          </a:p>
          <a:p>
            <a:endParaRPr lang="tr-T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Kararlı ve kararsız çekirdekler arasındaki en büyük fark, 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kararlı çekirdeklerdeki çekim kuvveti parçacıkların bulundukları yerden dışarı çıkabilmesi için gereken enerjiyi sağlamasına </a:t>
            </a:r>
            <a:r>
              <a:rPr lang="tr-TR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izin vermemesidir</a:t>
            </a: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Radyoaktif  Parçalanma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Radyoaktif cisimlerin, parçalanarak aktivitelerini kaybetmeleri</a:t>
            </a:r>
          </a:p>
          <a:p>
            <a:pPr>
              <a:buNone/>
            </a:pP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Çok miktarda kararsız çekirdeğin belirli bir yüzdesi belli bir zaman içinde parçalanmaya uğrar. Bu ani parçalanma belirli bir periyot içinde çekirdeğin miktarda azalmaya neden olur</a:t>
            </a:r>
          </a:p>
          <a:p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	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Element </a:t>
            </a:r>
          </a:p>
          <a:p>
            <a:pPr>
              <a:lnSpc>
                <a:spcPct val="120000"/>
              </a:lnSpc>
            </a:pP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kararsız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ise</a:t>
            </a: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kendiliğinde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kararlı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ise </a:t>
            </a: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dışarıdan bombardıman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(yüksek enerjili protonlar, alfa parçacıkları ve nötronlar) ile </a:t>
            </a:r>
          </a:p>
          <a:p>
            <a:pPr>
              <a:lnSpc>
                <a:spcPct val="120000"/>
              </a:lnSpc>
              <a:buNone/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	çekirdeğin belirli bir yüzdesinde çok kısa bir zaman içerisinde parçalanma meydana gelir</a:t>
            </a:r>
          </a:p>
          <a:p>
            <a:pPr>
              <a:lnSpc>
                <a:spcPct val="120000"/>
              </a:lnSpc>
              <a:buNone/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	Zincirleme reaksiyonlar oluşur (kütle numarası daha düşük elementler)</a:t>
            </a:r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Zincirleme reaksiyon</a:t>
            </a:r>
            <a:endParaRPr lang="tr-TR" sz="3200" b="1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14001" y="1628775"/>
            <a:ext cx="7742550" cy="4895850"/>
            <a:chOff x="1324" y="5997"/>
            <a:chExt cx="9056" cy="5871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24" y="5997"/>
              <a:ext cx="8941" cy="5690"/>
              <a:chOff x="1279" y="2782"/>
              <a:chExt cx="8941" cy="5690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1530" y="2782"/>
                <a:ext cx="8690" cy="5690"/>
                <a:chOff x="1530" y="3302"/>
                <a:chExt cx="8690" cy="5690"/>
              </a:xfrm>
            </p:grpSpPr>
            <p:sp>
              <p:nvSpPr>
                <p:cNvPr id="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530" y="4690"/>
                  <a:ext cx="1965" cy="94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rIns="18000"/>
                <a:lstStyle/>
                <a:p>
                  <a:pPr algn="ctr"/>
                  <a:r>
                    <a:rPr lang="en-US" sz="1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uranium nucleus</a:t>
                  </a:r>
                </a:p>
              </p:txBody>
            </p:sp>
            <p:grpSp>
              <p:nvGrpSpPr>
                <p:cNvPr id="14" name="Group 8"/>
                <p:cNvGrpSpPr>
                  <a:grpSpLocks/>
                </p:cNvGrpSpPr>
                <p:nvPr/>
              </p:nvGrpSpPr>
              <p:grpSpPr bwMode="auto">
                <a:xfrm>
                  <a:off x="1785" y="3302"/>
                  <a:ext cx="8435" cy="5690"/>
                  <a:chOff x="1815" y="2687"/>
                  <a:chExt cx="8435" cy="5690"/>
                </a:xfrm>
              </p:grpSpPr>
              <p:grpSp>
                <p:nvGrpSpPr>
                  <p:cNvPr id="1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260" y="2687"/>
                    <a:ext cx="7925" cy="5690"/>
                    <a:chOff x="1885" y="5542"/>
                    <a:chExt cx="7925" cy="5690"/>
                  </a:xfrm>
                </p:grpSpPr>
                <p:grpSp>
                  <p:nvGrpSpPr>
                    <p:cNvPr id="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5" y="7597"/>
                      <a:ext cx="1724" cy="1625"/>
                      <a:chOff x="1930" y="6727"/>
                      <a:chExt cx="1724" cy="1625"/>
                    </a:xfrm>
                  </p:grpSpPr>
                  <p:sp>
                    <p:nvSpPr>
                      <p:cNvPr id="250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30" y="7480"/>
                        <a:ext cx="340" cy="160"/>
                      </a:xfrm>
                      <a:prstGeom prst="rightArrow">
                        <a:avLst>
                          <a:gd name="adj1" fmla="val 50000"/>
                          <a:gd name="adj2" fmla="val 53125"/>
                        </a:avLst>
                      </a:prstGeom>
                      <a:solidFill>
                        <a:srgbClr val="FF66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 sz="16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  <p:grpSp>
                    <p:nvGrpSpPr>
                      <p:cNvPr id="251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50" y="6727"/>
                        <a:ext cx="1304" cy="1625"/>
                        <a:chOff x="2350" y="6727"/>
                        <a:chExt cx="1304" cy="1625"/>
                      </a:xfrm>
                    </p:grpSpPr>
                    <p:grpSp>
                      <p:nvGrpSpPr>
                        <p:cNvPr id="252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50" y="6727"/>
                          <a:ext cx="671" cy="1625"/>
                          <a:chOff x="2350" y="6727"/>
                          <a:chExt cx="671" cy="1625"/>
                        </a:xfrm>
                      </p:grpSpPr>
                      <p:sp>
                        <p:nvSpPr>
                          <p:cNvPr id="263" name="Oval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0" y="7340"/>
                            <a:ext cx="410" cy="410"/>
                          </a:xfrm>
                          <a:prstGeom prst="ellipse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64" name="Group 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5" y="6727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268" name="Oval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9" name="AutoShap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65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663" y="7754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266" name="Oval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7" name="AutoShape 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53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92" y="7041"/>
                          <a:ext cx="862" cy="1007"/>
                          <a:chOff x="2792" y="7041"/>
                          <a:chExt cx="862" cy="1007"/>
                        </a:xfrm>
                      </p:grpSpPr>
                      <p:sp>
                        <p:nvSpPr>
                          <p:cNvPr id="254" name="AutoShap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3" y="7465"/>
                            <a:ext cx="340" cy="160"/>
                          </a:xfrm>
                          <a:prstGeom prst="rightArrow">
                            <a:avLst>
                              <a:gd name="adj1" fmla="val 50000"/>
                              <a:gd name="adj2" fmla="val 53125"/>
                            </a:avLst>
                          </a:prstGeom>
                          <a:solidFill>
                            <a:srgbClr val="FF66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55" name="Group 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4" y="704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260" name="AutoShape 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1" name="Oval 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2" name="AutoShape 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56" name="Group 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792" y="767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257" name="AutoShape 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58" name="Oval 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59" name="AutoShape 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20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2" y="7619"/>
                      <a:ext cx="1438" cy="1625"/>
                      <a:chOff x="3812" y="7619"/>
                      <a:chExt cx="1438" cy="1625"/>
                    </a:xfrm>
                  </p:grpSpPr>
                  <p:grpSp>
                    <p:nvGrpSpPr>
                      <p:cNvPr id="228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12" y="7619"/>
                        <a:ext cx="1304" cy="1625"/>
                        <a:chOff x="2350" y="6727"/>
                        <a:chExt cx="1304" cy="1625"/>
                      </a:xfrm>
                    </p:grpSpPr>
                    <p:grpSp>
                      <p:nvGrpSpPr>
                        <p:cNvPr id="232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50" y="6727"/>
                          <a:ext cx="671" cy="1625"/>
                          <a:chOff x="2350" y="6727"/>
                          <a:chExt cx="671" cy="1625"/>
                        </a:xfrm>
                      </p:grpSpPr>
                      <p:sp>
                        <p:nvSpPr>
                          <p:cNvPr id="243" name="Oval 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0" y="7340"/>
                            <a:ext cx="410" cy="410"/>
                          </a:xfrm>
                          <a:prstGeom prst="ellipse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44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5" y="6727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248" name="Oval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9" name="AutoShape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45" name="Group 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663" y="7754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246" name="Oval 3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7" name="AutoShape 4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33" name="Group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92" y="7041"/>
                          <a:ext cx="862" cy="1007"/>
                          <a:chOff x="2792" y="7041"/>
                          <a:chExt cx="862" cy="1007"/>
                        </a:xfrm>
                      </p:grpSpPr>
                      <p:sp>
                        <p:nvSpPr>
                          <p:cNvPr id="234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3" y="7465"/>
                            <a:ext cx="340" cy="160"/>
                          </a:xfrm>
                          <a:prstGeom prst="rightArrow">
                            <a:avLst>
                              <a:gd name="adj1" fmla="val 50000"/>
                              <a:gd name="adj2" fmla="val 53125"/>
                            </a:avLst>
                          </a:prstGeom>
                          <a:solidFill>
                            <a:srgbClr val="FF66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35" name="Group 4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4" y="704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240" name="AutoShape 4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1" name="Oval 4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2" name="AutoShap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36" name="Group 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792" y="767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237" name="AutoShape 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8" name="Oval 4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9" name="AutoShape 5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29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97" y="8355"/>
                        <a:ext cx="553" cy="160"/>
                        <a:chOff x="3182" y="8325"/>
                        <a:chExt cx="553" cy="160"/>
                      </a:xfrm>
                    </p:grpSpPr>
                    <p:sp>
                      <p:nvSpPr>
                        <p:cNvPr id="230" name="AutoShape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95" y="8325"/>
                          <a:ext cx="340" cy="160"/>
                        </a:xfrm>
                        <a:prstGeom prst="rightArrow">
                          <a:avLst>
                            <a:gd name="adj1" fmla="val 50000"/>
                            <a:gd name="adj2" fmla="val 53125"/>
                          </a:avLst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231" name="Oval 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82" y="8338"/>
                          <a:ext cx="143" cy="143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7" y="7642"/>
                      <a:ext cx="1438" cy="1625"/>
                      <a:chOff x="5777" y="7012"/>
                      <a:chExt cx="1438" cy="1625"/>
                    </a:xfrm>
                  </p:grpSpPr>
                  <p:grpSp>
                    <p:nvGrpSpPr>
                      <p:cNvPr id="206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77" y="7012"/>
                        <a:ext cx="1304" cy="1625"/>
                        <a:chOff x="2350" y="6727"/>
                        <a:chExt cx="1304" cy="1625"/>
                      </a:xfrm>
                    </p:grpSpPr>
                    <p:grpSp>
                      <p:nvGrpSpPr>
                        <p:cNvPr id="210" name="Group 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50" y="6727"/>
                          <a:ext cx="671" cy="1625"/>
                          <a:chOff x="2350" y="6727"/>
                          <a:chExt cx="671" cy="1625"/>
                        </a:xfrm>
                      </p:grpSpPr>
                      <p:sp>
                        <p:nvSpPr>
                          <p:cNvPr id="221" name="Oval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0" y="7340"/>
                            <a:ext cx="410" cy="410"/>
                          </a:xfrm>
                          <a:prstGeom prst="ellipse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22" name="Group 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5" y="6727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226" name="Oval 5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7" name="AutoShape 6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23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663" y="7754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224" name="Oval 6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5" name="AutoShape 6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11" name="Group 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92" y="7041"/>
                          <a:ext cx="862" cy="1007"/>
                          <a:chOff x="2792" y="7041"/>
                          <a:chExt cx="862" cy="1007"/>
                        </a:xfrm>
                      </p:grpSpPr>
                      <p:sp>
                        <p:nvSpPr>
                          <p:cNvPr id="212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3" y="7465"/>
                            <a:ext cx="340" cy="160"/>
                          </a:xfrm>
                          <a:prstGeom prst="rightArrow">
                            <a:avLst>
                              <a:gd name="adj1" fmla="val 50000"/>
                              <a:gd name="adj2" fmla="val 53125"/>
                            </a:avLst>
                          </a:prstGeom>
                          <a:solidFill>
                            <a:srgbClr val="FF66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13" name="Group 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4" y="704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218" name="AutoShape 6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9" name="Oval 6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0" name="AutoShape 6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14" name="Group 7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792" y="767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215" name="AutoShape 7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6" name="Oval 7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7" name="AutoShape 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07" name="Group 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2" y="7740"/>
                        <a:ext cx="553" cy="160"/>
                        <a:chOff x="3182" y="8325"/>
                        <a:chExt cx="553" cy="160"/>
                      </a:xfrm>
                    </p:grpSpPr>
                    <p:sp>
                      <p:nvSpPr>
                        <p:cNvPr id="208" name="AutoShape 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95" y="8325"/>
                          <a:ext cx="340" cy="160"/>
                        </a:xfrm>
                        <a:prstGeom prst="rightArrow">
                          <a:avLst>
                            <a:gd name="adj1" fmla="val 50000"/>
                            <a:gd name="adj2" fmla="val 53125"/>
                          </a:avLst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209" name="Oval 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82" y="8338"/>
                          <a:ext cx="143" cy="143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42" y="7627"/>
                      <a:ext cx="1438" cy="1625"/>
                      <a:chOff x="5777" y="7012"/>
                      <a:chExt cx="1438" cy="1625"/>
                    </a:xfrm>
                  </p:grpSpPr>
                  <p:grpSp>
                    <p:nvGrpSpPr>
                      <p:cNvPr id="184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77" y="7012"/>
                        <a:ext cx="1304" cy="1625"/>
                        <a:chOff x="2350" y="6727"/>
                        <a:chExt cx="1304" cy="1625"/>
                      </a:xfrm>
                    </p:grpSpPr>
                    <p:grpSp>
                      <p:nvGrpSpPr>
                        <p:cNvPr id="188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50" y="6727"/>
                          <a:ext cx="671" cy="1625"/>
                          <a:chOff x="2350" y="6727"/>
                          <a:chExt cx="671" cy="1625"/>
                        </a:xfrm>
                      </p:grpSpPr>
                      <p:sp>
                        <p:nvSpPr>
                          <p:cNvPr id="199" name="Oval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0" y="7340"/>
                            <a:ext cx="410" cy="410"/>
                          </a:xfrm>
                          <a:prstGeom prst="ellipse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00" name="Group 8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5" y="6727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204" name="Oval 8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5" name="AutoShape 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01" name="Group 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663" y="7754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202" name="Oval 8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3" name="AutoShape 8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89" name="Group 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92" y="7041"/>
                          <a:ext cx="862" cy="1007"/>
                          <a:chOff x="2792" y="7041"/>
                          <a:chExt cx="862" cy="1007"/>
                        </a:xfrm>
                      </p:grpSpPr>
                      <p:sp>
                        <p:nvSpPr>
                          <p:cNvPr id="190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3" y="7465"/>
                            <a:ext cx="340" cy="160"/>
                          </a:xfrm>
                          <a:prstGeom prst="rightArrow">
                            <a:avLst>
                              <a:gd name="adj1" fmla="val 50000"/>
                              <a:gd name="adj2" fmla="val 53125"/>
                            </a:avLst>
                          </a:prstGeom>
                          <a:solidFill>
                            <a:srgbClr val="FF66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91" name="Group 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4" y="704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196" name="AutoShape 9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7" name="Oval 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8" name="AutoShape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92" name="Group 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792" y="767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193" name="AutoShape 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4" name="Oval 9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5" name="AutoShape 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85" name="Group 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2" y="7740"/>
                        <a:ext cx="553" cy="160"/>
                        <a:chOff x="3182" y="8325"/>
                        <a:chExt cx="553" cy="160"/>
                      </a:xfrm>
                    </p:grpSpPr>
                    <p:sp>
                      <p:nvSpPr>
                        <p:cNvPr id="186" name="AutoShape 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95" y="8325"/>
                          <a:ext cx="340" cy="160"/>
                        </a:xfrm>
                        <a:prstGeom prst="rightArrow">
                          <a:avLst>
                            <a:gd name="adj1" fmla="val 50000"/>
                            <a:gd name="adj2" fmla="val 53125"/>
                          </a:avLst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187" name="Oval 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82" y="8338"/>
                          <a:ext cx="143" cy="143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" name="Group 100"/>
                    <p:cNvGrpSpPr>
                      <a:grpSpLocks/>
                    </p:cNvGrpSpPr>
                    <p:nvPr/>
                  </p:nvGrpSpPr>
                  <p:grpSpPr bwMode="auto">
                    <a:xfrm rot="1486028">
                      <a:off x="3587" y="8392"/>
                      <a:ext cx="1438" cy="1625"/>
                      <a:chOff x="5777" y="7012"/>
                      <a:chExt cx="1438" cy="1625"/>
                    </a:xfrm>
                  </p:grpSpPr>
                  <p:grpSp>
                    <p:nvGrpSpPr>
                      <p:cNvPr id="162" name="Group 1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77" y="7012"/>
                        <a:ext cx="1304" cy="1625"/>
                        <a:chOff x="2350" y="6727"/>
                        <a:chExt cx="1304" cy="1625"/>
                      </a:xfrm>
                    </p:grpSpPr>
                    <p:grpSp>
                      <p:nvGrpSpPr>
                        <p:cNvPr id="166" name="Group 1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50" y="6727"/>
                          <a:ext cx="671" cy="1625"/>
                          <a:chOff x="2350" y="6727"/>
                          <a:chExt cx="671" cy="1625"/>
                        </a:xfrm>
                      </p:grpSpPr>
                      <p:sp>
                        <p:nvSpPr>
                          <p:cNvPr id="177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0" y="7340"/>
                            <a:ext cx="410" cy="410"/>
                          </a:xfrm>
                          <a:prstGeom prst="ellipse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78" name="Group 10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5" y="6727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182" name="Oval 10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3" name="AutoShape 10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79" name="Group 10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663" y="7754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180" name="Oval 10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1" name="AutoShape 10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67" name="Group 1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92" y="7041"/>
                          <a:ext cx="862" cy="1007"/>
                          <a:chOff x="2792" y="7041"/>
                          <a:chExt cx="862" cy="1007"/>
                        </a:xfrm>
                      </p:grpSpPr>
                      <p:sp>
                        <p:nvSpPr>
                          <p:cNvPr id="168" name="AutoShape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3" y="7465"/>
                            <a:ext cx="340" cy="160"/>
                          </a:xfrm>
                          <a:prstGeom prst="rightArrow">
                            <a:avLst>
                              <a:gd name="adj1" fmla="val 50000"/>
                              <a:gd name="adj2" fmla="val 53125"/>
                            </a:avLst>
                          </a:prstGeom>
                          <a:solidFill>
                            <a:srgbClr val="FF66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69" name="Group 1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4" y="704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174" name="AutoShape 11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5" name="Oval 11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6" name="AutoShape 1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70" name="Group 1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792" y="767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171" name="AutoShape 1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2" name="Oval 1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3" name="AutoShape 1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63" name="Group 1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2" y="7740"/>
                        <a:ext cx="553" cy="160"/>
                        <a:chOff x="3182" y="8325"/>
                        <a:chExt cx="553" cy="160"/>
                      </a:xfrm>
                    </p:grpSpPr>
                    <p:sp>
                      <p:nvSpPr>
                        <p:cNvPr id="164" name="AutoShape 1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95" y="8325"/>
                          <a:ext cx="340" cy="160"/>
                        </a:xfrm>
                        <a:prstGeom prst="rightArrow">
                          <a:avLst>
                            <a:gd name="adj1" fmla="val 50000"/>
                            <a:gd name="adj2" fmla="val 53125"/>
                          </a:avLst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165" name="Oval 1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82" y="8338"/>
                          <a:ext cx="143" cy="143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72" y="7627"/>
                      <a:ext cx="1438" cy="1625"/>
                      <a:chOff x="5777" y="7012"/>
                      <a:chExt cx="1438" cy="1625"/>
                    </a:xfrm>
                  </p:grpSpPr>
                  <p:grpSp>
                    <p:nvGrpSpPr>
                      <p:cNvPr id="140" name="Group 1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77" y="7012"/>
                        <a:ext cx="1304" cy="1625"/>
                        <a:chOff x="2350" y="6727"/>
                        <a:chExt cx="1304" cy="1625"/>
                      </a:xfrm>
                    </p:grpSpPr>
                    <p:grpSp>
                      <p:nvGrpSpPr>
                        <p:cNvPr id="144" name="Group 1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50" y="6727"/>
                          <a:ext cx="671" cy="1625"/>
                          <a:chOff x="2350" y="6727"/>
                          <a:chExt cx="671" cy="1625"/>
                        </a:xfrm>
                      </p:grpSpPr>
                      <p:sp>
                        <p:nvSpPr>
                          <p:cNvPr id="155" name="Oval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0" y="7340"/>
                            <a:ext cx="410" cy="410"/>
                          </a:xfrm>
                          <a:prstGeom prst="ellipse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56" name="Group 1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5" y="6727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160" name="Oval 1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61" name="AutoShape 1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57" name="Group 13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663" y="7754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158" name="Oval 1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9" name="AutoShape 1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45" name="Group 1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92" y="7041"/>
                          <a:ext cx="862" cy="1007"/>
                          <a:chOff x="2792" y="7041"/>
                          <a:chExt cx="862" cy="1007"/>
                        </a:xfrm>
                      </p:grpSpPr>
                      <p:sp>
                        <p:nvSpPr>
                          <p:cNvPr id="146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3" y="7465"/>
                            <a:ext cx="340" cy="160"/>
                          </a:xfrm>
                          <a:prstGeom prst="rightArrow">
                            <a:avLst>
                              <a:gd name="adj1" fmla="val 50000"/>
                              <a:gd name="adj2" fmla="val 53125"/>
                            </a:avLst>
                          </a:prstGeom>
                          <a:solidFill>
                            <a:srgbClr val="FF66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47" name="Group 1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4" y="704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152" name="AutoShape 1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3" name="Oval 1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4" name="AutoShape 13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48" name="Group 1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792" y="767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149" name="AutoShape 14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0" name="Oval 1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1" name="AutoShape 14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41" name="Group 1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2" y="7740"/>
                        <a:ext cx="553" cy="160"/>
                        <a:chOff x="3182" y="8325"/>
                        <a:chExt cx="553" cy="160"/>
                      </a:xfrm>
                    </p:grpSpPr>
                    <p:sp>
                      <p:nvSpPr>
                        <p:cNvPr id="142" name="AutoShape 1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95" y="8325"/>
                          <a:ext cx="340" cy="160"/>
                        </a:xfrm>
                        <a:prstGeom prst="rightArrow">
                          <a:avLst>
                            <a:gd name="adj1" fmla="val 50000"/>
                            <a:gd name="adj2" fmla="val 53125"/>
                          </a:avLst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143" name="Oval 1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82" y="8338"/>
                          <a:ext cx="143" cy="143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5" name="Group 146"/>
                    <p:cNvGrpSpPr>
                      <a:grpSpLocks/>
                    </p:cNvGrpSpPr>
                    <p:nvPr/>
                  </p:nvGrpSpPr>
                  <p:grpSpPr bwMode="auto">
                    <a:xfrm rot="20113972" flipV="1">
                      <a:off x="3602" y="6787"/>
                      <a:ext cx="1438" cy="1625"/>
                      <a:chOff x="5777" y="7012"/>
                      <a:chExt cx="1438" cy="1625"/>
                    </a:xfrm>
                  </p:grpSpPr>
                  <p:grpSp>
                    <p:nvGrpSpPr>
                      <p:cNvPr id="118" name="Group 1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77" y="7012"/>
                        <a:ext cx="1304" cy="1625"/>
                        <a:chOff x="2350" y="6727"/>
                        <a:chExt cx="1304" cy="1625"/>
                      </a:xfrm>
                    </p:grpSpPr>
                    <p:grpSp>
                      <p:nvGrpSpPr>
                        <p:cNvPr id="122" name="Group 1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50" y="6727"/>
                          <a:ext cx="671" cy="1625"/>
                          <a:chOff x="2350" y="6727"/>
                          <a:chExt cx="671" cy="1625"/>
                        </a:xfrm>
                      </p:grpSpPr>
                      <p:sp>
                        <p:nvSpPr>
                          <p:cNvPr id="133" name="Oval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0" y="7340"/>
                            <a:ext cx="410" cy="410"/>
                          </a:xfrm>
                          <a:prstGeom prst="ellipse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34" name="Group 1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5" y="6727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138" name="Oval 15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39" name="AutoShape 15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35" name="Group 1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663" y="7754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136" name="Oval 15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37" name="AutoShape 15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23" name="Group 1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92" y="7041"/>
                          <a:ext cx="862" cy="1007"/>
                          <a:chOff x="2792" y="7041"/>
                          <a:chExt cx="862" cy="1007"/>
                        </a:xfrm>
                      </p:grpSpPr>
                      <p:sp>
                        <p:nvSpPr>
                          <p:cNvPr id="124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3" y="7465"/>
                            <a:ext cx="340" cy="160"/>
                          </a:xfrm>
                          <a:prstGeom prst="rightArrow">
                            <a:avLst>
                              <a:gd name="adj1" fmla="val 50000"/>
                              <a:gd name="adj2" fmla="val 53125"/>
                            </a:avLst>
                          </a:prstGeom>
                          <a:solidFill>
                            <a:srgbClr val="FF66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25" name="Group 1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4" y="704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130" name="AutoShape 15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31" name="Oval 16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32" name="AutoShape 16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6" name="Group 1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792" y="767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127" name="AutoShape 16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8" name="Oval 1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9" name="AutoShape 1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19" name="Group 1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2" y="7740"/>
                        <a:ext cx="553" cy="160"/>
                        <a:chOff x="3182" y="8325"/>
                        <a:chExt cx="553" cy="160"/>
                      </a:xfrm>
                    </p:grpSpPr>
                    <p:sp>
                      <p:nvSpPr>
                        <p:cNvPr id="120" name="AutoShap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95" y="8325"/>
                          <a:ext cx="340" cy="160"/>
                        </a:xfrm>
                        <a:prstGeom prst="rightArrow">
                          <a:avLst>
                            <a:gd name="adj1" fmla="val 50000"/>
                            <a:gd name="adj2" fmla="val 53125"/>
                          </a:avLst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121" name="Oval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82" y="8338"/>
                          <a:ext cx="143" cy="143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6" name="Group 169"/>
                    <p:cNvGrpSpPr>
                      <a:grpSpLocks/>
                    </p:cNvGrpSpPr>
                    <p:nvPr/>
                  </p:nvGrpSpPr>
                  <p:grpSpPr bwMode="auto">
                    <a:xfrm rot="20113972" flipV="1">
                      <a:off x="4982" y="6187"/>
                      <a:ext cx="1438" cy="1625"/>
                      <a:chOff x="5777" y="7012"/>
                      <a:chExt cx="1438" cy="1625"/>
                    </a:xfrm>
                  </p:grpSpPr>
                  <p:grpSp>
                    <p:nvGrpSpPr>
                      <p:cNvPr id="96" name="Group 1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77" y="7012"/>
                        <a:ext cx="1304" cy="1625"/>
                        <a:chOff x="2350" y="6727"/>
                        <a:chExt cx="1304" cy="1625"/>
                      </a:xfrm>
                    </p:grpSpPr>
                    <p:grpSp>
                      <p:nvGrpSpPr>
                        <p:cNvPr id="100" name="Group 1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50" y="6727"/>
                          <a:ext cx="671" cy="1625"/>
                          <a:chOff x="2350" y="6727"/>
                          <a:chExt cx="671" cy="1625"/>
                        </a:xfrm>
                      </p:grpSpPr>
                      <p:sp>
                        <p:nvSpPr>
                          <p:cNvPr id="111" name="Oval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0" y="7340"/>
                            <a:ext cx="410" cy="410"/>
                          </a:xfrm>
                          <a:prstGeom prst="ellipse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12" name="Group 1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5" y="6727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116" name="Oval 1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7" name="AutoShape 1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3" name="Group 1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663" y="7754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114" name="Oval 1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5" name="AutoShape 17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01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92" y="7041"/>
                          <a:ext cx="862" cy="1007"/>
                          <a:chOff x="2792" y="7041"/>
                          <a:chExt cx="862" cy="1007"/>
                        </a:xfrm>
                      </p:grpSpPr>
                      <p:sp>
                        <p:nvSpPr>
                          <p:cNvPr id="102" name="AutoShape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3" y="7465"/>
                            <a:ext cx="340" cy="160"/>
                          </a:xfrm>
                          <a:prstGeom prst="rightArrow">
                            <a:avLst>
                              <a:gd name="adj1" fmla="val 50000"/>
                              <a:gd name="adj2" fmla="val 53125"/>
                            </a:avLst>
                          </a:prstGeom>
                          <a:solidFill>
                            <a:srgbClr val="FF66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03" name="Group 18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4" y="704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108" name="AutoShape 18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9" name="Oval 1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0" name="AutoShape 18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04" name="Group 1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792" y="767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105" name="AutoShape 18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6" name="Oval 18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7" name="AutoShape 18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7" name="Group 1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2" y="7740"/>
                        <a:ext cx="553" cy="160"/>
                        <a:chOff x="3182" y="8325"/>
                        <a:chExt cx="553" cy="160"/>
                      </a:xfrm>
                    </p:grpSpPr>
                    <p:sp>
                      <p:nvSpPr>
                        <p:cNvPr id="98" name="AutoShap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95" y="8325"/>
                          <a:ext cx="340" cy="160"/>
                        </a:xfrm>
                        <a:prstGeom prst="rightArrow">
                          <a:avLst>
                            <a:gd name="adj1" fmla="val 50000"/>
                            <a:gd name="adj2" fmla="val 53125"/>
                          </a:avLst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99" name="Oval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82" y="8338"/>
                          <a:ext cx="143" cy="143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7" name="Group 192"/>
                    <p:cNvGrpSpPr>
                      <a:grpSpLocks/>
                    </p:cNvGrpSpPr>
                    <p:nvPr/>
                  </p:nvGrpSpPr>
                  <p:grpSpPr bwMode="auto">
                    <a:xfrm rot="20113972" flipV="1">
                      <a:off x="6377" y="5542"/>
                      <a:ext cx="1438" cy="1625"/>
                      <a:chOff x="5777" y="7012"/>
                      <a:chExt cx="1438" cy="1625"/>
                    </a:xfrm>
                  </p:grpSpPr>
                  <p:grpSp>
                    <p:nvGrpSpPr>
                      <p:cNvPr id="74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77" y="7012"/>
                        <a:ext cx="1304" cy="1625"/>
                        <a:chOff x="2350" y="6727"/>
                        <a:chExt cx="1304" cy="1625"/>
                      </a:xfrm>
                    </p:grpSpPr>
                    <p:grpSp>
                      <p:nvGrpSpPr>
                        <p:cNvPr id="78" name="Group 1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50" y="6727"/>
                          <a:ext cx="671" cy="1625"/>
                          <a:chOff x="2350" y="6727"/>
                          <a:chExt cx="671" cy="1625"/>
                        </a:xfrm>
                      </p:grpSpPr>
                      <p:sp>
                        <p:nvSpPr>
                          <p:cNvPr id="89" name="Oval 1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0" y="7340"/>
                            <a:ext cx="410" cy="410"/>
                          </a:xfrm>
                          <a:prstGeom prst="ellipse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90" name="Group 1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5" y="6727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94" name="Oval 1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" name="AutoShape 1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91" name="Group 19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663" y="7754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92" name="Oval 20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AutoShape 20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9" name="Group 2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92" y="7041"/>
                          <a:ext cx="862" cy="1007"/>
                          <a:chOff x="2792" y="7041"/>
                          <a:chExt cx="862" cy="1007"/>
                        </a:xfrm>
                      </p:grpSpPr>
                      <p:sp>
                        <p:nvSpPr>
                          <p:cNvPr id="80" name="AutoShape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3" y="7465"/>
                            <a:ext cx="340" cy="160"/>
                          </a:xfrm>
                          <a:prstGeom prst="rightArrow">
                            <a:avLst>
                              <a:gd name="adj1" fmla="val 50000"/>
                              <a:gd name="adj2" fmla="val 53125"/>
                            </a:avLst>
                          </a:prstGeom>
                          <a:solidFill>
                            <a:srgbClr val="FF66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81" name="Group 20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4" y="704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86" name="AutoShape 20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" name="Oval 20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8" name="AutoShape 20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2" name="Group 2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792" y="767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83" name="AutoShape 20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" name="Oval 21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" name="AutoShape 21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5" name="Group 2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2" y="7740"/>
                        <a:ext cx="553" cy="160"/>
                        <a:chOff x="3182" y="8325"/>
                        <a:chExt cx="553" cy="160"/>
                      </a:xfrm>
                    </p:grpSpPr>
                    <p:sp>
                      <p:nvSpPr>
                        <p:cNvPr id="76" name="AutoShap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95" y="8325"/>
                          <a:ext cx="340" cy="160"/>
                        </a:xfrm>
                        <a:prstGeom prst="rightArrow">
                          <a:avLst>
                            <a:gd name="adj1" fmla="val 50000"/>
                            <a:gd name="adj2" fmla="val 53125"/>
                          </a:avLst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77" name="Oval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82" y="8338"/>
                          <a:ext cx="143" cy="143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" name="Group 215"/>
                    <p:cNvGrpSpPr>
                      <a:grpSpLocks/>
                    </p:cNvGrpSpPr>
                    <p:nvPr/>
                  </p:nvGrpSpPr>
                  <p:grpSpPr bwMode="auto">
                    <a:xfrm rot="1486028">
                      <a:off x="4967" y="8977"/>
                      <a:ext cx="1438" cy="1625"/>
                      <a:chOff x="5777" y="7012"/>
                      <a:chExt cx="1438" cy="1625"/>
                    </a:xfrm>
                  </p:grpSpPr>
                  <p:grpSp>
                    <p:nvGrpSpPr>
                      <p:cNvPr id="52" name="Group 2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77" y="7012"/>
                        <a:ext cx="1304" cy="1625"/>
                        <a:chOff x="2350" y="6727"/>
                        <a:chExt cx="1304" cy="1625"/>
                      </a:xfrm>
                    </p:grpSpPr>
                    <p:grpSp>
                      <p:nvGrpSpPr>
                        <p:cNvPr id="56" name="Group 2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50" y="6727"/>
                          <a:ext cx="671" cy="1625"/>
                          <a:chOff x="2350" y="6727"/>
                          <a:chExt cx="671" cy="1625"/>
                        </a:xfrm>
                      </p:grpSpPr>
                      <p:sp>
                        <p:nvSpPr>
                          <p:cNvPr id="67" name="Oval 2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0" y="7340"/>
                            <a:ext cx="410" cy="410"/>
                          </a:xfrm>
                          <a:prstGeom prst="ellipse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68" name="Group 21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5" y="6727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72" name="Oval 2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3" name="AutoShape 22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9" name="Group 2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663" y="7754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70" name="Oval 2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1" name="AutoShape 2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57" name="Group 2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92" y="7041"/>
                          <a:ext cx="862" cy="1007"/>
                          <a:chOff x="2792" y="7041"/>
                          <a:chExt cx="862" cy="1007"/>
                        </a:xfrm>
                      </p:grpSpPr>
                      <p:sp>
                        <p:nvSpPr>
                          <p:cNvPr id="58" name="AutoShape 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3" y="7465"/>
                            <a:ext cx="340" cy="160"/>
                          </a:xfrm>
                          <a:prstGeom prst="rightArrow">
                            <a:avLst>
                              <a:gd name="adj1" fmla="val 50000"/>
                              <a:gd name="adj2" fmla="val 53125"/>
                            </a:avLst>
                          </a:prstGeom>
                          <a:solidFill>
                            <a:srgbClr val="FF66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59" name="Group 2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4" y="704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64" name="AutoShape 2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" name="Oval 2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" name="AutoShape 2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0" name="Group 2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792" y="767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61" name="AutoShape 2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" name="Oval 2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" name="AutoShape 2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3" name="Group 2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2" y="7740"/>
                        <a:ext cx="553" cy="160"/>
                        <a:chOff x="3182" y="8325"/>
                        <a:chExt cx="553" cy="160"/>
                      </a:xfrm>
                    </p:grpSpPr>
                    <p:sp>
                      <p:nvSpPr>
                        <p:cNvPr id="54" name="AutoShape 2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95" y="8325"/>
                          <a:ext cx="340" cy="160"/>
                        </a:xfrm>
                        <a:prstGeom prst="rightArrow">
                          <a:avLst>
                            <a:gd name="adj1" fmla="val 50000"/>
                            <a:gd name="adj2" fmla="val 53125"/>
                          </a:avLst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55" name="Oval 2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82" y="8338"/>
                          <a:ext cx="143" cy="143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9" name="Group 238"/>
                    <p:cNvGrpSpPr>
                      <a:grpSpLocks/>
                    </p:cNvGrpSpPr>
                    <p:nvPr/>
                  </p:nvGrpSpPr>
                  <p:grpSpPr bwMode="auto">
                    <a:xfrm rot="1486028">
                      <a:off x="6347" y="9607"/>
                      <a:ext cx="1438" cy="1625"/>
                      <a:chOff x="5777" y="7012"/>
                      <a:chExt cx="1438" cy="1625"/>
                    </a:xfrm>
                  </p:grpSpPr>
                  <p:grpSp>
                    <p:nvGrpSpPr>
                      <p:cNvPr id="30" name="Group 2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77" y="7012"/>
                        <a:ext cx="1304" cy="1625"/>
                        <a:chOff x="2350" y="6727"/>
                        <a:chExt cx="1304" cy="1625"/>
                      </a:xfrm>
                    </p:grpSpPr>
                    <p:grpSp>
                      <p:nvGrpSpPr>
                        <p:cNvPr id="34" name="Group 2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50" y="6727"/>
                          <a:ext cx="671" cy="1625"/>
                          <a:chOff x="2350" y="6727"/>
                          <a:chExt cx="671" cy="1625"/>
                        </a:xfrm>
                      </p:grpSpPr>
                      <p:sp>
                        <p:nvSpPr>
                          <p:cNvPr id="45" name="Oval 2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0" y="7340"/>
                            <a:ext cx="410" cy="410"/>
                          </a:xfrm>
                          <a:prstGeom prst="ellipse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46" name="Group 2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5" y="6727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50" name="Oval 2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1" name="AutoShape 24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" name="Group 2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663" y="7754"/>
                            <a:ext cx="358" cy="598"/>
                            <a:chOff x="2655" y="6727"/>
                            <a:chExt cx="358" cy="598"/>
                          </a:xfrm>
                        </p:grpSpPr>
                        <p:sp>
                          <p:nvSpPr>
                            <p:cNvPr id="48" name="Oval 2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43" y="6727"/>
                              <a:ext cx="270" cy="270"/>
                            </a:xfrm>
                            <a:prstGeom prst="ellipse">
                              <a:avLst/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9" name="AutoShape 2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3778802">
                              <a:off x="2565" y="7075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CC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5" name="Group 2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92" y="7041"/>
                          <a:ext cx="862" cy="1007"/>
                          <a:chOff x="2792" y="7041"/>
                          <a:chExt cx="862" cy="1007"/>
                        </a:xfrm>
                      </p:grpSpPr>
                      <p:sp>
                        <p:nvSpPr>
                          <p:cNvPr id="36" name="AutoShape 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3" y="7465"/>
                            <a:ext cx="340" cy="160"/>
                          </a:xfrm>
                          <a:prstGeom prst="rightArrow">
                            <a:avLst>
                              <a:gd name="adj1" fmla="val 50000"/>
                              <a:gd name="adj2" fmla="val 53125"/>
                            </a:avLst>
                          </a:prstGeom>
                          <a:solidFill>
                            <a:srgbClr val="FF66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tr-TR" sz="16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37" name="Group 2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4" y="704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42" name="AutoShape 25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3" name="Oval 25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" name="AutoShape 25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8" name="Group 25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flipV="1">
                            <a:off x="2792" y="7671"/>
                            <a:ext cx="850" cy="377"/>
                            <a:chOff x="2804" y="7041"/>
                            <a:chExt cx="850" cy="377"/>
                          </a:xfrm>
                        </p:grpSpPr>
                        <p:sp>
                          <p:nvSpPr>
                            <p:cNvPr id="39" name="AutoShape 25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2804" y="7258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0" name="Oval 2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0" y="7161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" name="AutoShape 25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82314">
                              <a:off x="3314" y="7041"/>
                              <a:ext cx="340" cy="160"/>
                            </a:xfrm>
                            <a:prstGeom prst="rightArrow">
                              <a:avLst>
                                <a:gd name="adj1" fmla="val 50000"/>
                                <a:gd name="adj2" fmla="val 53125"/>
                              </a:avLst>
                            </a:prstGeom>
                            <a:solidFill>
                              <a:srgbClr val="FF66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tr-TR" sz="1600" b="1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31" name="Group 2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2" y="7740"/>
                        <a:ext cx="553" cy="160"/>
                        <a:chOff x="3182" y="8325"/>
                        <a:chExt cx="553" cy="160"/>
                      </a:xfrm>
                    </p:grpSpPr>
                    <p:sp>
                      <p:nvSpPr>
                        <p:cNvPr id="32" name="AutoShape 2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95" y="8325"/>
                          <a:ext cx="340" cy="160"/>
                        </a:xfrm>
                        <a:prstGeom prst="rightArrow">
                          <a:avLst>
                            <a:gd name="adj1" fmla="val 50000"/>
                            <a:gd name="adj2" fmla="val 53125"/>
                          </a:avLst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33" name="Oval 2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82" y="8338"/>
                          <a:ext cx="143" cy="143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sz="16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6" name="Text Box 2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15" y="7620"/>
                    <a:ext cx="3030" cy="525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tr-TR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ZİNCİR REAKSİYONU</a:t>
                    </a:r>
                    <a:endParaRPr lang="en-US" sz="1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Text Box 2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5" y="7740"/>
                    <a:ext cx="1865" cy="42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neutron</a:t>
                    </a:r>
                    <a:endParaRPr lang="en-US" sz="1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Text Box 2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34" y="6660"/>
                    <a:ext cx="2116" cy="67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fission fragments</a:t>
                    </a:r>
                  </a:p>
                </p:txBody>
              </p:sp>
            </p:grpSp>
          </p:grpSp>
          <p:sp>
            <p:nvSpPr>
              <p:cNvPr id="8" name="Oval 264"/>
              <p:cNvSpPr>
                <a:spLocks noChangeArrowheads="1"/>
              </p:cNvSpPr>
              <p:nvPr/>
            </p:nvSpPr>
            <p:spPr bwMode="auto">
              <a:xfrm>
                <a:off x="1967" y="5590"/>
                <a:ext cx="143" cy="143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sz="1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" name="Group 265"/>
              <p:cNvGrpSpPr>
                <a:grpSpLocks/>
              </p:cNvGrpSpPr>
              <p:nvPr/>
            </p:nvGrpSpPr>
            <p:grpSpPr bwMode="auto">
              <a:xfrm rot="-24398">
                <a:off x="3581" y="5591"/>
                <a:ext cx="553" cy="160"/>
                <a:chOff x="3182" y="8325"/>
                <a:chExt cx="553" cy="160"/>
              </a:xfrm>
            </p:grpSpPr>
            <p:sp>
              <p:nvSpPr>
                <p:cNvPr id="11" name="AutoShape 266"/>
                <p:cNvSpPr>
                  <a:spLocks noChangeArrowheads="1"/>
                </p:cNvSpPr>
                <p:nvPr/>
              </p:nvSpPr>
              <p:spPr bwMode="auto">
                <a:xfrm>
                  <a:off x="3395" y="8325"/>
                  <a:ext cx="340" cy="160"/>
                </a:xfrm>
                <a:prstGeom prst="rightArrow">
                  <a:avLst>
                    <a:gd name="adj1" fmla="val 50000"/>
                    <a:gd name="adj2" fmla="val 53125"/>
                  </a:avLst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 sz="1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Oval 267"/>
                <p:cNvSpPr>
                  <a:spLocks noChangeArrowheads="1"/>
                </p:cNvSpPr>
                <p:nvPr/>
              </p:nvSpPr>
              <p:spPr bwMode="auto">
                <a:xfrm>
                  <a:off x="3182" y="8338"/>
                  <a:ext cx="143" cy="143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1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" name="Text Box 268"/>
              <p:cNvSpPr txBox="1">
                <a:spLocks noChangeArrowheads="1"/>
              </p:cNvSpPr>
              <p:nvPr/>
            </p:nvSpPr>
            <p:spPr bwMode="auto">
              <a:xfrm>
                <a:off x="1279" y="5835"/>
                <a:ext cx="1316" cy="37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neutron</a:t>
                </a:r>
              </a:p>
            </p:txBody>
          </p:sp>
        </p:grpSp>
        <p:sp>
          <p:nvSpPr>
            <p:cNvPr id="6" name="Text Box 269"/>
            <p:cNvSpPr txBox="1">
              <a:spLocks noChangeArrowheads="1"/>
            </p:cNvSpPr>
            <p:nvPr/>
          </p:nvSpPr>
          <p:spPr bwMode="auto">
            <a:xfrm>
              <a:off x="8355" y="11508"/>
              <a:ext cx="20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endParaRPr lang="tr-TR" sz="1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Yarı Ömür (T</a:t>
            </a:r>
            <a:r>
              <a:rPr lang="tr-TR" sz="36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1/2 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b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214282" y="1313093"/>
            <a:ext cx="8501122" cy="1471172"/>
          </a:xfrm>
        </p:spPr>
        <p:txBody>
          <a:bodyPr wrap="square"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Bir radyoaktif maddenin, başlangıçtaki mevcut atom sayısının, yarıya inmesi için geçen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zaman</a:t>
            </a:r>
          </a:p>
          <a:p>
            <a:pPr>
              <a:buNone/>
            </a:pP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			: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bozunma sabiti</a:t>
            </a: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4 Grup"/>
          <p:cNvGrpSpPr>
            <a:grpSpLocks/>
          </p:cNvGrpSpPr>
          <p:nvPr/>
        </p:nvGrpSpPr>
        <p:grpSpPr bwMode="auto">
          <a:xfrm>
            <a:off x="2071688" y="3786190"/>
            <a:ext cx="4600575" cy="2246312"/>
            <a:chOff x="1016699" y="3182495"/>
            <a:chExt cx="2401242" cy="2246769"/>
          </a:xfrm>
        </p:grpSpPr>
        <p:sp>
          <p:nvSpPr>
            <p:cNvPr id="19462" name="Rectangle 2"/>
            <p:cNvSpPr>
              <a:spLocks noChangeArrowheads="1"/>
            </p:cNvSpPr>
            <p:nvPr/>
          </p:nvSpPr>
          <p:spPr bwMode="auto">
            <a:xfrm>
              <a:off x="1016699" y="3182495"/>
              <a:ext cx="2401242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tr-TR" sz="2800" dirty="0">
                  <a:latin typeface="Book Antiqua" pitchFamily="18" charset="0"/>
                </a:rPr>
                <a:t> her element için farklıdır </a:t>
              </a:r>
            </a:p>
            <a:p>
              <a:pPr>
                <a:buFont typeface="Arial" charset="0"/>
                <a:buChar char="•"/>
              </a:pPr>
              <a:r>
                <a:rPr lang="tr-TR" sz="2800" dirty="0">
                  <a:latin typeface="Book Antiqua" pitchFamily="18" charset="0"/>
                </a:rPr>
                <a:t> o elementin bir </a:t>
              </a:r>
              <a:r>
                <a:rPr lang="tr-TR" sz="2800" dirty="0" smtClean="0">
                  <a:latin typeface="Book Antiqua" pitchFamily="18" charset="0"/>
                </a:rPr>
                <a:t>özelliğidir</a:t>
              </a:r>
              <a:endParaRPr lang="tr-TR" sz="2800" dirty="0">
                <a:latin typeface="Book Antiqua" pitchFamily="18" charset="0"/>
              </a:endParaRPr>
            </a:p>
            <a:p>
              <a:endParaRPr lang="tr-TR" sz="2800" dirty="0">
                <a:latin typeface="Book Antiqua" pitchFamily="18" charset="0"/>
              </a:endParaRPr>
            </a:p>
            <a:p>
              <a:r>
                <a:rPr lang="tr-TR" sz="2800" dirty="0">
                  <a:latin typeface="Book Antiqua" pitchFamily="18" charset="0"/>
                </a:rPr>
                <a:t>I</a:t>
              </a:r>
              <a:r>
                <a:rPr lang="tr-TR" sz="2800" baseline="30000" dirty="0">
                  <a:latin typeface="Book Antiqua" pitchFamily="18" charset="0"/>
                </a:rPr>
                <a:t>131                                </a:t>
              </a:r>
              <a:r>
                <a:rPr lang="tr-TR" sz="2800" dirty="0">
                  <a:latin typeface="Book Antiqua" pitchFamily="18" charset="0"/>
                </a:rPr>
                <a:t>8.04 gün</a:t>
              </a:r>
              <a:r>
                <a:rPr lang="tr-TR" sz="2800" baseline="30000" dirty="0">
                  <a:latin typeface="Book Antiqua" pitchFamily="18" charset="0"/>
                </a:rPr>
                <a:t>     </a:t>
              </a:r>
              <a:endParaRPr lang="tr-TR" sz="2800" dirty="0">
                <a:latin typeface="Book Antiqua" pitchFamily="18" charset="0"/>
              </a:endParaRPr>
            </a:p>
            <a:p>
              <a:r>
                <a:rPr lang="tr-TR" sz="2800" dirty="0">
                  <a:latin typeface="Book Antiqua" pitchFamily="18" charset="0"/>
                </a:rPr>
                <a:t>I</a:t>
              </a:r>
              <a:r>
                <a:rPr lang="tr-TR" sz="2800" baseline="30000" dirty="0">
                  <a:latin typeface="Book Antiqua" pitchFamily="18" charset="0"/>
                </a:rPr>
                <a:t>125</a:t>
              </a:r>
              <a:r>
                <a:rPr lang="tr-TR" sz="2800" dirty="0">
                  <a:latin typeface="Book Antiqua" pitchFamily="18" charset="0"/>
                </a:rPr>
                <a:t>                     60.0 gün</a:t>
              </a:r>
            </a:p>
          </p:txBody>
        </p:sp>
        <p:sp>
          <p:nvSpPr>
            <p:cNvPr id="19463" name="Line 3"/>
            <p:cNvSpPr>
              <a:spLocks noChangeShapeType="1"/>
            </p:cNvSpPr>
            <p:nvPr/>
          </p:nvSpPr>
          <p:spPr bwMode="auto">
            <a:xfrm>
              <a:off x="1238998" y="4857760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464" name="Line 4"/>
            <p:cNvSpPr>
              <a:spLocks noChangeShapeType="1"/>
            </p:cNvSpPr>
            <p:nvPr/>
          </p:nvSpPr>
          <p:spPr bwMode="auto">
            <a:xfrm>
              <a:off x="1238998" y="5214950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1428728" y="3143248"/>
            <a:ext cx="5287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32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1/2 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ln2 /  = 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0.693 / 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</a:t>
            </a:r>
            <a:endParaRPr lang="tr-TR" sz="3200" b="1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USER\Desktop\index.pn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357290" y="749616"/>
            <a:ext cx="5715040" cy="5322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C:\Users\USER\Desktop\Bozu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89143"/>
            <a:ext cx="7110930" cy="5454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79484"/>
            <a:ext cx="8229600" cy="5721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Nükleer bozunma rastgele bir süreçtir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altLang="tr-T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 = 0					N</a:t>
            </a:r>
            <a:r>
              <a:rPr lang="tr-TR" altLang="tr-TR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çekirdek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 = T    (bir yarı ömür sonra)	N</a:t>
            </a:r>
            <a:r>
              <a:rPr lang="tr-TR" altLang="tr-TR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 2 kalan çekirdek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 = 2 T (iki yarı ömür sonra)	N</a:t>
            </a:r>
            <a:r>
              <a:rPr lang="tr-TR" altLang="tr-TR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/ 4 kalan çekirdek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 = 3 T (üç yarı ömür sonra)	N</a:t>
            </a:r>
            <a:r>
              <a:rPr lang="tr-TR" altLang="tr-TR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/ 8 kalan çekirdek</a:t>
            </a:r>
            <a:endParaRPr lang="tr-TR" altLang="tr-TR" sz="24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tr-TR" altLang="tr-TR" sz="2000" b="1" i="1" dirty="0" smtClean="0"/>
          </a:p>
          <a:p>
            <a:pPr eaLnBrk="1" hangingPunct="1">
              <a:lnSpc>
                <a:spcPct val="80000"/>
              </a:lnSpc>
            </a:pPr>
            <a:endParaRPr lang="tr-TR" altLang="tr-TR" sz="2000" b="1" i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tr-TR" altLang="tr-T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Örnek</a:t>
            </a:r>
            <a:endParaRPr lang="tr-TR" alt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 N ;  t½  = 10 dakika.   ;  başlangıç 13N çekirdek miktarı 1000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altLang="tr-T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ilk 10 </a:t>
            </a:r>
            <a:r>
              <a:rPr lang="tr-TR" alt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dk</a:t>
            </a: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500 bozunan			500 kalan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20 </a:t>
            </a:r>
            <a:r>
              <a:rPr lang="tr-TR" alt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dk</a:t>
            </a: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	250 bozunan 		250 kalan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30 </a:t>
            </a:r>
            <a:r>
              <a:rPr lang="tr-TR" alt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dk</a:t>
            </a: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	125 bozunan 		125 kalan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Ortalama ömür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2800" b="1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ort</a:t>
            </a:r>
            <a:r>
              <a:rPr lang="tr-TR" sz="28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1/</a:t>
            </a: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</a:t>
            </a:r>
          </a:p>
          <a:p>
            <a:pPr>
              <a:lnSpc>
                <a:spcPct val="120000"/>
              </a:lnSpc>
            </a:pP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  <a:sym typeface="Symbol"/>
            </a:endParaRPr>
          </a:p>
          <a:p>
            <a:pPr>
              <a:lnSpc>
                <a:spcPct val="120000"/>
              </a:lnSpc>
            </a:pP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  <a:sym typeface="Symbol"/>
            </a:endParaRPr>
          </a:p>
          <a:p>
            <a:pPr>
              <a:lnSpc>
                <a:spcPct val="120000"/>
              </a:lnSpc>
            </a:pP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  <a:sym typeface="Symbol"/>
            </a:endParaRPr>
          </a:p>
          <a:p>
            <a:pPr>
              <a:lnSpc>
                <a:spcPct val="120000"/>
              </a:lnSpc>
            </a:pP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2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ort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1/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=         = 1,44 T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1/2</a:t>
            </a:r>
            <a:endParaRPr lang="tr-TR" sz="2800" baseline="-25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877" y="2571744"/>
            <a:ext cx="1964545" cy="107157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666399"/>
            <a:ext cx="1357322" cy="1136758"/>
          </a:xfrm>
          <a:prstGeom prst="rect">
            <a:avLst/>
          </a:prstGeom>
          <a:noFill/>
        </p:spPr>
      </p:pic>
      <p:sp>
        <p:nvSpPr>
          <p:cNvPr id="9" name="8 Sağ Ok"/>
          <p:cNvSpPr/>
          <p:nvPr/>
        </p:nvSpPr>
        <p:spPr>
          <a:xfrm>
            <a:off x="2571736" y="3000372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786190"/>
            <a:ext cx="642942" cy="989141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857224" y="5286388"/>
            <a:ext cx="642942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Bozunma sabitinin tersi</a:t>
            </a:r>
            <a:b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 yarı ömürden biraz daha yüksek</a:t>
            </a:r>
            <a:endParaRPr lang="tr-TR" altLang="tr-T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Biyolojik Yarı Ömür (T</a:t>
            </a:r>
            <a:r>
              <a:rPr lang="tr-TR" sz="36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>
          <a:xfrm>
            <a:off x="457200" y="1831995"/>
            <a:ext cx="840108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Canlı dokuya, bir organa veya bir organizmaya verilen radyoaktif maddenin, verilen miktarının, biyolojik ortamdan yarısının atılması için geçen zaman</a:t>
            </a:r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07157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Doğal ve yapay radyasyonun her ikisinin de iki tipi vardır</a:t>
            </a:r>
            <a:b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28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46126" y="2714620"/>
            <a:ext cx="4040188" cy="1357322"/>
          </a:xfrm>
        </p:spPr>
        <p:txBody>
          <a:bodyPr>
            <a:noAutofit/>
          </a:bodyPr>
          <a:lstStyle/>
          <a:p>
            <a:r>
              <a:rPr lang="tr-TR" dirty="0" err="1" smtClean="0"/>
              <a:t>Elektromagnetik</a:t>
            </a:r>
            <a:r>
              <a:rPr lang="tr-TR" dirty="0" smtClean="0"/>
              <a:t> </a:t>
            </a:r>
          </a:p>
          <a:p>
            <a:r>
              <a:rPr lang="tr-TR" dirty="0" smtClean="0"/>
              <a:t>(Dalga) Tipi </a:t>
            </a:r>
          </a:p>
          <a:p>
            <a:r>
              <a:rPr lang="tr-TR" dirty="0" smtClean="0"/>
              <a:t>Radyasyon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4357694"/>
            <a:ext cx="7972452" cy="1428760"/>
          </a:xfrm>
        </p:spPr>
        <p:txBody>
          <a:bodyPr/>
          <a:lstStyle/>
          <a:p>
            <a:r>
              <a:rPr lang="tr-TR" dirty="0" smtClean="0"/>
              <a:t>Vücuttaki ortamlara girişleri, parçalanmaları ve şiddetleri farklıdır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786314" y="2932114"/>
            <a:ext cx="3684585" cy="85407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Parçacık  </a:t>
            </a:r>
          </a:p>
          <a:p>
            <a:r>
              <a:rPr lang="tr-TR" dirty="0" smtClean="0"/>
              <a:t>Tipi </a:t>
            </a:r>
            <a:r>
              <a:rPr lang="tr-TR" dirty="0"/>
              <a:t>R</a:t>
            </a:r>
            <a:r>
              <a:rPr lang="tr-TR" dirty="0" smtClean="0"/>
              <a:t>adyasyon</a:t>
            </a:r>
            <a:endParaRPr lang="tr-TR" dirty="0"/>
          </a:p>
        </p:txBody>
      </p:sp>
      <p:sp>
        <p:nvSpPr>
          <p:cNvPr id="8" name="7 Sol Yukarı Ok"/>
          <p:cNvSpPr/>
          <p:nvPr/>
        </p:nvSpPr>
        <p:spPr>
          <a:xfrm rot="13245950">
            <a:off x="3529535" y="1973170"/>
            <a:ext cx="1226245" cy="1201194"/>
          </a:xfrm>
          <a:prstGeom prst="leftUpArrow">
            <a:avLst/>
          </a:prstGeom>
        </p:spPr>
        <p:style>
          <a:lnRef idx="1">
            <a:schemeClr val="accent6"/>
          </a:lnRef>
          <a:fillRef idx="1002">
            <a:schemeClr val="dk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642910" y="548326"/>
            <a:ext cx="805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Tıpta kullanılan bazı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radyonüklidlerin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yarı ömürleri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0657" name="Picture 1" descr="C:\Users\USER\Desktop\Resi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929618" cy="5226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Efektif Yarı Ömür (</a:t>
            </a:r>
            <a:r>
              <a:rPr lang="tr-T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3600" b="1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eff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285721" y="1428736"/>
            <a:ext cx="8643968" cy="5431330"/>
          </a:xfrm>
        </p:spPr>
        <p:txBody>
          <a:bodyPr wrap="square"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Radyoaktif maddenin vücutta etkili olduğu süre</a:t>
            </a:r>
          </a:p>
          <a:p>
            <a:pPr eaLnBrk="1" hangingPunct="1">
              <a:buFont typeface="Wingdings" pitchFamily="2" charset="2"/>
              <a:buNone/>
            </a:pPr>
            <a:endParaRPr lang="tr-TR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Vücuttan hemen atılan bir madde ile Ca</a:t>
            </a:r>
            <a:r>
              <a:rPr lang="tr-TR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2+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gibi kemiklere yerleşen bir madde arasında biyolojik yarı ömür açısından büyük fark vardır</a:t>
            </a:r>
          </a:p>
          <a:p>
            <a:pPr lvl="1" eaLnBrk="1" hangingPunct="1"/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Verilen radyoaktif madde bulunduğu organdan atılmıyorsa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32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3200" b="1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eff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42844" y="2285992"/>
            <a:ext cx="885831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4283" y="2643188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                                             </a:t>
            </a:r>
            <a:r>
              <a:rPr lang="tr-TR" dirty="0" smtClean="0">
                <a:solidFill>
                  <a:schemeClr val="bg1"/>
                </a:solidFill>
              </a:rPr>
              <a:t>	   </a:t>
            </a:r>
            <a:r>
              <a:rPr lang="tr-TR" sz="2400" b="1" dirty="0" smtClean="0">
                <a:solidFill>
                  <a:schemeClr val="bg1"/>
                </a:solidFill>
                <a:latin typeface="Book Antiqua" pitchFamily="18" charset="0"/>
              </a:rPr>
              <a:t>Biyolojik </a:t>
            </a:r>
            <a:r>
              <a:rPr lang="tr-TR" sz="2400" b="1" dirty="0">
                <a:solidFill>
                  <a:schemeClr val="bg1"/>
                </a:solidFill>
                <a:latin typeface="Book Antiqua" pitchFamily="18" charset="0"/>
              </a:rPr>
              <a:t>yarı ömür x Fiziksel yarı </a:t>
            </a:r>
            <a:r>
              <a:rPr lang="tr-TR" sz="2400" b="1" dirty="0" smtClean="0">
                <a:solidFill>
                  <a:schemeClr val="bg1"/>
                </a:solidFill>
                <a:latin typeface="Book Antiqua" pitchFamily="18" charset="0"/>
              </a:rPr>
              <a:t>ömür</a:t>
            </a:r>
            <a:endParaRPr lang="tr-TR" sz="2400" b="1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Book Antiqua" pitchFamily="18" charset="0"/>
              </a:rPr>
              <a:t>Efektif Yarı Ömür = </a:t>
            </a:r>
          </a:p>
          <a:p>
            <a:r>
              <a:rPr lang="tr-TR" sz="2400" b="1" dirty="0">
                <a:solidFill>
                  <a:schemeClr val="bg1"/>
                </a:solidFill>
                <a:latin typeface="Book Antiqua" pitchFamily="18" charset="0"/>
              </a:rPr>
              <a:t>                                      Biyolojik yarı ömür + Fiziksel </a:t>
            </a:r>
            <a:r>
              <a:rPr lang="tr-TR" sz="2400" b="1" dirty="0" smtClean="0">
                <a:solidFill>
                  <a:schemeClr val="bg1"/>
                </a:solidFill>
                <a:latin typeface="Book Antiqua" pitchFamily="18" charset="0"/>
              </a:rPr>
              <a:t>yarı ömür</a:t>
            </a:r>
            <a:endParaRPr lang="tr-TR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214679" y="3260401"/>
            <a:ext cx="5572163" cy="45719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Örnek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Radyoaktif bir materyal içindeki aktif çekirdek sayısı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tr-TR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1000 ve bozunma sabiti λ= 0,1 s</a:t>
            </a:r>
            <a:r>
              <a:rPr lang="tr-TR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-1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ise 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İlk 1 s deki bozunan çekirdek sayısı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N = 0,1 x 1000 = 100 adet olacak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kalan çekirdek sayısı 900 olacaktır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İkinci 1 s içinde ise 0,1 x 900 = 90 adet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kalan çekirdek sayısı ise 810 adet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Üçüncü 1 s içinde 0,1 x 810 = 81 adet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kalan çekirdek sayısı da 729 adet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Radyoaktif  Parçalanma Kanunu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 = No . e </a:t>
            </a:r>
            <a:r>
              <a:rPr lang="tr-TR" sz="28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tr-TR" sz="28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</a:t>
            </a:r>
            <a:r>
              <a:rPr lang="tr-TR" sz="28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tr-TR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Başlangıçtaki (t : 0 anındaki) mevcut toplam çekirdek sayısı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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: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Parçalanma sabiti</a:t>
            </a:r>
            <a:endParaRPr lang="tr-TR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4762500" cy="550545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dirty="0" smtClean="0"/>
              <a:t>	</a:t>
            </a:r>
            <a:r>
              <a:rPr lang="tr-TR" altLang="tr-TR" dirty="0" smtClean="0">
                <a:sym typeface="Symbol" pitchFamily="18" charset="2"/>
              </a:rPr>
              <a:t></a:t>
            </a:r>
            <a:r>
              <a:rPr lang="tr-TR" altLang="tr-TR" dirty="0" smtClean="0"/>
              <a:t> N = - </a:t>
            </a:r>
            <a:r>
              <a:rPr lang="tr-TR" altLang="tr-TR" dirty="0" smtClean="0">
                <a:sym typeface="Symbol" pitchFamily="18" charset="2"/>
              </a:rPr>
              <a:t></a:t>
            </a:r>
            <a:r>
              <a:rPr lang="tr-TR" altLang="tr-TR" dirty="0" smtClean="0"/>
              <a:t>  N </a:t>
            </a:r>
            <a:r>
              <a:rPr lang="tr-TR" altLang="tr-TR" dirty="0" smtClean="0">
                <a:sym typeface="Symbol" pitchFamily="18" charset="2"/>
              </a:rPr>
              <a:t></a:t>
            </a:r>
            <a:r>
              <a:rPr lang="tr-TR" altLang="tr-TR" dirty="0" smtClean="0"/>
              <a:t>t</a:t>
            </a:r>
          </a:p>
          <a:p>
            <a:pPr eaLnBrk="1" hangingPunct="1"/>
            <a:r>
              <a:rPr lang="tr-TR" altLang="tr-TR" dirty="0" smtClean="0"/>
              <a:t>(A)</a:t>
            </a:r>
            <a:r>
              <a:rPr lang="tr-TR" altLang="tr-TR" b="1" dirty="0" smtClean="0"/>
              <a:t>  </a:t>
            </a:r>
            <a:r>
              <a:rPr lang="tr-TR" altLang="tr-TR" b="1" dirty="0" smtClean="0">
                <a:sym typeface="Symbol" pitchFamily="18" charset="2"/>
              </a:rPr>
              <a:t></a:t>
            </a:r>
            <a:r>
              <a:rPr lang="tr-TR" altLang="tr-TR" b="1" dirty="0" smtClean="0"/>
              <a:t>N / </a:t>
            </a:r>
            <a:r>
              <a:rPr lang="tr-TR" altLang="tr-TR" b="1" dirty="0" smtClean="0">
                <a:sym typeface="Symbol" pitchFamily="18" charset="2"/>
              </a:rPr>
              <a:t></a:t>
            </a:r>
            <a:r>
              <a:rPr lang="tr-TR" altLang="tr-TR" b="1" dirty="0" smtClean="0"/>
              <a:t> t  =  - </a:t>
            </a:r>
            <a:r>
              <a:rPr lang="tr-TR" altLang="tr-TR" b="1" dirty="0" smtClean="0">
                <a:sym typeface="Symbol" pitchFamily="18" charset="2"/>
              </a:rPr>
              <a:t></a:t>
            </a:r>
            <a:r>
              <a:rPr lang="tr-TR" altLang="tr-TR" b="1" dirty="0" smtClean="0"/>
              <a:t> N	</a:t>
            </a:r>
            <a:r>
              <a:rPr lang="tr-TR" altLang="tr-TR" dirty="0" smtClean="0">
                <a:sym typeface="Symbol" pitchFamily="18" charset="2"/>
              </a:rPr>
              <a:t></a:t>
            </a:r>
            <a:r>
              <a:rPr lang="tr-TR" altLang="tr-TR" dirty="0" smtClean="0"/>
              <a:t> = bozunma sabiti</a:t>
            </a:r>
          </a:p>
          <a:p>
            <a:pPr eaLnBrk="1" hangingPunct="1"/>
            <a:r>
              <a:rPr lang="tr-TR" altLang="tr-TR" dirty="0" smtClean="0"/>
              <a:t>t=0 anında, N</a:t>
            </a:r>
            <a:r>
              <a:rPr lang="tr-TR" altLang="tr-TR" baseline="-25000" dirty="0" smtClean="0"/>
              <a:t>0</a:t>
            </a:r>
            <a:r>
              <a:rPr lang="tr-TR" altLang="tr-TR" dirty="0" smtClean="0"/>
              <a:t> çekirdek var, t zaman sonra geriye kalan çekirdek sayısı :</a:t>
            </a:r>
          </a:p>
          <a:p>
            <a:pPr eaLnBrk="1" hangingPunct="1"/>
            <a:r>
              <a:rPr lang="tr-TR" altLang="tr-TR" b="1" dirty="0" smtClean="0"/>
              <a:t>N / N</a:t>
            </a:r>
            <a:r>
              <a:rPr lang="tr-TR" altLang="tr-TR" b="1" baseline="-25000" dirty="0" smtClean="0"/>
              <a:t>0</a:t>
            </a:r>
            <a:r>
              <a:rPr lang="tr-TR" altLang="tr-TR" b="1" dirty="0" smtClean="0"/>
              <a:t>  =  e </a:t>
            </a:r>
            <a:r>
              <a:rPr lang="tr-TR" altLang="tr-TR" b="1" baseline="30000" dirty="0" smtClean="0"/>
              <a:t>-</a:t>
            </a:r>
            <a:r>
              <a:rPr lang="tr-TR" altLang="tr-TR" b="1" baseline="30000" dirty="0" smtClean="0">
                <a:sym typeface="Symbol" pitchFamily="18" charset="2"/>
              </a:rPr>
              <a:t></a:t>
            </a:r>
            <a:r>
              <a:rPr lang="tr-TR" altLang="tr-TR" b="1" baseline="30000" dirty="0" smtClean="0"/>
              <a:t> t </a:t>
            </a:r>
            <a:r>
              <a:rPr lang="tr-TR" altLang="tr-TR" b="1" dirty="0" smtClean="0"/>
              <a:t>	</a:t>
            </a:r>
            <a:r>
              <a:rPr lang="tr-TR" altLang="tr-TR" dirty="0" smtClean="0"/>
              <a:t>	</a:t>
            </a:r>
            <a:r>
              <a:rPr lang="tr-TR" altLang="tr-TR" dirty="0" err="1" smtClean="0"/>
              <a:t>Exponansiyel</a:t>
            </a:r>
            <a:r>
              <a:rPr lang="tr-TR" altLang="tr-TR" dirty="0" smtClean="0"/>
              <a:t> bozunma formülü</a:t>
            </a:r>
          </a:p>
        </p:txBody>
      </p:sp>
      <p:pic>
        <p:nvPicPr>
          <p:cNvPr id="39939" name="Picture 4" descr="half-lifeHyperphys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33375"/>
            <a:ext cx="37433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AutoShape 6" descr="data:image/jpeg;base64,/9j/4AAQSkZJRgABAQAAAQABAAD/2wCEAAkGBhMSEBQSEhIWEhQQFxIWEhQVFBISEBYUFRQVGBcXEhQXHiceGBkjGxUSIDIgJTMrLTgsFx40NTIqNSctLykBCQoKBQUFDQUFDSkYEhgpKSkpKSkpKSkpKSkpKSkpKSkpKSkpKSkpKSkpKSkpKSkpKSkpKSkpKSkpKSkpKSkpKf/AABEIAQEAgQMBIgACEQEDEQH/xAAbAAEAAwEBAQEAAAAAAAAAAAAABAUGAwcBAv/EAEIQAAIBBAEEAQMBBAUGDwAAAAECAwAEERIhBQYTMSIUQVEyI0JhgSRScZHUMzVUdJSzBxU0Q1NicnOEkqGiwcLw/8QAFAEBAAAAAAAAAAAAAAAAAAAAAP/EABQRAQAAAAAAAAAAAAAAAAAAAAD/2gAMAwEAAhEDEQA/APcazF53gy3V1AsSFbK3SeSZ5nRFLEnSUCJip0SR8jbhR6zxJ72inezZLfcM7RLI0RCzrCzqJmgJI/aBNsVj7LocsMF4osJFF3c26BI9GxYJopjYFhhfEJ+BzmcjJIJAaXp/d8k0doy26BrmSSKeNp2DwPEWEgGIiJCuj5/TyB7zkamsf0ntqaPq1xMcfSsBPEPbfVTKsUrZ98JB69ASjHs42FApSlApVf0zq4maVDG8TQsAVk1DMrIrLIoBPwOWXP5jce1Nc5evqt4toUbLQtOZAUMaKra4kGdlzngkYOGwficBaUr8xyBgGUghgCCCCCDyCCPYr9UClKUClKUClKUClKUEHqUNw2vglijxnbywvNn1jXWaPX978+x6xzB+l6h/pVr/ALFP/i6vK877plWG/PUQqKlg9rDcPoofS4DCcuwGzKkclkwPP6XUYyTQakWt/wD6Va/7FP8A4uncdtePp9JIExv5MuiZ/Tr+q3mz+9/V/n9uXYtikdmrRxpGLhnnwiLGpErbIdVAAPj8Yx9sY+1aCgqrGC6Frq8ifUc/Nh54/wBXGQiwbfHjgL/P78zcXFvHJLcyJOqLlUt7SdZi2eAF80hbPrAA/OcVc0oPNpZr61F5N4ZZru7tYZU1VpIYpFluA0SEgj9jHNEwTA3KNgZY4zfUemTNH1H9ldyGUWNravJHdFnhOGnkfGSEYyXD851LYIUgLXttKCN022WOGNEUqqKqqrElwoAADEkkkD8mpNKUClKUClKUClKUClKUCqVu0oCl1G/kkS+JM6ySO4JK65TJ+GFCgYxjRcehXfuXqf09pPNnBSNtTsqfMjCDZwVXLFRswKjOTxmoPad3cSGYztkRMkIGsYBkiBEso1GQHJX4HOpU4JB4C+iiCqFUBVUAKAAAAOAAB6FfuqnuvrwsrOa6KhvAhbVmKBjkALsFbBJIA49kZwORXL3dIt5b20sCR/UxqxPlZpI5WRmETr49TkxXIDBj/kTnGQCGnpVX271SS4hMkkaR/ORVCSNKrKja7ZZEIyQ3GPWP7BaUClKpO7euvawxvGEZ5JoIwshcAh3G+ugJL6ByB7JHAY4Vgu6V8FfaBSlKBSlKBSlKBSlKBWW7cvLu5lF15ojaSfUKsIUMcJKVhlimX9QdVyQeOePfGoNZP/gp/wAzWX/df/ZqDPdzdtXVzdSmS2eZTc2oTLxiAWEejukYJ2DyyZDjgYVT6Xmd13o1zcxX7xwPHcxzW8ti0nj+YtArRhdWII8v1TBXxzMCf4aRra/HJurUf+Cn/wAXXz6e/wCP6Xac+v6HNz/Z/S6Cf0Pp5gtoojgtGihyM4Z8fNufy2x/nU6oPTobgBvPLFITjTxQvBj3nbeWTP2/Ho+/tS9H6f1FZ0aecPEM7r5YWz8TjhbOMnnH7w/+CGoqt7k6uLW0nuPjmGN2UM2is4HwTb/rMVUffLDHNfm9t7wuTFPAicaq9rLK44GcutwgPOfsP5+6z/8AwtZ/4mn2IJzaZIGAT9XBkgEnA/maC77dt7xPL9XNHMGKtDqmjoCo3R8fFgG9Ec49/gSOldX8zSo0bwvCwBV9dmRkVkkAUn4nLL/2o3HtTXbqd94YXl0eTQEhI0aSRjnAVVUEkkkfwHs4AJrBSfXWq3jiKWW6u7eGUOiNJDHJ5ZVeOPO2TDHLGVjx8/GSBljQbOXuBVvPpSp4gM7S7J40UPriTnKZ5IJ4OrY/Sas0cEAggggEEcgg+iDXjF/0eVor8fT3j+ZrG2tWkjunYwDDTSP7YK+9y+TkqZMNqwwPYrGBUiREUqqKqqpJLKAAACSSSQP4mg70pSgUpSgUpSgpO5WvcILPw4cSpI0hIeNmXEUsftWCtkspGSMYqZ0Lpi21tDbqQwgjjjyAFB0UKTgeiSCf51D7r6TJcxxxRkKDJs8nBaPVHMciKf1Msvib2PWaq+2uriKf6ExftjvNcshj0SWfaYjUEOyDZU8uACSo9kgBbd3viymGqu0iiOJXVXjM0rLHDurAjXyvGTkHjmsb27bRm8i6a0aM3SJp5I9lUutqVRrZ1bBwdplXGcnxbNg4redY6JHdIqSlwEdJF8cskR3Q5UkoRnDAEA8ZAP2r9xdJiWd7gIBLKiI7/cpGXKj/AN5/uX+qMBMpSlArK9d6ZeXM/hfwLZCW0m3wWlZYXV3glRuDtIiYcYwuQQTWqqj7r6U88cYRFk0kLNExAVwYpUAOQVOryJJz/wBHxziguwK+1G6ZbNHDFG7bNGiKzcnZlUAnJ55IJ5qTQKUpQKUpQKUpQKUpQKVQdy9VlhnsEjZQlzcGKUFNnK+GSQatnC8x4PBJzwRjnrZd5WczqkU6yGRmRGUO0LSKCTGJgPGX1BbXOccgY5oLqlY/vTuJ7O4t5fKywKC92msRjEAkSIvnQyBg9xE3B5WNgBmrXtqSV2uWeZ5EE8kcSssK6LF8WGY0XOX3wTn4hPvkkLeedUVndgioCzMxCqqqMksTwAACc10ql71/zbe/6rdf7h6p+udHuLi8bVXWE/TwOdgoaLdppZEKvsDwIwcBg3I4JNBsqUFcWvEBwXUEfbYZ/uoO1KVS94XzQ2csyzrbeJSxkZQ44HxUA5GWfRfRJBIADEEBdUqguuus8ltbxfCS7jaZmOpMUCBNioIKs5aREH2GSxBC6t26N3TFcz3EEayg2hjDtJFJECzrthQ4B4GvvHvI45IXNK+E1gLnuyf+kXiylYbO+SzNt44isiCWOCRjJ+sOXlLqQQAEUFTkmg9ApVN0fqrGee0lO0lsImD8AyQyhtHdQMK+ySKQODrsAobUXNApSlBRdx9GlnmsnjKBbSfzSblgxHjePCYBGcSOefuo/PFHZdnXam22aE+C9ubt8NKcrP5MouV9jzy8n+qv5ONzSgzN32zJPNe+cx+C8t47dBHt5lVPOdmLAqWzcOQR61Xg8mrLtjo/0lnBbli5hRVZzyWf2x/mxarSlBS96/5tvf8AVbr/AHD1W9d7nnjuTBbhGyIY1JjaQJcyyEhZNZF4EI8jLwwUhvkOKv8ArXTvqLaaDbXzxSx7YyV8iMucffGc4rq1hGSzaKGfGXCqHyAQp2xnIDMAf4mg7I4Pog4yDg5wfwf41Q3XY1pJK0rIxd22J8jgZzn0DipPbPbMVjCYodiGbZ2bTdm0RMtoqrnWNBkAZxk5JJNvQQeo9EhnKmaPfXOvLDGffoj8Cqu+7TEjRxghLWBXZI1MhY3DElZHycEJyyg5+TZ41FaKlBkIeiTwPZ3EmszW0M1tOIVcDwu6GOSKI7MzDxR7Ln0WIzgAy+0O25LZLkTNG5uriedhGHC5mOWxtyBgKMc+icnOF0lKCrs+2LaJxJHEFZc4OznGQQfZ/BNUNz2S5eWFWjFpc3SXcoPl+oDhkkdEO2MPLEjbcYDMAPRGypQUHRLBmu7i9ZSguFgiiVgVcxQ7nd0IyjM0j4U86hcgEkC/pSgUpSgUqr6t15beW2iZHY3chiVhrorBGf55OeVV8YB/T9uM2maBWdvO52i6hFaMqeOZeHDPursrmNXXXHz8Nxgg8ePnBZQbTpHVVuI/LGP2bE+J8giRBxuuPSk7Y/IAP3rH9c6Hc3UV+yQNDcLNby2DyNC230qo0QXVyAPKLhgr4AM+T7OA1PbfU5Z4TJKiJl5FTxszqyI2ob5KpGSG4x6xVrUHo1gYLaKLgtGihiOAz4+Tc/1m2P8AOnSerLOhK/Fo2aOVCQWjlXGyNjj7gg/cMCODQTqUpQKUpQKVW9J6uZmlR4mheFgNHKlijIrJINSRqcuv3G0bjJwanQTq6q6MHVwGVlIZWUjIKkcEEfeg6UpSgUpSgUpSgy3eKsbnpuqSOEu93KRSyKieCVNpGRSEG0iDnHsn0CRhpemXD26CNbzzz3PUovJKl/stvJDcJb+V3UlItpLY5P3yfavj2LFfMUGb7faVumWphlSExwxLIZoXfUxxhHVk3jKsrKQc/g10P1YUMb60Cn0fpX1P9h+qqw6o0Nvb3EzINAksswCqxcLH8iVPDEqmOfeK866RaFLlOj3McTftLe9QaoUKFHe4CYX4qt1HkZwSHIwEGKDfwWt6GUvcwMoI2C2kisVzyAxuDg4zzg/2GqrtW3c9Q6ncZPhlkto487gF7eAJMVBGCNiF2GclGH7tasj7V+Le3WNFRFCqgAVQMKAPQAoI/V4ZXhdYH8chxq3xGPkCf1I49ZH6T7/mK7t6wvI2Y3U/lUgajMRwc8n4QR/b+Jq9pQQ+oxTsB4JY4zn5GSJpgR/ACRMf+tR5Lma3tpJJj9S6ZKrbwSKzZwFQR7uclv3sgAHJwATVpSg8x6l0+4hhv1lhmuJr62jk3jieeBbnyyKIwuWIWLy2+FwcpEzYJ2FbztvpyQWkEMcZiWONQEOdl4yQck85J+9WWKUClKUClKUClKUClKUEHrPRorqFoJwzRv8ArVZJIth+C0bA4/hnFfpekxCRJdcyRRtErksz6MVJBYnLcopycn3+TmZVL0/uqKaVYkDFmM4P+TIXwlAS+rEhWEiFTyMMM4JAIOgdPuEeaW5l2MpAWNWZokCNJhkBAClldAVA/wCbBJYkmrqlKBSlKBSlKBSlKBSlKBSlKBSlKBWY7l7pe1uY0UJKssRIiJ8cvk+qtoVbfJ+B+o9a/uHn7Vorm6SNC8jBFX2zEBR/aTXG2eGcLNH45Qw+Ei6tkAn034Bz/OgqOj91CeBrrDeBmVYVjilnmxjlmEIY8kgYAwNeSc8V/RZLS2YMiXjP41jLPYXuxwfk5K24+b4iDN9/FHn9NWPcHTNIGS2R42upLeNmhMqaAyANKBF/k2CbDcD2E3yo4i9vdZ8ZWK7dhdXblxFrO6RjGgAyCIUYwyMoYgE7a/cALiy6ixuZrd8ExLDKjKCP2czTKqsCT8lMD8+iCOBzVnXC2sUjLsq4aVtnJJZifQySScAcAegPWK70ClKUClVsnWkYyR27xTTxAExeUIQCwBLEBiv3+3sYqq7hurkwxawyLKkkM0vgkd1WGOdfIMgL5y0e/wCyxzk/cLkNPSqrtaWdrOFrkkzFcyFoxCxOTjMYPx4xwcH8hTkC1oFKUoFKUoFKUoMt3p2/c3Mlq8DgLavJIybRxsZNAInV3ilHxzJ8Sv74PtRWg6bZiKJEAA1HywWYFjyx2YlmJYscnJJOSSTUmlAqK/S4TMJzEhlVdRIVHkC5Y4De8ZZv/MfzUqlArhfWolieMnAkV0JAUkBlIPDgqffogj8g13pQZ3oPZMVpL5UdmOpXBis0GDj7wwo32/OKt+rW8j28qQuI5XjkWNyAwR2UhWIPsAkHH8Kl0oMv2P23JaxBZQMxosUZ8omKoOWAKxRgAtz6LEjLM2F11FKUClKUClKUClKUClKUCvNerXMdvfy30gUWsjS2V18T4yghWTySKPb+VZYvWWDRgest6VWdXsmBrd7eZpLlJJhOxm8bsX3VyOEA1JUjGPTEDAwAEvtPpht7OGNkCOFDSqMYWV/lIFxkYDMwHvgDk1b18r7QKVBHXLcvoLiLcnXXyx77ZxrrnOc8YqdQKVVv3Lb+cW4k2lZimFV3VZPGZAkjqCqMVViAxBIHFRryG7e3likSCVpgY113SJVZWDNNsSSvrheTnHAJYBe0rM9k2V1Gs31PkALRiJZJIpNVSJIzp484Rim3Jz8jkAgs+moFKUoFKUoFKUoFKUoK/rHSIJl2mt0uTEHKKyRu2SBkJ5MAE6qOSB6yayMbdNa2E6dKV8zeAxiGx8qyb6DOZNSpOuCrHhg36ea0/dnWDa2U8y/rSN/ENHk2lKnxronJBbX+WeR7rIdO7eeHqcEcIZrGWGC4DlhhZbSIwLgccukluWYjJ1H2U4DZWna1nE4kjtYY3X9LLFGrDjHBAyOCatKjQdSieR4kkVnh18iAgsm+2uw+2dW/uNSaClTtG3EolAl3D7/8quyu2236DJrjP7uMfbGKuqUoMn2z2U1rPJI0iy+SSeXZvO0peVs5IaQxqwXVNlUEhRmtZSlApSlApSlApSlApSlApSlApVb3D1Rre3eZIxKyYxGXMZckgKiEK2XZiqqMclgMiq7p3djTmzMUSNHexGUt5j5IwqgvlBHhlVmjTbYfJxwKCy6R0KK238YJMjMWZjs+C7uFB+ygyPgflmPJYk2NKUClKorjuQp1BLNo1xMjNHIJSW2CkhJI9PiW0nIwxyIXPGMUF7Sqvt7qklxCZJI1j+cirpIZVZUbXcMUThiGI49YP3wLNmx/L8c0H2lZjr3dwS0lki8kcqKTEsttOrOyjYhY3Cllwp2YcKDk1N7f6+bmW6XEetvL442jkMm66KSW+ICkNuuBnlSPsCwXVKUoFKUoFKUoFKUoKHuqRibaIRySLJcRGQpGzoqRsHzKw/SNxH/cfsGqt7R7emgvLxpAPAjsLL3sFuG89wTwAQXMKj3jxYGOS2wpQKzadFvvOHN7mLyBjHov6N86Zx/V4rSUoFeddf6fPdx300UUiXNrPbSWXljZA6Wiq6KgAw6mRr0gez5FyQMY9FpQVFg0dnb28Msiox8cQyeHmbAOueTs5/h+oeqy3bPTLiW+ae8EnkjmnkiBjcJCmrQxxxzM2jRtGd8RjJYgucqK2F50OKWeOZwS0IIVc/sz80cFl+5Vo1YfggH2ARYYoPmo/FfFQD0AM/gY/wD32r9UoFKUoFKUoFKUoFKUoFKUoFKUoFKUoFKUoFKUoFKUoFKUoFKUoFKUo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470025"/>
            <a:ext cx="15430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39941" name="AutoShape 8" descr="data:image/jpeg;base64,/9j/4AAQSkZJRgABAQAAAQABAAD/2wCEAAkGBhMSEBQSEhIWEhQQFxIWEhQVFBISEBYUFRQVGBcXEhQXHiceGBkjGxUSIDIgJTMrLTgsFx40NTIqNSctLykBCQoKBQUFDQUFDSkYEhgpKSkpKSkpKSkpKSkpKSkpKSkpKSkpKSkpKSkpKSkpKSkpKSkpKSkpKSkpKSkpKSkpKf/AABEIAQEAgQMBIgACEQEDEQH/xAAbAAEAAwEBAQEAAAAAAAAAAAAABAUGAwcBAv/EAEIQAAIBBAEEAQMBBAUGDwAAAAECAwAEERIhBQYTMSIUQVEyI0JhgSRScZHUMzVUdJSzBxU0Q1NicnOEkqGiwcLw/8QAFAEBAAAAAAAAAAAAAAAAAAAAAP/EABQRAQAAAAAAAAAAAAAAAAAAAAD/2gAMAwEAAhEDEQA/APcazF53gy3V1AsSFbK3SeSZ5nRFLEnSUCJip0SR8jbhR6zxJ72inezZLfcM7RLI0RCzrCzqJmgJI/aBNsVj7LocsMF4osJFF3c26BI9GxYJopjYFhhfEJ+BzmcjJIJAaXp/d8k0doy26BrmSSKeNp2DwPEWEgGIiJCuj5/TyB7zkamsf0ntqaPq1xMcfSsBPEPbfVTKsUrZ98JB69ASjHs42FApSlApVf0zq4maVDG8TQsAVk1DMrIrLIoBPwOWXP5jce1Nc5evqt4toUbLQtOZAUMaKra4kGdlzngkYOGwficBaUr8xyBgGUghgCCCCCDyCCPYr9UClKUClKUClKUClKUEHqUNw2vglijxnbywvNn1jXWaPX978+x6xzB+l6h/pVr/ALFP/i6vK877plWG/PUQqKlg9rDcPoofS4DCcuwGzKkclkwPP6XUYyTQakWt/wD6Va/7FP8A4uncdtePp9JIExv5MuiZ/Tr+q3mz+9/V/n9uXYtikdmrRxpGLhnnwiLGpErbIdVAAPj8Yx9sY+1aCgqrGC6Frq8ifUc/Nh54/wBXGQiwbfHjgL/P78zcXFvHJLcyJOqLlUt7SdZi2eAF80hbPrAA/OcVc0oPNpZr61F5N4ZZru7tYZU1VpIYpFluA0SEgj9jHNEwTA3KNgZY4zfUemTNH1H9ldyGUWNravJHdFnhOGnkfGSEYyXD851LYIUgLXttKCN022WOGNEUqqKqqrElwoAADEkkkD8mpNKUClKUClKUClKUClKUCqVu0oCl1G/kkS+JM6ySO4JK65TJ+GFCgYxjRcehXfuXqf09pPNnBSNtTsqfMjCDZwVXLFRswKjOTxmoPad3cSGYztkRMkIGsYBkiBEso1GQHJX4HOpU4JB4C+iiCqFUBVUAKAAAAOAAB6FfuqnuvrwsrOa6KhvAhbVmKBjkALsFbBJIA49kZwORXL3dIt5b20sCR/UxqxPlZpI5WRmETr49TkxXIDBj/kTnGQCGnpVX271SS4hMkkaR/ORVCSNKrKja7ZZEIyQ3GPWP7BaUClKpO7euvawxvGEZ5JoIwshcAh3G+ugJL6ByB7JHAY4Vgu6V8FfaBSlKBSlKBSlKBSlKBWW7cvLu5lF15ojaSfUKsIUMcJKVhlimX9QdVyQeOePfGoNZP/gp/wAzWX/df/ZqDPdzdtXVzdSmS2eZTc2oTLxiAWEejukYJ2DyyZDjgYVT6Xmd13o1zcxX7xwPHcxzW8ti0nj+YtArRhdWII8v1TBXxzMCf4aRra/HJurUf+Cn/wAXXz6e/wCP6Xac+v6HNz/Z/S6Cf0Pp5gtoojgtGihyM4Z8fNufy2x/nU6oPTobgBvPLFITjTxQvBj3nbeWTP2/Ho+/tS9H6f1FZ0aecPEM7r5YWz8TjhbOMnnH7w/+CGoqt7k6uLW0nuPjmGN2UM2is4HwTb/rMVUffLDHNfm9t7wuTFPAicaq9rLK44GcutwgPOfsP5+6z/8AwtZ/4mn2IJzaZIGAT9XBkgEnA/maC77dt7xPL9XNHMGKtDqmjoCo3R8fFgG9Ec49/gSOldX8zSo0bwvCwBV9dmRkVkkAUn4nLL/2o3HtTXbqd94YXl0eTQEhI0aSRjnAVVUEkkkfwHs4AJrBSfXWq3jiKWW6u7eGUOiNJDHJ5ZVeOPO2TDHLGVjx8/GSBljQbOXuBVvPpSp4gM7S7J40UPriTnKZ5IJ4OrY/Sas0cEAggggEEcgg+iDXjF/0eVor8fT3j+ZrG2tWkjunYwDDTSP7YK+9y+TkqZMNqwwPYrGBUiREUqqKqqpJLKAAACSSSQP4mg70pSgUpSgUpSgpO5WvcILPw4cSpI0hIeNmXEUsftWCtkspGSMYqZ0Lpi21tDbqQwgjjjyAFB0UKTgeiSCf51D7r6TJcxxxRkKDJs8nBaPVHMciKf1Msvib2PWaq+2uriKf6ExftjvNcshj0SWfaYjUEOyDZU8uACSo9kgBbd3viymGqu0iiOJXVXjM0rLHDurAjXyvGTkHjmsb27bRm8i6a0aM3SJp5I9lUutqVRrZ1bBwdplXGcnxbNg4redY6JHdIqSlwEdJF8cskR3Q5UkoRnDAEA8ZAP2r9xdJiWd7gIBLKiI7/cpGXKj/AN5/uX+qMBMpSlArK9d6ZeXM/hfwLZCW0m3wWlZYXV3glRuDtIiYcYwuQQTWqqj7r6U88cYRFk0kLNExAVwYpUAOQVOryJJz/wBHxziguwK+1G6ZbNHDFG7bNGiKzcnZlUAnJ55IJ5qTQKUpQKUpQKUpQKUpQKVQdy9VlhnsEjZQlzcGKUFNnK+GSQatnC8x4PBJzwRjnrZd5WczqkU6yGRmRGUO0LSKCTGJgPGX1BbXOccgY5oLqlY/vTuJ7O4t5fKywKC92msRjEAkSIvnQyBg9xE3B5WNgBmrXtqSV2uWeZ5EE8kcSssK6LF8WGY0XOX3wTn4hPvkkLeedUVndgioCzMxCqqqMksTwAACc10ql71/zbe/6rdf7h6p+udHuLi8bVXWE/TwOdgoaLdppZEKvsDwIwcBg3I4JNBsqUFcWvEBwXUEfbYZ/uoO1KVS94XzQ2csyzrbeJSxkZQ44HxUA5GWfRfRJBIADEEBdUqguuus8ltbxfCS7jaZmOpMUCBNioIKs5aREH2GSxBC6t26N3TFcz3EEayg2hjDtJFJECzrthQ4B4GvvHvI45IXNK+E1gLnuyf+kXiylYbO+SzNt44isiCWOCRjJ+sOXlLqQQAEUFTkmg9ApVN0fqrGee0lO0lsImD8AyQyhtHdQMK+ySKQODrsAobUXNApSlBRdx9GlnmsnjKBbSfzSblgxHjePCYBGcSOefuo/PFHZdnXam22aE+C9ubt8NKcrP5MouV9jzy8n+qv5ONzSgzN32zJPNe+cx+C8t47dBHt5lVPOdmLAqWzcOQR61Xg8mrLtjo/0lnBbli5hRVZzyWf2x/mxarSlBS96/5tvf8AVbr/AHD1W9d7nnjuTBbhGyIY1JjaQJcyyEhZNZF4EI8jLwwUhvkOKv8ArXTvqLaaDbXzxSx7YyV8iMucffGc4rq1hGSzaKGfGXCqHyAQp2xnIDMAf4mg7I4Pog4yDg5wfwf41Q3XY1pJK0rIxd22J8jgZzn0DipPbPbMVjCYodiGbZ2bTdm0RMtoqrnWNBkAZxk5JJNvQQeo9EhnKmaPfXOvLDGffoj8Cqu+7TEjRxghLWBXZI1MhY3DElZHycEJyyg5+TZ41FaKlBkIeiTwPZ3EmszW0M1tOIVcDwu6GOSKI7MzDxR7Ln0WIzgAy+0O25LZLkTNG5uriedhGHC5mOWxtyBgKMc+icnOF0lKCrs+2LaJxJHEFZc4OznGQQfZ/BNUNz2S5eWFWjFpc3SXcoPl+oDhkkdEO2MPLEjbcYDMAPRGypQUHRLBmu7i9ZSguFgiiVgVcxQ7nd0IyjM0j4U86hcgEkC/pSgUpSgUqr6t15beW2iZHY3chiVhrorBGf55OeVV8YB/T9uM2maBWdvO52i6hFaMqeOZeHDPursrmNXXXHz8Nxgg8ePnBZQbTpHVVuI/LGP2bE+J8giRBxuuPSk7Y/IAP3rH9c6Hc3UV+yQNDcLNby2DyNC230qo0QXVyAPKLhgr4AM+T7OA1PbfU5Z4TJKiJl5FTxszqyI2ob5KpGSG4x6xVrUHo1gYLaKLgtGihiOAz4+Tc/1m2P8AOnSerLOhK/Fo2aOVCQWjlXGyNjj7gg/cMCODQTqUpQKUpQKVW9J6uZmlR4mheFgNHKlijIrJINSRqcuv3G0bjJwanQTq6q6MHVwGVlIZWUjIKkcEEfeg6UpSgUpSgUpSgy3eKsbnpuqSOEu93KRSyKieCVNpGRSEG0iDnHsn0CRhpemXD26CNbzzz3PUovJKl/stvJDcJb+V3UlItpLY5P3yfavj2LFfMUGb7faVumWphlSExwxLIZoXfUxxhHVk3jKsrKQc/g10P1YUMb60Cn0fpX1P9h+qqw6o0Nvb3EzINAksswCqxcLH8iVPDEqmOfeK866RaFLlOj3McTftLe9QaoUKFHe4CYX4qt1HkZwSHIwEGKDfwWt6GUvcwMoI2C2kisVzyAxuDg4zzg/2GqrtW3c9Q6ncZPhlkto487gF7eAJMVBGCNiF2GclGH7tasj7V+Le3WNFRFCqgAVQMKAPQAoI/V4ZXhdYH8chxq3xGPkCf1I49ZH6T7/mK7t6wvI2Y3U/lUgajMRwc8n4QR/b+Jq9pQQ+oxTsB4JY4zn5GSJpgR/ACRMf+tR5Lma3tpJJj9S6ZKrbwSKzZwFQR7uclv3sgAHJwATVpSg8x6l0+4hhv1lhmuJr62jk3jieeBbnyyKIwuWIWLy2+FwcpEzYJ2FbztvpyQWkEMcZiWONQEOdl4yQck85J+9WWKUClKUClKUClKUClKUEHrPRorqFoJwzRv8ArVZJIth+C0bA4/hnFfpekxCRJdcyRRtErksz6MVJBYnLcopycn3+TmZVL0/uqKaVYkDFmM4P+TIXwlAS+rEhWEiFTyMMM4JAIOgdPuEeaW5l2MpAWNWZokCNJhkBAClldAVA/wCbBJYkmrqlKBSlKBSlKBSlKBSlKBSlKBSlKBWY7l7pe1uY0UJKssRIiJ8cvk+qtoVbfJ+B+o9a/uHn7Vorm6SNC8jBFX2zEBR/aTXG2eGcLNH45Qw+Ei6tkAn034Bz/OgqOj91CeBrrDeBmVYVjilnmxjlmEIY8kgYAwNeSc8V/RZLS2YMiXjP41jLPYXuxwfk5K24+b4iDN9/FHn9NWPcHTNIGS2R42upLeNmhMqaAyANKBF/k2CbDcD2E3yo4i9vdZ8ZWK7dhdXblxFrO6RjGgAyCIUYwyMoYgE7a/cALiy6ixuZrd8ExLDKjKCP2czTKqsCT8lMD8+iCOBzVnXC2sUjLsq4aVtnJJZifQySScAcAegPWK70ClKUClVsnWkYyR27xTTxAExeUIQCwBLEBiv3+3sYqq7hurkwxawyLKkkM0vgkd1WGOdfIMgL5y0e/wCyxzk/cLkNPSqrtaWdrOFrkkzFcyFoxCxOTjMYPx4xwcH8hTkC1oFKUoFKUoFKUoMt3p2/c3Mlq8DgLavJIybRxsZNAInV3ilHxzJ8Sv74PtRWg6bZiKJEAA1HywWYFjyx2YlmJYscnJJOSSTUmlAqK/S4TMJzEhlVdRIVHkC5Y4De8ZZv/MfzUqlArhfWolieMnAkV0JAUkBlIPDgqffogj8g13pQZ3oPZMVpL5UdmOpXBis0GDj7wwo32/OKt+rW8j28qQuI5XjkWNyAwR2UhWIPsAkHH8Kl0oMv2P23JaxBZQMxosUZ8omKoOWAKxRgAtz6LEjLM2F11FKUClKUClKUClKUClKUCvNerXMdvfy30gUWsjS2V18T4yghWTySKPb+VZYvWWDRgest6VWdXsmBrd7eZpLlJJhOxm8bsX3VyOEA1JUjGPTEDAwAEvtPpht7OGNkCOFDSqMYWV/lIFxkYDMwHvgDk1b18r7QKVBHXLcvoLiLcnXXyx77ZxrrnOc8YqdQKVVv3Lb+cW4k2lZimFV3VZPGZAkjqCqMVViAxBIHFRryG7e3likSCVpgY113SJVZWDNNsSSvrheTnHAJYBe0rM9k2V1Gs31PkALRiJZJIpNVSJIzp484Rim3Jz8jkAgs+moFKUoFKUoFKUoFKUoK/rHSIJl2mt0uTEHKKyRu2SBkJ5MAE6qOSB6yayMbdNa2E6dKV8zeAxiGx8qyb6DOZNSpOuCrHhg36ea0/dnWDa2U8y/rSN/ENHk2lKnxronJBbX+WeR7rIdO7eeHqcEcIZrGWGC4DlhhZbSIwLgccukluWYjJ1H2U4DZWna1nE4kjtYY3X9LLFGrDjHBAyOCatKjQdSieR4kkVnh18iAgsm+2uw+2dW/uNSaClTtG3EolAl3D7/8quyu2236DJrjP7uMfbGKuqUoMn2z2U1rPJI0iy+SSeXZvO0peVs5IaQxqwXVNlUEhRmtZSlApSlApSlApSlApSlApSlApVb3D1Rre3eZIxKyYxGXMZckgKiEK2XZiqqMclgMiq7p3djTmzMUSNHexGUt5j5IwqgvlBHhlVmjTbYfJxwKCy6R0KK238YJMjMWZjs+C7uFB+ygyPgflmPJYk2NKUClKorjuQp1BLNo1xMjNHIJSW2CkhJI9PiW0nIwxyIXPGMUF7Sqvt7qklxCZJI1j+cirpIZVZUbXcMUThiGI49YP3wLNmx/L8c0H2lZjr3dwS0lki8kcqKTEsttOrOyjYhY3Cllwp2YcKDk1N7f6+bmW6XEetvL442jkMm66KSW+ICkNuuBnlSPsCwXVKUoFKUoFKUoFKUoKHuqRibaIRySLJcRGQpGzoqRsHzKw/SNxH/cfsGqt7R7emgvLxpAPAjsLL3sFuG89wTwAQXMKj3jxYGOS2wpQKzadFvvOHN7mLyBjHov6N86Zx/V4rSUoFeddf6fPdx300UUiXNrPbSWXljZA6Wiq6KgAw6mRr0gez5FyQMY9FpQVFg0dnb28Msiox8cQyeHmbAOueTs5/h+oeqy3bPTLiW+ae8EnkjmnkiBjcJCmrQxxxzM2jRtGd8RjJYgucqK2F50OKWeOZwS0IIVc/sz80cFl+5Vo1YfggH2ARYYoPmo/FfFQD0AM/gY/wD32r9UoFKUoFKUoFKUoFKUoFKUoFKUoFKUoFKUoFKUoFKUoFKUoFKUoFKUo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317625"/>
            <a:ext cx="15430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pic>
        <p:nvPicPr>
          <p:cNvPr id="39942" name="Picture 2" descr="http://www.med.harvard.edu/jpnm/physics/nmltd/radprin/sect2/2.2/deceq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141663"/>
            <a:ext cx="20891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28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1/2</a:t>
            </a: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Bir radyoaktif elementin başlangıçtaki atom sayısının (N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parçalanma sonucunda yarı değerini alması için geçen zaman</a:t>
            </a:r>
          </a:p>
          <a:p>
            <a:pPr>
              <a:lnSpc>
                <a:spcPct val="120000"/>
              </a:lnSpc>
              <a:buNone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t=0 anında N=N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olduğunu varsayıyoruz</a:t>
            </a:r>
          </a:p>
          <a:p>
            <a:pPr>
              <a:lnSpc>
                <a:spcPct val="120000"/>
              </a:lnSpc>
              <a:buNone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N=N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/2   için t= T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1/2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786190"/>
            <a:ext cx="1951870" cy="500066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572008"/>
            <a:ext cx="1806209" cy="785818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500702"/>
            <a:ext cx="1214446" cy="613006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714752"/>
            <a:ext cx="2872472" cy="500066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286256"/>
            <a:ext cx="2572829" cy="487364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072073"/>
            <a:ext cx="1214446" cy="6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Örnek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72072"/>
          </a:xfrm>
        </p:spPr>
        <p:txBody>
          <a:bodyPr/>
          <a:lstStyle/>
          <a:p>
            <a:r>
              <a:rPr lang="tr-TR" dirty="0" smtClean="0"/>
              <a:t>Başlangıçtaki değeri 1x10</a:t>
            </a:r>
            <a:r>
              <a:rPr lang="tr-TR" baseline="30000" dirty="0" smtClean="0"/>
              <a:t>-2</a:t>
            </a:r>
            <a:r>
              <a:rPr lang="tr-TR" dirty="0" smtClean="0"/>
              <a:t> g olan saf radyoaktif bir maddenin 4 saat sonraki değeri 0,25x10</a:t>
            </a:r>
            <a:r>
              <a:rPr lang="tr-TR" baseline="30000" dirty="0" smtClean="0"/>
              <a:t>-2</a:t>
            </a:r>
            <a:r>
              <a:rPr lang="tr-TR" dirty="0" smtClean="0"/>
              <a:t> g olduğu görülmektedir. Bu maddenin yarı ömrü nedir?				 </a:t>
            </a:r>
            <a:r>
              <a:rPr lang="tr-TR" dirty="0" err="1" smtClean="0"/>
              <a:t>ln</a:t>
            </a:r>
            <a:r>
              <a:rPr lang="tr-TR" dirty="0" smtClean="0"/>
              <a:t> ¼ = </a:t>
            </a:r>
            <a:r>
              <a:rPr lang="tr-TR" dirty="0" err="1" smtClean="0"/>
              <a:t>ln</a:t>
            </a:r>
            <a:r>
              <a:rPr lang="tr-TR" dirty="0" smtClean="0"/>
              <a:t>(e </a:t>
            </a:r>
            <a:r>
              <a:rPr lang="tr-TR" baseline="30000" dirty="0" smtClean="0"/>
              <a:t>-4</a:t>
            </a:r>
            <a:r>
              <a:rPr lang="tr-TR" baseline="30000" dirty="0" smtClean="0">
                <a:sym typeface="Symbol"/>
              </a:rPr>
              <a:t></a:t>
            </a:r>
            <a:r>
              <a:rPr lang="tr-TR" dirty="0" smtClean="0">
                <a:sym typeface="Symbol"/>
              </a:rPr>
              <a:t>)</a:t>
            </a:r>
            <a:endParaRPr lang="tr-TR" dirty="0" smtClean="0"/>
          </a:p>
          <a:p>
            <a:pPr lvl="7">
              <a:buNone/>
            </a:pPr>
            <a:r>
              <a:rPr lang="tr-TR" sz="2800" dirty="0" smtClean="0"/>
              <a:t>			 		</a:t>
            </a:r>
          </a:p>
          <a:p>
            <a:pPr>
              <a:buNone/>
            </a:pPr>
            <a:r>
              <a:rPr lang="tr-TR" dirty="0" smtClean="0"/>
              <a:t>0,25x10</a:t>
            </a:r>
            <a:r>
              <a:rPr lang="tr-TR" baseline="30000" dirty="0" smtClean="0"/>
              <a:t>-2</a:t>
            </a:r>
            <a:r>
              <a:rPr lang="tr-TR" dirty="0" smtClean="0"/>
              <a:t> = 1x10</a:t>
            </a:r>
            <a:r>
              <a:rPr lang="tr-TR" baseline="30000" dirty="0" smtClean="0"/>
              <a:t>-2</a:t>
            </a:r>
            <a:r>
              <a:rPr lang="tr-TR" dirty="0" smtClean="0"/>
              <a:t>.		</a:t>
            </a:r>
            <a:r>
              <a:rPr lang="tr-TR" dirty="0" smtClean="0">
                <a:sym typeface="Symbol"/>
              </a:rPr>
              <a:t> ln4= 4	 2ln2= 4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 1/4= 				</a:t>
            </a:r>
            <a:r>
              <a:rPr lang="tr-TR" dirty="0" smtClean="0">
                <a:sym typeface="Symbol"/>
              </a:rPr>
              <a:t> </a:t>
            </a:r>
            <a:r>
              <a:rPr lang="tr-TR" b="1" dirty="0" smtClean="0">
                <a:sym typeface="Symbol"/>
              </a:rPr>
              <a:t>=</a:t>
            </a:r>
            <a:r>
              <a:rPr lang="tr-TR" b="1" dirty="0" err="1" smtClean="0">
                <a:sym typeface="Symbol"/>
              </a:rPr>
              <a:t>ln</a:t>
            </a:r>
            <a:r>
              <a:rPr lang="tr-TR" b="1" dirty="0" smtClean="0">
                <a:sym typeface="Symbol"/>
              </a:rPr>
              <a:t> 2/2</a:t>
            </a:r>
            <a:endParaRPr lang="tr-TR" b="1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214818"/>
            <a:ext cx="785818" cy="566520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786322"/>
            <a:ext cx="785818" cy="566520"/>
          </a:xfrm>
          <a:prstGeom prst="rect">
            <a:avLst/>
          </a:prstGeom>
          <a:noFill/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414408"/>
            <a:ext cx="3286148" cy="1140398"/>
          </a:xfrm>
          <a:prstGeom prst="rect">
            <a:avLst/>
          </a:prstGeom>
          <a:noFill/>
        </p:spPr>
      </p:pic>
      <p:sp>
        <p:nvSpPr>
          <p:cNvPr id="13" name="12 Metin kutusu"/>
          <p:cNvSpPr txBox="1"/>
          <p:nvPr/>
        </p:nvSpPr>
        <p:spPr>
          <a:xfrm>
            <a:off x="5286380" y="5548986"/>
            <a:ext cx="78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saat</a:t>
            </a:r>
            <a:endParaRPr lang="tr-TR" sz="2800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618875"/>
            <a:ext cx="1928826" cy="524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1.Örnek-Tamsayı yöntemi </a:t>
            </a:r>
            <a:b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324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40000"/>
              </a:lnSpc>
            </a:pPr>
            <a:r>
              <a:rPr lang="tr-TR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izotopunun yarı ömrü yaklaşık olarak 4500 gündür. 1000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 </a:t>
            </a:r>
            <a:r>
              <a:rPr lang="tr-TR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izotopundan 9000 gün, içinde kaç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 kaldığını hesaplayınız.  </a:t>
            </a:r>
          </a:p>
          <a:p>
            <a:pPr>
              <a:lnSpc>
                <a:spcPct val="140000"/>
              </a:lnSpc>
            </a:pPr>
            <a:endParaRPr lang="tr-T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40000"/>
              </a:lnSpc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9000 gün için, 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n= 9000/4500 = 2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ve </a:t>
            </a:r>
          </a:p>
          <a:p>
            <a:pPr>
              <a:lnSpc>
                <a:spcPct val="140000"/>
              </a:lnSpc>
            </a:pPr>
            <a:endParaRPr lang="tr-T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40000"/>
              </a:lnSpc>
            </a:pP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9 Grup"/>
          <p:cNvGrpSpPr/>
          <p:nvPr/>
        </p:nvGrpSpPr>
        <p:grpSpPr>
          <a:xfrm>
            <a:off x="1714480" y="4714884"/>
            <a:ext cx="4429156" cy="1000132"/>
            <a:chOff x="1714480" y="4143380"/>
            <a:chExt cx="4429156" cy="1000132"/>
          </a:xfrm>
        </p:grpSpPr>
        <p:pic>
          <p:nvPicPr>
            <p:cNvPr id="4" name="3 Resim" descr="A = A_0 \cdot \left(\frac{1}{2}\right)^n =A_0 \cdot \left(\frac{1}{2}\right)^2 =250 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7356" y="4143380"/>
              <a:ext cx="428628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Dikdörtgen"/>
            <p:cNvSpPr/>
            <p:nvPr/>
          </p:nvSpPr>
          <p:spPr>
            <a:xfrm>
              <a:off x="1714480" y="4286256"/>
              <a:ext cx="357190" cy="78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N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7 Dikdörtgen"/>
            <p:cNvSpPr/>
            <p:nvPr/>
          </p:nvSpPr>
          <p:spPr>
            <a:xfrm>
              <a:off x="2357422" y="4286256"/>
              <a:ext cx="642942" cy="78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N</a:t>
              </a:r>
              <a:r>
                <a:rPr lang="tr-TR" sz="28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tr-TR" sz="2800" dirty="0" smtClean="0">
                  <a:solidFill>
                    <a:schemeClr val="tx1"/>
                  </a:solidFill>
                </a:rPr>
                <a:t>.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8 Dikdörtgen"/>
            <p:cNvSpPr/>
            <p:nvPr/>
          </p:nvSpPr>
          <p:spPr>
            <a:xfrm>
              <a:off x="4071934" y="4214818"/>
              <a:ext cx="642942" cy="78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N</a:t>
              </a:r>
              <a:r>
                <a:rPr lang="tr-TR" sz="28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tr-TR" sz="2800" dirty="0" smtClean="0">
                  <a:solidFill>
                    <a:schemeClr val="tx1"/>
                  </a:solidFill>
                </a:rPr>
                <a:t>.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2.Örnek-Tamsayı yöntemi </a:t>
            </a:r>
            <a:b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tr-TR" sz="30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r-TR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tr-T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izotopunun yarı ömrü yaklaşık olarak 4500 gündür. 1000 </a:t>
            </a:r>
            <a:r>
              <a:rPr lang="el-G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tr-T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 </a:t>
            </a:r>
            <a:r>
              <a:rPr lang="tr-TR" sz="30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r-TR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tr-T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izotopundan 13500 gün, içinde kaç </a:t>
            </a:r>
            <a:r>
              <a:rPr lang="el-G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tr-T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 kaldığını hesaplayınız.  </a:t>
            </a:r>
          </a:p>
          <a:p>
            <a:pPr>
              <a:lnSpc>
                <a:spcPct val="120000"/>
              </a:lnSpc>
              <a:buNone/>
            </a:pPr>
            <a:endParaRPr lang="tr-TR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13500 gün için, </a:t>
            </a:r>
            <a:r>
              <a:rPr lang="tr-TR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n= 13500/4500 = 3</a:t>
            </a:r>
            <a:r>
              <a:rPr lang="tr-TR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>
              <a:lnSpc>
                <a:spcPct val="120000"/>
              </a:lnSpc>
            </a:pPr>
            <a:endParaRPr lang="tr-TR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tr-TR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tr-TR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13 Grup"/>
          <p:cNvGrpSpPr/>
          <p:nvPr/>
        </p:nvGrpSpPr>
        <p:grpSpPr>
          <a:xfrm>
            <a:off x="1643042" y="5143512"/>
            <a:ext cx="4714908" cy="1071570"/>
            <a:chOff x="1643042" y="5143512"/>
            <a:chExt cx="4714908" cy="1071570"/>
          </a:xfrm>
        </p:grpSpPr>
        <p:grpSp>
          <p:nvGrpSpPr>
            <p:cNvPr id="5" name="6 Grup"/>
            <p:cNvGrpSpPr/>
            <p:nvPr/>
          </p:nvGrpSpPr>
          <p:grpSpPr>
            <a:xfrm>
              <a:off x="1643042" y="5214950"/>
              <a:ext cx="4429156" cy="1000132"/>
              <a:chOff x="1714480" y="4143380"/>
              <a:chExt cx="4429156" cy="1000132"/>
            </a:xfrm>
          </p:grpSpPr>
          <p:pic>
            <p:nvPicPr>
              <p:cNvPr id="8" name="7 Resim" descr="A = A_0 \cdot \left(\frac{1}{2}\right)^n =A_0 \cdot \left(\frac{1}{2}\right)^2 =250 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57356" y="4143380"/>
                <a:ext cx="4286280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8 Dikdörtgen"/>
              <p:cNvSpPr/>
              <p:nvPr/>
            </p:nvSpPr>
            <p:spPr>
              <a:xfrm>
                <a:off x="1714480" y="4286256"/>
                <a:ext cx="357190" cy="7858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dirty="0" smtClean="0">
                    <a:solidFill>
                      <a:schemeClr val="tx1"/>
                    </a:solidFill>
                  </a:rPr>
                  <a:t>N</a:t>
                </a:r>
                <a:endParaRPr lang="tr-TR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9 Dikdörtgen"/>
              <p:cNvSpPr/>
              <p:nvPr/>
            </p:nvSpPr>
            <p:spPr>
              <a:xfrm>
                <a:off x="2357422" y="4286256"/>
                <a:ext cx="642942" cy="7858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dirty="0" smtClean="0">
                    <a:solidFill>
                      <a:schemeClr val="tx1"/>
                    </a:solidFill>
                  </a:rPr>
                  <a:t>N</a:t>
                </a:r>
                <a:r>
                  <a:rPr lang="tr-TR" sz="28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tr-TR" sz="2800" dirty="0" smtClean="0">
                    <a:solidFill>
                      <a:schemeClr val="tx1"/>
                    </a:solidFill>
                  </a:rPr>
                  <a:t>.</a:t>
                </a:r>
                <a:endParaRPr lang="tr-TR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10 Dikdörtgen"/>
              <p:cNvSpPr/>
              <p:nvPr/>
            </p:nvSpPr>
            <p:spPr>
              <a:xfrm>
                <a:off x="3714744" y="4214818"/>
                <a:ext cx="928694" cy="7858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dirty="0" smtClean="0">
                    <a:solidFill>
                      <a:schemeClr val="tx1"/>
                    </a:solidFill>
                  </a:rPr>
                  <a:t>= N</a:t>
                </a:r>
                <a:r>
                  <a:rPr lang="tr-TR" sz="28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tr-TR" sz="2800" dirty="0" smtClean="0">
                    <a:solidFill>
                      <a:schemeClr val="tx1"/>
                    </a:solidFill>
                  </a:rPr>
                  <a:t>.</a:t>
                </a:r>
                <a:endParaRPr lang="tr-TR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11 Dikdörtgen"/>
            <p:cNvSpPr/>
            <p:nvPr/>
          </p:nvSpPr>
          <p:spPr>
            <a:xfrm>
              <a:off x="5143504" y="5143512"/>
              <a:ext cx="357190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3</a:t>
              </a:r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3" name="12 Dikdörtgen"/>
            <p:cNvSpPr/>
            <p:nvPr/>
          </p:nvSpPr>
          <p:spPr>
            <a:xfrm>
              <a:off x="5572132" y="5429264"/>
              <a:ext cx="785818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125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Dalgalar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5303869"/>
            <a:ext cx="6572296" cy="9112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alan diyagramı</a:t>
            </a:r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13 Grup"/>
          <p:cNvGrpSpPr/>
          <p:nvPr/>
        </p:nvGrpSpPr>
        <p:grpSpPr>
          <a:xfrm>
            <a:off x="928662" y="1428736"/>
            <a:ext cx="7429552" cy="3759201"/>
            <a:chOff x="928662" y="1428736"/>
            <a:chExt cx="7429552" cy="3759201"/>
          </a:xfrm>
        </p:grpSpPr>
        <p:grpSp>
          <p:nvGrpSpPr>
            <p:cNvPr id="9" name="8 Grup"/>
            <p:cNvGrpSpPr/>
            <p:nvPr/>
          </p:nvGrpSpPr>
          <p:grpSpPr>
            <a:xfrm>
              <a:off x="928662" y="1428736"/>
              <a:ext cx="7286676" cy="3759201"/>
              <a:chOff x="928662" y="1428736"/>
              <a:chExt cx="7286676" cy="3759201"/>
            </a:xfrm>
          </p:grpSpPr>
          <p:grpSp>
            <p:nvGrpSpPr>
              <p:cNvPr id="7" name="6 Grup"/>
              <p:cNvGrpSpPr/>
              <p:nvPr/>
            </p:nvGrpSpPr>
            <p:grpSpPr>
              <a:xfrm>
                <a:off x="928662" y="1500174"/>
                <a:ext cx="7286676" cy="3687763"/>
                <a:chOff x="928662" y="1500174"/>
                <a:chExt cx="7286676" cy="3687763"/>
              </a:xfrm>
            </p:grpSpPr>
            <p:pic>
              <p:nvPicPr>
                <p:cNvPr id="5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28662" y="1500174"/>
                  <a:ext cx="7286676" cy="3687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" name="5 Dikdörtgen"/>
                <p:cNvSpPr/>
                <p:nvPr/>
              </p:nvSpPr>
              <p:spPr>
                <a:xfrm>
                  <a:off x="1000100" y="4714884"/>
                  <a:ext cx="1928826" cy="4286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sp>
            <p:nvSpPr>
              <p:cNvPr id="8" name="7 Dikdörtgen"/>
              <p:cNvSpPr/>
              <p:nvPr/>
            </p:nvSpPr>
            <p:spPr>
              <a:xfrm>
                <a:off x="2214546" y="1428736"/>
                <a:ext cx="4714908" cy="357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0" name="9 Dikdörtgen"/>
            <p:cNvSpPr/>
            <p:nvPr/>
          </p:nvSpPr>
          <p:spPr>
            <a:xfrm>
              <a:off x="1000100" y="4071942"/>
              <a:ext cx="2000264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Dalgaboyu</a:t>
              </a:r>
              <a:endParaRPr lang="tr-TR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6215074" y="3643314"/>
              <a:ext cx="2143140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Yayılma Yönü</a:t>
              </a:r>
              <a:endParaRPr lang="tr-TR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11 Dikdörtgen"/>
            <p:cNvSpPr/>
            <p:nvPr/>
          </p:nvSpPr>
          <p:spPr>
            <a:xfrm>
              <a:off x="5072066" y="2357430"/>
              <a:ext cx="2143140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Elektrik alan</a:t>
              </a:r>
              <a:endParaRPr lang="tr-TR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12 Dikdörtgen"/>
            <p:cNvSpPr/>
            <p:nvPr/>
          </p:nvSpPr>
          <p:spPr>
            <a:xfrm>
              <a:off x="3143240" y="1643050"/>
              <a:ext cx="2500330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Magnetik</a:t>
              </a:r>
              <a:r>
                <a:rPr lang="tr-TR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alan</a:t>
              </a:r>
              <a:endParaRPr lang="tr-TR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3.Örnek-Tamsayı yöntemi </a:t>
            </a:r>
            <a:b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tr-TR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izotopunun yarı ömrü yaklaşık olarak 4500 gündür. 1000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 </a:t>
            </a:r>
            <a:r>
              <a:rPr lang="tr-TR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izotopundan 90000 gün, içinde kaç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 kaldığını hesaplayınız.  </a:t>
            </a:r>
            <a:endParaRPr lang="tr-TR" dirty="0" smtClean="0"/>
          </a:p>
          <a:p>
            <a:r>
              <a:rPr lang="tr-TR" dirty="0" smtClean="0"/>
              <a:t>90000 gün için, </a:t>
            </a:r>
            <a:r>
              <a:rPr lang="tr-TR" b="1" dirty="0" smtClean="0"/>
              <a:t>n= 90000/4500=20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grpSp>
        <p:nvGrpSpPr>
          <p:cNvPr id="4" name="6 Grup"/>
          <p:cNvGrpSpPr/>
          <p:nvPr/>
        </p:nvGrpSpPr>
        <p:grpSpPr>
          <a:xfrm>
            <a:off x="1500166" y="4643446"/>
            <a:ext cx="5072098" cy="1000132"/>
            <a:chOff x="1643042" y="5214950"/>
            <a:chExt cx="5072098" cy="1000132"/>
          </a:xfrm>
        </p:grpSpPr>
        <p:grpSp>
          <p:nvGrpSpPr>
            <p:cNvPr id="5" name="6 Grup"/>
            <p:cNvGrpSpPr/>
            <p:nvPr/>
          </p:nvGrpSpPr>
          <p:grpSpPr>
            <a:xfrm>
              <a:off x="1643042" y="5214950"/>
              <a:ext cx="4429156" cy="1000132"/>
              <a:chOff x="1714480" y="4143380"/>
              <a:chExt cx="4429156" cy="1000132"/>
            </a:xfrm>
          </p:grpSpPr>
          <p:pic>
            <p:nvPicPr>
              <p:cNvPr id="11" name="10 Resim" descr="A = A_0 \cdot \left(\frac{1}{2}\right)^n =A_0 \cdot \left(\frac{1}{2}\right)^2 =250 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57356" y="4143380"/>
                <a:ext cx="4286280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11 Dikdörtgen"/>
              <p:cNvSpPr/>
              <p:nvPr/>
            </p:nvSpPr>
            <p:spPr>
              <a:xfrm>
                <a:off x="1714480" y="4286256"/>
                <a:ext cx="357190" cy="7858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dirty="0" smtClean="0">
                    <a:solidFill>
                      <a:schemeClr val="tx1"/>
                    </a:solidFill>
                  </a:rPr>
                  <a:t>N</a:t>
                </a:r>
                <a:endParaRPr lang="tr-TR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12 Dikdörtgen"/>
              <p:cNvSpPr/>
              <p:nvPr/>
            </p:nvSpPr>
            <p:spPr>
              <a:xfrm>
                <a:off x="2357422" y="4286256"/>
                <a:ext cx="642942" cy="7858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dirty="0" smtClean="0">
                    <a:solidFill>
                      <a:schemeClr val="tx1"/>
                    </a:solidFill>
                  </a:rPr>
                  <a:t>N</a:t>
                </a:r>
                <a:r>
                  <a:rPr lang="tr-TR" sz="28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tr-TR" sz="2800" dirty="0" smtClean="0">
                    <a:solidFill>
                      <a:schemeClr val="tx1"/>
                    </a:solidFill>
                  </a:rPr>
                  <a:t>.</a:t>
                </a:r>
                <a:endParaRPr lang="tr-TR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13 Dikdörtgen"/>
              <p:cNvSpPr/>
              <p:nvPr/>
            </p:nvSpPr>
            <p:spPr>
              <a:xfrm>
                <a:off x="3714744" y="4214818"/>
                <a:ext cx="928694" cy="7858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dirty="0" smtClean="0">
                    <a:solidFill>
                      <a:schemeClr val="tx1"/>
                    </a:solidFill>
                  </a:rPr>
                  <a:t>= N</a:t>
                </a:r>
                <a:r>
                  <a:rPr lang="tr-TR" sz="28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tr-TR" sz="2800" dirty="0" smtClean="0">
                    <a:solidFill>
                      <a:schemeClr val="tx1"/>
                    </a:solidFill>
                  </a:rPr>
                  <a:t>.</a:t>
                </a:r>
                <a:endParaRPr lang="tr-TR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8 Dikdörtgen"/>
            <p:cNvSpPr/>
            <p:nvPr/>
          </p:nvSpPr>
          <p:spPr>
            <a:xfrm>
              <a:off x="5072066" y="5214950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20</a:t>
              </a:r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5357818" y="5500702"/>
              <a:ext cx="1357322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  <a:sym typeface="Symbol"/>
                </a:rPr>
                <a:t> </a:t>
              </a:r>
              <a:r>
                <a:rPr lang="tr-TR" sz="2800" dirty="0" smtClean="0">
                  <a:solidFill>
                    <a:schemeClr val="tx1"/>
                  </a:solidFill>
                </a:rPr>
                <a:t>0.001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Örnek-Tamsayı olmayan</a:t>
            </a:r>
            <a:b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311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tr-TR" sz="28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izotopunun yarı ömrü yaklaşık olarak 4500 gündür. 1000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 </a:t>
            </a:r>
            <a:r>
              <a:rPr lang="tr-TR" sz="28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izotopundan 6000 ve 2000 gün, içinde kaç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 kaldığını hesaplayınız. </a:t>
            </a:r>
          </a:p>
          <a:p>
            <a:pPr algn="just">
              <a:lnSpc>
                <a:spcPct val="120000"/>
              </a:lnSpc>
            </a:pPr>
            <a:r>
              <a:rPr lang="tr-T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6000 ve 2000    yarı ömrün 45000’ün tam katı değildir 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714752"/>
            <a:ext cx="2101661" cy="571504"/>
          </a:xfrm>
          <a:prstGeom prst="rect">
            <a:avLst/>
          </a:prstGeom>
          <a:noFill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714752"/>
            <a:ext cx="1214446" cy="662425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714348" y="4452002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6000 gün için,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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397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μ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 </a:t>
            </a:r>
          </a:p>
          <a:p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2000 gün için,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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735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μ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59055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İyot 131 </a:t>
            </a: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tiroid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bozuklukları tedavisinde kullanılmaktadır</a:t>
            </a:r>
          </a:p>
          <a:p>
            <a:pPr>
              <a:lnSpc>
                <a:spcPct val="80000"/>
              </a:lnSpc>
              <a:buNone/>
            </a:pPr>
            <a:endParaRPr lang="tr-T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altLang="tr-TR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131</a:t>
            </a: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için t</a:t>
            </a:r>
            <a:r>
              <a:rPr lang="tr-TR" altLang="tr-TR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½</a:t>
            </a: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8.1 gün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Eğer bir hastaya </a:t>
            </a:r>
            <a:r>
              <a:rPr lang="tr-TR" altLang="tr-TR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131</a:t>
            </a: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tedavisi veriliyorsa 8.1, 16.2 ve 60. günlerde kalan iyot miktarı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altLang="tr-T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8.1 gün  =  T ................................      1 / 2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16.2 gün = 2 T..............................       1 / 4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…..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60 günü bu şekilde hesaplayamayız , </a:t>
            </a:r>
            <a:r>
              <a:rPr lang="tr-TR" alt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exponansiyel</a:t>
            </a:r>
            <a:r>
              <a:rPr lang="tr-TR" alt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bozunma formülünü kullanırsak 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altLang="tr-T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tr-TR" alt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 / N</a:t>
            </a:r>
            <a:r>
              <a:rPr lang="tr-TR" altLang="tr-TR" sz="24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tr-TR" alt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=  e </a:t>
            </a:r>
            <a:r>
              <a:rPr lang="tr-TR" altLang="tr-TR" sz="2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r-TR" altLang="tr-TR" sz="2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</a:t>
            </a:r>
            <a:r>
              <a:rPr lang="tr-TR" altLang="tr-TR" sz="2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alt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=   e </a:t>
            </a:r>
            <a:r>
              <a:rPr lang="tr-TR" altLang="tr-TR" sz="2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-0.693 t / T  </a:t>
            </a:r>
            <a:r>
              <a:rPr lang="tr-TR" alt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r-TR" alt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 </a:t>
            </a:r>
            <a:r>
              <a:rPr lang="tr-TR" altLang="tr-TR" sz="2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-0.693 ( 60 gün)  /  8.1 gün </a:t>
            </a:r>
            <a:r>
              <a:rPr lang="tr-TR" alt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 e </a:t>
            </a:r>
            <a:r>
              <a:rPr lang="tr-TR" altLang="tr-TR" sz="2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-5.13  </a:t>
            </a:r>
            <a:r>
              <a:rPr lang="tr-TR" alt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 0.0059</a:t>
            </a:r>
          </a:p>
          <a:p>
            <a:pPr eaLnBrk="1" hangingPunct="1"/>
            <a:endParaRPr lang="tr-TR" alt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C0</a:t>
            </a:r>
            <a:r>
              <a:rPr lang="tr-TR" sz="40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ve </a:t>
            </a:r>
            <a:r>
              <a:rPr lang="tr-TR" sz="40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Atmosferde bulunan </a:t>
            </a: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C0</a:t>
            </a:r>
            <a:r>
              <a:rPr lang="tr-TR" sz="24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gazının oranı insanların yaşadığı çağlar boyunca önemli ölçüde değişmemiştir</a:t>
            </a:r>
          </a:p>
          <a:p>
            <a:pPr lvl="1"/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bileşenlerinden biri C </a:t>
            </a:r>
          </a:p>
          <a:p>
            <a:pPr lvl="1"/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izotopundan biri </a:t>
            </a:r>
            <a:r>
              <a:rPr lang="tr-TR" sz="20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tr-T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Katı madde içinde </a:t>
            </a:r>
            <a:r>
              <a:rPr lang="tr-TR" sz="20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tr-T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izotopu 5730 yıllık bir yarı ömür ile bozunmaktadır</a:t>
            </a:r>
          </a:p>
          <a:p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Arkeolojik dönem fosilleri içindeki </a:t>
            </a:r>
            <a:r>
              <a:rPr lang="tr-TR" sz="2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derişimi atmosferdeki derişimle karşılaştırarak, canlının ne zaman öldüğü, hatta ürünün ne zaman üretildiği bulunabilir</a:t>
            </a:r>
          </a:p>
          <a:p>
            <a:pPr>
              <a:buNone/>
            </a:pPr>
            <a:endParaRPr lang="tr-T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/>
            <a:r>
              <a:rPr lang="tr-T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Kullanılan denklem yukarda </a:t>
            </a:r>
            <a:r>
              <a:rPr lang="tr-T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(geçen süre) için verilmiş olan denklemdir</a:t>
            </a:r>
            <a:endParaRPr lang="tr-T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Radyoaktif Parçalanma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Atom numarası Z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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82 olan elementler genellikle stabil olmayan elementlerdir ve kendiliğinden parçalanabilirler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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82 olan elementlerde kararsız durumda olabilir ve parçalanabilirler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Parçacık tipi parçalanma-kütle farkından kaynaklı- çok büyük enerji açığa çıkar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Radyoaktif parçalanma 3 grupta olur</a:t>
            </a:r>
          </a:p>
          <a:p>
            <a:pPr lvl="2">
              <a:lnSpc>
                <a:spcPct val="120000"/>
              </a:lnSpc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Alfa yayınlanması 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</a:t>
            </a:r>
            <a:endParaRPr lang="tr-T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lnSpc>
                <a:spcPct val="120000"/>
              </a:lnSpc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Beta yayınlanması 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 (</a:t>
            </a:r>
            <a:r>
              <a:rPr lang="tr-TR" sz="20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negatron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ya da pozitron yayınlanması)</a:t>
            </a:r>
            <a:endParaRPr lang="tr-T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lnSpc>
                <a:spcPct val="120000"/>
              </a:lnSpc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Yüksek enerjili foton yayınlanması-Gama radyasyonları 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 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 da X ışınları (daha düşük enerjili)</a:t>
            </a: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layt13"/>
          <p:cNvPicPr>
            <a:picLocks noChangeAspect="1" noChangeArrowheads="1"/>
          </p:cNvPicPr>
          <p:nvPr/>
        </p:nvPicPr>
        <p:blipFill>
          <a:blip r:embed="rId2" cstate="print"/>
          <a:srcRect l="39244" t="9690" r="8430" b="3100"/>
          <a:stretch>
            <a:fillRect/>
          </a:stretch>
        </p:blipFill>
        <p:spPr bwMode="auto">
          <a:xfrm>
            <a:off x="714348" y="1303720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Desktop\radyoaktvte-cekrdek-kmyas-9-728.jpg"/>
          <p:cNvPicPr>
            <a:picLocks noChangeAspect="1" noChangeArrowheads="1"/>
          </p:cNvPicPr>
          <p:nvPr/>
        </p:nvPicPr>
        <p:blipFill>
          <a:blip r:embed="rId3" cstate="print"/>
          <a:srcRect l="8546" t="81161" r="5137"/>
          <a:stretch>
            <a:fillRect/>
          </a:stretch>
        </p:blipFill>
        <p:spPr bwMode="auto">
          <a:xfrm>
            <a:off x="142844" y="5500702"/>
            <a:ext cx="8286808" cy="1181089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14282" y="428604"/>
            <a:ext cx="76485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Kararlı izotoplar çok dar bir </a:t>
            </a: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band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üzerinde bulunuyorlar</a:t>
            </a:r>
          </a:p>
          <a:p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n=p olacak şekilde başlayıp sonra sapıyor</a:t>
            </a:r>
          </a:p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5643570" y="2285992"/>
            <a:ext cx="31479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Eğrinin eğimi Z arttıkça artıyor</a:t>
            </a:r>
          </a:p>
          <a:p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n/p oranı gittikçe artıyor</a:t>
            </a:r>
          </a:p>
          <a:p>
            <a:endParaRPr lang="tr-T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pPr lvl="1"/>
            <a:r>
              <a:rPr lang="tr-TR" sz="3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Negatif ve pozitif yüklü elektronların yayıldığı bozunum olaylarını ayırt etmek için </a:t>
            </a:r>
          </a:p>
          <a:p>
            <a:pPr lvl="1">
              <a:buNone/>
            </a:pPr>
            <a:endParaRPr lang="tr-TR" dirty="0" smtClean="0">
              <a:latin typeface="Tahoma" pitchFamily="34" charset="0"/>
              <a:ea typeface="Tahoma" pitchFamily="34" charset="0"/>
              <a:cs typeface="Tahoma" pitchFamily="34" charset="0"/>
              <a:sym typeface="Symbol"/>
            </a:endParaRPr>
          </a:p>
          <a:p>
            <a:pPr lvl="2"/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pozitif elektron </a:t>
            </a:r>
            <a:r>
              <a:rPr lang="tr-TR" sz="26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yıkılımını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tr-TR" sz="2600" i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pozitron </a:t>
            </a:r>
            <a:r>
              <a:rPr lang="tr-TR" sz="2600" i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decay</a:t>
            </a:r>
            <a:endParaRPr lang="tr-TR" sz="2600" dirty="0" smtClean="0">
              <a:latin typeface="Tahoma" pitchFamily="34" charset="0"/>
              <a:ea typeface="Tahoma" pitchFamily="34" charset="0"/>
              <a:cs typeface="Tahoma" pitchFamily="34" charset="0"/>
              <a:sym typeface="Symbol"/>
            </a:endParaRPr>
          </a:p>
          <a:p>
            <a:pPr lvl="2"/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negatif yüklü yıkılımı </a:t>
            </a:r>
            <a:r>
              <a:rPr lang="tr-TR" sz="2600" i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negatron</a:t>
            </a:r>
            <a:r>
              <a:rPr lang="tr-TR" sz="2600" i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tr-TR" sz="2600" i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decay</a:t>
            </a:r>
            <a:r>
              <a:rPr lang="tr-TR" sz="2600" i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</a:p>
          <a:p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Negatron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yayınlanması (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</a:t>
            </a:r>
            <a:r>
              <a:rPr lang="tr-TR" sz="36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-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N/Z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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stabil şartlar 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n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p+ e +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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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antineutrino</a:t>
            </a: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786190"/>
            <a:ext cx="3834446" cy="57148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714884"/>
            <a:ext cx="3223369" cy="52659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000232" y="5500702"/>
            <a:ext cx="3837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baseline="30000" dirty="0" smtClean="0">
                <a:sym typeface="Symbol"/>
              </a:rPr>
              <a:t>137</a:t>
            </a:r>
            <a:r>
              <a:rPr lang="tr-TR" sz="2400" b="1" baseline="-25000" dirty="0" smtClean="0">
                <a:sym typeface="Symbol"/>
              </a:rPr>
              <a:t>55</a:t>
            </a:r>
            <a:r>
              <a:rPr lang="tr-TR" sz="2400" b="1" dirty="0" smtClean="0">
                <a:sym typeface="Symbol"/>
              </a:rPr>
              <a:t>Cs </a:t>
            </a:r>
            <a:r>
              <a:rPr lang="tr-TR" sz="2400" dirty="0" smtClean="0">
                <a:sym typeface="Symbol"/>
              </a:rPr>
              <a:t></a:t>
            </a:r>
            <a:r>
              <a:rPr lang="tr-TR" sz="2400" baseline="30000" dirty="0" smtClean="0">
                <a:sym typeface="Symbol"/>
              </a:rPr>
              <a:t>137</a:t>
            </a:r>
            <a:r>
              <a:rPr lang="tr-TR" sz="2400" baseline="-25000" dirty="0" smtClean="0">
                <a:sym typeface="Symbol"/>
              </a:rPr>
              <a:t>56</a:t>
            </a:r>
            <a:r>
              <a:rPr lang="tr-TR" sz="2400" dirty="0" smtClean="0">
                <a:sym typeface="Symbol"/>
              </a:rPr>
              <a:t>Ba +</a:t>
            </a:r>
            <a:r>
              <a:rPr lang="tr-TR" sz="2400" b="1" dirty="0" smtClean="0">
                <a:sym typeface="Symbol"/>
              </a:rPr>
              <a:t> </a:t>
            </a:r>
            <a:r>
              <a:rPr lang="tr-TR" sz="2400" baseline="30000" dirty="0" smtClean="0">
                <a:sym typeface="Symbol"/>
              </a:rPr>
              <a:t>0</a:t>
            </a:r>
            <a:r>
              <a:rPr lang="tr-TR" sz="2400" baseline="-25000" dirty="0" smtClean="0">
                <a:sym typeface="Symbol"/>
              </a:rPr>
              <a:t>1</a:t>
            </a:r>
            <a:r>
              <a:rPr lang="tr-TR" sz="2400" b="1" dirty="0" smtClean="0">
                <a:sym typeface="Symbol"/>
              </a:rPr>
              <a:t></a:t>
            </a:r>
            <a:r>
              <a:rPr lang="tr-TR" sz="2400" b="1" baseline="30000" dirty="0" smtClean="0">
                <a:sym typeface="Symbol"/>
              </a:rPr>
              <a:t>-</a:t>
            </a:r>
            <a:r>
              <a:rPr lang="tr-TR" sz="2400" b="1" dirty="0" smtClean="0">
                <a:sym typeface="Symbol"/>
              </a:rPr>
              <a:t>+    + </a:t>
            </a:r>
            <a:r>
              <a:rPr lang="tr-TR" sz="2800" b="1" baseline="-25000" dirty="0" smtClean="0">
                <a:sym typeface="Symbol"/>
              </a:rPr>
              <a:t>-</a:t>
            </a:r>
            <a:endParaRPr lang="tr-TR" sz="2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Pozitron yayınlanması (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</a:t>
            </a:r>
            <a:r>
              <a:rPr lang="tr-TR" sz="36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+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N/Z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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stabil şartlar 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 n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e</a:t>
            </a:r>
            <a:r>
              <a:rPr lang="tr-TR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</a:t>
            </a:r>
            <a:endParaRPr lang="tr-TR" sz="2800" baseline="-25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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neutrino</a:t>
            </a: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857628"/>
            <a:ext cx="3631816" cy="571504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65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1" y="4857760"/>
            <a:ext cx="3273159" cy="571504"/>
          </a:xfrm>
          <a:prstGeom prst="rect">
            <a:avLst/>
          </a:prstGeom>
          <a:noFill/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2285984" y="5643578"/>
            <a:ext cx="3558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baseline="30000" dirty="0" smtClean="0">
                <a:sym typeface="Symbol"/>
              </a:rPr>
              <a:t>30</a:t>
            </a:r>
            <a:r>
              <a:rPr lang="tr-TR" sz="2800" b="1" baseline="-25000" dirty="0" smtClean="0">
                <a:sym typeface="Symbol"/>
              </a:rPr>
              <a:t>15</a:t>
            </a:r>
            <a:r>
              <a:rPr lang="tr-TR" sz="2800" b="1" dirty="0" smtClean="0">
                <a:sym typeface="Symbol"/>
              </a:rPr>
              <a:t>Pa </a:t>
            </a:r>
            <a:r>
              <a:rPr lang="tr-TR" sz="2800" dirty="0" smtClean="0">
                <a:sym typeface="Symbol"/>
              </a:rPr>
              <a:t></a:t>
            </a:r>
            <a:r>
              <a:rPr lang="tr-TR" sz="2800" baseline="30000" dirty="0" smtClean="0">
                <a:sym typeface="Symbol"/>
              </a:rPr>
              <a:t>30</a:t>
            </a:r>
            <a:r>
              <a:rPr lang="tr-TR" sz="2800" baseline="-25000" dirty="0" smtClean="0">
                <a:sym typeface="Symbol"/>
              </a:rPr>
              <a:t>14</a:t>
            </a:r>
            <a:r>
              <a:rPr lang="tr-TR" sz="2800" dirty="0" smtClean="0">
                <a:sym typeface="Symbol"/>
              </a:rPr>
              <a:t>Si +</a:t>
            </a:r>
            <a:r>
              <a:rPr lang="tr-TR" sz="2800" b="1" dirty="0" smtClean="0">
                <a:sym typeface="Symbol"/>
              </a:rPr>
              <a:t> </a:t>
            </a:r>
            <a:r>
              <a:rPr lang="tr-TR" sz="2800" baseline="30000" dirty="0" smtClean="0">
                <a:sym typeface="Symbol"/>
              </a:rPr>
              <a:t>0</a:t>
            </a:r>
            <a:r>
              <a:rPr lang="tr-TR" sz="2800" baseline="-25000" dirty="0" smtClean="0">
                <a:sym typeface="Symbol"/>
              </a:rPr>
              <a:t>1</a:t>
            </a:r>
            <a:r>
              <a:rPr lang="tr-TR" sz="2800" b="1" dirty="0" smtClean="0">
                <a:sym typeface="Symbol"/>
              </a:rPr>
              <a:t></a:t>
            </a:r>
            <a:r>
              <a:rPr lang="tr-TR" sz="2800" b="1" baseline="30000" dirty="0" smtClean="0">
                <a:sym typeface="Symbol"/>
              </a:rPr>
              <a:t>+</a:t>
            </a:r>
            <a:r>
              <a:rPr lang="tr-TR" sz="2800" b="1" dirty="0" smtClean="0">
                <a:sym typeface="Symbol"/>
              </a:rPr>
              <a:t>+ </a:t>
            </a:r>
            <a:r>
              <a:rPr lang="tr-TR" sz="2800" dirty="0" smtClean="0">
                <a:sym typeface="Symbol" pitchFamily="18" charset="2"/>
              </a:rPr>
              <a:t>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Elektron yakalanması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 atomu bir e yakalayarak p ile birleştiriyor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 1 azalıyor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 bir artıyor </a:t>
            </a:r>
          </a:p>
          <a:p>
            <a:pPr lvl="1">
              <a:lnSpc>
                <a:spcPct val="120000"/>
              </a:lnSpc>
            </a:pP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Netrino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yayınlanır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Daha kararlı duruma geçiyor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1p ile 1e birleşerek 1 n oluşturur</a:t>
            </a: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1500174"/>
            <a:ext cx="7602638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tr-TR" sz="2800" dirty="0" err="1" smtClean="0">
                <a:latin typeface="Book Antiqua" pitchFamily="18" charset="0"/>
              </a:rPr>
              <a:t>EMDler</a:t>
            </a:r>
            <a:r>
              <a:rPr lang="tr-TR" sz="2800" dirty="0" smtClean="0">
                <a:latin typeface="Book Antiqua" pitchFamily="18" charset="0"/>
              </a:rPr>
              <a:t>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Book Antiqua" pitchFamily="18" charset="0"/>
              </a:rPr>
              <a:t> enine (</a:t>
            </a:r>
            <a:r>
              <a:rPr lang="tr-TR" sz="2400" dirty="0" err="1" smtClean="0">
                <a:latin typeface="Book Antiqua" pitchFamily="18" charset="0"/>
              </a:rPr>
              <a:t>transverse</a:t>
            </a:r>
            <a:r>
              <a:rPr lang="tr-TR" sz="2400" dirty="0" smtClean="0">
                <a:latin typeface="Book Antiqua" pitchFamily="18" charset="0"/>
              </a:rPr>
              <a:t>) dalga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Book Antiqua" pitchFamily="18" charset="0"/>
              </a:rPr>
              <a:t> boşlukta yayılır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Book Antiqua" pitchFamily="18" charset="0"/>
              </a:rPr>
              <a:t> ışık hızında hareket eder</a:t>
            </a:r>
            <a:endParaRPr lang="tr-TR" sz="2400" dirty="0">
              <a:latin typeface="Book Antiqua" pitchFamily="18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Book Antiqua" pitchFamily="18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Book Antiqua" pitchFamily="18" charset="0"/>
              </a:rPr>
              <a:t>sinusoidal</a:t>
            </a:r>
            <a:r>
              <a:rPr lang="tr-TR" sz="24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tr-TR" sz="2400" dirty="0" smtClean="0">
                <a:latin typeface="Book Antiqua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158" y="78579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EMDlerin</a:t>
            </a:r>
            <a:r>
              <a:rPr lang="tr-TR" sz="36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Karakteristik Özellikleri</a:t>
            </a:r>
            <a:endParaRPr lang="tr-TR" sz="36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 l="24482" t="44835" r="50326" b="35330"/>
          <a:stretch>
            <a:fillRect/>
          </a:stretch>
        </p:blipFill>
        <p:spPr bwMode="auto">
          <a:xfrm>
            <a:off x="1285852" y="3841668"/>
            <a:ext cx="6357982" cy="237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642918"/>
            <a:ext cx="8229600" cy="35433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Elektron yayınlanmasının pozitron yayınlanmasından farkı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Esas çekirdek ile oluşan çekirdek arasında enerji farkı </a:t>
            </a: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</a:t>
            </a: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1.02MeV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ise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yayınlanması meydana gelir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Enerji farkı daha büyükse bazı elementler için hem elektron hem de pozitron yayınlanması birlikte görülür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Örneğin </a:t>
            </a:r>
            <a:r>
              <a:rPr lang="tr-TR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 </a:t>
            </a:r>
            <a:r>
              <a:rPr lang="tr-TR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3 Grup"/>
          <p:cNvGrpSpPr/>
          <p:nvPr/>
        </p:nvGrpSpPr>
        <p:grpSpPr>
          <a:xfrm>
            <a:off x="3428992" y="3643314"/>
            <a:ext cx="4214842" cy="2928958"/>
            <a:chOff x="500034" y="1071546"/>
            <a:chExt cx="4781475" cy="3104871"/>
          </a:xfrm>
        </p:grpSpPr>
        <p:cxnSp>
          <p:nvCxnSpPr>
            <p:cNvPr id="5" name="4 Düz Bağlayıcı"/>
            <p:cNvCxnSpPr/>
            <p:nvPr/>
          </p:nvCxnSpPr>
          <p:spPr>
            <a:xfrm>
              <a:off x="1000100" y="1643050"/>
              <a:ext cx="342902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5 Düz Bağlayıcı"/>
            <p:cNvCxnSpPr/>
            <p:nvPr/>
          </p:nvCxnSpPr>
          <p:spPr>
            <a:xfrm>
              <a:off x="1071538" y="2570156"/>
              <a:ext cx="342902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6 Düz Bağlayıcı"/>
            <p:cNvCxnSpPr/>
            <p:nvPr/>
          </p:nvCxnSpPr>
          <p:spPr>
            <a:xfrm>
              <a:off x="1071538" y="3641726"/>
              <a:ext cx="342902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7 Metin kutusu"/>
            <p:cNvSpPr txBox="1"/>
            <p:nvPr/>
          </p:nvSpPr>
          <p:spPr>
            <a:xfrm>
              <a:off x="2285984" y="1071546"/>
              <a:ext cx="10166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aseline="30000" dirty="0" smtClean="0"/>
                <a:t>22</a:t>
              </a:r>
              <a:r>
                <a:rPr lang="tr-TR" sz="2400" dirty="0" smtClean="0"/>
                <a:t> </a:t>
              </a:r>
              <a:r>
                <a:rPr lang="tr-TR" sz="2400" baseline="-25000" dirty="0" smtClean="0"/>
                <a:t>11</a:t>
              </a:r>
              <a:r>
                <a:rPr lang="tr-TR" sz="2400" dirty="0" smtClean="0"/>
                <a:t>Na</a:t>
              </a:r>
              <a:endParaRPr lang="tr-TR" sz="2400" dirty="0"/>
            </a:p>
          </p:txBody>
        </p:sp>
        <p:cxnSp>
          <p:nvCxnSpPr>
            <p:cNvPr id="9" name="8 Düz Ok Bağlayıcısı"/>
            <p:cNvCxnSpPr/>
            <p:nvPr/>
          </p:nvCxnSpPr>
          <p:spPr>
            <a:xfrm rot="10800000" flipV="1">
              <a:off x="1571604" y="1643050"/>
              <a:ext cx="1143008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9 Metin kutusu"/>
            <p:cNvSpPr txBox="1"/>
            <p:nvPr/>
          </p:nvSpPr>
          <p:spPr>
            <a:xfrm>
              <a:off x="500034" y="1643050"/>
              <a:ext cx="13826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rgbClr val="C00000"/>
                  </a:solidFill>
                </a:rPr>
                <a:t>Elektron </a:t>
              </a:r>
            </a:p>
            <a:p>
              <a:r>
                <a:rPr lang="tr-TR" dirty="0" smtClean="0">
                  <a:solidFill>
                    <a:srgbClr val="C00000"/>
                  </a:solidFill>
                </a:rPr>
                <a:t>yakalanması </a:t>
              </a:r>
            </a:p>
            <a:p>
              <a:r>
                <a:rPr lang="tr-TR" dirty="0" smtClean="0">
                  <a:solidFill>
                    <a:srgbClr val="C00000"/>
                  </a:solidFill>
                </a:rPr>
                <a:t>% 10</a:t>
              </a:r>
              <a:endParaRPr lang="tr-TR" dirty="0">
                <a:solidFill>
                  <a:srgbClr val="C00000"/>
                </a:solidFill>
              </a:endParaRPr>
            </a:p>
          </p:txBody>
        </p:sp>
        <p:sp>
          <p:nvSpPr>
            <p:cNvPr id="11" name="10 Metin kutusu"/>
            <p:cNvSpPr txBox="1"/>
            <p:nvPr/>
          </p:nvSpPr>
          <p:spPr>
            <a:xfrm>
              <a:off x="3571868" y="1714488"/>
              <a:ext cx="17096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002060"/>
                  </a:solidFill>
                </a:rPr>
                <a:t>Pozitron yakalanması </a:t>
              </a:r>
            </a:p>
            <a:p>
              <a:r>
                <a:rPr lang="tr-TR" dirty="0" smtClean="0">
                  <a:solidFill>
                    <a:srgbClr val="002060"/>
                  </a:solidFill>
                </a:rPr>
                <a:t>% 90</a:t>
              </a:r>
              <a:endParaRPr lang="tr-TR" dirty="0">
                <a:solidFill>
                  <a:srgbClr val="002060"/>
                </a:solidFill>
              </a:endParaRPr>
            </a:p>
          </p:txBody>
        </p:sp>
        <p:cxnSp>
          <p:nvCxnSpPr>
            <p:cNvPr id="12" name="11 Düz Bağlayıcı"/>
            <p:cNvCxnSpPr/>
            <p:nvPr/>
          </p:nvCxnSpPr>
          <p:spPr>
            <a:xfrm rot="16200000" flipH="1">
              <a:off x="3143240" y="1785926"/>
              <a:ext cx="428628" cy="14287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Ok Bağlayıcısı"/>
            <p:cNvCxnSpPr/>
            <p:nvPr/>
          </p:nvCxnSpPr>
          <p:spPr>
            <a:xfrm rot="10800000" flipV="1">
              <a:off x="2714612" y="2071678"/>
              <a:ext cx="714380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Metin kutusu"/>
            <p:cNvSpPr txBox="1"/>
            <p:nvPr/>
          </p:nvSpPr>
          <p:spPr>
            <a:xfrm>
              <a:off x="1500166" y="3714752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aseline="30000" dirty="0" smtClean="0"/>
                <a:t>22</a:t>
              </a:r>
              <a:r>
                <a:rPr lang="tr-TR" sz="2400" dirty="0" smtClean="0"/>
                <a:t> </a:t>
              </a:r>
              <a:r>
                <a:rPr lang="tr-TR" sz="2400" baseline="-25000" dirty="0" smtClean="0"/>
                <a:t>10</a:t>
              </a:r>
              <a:r>
                <a:rPr lang="tr-TR" sz="2400" dirty="0" smtClean="0"/>
                <a:t>Ne</a:t>
              </a:r>
              <a:endParaRPr lang="tr-TR" sz="2400" dirty="0"/>
            </a:p>
          </p:txBody>
        </p:sp>
        <p:sp>
          <p:nvSpPr>
            <p:cNvPr id="15" name="14 Serbest Form"/>
            <p:cNvSpPr/>
            <p:nvPr/>
          </p:nvSpPr>
          <p:spPr>
            <a:xfrm>
              <a:off x="1785918" y="2571744"/>
              <a:ext cx="161815" cy="1063256"/>
            </a:xfrm>
            <a:custGeom>
              <a:avLst/>
              <a:gdLst>
                <a:gd name="connsiteX0" fmla="*/ 10632 w 161815"/>
                <a:gd name="connsiteY0" fmla="*/ 0 h 1063256"/>
                <a:gd name="connsiteX1" fmla="*/ 53162 w 161815"/>
                <a:gd name="connsiteY1" fmla="*/ 42531 h 1063256"/>
                <a:gd name="connsiteX2" fmla="*/ 74427 w 161815"/>
                <a:gd name="connsiteY2" fmla="*/ 106326 h 1063256"/>
                <a:gd name="connsiteX3" fmla="*/ 63795 w 161815"/>
                <a:gd name="connsiteY3" fmla="*/ 138224 h 1063256"/>
                <a:gd name="connsiteX4" fmla="*/ 31897 w 161815"/>
                <a:gd name="connsiteY4" fmla="*/ 148856 h 1063256"/>
                <a:gd name="connsiteX5" fmla="*/ 0 w 161815"/>
                <a:gd name="connsiteY5" fmla="*/ 170121 h 1063256"/>
                <a:gd name="connsiteX6" fmla="*/ 85060 w 161815"/>
                <a:gd name="connsiteY6" fmla="*/ 180754 h 1063256"/>
                <a:gd name="connsiteX7" fmla="*/ 42530 w 161815"/>
                <a:gd name="connsiteY7" fmla="*/ 244549 h 1063256"/>
                <a:gd name="connsiteX8" fmla="*/ 95693 w 161815"/>
                <a:gd name="connsiteY8" fmla="*/ 297712 h 1063256"/>
                <a:gd name="connsiteX9" fmla="*/ 74427 w 161815"/>
                <a:gd name="connsiteY9" fmla="*/ 340242 h 1063256"/>
                <a:gd name="connsiteX10" fmla="*/ 85060 w 161815"/>
                <a:gd name="connsiteY10" fmla="*/ 372140 h 1063256"/>
                <a:gd name="connsiteX11" fmla="*/ 42530 w 161815"/>
                <a:gd name="connsiteY11" fmla="*/ 414670 h 1063256"/>
                <a:gd name="connsiteX12" fmla="*/ 53162 w 161815"/>
                <a:gd name="connsiteY12" fmla="*/ 446568 h 1063256"/>
                <a:gd name="connsiteX13" fmla="*/ 95693 w 161815"/>
                <a:gd name="connsiteY13" fmla="*/ 499731 h 1063256"/>
                <a:gd name="connsiteX14" fmla="*/ 63795 w 161815"/>
                <a:gd name="connsiteY14" fmla="*/ 520996 h 1063256"/>
                <a:gd name="connsiteX15" fmla="*/ 138223 w 161815"/>
                <a:gd name="connsiteY15" fmla="*/ 552893 h 1063256"/>
                <a:gd name="connsiteX16" fmla="*/ 127590 w 161815"/>
                <a:gd name="connsiteY16" fmla="*/ 616689 h 1063256"/>
                <a:gd name="connsiteX17" fmla="*/ 85060 w 161815"/>
                <a:gd name="connsiteY17" fmla="*/ 723014 h 1063256"/>
                <a:gd name="connsiteX18" fmla="*/ 116958 w 161815"/>
                <a:gd name="connsiteY18" fmla="*/ 754912 h 1063256"/>
                <a:gd name="connsiteX19" fmla="*/ 148855 w 161815"/>
                <a:gd name="connsiteY19" fmla="*/ 765544 h 1063256"/>
                <a:gd name="connsiteX20" fmla="*/ 127590 w 161815"/>
                <a:gd name="connsiteY20" fmla="*/ 786810 h 1063256"/>
                <a:gd name="connsiteX21" fmla="*/ 106325 w 161815"/>
                <a:gd name="connsiteY21" fmla="*/ 829340 h 1063256"/>
                <a:gd name="connsiteX22" fmla="*/ 148855 w 161815"/>
                <a:gd name="connsiteY22" fmla="*/ 871870 h 1063256"/>
                <a:gd name="connsiteX23" fmla="*/ 116958 w 161815"/>
                <a:gd name="connsiteY23" fmla="*/ 903768 h 1063256"/>
                <a:gd name="connsiteX24" fmla="*/ 138223 w 161815"/>
                <a:gd name="connsiteY24" fmla="*/ 1063256 h 106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815" h="1063256">
                  <a:moveTo>
                    <a:pt x="10632" y="0"/>
                  </a:moveTo>
                  <a:cubicBezTo>
                    <a:pt x="24809" y="14177"/>
                    <a:pt x="42847" y="25339"/>
                    <a:pt x="53162" y="42531"/>
                  </a:cubicBezTo>
                  <a:cubicBezTo>
                    <a:pt x="64694" y="61752"/>
                    <a:pt x="74427" y="106326"/>
                    <a:pt x="74427" y="106326"/>
                  </a:cubicBezTo>
                  <a:cubicBezTo>
                    <a:pt x="70883" y="116959"/>
                    <a:pt x="71720" y="130299"/>
                    <a:pt x="63795" y="138224"/>
                  </a:cubicBezTo>
                  <a:cubicBezTo>
                    <a:pt x="55870" y="146149"/>
                    <a:pt x="41922" y="143844"/>
                    <a:pt x="31897" y="148856"/>
                  </a:cubicBezTo>
                  <a:cubicBezTo>
                    <a:pt x="20467" y="154571"/>
                    <a:pt x="10632" y="163033"/>
                    <a:pt x="0" y="170121"/>
                  </a:cubicBezTo>
                  <a:cubicBezTo>
                    <a:pt x="28353" y="173665"/>
                    <a:pt x="70883" y="155945"/>
                    <a:pt x="85060" y="180754"/>
                  </a:cubicBezTo>
                  <a:cubicBezTo>
                    <a:pt x="97740" y="202944"/>
                    <a:pt x="47542" y="219488"/>
                    <a:pt x="42530" y="244549"/>
                  </a:cubicBezTo>
                  <a:cubicBezTo>
                    <a:pt x="34318" y="285607"/>
                    <a:pt x="73146" y="290196"/>
                    <a:pt x="95693" y="297712"/>
                  </a:cubicBezTo>
                  <a:cubicBezTo>
                    <a:pt x="88604" y="311889"/>
                    <a:pt x="76669" y="324551"/>
                    <a:pt x="74427" y="340242"/>
                  </a:cubicBezTo>
                  <a:cubicBezTo>
                    <a:pt x="72842" y="351337"/>
                    <a:pt x="85060" y="360932"/>
                    <a:pt x="85060" y="372140"/>
                  </a:cubicBezTo>
                  <a:cubicBezTo>
                    <a:pt x="85060" y="409945"/>
                    <a:pt x="70883" y="405219"/>
                    <a:pt x="42530" y="414670"/>
                  </a:cubicBezTo>
                  <a:cubicBezTo>
                    <a:pt x="46074" y="425303"/>
                    <a:pt x="46161" y="437816"/>
                    <a:pt x="53162" y="446568"/>
                  </a:cubicBezTo>
                  <a:cubicBezTo>
                    <a:pt x="108128" y="515276"/>
                    <a:pt x="68966" y="419552"/>
                    <a:pt x="95693" y="499731"/>
                  </a:cubicBezTo>
                  <a:cubicBezTo>
                    <a:pt x="85060" y="506819"/>
                    <a:pt x="60696" y="508599"/>
                    <a:pt x="63795" y="520996"/>
                  </a:cubicBezTo>
                  <a:cubicBezTo>
                    <a:pt x="66184" y="530552"/>
                    <a:pt x="126761" y="549073"/>
                    <a:pt x="138223" y="552893"/>
                  </a:cubicBezTo>
                  <a:cubicBezTo>
                    <a:pt x="160729" y="620416"/>
                    <a:pt x="146140" y="548669"/>
                    <a:pt x="127590" y="616689"/>
                  </a:cubicBezTo>
                  <a:cubicBezTo>
                    <a:pt x="97726" y="726194"/>
                    <a:pt x="148625" y="680638"/>
                    <a:pt x="85060" y="723014"/>
                  </a:cubicBezTo>
                  <a:cubicBezTo>
                    <a:pt x="95693" y="733647"/>
                    <a:pt x="104447" y="746571"/>
                    <a:pt x="116958" y="754912"/>
                  </a:cubicBezTo>
                  <a:cubicBezTo>
                    <a:pt x="126283" y="761129"/>
                    <a:pt x="145311" y="754912"/>
                    <a:pt x="148855" y="765544"/>
                  </a:cubicBezTo>
                  <a:cubicBezTo>
                    <a:pt x="152025" y="775054"/>
                    <a:pt x="133151" y="778469"/>
                    <a:pt x="127590" y="786810"/>
                  </a:cubicBezTo>
                  <a:cubicBezTo>
                    <a:pt x="118798" y="799998"/>
                    <a:pt x="113413" y="815163"/>
                    <a:pt x="106325" y="829340"/>
                  </a:cubicBezTo>
                  <a:cubicBezTo>
                    <a:pt x="123338" y="835011"/>
                    <a:pt x="160197" y="837845"/>
                    <a:pt x="148855" y="871870"/>
                  </a:cubicBezTo>
                  <a:cubicBezTo>
                    <a:pt x="144100" y="886135"/>
                    <a:pt x="127590" y="893135"/>
                    <a:pt x="116958" y="903768"/>
                  </a:cubicBezTo>
                  <a:cubicBezTo>
                    <a:pt x="161815" y="971052"/>
                    <a:pt x="138223" y="922886"/>
                    <a:pt x="138223" y="1063256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15 Metin kutusu"/>
            <p:cNvSpPr txBox="1"/>
            <p:nvPr/>
          </p:nvSpPr>
          <p:spPr>
            <a:xfrm>
              <a:off x="2214546" y="3214686"/>
              <a:ext cx="1539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smtClean="0">
                  <a:sym typeface="Symbol"/>
                </a:rPr>
                <a:t>= </a:t>
              </a:r>
              <a:r>
                <a:rPr lang="tr-TR" sz="2000" dirty="0" smtClean="0">
                  <a:sym typeface="Symbol"/>
                </a:rPr>
                <a:t>1.28 </a:t>
              </a:r>
              <a:r>
                <a:rPr lang="tr-TR" sz="2000" dirty="0" err="1" smtClean="0">
                  <a:sym typeface="Symbol"/>
                </a:rPr>
                <a:t>MeV</a:t>
              </a:r>
              <a:endParaRPr lang="tr-TR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Alfa parçalanması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Yüksek atom numaralı elementler kararlı seviyeye tek bir parçacık yayınlayarak inmezler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Alfa parçalanmasında, çekirdekten 2 p ve 2 n yayınlanır. Z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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83’den büyük 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65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Alfa parçalanması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5072074"/>
            <a:ext cx="4562814" cy="642942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65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Alph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752712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Bir radyoaktif ana çekirdekten alfa (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α),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beta (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β)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 gamma (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γ)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bozunmaları sonucu yavru çekirdekler oluşturan seriler, </a:t>
            </a:r>
            <a:r>
              <a:rPr lang="tr-T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radyoaktif seriler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olarak tanımlanır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Radyoaktif seriler U,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Ac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ve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Np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serisi şeklinde 4 grup oluşturur 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Her seri, bozunma zincirini tamamladıktan sonra kararlı bir çekirdek haline dönüşür </a:t>
            </a: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6666" r="22656" b="11458"/>
          <a:stretch>
            <a:fillRect/>
          </a:stretch>
        </p:blipFill>
        <p:spPr bwMode="auto">
          <a:xfrm>
            <a:off x="1071538" y="1336887"/>
            <a:ext cx="6715172" cy="516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Uranyum 238 serisi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ral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642918"/>
            <a:ext cx="8215370" cy="5954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274638"/>
            <a:ext cx="5043494" cy="114300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X-Işını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0433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Günümüz görüntüleme yöntemlerinin temelini oluşturan ve tıp biliminde yeni bir çağ açan X-ışınları 1895 yılında Alman Fizik Profesörü </a:t>
            </a:r>
            <a:r>
              <a:rPr lang="tr-T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Wilhelm </a:t>
            </a:r>
            <a:r>
              <a:rPr lang="tr-TR" sz="28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Conrad</a:t>
            </a:r>
            <a:r>
              <a:rPr lang="tr-T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Röntgen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tarafından keşfedilmiştir</a:t>
            </a: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USER\Desktop\wilhelmconradront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42918"/>
            <a:ext cx="4000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X-Işınlarının Özellikleri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X-ışınları 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yüksek enerjili elektronların yavaşlatılması veya 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atomların iç yörüngelerindeki elektron geçişleri </a:t>
            </a:r>
          </a:p>
          <a:p>
            <a:pPr>
              <a:lnSpc>
                <a:spcPct val="120000"/>
              </a:lnSpc>
              <a:buNone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ile meydana gelen dalga boyları 0.1-100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tr-TR" sz="2800" dirty="0" smtClean="0">
                <a:latin typeface="Calibri"/>
                <a:ea typeface="Tahoma" pitchFamily="34" charset="0"/>
                <a:cs typeface="Tahoma" pitchFamily="34" charset="0"/>
              </a:rPr>
              <a:t>⁰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arasında değişen elektromanyetik dalgalardır 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“sert X-ışını”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Dalga boyları küçük, girginlik dereceleri fazla olan X-ışını 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“yumuşak X-ışını” 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dalga boyları büyük, girginlik dereceleri az olan X-ışını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X-ışınlarının frekansı görünür ışığın frekansından ortalama 1000 defa daha büyüktür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3287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X-ışınları hem dalga hem tanecik özelliği gösterirler </a:t>
            </a: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428596" y="1928802"/>
          <a:ext cx="8429684" cy="41647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97230"/>
                <a:gridCol w="4732454"/>
              </a:tblGrid>
              <a:tr h="609232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Genel Özellikleri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Etkileşme sonucu maddeden çıkan tanecik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47700">
                <a:tc>
                  <a:txBody>
                    <a:bodyPr/>
                    <a:lstStyle/>
                    <a:p>
                      <a:r>
                        <a:rPr lang="tr-TR" dirty="0" smtClean="0"/>
                        <a:t>Sürekli spektrum verir</a:t>
                      </a:r>
                    </a:p>
                    <a:p>
                      <a:r>
                        <a:rPr lang="tr-TR" dirty="0" smtClean="0"/>
                        <a:t>Çizgi spektrum verir</a:t>
                      </a:r>
                    </a:p>
                    <a:p>
                      <a:r>
                        <a:rPr lang="tr-TR" dirty="0" smtClean="0"/>
                        <a:t>Işık hızı ile yayılır</a:t>
                      </a:r>
                    </a:p>
                    <a:p>
                      <a:r>
                        <a:rPr lang="tr-TR" dirty="0" smtClean="0"/>
                        <a:t>Elektrik ve </a:t>
                      </a:r>
                      <a:r>
                        <a:rPr lang="tr-TR" dirty="0" err="1" smtClean="0"/>
                        <a:t>magnetik</a:t>
                      </a:r>
                      <a:r>
                        <a:rPr lang="tr-TR" dirty="0" smtClean="0"/>
                        <a:t> alandan etkilenmezler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İyon</a:t>
                      </a:r>
                    </a:p>
                    <a:p>
                      <a:r>
                        <a:rPr lang="tr-TR" dirty="0" err="1" smtClean="0"/>
                        <a:t>Fotoelektron</a:t>
                      </a:r>
                      <a:r>
                        <a:rPr lang="tr-TR" dirty="0" smtClean="0"/>
                        <a:t> </a:t>
                      </a:r>
                    </a:p>
                    <a:p>
                      <a:r>
                        <a:rPr lang="tr-TR" dirty="0" err="1" smtClean="0"/>
                        <a:t>Auger</a:t>
                      </a:r>
                      <a:r>
                        <a:rPr lang="tr-TR" dirty="0" smtClean="0"/>
                        <a:t> elektronu </a:t>
                      </a:r>
                    </a:p>
                    <a:p>
                      <a:r>
                        <a:rPr lang="tr-TR" dirty="0" smtClean="0"/>
                        <a:t>Geri tepme elektronu </a:t>
                      </a:r>
                    </a:p>
                    <a:p>
                      <a:r>
                        <a:rPr lang="tr-TR" dirty="0" smtClean="0"/>
                        <a:t>Elektron pozitron çifti </a:t>
                      </a:r>
                      <a:endParaRPr lang="tr-TR" dirty="0"/>
                    </a:p>
                  </a:txBody>
                  <a:tcPr/>
                </a:tc>
              </a:tr>
              <a:tr h="519075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Yapabileceği fiziksel olaylar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X-ışını soğrulmasının kalıcı sonuçları</a:t>
                      </a:r>
                      <a:endParaRPr lang="tr-TR" sz="2000" b="1" dirty="0"/>
                    </a:p>
                  </a:txBody>
                  <a:tcPr/>
                </a:tc>
              </a:tr>
              <a:tr h="1481644">
                <a:tc>
                  <a:txBody>
                    <a:bodyPr/>
                    <a:lstStyle/>
                    <a:p>
                      <a:r>
                        <a:rPr lang="tr-TR" dirty="0" smtClean="0"/>
                        <a:t>Kırılma </a:t>
                      </a:r>
                    </a:p>
                    <a:p>
                      <a:r>
                        <a:rPr lang="tr-TR" dirty="0" smtClean="0"/>
                        <a:t>Yansıma </a:t>
                      </a:r>
                    </a:p>
                    <a:p>
                      <a:r>
                        <a:rPr lang="tr-TR" dirty="0" smtClean="0"/>
                        <a:t>Polarizasyon </a:t>
                      </a:r>
                    </a:p>
                    <a:p>
                      <a:r>
                        <a:rPr lang="tr-TR" dirty="0" err="1" smtClean="0"/>
                        <a:t>Koherent</a:t>
                      </a:r>
                      <a:r>
                        <a:rPr lang="tr-TR" dirty="0" smtClean="0"/>
                        <a:t> saçılma </a:t>
                      </a:r>
                    </a:p>
                    <a:p>
                      <a:r>
                        <a:rPr lang="tr-TR" dirty="0" err="1" smtClean="0"/>
                        <a:t>İnkoherent</a:t>
                      </a:r>
                      <a:r>
                        <a:rPr lang="tr-TR" dirty="0" smtClean="0"/>
                        <a:t> saçılma- Fotoelektrik olay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Radyasyon tahribatı</a:t>
                      </a:r>
                    </a:p>
                    <a:p>
                      <a:r>
                        <a:rPr lang="tr-TR" dirty="0" smtClean="0"/>
                        <a:t>Sıcaklık artması </a:t>
                      </a:r>
                    </a:p>
                    <a:p>
                      <a:r>
                        <a:rPr lang="tr-TR" dirty="0" smtClean="0"/>
                        <a:t>Fotoelektrik </a:t>
                      </a:r>
                      <a:r>
                        <a:rPr lang="tr-TR" dirty="0" err="1" smtClean="0"/>
                        <a:t>iyonizasyon</a:t>
                      </a:r>
                      <a:r>
                        <a:rPr lang="tr-TR" dirty="0" smtClean="0"/>
                        <a:t> -Genetik değişme </a:t>
                      </a:r>
                    </a:p>
                    <a:p>
                      <a:r>
                        <a:rPr lang="tr-TR" dirty="0" smtClean="0"/>
                        <a:t>Hücrenin ölümü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X-Işınlarının Oluşumu  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X-ışınları, doğal X-ışınları ve yapay X-ışınları olmak üzere iki şekilde meydana gelir; </a:t>
            </a:r>
          </a:p>
          <a:p>
            <a:pPr lvl="1">
              <a:lnSpc>
                <a:spcPct val="120000"/>
              </a:lnSpc>
            </a:pP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Doğal X-Işınları: 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Atom çekirdeği tarafından K enerji kabuğundan elektron yakalanması, alfa bozunumu, iç dönüşüm ve beta bozunumu olaylarıyla meydana gelir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Bir atoma dışarıdan gelen veya gönderilen yüksek enerjili elektronlar o atomun ilk halkalarından elektronlar koparırlar. Atomdan kopan bu elektronun yerine daha yüksek seviyelerden elektronlar atlayarak kopan elektronun yerindeki boşluğu doldururlar. Bu sırada ortaya çıkan enerji fazlalığı X-ışını şeklinde dışarı salınır. Çekirdek içerisinde bulunan protonlardan bir tanesi hareketi esnasında atomun ilk halkalarındaki elektronu yakalar ve </a:t>
            </a: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nötürleşir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Yakalanan bu elektronun halkasındaki boşalan yere diğer bir halkadan bir elektron atlamasıyla X-ışını meydana gelebilir. </a:t>
            </a:r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1894" y="1214422"/>
            <a:ext cx="827351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EMD dalgaları, dalga boyu-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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 frekans-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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 genlik (ya da yoğunluk)-A/ enerji miktarı-E ile bağlantılı olarak karakterize edebiliriz</a:t>
            </a:r>
          </a:p>
        </p:txBody>
      </p:sp>
      <p:grpSp>
        <p:nvGrpSpPr>
          <p:cNvPr id="2" name="14 Grup"/>
          <p:cNvGrpSpPr/>
          <p:nvPr/>
        </p:nvGrpSpPr>
        <p:grpSpPr>
          <a:xfrm>
            <a:off x="714348" y="3357562"/>
            <a:ext cx="7572428" cy="2286016"/>
            <a:chOff x="1115616" y="1605672"/>
            <a:chExt cx="6480720" cy="1817067"/>
          </a:xfrm>
        </p:grpSpPr>
        <p:grpSp>
          <p:nvGrpSpPr>
            <p:cNvPr id="4" name="Group 29"/>
            <p:cNvGrpSpPr/>
            <p:nvPr/>
          </p:nvGrpSpPr>
          <p:grpSpPr>
            <a:xfrm>
              <a:off x="1115616" y="1605672"/>
              <a:ext cx="6480720" cy="1817067"/>
              <a:chOff x="1547664" y="675829"/>
              <a:chExt cx="6480720" cy="1817067"/>
            </a:xfrm>
          </p:grpSpPr>
          <p:pic>
            <p:nvPicPr>
              <p:cNvPr id="3" name="Picture 2"/>
              <p:cNvPicPr/>
              <p:nvPr/>
            </p:nvPicPr>
            <p:blipFill>
              <a:blip r:embed="rId2" cstate="print"/>
              <a:srcRect l="35768" t="34746" r="35811" b="48286"/>
              <a:stretch>
                <a:fillRect/>
              </a:stretch>
            </p:blipFill>
            <p:spPr bwMode="auto">
              <a:xfrm>
                <a:off x="1547664" y="692696"/>
                <a:ext cx="6480720" cy="18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" name="Straight Arrow Connector 4"/>
              <p:cNvCxnSpPr/>
              <p:nvPr/>
            </p:nvCxnSpPr>
            <p:spPr>
              <a:xfrm>
                <a:off x="5268077" y="1221798"/>
                <a:ext cx="84009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5269266" y="675829"/>
                <a:ext cx="5176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200" b="1" dirty="0" smtClean="0">
                    <a:solidFill>
                      <a:schemeClr val="accent2"/>
                    </a:solidFill>
                    <a:latin typeface="Symbol" pitchFamily="18" charset="2"/>
                  </a:rPr>
                  <a:t>l</a:t>
                </a:r>
                <a:endParaRPr lang="tr-TR" sz="3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826130" y="1772816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b="1" dirty="0" smtClean="0">
                    <a:solidFill>
                      <a:srgbClr val="FF0000"/>
                    </a:solidFill>
                  </a:rPr>
                  <a:t>A</a:t>
                </a:r>
                <a:endParaRPr lang="tr-TR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691680" y="984313"/>
                <a:ext cx="583332" cy="318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tepe</a:t>
                </a:r>
                <a:endParaRPr lang="tr-TR" sz="2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934365" y="2061297"/>
                <a:ext cx="693084" cy="318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çukur</a:t>
                </a:r>
                <a:endParaRPr lang="tr-TR" sz="2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547664" y="1700808"/>
                <a:ext cx="648072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051720" y="1340768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2411760" y="1628800"/>
                <a:ext cx="0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4"/>
            <p:cNvCxnSpPr/>
            <p:nvPr/>
          </p:nvCxnSpPr>
          <p:spPr>
            <a:xfrm>
              <a:off x="5292080" y="3068960"/>
              <a:ext cx="8400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Yapay X-Işınları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Maddenin; elektron, proton veya hızlandırılmış parçacıklarla etkileşmesinden ya da X-ışını tüpünden veya başka bir uygun radyoaktif kaynaktan çıkan fotonlarla etkileşmesinden meydana gelir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Maddenin, fotonlarla etkileşmesinden karakteristik (çizgi) X-ışınları, yüklü parçacıklarla etkileşmesinden hem karakteristik hem de sürekli X-ışınları elde edilir</a:t>
            </a:r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Etkileşme şekline göre 2 tür X-ışını elde edilir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Sürekli (Frenleme) X-Işınları: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Elektron demeti, hedef atomun çekirdeğine yaklaştığında, çekirdeğin pozitif yükünden kaynaklanan elektrik alandan etkilenir ve dışarıya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foton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yayar 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Sürekli bir enerji spektrumuna sahip bu fotonlara sürekli x-ışınları, bu olaya da </a:t>
            </a:r>
            <a:r>
              <a:rPr lang="tr-T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Bremsstrahlung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veya frenleme radyasyonu adı verilir.</a:t>
            </a:r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Karakteristik X-Işınları: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Hedef atom üzerine gönderilen elektronların, hedef atomun yörüngesindeki elektronlarla etkileşimi sonrasında, aldıkları enerjiyle üst enerji seviyelerine çıkarlar. Kararsız durumdaki bu enerji seviyeleri geri bozunduğunda dışarıya foton yayınlanır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Enerjileri, seviyeleri arasındaki farka eşit olan bu fotonlara karakteristik x-ışınları adı verilir</a:t>
            </a:r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X-Rays_spec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815282" cy="5135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X-Işınlarının Fizyolojik Etkisi 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Yüksek enerjili her ışın gibi X-ışınları da dokular için zararlıdır 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Çok yüksek frekansa sahip olan X-ışınları kimyasal bağları kırabilecek enerjiye sahiptir. Bu bağların kırılması sonucu iyonlaşma oluşur. İyonlaşabilen elektromanyetik ışınımlar DNA'yı parçalayabilecek kadar enerji taşımaktadır. 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DNA'nın zarar görmesi ise hücreleri öldürmektedir. Bunun sonucunda doku zarar görür 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DNA'da çok az bir zedelenme, kansere yol açabilecek kalıcı değişikliklere sebep olabilir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Eller ve vücudun diğer kısımları X-ışınlarına hedef olduğundaki tehlikeli duruma yanık denir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Güneş yanığından çok daha fazla zararlı 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Yanıklara, X-ışınlarından çıkan ısı neden olmayıp, ısının doğurduğu yanıklardan da farklıdır 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X-ışınlarına hedef olunduğunda ani bir acıma duygusu da duyulmaz 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İyileşmesi diğer yanıklardan çok daha yavaş olur 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2924598" cy="285752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Gama (</a:t>
            </a:r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) </a:t>
            </a:r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Radyasyonu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142984"/>
            <a:ext cx="8643998" cy="12144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Yüksek enerjili EMD. Çekirdeğin uyarılmış enerji seviyesinden temel enerji seviyesine dönerken yayınladığı foton(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lar</a:t>
            </a:r>
            <a:r>
              <a:rPr lang="tr-TR" sz="2800" dirty="0" smtClean="0"/>
              <a:t>)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C:\Users\USER\Desktop\Gammae.gif"/>
          <p:cNvPicPr>
            <a:picLocks noChangeAspect="1" noChangeArrowheads="1"/>
          </p:cNvPicPr>
          <p:nvPr/>
        </p:nvPicPr>
        <p:blipFill>
          <a:blip r:embed="rId3" cstate="print"/>
          <a:srcRect l="3061" t="18338" r="23469" b="19341"/>
          <a:stretch>
            <a:fillRect/>
          </a:stretch>
        </p:blipFill>
        <p:spPr bwMode="auto">
          <a:xfrm>
            <a:off x="4143372" y="2357430"/>
            <a:ext cx="4020235" cy="2428892"/>
          </a:xfrm>
          <a:prstGeom prst="rect">
            <a:avLst/>
          </a:prstGeom>
          <a:noFill/>
        </p:spPr>
      </p:pic>
      <p:pic>
        <p:nvPicPr>
          <p:cNvPr id="4101" name="Picture 5" descr="C:\Users\USER\Desktop\ind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357830"/>
            <a:ext cx="4786324" cy="857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 Radyasyonlarının madde ile etkileşimi</a:t>
            </a: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Fotoelektrik etki</a:t>
            </a:r>
          </a:p>
          <a:p>
            <a:pPr>
              <a:lnSpc>
                <a:spcPct val="120000"/>
              </a:lnSpc>
            </a:pP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Compton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saçılması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İyon çifti oluşumu (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pair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Fotoelektron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Bir metalik yüzeye ışık kaynağı (daha genel ifadeyle elektromanyetik ışınım) düştüğünde yüzeyden elektron yayımlanabilir. Bu şekilde yayımlanmış elektronlar da (elektron özellikleri değişmemesine rağmen)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fotoelektronlar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olarak adlandırılır.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Fotoelektrik </a:t>
            </a:r>
            <a:r>
              <a:rPr lang="tr-T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absorbsiyon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643050"/>
            <a:ext cx="5000660" cy="4286280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 =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E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+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E</a:t>
            </a:r>
            <a:r>
              <a:rPr lang="tr-TR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K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Foton yörünge e ile etkileştiğinde bütün enerjisini o e aktarır. Enerji kazanan e atomdan ayrılır, arkasında bir boşluk bırakır. Bu boşluk dış yörünge e </a:t>
            </a: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ları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tarafından doldurulur. 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Bu sırada X ışını yayınlanır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" name="10 Grup"/>
          <p:cNvGrpSpPr/>
          <p:nvPr/>
        </p:nvGrpSpPr>
        <p:grpSpPr>
          <a:xfrm>
            <a:off x="4643438" y="1285860"/>
            <a:ext cx="4214842" cy="3400506"/>
            <a:chOff x="2285984" y="1214422"/>
            <a:chExt cx="4643470" cy="3900572"/>
          </a:xfrm>
        </p:grpSpPr>
        <p:pic>
          <p:nvPicPr>
            <p:cNvPr id="6146" name="Picture 2" descr="C:\Users\USER\Desktop\untitled2asds.gif"/>
            <p:cNvPicPr>
              <a:picLocks noChangeAspect="1" noChangeArrowheads="1"/>
            </p:cNvPicPr>
            <p:nvPr/>
          </p:nvPicPr>
          <p:blipFill>
            <a:blip r:embed="rId2" cstate="print"/>
            <a:srcRect l="51913" b="31855"/>
            <a:stretch>
              <a:fillRect/>
            </a:stretch>
          </p:blipFill>
          <p:spPr bwMode="auto">
            <a:xfrm>
              <a:off x="3500430" y="1214422"/>
              <a:ext cx="3429024" cy="3074304"/>
            </a:xfrm>
            <a:prstGeom prst="rect">
              <a:avLst/>
            </a:prstGeom>
            <a:noFill/>
          </p:spPr>
        </p:pic>
        <p:cxnSp>
          <p:nvCxnSpPr>
            <p:cNvPr id="6" name="5 Düz Ok Bağlayıcısı"/>
            <p:cNvCxnSpPr/>
            <p:nvPr/>
          </p:nvCxnSpPr>
          <p:spPr>
            <a:xfrm flipV="1">
              <a:off x="2285984" y="2786058"/>
              <a:ext cx="228601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6 Metin kutusu"/>
            <p:cNvSpPr txBox="1"/>
            <p:nvPr/>
          </p:nvSpPr>
          <p:spPr>
            <a:xfrm>
              <a:off x="2857488" y="2214554"/>
              <a:ext cx="457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800" dirty="0" smtClean="0"/>
                <a:t>E</a:t>
              </a:r>
              <a:r>
                <a:rPr lang="tr-TR" sz="2800" baseline="-25000" dirty="0" smtClean="0">
                  <a:sym typeface="Symbol"/>
                </a:rPr>
                <a:t></a:t>
              </a:r>
              <a:endParaRPr lang="tr-TR" sz="2800" baseline="-25000" dirty="0"/>
            </a:p>
          </p:txBody>
        </p:sp>
        <p:cxnSp>
          <p:nvCxnSpPr>
            <p:cNvPr id="9" name="8 Düz Ok Bağlayıcısı"/>
            <p:cNvCxnSpPr/>
            <p:nvPr/>
          </p:nvCxnSpPr>
          <p:spPr>
            <a:xfrm rot="5400000">
              <a:off x="3643306" y="3714752"/>
              <a:ext cx="18573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Metin kutusu"/>
            <p:cNvSpPr txBox="1"/>
            <p:nvPr/>
          </p:nvSpPr>
          <p:spPr>
            <a:xfrm>
              <a:off x="3714744" y="4714884"/>
              <a:ext cx="152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 err="1" smtClean="0"/>
                <a:t>Fotoelektron</a:t>
              </a:r>
              <a:endParaRPr lang="tr-TR" sz="20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8596" y="458669"/>
            <a:ext cx="8031192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3300"/>
              </a:buClr>
            </a:pPr>
            <a:r>
              <a:rPr lang="tr-TR" sz="2800" b="1" dirty="0" err="1" smtClean="0">
                <a:solidFill>
                  <a:schemeClr val="tx1"/>
                </a:solidFill>
              </a:rPr>
              <a:t>EMDlerin</a:t>
            </a:r>
            <a:r>
              <a:rPr lang="tr-TR" sz="2800" b="1" dirty="0" smtClean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hepsi </a:t>
            </a:r>
            <a:r>
              <a:rPr lang="tr-TR" sz="2800" b="1" dirty="0" smtClean="0">
                <a:solidFill>
                  <a:schemeClr val="tx1"/>
                </a:solidFill>
              </a:rPr>
              <a:t>aynı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b="1" dirty="0" smtClean="0">
                <a:solidFill>
                  <a:schemeClr val="tx1"/>
                </a:solidFill>
              </a:rPr>
              <a:t>hıza (ışık hızına) </a:t>
            </a:r>
            <a:r>
              <a:rPr lang="tr-TR" sz="2800" dirty="0" smtClean="0">
                <a:solidFill>
                  <a:schemeClr val="tx1"/>
                </a:solidFill>
              </a:rPr>
              <a:t>sahip AMA farklı özellikler gösterirler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932363" y="1785926"/>
            <a:ext cx="3887787" cy="778978"/>
          </a:xfrm>
          <a:prstGeom prst="cloudCallout">
            <a:avLst>
              <a:gd name="adj1" fmla="val -23500"/>
              <a:gd name="adj2" fmla="val 10735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sz="2000" b="1" dirty="0" err="1" smtClean="0">
                <a:latin typeface="Book Antiqua" pitchFamily="18" charset="0"/>
              </a:rPr>
              <a:t>EMDler</a:t>
            </a:r>
            <a:r>
              <a:rPr lang="tr-TR" sz="2000" b="1" dirty="0" smtClean="0">
                <a:latin typeface="Book Antiqua" pitchFamily="18" charset="0"/>
              </a:rPr>
              <a:t>  aynı hız</a:t>
            </a:r>
            <a:endParaRPr lang="tr-TR" sz="2000" b="1" dirty="0">
              <a:latin typeface="Book Antiqua" pitchFamily="18" charset="0"/>
            </a:endParaRPr>
          </a:p>
        </p:txBody>
      </p:sp>
      <p:pic>
        <p:nvPicPr>
          <p:cNvPr id="6" name="Picture 5" descr="whats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124200"/>
            <a:ext cx="40576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 rot="10800000">
            <a:off x="251520" y="4437062"/>
            <a:ext cx="4104580" cy="1224185"/>
          </a:xfrm>
          <a:prstGeom prst="cloudCallout">
            <a:avLst>
              <a:gd name="adj1" fmla="val -6065"/>
              <a:gd name="adj2" fmla="val 99829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10800000"/>
          <a:lstStyle/>
          <a:p>
            <a:pPr algn="ctr"/>
            <a:r>
              <a:rPr lang="tr-TR" sz="2000" b="1" dirty="0" err="1" smtClean="0">
                <a:latin typeface="Book Antiqua" pitchFamily="18" charset="0"/>
              </a:rPr>
              <a:t>EMDler</a:t>
            </a:r>
            <a:r>
              <a:rPr lang="tr-TR" sz="2000" b="1" dirty="0" smtClean="0">
                <a:latin typeface="Book Antiqua" pitchFamily="18" charset="0"/>
              </a:rPr>
              <a:t>  farklı frekanslar</a:t>
            </a:r>
            <a:endParaRPr lang="tr-TR" sz="2000" b="1" dirty="0">
              <a:latin typeface="Book Antiqua" pitchFamily="18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10800000">
            <a:off x="5003800" y="5013325"/>
            <a:ext cx="4067175" cy="936625"/>
          </a:xfrm>
          <a:prstGeom prst="cloudCallout">
            <a:avLst>
              <a:gd name="adj1" fmla="val 26931"/>
              <a:gd name="adj2" fmla="val 9491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/>
          <a:lstStyle/>
          <a:p>
            <a:pPr algn="ctr"/>
            <a:r>
              <a:rPr lang="tr-TR" sz="2000" b="1" dirty="0" err="1" smtClean="0">
                <a:latin typeface="Book Antiqua" pitchFamily="18" charset="0"/>
              </a:rPr>
              <a:t>EMDler</a:t>
            </a:r>
            <a:r>
              <a:rPr lang="tr-TR" sz="2000" b="1" dirty="0" smtClean="0">
                <a:latin typeface="Book Antiqua" pitchFamily="18" charset="0"/>
              </a:rPr>
              <a:t>  farklı dalga boyları</a:t>
            </a:r>
            <a:endParaRPr lang="tr-TR" sz="20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Compton</a:t>
            </a:r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Saçılması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C:\Users\USER\Desktop\emsGamma_mainContent_compton-scattering.png"/>
          <p:cNvPicPr>
            <a:picLocks noChangeAspect="1" noChangeArrowheads="1"/>
          </p:cNvPicPr>
          <p:nvPr/>
        </p:nvPicPr>
        <p:blipFill>
          <a:blip r:embed="rId2" cstate="print"/>
          <a:srcRect l="4999" t="1816" r="7500" b="3752"/>
          <a:stretch>
            <a:fillRect/>
          </a:stretch>
        </p:blipFill>
        <p:spPr bwMode="auto">
          <a:xfrm>
            <a:off x="214282" y="1714488"/>
            <a:ext cx="5000660" cy="3714776"/>
          </a:xfrm>
          <a:prstGeom prst="rect">
            <a:avLst/>
          </a:prstGeo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607089" y="1773238"/>
            <a:ext cx="3179753" cy="411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X-ışınları madde ile çarpıştığında bir 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kısmı saçılmaya uğrar.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Saçılan ışıma, gelen ışımadan bir </a:t>
            </a: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miktar </a:t>
            </a:r>
            <a:r>
              <a:rPr lang="tr-T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daha düşük frekanslıdır (uzun </a:t>
            </a:r>
          </a:p>
          <a:p>
            <a:pPr>
              <a:lnSpc>
                <a:spcPct val="120000"/>
              </a:lnSpc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dalga boyludur)</a:t>
            </a:r>
          </a:p>
          <a:p>
            <a:pPr>
              <a:lnSpc>
                <a:spcPct val="120000"/>
              </a:lnSpc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Dalga boyundaki değişim, ışımanın saçılma açısına bağlıdır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b="6888"/>
          <a:stretch>
            <a:fillRect/>
          </a:stretch>
        </p:blipFill>
        <p:spPr bwMode="auto">
          <a:xfrm>
            <a:off x="4429123" y="2781301"/>
            <a:ext cx="3943351" cy="386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438134"/>
            <a:ext cx="6778625" cy="633412"/>
          </a:xfrm>
        </p:spPr>
        <p:txBody>
          <a:bodyPr/>
          <a:lstStyle/>
          <a:p>
            <a:pPr eaLnBrk="1" hangingPunct="1"/>
            <a:r>
              <a:rPr lang="tr-T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Compton</a:t>
            </a:r>
            <a:r>
              <a:rPr lang="tr-T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Saçılması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185882"/>
            <a:ext cx="85344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Foton atomun en dış yörüngesindeki e ile etkileşir. Dış yörüngedeki e bağlanma enerjisi sıfır alınabilir. Bu yüzden e yörüngeden atılması için enerji harcamaz, fakat e enerji  kazanır. Etkileşim sonrası foton daha düşük enerji ile saçılarak yoluna devam eder.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7418417" y="3502030"/>
            <a:ext cx="143986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Geri </a:t>
            </a:r>
            <a:r>
              <a:rPr lang="tr-TR" dirty="0" smtClean="0"/>
              <a:t>gelen </a:t>
            </a:r>
            <a:r>
              <a:rPr lang="tr-TR" dirty="0"/>
              <a:t>elektron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6948488" y="6027738"/>
            <a:ext cx="143986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Saçılan foton</a:t>
            </a:r>
          </a:p>
        </p:txBody>
      </p:sp>
      <p:grpSp>
        <p:nvGrpSpPr>
          <p:cNvPr id="22" name="21 Grup"/>
          <p:cNvGrpSpPr/>
          <p:nvPr/>
        </p:nvGrpSpPr>
        <p:grpSpPr>
          <a:xfrm>
            <a:off x="571472" y="3429000"/>
            <a:ext cx="3357585" cy="3003031"/>
            <a:chOff x="571472" y="3429000"/>
            <a:chExt cx="3357585" cy="3003031"/>
          </a:xfrm>
        </p:grpSpPr>
        <p:grpSp>
          <p:nvGrpSpPr>
            <p:cNvPr id="8" name="7 Grup"/>
            <p:cNvGrpSpPr/>
            <p:nvPr/>
          </p:nvGrpSpPr>
          <p:grpSpPr>
            <a:xfrm>
              <a:off x="571472" y="3429000"/>
              <a:ext cx="3357585" cy="3003031"/>
              <a:chOff x="2285984" y="1214422"/>
              <a:chExt cx="4643470" cy="4038538"/>
            </a:xfrm>
          </p:grpSpPr>
          <p:pic>
            <p:nvPicPr>
              <p:cNvPr id="9" name="Picture 2" descr="C:\Users\USER\Desktop\untitled2asds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1913" b="31855"/>
              <a:stretch>
                <a:fillRect/>
              </a:stretch>
            </p:blipFill>
            <p:spPr bwMode="auto">
              <a:xfrm>
                <a:off x="3500430" y="1214422"/>
                <a:ext cx="3429024" cy="3074304"/>
              </a:xfrm>
              <a:prstGeom prst="rect">
                <a:avLst/>
              </a:prstGeom>
              <a:noFill/>
            </p:spPr>
          </p:pic>
          <p:cxnSp>
            <p:nvCxnSpPr>
              <p:cNvPr id="10" name="9 Düz Ok Bağlayıcısı"/>
              <p:cNvCxnSpPr/>
              <p:nvPr/>
            </p:nvCxnSpPr>
            <p:spPr>
              <a:xfrm>
                <a:off x="2285984" y="2751563"/>
                <a:ext cx="1580756" cy="21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" name="10 Metin kutusu"/>
              <p:cNvSpPr txBox="1"/>
              <p:nvPr/>
            </p:nvSpPr>
            <p:spPr>
              <a:xfrm>
                <a:off x="2857488" y="1982992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800" dirty="0" smtClean="0"/>
                  <a:t>E</a:t>
                </a:r>
                <a:r>
                  <a:rPr lang="tr-TR" sz="2800" baseline="-25000" dirty="0" smtClean="0">
                    <a:sym typeface="Symbol"/>
                  </a:rPr>
                  <a:t></a:t>
                </a:r>
                <a:endParaRPr lang="tr-TR" sz="2800" baseline="-25000" dirty="0"/>
              </a:p>
            </p:txBody>
          </p:sp>
          <p:sp>
            <p:nvSpPr>
              <p:cNvPr id="13" name="12 Metin kutusu"/>
              <p:cNvSpPr txBox="1"/>
              <p:nvPr/>
            </p:nvSpPr>
            <p:spPr>
              <a:xfrm>
                <a:off x="3714744" y="4714884"/>
                <a:ext cx="2314908" cy="538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000" b="1" dirty="0" smtClean="0">
                    <a:solidFill>
                      <a:schemeClr val="accent1"/>
                    </a:solidFill>
                  </a:rPr>
                  <a:t>Saçılmış foton</a:t>
                </a:r>
                <a:endParaRPr lang="tr-TR" sz="2000" b="1" baseline="-25000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17" name="16 Düz Ok Bağlayıcısı"/>
            <p:cNvCxnSpPr/>
            <p:nvPr/>
          </p:nvCxnSpPr>
          <p:spPr>
            <a:xfrm rot="16200000" flipH="1">
              <a:off x="1178695" y="5107793"/>
              <a:ext cx="1285884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Düz Ok Bağlayıcısı"/>
            <p:cNvCxnSpPr/>
            <p:nvPr/>
          </p:nvCxnSpPr>
          <p:spPr>
            <a:xfrm rot="5400000">
              <a:off x="1143770" y="5143512"/>
              <a:ext cx="999338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20 Metin kutusu"/>
            <p:cNvSpPr txBox="1"/>
            <p:nvPr/>
          </p:nvSpPr>
          <p:spPr>
            <a:xfrm>
              <a:off x="1214414" y="55007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e</a:t>
              </a:r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"/>
          <p:cNvGrpSpPr/>
          <p:nvPr/>
        </p:nvGrpSpPr>
        <p:grpSpPr>
          <a:xfrm>
            <a:off x="6072198" y="428604"/>
            <a:ext cx="2790850" cy="2000264"/>
            <a:chOff x="984712" y="3500438"/>
            <a:chExt cx="2790850" cy="2000264"/>
          </a:xfrm>
        </p:grpSpPr>
        <p:grpSp>
          <p:nvGrpSpPr>
            <p:cNvPr id="5" name="3 Grup"/>
            <p:cNvGrpSpPr/>
            <p:nvPr/>
          </p:nvGrpSpPr>
          <p:grpSpPr>
            <a:xfrm>
              <a:off x="984711" y="3500438"/>
              <a:ext cx="2678431" cy="2000264"/>
              <a:chOff x="984711" y="3500438"/>
              <a:chExt cx="2678431" cy="2000264"/>
            </a:xfrm>
          </p:grpSpPr>
          <p:grpSp>
            <p:nvGrpSpPr>
              <p:cNvPr id="9" name="7 Grup"/>
              <p:cNvGrpSpPr/>
              <p:nvPr/>
            </p:nvGrpSpPr>
            <p:grpSpPr>
              <a:xfrm>
                <a:off x="984711" y="3571876"/>
                <a:ext cx="2658591" cy="1928826"/>
                <a:chOff x="2857488" y="1406564"/>
                <a:chExt cx="3676781" cy="2593925"/>
              </a:xfrm>
            </p:grpSpPr>
            <p:pic>
              <p:nvPicPr>
                <p:cNvPr id="11" name="Picture 2" descr="C:\Users\USER\Desktop\untitled2asds.gif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1913" b="31855"/>
                <a:stretch>
                  <a:fillRect/>
                </a:stretch>
              </p:blipFill>
              <p:spPr bwMode="auto">
                <a:xfrm>
                  <a:off x="3641051" y="1406564"/>
                  <a:ext cx="2893218" cy="2593925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12" name="11 Düz Ok Bağlayıcısı"/>
                <p:cNvCxnSpPr/>
                <p:nvPr/>
              </p:nvCxnSpPr>
              <p:spPr>
                <a:xfrm>
                  <a:off x="3273959" y="2751562"/>
                  <a:ext cx="1580757" cy="213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3" name="12 Metin kutusu"/>
                <p:cNvSpPr txBox="1"/>
                <p:nvPr/>
              </p:nvSpPr>
              <p:spPr>
                <a:xfrm>
                  <a:off x="2857488" y="1982992"/>
                  <a:ext cx="45717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sz="2800" dirty="0" smtClean="0"/>
                    <a:t>E</a:t>
                  </a:r>
                  <a:r>
                    <a:rPr lang="tr-TR" sz="2800" baseline="-25000" dirty="0" smtClean="0">
                      <a:sym typeface="Symbol"/>
                    </a:rPr>
                    <a:t></a:t>
                  </a:r>
                  <a:endParaRPr lang="tr-TR" sz="2800" baseline="-25000" dirty="0"/>
                </a:p>
              </p:txBody>
            </p:sp>
          </p:grpSp>
          <p:sp>
            <p:nvSpPr>
              <p:cNvPr id="10" name="9 Metin kutusu"/>
              <p:cNvSpPr txBox="1"/>
              <p:nvPr/>
            </p:nvSpPr>
            <p:spPr>
              <a:xfrm>
                <a:off x="3286116" y="350043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e</a:t>
                </a:r>
                <a:r>
                  <a:rPr lang="tr-TR" baseline="30000" dirty="0" smtClean="0"/>
                  <a:t>+</a:t>
                </a:r>
                <a:endParaRPr lang="tr-TR" baseline="30000" dirty="0"/>
              </a:p>
            </p:txBody>
          </p:sp>
        </p:grpSp>
        <p:cxnSp>
          <p:nvCxnSpPr>
            <p:cNvPr id="6" name="5 Düz Ok Bağlayıcısı"/>
            <p:cNvCxnSpPr/>
            <p:nvPr/>
          </p:nvCxnSpPr>
          <p:spPr>
            <a:xfrm flipV="1">
              <a:off x="2571736" y="3786190"/>
              <a:ext cx="785818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Düz Ok Bağlayıcısı"/>
            <p:cNvCxnSpPr/>
            <p:nvPr/>
          </p:nvCxnSpPr>
          <p:spPr>
            <a:xfrm>
              <a:off x="2571736" y="4500570"/>
              <a:ext cx="1071570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Metin kutusu"/>
            <p:cNvSpPr txBox="1"/>
            <p:nvPr/>
          </p:nvSpPr>
          <p:spPr>
            <a:xfrm>
              <a:off x="3428992" y="5072074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e</a:t>
              </a:r>
              <a:r>
                <a:rPr lang="tr-TR" baseline="30000" dirty="0" smtClean="0"/>
                <a:t>-</a:t>
              </a:r>
              <a:endParaRPr lang="tr-TR" baseline="30000" dirty="0"/>
            </a:p>
          </p:txBody>
        </p: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Çift Oluşumu</a:t>
            </a:r>
            <a:endParaRPr lang="tr-T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668656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Yüksek foton enerjilerinde meydana gelen bu etkileşmede soğurucu atomun çekirdeğinin yük alanının etkisiyle bir foton yok olarak artı ve eksi yüklü iki elektron meydana gelir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 olay genellikle bir fotonun, atom çekirdeğinin yakınından geçerken meydana gelebileceği gibi bazen de foton bir elektronun yakınından geçerken de meydana gelebilir</a:t>
            </a:r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Fotoelektrik olayda 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foton tamamen kaybolur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fotoelektrik olasılığı </a:t>
            </a: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absorblayıcı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ortamın atom numarasına bağlıdır</a:t>
            </a:r>
          </a:p>
          <a:p>
            <a:pPr>
              <a:lnSpc>
                <a:spcPct val="120000"/>
              </a:lnSpc>
            </a:pPr>
            <a:r>
              <a:rPr lang="tr-T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Compton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saçılmasında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fotonun hızı biraz kesilmiş olur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etkileşim olasılığı, hemen hemen atom numarasından bağımsız olarak yalnızca elektron yoğunluğuyla değişir</a:t>
            </a:r>
          </a:p>
          <a:p>
            <a:pPr>
              <a:lnSpc>
                <a:spcPct val="120000"/>
              </a:lnSpc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Çift oluşumu olayında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foton, enerjisinin tamamını aktararak yok olur</a:t>
            </a:r>
          </a:p>
          <a:p>
            <a:pPr lvl="1">
              <a:lnSpc>
                <a:spcPct val="120000"/>
              </a:lnSpc>
              <a:buNone/>
            </a:pPr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1538" y="1339644"/>
            <a:ext cx="7213871" cy="5018314"/>
            <a:chOff x="1309" y="756"/>
            <a:chExt cx="3015" cy="2217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211" y="1083"/>
              <a:ext cx="432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319" y="981"/>
              <a:ext cx="86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tr-TR" altLang="tr-TR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Fotoelektrik olay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245" y="1840"/>
              <a:ext cx="432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309" y="1752"/>
              <a:ext cx="95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tr-TR" altLang="tr-TR" sz="20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Compton</a:t>
              </a:r>
              <a:r>
                <a:rPr lang="tr-TR" altLang="tr-TR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saçılması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277" y="2659"/>
              <a:ext cx="432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373" y="2555"/>
              <a:ext cx="86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tr-TR" altLang="tr-TR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Çift oluşumu</a:t>
              </a: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878" y="2643"/>
              <a:ext cx="432" cy="72"/>
            </a:xfrm>
            <a:custGeom>
              <a:avLst/>
              <a:gdLst>
                <a:gd name="T0" fmla="*/ 0 w 1800"/>
                <a:gd name="T1" fmla="*/ 72 h 180"/>
                <a:gd name="T2" fmla="*/ 43 w 1800"/>
                <a:gd name="T3" fmla="*/ 0 h 180"/>
                <a:gd name="T4" fmla="*/ 86 w 1800"/>
                <a:gd name="T5" fmla="*/ 72 h 180"/>
                <a:gd name="T6" fmla="*/ 130 w 1800"/>
                <a:gd name="T7" fmla="*/ 0 h 180"/>
                <a:gd name="T8" fmla="*/ 173 w 1800"/>
                <a:gd name="T9" fmla="*/ 72 h 180"/>
                <a:gd name="T10" fmla="*/ 216 w 1800"/>
                <a:gd name="T11" fmla="*/ 0 h 180"/>
                <a:gd name="T12" fmla="*/ 259 w 1800"/>
                <a:gd name="T13" fmla="*/ 72 h 180"/>
                <a:gd name="T14" fmla="*/ 302 w 1800"/>
                <a:gd name="T15" fmla="*/ 0 h 180"/>
                <a:gd name="T16" fmla="*/ 346 w 1800"/>
                <a:gd name="T17" fmla="*/ 72 h 180"/>
                <a:gd name="T18" fmla="*/ 389 w 1800"/>
                <a:gd name="T19" fmla="*/ 0 h 180"/>
                <a:gd name="T20" fmla="*/ 432 w 1800"/>
                <a:gd name="T21" fmla="*/ 72 h 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480" y="0"/>
                    <a:pt x="540" y="0"/>
                  </a:cubicBezTo>
                  <a:cubicBezTo>
                    <a:pt x="600" y="0"/>
                    <a:pt x="660" y="180"/>
                    <a:pt x="720" y="180"/>
                  </a:cubicBezTo>
                  <a:cubicBezTo>
                    <a:pt x="780" y="180"/>
                    <a:pt x="840" y="0"/>
                    <a:pt x="900" y="0"/>
                  </a:cubicBezTo>
                  <a:cubicBezTo>
                    <a:pt x="960" y="0"/>
                    <a:pt x="1020" y="180"/>
                    <a:pt x="1080" y="180"/>
                  </a:cubicBezTo>
                  <a:cubicBezTo>
                    <a:pt x="1140" y="180"/>
                    <a:pt x="1200" y="0"/>
                    <a:pt x="1260" y="0"/>
                  </a:cubicBezTo>
                  <a:cubicBezTo>
                    <a:pt x="1320" y="0"/>
                    <a:pt x="1380" y="180"/>
                    <a:pt x="1440" y="180"/>
                  </a:cubicBezTo>
                  <a:cubicBezTo>
                    <a:pt x="1500" y="180"/>
                    <a:pt x="1560" y="0"/>
                    <a:pt x="1620" y="0"/>
                  </a:cubicBezTo>
                  <a:cubicBezTo>
                    <a:pt x="1680" y="0"/>
                    <a:pt x="1770" y="150"/>
                    <a:pt x="1800" y="1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547" y="2651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3477" y="2614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3523" y="2702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493" y="2713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algn="ctr" eaLnBrk="1" hangingPunct="1"/>
              <a:endParaRPr lang="tr-TR" altLang="tr-TR" sz="1800">
                <a:latin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3448" y="2659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535" y="2729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523" y="2614"/>
              <a:ext cx="46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560" y="2689"/>
              <a:ext cx="46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499" y="2657"/>
              <a:ext cx="46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461" y="2707"/>
              <a:ext cx="46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321" y="27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3593" y="2523"/>
              <a:ext cx="40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601" y="2750"/>
              <a:ext cx="40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3961" y="2405"/>
              <a:ext cx="2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tr-TR" altLang="tr-TR" sz="1400">
                  <a:latin typeface="Arial" charset="0"/>
                </a:rPr>
                <a:t>e</a:t>
              </a:r>
              <a:r>
                <a:rPr lang="tr-TR" altLang="tr-TR" sz="1400" baseline="30000">
                  <a:latin typeface="Arial" charset="0"/>
                </a:rPr>
                <a:t>-</a:t>
              </a:r>
              <a:endParaRPr lang="tr-TR" altLang="tr-TR" sz="1400">
                <a:latin typeface="Arial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961" y="2781"/>
              <a:ext cx="2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tr-TR" altLang="tr-TR" sz="1400">
                  <a:latin typeface="Arial" charset="0"/>
                </a:rPr>
                <a:t>e</a:t>
              </a:r>
              <a:r>
                <a:rPr lang="tr-TR" altLang="tr-TR" sz="1400" baseline="30000">
                  <a:latin typeface="Arial" charset="0"/>
                </a:rPr>
                <a:t>+</a:t>
              </a:r>
              <a:endParaRPr lang="tr-TR" altLang="tr-TR" sz="1400">
                <a:latin typeface="Arial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822" y="2436"/>
              <a:ext cx="29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tr-TR" altLang="tr-TR" sz="1800" dirty="0">
                  <a:latin typeface="Arial" charset="0"/>
                </a:rPr>
                <a:t>foton</a:t>
              </a: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829" y="1768"/>
              <a:ext cx="432" cy="72"/>
            </a:xfrm>
            <a:custGeom>
              <a:avLst/>
              <a:gdLst>
                <a:gd name="T0" fmla="*/ 0 w 1800"/>
                <a:gd name="T1" fmla="*/ 72 h 180"/>
                <a:gd name="T2" fmla="*/ 43 w 1800"/>
                <a:gd name="T3" fmla="*/ 0 h 180"/>
                <a:gd name="T4" fmla="*/ 86 w 1800"/>
                <a:gd name="T5" fmla="*/ 72 h 180"/>
                <a:gd name="T6" fmla="*/ 130 w 1800"/>
                <a:gd name="T7" fmla="*/ 0 h 180"/>
                <a:gd name="T8" fmla="*/ 173 w 1800"/>
                <a:gd name="T9" fmla="*/ 72 h 180"/>
                <a:gd name="T10" fmla="*/ 216 w 1800"/>
                <a:gd name="T11" fmla="*/ 0 h 180"/>
                <a:gd name="T12" fmla="*/ 259 w 1800"/>
                <a:gd name="T13" fmla="*/ 72 h 180"/>
                <a:gd name="T14" fmla="*/ 302 w 1800"/>
                <a:gd name="T15" fmla="*/ 0 h 180"/>
                <a:gd name="T16" fmla="*/ 346 w 1800"/>
                <a:gd name="T17" fmla="*/ 72 h 180"/>
                <a:gd name="T18" fmla="*/ 389 w 1800"/>
                <a:gd name="T19" fmla="*/ 0 h 180"/>
                <a:gd name="T20" fmla="*/ 432 w 1800"/>
                <a:gd name="T21" fmla="*/ 72 h 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480" y="0"/>
                    <a:pt x="540" y="0"/>
                  </a:cubicBezTo>
                  <a:cubicBezTo>
                    <a:pt x="600" y="0"/>
                    <a:pt x="660" y="180"/>
                    <a:pt x="720" y="180"/>
                  </a:cubicBezTo>
                  <a:cubicBezTo>
                    <a:pt x="780" y="180"/>
                    <a:pt x="840" y="0"/>
                    <a:pt x="900" y="0"/>
                  </a:cubicBezTo>
                  <a:cubicBezTo>
                    <a:pt x="960" y="0"/>
                    <a:pt x="1020" y="180"/>
                    <a:pt x="1080" y="180"/>
                  </a:cubicBezTo>
                  <a:cubicBezTo>
                    <a:pt x="1140" y="180"/>
                    <a:pt x="1200" y="0"/>
                    <a:pt x="1260" y="0"/>
                  </a:cubicBezTo>
                  <a:cubicBezTo>
                    <a:pt x="1320" y="0"/>
                    <a:pt x="1380" y="180"/>
                    <a:pt x="1440" y="180"/>
                  </a:cubicBezTo>
                  <a:cubicBezTo>
                    <a:pt x="1500" y="180"/>
                    <a:pt x="1560" y="0"/>
                    <a:pt x="1620" y="0"/>
                  </a:cubicBezTo>
                  <a:cubicBezTo>
                    <a:pt x="1680" y="0"/>
                    <a:pt x="1770" y="150"/>
                    <a:pt x="1800" y="1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 rot="2195136">
              <a:off x="3383" y="1918"/>
              <a:ext cx="432" cy="72"/>
            </a:xfrm>
            <a:custGeom>
              <a:avLst/>
              <a:gdLst>
                <a:gd name="T0" fmla="*/ 0 w 1800"/>
                <a:gd name="T1" fmla="*/ 72 h 180"/>
                <a:gd name="T2" fmla="*/ 43 w 1800"/>
                <a:gd name="T3" fmla="*/ 0 h 180"/>
                <a:gd name="T4" fmla="*/ 86 w 1800"/>
                <a:gd name="T5" fmla="*/ 72 h 180"/>
                <a:gd name="T6" fmla="*/ 130 w 1800"/>
                <a:gd name="T7" fmla="*/ 0 h 180"/>
                <a:gd name="T8" fmla="*/ 173 w 1800"/>
                <a:gd name="T9" fmla="*/ 72 h 180"/>
                <a:gd name="T10" fmla="*/ 216 w 1800"/>
                <a:gd name="T11" fmla="*/ 0 h 180"/>
                <a:gd name="T12" fmla="*/ 259 w 1800"/>
                <a:gd name="T13" fmla="*/ 72 h 180"/>
                <a:gd name="T14" fmla="*/ 302 w 1800"/>
                <a:gd name="T15" fmla="*/ 0 h 180"/>
                <a:gd name="T16" fmla="*/ 346 w 1800"/>
                <a:gd name="T17" fmla="*/ 72 h 180"/>
                <a:gd name="T18" fmla="*/ 389 w 1800"/>
                <a:gd name="T19" fmla="*/ 0 h 180"/>
                <a:gd name="T20" fmla="*/ 432 w 1800"/>
                <a:gd name="T21" fmla="*/ 72 h 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480" y="0"/>
                    <a:pt x="540" y="0"/>
                  </a:cubicBezTo>
                  <a:cubicBezTo>
                    <a:pt x="600" y="0"/>
                    <a:pt x="660" y="180"/>
                    <a:pt x="720" y="180"/>
                  </a:cubicBezTo>
                  <a:cubicBezTo>
                    <a:pt x="780" y="180"/>
                    <a:pt x="840" y="0"/>
                    <a:pt x="900" y="0"/>
                  </a:cubicBezTo>
                  <a:cubicBezTo>
                    <a:pt x="960" y="0"/>
                    <a:pt x="1020" y="180"/>
                    <a:pt x="1080" y="180"/>
                  </a:cubicBezTo>
                  <a:cubicBezTo>
                    <a:pt x="1140" y="180"/>
                    <a:pt x="1200" y="0"/>
                    <a:pt x="1260" y="0"/>
                  </a:cubicBezTo>
                  <a:cubicBezTo>
                    <a:pt x="1320" y="0"/>
                    <a:pt x="1380" y="180"/>
                    <a:pt x="1440" y="180"/>
                  </a:cubicBezTo>
                  <a:cubicBezTo>
                    <a:pt x="1500" y="180"/>
                    <a:pt x="1560" y="0"/>
                    <a:pt x="1620" y="0"/>
                  </a:cubicBezTo>
                  <a:cubicBezTo>
                    <a:pt x="1680" y="0"/>
                    <a:pt x="1770" y="150"/>
                    <a:pt x="1800" y="1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425" y="1618"/>
              <a:ext cx="36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443" y="1828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617" y="1816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tr-TR" altLang="tr-TR">
                  <a:latin typeface="Times New Roman" pitchFamily="18" charset="0"/>
                </a:rPr>
                <a:t>θ</a:t>
              </a:r>
              <a:endParaRPr lang="tr-TR" altLang="tr-TR" sz="1800">
                <a:latin typeface="Arial" charset="0"/>
              </a:endParaRPr>
            </a:p>
          </p:txBody>
        </p:sp>
        <p:sp>
          <p:nvSpPr>
            <p:cNvPr id="33" name="Arc 33"/>
            <p:cNvSpPr>
              <a:spLocks/>
            </p:cNvSpPr>
            <p:nvPr/>
          </p:nvSpPr>
          <p:spPr bwMode="auto">
            <a:xfrm rot="1520771">
              <a:off x="3083" y="1720"/>
              <a:ext cx="561" cy="269"/>
            </a:xfrm>
            <a:custGeom>
              <a:avLst/>
              <a:gdLst>
                <a:gd name="T0" fmla="*/ 510 w 21027"/>
                <a:gd name="T1" fmla="*/ 0 h 10074"/>
                <a:gd name="T2" fmla="*/ 561 w 21027"/>
                <a:gd name="T3" fmla="*/ 137 h 10074"/>
                <a:gd name="T4" fmla="*/ 0 w 21027"/>
                <a:gd name="T5" fmla="*/ 269 h 100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27" h="10074" fill="none" extrusionOk="0">
                  <a:moveTo>
                    <a:pt x="19106" y="0"/>
                  </a:moveTo>
                  <a:cubicBezTo>
                    <a:pt x="19961" y="1621"/>
                    <a:pt x="20607" y="3345"/>
                    <a:pt x="21026" y="5130"/>
                  </a:cubicBezTo>
                </a:path>
                <a:path w="21027" h="10074" stroke="0" extrusionOk="0">
                  <a:moveTo>
                    <a:pt x="19106" y="0"/>
                  </a:moveTo>
                  <a:cubicBezTo>
                    <a:pt x="19961" y="1621"/>
                    <a:pt x="20607" y="3345"/>
                    <a:pt x="21026" y="5130"/>
                  </a:cubicBezTo>
                  <a:lnTo>
                    <a:pt x="0" y="10074"/>
                  </a:lnTo>
                  <a:lnTo>
                    <a:pt x="1910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776" y="1614"/>
              <a:ext cx="57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tr-TR" altLang="tr-TR" sz="1800" dirty="0">
                  <a:latin typeface="Arial" charset="0"/>
                </a:rPr>
                <a:t>Gelen foton</a:t>
              </a: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3770" y="1363"/>
              <a:ext cx="55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tr-TR" altLang="tr-TR" sz="1800" dirty="0">
                  <a:latin typeface="Arial" charset="0"/>
                </a:rPr>
                <a:t>Geri tepen </a:t>
              </a:r>
            </a:p>
            <a:p>
              <a:pPr eaLnBrk="1" hangingPunct="1"/>
              <a:r>
                <a:rPr lang="tr-TR" altLang="tr-TR" sz="1800" dirty="0">
                  <a:latin typeface="Arial" charset="0"/>
                </a:rPr>
                <a:t>elektron</a:t>
              </a: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3696" y="2077"/>
              <a:ext cx="4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tr-TR" altLang="tr-TR" sz="1800" dirty="0">
                  <a:latin typeface="Arial" charset="0"/>
                </a:rPr>
                <a:t>Saçılan </a:t>
              </a:r>
            </a:p>
            <a:p>
              <a:pPr eaLnBrk="1" hangingPunct="1"/>
              <a:r>
                <a:rPr lang="tr-TR" altLang="tr-TR" sz="1800" dirty="0">
                  <a:latin typeface="Arial" charset="0"/>
                </a:rPr>
                <a:t>foton</a:t>
              </a: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3254" y="184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390" y="1813"/>
              <a:ext cx="46" cy="45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3326" y="1650"/>
              <a:ext cx="2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tr-TR" altLang="tr-TR" sz="1400">
                  <a:latin typeface="Arial" charset="0"/>
                </a:rPr>
                <a:t>e</a:t>
              </a:r>
              <a:r>
                <a:rPr lang="tr-TR" altLang="tr-TR" sz="1400" baseline="30000">
                  <a:latin typeface="Arial" charset="0"/>
                </a:rPr>
                <a:t>-</a:t>
              </a:r>
              <a:endParaRPr lang="tr-TR" altLang="tr-TR" sz="1400">
                <a:latin typeface="Arial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369" y="1158"/>
              <a:ext cx="95" cy="9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V="1">
              <a:off x="3460" y="884"/>
              <a:ext cx="2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 rot="1514431">
              <a:off x="2926" y="756"/>
              <a:ext cx="29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tr-TR" altLang="tr-TR" sz="1800" dirty="0">
                  <a:latin typeface="Arial" charset="0"/>
                </a:rPr>
                <a:t>foton</a:t>
              </a: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 rot="1342809">
              <a:off x="2835" y="942"/>
              <a:ext cx="432" cy="72"/>
            </a:xfrm>
            <a:custGeom>
              <a:avLst/>
              <a:gdLst>
                <a:gd name="T0" fmla="*/ 0 w 1800"/>
                <a:gd name="T1" fmla="*/ 72 h 180"/>
                <a:gd name="T2" fmla="*/ 43 w 1800"/>
                <a:gd name="T3" fmla="*/ 0 h 180"/>
                <a:gd name="T4" fmla="*/ 86 w 1800"/>
                <a:gd name="T5" fmla="*/ 72 h 180"/>
                <a:gd name="T6" fmla="*/ 130 w 1800"/>
                <a:gd name="T7" fmla="*/ 0 h 180"/>
                <a:gd name="T8" fmla="*/ 173 w 1800"/>
                <a:gd name="T9" fmla="*/ 72 h 180"/>
                <a:gd name="T10" fmla="*/ 216 w 1800"/>
                <a:gd name="T11" fmla="*/ 0 h 180"/>
                <a:gd name="T12" fmla="*/ 259 w 1800"/>
                <a:gd name="T13" fmla="*/ 72 h 180"/>
                <a:gd name="T14" fmla="*/ 302 w 1800"/>
                <a:gd name="T15" fmla="*/ 0 h 180"/>
                <a:gd name="T16" fmla="*/ 346 w 1800"/>
                <a:gd name="T17" fmla="*/ 72 h 180"/>
                <a:gd name="T18" fmla="*/ 389 w 1800"/>
                <a:gd name="T19" fmla="*/ 0 h 180"/>
                <a:gd name="T20" fmla="*/ 432 w 1800"/>
                <a:gd name="T21" fmla="*/ 72 h 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480" y="0"/>
                    <a:pt x="540" y="0"/>
                  </a:cubicBezTo>
                  <a:cubicBezTo>
                    <a:pt x="600" y="0"/>
                    <a:pt x="660" y="180"/>
                    <a:pt x="720" y="180"/>
                  </a:cubicBezTo>
                  <a:cubicBezTo>
                    <a:pt x="780" y="180"/>
                    <a:pt x="840" y="0"/>
                    <a:pt x="900" y="0"/>
                  </a:cubicBezTo>
                  <a:cubicBezTo>
                    <a:pt x="960" y="0"/>
                    <a:pt x="1020" y="180"/>
                    <a:pt x="1080" y="180"/>
                  </a:cubicBezTo>
                  <a:cubicBezTo>
                    <a:pt x="1140" y="180"/>
                    <a:pt x="1200" y="0"/>
                    <a:pt x="1260" y="0"/>
                  </a:cubicBezTo>
                  <a:cubicBezTo>
                    <a:pt x="1320" y="0"/>
                    <a:pt x="1380" y="180"/>
                    <a:pt x="1440" y="180"/>
                  </a:cubicBezTo>
                  <a:cubicBezTo>
                    <a:pt x="1500" y="180"/>
                    <a:pt x="1560" y="0"/>
                    <a:pt x="1620" y="0"/>
                  </a:cubicBezTo>
                  <a:cubicBezTo>
                    <a:pt x="1680" y="0"/>
                    <a:pt x="1770" y="150"/>
                    <a:pt x="1800" y="1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3243" y="1094"/>
              <a:ext cx="119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3689" y="865"/>
              <a:ext cx="2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Unicode MS" pitchFamily="34" charset="-128"/>
                  <a:cs typeface="Arial" charset="0"/>
                </a:defRPr>
              </a:lvl9pPr>
            </a:lstStyle>
            <a:p>
              <a:pPr eaLnBrk="1" hangingPunct="1"/>
              <a:r>
                <a:rPr lang="tr-TR" altLang="tr-TR" sz="1400">
                  <a:latin typeface="Arial" charset="0"/>
                </a:rPr>
                <a:t>e</a:t>
              </a:r>
              <a:r>
                <a:rPr lang="tr-TR" altLang="tr-TR" sz="1400" baseline="30000">
                  <a:latin typeface="Arial" charset="0"/>
                </a:rPr>
                <a:t>-</a:t>
              </a:r>
              <a:endParaRPr lang="tr-TR" altLang="tr-TR" sz="14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pPr algn="l"/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X ve -ı</a:t>
            </a:r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şınları arasındaki farklar</a:t>
            </a:r>
            <a:b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-ı</a:t>
            </a: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şınları 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nükleer değişimler sonucunda meydana gelir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hem tetkik hem de tedavi amaçlı kullanılır</a:t>
            </a:r>
          </a:p>
          <a:p>
            <a:pPr>
              <a:lnSpc>
                <a:spcPct val="120000"/>
              </a:lnSpc>
            </a:pPr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X-ışınları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çekirdek dışındaki elektronların </a:t>
            </a: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reaksiyonları (bir yörüngeden sökülen elektronun yarattığı boşluğu diğer yörüngedeki elektronun doldurması) ile ortaya çıkar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X-ışınları </a:t>
            </a:r>
            <a:r>
              <a:rPr lang="tr-T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diyagnostik</a:t>
            </a:r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amaçlı kullanılır</a:t>
            </a:r>
          </a:p>
          <a:p>
            <a:pPr>
              <a:lnSpc>
                <a:spcPct val="120000"/>
              </a:lnSpc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uuq_NV_00xxx_SL_dbonvtubgb_SL_dpn0xq_NK_dpoufou0Fmfluspnbozfujl_SK_tqflusvn_SL_kqh.jpg"/>
          <p:cNvPicPr>
            <a:picLocks noChangeAspect="1" noChangeArrowheads="1"/>
          </p:cNvPicPr>
          <p:nvPr/>
        </p:nvPicPr>
        <p:blipFill>
          <a:blip r:embed="rId2" cstate="print"/>
          <a:srcRect t="-1408"/>
          <a:stretch>
            <a:fillRect/>
          </a:stretch>
        </p:blipFill>
        <p:spPr bwMode="auto">
          <a:xfrm>
            <a:off x="500034" y="1071546"/>
            <a:ext cx="8143932" cy="5143536"/>
          </a:xfrm>
          <a:prstGeom prst="rect">
            <a:avLst/>
          </a:prstGeom>
          <a:noFill/>
        </p:spPr>
      </p:pic>
      <p:cxnSp>
        <p:nvCxnSpPr>
          <p:cNvPr id="8" name="7 Düz Ok Bağlayıcısı"/>
          <p:cNvCxnSpPr/>
          <p:nvPr/>
        </p:nvCxnSpPr>
        <p:spPr>
          <a:xfrm rot="10800000">
            <a:off x="2071670" y="1571612"/>
            <a:ext cx="635798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32048" y="939492"/>
            <a:ext cx="7740352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r-TR" sz="2800" b="1" dirty="0">
                <a:solidFill>
                  <a:srgbClr val="FF3300"/>
                </a:solidFill>
                <a:latin typeface="Book Antiqua" pitchFamily="18" charset="0"/>
              </a:rPr>
              <a:t> </a:t>
            </a:r>
            <a:r>
              <a:rPr lang="tr-TR" sz="2800" b="1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tr-TR" sz="2800" dirty="0" smtClean="0">
                <a:latin typeface="Book Antiqua" pitchFamily="18" charset="0"/>
              </a:rPr>
              <a:t>: Dalga boyu</a:t>
            </a:r>
          </a:p>
          <a:p>
            <a:pPr algn="ctr">
              <a:lnSpc>
                <a:spcPct val="120000"/>
              </a:lnSpc>
            </a:pPr>
            <a:r>
              <a:rPr lang="tr-TR" sz="2800" dirty="0" smtClean="0">
                <a:solidFill>
                  <a:srgbClr val="0000FF"/>
                </a:solidFill>
                <a:latin typeface="Book Antiqua" pitchFamily="18" charset="0"/>
              </a:rPr>
              <a:t>h</a:t>
            </a:r>
            <a:r>
              <a:rPr lang="tr-TR" sz="2800" dirty="0">
                <a:latin typeface="Book Antiqua" pitchFamily="18" charset="0"/>
              </a:rPr>
              <a:t>: </a:t>
            </a:r>
            <a:r>
              <a:rPr lang="tr-TR" sz="2800" dirty="0" err="1">
                <a:latin typeface="Book Antiqua" pitchFamily="18" charset="0"/>
              </a:rPr>
              <a:t>Planck’s</a:t>
            </a:r>
            <a:r>
              <a:rPr lang="tr-TR" sz="2800" dirty="0">
                <a:latin typeface="Book Antiqua" pitchFamily="18" charset="0"/>
              </a:rPr>
              <a:t> </a:t>
            </a:r>
            <a:r>
              <a:rPr lang="tr-TR" sz="2800" dirty="0" smtClean="0">
                <a:latin typeface="Book Antiqua" pitchFamily="18" charset="0"/>
              </a:rPr>
              <a:t>sabiti</a:t>
            </a:r>
          </a:p>
          <a:p>
            <a:pPr algn="ctr">
              <a:lnSpc>
                <a:spcPct val="120000"/>
              </a:lnSpc>
            </a:pPr>
            <a:r>
              <a:rPr lang="tr-TR" sz="2800" dirty="0" smtClean="0">
                <a:latin typeface="Book Antiqua" pitchFamily="18" charset="0"/>
              </a:rPr>
              <a:t>6.626068 × 10</a:t>
            </a:r>
            <a:r>
              <a:rPr lang="tr-TR" sz="2800" baseline="30000" dirty="0" smtClean="0">
                <a:latin typeface="Book Antiqua" pitchFamily="18" charset="0"/>
              </a:rPr>
              <a:t>-34</a:t>
            </a:r>
            <a:r>
              <a:rPr lang="tr-TR" sz="2800" dirty="0" smtClean="0">
                <a:latin typeface="Book Antiqua" pitchFamily="18" charset="0"/>
              </a:rPr>
              <a:t> J.s</a:t>
            </a:r>
          </a:p>
          <a:p>
            <a:pPr algn="ctr">
              <a:lnSpc>
                <a:spcPct val="120000"/>
              </a:lnSpc>
            </a:pPr>
            <a:r>
              <a:rPr lang="tr-TR" sz="2800" dirty="0" smtClean="0">
                <a:latin typeface="Book Antiqua" pitchFamily="18" charset="0"/>
              </a:rPr>
              <a:t>1 eV=1.6 × 10</a:t>
            </a:r>
            <a:r>
              <a:rPr lang="tr-TR" sz="2800" baseline="30000" dirty="0" smtClean="0">
                <a:latin typeface="Book Antiqua" pitchFamily="18" charset="0"/>
              </a:rPr>
              <a:t>-19</a:t>
            </a:r>
            <a:r>
              <a:rPr lang="tr-TR" sz="2800" dirty="0" smtClean="0">
                <a:latin typeface="Book Antiqua" pitchFamily="18" charset="0"/>
              </a:rPr>
              <a:t> J</a:t>
            </a:r>
          </a:p>
          <a:p>
            <a:pPr algn="ctr">
              <a:lnSpc>
                <a:spcPct val="120000"/>
              </a:lnSpc>
            </a:pPr>
            <a:r>
              <a:rPr lang="tr-TR" sz="2800" dirty="0" smtClean="0">
                <a:solidFill>
                  <a:srgbClr val="0000FF"/>
                </a:solidFill>
                <a:latin typeface="Book Antiqua" pitchFamily="18" charset="0"/>
              </a:rPr>
              <a:t>c</a:t>
            </a:r>
            <a:r>
              <a:rPr lang="tr-TR" sz="2800" dirty="0">
                <a:latin typeface="Book Antiqua" pitchFamily="18" charset="0"/>
              </a:rPr>
              <a:t>: </a:t>
            </a:r>
            <a:r>
              <a:rPr lang="tr-TR" sz="2800" dirty="0" smtClean="0">
                <a:latin typeface="Book Antiqua" pitchFamily="18" charset="0"/>
              </a:rPr>
              <a:t>Işık hızı</a:t>
            </a:r>
          </a:p>
          <a:p>
            <a:pPr algn="ctr">
              <a:lnSpc>
                <a:spcPct val="120000"/>
              </a:lnSpc>
            </a:pPr>
            <a:r>
              <a:rPr lang="tr-TR" sz="2800" dirty="0" smtClean="0">
                <a:latin typeface="Book Antiqua" pitchFamily="18" charset="0"/>
              </a:rPr>
              <a:t>Işık hızı </a:t>
            </a:r>
            <a:r>
              <a:rPr lang="tr-TR" sz="2800" dirty="0" smtClean="0">
                <a:latin typeface="Book Antiqua" pitchFamily="18" charset="0"/>
                <a:cs typeface="Arial" charset="0"/>
              </a:rPr>
              <a:t>=</a:t>
            </a:r>
            <a:r>
              <a:rPr lang="tr-TR" sz="2800" dirty="0" smtClean="0">
                <a:latin typeface="Book Antiqua" pitchFamily="18" charset="0"/>
              </a:rPr>
              <a:t> Dalga boyu</a:t>
            </a:r>
            <a:r>
              <a:rPr lang="tr-TR" sz="2800" dirty="0" smtClean="0">
                <a:latin typeface="Book Antiqua" pitchFamily="18" charset="0"/>
                <a:cs typeface="Arial" charset="0"/>
              </a:rPr>
              <a:t> </a:t>
            </a:r>
            <a:r>
              <a:rPr lang="tr-TR" sz="2800" i="1" dirty="0" smtClean="0">
                <a:latin typeface="Book Antiqua" pitchFamily="18" charset="0"/>
                <a:cs typeface="Arial" charset="0"/>
              </a:rPr>
              <a:t>x</a:t>
            </a:r>
            <a:r>
              <a:rPr lang="tr-TR" sz="2800" dirty="0" smtClean="0">
                <a:latin typeface="Book Antiqua" pitchFamily="18" charset="0"/>
                <a:cs typeface="Arial" charset="0"/>
              </a:rPr>
              <a:t> frekans </a:t>
            </a:r>
            <a:endParaRPr lang="tr-TR" sz="2800" b="1" dirty="0" smtClean="0">
              <a:solidFill>
                <a:srgbClr val="FF3300"/>
              </a:solidFill>
              <a:latin typeface="Book Antiqu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tr-TR" sz="2800" dirty="0" smtClean="0">
                <a:latin typeface="Book Antiqua" pitchFamily="18" charset="0"/>
                <a:cs typeface="Arial" charset="0"/>
              </a:rPr>
              <a:t>c= ~300.000 km/s</a:t>
            </a:r>
          </a:p>
          <a:p>
            <a:pPr algn="ctr">
              <a:lnSpc>
                <a:spcPct val="120000"/>
              </a:lnSpc>
            </a:pPr>
            <a:r>
              <a:rPr lang="tr-TR" sz="3200" b="1" dirty="0" smtClean="0">
                <a:solidFill>
                  <a:srgbClr val="0000FF"/>
                </a:solidFill>
                <a:latin typeface="Book Antiqua" pitchFamily="18" charset="0"/>
              </a:rPr>
              <a:t>E = hf =h</a:t>
            </a:r>
            <a:r>
              <a:rPr lang="tr-TR" sz="3200" b="1" dirty="0" smtClean="0">
                <a:solidFill>
                  <a:srgbClr val="0000FF"/>
                </a:solidFill>
                <a:latin typeface="Book Antiqua" pitchFamily="18" charset="0"/>
                <a:sym typeface="Symbol"/>
              </a:rPr>
              <a:t>=</a:t>
            </a:r>
            <a:r>
              <a:rPr lang="tr-TR" sz="3200" b="1" dirty="0" smtClean="0">
                <a:solidFill>
                  <a:srgbClr val="0000FF"/>
                </a:solidFill>
                <a:latin typeface="Book Antiqua" pitchFamily="18" charset="0"/>
              </a:rPr>
              <a:t> hc /</a:t>
            </a:r>
            <a:r>
              <a:rPr lang="tr-TR" sz="3200" b="1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endParaRPr lang="tr-TR" sz="3200" dirty="0" smtClean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24" y="5681979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b="1" dirty="0" smtClean="0">
                <a:latin typeface="Book Antiqua" pitchFamily="18" charset="0"/>
              </a:rPr>
              <a:t> </a:t>
            </a:r>
            <a:r>
              <a:rPr lang="tr-TR" sz="2400" b="1" dirty="0" err="1" smtClean="0">
                <a:latin typeface="Book Antiqua" pitchFamily="18" charset="0"/>
              </a:rPr>
              <a:t>EMDlerin</a:t>
            </a:r>
            <a:r>
              <a:rPr lang="tr-TR" sz="2400" b="1" dirty="0" smtClean="0">
                <a:latin typeface="Book Antiqua" pitchFamily="18" charset="0"/>
              </a:rPr>
              <a:t> enerji değerlerini farklı</a:t>
            </a:r>
            <a:endParaRPr lang="tr-TR" sz="2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2634</Words>
  <Application>Microsoft Office PowerPoint</Application>
  <PresentationFormat>On-screen Show (4:3)</PresentationFormat>
  <Paragraphs>494</Paragraphs>
  <Slides>86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Ofis Teması</vt:lpstr>
      <vt:lpstr>RADYASYON</vt:lpstr>
      <vt:lpstr>Radyasyon uzayda ya da madde içinde parçacık ya da dalga biçiminde enerjinin yayılması olarak tanımlanır </vt:lpstr>
      <vt:lpstr>Slide 3</vt:lpstr>
      <vt:lpstr>Doğal ve yapay radyasyonun her ikisinin de iki tipi vardır  </vt:lpstr>
      <vt:lpstr>Elektromagnetik Dalgalar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Maddenin Yapısı</vt:lpstr>
      <vt:lpstr>Slide 15</vt:lpstr>
      <vt:lpstr>Slide 16</vt:lpstr>
      <vt:lpstr>Bağlanma Enerjisi</vt:lpstr>
      <vt:lpstr>Slide 18</vt:lpstr>
      <vt:lpstr>Elektron Volt (eV)</vt:lpstr>
      <vt:lpstr>Atomik Kütle Birimi (a.k.b)</vt:lpstr>
      <vt:lpstr>Slide 21</vt:lpstr>
      <vt:lpstr>Kütle Farkı</vt:lpstr>
      <vt:lpstr>42He çekirdeği (p=n=2)</vt:lpstr>
      <vt:lpstr>42He çekirdeği (p=n=2)</vt:lpstr>
      <vt:lpstr> Nükleer Çekirdek Modeli </vt:lpstr>
      <vt:lpstr>Nükleer Enerji Seviyeleri</vt:lpstr>
      <vt:lpstr>Slide 27</vt:lpstr>
      <vt:lpstr>Radyoaktivite</vt:lpstr>
      <vt:lpstr>Slide 29</vt:lpstr>
      <vt:lpstr>Slide 30</vt:lpstr>
      <vt:lpstr>Radyoaktif  Parçalanma</vt:lpstr>
      <vt:lpstr>Slide 32</vt:lpstr>
      <vt:lpstr>Zincirleme reaksiyon</vt:lpstr>
      <vt:lpstr>Yarı Ömür (T1/2 ) </vt:lpstr>
      <vt:lpstr>Slide 35</vt:lpstr>
      <vt:lpstr>Slide 36</vt:lpstr>
      <vt:lpstr>Slide 37</vt:lpstr>
      <vt:lpstr>Ortalama ömür</vt:lpstr>
      <vt:lpstr>Biyolojik Yarı Ömür (TB)</vt:lpstr>
      <vt:lpstr>Slide 40</vt:lpstr>
      <vt:lpstr>Efektif Yarı Ömür (Teff)</vt:lpstr>
      <vt:lpstr>Slide 42</vt:lpstr>
      <vt:lpstr>Örnek</vt:lpstr>
      <vt:lpstr>Radyoaktif  Parçalanma Kanunu</vt:lpstr>
      <vt:lpstr>Slide 45</vt:lpstr>
      <vt:lpstr>Slide 46</vt:lpstr>
      <vt:lpstr>Örnek</vt:lpstr>
      <vt:lpstr>1.Örnek-Tamsayı yöntemi  </vt:lpstr>
      <vt:lpstr>2.Örnek-Tamsayı yöntemi  </vt:lpstr>
      <vt:lpstr>3.Örnek-Tamsayı yöntemi  </vt:lpstr>
      <vt:lpstr>4. Örnek-Tamsayı olmayan </vt:lpstr>
      <vt:lpstr>Slide 52</vt:lpstr>
      <vt:lpstr> C02 ve 14C</vt:lpstr>
      <vt:lpstr>Radyoaktif Parçalanma</vt:lpstr>
      <vt:lpstr>Slide 55</vt:lpstr>
      <vt:lpstr>Slide 56</vt:lpstr>
      <vt:lpstr>Negatron yayınlanması (-)</vt:lpstr>
      <vt:lpstr>Pozitron yayınlanması (+)</vt:lpstr>
      <vt:lpstr>Elektron yakalanması</vt:lpstr>
      <vt:lpstr>Slide 60</vt:lpstr>
      <vt:lpstr>Alfa parçalanması</vt:lpstr>
      <vt:lpstr>Alfa parçalanması</vt:lpstr>
      <vt:lpstr>Slide 63</vt:lpstr>
      <vt:lpstr>Uranyum 238 serisi</vt:lpstr>
      <vt:lpstr>Slide 65</vt:lpstr>
      <vt:lpstr>X-Işını</vt:lpstr>
      <vt:lpstr>X-Işınlarının Özellikleri</vt:lpstr>
      <vt:lpstr>Slide 68</vt:lpstr>
      <vt:lpstr>X-Işınlarının Oluşumu  </vt:lpstr>
      <vt:lpstr>Yapay X-Işınları</vt:lpstr>
      <vt:lpstr>Etkileşme şekline göre 2 tür X-ışını elde edilir</vt:lpstr>
      <vt:lpstr>Slide 72</vt:lpstr>
      <vt:lpstr>Slide 73</vt:lpstr>
      <vt:lpstr>X-Işınlarının Fizyolojik Etkisi </vt:lpstr>
      <vt:lpstr>Slide 75</vt:lpstr>
      <vt:lpstr>Gama () Radyasyonu</vt:lpstr>
      <vt:lpstr> Radyasyonlarının madde ile etkileşimi</vt:lpstr>
      <vt:lpstr>Fotoelektron</vt:lpstr>
      <vt:lpstr>Fotoelektrik absorbsiyon</vt:lpstr>
      <vt:lpstr>Compton Saçılması</vt:lpstr>
      <vt:lpstr>Compton Saçılması</vt:lpstr>
      <vt:lpstr> Çift Oluşumu</vt:lpstr>
      <vt:lpstr>Slide 83</vt:lpstr>
      <vt:lpstr>Slide 84</vt:lpstr>
      <vt:lpstr>X ve -ışınları arasındaki farklar </vt:lpstr>
      <vt:lpstr>Slide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Radyasyon</dc:title>
  <dc:creator>USER</dc:creator>
  <cp:lastModifiedBy>Asli Aykac</cp:lastModifiedBy>
  <cp:revision>368</cp:revision>
  <dcterms:created xsi:type="dcterms:W3CDTF">2015-03-05T12:22:03Z</dcterms:created>
  <dcterms:modified xsi:type="dcterms:W3CDTF">2015-12-07T07:43:42Z</dcterms:modified>
</cp:coreProperties>
</file>