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handoutMasterIdLst>
    <p:handoutMasterId r:id="rId61"/>
  </p:handoutMasterIdLst>
  <p:sldIdLst>
    <p:sldId id="322" r:id="rId2"/>
    <p:sldId id="303" r:id="rId3"/>
    <p:sldId id="304" r:id="rId4"/>
    <p:sldId id="305" r:id="rId5"/>
    <p:sldId id="307" r:id="rId6"/>
    <p:sldId id="308" r:id="rId7"/>
    <p:sldId id="309" r:id="rId8"/>
    <p:sldId id="311" r:id="rId9"/>
    <p:sldId id="306" r:id="rId10"/>
    <p:sldId id="313" r:id="rId11"/>
    <p:sldId id="314" r:id="rId12"/>
    <p:sldId id="371" r:id="rId13"/>
    <p:sldId id="321" r:id="rId14"/>
    <p:sldId id="299" r:id="rId15"/>
    <p:sldId id="300" r:id="rId16"/>
    <p:sldId id="301" r:id="rId17"/>
    <p:sldId id="320" r:id="rId18"/>
    <p:sldId id="261" r:id="rId19"/>
    <p:sldId id="328" r:id="rId20"/>
    <p:sldId id="288" r:id="rId21"/>
    <p:sldId id="323" r:id="rId22"/>
    <p:sldId id="289" r:id="rId23"/>
    <p:sldId id="369" r:id="rId24"/>
    <p:sldId id="329" r:id="rId25"/>
    <p:sldId id="330" r:id="rId26"/>
    <p:sldId id="331" r:id="rId27"/>
    <p:sldId id="332" r:id="rId28"/>
    <p:sldId id="374" r:id="rId29"/>
    <p:sldId id="333" r:id="rId30"/>
    <p:sldId id="334" r:id="rId31"/>
    <p:sldId id="290" r:id="rId32"/>
    <p:sldId id="339" r:id="rId33"/>
    <p:sldId id="338" r:id="rId34"/>
    <p:sldId id="360" r:id="rId35"/>
    <p:sldId id="372" r:id="rId36"/>
    <p:sldId id="340" r:id="rId37"/>
    <p:sldId id="342" r:id="rId38"/>
    <p:sldId id="359" r:id="rId39"/>
    <p:sldId id="341" r:id="rId40"/>
    <p:sldId id="343" r:id="rId41"/>
    <p:sldId id="376" r:id="rId42"/>
    <p:sldId id="291" r:id="rId43"/>
    <p:sldId id="344" r:id="rId44"/>
    <p:sldId id="345" r:id="rId45"/>
    <p:sldId id="361" r:id="rId46"/>
    <p:sldId id="347" r:id="rId47"/>
    <p:sldId id="378" r:id="rId48"/>
    <p:sldId id="377" r:id="rId49"/>
    <p:sldId id="349" r:id="rId50"/>
    <p:sldId id="351" r:id="rId51"/>
    <p:sldId id="352" r:id="rId52"/>
    <p:sldId id="355" r:id="rId53"/>
    <p:sldId id="357" r:id="rId54"/>
    <p:sldId id="353" r:id="rId55"/>
    <p:sldId id="370" r:id="rId56"/>
    <p:sldId id="368" r:id="rId57"/>
    <p:sldId id="365" r:id="rId58"/>
    <p:sldId id="375" r:id="rId59"/>
    <p:sldId id="37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81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9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E79BCD-2174-4FCB-963D-D8CC2213E30E}" type="datetimeFigureOut">
              <a:rPr lang="tr-TR"/>
              <a:pPr>
                <a:defRPr/>
              </a:pPr>
              <a:t>26.10.2015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5CC9C2E-81FC-4C6B-A005-C0F32A7383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18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19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20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23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24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25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26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27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5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39F19-A44D-41D3-922D-C0A3661A018C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16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E7D0E5-4DD3-408A-9E2A-8CD766ACE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C23A-9B54-4919-978B-18935433C03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DAED-81A7-4227-A672-FB54F5A6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9DDA-73F4-4DFF-A8D7-01C61FA91C68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E66D-57FC-4124-9954-E64F51AB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A833-8C08-49C3-871B-49A986FF45AA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5D4B-842E-49C1-9667-03D30EDBF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erbest Form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18 Serbest Form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19 Serbest Form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20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23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24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25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26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27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28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29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30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31 Serbest Form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32 Serbest Form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33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34 Dikdörtgen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35 Dikdörtgen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36 Dikdörtgen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37 Dikdörtgen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38 Dikdörtgen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39 Dikdörtgen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9D74F-49F7-4062-AE0C-C6CD082DCD22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2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ABD45-152C-41E5-8CD9-2D6007EDD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82D67-0C2A-4F2E-8949-92B0BAF005B0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5367A-5C09-4DC1-9AB7-E37C8F3D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7 Dikdörtgen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18 Dikdörtgen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19 Dikdörtgen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20 Dikdörtgen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23 Dikdörtgen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24 Dikdörtgen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25 Dikdörtgen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26 Dikdörtgen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27 Dikdörtgen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28 Dikdörtgen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182CB9-FE0A-40CE-88BA-781256F66EB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1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CB534D-42EF-46BE-B9C5-FCE7B285F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9E1D-B937-4012-B978-EE7FAB7779E2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60B0-9405-4250-A532-0E5646E9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DF134C-D9B1-4B83-9008-B69F5C6DBA1E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9FCDC-2DD6-46DA-A038-1D6A75545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2252-A3A5-4D02-809E-6A9322579969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2363-17AD-415D-B4F3-3ED74B32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Dikdörtgen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18 Düz Bağlayıcı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19 Grup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20 Düz Bağlayıcı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3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4 Düz Bağlayıcı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25 Grup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26 Düz Bağlayıcı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7 Düz Bağlayıcı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28 Düz Bağlayıcı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9 Grup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30 Düz Bağlayıcı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1 Düz Bağlayıcı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2 Düz Bağlayıcı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73D17D-91F7-4FD8-A943-EE3C1F1A1C4D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20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AC50C-40A1-46D2-9BA4-5195AD6C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9 Dikdörtgen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10 Dikdörtgen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16 Dikdörtgen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6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0895565-CCE2-4906-9184-0F09A6418F4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8D72BA4D-6E10-4858-8AEE-97407D339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25" r:id="rId2"/>
    <p:sldLayoutId id="2147483831" r:id="rId3"/>
    <p:sldLayoutId id="2147483832" r:id="rId4"/>
    <p:sldLayoutId id="2147483833" r:id="rId5"/>
    <p:sldLayoutId id="2147483826" r:id="rId6"/>
    <p:sldLayoutId id="2147483834" r:id="rId7"/>
    <p:sldLayoutId id="2147483827" r:id="rId8"/>
    <p:sldLayoutId id="2147483835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914400" y="3048000"/>
            <a:ext cx="7772400" cy="197485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800" b="1" i="1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HÜCRE ZARINDA TAŞINIM</a:t>
            </a:r>
          </a:p>
        </p:txBody>
      </p:sp>
      <p:sp>
        <p:nvSpPr>
          <p:cNvPr id="3" name="2 Alt Başlık"/>
          <p:cNvSpPr txBox="1">
            <a:spLocks/>
          </p:cNvSpPr>
          <p:nvPr/>
        </p:nvSpPr>
        <p:spPr>
          <a:xfrm>
            <a:off x="4343400" y="4511675"/>
            <a:ext cx="4343400" cy="1508125"/>
          </a:xfrm>
          <a:prstGeom prst="rect">
            <a:avLst/>
          </a:prstGeom>
        </p:spPr>
        <p:txBody>
          <a:bodyPr/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Yrd. Doç. Dr. Aslı AYKAÇ</a:t>
            </a: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2400" dirty="0">
                <a:latin typeface="+mn-lt"/>
                <a:cs typeface="+mn-cs"/>
              </a:rPr>
              <a:t>YDÜ  TIP FAKÜLTESİ</a:t>
            </a: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2400" dirty="0">
                <a:latin typeface="+mn-lt"/>
                <a:cs typeface="+mn-cs"/>
              </a:rPr>
              <a:t>BİYOFİZİK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FF00"/>
                </a:solidFill>
              </a:rPr>
              <a:t>Taşıyıcı Proteinler-1</a:t>
            </a:r>
            <a:endParaRPr lang="tr-TR" b="1" i="1" dirty="0">
              <a:solidFill>
                <a:srgbClr val="FFFF00"/>
              </a:solidFill>
            </a:endParaRPr>
          </a:p>
        </p:txBody>
      </p:sp>
      <p:sp>
        <p:nvSpPr>
          <p:cNvPr id="17411" name="2 İçerik Yer Tutucusu"/>
          <p:cNvSpPr>
            <a:spLocks noGrp="1"/>
          </p:cNvSpPr>
          <p:nvPr>
            <p:ph sz="half" idx="1"/>
          </p:nvPr>
        </p:nvSpPr>
        <p:spPr>
          <a:xfrm>
            <a:off x="465138" y="2590800"/>
            <a:ext cx="7231062" cy="3705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3200" smtClean="0"/>
              <a:t>	Şeker , amino asitler, küçük moleküller ve iyonların lipid tabakadan geçişleri </a:t>
            </a:r>
            <a:r>
              <a:rPr lang="tr-TR" sz="3200" b="1" i="1" smtClean="0">
                <a:solidFill>
                  <a:srgbClr val="FFFF00"/>
                </a:solidFill>
              </a:rPr>
              <a:t>permeaz </a:t>
            </a:r>
            <a:r>
              <a:rPr lang="tr-TR" sz="3200" smtClean="0"/>
              <a:t>adı verilen </a:t>
            </a:r>
            <a:r>
              <a:rPr lang="tr-TR" sz="3200" b="1" i="1" smtClean="0">
                <a:solidFill>
                  <a:srgbClr val="FFFF00"/>
                </a:solidFill>
              </a:rPr>
              <a:t>zar transport proteinleri </a:t>
            </a:r>
            <a:r>
              <a:rPr lang="tr-TR" sz="3200" smtClean="0"/>
              <a:t>tarafından gerçekleştirilir.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FF00"/>
                </a:solidFill>
              </a:rPr>
              <a:t>Taşıyıcı Proteinler-2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/>
          <a:lstStyle/>
          <a:p>
            <a:pPr marL="73025" eaLnBrk="1" hangingPunct="1"/>
            <a:r>
              <a:rPr lang="tr-TR" sz="3200" smtClean="0"/>
              <a:t>Carrier (Taşıyıcı) Proteinler</a:t>
            </a:r>
          </a:p>
        </p:txBody>
      </p:sp>
      <p:sp>
        <p:nvSpPr>
          <p:cNvPr id="18436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600200"/>
            <a:ext cx="4041775" cy="639763"/>
          </a:xfrm>
        </p:spPr>
        <p:txBody>
          <a:bodyPr/>
          <a:lstStyle/>
          <a:p>
            <a:pPr marL="73025" eaLnBrk="1" hangingPunct="1"/>
            <a:r>
              <a:rPr lang="tr-TR" sz="3200" smtClean="0"/>
              <a:t>Kanal (Channel) Proteinler</a:t>
            </a:r>
          </a:p>
        </p:txBody>
      </p:sp>
      <p:sp>
        <p:nvSpPr>
          <p:cNvPr id="18437" name="4 İçerik Yer Tutucusu"/>
          <p:cNvSpPr>
            <a:spLocks noGrp="1"/>
          </p:cNvSpPr>
          <p:nvPr>
            <p:ph sz="quarter" idx="2"/>
          </p:nvPr>
        </p:nvSpPr>
        <p:spPr>
          <a:xfrm>
            <a:off x="76200" y="2459038"/>
            <a:ext cx="4040188" cy="3959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3200" smtClean="0"/>
              <a:t>	Taşınacak katı moleküle bağlanarak onun zardan geçebilmesi için yapısal değişikliğe uğrarlar.</a:t>
            </a:r>
          </a:p>
        </p:txBody>
      </p:sp>
      <p:sp>
        <p:nvSpPr>
          <p:cNvPr id="18438" name="5 İçerik Yer Tutucusu"/>
          <p:cNvSpPr>
            <a:spLocks noGrp="1"/>
          </p:cNvSpPr>
          <p:nvPr>
            <p:ph sz="quarter" idx="4"/>
          </p:nvPr>
        </p:nvSpPr>
        <p:spPr>
          <a:xfrm>
            <a:off x="4267200" y="2459038"/>
            <a:ext cx="4419600" cy="3959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tr-TR" sz="3200" smtClean="0"/>
              <a:t>Lipid tabakayı boydan boya kat eden, içi su dolu porlar şeklindeki proteinlerdir. Porlar açık olduğunda, özel katı maddenin zardan geçişini sağlarlar.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8558" t="31229" r="35493" b="37497"/>
          <a:stretch>
            <a:fillRect/>
          </a:stretch>
        </p:blipFill>
        <p:spPr bwMode="auto">
          <a:xfrm>
            <a:off x="600075" y="1371600"/>
            <a:ext cx="80105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914400" y="2470150"/>
            <a:ext cx="7772400" cy="3473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Sitoplazma ile hücreyi kuşatan çevre arasında konsantrasyon farkını korumaktır.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Bu farkı korurken, gerekli olan maddeleri hücre içine geçirirken, hücre için fazla olan maddeleri hücre dışına çıkmasını sağlar.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Bu geçirme işlemi </a:t>
            </a:r>
            <a:r>
              <a:rPr lang="tr-TR" sz="3200" b="1" i="1" dirty="0">
                <a:latin typeface="+mn-lt"/>
                <a:cs typeface="+mn-cs"/>
              </a:rPr>
              <a:t>transport</a:t>
            </a:r>
            <a:r>
              <a:rPr lang="tr-TR" sz="3200" dirty="0">
                <a:latin typeface="+mn-lt"/>
                <a:cs typeface="+mn-cs"/>
              </a:rPr>
              <a:t> olarak adlandırılır.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143000" y="838200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b="1" i="1" spc="-1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Hücre zarının en önemli görevi</a:t>
            </a:r>
            <a:br>
              <a:rPr lang="tr-TR" sz="4000" b="1" i="1" spc="-10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tr-TR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pPr marL="73025" eaLnBrk="1" hangingPunct="1"/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i</a:t>
            </a:r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pertoni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k çözelti</a:t>
            </a:r>
            <a:endParaRPr lang="en-US" sz="320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507" name="4 İçerik Yer Tutucusu"/>
          <p:cNvSpPr>
            <a:spLocks noGrp="1"/>
          </p:cNvSpPr>
          <p:nvPr>
            <p:ph sz="quarter" idx="2"/>
          </p:nvPr>
        </p:nvSpPr>
        <p:spPr>
          <a:xfrm>
            <a:off x="228600" y="1905000"/>
            <a:ext cx="4953000" cy="2036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tr-TR" sz="3200" smtClean="0"/>
              <a:t>Hücre içine göre </a:t>
            </a:r>
            <a:r>
              <a:rPr lang="tr-TR" sz="3200" b="1" smtClean="0"/>
              <a:t>YÜKSEK</a:t>
            </a:r>
            <a:r>
              <a:rPr lang="tr-TR" sz="3200" smtClean="0"/>
              <a:t> konsantrasyonda tuz çözeltisi içeren çözelti </a:t>
            </a:r>
            <a:endParaRPr lang="en-US" sz="3200" smtClean="0"/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6956" b="23478"/>
          <a:stretch>
            <a:fillRect/>
          </a:stretch>
        </p:blipFill>
        <p:spPr>
          <a:xfrm>
            <a:off x="762000" y="3962400"/>
            <a:ext cx="4419600" cy="233382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 r="67143"/>
          <a:stretch>
            <a:fillRect/>
          </a:stretch>
        </p:blipFill>
        <p:spPr bwMode="auto">
          <a:xfrm>
            <a:off x="5715000" y="1371600"/>
            <a:ext cx="3116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10 Grup"/>
          <p:cNvGrpSpPr>
            <a:grpSpLocks/>
          </p:cNvGrpSpPr>
          <p:nvPr/>
        </p:nvGrpSpPr>
        <p:grpSpPr bwMode="auto">
          <a:xfrm>
            <a:off x="5410200" y="5251450"/>
            <a:ext cx="2209800" cy="1073150"/>
            <a:chOff x="5715000" y="4876800"/>
            <a:chExt cx="2209800" cy="1072753"/>
          </a:xfrm>
        </p:grpSpPr>
        <p:pic>
          <p:nvPicPr>
            <p:cNvPr id="215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3103" t="24281" b="57549"/>
            <a:stretch>
              <a:fillRect/>
            </a:stretch>
          </p:blipFill>
          <p:spPr bwMode="auto">
            <a:xfrm>
              <a:off x="5715000" y="4876800"/>
              <a:ext cx="533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9 Metin kutusu"/>
            <p:cNvSpPr txBox="1">
              <a:spLocks noChangeArrowheads="1"/>
            </p:cNvSpPr>
            <p:nvPr/>
          </p:nvSpPr>
          <p:spPr bwMode="auto">
            <a:xfrm>
              <a:off x="6215678" y="4933890"/>
              <a:ext cx="170912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/>
                <a:t>Su molekülü</a:t>
              </a:r>
            </a:p>
            <a:p>
              <a:endParaRPr lang="tr-TR" sz="2000" b="1"/>
            </a:p>
            <a:p>
              <a:r>
                <a:rPr lang="tr-TR" sz="2000" b="1"/>
                <a:t>Solvent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/>
          <a:lstStyle/>
          <a:p>
            <a:pPr marL="73025" eaLnBrk="1" hangingPunct="1"/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i</a:t>
            </a:r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toni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k çözelti</a:t>
            </a:r>
            <a:endParaRPr lang="en-US" sz="3200" smtClean="0">
              <a:solidFill>
                <a:srgbClr val="FFFF00"/>
              </a:solidFill>
              <a:latin typeface="Calibri" pitchFamily="34" charset="0"/>
            </a:endParaRPr>
          </a:p>
          <a:p>
            <a:pPr marL="73025" eaLnBrk="1" hangingPunct="1"/>
            <a:endParaRPr lang="tr-TR" smtClean="0"/>
          </a:p>
        </p:txBody>
      </p:sp>
      <p:sp>
        <p:nvSpPr>
          <p:cNvPr id="22531" name="4 İçerik Yer Tutucusu"/>
          <p:cNvSpPr>
            <a:spLocks noGrp="1"/>
          </p:cNvSpPr>
          <p:nvPr>
            <p:ph sz="quarter" idx="2"/>
          </p:nvPr>
        </p:nvSpPr>
        <p:spPr>
          <a:xfrm>
            <a:off x="228600" y="1828800"/>
            <a:ext cx="53340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tr-TR" sz="3200" smtClean="0"/>
              <a:t>Hücre içine göre </a:t>
            </a:r>
            <a:r>
              <a:rPr lang="tr-TR" sz="3200" b="1" smtClean="0"/>
              <a:t>DÜŞÜK</a:t>
            </a:r>
            <a:r>
              <a:rPr lang="tr-TR" sz="3200" smtClean="0"/>
              <a:t> konsantrasyonda tuz çözeltisi içeren çözelti </a:t>
            </a:r>
            <a:endParaRPr lang="en-US" sz="3200" smtClean="0"/>
          </a:p>
          <a:p>
            <a:pPr eaLnBrk="1" hangingPunct="1"/>
            <a:endParaRPr lang="tr-TR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6690" b="19721"/>
          <a:stretch>
            <a:fillRect/>
          </a:stretch>
        </p:blipFill>
        <p:spPr>
          <a:xfrm>
            <a:off x="609600" y="3886200"/>
            <a:ext cx="4267200" cy="244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65714"/>
          <a:stretch>
            <a:fillRect/>
          </a:stretch>
        </p:blipFill>
        <p:spPr>
          <a:xfrm>
            <a:off x="5791200" y="1295400"/>
            <a:ext cx="3048000" cy="3613150"/>
          </a:xfrm>
        </p:spPr>
      </p:pic>
      <p:grpSp>
        <p:nvGrpSpPr>
          <p:cNvPr id="22534" name="8 Grup"/>
          <p:cNvGrpSpPr>
            <a:grpSpLocks/>
          </p:cNvGrpSpPr>
          <p:nvPr/>
        </p:nvGrpSpPr>
        <p:grpSpPr bwMode="auto">
          <a:xfrm>
            <a:off x="5181600" y="5181600"/>
            <a:ext cx="2209800" cy="1143000"/>
            <a:chOff x="5715000" y="4876800"/>
            <a:chExt cx="2209800" cy="1072753"/>
          </a:xfrm>
        </p:grpSpPr>
        <p:pic>
          <p:nvPicPr>
            <p:cNvPr id="225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3103" t="24281" b="57549"/>
            <a:stretch>
              <a:fillRect/>
            </a:stretch>
          </p:blipFill>
          <p:spPr bwMode="auto">
            <a:xfrm>
              <a:off x="5715000" y="4876800"/>
              <a:ext cx="533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10 Metin kutusu"/>
            <p:cNvSpPr txBox="1">
              <a:spLocks noChangeArrowheads="1"/>
            </p:cNvSpPr>
            <p:nvPr/>
          </p:nvSpPr>
          <p:spPr bwMode="auto">
            <a:xfrm>
              <a:off x="6215678" y="4933890"/>
              <a:ext cx="170912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/>
                <a:t>Su molekülü</a:t>
              </a:r>
            </a:p>
            <a:p>
              <a:endParaRPr lang="tr-TR" sz="2000" b="1"/>
            </a:p>
            <a:p>
              <a:r>
                <a:rPr lang="tr-TR" sz="2000" b="1"/>
                <a:t>Solvent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3"/>
          </a:xfrm>
        </p:spPr>
        <p:txBody>
          <a:bodyPr/>
          <a:lstStyle/>
          <a:p>
            <a:pPr marL="73025" eaLnBrk="1" hangingPunct="1"/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İzo</a:t>
            </a:r>
            <a:r>
              <a:rPr lang="en-US" sz="3200" smtClean="0">
                <a:solidFill>
                  <a:srgbClr val="FFFF00"/>
                </a:solidFill>
                <a:latin typeface="Calibri" pitchFamily="34" charset="0"/>
              </a:rPr>
              <a:t>toni</a:t>
            </a:r>
            <a:r>
              <a:rPr lang="tr-TR" sz="3200" smtClean="0">
                <a:solidFill>
                  <a:srgbClr val="FFFF00"/>
                </a:solidFill>
                <a:latin typeface="Calibri" pitchFamily="34" charset="0"/>
              </a:rPr>
              <a:t>k çözelti</a:t>
            </a:r>
            <a:endParaRPr lang="en-US" sz="3200" smtClean="0">
              <a:solidFill>
                <a:srgbClr val="FFFF00"/>
              </a:solidFill>
              <a:latin typeface="Calibri" pitchFamily="34" charset="0"/>
            </a:endParaRPr>
          </a:p>
          <a:p>
            <a:pPr marL="73025" eaLnBrk="1" hangingPunct="1"/>
            <a:endParaRPr lang="tr-TR" smtClean="0"/>
          </a:p>
        </p:txBody>
      </p:sp>
      <p:sp>
        <p:nvSpPr>
          <p:cNvPr id="23555" name="4 İçerik Yer Tutucusu"/>
          <p:cNvSpPr>
            <a:spLocks noGrp="1"/>
          </p:cNvSpPr>
          <p:nvPr>
            <p:ph sz="quarter" idx="2"/>
          </p:nvPr>
        </p:nvSpPr>
        <p:spPr>
          <a:xfrm>
            <a:off x="152400" y="1905000"/>
            <a:ext cx="4800600" cy="3979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	</a:t>
            </a:r>
            <a:r>
              <a:rPr lang="tr-TR" sz="3200" b="1" smtClean="0"/>
              <a:t>Hücre içine göre AYNI konsantrasyonda tuz çözeltisi içeren çözelti </a:t>
            </a:r>
            <a:endParaRPr lang="en-US" sz="3200" b="1" smtClean="0"/>
          </a:p>
          <a:p>
            <a:pPr eaLnBrk="1" hangingPunct="1"/>
            <a:endParaRPr lang="tr-TR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 t="6451" b="25806"/>
          <a:stretch>
            <a:fillRect/>
          </a:stretch>
        </p:blipFill>
        <p:spPr bwMode="auto">
          <a:xfrm>
            <a:off x="685800" y="3810000"/>
            <a:ext cx="4495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2857" r="34286"/>
          <a:stretch>
            <a:fillRect/>
          </a:stretch>
        </p:blipFill>
        <p:spPr>
          <a:xfrm>
            <a:off x="5867400" y="1371600"/>
            <a:ext cx="2667000" cy="3648075"/>
          </a:xfrm>
        </p:spPr>
      </p:pic>
      <p:grpSp>
        <p:nvGrpSpPr>
          <p:cNvPr id="23558" name="8 Grup"/>
          <p:cNvGrpSpPr>
            <a:grpSpLocks/>
          </p:cNvGrpSpPr>
          <p:nvPr/>
        </p:nvGrpSpPr>
        <p:grpSpPr bwMode="auto">
          <a:xfrm>
            <a:off x="5334000" y="5334000"/>
            <a:ext cx="2209800" cy="1143000"/>
            <a:chOff x="5715000" y="4876800"/>
            <a:chExt cx="2209800" cy="1072753"/>
          </a:xfrm>
        </p:grpSpPr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3103" t="24281" b="57549"/>
            <a:stretch>
              <a:fillRect/>
            </a:stretch>
          </p:blipFill>
          <p:spPr bwMode="auto">
            <a:xfrm>
              <a:off x="5715000" y="4876800"/>
              <a:ext cx="533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10 Metin kutusu"/>
            <p:cNvSpPr txBox="1">
              <a:spLocks noChangeArrowheads="1"/>
            </p:cNvSpPr>
            <p:nvPr/>
          </p:nvSpPr>
          <p:spPr bwMode="auto">
            <a:xfrm>
              <a:off x="6215678" y="4933890"/>
              <a:ext cx="170912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000" b="1"/>
                <a:t>Su molekülü</a:t>
              </a:r>
            </a:p>
            <a:p>
              <a:endParaRPr lang="tr-TR" sz="2000" b="1"/>
            </a:p>
            <a:p>
              <a:r>
                <a:rPr lang="tr-TR" sz="2000" b="1"/>
                <a:t>Solvent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İçerik Yer Tutucusu"/>
          <p:cNvGraphicFramePr>
            <a:graphicFrameLocks/>
          </p:cNvGraphicFramePr>
          <p:nvPr/>
        </p:nvGraphicFramePr>
        <p:xfrm>
          <a:off x="1143000" y="1066800"/>
          <a:ext cx="66294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911"/>
                <a:gridCol w="2626744"/>
                <a:gridCol w="2626745"/>
              </a:tblGrid>
              <a:tr h="807636">
                <a:tc>
                  <a:txBody>
                    <a:bodyPr/>
                    <a:lstStyle/>
                    <a:p>
                      <a:pPr algn="l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Hücre içi</a:t>
                      </a:r>
                    </a:p>
                    <a:p>
                      <a:pPr algn="ctr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intrasellüler</a:t>
                      </a:r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Hücre dışı (</a:t>
                      </a:r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extrasellüler</a:t>
                      </a:r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K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tr-TR" sz="3200" b="1" i="1" baseline="30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139 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4mM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Na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12mM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145mM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Ca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+2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0.0005mM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1,8mM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Mg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+2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0,8mM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1,5mM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Cl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4mM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116mM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smtClean="0">
                          <a:solidFill>
                            <a:srgbClr val="FFFF00"/>
                          </a:solidFill>
                        </a:rPr>
                        <a:t>HCO</a:t>
                      </a:r>
                      <a:r>
                        <a:rPr lang="tr-TR" sz="3200" b="1" i="1" baseline="-250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tr-TR" sz="3200" b="1" i="1" baseline="30000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12mM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29mM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916">
                <a:tc>
                  <a:txBody>
                    <a:bodyPr/>
                    <a:lstStyle/>
                    <a:p>
                      <a:pPr algn="l"/>
                      <a:r>
                        <a:rPr lang="tr-TR" sz="3200" b="1" i="1" dirty="0" err="1" smtClean="0">
                          <a:solidFill>
                            <a:srgbClr val="FFFF00"/>
                          </a:solidFill>
                        </a:rPr>
                        <a:t>pH</a:t>
                      </a:r>
                      <a:endParaRPr lang="tr-TR" sz="3200" b="1" i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tr-TR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_s2062"/>
          <p:cNvCxnSpPr>
            <a:cxnSpLocks noChangeShapeType="1"/>
          </p:cNvCxnSpPr>
          <p:nvPr/>
        </p:nvCxnSpPr>
        <p:spPr bwMode="auto">
          <a:xfrm flipV="1">
            <a:off x="2667000" y="1143000"/>
            <a:ext cx="1676400" cy="838200"/>
          </a:xfrm>
          <a:prstGeom prst="bentConnector3">
            <a:avLst>
              <a:gd name="adj1" fmla="val -10151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pSp>
        <p:nvGrpSpPr>
          <p:cNvPr id="25603" name="Organization Chart 2"/>
          <p:cNvGrpSpPr>
            <a:grpSpLocks noChangeAspect="1"/>
          </p:cNvGrpSpPr>
          <p:nvPr/>
        </p:nvGrpSpPr>
        <p:grpSpPr bwMode="auto">
          <a:xfrm>
            <a:off x="76200" y="260350"/>
            <a:ext cx="8915400" cy="5988050"/>
            <a:chOff x="1109" y="1270"/>
            <a:chExt cx="6901" cy="1587"/>
          </a:xfrm>
        </p:grpSpPr>
        <p:cxnSp>
          <p:nvCxnSpPr>
            <p:cNvPr id="2055" name="_s2055"/>
            <p:cNvCxnSpPr>
              <a:cxnSpLocks noChangeShapeType="1"/>
            </p:cNvCxnSpPr>
            <p:nvPr/>
          </p:nvCxnSpPr>
          <p:spPr bwMode="auto">
            <a:xfrm rot="16200000" flipV="1">
              <a:off x="2680" y="1361"/>
              <a:ext cx="160" cy="1418"/>
            </a:xfrm>
            <a:prstGeom prst="bentConnector3">
              <a:avLst>
                <a:gd name="adj1" fmla="val 9768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56" name="_s2056"/>
            <p:cNvCxnSpPr>
              <a:cxnSpLocks noChangeShapeType="1"/>
            </p:cNvCxnSpPr>
            <p:nvPr/>
          </p:nvCxnSpPr>
          <p:spPr bwMode="auto">
            <a:xfrm flipV="1">
              <a:off x="1699" y="1990"/>
              <a:ext cx="590" cy="140"/>
            </a:xfrm>
            <a:prstGeom prst="bentConnector3">
              <a:avLst>
                <a:gd name="adj1" fmla="val -1111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61" name="_s2061"/>
            <p:cNvCxnSpPr>
              <a:cxnSpLocks noChangeShapeType="1"/>
            </p:cNvCxnSpPr>
            <p:nvPr/>
          </p:nvCxnSpPr>
          <p:spPr bwMode="auto">
            <a:xfrm rot="16200000" flipV="1">
              <a:off x="6412" y="1758"/>
              <a:ext cx="484" cy="945"/>
            </a:xfrm>
            <a:prstGeom prst="bentConnector3">
              <a:avLst>
                <a:gd name="adj1" fmla="val 18955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62" name="_s2062"/>
            <p:cNvCxnSpPr>
              <a:cxnSpLocks noChangeShapeType="1"/>
            </p:cNvCxnSpPr>
            <p:nvPr/>
          </p:nvCxnSpPr>
          <p:spPr bwMode="auto">
            <a:xfrm rot="5400000" flipH="1" flipV="1">
              <a:off x="5354" y="1640"/>
              <a:ext cx="485" cy="1181"/>
            </a:xfrm>
            <a:prstGeom prst="bentConnector3">
              <a:avLst>
                <a:gd name="adj1" fmla="val 18055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63" name="_s2063"/>
            <p:cNvCxnSpPr>
              <a:cxnSpLocks noChangeShapeType="1"/>
            </p:cNvCxnSpPr>
            <p:nvPr/>
          </p:nvCxnSpPr>
          <p:spPr bwMode="auto">
            <a:xfrm rot="16200000" flipV="1">
              <a:off x="6004" y="681"/>
              <a:ext cx="181" cy="1945"/>
            </a:xfrm>
            <a:prstGeom prst="bentConnector3">
              <a:avLst>
                <a:gd name="adj1" fmla="val 164974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8" name="_s2065"/>
            <p:cNvSpPr>
              <a:spLocks noChangeArrowheads="1"/>
            </p:cNvSpPr>
            <p:nvPr/>
          </p:nvSpPr>
          <p:spPr bwMode="auto">
            <a:xfrm>
              <a:off x="2466" y="1270"/>
              <a:ext cx="3952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Hücre Zarından Transport</a:t>
              </a:r>
            </a:p>
          </p:txBody>
        </p:sp>
        <p:sp>
          <p:nvSpPr>
            <p:cNvPr id="19" name="_s2066"/>
            <p:cNvSpPr>
              <a:spLocks noChangeArrowheads="1"/>
            </p:cNvSpPr>
            <p:nvPr/>
          </p:nvSpPr>
          <p:spPr bwMode="auto">
            <a:xfrm>
              <a:off x="1109" y="2130"/>
              <a:ext cx="1416" cy="29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Basit</a:t>
              </a:r>
            </a:p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difüzyon</a:t>
              </a:r>
            </a:p>
          </p:txBody>
        </p:sp>
        <p:sp>
          <p:nvSpPr>
            <p:cNvPr id="20" name="_s2067"/>
            <p:cNvSpPr>
              <a:spLocks noChangeArrowheads="1"/>
            </p:cNvSpPr>
            <p:nvPr/>
          </p:nvSpPr>
          <p:spPr bwMode="auto">
            <a:xfrm>
              <a:off x="1227" y="1726"/>
              <a:ext cx="2302" cy="2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rgbClr val="7030A0"/>
                  </a:solidFill>
                  <a:latin typeface="Arial" charset="0"/>
                </a:rPr>
                <a:t>Pasif taşınım</a:t>
              </a:r>
            </a:p>
          </p:txBody>
        </p:sp>
        <p:sp>
          <p:nvSpPr>
            <p:cNvPr id="21" name="_s2068"/>
            <p:cNvSpPr>
              <a:spLocks noChangeArrowheads="1"/>
            </p:cNvSpPr>
            <p:nvPr/>
          </p:nvSpPr>
          <p:spPr bwMode="auto">
            <a:xfrm>
              <a:off x="5238" y="1746"/>
              <a:ext cx="2300" cy="2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rgbClr val="7030A0"/>
                  </a:solidFill>
                  <a:latin typeface="Arial" charset="0"/>
                </a:rPr>
                <a:t>Aktif taşınım</a:t>
              </a:r>
            </a:p>
          </p:txBody>
        </p:sp>
        <p:sp>
          <p:nvSpPr>
            <p:cNvPr id="22" name="_s2069"/>
            <p:cNvSpPr>
              <a:spLocks noChangeArrowheads="1"/>
            </p:cNvSpPr>
            <p:nvPr/>
          </p:nvSpPr>
          <p:spPr bwMode="auto">
            <a:xfrm>
              <a:off x="2996" y="2473"/>
              <a:ext cx="2476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1.</a:t>
              </a: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cil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Aktif taşınım</a:t>
              </a:r>
            </a:p>
            <a:p>
              <a:pPr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(ATP kullanarak)</a:t>
              </a:r>
            </a:p>
          </p:txBody>
        </p:sp>
        <p:sp>
          <p:nvSpPr>
            <p:cNvPr id="23" name="_s2070"/>
            <p:cNvSpPr>
              <a:spLocks noChangeArrowheads="1"/>
            </p:cNvSpPr>
            <p:nvPr/>
          </p:nvSpPr>
          <p:spPr bwMode="auto">
            <a:xfrm>
              <a:off x="5533" y="2473"/>
              <a:ext cx="2477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2.</a:t>
              </a: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cil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Aktif taşınım</a:t>
              </a:r>
            </a:p>
            <a:p>
              <a:pPr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(İyon </a:t>
              </a: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gradienti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ile)</a:t>
              </a:r>
            </a:p>
          </p:txBody>
        </p:sp>
        <p:sp>
          <p:nvSpPr>
            <p:cNvPr id="28" name="_s2075"/>
            <p:cNvSpPr>
              <a:spLocks noChangeArrowheads="1"/>
            </p:cNvSpPr>
            <p:nvPr/>
          </p:nvSpPr>
          <p:spPr bwMode="auto">
            <a:xfrm>
              <a:off x="2702" y="2150"/>
              <a:ext cx="2182" cy="27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Kolaylaştırılmış</a:t>
              </a:r>
            </a:p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difüzyon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1676400"/>
            <a:ext cx="8001000" cy="5943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57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5200" b="1" i="1" dirty="0">
                <a:solidFill>
                  <a:srgbClr val="FFFF00"/>
                </a:solidFill>
                <a:latin typeface="+mn-lt"/>
                <a:cs typeface="+mn-cs"/>
              </a:rPr>
              <a:t>	</a:t>
            </a:r>
            <a:r>
              <a:rPr lang="tr-TR" sz="4600" dirty="0">
                <a:latin typeface="+mn-lt"/>
                <a:cs typeface="+mn-cs"/>
              </a:rPr>
              <a:t>P</a:t>
            </a:r>
            <a:r>
              <a:rPr lang="tr-TR" sz="4600" dirty="0" err="1">
                <a:latin typeface="+mn-lt"/>
                <a:cs typeface="+mn-cs"/>
              </a:rPr>
              <a:t>ermeazların</a:t>
            </a:r>
            <a:r>
              <a:rPr lang="tr-TR" sz="4600" dirty="0">
                <a:latin typeface="+mn-lt"/>
                <a:cs typeface="+mn-cs"/>
              </a:rPr>
              <a:t> yardımı ile konsantrasyon </a:t>
            </a:r>
            <a:r>
              <a:rPr lang="tr-TR" sz="4600" dirty="0" err="1">
                <a:latin typeface="+mn-lt"/>
                <a:cs typeface="+mn-cs"/>
              </a:rPr>
              <a:t>gradientine</a:t>
            </a:r>
            <a:r>
              <a:rPr lang="tr-TR" sz="4600" dirty="0">
                <a:latin typeface="+mn-lt"/>
                <a:cs typeface="+mn-cs"/>
              </a:rPr>
              <a:t> göre taşınacak molekül çok yoğun ortamdan az yoğun olduğu ortama geçer (</a:t>
            </a:r>
            <a:r>
              <a:rPr lang="tr-TR" sz="4600" b="1" i="1" dirty="0" err="1">
                <a:latin typeface="+mn-lt"/>
                <a:cs typeface="+mn-cs"/>
              </a:rPr>
              <a:t>Down</a:t>
            </a:r>
            <a:r>
              <a:rPr lang="tr-TR" sz="4600" b="1" i="1" dirty="0">
                <a:latin typeface="+mn-lt"/>
                <a:cs typeface="+mn-cs"/>
              </a:rPr>
              <a:t> </a:t>
            </a:r>
            <a:r>
              <a:rPr lang="tr-TR" sz="4600" b="1" i="1" dirty="0" err="1">
                <a:latin typeface="+mn-lt"/>
                <a:cs typeface="+mn-cs"/>
              </a:rPr>
              <a:t>Hill</a:t>
            </a:r>
            <a:r>
              <a:rPr lang="tr-TR" sz="4600" b="1" i="1" dirty="0">
                <a:latin typeface="+mn-lt"/>
                <a:cs typeface="+mn-cs"/>
              </a:rPr>
              <a:t> Transport</a:t>
            </a:r>
            <a:r>
              <a:rPr lang="tr-TR" sz="4600" dirty="0">
                <a:latin typeface="+mn-lt"/>
                <a:cs typeface="+mn-cs"/>
              </a:rPr>
              <a:t>).</a:t>
            </a: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4600" dirty="0">
                <a:latin typeface="+mn-lt"/>
                <a:cs typeface="+mn-cs"/>
              </a:rPr>
              <a:t>	</a:t>
            </a: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4600" dirty="0">
                <a:latin typeface="+mn-lt"/>
                <a:cs typeface="+mn-cs"/>
              </a:rPr>
              <a:t>	Her bir protein belli iyonu ya da molekülü geçirir.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200" dirty="0">
              <a:latin typeface="+mn-lt"/>
              <a:cs typeface="+mn-cs"/>
            </a:endParaRP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b="1" dirty="0">
                <a:cs typeface="+mn-cs"/>
              </a:rPr>
              <a:t>	</a:t>
            </a:r>
            <a:endParaRPr lang="tr-TR" sz="32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1143000" y="1196975"/>
            <a:ext cx="487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4000" b="1" i="1" dirty="0">
                <a:solidFill>
                  <a:srgbClr val="FFFF00"/>
                </a:solidFill>
                <a:latin typeface="+mj-lt"/>
                <a:cs typeface="+mn-cs"/>
              </a:rPr>
              <a:t>Pasif Taşınım</a:t>
            </a:r>
            <a:endParaRPr lang="tr-TR" sz="4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9144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FF00"/>
                </a:solidFill>
              </a:rPr>
              <a:t>Küçük moleküllerin zardan geçişi</a:t>
            </a: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2484438"/>
            <a:ext cx="4040188" cy="639762"/>
          </a:xfrm>
        </p:spPr>
        <p:txBody>
          <a:bodyPr/>
          <a:lstStyle/>
          <a:p>
            <a:pPr marL="73025" eaLnBrk="1" hangingPunct="1"/>
            <a:r>
              <a:rPr lang="tr-TR" sz="3200" smtClean="0"/>
              <a:t>Lipid çift tabaka</a:t>
            </a:r>
          </a:p>
        </p:txBody>
      </p:sp>
      <p:sp>
        <p:nvSpPr>
          <p:cNvPr id="9220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3200400"/>
            <a:ext cx="8001000" cy="137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sz="3200" b="1" dirty="0" smtClean="0"/>
              <a:t>Polar moleküller</a:t>
            </a:r>
            <a:r>
              <a:rPr lang="tr-TR" sz="3200" dirty="0" smtClean="0"/>
              <a:t> için  geçirgen olmayan bir </a:t>
            </a:r>
            <a:r>
              <a:rPr lang="tr-TR" sz="3200" dirty="0" smtClean="0"/>
              <a:t>bariyerdir</a:t>
            </a:r>
            <a:endParaRPr lang="tr-TR" sz="3200" dirty="0" smtClean="0"/>
          </a:p>
        </p:txBody>
      </p:sp>
      <p:sp>
        <p:nvSpPr>
          <p:cNvPr id="9221" name="5 İçerik Yer Tutucusu"/>
          <p:cNvSpPr>
            <a:spLocks noGrp="1"/>
          </p:cNvSpPr>
          <p:nvPr>
            <p:ph sz="quarter" idx="4"/>
          </p:nvPr>
        </p:nvSpPr>
        <p:spPr>
          <a:xfrm>
            <a:off x="457200" y="4419600"/>
            <a:ext cx="7775575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	</a:t>
            </a:r>
            <a:r>
              <a:rPr lang="tr-TR" sz="3200" dirty="0" smtClean="0"/>
              <a:t>Hücre içindeki </a:t>
            </a:r>
            <a:r>
              <a:rPr lang="tr-TR" sz="3200" b="1" dirty="0" smtClean="0"/>
              <a:t>suda çözünen </a:t>
            </a:r>
            <a:r>
              <a:rPr lang="tr-TR" sz="3200" dirty="0" smtClean="0"/>
              <a:t>moleküllerin dışarı çıkışını </a:t>
            </a:r>
            <a:r>
              <a:rPr lang="tr-TR" sz="3200" dirty="0" smtClean="0"/>
              <a:t>engeller</a:t>
            </a: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38 Grup"/>
          <p:cNvGrpSpPr>
            <a:grpSpLocks/>
          </p:cNvGrpSpPr>
          <p:nvPr/>
        </p:nvGrpSpPr>
        <p:grpSpPr bwMode="auto">
          <a:xfrm>
            <a:off x="381000" y="609600"/>
            <a:ext cx="8229600" cy="3884613"/>
            <a:chOff x="-76368" y="0"/>
            <a:chExt cx="8229476" cy="3885266"/>
          </a:xfrm>
        </p:grpSpPr>
        <p:grpSp>
          <p:nvGrpSpPr>
            <p:cNvPr id="27654" name="Organization Chart 2"/>
            <p:cNvGrpSpPr>
              <a:grpSpLocks noChangeAspect="1"/>
            </p:cNvGrpSpPr>
            <p:nvPr/>
          </p:nvGrpSpPr>
          <p:grpSpPr bwMode="auto">
            <a:xfrm>
              <a:off x="-76368" y="1979740"/>
              <a:ext cx="8229476" cy="1905526"/>
              <a:chOff x="909" y="1707"/>
              <a:chExt cx="6370" cy="505"/>
            </a:xfrm>
          </p:grpSpPr>
          <p:cxnSp>
            <p:nvCxnSpPr>
              <p:cNvPr id="4" name="_s2053"/>
              <p:cNvCxnSpPr>
                <a:cxnSpLocks noChangeShapeType="1"/>
              </p:cNvCxnSpPr>
              <p:nvPr/>
            </p:nvCxnSpPr>
            <p:spPr bwMode="auto">
              <a:xfrm rot="10800000">
                <a:off x="4212" y="1707"/>
                <a:ext cx="2713" cy="162"/>
              </a:xfrm>
              <a:prstGeom prst="bentConnector3">
                <a:avLst>
                  <a:gd name="adj1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" name="_s2054"/>
              <p:cNvCxnSpPr>
                <a:cxnSpLocks noChangeShapeType="1"/>
              </p:cNvCxnSpPr>
              <p:nvPr/>
            </p:nvCxnSpPr>
            <p:spPr bwMode="auto">
              <a:xfrm flipV="1">
                <a:off x="1558" y="1707"/>
                <a:ext cx="2182" cy="162"/>
              </a:xfrm>
              <a:prstGeom prst="bentConnector3">
                <a:avLst>
                  <a:gd name="adj1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7" name="_s2076"/>
              <p:cNvSpPr>
                <a:spLocks noChangeArrowheads="1"/>
              </p:cNvSpPr>
              <p:nvPr/>
            </p:nvSpPr>
            <p:spPr bwMode="auto">
              <a:xfrm>
                <a:off x="909" y="1707"/>
                <a:ext cx="2654" cy="50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>
                  <a:defRPr/>
                </a:pPr>
                <a:r>
                  <a:rPr lang="tr-TR" sz="2400" b="1" dirty="0">
                    <a:solidFill>
                      <a:srgbClr val="7030A0"/>
                    </a:solidFill>
                    <a:latin typeface="Arial" charset="0"/>
                  </a:rPr>
                  <a:t>  Doğrudan geçiş</a:t>
                </a:r>
              </a:p>
              <a:p>
                <a:pPr>
                  <a:defRPr/>
                </a:pPr>
                <a:r>
                  <a:rPr lang="tr-TR" sz="2400" b="1" dirty="0">
                    <a:solidFill>
                      <a:schemeClr val="bg1"/>
                    </a:solidFill>
                    <a:latin typeface="Arial" charset="0"/>
                  </a:rPr>
                  <a:t>  Su,oksijen, azot</a:t>
                </a:r>
              </a:p>
              <a:p>
                <a:pPr>
                  <a:defRPr/>
                </a:pPr>
                <a:r>
                  <a:rPr lang="tr-TR" sz="2400" b="1" dirty="0">
                    <a:solidFill>
                      <a:schemeClr val="bg1"/>
                    </a:solidFill>
                    <a:latin typeface="Arial" charset="0"/>
                  </a:rPr>
                  <a:t>  Karbondioksit</a:t>
                </a:r>
              </a:p>
              <a:p>
                <a:pPr>
                  <a:defRPr/>
                </a:pPr>
                <a:r>
                  <a:rPr lang="tr-TR" sz="2400" b="1" dirty="0">
                    <a:solidFill>
                      <a:schemeClr val="bg1"/>
                    </a:solidFill>
                    <a:latin typeface="Arial" charset="0"/>
                  </a:rPr>
                  <a:t>  Eter alkol</a:t>
                </a:r>
              </a:p>
              <a:p>
                <a:pPr>
                  <a:defRPr/>
                </a:pPr>
                <a:r>
                  <a:rPr lang="tr-TR" sz="2400" b="1" dirty="0">
                    <a:solidFill>
                      <a:schemeClr val="bg1"/>
                    </a:solidFill>
                    <a:latin typeface="Arial" charset="0"/>
                  </a:rPr>
                  <a:t>  Kloroform</a:t>
                </a:r>
              </a:p>
            </p:txBody>
          </p:sp>
          <p:sp>
            <p:nvSpPr>
              <p:cNvPr id="28" name="_s2077"/>
              <p:cNvSpPr>
                <a:spLocks noChangeArrowheads="1"/>
              </p:cNvSpPr>
              <p:nvPr/>
            </p:nvSpPr>
            <p:spPr bwMode="auto">
              <a:xfrm>
                <a:off x="4448" y="1728"/>
                <a:ext cx="2831" cy="38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anchor="ctr"/>
              <a:lstStyle/>
              <a:p>
                <a:pPr algn="ctr">
                  <a:defRPr/>
                </a:pPr>
                <a:r>
                  <a:rPr lang="tr-TR" sz="2800" b="1" dirty="0">
                    <a:solidFill>
                      <a:srgbClr val="7030A0"/>
                    </a:solidFill>
                    <a:latin typeface="Arial" charset="0"/>
                  </a:rPr>
                  <a:t>Kanal proteinlerinden</a:t>
                </a:r>
              </a:p>
              <a:p>
                <a:pPr algn="ctr">
                  <a:defRPr/>
                </a:pPr>
                <a:r>
                  <a:rPr lang="tr-TR" sz="2800" b="1" dirty="0">
                    <a:solidFill>
                      <a:srgbClr val="7030A0"/>
                    </a:solidFill>
                    <a:latin typeface="Arial" charset="0"/>
                  </a:rPr>
                  <a:t> geçiş</a:t>
                </a:r>
              </a:p>
            </p:txBody>
          </p:sp>
        </p:grpSp>
        <p:sp>
          <p:nvSpPr>
            <p:cNvPr id="31" name="_s2066"/>
            <p:cNvSpPr>
              <a:spLocks noChangeArrowheads="1"/>
            </p:cNvSpPr>
            <p:nvPr/>
          </p:nvSpPr>
          <p:spPr bwMode="auto">
            <a:xfrm>
              <a:off x="2895387" y="0"/>
              <a:ext cx="2514562" cy="13718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Basit</a:t>
              </a:r>
            </a:p>
            <a:p>
              <a:pPr algn="ctr">
                <a:defRPr/>
              </a:pPr>
              <a:r>
                <a:rPr lang="tr-TR" sz="28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 Difüzyon</a:t>
              </a:r>
            </a:p>
          </p:txBody>
        </p:sp>
      </p:grpSp>
      <p:cxnSp>
        <p:nvCxnSpPr>
          <p:cNvPr id="10" name="9 Düz Ok Bağlayıcısı"/>
          <p:cNvCxnSpPr/>
          <p:nvPr/>
        </p:nvCxnSpPr>
        <p:spPr>
          <a:xfrm rot="10800000" flipV="1">
            <a:off x="2667000" y="1981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5715000" y="1981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l="36250" t="44444" r="36249" b="22221"/>
          <a:stretch>
            <a:fillRect/>
          </a:stretch>
        </p:blipFill>
        <p:spPr bwMode="auto">
          <a:xfrm>
            <a:off x="3652838" y="4572000"/>
            <a:ext cx="5262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1219200"/>
            <a:ext cx="7772400" cy="5638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5200" b="1" i="1" dirty="0">
                <a:solidFill>
                  <a:srgbClr val="FFFF00"/>
                </a:solidFill>
                <a:latin typeface="+mn-lt"/>
                <a:cs typeface="+mn-cs"/>
              </a:rPr>
              <a:t>Basit difüzyon</a:t>
            </a:r>
          </a:p>
          <a:p>
            <a:pPr marL="41148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800" b="1" i="1" dirty="0">
                <a:solidFill>
                  <a:srgbClr val="FFFF00"/>
                </a:solidFill>
                <a:latin typeface="+mn-lt"/>
                <a:cs typeface="+mn-cs"/>
              </a:rPr>
              <a:t>	</a:t>
            </a:r>
            <a:r>
              <a:rPr lang="tr-TR" sz="4100" dirty="0">
                <a:latin typeface="+mn-lt"/>
                <a:cs typeface="+mn-cs"/>
              </a:rPr>
              <a:t>P</a:t>
            </a:r>
            <a:r>
              <a:rPr lang="tr-TR" sz="4100" dirty="0" err="1">
                <a:latin typeface="+mn-lt"/>
                <a:cs typeface="+mn-cs"/>
              </a:rPr>
              <a:t>ermeazların</a:t>
            </a:r>
            <a:r>
              <a:rPr lang="tr-TR" sz="4100" dirty="0">
                <a:latin typeface="+mn-lt"/>
                <a:cs typeface="+mn-cs"/>
              </a:rPr>
              <a:t> </a:t>
            </a:r>
            <a:r>
              <a:rPr lang="tr-TR" sz="4100" u="sng" dirty="0">
                <a:latin typeface="+mn-lt"/>
                <a:cs typeface="+mn-cs"/>
              </a:rPr>
              <a:t>yardımı olmadan </a:t>
            </a:r>
            <a:r>
              <a:rPr lang="tr-TR" sz="4100" dirty="0">
                <a:latin typeface="+mn-lt"/>
                <a:cs typeface="+mn-cs"/>
              </a:rPr>
              <a:t>konsantrasyon </a:t>
            </a:r>
            <a:r>
              <a:rPr lang="tr-TR" sz="4100" dirty="0" err="1">
                <a:latin typeface="+mn-lt"/>
                <a:cs typeface="+mn-cs"/>
              </a:rPr>
              <a:t>gradientine</a:t>
            </a:r>
            <a:r>
              <a:rPr lang="tr-TR" sz="4100" dirty="0">
                <a:latin typeface="+mn-lt"/>
                <a:cs typeface="+mn-cs"/>
              </a:rPr>
              <a:t> göre taşınacak molekül çok yoğun ortamdan az yoğun olduğu ortama geçer (</a:t>
            </a:r>
            <a:r>
              <a:rPr lang="tr-TR" sz="4100" b="1" i="1" dirty="0" err="1">
                <a:latin typeface="+mn-lt"/>
                <a:cs typeface="+mn-cs"/>
              </a:rPr>
              <a:t>Down</a:t>
            </a:r>
            <a:r>
              <a:rPr lang="tr-TR" sz="4100" b="1" i="1" dirty="0">
                <a:latin typeface="+mn-lt"/>
                <a:cs typeface="+mn-cs"/>
              </a:rPr>
              <a:t> </a:t>
            </a:r>
            <a:r>
              <a:rPr lang="tr-TR" sz="4100" b="1" i="1" dirty="0" err="1">
                <a:latin typeface="+mn-lt"/>
                <a:cs typeface="+mn-cs"/>
              </a:rPr>
              <a:t>Hill</a:t>
            </a:r>
            <a:r>
              <a:rPr lang="tr-TR" sz="4100" b="1" i="1" dirty="0">
                <a:latin typeface="+mn-lt"/>
                <a:cs typeface="+mn-cs"/>
              </a:rPr>
              <a:t> Transport</a:t>
            </a:r>
            <a:r>
              <a:rPr lang="tr-TR" sz="4100" dirty="0">
                <a:latin typeface="+mn-lt"/>
                <a:cs typeface="+mn-cs"/>
              </a:rPr>
              <a:t>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200" dirty="0">
              <a:latin typeface="+mn-lt"/>
              <a:cs typeface="+mn-cs"/>
            </a:endParaRP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b="1" dirty="0">
                <a:cs typeface="+mn-cs"/>
              </a:rPr>
              <a:t>	</a:t>
            </a:r>
            <a:r>
              <a:rPr lang="tr-TR" sz="3600" b="1" dirty="0">
                <a:latin typeface="+mn-lt"/>
                <a:cs typeface="+mn-cs"/>
              </a:rPr>
              <a:t>CO</a:t>
            </a:r>
            <a:r>
              <a:rPr lang="tr-TR" sz="3600" b="1" baseline="-25000" dirty="0">
                <a:latin typeface="+mn-lt"/>
                <a:cs typeface="+mn-cs"/>
              </a:rPr>
              <a:t>2</a:t>
            </a:r>
            <a:r>
              <a:rPr lang="tr-TR" sz="3600" b="1" dirty="0">
                <a:latin typeface="+mn-lt"/>
                <a:cs typeface="+mn-cs"/>
              </a:rPr>
              <a:t>, O</a:t>
            </a:r>
            <a:r>
              <a:rPr lang="tr-TR" sz="3600" b="1" baseline="-25000" dirty="0">
                <a:latin typeface="+mn-lt"/>
                <a:cs typeface="+mn-cs"/>
              </a:rPr>
              <a:t>2</a:t>
            </a:r>
            <a:r>
              <a:rPr lang="tr-TR" sz="3600" b="1" dirty="0">
                <a:latin typeface="+mn-lt"/>
                <a:cs typeface="+mn-cs"/>
              </a:rPr>
              <a:t> gibi basit gazlar</a:t>
            </a: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600" b="1" dirty="0">
                <a:latin typeface="+mn-lt"/>
                <a:cs typeface="+mn-cs"/>
              </a:rPr>
              <a:t>	</a:t>
            </a:r>
            <a:r>
              <a:rPr lang="tr-TR" sz="3600" b="1" dirty="0" err="1">
                <a:latin typeface="+mn-lt"/>
                <a:cs typeface="+mn-cs"/>
              </a:rPr>
              <a:t>Etalnol</a:t>
            </a:r>
            <a:r>
              <a:rPr lang="tr-TR" sz="3600" b="1" dirty="0">
                <a:latin typeface="+mn-lt"/>
                <a:cs typeface="+mn-cs"/>
              </a:rPr>
              <a:t> gibi küçük moleküller</a:t>
            </a:r>
            <a:endParaRPr lang="tr-TR" sz="36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2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5 Grup"/>
          <p:cNvGrpSpPr>
            <a:grpSpLocks/>
          </p:cNvGrpSpPr>
          <p:nvPr/>
        </p:nvGrpSpPr>
        <p:grpSpPr bwMode="auto">
          <a:xfrm>
            <a:off x="1600200" y="1295400"/>
            <a:ext cx="5410200" cy="4572000"/>
            <a:chOff x="1600200" y="1295400"/>
            <a:chExt cx="5410200" cy="4572000"/>
          </a:xfrm>
        </p:grpSpPr>
        <p:sp>
          <p:nvSpPr>
            <p:cNvPr id="2" name="_s2075"/>
            <p:cNvSpPr>
              <a:spLocks noChangeArrowheads="1"/>
            </p:cNvSpPr>
            <p:nvPr/>
          </p:nvSpPr>
          <p:spPr bwMode="auto">
            <a:xfrm>
              <a:off x="2438400" y="1295400"/>
              <a:ext cx="3352800" cy="14795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Kolaylaştırılmış</a:t>
              </a:r>
            </a:p>
            <a:p>
              <a:pPr algn="ctr">
                <a:defRPr/>
              </a:pPr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Difüzyon</a:t>
              </a:r>
            </a:p>
          </p:txBody>
        </p:sp>
        <p:sp>
          <p:nvSpPr>
            <p:cNvPr id="3" name="_s2078"/>
            <p:cNvSpPr>
              <a:spLocks noChangeArrowheads="1"/>
            </p:cNvSpPr>
            <p:nvPr/>
          </p:nvSpPr>
          <p:spPr bwMode="auto">
            <a:xfrm>
              <a:off x="1600200" y="4648200"/>
              <a:ext cx="5410200" cy="1219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tr-TR" sz="28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, K</a:t>
              </a:r>
              <a:r>
                <a:rPr lang="tr-TR" sz="28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Cl</a:t>
              </a:r>
              <a:r>
                <a:rPr lang="tr-TR" sz="2800" b="1" baseline="30000" dirty="0">
                  <a:solidFill>
                    <a:schemeClr val="bg1"/>
                  </a:solidFill>
                  <a:latin typeface="Arial" charset="0"/>
                </a:rPr>
                <a:t>-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ve </a:t>
              </a: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tr-TR" sz="2800" b="1" baseline="30000" dirty="0">
                  <a:solidFill>
                    <a:schemeClr val="bg1"/>
                  </a:solidFill>
                  <a:latin typeface="Arial" charset="0"/>
                </a:rPr>
                <a:t>+2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iyonlarının </a:t>
              </a:r>
            </a:p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kanallardan geçişi</a:t>
              </a:r>
            </a:p>
          </p:txBody>
        </p:sp>
        <p:cxnSp>
          <p:nvCxnSpPr>
            <p:cNvPr id="4" name="_s2052"/>
            <p:cNvCxnSpPr>
              <a:cxnSpLocks noChangeShapeType="1"/>
            </p:cNvCxnSpPr>
            <p:nvPr/>
          </p:nvCxnSpPr>
          <p:spPr bwMode="auto">
            <a:xfrm rot="16200000" flipV="1">
              <a:off x="3178175" y="3679825"/>
              <a:ext cx="1873250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457200" y="762000"/>
            <a:ext cx="4038600" cy="5364163"/>
          </a:xfrm>
          <a:prstGeom prst="rect">
            <a:avLst/>
          </a:prstGeom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tr-TR" sz="3000" b="1" dirty="0">
                <a:latin typeface="+mn-lt"/>
                <a:cs typeface="+mn-cs"/>
              </a:rPr>
              <a:t>	</a:t>
            </a:r>
            <a:r>
              <a:rPr lang="tr-TR" sz="4000" b="1" dirty="0">
                <a:solidFill>
                  <a:srgbClr val="FFFF00"/>
                </a:solidFill>
                <a:latin typeface="+mn-lt"/>
                <a:cs typeface="+mn-cs"/>
              </a:rPr>
              <a:t>Kolaylaştırılmış difüzyon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tr-TR" sz="300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tr-TR" sz="3000" dirty="0">
                <a:latin typeface="+mn-lt"/>
                <a:cs typeface="+mn-cs"/>
              </a:rPr>
              <a:t>	</a:t>
            </a:r>
            <a:r>
              <a:rPr lang="tr-TR" sz="3200" dirty="0">
                <a:latin typeface="+mn-lt"/>
                <a:cs typeface="+mn-cs"/>
              </a:rPr>
              <a:t>Yüksek konsantrasyondan düşük konsantrasyona kanal proteinleri aracılığıyla geçiş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tr-TR" sz="3000" dirty="0"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724" t="25370" r="1724" b="14061"/>
          <a:stretch>
            <a:fillRect/>
          </a:stretch>
        </p:blipFill>
        <p:spPr bwMode="auto">
          <a:xfrm>
            <a:off x="4648200" y="2667000"/>
            <a:ext cx="4267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tx2">
                    <a:satMod val="200000"/>
                  </a:schemeClr>
                </a:solidFill>
              </a:rPr>
              <a:t>Zarın her iki tarafındaki molekülün konsantrasyon </a:t>
            </a:r>
            <a:r>
              <a:rPr lang="tr-TR" sz="3200" dirty="0" err="1" smtClean="0">
                <a:solidFill>
                  <a:schemeClr val="tx2">
                    <a:satMod val="200000"/>
                  </a:schemeClr>
                </a:solidFill>
              </a:rPr>
              <a:t>gradientindeki</a:t>
            </a:r>
            <a:r>
              <a:rPr lang="tr-TR" sz="3200" dirty="0" smtClean="0">
                <a:solidFill>
                  <a:schemeClr val="tx2">
                    <a:satMod val="200000"/>
                  </a:schemeClr>
                </a:solidFill>
              </a:rPr>
              <a:t> artış taşınma oranını da arttırır.</a:t>
            </a:r>
            <a:endParaRPr lang="tr-TR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1747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r>
              <a:rPr lang="tr-TR" sz="3600" smtClean="0">
                <a:solidFill>
                  <a:srgbClr val="FFFF00"/>
                </a:solidFill>
              </a:rPr>
              <a:t>Basit Difüzyon</a:t>
            </a:r>
          </a:p>
        </p:txBody>
      </p:sp>
      <p:sp>
        <p:nvSpPr>
          <p:cNvPr id="31748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r>
              <a:rPr lang="tr-TR" sz="3600" smtClean="0">
                <a:solidFill>
                  <a:srgbClr val="FFFF00"/>
                </a:solidFill>
              </a:rPr>
              <a:t>Pasif Difüzyon</a:t>
            </a:r>
          </a:p>
        </p:txBody>
      </p:sp>
      <p:sp>
        <p:nvSpPr>
          <p:cNvPr id="31749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1427162"/>
          </a:xfrm>
        </p:spPr>
        <p:txBody>
          <a:bodyPr/>
          <a:lstStyle/>
          <a:p>
            <a:pPr eaLnBrk="1" hangingPunct="1"/>
            <a:r>
              <a:rPr lang="tr-TR" sz="2800" smtClean="0"/>
              <a:t>Taşınma oranı düşük</a:t>
            </a:r>
          </a:p>
        </p:txBody>
      </p:sp>
      <p:sp>
        <p:nvSpPr>
          <p:cNvPr id="31750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1046162"/>
          </a:xfrm>
        </p:spPr>
        <p:txBody>
          <a:bodyPr/>
          <a:lstStyle/>
          <a:p>
            <a:pPr eaLnBrk="1" hangingPunct="1"/>
            <a:r>
              <a:rPr lang="tr-TR" sz="2800" smtClean="0"/>
              <a:t>Taşınma oranı yüksek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1219200"/>
            <a:ext cx="7772400" cy="16002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600" dirty="0">
                <a:latin typeface="+mn-lt"/>
                <a:cs typeface="+mn-cs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+mn-lt"/>
                <a:cs typeface="+mn-cs"/>
              </a:rPr>
              <a:t>Her bir taşıyıcı protein, bağlayacağı molekülün / iyonun tutunacağı özel bir bağlanma bölgesini içerir.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600" dirty="0">
                <a:latin typeface="+mn-lt"/>
                <a:cs typeface="+mn-cs"/>
              </a:rPr>
              <a:t>	</a:t>
            </a:r>
          </a:p>
        </p:txBody>
      </p:sp>
      <p:sp>
        <p:nvSpPr>
          <p:cNvPr id="32771" name="2 Metin kutusu"/>
          <p:cNvSpPr txBox="1">
            <a:spLocks noChangeArrowheads="1"/>
          </p:cNvSpPr>
          <p:nvPr/>
        </p:nvSpPr>
        <p:spPr bwMode="auto">
          <a:xfrm>
            <a:off x="2209800" y="32766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3200"/>
              <a:t> Tek yönlü taşıyıcılar</a:t>
            </a:r>
          </a:p>
          <a:p>
            <a:pPr lvl="2"/>
            <a:r>
              <a:rPr lang="tr-TR" sz="2800"/>
              <a:t>uniport</a:t>
            </a:r>
          </a:p>
          <a:p>
            <a:endParaRPr lang="tr-TR" sz="3200"/>
          </a:p>
          <a:p>
            <a:pPr>
              <a:buFont typeface="Wingdings" pitchFamily="2" charset="2"/>
              <a:buChar char="§"/>
            </a:pPr>
            <a:r>
              <a:rPr lang="tr-TR" sz="3200"/>
              <a:t>Çiftlenmiş taşıyıcılar</a:t>
            </a:r>
          </a:p>
          <a:p>
            <a:pPr lvl="2"/>
            <a:r>
              <a:rPr lang="tr-TR" sz="2800"/>
              <a:t>symport</a:t>
            </a:r>
          </a:p>
          <a:p>
            <a:pPr lvl="2"/>
            <a:r>
              <a:rPr lang="tr-TR" sz="2800"/>
              <a:t>antiport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Dikdörtgen"/>
          <p:cNvSpPr>
            <a:spLocks noChangeArrowheads="1"/>
          </p:cNvSpPr>
          <p:nvPr/>
        </p:nvSpPr>
        <p:spPr bwMode="auto">
          <a:xfrm>
            <a:off x="1981200" y="762000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 i="1">
                <a:solidFill>
                  <a:srgbClr val="FFFF00"/>
                </a:solidFill>
              </a:rPr>
              <a:t>Çiftlenmiş taşıyıcılar</a:t>
            </a: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457200" y="2057400"/>
            <a:ext cx="8305800" cy="19812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Bir iyonun ya da molekülün transferi diğer iyonun ya da molekülün transferi ile eş zamanlı  ya da peşi sıra taşınmasına bağlıdır.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6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600" dirty="0">
                <a:latin typeface="+mn-lt"/>
                <a:cs typeface="+mn-cs"/>
              </a:rPr>
              <a:t>	</a:t>
            </a:r>
          </a:p>
        </p:txBody>
      </p:sp>
      <p:grpSp>
        <p:nvGrpSpPr>
          <p:cNvPr id="33796" name="18 Grup"/>
          <p:cNvGrpSpPr>
            <a:grpSpLocks/>
          </p:cNvGrpSpPr>
          <p:nvPr/>
        </p:nvGrpSpPr>
        <p:grpSpPr bwMode="auto">
          <a:xfrm>
            <a:off x="1066800" y="3733800"/>
            <a:ext cx="6858000" cy="2133600"/>
            <a:chOff x="1066800" y="3733800"/>
            <a:chExt cx="6858000" cy="2133600"/>
          </a:xfrm>
        </p:grpSpPr>
        <p:grpSp>
          <p:nvGrpSpPr>
            <p:cNvPr id="33797" name="7 Grup"/>
            <p:cNvGrpSpPr>
              <a:grpSpLocks/>
            </p:cNvGrpSpPr>
            <p:nvPr/>
          </p:nvGrpSpPr>
          <p:grpSpPr bwMode="auto">
            <a:xfrm>
              <a:off x="2971800" y="3733800"/>
              <a:ext cx="2590800" cy="685800"/>
              <a:chOff x="3276600" y="4038600"/>
              <a:chExt cx="2590800" cy="304800"/>
            </a:xfrm>
          </p:grpSpPr>
          <p:cxnSp>
            <p:nvCxnSpPr>
              <p:cNvPr id="5" name="4 Düz Ok Bağlayıcısı"/>
              <p:cNvCxnSpPr>
                <a:stCxn id="3" idx="2"/>
              </p:cNvCxnSpPr>
              <p:nvPr/>
            </p:nvCxnSpPr>
            <p:spPr>
              <a:xfrm rot="5400000">
                <a:off x="3790950" y="3524250"/>
                <a:ext cx="304800" cy="1333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6 Düz Ok Bağlayıcısı"/>
              <p:cNvCxnSpPr/>
              <p:nvPr/>
            </p:nvCxnSpPr>
            <p:spPr>
              <a:xfrm>
                <a:off x="4572000" y="4038600"/>
                <a:ext cx="1295400" cy="304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3798" name="14 Grup"/>
            <p:cNvGrpSpPr>
              <a:grpSpLocks/>
            </p:cNvGrpSpPr>
            <p:nvPr/>
          </p:nvGrpSpPr>
          <p:grpSpPr bwMode="auto">
            <a:xfrm>
              <a:off x="1066800" y="4724400"/>
              <a:ext cx="2895600" cy="1143000"/>
              <a:chOff x="2209800" y="5867400"/>
              <a:chExt cx="2362200" cy="990600"/>
            </a:xfrm>
          </p:grpSpPr>
          <p:sp>
            <p:nvSpPr>
              <p:cNvPr id="14" name="13 Dikdörtgen"/>
              <p:cNvSpPr/>
              <p:nvPr/>
            </p:nvSpPr>
            <p:spPr>
              <a:xfrm>
                <a:off x="2209800" y="5867400"/>
                <a:ext cx="23622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  <p:sp>
            <p:nvSpPr>
              <p:cNvPr id="33803" name="11 Metin kutusu"/>
              <p:cNvSpPr txBox="1">
                <a:spLocks noChangeArrowheads="1"/>
              </p:cNvSpPr>
              <p:nvPr/>
            </p:nvSpPr>
            <p:spPr bwMode="auto">
              <a:xfrm>
                <a:off x="2438400" y="6019800"/>
                <a:ext cx="2089987" cy="720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400" b="1">
                    <a:solidFill>
                      <a:schemeClr val="bg1"/>
                    </a:solidFill>
                  </a:rPr>
                  <a:t>Aynı yönde </a:t>
                </a:r>
              </a:p>
              <a:p>
                <a:pPr algn="ctr"/>
                <a:r>
                  <a:rPr lang="tr-TR" sz="2400" b="1">
                    <a:solidFill>
                      <a:schemeClr val="bg1"/>
                    </a:solidFill>
                  </a:rPr>
                  <a:t>Symport taşıyıcı</a:t>
                </a:r>
              </a:p>
            </p:txBody>
          </p:sp>
        </p:grpSp>
        <p:grpSp>
          <p:nvGrpSpPr>
            <p:cNvPr id="33799" name="15 Grup"/>
            <p:cNvGrpSpPr>
              <a:grpSpLocks/>
            </p:cNvGrpSpPr>
            <p:nvPr/>
          </p:nvGrpSpPr>
          <p:grpSpPr bwMode="auto">
            <a:xfrm>
              <a:off x="4800600" y="4648200"/>
              <a:ext cx="3124200" cy="1219200"/>
              <a:chOff x="2209800" y="5867400"/>
              <a:chExt cx="2362200" cy="990600"/>
            </a:xfrm>
          </p:grpSpPr>
          <p:sp>
            <p:nvSpPr>
              <p:cNvPr id="17" name="16 Dikdörtgen"/>
              <p:cNvSpPr/>
              <p:nvPr/>
            </p:nvSpPr>
            <p:spPr>
              <a:xfrm>
                <a:off x="2209800" y="5867400"/>
                <a:ext cx="23622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  <p:sp>
            <p:nvSpPr>
              <p:cNvPr id="33801" name="17 Metin kutusu"/>
              <p:cNvSpPr txBox="1">
                <a:spLocks noChangeArrowheads="1"/>
              </p:cNvSpPr>
              <p:nvPr/>
            </p:nvSpPr>
            <p:spPr bwMode="auto">
              <a:xfrm>
                <a:off x="2325029" y="5991225"/>
                <a:ext cx="1897064" cy="675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400" b="1">
                    <a:solidFill>
                      <a:schemeClr val="bg1"/>
                    </a:solidFill>
                  </a:rPr>
                  <a:t>Zıt yönde </a:t>
                </a:r>
              </a:p>
              <a:p>
                <a:pPr algn="ctr"/>
                <a:r>
                  <a:rPr lang="tr-TR" sz="2400" b="1">
                    <a:solidFill>
                      <a:schemeClr val="bg1"/>
                    </a:solidFill>
                  </a:rPr>
                  <a:t>Antiport taşıyıcı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5866" t="65263" r="29375" b="14500"/>
          <a:stretch>
            <a:fillRect/>
          </a:stretch>
        </p:blipFill>
        <p:spPr bwMode="auto">
          <a:xfrm>
            <a:off x="304800" y="1752600"/>
            <a:ext cx="8462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5107" t="31110" r="46875" b="42879"/>
          <a:stretch>
            <a:fillRect/>
          </a:stretch>
        </p:blipFill>
        <p:spPr bwMode="auto">
          <a:xfrm>
            <a:off x="152400" y="1752600"/>
            <a:ext cx="8740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2 Metin kutusu"/>
          <p:cNvSpPr txBox="1">
            <a:spLocks noChangeArrowheads="1"/>
          </p:cNvSpPr>
          <p:nvPr/>
        </p:nvSpPr>
        <p:spPr bwMode="auto">
          <a:xfrm>
            <a:off x="957263" y="863600"/>
            <a:ext cx="6967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 i="1">
                <a:solidFill>
                  <a:srgbClr val="FFFF00"/>
                </a:solidFill>
              </a:rPr>
              <a:t>Antiporter </a:t>
            </a:r>
            <a:r>
              <a:rPr lang="tr-TR" sz="3200" b="1" i="1"/>
              <a:t>               	</a:t>
            </a:r>
            <a:r>
              <a:rPr lang="tr-TR" sz="3200" b="1" i="1">
                <a:solidFill>
                  <a:srgbClr val="FFFF00"/>
                </a:solidFill>
              </a:rPr>
              <a:t> Symporter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563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300" b="1" i="1" dirty="0">
                <a:solidFill>
                  <a:srgbClr val="FFFF00"/>
                </a:solidFill>
                <a:latin typeface="+mn-lt"/>
                <a:cs typeface="+mn-cs"/>
              </a:rPr>
              <a:t>Aktif  Taşınım-1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8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800" b="1" i="1" dirty="0">
                <a:solidFill>
                  <a:srgbClr val="FFFF00"/>
                </a:solidFill>
                <a:latin typeface="+mn-lt"/>
                <a:cs typeface="+mn-cs"/>
              </a:rPr>
              <a:t>	</a:t>
            </a:r>
            <a:r>
              <a:rPr lang="tr-TR" sz="3500" dirty="0">
                <a:latin typeface="+mn-lt"/>
                <a:cs typeface="+mn-cs"/>
              </a:rPr>
              <a:t>Moleküllerin ya da iyonların kendi elektrokimyasal </a:t>
            </a:r>
            <a:r>
              <a:rPr lang="tr-TR" sz="3500" dirty="0" err="1">
                <a:latin typeface="+mn-lt"/>
                <a:cs typeface="+mn-cs"/>
              </a:rPr>
              <a:t>gradienterine</a:t>
            </a:r>
            <a:r>
              <a:rPr lang="tr-TR" sz="3500" dirty="0">
                <a:latin typeface="+mn-lt"/>
                <a:cs typeface="+mn-cs"/>
              </a:rPr>
              <a:t> zıt yönde taşınması aktif taşınımdır (</a:t>
            </a:r>
            <a:r>
              <a:rPr lang="tr-TR" sz="3500" b="1" i="1" dirty="0" err="1">
                <a:latin typeface="+mn-lt"/>
                <a:cs typeface="+mn-cs"/>
              </a:rPr>
              <a:t>Up</a:t>
            </a:r>
            <a:r>
              <a:rPr lang="tr-TR" sz="3500" b="1" i="1" dirty="0">
                <a:latin typeface="+mn-lt"/>
                <a:cs typeface="+mn-cs"/>
              </a:rPr>
              <a:t> </a:t>
            </a:r>
            <a:r>
              <a:rPr lang="tr-TR" sz="3500" b="1" i="1" dirty="0" err="1">
                <a:latin typeface="+mn-lt"/>
                <a:cs typeface="+mn-cs"/>
              </a:rPr>
              <a:t>Hill</a:t>
            </a:r>
            <a:r>
              <a:rPr lang="tr-TR" sz="3500" b="1" i="1" dirty="0">
                <a:latin typeface="+mn-lt"/>
                <a:cs typeface="+mn-cs"/>
              </a:rPr>
              <a:t> Transport</a:t>
            </a:r>
            <a:r>
              <a:rPr lang="tr-TR" sz="3500" dirty="0">
                <a:latin typeface="+mn-lt"/>
                <a:cs typeface="+mn-cs"/>
              </a:rPr>
              <a:t>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500" dirty="0">
                <a:latin typeface="+mn-lt"/>
                <a:cs typeface="+mn-cs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500" dirty="0">
                <a:latin typeface="+mn-lt"/>
                <a:cs typeface="+mn-cs"/>
              </a:rPr>
              <a:t>Aktif </a:t>
            </a:r>
            <a:r>
              <a:rPr lang="tr-TR" sz="3500" dirty="0" err="1">
                <a:latin typeface="+mn-lt"/>
                <a:cs typeface="+mn-cs"/>
              </a:rPr>
              <a:t>taşınımda</a:t>
            </a:r>
            <a:r>
              <a:rPr lang="tr-TR" sz="3500" dirty="0">
                <a:latin typeface="+mn-lt"/>
                <a:cs typeface="+mn-cs"/>
              </a:rPr>
              <a:t> ATP kullanılır.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500" dirty="0">
                <a:latin typeface="+mn-lt"/>
                <a:cs typeface="+mn-cs"/>
              </a:rPr>
              <a:t>Pompaların aktivitesi tek yönlüdür.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200" dirty="0">
              <a:latin typeface="+mn-lt"/>
              <a:cs typeface="+mn-cs"/>
            </a:endParaRP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b="1" dirty="0">
                <a:cs typeface="+mn-cs"/>
              </a:rPr>
              <a:t>	</a:t>
            </a:r>
            <a:endParaRPr lang="tr-TR" sz="3200" dirty="0"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3425" y="1143000"/>
            <a:ext cx="84867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FF00"/>
                </a:solidFill>
              </a:rPr>
              <a:t>Proteinsiz </a:t>
            </a:r>
            <a:r>
              <a:rPr lang="tr-TR" dirty="0" err="1" smtClean="0">
                <a:solidFill>
                  <a:srgbClr val="FFFF00"/>
                </a:solidFill>
              </a:rPr>
              <a:t>lipid</a:t>
            </a:r>
            <a:r>
              <a:rPr lang="tr-TR" dirty="0" smtClean="0">
                <a:solidFill>
                  <a:srgbClr val="FFFF00"/>
                </a:solidFill>
              </a:rPr>
              <a:t> tabaka iyonlara karşı geçirgen değildir.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0243" name="4 İçerik Yer Tutucusu"/>
          <p:cNvSpPr>
            <a:spLocks noGrp="1"/>
          </p:cNvSpPr>
          <p:nvPr>
            <p:ph sz="quarter" idx="2"/>
          </p:nvPr>
        </p:nvSpPr>
        <p:spPr>
          <a:xfrm>
            <a:off x="533400" y="3335338"/>
            <a:ext cx="6934200" cy="2227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3200" smtClean="0"/>
              <a:t>	Molekül ne kadar küçükse ve yağda ne kadar kolay çözülürse lipid tabakadan o kadar kolay geçer.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1752600" y="762000"/>
            <a:ext cx="6934200" cy="2209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300" b="1" i="1" dirty="0">
                <a:solidFill>
                  <a:srgbClr val="FFFF00"/>
                </a:solidFill>
                <a:latin typeface="+mn-lt"/>
                <a:cs typeface="+mn-cs"/>
              </a:rPr>
              <a:t>Aktif  Taşınım-2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8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800" b="1" i="1" dirty="0">
                <a:solidFill>
                  <a:srgbClr val="FFFF00"/>
                </a:solidFill>
                <a:latin typeface="+mn-lt"/>
                <a:cs typeface="+mn-cs"/>
              </a:rPr>
              <a:t>	</a:t>
            </a:r>
            <a:r>
              <a:rPr lang="tr-TR" sz="3200" dirty="0">
                <a:latin typeface="+mn-lt"/>
                <a:cs typeface="+mn-cs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</a:p>
        </p:txBody>
      </p:sp>
      <p:grpSp>
        <p:nvGrpSpPr>
          <p:cNvPr id="37891" name="2 Grup"/>
          <p:cNvGrpSpPr>
            <a:grpSpLocks/>
          </p:cNvGrpSpPr>
          <p:nvPr/>
        </p:nvGrpSpPr>
        <p:grpSpPr bwMode="auto">
          <a:xfrm>
            <a:off x="1066800" y="1676400"/>
            <a:ext cx="6905625" cy="2743200"/>
            <a:chOff x="1066800" y="3429001"/>
            <a:chExt cx="6906348" cy="2743200"/>
          </a:xfrm>
        </p:grpSpPr>
        <p:grpSp>
          <p:nvGrpSpPr>
            <p:cNvPr id="37892" name="7 Grup"/>
            <p:cNvGrpSpPr>
              <a:grpSpLocks/>
            </p:cNvGrpSpPr>
            <p:nvPr/>
          </p:nvGrpSpPr>
          <p:grpSpPr bwMode="auto">
            <a:xfrm>
              <a:off x="2971800" y="3429001"/>
              <a:ext cx="2590800" cy="990601"/>
              <a:chOff x="3276600" y="3903133"/>
              <a:chExt cx="2590800" cy="440267"/>
            </a:xfrm>
          </p:grpSpPr>
          <p:cxnSp>
            <p:nvCxnSpPr>
              <p:cNvPr id="11" name="4 Düz Ok Bağlayıcısı"/>
              <p:cNvCxnSpPr/>
              <p:nvPr/>
            </p:nvCxnSpPr>
            <p:spPr>
              <a:xfrm rot="10800000" flipV="1">
                <a:off x="3276600" y="3903133"/>
                <a:ext cx="1143000" cy="440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11 Düz Ok Bağlayıcısı"/>
              <p:cNvCxnSpPr/>
              <p:nvPr/>
            </p:nvCxnSpPr>
            <p:spPr>
              <a:xfrm>
                <a:off x="4495800" y="3903133"/>
                <a:ext cx="1371600" cy="440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37893" name="14 Grup"/>
            <p:cNvGrpSpPr>
              <a:grpSpLocks/>
            </p:cNvGrpSpPr>
            <p:nvPr/>
          </p:nvGrpSpPr>
          <p:grpSpPr bwMode="auto">
            <a:xfrm>
              <a:off x="1066800" y="4724401"/>
              <a:ext cx="2971800" cy="1447800"/>
              <a:chOff x="2209800" y="5867401"/>
              <a:chExt cx="2424363" cy="1254760"/>
            </a:xfrm>
          </p:grpSpPr>
          <p:sp>
            <p:nvSpPr>
              <p:cNvPr id="9" name="8 Dikdörtgen"/>
              <p:cNvSpPr/>
              <p:nvPr/>
            </p:nvSpPr>
            <p:spPr>
              <a:xfrm>
                <a:off x="2209800" y="5867401"/>
                <a:ext cx="2424617" cy="12547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  <p:sp>
            <p:nvSpPr>
              <p:cNvPr id="37898" name="9 Metin kutusu"/>
              <p:cNvSpPr txBox="1">
                <a:spLocks noChangeArrowheads="1"/>
              </p:cNvSpPr>
              <p:nvPr/>
            </p:nvSpPr>
            <p:spPr bwMode="auto">
              <a:xfrm>
                <a:off x="2438400" y="6019800"/>
                <a:ext cx="1803598" cy="933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3200" b="1">
                    <a:solidFill>
                      <a:schemeClr val="bg1"/>
                    </a:solidFill>
                  </a:rPr>
                  <a:t>ATP </a:t>
                </a:r>
              </a:p>
              <a:p>
                <a:pPr algn="ctr"/>
                <a:r>
                  <a:rPr lang="tr-TR" sz="3200" b="1">
                    <a:solidFill>
                      <a:schemeClr val="bg1"/>
                    </a:solidFill>
                  </a:rPr>
                  <a:t>kullanarak</a:t>
                </a:r>
              </a:p>
            </p:txBody>
          </p:sp>
        </p:grpSp>
        <p:grpSp>
          <p:nvGrpSpPr>
            <p:cNvPr id="37894" name="15 Grup"/>
            <p:cNvGrpSpPr>
              <a:grpSpLocks/>
            </p:cNvGrpSpPr>
            <p:nvPr/>
          </p:nvGrpSpPr>
          <p:grpSpPr bwMode="auto">
            <a:xfrm>
              <a:off x="4648199" y="4648200"/>
              <a:ext cx="3324949" cy="1524000"/>
              <a:chOff x="2094570" y="5867400"/>
              <a:chExt cx="2513985" cy="1238250"/>
            </a:xfrm>
          </p:grpSpPr>
          <p:sp>
            <p:nvSpPr>
              <p:cNvPr id="7" name="6 Dikdörtgen"/>
              <p:cNvSpPr/>
              <p:nvPr/>
            </p:nvSpPr>
            <p:spPr>
              <a:xfrm>
                <a:off x="2210096" y="5867401"/>
                <a:ext cx="2362446" cy="12382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r-TR"/>
              </a:p>
            </p:txBody>
          </p:sp>
          <p:sp>
            <p:nvSpPr>
              <p:cNvPr id="37896" name="7 Metin kutusu"/>
              <p:cNvSpPr txBox="1">
                <a:spLocks noChangeArrowheads="1"/>
              </p:cNvSpPr>
              <p:nvPr/>
            </p:nvSpPr>
            <p:spPr bwMode="auto">
              <a:xfrm>
                <a:off x="2094570" y="5991225"/>
                <a:ext cx="2513985" cy="875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3200" b="1">
                    <a:solidFill>
                      <a:schemeClr val="bg1"/>
                    </a:solidFill>
                  </a:rPr>
                  <a:t>   İyon gradienti </a:t>
                </a:r>
              </a:p>
              <a:p>
                <a:pPr algn="ctr"/>
                <a:r>
                  <a:rPr lang="tr-TR" sz="3200" b="1">
                    <a:solidFill>
                      <a:schemeClr val="bg1"/>
                    </a:solidFill>
                  </a:rPr>
                  <a:t>kullanarak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_s2072"/>
          <p:cNvSpPr>
            <a:spLocks noChangeArrowheads="1"/>
          </p:cNvSpPr>
          <p:nvPr/>
        </p:nvSpPr>
        <p:spPr bwMode="auto">
          <a:xfrm>
            <a:off x="3124200" y="4953000"/>
            <a:ext cx="3048000" cy="1087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tr-TR" sz="2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H</a:t>
            </a:r>
            <a:r>
              <a:rPr lang="tr-TR" sz="2800" b="1" baseline="30000" dirty="0">
                <a:solidFill>
                  <a:schemeClr val="bg1"/>
                </a:solidFill>
                <a:latin typeface="Arial" charset="0"/>
              </a:rPr>
              <a:t>+1</a:t>
            </a:r>
            <a:r>
              <a:rPr lang="tr-TR" sz="2800" b="1" dirty="0"/>
              <a:t>ATPaz 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(Pompası)</a:t>
            </a:r>
          </a:p>
          <a:p>
            <a:pPr algn="ctr">
              <a:defRPr/>
            </a:pPr>
            <a:endParaRPr lang="tr-TR" sz="28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9" name="_s2059"/>
          <p:cNvCxnSpPr>
            <a:cxnSpLocks noChangeShapeType="1"/>
            <a:stCxn id="8" idx="0"/>
          </p:cNvCxnSpPr>
          <p:nvPr/>
        </p:nvCxnSpPr>
        <p:spPr bwMode="auto">
          <a:xfrm rot="16200000" flipV="1">
            <a:off x="3543300" y="3848100"/>
            <a:ext cx="2133600" cy="76200"/>
          </a:xfrm>
          <a:prstGeom prst="bentConnector3">
            <a:avLst>
              <a:gd name="adj1" fmla="val 92063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pSp>
        <p:nvGrpSpPr>
          <p:cNvPr id="38916" name="12 Grup"/>
          <p:cNvGrpSpPr>
            <a:grpSpLocks/>
          </p:cNvGrpSpPr>
          <p:nvPr/>
        </p:nvGrpSpPr>
        <p:grpSpPr bwMode="auto">
          <a:xfrm>
            <a:off x="1066800" y="1219200"/>
            <a:ext cx="6858000" cy="3449638"/>
            <a:chOff x="1219200" y="2667000"/>
            <a:chExt cx="6857999" cy="3448916"/>
          </a:xfrm>
        </p:grpSpPr>
        <p:sp>
          <p:nvSpPr>
            <p:cNvPr id="2" name="_s2069"/>
            <p:cNvSpPr>
              <a:spLocks noChangeArrowheads="1"/>
            </p:cNvSpPr>
            <p:nvPr/>
          </p:nvSpPr>
          <p:spPr bwMode="auto">
            <a:xfrm>
              <a:off x="3048000" y="2667000"/>
              <a:ext cx="3581399" cy="17554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1.</a:t>
              </a: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cil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Aktif taşınım</a:t>
              </a:r>
            </a:p>
            <a:p>
              <a:pPr>
                <a:defRPr/>
              </a:pP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 (ATP kullanarak</a:t>
              </a:r>
              <a:r>
                <a:rPr lang="tr-TR" sz="3200" b="1" dirty="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cxnSp>
          <p:nvCxnSpPr>
            <p:cNvPr id="3" name="_s2060"/>
            <p:cNvCxnSpPr>
              <a:cxnSpLocks noChangeShapeType="1"/>
            </p:cNvCxnSpPr>
            <p:nvPr/>
          </p:nvCxnSpPr>
          <p:spPr bwMode="auto">
            <a:xfrm flipV="1">
              <a:off x="2667000" y="4419233"/>
              <a:ext cx="2819400" cy="53328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4" name="_s2071"/>
            <p:cNvSpPr>
              <a:spLocks noChangeArrowheads="1"/>
            </p:cNvSpPr>
            <p:nvPr/>
          </p:nvSpPr>
          <p:spPr bwMode="auto">
            <a:xfrm>
              <a:off x="1219200" y="4723969"/>
              <a:ext cx="3124200" cy="13602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tr-TR" sz="3200" b="1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tr-TR" sz="32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/K</a:t>
              </a:r>
              <a:r>
                <a:rPr lang="tr-TR" sz="32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tr-TR" sz="3200" b="1" dirty="0" err="1"/>
                <a:t>ATPaz</a:t>
              </a:r>
              <a:r>
                <a:rPr lang="tr-TR" sz="3200" b="1" dirty="0"/>
                <a:t> </a:t>
              </a:r>
            </a:p>
            <a:p>
              <a:pPr algn="ctr">
                <a:defRPr/>
              </a:pP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(Pompası)</a:t>
              </a:r>
            </a:p>
            <a:p>
              <a:pPr algn="ctr">
                <a:defRPr/>
              </a:pPr>
              <a:endParaRPr lang="tr-TR" sz="3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_s2072"/>
            <p:cNvSpPr>
              <a:spLocks noChangeArrowheads="1"/>
            </p:cNvSpPr>
            <p:nvPr/>
          </p:nvSpPr>
          <p:spPr bwMode="auto">
            <a:xfrm>
              <a:off x="5029199" y="5028706"/>
              <a:ext cx="3048000" cy="10872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tr-TR" sz="2800" b="1" baseline="30000" dirty="0">
                  <a:solidFill>
                    <a:schemeClr val="bg1"/>
                  </a:solidFill>
                  <a:latin typeface="Arial" charset="0"/>
                </a:rPr>
                <a:t>+2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tr-TR" sz="2800" b="1" dirty="0" err="1"/>
                <a:t>ATPaz</a:t>
              </a:r>
              <a:r>
                <a:rPr lang="tr-TR" sz="2800" b="1" dirty="0"/>
                <a:t> </a:t>
              </a:r>
            </a:p>
            <a:p>
              <a:pPr algn="ctr">
                <a:defRPr/>
              </a:pP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(Pompası)</a:t>
              </a:r>
            </a:p>
          </p:txBody>
        </p:sp>
        <p:cxnSp>
          <p:nvCxnSpPr>
            <p:cNvPr id="6" name="_s2059"/>
            <p:cNvCxnSpPr>
              <a:cxnSpLocks noChangeShapeType="1"/>
            </p:cNvCxnSpPr>
            <p:nvPr/>
          </p:nvCxnSpPr>
          <p:spPr bwMode="auto">
            <a:xfrm rot="10800000">
              <a:off x="5029199" y="4419233"/>
              <a:ext cx="838200" cy="609472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381000" y="990600"/>
            <a:ext cx="84582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 err="1">
                <a:solidFill>
                  <a:srgbClr val="FFFF00"/>
                </a:solidFill>
                <a:cs typeface="+mn-cs"/>
              </a:rPr>
              <a:t>Na</a:t>
            </a:r>
            <a:r>
              <a:rPr lang="tr-TR" sz="4000" b="1" i="1" baseline="30000" dirty="0">
                <a:solidFill>
                  <a:srgbClr val="FFFF00"/>
                </a:solidFill>
                <a:cs typeface="+mn-cs"/>
              </a:rPr>
              <a:t>+</a:t>
            </a:r>
            <a:r>
              <a:rPr lang="tr-TR" sz="4000" b="1" i="1" dirty="0">
                <a:solidFill>
                  <a:srgbClr val="FFFF00"/>
                </a:solidFill>
                <a:cs typeface="+mn-cs"/>
              </a:rPr>
              <a:t>/ K</a:t>
            </a:r>
            <a:r>
              <a:rPr lang="tr-TR" sz="4000" b="1" i="1" baseline="30000" dirty="0">
                <a:solidFill>
                  <a:srgbClr val="FFFF00"/>
                </a:solidFill>
                <a:cs typeface="+mn-cs"/>
              </a:rPr>
              <a:t>+</a:t>
            </a:r>
            <a:r>
              <a:rPr lang="tr-TR" sz="4000" b="1" i="1" dirty="0">
                <a:solidFill>
                  <a:srgbClr val="FFFF00"/>
                </a:solidFill>
                <a:cs typeface="+mn-cs"/>
              </a:rPr>
              <a:t> Pompası-1</a:t>
            </a:r>
            <a:endParaRPr lang="tr-TR" sz="40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[K</a:t>
            </a:r>
            <a:r>
              <a:rPr lang="tr-TR" sz="3200" baseline="30000" dirty="0">
                <a:latin typeface="+mj-lt"/>
                <a:cs typeface="+mn-cs"/>
              </a:rPr>
              <a:t>+</a:t>
            </a:r>
            <a:r>
              <a:rPr lang="tr-TR" sz="3200" dirty="0">
                <a:latin typeface="+mj-lt"/>
                <a:cs typeface="+mn-cs"/>
              </a:rPr>
              <a:t> ] h.içi </a:t>
            </a:r>
            <a:r>
              <a:rPr lang="tr-TR" sz="3200" dirty="0">
                <a:latin typeface="+mj-lt"/>
                <a:cs typeface="+mn-cs"/>
                <a:sym typeface="Symbol"/>
              </a:rPr>
              <a:t> </a:t>
            </a:r>
            <a:r>
              <a:rPr lang="tr-TR" sz="3200" dirty="0">
                <a:latin typeface="+mj-lt"/>
                <a:cs typeface="+mn-cs"/>
              </a:rPr>
              <a:t>h.dışı farkını korur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A</a:t>
            </a:r>
            <a:r>
              <a:rPr lang="tr-TR" sz="3200" dirty="0" err="1">
                <a:latin typeface="+mj-lt"/>
                <a:cs typeface="+mn-cs"/>
              </a:rPr>
              <a:t>ntiport</a:t>
            </a:r>
            <a:r>
              <a:rPr lang="tr-TR" sz="3200" dirty="0">
                <a:latin typeface="+mj-lt"/>
                <a:cs typeface="+mn-cs"/>
              </a:rPr>
              <a:t> pompa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3Na</a:t>
            </a:r>
            <a:r>
              <a:rPr lang="tr-TR" sz="3200" baseline="30000" dirty="0">
                <a:cs typeface="+mn-cs"/>
              </a:rPr>
              <a:t> +</a:t>
            </a:r>
            <a:r>
              <a:rPr lang="tr-TR" sz="3200" dirty="0">
                <a:latin typeface="+mj-lt"/>
                <a:cs typeface="+mn-cs"/>
              </a:rPr>
              <a:t> h.dışına, 2K</a:t>
            </a:r>
            <a:r>
              <a:rPr lang="tr-TR" sz="3200" baseline="30000" dirty="0">
                <a:cs typeface="+mn-cs"/>
              </a:rPr>
              <a:t> +</a:t>
            </a:r>
            <a:r>
              <a:rPr lang="tr-TR" sz="3200" dirty="0">
                <a:latin typeface="+mj-lt"/>
                <a:cs typeface="+mn-cs"/>
              </a:rPr>
              <a:t> h.içine pompalar</a:t>
            </a: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  <a:sym typeface="Symbol"/>
              </a:rPr>
              <a:t>Elektrojenik</a:t>
            </a: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TM protein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381000" y="990600"/>
            <a:ext cx="84582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 err="1">
                <a:solidFill>
                  <a:srgbClr val="FFFF00"/>
                </a:solidFill>
                <a:cs typeface="+mn-cs"/>
              </a:rPr>
              <a:t>Na</a:t>
            </a:r>
            <a:r>
              <a:rPr lang="tr-TR" sz="4000" b="1" i="1" baseline="30000" dirty="0">
                <a:solidFill>
                  <a:srgbClr val="FFFF00"/>
                </a:solidFill>
                <a:cs typeface="+mn-cs"/>
              </a:rPr>
              <a:t>+</a:t>
            </a:r>
            <a:r>
              <a:rPr lang="tr-TR" sz="4000" b="1" i="1" dirty="0">
                <a:solidFill>
                  <a:srgbClr val="FFFF00"/>
                </a:solidFill>
                <a:cs typeface="+mn-cs"/>
              </a:rPr>
              <a:t>/ K</a:t>
            </a:r>
            <a:r>
              <a:rPr lang="tr-TR" sz="4000" b="1" i="1" baseline="30000" dirty="0">
                <a:solidFill>
                  <a:srgbClr val="FFFF00"/>
                </a:solidFill>
                <a:cs typeface="+mn-cs"/>
              </a:rPr>
              <a:t>+</a:t>
            </a:r>
            <a:r>
              <a:rPr lang="tr-TR" sz="4000" b="1" i="1" dirty="0">
                <a:solidFill>
                  <a:srgbClr val="FFFF00"/>
                </a:solidFill>
                <a:cs typeface="+mn-cs"/>
              </a:rPr>
              <a:t> Pompası-2</a:t>
            </a:r>
            <a:endParaRPr lang="tr-TR" sz="40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 ve  alt birimleri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ATP bağlama bölgesi </a:t>
            </a:r>
            <a:r>
              <a:rPr lang="tr-TR" sz="3200" dirty="0" err="1">
                <a:latin typeface="+mj-lt"/>
                <a:cs typeface="+mn-cs"/>
                <a:sym typeface="Symbol"/>
              </a:rPr>
              <a:t>sitoplazmik</a:t>
            </a:r>
            <a:r>
              <a:rPr lang="tr-TR" sz="3200" dirty="0">
                <a:latin typeface="+mj-lt"/>
                <a:cs typeface="+mn-cs"/>
                <a:sym typeface="Symbol"/>
              </a:rPr>
              <a:t> yüzde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  <a:sym typeface="Symbol"/>
              </a:rPr>
              <a:t>Osmotik</a:t>
            </a:r>
            <a:r>
              <a:rPr lang="tr-TR" sz="3200" dirty="0">
                <a:latin typeface="+mj-lt"/>
                <a:cs typeface="+mn-cs"/>
                <a:sym typeface="Symbol"/>
              </a:rPr>
              <a:t> dengenin korunması ve hücre hacminin stabilize olmasını sağlar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7777" r="11111" b="71378"/>
          <a:stretch>
            <a:fillRect/>
          </a:stretch>
        </p:blipFill>
        <p:spPr bwMode="auto">
          <a:xfrm>
            <a:off x="1143000" y="914400"/>
            <a:ext cx="6553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 t="28622"/>
          <a:stretch>
            <a:fillRect/>
          </a:stretch>
        </p:blipFill>
        <p:spPr bwMode="auto">
          <a:xfrm>
            <a:off x="762000" y="2743200"/>
            <a:ext cx="7659688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9355" t="41325" r="27499" b="31212"/>
          <a:stretch>
            <a:fillRect/>
          </a:stretch>
        </p:blipFill>
        <p:spPr bwMode="auto">
          <a:xfrm>
            <a:off x="249238" y="228600"/>
            <a:ext cx="85137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 t="2159" b="11472"/>
          <a:stretch>
            <a:fillRect/>
          </a:stretch>
        </p:blipFill>
        <p:spPr bwMode="auto">
          <a:xfrm>
            <a:off x="457200" y="35052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381000" y="685800"/>
            <a:ext cx="8458200" cy="5943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300" b="1" i="1" dirty="0" err="1">
                <a:solidFill>
                  <a:srgbClr val="FFFF00"/>
                </a:solidFill>
                <a:latin typeface="+mj-lt"/>
                <a:cs typeface="+mn-cs"/>
              </a:rPr>
              <a:t>Ca</a:t>
            </a:r>
            <a:r>
              <a:rPr lang="tr-TR" sz="4300" b="1" i="1" baseline="30000" dirty="0">
                <a:solidFill>
                  <a:srgbClr val="FFFF00"/>
                </a:solidFill>
                <a:latin typeface="+mj-lt"/>
                <a:cs typeface="+mn-cs"/>
              </a:rPr>
              <a:t>+2</a:t>
            </a:r>
            <a:r>
              <a:rPr lang="tr-TR" sz="4300" b="1" i="1" dirty="0">
                <a:solidFill>
                  <a:srgbClr val="FFFF00"/>
                </a:solidFill>
                <a:latin typeface="+mj-lt"/>
                <a:cs typeface="+mn-cs"/>
              </a:rPr>
              <a:t> Pompası-1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600" dirty="0">
                <a:latin typeface="+mj-lt"/>
                <a:cs typeface="+mn-cs"/>
              </a:rPr>
              <a:t>[</a:t>
            </a:r>
            <a:r>
              <a:rPr lang="tr-TR" sz="3600" dirty="0" err="1">
                <a:latin typeface="+mj-lt"/>
                <a:cs typeface="+mn-cs"/>
              </a:rPr>
              <a:t>Ca</a:t>
            </a:r>
            <a:r>
              <a:rPr lang="tr-TR" sz="3600" baseline="30000" dirty="0">
                <a:latin typeface="+mj-lt"/>
                <a:cs typeface="+mn-cs"/>
              </a:rPr>
              <a:t>+2</a:t>
            </a:r>
            <a:r>
              <a:rPr lang="tr-TR" sz="3600" dirty="0">
                <a:latin typeface="+mj-lt"/>
                <a:cs typeface="+mn-cs"/>
              </a:rPr>
              <a:t> ] h.dışı </a:t>
            </a:r>
            <a:r>
              <a:rPr lang="tr-TR" sz="3600" dirty="0">
                <a:latin typeface="+mj-lt"/>
                <a:cs typeface="+mn-cs"/>
                <a:sym typeface="Symbol"/>
              </a:rPr>
              <a:t> </a:t>
            </a:r>
            <a:r>
              <a:rPr lang="tr-TR" sz="3600" dirty="0">
                <a:latin typeface="+mj-lt"/>
                <a:cs typeface="+mn-cs"/>
              </a:rPr>
              <a:t>h.içi 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600" dirty="0" err="1">
                <a:latin typeface="+mj-lt"/>
                <a:cs typeface="+mn-cs"/>
              </a:rPr>
              <a:t>ATPaz</a:t>
            </a:r>
            <a:endParaRPr lang="tr-TR" sz="3600" dirty="0">
              <a:latin typeface="+mj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600" dirty="0">
                <a:latin typeface="+mj-lt"/>
                <a:cs typeface="+mn-cs"/>
              </a:rPr>
              <a:t>Hücre zarında ve </a:t>
            </a:r>
            <a:r>
              <a:rPr lang="tr-TR" sz="3600" dirty="0" err="1">
                <a:latin typeface="+mj-lt"/>
                <a:cs typeface="+mn-cs"/>
              </a:rPr>
              <a:t>sarkoplazmik</a:t>
            </a:r>
            <a:r>
              <a:rPr lang="tr-TR" sz="3600" dirty="0">
                <a:latin typeface="+mj-lt"/>
                <a:cs typeface="+mn-cs"/>
              </a:rPr>
              <a:t> </a:t>
            </a:r>
            <a:r>
              <a:rPr lang="tr-TR" sz="3600" dirty="0" err="1">
                <a:latin typeface="+mj-lt"/>
                <a:cs typeface="+mn-cs"/>
              </a:rPr>
              <a:t>Retikulum</a:t>
            </a:r>
            <a:r>
              <a:rPr lang="tr-TR" sz="3600" dirty="0">
                <a:latin typeface="+mj-lt"/>
                <a:cs typeface="+mn-cs"/>
              </a:rPr>
              <a:t> zarında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600" dirty="0">
                <a:latin typeface="+mj-lt"/>
                <a:cs typeface="+mn-cs"/>
              </a:rPr>
              <a:t>1 ATP hidrolizine karşılık 2</a:t>
            </a:r>
            <a:r>
              <a:rPr lang="tr-TR" sz="3600" dirty="0">
                <a:cs typeface="+mn-cs"/>
              </a:rPr>
              <a:t> </a:t>
            </a:r>
            <a:r>
              <a:rPr lang="tr-TR" sz="3600" dirty="0" err="1">
                <a:cs typeface="+mn-cs"/>
              </a:rPr>
              <a:t>Ca</a:t>
            </a:r>
            <a:r>
              <a:rPr lang="tr-TR" sz="3600" baseline="30000" dirty="0">
                <a:cs typeface="+mn-cs"/>
              </a:rPr>
              <a:t>+2</a:t>
            </a:r>
            <a:endParaRPr lang="tr-TR" sz="3600" dirty="0">
              <a:latin typeface="+mj-lt"/>
              <a:cs typeface="+mn-cs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 err="1">
                <a:latin typeface="+mj-lt"/>
                <a:cs typeface="+mn-cs"/>
                <a:sym typeface="Symbol"/>
              </a:rPr>
              <a:t>Sitozolden</a:t>
            </a:r>
            <a:r>
              <a:rPr lang="tr-TR" sz="3200" dirty="0">
                <a:latin typeface="+mj-lt"/>
                <a:cs typeface="+mn-cs"/>
                <a:sym typeface="Symbol"/>
              </a:rPr>
              <a:t> uzaklaşır.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685800"/>
            <a:ext cx="8153400" cy="5943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5200" b="1" i="1" dirty="0" err="1">
                <a:solidFill>
                  <a:srgbClr val="FFFF00"/>
                </a:solidFill>
                <a:latin typeface="+mj-lt"/>
                <a:cs typeface="+mn-cs"/>
              </a:rPr>
              <a:t>Ca</a:t>
            </a:r>
            <a:r>
              <a:rPr lang="tr-TR" sz="5200" b="1" i="1" baseline="30000" dirty="0">
                <a:solidFill>
                  <a:srgbClr val="FFFF00"/>
                </a:solidFill>
                <a:latin typeface="+mj-lt"/>
                <a:cs typeface="+mn-cs"/>
              </a:rPr>
              <a:t>+2</a:t>
            </a:r>
            <a:r>
              <a:rPr lang="tr-TR" sz="5200" b="1" i="1" dirty="0">
                <a:solidFill>
                  <a:srgbClr val="FFFF00"/>
                </a:solidFill>
                <a:latin typeface="+mj-lt"/>
                <a:cs typeface="+mn-cs"/>
              </a:rPr>
              <a:t> Pompası-2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600" dirty="0">
                <a:latin typeface="+mj-lt"/>
                <a:cs typeface="+mn-cs"/>
                <a:sym typeface="Symbol"/>
              </a:rPr>
              <a:t>Tek </a:t>
            </a:r>
            <a:r>
              <a:rPr lang="tr-TR" sz="3600" dirty="0" err="1">
                <a:latin typeface="+mj-lt"/>
                <a:cs typeface="+mn-cs"/>
                <a:sym typeface="Symbol"/>
              </a:rPr>
              <a:t>polipeptid</a:t>
            </a:r>
            <a:endParaRPr lang="tr-TR" sz="3600" dirty="0">
              <a:latin typeface="+mj-lt"/>
              <a:cs typeface="+mn-cs"/>
              <a:sym typeface="Symbol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10 TM -sarmalı</a:t>
            </a:r>
          </a:p>
          <a:p>
            <a:pPr marL="1325880" lvl="2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1. TM -sarmalı </a:t>
            </a:r>
            <a:r>
              <a:rPr lang="tr-TR" sz="3200" dirty="0" err="1">
                <a:latin typeface="+mj-lt"/>
                <a:cs typeface="+mn-cs"/>
              </a:rPr>
              <a:t>Ca</a:t>
            </a:r>
            <a:r>
              <a:rPr lang="tr-TR" sz="3200" baseline="30000" dirty="0">
                <a:latin typeface="+mj-lt"/>
                <a:cs typeface="+mn-cs"/>
              </a:rPr>
              <a:t>+2</a:t>
            </a:r>
            <a:r>
              <a:rPr lang="tr-TR" sz="3200" dirty="0">
                <a:latin typeface="+mj-lt"/>
                <a:cs typeface="+mn-cs"/>
                <a:sym typeface="Symbol"/>
              </a:rPr>
              <a:t> bağlar</a:t>
            </a:r>
          </a:p>
          <a:p>
            <a:pPr marL="1325880" lvl="2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2.ve 3. TM -sarmalı enerji iletimi</a:t>
            </a:r>
          </a:p>
          <a:p>
            <a:pPr marL="1325880" lvl="2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4. TM -sarmalı </a:t>
            </a:r>
            <a:r>
              <a:rPr lang="tr-TR" sz="3200" dirty="0" err="1">
                <a:latin typeface="+mj-lt"/>
                <a:cs typeface="+mn-cs"/>
                <a:sym typeface="Symbol"/>
              </a:rPr>
              <a:t>fosforlanan</a:t>
            </a:r>
            <a:r>
              <a:rPr lang="tr-TR" sz="3200" dirty="0">
                <a:latin typeface="+mj-lt"/>
                <a:cs typeface="+mn-cs"/>
                <a:sym typeface="Symbol"/>
              </a:rPr>
              <a:t> </a:t>
            </a:r>
            <a:r>
              <a:rPr lang="tr-TR" sz="3200" dirty="0" err="1">
                <a:latin typeface="+mj-lt"/>
                <a:cs typeface="+mn-cs"/>
                <a:sym typeface="Symbol"/>
              </a:rPr>
              <a:t>aspartt</a:t>
            </a:r>
            <a:r>
              <a:rPr lang="tr-TR" sz="3200" dirty="0">
                <a:latin typeface="+mj-lt"/>
                <a:cs typeface="+mn-cs"/>
                <a:sym typeface="Symbol"/>
              </a:rPr>
              <a:t>’ ı</a:t>
            </a:r>
          </a:p>
          <a:p>
            <a:pPr marL="1325880" lvl="2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5. TM -sarmalı ATP bağlanan kısım</a:t>
            </a: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066800"/>
            <a:ext cx="8648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09600" y="685800"/>
            <a:ext cx="8229600" cy="6019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300" b="1" i="1" dirty="0">
                <a:solidFill>
                  <a:srgbClr val="FFFF00"/>
                </a:solidFill>
                <a:latin typeface="+mj-lt"/>
                <a:cs typeface="+mn-cs"/>
              </a:rPr>
              <a:t>H</a:t>
            </a:r>
            <a:r>
              <a:rPr lang="tr-TR" sz="4300" b="1" i="1" baseline="30000" dirty="0">
                <a:solidFill>
                  <a:srgbClr val="FFFF00"/>
                </a:solidFill>
                <a:latin typeface="+mj-lt"/>
                <a:cs typeface="+mn-cs"/>
              </a:rPr>
              <a:t>+</a:t>
            </a:r>
            <a:r>
              <a:rPr lang="tr-TR" sz="4300" b="1" i="1" dirty="0">
                <a:solidFill>
                  <a:srgbClr val="FFFF00"/>
                </a:solidFill>
                <a:latin typeface="+mj-lt"/>
                <a:cs typeface="+mn-cs"/>
              </a:rPr>
              <a:t> pompası-1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500" dirty="0" err="1">
                <a:latin typeface="+mj-lt"/>
                <a:cs typeface="+mn-cs"/>
                <a:sym typeface="Symbol"/>
              </a:rPr>
              <a:t>Lizozom</a:t>
            </a:r>
            <a:r>
              <a:rPr lang="tr-TR" sz="3500" dirty="0">
                <a:latin typeface="+mj-lt"/>
                <a:cs typeface="+mn-cs"/>
                <a:sym typeface="Symbol"/>
              </a:rPr>
              <a:t> zarında: </a:t>
            </a:r>
            <a:r>
              <a:rPr lang="tr-TR" sz="3500" dirty="0" err="1">
                <a:latin typeface="+mj-lt"/>
                <a:cs typeface="+mn-cs"/>
                <a:sym typeface="Symbol"/>
              </a:rPr>
              <a:t>sitozolün</a:t>
            </a:r>
            <a:r>
              <a:rPr lang="tr-TR" sz="3500" dirty="0">
                <a:latin typeface="+mj-lt"/>
                <a:cs typeface="+mn-cs"/>
                <a:sym typeface="Symbol"/>
              </a:rPr>
              <a:t> </a:t>
            </a:r>
            <a:r>
              <a:rPr lang="tr-TR" sz="3500" dirty="0" err="1">
                <a:latin typeface="+mj-lt"/>
                <a:cs typeface="+mn-cs"/>
                <a:sym typeface="Symbol"/>
              </a:rPr>
              <a:t>pH</a:t>
            </a:r>
            <a:r>
              <a:rPr lang="tr-TR" sz="3500" dirty="0">
                <a:latin typeface="+mj-lt"/>
                <a:cs typeface="+mn-cs"/>
                <a:sym typeface="Symbol"/>
              </a:rPr>
              <a:t>=7 iken </a:t>
            </a:r>
            <a:r>
              <a:rPr lang="tr-TR" sz="3500" dirty="0" err="1">
                <a:latin typeface="+mj-lt"/>
                <a:cs typeface="+mn-cs"/>
                <a:sym typeface="Symbol"/>
              </a:rPr>
              <a:t>lizozum</a:t>
            </a:r>
            <a:r>
              <a:rPr lang="tr-TR" sz="3500" dirty="0">
                <a:latin typeface="+mj-lt"/>
                <a:cs typeface="+mn-cs"/>
                <a:sym typeface="Symbol"/>
              </a:rPr>
              <a:t> </a:t>
            </a:r>
            <a:r>
              <a:rPr lang="tr-TR" sz="3500" dirty="0" err="1">
                <a:latin typeface="+mj-lt"/>
                <a:cs typeface="+mn-cs"/>
                <a:sym typeface="Symbol"/>
              </a:rPr>
              <a:t>pH</a:t>
            </a:r>
            <a:r>
              <a:rPr lang="tr-TR" sz="3500" dirty="0">
                <a:latin typeface="+mj-lt"/>
                <a:cs typeface="+mn-cs"/>
                <a:sym typeface="Symbol"/>
              </a:rPr>
              <a:t> 4,5-5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 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FFFF00"/>
                </a:solidFill>
              </a:rPr>
              <a:t>Farklı moleküllerin </a:t>
            </a:r>
            <a:r>
              <a:rPr lang="tr-TR" sz="3600" b="1" i="1" dirty="0" err="1" smtClean="0">
                <a:solidFill>
                  <a:srgbClr val="FFFF00"/>
                </a:solidFill>
              </a:rPr>
              <a:t>fosfolipid</a:t>
            </a:r>
            <a:r>
              <a:rPr lang="tr-TR" sz="3600" b="1" i="1" dirty="0" smtClean="0">
                <a:solidFill>
                  <a:srgbClr val="FFFF00"/>
                </a:solidFill>
              </a:rPr>
              <a:t> tabakadan geçişleri</a:t>
            </a:r>
            <a:endParaRPr lang="en-US" sz="3600" b="1" i="1" dirty="0" smtClean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527" t="11712" r="81504" b="3144"/>
          <a:stretch>
            <a:fillRect/>
          </a:stretch>
        </p:blipFill>
        <p:spPr>
          <a:xfrm>
            <a:off x="5562600" y="2286000"/>
            <a:ext cx="1499287" cy="3962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3 Metin kutusu"/>
          <p:cNvSpPr txBox="1">
            <a:spLocks noChangeArrowheads="1"/>
          </p:cNvSpPr>
          <p:nvPr/>
        </p:nvSpPr>
        <p:spPr bwMode="auto">
          <a:xfrm>
            <a:off x="838200" y="3341688"/>
            <a:ext cx="4692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1. Gazlar ve hidrofobik </a:t>
            </a:r>
          </a:p>
          <a:p>
            <a:r>
              <a:rPr lang="tr-TR" sz="3200" b="1"/>
              <a:t>Moleküller</a:t>
            </a:r>
          </a:p>
          <a:p>
            <a:endParaRPr lang="tr-TR" sz="3200" b="1"/>
          </a:p>
          <a:p>
            <a:pPr lvl="1"/>
            <a:r>
              <a:rPr lang="tr-TR" sz="2800" b="1"/>
              <a:t>CO</a:t>
            </a:r>
            <a:r>
              <a:rPr lang="tr-TR" sz="2800" b="1" baseline="-25000"/>
              <a:t>2</a:t>
            </a:r>
            <a:r>
              <a:rPr lang="tr-TR" sz="2800" b="1"/>
              <a:t>, N</a:t>
            </a:r>
            <a:r>
              <a:rPr lang="tr-TR" sz="2800" b="1" baseline="-25000"/>
              <a:t>2</a:t>
            </a:r>
            <a:r>
              <a:rPr lang="tr-TR" sz="2800" b="1"/>
              <a:t>, O</a:t>
            </a:r>
            <a:r>
              <a:rPr lang="tr-TR" sz="2800" b="1" baseline="-25000"/>
              <a:t>2</a:t>
            </a:r>
            <a:r>
              <a:rPr lang="tr-TR" sz="2800" b="1"/>
              <a:t>, Benzen…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2508" t="17027" r="58765" b="3144"/>
          <a:stretch>
            <a:fillRect/>
          </a:stretch>
        </p:blipFill>
        <p:spPr>
          <a:xfrm>
            <a:off x="7486683" y="2286000"/>
            <a:ext cx="1386486" cy="3962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09600" y="685800"/>
            <a:ext cx="8229600" cy="5791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6400" b="1" i="1" dirty="0">
                <a:solidFill>
                  <a:srgbClr val="FFFF00"/>
                </a:solidFill>
                <a:latin typeface="+mj-lt"/>
                <a:cs typeface="+mn-cs"/>
              </a:rPr>
              <a:t>H</a:t>
            </a:r>
            <a:r>
              <a:rPr lang="tr-TR" sz="6400" b="1" i="1" baseline="30000" dirty="0">
                <a:solidFill>
                  <a:srgbClr val="FFFF00"/>
                </a:solidFill>
                <a:latin typeface="+mj-lt"/>
                <a:cs typeface="+mn-cs"/>
              </a:rPr>
              <a:t>+</a:t>
            </a:r>
            <a:r>
              <a:rPr lang="tr-TR" sz="6400" b="1" i="1" dirty="0">
                <a:solidFill>
                  <a:srgbClr val="FFFF00"/>
                </a:solidFill>
                <a:latin typeface="+mj-lt"/>
                <a:cs typeface="+mn-cs"/>
              </a:rPr>
              <a:t> pompası-2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5100" dirty="0">
                <a:latin typeface="+mj-lt"/>
                <a:cs typeface="+mn-cs"/>
                <a:sym typeface="Symbol"/>
              </a:rPr>
              <a:t>Mide </a:t>
            </a:r>
            <a:r>
              <a:rPr lang="tr-TR" sz="5100" dirty="0" err="1">
                <a:latin typeface="+mj-lt"/>
                <a:cs typeface="+mn-cs"/>
                <a:sym typeface="Symbol"/>
              </a:rPr>
              <a:t>parietal</a:t>
            </a:r>
            <a:r>
              <a:rPr lang="tr-TR" sz="5100" dirty="0">
                <a:latin typeface="+mj-lt"/>
                <a:cs typeface="+mn-cs"/>
                <a:sym typeface="Symbol"/>
              </a:rPr>
              <a:t> hücre zarında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6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6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600" dirty="0">
              <a:latin typeface="+mj-lt"/>
              <a:cs typeface="+mn-cs"/>
              <a:sym typeface="Symbol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4500" dirty="0">
                <a:latin typeface="+mj-lt"/>
                <a:cs typeface="+mn-cs"/>
                <a:sym typeface="Symbol"/>
              </a:rPr>
              <a:t>O,1 M </a:t>
            </a:r>
            <a:r>
              <a:rPr lang="tr-TR" sz="4500" dirty="0" err="1">
                <a:latin typeface="+mj-lt"/>
                <a:cs typeface="+mn-cs"/>
                <a:sym typeface="Symbol"/>
              </a:rPr>
              <a:t>HCl</a:t>
            </a:r>
            <a:endParaRPr lang="tr-TR" sz="4500" dirty="0">
              <a:latin typeface="+mj-lt"/>
              <a:cs typeface="+mn-cs"/>
              <a:sym typeface="Symbol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4500" dirty="0">
                <a:latin typeface="+mj-lt"/>
                <a:cs typeface="+mn-cs"/>
                <a:sym typeface="Symbol"/>
              </a:rPr>
              <a:t>Pepsin proteinleri sindirir</a:t>
            </a: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4500" dirty="0">
                <a:latin typeface="+mj-lt"/>
                <a:cs typeface="+mn-cs"/>
                <a:sym typeface="Symbol"/>
              </a:rPr>
              <a:t>HCl oksintik </a:t>
            </a:r>
            <a:r>
              <a:rPr lang="tr-TR" sz="4500" dirty="0" smtClean="0">
                <a:latin typeface="+mj-lt"/>
                <a:cs typeface="+mn-cs"/>
                <a:sym typeface="Symbol"/>
              </a:rPr>
              <a:t>hücrelerinden </a:t>
            </a:r>
            <a:r>
              <a:rPr lang="tr-TR" sz="4500" dirty="0">
                <a:latin typeface="+mj-lt"/>
                <a:cs typeface="+mn-cs"/>
                <a:sym typeface="Symbol"/>
              </a:rPr>
              <a:t>salınır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 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868680" lvl="1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  <a:sym typeface="Symbol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tr-TR" sz="3200" dirty="0">
                <a:latin typeface="+mj-lt"/>
                <a:cs typeface="+mn-cs"/>
                <a:sym typeface="Symbol"/>
              </a:rPr>
              <a:t>	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 l="15625" t="26666" r="63126" b="39999"/>
          <a:stretch>
            <a:fillRect/>
          </a:stretch>
        </p:blipFill>
        <p:spPr bwMode="auto">
          <a:xfrm>
            <a:off x="609600" y="550863"/>
            <a:ext cx="75438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12 Grup"/>
          <p:cNvGrpSpPr>
            <a:grpSpLocks/>
          </p:cNvGrpSpPr>
          <p:nvPr/>
        </p:nvGrpSpPr>
        <p:grpSpPr bwMode="auto">
          <a:xfrm>
            <a:off x="533400" y="1219200"/>
            <a:ext cx="7391400" cy="4572000"/>
            <a:chOff x="685799" y="2667000"/>
            <a:chExt cx="7391400" cy="4572000"/>
          </a:xfrm>
        </p:grpSpPr>
        <p:cxnSp>
          <p:nvCxnSpPr>
            <p:cNvPr id="3" name="_s2060"/>
            <p:cNvCxnSpPr>
              <a:cxnSpLocks noChangeShapeType="1"/>
            </p:cNvCxnSpPr>
            <p:nvPr/>
          </p:nvCxnSpPr>
          <p:spPr bwMode="auto">
            <a:xfrm flipV="1">
              <a:off x="2666999" y="4419600"/>
              <a:ext cx="2819400" cy="53340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4" name="_s2071"/>
            <p:cNvSpPr>
              <a:spLocks noChangeArrowheads="1"/>
            </p:cNvSpPr>
            <p:nvPr/>
          </p:nvSpPr>
          <p:spPr bwMode="auto">
            <a:xfrm>
              <a:off x="685799" y="4953000"/>
              <a:ext cx="3657600" cy="2286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tr-TR" sz="32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iyon </a:t>
              </a:r>
            </a:p>
            <a:p>
              <a:pPr algn="ctr">
                <a:defRPr/>
              </a:pP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gradientiyle</a:t>
              </a:r>
              <a:endParaRPr lang="tr-TR" sz="3200" b="1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Ca</a:t>
              </a:r>
              <a:r>
                <a:rPr lang="tr-TR" sz="3200" b="1" baseline="30000" dirty="0">
                  <a:solidFill>
                    <a:schemeClr val="bg1"/>
                  </a:solidFill>
                  <a:latin typeface="Arial" charset="0"/>
                </a:rPr>
                <a:t>+2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,H</a:t>
              </a:r>
              <a:r>
                <a:rPr lang="tr-TR" sz="3200" b="1" baseline="30000" dirty="0">
                  <a:solidFill>
                    <a:schemeClr val="bg1"/>
                  </a:solidFill>
                  <a:latin typeface="Arial" charset="0"/>
                </a:rPr>
                <a:t>+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ve glikoz</a:t>
              </a:r>
            </a:p>
            <a:p>
              <a:pPr algn="ctr">
                <a:defRPr/>
              </a:pP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taşınımı</a:t>
              </a:r>
              <a:endParaRPr lang="tr-TR" sz="3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_s2072"/>
            <p:cNvSpPr>
              <a:spLocks noChangeArrowheads="1"/>
            </p:cNvSpPr>
            <p:nvPr/>
          </p:nvSpPr>
          <p:spPr bwMode="auto">
            <a:xfrm>
              <a:off x="5029199" y="5029200"/>
              <a:ext cx="3048000" cy="2209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Eritrosidlerde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klorid</a:t>
              </a:r>
              <a:r>
                <a:rPr lang="tr-TR" sz="2800" b="1" dirty="0">
                  <a:solidFill>
                    <a:schemeClr val="bg1"/>
                  </a:solidFill>
                  <a:latin typeface="Arial" charset="0"/>
                </a:rPr>
                <a:t> bikarbonat</a:t>
              </a:r>
            </a:p>
            <a:p>
              <a:pPr algn="ctr">
                <a:defRPr/>
              </a:pPr>
              <a:r>
                <a:rPr lang="tr-TR" sz="2800" b="1" dirty="0" err="1">
                  <a:solidFill>
                    <a:schemeClr val="bg1"/>
                  </a:solidFill>
                  <a:latin typeface="Arial" charset="0"/>
                </a:rPr>
                <a:t>taşınımı</a:t>
              </a:r>
              <a:endParaRPr lang="tr-TR" sz="2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6" name="_s2059"/>
            <p:cNvCxnSpPr>
              <a:cxnSpLocks noChangeShapeType="1"/>
            </p:cNvCxnSpPr>
            <p:nvPr/>
          </p:nvCxnSpPr>
          <p:spPr bwMode="auto">
            <a:xfrm rot="10800000">
              <a:off x="5029199" y="4419600"/>
              <a:ext cx="838200" cy="609600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" name="_s2069"/>
            <p:cNvSpPr>
              <a:spLocks noChangeArrowheads="1"/>
            </p:cNvSpPr>
            <p:nvPr/>
          </p:nvSpPr>
          <p:spPr bwMode="auto">
            <a:xfrm>
              <a:off x="2819399" y="2667000"/>
              <a:ext cx="3962400" cy="17557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2.</a:t>
              </a: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cil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Aktif taşınım</a:t>
              </a:r>
            </a:p>
            <a:p>
              <a:pPr>
                <a:defRPr/>
              </a:pP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(İyon </a:t>
              </a:r>
              <a:r>
                <a:rPr lang="tr-TR" sz="3200" b="1" dirty="0" err="1">
                  <a:solidFill>
                    <a:schemeClr val="bg1"/>
                  </a:solidFill>
                  <a:latin typeface="Arial" charset="0"/>
                </a:rPr>
                <a:t>gradienti</a:t>
              </a:r>
              <a:r>
                <a:rPr lang="tr-TR" sz="3200" b="1" dirty="0">
                  <a:solidFill>
                    <a:schemeClr val="bg1"/>
                  </a:solidFill>
                  <a:latin typeface="Arial" charset="0"/>
                </a:rPr>
                <a:t> ile)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İkincil Aktif  Taşınım-1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Sürüklenme şeklinde diğer moleküllerin taşınmasına 2.</a:t>
            </a:r>
            <a:r>
              <a:rPr lang="tr-TR" sz="3200" dirty="0" err="1">
                <a:latin typeface="+mj-lt"/>
                <a:cs typeface="+mn-cs"/>
              </a:rPr>
              <a:t>cil</a:t>
            </a:r>
            <a:r>
              <a:rPr lang="tr-TR" sz="3200" dirty="0">
                <a:latin typeface="+mj-lt"/>
                <a:cs typeface="+mn-cs"/>
              </a:rPr>
              <a:t> aktif taşınım denir.</a:t>
            </a: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İyon </a:t>
            </a:r>
            <a:r>
              <a:rPr lang="tr-TR" sz="3200" dirty="0" err="1">
                <a:latin typeface="+mj-lt"/>
                <a:cs typeface="+mn-cs"/>
              </a:rPr>
              <a:t>gradientinde</a:t>
            </a:r>
            <a:r>
              <a:rPr lang="tr-TR" sz="3200" dirty="0">
                <a:latin typeface="+mj-lt"/>
                <a:cs typeface="+mn-cs"/>
              </a:rPr>
              <a:t> depo edilen enerji kullanılır. </a:t>
            </a:r>
          </a:p>
          <a:p>
            <a:pPr marL="41148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</a:rPr>
              <a:t>Na</a:t>
            </a:r>
            <a:r>
              <a:rPr lang="tr-TR" sz="3200" baseline="30000" dirty="0">
                <a:latin typeface="+mj-lt"/>
                <a:cs typeface="+mn-cs"/>
              </a:rPr>
              <a:t>+</a:t>
            </a:r>
            <a:r>
              <a:rPr lang="tr-TR" sz="3200" dirty="0">
                <a:latin typeface="+mj-lt"/>
                <a:cs typeface="+mn-cs"/>
              </a:rPr>
              <a:t> hücre içine girerken beraberinde şeker ve amino asitleri de sürükler.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İkincil Aktif  Taşınım-2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</a:rPr>
              <a:t>Na</a:t>
            </a:r>
            <a:r>
              <a:rPr lang="tr-TR" sz="3200" baseline="30000" dirty="0">
                <a:latin typeface="+mj-lt"/>
                <a:cs typeface="+mn-cs"/>
              </a:rPr>
              <a:t>+</a:t>
            </a:r>
            <a:r>
              <a:rPr lang="tr-TR" sz="3200" dirty="0">
                <a:latin typeface="+mj-lt"/>
                <a:cs typeface="+mn-cs"/>
              </a:rPr>
              <a:t> </a:t>
            </a:r>
            <a:r>
              <a:rPr lang="tr-TR" sz="3200" dirty="0" err="1">
                <a:latin typeface="+mj-lt"/>
                <a:cs typeface="+mn-cs"/>
              </a:rPr>
              <a:t>gradienti</a:t>
            </a:r>
            <a:r>
              <a:rPr lang="tr-TR" sz="3200" dirty="0">
                <a:latin typeface="+mj-lt"/>
                <a:cs typeface="+mn-cs"/>
              </a:rPr>
              <a:t> ne kadar yüksek ise hücre içine girecek </a:t>
            </a:r>
            <a:r>
              <a:rPr lang="tr-TR" sz="3200" dirty="0" err="1">
                <a:latin typeface="+mj-lt"/>
                <a:cs typeface="+mn-cs"/>
              </a:rPr>
              <a:t>solvent</a:t>
            </a:r>
            <a:r>
              <a:rPr lang="tr-TR" sz="3200" dirty="0">
                <a:latin typeface="+mj-lt"/>
                <a:cs typeface="+mn-cs"/>
              </a:rPr>
              <a:t> molekülleri de o kadar yüksek oranda h.içine sokar.</a:t>
            </a:r>
          </a:p>
          <a:p>
            <a:pPr marL="41148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</a:rPr>
              <a:t>Na</a:t>
            </a:r>
            <a:r>
              <a:rPr lang="tr-TR" sz="3200" baseline="30000" dirty="0">
                <a:latin typeface="+mj-lt"/>
                <a:cs typeface="+mn-cs"/>
              </a:rPr>
              <a:t>+</a:t>
            </a:r>
            <a:r>
              <a:rPr lang="tr-TR" sz="3200" dirty="0">
                <a:latin typeface="+mj-lt"/>
                <a:cs typeface="+mn-cs"/>
              </a:rPr>
              <a:t>/ K</a:t>
            </a:r>
            <a:r>
              <a:rPr lang="tr-TR" sz="3200" baseline="30000" dirty="0">
                <a:latin typeface="+mj-lt"/>
                <a:cs typeface="+mn-cs"/>
              </a:rPr>
              <a:t>+</a:t>
            </a:r>
            <a:r>
              <a:rPr lang="tr-TR" sz="3200" dirty="0">
                <a:latin typeface="+mj-lt"/>
                <a:cs typeface="+mn-cs"/>
              </a:rPr>
              <a:t> </a:t>
            </a:r>
            <a:r>
              <a:rPr lang="tr-TR" sz="3200" dirty="0" err="1">
                <a:latin typeface="+mj-lt"/>
                <a:cs typeface="+mn-cs"/>
              </a:rPr>
              <a:t>ATPazı</a:t>
            </a:r>
            <a:r>
              <a:rPr lang="tr-TR" sz="3200" dirty="0">
                <a:latin typeface="+mj-lt"/>
                <a:cs typeface="+mn-cs"/>
              </a:rPr>
              <a:t>  bu </a:t>
            </a:r>
            <a:r>
              <a:rPr lang="tr-TR" sz="3200" dirty="0" err="1">
                <a:latin typeface="+mj-lt"/>
                <a:cs typeface="+mn-cs"/>
              </a:rPr>
              <a:t>symport</a:t>
            </a:r>
            <a:r>
              <a:rPr lang="tr-TR" sz="3200" dirty="0">
                <a:latin typeface="+mj-lt"/>
                <a:cs typeface="+mn-cs"/>
              </a:rPr>
              <a:t> taşınım için dolaylı olarak enerji sağlar.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etin kutusu"/>
          <p:cNvSpPr txBox="1">
            <a:spLocks noChangeArrowheads="1"/>
          </p:cNvSpPr>
          <p:nvPr/>
        </p:nvSpPr>
        <p:spPr bwMode="auto">
          <a:xfrm>
            <a:off x="2286000" y="1828800"/>
            <a:ext cx="458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Na k pompasııııııı resmiiii ve videosuuuuuu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 l="6837" r="3198"/>
          <a:stretch>
            <a:fillRect/>
          </a:stretch>
        </p:blipFill>
        <p:spPr bwMode="auto">
          <a:xfrm>
            <a:off x="838200" y="542925"/>
            <a:ext cx="7315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İkincil Aktif  Taşınım-3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Eritrosit zarı yer alan </a:t>
            </a:r>
            <a:r>
              <a:rPr lang="tr-TR" sz="3200" dirty="0" err="1">
                <a:latin typeface="+mj-lt"/>
                <a:cs typeface="+mn-cs"/>
              </a:rPr>
              <a:t>permeaz</a:t>
            </a:r>
            <a:r>
              <a:rPr lang="tr-TR" sz="3200" dirty="0">
                <a:latin typeface="+mj-lt"/>
                <a:cs typeface="+mn-cs"/>
              </a:rPr>
              <a:t> </a:t>
            </a:r>
            <a:r>
              <a:rPr lang="tr-TR" sz="3200" dirty="0" err="1">
                <a:latin typeface="+mj-lt"/>
                <a:cs typeface="+mn-cs"/>
              </a:rPr>
              <a:t>Cl</a:t>
            </a:r>
            <a:r>
              <a:rPr lang="tr-TR" sz="3200" baseline="30000" dirty="0">
                <a:latin typeface="+mj-lt"/>
                <a:cs typeface="+mn-cs"/>
              </a:rPr>
              <a:t>-</a:t>
            </a:r>
            <a:r>
              <a:rPr lang="tr-TR" sz="3200" dirty="0">
                <a:latin typeface="+mj-lt"/>
                <a:cs typeface="+mn-cs"/>
              </a:rPr>
              <a:t> ve HCO</a:t>
            </a:r>
            <a:r>
              <a:rPr lang="tr-TR" sz="3200" baseline="-25000" dirty="0">
                <a:latin typeface="+mj-lt"/>
                <a:cs typeface="+mn-cs"/>
              </a:rPr>
              <a:t>3</a:t>
            </a:r>
            <a:r>
              <a:rPr lang="tr-TR" sz="3200" baseline="30000" dirty="0">
                <a:latin typeface="+mj-lt"/>
                <a:cs typeface="+mn-cs"/>
              </a:rPr>
              <a:t>-</a:t>
            </a:r>
            <a:r>
              <a:rPr lang="tr-TR" sz="3200" dirty="0">
                <a:latin typeface="+mj-lt"/>
                <a:cs typeface="+mn-cs"/>
              </a:rPr>
              <a:t> </a:t>
            </a:r>
            <a:r>
              <a:rPr lang="tr-TR" sz="3200" dirty="0" err="1">
                <a:latin typeface="+mj-lt"/>
                <a:cs typeface="+mn-cs"/>
              </a:rPr>
              <a:t>antiport</a:t>
            </a:r>
            <a:r>
              <a:rPr lang="tr-TR" sz="3200" dirty="0">
                <a:latin typeface="+mj-lt"/>
                <a:cs typeface="+mn-cs"/>
              </a:rPr>
              <a:t> taşır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</a:rPr>
              <a:t>Band</a:t>
            </a:r>
            <a:r>
              <a:rPr lang="tr-TR" sz="3200" dirty="0">
                <a:latin typeface="+mj-lt"/>
                <a:cs typeface="+mn-cs"/>
              </a:rPr>
              <a:t> 3 proteinleri</a:t>
            </a: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dirty="0">
                <a:latin typeface="+mj-lt"/>
                <a:cs typeface="+mn-cs"/>
              </a:rPr>
              <a:t>Normal h.zarı </a:t>
            </a:r>
            <a:r>
              <a:rPr lang="tr-TR" sz="2800" dirty="0" err="1">
                <a:latin typeface="+mj-lt"/>
                <a:cs typeface="+mn-cs"/>
              </a:rPr>
              <a:t>Cl</a:t>
            </a:r>
            <a:r>
              <a:rPr lang="tr-TR" sz="2800" baseline="30000" dirty="0">
                <a:latin typeface="+mj-lt"/>
                <a:cs typeface="+mn-cs"/>
              </a:rPr>
              <a:t>-</a:t>
            </a:r>
            <a:r>
              <a:rPr lang="tr-TR" sz="2800" dirty="0">
                <a:latin typeface="+mj-lt"/>
                <a:cs typeface="+mn-cs"/>
              </a:rPr>
              <a:t> karşı K</a:t>
            </a:r>
            <a:r>
              <a:rPr lang="tr-TR" sz="2800" baseline="30000" dirty="0">
                <a:latin typeface="+mj-lt"/>
                <a:cs typeface="+mn-cs"/>
              </a:rPr>
              <a:t>+</a:t>
            </a:r>
            <a:r>
              <a:rPr lang="tr-TR" sz="2800" dirty="0">
                <a:latin typeface="+mj-lt"/>
                <a:cs typeface="+mn-cs"/>
              </a:rPr>
              <a:t> ve </a:t>
            </a:r>
            <a:r>
              <a:rPr lang="tr-TR" sz="2800" dirty="0" err="1">
                <a:latin typeface="+mj-lt"/>
                <a:cs typeface="+mn-cs"/>
              </a:rPr>
              <a:t>Na</a:t>
            </a:r>
            <a:r>
              <a:rPr lang="tr-TR" sz="2800" baseline="30000" dirty="0">
                <a:latin typeface="+mj-lt"/>
                <a:cs typeface="+mn-cs"/>
              </a:rPr>
              <a:t> +</a:t>
            </a:r>
            <a:r>
              <a:rPr lang="tr-TR" sz="2800" dirty="0">
                <a:latin typeface="+mj-lt"/>
                <a:cs typeface="+mn-cs"/>
              </a:rPr>
              <a:t> göre 1/10 oranında geçirgendir. Eritrositlerin zarında anyonları taşımasını sağlar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1763"/>
            <a:ext cx="8382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anti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5613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362200" y="533400"/>
            <a:ext cx="39624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ATPaz</a:t>
            </a:r>
            <a:r>
              <a:rPr lang="tr-TR" sz="4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Pompa Tipleri</a:t>
            </a:r>
          </a:p>
        </p:txBody>
      </p:sp>
      <p:sp>
        <p:nvSpPr>
          <p:cNvPr id="3" name="2 Oval"/>
          <p:cNvSpPr/>
          <p:nvPr/>
        </p:nvSpPr>
        <p:spPr>
          <a:xfrm>
            <a:off x="457200" y="2590800"/>
            <a:ext cx="2743200" cy="1752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i="1" dirty="0">
                <a:solidFill>
                  <a:schemeClr val="tx2">
                    <a:lumMod val="10000"/>
                  </a:schemeClr>
                </a:solidFill>
              </a:rPr>
              <a:t>P Sınıfı Pompalar</a:t>
            </a:r>
          </a:p>
        </p:txBody>
      </p:sp>
      <p:sp>
        <p:nvSpPr>
          <p:cNvPr id="4" name="3 Oval"/>
          <p:cNvSpPr/>
          <p:nvPr/>
        </p:nvSpPr>
        <p:spPr>
          <a:xfrm>
            <a:off x="5867400" y="2590800"/>
            <a:ext cx="2971800" cy="1676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i="1" dirty="0">
                <a:solidFill>
                  <a:schemeClr val="tx2">
                    <a:lumMod val="10000"/>
                  </a:schemeClr>
                </a:solidFill>
              </a:rPr>
              <a:t>ABC Süper Ailesi Pompalar</a:t>
            </a:r>
          </a:p>
        </p:txBody>
      </p:sp>
      <p:sp>
        <p:nvSpPr>
          <p:cNvPr id="5" name="4 Oval"/>
          <p:cNvSpPr/>
          <p:nvPr/>
        </p:nvSpPr>
        <p:spPr>
          <a:xfrm>
            <a:off x="2133600" y="4724400"/>
            <a:ext cx="2667000" cy="16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i="1" dirty="0">
                <a:solidFill>
                  <a:schemeClr val="tx2">
                    <a:lumMod val="10000"/>
                  </a:schemeClr>
                </a:solidFill>
              </a:rPr>
              <a:t>V  Sınıfı Pompalar</a:t>
            </a:r>
          </a:p>
        </p:txBody>
      </p:sp>
      <p:sp>
        <p:nvSpPr>
          <p:cNvPr id="6" name="5 Oval"/>
          <p:cNvSpPr/>
          <p:nvPr/>
        </p:nvSpPr>
        <p:spPr>
          <a:xfrm>
            <a:off x="5334000" y="4648200"/>
            <a:ext cx="27432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i="1" dirty="0">
                <a:solidFill>
                  <a:schemeClr val="tx2">
                    <a:lumMod val="10000"/>
                  </a:schemeClr>
                </a:solidFill>
              </a:rPr>
              <a:t>F  Sınıfı Pompalar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FFFF00"/>
                </a:solidFill>
              </a:rPr>
              <a:t>Farklı moleküllerin </a:t>
            </a:r>
            <a:r>
              <a:rPr lang="tr-TR" sz="3600" b="1" i="1" dirty="0" err="1" smtClean="0">
                <a:solidFill>
                  <a:srgbClr val="FFFF00"/>
                </a:solidFill>
              </a:rPr>
              <a:t>fosfolipid</a:t>
            </a:r>
            <a:r>
              <a:rPr lang="tr-TR" sz="3600" b="1" i="1" dirty="0" smtClean="0">
                <a:solidFill>
                  <a:srgbClr val="FFFF00"/>
                </a:solidFill>
              </a:rPr>
              <a:t> tabakadan geçişleri</a:t>
            </a:r>
            <a:endParaRPr lang="en-US" sz="3600" b="1" i="1" dirty="0" smtClean="0">
              <a:solidFill>
                <a:srgbClr val="FFFF00"/>
              </a:solidFill>
            </a:endParaRPr>
          </a:p>
        </p:txBody>
      </p:sp>
      <p:sp>
        <p:nvSpPr>
          <p:cNvPr id="12291" name="3 Metin kutusu"/>
          <p:cNvSpPr txBox="1">
            <a:spLocks noChangeArrowheads="1"/>
          </p:cNvSpPr>
          <p:nvPr/>
        </p:nvSpPr>
        <p:spPr bwMode="auto">
          <a:xfrm>
            <a:off x="838200" y="3341688"/>
            <a:ext cx="4957763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2. Yüksüz küçük polar</a:t>
            </a:r>
          </a:p>
          <a:p>
            <a:r>
              <a:rPr lang="tr-TR" sz="3200" b="1"/>
              <a:t> moleküller</a:t>
            </a:r>
          </a:p>
          <a:p>
            <a:endParaRPr lang="tr-TR" sz="3200" b="1"/>
          </a:p>
          <a:p>
            <a:pPr lvl="1"/>
            <a:r>
              <a:rPr lang="tr-TR" sz="2800" b="1"/>
              <a:t>Üre, etanol, gliserol, su…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4791" t="9659" r="44610" b="3144"/>
          <a:stretch>
            <a:fillRect/>
          </a:stretch>
        </p:blipFill>
        <p:spPr>
          <a:xfrm>
            <a:off x="6019800" y="1853510"/>
            <a:ext cx="1676400" cy="47573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P  Sınıfı </a:t>
            </a:r>
            <a:r>
              <a:rPr lang="tr-TR" sz="4000" b="1" i="1" dirty="0" err="1">
                <a:solidFill>
                  <a:srgbClr val="FFFF00"/>
                </a:solidFill>
                <a:latin typeface="+mn-lt"/>
                <a:cs typeface="+mn-cs"/>
              </a:rPr>
              <a:t>ATPaz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 Pompaları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 err="1">
                <a:latin typeface="+mj-lt"/>
                <a:cs typeface="+mn-cs"/>
              </a:rPr>
              <a:t>Membranı</a:t>
            </a:r>
            <a:r>
              <a:rPr lang="tr-TR" sz="3200" dirty="0">
                <a:latin typeface="+mj-lt"/>
                <a:cs typeface="+mn-cs"/>
              </a:rPr>
              <a:t> kat eden </a:t>
            </a:r>
            <a:r>
              <a:rPr lang="tr-TR" sz="3200" dirty="0">
                <a:latin typeface="+mj-lt"/>
                <a:cs typeface="+mn-cs"/>
                <a:sym typeface="Symbol"/>
              </a:rPr>
              <a:t>-</a:t>
            </a:r>
            <a:r>
              <a:rPr lang="tr-TR" sz="3200" dirty="0">
                <a:latin typeface="+mj-lt"/>
                <a:cs typeface="+mn-cs"/>
              </a:rPr>
              <a:t>alt birimi</a:t>
            </a: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b="1" i="1" dirty="0" err="1">
                <a:latin typeface="+mj-lt"/>
                <a:cs typeface="+mn-cs"/>
              </a:rPr>
              <a:t>Na</a:t>
            </a:r>
            <a:r>
              <a:rPr lang="tr-TR" sz="2800" b="1" i="1" baseline="30000" dirty="0">
                <a:latin typeface="+mj-lt"/>
                <a:cs typeface="+mn-cs"/>
              </a:rPr>
              <a:t>+</a:t>
            </a:r>
            <a:r>
              <a:rPr lang="tr-TR" sz="2800" b="1" i="1" dirty="0">
                <a:latin typeface="+mj-lt"/>
                <a:cs typeface="+mn-cs"/>
              </a:rPr>
              <a:t> / K</a:t>
            </a:r>
            <a:r>
              <a:rPr lang="tr-TR" sz="2800" b="1" i="1" baseline="30000" dirty="0">
                <a:latin typeface="+mj-lt"/>
                <a:cs typeface="+mn-cs"/>
              </a:rPr>
              <a:t> +</a:t>
            </a:r>
            <a:r>
              <a:rPr lang="tr-TR" sz="2800" b="1" i="1" dirty="0">
                <a:latin typeface="+mj-lt"/>
                <a:cs typeface="+mn-cs"/>
              </a:rPr>
              <a:t> </a:t>
            </a:r>
            <a:r>
              <a:rPr lang="tr-TR" sz="2800" b="1" i="1" dirty="0" err="1">
                <a:latin typeface="+mj-lt"/>
                <a:cs typeface="+mn-cs"/>
              </a:rPr>
              <a:t>ATPaz</a:t>
            </a:r>
            <a:endParaRPr lang="tr-TR" sz="2800" b="1" i="1" dirty="0">
              <a:latin typeface="+mj-lt"/>
              <a:cs typeface="+mn-cs"/>
            </a:endParaRP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b="1" i="1" dirty="0" err="1">
                <a:latin typeface="+mj-lt"/>
                <a:cs typeface="+mn-cs"/>
              </a:rPr>
              <a:t>Ca</a:t>
            </a:r>
            <a:r>
              <a:rPr lang="tr-TR" sz="2800" b="1" i="1" baseline="30000" dirty="0">
                <a:latin typeface="+mj-lt"/>
                <a:cs typeface="+mn-cs"/>
              </a:rPr>
              <a:t>+2</a:t>
            </a:r>
            <a:r>
              <a:rPr lang="tr-TR" sz="2800" b="1" i="1" dirty="0">
                <a:latin typeface="+mj-lt"/>
                <a:cs typeface="+mn-cs"/>
              </a:rPr>
              <a:t> </a:t>
            </a:r>
            <a:r>
              <a:rPr lang="tr-TR" sz="2800" b="1" i="1" dirty="0" err="1">
                <a:latin typeface="+mj-lt"/>
                <a:cs typeface="+mn-cs"/>
              </a:rPr>
              <a:t>ATPaz</a:t>
            </a:r>
            <a:endParaRPr lang="tr-TR" sz="2800" b="1" i="1" dirty="0">
              <a:latin typeface="+mj-lt"/>
              <a:cs typeface="+mn-cs"/>
            </a:endParaRP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b="1" i="1" dirty="0">
                <a:latin typeface="+mj-lt"/>
                <a:cs typeface="+mn-cs"/>
              </a:rPr>
              <a:t>H</a:t>
            </a:r>
            <a:r>
              <a:rPr lang="tr-TR" sz="2800" b="1" i="1" baseline="30000" dirty="0">
                <a:latin typeface="+mj-lt"/>
                <a:cs typeface="+mn-cs"/>
              </a:rPr>
              <a:t> +</a:t>
            </a:r>
            <a:r>
              <a:rPr lang="tr-TR" sz="2800" b="1" i="1" dirty="0">
                <a:latin typeface="+mj-lt"/>
                <a:cs typeface="+mn-cs"/>
              </a:rPr>
              <a:t> proton</a:t>
            </a:r>
            <a:endParaRPr lang="tr-TR" sz="2800" dirty="0">
              <a:latin typeface="+mj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2800" dirty="0">
              <a:latin typeface="+mj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r="65259" b="14417"/>
          <a:stretch>
            <a:fillRect/>
          </a:stretch>
        </p:blipFill>
        <p:spPr bwMode="auto">
          <a:xfrm>
            <a:off x="3276600" y="7620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 l="3123" t="14000" r="85626" b="71001"/>
          <a:stretch>
            <a:fillRect/>
          </a:stretch>
        </p:blipFill>
        <p:spPr bwMode="auto">
          <a:xfrm>
            <a:off x="838200" y="1981200"/>
            <a:ext cx="1736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3"/>
          </a:xfrm>
        </p:spPr>
        <p:txBody>
          <a:bodyPr/>
          <a:lstStyle/>
          <a:p>
            <a:pPr marL="73025" eaLnBrk="1" hangingPunct="1"/>
            <a:r>
              <a:rPr lang="tr-TR" sz="3200" i="1" smtClean="0">
                <a:solidFill>
                  <a:srgbClr val="FFFF00"/>
                </a:solidFill>
              </a:rPr>
              <a:t>F   Sınıfı   ATPazlar</a:t>
            </a:r>
            <a:endParaRPr lang="tr-TR" sz="3200" smtClean="0"/>
          </a:p>
        </p:txBody>
      </p:sp>
      <p:sp>
        <p:nvSpPr>
          <p:cNvPr id="60419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3"/>
          </a:xfrm>
        </p:spPr>
        <p:txBody>
          <a:bodyPr/>
          <a:lstStyle/>
          <a:p>
            <a:pPr marL="73025" eaLnBrk="1" hangingPunct="1"/>
            <a:r>
              <a:rPr lang="tr-TR" sz="3200" i="1" smtClean="0">
                <a:solidFill>
                  <a:srgbClr val="FFFF00"/>
                </a:solidFill>
              </a:rPr>
              <a:t>V  Sınıfı   ATPazlar</a:t>
            </a:r>
            <a:endParaRPr lang="tr-TR" sz="3200" smtClean="0"/>
          </a:p>
        </p:txBody>
      </p:sp>
      <p:sp>
        <p:nvSpPr>
          <p:cNvPr id="60420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8"/>
            <a:ext cx="4040188" cy="3959225"/>
          </a:xfrm>
        </p:spPr>
        <p:txBody>
          <a:bodyPr/>
          <a:lstStyle/>
          <a:p>
            <a:pPr eaLnBrk="1" hangingPunct="1"/>
            <a:r>
              <a:rPr lang="tr-TR" sz="2800" smtClean="0"/>
              <a:t>H.dışından içine proton transferi ve ATP sentezini sağlar</a:t>
            </a:r>
          </a:p>
          <a:p>
            <a:pPr eaLnBrk="1" hangingPunct="1"/>
            <a:r>
              <a:rPr lang="tr-TR" sz="2800" smtClean="0"/>
              <a:t>Fo ve F1 alt birimleri</a:t>
            </a:r>
          </a:p>
        </p:txBody>
      </p:sp>
      <p:sp>
        <p:nvSpPr>
          <p:cNvPr id="60421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3959225"/>
          </a:xfrm>
        </p:spPr>
        <p:txBody>
          <a:bodyPr/>
          <a:lstStyle/>
          <a:p>
            <a:pPr eaLnBrk="1" hangingPunct="1"/>
            <a:r>
              <a:rPr lang="tr-TR" sz="2800" smtClean="0"/>
              <a:t>H</a:t>
            </a:r>
            <a:r>
              <a:rPr lang="tr-TR" sz="2800" baseline="30000" smtClean="0"/>
              <a:t>+</a:t>
            </a:r>
            <a:r>
              <a:rPr lang="tr-TR" sz="2800" smtClean="0"/>
              <a:t> iyonunu taşırlar</a:t>
            </a:r>
          </a:p>
          <a:p>
            <a:pPr eaLnBrk="1" hangingPunct="1"/>
            <a:r>
              <a:rPr lang="tr-TR" sz="2800" smtClean="0"/>
              <a:t>2 domainden oluşur.</a:t>
            </a:r>
          </a:p>
          <a:p>
            <a:pPr lvl="1" eaLnBrk="1" hangingPunct="1"/>
            <a:r>
              <a:rPr lang="tr-TR" sz="2600" smtClean="0"/>
              <a:t>Sitoplazmik domain hidrofilik</a:t>
            </a:r>
          </a:p>
          <a:p>
            <a:pPr lvl="1" eaLnBrk="1" hangingPunct="1"/>
            <a:r>
              <a:rPr lang="tr-TR" sz="2600" smtClean="0"/>
              <a:t>TM domain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1868" r="30769"/>
          <a:stretch>
            <a:fillRect/>
          </a:stretch>
        </p:blipFill>
        <p:spPr bwMode="auto">
          <a:xfrm>
            <a:off x="1066800" y="2057400"/>
            <a:ext cx="5105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14374" t="14000" r="61250" b="72446"/>
          <a:stretch>
            <a:fillRect/>
          </a:stretch>
        </p:blipFill>
        <p:spPr bwMode="auto">
          <a:xfrm>
            <a:off x="457200" y="398463"/>
            <a:ext cx="41148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 l="67033" t="73914" r="13187" b="6522"/>
          <a:stretch>
            <a:fillRect/>
          </a:stretch>
        </p:blipFill>
        <p:spPr bwMode="auto">
          <a:xfrm>
            <a:off x="6172200" y="5257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685800" y="762000"/>
            <a:ext cx="80010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tr-TR" sz="3200" dirty="0">
                <a:latin typeface="+mn-lt"/>
                <a:cs typeface="+mn-cs"/>
              </a:rPr>
              <a:t>	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ABC Sınıfı </a:t>
            </a:r>
            <a:r>
              <a:rPr lang="tr-TR" sz="4000" b="1" i="1" dirty="0" err="1">
                <a:solidFill>
                  <a:srgbClr val="FFFF00"/>
                </a:solidFill>
                <a:latin typeface="+mn-lt"/>
                <a:cs typeface="+mn-cs"/>
              </a:rPr>
              <a:t>ATPaz</a:t>
            </a:r>
            <a:r>
              <a:rPr lang="tr-TR" sz="4000" b="1" i="1" dirty="0">
                <a:solidFill>
                  <a:srgbClr val="FFFF00"/>
                </a:solidFill>
                <a:latin typeface="+mn-lt"/>
                <a:cs typeface="+mn-cs"/>
              </a:rPr>
              <a:t> Pompaları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tr-TR" sz="3900" b="1" i="1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Yüzden fazla çeşidi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3200" dirty="0">
                <a:latin typeface="+mj-lt"/>
                <a:cs typeface="+mn-cs"/>
              </a:rPr>
              <a:t>4 farklı </a:t>
            </a:r>
            <a:r>
              <a:rPr lang="tr-TR" sz="3200" dirty="0" err="1">
                <a:latin typeface="+mj-lt"/>
                <a:cs typeface="+mn-cs"/>
              </a:rPr>
              <a:t>polipeptid</a:t>
            </a:r>
            <a:r>
              <a:rPr lang="tr-TR" sz="3200" dirty="0">
                <a:latin typeface="+mj-lt"/>
                <a:cs typeface="+mn-cs"/>
              </a:rPr>
              <a:t> zincirinden ve 4 </a:t>
            </a:r>
            <a:r>
              <a:rPr lang="tr-TR" sz="3200" dirty="0" err="1">
                <a:latin typeface="+mj-lt"/>
                <a:cs typeface="+mn-cs"/>
              </a:rPr>
              <a:t>domainden</a:t>
            </a:r>
            <a:r>
              <a:rPr lang="tr-TR" sz="3200" dirty="0">
                <a:latin typeface="+mj-lt"/>
                <a:cs typeface="+mn-cs"/>
              </a:rPr>
              <a:t> </a:t>
            </a: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dirty="0">
                <a:latin typeface="+mj-lt"/>
                <a:cs typeface="+mn-cs"/>
              </a:rPr>
              <a:t>2 ATP bağlama</a:t>
            </a:r>
          </a:p>
          <a:p>
            <a:pPr marL="868680" lvl="1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tr-TR" sz="2800" dirty="0">
                <a:latin typeface="+mj-lt"/>
                <a:cs typeface="+mn-cs"/>
              </a:rPr>
              <a:t>2 TM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tr-TR" sz="2800" dirty="0">
              <a:latin typeface="+mj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2800" dirty="0">
              <a:latin typeface="+mj-lt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tr-TR" sz="32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68132"/>
          <a:stretch>
            <a:fillRect/>
          </a:stretch>
        </p:blipFill>
        <p:spPr bwMode="auto">
          <a:xfrm>
            <a:off x="4876800" y="1066800"/>
            <a:ext cx="33528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40625" t="14000" r="44376" b="71001"/>
          <a:stretch>
            <a:fillRect/>
          </a:stretch>
        </p:blipFill>
        <p:spPr bwMode="auto">
          <a:xfrm>
            <a:off x="1447800" y="638175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4374" t="5556" r="25000" b="28889"/>
          <a:stretch>
            <a:fillRect/>
          </a:stretch>
        </p:blipFill>
        <p:spPr bwMode="auto">
          <a:xfrm>
            <a:off x="1676400" y="838200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09600" y="533400"/>
            <a:ext cx="55451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000" b="1" i="1" dirty="0">
                <a:solidFill>
                  <a:srgbClr val="FFFF00"/>
                </a:solidFill>
                <a:latin typeface="+mj-lt"/>
              </a:rPr>
              <a:t>Grup </a:t>
            </a:r>
            <a:r>
              <a:rPr lang="tr-TR" sz="4000" b="1" i="1" dirty="0" err="1">
                <a:solidFill>
                  <a:srgbClr val="FFFF00"/>
                </a:solidFill>
                <a:latin typeface="+mj-lt"/>
              </a:rPr>
              <a:t>Translokasyonu</a:t>
            </a:r>
            <a:endParaRPr lang="tr-TR" sz="4000" b="1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5539" name="3 Metin kutusu"/>
          <p:cNvSpPr txBox="1">
            <a:spLocks noChangeArrowheads="1"/>
          </p:cNvSpPr>
          <p:nvPr/>
        </p:nvSpPr>
        <p:spPr bwMode="auto">
          <a:xfrm>
            <a:off x="381000" y="1447800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/>
              <a:t>Bazı zarlarda taşınan maddeyi zorunlu kimyasal değişikliğe uğratan  bir başka taşınım sistemi</a:t>
            </a:r>
          </a:p>
          <a:p>
            <a:endParaRPr lang="tr-TR" sz="3200"/>
          </a:p>
          <a:p>
            <a:endParaRPr lang="tr-TR" sz="3200"/>
          </a:p>
          <a:p>
            <a:r>
              <a:rPr lang="tr-TR" sz="3200"/>
              <a:t>Örneğin, bakteri hücresinde Glukoz glikoz-6-P olarak taşınması</a:t>
            </a: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53751" t="25674" r="24904" b="38889"/>
          <a:stretch>
            <a:fillRect/>
          </a:stretch>
        </p:blipFill>
        <p:spPr bwMode="auto">
          <a:xfrm>
            <a:off x="685800" y="533400"/>
            <a:ext cx="79248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esktop\exchange_examples.jpg"/>
          <p:cNvPicPr>
            <a:picLocks noChangeAspect="1" noChangeArrowheads="1"/>
          </p:cNvPicPr>
          <p:nvPr/>
        </p:nvPicPr>
        <p:blipFill>
          <a:blip r:embed="rId2" cstate="print"/>
          <a:srcRect b="17387"/>
          <a:stretch>
            <a:fillRect/>
          </a:stretch>
        </p:blipFill>
        <p:spPr bwMode="auto">
          <a:xfrm>
            <a:off x="158750" y="749300"/>
            <a:ext cx="89630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FFFF00"/>
                </a:solidFill>
              </a:rPr>
              <a:t>Farklı moleküllerin </a:t>
            </a:r>
            <a:r>
              <a:rPr lang="tr-TR" sz="3600" b="1" i="1" dirty="0" err="1" smtClean="0">
                <a:solidFill>
                  <a:srgbClr val="FFFF00"/>
                </a:solidFill>
              </a:rPr>
              <a:t>fosfolipid</a:t>
            </a:r>
            <a:r>
              <a:rPr lang="tr-TR" sz="3600" b="1" i="1" dirty="0" smtClean="0">
                <a:solidFill>
                  <a:srgbClr val="FFFF00"/>
                </a:solidFill>
              </a:rPr>
              <a:t> tabakadan geçişleri</a:t>
            </a:r>
            <a:endParaRPr lang="en-US" sz="3600" b="1" i="1" dirty="0" smtClean="0">
              <a:solidFill>
                <a:srgbClr val="FFFF00"/>
              </a:solidFill>
            </a:endParaRPr>
          </a:p>
        </p:txBody>
      </p:sp>
      <p:sp>
        <p:nvSpPr>
          <p:cNvPr id="13315" name="3 Metin kutusu"/>
          <p:cNvSpPr txBox="1">
            <a:spLocks noChangeArrowheads="1"/>
          </p:cNvSpPr>
          <p:nvPr/>
        </p:nvSpPr>
        <p:spPr bwMode="auto">
          <a:xfrm>
            <a:off x="838200" y="3341688"/>
            <a:ext cx="45021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3. Yüksüz büyük polar</a:t>
            </a:r>
          </a:p>
          <a:p>
            <a:r>
              <a:rPr lang="tr-TR" sz="3200" b="1"/>
              <a:t> moleküller</a:t>
            </a:r>
          </a:p>
          <a:p>
            <a:endParaRPr lang="tr-TR" sz="3200" b="1"/>
          </a:p>
          <a:p>
            <a:pPr lvl="1"/>
            <a:r>
              <a:rPr lang="tr-TR" sz="2800" b="1"/>
              <a:t>Sukroz, Glukoz</a:t>
            </a:r>
          </a:p>
          <a:p>
            <a:endParaRPr lang="tr-TR" sz="3200" b="1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5390" t="9659" r="29629" b="3144"/>
          <a:stretch>
            <a:fillRect/>
          </a:stretch>
        </p:blipFill>
        <p:spPr>
          <a:xfrm>
            <a:off x="6400800" y="1600200"/>
            <a:ext cx="1447800" cy="505472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i="1" dirty="0" smtClean="0">
                <a:solidFill>
                  <a:srgbClr val="FFFF00"/>
                </a:solidFill>
              </a:rPr>
              <a:t>Farklı moleküllerin </a:t>
            </a:r>
            <a:r>
              <a:rPr lang="tr-TR" sz="3600" b="1" i="1" dirty="0" err="1" smtClean="0">
                <a:solidFill>
                  <a:srgbClr val="FFFF00"/>
                </a:solidFill>
              </a:rPr>
              <a:t>fosfolipid</a:t>
            </a:r>
            <a:r>
              <a:rPr lang="tr-TR" sz="3600" b="1" i="1" dirty="0" smtClean="0">
                <a:solidFill>
                  <a:srgbClr val="FFFF00"/>
                </a:solidFill>
              </a:rPr>
              <a:t> tabakadan geçişleri</a:t>
            </a:r>
            <a:endParaRPr lang="en-US" sz="36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3 Metin kutusu"/>
          <p:cNvSpPr txBox="1">
            <a:spLocks noChangeArrowheads="1"/>
          </p:cNvSpPr>
          <p:nvPr/>
        </p:nvSpPr>
        <p:spPr bwMode="auto">
          <a:xfrm>
            <a:off x="838200" y="3341688"/>
            <a:ext cx="2967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b="1"/>
              <a:t>4. İyonlar</a:t>
            </a:r>
          </a:p>
          <a:p>
            <a:endParaRPr lang="tr-TR" sz="3200" b="1"/>
          </a:p>
          <a:p>
            <a:pPr lvl="1"/>
            <a:r>
              <a:rPr lang="tr-TR" sz="2800" b="1"/>
              <a:t>K</a:t>
            </a:r>
            <a:r>
              <a:rPr lang="tr-TR" sz="2800" b="1" baseline="30000"/>
              <a:t>+</a:t>
            </a:r>
            <a:r>
              <a:rPr lang="tr-TR" sz="2800" b="1"/>
              <a:t>, Mg</a:t>
            </a:r>
            <a:r>
              <a:rPr lang="tr-TR" sz="2800" b="1" baseline="30000"/>
              <a:t>+2</a:t>
            </a:r>
            <a:r>
              <a:rPr lang="tr-TR" sz="2800" b="1"/>
              <a:t>, Ca</a:t>
            </a:r>
            <a:r>
              <a:rPr lang="tr-TR" sz="2800" b="1" baseline="30000"/>
              <a:t>+2</a:t>
            </a:r>
            <a:endParaRPr lang="tr-TR" sz="2800" b="1"/>
          </a:p>
          <a:p>
            <a:pPr lvl="1"/>
            <a:r>
              <a:rPr lang="tr-TR" sz="2800" b="1"/>
              <a:t>H</a:t>
            </a:r>
            <a:r>
              <a:rPr lang="tr-TR" sz="2800" b="1" baseline="30000"/>
              <a:t>+</a:t>
            </a:r>
            <a:r>
              <a:rPr lang="tr-TR" sz="2800" b="1"/>
              <a:t>, Na</a:t>
            </a:r>
            <a:r>
              <a:rPr lang="tr-TR" sz="2800" b="1" baseline="30000"/>
              <a:t>+</a:t>
            </a:r>
            <a:r>
              <a:rPr lang="tr-TR" sz="2800" b="1"/>
              <a:t>, Cl</a:t>
            </a:r>
            <a:r>
              <a:rPr lang="tr-TR" sz="2800" b="1" baseline="30000"/>
              <a:t>-</a:t>
            </a:r>
            <a:endParaRPr lang="tr-TR" sz="2800" b="1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9325" t="5854" r="5720" b="8327"/>
          <a:stretch>
            <a:fillRect/>
          </a:stretch>
        </p:blipFill>
        <p:spPr>
          <a:xfrm>
            <a:off x="5690151" y="1752600"/>
            <a:ext cx="2082249" cy="4800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762000"/>
            <a:ext cx="8258175" cy="935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rgbClr val="FFFF00"/>
                </a:solidFill>
              </a:rPr>
              <a:t>Lipid</a:t>
            </a:r>
            <a:r>
              <a:rPr lang="tr-TR" dirty="0" smtClean="0">
                <a:solidFill>
                  <a:srgbClr val="FFFF00"/>
                </a:solidFill>
              </a:rPr>
              <a:t> tabakayı geçen/geçemeyen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536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/>
          <a:lstStyle/>
          <a:p>
            <a:pPr marL="73025" eaLnBrk="1" hangingPunct="1"/>
            <a:r>
              <a:rPr lang="tr-TR" sz="3200" smtClean="0"/>
              <a:t>Kolaylıkla geçenler</a:t>
            </a:r>
          </a:p>
        </p:txBody>
      </p:sp>
      <p:sp>
        <p:nvSpPr>
          <p:cNvPr id="1536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1600200"/>
            <a:ext cx="4041775" cy="639763"/>
          </a:xfrm>
        </p:spPr>
        <p:txBody>
          <a:bodyPr/>
          <a:lstStyle/>
          <a:p>
            <a:pPr marL="73025" eaLnBrk="1" hangingPunct="1"/>
            <a:r>
              <a:rPr lang="tr-TR" sz="3200" smtClean="0"/>
              <a:t>Geçemeyenler</a:t>
            </a:r>
          </a:p>
        </p:txBody>
      </p:sp>
      <p:sp>
        <p:nvSpPr>
          <p:cNvPr id="15365" name="4 İçerik Yer Tutucusu"/>
          <p:cNvSpPr>
            <a:spLocks noGrp="1"/>
          </p:cNvSpPr>
          <p:nvPr>
            <p:ph sz="quarter" idx="2"/>
          </p:nvPr>
        </p:nvSpPr>
        <p:spPr>
          <a:xfrm>
            <a:off x="304800" y="2459038"/>
            <a:ext cx="3886200" cy="3959225"/>
          </a:xfrm>
        </p:spPr>
        <p:txBody>
          <a:bodyPr/>
          <a:lstStyle/>
          <a:p>
            <a:pPr eaLnBrk="1" hangingPunct="1"/>
            <a:r>
              <a:rPr lang="tr-TR" sz="3200" smtClean="0"/>
              <a:t>Yüksüz yeteri kadar küçük olan moleküller </a:t>
            </a:r>
          </a:p>
          <a:p>
            <a:pPr eaLnBrk="1" hangingPunct="1"/>
            <a:r>
              <a:rPr lang="tr-TR" sz="3200" smtClean="0"/>
              <a:t>Su, yağda çözünmese de küçük olduğu için</a:t>
            </a:r>
          </a:p>
          <a:p>
            <a:pPr eaLnBrk="1" hangingPunct="1"/>
            <a:endParaRPr lang="tr-TR" smtClean="0"/>
          </a:p>
        </p:txBody>
      </p:sp>
      <p:sp>
        <p:nvSpPr>
          <p:cNvPr id="15366" name="5 İçerik Yer Tutucusu"/>
          <p:cNvSpPr>
            <a:spLocks noGrp="1"/>
          </p:cNvSpPr>
          <p:nvPr>
            <p:ph sz="quarter" idx="4"/>
          </p:nvPr>
        </p:nvSpPr>
        <p:spPr>
          <a:xfrm>
            <a:off x="4419600" y="2286000"/>
            <a:ext cx="4419600" cy="3903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sz="3000" b="1" smtClean="0"/>
              <a:t>İyonların</a:t>
            </a:r>
            <a:r>
              <a:rPr lang="tr-TR" sz="3000" smtClean="0"/>
              <a:t> ne kadar küçük olduğu önemli değildir.</a:t>
            </a:r>
          </a:p>
          <a:p>
            <a:pPr eaLnBrk="1" hangingPunct="1">
              <a:spcBef>
                <a:spcPct val="0"/>
              </a:spcBef>
            </a:pPr>
            <a:r>
              <a:rPr lang="tr-TR" sz="3000" smtClean="0"/>
              <a:t>İyonların yükleri ve fazla miktardaki hidrasyon dereceleri lipid tabakanın hidrokarbon fazına girmelerine engel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i="1" dirty="0" smtClean="0">
                <a:solidFill>
                  <a:srgbClr val="FFFF00"/>
                </a:solidFill>
              </a:rPr>
              <a:t>Taşıyıcı (Transport) Moleküller</a:t>
            </a:r>
            <a:endParaRPr lang="tr-TR" b="1" i="1" dirty="0">
              <a:solidFill>
                <a:srgbClr val="FFFF00"/>
              </a:solidFill>
            </a:endParaRPr>
          </a:p>
        </p:txBody>
      </p:sp>
      <p:sp>
        <p:nvSpPr>
          <p:cNvPr id="16387" name="5 İçerik Yer Tutucusu"/>
          <p:cNvSpPr>
            <a:spLocks noGrp="1"/>
          </p:cNvSpPr>
          <p:nvPr>
            <p:ph sz="half" idx="1"/>
          </p:nvPr>
        </p:nvSpPr>
        <p:spPr>
          <a:xfrm>
            <a:off x="465138" y="2590800"/>
            <a:ext cx="7154862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mtClean="0"/>
              <a:t>	</a:t>
            </a:r>
            <a:r>
              <a:rPr lang="tr-TR" sz="3200" smtClean="0"/>
              <a:t>Zarı geçemeyen moleküllerin ve iyonların girişini sağlayan özel moleküller transport molekülleridir.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1511</TotalTime>
  <Words>463</Words>
  <Application>Microsoft Office PowerPoint</Application>
  <PresentationFormat>On-screen Show (4:3)</PresentationFormat>
  <Paragraphs>296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Metro</vt:lpstr>
      <vt:lpstr>Slide 1</vt:lpstr>
      <vt:lpstr>Küçük moleküllerin zardan geçişi</vt:lpstr>
      <vt:lpstr>Proteinsiz lipid tabaka iyonlara karşı geçirgen değildir.</vt:lpstr>
      <vt:lpstr>Farklı moleküllerin fosfolipid tabakadan geçişleri</vt:lpstr>
      <vt:lpstr>Farklı moleküllerin fosfolipid tabakadan geçişleri</vt:lpstr>
      <vt:lpstr>Farklı moleküllerin fosfolipid tabakadan geçişleri</vt:lpstr>
      <vt:lpstr>Farklı moleküllerin fosfolipid tabakadan geçişleri</vt:lpstr>
      <vt:lpstr>Lipid tabakayı geçen/geçemeyen </vt:lpstr>
      <vt:lpstr>Taşıyıcı (Transport) Moleküller</vt:lpstr>
      <vt:lpstr>Taşıyıcı Proteinler-1</vt:lpstr>
      <vt:lpstr>Taşıyıcı Proteinler-2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Zarın her iki tarafındaki molekülün konsantrasyon gradientindeki artış taşınma oranını da arttırır.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</dc:creator>
  <cp:lastModifiedBy>Asli Aykac</cp:lastModifiedBy>
  <cp:revision>164</cp:revision>
  <dcterms:created xsi:type="dcterms:W3CDTF">2010-10-26T10:45:19Z</dcterms:created>
  <dcterms:modified xsi:type="dcterms:W3CDTF">2015-10-26T06:29:31Z</dcterms:modified>
</cp:coreProperties>
</file>