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6" r:id="rId3"/>
    <p:sldId id="307" r:id="rId4"/>
    <p:sldId id="274" r:id="rId5"/>
    <p:sldId id="259" r:id="rId6"/>
    <p:sldId id="287" r:id="rId7"/>
    <p:sldId id="288" r:id="rId8"/>
    <p:sldId id="275" r:id="rId9"/>
    <p:sldId id="290" r:id="rId10"/>
    <p:sldId id="308" r:id="rId11"/>
    <p:sldId id="309" r:id="rId12"/>
    <p:sldId id="289" r:id="rId13"/>
    <p:sldId id="276" r:id="rId14"/>
    <p:sldId id="291" r:id="rId15"/>
    <p:sldId id="277" r:id="rId16"/>
    <p:sldId id="293" r:id="rId17"/>
    <p:sldId id="294" r:id="rId18"/>
    <p:sldId id="295" r:id="rId19"/>
    <p:sldId id="297" r:id="rId20"/>
    <p:sldId id="278" r:id="rId21"/>
    <p:sldId id="279" r:id="rId22"/>
    <p:sldId id="282" r:id="rId23"/>
    <p:sldId id="280" r:id="rId24"/>
    <p:sldId id="296" r:id="rId25"/>
    <p:sldId id="298" r:id="rId26"/>
    <p:sldId id="306" r:id="rId27"/>
    <p:sldId id="300" r:id="rId28"/>
    <p:sldId id="301" r:id="rId29"/>
    <p:sldId id="302" r:id="rId30"/>
    <p:sldId id="303" r:id="rId31"/>
    <p:sldId id="304" r:id="rId32"/>
    <p:sldId id="284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138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71D1-6720-4381-BC75-ECB6154C6395}" type="datetimeFigureOut">
              <a:rPr lang="tr-TR" smtClean="0"/>
              <a:pPr/>
              <a:t>14.12.2014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51444-9EFC-44EC-B233-8F3AB32E5BB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51444-9EFC-44EC-B233-8F3AB32E5BB8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5465-6C20-4058-87D8-E6554F01EAA7}" type="datetimeFigureOut">
              <a:rPr lang="tr-TR" smtClean="0"/>
              <a:pPr/>
              <a:t>14.12.2014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AC70-69AC-4EC7-B356-FCEF727249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5465-6C20-4058-87D8-E6554F01EAA7}" type="datetimeFigureOut">
              <a:rPr lang="tr-TR" smtClean="0"/>
              <a:pPr/>
              <a:t>14.12.2014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AC70-69AC-4EC7-B356-FCEF727249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5465-6C20-4058-87D8-E6554F01EAA7}" type="datetimeFigureOut">
              <a:rPr lang="tr-TR" smtClean="0"/>
              <a:pPr/>
              <a:t>14.12.2014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AC70-69AC-4EC7-B356-FCEF727249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5465-6C20-4058-87D8-E6554F01EAA7}" type="datetimeFigureOut">
              <a:rPr lang="tr-TR" smtClean="0"/>
              <a:pPr/>
              <a:t>14.12.2014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AC70-69AC-4EC7-B356-FCEF727249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5465-6C20-4058-87D8-E6554F01EAA7}" type="datetimeFigureOut">
              <a:rPr lang="tr-TR" smtClean="0"/>
              <a:pPr/>
              <a:t>14.12.2014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AC70-69AC-4EC7-B356-FCEF727249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5465-6C20-4058-87D8-E6554F01EAA7}" type="datetimeFigureOut">
              <a:rPr lang="tr-TR" smtClean="0"/>
              <a:pPr/>
              <a:t>14.12.2014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AC70-69AC-4EC7-B356-FCEF727249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5465-6C20-4058-87D8-E6554F01EAA7}" type="datetimeFigureOut">
              <a:rPr lang="tr-TR" smtClean="0"/>
              <a:pPr/>
              <a:t>14.12.2014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AC70-69AC-4EC7-B356-FCEF727249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5465-6C20-4058-87D8-E6554F01EAA7}" type="datetimeFigureOut">
              <a:rPr lang="tr-TR" smtClean="0"/>
              <a:pPr/>
              <a:t>14.12.2014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AC70-69AC-4EC7-B356-FCEF727249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5465-6C20-4058-87D8-E6554F01EAA7}" type="datetimeFigureOut">
              <a:rPr lang="tr-TR" smtClean="0"/>
              <a:pPr/>
              <a:t>14.12.2014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AC70-69AC-4EC7-B356-FCEF727249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5465-6C20-4058-87D8-E6554F01EAA7}" type="datetimeFigureOut">
              <a:rPr lang="tr-TR" smtClean="0"/>
              <a:pPr/>
              <a:t>14.12.2014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AC70-69AC-4EC7-B356-FCEF727249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5465-6C20-4058-87D8-E6554F01EAA7}" type="datetimeFigureOut">
              <a:rPr lang="tr-TR" smtClean="0"/>
              <a:pPr/>
              <a:t>14.12.2014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AC70-69AC-4EC7-B356-FCEF727249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000042"/>
            </a:gs>
            <a:gs pos="88000">
              <a:srgbClr val="0A128C"/>
            </a:gs>
            <a:gs pos="10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5465-6C20-4058-87D8-E6554F01EAA7}" type="datetimeFigureOut">
              <a:rPr lang="tr-TR" smtClean="0"/>
              <a:pPr/>
              <a:t>14.12.2014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AC70-69AC-4EC7-B356-FCEF7272497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190482"/>
            <a:ext cx="7772400" cy="3024336"/>
          </a:xfrm>
        </p:spPr>
        <p:txBody>
          <a:bodyPr>
            <a:no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Biyoelektriksel Potansiyeller</a:t>
            </a:r>
            <a:endParaRPr lang="tr-TR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3 Metin kutusu"/>
          <p:cNvSpPr txBox="1"/>
          <p:nvPr/>
        </p:nvSpPr>
        <p:spPr>
          <a:xfrm>
            <a:off x="3737732" y="5258715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Yrd. Doç. Dr. </a:t>
            </a:r>
            <a:r>
              <a:rPr lang="tr-TR" sz="2800" b="1" dirty="0" smtClean="0">
                <a:solidFill>
                  <a:schemeClr val="bg1"/>
                </a:solidFill>
              </a:rPr>
              <a:t>Aslı </a:t>
            </a:r>
            <a:r>
              <a:rPr lang="tr-TR" sz="2800" b="1" dirty="0" err="1" smtClean="0">
                <a:solidFill>
                  <a:schemeClr val="bg1"/>
                </a:solidFill>
              </a:rPr>
              <a:t>Aykaç</a:t>
            </a:r>
            <a:endParaRPr lang="tr-TR" sz="2800" b="1" dirty="0" smtClean="0">
              <a:solidFill>
                <a:schemeClr val="bg1"/>
              </a:solidFill>
            </a:endParaRPr>
          </a:p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YDU Tıp Fakültesi</a:t>
            </a:r>
          </a:p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Biyofizik AD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tr-TR" sz="3000" dirty="0" err="1" smtClean="0">
                <a:solidFill>
                  <a:schemeClr val="bg1"/>
                </a:solidFill>
              </a:rPr>
              <a:t>Dinlenim</a:t>
            </a:r>
            <a:r>
              <a:rPr lang="tr-TR" sz="3000" dirty="0" smtClean="0">
                <a:solidFill>
                  <a:schemeClr val="bg1"/>
                </a:solidFill>
              </a:rPr>
              <a:t> durumunda bulunan tüm hücrelerin plazma zarları üzerinde, h.içi h.dışına göre – yapacak potansiyel fark vardır. Bu potansiyele </a:t>
            </a:r>
            <a:r>
              <a:rPr lang="tr-TR" sz="3000" b="1" dirty="0" err="1" smtClean="0">
                <a:solidFill>
                  <a:srgbClr val="FF0000"/>
                </a:solidFill>
              </a:rPr>
              <a:t>dinlenim</a:t>
            </a:r>
            <a:r>
              <a:rPr lang="tr-TR" sz="3000" b="1" dirty="0" smtClean="0">
                <a:solidFill>
                  <a:srgbClr val="FF0000"/>
                </a:solidFill>
              </a:rPr>
              <a:t> zar potansiyeli </a:t>
            </a:r>
            <a:r>
              <a:rPr lang="tr-TR" sz="3000" dirty="0" smtClean="0">
                <a:solidFill>
                  <a:schemeClr val="bg1"/>
                </a:solidFill>
              </a:rPr>
              <a:t>denir.</a:t>
            </a:r>
          </a:p>
          <a:p>
            <a:pPr>
              <a:lnSpc>
                <a:spcPct val="140000"/>
              </a:lnSpc>
            </a:pPr>
            <a:r>
              <a:rPr lang="tr-TR" sz="3000" dirty="0" err="1" smtClean="0">
                <a:solidFill>
                  <a:schemeClr val="bg1"/>
                </a:solidFill>
              </a:rPr>
              <a:t>Dinlenim</a:t>
            </a:r>
            <a:r>
              <a:rPr lang="tr-TR" sz="3000" dirty="0" smtClean="0">
                <a:solidFill>
                  <a:schemeClr val="bg1"/>
                </a:solidFill>
              </a:rPr>
              <a:t> zar potansiyeli -5 ila 100 </a:t>
            </a:r>
            <a:r>
              <a:rPr lang="tr-TR" sz="3000" dirty="0" err="1" smtClean="0">
                <a:solidFill>
                  <a:schemeClr val="bg1"/>
                </a:solidFill>
              </a:rPr>
              <a:t>mV</a:t>
            </a:r>
            <a:r>
              <a:rPr lang="tr-TR" sz="3000" dirty="0" smtClean="0">
                <a:solidFill>
                  <a:schemeClr val="bg1"/>
                </a:solidFill>
              </a:rPr>
              <a:t> arasında değişir.</a:t>
            </a:r>
          </a:p>
          <a:p>
            <a:pPr>
              <a:lnSpc>
                <a:spcPct val="140000"/>
              </a:lnSpc>
            </a:pPr>
            <a:r>
              <a:rPr lang="tr-TR" sz="3000" dirty="0" smtClean="0">
                <a:solidFill>
                  <a:schemeClr val="bg1"/>
                </a:solidFill>
              </a:rPr>
              <a:t>Elektrik akımı potansiyeli değiştirene kadar </a:t>
            </a:r>
            <a:r>
              <a:rPr lang="tr-TR" sz="3000" dirty="0" err="1" smtClean="0">
                <a:solidFill>
                  <a:schemeClr val="bg1"/>
                </a:solidFill>
              </a:rPr>
              <a:t>dinlenim</a:t>
            </a:r>
            <a:r>
              <a:rPr lang="tr-TR" sz="3000" dirty="0" smtClean="0">
                <a:solidFill>
                  <a:schemeClr val="bg1"/>
                </a:solidFill>
              </a:rPr>
              <a:t> zar potansiyeli devam eder.</a:t>
            </a:r>
            <a:endParaRPr lang="tr-T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İki nokta arasındaki yük miktarı farkına </a:t>
            </a:r>
            <a:r>
              <a:rPr lang="tr-TR" sz="2400" dirty="0" smtClean="0">
                <a:solidFill>
                  <a:srgbClr val="FF0000"/>
                </a:solidFill>
              </a:rPr>
              <a:t>elektriksel potansiyel  </a:t>
            </a:r>
            <a:r>
              <a:rPr lang="tr-TR" sz="2400" dirty="0" smtClean="0">
                <a:solidFill>
                  <a:schemeClr val="bg1"/>
                </a:solidFill>
              </a:rPr>
              <a:t>denir.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</a:rPr>
              <a:t>Dinlenim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smtClean="0">
                <a:solidFill>
                  <a:schemeClr val="bg1"/>
                </a:solidFill>
              </a:rPr>
              <a:t>zar potansiyeli </a:t>
            </a:r>
            <a:r>
              <a:rPr lang="tr-TR" dirty="0" smtClean="0">
                <a:solidFill>
                  <a:schemeClr val="bg1"/>
                </a:solidFill>
              </a:rPr>
              <a:t>esas olarak iki etmene bağlıdır: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 Hiçi ve </a:t>
            </a:r>
            <a:r>
              <a:rPr lang="tr-TR" dirty="0" err="1" smtClean="0">
                <a:solidFill>
                  <a:schemeClr val="bg1"/>
                </a:solidFill>
              </a:rPr>
              <a:t>hdışı</a:t>
            </a:r>
            <a:r>
              <a:rPr lang="tr-TR" dirty="0" smtClean="0">
                <a:solidFill>
                  <a:schemeClr val="bg1"/>
                </a:solidFill>
              </a:rPr>
              <a:t> sıvılardaki iyon derişim farkına</a:t>
            </a:r>
          </a:p>
          <a:p>
            <a:pPr lvl="1">
              <a:buFont typeface="Wingdings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 Plazma zarında farklı iyonlara ait açık kanalların sayısını yansıtmak üzere zarın farklı iyonlara olan geçirgenliğinin farklı oluşuna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7" descr="D:\SCContent\9781416045748\graphics\fullsize\S9781416045748-004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160" y="146623"/>
            <a:ext cx="4639840" cy="6522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611560" y="3284984"/>
            <a:ext cx="36004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4000" b="1" dirty="0" smtClean="0">
                <a:solidFill>
                  <a:srgbClr val="FFFF00"/>
                </a:solidFill>
              </a:rPr>
              <a:t>37 </a:t>
            </a:r>
            <a:r>
              <a:rPr lang="tr-TR" sz="4000" b="1" baseline="30000" dirty="0" err="1" smtClean="0">
                <a:solidFill>
                  <a:srgbClr val="FFFF00"/>
                </a:solidFill>
              </a:rPr>
              <a:t>o</a:t>
            </a:r>
            <a:r>
              <a:rPr lang="tr-TR" sz="4000" b="1" dirty="0" err="1" smtClean="0">
                <a:solidFill>
                  <a:srgbClr val="FFFF00"/>
                </a:solidFill>
              </a:rPr>
              <a:t>C</a:t>
            </a:r>
            <a:endParaRPr lang="tr-TR" sz="4000" b="1" dirty="0" smtClean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</a:pPr>
            <a:r>
              <a:rPr lang="tr-TR" sz="3600" dirty="0" err="1" smtClean="0">
                <a:solidFill>
                  <a:schemeClr val="bg1"/>
                </a:solidFill>
              </a:rPr>
              <a:t>E</a:t>
            </a:r>
            <a:r>
              <a:rPr lang="tr-TR" sz="3600" baseline="-25000" dirty="0" err="1" smtClean="0">
                <a:solidFill>
                  <a:schemeClr val="bg1"/>
                </a:solidFill>
              </a:rPr>
              <a:t>Na</a:t>
            </a:r>
            <a:r>
              <a:rPr lang="tr-TR" sz="3600" baseline="30000" dirty="0" smtClean="0">
                <a:solidFill>
                  <a:schemeClr val="bg1"/>
                </a:solidFill>
              </a:rPr>
              <a:t>+ 	 </a:t>
            </a:r>
            <a:r>
              <a:rPr lang="tr-TR" sz="3600" dirty="0" smtClean="0">
                <a:solidFill>
                  <a:schemeClr val="bg1"/>
                </a:solidFill>
              </a:rPr>
              <a:t>= +65 </a:t>
            </a:r>
            <a:r>
              <a:rPr lang="tr-TR" sz="3600" dirty="0" err="1" smtClean="0">
                <a:solidFill>
                  <a:schemeClr val="bg1"/>
                </a:solidFill>
              </a:rPr>
              <a:t>mV</a:t>
            </a:r>
            <a:endParaRPr lang="tr-TR" sz="36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tr-TR" sz="3600" dirty="0" smtClean="0">
                <a:solidFill>
                  <a:schemeClr val="bg1"/>
                </a:solidFill>
              </a:rPr>
              <a:t>E</a:t>
            </a:r>
            <a:r>
              <a:rPr lang="tr-TR" sz="3600" baseline="-25000" dirty="0" smtClean="0">
                <a:solidFill>
                  <a:schemeClr val="bg1"/>
                </a:solidFill>
              </a:rPr>
              <a:t>K</a:t>
            </a:r>
            <a:r>
              <a:rPr lang="tr-TR" sz="3600" baseline="30000" dirty="0" smtClean="0">
                <a:solidFill>
                  <a:schemeClr val="bg1"/>
                </a:solidFill>
              </a:rPr>
              <a:t>+ 	</a:t>
            </a:r>
            <a:r>
              <a:rPr lang="tr-TR" sz="3600" dirty="0" smtClean="0">
                <a:solidFill>
                  <a:schemeClr val="bg1"/>
                </a:solidFill>
              </a:rPr>
              <a:t>= -85 </a:t>
            </a:r>
            <a:r>
              <a:rPr lang="tr-TR" sz="3600" dirty="0" err="1" smtClean="0">
                <a:solidFill>
                  <a:schemeClr val="bg1"/>
                </a:solidFill>
              </a:rPr>
              <a:t>mV</a:t>
            </a:r>
            <a:endParaRPr lang="tr-TR" sz="36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tr-TR" sz="3600" dirty="0" err="1" smtClean="0">
                <a:solidFill>
                  <a:schemeClr val="bg1"/>
                </a:solidFill>
              </a:rPr>
              <a:t>E</a:t>
            </a:r>
            <a:r>
              <a:rPr lang="tr-TR" sz="3600" baseline="-25000" dirty="0" err="1" smtClean="0">
                <a:solidFill>
                  <a:schemeClr val="bg1"/>
                </a:solidFill>
              </a:rPr>
              <a:t>Cl</a:t>
            </a:r>
            <a:r>
              <a:rPr lang="tr-TR" sz="3600" baseline="30000" dirty="0" smtClean="0">
                <a:solidFill>
                  <a:schemeClr val="bg1"/>
                </a:solidFill>
              </a:rPr>
              <a:t>- 	</a:t>
            </a:r>
            <a:r>
              <a:rPr lang="tr-TR" sz="3600" dirty="0" smtClean="0">
                <a:solidFill>
                  <a:schemeClr val="bg1"/>
                </a:solidFill>
              </a:rPr>
              <a:t>= -90 </a:t>
            </a:r>
            <a:r>
              <a:rPr lang="tr-TR" sz="3600" dirty="0" err="1" smtClean="0">
                <a:solidFill>
                  <a:schemeClr val="bg1"/>
                </a:solidFill>
              </a:rPr>
              <a:t>mV</a:t>
            </a:r>
            <a:endParaRPr lang="tr-TR" sz="36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tr-TR" sz="3600" dirty="0" smtClean="0">
                <a:solidFill>
                  <a:schemeClr val="bg1"/>
                </a:solidFill>
              </a:rPr>
              <a:t>E</a:t>
            </a:r>
            <a:r>
              <a:rPr lang="tr-TR" sz="3600" baseline="-25000" dirty="0" smtClean="0">
                <a:solidFill>
                  <a:schemeClr val="bg1"/>
                </a:solidFill>
              </a:rPr>
              <a:t>Ca</a:t>
            </a:r>
            <a:r>
              <a:rPr lang="tr-TR" sz="3600" baseline="30000" dirty="0" smtClean="0">
                <a:solidFill>
                  <a:schemeClr val="bg1"/>
                </a:solidFill>
              </a:rPr>
              <a:t>2 + </a:t>
            </a:r>
            <a:r>
              <a:rPr lang="tr-TR" sz="3600" dirty="0" smtClean="0">
                <a:solidFill>
                  <a:schemeClr val="bg1"/>
                </a:solidFill>
              </a:rPr>
              <a:t>= +120 </a:t>
            </a:r>
            <a:r>
              <a:rPr lang="tr-TR" sz="3600" dirty="0" err="1" smtClean="0">
                <a:solidFill>
                  <a:schemeClr val="bg1"/>
                </a:solidFill>
              </a:rPr>
              <a:t>mV</a:t>
            </a:r>
            <a:endParaRPr lang="tr-TR" sz="36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tr-TR" sz="3600" dirty="0">
              <a:solidFill>
                <a:schemeClr val="bg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414603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Başlık"/>
          <p:cNvSpPr txBox="1">
            <a:spLocks/>
          </p:cNvSpPr>
          <p:nvPr/>
        </p:nvSpPr>
        <p:spPr>
          <a:xfrm>
            <a:off x="179512" y="116632"/>
            <a:ext cx="4320480" cy="1584176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+mj-cs"/>
              </a:rPr>
              <a:t>Denge Potansiyeli 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785926"/>
            <a:ext cx="3859932" cy="1587025"/>
          </a:xfr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 anchorCtr="1">
            <a:normAutofit fontScale="92500" lnSpcReduction="20000"/>
          </a:bodyPr>
          <a:lstStyle/>
          <a:p>
            <a:pPr marL="514350" lvl="0" indent="-514350">
              <a:buNone/>
            </a:pPr>
            <a:endParaRPr lang="tr-TR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lvl="0" indent="-514350">
              <a:buNone/>
            </a:pPr>
            <a:r>
              <a:rPr lang="tr-TR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~ - 70 </a:t>
            </a:r>
            <a:r>
              <a:rPr lang="tr-TR" sz="8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mV</a:t>
            </a:r>
            <a:endParaRPr lang="tr-TR" sz="8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buNone/>
            </a:pPr>
            <a:endParaRPr lang="tr-TR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07504" y="144016"/>
            <a:ext cx="4896544" cy="1772816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Dinlenim</a:t>
            </a: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Zar</a:t>
            </a:r>
          </a:p>
          <a:p>
            <a:pPr lvl="0" algn="ctr">
              <a:spcBef>
                <a:spcPct val="0"/>
              </a:spcBef>
            </a:pP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Potansiyeli 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4520" t="4544" r="8025" b="4722"/>
          <a:stretch>
            <a:fillRect/>
          </a:stretch>
        </p:blipFill>
        <p:spPr bwMode="auto">
          <a:xfrm>
            <a:off x="5214942" y="285728"/>
            <a:ext cx="3429024" cy="63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7246" t="28482" r="4348"/>
          <a:stretch>
            <a:fillRect/>
          </a:stretch>
        </p:blipFill>
        <p:spPr bwMode="auto">
          <a:xfrm>
            <a:off x="11270" y="4786322"/>
            <a:ext cx="4989358" cy="130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142844" y="3500438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FF00"/>
                </a:solidFill>
                <a:latin typeface="Comic Sans MS" pitchFamily="66" charset="0"/>
              </a:rPr>
              <a:t>Goldman</a:t>
            </a:r>
            <a:r>
              <a:rPr lang="tr-TR" sz="3200" b="1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tr-TR" sz="3200" b="1" dirty="0" err="1" smtClean="0">
                <a:solidFill>
                  <a:srgbClr val="FFFF00"/>
                </a:solidFill>
                <a:latin typeface="Comic Sans MS" pitchFamily="66" charset="0"/>
              </a:rPr>
              <a:t>Hodgkin</a:t>
            </a:r>
            <a:r>
              <a:rPr lang="tr-TR" sz="3200" b="1" dirty="0" smtClean="0"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tr-TR" sz="3200" b="1" dirty="0" err="1" smtClean="0">
                <a:solidFill>
                  <a:srgbClr val="FFFF00"/>
                </a:solidFill>
                <a:latin typeface="Comic Sans MS" pitchFamily="66" charset="0"/>
              </a:rPr>
              <a:t>Katz</a:t>
            </a:r>
            <a:r>
              <a:rPr lang="tr-TR" sz="3200" b="1" dirty="0" smtClean="0">
                <a:solidFill>
                  <a:srgbClr val="FFFF00"/>
                </a:solidFill>
                <a:latin typeface="Comic Sans MS" pitchFamily="66" charset="0"/>
              </a:rPr>
              <a:t> Denklemi</a:t>
            </a:r>
            <a:endParaRPr lang="tr-TR" sz="3200" dirty="0">
              <a:solidFill>
                <a:srgbClr val="FFFF00"/>
              </a:solidFill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395536" y="2060848"/>
            <a:ext cx="4464496" cy="194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109"/>
          <a:stretch>
            <a:fillRect/>
          </a:stretch>
        </p:blipFill>
        <p:spPr bwMode="auto">
          <a:xfrm>
            <a:off x="498587" y="1772816"/>
            <a:ext cx="8002503" cy="291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107504" y="144016"/>
            <a:ext cx="8640960" cy="1556792"/>
          </a:xfrm>
          <a:prstGeom prst="rect">
            <a:avLst/>
          </a:prstGeom>
        </p:spPr>
        <p:txBody>
          <a:bodyPr vert="horz" lIns="91440" tIns="0" rIns="91440" bIns="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Dinlenim</a:t>
            </a: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Zar</a:t>
            </a:r>
          </a:p>
          <a:p>
            <a:pPr lvl="0" algn="ctr">
              <a:spcBef>
                <a:spcPct val="0"/>
              </a:spcBef>
            </a:pPr>
            <a: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</a:t>
            </a:r>
            <a:r>
              <a:rPr kumimoji="0" lang="tr-TR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otansiyeli</a:t>
            </a: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r-TR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627784" y="4941168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K</a:t>
            </a:r>
            <a:r>
              <a:rPr lang="tr-TR" sz="3600" b="1" baseline="30000" dirty="0" smtClean="0">
                <a:solidFill>
                  <a:srgbClr val="FFFF00"/>
                </a:solidFill>
              </a:rPr>
              <a:t>+</a:t>
            </a:r>
            <a:r>
              <a:rPr lang="tr-TR" sz="3600" b="1" dirty="0" smtClean="0">
                <a:solidFill>
                  <a:srgbClr val="FFFF00"/>
                </a:solidFill>
              </a:rPr>
              <a:t> sızma kanalları</a:t>
            </a:r>
          </a:p>
          <a:p>
            <a:r>
              <a:rPr lang="tr-TR" sz="3600" b="1" dirty="0" err="1" smtClean="0">
                <a:solidFill>
                  <a:srgbClr val="FFFF00"/>
                </a:solidFill>
              </a:rPr>
              <a:t>Na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r>
              <a:rPr lang="tr-TR" sz="3600" b="1" baseline="30000" dirty="0" smtClean="0">
                <a:solidFill>
                  <a:srgbClr val="FFFF00"/>
                </a:solidFill>
              </a:rPr>
              <a:t>+</a:t>
            </a:r>
            <a:r>
              <a:rPr lang="tr-TR" sz="3600" b="1" dirty="0" smtClean="0">
                <a:solidFill>
                  <a:srgbClr val="FFFF00"/>
                </a:solidFill>
              </a:rPr>
              <a:t> sızma kanalları</a:t>
            </a:r>
          </a:p>
          <a:p>
            <a:r>
              <a:rPr lang="tr-TR" sz="3600" b="1" dirty="0" err="1" smtClean="0">
                <a:solidFill>
                  <a:srgbClr val="FFFF00"/>
                </a:solidFill>
              </a:rPr>
              <a:t>Na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r>
              <a:rPr lang="tr-TR" sz="3600" b="1" baseline="30000" dirty="0" smtClean="0">
                <a:solidFill>
                  <a:srgbClr val="FFFF00"/>
                </a:solidFill>
              </a:rPr>
              <a:t>+ </a:t>
            </a:r>
            <a:r>
              <a:rPr lang="tr-TR" sz="3600" b="1" dirty="0" smtClean="0">
                <a:solidFill>
                  <a:srgbClr val="FFFF00"/>
                </a:solidFill>
              </a:rPr>
              <a:t>- K</a:t>
            </a:r>
            <a:r>
              <a:rPr lang="tr-TR" sz="3600" b="1" baseline="30000" dirty="0" smtClean="0">
                <a:solidFill>
                  <a:srgbClr val="FFFF00"/>
                </a:solidFill>
              </a:rPr>
              <a:t>+</a:t>
            </a:r>
            <a:r>
              <a:rPr lang="tr-TR" sz="3600" b="1" dirty="0" smtClean="0">
                <a:solidFill>
                  <a:srgbClr val="FFFF00"/>
                </a:solidFill>
              </a:rPr>
              <a:t>  </a:t>
            </a:r>
            <a:r>
              <a:rPr lang="tr-TR" sz="3600" b="1" dirty="0" err="1" smtClean="0">
                <a:solidFill>
                  <a:srgbClr val="FFFF00"/>
                </a:solidFill>
              </a:rPr>
              <a:t>ATPaz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457200" y="260648"/>
            <a:ext cx="8229600" cy="1008112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Terminoloji </a:t>
            </a:r>
            <a:endParaRPr kumimoji="0" lang="tr-TR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b="21898"/>
          <a:stretch>
            <a:fillRect/>
          </a:stretch>
        </p:blipFill>
        <p:spPr>
          <a:xfrm>
            <a:off x="323528" y="1628800"/>
            <a:ext cx="8443546" cy="482453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92480" cy="1282154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 Potansiyeli Değişimleri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96944" cy="471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</a:rPr>
              <a:t>Dereceli potansiyeller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298"/>
          <a:stretch>
            <a:fillRect/>
          </a:stretch>
        </p:blipFill>
        <p:spPr bwMode="auto">
          <a:xfrm>
            <a:off x="4045263" y="1412776"/>
            <a:ext cx="49912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283968" y="530120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Reseptör potansiyeli</a:t>
            </a:r>
          </a:p>
          <a:p>
            <a:r>
              <a:rPr lang="tr-TR" sz="3600" b="1" dirty="0" err="1" smtClean="0">
                <a:solidFill>
                  <a:srgbClr val="FFFF00"/>
                </a:solidFill>
              </a:rPr>
              <a:t>Sinaptik</a:t>
            </a:r>
            <a:r>
              <a:rPr lang="tr-TR" sz="3600" b="1" dirty="0" smtClean="0">
                <a:solidFill>
                  <a:srgbClr val="FFFF00"/>
                </a:solidFill>
              </a:rPr>
              <a:t> potansiyeller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 r="22933"/>
          <a:stretch>
            <a:fillRect/>
          </a:stretch>
        </p:blipFill>
        <p:spPr bwMode="auto">
          <a:xfrm>
            <a:off x="179512" y="4941168"/>
            <a:ext cx="3752645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397816" y="1473347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2800" dirty="0" smtClean="0">
                <a:solidFill>
                  <a:schemeClr val="bg1"/>
                </a:solidFill>
              </a:rPr>
              <a:t>Genliği değişken</a:t>
            </a:r>
          </a:p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 Mesafe ile azalır</a:t>
            </a:r>
          </a:p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 Birikebilir</a:t>
            </a:r>
          </a:p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 Eşiği yoktur</a:t>
            </a:r>
          </a:p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 Süresi değişken</a:t>
            </a:r>
          </a:p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Depolarizan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Hiperpolarizan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64292"/>
            <a:ext cx="8064896" cy="51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</a:rPr>
              <a:t>Dereceli potansiyeller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457200" y="116632"/>
            <a:ext cx="8229600" cy="936104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Aksiyon potansiyeli </a:t>
            </a:r>
            <a:endParaRPr kumimoji="0" lang="tr-TR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79512" y="1181065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4000" dirty="0" smtClean="0">
                <a:solidFill>
                  <a:schemeClr val="bg1"/>
                </a:solidFill>
              </a:rPr>
              <a:t> Eşiği vardır (-55mV)</a:t>
            </a:r>
          </a:p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4000" dirty="0" smtClean="0">
                <a:solidFill>
                  <a:schemeClr val="bg1"/>
                </a:solidFill>
              </a:rPr>
              <a:t> Genliği sabit </a:t>
            </a:r>
          </a:p>
          <a:p>
            <a:pPr lvl="1">
              <a:buClr>
                <a:srgbClr val="FFFF00"/>
              </a:buClr>
              <a:buSzPct val="85000"/>
              <a:buFont typeface="Wingdings" pitchFamily="2" charset="2"/>
              <a:buChar char="ü"/>
            </a:pPr>
            <a:r>
              <a:rPr lang="tr-TR" sz="4000" dirty="0" smtClean="0">
                <a:solidFill>
                  <a:schemeClr val="bg1"/>
                </a:solidFill>
              </a:rPr>
              <a:t> Hep ya da hiç</a:t>
            </a:r>
          </a:p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4000" dirty="0" smtClean="0">
                <a:solidFill>
                  <a:schemeClr val="bg1"/>
                </a:solidFill>
              </a:rPr>
              <a:t> Genlik mesafe ile değişmez</a:t>
            </a:r>
          </a:p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4000" dirty="0" smtClean="0">
                <a:solidFill>
                  <a:schemeClr val="bg1"/>
                </a:solidFill>
              </a:rPr>
              <a:t> Süresi belli bir hücre için sabit</a:t>
            </a:r>
          </a:p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4000" dirty="0" smtClean="0">
                <a:solidFill>
                  <a:schemeClr val="bg1"/>
                </a:solidFill>
              </a:rPr>
              <a:t> Birikemez </a:t>
            </a:r>
          </a:p>
          <a:p>
            <a:pPr lvl="1">
              <a:buClr>
                <a:srgbClr val="FFFF00"/>
              </a:buClr>
              <a:buSzPct val="85000"/>
              <a:buFont typeface="Wingdings" pitchFamily="2" charset="2"/>
              <a:buChar char="ü"/>
            </a:pPr>
            <a:r>
              <a:rPr lang="tr-TR" sz="4000" dirty="0" smtClean="0">
                <a:solidFill>
                  <a:schemeClr val="bg1"/>
                </a:solidFill>
              </a:rPr>
              <a:t>Dirençli (</a:t>
            </a:r>
            <a:r>
              <a:rPr lang="tr-TR" sz="4000" dirty="0" err="1" smtClean="0">
                <a:solidFill>
                  <a:schemeClr val="bg1"/>
                </a:solidFill>
              </a:rPr>
              <a:t>refraktör</a:t>
            </a:r>
            <a:r>
              <a:rPr lang="tr-TR" sz="4000" dirty="0" smtClean="0">
                <a:solidFill>
                  <a:schemeClr val="bg1"/>
                </a:solidFill>
              </a:rPr>
              <a:t>) </a:t>
            </a:r>
            <a:r>
              <a:rPr lang="tr-TR" sz="4000" dirty="0" err="1" smtClean="0">
                <a:solidFill>
                  <a:schemeClr val="bg1"/>
                </a:solidFill>
              </a:rPr>
              <a:t>period</a:t>
            </a:r>
            <a:r>
              <a:rPr lang="tr-TR" sz="400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4000" dirty="0" smtClean="0">
                <a:solidFill>
                  <a:schemeClr val="bg1"/>
                </a:solidFill>
              </a:rPr>
              <a:t> </a:t>
            </a:r>
            <a:r>
              <a:rPr lang="tr-TR" sz="4000" dirty="0" err="1" smtClean="0">
                <a:solidFill>
                  <a:schemeClr val="bg1"/>
                </a:solidFill>
              </a:rPr>
              <a:t>Depolarizan</a:t>
            </a:r>
            <a:r>
              <a:rPr lang="tr-TR" sz="400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FFFF00"/>
              </a:buClr>
              <a:buSzPct val="85000"/>
              <a:buFont typeface="Wingdings" pitchFamily="2" charset="2"/>
              <a:buChar char="Ø"/>
            </a:pPr>
            <a:r>
              <a:rPr lang="tr-TR" sz="4000" dirty="0" smtClean="0">
                <a:solidFill>
                  <a:schemeClr val="bg1"/>
                </a:solidFill>
              </a:rPr>
              <a:t>  Voltaj kapılı kanallar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 l="13373" r="13373" b="7820"/>
          <a:stretch>
            <a:fillRect/>
          </a:stretch>
        </p:blipFill>
        <p:spPr bwMode="auto">
          <a:xfrm>
            <a:off x="5292080" y="980728"/>
            <a:ext cx="380186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Hücrede yük dağılımı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45232" y="1600200"/>
            <a:ext cx="7931224" cy="4925144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FF00"/>
                </a:solidFill>
              </a:rPr>
              <a:t>Hücrede iyon dağılımı dengesizdir</a:t>
            </a:r>
          </a:p>
          <a:p>
            <a:pPr lvl="1"/>
            <a:r>
              <a:rPr lang="tr-TR" sz="3600" dirty="0" smtClean="0">
                <a:solidFill>
                  <a:schemeClr val="bg1"/>
                </a:solidFill>
              </a:rPr>
              <a:t> Zar seçici geçirgen</a:t>
            </a:r>
          </a:p>
          <a:p>
            <a:pPr lvl="1"/>
            <a:r>
              <a:rPr lang="tr-TR" sz="3600" dirty="0" smtClean="0">
                <a:solidFill>
                  <a:schemeClr val="bg1"/>
                </a:solidFill>
              </a:rPr>
              <a:t> İyonlara karşı geçirgenlik farklı</a:t>
            </a:r>
          </a:p>
          <a:p>
            <a:pPr lvl="1"/>
            <a:r>
              <a:rPr lang="tr-TR" sz="3600" dirty="0" smtClean="0">
                <a:solidFill>
                  <a:schemeClr val="bg1"/>
                </a:solidFill>
              </a:rPr>
              <a:t> Bir iyona karşı geçirgenlik değişken</a:t>
            </a:r>
          </a:p>
          <a:p>
            <a:r>
              <a:rPr lang="tr-TR" sz="3600" dirty="0" smtClean="0">
                <a:solidFill>
                  <a:srgbClr val="FFFF00"/>
                </a:solidFill>
              </a:rPr>
              <a:t>Elektrokimyasal </a:t>
            </a:r>
            <a:r>
              <a:rPr lang="tr-TR" sz="3600" dirty="0" err="1" smtClean="0">
                <a:solidFill>
                  <a:srgbClr val="FFFF00"/>
                </a:solidFill>
              </a:rPr>
              <a:t>gradient</a:t>
            </a:r>
            <a:endParaRPr lang="tr-TR" sz="3600" dirty="0" smtClean="0">
              <a:solidFill>
                <a:srgbClr val="FFFF00"/>
              </a:solidFill>
            </a:endParaRPr>
          </a:p>
          <a:p>
            <a:r>
              <a:rPr lang="tr-TR" sz="3600" dirty="0" smtClean="0">
                <a:solidFill>
                  <a:srgbClr val="FFFF00"/>
                </a:solidFill>
              </a:rPr>
              <a:t>Potansiyel farkı</a:t>
            </a:r>
          </a:p>
          <a:p>
            <a:r>
              <a:rPr lang="tr-TR" sz="3600" dirty="0" smtClean="0">
                <a:solidFill>
                  <a:srgbClr val="FFFF00"/>
                </a:solidFill>
              </a:rPr>
              <a:t>Sinyal üretimi ve iletimi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457200" y="260648"/>
            <a:ext cx="8229600" cy="1008112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Aksiyon potansiyeli </a:t>
            </a:r>
            <a:endParaRPr kumimoji="0" lang="tr-TR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6 Grup"/>
          <p:cNvGrpSpPr/>
          <p:nvPr/>
        </p:nvGrpSpPr>
        <p:grpSpPr>
          <a:xfrm>
            <a:off x="216024" y="1556792"/>
            <a:ext cx="8676456" cy="4968552"/>
            <a:chOff x="117475" y="1884363"/>
            <a:chExt cx="7882781" cy="392090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r="45067" b="21166"/>
            <a:stretch>
              <a:fillRect/>
            </a:stretch>
          </p:blipFill>
          <p:spPr bwMode="auto">
            <a:xfrm>
              <a:off x="117475" y="1884363"/>
              <a:ext cx="4958581" cy="392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67604" b="21166"/>
            <a:stretch>
              <a:fillRect/>
            </a:stretch>
          </p:blipFill>
          <p:spPr bwMode="auto">
            <a:xfrm>
              <a:off x="5076056" y="1884363"/>
              <a:ext cx="2924200" cy="392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b="55271"/>
          <a:stretch>
            <a:fillRect/>
          </a:stretch>
        </p:blipFill>
        <p:spPr>
          <a:xfrm>
            <a:off x="730459" y="1268760"/>
            <a:ext cx="7689782" cy="4032448"/>
          </a:xfrm>
          <a:prstGeom prst="rect">
            <a:avLst/>
          </a:prstGeom>
          <a:noFill/>
          <a:ln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385192" y="116632"/>
            <a:ext cx="8435280" cy="1008112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Voltaj Kapılı</a:t>
            </a:r>
            <a:r>
              <a:rPr kumimoji="0" lang="tr-TR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</a:t>
            </a:r>
            <a:r>
              <a:rPr kumimoji="0" lang="tr-TR" sz="6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tr-TR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Kanalları</a:t>
            </a: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r-TR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827584" y="5345921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</a:rPr>
              <a:t>Lokal </a:t>
            </a:r>
            <a:r>
              <a:rPr lang="tr-TR" sz="2800" dirty="0" err="1" smtClean="0">
                <a:solidFill>
                  <a:srgbClr val="FFFF00"/>
                </a:solidFill>
              </a:rPr>
              <a:t>anestezik</a:t>
            </a:r>
            <a:r>
              <a:rPr lang="tr-TR" sz="2800" dirty="0" smtClean="0">
                <a:solidFill>
                  <a:srgbClr val="FFFF00"/>
                </a:solidFill>
              </a:rPr>
              <a:t> (</a:t>
            </a:r>
            <a:r>
              <a:rPr lang="tr-TR" sz="2800" dirty="0" err="1" smtClean="0">
                <a:solidFill>
                  <a:srgbClr val="FFFF00"/>
                </a:solidFill>
              </a:rPr>
              <a:t>lidokain</a:t>
            </a:r>
            <a:r>
              <a:rPr lang="tr-TR" sz="2800" dirty="0" smtClean="0">
                <a:solidFill>
                  <a:srgbClr val="FFFF00"/>
                </a:solidFill>
              </a:rPr>
              <a:t>) maddeler</a:t>
            </a:r>
          </a:p>
          <a:p>
            <a:pPr algn="just"/>
            <a:r>
              <a:rPr lang="tr-TR" sz="2800" u="sng" dirty="0" err="1" smtClean="0">
                <a:solidFill>
                  <a:srgbClr val="FFFF00"/>
                </a:solidFill>
              </a:rPr>
              <a:t>tetrodotoxin</a:t>
            </a:r>
            <a:r>
              <a:rPr lang="tr-TR" sz="2800" u="sng" dirty="0" smtClean="0">
                <a:solidFill>
                  <a:srgbClr val="FFFF00"/>
                </a:solidFill>
              </a:rPr>
              <a:t> (TTX)</a:t>
            </a:r>
            <a:r>
              <a:rPr lang="tr-TR" sz="2800" dirty="0" smtClean="0">
                <a:solidFill>
                  <a:srgbClr val="FFFF00"/>
                </a:solidFill>
              </a:rPr>
              <a:t>  ve </a:t>
            </a:r>
            <a:r>
              <a:rPr lang="tr-TR" sz="2800" u="sng" dirty="0" err="1" smtClean="0">
                <a:solidFill>
                  <a:srgbClr val="FFFF00"/>
                </a:solidFill>
              </a:rPr>
              <a:t>saxitoksin</a:t>
            </a:r>
            <a:r>
              <a:rPr lang="tr-TR" sz="2800" u="sng" dirty="0" smtClean="0">
                <a:solidFill>
                  <a:srgbClr val="FFFF00"/>
                </a:solidFill>
              </a:rPr>
              <a:t> (STX)</a:t>
            </a:r>
            <a:r>
              <a:rPr lang="tr-TR" sz="2800" dirty="0" smtClean="0">
                <a:solidFill>
                  <a:srgbClr val="FFFF00"/>
                </a:solidFill>
              </a:rPr>
              <a:t> tarafından bloke edilmektedir.</a:t>
            </a:r>
            <a:endParaRPr lang="tr-T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44729" b="23465"/>
          <a:stretch>
            <a:fillRect/>
          </a:stretch>
        </p:blipFill>
        <p:spPr>
          <a:xfrm>
            <a:off x="395536" y="1556792"/>
            <a:ext cx="8303968" cy="3096344"/>
          </a:xfrm>
          <a:prstGeom prst="rect">
            <a:avLst/>
          </a:prstGeom>
          <a:noFill/>
          <a:ln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385192" y="260648"/>
            <a:ext cx="8435280" cy="1008112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Voltaj kapılı</a:t>
            </a:r>
            <a:r>
              <a:rPr kumimoji="0" lang="tr-TR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K</a:t>
            </a:r>
            <a:r>
              <a:rPr kumimoji="0" lang="tr-TR" sz="6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tr-TR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kanalları</a:t>
            </a: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r-TR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51520" y="5191452"/>
            <a:ext cx="8712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 smtClean="0">
                <a:solidFill>
                  <a:srgbClr val="FFFF00"/>
                </a:solidFill>
              </a:rPr>
              <a:t>İnsülin</a:t>
            </a:r>
            <a:r>
              <a:rPr lang="tr-TR" sz="3200" b="1" dirty="0" smtClean="0">
                <a:solidFill>
                  <a:srgbClr val="FFFF00"/>
                </a:solidFill>
              </a:rPr>
              <a:t> eksikliği → </a:t>
            </a:r>
            <a:r>
              <a:rPr lang="tr-TR" sz="3200" b="1" dirty="0" err="1" smtClean="0">
                <a:solidFill>
                  <a:srgbClr val="FFFF00"/>
                </a:solidFill>
              </a:rPr>
              <a:t>Hiperkalemi</a:t>
            </a:r>
            <a:r>
              <a:rPr lang="tr-TR" sz="3200" b="1" dirty="0" smtClean="0">
                <a:solidFill>
                  <a:srgbClr val="FFFF00"/>
                </a:solidFill>
              </a:rPr>
              <a:t> → </a:t>
            </a:r>
            <a:r>
              <a:rPr lang="tr-TR" sz="3200" b="1" dirty="0" err="1" smtClean="0">
                <a:solidFill>
                  <a:srgbClr val="FFFF00"/>
                </a:solidFill>
              </a:rPr>
              <a:t>Depolarizasyon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4400" b="1" dirty="0" smtClean="0">
                <a:solidFill>
                  <a:srgbClr val="FFFF00"/>
                </a:solidFill>
              </a:rPr>
              <a:t>→ Uyarılabilirlik ?</a:t>
            </a:r>
            <a:endParaRPr lang="tr-T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344815" cy="529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385192" y="116632"/>
            <a:ext cx="8435280" cy="1008112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Pozitif </a:t>
            </a:r>
            <a:r>
              <a:rPr kumimoji="0" lang="tr-TR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ard</a:t>
            </a:r>
            <a:r>
              <a:rPr kumimoji="0" lang="tr-TR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potansiyel</a:t>
            </a: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r-TR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4" y="44624"/>
            <a:ext cx="9061990" cy="6799707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7" descr="D:\SCContent\9781416023203\graphics\fullsize\S23203-001-f013.jpg"/>
          <p:cNvPicPr>
            <a:picLocks noChangeAspect="1" noChangeArrowheads="1"/>
          </p:cNvPicPr>
          <p:nvPr/>
        </p:nvPicPr>
        <p:blipFill>
          <a:blip r:embed="rId2" cstate="print"/>
          <a:srcRect l="3308" r="4514" b="5809"/>
          <a:stretch>
            <a:fillRect/>
          </a:stretch>
        </p:blipFill>
        <p:spPr bwMode="auto">
          <a:xfrm>
            <a:off x="611560" y="1103714"/>
            <a:ext cx="8064896" cy="5538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385192" y="116632"/>
            <a:ext cx="8435280" cy="1008112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Refraktör</a:t>
            </a: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kumimoji="0" lang="tr-TR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önem </a:t>
            </a:r>
            <a:endParaRPr kumimoji="0" lang="tr-TR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Refraktör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Dönem 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tr-TR" sz="3200" dirty="0" smtClean="0">
                <a:solidFill>
                  <a:srgbClr val="FFFF00"/>
                </a:solidFill>
              </a:rPr>
              <a:t>Mutlak </a:t>
            </a:r>
            <a:r>
              <a:rPr lang="tr-TR" sz="3200" dirty="0" err="1" smtClean="0">
                <a:solidFill>
                  <a:srgbClr val="FFFF00"/>
                </a:solidFill>
              </a:rPr>
              <a:t>refraktör</a:t>
            </a:r>
            <a:r>
              <a:rPr lang="tr-TR" sz="3200" dirty="0" smtClean="0">
                <a:solidFill>
                  <a:srgbClr val="FFFF00"/>
                </a:solidFill>
              </a:rPr>
              <a:t> dönem</a:t>
            </a: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Na</a:t>
            </a:r>
            <a:r>
              <a:rPr lang="tr-TR" sz="2800" dirty="0" smtClean="0">
                <a:solidFill>
                  <a:schemeClr val="bg1"/>
                </a:solidFill>
              </a:rPr>
              <a:t> kapıları aktive edilemez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  Yeni bir AP oluşturulamaz</a:t>
            </a:r>
          </a:p>
          <a:p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tr-TR" sz="3200" dirty="0" smtClean="0">
                <a:solidFill>
                  <a:srgbClr val="FFFF00"/>
                </a:solidFill>
              </a:rPr>
              <a:t>Rölatif </a:t>
            </a:r>
            <a:r>
              <a:rPr lang="tr-TR" sz="3200" dirty="0" err="1" smtClean="0">
                <a:solidFill>
                  <a:srgbClr val="FFFF00"/>
                </a:solidFill>
              </a:rPr>
              <a:t>refraktör</a:t>
            </a:r>
            <a:r>
              <a:rPr lang="tr-TR" sz="3200" dirty="0" smtClean="0">
                <a:solidFill>
                  <a:srgbClr val="FFFF00"/>
                </a:solidFill>
              </a:rPr>
              <a:t> dönem</a:t>
            </a:r>
          </a:p>
          <a:p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071679"/>
            <a:ext cx="4041775" cy="150019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Na</a:t>
            </a:r>
            <a:r>
              <a:rPr lang="tr-TR" sz="2800" dirty="0" smtClean="0">
                <a:solidFill>
                  <a:schemeClr val="bg1"/>
                </a:solidFill>
              </a:rPr>
              <a:t> kapıları açık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</a:rPr>
              <a:t>  K kapıları açık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16524" r="16628" b="6322"/>
          <a:stretch>
            <a:fillRect/>
          </a:stretch>
        </p:blipFill>
        <p:spPr bwMode="auto">
          <a:xfrm>
            <a:off x="4000496" y="3286124"/>
            <a:ext cx="45959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b="3898"/>
          <a:stretch>
            <a:fillRect/>
          </a:stretch>
        </p:blipFill>
        <p:spPr bwMode="auto">
          <a:xfrm>
            <a:off x="107504" y="1415984"/>
            <a:ext cx="8892480" cy="532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179512" y="260648"/>
            <a:ext cx="8830816" cy="1008112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Aksiyon 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</a:t>
            </a:r>
            <a:r>
              <a:rPr kumimoji="0" lang="tr-T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otansiyelinin</a:t>
            </a: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İ</a:t>
            </a:r>
            <a:r>
              <a:rPr kumimoji="0" lang="tr-T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letimi</a:t>
            </a: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889248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179512" y="548680"/>
            <a:ext cx="8830816" cy="1008112"/>
          </a:xfrm>
          <a:prstGeom prst="rect">
            <a:avLst/>
          </a:prstGeom>
        </p:spPr>
        <p:txBody>
          <a:bodyPr vert="horz" lIns="91440" tIns="0" rIns="91440" bIns="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Aksiyon Potansiyelinin İletimi </a:t>
            </a:r>
            <a:endParaRPr lang="tr-T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0888"/>
            <a:ext cx="8892480" cy="34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179512" y="836712"/>
            <a:ext cx="8830816" cy="1008112"/>
          </a:xfrm>
          <a:prstGeom prst="rect">
            <a:avLst/>
          </a:prstGeom>
        </p:spPr>
        <p:txBody>
          <a:bodyPr vert="horz" lIns="91440" tIns="0" rIns="91440" bIns="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Aksiyon Potansiyelinin İletimi </a:t>
            </a:r>
            <a:endParaRPr lang="tr-T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Plazma zarı üzerinde görülen elektriksel olayların sebebi: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Hücre dışı  sıvıda </a:t>
            </a:r>
            <a:r>
              <a:rPr lang="tr-TR" dirty="0" err="1" smtClean="0">
                <a:solidFill>
                  <a:schemeClr val="bg1"/>
                </a:solidFill>
              </a:rPr>
              <a:t>Na</a:t>
            </a:r>
            <a:r>
              <a:rPr lang="tr-TR" baseline="30000" dirty="0" smtClean="0">
                <a:solidFill>
                  <a:schemeClr val="bg1"/>
                </a:solidFill>
              </a:rPr>
              <a:t>+</a:t>
            </a:r>
            <a:r>
              <a:rPr lang="tr-TR" dirty="0" smtClean="0">
                <a:solidFill>
                  <a:schemeClr val="bg1"/>
                </a:solidFill>
              </a:rPr>
              <a:t> ve </a:t>
            </a:r>
            <a:r>
              <a:rPr lang="tr-TR" dirty="0" err="1" smtClean="0">
                <a:solidFill>
                  <a:schemeClr val="bg1"/>
                </a:solidFill>
              </a:rPr>
              <a:t>Cl</a:t>
            </a:r>
            <a:r>
              <a:rPr lang="tr-TR" baseline="30000" dirty="0" smtClean="0">
                <a:solidFill>
                  <a:schemeClr val="bg1"/>
                </a:solidFill>
              </a:rPr>
              <a:t> -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Hücre içi sıvıda K</a:t>
            </a:r>
            <a:r>
              <a:rPr lang="tr-TR" baseline="30000" dirty="0" smtClean="0">
                <a:solidFill>
                  <a:schemeClr val="bg1"/>
                </a:solidFill>
              </a:rPr>
              <a:t> +</a:t>
            </a:r>
            <a:r>
              <a:rPr lang="tr-TR" dirty="0" smtClean="0">
                <a:solidFill>
                  <a:schemeClr val="bg1"/>
                </a:solidFill>
              </a:rPr>
              <a:t>, Fosfat bileşikleri ve – yüklü yan zincirlere sahip proteinler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949373"/>
            <a:ext cx="8532440" cy="578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179512" y="116632"/>
            <a:ext cx="8830816" cy="792088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Aksiyon Potansiyelinin S</a:t>
            </a:r>
            <a:r>
              <a:rPr kumimoji="0" lang="tr-TR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ıklığı</a:t>
            </a: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786210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</a:rPr>
              <a:t>Uyarılabilen Hücreler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745232" y="1999381"/>
            <a:ext cx="778720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4000" dirty="0" smtClean="0">
                <a:solidFill>
                  <a:srgbClr val="FFFF00"/>
                </a:solidFill>
              </a:rPr>
              <a:t> </a:t>
            </a:r>
            <a:r>
              <a:rPr lang="tr-TR" sz="4000" b="1" dirty="0" smtClean="0">
                <a:solidFill>
                  <a:srgbClr val="FFFF00"/>
                </a:solidFill>
              </a:rPr>
              <a:t>Sinir hücreleri</a:t>
            </a:r>
          </a:p>
          <a:p>
            <a:pPr>
              <a:buFont typeface="Wingdings" pitchFamily="2" charset="2"/>
              <a:buChar char="Ø"/>
            </a:pPr>
            <a:r>
              <a:rPr lang="tr-TR" sz="4000" b="1" dirty="0" smtClean="0">
                <a:solidFill>
                  <a:srgbClr val="FFFF00"/>
                </a:solidFill>
              </a:rPr>
              <a:t> Kas hücreleri</a:t>
            </a:r>
          </a:p>
          <a:p>
            <a:pPr>
              <a:buFont typeface="Wingdings" pitchFamily="2" charset="2"/>
              <a:buChar char="Ø"/>
            </a:pPr>
            <a:r>
              <a:rPr lang="tr-TR" sz="4000" dirty="0" smtClean="0">
                <a:solidFill>
                  <a:schemeClr val="bg1"/>
                </a:solidFill>
              </a:rPr>
              <a:t> </a:t>
            </a:r>
            <a:r>
              <a:rPr lang="tr-TR" sz="4000" dirty="0" err="1" smtClean="0">
                <a:solidFill>
                  <a:schemeClr val="bg1"/>
                </a:solidFill>
              </a:rPr>
              <a:t>Nörosekretuar</a:t>
            </a:r>
            <a:r>
              <a:rPr lang="tr-TR" sz="4000" dirty="0" smtClean="0">
                <a:solidFill>
                  <a:schemeClr val="bg1"/>
                </a:solidFill>
              </a:rPr>
              <a:t> hücreler</a:t>
            </a:r>
          </a:p>
          <a:p>
            <a:pPr>
              <a:buFont typeface="Wingdings" pitchFamily="2" charset="2"/>
              <a:buChar char="Ø"/>
            </a:pPr>
            <a:r>
              <a:rPr lang="tr-TR" sz="4000" dirty="0" smtClean="0">
                <a:solidFill>
                  <a:schemeClr val="bg1"/>
                </a:solidFill>
              </a:rPr>
              <a:t> Bazı endokrin, immün ve üreme sistemi hücreleri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907704" y="332656"/>
            <a:ext cx="5472608" cy="6336704"/>
            <a:chOff x="1584" y="624"/>
            <a:chExt cx="2448" cy="2784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1584" y="624"/>
              <a:ext cx="2448" cy="2784"/>
            </a:xfrm>
            <a:prstGeom prst="bevel">
              <a:avLst>
                <a:gd name="adj" fmla="val 7597"/>
              </a:avLst>
            </a:prstGeom>
            <a:solidFill>
              <a:schemeClr val="fol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2" descr="C:\MyFiles\Graphics\Teach\Sherwood Physiology Graphics\Chapter 02\otis ce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94" y="952"/>
              <a:ext cx="1829" cy="21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1392" y="2214554"/>
            <a:ext cx="3528392" cy="323067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bg1"/>
                </a:solidFill>
              </a:rPr>
              <a:t> Voltaj Kapılı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bg1"/>
                </a:solidFill>
              </a:rPr>
              <a:t> Kimyasal kapılı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b="1" dirty="0" smtClean="0">
                <a:solidFill>
                  <a:schemeClr val="bg1"/>
                </a:solidFill>
              </a:rPr>
              <a:t> Mekanik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tr-TR" sz="3600" b="1" dirty="0" smtClean="0">
              <a:solidFill>
                <a:schemeClr val="bg1"/>
              </a:solidFill>
            </a:endParaRPr>
          </a:p>
          <a:p>
            <a:pPr>
              <a:buClr>
                <a:srgbClr val="FF0000"/>
              </a:buClr>
              <a:buNone/>
            </a:pPr>
            <a:endParaRPr lang="tr-TR" sz="3600" b="1" dirty="0" smtClean="0">
              <a:solidFill>
                <a:schemeClr val="bg1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07504" y="116632"/>
            <a:ext cx="8964488" cy="10801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İyon kanalları ile madde taşıma </a:t>
            </a:r>
            <a:endParaRPr kumimoji="0" lang="tr-TR" sz="5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8 Grup"/>
          <p:cNvGrpSpPr/>
          <p:nvPr/>
        </p:nvGrpSpPr>
        <p:grpSpPr>
          <a:xfrm>
            <a:off x="335094" y="1268760"/>
            <a:ext cx="5022724" cy="4176464"/>
            <a:chOff x="142844" y="1268760"/>
            <a:chExt cx="5022724" cy="4176464"/>
          </a:xfrm>
        </p:grpSpPr>
        <p:pic>
          <p:nvPicPr>
            <p:cNvPr id="5" name="Picture 3" descr="12_24_Gated _ion_chan "/>
            <p:cNvPicPr>
              <a:picLocks noChangeAspect="1" noChangeArrowheads="1"/>
            </p:cNvPicPr>
            <p:nvPr/>
          </p:nvPicPr>
          <p:blipFill>
            <a:blip r:embed="rId2" cstate="print"/>
            <a:srcRect l="5681" t="9782" r="47003" b="9169"/>
            <a:stretch>
              <a:fillRect/>
            </a:stretch>
          </p:blipFill>
          <p:spPr bwMode="auto">
            <a:xfrm>
              <a:off x="142844" y="1268760"/>
              <a:ext cx="3278738" cy="417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12_24_Gated _ion_chan "/>
            <p:cNvPicPr>
              <a:picLocks noChangeAspect="1" noChangeArrowheads="1"/>
            </p:cNvPicPr>
            <p:nvPr/>
          </p:nvPicPr>
          <p:blipFill>
            <a:blip r:embed="rId2" cstate="print"/>
            <a:srcRect l="70542" t="9782" r="4397" b="9169"/>
            <a:stretch>
              <a:fillRect/>
            </a:stretch>
          </p:blipFill>
          <p:spPr bwMode="auto">
            <a:xfrm>
              <a:off x="3428992" y="1268760"/>
              <a:ext cx="1736576" cy="417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7 Metin kutusu"/>
          <p:cNvSpPr txBox="1"/>
          <p:nvPr/>
        </p:nvSpPr>
        <p:spPr>
          <a:xfrm>
            <a:off x="928662" y="57150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FF00"/>
                </a:solidFill>
              </a:rPr>
              <a:t>Elektro-kimyasal </a:t>
            </a:r>
            <a:r>
              <a:rPr lang="tr-TR" sz="3600" dirty="0" err="1" smtClean="0">
                <a:solidFill>
                  <a:srgbClr val="FFFF00"/>
                </a:solidFill>
              </a:rPr>
              <a:t>gradient</a:t>
            </a:r>
            <a:r>
              <a:rPr lang="tr-TR" sz="3600" dirty="0" smtClean="0">
                <a:solidFill>
                  <a:srgbClr val="FFFF00"/>
                </a:solidFill>
              </a:rPr>
              <a:t> farkı</a:t>
            </a:r>
            <a:endParaRPr lang="tr-T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2088232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Zar Potansiyellerine Difüzyonun Etkisi 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495" t="58899" b="3081"/>
          <a:stretch>
            <a:fillRect/>
          </a:stretch>
        </p:blipFill>
        <p:spPr>
          <a:xfrm>
            <a:off x="179512" y="2132856"/>
            <a:ext cx="8724402" cy="31683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6" name="5 Metin kutusu"/>
          <p:cNvSpPr txBox="1"/>
          <p:nvPr/>
        </p:nvSpPr>
        <p:spPr>
          <a:xfrm>
            <a:off x="1002568" y="55721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Kimyasal </a:t>
            </a:r>
            <a:r>
              <a:rPr lang="tr-TR" sz="3600" b="1" dirty="0" err="1" smtClean="0">
                <a:solidFill>
                  <a:srgbClr val="FFFF00"/>
                </a:solidFill>
              </a:rPr>
              <a:t>gradient</a:t>
            </a:r>
            <a:r>
              <a:rPr lang="tr-TR" sz="3600" b="1" dirty="0" smtClean="0">
                <a:solidFill>
                  <a:srgbClr val="FFFF00"/>
                </a:solidFill>
              </a:rPr>
              <a:t> farkı yaratır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Difüzyonun Etkisi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066"/>
          <a:stretch>
            <a:fillRect/>
          </a:stretch>
        </p:blipFill>
        <p:spPr bwMode="auto">
          <a:xfrm>
            <a:off x="899592" y="1857364"/>
            <a:ext cx="7416824" cy="473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21" r="9460" b="87517"/>
          <a:stretch>
            <a:fillRect/>
          </a:stretch>
        </p:blipFill>
        <p:spPr bwMode="auto">
          <a:xfrm>
            <a:off x="2214546" y="1428736"/>
            <a:ext cx="43577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000" y="1267200"/>
            <a:ext cx="7416000" cy="5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000" y="1267199"/>
            <a:ext cx="7416000" cy="5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Difüzyonun Etkisi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3861048"/>
            <a:ext cx="8424936" cy="1080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4800" b="1" dirty="0" err="1" smtClean="0">
                <a:solidFill>
                  <a:srgbClr val="FFFF00"/>
                </a:solidFill>
              </a:rPr>
              <a:t>Nernst</a:t>
            </a:r>
            <a:r>
              <a:rPr lang="tr-TR" sz="4800" b="1" dirty="0" smtClean="0">
                <a:solidFill>
                  <a:srgbClr val="FFFF00"/>
                </a:solidFill>
              </a:rPr>
              <a:t> Denklemi</a:t>
            </a:r>
          </a:p>
          <a:p>
            <a:pPr algn="ctr">
              <a:buNone/>
            </a:pPr>
            <a:endParaRPr lang="tr-TR" sz="72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tr-TR" sz="72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tr-TR" sz="72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tr-TR" sz="7200" dirty="0" smtClean="0">
              <a:solidFill>
                <a:srgbClr val="FFFF00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116632"/>
            <a:ext cx="8229600" cy="1008112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Denge Potansiyeli 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Meltem Sevgili\Pictures\Taramalarım\Scan_Pic0003.jpg"/>
          <p:cNvPicPr>
            <a:picLocks noChangeAspect="1" noChangeArrowheads="1"/>
          </p:cNvPicPr>
          <p:nvPr/>
        </p:nvPicPr>
        <p:blipFill>
          <a:blip r:embed="rId2" cstate="print"/>
          <a:srcRect l="2503" t="8386" r="3583" b="5413"/>
          <a:stretch>
            <a:fillRect/>
          </a:stretch>
        </p:blipFill>
        <p:spPr bwMode="auto">
          <a:xfrm>
            <a:off x="395536" y="1124744"/>
            <a:ext cx="8424936" cy="2808312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60" y="4714884"/>
            <a:ext cx="51996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etin kutusu"/>
          <p:cNvSpPr txBox="1"/>
          <p:nvPr/>
        </p:nvSpPr>
        <p:spPr>
          <a:xfrm>
            <a:off x="5940152" y="4853478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sz="2800" b="1" dirty="0" smtClean="0">
                <a:solidFill>
                  <a:schemeClr val="bg1"/>
                </a:solidFill>
              </a:rPr>
              <a:t>R: </a:t>
            </a:r>
            <a:r>
              <a:rPr lang="tr-TR" sz="2800" dirty="0" smtClean="0">
                <a:solidFill>
                  <a:schemeClr val="bg1"/>
                </a:solidFill>
              </a:rPr>
              <a:t>Gaz sabiti</a:t>
            </a:r>
          </a:p>
          <a:p>
            <a:pPr>
              <a:buNone/>
            </a:pPr>
            <a:r>
              <a:rPr lang="tr-TR" sz="2800" b="1" dirty="0" smtClean="0">
                <a:solidFill>
                  <a:schemeClr val="bg1"/>
                </a:solidFill>
              </a:rPr>
              <a:t>T: </a:t>
            </a:r>
            <a:r>
              <a:rPr lang="tr-TR" sz="2800" dirty="0" smtClean="0">
                <a:solidFill>
                  <a:schemeClr val="bg1"/>
                </a:solidFill>
              </a:rPr>
              <a:t>Mutlak sıcaklık</a:t>
            </a:r>
          </a:p>
          <a:p>
            <a:pPr>
              <a:buNone/>
            </a:pPr>
            <a:r>
              <a:rPr lang="tr-TR" sz="2800" b="1" dirty="0" smtClean="0">
                <a:solidFill>
                  <a:schemeClr val="bg1"/>
                </a:solidFill>
              </a:rPr>
              <a:t>F: </a:t>
            </a:r>
            <a:r>
              <a:rPr lang="tr-TR" sz="2800" dirty="0" err="1" smtClean="0">
                <a:solidFill>
                  <a:schemeClr val="bg1"/>
                </a:solidFill>
              </a:rPr>
              <a:t>Faraday</a:t>
            </a:r>
            <a:r>
              <a:rPr lang="tr-TR" sz="2800" dirty="0" smtClean="0">
                <a:solidFill>
                  <a:schemeClr val="bg1"/>
                </a:solidFill>
              </a:rPr>
              <a:t> sabiti</a:t>
            </a:r>
          </a:p>
          <a:p>
            <a:pPr>
              <a:buNone/>
            </a:pPr>
            <a:r>
              <a:rPr lang="tr-TR" sz="2800" b="1" dirty="0" smtClean="0">
                <a:solidFill>
                  <a:schemeClr val="bg1"/>
                </a:solidFill>
              </a:rPr>
              <a:t>Z: </a:t>
            </a:r>
            <a:r>
              <a:rPr lang="tr-TR" sz="2800" dirty="0" smtClean="0">
                <a:solidFill>
                  <a:schemeClr val="bg1"/>
                </a:solidFill>
              </a:rPr>
              <a:t>İyon yükü (+/-)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Meltem Sevgili\Pictures\Taramalarım\Scan_Pic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17" t="2505" r="3670" b="5347"/>
          <a:stretch>
            <a:fillRect/>
          </a:stretch>
        </p:blipFill>
        <p:spPr bwMode="auto">
          <a:xfrm>
            <a:off x="1285852" y="1428736"/>
            <a:ext cx="6457350" cy="4656743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57200" y="347476"/>
            <a:ext cx="8229600" cy="1224136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Denge Durumunda </a:t>
            </a: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İ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yon </a:t>
            </a:r>
            <a:r>
              <a:rPr lang="tr-T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ağılımı 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428</Words>
  <Application>Microsoft Office PowerPoint</Application>
  <PresentationFormat>Ekran Gösterisi (4:3)</PresentationFormat>
  <Paragraphs>106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Ofis Teması</vt:lpstr>
      <vt:lpstr>Biyoelektriksel Potansiyeller</vt:lpstr>
      <vt:lpstr>Hücrede yük dağılımı</vt:lpstr>
      <vt:lpstr>Plazma zarı üzerinde görülen elektriksel olayların sebebi:</vt:lpstr>
      <vt:lpstr>Slayt 4</vt:lpstr>
      <vt:lpstr>Zar Potansiyellerine Difüzyonun Etkisi </vt:lpstr>
      <vt:lpstr>Difüzyonun Etkisi</vt:lpstr>
      <vt:lpstr>Difüzyonun Etkisi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Zar Potansiyeli Değişimleri</vt:lpstr>
      <vt:lpstr>Dereceli potansiyeller</vt:lpstr>
      <vt:lpstr>Dereceli potansiyeller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Refraktör Dönem  </vt:lpstr>
      <vt:lpstr>Slayt 27</vt:lpstr>
      <vt:lpstr>Slayt 28</vt:lpstr>
      <vt:lpstr>Slayt 29</vt:lpstr>
      <vt:lpstr>Slayt 30</vt:lpstr>
      <vt:lpstr>Uyarılabilen Hücreler</vt:lpstr>
      <vt:lpstr>Slayt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Fizyolojisi</dc:title>
  <dc:creator>Meltem Sevgili</dc:creator>
  <cp:lastModifiedBy>USER</cp:lastModifiedBy>
  <cp:revision>106</cp:revision>
  <dcterms:created xsi:type="dcterms:W3CDTF">2010-10-02T19:16:00Z</dcterms:created>
  <dcterms:modified xsi:type="dcterms:W3CDTF">2014-12-14T10:42:03Z</dcterms:modified>
</cp:coreProperties>
</file>