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7" r:id="rId2"/>
    <p:sldId id="258" r:id="rId3"/>
    <p:sldId id="259" r:id="rId4"/>
    <p:sldId id="350" r:id="rId5"/>
    <p:sldId id="263" r:id="rId6"/>
    <p:sldId id="267" r:id="rId7"/>
    <p:sldId id="324" r:id="rId8"/>
    <p:sldId id="336" r:id="rId9"/>
    <p:sldId id="334" r:id="rId10"/>
    <p:sldId id="351" r:id="rId11"/>
    <p:sldId id="352" r:id="rId12"/>
    <p:sldId id="354" r:id="rId13"/>
    <p:sldId id="271" r:id="rId14"/>
    <p:sldId id="355" r:id="rId15"/>
    <p:sldId id="356" r:id="rId16"/>
    <p:sldId id="299" r:id="rId17"/>
    <p:sldId id="301" r:id="rId18"/>
    <p:sldId id="303" r:id="rId19"/>
    <p:sldId id="307" r:id="rId20"/>
    <p:sldId id="308" r:id="rId21"/>
    <p:sldId id="313" r:id="rId22"/>
    <p:sldId id="314" r:id="rId23"/>
    <p:sldId id="318" r:id="rId24"/>
    <p:sldId id="319" r:id="rId25"/>
    <p:sldId id="326" r:id="rId26"/>
    <p:sldId id="327" r:id="rId27"/>
    <p:sldId id="328" r:id="rId28"/>
    <p:sldId id="329" r:id="rId29"/>
    <p:sldId id="321" r:id="rId30"/>
    <p:sldId id="322" r:id="rId31"/>
    <p:sldId id="330" r:id="rId32"/>
    <p:sldId id="331" r:id="rId33"/>
    <p:sldId id="339" r:id="rId34"/>
    <p:sldId id="340" r:id="rId35"/>
    <p:sldId id="265" r:id="rId36"/>
    <p:sldId id="291" r:id="rId37"/>
    <p:sldId id="292" r:id="rId38"/>
    <p:sldId id="293" r:id="rId39"/>
    <p:sldId id="341" r:id="rId40"/>
    <p:sldId id="343" r:id="rId41"/>
    <p:sldId id="342" r:id="rId42"/>
    <p:sldId id="344" r:id="rId43"/>
    <p:sldId id="348" r:id="rId44"/>
    <p:sldId id="345" r:id="rId45"/>
    <p:sldId id="349" r:id="rId46"/>
    <p:sldId id="316" r:id="rId47"/>
    <p:sldId id="294" r:id="rId48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12" y="-1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83DB384-EC78-43BD-876D-575A5C50B60C}" type="datetimeFigureOut">
              <a:rPr lang="tr-TR"/>
              <a:pPr>
                <a:defRPr/>
              </a:pPr>
              <a:t>12.10.2015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CE5E8C-74F6-4DEB-97D9-8DE05E3A25E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5222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42C2AC-39FB-44DF-9EAF-55E6094B8DD7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F8625-4227-44DC-B97C-03849C6250F2}" type="datetime1">
              <a:rPr lang="tr-TR"/>
              <a:pPr>
                <a:defRPr/>
              </a:pPr>
              <a:t>12.10.2015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EE580-3198-4B6F-996D-71715DD333F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E9E09-FF86-47CF-B214-93B1FED563BD}" type="datetime1">
              <a:rPr lang="tr-TR"/>
              <a:pPr>
                <a:defRPr/>
              </a:pPr>
              <a:t>12.10.2015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A4499-079B-4D13-BCDD-FC150455EBE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44523-46B6-4C6F-A040-5D31649BF6C9}" type="datetime1">
              <a:rPr lang="tr-TR"/>
              <a:pPr>
                <a:defRPr/>
              </a:pPr>
              <a:t>12.10.2015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B2B1C-0D0B-4F28-80E4-D3FB24A2D23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3344D-F476-4FAC-A585-574A0E39475D}" type="datetime1">
              <a:rPr lang="tr-TR"/>
              <a:pPr>
                <a:defRPr/>
              </a:pPr>
              <a:t>12.10.2015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8D2AF-9702-4116-A681-EC790D3077E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8F9DF-E364-4E3B-8C70-E01299C21A87}" type="datetime1">
              <a:rPr lang="tr-TR"/>
              <a:pPr>
                <a:defRPr/>
              </a:pPr>
              <a:t>12.10.2015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D91F5-040C-4F55-96D5-1ADE027BE3B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C9533-9321-4CEA-BAEA-2C2843DF2FD4}" type="datetime1">
              <a:rPr lang="tr-TR"/>
              <a:pPr>
                <a:defRPr/>
              </a:pPr>
              <a:t>12.10.2015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0E0B5-52D6-4DEF-9FBF-76833206DBF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DC3FC-004A-42DC-95C9-926AFB2D0D4F}" type="datetime1">
              <a:rPr lang="tr-TR"/>
              <a:pPr>
                <a:defRPr/>
              </a:pPr>
              <a:t>12.10.2015</a:t>
            </a:fld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3EA35-8319-496A-84BE-1994C6890C2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2F953-D073-4658-B6E2-D74CF71E83B9}" type="datetime1">
              <a:rPr lang="tr-TR"/>
              <a:pPr>
                <a:defRPr/>
              </a:pPr>
              <a:t>12.10.2015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0CE58-6399-4611-9E8F-0AD78C2A833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6CF81-4B3D-4EB2-A559-CC5676AF85CD}" type="datetime1">
              <a:rPr lang="tr-TR"/>
              <a:pPr>
                <a:defRPr/>
              </a:pPr>
              <a:t>12.10.2015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04F5C-1DB1-4519-9741-D9153674D29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343BC-633B-42B1-B7F5-5788D2F05A4F}" type="datetime1">
              <a:rPr lang="tr-TR"/>
              <a:pPr>
                <a:defRPr/>
              </a:pPr>
              <a:t>12.10.2015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79EBA-7335-41E7-BD5F-46906D1A24F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C3390-89BF-4DB8-A237-C6FDF9468B2D}" type="datetime1">
              <a:rPr lang="tr-TR"/>
              <a:pPr>
                <a:defRPr/>
              </a:pPr>
              <a:t>12.10.2015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713B7-DCB9-455B-B444-79C675C1D7B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482F71-B13F-4B4E-959E-B1390607780D}" type="datetime1">
              <a:rPr lang="tr-TR"/>
              <a:pPr>
                <a:defRPr/>
              </a:pPr>
              <a:t>12.10.2015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05B971-80FD-48CD-AC16-C29D3642CD8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387600"/>
            <a:ext cx="7772400" cy="14700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5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Biyolojik </a:t>
            </a:r>
            <a:r>
              <a:rPr lang="tr-TR" sz="54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Makromoleküller</a:t>
            </a:r>
            <a:r>
              <a:rPr lang="tr-TR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tr-TR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4357688" y="4500563"/>
            <a:ext cx="4143375" cy="1571625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b="1" dirty="0" smtClean="0">
                <a:solidFill>
                  <a:srgbClr val="002060"/>
                </a:solidFill>
              </a:rPr>
              <a:t>Yrd. Doç Dr. Aslı AYKAÇ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2400" b="1" dirty="0" smtClean="0">
                <a:solidFill>
                  <a:srgbClr val="002060"/>
                </a:solidFill>
              </a:rPr>
              <a:t>Tıp Fakültesi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2400" b="1" dirty="0" smtClean="0">
                <a:solidFill>
                  <a:srgbClr val="002060"/>
                </a:solidFill>
              </a:rPr>
              <a:t>Biyofizik AD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297921-3264-4760-A22C-5FC746F164AC}" type="slidenum">
              <a:rPr lang="tr-TR"/>
              <a:pPr>
                <a:defRPr/>
              </a:pPr>
              <a:t>1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2339975" y="3789363"/>
            <a:ext cx="4103688" cy="68103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tr-TR" sz="2000" smtClean="0"/>
              <a:t>Çeşitli R </a:t>
            </a:r>
            <a:r>
              <a:rPr lang="tr-TR" sz="2000" baseline="-25000" smtClean="0"/>
              <a:t>(1.....20) </a:t>
            </a:r>
            <a:r>
              <a:rPr lang="tr-TR" sz="2000" smtClean="0"/>
              <a:t>gruplarına bağlanır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D175-98F2-4AB5-9E96-43228D1A1CB8}" type="slidenum">
              <a:rPr lang="tr-TR"/>
              <a:pPr>
                <a:defRPr/>
              </a:pPr>
              <a:t>10</a:t>
            </a:fld>
            <a:endParaRPr lang="tr-TR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 l="59132" t="54948" r="15910" b="34673"/>
          <a:stretch>
            <a:fillRect/>
          </a:stretch>
        </p:blipFill>
        <p:spPr bwMode="auto">
          <a:xfrm>
            <a:off x="971550" y="692150"/>
            <a:ext cx="7129463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2" descr="C:\Users\USER\Desktop\diş hekimliği\makromoleküller\proteinlerin_kimyasal_yapisi_2.jpg"/>
          <p:cNvPicPr>
            <a:picLocks noChangeAspect="1" noChangeArrowheads="1"/>
          </p:cNvPicPr>
          <p:nvPr/>
        </p:nvPicPr>
        <p:blipFill>
          <a:blip r:embed="rId3" cstate="print"/>
          <a:srcRect t="6761" b="8057"/>
          <a:stretch>
            <a:fillRect/>
          </a:stretch>
        </p:blipFill>
        <p:spPr bwMode="auto">
          <a:xfrm>
            <a:off x="1331913" y="4508500"/>
            <a:ext cx="6335712" cy="192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414338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4000" b="1" dirty="0" smtClean="0">
                <a:solidFill>
                  <a:schemeClr val="accent4"/>
                </a:solidFill>
              </a:rPr>
              <a:t>Protein yapısına giren a.a’ler</a:t>
            </a:r>
            <a:endParaRPr lang="tr-TR" sz="4000" b="1" dirty="0">
              <a:solidFill>
                <a:schemeClr val="accent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3D2F79-EE90-4C62-BEED-64A1360D3D2A}" type="slidenum">
              <a:rPr lang="tr-TR"/>
              <a:pPr>
                <a:defRPr/>
              </a:pPr>
              <a:t>11</a:t>
            </a:fld>
            <a:endParaRPr lang="tr-TR"/>
          </a:p>
        </p:txBody>
      </p:sp>
      <p:pic>
        <p:nvPicPr>
          <p:cNvPr id="12292" name="Content Placeholder 4"/>
          <p:cNvPicPr>
            <a:picLocks noGrp="1"/>
          </p:cNvPicPr>
          <p:nvPr>
            <p:ph idx="1"/>
          </p:nvPr>
        </p:nvPicPr>
        <p:blipFill>
          <a:blip r:embed="rId2" cstate="print"/>
          <a:srcRect l="52647" t="67049" r="37701" b="5946"/>
          <a:stretch>
            <a:fillRect/>
          </a:stretch>
        </p:blipFill>
        <p:spPr>
          <a:xfrm>
            <a:off x="395288" y="1700213"/>
            <a:ext cx="3762375" cy="4105275"/>
          </a:xfrm>
        </p:spPr>
      </p:pic>
      <p:pic>
        <p:nvPicPr>
          <p:cNvPr id="12293" name="Content Placeholder 4"/>
          <p:cNvPicPr>
            <a:picLocks/>
          </p:cNvPicPr>
          <p:nvPr/>
        </p:nvPicPr>
        <p:blipFill>
          <a:blip r:embed="rId2" cstate="print"/>
          <a:srcRect l="65784" t="67049" r="25638" b="5946"/>
          <a:stretch>
            <a:fillRect/>
          </a:stretch>
        </p:blipFill>
        <p:spPr bwMode="auto">
          <a:xfrm>
            <a:off x="3892550" y="1700213"/>
            <a:ext cx="334327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7235825" y="1844675"/>
            <a:ext cx="0" cy="38671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4000" b="1" dirty="0" smtClean="0">
                <a:solidFill>
                  <a:schemeClr val="accent4"/>
                </a:solidFill>
              </a:rPr>
              <a:t>Amino Asitlerin Sınıflandırılması-1</a:t>
            </a:r>
            <a:endParaRPr lang="tr-TR" sz="4000" b="1" dirty="0">
              <a:solidFill>
                <a:schemeClr val="accent4"/>
              </a:solidFill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525963"/>
          </a:xfrm>
        </p:spPr>
        <p:txBody>
          <a:bodyPr/>
          <a:lstStyle/>
          <a:p>
            <a:pPr eaLnBrk="1" hangingPunct="1"/>
            <a:r>
              <a:rPr lang="tr-TR" dirty="0" smtClean="0"/>
              <a:t>Biyolojik durumlarına göre </a:t>
            </a:r>
          </a:p>
          <a:p>
            <a:pPr lvl="1" eaLnBrk="1" hangingPunct="1"/>
            <a:r>
              <a:rPr lang="tr-TR" dirty="0" smtClean="0"/>
              <a:t>Esansiyel: vücudun sentezleyemediği,dışardan alınanması zorunlu</a:t>
            </a:r>
          </a:p>
          <a:p>
            <a:pPr lvl="2" eaLnBrk="1" hangingPunct="1"/>
            <a:r>
              <a:rPr lang="tr-TR" dirty="0" smtClean="0"/>
              <a:t>Histidin, lizin, triptofan, fenilalalin, metiyanin, treonin, lösin, izolösin, valin</a:t>
            </a:r>
          </a:p>
          <a:p>
            <a:pPr lvl="1" eaLnBrk="1" hangingPunct="1"/>
            <a:r>
              <a:rPr lang="tr-TR" dirty="0" smtClean="0"/>
              <a:t>Esansiyel olmayan</a:t>
            </a:r>
          </a:p>
          <a:p>
            <a:pPr lvl="2" eaLnBrk="1" hangingPunct="1"/>
            <a:r>
              <a:rPr lang="tr-TR" dirty="0" smtClean="0"/>
              <a:t>Arjinin, trozin, sistein, glisin, serin</a:t>
            </a:r>
          </a:p>
          <a:p>
            <a:pPr lvl="1" eaLnBrk="1" hangingPunct="1"/>
            <a:r>
              <a:rPr lang="tr-TR" dirty="0" smtClean="0"/>
              <a:t>Yarı esansiyel</a:t>
            </a:r>
          </a:p>
          <a:p>
            <a:pPr lvl="2" eaLnBrk="1" hangingPunct="1"/>
            <a:r>
              <a:rPr lang="tr-TR" dirty="0" smtClean="0"/>
              <a:t>Alanin, prolin, glutamik asit, aspartik asit, </a:t>
            </a:r>
            <a:r>
              <a:rPr lang="tr-TR" dirty="0" smtClean="0"/>
              <a:t>prolin</a:t>
            </a:r>
            <a:endParaRPr lang="tr-T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87605-E29A-47E0-B482-31CD800AA93A}" type="slidenum">
              <a:rPr lang="tr-TR"/>
              <a:pPr>
                <a:defRPr/>
              </a:pPr>
              <a:t>12</a:t>
            </a:fld>
            <a:endParaRPr lang="tr-T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28650" y="1638300"/>
            <a:ext cx="8229600" cy="3159125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tr-TR" sz="2800" b="1" i="1" dirty="0" smtClean="0">
                <a:solidFill>
                  <a:srgbClr val="7030A0"/>
                </a:solidFill>
              </a:rPr>
              <a:t/>
            </a:r>
            <a:br>
              <a:rPr lang="tr-TR" sz="2800" b="1" i="1" dirty="0" smtClean="0">
                <a:solidFill>
                  <a:srgbClr val="7030A0"/>
                </a:solidFill>
              </a:rPr>
            </a:br>
            <a:r>
              <a:rPr lang="tr-TR" sz="2800" b="1" i="1" dirty="0" smtClean="0">
                <a:solidFill>
                  <a:srgbClr val="7030A0"/>
                </a:solidFill>
              </a:rPr>
              <a:t>Amino Asitlerin Sınıflandırılması-2  </a:t>
            </a:r>
            <a:br>
              <a:rPr lang="tr-TR" sz="2800" b="1" i="1" dirty="0" smtClean="0">
                <a:solidFill>
                  <a:srgbClr val="7030A0"/>
                </a:solidFill>
              </a:rPr>
            </a:br>
            <a:r>
              <a:rPr lang="tr-TR" sz="2800" b="1" i="1" dirty="0" smtClean="0">
                <a:solidFill>
                  <a:srgbClr val="7030A0"/>
                </a:solidFill>
              </a:rPr>
              <a:t/>
            </a:r>
            <a:br>
              <a:rPr lang="tr-TR" sz="2800" b="1" i="1" dirty="0" smtClean="0">
                <a:solidFill>
                  <a:srgbClr val="7030A0"/>
                </a:solidFill>
              </a:rPr>
            </a:br>
            <a:r>
              <a:rPr lang="tr-TR" sz="2800" b="1" i="1" dirty="0" smtClean="0">
                <a:solidFill>
                  <a:srgbClr val="7030A0"/>
                </a:solidFill>
              </a:rPr>
              <a:t> </a:t>
            </a:r>
            <a:r>
              <a:rPr lang="tr-TR" sz="2800" dirty="0" smtClean="0">
                <a:solidFill>
                  <a:schemeClr val="tx2">
                    <a:lumMod val="50000"/>
                  </a:schemeClr>
                </a:solidFill>
              </a:rPr>
              <a:t> Yapılarına Göre </a:t>
            </a:r>
            <a:r>
              <a:rPr lang="tr-TR" sz="2800" b="1" i="1" dirty="0" smtClean="0">
                <a:solidFill>
                  <a:srgbClr val="7030A0"/>
                </a:solidFill>
              </a:rPr>
              <a:t/>
            </a:r>
            <a:br>
              <a:rPr lang="tr-TR" sz="2800" b="1" i="1" dirty="0" smtClean="0">
                <a:solidFill>
                  <a:srgbClr val="7030A0"/>
                </a:solidFill>
              </a:rPr>
            </a:br>
            <a:r>
              <a:rPr lang="tr-TR" sz="2800" b="1" i="1" dirty="0" smtClean="0">
                <a:solidFill>
                  <a:srgbClr val="7030A0"/>
                </a:solidFill>
              </a:rPr>
              <a:t>- </a:t>
            </a:r>
            <a:r>
              <a:rPr lang="tr-TR" sz="2800" i="1" dirty="0" smtClean="0">
                <a:solidFill>
                  <a:srgbClr val="002060"/>
                </a:solidFill>
              </a:rPr>
              <a:t>R </a:t>
            </a:r>
            <a:r>
              <a:rPr lang="tr-TR" sz="2800" i="1" dirty="0" smtClean="0">
                <a:solidFill>
                  <a:srgbClr val="002060"/>
                </a:solidFill>
              </a:rPr>
              <a:t>yan zincirin şekline göre</a:t>
            </a:r>
            <a:br>
              <a:rPr lang="tr-TR" sz="2800" i="1" dirty="0" smtClean="0">
                <a:solidFill>
                  <a:srgbClr val="002060"/>
                </a:solidFill>
              </a:rPr>
            </a:br>
            <a:r>
              <a:rPr lang="tr-TR" sz="2800" i="1" dirty="0" smtClean="0">
                <a:solidFill>
                  <a:srgbClr val="002060"/>
                </a:solidFill>
              </a:rPr>
              <a:t>- Fizyolojik </a:t>
            </a:r>
            <a:r>
              <a:rPr lang="tr-TR" sz="2800" i="1" dirty="0" smtClean="0">
                <a:solidFill>
                  <a:srgbClr val="002060"/>
                </a:solidFill>
              </a:rPr>
              <a:t>koşullarda sahip oldukları net elektrik yüke göre </a:t>
            </a:r>
            <a:br>
              <a:rPr lang="tr-TR" sz="2800" i="1" dirty="0" smtClean="0">
                <a:solidFill>
                  <a:srgbClr val="002060"/>
                </a:solidFill>
              </a:rPr>
            </a:br>
            <a:r>
              <a:rPr lang="tr-TR" sz="2800" i="1" dirty="0" smtClean="0">
                <a:solidFill>
                  <a:srgbClr val="002060"/>
                </a:solidFill>
              </a:rPr>
              <a:t>- Yan </a:t>
            </a:r>
            <a:r>
              <a:rPr lang="tr-TR" sz="2800" i="1" dirty="0" smtClean="0">
                <a:solidFill>
                  <a:srgbClr val="002060"/>
                </a:solidFill>
              </a:rPr>
              <a:t>zincirlerinin karakteristiğine göre (non-polar/polar – yüklü/yüksüz)</a:t>
            </a:r>
            <a:br>
              <a:rPr lang="tr-TR" sz="2800" i="1" dirty="0" smtClean="0">
                <a:solidFill>
                  <a:srgbClr val="002060"/>
                </a:solidFill>
              </a:rPr>
            </a:br>
            <a:r>
              <a:rPr lang="tr-TR" sz="2800" i="1" dirty="0" smtClean="0">
                <a:solidFill>
                  <a:srgbClr val="002060"/>
                </a:solidFill>
              </a:rPr>
              <a:t/>
            </a:r>
            <a:br>
              <a:rPr lang="tr-TR" sz="2800" i="1" dirty="0" smtClean="0">
                <a:solidFill>
                  <a:srgbClr val="002060"/>
                </a:solidFill>
              </a:rPr>
            </a:br>
            <a:r>
              <a:rPr lang="tr-TR" sz="2800" i="1" dirty="0" smtClean="0">
                <a:solidFill>
                  <a:srgbClr val="002060"/>
                </a:solidFill>
              </a:rPr>
              <a:t>* a.a’ ler amfoter maddeler oldukları için ortam pH’ sına göre + veya – yüke sahip olabilirler</a:t>
            </a:r>
            <a:endParaRPr lang="tr-TR" sz="2800" dirty="0"/>
          </a:p>
        </p:txBody>
      </p:sp>
      <p:sp>
        <p:nvSpPr>
          <p:cNvPr id="3" name="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A6DB7-4B17-4386-B9A4-F60F7D4D6AF7}" type="slidenum">
              <a:rPr lang="tr-TR"/>
              <a:pPr>
                <a:defRPr/>
              </a:pPr>
              <a:t>13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452596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b="1" dirty="0" smtClean="0">
                <a:solidFill>
                  <a:schemeClr val="accent4"/>
                </a:solidFill>
              </a:rPr>
              <a:t>R yan gruplarına göre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 smtClean="0"/>
              <a:t>Pozitif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 smtClean="0"/>
              <a:t>Negatif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 smtClean="0"/>
              <a:t>Nötral polar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 smtClean="0"/>
              <a:t>Polar olmayan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b="1" dirty="0" smtClean="0">
                <a:solidFill>
                  <a:schemeClr val="accent4"/>
                </a:solidFill>
              </a:rPr>
              <a:t>Net yüküne göre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 smtClean="0"/>
              <a:t>Nötr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 smtClean="0"/>
              <a:t>Asidik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 smtClean="0"/>
              <a:t>Bazik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91C8A6-53C2-422E-8001-409978C85C73}" type="slidenum">
              <a:rPr lang="tr-TR"/>
              <a:pPr>
                <a:defRPr/>
              </a:pPr>
              <a:t>14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4000" b="1" dirty="0" smtClean="0">
                <a:solidFill>
                  <a:schemeClr val="accent4"/>
                </a:solidFill>
              </a:rPr>
              <a:t>Nört amino asitler</a:t>
            </a:r>
            <a:endParaRPr lang="tr-TR" sz="4000" b="1" dirty="0">
              <a:solidFill>
                <a:schemeClr val="accent4"/>
              </a:solidFill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mtClean="0"/>
              <a:t>Düz</a:t>
            </a:r>
          </a:p>
          <a:p>
            <a:pPr lvl="1" eaLnBrk="1" hangingPunct="1"/>
            <a:r>
              <a:rPr lang="tr-TR" smtClean="0"/>
              <a:t>Glisin, alanin, valin, lösin, izolösin, prolin</a:t>
            </a:r>
          </a:p>
          <a:p>
            <a:pPr eaLnBrk="1" hangingPunct="1"/>
            <a:r>
              <a:rPr lang="tr-TR" smtClean="0"/>
              <a:t>Aromatik</a:t>
            </a:r>
          </a:p>
          <a:p>
            <a:pPr lvl="1" eaLnBrk="1" hangingPunct="1"/>
            <a:r>
              <a:rPr lang="tr-TR" smtClean="0"/>
              <a:t>Fenilalanin, tirozin, triptofan</a:t>
            </a:r>
          </a:p>
          <a:p>
            <a:pPr eaLnBrk="1" hangingPunct="1"/>
            <a:r>
              <a:rPr lang="tr-TR" smtClean="0"/>
              <a:t>Hidroksilli</a:t>
            </a:r>
          </a:p>
          <a:p>
            <a:pPr lvl="1" eaLnBrk="1" hangingPunct="1"/>
            <a:r>
              <a:rPr lang="tr-TR" smtClean="0"/>
              <a:t>Serin, theoronin, tirozin</a:t>
            </a:r>
          </a:p>
          <a:p>
            <a:pPr eaLnBrk="1" hangingPunct="1"/>
            <a:r>
              <a:rPr lang="tr-TR" smtClean="0"/>
              <a:t>Sülfürlü</a:t>
            </a:r>
          </a:p>
          <a:p>
            <a:pPr lvl="1" eaLnBrk="1" hangingPunct="1"/>
            <a:r>
              <a:rPr lang="tr-TR" smtClean="0"/>
              <a:t>Sistein, metionin</a:t>
            </a:r>
          </a:p>
          <a:p>
            <a:pPr eaLnBrk="1" hangingPunct="1"/>
            <a:endParaRPr lang="tr-T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A72452-1F72-4FCC-991D-83A1D16A1FB2}" type="slidenum">
              <a:rPr lang="tr-TR"/>
              <a:pPr>
                <a:defRPr/>
              </a:pPr>
              <a:t>15</a:t>
            </a:fld>
            <a:endParaRPr lang="tr-TR"/>
          </a:p>
        </p:txBody>
      </p:sp>
      <p:grpSp>
        <p:nvGrpSpPr>
          <p:cNvPr id="16389" name="Group 6"/>
          <p:cNvGrpSpPr>
            <a:grpSpLocks/>
          </p:cNvGrpSpPr>
          <p:nvPr/>
        </p:nvGrpSpPr>
        <p:grpSpPr bwMode="auto">
          <a:xfrm>
            <a:off x="1692275" y="1628775"/>
            <a:ext cx="1079500" cy="563563"/>
            <a:chOff x="1979712" y="1484784"/>
            <a:chExt cx="1457325" cy="707132"/>
          </a:xfrm>
        </p:grpSpPr>
        <p:pic>
          <p:nvPicPr>
            <p:cNvPr id="1639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79712" y="1772816"/>
              <a:ext cx="1457325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0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79712" y="1484784"/>
              <a:ext cx="1457325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390" name="Picture 9"/>
          <p:cNvPicPr>
            <a:picLocks noChangeAspect="1" noChangeArrowheads="1"/>
          </p:cNvPicPr>
          <p:nvPr/>
        </p:nvPicPr>
        <p:blipFill>
          <a:blip r:embed="rId4" cstate="print"/>
          <a:srcRect l="63049" t="65981" r="26933" b="26213"/>
          <a:stretch>
            <a:fillRect/>
          </a:stretch>
        </p:blipFill>
        <p:spPr bwMode="auto">
          <a:xfrm>
            <a:off x="2916238" y="1628775"/>
            <a:ext cx="93503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0"/>
          <p:cNvPicPr>
            <a:picLocks noChangeAspect="1" noChangeArrowheads="1"/>
          </p:cNvPicPr>
          <p:nvPr/>
        </p:nvPicPr>
        <p:blipFill>
          <a:blip r:embed="rId4" cstate="print"/>
          <a:srcRect l="47180" t="74579" r="40942" b="17203"/>
          <a:stretch>
            <a:fillRect/>
          </a:stretch>
        </p:blipFill>
        <p:spPr bwMode="auto">
          <a:xfrm>
            <a:off x="5148263" y="1484313"/>
            <a:ext cx="863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1"/>
          <p:cNvPicPr>
            <a:picLocks noChangeAspect="1" noChangeArrowheads="1"/>
          </p:cNvPicPr>
          <p:nvPr/>
        </p:nvPicPr>
        <p:blipFill>
          <a:blip r:embed="rId4" cstate="print"/>
          <a:srcRect l="60281" t="74579" r="29935" b="18280"/>
          <a:stretch>
            <a:fillRect/>
          </a:stretch>
        </p:blipFill>
        <p:spPr bwMode="auto">
          <a:xfrm>
            <a:off x="6227763" y="1628775"/>
            <a:ext cx="8651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2"/>
          <p:cNvPicPr>
            <a:picLocks noChangeAspect="1" noChangeArrowheads="1"/>
          </p:cNvPicPr>
          <p:nvPr/>
        </p:nvPicPr>
        <p:blipFill>
          <a:blip r:embed="rId5" cstate="print"/>
          <a:srcRect l="66846" t="72513" r="19029" b="13200"/>
          <a:stretch>
            <a:fillRect/>
          </a:stretch>
        </p:blipFill>
        <p:spPr bwMode="auto">
          <a:xfrm>
            <a:off x="7308850" y="1557338"/>
            <a:ext cx="884238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3"/>
          <p:cNvPicPr>
            <a:picLocks noChangeAspect="1" noChangeArrowheads="1"/>
          </p:cNvPicPr>
          <p:nvPr/>
        </p:nvPicPr>
        <p:blipFill>
          <a:blip r:embed="rId5" cstate="print"/>
          <a:srcRect l="42033" t="74323" r="42812" b="14285"/>
          <a:stretch>
            <a:fillRect/>
          </a:stretch>
        </p:blipFill>
        <p:spPr bwMode="auto">
          <a:xfrm>
            <a:off x="3995738" y="1628775"/>
            <a:ext cx="10080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14"/>
          <p:cNvPicPr>
            <a:picLocks noChangeAspect="1" noChangeArrowheads="1"/>
          </p:cNvPicPr>
          <p:nvPr/>
        </p:nvPicPr>
        <p:blipFill>
          <a:blip r:embed="rId6" cstate="print"/>
          <a:srcRect l="45947" t="58047" r="21368" b="13562"/>
          <a:stretch>
            <a:fillRect/>
          </a:stretch>
        </p:blipFill>
        <p:spPr bwMode="auto">
          <a:xfrm>
            <a:off x="5508625" y="2636838"/>
            <a:ext cx="2309813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15"/>
          <p:cNvPicPr>
            <a:picLocks noChangeAspect="1" noChangeArrowheads="1"/>
          </p:cNvPicPr>
          <p:nvPr/>
        </p:nvPicPr>
        <p:blipFill>
          <a:blip r:embed="rId7" cstate="print"/>
          <a:srcRect l="46069" t="25136" r="37537" b="60217"/>
          <a:stretch>
            <a:fillRect/>
          </a:stretch>
        </p:blipFill>
        <p:spPr bwMode="auto">
          <a:xfrm>
            <a:off x="3851275" y="5732463"/>
            <a:ext cx="108108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16"/>
          <p:cNvPicPr>
            <a:picLocks noChangeAspect="1" noChangeArrowheads="1"/>
          </p:cNvPicPr>
          <p:nvPr/>
        </p:nvPicPr>
        <p:blipFill>
          <a:blip r:embed="rId7" cstate="print"/>
          <a:srcRect l="59457" t="40868" r="21989" b="42857"/>
          <a:stretch>
            <a:fillRect/>
          </a:stretch>
        </p:blipFill>
        <p:spPr bwMode="auto">
          <a:xfrm>
            <a:off x="5148263" y="5661025"/>
            <a:ext cx="13684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8" name="Picture 17"/>
          <p:cNvPicPr>
            <a:picLocks noChangeAspect="1" noChangeArrowheads="1"/>
          </p:cNvPicPr>
          <p:nvPr/>
        </p:nvPicPr>
        <p:blipFill>
          <a:blip r:embed="rId8" cstate="print"/>
          <a:srcRect l="45663" t="20087" r="22192" b="48065"/>
          <a:stretch>
            <a:fillRect/>
          </a:stretch>
        </p:blipFill>
        <p:spPr bwMode="auto">
          <a:xfrm>
            <a:off x="5219700" y="4292600"/>
            <a:ext cx="2592388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25"/>
          </a:xfrm>
        </p:spPr>
        <p:txBody>
          <a:bodyPr/>
          <a:lstStyle/>
          <a:p>
            <a:pPr eaLnBrk="1" hangingPunct="1"/>
            <a:r>
              <a:rPr lang="tr-TR" sz="3200" b="1" i="1" smtClean="0">
                <a:solidFill>
                  <a:srgbClr val="7030A0"/>
                </a:solidFill>
              </a:rPr>
              <a:t>Fizyolojik koşullarda sahip oldukları net elektrik yüküne göre a.a’ lerin sınıflandırılması</a:t>
            </a:r>
          </a:p>
        </p:txBody>
      </p:sp>
      <p:sp>
        <p:nvSpPr>
          <p:cNvPr id="17411" name="2 İçerik Yer Tutucusu"/>
          <p:cNvSpPr>
            <a:spLocks noGrp="1"/>
          </p:cNvSpPr>
          <p:nvPr>
            <p:ph idx="1"/>
          </p:nvPr>
        </p:nvSpPr>
        <p:spPr>
          <a:xfrm>
            <a:off x="457200" y="2143125"/>
            <a:ext cx="8229600" cy="398303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tr-TR" sz="2800" b="1" i="1" smtClean="0">
                <a:solidFill>
                  <a:srgbClr val="002060"/>
                </a:solidFill>
              </a:rPr>
              <a:t>	  Nötr amino asitler (amfoterik)</a:t>
            </a:r>
          </a:p>
          <a:p>
            <a:pPr lvl="1" eaLnBrk="1" hangingPunct="1">
              <a:buFont typeface="Arial" charset="0"/>
              <a:buChar char="•"/>
            </a:pPr>
            <a:r>
              <a:rPr lang="tr-TR" smtClean="0"/>
              <a:t>Eşit sayıda karboksil ve amino gruplarına sahiptirler. </a:t>
            </a:r>
          </a:p>
          <a:p>
            <a:pPr lvl="1" eaLnBrk="1" hangingPunct="1">
              <a:buFont typeface="Arial" charset="0"/>
              <a:buChar char="•"/>
            </a:pPr>
            <a:r>
              <a:rPr lang="tr-TR" smtClean="0"/>
              <a:t>Uygun pH koşullarında asit veya baz olarak ayrışabilirler.</a:t>
            </a:r>
          </a:p>
          <a:p>
            <a:pPr lvl="1" eaLnBrk="1" hangingPunct="1">
              <a:buFont typeface="Arial" charset="0"/>
              <a:buChar char="•"/>
            </a:pPr>
            <a:r>
              <a:rPr lang="tr-TR" smtClean="0"/>
              <a:t>İzoelektrik pH: 4.8-6.3</a:t>
            </a:r>
          </a:p>
          <a:p>
            <a:pPr eaLnBrk="1" hangingPunct="1">
              <a:buFont typeface="Arial" charset="0"/>
              <a:buNone/>
            </a:pPr>
            <a:r>
              <a:rPr lang="tr-TR" sz="1800" smtClean="0"/>
              <a:t>	</a:t>
            </a:r>
          </a:p>
          <a:p>
            <a:pPr eaLnBrk="1" hangingPunct="1">
              <a:buFont typeface="Arial" charset="0"/>
              <a:buNone/>
            </a:pPr>
            <a:r>
              <a:rPr lang="tr-TR" sz="1800" smtClean="0"/>
              <a:t>	Asidik ayrışmanın bazik ayrışmayla dengede olduğu pH değerine a.a’ in </a:t>
            </a:r>
            <a:r>
              <a:rPr lang="tr-TR" sz="1800" b="1" i="1" smtClean="0">
                <a:solidFill>
                  <a:srgbClr val="7030A0"/>
                </a:solidFill>
              </a:rPr>
              <a:t>izoelektrik pH</a:t>
            </a:r>
            <a:r>
              <a:rPr lang="tr-TR" sz="1800" smtClean="0"/>
              <a:t>’ sı denir.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B64445-B68B-4083-97D6-3CFB2CBBF39C}" type="slidenum">
              <a:rPr lang="tr-TR"/>
              <a:pPr>
                <a:defRPr/>
              </a:pPr>
              <a:t>16</a:t>
            </a:fld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4089400"/>
            <a:ext cx="7900988" cy="2339975"/>
          </a:xfrm>
        </p:spPr>
        <p:txBody>
          <a:bodyPr/>
          <a:lstStyle/>
          <a:p>
            <a:pPr lvl="1" eaLnBrk="1" hangingPunct="1"/>
            <a:r>
              <a:rPr lang="tr-TR" smtClean="0"/>
              <a:t>İzoelektrik pH’ da hakim olan nötr yapı bir + ve bir – yük taşıyan dipolar iyon (zwitterion) yapısıdır. </a:t>
            </a:r>
          </a:p>
          <a:p>
            <a:pPr lvl="1" eaLnBrk="1" hangingPunct="1"/>
            <a:r>
              <a:rPr lang="tr-TR" smtClean="0"/>
              <a:t>Dipolar yapıda amino grubu bir proton almıştır [–NH</a:t>
            </a:r>
            <a:r>
              <a:rPr lang="tr-TR" baseline="-25000" smtClean="0"/>
              <a:t>3</a:t>
            </a:r>
            <a:r>
              <a:rPr lang="tr-TR" baseline="30000" smtClean="0"/>
              <a:t>+</a:t>
            </a:r>
            <a:r>
              <a:rPr lang="tr-TR" smtClean="0"/>
              <a:t>], karboksil grubu ise proton kaybetmiştir [–COO</a:t>
            </a:r>
            <a:r>
              <a:rPr lang="tr-TR" baseline="30000" smtClean="0"/>
              <a:t>-</a:t>
            </a:r>
            <a:r>
              <a:rPr lang="tr-TR" smtClean="0"/>
              <a:t>].</a:t>
            </a:r>
            <a:endParaRPr lang="tr-TR" baseline="-25000" smtClean="0"/>
          </a:p>
          <a:p>
            <a:pPr eaLnBrk="1" hangingPunct="1"/>
            <a:endParaRPr lang="tr-TR" smtClean="0"/>
          </a:p>
        </p:txBody>
      </p:sp>
      <p:pic>
        <p:nvPicPr>
          <p:cNvPr id="5" name="Picture 2" descr="C:\Users\USER\Desktop\nz_vs_zw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85852" y="1017968"/>
            <a:ext cx="6429420" cy="283966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F58D36-937C-4BB4-A04D-B2CBF8B792E6}" type="slidenum">
              <a:rPr lang="tr-TR"/>
              <a:pPr>
                <a:defRPr/>
              </a:pPr>
              <a:t>17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2 İçerik Yer Tutucusu"/>
          <p:cNvSpPr>
            <a:spLocks noGrp="1"/>
          </p:cNvSpPr>
          <p:nvPr>
            <p:ph idx="1"/>
          </p:nvPr>
        </p:nvSpPr>
        <p:spPr>
          <a:xfrm>
            <a:off x="457200" y="1546225"/>
            <a:ext cx="8229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tr-TR" b="1" i="1" dirty="0" smtClean="0">
                <a:solidFill>
                  <a:srgbClr val="7030A0"/>
                </a:solidFill>
              </a:rPr>
              <a:t>	</a:t>
            </a:r>
            <a:r>
              <a:rPr lang="tr-TR" sz="2800" b="1" i="1" dirty="0" smtClean="0">
                <a:solidFill>
                  <a:srgbClr val="7030A0"/>
                </a:solidFill>
              </a:rPr>
              <a:t>Asit çözeltide (örneğin, pH=1) </a:t>
            </a:r>
          </a:p>
          <a:p>
            <a:pPr eaLnBrk="1" hangingPunct="1">
              <a:buFont typeface="Arial" charset="0"/>
              <a:buNone/>
            </a:pPr>
            <a:r>
              <a:rPr lang="tr-TR" sz="2800" b="1" i="1" dirty="0" smtClean="0">
                <a:solidFill>
                  <a:srgbClr val="7030A0"/>
                </a:solidFill>
              </a:rPr>
              <a:t>	</a:t>
            </a:r>
            <a:r>
              <a:rPr lang="tr-TR" sz="2800" dirty="0" smtClean="0"/>
              <a:t>karboksil grubu (–COOH)</a:t>
            </a:r>
            <a:r>
              <a:rPr lang="tr-TR" sz="2800" u="sng" dirty="0" smtClean="0"/>
              <a:t> iyonlaşmamış</a:t>
            </a:r>
            <a:r>
              <a:rPr lang="tr-TR" sz="2800" dirty="0" smtClean="0"/>
              <a:t>,</a:t>
            </a:r>
          </a:p>
          <a:p>
            <a:pPr eaLnBrk="1" hangingPunct="1">
              <a:buFont typeface="Arial" charset="0"/>
              <a:buNone/>
            </a:pPr>
            <a:r>
              <a:rPr lang="tr-TR" sz="2800" dirty="0" smtClean="0"/>
              <a:t>	amino grubu    [–NH</a:t>
            </a:r>
            <a:r>
              <a:rPr lang="tr-TR" sz="2800" baseline="-25000" dirty="0" smtClean="0"/>
              <a:t>3</a:t>
            </a:r>
            <a:r>
              <a:rPr lang="tr-TR" sz="2800" baseline="30000" dirty="0" smtClean="0"/>
              <a:t>+</a:t>
            </a:r>
            <a:r>
              <a:rPr lang="tr-TR" sz="2800" dirty="0" smtClean="0"/>
              <a:t>] iyonlaşmıştır</a:t>
            </a:r>
          </a:p>
          <a:p>
            <a:pPr eaLnBrk="1" hangingPunct="1">
              <a:buFont typeface="Arial" charset="0"/>
              <a:buNone/>
            </a:pPr>
            <a:endParaRPr lang="tr-TR" sz="2800" dirty="0" smtClean="0"/>
          </a:p>
          <a:p>
            <a:pPr eaLnBrk="1" hangingPunct="1">
              <a:buFont typeface="Arial" charset="0"/>
              <a:buNone/>
            </a:pPr>
            <a:r>
              <a:rPr lang="tr-TR" sz="2800" b="1" i="1" dirty="0" smtClean="0">
                <a:solidFill>
                  <a:srgbClr val="7030A0"/>
                </a:solidFill>
              </a:rPr>
              <a:t>	Bazik çözeltide (örneğin, pH=10) </a:t>
            </a:r>
          </a:p>
          <a:p>
            <a:pPr eaLnBrk="1" hangingPunct="1">
              <a:buFont typeface="Arial" charset="0"/>
              <a:buNone/>
            </a:pPr>
            <a:r>
              <a:rPr lang="tr-TR" sz="2800" b="1" i="1" dirty="0" smtClean="0">
                <a:solidFill>
                  <a:srgbClr val="7030A0"/>
                </a:solidFill>
              </a:rPr>
              <a:t>	</a:t>
            </a:r>
            <a:r>
              <a:rPr lang="tr-TR" sz="2800" dirty="0" smtClean="0"/>
              <a:t>amino grubu [–NH</a:t>
            </a:r>
            <a:r>
              <a:rPr lang="tr-TR" sz="2800" baseline="-25000" dirty="0" smtClean="0"/>
              <a:t>2</a:t>
            </a:r>
            <a:r>
              <a:rPr lang="tr-TR" sz="2800" dirty="0" smtClean="0"/>
              <a:t>] </a:t>
            </a:r>
            <a:r>
              <a:rPr lang="tr-TR" sz="2800" u="sng" dirty="0" smtClean="0"/>
              <a:t>iyonlaşmamış</a:t>
            </a:r>
            <a:r>
              <a:rPr lang="tr-TR" sz="2800" dirty="0" smtClean="0"/>
              <a:t>, </a:t>
            </a:r>
          </a:p>
          <a:p>
            <a:pPr eaLnBrk="1" hangingPunct="1">
              <a:buFont typeface="Arial" charset="0"/>
              <a:buNone/>
            </a:pPr>
            <a:r>
              <a:rPr lang="tr-TR" sz="2800" dirty="0" smtClean="0"/>
              <a:t>	karboksil grubu  (–COOH</a:t>
            </a:r>
            <a:r>
              <a:rPr lang="tr-TR" sz="2800" baseline="30000" dirty="0" smtClean="0"/>
              <a:t>-</a:t>
            </a:r>
            <a:r>
              <a:rPr lang="tr-TR" sz="2800" dirty="0" smtClean="0"/>
              <a:t>) iyonlaşmıştır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B9C052-A2B4-4C2C-8CED-4784B73E1B86}" type="slidenum">
              <a:rPr lang="tr-TR"/>
              <a:pPr>
                <a:defRPr/>
              </a:pPr>
              <a:t>18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Başlık"/>
          <p:cNvSpPr>
            <a:spLocks noGrp="1"/>
          </p:cNvSpPr>
          <p:nvPr>
            <p:ph type="title"/>
          </p:nvPr>
        </p:nvSpPr>
        <p:spPr>
          <a:xfrm>
            <a:off x="214313" y="1203325"/>
            <a:ext cx="8229600" cy="1225550"/>
          </a:xfrm>
        </p:spPr>
        <p:txBody>
          <a:bodyPr/>
          <a:lstStyle/>
          <a:p>
            <a:pPr eaLnBrk="1" hangingPunct="1"/>
            <a:r>
              <a:rPr lang="tr-TR" sz="3600" b="1" i="1" smtClean="0">
                <a:solidFill>
                  <a:srgbClr val="002060"/>
                </a:solidFill>
              </a:rPr>
              <a:t>Bazik amino asitler</a:t>
            </a:r>
            <a:br>
              <a:rPr lang="tr-TR" sz="3600" b="1" i="1" smtClean="0">
                <a:solidFill>
                  <a:srgbClr val="002060"/>
                </a:solidFill>
              </a:rPr>
            </a:br>
            <a:r>
              <a:rPr lang="tr-TR" sz="2800" b="1" i="1" smtClean="0">
                <a:solidFill>
                  <a:srgbClr val="002060"/>
                </a:solidFill>
              </a:rPr>
              <a:t>birden fazla amino grubuna sahip</a:t>
            </a:r>
          </a:p>
        </p:txBody>
      </p:sp>
      <p:sp>
        <p:nvSpPr>
          <p:cNvPr id="21507" name="2 Metin Yer Tutucusu"/>
          <p:cNvSpPr>
            <a:spLocks noGrp="1"/>
          </p:cNvSpPr>
          <p:nvPr>
            <p:ph type="body" idx="1"/>
          </p:nvPr>
        </p:nvSpPr>
        <p:spPr>
          <a:xfrm>
            <a:off x="500063" y="2360613"/>
            <a:ext cx="4040187" cy="639762"/>
          </a:xfrm>
        </p:spPr>
        <p:txBody>
          <a:bodyPr/>
          <a:lstStyle/>
          <a:p>
            <a:pPr eaLnBrk="1" hangingPunct="1"/>
            <a:r>
              <a:rPr lang="tr-TR" sz="2800" i="1" smtClean="0">
                <a:solidFill>
                  <a:srgbClr val="7030A0"/>
                </a:solidFill>
              </a:rPr>
              <a:t>Amino asitler</a:t>
            </a:r>
          </a:p>
        </p:txBody>
      </p:sp>
      <p:sp>
        <p:nvSpPr>
          <p:cNvPr id="21508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906713"/>
            <a:ext cx="4040188" cy="2808287"/>
          </a:xfrm>
        </p:spPr>
        <p:txBody>
          <a:bodyPr/>
          <a:lstStyle/>
          <a:p>
            <a:pPr eaLnBrk="1" hangingPunct="1">
              <a:buFont typeface="Courier New" pitchFamily="49" charset="0"/>
              <a:buChar char="o"/>
            </a:pPr>
            <a:r>
              <a:rPr lang="tr-TR" b="1" i="1" smtClean="0">
                <a:solidFill>
                  <a:srgbClr val="00B050"/>
                </a:solidFill>
              </a:rPr>
              <a:t>Lisin ve Arginin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tr-TR" b="1" i="1" smtClean="0"/>
              <a:t>Histidin</a:t>
            </a:r>
          </a:p>
        </p:txBody>
      </p:sp>
      <p:sp>
        <p:nvSpPr>
          <p:cNvPr id="21509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2217738"/>
            <a:ext cx="4041775" cy="639762"/>
          </a:xfrm>
        </p:spPr>
        <p:txBody>
          <a:bodyPr/>
          <a:lstStyle/>
          <a:p>
            <a:pPr eaLnBrk="1" hangingPunct="1"/>
            <a:r>
              <a:rPr lang="tr-TR" sz="2800" smtClean="0">
                <a:solidFill>
                  <a:srgbClr val="7030A0"/>
                </a:solidFill>
              </a:rPr>
              <a:t> yan zincirleri</a:t>
            </a:r>
          </a:p>
        </p:txBody>
      </p:sp>
      <p:sp>
        <p:nvSpPr>
          <p:cNvPr id="21510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835275"/>
            <a:ext cx="4041775" cy="3951288"/>
          </a:xfrm>
        </p:spPr>
        <p:txBody>
          <a:bodyPr/>
          <a:lstStyle/>
          <a:p>
            <a:pPr marL="457200" indent="-457200" eaLnBrk="1" hangingPunct="1">
              <a:buFont typeface="Courier New" pitchFamily="49" charset="0"/>
              <a:buChar char="o"/>
            </a:pPr>
            <a:r>
              <a:rPr lang="tr-TR" smtClean="0"/>
              <a:t>nötr pH’ da pozitif yüklüdür</a:t>
            </a:r>
          </a:p>
          <a:p>
            <a:pPr marL="457200" indent="-457200" eaLnBrk="1" hangingPunct="1">
              <a:buFont typeface="Courier New" pitchFamily="49" charset="0"/>
              <a:buChar char="o"/>
            </a:pPr>
            <a:r>
              <a:rPr lang="tr-TR" smtClean="0"/>
              <a:t>çevresindeki diğer moleküllere bağlı olarak nötr veya pozitif yüklü olabilir</a:t>
            </a:r>
          </a:p>
        </p:txBody>
      </p:sp>
      <p:sp>
        <p:nvSpPr>
          <p:cNvPr id="21511" name="6 Metin kutusu"/>
          <p:cNvSpPr txBox="1">
            <a:spLocks noChangeArrowheads="1"/>
          </p:cNvSpPr>
          <p:nvPr/>
        </p:nvSpPr>
        <p:spPr bwMode="auto">
          <a:xfrm>
            <a:off x="285750" y="5214938"/>
            <a:ext cx="88566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000">
                <a:solidFill>
                  <a:srgbClr val="00B050"/>
                </a:solidFill>
                <a:latin typeface="Calibri" pitchFamily="34" charset="0"/>
              </a:rPr>
              <a:t>* Polar, yüklü a.a. Lisin ve Arginin ikinci bir amino grubu içerdiklerinden nötr pH’ da </a:t>
            </a:r>
          </a:p>
          <a:p>
            <a:r>
              <a:rPr lang="tr-TR" sz="2000">
                <a:solidFill>
                  <a:srgbClr val="00B050"/>
                </a:solidFill>
                <a:latin typeface="Calibri" pitchFamily="34" charset="0"/>
              </a:rPr>
              <a:t>+ yüke sahiptirler.</a:t>
            </a:r>
          </a:p>
          <a:p>
            <a:pPr>
              <a:buFont typeface="Arial" charset="0"/>
              <a:buChar char="•"/>
            </a:pPr>
            <a:r>
              <a:rPr lang="tr-TR" sz="2000">
                <a:latin typeface="Calibri" pitchFamily="34" charset="0"/>
              </a:rPr>
              <a:t>Nötr pH’ da yüksüz ama en ufak pH kaymasında NH</a:t>
            </a:r>
            <a:r>
              <a:rPr lang="tr-TR" sz="2000" baseline="-25000">
                <a:latin typeface="Calibri" pitchFamily="34" charset="0"/>
              </a:rPr>
              <a:t>2 </a:t>
            </a:r>
            <a:r>
              <a:rPr lang="tr-TR" sz="2000">
                <a:latin typeface="Calibri" pitchFamily="34" charset="0"/>
              </a:rPr>
              <a:t>yüklendiği için + yüke sahip</a:t>
            </a:r>
          </a:p>
          <a:p>
            <a:r>
              <a:rPr lang="tr-TR" sz="2000">
                <a:latin typeface="Calibri" pitchFamily="34" charset="0"/>
              </a:rPr>
              <a:t> olur.</a:t>
            </a:r>
          </a:p>
          <a:p>
            <a:endParaRPr lang="tr-TR">
              <a:latin typeface="Calibri" pitchFamily="34" charset="0"/>
            </a:endParaRPr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8AD56-3784-43E9-A266-CB8AB0BA86AD}" type="slidenum">
              <a:rPr lang="tr-TR"/>
              <a:pPr>
                <a:defRPr/>
              </a:pPr>
              <a:t>19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2 İçerik Yer Tutucusu"/>
          <p:cNvSpPr>
            <a:spLocks noGrp="1"/>
          </p:cNvSpPr>
          <p:nvPr>
            <p:ph idx="1"/>
          </p:nvPr>
        </p:nvSpPr>
        <p:spPr>
          <a:xfrm>
            <a:off x="1500188" y="1071563"/>
            <a:ext cx="6215062" cy="3000375"/>
          </a:xfrm>
        </p:spPr>
        <p:txBody>
          <a:bodyPr/>
          <a:lstStyle/>
          <a:p>
            <a:pPr eaLnBrk="1" hangingPunct="1"/>
            <a:r>
              <a:rPr lang="tr-TR" smtClean="0">
                <a:solidFill>
                  <a:srgbClr val="002060"/>
                </a:solidFill>
              </a:rPr>
              <a:t>Proteinler</a:t>
            </a:r>
          </a:p>
          <a:p>
            <a:pPr eaLnBrk="1" hangingPunct="1"/>
            <a:r>
              <a:rPr lang="tr-TR" smtClean="0">
                <a:solidFill>
                  <a:srgbClr val="002060"/>
                </a:solidFill>
              </a:rPr>
              <a:t>Nükleik asitler</a:t>
            </a:r>
          </a:p>
          <a:p>
            <a:pPr eaLnBrk="1" hangingPunct="1"/>
            <a:r>
              <a:rPr lang="tr-TR" smtClean="0">
                <a:solidFill>
                  <a:srgbClr val="002060"/>
                </a:solidFill>
              </a:rPr>
              <a:t>Polisakkaritler</a:t>
            </a:r>
          </a:p>
          <a:p>
            <a:pPr eaLnBrk="1" hangingPunct="1"/>
            <a:r>
              <a:rPr lang="tr-TR" smtClean="0">
                <a:solidFill>
                  <a:srgbClr val="002060"/>
                </a:solidFill>
              </a:rPr>
              <a:t>Lipidler</a:t>
            </a:r>
          </a:p>
          <a:p>
            <a:pPr eaLnBrk="1" hangingPunct="1">
              <a:buFont typeface="Arial" charset="0"/>
              <a:buNone/>
            </a:pPr>
            <a:endParaRPr lang="tr-TR" smtClean="0"/>
          </a:p>
        </p:txBody>
      </p:sp>
      <p:sp>
        <p:nvSpPr>
          <p:cNvPr id="4" name="3 Sağ Ayraç"/>
          <p:cNvSpPr/>
          <p:nvPr/>
        </p:nvSpPr>
        <p:spPr>
          <a:xfrm>
            <a:off x="4500563" y="1214438"/>
            <a:ext cx="642937" cy="142875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3076" name="4 Metin kutusu"/>
          <p:cNvSpPr txBox="1">
            <a:spLocks noChangeArrowheads="1"/>
          </p:cNvSpPr>
          <p:nvPr/>
        </p:nvSpPr>
        <p:spPr bwMode="auto">
          <a:xfrm>
            <a:off x="5357813" y="1714500"/>
            <a:ext cx="2143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400">
                <a:solidFill>
                  <a:srgbClr val="002060"/>
                </a:solidFill>
                <a:latin typeface="Calibri" pitchFamily="34" charset="0"/>
              </a:rPr>
              <a:t>polimer yapısı</a:t>
            </a:r>
          </a:p>
        </p:txBody>
      </p:sp>
      <p:sp>
        <p:nvSpPr>
          <p:cNvPr id="3077" name="5 Metin kutusu"/>
          <p:cNvSpPr txBox="1">
            <a:spLocks noChangeArrowheads="1"/>
          </p:cNvSpPr>
          <p:nvPr/>
        </p:nvSpPr>
        <p:spPr bwMode="auto">
          <a:xfrm>
            <a:off x="357188" y="3429000"/>
            <a:ext cx="82692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tr-TR" sz="2000" b="1" i="1">
                <a:solidFill>
                  <a:srgbClr val="7030A0"/>
                </a:solidFill>
                <a:latin typeface="Calibri" pitchFamily="34" charset="0"/>
              </a:rPr>
              <a:t> Polimerler</a:t>
            </a:r>
            <a:r>
              <a:rPr lang="tr-TR" sz="2000">
                <a:latin typeface="Calibri" pitchFamily="34" charset="0"/>
              </a:rPr>
              <a:t>, çok sayıda yapıtaşı molekülün (monomer) ardışık olarak birbirine </a:t>
            </a:r>
          </a:p>
          <a:p>
            <a:r>
              <a:rPr lang="tr-TR" sz="2000">
                <a:latin typeface="Calibri" pitchFamily="34" charset="0"/>
              </a:rPr>
              <a:t>bağlanmasıyla oluşur</a:t>
            </a:r>
          </a:p>
          <a:p>
            <a:r>
              <a:rPr lang="tr-TR" sz="2000">
                <a:latin typeface="Calibri" pitchFamily="34" charset="0"/>
              </a:rPr>
              <a:t> Birden fazla polimer yapı içeren proteinlere </a:t>
            </a:r>
            <a:r>
              <a:rPr lang="tr-TR" sz="2000" b="1" i="1">
                <a:solidFill>
                  <a:srgbClr val="7030A0"/>
                </a:solidFill>
                <a:latin typeface="Calibri" pitchFamily="34" charset="0"/>
              </a:rPr>
              <a:t>oligomerik proteinler </a:t>
            </a:r>
            <a:r>
              <a:rPr lang="tr-TR" sz="2000">
                <a:latin typeface="Calibri" pitchFamily="34" charset="0"/>
              </a:rPr>
              <a:t>denir</a:t>
            </a: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6FFF60-AD0F-4507-AA5F-589191DBDD50}" type="slidenum">
              <a:rPr lang="tr-TR"/>
              <a:pPr>
                <a:defRPr/>
              </a:pPr>
              <a:t>2</a:t>
            </a:fld>
            <a:endParaRPr lang="tr-TR"/>
          </a:p>
        </p:txBody>
      </p:sp>
      <p:grpSp>
        <p:nvGrpSpPr>
          <p:cNvPr id="3079" name="Group 11"/>
          <p:cNvGrpSpPr>
            <a:grpSpLocks/>
          </p:cNvGrpSpPr>
          <p:nvPr/>
        </p:nvGrpSpPr>
        <p:grpSpPr bwMode="auto">
          <a:xfrm>
            <a:off x="1187450" y="4581525"/>
            <a:ext cx="6170613" cy="1871663"/>
            <a:chOff x="1714480" y="4509120"/>
            <a:chExt cx="5643602" cy="1872208"/>
          </a:xfrm>
        </p:grpSpPr>
        <p:pic>
          <p:nvPicPr>
            <p:cNvPr id="3080" name="Picture 2" descr="ch3f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14480" y="4572008"/>
              <a:ext cx="5643602" cy="16965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1907585" y="6020860"/>
              <a:ext cx="1727781" cy="36046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r-TR" sz="2400" dirty="0"/>
                <a:t>Amino asit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219408" y="6020860"/>
              <a:ext cx="1729234" cy="36046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r-TR" sz="2400" dirty="0"/>
                <a:t>Peptit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060036" y="4509120"/>
              <a:ext cx="1727781" cy="360468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r-TR" sz="2400" dirty="0"/>
                <a:t>Monomer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48264" y="4509120"/>
              <a:ext cx="1727781" cy="360468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r-TR" sz="2400" dirty="0"/>
                <a:t>Polimer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Başlık"/>
          <p:cNvSpPr>
            <a:spLocks noGrp="1"/>
          </p:cNvSpPr>
          <p:nvPr>
            <p:ph type="title"/>
          </p:nvPr>
        </p:nvSpPr>
        <p:spPr>
          <a:xfrm>
            <a:off x="-71438" y="1346200"/>
            <a:ext cx="8229601" cy="1225550"/>
          </a:xfrm>
        </p:spPr>
        <p:txBody>
          <a:bodyPr/>
          <a:lstStyle/>
          <a:p>
            <a:pPr eaLnBrk="1" hangingPunct="1"/>
            <a:r>
              <a:rPr lang="tr-TR" sz="3600" b="1" i="1" smtClean="0">
                <a:solidFill>
                  <a:srgbClr val="002060"/>
                </a:solidFill>
              </a:rPr>
              <a:t>Asidik amino asitler</a:t>
            </a:r>
            <a:br>
              <a:rPr lang="tr-TR" sz="3600" b="1" i="1" smtClean="0">
                <a:solidFill>
                  <a:srgbClr val="002060"/>
                </a:solidFill>
              </a:rPr>
            </a:br>
            <a:r>
              <a:rPr lang="tr-TR" sz="2800" b="1" i="1" smtClean="0">
                <a:solidFill>
                  <a:srgbClr val="002060"/>
                </a:solidFill>
              </a:rPr>
              <a:t>birden fazla karboksil grubuna sahip</a:t>
            </a:r>
          </a:p>
        </p:txBody>
      </p:sp>
      <p:sp>
        <p:nvSpPr>
          <p:cNvPr id="22531" name="2 Metin Yer Tutucusu"/>
          <p:cNvSpPr>
            <a:spLocks noGrp="1"/>
          </p:cNvSpPr>
          <p:nvPr>
            <p:ph type="body" idx="1"/>
          </p:nvPr>
        </p:nvSpPr>
        <p:spPr>
          <a:xfrm>
            <a:off x="500063" y="2503488"/>
            <a:ext cx="4040187" cy="639762"/>
          </a:xfrm>
        </p:spPr>
        <p:txBody>
          <a:bodyPr/>
          <a:lstStyle/>
          <a:p>
            <a:pPr eaLnBrk="1" hangingPunct="1"/>
            <a:r>
              <a:rPr lang="tr-TR" sz="2800" i="1" smtClean="0">
                <a:solidFill>
                  <a:srgbClr val="7030A0"/>
                </a:solidFill>
              </a:rPr>
              <a:t>Amino asitler</a:t>
            </a:r>
          </a:p>
        </p:txBody>
      </p:sp>
      <p:sp>
        <p:nvSpPr>
          <p:cNvPr id="22532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3121025"/>
            <a:ext cx="4040188" cy="395128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tr-TR" b="1" i="1" smtClean="0"/>
              <a:t>Glutamik asit</a:t>
            </a:r>
          </a:p>
          <a:p>
            <a:pPr eaLnBrk="1" hangingPunct="1">
              <a:buFont typeface="Arial" charset="0"/>
              <a:buNone/>
            </a:pPr>
            <a:r>
              <a:rPr lang="tr-TR" b="1" i="1" smtClean="0"/>
              <a:t>Aspartik asit</a:t>
            </a:r>
          </a:p>
        </p:txBody>
      </p:sp>
      <p:sp>
        <p:nvSpPr>
          <p:cNvPr id="22533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2503488"/>
            <a:ext cx="4041775" cy="639762"/>
          </a:xfrm>
        </p:spPr>
        <p:txBody>
          <a:bodyPr/>
          <a:lstStyle/>
          <a:p>
            <a:pPr eaLnBrk="1" hangingPunct="1"/>
            <a:r>
              <a:rPr lang="tr-TR" sz="2800" smtClean="0">
                <a:solidFill>
                  <a:srgbClr val="7030A0"/>
                </a:solidFill>
              </a:rPr>
              <a:t>Yan zincirleri</a:t>
            </a:r>
          </a:p>
        </p:txBody>
      </p:sp>
      <p:sp>
        <p:nvSpPr>
          <p:cNvPr id="22534" name="5 İçerik Yer Tutucusu"/>
          <p:cNvSpPr>
            <a:spLocks noGrp="1"/>
          </p:cNvSpPr>
          <p:nvPr>
            <p:ph sz="quarter" idx="4"/>
          </p:nvPr>
        </p:nvSpPr>
        <p:spPr>
          <a:xfrm>
            <a:off x="4143375" y="3121025"/>
            <a:ext cx="4071938" cy="1379538"/>
          </a:xfrm>
        </p:spPr>
        <p:txBody>
          <a:bodyPr/>
          <a:lstStyle/>
          <a:p>
            <a:pPr marL="457200" indent="-457200" eaLnBrk="1" hangingPunct="1">
              <a:buFont typeface="Arial" charset="0"/>
              <a:buNone/>
            </a:pPr>
            <a:r>
              <a:rPr lang="tr-TR" smtClean="0"/>
              <a:t>	nötr pH’ da – yüke sahiptirler.</a:t>
            </a: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6639A1-C545-4907-BE8D-B5E17D11A44B}" type="slidenum">
              <a:rPr lang="tr-TR"/>
              <a:pPr>
                <a:defRPr/>
              </a:pPr>
              <a:t>20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Başlık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1143000"/>
          </a:xfrm>
        </p:spPr>
        <p:txBody>
          <a:bodyPr/>
          <a:lstStyle/>
          <a:p>
            <a:pPr eaLnBrk="1" hangingPunct="1"/>
            <a:r>
              <a:rPr lang="tr-TR" sz="3600" b="1" i="1" smtClean="0">
                <a:solidFill>
                  <a:srgbClr val="7030A0"/>
                </a:solidFill>
              </a:rPr>
              <a:t>Proteinlerde Yapı Düzeyleri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571625"/>
            <a:ext cx="8229600" cy="5143500"/>
          </a:xfrm>
        </p:spPr>
        <p:txBody>
          <a:bodyPr rtlCol="0"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5500" dirty="0" smtClean="0">
                <a:solidFill>
                  <a:srgbClr val="002060"/>
                </a:solidFill>
              </a:rPr>
              <a:t>Proteinler bir veya daha çok sayıda polipeptid zinciri içerirler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5500" dirty="0" smtClean="0">
                <a:solidFill>
                  <a:srgbClr val="002060"/>
                </a:solidFill>
              </a:rPr>
              <a:t>Polipeptid zincirinin, amino grubu taşıyan rezidüden karboksil grubu taşıyan rezidüye doğru oluştuğu kabul edilir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5500" dirty="0" smtClean="0">
                <a:solidFill>
                  <a:srgbClr val="002060"/>
                </a:solidFill>
              </a:rPr>
              <a:t>Proteinlerin karakteristik üç boyutlu yapısının oluşumundan; primer, sekonder, tersiyer ve kuarterner yapıları sorumludur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5500" dirty="0" smtClean="0">
                <a:solidFill>
                  <a:srgbClr val="002060"/>
                </a:solidFill>
              </a:rPr>
              <a:t>Primer yapı her proteinde yer almakta, buna karşılık bazı proteinler sekonder yapıda bazıları ise tersiyer veya kuarterner yapıda kendilerine özgü üç boyutlu yapılarına kavuşmaktadır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tr-T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4200" dirty="0" smtClean="0"/>
              <a:t>* </a:t>
            </a:r>
            <a:r>
              <a:rPr lang="tr-TR" sz="4200" dirty="0" err="1" smtClean="0"/>
              <a:t>Polipeptid</a:t>
            </a:r>
            <a:r>
              <a:rPr lang="tr-TR" sz="4200" dirty="0" smtClean="0"/>
              <a:t> zincirinde yer alan amino asitlere </a:t>
            </a:r>
            <a:r>
              <a:rPr lang="tr-TR" sz="4200" b="1" i="1" dirty="0" smtClean="0">
                <a:solidFill>
                  <a:srgbClr val="7030A0"/>
                </a:solidFill>
              </a:rPr>
              <a:t>a.a </a:t>
            </a:r>
            <a:r>
              <a:rPr lang="tr-TR" sz="4200" b="1" i="1" dirty="0" err="1" smtClean="0">
                <a:solidFill>
                  <a:srgbClr val="7030A0"/>
                </a:solidFill>
              </a:rPr>
              <a:t>rezidüleri</a:t>
            </a:r>
            <a:r>
              <a:rPr lang="tr-TR" sz="4200" b="1" i="1" dirty="0" smtClean="0">
                <a:solidFill>
                  <a:srgbClr val="7030A0"/>
                </a:solidFill>
              </a:rPr>
              <a:t> </a:t>
            </a:r>
            <a:r>
              <a:rPr lang="tr-TR" sz="4200" dirty="0" smtClean="0"/>
              <a:t>denir.</a:t>
            </a:r>
            <a:endParaRPr lang="tr-TR" sz="4200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265BFA-A67D-4E8D-B7EA-7B2216AEE8E3}" type="slidenum">
              <a:rPr lang="tr-TR"/>
              <a:pPr>
                <a:defRPr/>
              </a:pPr>
              <a:t>21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Başlık"/>
          <p:cNvSpPr>
            <a:spLocks noGrp="1"/>
          </p:cNvSpPr>
          <p:nvPr>
            <p:ph type="title"/>
          </p:nvPr>
        </p:nvSpPr>
        <p:spPr>
          <a:xfrm>
            <a:off x="785813" y="928688"/>
            <a:ext cx="7900987" cy="1143000"/>
          </a:xfrm>
        </p:spPr>
        <p:txBody>
          <a:bodyPr/>
          <a:lstStyle/>
          <a:p>
            <a:pPr algn="l" eaLnBrk="1" hangingPunct="1"/>
            <a:r>
              <a:rPr lang="tr-TR" sz="3200" b="1" i="1" smtClean="0">
                <a:solidFill>
                  <a:srgbClr val="7030A0"/>
                </a:solidFill>
              </a:rPr>
              <a:t>Primer yapı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28813"/>
            <a:ext cx="8229600" cy="3929062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dirty="0" smtClean="0"/>
              <a:t>	</a:t>
            </a:r>
          </a:p>
          <a:p>
            <a:pPr eaLnBrk="1" fontAlgn="auto" hangingPunct="1">
              <a:lnSpc>
                <a:spcPct val="14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dirty="0" smtClean="0"/>
              <a:t>	</a:t>
            </a:r>
            <a:r>
              <a:rPr lang="tr-TR" sz="5100" dirty="0" smtClean="0">
                <a:solidFill>
                  <a:srgbClr val="002060"/>
                </a:solidFill>
              </a:rPr>
              <a:t>Bir protein molekülünü oluşturan </a:t>
            </a:r>
            <a:r>
              <a:rPr lang="tr-TR" sz="5100" dirty="0" err="1" smtClean="0">
                <a:solidFill>
                  <a:srgbClr val="002060"/>
                </a:solidFill>
              </a:rPr>
              <a:t>polipeptid</a:t>
            </a:r>
            <a:r>
              <a:rPr lang="tr-TR" sz="5100" dirty="0" smtClean="0">
                <a:solidFill>
                  <a:srgbClr val="002060"/>
                </a:solidFill>
              </a:rPr>
              <a:t> zinciri veya zincirlerindeki aminoasit sıralanışı varsa </a:t>
            </a:r>
            <a:r>
              <a:rPr lang="tr-TR" sz="5100" dirty="0" err="1" smtClean="0">
                <a:solidFill>
                  <a:srgbClr val="002060"/>
                </a:solidFill>
              </a:rPr>
              <a:t>disülfür</a:t>
            </a:r>
            <a:r>
              <a:rPr lang="tr-TR" sz="5100" dirty="0" smtClean="0">
                <a:solidFill>
                  <a:srgbClr val="002060"/>
                </a:solidFill>
              </a:rPr>
              <a:t> bağlarının konumları proteinlerin </a:t>
            </a:r>
            <a:r>
              <a:rPr lang="tr-TR" sz="5100" dirty="0" err="1" smtClean="0">
                <a:solidFill>
                  <a:srgbClr val="002060"/>
                </a:solidFill>
              </a:rPr>
              <a:t>primer</a:t>
            </a:r>
            <a:r>
              <a:rPr lang="tr-TR" sz="5100" dirty="0" smtClean="0">
                <a:solidFill>
                  <a:srgbClr val="002060"/>
                </a:solidFill>
              </a:rPr>
              <a:t> yapısını oluşturur.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tr-TR" sz="2800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tr-TR" sz="2800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2800" dirty="0" smtClean="0">
                <a:solidFill>
                  <a:srgbClr val="002060"/>
                </a:solidFill>
              </a:rPr>
              <a:t>	</a:t>
            </a:r>
            <a:r>
              <a:rPr lang="tr-TR" sz="3600" dirty="0" smtClean="0">
                <a:solidFill>
                  <a:srgbClr val="002060"/>
                </a:solidFill>
              </a:rPr>
              <a:t>* </a:t>
            </a:r>
            <a:r>
              <a:rPr lang="tr-TR" sz="3600" dirty="0" err="1" smtClean="0">
                <a:solidFill>
                  <a:srgbClr val="002060"/>
                </a:solidFill>
              </a:rPr>
              <a:t>Primer</a:t>
            </a:r>
            <a:r>
              <a:rPr lang="tr-TR" sz="3600" dirty="0" smtClean="0">
                <a:solidFill>
                  <a:srgbClr val="002060"/>
                </a:solidFill>
              </a:rPr>
              <a:t> yapı </a:t>
            </a:r>
            <a:r>
              <a:rPr lang="tr-TR" sz="3600" dirty="0" err="1" smtClean="0">
                <a:solidFill>
                  <a:srgbClr val="002060"/>
                </a:solidFill>
              </a:rPr>
              <a:t>kovalent</a:t>
            </a:r>
            <a:r>
              <a:rPr lang="tr-TR" sz="3600" dirty="0" smtClean="0">
                <a:solidFill>
                  <a:srgbClr val="002060"/>
                </a:solidFill>
              </a:rPr>
              <a:t> etkileşimlerin ürünüdür.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tr-TR" sz="2000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2800" dirty="0" smtClean="0"/>
              <a:t>	</a:t>
            </a:r>
            <a:endParaRPr lang="tr-TR" sz="2800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2800" dirty="0" smtClean="0">
                <a:solidFill>
                  <a:srgbClr val="002060"/>
                </a:solidFill>
              </a:rPr>
              <a:t>	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CEE1FC-7B78-4023-9631-D72FFCEB12EC}" type="slidenum">
              <a:rPr lang="tr-TR"/>
              <a:pPr>
                <a:defRPr/>
              </a:pPr>
              <a:t>22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85725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tr-TR" sz="3600" b="1" i="1" dirty="0" smtClean="0">
                <a:solidFill>
                  <a:srgbClr val="7030A0"/>
                </a:solidFill>
              </a:rPr>
              <a:t>    </a:t>
            </a:r>
            <a:r>
              <a:rPr lang="tr-TR" sz="3600" b="1" i="1" dirty="0" err="1" smtClean="0">
                <a:solidFill>
                  <a:srgbClr val="7030A0"/>
                </a:solidFill>
              </a:rPr>
              <a:t>Sekonder</a:t>
            </a:r>
            <a:r>
              <a:rPr lang="tr-TR" sz="3600" b="1" i="1" dirty="0" smtClean="0">
                <a:solidFill>
                  <a:srgbClr val="7030A0"/>
                </a:solidFill>
              </a:rPr>
              <a:t> Yapı </a:t>
            </a:r>
            <a:br>
              <a:rPr lang="tr-TR" sz="3600" b="1" i="1" dirty="0" smtClean="0">
                <a:solidFill>
                  <a:srgbClr val="7030A0"/>
                </a:solidFill>
              </a:rPr>
            </a:br>
            <a:endParaRPr lang="tr-TR" sz="3600" b="1" i="1" dirty="0">
              <a:solidFill>
                <a:srgbClr val="7030A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dirty="0" smtClean="0"/>
              <a:t>	</a:t>
            </a:r>
            <a:r>
              <a:rPr lang="tr-TR" sz="2800" dirty="0" err="1" smtClean="0">
                <a:solidFill>
                  <a:srgbClr val="002060"/>
                </a:solidFill>
              </a:rPr>
              <a:t>Peptid</a:t>
            </a:r>
            <a:r>
              <a:rPr lang="tr-TR" sz="2800" dirty="0" smtClean="0">
                <a:solidFill>
                  <a:srgbClr val="002060"/>
                </a:solidFill>
              </a:rPr>
              <a:t> zinciri üzerinde belirli bölgeler yan zincirlerle ve/veya kendi üzerine katlanarak bağlar oluşturur. 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2800" dirty="0" smtClean="0">
                <a:solidFill>
                  <a:srgbClr val="002060"/>
                </a:solidFill>
              </a:rPr>
              <a:t>	</a:t>
            </a:r>
            <a:r>
              <a:rPr lang="tr-TR" sz="2800" dirty="0" err="1" smtClean="0">
                <a:solidFill>
                  <a:srgbClr val="002060"/>
                </a:solidFill>
              </a:rPr>
              <a:t>Polipeptid</a:t>
            </a:r>
            <a:r>
              <a:rPr lang="tr-TR" sz="2800" dirty="0" smtClean="0">
                <a:solidFill>
                  <a:srgbClr val="002060"/>
                </a:solidFill>
              </a:rPr>
              <a:t> zincirindeki bu katlanmalar periyodik olarak tüm zincir boyunca yinelenir. 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tr-TR" sz="2800" dirty="0" smtClean="0">
              <a:solidFill>
                <a:srgbClr val="002060"/>
              </a:solidFill>
            </a:endParaRP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2800" dirty="0" smtClean="0">
                <a:solidFill>
                  <a:srgbClr val="002060"/>
                </a:solidFill>
              </a:rPr>
              <a:t>	İki elektronegatif atom arasındaki hidrojen bağı </a:t>
            </a:r>
            <a:r>
              <a:rPr lang="tr-TR" sz="2800" dirty="0" err="1" smtClean="0">
                <a:solidFill>
                  <a:srgbClr val="002060"/>
                </a:solidFill>
              </a:rPr>
              <a:t>polipeptid</a:t>
            </a:r>
            <a:r>
              <a:rPr lang="tr-TR" sz="2800" dirty="0" smtClean="0">
                <a:solidFill>
                  <a:srgbClr val="002060"/>
                </a:solidFill>
              </a:rPr>
              <a:t> zincirinde heliksel yapı oluşmasına neden olur.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3600" dirty="0" smtClean="0">
                <a:solidFill>
                  <a:srgbClr val="002060"/>
                </a:solidFill>
              </a:rPr>
              <a:t>	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049709-171E-4F41-9F22-46069CFA5612}" type="slidenum">
              <a:rPr lang="tr-TR"/>
              <a:pPr>
                <a:defRPr/>
              </a:pPr>
              <a:t>23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45720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dirty="0" smtClean="0">
                <a:solidFill>
                  <a:srgbClr val="002060"/>
                </a:solidFill>
              </a:rPr>
              <a:t>	</a:t>
            </a:r>
            <a:r>
              <a:rPr lang="tr-TR" sz="2800" dirty="0" err="1" smtClean="0">
                <a:solidFill>
                  <a:srgbClr val="002060"/>
                </a:solidFill>
              </a:rPr>
              <a:t>Sekonder</a:t>
            </a:r>
            <a:r>
              <a:rPr lang="tr-TR" sz="2800" dirty="0" smtClean="0">
                <a:solidFill>
                  <a:srgbClr val="002060"/>
                </a:solidFill>
              </a:rPr>
              <a:t> proteinler </a:t>
            </a:r>
            <a:r>
              <a:rPr lang="tr-TR" sz="2800" b="1" i="1" dirty="0" smtClean="0">
                <a:solidFill>
                  <a:srgbClr val="7030A0"/>
                </a:solidFill>
                <a:sym typeface="Symbol"/>
              </a:rPr>
              <a:t>-</a:t>
            </a:r>
            <a:r>
              <a:rPr lang="tr-TR" sz="2800" b="1" i="1" dirty="0" smtClean="0">
                <a:solidFill>
                  <a:srgbClr val="7030A0"/>
                </a:solidFill>
              </a:rPr>
              <a:t>heliksel </a:t>
            </a:r>
            <a:r>
              <a:rPr lang="tr-TR" sz="2800" dirty="0" smtClean="0">
                <a:solidFill>
                  <a:srgbClr val="002060"/>
                </a:solidFill>
              </a:rPr>
              <a:t>yapıda ya da </a:t>
            </a:r>
            <a:r>
              <a:rPr lang="tr-TR" sz="2800" b="1" i="1" dirty="0" smtClean="0">
                <a:solidFill>
                  <a:srgbClr val="7030A0"/>
                </a:solidFill>
                <a:sym typeface="Symbol"/>
              </a:rPr>
              <a:t>-</a:t>
            </a:r>
            <a:r>
              <a:rPr lang="tr-TR" sz="2800" b="1" i="1" dirty="0" smtClean="0">
                <a:solidFill>
                  <a:srgbClr val="7030A0"/>
                </a:solidFill>
              </a:rPr>
              <a:t>plakalı </a:t>
            </a:r>
            <a:r>
              <a:rPr lang="tr-TR" sz="2800" dirty="0" smtClean="0">
                <a:solidFill>
                  <a:srgbClr val="002060"/>
                </a:solidFill>
              </a:rPr>
              <a:t>yapıda olabilir. 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2000" i="1" dirty="0" smtClean="0">
                <a:solidFill>
                  <a:srgbClr val="002060"/>
                </a:solidFill>
                <a:sym typeface="Symbol"/>
              </a:rPr>
              <a:t>-</a:t>
            </a:r>
            <a:r>
              <a:rPr lang="tr-TR" sz="2000" i="1" dirty="0" smtClean="0">
                <a:solidFill>
                  <a:srgbClr val="002060"/>
                </a:solidFill>
              </a:rPr>
              <a:t>heliksel  sıkışık ve üst üste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2000" i="1" dirty="0" smtClean="0">
                <a:solidFill>
                  <a:srgbClr val="002060"/>
                </a:solidFill>
                <a:sym typeface="Symbol"/>
              </a:rPr>
              <a:t>-</a:t>
            </a:r>
            <a:r>
              <a:rPr lang="tr-TR" sz="2000" i="1" dirty="0" smtClean="0">
                <a:solidFill>
                  <a:srgbClr val="002060"/>
                </a:solidFill>
              </a:rPr>
              <a:t>plakalı daha gerilmiş ve düzlemsel yapılardır.</a:t>
            </a:r>
            <a:endParaRPr lang="tr-TR" sz="2000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2800" dirty="0" smtClean="0">
                <a:solidFill>
                  <a:srgbClr val="002060"/>
                </a:solidFill>
              </a:rPr>
              <a:t>	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2800" dirty="0" smtClean="0">
                <a:solidFill>
                  <a:srgbClr val="002060"/>
                </a:solidFill>
              </a:rPr>
              <a:t>	Bu yapılara kararlılık kazandıran aynı </a:t>
            </a:r>
            <a:r>
              <a:rPr lang="tr-TR" sz="2800" dirty="0" err="1" smtClean="0">
                <a:solidFill>
                  <a:srgbClr val="002060"/>
                </a:solidFill>
              </a:rPr>
              <a:t>polipeptid</a:t>
            </a:r>
            <a:r>
              <a:rPr lang="tr-TR" sz="2800" dirty="0" smtClean="0">
                <a:solidFill>
                  <a:srgbClr val="002060"/>
                </a:solidFill>
              </a:rPr>
              <a:t> zinciri üzerinde kurulan H köprüleridir.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2800" dirty="0" smtClean="0">
                <a:solidFill>
                  <a:srgbClr val="002060"/>
                </a:solidFill>
              </a:rPr>
              <a:t> 	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2800" dirty="0" smtClean="0">
                <a:solidFill>
                  <a:srgbClr val="002060"/>
                </a:solidFill>
              </a:rPr>
              <a:t>	En kararlı yapı göstereni </a:t>
            </a:r>
            <a:r>
              <a:rPr lang="el-GR" sz="2800" dirty="0" smtClean="0">
                <a:solidFill>
                  <a:srgbClr val="002060"/>
                </a:solidFill>
              </a:rPr>
              <a:t>α-</a:t>
            </a:r>
            <a:r>
              <a:rPr lang="tr-TR" sz="2800" dirty="0" err="1" smtClean="0">
                <a:solidFill>
                  <a:srgbClr val="002060"/>
                </a:solidFill>
              </a:rPr>
              <a:t>heliks</a:t>
            </a:r>
            <a:r>
              <a:rPr lang="tr-TR" sz="2800" dirty="0" smtClean="0">
                <a:solidFill>
                  <a:srgbClr val="002060"/>
                </a:solidFill>
              </a:rPr>
              <a:t> proteinlerdir.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2800" dirty="0" smtClean="0">
                <a:solidFill>
                  <a:srgbClr val="002060"/>
                </a:solidFill>
              </a:rPr>
              <a:t>	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133321-5B1F-4F3F-9561-BD884E260AE6}" type="slidenum">
              <a:rPr lang="tr-TR"/>
              <a:pPr>
                <a:defRPr/>
              </a:pPr>
              <a:t>24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Başlık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1143000"/>
          </a:xfrm>
        </p:spPr>
        <p:txBody>
          <a:bodyPr/>
          <a:lstStyle/>
          <a:p>
            <a:pPr algn="l" eaLnBrk="1" hangingPunct="1"/>
            <a:r>
              <a:rPr lang="tr-TR" sz="3600" b="1" i="1" smtClean="0">
                <a:solidFill>
                  <a:srgbClr val="7030A0"/>
                </a:solidFill>
              </a:rPr>
              <a:t>Sekonder yapının oluşumunu belirleyen kurallar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>
                <a:solidFill>
                  <a:srgbClr val="002060"/>
                </a:solidFill>
              </a:rPr>
              <a:t>C-N atomları arasında dönüş yeteneği yoktur, bir düzlem üzerinde bulunurlar.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err="1" smtClean="0">
                <a:solidFill>
                  <a:srgbClr val="002060"/>
                </a:solidFill>
              </a:rPr>
              <a:t>Polipeptid</a:t>
            </a:r>
            <a:r>
              <a:rPr lang="tr-TR" dirty="0" smtClean="0">
                <a:solidFill>
                  <a:srgbClr val="002060"/>
                </a:solidFill>
              </a:rPr>
              <a:t> zincirinde sadece C</a:t>
            </a:r>
            <a:r>
              <a:rPr lang="tr-TR" baseline="-25000" dirty="0" smtClean="0">
                <a:solidFill>
                  <a:srgbClr val="002060"/>
                </a:solidFill>
                <a:sym typeface="Symbol"/>
              </a:rPr>
              <a:t></a:t>
            </a:r>
            <a:r>
              <a:rPr lang="tr-TR" dirty="0" smtClean="0">
                <a:solidFill>
                  <a:srgbClr val="002060"/>
                </a:solidFill>
              </a:rPr>
              <a:t>’ </a:t>
            </a:r>
            <a:r>
              <a:rPr lang="tr-TR" dirty="0" err="1" smtClean="0">
                <a:solidFill>
                  <a:srgbClr val="002060"/>
                </a:solidFill>
              </a:rPr>
              <a:t>nın</a:t>
            </a:r>
            <a:r>
              <a:rPr lang="tr-TR" dirty="0" smtClean="0">
                <a:solidFill>
                  <a:srgbClr val="002060"/>
                </a:solidFill>
              </a:rPr>
              <a:t> rotasyon yeteneği vardır.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err="1" smtClean="0">
                <a:solidFill>
                  <a:srgbClr val="002060"/>
                </a:solidFill>
              </a:rPr>
              <a:t>Polipeptid</a:t>
            </a:r>
            <a:r>
              <a:rPr lang="tr-TR" dirty="0" smtClean="0">
                <a:solidFill>
                  <a:srgbClr val="002060"/>
                </a:solidFill>
              </a:rPr>
              <a:t> zincirindeki atomların birbirine yaklaşmaları ancak </a:t>
            </a:r>
            <a:r>
              <a:rPr lang="tr-TR" dirty="0" err="1" smtClean="0">
                <a:solidFill>
                  <a:srgbClr val="002060"/>
                </a:solidFill>
              </a:rPr>
              <a:t>vander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waals</a:t>
            </a:r>
            <a:r>
              <a:rPr lang="tr-TR" dirty="0" smtClean="0">
                <a:solidFill>
                  <a:srgbClr val="002060"/>
                </a:solidFill>
              </a:rPr>
              <a:t> çapının izin verdiği ölçüdedir.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>
                <a:solidFill>
                  <a:srgbClr val="002060"/>
                </a:solidFill>
              </a:rPr>
              <a:t>1 dönüşe karşılık 3,6 a.a denk gelir.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>
                <a:solidFill>
                  <a:srgbClr val="002060"/>
                </a:solidFill>
                <a:sym typeface="Symbol"/>
              </a:rPr>
              <a:t>-</a:t>
            </a:r>
            <a:r>
              <a:rPr lang="tr-TR" dirty="0" err="1" smtClean="0">
                <a:solidFill>
                  <a:srgbClr val="002060"/>
                </a:solidFill>
                <a:sym typeface="Symbol"/>
              </a:rPr>
              <a:t>heliks</a:t>
            </a:r>
            <a:r>
              <a:rPr lang="tr-TR" dirty="0" smtClean="0">
                <a:solidFill>
                  <a:srgbClr val="002060"/>
                </a:solidFill>
              </a:rPr>
              <a:t> yapısı her bir </a:t>
            </a:r>
            <a:r>
              <a:rPr lang="tr-TR" dirty="0" err="1" smtClean="0">
                <a:solidFill>
                  <a:srgbClr val="002060"/>
                </a:solidFill>
              </a:rPr>
              <a:t>peptid</a:t>
            </a:r>
            <a:r>
              <a:rPr lang="tr-TR" dirty="0" smtClean="0">
                <a:solidFill>
                  <a:srgbClr val="002060"/>
                </a:solidFill>
              </a:rPr>
              <a:t> bağının amino grubu ile kendinden 4 önce gelen karboksil grubunun oluşturduğu H bağlarıyla kalınlık kazanır.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>
                <a:solidFill>
                  <a:srgbClr val="002060"/>
                </a:solidFill>
              </a:rPr>
              <a:t>α-</a:t>
            </a:r>
            <a:r>
              <a:rPr lang="tr-TR" dirty="0" err="1" smtClean="0">
                <a:solidFill>
                  <a:srgbClr val="002060"/>
                </a:solidFill>
              </a:rPr>
              <a:t>heliks</a:t>
            </a:r>
            <a:r>
              <a:rPr lang="tr-TR" dirty="0" smtClean="0">
                <a:solidFill>
                  <a:srgbClr val="002060"/>
                </a:solidFill>
              </a:rPr>
              <a:t> proteinlerin çoğunda heliksin bir yüzü </a:t>
            </a:r>
            <a:r>
              <a:rPr lang="tr-TR" b="1" i="1" dirty="0" err="1" smtClean="0">
                <a:solidFill>
                  <a:srgbClr val="002060"/>
                </a:solidFill>
              </a:rPr>
              <a:t>hidrofobik</a:t>
            </a:r>
            <a:r>
              <a:rPr lang="tr-TR" dirty="0" smtClean="0">
                <a:solidFill>
                  <a:srgbClr val="002060"/>
                </a:solidFill>
              </a:rPr>
              <a:t> (su sevmeyen ) iken diğer yüzü ve yan zincirler </a:t>
            </a:r>
            <a:r>
              <a:rPr lang="tr-TR" b="1" i="1" dirty="0" err="1" smtClean="0">
                <a:solidFill>
                  <a:srgbClr val="002060"/>
                </a:solidFill>
              </a:rPr>
              <a:t>hidrofilik</a:t>
            </a:r>
            <a:r>
              <a:rPr lang="tr-TR" dirty="0" smtClean="0">
                <a:solidFill>
                  <a:srgbClr val="002060"/>
                </a:solidFill>
              </a:rPr>
              <a:t> (su seven ) kalıntılarla bağlanmıştır.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dirty="0" smtClean="0">
                <a:solidFill>
                  <a:srgbClr val="002060"/>
                </a:solidFill>
              </a:rPr>
              <a:t>* </a:t>
            </a:r>
            <a:r>
              <a:rPr lang="tr-TR" sz="2900" dirty="0" smtClean="0">
                <a:solidFill>
                  <a:srgbClr val="002060"/>
                </a:solidFill>
              </a:rPr>
              <a:t>Eğer dönüş 3 ya da daha az sayıda a.a  içerirse </a:t>
            </a:r>
            <a:r>
              <a:rPr lang="el-GR" sz="2900" dirty="0" smtClean="0">
                <a:solidFill>
                  <a:srgbClr val="002060"/>
                </a:solidFill>
              </a:rPr>
              <a:t>α-</a:t>
            </a:r>
            <a:r>
              <a:rPr lang="tr-TR" sz="2900" dirty="0" err="1" smtClean="0">
                <a:solidFill>
                  <a:srgbClr val="002060"/>
                </a:solidFill>
              </a:rPr>
              <a:t>heliks</a:t>
            </a:r>
            <a:r>
              <a:rPr lang="tr-TR" sz="2900" dirty="0" smtClean="0">
                <a:solidFill>
                  <a:srgbClr val="002060"/>
                </a:solidFill>
              </a:rPr>
              <a:t> özgü H bağları oluşamayacağı için </a:t>
            </a:r>
            <a:r>
              <a:rPr lang="tr-TR" sz="2900" dirty="0" smtClean="0">
                <a:solidFill>
                  <a:srgbClr val="002060"/>
                </a:solidFill>
                <a:sym typeface="Symbol"/>
              </a:rPr>
              <a:t>-</a:t>
            </a:r>
            <a:r>
              <a:rPr lang="tr-TR" sz="2900" dirty="0" err="1" smtClean="0">
                <a:solidFill>
                  <a:srgbClr val="002060"/>
                </a:solidFill>
                <a:sym typeface="Symbol"/>
              </a:rPr>
              <a:t>sheet</a:t>
            </a:r>
            <a:r>
              <a:rPr lang="tr-TR" sz="2900" dirty="0" smtClean="0">
                <a:solidFill>
                  <a:srgbClr val="002060"/>
                </a:solidFill>
                <a:sym typeface="Symbol"/>
              </a:rPr>
              <a:t> yapıları oluşur.</a:t>
            </a:r>
            <a:endParaRPr lang="tr-TR" sz="2900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DA9417-5E0D-423B-A662-75B8F9FA60E4}" type="slidenum">
              <a:rPr lang="tr-TR"/>
              <a:pPr>
                <a:defRPr/>
              </a:pPr>
              <a:t>25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h3f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1041400"/>
            <a:ext cx="2857500" cy="509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2 İçerik Yer Tutucusu"/>
          <p:cNvSpPr>
            <a:spLocks noGrp="1"/>
          </p:cNvSpPr>
          <p:nvPr>
            <p:ph idx="1"/>
          </p:nvPr>
        </p:nvSpPr>
        <p:spPr>
          <a:xfrm>
            <a:off x="2857500" y="600075"/>
            <a:ext cx="2643188" cy="6143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l-GR" sz="3600" b="1" i="1" smtClean="0">
                <a:solidFill>
                  <a:srgbClr val="7030A0"/>
                </a:solidFill>
              </a:rPr>
              <a:t>α-</a:t>
            </a:r>
            <a:r>
              <a:rPr lang="tr-TR" sz="3600" b="1" i="1" smtClean="0">
                <a:solidFill>
                  <a:srgbClr val="7030A0"/>
                </a:solidFill>
              </a:rPr>
              <a:t>heliks</a:t>
            </a:r>
          </a:p>
        </p:txBody>
      </p:sp>
      <p:pic>
        <p:nvPicPr>
          <p:cNvPr id="28676" name="Picture 3" descr="C:\Users\USER\Desktop\untitled.png"/>
          <p:cNvPicPr>
            <a:picLocks noChangeAspect="1" noChangeArrowheads="1"/>
          </p:cNvPicPr>
          <p:nvPr/>
        </p:nvPicPr>
        <p:blipFill>
          <a:blip r:embed="rId3" cstate="print"/>
          <a:srcRect l="23055" r="20985"/>
          <a:stretch>
            <a:fillRect/>
          </a:stretch>
        </p:blipFill>
        <p:spPr bwMode="auto">
          <a:xfrm>
            <a:off x="4572000" y="755650"/>
            <a:ext cx="2857500" cy="545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D8C0C-51B7-47B1-8334-730B97691471}" type="slidenum">
              <a:rPr lang="tr-TR"/>
              <a:pPr>
                <a:defRPr/>
              </a:pPr>
              <a:t>26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USER\Desktop\image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1428750"/>
            <a:ext cx="7700963" cy="473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2 İçerik Yer Tutucusu"/>
          <p:cNvSpPr>
            <a:spLocks noGrp="1"/>
          </p:cNvSpPr>
          <p:nvPr>
            <p:ph idx="1"/>
          </p:nvPr>
        </p:nvSpPr>
        <p:spPr>
          <a:xfrm>
            <a:off x="457200" y="785813"/>
            <a:ext cx="5972175" cy="6858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tr-TR" sz="3600" b="1" i="1" smtClean="0">
                <a:solidFill>
                  <a:srgbClr val="7030A0"/>
                </a:solidFill>
                <a:sym typeface="Symbol" pitchFamily="18" charset="2"/>
              </a:rPr>
              <a:t>-</a:t>
            </a:r>
            <a:r>
              <a:rPr lang="tr-TR" sz="3600" b="1" i="1" smtClean="0">
                <a:solidFill>
                  <a:srgbClr val="7030A0"/>
                </a:solidFill>
              </a:rPr>
              <a:t>sheet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2B6448-0067-4F59-99BF-2AA834DF6E88}" type="slidenum">
              <a:rPr lang="tr-TR"/>
              <a:pPr>
                <a:defRPr/>
              </a:pPr>
              <a:t>27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 descr="C:\Users\USER\Desktop\protein_structure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588" y="1000125"/>
            <a:ext cx="7991475" cy="494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654058-970B-4D8F-82E2-D2FE38030639}" type="slidenum">
              <a:rPr lang="tr-TR"/>
              <a:pPr>
                <a:defRPr/>
              </a:pPr>
              <a:t>28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 l="35742" t="43750" r="37175" b="21875"/>
          <a:stretch>
            <a:fillRect/>
          </a:stretch>
        </p:blipFill>
        <p:spPr bwMode="auto">
          <a:xfrm>
            <a:off x="3500438" y="6350"/>
            <a:ext cx="5572125" cy="392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154113"/>
            <a:ext cx="8229600" cy="846137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tr-TR" sz="3600" b="1" i="1" dirty="0" smtClean="0">
                <a:solidFill>
                  <a:srgbClr val="7030A0"/>
                </a:solidFill>
              </a:rPr>
              <a:t>   Tersiyer Yapı </a:t>
            </a:r>
            <a:r>
              <a:rPr lang="tr-TR" sz="4000" b="1" i="1" dirty="0" smtClean="0">
                <a:solidFill>
                  <a:srgbClr val="7030A0"/>
                </a:solidFill>
              </a:rPr>
              <a:t>  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1748" name="2 İçerik Yer Tutucusu"/>
          <p:cNvSpPr>
            <a:spLocks noGrp="1"/>
          </p:cNvSpPr>
          <p:nvPr>
            <p:ph idx="1"/>
          </p:nvPr>
        </p:nvSpPr>
        <p:spPr>
          <a:xfrm>
            <a:off x="71438" y="3857625"/>
            <a:ext cx="8786812" cy="25717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tr-TR" sz="2800" smtClean="0">
                <a:solidFill>
                  <a:srgbClr val="002060"/>
                </a:solidFill>
              </a:rPr>
              <a:t>	Bir polipeptid zinciri üzerinde birbirinden uzakta bulunan a.a rezidüleri arasındaki etkileşimler (S-S bağları, H bağları, tuz bağları) molekülün tersiyer yapısını belirler.</a:t>
            </a:r>
          </a:p>
          <a:p>
            <a:pPr lvl="1" eaLnBrk="1" hangingPunct="1">
              <a:buFont typeface="Arial" charset="0"/>
              <a:buNone/>
            </a:pPr>
            <a:r>
              <a:rPr lang="tr-TR" sz="2400" smtClean="0">
                <a:solidFill>
                  <a:srgbClr val="002060"/>
                </a:solidFill>
              </a:rPr>
              <a:t>	Bu yapıda doğrusal yapının katlanması yolu ile katlı üçüncül yapıya ulaşılarak yüzeyler arası mesafe kısalmaktadır. </a:t>
            </a: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625DD6-B3BF-4842-92D3-6AE76F8DC0C4}" type="slidenum">
              <a:rPr lang="tr-TR"/>
              <a:pPr>
                <a:defRPr/>
              </a:pPr>
              <a:t>29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sli Aykac\Desktop\hemoglobin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60623"/>
            <a:ext cx="20447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2 İçerik Yer Tutucusu"/>
          <p:cNvSpPr>
            <a:spLocks noGrp="1"/>
          </p:cNvSpPr>
          <p:nvPr>
            <p:ph idx="1"/>
          </p:nvPr>
        </p:nvSpPr>
        <p:spPr>
          <a:xfrm>
            <a:off x="1349251" y="1855365"/>
            <a:ext cx="7615237" cy="4525963"/>
          </a:xfrm>
        </p:spPr>
        <p:txBody>
          <a:bodyPr/>
          <a:lstStyle/>
          <a:p>
            <a:pPr eaLnBrk="1" hangingPunct="1"/>
            <a:r>
              <a:rPr lang="tr-TR" dirty="0" smtClean="0"/>
              <a:t>İnsan vücudunun </a:t>
            </a:r>
          </a:p>
          <a:p>
            <a:pPr eaLnBrk="1" hangingPunct="1">
              <a:buFont typeface="Arial" charset="0"/>
              <a:buNone/>
            </a:pPr>
            <a:r>
              <a:rPr lang="tr-TR" dirty="0" smtClean="0"/>
              <a:t>	</a:t>
            </a:r>
            <a:r>
              <a:rPr lang="tr-TR" sz="2800" dirty="0" smtClean="0">
                <a:sym typeface="Symbol" pitchFamily="18" charset="2"/>
              </a:rPr>
              <a:t> </a:t>
            </a:r>
            <a:r>
              <a:rPr lang="tr-TR" sz="2800" dirty="0" smtClean="0"/>
              <a:t>% 15’ i proteinlerden</a:t>
            </a:r>
          </a:p>
          <a:p>
            <a:pPr eaLnBrk="1" hangingPunct="1">
              <a:buFont typeface="Arial" charset="0"/>
              <a:buNone/>
            </a:pPr>
            <a:r>
              <a:rPr lang="tr-TR" sz="2800" dirty="0" smtClean="0"/>
              <a:t>	</a:t>
            </a:r>
            <a:r>
              <a:rPr lang="tr-TR" sz="2800" dirty="0" smtClean="0">
                <a:sym typeface="Symbol" pitchFamily="18" charset="2"/>
              </a:rPr>
              <a:t>  </a:t>
            </a:r>
            <a:r>
              <a:rPr lang="tr-TR" sz="2800" dirty="0" smtClean="0"/>
              <a:t>% 15’ i lipidlerden</a:t>
            </a:r>
          </a:p>
          <a:p>
            <a:pPr eaLnBrk="1" hangingPunct="1">
              <a:buFont typeface="Arial" charset="0"/>
              <a:buNone/>
            </a:pPr>
            <a:r>
              <a:rPr lang="tr-TR" sz="2800" dirty="0" smtClean="0"/>
              <a:t>	</a:t>
            </a:r>
            <a:r>
              <a:rPr lang="tr-TR" sz="2800" dirty="0" smtClean="0">
                <a:sym typeface="Symbol" pitchFamily="18" charset="2"/>
              </a:rPr>
              <a:t>  </a:t>
            </a:r>
            <a:r>
              <a:rPr lang="tr-TR" sz="2800" dirty="0" smtClean="0"/>
              <a:t>% 5’ i inorganik maddelerden</a:t>
            </a:r>
          </a:p>
          <a:p>
            <a:pPr eaLnBrk="1" hangingPunct="1">
              <a:buFont typeface="Arial" charset="0"/>
              <a:buNone/>
            </a:pPr>
            <a:r>
              <a:rPr lang="tr-TR" sz="2800" dirty="0" smtClean="0"/>
              <a:t>	</a:t>
            </a:r>
            <a:r>
              <a:rPr lang="tr-TR" sz="2800" dirty="0" smtClean="0">
                <a:sym typeface="Symbol" pitchFamily="18" charset="2"/>
              </a:rPr>
              <a:t>  </a:t>
            </a:r>
            <a:r>
              <a:rPr lang="tr-TR" sz="2800" dirty="0" smtClean="0"/>
              <a:t>% 1’ i karbonhidratlardan</a:t>
            </a:r>
          </a:p>
          <a:p>
            <a:pPr eaLnBrk="1" hangingPunct="1">
              <a:buFont typeface="Arial" charset="0"/>
              <a:buNone/>
            </a:pPr>
            <a:r>
              <a:rPr lang="tr-TR" sz="2800" dirty="0" smtClean="0"/>
              <a:t>	</a:t>
            </a:r>
            <a:r>
              <a:rPr lang="tr-TR" sz="2800" dirty="0" smtClean="0">
                <a:sym typeface="Symbol" pitchFamily="18" charset="2"/>
              </a:rPr>
              <a:t> </a:t>
            </a:r>
            <a:r>
              <a:rPr lang="tr-TR" sz="2800" dirty="0" smtClean="0">
                <a:sym typeface="Symbol" pitchFamily="18" charset="2"/>
              </a:rPr>
              <a:t>geriye kalanı</a:t>
            </a:r>
            <a:r>
              <a:rPr lang="tr-TR" sz="2800" dirty="0" smtClean="0"/>
              <a:t> </a:t>
            </a:r>
            <a:r>
              <a:rPr lang="tr-TR" sz="2800" dirty="0" smtClean="0"/>
              <a:t>H</a:t>
            </a:r>
            <a:r>
              <a:rPr lang="tr-TR" sz="2800" baseline="-25000" dirty="0" smtClean="0"/>
              <a:t>2</a:t>
            </a:r>
            <a:r>
              <a:rPr lang="tr-TR" sz="2800" dirty="0" smtClean="0"/>
              <a:t>O’ dan oluşur</a:t>
            </a:r>
          </a:p>
          <a:p>
            <a:pPr eaLnBrk="1" hangingPunct="1">
              <a:buFont typeface="Arial" charset="0"/>
              <a:buNone/>
            </a:pPr>
            <a:endParaRPr lang="tr-TR" dirty="0" smtClean="0"/>
          </a:p>
          <a:p>
            <a:pPr eaLnBrk="1" hangingPunct="1">
              <a:buFont typeface="Arial" charset="0"/>
              <a:buNone/>
            </a:pPr>
            <a:endParaRPr lang="tr-TR" dirty="0" smtClean="0"/>
          </a:p>
          <a:p>
            <a:pPr eaLnBrk="1" hangingPunct="1">
              <a:buFont typeface="Arial" charset="0"/>
              <a:buNone/>
            </a:pPr>
            <a:endParaRPr lang="tr-TR" dirty="0" smtClean="0"/>
          </a:p>
          <a:p>
            <a:pPr eaLnBrk="1" hangingPunct="1">
              <a:buFont typeface="Arial" charset="0"/>
              <a:buNone/>
            </a:pPr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2EF70E-69DC-46C5-9E0B-5691628B3D94}" type="slidenum">
              <a:rPr lang="tr-TR"/>
              <a:pPr>
                <a:defRPr/>
              </a:pPr>
              <a:t>3</a:t>
            </a:fld>
            <a:endParaRPr lang="tr-TR"/>
          </a:p>
        </p:txBody>
      </p:sp>
      <p:pic>
        <p:nvPicPr>
          <p:cNvPr id="4101" name="Picture 3" descr="C:\Users\Asli Aykac\Desktop\images.jpg"/>
          <p:cNvPicPr>
            <a:picLocks noChangeAspect="1" noChangeArrowheads="1"/>
          </p:cNvPicPr>
          <p:nvPr/>
        </p:nvPicPr>
        <p:blipFill>
          <a:blip r:embed="rId3" cstate="print"/>
          <a:srcRect r="9209" b="4056"/>
          <a:stretch>
            <a:fillRect/>
          </a:stretch>
        </p:blipFill>
        <p:spPr bwMode="auto">
          <a:xfrm>
            <a:off x="5867400" y="5016773"/>
            <a:ext cx="2405063" cy="165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5" descr="Suyun Molekül Yapıs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0375" y="1074738"/>
            <a:ext cx="2992438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USER\Desktop\Proteinviews-1ti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050" y="857250"/>
            <a:ext cx="8037513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42938" y="725488"/>
            <a:ext cx="4143375" cy="631825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tr-TR" sz="3600" b="1" i="1" dirty="0" smtClean="0">
                <a:solidFill>
                  <a:srgbClr val="7030A0"/>
                </a:solidFill>
              </a:rPr>
              <a:t>  </a:t>
            </a:r>
            <a:r>
              <a:rPr lang="tr-TR" sz="3600" b="1" i="1" dirty="0" err="1" smtClean="0">
                <a:solidFill>
                  <a:srgbClr val="7030A0"/>
                </a:solidFill>
              </a:rPr>
              <a:t>Kuarterner</a:t>
            </a:r>
            <a:r>
              <a:rPr lang="tr-TR" sz="3600" b="1" i="1" dirty="0" smtClean="0">
                <a:solidFill>
                  <a:srgbClr val="7030A0"/>
                </a:solidFill>
              </a:rPr>
              <a:t> Yapı </a:t>
            </a:r>
            <a:r>
              <a:rPr lang="tr-TR" sz="4000" b="1" i="1" dirty="0" smtClean="0">
                <a:solidFill>
                  <a:srgbClr val="7030A0"/>
                </a:solidFill>
              </a:rPr>
              <a:t>  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3643313"/>
            <a:ext cx="8229600" cy="214312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dirty="0" smtClean="0"/>
              <a:t>	</a:t>
            </a:r>
            <a:r>
              <a:rPr lang="tr-TR" sz="2800" dirty="0" smtClean="0">
                <a:solidFill>
                  <a:srgbClr val="002060"/>
                </a:solidFill>
              </a:rPr>
              <a:t>Birden fazla </a:t>
            </a:r>
            <a:r>
              <a:rPr lang="tr-TR" sz="2800" dirty="0" err="1" smtClean="0">
                <a:solidFill>
                  <a:srgbClr val="002060"/>
                </a:solidFill>
              </a:rPr>
              <a:t>polipeptid</a:t>
            </a:r>
            <a:r>
              <a:rPr lang="tr-TR" sz="2800" dirty="0" smtClean="0">
                <a:solidFill>
                  <a:srgbClr val="002060"/>
                </a:solidFill>
              </a:rPr>
              <a:t> zinciri (alt birimi ) içeren proteinlerde </a:t>
            </a:r>
            <a:r>
              <a:rPr lang="tr-TR" sz="2800" dirty="0" err="1" smtClean="0">
                <a:solidFill>
                  <a:srgbClr val="002060"/>
                </a:solidFill>
              </a:rPr>
              <a:t>polipeptid</a:t>
            </a:r>
            <a:r>
              <a:rPr lang="tr-TR" sz="2800" dirty="0" smtClean="0">
                <a:solidFill>
                  <a:srgbClr val="002060"/>
                </a:solidFill>
              </a:rPr>
              <a:t> zincirleri tersiyer yapıyı oluşturan aynı bağ tipleriyle birbirleriyle salkımlar, topluluklar yaparak birleşmesi ile </a:t>
            </a:r>
            <a:r>
              <a:rPr lang="tr-TR" sz="2800" dirty="0" err="1" smtClean="0">
                <a:solidFill>
                  <a:srgbClr val="002060"/>
                </a:solidFill>
              </a:rPr>
              <a:t>kuarterner</a:t>
            </a:r>
            <a:r>
              <a:rPr lang="tr-TR" sz="2800" dirty="0" smtClean="0">
                <a:solidFill>
                  <a:srgbClr val="002060"/>
                </a:solidFill>
              </a:rPr>
              <a:t> yapı oluşur. </a:t>
            </a:r>
            <a:endParaRPr lang="tr-TR" sz="2800" dirty="0">
              <a:solidFill>
                <a:srgbClr val="002060"/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A403A6-D46D-420D-AA30-E34D2C3C0178}" type="slidenum">
              <a:rPr lang="tr-TR"/>
              <a:pPr>
                <a:defRPr/>
              </a:pPr>
              <a:t>30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 l="54448" t="26062" r="32243" b="68820"/>
          <a:stretch>
            <a:fillRect/>
          </a:stretch>
        </p:blipFill>
        <p:spPr bwMode="auto">
          <a:xfrm>
            <a:off x="5857875" y="1500188"/>
            <a:ext cx="24288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tr-TR" sz="3600" b="1" i="1" smtClean="0">
                <a:solidFill>
                  <a:srgbClr val="7030A0"/>
                </a:solidFill>
              </a:rPr>
              <a:t>Proteinin yapı kazanması (özet-1)</a:t>
            </a:r>
          </a:p>
        </p:txBody>
      </p:sp>
      <p:pic>
        <p:nvPicPr>
          <p:cNvPr id="3379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4448" t="53571" r="32243" b="34914"/>
          <a:stretch>
            <a:fillRect/>
          </a:stretch>
        </p:blipFill>
        <p:spPr>
          <a:xfrm>
            <a:off x="5929313" y="5072063"/>
            <a:ext cx="2428875" cy="1285875"/>
          </a:xfrm>
        </p:spPr>
      </p:pic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571500" y="1500188"/>
          <a:ext cx="5286412" cy="47155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2245"/>
                <a:gridCol w="3944167"/>
              </a:tblGrid>
              <a:tr h="875116">
                <a:tc>
                  <a:txBody>
                    <a:bodyPr/>
                    <a:lstStyle/>
                    <a:p>
                      <a:endParaRPr lang="tr-TR" b="1" i="1" dirty="0" smtClean="0"/>
                    </a:p>
                    <a:p>
                      <a:r>
                        <a:rPr lang="tr-TR" b="1" i="1" dirty="0" err="1" smtClean="0"/>
                        <a:t>Primer</a:t>
                      </a:r>
                      <a:endParaRPr lang="tr-TR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 smtClean="0"/>
                    </a:p>
                    <a:p>
                      <a:r>
                        <a:rPr lang="tr-TR" dirty="0" smtClean="0"/>
                        <a:t>a.a dizilimi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5116">
                <a:tc>
                  <a:txBody>
                    <a:bodyPr/>
                    <a:lstStyle/>
                    <a:p>
                      <a:endParaRPr lang="tr-TR" b="1" i="1" dirty="0" smtClean="0"/>
                    </a:p>
                    <a:p>
                      <a:r>
                        <a:rPr lang="tr-TR" b="1" i="1" dirty="0" err="1" smtClean="0"/>
                        <a:t>Sekonder</a:t>
                      </a:r>
                      <a:endParaRPr lang="tr-TR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 smtClean="0"/>
                    </a:p>
                    <a:p>
                      <a:r>
                        <a:rPr lang="tr-TR" dirty="0" smtClean="0"/>
                        <a:t>Karakteristik yapı(</a:t>
                      </a:r>
                      <a:r>
                        <a:rPr lang="tr-TR" dirty="0" smtClean="0">
                          <a:sym typeface="Symbol"/>
                        </a:rPr>
                        <a:t>, </a:t>
                      </a:r>
                      <a:r>
                        <a:rPr lang="tr-TR" dirty="0" smtClean="0"/>
                        <a:t>)</a:t>
                      </a:r>
                    </a:p>
                    <a:p>
                      <a:endParaRPr lang="tr-TR" b="1" dirty="0" smtClean="0"/>
                    </a:p>
                    <a:p>
                      <a:endParaRPr lang="tr-TR" b="1" dirty="0" smtClean="0"/>
                    </a:p>
                    <a:p>
                      <a:endParaRPr lang="tr-TR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5116">
                <a:tc>
                  <a:txBody>
                    <a:bodyPr/>
                    <a:lstStyle/>
                    <a:p>
                      <a:endParaRPr lang="tr-TR" b="1" i="1" dirty="0" smtClean="0"/>
                    </a:p>
                    <a:p>
                      <a:r>
                        <a:rPr lang="tr-TR" b="1" i="1" dirty="0" smtClean="0"/>
                        <a:t>Tersiyer</a:t>
                      </a:r>
                      <a:endParaRPr lang="tr-TR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 smtClean="0"/>
                    </a:p>
                    <a:p>
                      <a:r>
                        <a:rPr lang="tr-TR" dirty="0" smtClean="0"/>
                        <a:t>3 boyutlu yapısı</a:t>
                      </a:r>
                    </a:p>
                    <a:p>
                      <a:endParaRPr lang="tr-TR" b="1" dirty="0" smtClean="0"/>
                    </a:p>
                    <a:p>
                      <a:endParaRPr lang="tr-TR" b="1" dirty="0" smtClean="0"/>
                    </a:p>
                    <a:p>
                      <a:endParaRPr lang="tr-T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5116">
                <a:tc>
                  <a:txBody>
                    <a:bodyPr/>
                    <a:lstStyle/>
                    <a:p>
                      <a:endParaRPr lang="tr-TR" b="1" i="1" dirty="0" smtClean="0"/>
                    </a:p>
                    <a:p>
                      <a:r>
                        <a:rPr lang="tr-TR" b="1" i="1" dirty="0" err="1" smtClean="0"/>
                        <a:t>Kuarterner</a:t>
                      </a:r>
                      <a:endParaRPr lang="tr-TR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 smtClean="0"/>
                    </a:p>
                    <a:p>
                      <a:r>
                        <a:rPr lang="tr-TR" dirty="0" err="1" smtClean="0"/>
                        <a:t>Multiple</a:t>
                      </a:r>
                      <a:r>
                        <a:rPr lang="tr-TR" dirty="0" smtClean="0"/>
                        <a:t> alt birimin</a:t>
                      </a:r>
                      <a:r>
                        <a:rPr lang="tr-TR" baseline="0" dirty="0" smtClean="0"/>
                        <a:t> oluşturduğu 3D yapı</a:t>
                      </a:r>
                    </a:p>
                    <a:p>
                      <a:endParaRPr lang="tr-T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3814" name="Picture 2"/>
          <p:cNvPicPr>
            <a:picLocks noChangeAspect="1" noChangeArrowheads="1"/>
          </p:cNvPicPr>
          <p:nvPr/>
        </p:nvPicPr>
        <p:blipFill>
          <a:blip r:embed="rId2" cstate="print"/>
          <a:srcRect l="54448" t="32375" r="32243" b="54831"/>
          <a:stretch>
            <a:fillRect/>
          </a:stretch>
        </p:blipFill>
        <p:spPr bwMode="auto">
          <a:xfrm>
            <a:off x="6000750" y="2357438"/>
            <a:ext cx="24288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5" name="Picture 2"/>
          <p:cNvPicPr>
            <a:picLocks noChangeAspect="1" noChangeArrowheads="1"/>
          </p:cNvPicPr>
          <p:nvPr/>
        </p:nvPicPr>
        <p:blipFill>
          <a:blip r:embed="rId2" cstate="print"/>
          <a:srcRect l="54448" t="45808" r="32243" b="47154"/>
          <a:stretch>
            <a:fillRect/>
          </a:stretch>
        </p:blipFill>
        <p:spPr bwMode="auto">
          <a:xfrm>
            <a:off x="5929313" y="3929063"/>
            <a:ext cx="24288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EB8B9D-8AF0-4F38-8A8E-F19BCA231410}" type="slidenum">
              <a:rPr lang="tr-TR"/>
              <a:pPr>
                <a:defRPr/>
              </a:pPr>
              <a:t>31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tr-TR" sz="3600" b="1" i="1" smtClean="0">
                <a:solidFill>
                  <a:srgbClr val="7030A0"/>
                </a:solidFill>
              </a:rPr>
              <a:t>Proteinin yapı kazanması (özet-2)</a:t>
            </a:r>
            <a:endParaRPr lang="tr-TR" sz="3600" smtClean="0"/>
          </a:p>
        </p:txBody>
      </p:sp>
      <p:grpSp>
        <p:nvGrpSpPr>
          <p:cNvPr id="34819" name="4 Grup"/>
          <p:cNvGrpSpPr>
            <a:grpSpLocks/>
          </p:cNvGrpSpPr>
          <p:nvPr/>
        </p:nvGrpSpPr>
        <p:grpSpPr bwMode="auto">
          <a:xfrm>
            <a:off x="652463" y="1595438"/>
            <a:ext cx="8143875" cy="4935537"/>
            <a:chOff x="652434" y="1596175"/>
            <a:chExt cx="8143932" cy="4934737"/>
          </a:xfrm>
        </p:grpSpPr>
        <p:pic>
          <p:nvPicPr>
            <p:cNvPr id="3482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9805" t="62154" r="40820" b="25000"/>
            <a:stretch>
              <a:fillRect/>
            </a:stretch>
          </p:blipFill>
          <p:spPr bwMode="auto">
            <a:xfrm>
              <a:off x="6429388" y="5000636"/>
              <a:ext cx="2286016" cy="1530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5781" t="32292" r="40820" b="36128"/>
            <a:stretch>
              <a:fillRect/>
            </a:stretch>
          </p:blipFill>
          <p:spPr bwMode="auto">
            <a:xfrm>
              <a:off x="652434" y="1596175"/>
              <a:ext cx="8143932" cy="3761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B8B995-6C0C-41F8-BC40-958D00DE5B0C}" type="slidenum">
              <a:rPr lang="tr-TR"/>
              <a:pPr>
                <a:defRPr/>
              </a:pPr>
              <a:t>32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tr-TR" sz="3600" b="1" i="1" smtClean="0">
                <a:solidFill>
                  <a:srgbClr val="7030A0"/>
                </a:solidFill>
              </a:rPr>
              <a:t>Özet-3</a:t>
            </a:r>
            <a:endParaRPr lang="tr-TR" sz="3600" smtClean="0"/>
          </a:p>
        </p:txBody>
      </p:sp>
      <p:sp>
        <p:nvSpPr>
          <p:cNvPr id="4" name="2 İçerik Yer Tutucusu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2900" b="1" i="1" dirty="0" smtClean="0">
                <a:solidFill>
                  <a:srgbClr val="002060"/>
                </a:solidFill>
              </a:rPr>
              <a:t>	Her bir protein, belli bir 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b="1" i="1" dirty="0" smtClean="0">
                <a:solidFill>
                  <a:srgbClr val="002060"/>
                </a:solidFill>
              </a:rPr>
              <a:t>a.a sayısına, 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b="1" i="1" dirty="0" smtClean="0">
                <a:solidFill>
                  <a:srgbClr val="002060"/>
                </a:solidFill>
              </a:rPr>
              <a:t>Farklı a.a </a:t>
            </a:r>
            <a:r>
              <a:rPr lang="tr-TR" b="1" i="1" dirty="0" err="1" smtClean="0">
                <a:solidFill>
                  <a:srgbClr val="002060"/>
                </a:solidFill>
              </a:rPr>
              <a:t>dizgilenmesine</a:t>
            </a:r>
            <a:r>
              <a:rPr lang="tr-TR" b="1" i="1" dirty="0" smtClean="0">
                <a:solidFill>
                  <a:srgbClr val="002060"/>
                </a:solidFill>
              </a:rPr>
              <a:t>, 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b="1" i="1" dirty="0" smtClean="0">
                <a:solidFill>
                  <a:srgbClr val="002060"/>
                </a:solidFill>
              </a:rPr>
              <a:t>belirli bir molekül ağırlığına, 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b="1" i="1" dirty="0" smtClean="0">
                <a:solidFill>
                  <a:srgbClr val="002060"/>
                </a:solidFill>
              </a:rPr>
              <a:t>kimyasal içeriğe ve 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b="1" i="1" dirty="0" smtClean="0">
                <a:solidFill>
                  <a:srgbClr val="002060"/>
                </a:solidFill>
              </a:rPr>
              <a:t>üç boyutlu (3D) bir yapıya sahiptir.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tr-TR" sz="2800" b="1" i="1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2800" b="1" i="1" dirty="0" smtClean="0">
                <a:solidFill>
                  <a:srgbClr val="002060"/>
                </a:solidFill>
              </a:rPr>
              <a:t>	Her proteini oluşturan a.a’ </a:t>
            </a:r>
            <a:r>
              <a:rPr lang="tr-TR" sz="2800" b="1" i="1" dirty="0" err="1" smtClean="0">
                <a:solidFill>
                  <a:srgbClr val="002060"/>
                </a:solidFill>
              </a:rPr>
              <a:t>lerin</a:t>
            </a:r>
            <a:r>
              <a:rPr lang="tr-TR" sz="2800" b="1" i="1" dirty="0" smtClean="0">
                <a:solidFill>
                  <a:srgbClr val="002060"/>
                </a:solidFill>
              </a:rPr>
              <a:t> çeşidi, yapısı ve sırası o proteine özgüdür.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b="1" i="1" dirty="0" smtClean="0">
                <a:solidFill>
                  <a:srgbClr val="002060"/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115E5C-117A-4F4C-A14D-AD5BF9130537}" type="slidenum">
              <a:rPr lang="tr-TR"/>
              <a:pPr>
                <a:defRPr/>
              </a:pPr>
              <a:t>33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tr-TR" sz="3600" b="1" i="1" smtClean="0">
                <a:solidFill>
                  <a:srgbClr val="7030A0"/>
                </a:solidFill>
              </a:rPr>
              <a:t>Özet-4</a:t>
            </a:r>
            <a:endParaRPr lang="tr-TR" sz="3600" smtClean="0"/>
          </a:p>
        </p:txBody>
      </p:sp>
      <p:sp>
        <p:nvSpPr>
          <p:cNvPr id="4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13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tr-TR" sz="3000" b="1" i="1" dirty="0" smtClean="0">
                <a:solidFill>
                  <a:srgbClr val="002060"/>
                </a:solidFill>
              </a:rPr>
              <a:t> Proteinler düz a.a zincirlerinden meydana gelmesine rağmen oldukça karmaşık yapılara sahiptir.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tr-TR" sz="2000" b="1" i="1" dirty="0" smtClean="0">
                <a:solidFill>
                  <a:srgbClr val="002060"/>
                </a:solidFill>
              </a:rPr>
              <a:t>Bunun nedeni ise zincirdeki bazı a.a birbirleriyle ikinci veya üçüncü bir bağ yapmasındandır.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tr-TR" sz="2400" b="1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tr-TR" sz="3000" b="1" i="1" dirty="0" smtClean="0">
                <a:solidFill>
                  <a:srgbClr val="002060"/>
                </a:solidFill>
              </a:rPr>
              <a:t> Bir proteinin primer yapısı, o proteinin 3D yapısının oluşması için gerekli bilgiyi içerir.</a:t>
            </a:r>
            <a:r>
              <a:rPr lang="tr-TR" sz="3000" b="1" i="1" dirty="0" smtClean="0"/>
              <a:t>	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endParaRPr lang="tr-TR" sz="3000" b="1" i="1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tr-TR" sz="3000" b="1" i="1" dirty="0" smtClean="0">
                <a:solidFill>
                  <a:srgbClr val="002060"/>
                </a:solidFill>
              </a:rPr>
              <a:t> Bir proteindeki a.a </a:t>
            </a:r>
            <a:r>
              <a:rPr lang="tr-TR" sz="3000" b="1" i="1" dirty="0" err="1" smtClean="0">
                <a:solidFill>
                  <a:srgbClr val="002060"/>
                </a:solidFill>
              </a:rPr>
              <a:t>rezidülerinin</a:t>
            </a:r>
            <a:r>
              <a:rPr lang="tr-TR" sz="3000" b="1" i="1" dirty="0" smtClean="0">
                <a:solidFill>
                  <a:srgbClr val="002060"/>
                </a:solidFill>
              </a:rPr>
              <a:t> sırası molekülün </a:t>
            </a:r>
            <a:r>
              <a:rPr lang="tr-TR" sz="3000" b="1" i="1" dirty="0" err="1" smtClean="0">
                <a:solidFill>
                  <a:srgbClr val="002060"/>
                </a:solidFill>
              </a:rPr>
              <a:t>konformasyonunu</a:t>
            </a:r>
            <a:r>
              <a:rPr lang="tr-TR" sz="3000" b="1" i="1" dirty="0" smtClean="0">
                <a:solidFill>
                  <a:srgbClr val="002060"/>
                </a:solidFill>
              </a:rPr>
              <a:t> da belirler.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3000" b="1" i="1" dirty="0" smtClean="0"/>
              <a:t>	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dirty="0" smtClean="0"/>
              <a:t>	</a:t>
            </a: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5B3CA5-15BF-4EAA-BC42-90BC53B3FCEB}" type="slidenum">
              <a:rPr lang="tr-TR"/>
              <a:pPr>
                <a:defRPr/>
              </a:pPr>
              <a:t>34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928688"/>
            <a:ext cx="8229600" cy="13573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b="1" i="1" dirty="0" smtClean="0">
                <a:solidFill>
                  <a:srgbClr val="7030A0"/>
                </a:solidFill>
              </a:rPr>
              <a:t>Her canlı kendine özgü proteinler taşımaktadır.</a:t>
            </a:r>
            <a:endParaRPr lang="tr-TR" b="1" i="1" dirty="0">
              <a:solidFill>
                <a:srgbClr val="7030A0"/>
              </a:solidFill>
            </a:endParaRPr>
          </a:p>
        </p:txBody>
      </p:sp>
      <p:sp>
        <p:nvSpPr>
          <p:cNvPr id="37891" name="2 İçerik Yer Tutucusu"/>
          <p:cNvSpPr>
            <a:spLocks noGrp="1"/>
          </p:cNvSpPr>
          <p:nvPr>
            <p:ph idx="1"/>
          </p:nvPr>
        </p:nvSpPr>
        <p:spPr>
          <a:xfrm>
            <a:off x="457200" y="2571750"/>
            <a:ext cx="8229600" cy="355441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tr-TR" smtClean="0">
                <a:solidFill>
                  <a:srgbClr val="002060"/>
                </a:solidFill>
              </a:rPr>
              <a:t>	Bu bakımdan bir canlıdaki protein o canlı için tekdir. Proteinlerin karbonhidrat ve lipitlerden ayrıcalıkları bu özellikten kaynaklanmaktadır. </a:t>
            </a:r>
          </a:p>
          <a:p>
            <a:pPr eaLnBrk="1" hangingPunct="1">
              <a:buFont typeface="Arial" charset="0"/>
              <a:buNone/>
            </a:pPr>
            <a:r>
              <a:rPr lang="tr-TR" smtClean="0">
                <a:solidFill>
                  <a:srgbClr val="002060"/>
                </a:solidFill>
              </a:rPr>
              <a:t>	Çok karmaşık bir yapıya sahip olsa da bütün canlılardaki karbonhidratların ve lipitlerin yapısı aynıdır.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B39422-8A82-4E50-80AE-29E476F12BFA}" type="slidenum">
              <a:rPr lang="tr-TR"/>
              <a:pPr>
                <a:defRPr/>
              </a:pPr>
              <a:t>35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Başlık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1143000"/>
          </a:xfrm>
        </p:spPr>
        <p:txBody>
          <a:bodyPr/>
          <a:lstStyle/>
          <a:p>
            <a:pPr algn="l" eaLnBrk="1" hangingPunct="1"/>
            <a:r>
              <a:rPr lang="tr-TR" sz="3600" b="1" i="1" smtClean="0">
                <a:solidFill>
                  <a:srgbClr val="7030A0"/>
                </a:solidFill>
              </a:rPr>
              <a:t>Protein Denatürasyonu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>
                <a:solidFill>
                  <a:srgbClr val="002060"/>
                </a:solidFill>
              </a:rPr>
              <a:t>Her proteinin karakteristik 3D doğal bir yapısı vardır. Üç boyutlu yapısı bozulmuş (</a:t>
            </a:r>
            <a:r>
              <a:rPr lang="tr-TR" dirty="0" err="1" smtClean="0">
                <a:solidFill>
                  <a:srgbClr val="002060"/>
                </a:solidFill>
              </a:rPr>
              <a:t>denatüre</a:t>
            </a:r>
            <a:r>
              <a:rPr lang="tr-TR" dirty="0" smtClean="0">
                <a:solidFill>
                  <a:srgbClr val="002060"/>
                </a:solidFill>
              </a:rPr>
              <a:t> olmuş ) bir protein biyolojik etkinliğini de kaybeder.</a:t>
            </a:r>
            <a:endParaRPr lang="tr-TR" b="1" i="1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>
                <a:solidFill>
                  <a:srgbClr val="002060"/>
                </a:solidFill>
              </a:rPr>
              <a:t>Protein </a:t>
            </a:r>
            <a:r>
              <a:rPr lang="tr-TR" dirty="0" err="1" smtClean="0">
                <a:solidFill>
                  <a:srgbClr val="002060"/>
                </a:solidFill>
              </a:rPr>
              <a:t>denatürasyonu</a:t>
            </a:r>
            <a:r>
              <a:rPr lang="tr-TR" dirty="0" smtClean="0">
                <a:solidFill>
                  <a:srgbClr val="002060"/>
                </a:solidFill>
              </a:rPr>
              <a:t> sonucunda;  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 err="1" smtClean="0">
                <a:solidFill>
                  <a:srgbClr val="002060"/>
                </a:solidFill>
              </a:rPr>
              <a:t>Proteazların</a:t>
            </a:r>
            <a:r>
              <a:rPr lang="tr-TR" dirty="0" smtClean="0">
                <a:solidFill>
                  <a:srgbClr val="002060"/>
                </a:solidFill>
              </a:rPr>
              <a:t> protein yapısı üzerine etkisi azalır,  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 smtClean="0">
                <a:solidFill>
                  <a:srgbClr val="002060"/>
                </a:solidFill>
              </a:rPr>
              <a:t>Viskozite artar,  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 smtClean="0">
                <a:solidFill>
                  <a:srgbClr val="002060"/>
                </a:solidFill>
              </a:rPr>
              <a:t>Çözünürlük azalır,  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 smtClean="0">
                <a:solidFill>
                  <a:srgbClr val="002060"/>
                </a:solidFill>
              </a:rPr>
              <a:t>Enzimler ve toksinler aktivitelerini kaybederler,  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 smtClean="0">
                <a:solidFill>
                  <a:srgbClr val="002060"/>
                </a:solidFill>
              </a:rPr>
              <a:t>Su bağlama kapasitesi azalır,  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 smtClean="0">
                <a:solidFill>
                  <a:srgbClr val="002060"/>
                </a:solidFill>
              </a:rPr>
              <a:t>Rotasyon ve difüzyon </a:t>
            </a:r>
            <a:r>
              <a:rPr lang="tr-TR" dirty="0" err="1" smtClean="0">
                <a:solidFill>
                  <a:srgbClr val="002060"/>
                </a:solidFill>
              </a:rPr>
              <a:t>stabilitesi</a:t>
            </a:r>
            <a:r>
              <a:rPr lang="tr-TR" dirty="0" smtClean="0">
                <a:solidFill>
                  <a:srgbClr val="002060"/>
                </a:solidFill>
              </a:rPr>
              <a:t> değişir,  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 smtClean="0">
                <a:solidFill>
                  <a:srgbClr val="002060"/>
                </a:solidFill>
              </a:rPr>
              <a:t>Protein </a:t>
            </a:r>
            <a:r>
              <a:rPr lang="tr-TR" dirty="0" err="1" smtClean="0">
                <a:solidFill>
                  <a:srgbClr val="002060"/>
                </a:solidFill>
              </a:rPr>
              <a:t>kristalizasyonu</a:t>
            </a:r>
            <a:r>
              <a:rPr lang="tr-TR" dirty="0" smtClean="0">
                <a:solidFill>
                  <a:srgbClr val="002060"/>
                </a:solidFill>
              </a:rPr>
              <a:t> önlenir. </a:t>
            </a:r>
            <a:endParaRPr lang="tr-TR" dirty="0">
              <a:solidFill>
                <a:srgbClr val="002060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B9ED58-8DBA-4986-A6E3-F6BC46689D84}" type="slidenum">
              <a:rPr lang="tr-TR"/>
              <a:pPr>
                <a:defRPr/>
              </a:pPr>
              <a:t>36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Başlık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1143000"/>
          </a:xfrm>
        </p:spPr>
        <p:txBody>
          <a:bodyPr/>
          <a:lstStyle/>
          <a:p>
            <a:pPr algn="l" eaLnBrk="1" hangingPunct="1"/>
            <a:r>
              <a:rPr lang="tr-TR" sz="3600" b="1" i="1" smtClean="0">
                <a:solidFill>
                  <a:srgbClr val="7030A0"/>
                </a:solidFill>
              </a:rPr>
              <a:t>Proteinlerin Vücuttaki Görevleri-1</a:t>
            </a:r>
          </a:p>
        </p:txBody>
      </p:sp>
      <p:sp>
        <p:nvSpPr>
          <p:cNvPr id="39939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z="2600" smtClean="0"/>
              <a:t>hücrelerin yapıtaşı</a:t>
            </a:r>
          </a:p>
          <a:p>
            <a:pPr eaLnBrk="1" hangingPunct="1"/>
            <a:r>
              <a:rPr lang="tr-TR" sz="2600" smtClean="0"/>
              <a:t>dokularının oluşumunda ve onarımında    </a:t>
            </a:r>
          </a:p>
          <a:p>
            <a:pPr eaLnBrk="1" hangingPunct="1"/>
            <a:r>
              <a:rPr lang="tr-TR" sz="2600" smtClean="0"/>
              <a:t>enzimler (tümü), hormonlar (birçoğu) ve virüsler protein yapısında </a:t>
            </a:r>
          </a:p>
          <a:p>
            <a:pPr eaLnBrk="1" hangingPunct="1"/>
            <a:r>
              <a:rPr lang="tr-TR" sz="2600" smtClean="0"/>
              <a:t>sentezleri bile enzimler aracılı</a:t>
            </a:r>
          </a:p>
          <a:p>
            <a:pPr eaLnBrk="1" hangingPunct="1"/>
            <a:r>
              <a:rPr lang="tr-TR" sz="2600" smtClean="0"/>
              <a:t>mekanik destek sağlamada </a:t>
            </a:r>
          </a:p>
          <a:p>
            <a:pPr eaLnBrk="1" hangingPunct="1"/>
            <a:r>
              <a:rPr lang="tr-TR" sz="2600" smtClean="0"/>
              <a:t>kasların kontraksiyonunda  </a:t>
            </a:r>
          </a:p>
          <a:p>
            <a:pPr eaLnBrk="1" hangingPunct="1"/>
            <a:r>
              <a:rPr lang="tr-TR" sz="2600" smtClean="0"/>
              <a:t>başkalaşım ve büyümenin denetiminde </a:t>
            </a:r>
          </a:p>
          <a:p>
            <a:pPr eaLnBrk="1" hangingPunct="1"/>
            <a:r>
              <a:rPr lang="tr-TR" sz="2600" smtClean="0"/>
              <a:t>su ve elektrolit dengesinin korunmasında  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0A2D9-E01F-4684-8814-5226FDCCC96B}" type="slidenum">
              <a:rPr lang="tr-TR"/>
              <a:pPr>
                <a:defRPr/>
              </a:pPr>
              <a:t>37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0063" y="1428750"/>
            <a:ext cx="8186737" cy="4786313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3400" smtClean="0"/>
              <a:t>kanın pıhtılaşmasında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3400" smtClean="0"/>
              <a:t>vücudun hastalıklara </a:t>
            </a:r>
            <a:r>
              <a:rPr lang="tr-TR" sz="3400" dirty="0" smtClean="0"/>
              <a:t>karşı dayanıklılığında ve hastalık etkenlerine </a:t>
            </a:r>
            <a:r>
              <a:rPr lang="tr-TR" sz="3400" smtClean="0"/>
              <a:t>karşı korunmada </a:t>
            </a:r>
            <a:endParaRPr lang="tr-TR" sz="3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3400" smtClean="0"/>
              <a:t>büyümede </a:t>
            </a:r>
            <a:r>
              <a:rPr lang="tr-TR" sz="3400" dirty="0" smtClean="0"/>
              <a:t>yeni </a:t>
            </a:r>
            <a:r>
              <a:rPr lang="tr-TR" sz="3400" smtClean="0"/>
              <a:t>dokuların yapımında    </a:t>
            </a:r>
            <a:endParaRPr lang="tr-TR" sz="3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3400" dirty="0" smtClean="0"/>
              <a:t>v</a:t>
            </a:r>
            <a:r>
              <a:rPr lang="tr-TR" sz="3400" smtClean="0"/>
              <a:t>ücuttaki </a:t>
            </a:r>
            <a:r>
              <a:rPr lang="tr-TR" sz="3400" dirty="0" smtClean="0"/>
              <a:t>asit-baz dengesini korumak için tampon </a:t>
            </a:r>
            <a:r>
              <a:rPr lang="tr-TR" sz="3400" smtClean="0"/>
              <a:t>vazifesi   </a:t>
            </a:r>
            <a:endParaRPr lang="tr-TR" sz="3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3400" smtClean="0"/>
              <a:t>hücrelerle </a:t>
            </a:r>
            <a:r>
              <a:rPr lang="tr-TR" sz="3400" dirty="0" smtClean="0"/>
              <a:t>hücreler arası sıvılar arasında besin </a:t>
            </a:r>
            <a:r>
              <a:rPr lang="tr-TR" sz="3400" smtClean="0"/>
              <a:t>unsurlarının değişiminde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3400" smtClean="0"/>
              <a:t>taşıma ve depolama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3400" smtClean="0"/>
              <a:t>	Örneğin; hemoglobin alyuvarlarda, miyoglobin ise kasta oksijen taşırken, demir kan metabolizmasında transferin tarafından taşınır, karaciğerde ise ferritin ile kompleks oluşturarak depo edilir.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dirty="0"/>
          </a:p>
        </p:txBody>
      </p:sp>
      <p:sp>
        <p:nvSpPr>
          <p:cNvPr id="40963" name="1 Başlık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1143000"/>
          </a:xfrm>
        </p:spPr>
        <p:txBody>
          <a:bodyPr/>
          <a:lstStyle/>
          <a:p>
            <a:pPr algn="l" eaLnBrk="1" hangingPunct="1"/>
            <a:r>
              <a:rPr lang="tr-TR" sz="3600" b="1" i="1" smtClean="0">
                <a:solidFill>
                  <a:srgbClr val="7030A0"/>
                </a:solidFill>
              </a:rPr>
              <a:t>Proteinlerin Vücuttaki Görevleri-2</a:t>
            </a: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31A0F9-7124-4E0D-A8B3-A48A29223A8C}" type="slidenum">
              <a:rPr lang="tr-TR"/>
              <a:pPr>
                <a:defRPr/>
              </a:pPr>
              <a:t>38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 l="48633" t="12500" r="27344" b="48958"/>
          <a:stretch>
            <a:fillRect/>
          </a:stretch>
        </p:blipFill>
        <p:spPr bwMode="auto">
          <a:xfrm>
            <a:off x="5461000" y="117475"/>
            <a:ext cx="3683000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1 Başlık"/>
          <p:cNvSpPr>
            <a:spLocks noGrp="1"/>
          </p:cNvSpPr>
          <p:nvPr>
            <p:ph type="title"/>
          </p:nvPr>
        </p:nvSpPr>
        <p:spPr>
          <a:xfrm>
            <a:off x="428625" y="714375"/>
            <a:ext cx="8229600" cy="1143000"/>
          </a:xfrm>
        </p:spPr>
        <p:txBody>
          <a:bodyPr/>
          <a:lstStyle/>
          <a:p>
            <a:pPr algn="l" eaLnBrk="1" hangingPunct="1"/>
            <a:r>
              <a:rPr lang="tr-TR" sz="3600" b="1" i="1" smtClean="0">
                <a:solidFill>
                  <a:srgbClr val="7030A0"/>
                </a:solidFill>
              </a:rPr>
              <a:t>Miyoglobin-1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143125"/>
            <a:ext cx="8229600" cy="3983038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/>
              <a:t>Tek bir </a:t>
            </a:r>
            <a:r>
              <a:rPr lang="tr-TR" dirty="0" err="1" smtClean="0"/>
              <a:t>polipeptid</a:t>
            </a:r>
            <a:r>
              <a:rPr lang="tr-TR" dirty="0" smtClean="0"/>
              <a:t> zinciri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/>
              <a:t>Tek hem grubu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 smtClean="0"/>
              <a:t>zincirin merkezinde ve </a:t>
            </a:r>
            <a:r>
              <a:rPr lang="tr-TR" dirty="0" err="1" smtClean="0"/>
              <a:t>nonpolar</a:t>
            </a:r>
            <a:r>
              <a:rPr lang="tr-TR" dirty="0" smtClean="0"/>
              <a:t> a.a </a:t>
            </a:r>
            <a:r>
              <a:rPr lang="tr-TR" dirty="0" err="1" smtClean="0"/>
              <a:t>rezidüleri</a:t>
            </a:r>
            <a:r>
              <a:rPr lang="tr-TR" dirty="0" smtClean="0"/>
              <a:t> ile çevrili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 err="1" smtClean="0"/>
              <a:t>Fe</a:t>
            </a:r>
            <a:r>
              <a:rPr lang="tr-TR" dirty="0" smtClean="0"/>
              <a:t>’ in su ile etkileşimi engelleyerek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 err="1" smtClean="0"/>
              <a:t>Ferrimiyoglobin</a:t>
            </a:r>
            <a:r>
              <a:rPr lang="tr-TR" dirty="0" smtClean="0"/>
              <a:t> (</a:t>
            </a:r>
            <a:r>
              <a:rPr lang="tr-TR" dirty="0" err="1" smtClean="0"/>
              <a:t>Fe</a:t>
            </a:r>
            <a:r>
              <a:rPr lang="tr-TR" baseline="30000" dirty="0" smtClean="0"/>
              <a:t>+3</a:t>
            </a:r>
            <a:r>
              <a:rPr lang="tr-TR" dirty="0" smtClean="0"/>
              <a:t>) yapısı önlenir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/>
              <a:t>Oksijen bağlayamaz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 smtClean="0"/>
              <a:t>oksijen bağlayabilen </a:t>
            </a:r>
            <a:r>
              <a:rPr lang="tr-TR" dirty="0" err="1" smtClean="0"/>
              <a:t>Ferromiyoglobin</a:t>
            </a:r>
            <a:r>
              <a:rPr lang="tr-TR" dirty="0" smtClean="0"/>
              <a:t>’ in (</a:t>
            </a:r>
            <a:r>
              <a:rPr lang="tr-TR" dirty="0" err="1" smtClean="0"/>
              <a:t>Fe</a:t>
            </a:r>
            <a:r>
              <a:rPr lang="tr-TR" baseline="30000" dirty="0" smtClean="0"/>
              <a:t>+2</a:t>
            </a:r>
            <a:r>
              <a:rPr lang="tr-TR" dirty="0" smtClean="0"/>
              <a:t>)kararlı olmasını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4FBF41-56F5-4EE0-9F36-C79B8070B6AA}" type="slidenum">
              <a:rPr lang="tr-TR"/>
              <a:pPr>
                <a:defRPr/>
              </a:pPr>
              <a:t>39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b="1" dirty="0" smtClean="0">
                <a:solidFill>
                  <a:schemeClr val="accent4"/>
                </a:solidFill>
              </a:rPr>
              <a:t>Amino Asitler</a:t>
            </a:r>
            <a:endParaRPr lang="tr-TR" b="1" dirty="0">
              <a:solidFill>
                <a:schemeClr val="accent4"/>
              </a:solidFill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927225"/>
            <a:ext cx="8229600" cy="4525963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tr-TR" sz="2800" smtClean="0"/>
              <a:t>Proteinlerin temel yapı taşıdır</a:t>
            </a:r>
          </a:p>
          <a:p>
            <a:pPr lvl="1" eaLnBrk="1" hangingPunct="1">
              <a:lnSpc>
                <a:spcPct val="150000"/>
              </a:lnSpc>
            </a:pPr>
            <a:r>
              <a:rPr lang="tr-TR" sz="2400" smtClean="0"/>
              <a:t>Farklı sayıda ve yapıda amino asit dizilimleri farklı yapıya ve fonksiyona sahip proteinleri oluşturur</a:t>
            </a:r>
          </a:p>
          <a:p>
            <a:pPr eaLnBrk="1" hangingPunct="1">
              <a:lnSpc>
                <a:spcPct val="150000"/>
              </a:lnSpc>
            </a:pPr>
            <a:r>
              <a:rPr lang="tr-TR" sz="2800" smtClean="0"/>
              <a:t>Tüm proteinler 20 farklı a.a’den meydana gelir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892CE4-90F5-4365-AB09-328A8F78AEF1}" type="slidenum">
              <a:rPr lang="tr-TR"/>
              <a:pPr>
                <a:defRPr/>
              </a:pPr>
              <a:t>4</a:t>
            </a:fld>
            <a:endParaRPr lang="tr-TR"/>
          </a:p>
        </p:txBody>
      </p:sp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2" cstate="print"/>
          <a:srcRect l="55193" t="22423" r="23305" b="53377"/>
          <a:stretch>
            <a:fillRect/>
          </a:stretch>
        </p:blipFill>
        <p:spPr bwMode="auto">
          <a:xfrm>
            <a:off x="1763713" y="4724400"/>
            <a:ext cx="475297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tr-TR" sz="3600" b="1" i="1" smtClean="0">
                <a:solidFill>
                  <a:srgbClr val="7030A0"/>
                </a:solidFill>
              </a:rPr>
              <a:t>Miyoglobin-2</a:t>
            </a:r>
            <a:endParaRPr lang="tr-TR" sz="3600" smtClean="0"/>
          </a:p>
        </p:txBody>
      </p:sp>
      <p:sp>
        <p:nvSpPr>
          <p:cNvPr id="43011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mtClean="0">
                <a:solidFill>
                  <a:srgbClr val="002060"/>
                </a:solidFill>
              </a:rPr>
              <a:t>Miyoglobine bağlanmada oksijen için p</a:t>
            </a:r>
            <a:r>
              <a:rPr lang="tr-TR" baseline="-25000" smtClean="0">
                <a:solidFill>
                  <a:srgbClr val="002060"/>
                </a:solidFill>
              </a:rPr>
              <a:t>50</a:t>
            </a:r>
            <a:r>
              <a:rPr lang="tr-TR" smtClean="0">
                <a:solidFill>
                  <a:srgbClr val="002060"/>
                </a:solidFill>
              </a:rPr>
              <a:t> 1mmHg’ dır.</a:t>
            </a:r>
          </a:p>
          <a:p>
            <a:pPr eaLnBrk="1" hangingPunct="1"/>
            <a:r>
              <a:rPr lang="tr-TR" smtClean="0">
                <a:solidFill>
                  <a:srgbClr val="002060"/>
                </a:solidFill>
              </a:rPr>
              <a:t>Miyoglobinin O</a:t>
            </a:r>
            <a:r>
              <a:rPr lang="tr-TR" baseline="-25000" smtClean="0">
                <a:solidFill>
                  <a:srgbClr val="002060"/>
                </a:solidFill>
              </a:rPr>
              <a:t>2</a:t>
            </a:r>
            <a:r>
              <a:rPr lang="tr-TR" smtClean="0">
                <a:solidFill>
                  <a:srgbClr val="002060"/>
                </a:solidFill>
              </a:rPr>
              <a:t>’ ye yüksek afinitesi sebebiyle pO</a:t>
            </a:r>
            <a:r>
              <a:rPr lang="tr-TR" baseline="-25000" smtClean="0">
                <a:solidFill>
                  <a:srgbClr val="002060"/>
                </a:solidFill>
              </a:rPr>
              <a:t>2</a:t>
            </a:r>
            <a:r>
              <a:rPr lang="tr-TR" smtClean="0">
                <a:solidFill>
                  <a:srgbClr val="002060"/>
                </a:solidFill>
              </a:rPr>
              <a:t> 1mmHg nin altına düşmedikçe çevresine vermesi olanaklı değildir.</a:t>
            </a:r>
          </a:p>
          <a:p>
            <a:pPr eaLnBrk="1" hangingPunct="1"/>
            <a:r>
              <a:rPr lang="tr-TR" smtClean="0">
                <a:solidFill>
                  <a:srgbClr val="002060"/>
                </a:solidFill>
              </a:rPr>
              <a:t>Bu nedenle kasta O</a:t>
            </a:r>
            <a:r>
              <a:rPr lang="tr-TR" baseline="-25000" smtClean="0">
                <a:solidFill>
                  <a:srgbClr val="002060"/>
                </a:solidFill>
              </a:rPr>
              <a:t>2</a:t>
            </a:r>
            <a:r>
              <a:rPr lang="tr-TR" smtClean="0">
                <a:solidFill>
                  <a:srgbClr val="002060"/>
                </a:solidFill>
              </a:rPr>
              <a:t>’ yi tutup saklamak için uygun proteinken, akciğerden dokulara O</a:t>
            </a:r>
            <a:r>
              <a:rPr lang="tr-TR" baseline="-25000" smtClean="0">
                <a:solidFill>
                  <a:srgbClr val="002060"/>
                </a:solidFill>
              </a:rPr>
              <a:t>2</a:t>
            </a:r>
            <a:r>
              <a:rPr lang="tr-TR" smtClean="0">
                <a:solidFill>
                  <a:srgbClr val="002060"/>
                </a:solidFill>
              </a:rPr>
              <a:t> taşımak için uygun protein değildir.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B2EB96-3785-4273-9C24-B52ECFBDB7F5}" type="slidenum">
              <a:rPr lang="tr-TR"/>
              <a:pPr>
                <a:defRPr/>
              </a:pPr>
              <a:t>40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tr-TR" sz="3600" b="1" i="1" smtClean="0">
                <a:solidFill>
                  <a:srgbClr val="7030A0"/>
                </a:solidFill>
              </a:rPr>
              <a:t>Hemoglobin-1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357313"/>
            <a:ext cx="5257800" cy="4625975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>
                <a:solidFill>
                  <a:srgbClr val="002060"/>
                </a:solidFill>
              </a:rPr>
              <a:t>4 </a:t>
            </a:r>
            <a:r>
              <a:rPr lang="tr-TR" dirty="0" err="1" smtClean="0">
                <a:solidFill>
                  <a:srgbClr val="002060"/>
                </a:solidFill>
              </a:rPr>
              <a:t>polipeptid</a:t>
            </a:r>
            <a:r>
              <a:rPr lang="tr-TR" dirty="0" smtClean="0">
                <a:solidFill>
                  <a:srgbClr val="002060"/>
                </a:solidFill>
              </a:rPr>
              <a:t> zinciri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 err="1" smtClean="0">
                <a:solidFill>
                  <a:srgbClr val="002060"/>
                </a:solidFill>
              </a:rPr>
              <a:t>Kuaterner</a:t>
            </a:r>
            <a:r>
              <a:rPr lang="tr-TR" dirty="0" smtClean="0">
                <a:solidFill>
                  <a:srgbClr val="002060"/>
                </a:solidFill>
              </a:rPr>
              <a:t> yapı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 smtClean="0">
                <a:solidFill>
                  <a:srgbClr val="002060"/>
                </a:solidFill>
              </a:rPr>
              <a:t>Küre şeklinde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>
                <a:solidFill>
                  <a:srgbClr val="002060"/>
                </a:solidFill>
              </a:rPr>
              <a:t>Zincirler </a:t>
            </a:r>
            <a:r>
              <a:rPr lang="tr-TR" dirty="0" err="1" smtClean="0">
                <a:solidFill>
                  <a:srgbClr val="002060"/>
                </a:solidFill>
              </a:rPr>
              <a:t>non</a:t>
            </a:r>
            <a:r>
              <a:rPr lang="tr-TR" dirty="0" smtClean="0">
                <a:solidFill>
                  <a:srgbClr val="002060"/>
                </a:solidFill>
              </a:rPr>
              <a:t>-</a:t>
            </a:r>
            <a:r>
              <a:rPr lang="tr-TR" dirty="0" err="1" smtClean="0">
                <a:solidFill>
                  <a:srgbClr val="002060"/>
                </a:solidFill>
              </a:rPr>
              <a:t>kovalent</a:t>
            </a:r>
            <a:r>
              <a:rPr lang="tr-TR" dirty="0" smtClean="0">
                <a:solidFill>
                  <a:srgbClr val="002060"/>
                </a:solidFill>
              </a:rPr>
              <a:t> etkileşimlerle bir arada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>
                <a:solidFill>
                  <a:srgbClr val="002060"/>
                </a:solidFill>
              </a:rPr>
              <a:t>Her zincir bir hem grubu taşır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 smtClean="0">
                <a:solidFill>
                  <a:srgbClr val="002060"/>
                </a:solidFill>
              </a:rPr>
              <a:t>4 aktif bölge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 smtClean="0">
                <a:solidFill>
                  <a:srgbClr val="002060"/>
                </a:solidFill>
              </a:rPr>
              <a:t>Dışa bakan girintilerde yerleşik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tr-T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dirty="0"/>
          </a:p>
        </p:txBody>
      </p:sp>
      <p:pic>
        <p:nvPicPr>
          <p:cNvPr id="44036" name="Picture 3" descr="C:\Users\USER\Desktop\hemoglob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9513" y="714375"/>
            <a:ext cx="404495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C9F69E-3A73-4D05-9C16-9B420B4A0B45}" type="slidenum">
              <a:rPr lang="tr-TR"/>
              <a:pPr>
                <a:defRPr/>
              </a:pPr>
              <a:t>41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tr-TR" sz="3600" b="1" i="1" smtClean="0">
                <a:solidFill>
                  <a:srgbClr val="7030A0"/>
                </a:solidFill>
              </a:rPr>
              <a:t>Hemoglobin-2</a:t>
            </a:r>
            <a:endParaRPr lang="tr-TR" sz="3600" smtClean="0"/>
          </a:p>
        </p:txBody>
      </p:sp>
      <p:sp>
        <p:nvSpPr>
          <p:cNvPr id="45059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i="1" smtClean="0">
                <a:solidFill>
                  <a:srgbClr val="002060"/>
                </a:solidFill>
              </a:rPr>
              <a:t>Hemoglobin</a:t>
            </a:r>
            <a:r>
              <a:rPr lang="tr-TR" smtClean="0">
                <a:solidFill>
                  <a:srgbClr val="002060"/>
                </a:solidFill>
              </a:rPr>
              <a:t>’ in O</a:t>
            </a:r>
            <a:r>
              <a:rPr lang="tr-TR" baseline="-25000" smtClean="0">
                <a:solidFill>
                  <a:srgbClr val="002060"/>
                </a:solidFill>
              </a:rPr>
              <a:t>2</a:t>
            </a:r>
            <a:r>
              <a:rPr lang="tr-TR" smtClean="0">
                <a:solidFill>
                  <a:srgbClr val="002060"/>
                </a:solidFill>
              </a:rPr>
              <a:t> bağlama eğrisi sigmoidal</a:t>
            </a:r>
          </a:p>
          <a:p>
            <a:pPr eaLnBrk="1" hangingPunct="1"/>
            <a:r>
              <a:rPr lang="tr-TR" i="1" smtClean="0">
                <a:solidFill>
                  <a:srgbClr val="002060"/>
                </a:solidFill>
              </a:rPr>
              <a:t>Hemoglobin</a:t>
            </a:r>
            <a:r>
              <a:rPr lang="tr-TR" smtClean="0">
                <a:solidFill>
                  <a:srgbClr val="002060"/>
                </a:solidFill>
              </a:rPr>
              <a:t>’ in O</a:t>
            </a:r>
            <a:r>
              <a:rPr lang="tr-TR" baseline="-25000" smtClean="0">
                <a:solidFill>
                  <a:srgbClr val="002060"/>
                </a:solidFill>
              </a:rPr>
              <a:t>2</a:t>
            </a:r>
            <a:r>
              <a:rPr lang="tr-TR" smtClean="0">
                <a:solidFill>
                  <a:srgbClr val="002060"/>
                </a:solidFill>
              </a:rPr>
              <a:t> ile yarı doyumu için gerekli pO</a:t>
            </a:r>
            <a:r>
              <a:rPr lang="tr-TR" baseline="-25000" smtClean="0">
                <a:solidFill>
                  <a:srgbClr val="002060"/>
                </a:solidFill>
              </a:rPr>
              <a:t>2</a:t>
            </a:r>
            <a:r>
              <a:rPr lang="tr-TR" smtClean="0">
                <a:solidFill>
                  <a:srgbClr val="002060"/>
                </a:solidFill>
              </a:rPr>
              <a:t> (p</a:t>
            </a:r>
            <a:r>
              <a:rPr lang="tr-TR" baseline="-25000" smtClean="0">
                <a:solidFill>
                  <a:srgbClr val="002060"/>
                </a:solidFill>
              </a:rPr>
              <a:t>50</a:t>
            </a:r>
            <a:r>
              <a:rPr lang="tr-TR" smtClean="0">
                <a:solidFill>
                  <a:srgbClr val="002060"/>
                </a:solidFill>
              </a:rPr>
              <a:t>)=26mmHg</a:t>
            </a:r>
          </a:p>
          <a:p>
            <a:pPr eaLnBrk="1" hangingPunct="1"/>
            <a:r>
              <a:rPr lang="tr-TR" i="1" smtClean="0">
                <a:solidFill>
                  <a:srgbClr val="002060"/>
                </a:solidFill>
              </a:rPr>
              <a:t>Hemoglobin</a:t>
            </a:r>
            <a:r>
              <a:rPr lang="tr-TR" smtClean="0">
                <a:solidFill>
                  <a:srgbClr val="002060"/>
                </a:solidFill>
              </a:rPr>
              <a:t>’ in O</a:t>
            </a:r>
            <a:r>
              <a:rPr lang="tr-TR" baseline="-25000" smtClean="0">
                <a:solidFill>
                  <a:srgbClr val="002060"/>
                </a:solidFill>
              </a:rPr>
              <a:t>2</a:t>
            </a:r>
            <a:r>
              <a:rPr lang="tr-TR" smtClean="0">
                <a:solidFill>
                  <a:srgbClr val="002060"/>
                </a:solidFill>
              </a:rPr>
              <a:t>‘ ne ilginliği </a:t>
            </a:r>
          </a:p>
          <a:p>
            <a:pPr lvl="1" eaLnBrk="1" hangingPunct="1"/>
            <a:r>
              <a:rPr lang="tr-TR" smtClean="0">
                <a:solidFill>
                  <a:srgbClr val="002060"/>
                </a:solidFill>
              </a:rPr>
              <a:t>H</a:t>
            </a:r>
            <a:r>
              <a:rPr lang="tr-TR" baseline="30000" smtClean="0">
                <a:solidFill>
                  <a:srgbClr val="002060"/>
                </a:solidFill>
              </a:rPr>
              <a:t>+</a:t>
            </a:r>
            <a:r>
              <a:rPr lang="tr-TR" smtClean="0">
                <a:solidFill>
                  <a:srgbClr val="002060"/>
                </a:solidFill>
              </a:rPr>
              <a:t> derişimine</a:t>
            </a:r>
          </a:p>
          <a:p>
            <a:pPr lvl="1" eaLnBrk="1" hangingPunct="1"/>
            <a:r>
              <a:rPr lang="tr-TR" smtClean="0">
                <a:solidFill>
                  <a:srgbClr val="002060"/>
                </a:solidFill>
              </a:rPr>
              <a:t>2,3 DPG (difosfogriserat) </a:t>
            </a:r>
          </a:p>
          <a:p>
            <a:pPr lvl="1" eaLnBrk="1" hangingPunct="1"/>
            <a:r>
              <a:rPr lang="tr-TR" smtClean="0">
                <a:solidFill>
                  <a:srgbClr val="002060"/>
                </a:solidFill>
              </a:rPr>
              <a:t>CO</a:t>
            </a:r>
            <a:r>
              <a:rPr lang="tr-TR" baseline="-25000" smtClean="0">
                <a:solidFill>
                  <a:srgbClr val="002060"/>
                </a:solidFill>
              </a:rPr>
              <a:t>2</a:t>
            </a:r>
            <a:r>
              <a:rPr lang="tr-TR" smtClean="0">
                <a:solidFill>
                  <a:srgbClr val="002060"/>
                </a:solidFill>
              </a:rPr>
              <a:t>  etkiler.</a:t>
            </a:r>
            <a:endParaRPr lang="tr-TR" baseline="-25000" smtClean="0">
              <a:solidFill>
                <a:srgbClr val="002060"/>
              </a:solidFill>
            </a:endParaRPr>
          </a:p>
          <a:p>
            <a:pPr eaLnBrk="1" hangingPunct="1"/>
            <a:endParaRPr lang="tr-TR" smtClean="0"/>
          </a:p>
          <a:p>
            <a:pPr eaLnBrk="1" hangingPunct="1"/>
            <a:endParaRPr lang="tr-TR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193E2F-C8E9-4EAC-9276-270EDE8691F9}" type="slidenum">
              <a:rPr lang="tr-TR"/>
              <a:pPr>
                <a:defRPr/>
              </a:pPr>
              <a:t>42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785938"/>
            <a:ext cx="4040188" cy="639762"/>
          </a:xfrm>
        </p:spPr>
        <p:txBody>
          <a:bodyPr/>
          <a:lstStyle/>
          <a:p>
            <a:pPr eaLnBrk="1" hangingPunct="1"/>
            <a:r>
              <a:rPr lang="tr-TR" smtClean="0"/>
              <a:t>O</a:t>
            </a:r>
            <a:r>
              <a:rPr lang="tr-TR" baseline="-25000" smtClean="0"/>
              <a:t>2</a:t>
            </a:r>
            <a:r>
              <a:rPr lang="tr-TR" smtClean="0"/>
              <a:t> bağlamış</a:t>
            </a:r>
          </a:p>
        </p:txBody>
      </p:sp>
      <p:sp>
        <p:nvSpPr>
          <p:cNvPr id="46083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478088"/>
            <a:ext cx="4040188" cy="3951287"/>
          </a:xfrm>
        </p:spPr>
        <p:txBody>
          <a:bodyPr/>
          <a:lstStyle/>
          <a:p>
            <a:pPr eaLnBrk="1" hangingPunct="1"/>
            <a:r>
              <a:rPr lang="tr-TR" smtClean="0">
                <a:solidFill>
                  <a:srgbClr val="002060"/>
                </a:solidFill>
              </a:rPr>
              <a:t>Gevşek (R)</a:t>
            </a:r>
          </a:p>
          <a:p>
            <a:pPr eaLnBrk="1" hangingPunct="1"/>
            <a:endParaRPr lang="tr-TR" smtClean="0">
              <a:solidFill>
                <a:srgbClr val="002060"/>
              </a:solidFill>
            </a:endParaRPr>
          </a:p>
          <a:p>
            <a:pPr eaLnBrk="1" hangingPunct="1">
              <a:buFont typeface="Arial" charset="0"/>
              <a:buNone/>
            </a:pPr>
            <a:endParaRPr lang="tr-TR" smtClean="0">
              <a:solidFill>
                <a:srgbClr val="002060"/>
              </a:solidFill>
            </a:endParaRPr>
          </a:p>
          <a:p>
            <a:pPr eaLnBrk="1" hangingPunct="1"/>
            <a:r>
              <a:rPr lang="tr-TR" smtClean="0">
                <a:solidFill>
                  <a:srgbClr val="002060"/>
                </a:solidFill>
              </a:rPr>
              <a:t>Yüksek aktiviteli</a:t>
            </a:r>
          </a:p>
          <a:p>
            <a:pPr eaLnBrk="1" hangingPunct="1"/>
            <a:r>
              <a:rPr lang="tr-TR" smtClean="0">
                <a:solidFill>
                  <a:srgbClr val="002060"/>
                </a:solidFill>
              </a:rPr>
              <a:t>Oksihemoglobin </a:t>
            </a:r>
          </a:p>
          <a:p>
            <a:pPr eaLnBrk="1" hangingPunct="1"/>
            <a:r>
              <a:rPr lang="tr-TR" smtClean="0">
                <a:solidFill>
                  <a:srgbClr val="002060"/>
                </a:solidFill>
              </a:rPr>
              <a:t>O</a:t>
            </a:r>
            <a:r>
              <a:rPr lang="tr-TR" baseline="-25000" smtClean="0">
                <a:solidFill>
                  <a:srgbClr val="002060"/>
                </a:solidFill>
              </a:rPr>
              <a:t>2 </a:t>
            </a:r>
            <a:r>
              <a:rPr lang="tr-TR" smtClean="0">
                <a:solidFill>
                  <a:srgbClr val="002060"/>
                </a:solidFill>
              </a:rPr>
              <a:t> afinitesi yüksek</a:t>
            </a:r>
          </a:p>
          <a:p>
            <a:pPr eaLnBrk="1" hangingPunct="1"/>
            <a:endParaRPr lang="tr-TR" smtClean="0"/>
          </a:p>
          <a:p>
            <a:pPr eaLnBrk="1" hangingPunct="1"/>
            <a:endParaRPr lang="tr-TR" smtClean="0"/>
          </a:p>
        </p:txBody>
      </p:sp>
      <p:sp>
        <p:nvSpPr>
          <p:cNvPr id="46084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789113"/>
            <a:ext cx="4041775" cy="639762"/>
          </a:xfrm>
        </p:spPr>
        <p:txBody>
          <a:bodyPr/>
          <a:lstStyle/>
          <a:p>
            <a:pPr eaLnBrk="1" hangingPunct="1"/>
            <a:r>
              <a:rPr lang="tr-TR" smtClean="0"/>
              <a:t>O</a:t>
            </a:r>
            <a:r>
              <a:rPr lang="tr-TR" baseline="-25000" smtClean="0"/>
              <a:t>2</a:t>
            </a:r>
            <a:r>
              <a:rPr lang="tr-TR" smtClean="0"/>
              <a:t> bağlamamış</a:t>
            </a:r>
          </a:p>
        </p:txBody>
      </p:sp>
      <p:sp>
        <p:nvSpPr>
          <p:cNvPr id="46085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406650"/>
            <a:ext cx="4041775" cy="3951288"/>
          </a:xfrm>
        </p:spPr>
        <p:txBody>
          <a:bodyPr/>
          <a:lstStyle/>
          <a:p>
            <a:pPr eaLnBrk="1" hangingPunct="1"/>
            <a:r>
              <a:rPr lang="tr-TR" smtClean="0">
                <a:solidFill>
                  <a:srgbClr val="002060"/>
                </a:solidFill>
              </a:rPr>
              <a:t>Gergin yapı (T)</a:t>
            </a:r>
          </a:p>
          <a:p>
            <a:pPr lvl="1" eaLnBrk="1" hangingPunct="1"/>
            <a:r>
              <a:rPr lang="tr-TR" smtClean="0">
                <a:solidFill>
                  <a:srgbClr val="002060"/>
                </a:solidFill>
              </a:rPr>
              <a:t>O</a:t>
            </a:r>
            <a:r>
              <a:rPr lang="tr-TR" baseline="-25000" smtClean="0">
                <a:solidFill>
                  <a:srgbClr val="002060"/>
                </a:solidFill>
              </a:rPr>
              <a:t>2 </a:t>
            </a:r>
            <a:r>
              <a:rPr lang="tr-TR" smtClean="0">
                <a:solidFill>
                  <a:srgbClr val="002060"/>
                </a:solidFill>
              </a:rPr>
              <a:t> bağlama bölgelerinin hem grubu ile etkileşmesini zorlaştırır</a:t>
            </a:r>
          </a:p>
          <a:p>
            <a:pPr eaLnBrk="1" hangingPunct="1"/>
            <a:r>
              <a:rPr lang="tr-TR" smtClean="0">
                <a:solidFill>
                  <a:srgbClr val="002060"/>
                </a:solidFill>
              </a:rPr>
              <a:t>Düşük aktiviteli</a:t>
            </a:r>
          </a:p>
          <a:p>
            <a:pPr eaLnBrk="1" hangingPunct="1"/>
            <a:r>
              <a:rPr lang="tr-TR" smtClean="0">
                <a:solidFill>
                  <a:srgbClr val="002060"/>
                </a:solidFill>
              </a:rPr>
              <a:t>Deoksihemoglobin</a:t>
            </a:r>
          </a:p>
          <a:p>
            <a:pPr eaLnBrk="1" hangingPunct="1"/>
            <a:r>
              <a:rPr lang="tr-TR" smtClean="0">
                <a:solidFill>
                  <a:srgbClr val="002060"/>
                </a:solidFill>
              </a:rPr>
              <a:t>O</a:t>
            </a:r>
            <a:r>
              <a:rPr lang="tr-TR" baseline="-25000" smtClean="0">
                <a:solidFill>
                  <a:srgbClr val="002060"/>
                </a:solidFill>
              </a:rPr>
              <a:t>2 </a:t>
            </a:r>
            <a:r>
              <a:rPr lang="tr-TR" smtClean="0">
                <a:solidFill>
                  <a:srgbClr val="002060"/>
                </a:solidFill>
              </a:rPr>
              <a:t> afinitesi düşük</a:t>
            </a:r>
          </a:p>
        </p:txBody>
      </p:sp>
      <p:sp>
        <p:nvSpPr>
          <p:cNvPr id="46086" name="1 Başlık"/>
          <p:cNvSpPr>
            <a:spLocks noGrp="1"/>
          </p:cNvSpPr>
          <p:nvPr>
            <p:ph type="title"/>
          </p:nvPr>
        </p:nvSpPr>
        <p:spPr>
          <a:xfrm>
            <a:off x="457200" y="642938"/>
            <a:ext cx="8229600" cy="1143000"/>
          </a:xfrm>
        </p:spPr>
        <p:txBody>
          <a:bodyPr/>
          <a:lstStyle/>
          <a:p>
            <a:pPr algn="l" eaLnBrk="1" hangingPunct="1"/>
            <a:r>
              <a:rPr lang="tr-TR" sz="3200" b="1" i="1" smtClean="0">
                <a:solidFill>
                  <a:srgbClr val="7030A0"/>
                </a:solidFill>
              </a:rPr>
              <a:t>Hemoglobinin O</a:t>
            </a:r>
            <a:r>
              <a:rPr lang="tr-TR" sz="3200" b="1" i="1" baseline="-25000" smtClean="0">
                <a:solidFill>
                  <a:srgbClr val="7030A0"/>
                </a:solidFill>
              </a:rPr>
              <a:t>2</a:t>
            </a:r>
            <a:r>
              <a:rPr lang="tr-TR" sz="3200" b="1" i="1" smtClean="0">
                <a:solidFill>
                  <a:srgbClr val="7030A0"/>
                </a:solidFill>
              </a:rPr>
              <a:t> bağlaması 3D yapısında önemli değişikliklere neden olur</a:t>
            </a:r>
            <a:endParaRPr lang="tr-TR" sz="3200" b="1" i="1" smtClean="0"/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A8E434-9C46-4A92-B28A-56B636ACF6EB}" type="slidenum">
              <a:rPr lang="tr-TR"/>
              <a:pPr>
                <a:defRPr/>
              </a:pPr>
              <a:t>43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Başlık"/>
          <p:cNvSpPr>
            <a:spLocks noGrp="1"/>
          </p:cNvSpPr>
          <p:nvPr>
            <p:ph type="title"/>
          </p:nvPr>
        </p:nvSpPr>
        <p:spPr>
          <a:xfrm>
            <a:off x="771525" y="785813"/>
            <a:ext cx="8229600" cy="1143000"/>
          </a:xfrm>
        </p:spPr>
        <p:txBody>
          <a:bodyPr/>
          <a:lstStyle/>
          <a:p>
            <a:pPr algn="l" eaLnBrk="1" hangingPunct="1"/>
            <a:r>
              <a:rPr lang="tr-TR" sz="3200" b="1" i="1" smtClean="0">
                <a:solidFill>
                  <a:srgbClr val="7030A0"/>
                </a:solidFill>
              </a:rPr>
              <a:t>Miyoglobin’ in ve  Hemoglobin’ in O</a:t>
            </a:r>
            <a:r>
              <a:rPr lang="tr-TR" sz="3200" b="1" i="1" baseline="-25000" smtClean="0">
                <a:solidFill>
                  <a:srgbClr val="7030A0"/>
                </a:solidFill>
              </a:rPr>
              <a:t>2</a:t>
            </a:r>
            <a:r>
              <a:rPr lang="tr-TR" sz="3200" b="1" i="1" smtClean="0">
                <a:solidFill>
                  <a:srgbClr val="7030A0"/>
                </a:solidFill>
              </a:rPr>
              <a:t> bağlamasının farklı olmasının sebebi </a:t>
            </a:r>
            <a:endParaRPr lang="tr-TR" sz="3200" smtClean="0"/>
          </a:p>
        </p:txBody>
      </p:sp>
      <p:sp>
        <p:nvSpPr>
          <p:cNvPr id="47107" name="2 İçerik Yer Tutucusu"/>
          <p:cNvSpPr>
            <a:spLocks noGrp="1"/>
          </p:cNvSpPr>
          <p:nvPr>
            <p:ph idx="1"/>
          </p:nvPr>
        </p:nvSpPr>
        <p:spPr>
          <a:xfrm>
            <a:off x="457200" y="2143125"/>
            <a:ext cx="8229600" cy="369728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tr-TR" smtClean="0"/>
              <a:t>	</a:t>
            </a:r>
            <a:r>
              <a:rPr lang="tr-TR" sz="2800" smtClean="0">
                <a:solidFill>
                  <a:srgbClr val="002060"/>
                </a:solidFill>
              </a:rPr>
              <a:t>Hemoglobindeki hem gruplarının O</a:t>
            </a:r>
            <a:r>
              <a:rPr lang="tr-TR" sz="2800" baseline="-25000" smtClean="0">
                <a:solidFill>
                  <a:srgbClr val="002060"/>
                </a:solidFill>
              </a:rPr>
              <a:t>2</a:t>
            </a:r>
            <a:r>
              <a:rPr lang="tr-TR" sz="2800" smtClean="0">
                <a:solidFill>
                  <a:srgbClr val="002060"/>
                </a:solidFill>
              </a:rPr>
              <a:t>‘  yi birbirinden bağımsız olarak </a:t>
            </a:r>
            <a:r>
              <a:rPr lang="tr-TR" sz="2800" u="sng" smtClean="0">
                <a:solidFill>
                  <a:srgbClr val="002060"/>
                </a:solidFill>
              </a:rPr>
              <a:t>bağlamamalarıdır. </a:t>
            </a:r>
            <a:r>
              <a:rPr lang="tr-TR" sz="2800" smtClean="0">
                <a:solidFill>
                  <a:srgbClr val="002060"/>
                </a:solidFill>
              </a:rPr>
              <a:t>Hemoglobinde O</a:t>
            </a:r>
            <a:r>
              <a:rPr lang="tr-TR" sz="2800" baseline="-25000" smtClean="0">
                <a:solidFill>
                  <a:srgbClr val="002060"/>
                </a:solidFill>
              </a:rPr>
              <a:t>2</a:t>
            </a:r>
            <a:r>
              <a:rPr lang="tr-TR" sz="2800" smtClean="0">
                <a:solidFill>
                  <a:srgbClr val="002060"/>
                </a:solidFill>
              </a:rPr>
              <a:t>‘ in hem gruplarından birine bağlaması, O</a:t>
            </a:r>
            <a:r>
              <a:rPr lang="tr-TR" sz="2800" baseline="-25000" smtClean="0">
                <a:solidFill>
                  <a:srgbClr val="002060"/>
                </a:solidFill>
              </a:rPr>
              <a:t>2</a:t>
            </a:r>
            <a:r>
              <a:rPr lang="tr-TR" sz="2800" smtClean="0">
                <a:solidFill>
                  <a:srgbClr val="002060"/>
                </a:solidFill>
              </a:rPr>
              <a:t>‘ in 2. ve daha sonraki hem gruplarına bağlanmasını kolaylaştırır. </a:t>
            </a:r>
          </a:p>
          <a:p>
            <a:pPr eaLnBrk="1" hangingPunct="1">
              <a:buFont typeface="Arial" charset="0"/>
              <a:buNone/>
            </a:pPr>
            <a:r>
              <a:rPr lang="tr-TR" sz="2800" smtClean="0">
                <a:solidFill>
                  <a:srgbClr val="002060"/>
                </a:solidFill>
              </a:rPr>
              <a:t>	Bu olaya </a:t>
            </a:r>
            <a:r>
              <a:rPr lang="tr-TR" sz="2800" b="1" i="1" smtClean="0">
                <a:solidFill>
                  <a:srgbClr val="002060"/>
                </a:solidFill>
              </a:rPr>
              <a:t>kooperasyonlu oksijen bağlama </a:t>
            </a:r>
            <a:r>
              <a:rPr lang="tr-TR" sz="2800" smtClean="0">
                <a:solidFill>
                  <a:srgbClr val="002060"/>
                </a:solidFill>
              </a:rPr>
              <a:t>adı verilir. O</a:t>
            </a:r>
            <a:r>
              <a:rPr lang="tr-TR" sz="2800" baseline="-25000" smtClean="0">
                <a:solidFill>
                  <a:srgbClr val="002060"/>
                </a:solidFill>
              </a:rPr>
              <a:t>2</a:t>
            </a:r>
            <a:r>
              <a:rPr lang="tr-TR" sz="2800" smtClean="0">
                <a:solidFill>
                  <a:srgbClr val="002060"/>
                </a:solidFill>
              </a:rPr>
              <a:t> hemoglobinden ayrılırken de aynı olay geçerlidir.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83CBDA-BD31-4138-8E4C-6026023A7942}" type="slidenum">
              <a:rPr lang="tr-TR"/>
              <a:pPr>
                <a:defRPr/>
              </a:pPr>
              <a:t>44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Başlık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54112"/>
          </a:xfrm>
        </p:spPr>
        <p:txBody>
          <a:bodyPr/>
          <a:lstStyle/>
          <a:p>
            <a:pPr algn="l" eaLnBrk="1" hangingPunct="1"/>
            <a:r>
              <a:rPr lang="tr-TR" sz="3600" b="1" i="1" smtClean="0">
                <a:solidFill>
                  <a:srgbClr val="7030A0"/>
                </a:solidFill>
              </a:rPr>
              <a:t>Bohr etkisi</a:t>
            </a:r>
          </a:p>
        </p:txBody>
      </p:sp>
      <p:sp>
        <p:nvSpPr>
          <p:cNvPr id="48131" name="2 İçerik Yer Tutucusu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55441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tr-TR" smtClean="0">
                <a:solidFill>
                  <a:srgbClr val="002060"/>
                </a:solidFill>
              </a:rPr>
              <a:t>	pH değerlerindeki düşme sonucu hemoglobin O</a:t>
            </a:r>
            <a:r>
              <a:rPr lang="tr-TR" baseline="-25000" smtClean="0">
                <a:solidFill>
                  <a:srgbClr val="002060"/>
                </a:solidFill>
              </a:rPr>
              <a:t>2</a:t>
            </a:r>
            <a:r>
              <a:rPr lang="tr-TR" smtClean="0">
                <a:solidFill>
                  <a:srgbClr val="002060"/>
                </a:solidFill>
              </a:rPr>
              <a:t>’ yi daha zorlukla bağlar.</a:t>
            </a:r>
          </a:p>
          <a:p>
            <a:pPr eaLnBrk="1" hangingPunct="1">
              <a:buFont typeface="Arial" charset="0"/>
              <a:buNone/>
            </a:pPr>
            <a:r>
              <a:rPr lang="tr-TR" smtClean="0">
                <a:solidFill>
                  <a:srgbClr val="002060"/>
                </a:solidFill>
              </a:rPr>
              <a:t>	Bu etki O</a:t>
            </a:r>
            <a:r>
              <a:rPr lang="tr-TR" baseline="-25000" smtClean="0">
                <a:solidFill>
                  <a:srgbClr val="002060"/>
                </a:solidFill>
              </a:rPr>
              <a:t>2</a:t>
            </a:r>
            <a:r>
              <a:rPr lang="tr-TR" smtClean="0">
                <a:solidFill>
                  <a:srgbClr val="002060"/>
                </a:solidFill>
              </a:rPr>
              <a:t> ve H</a:t>
            </a:r>
            <a:r>
              <a:rPr lang="tr-TR" baseline="30000" smtClean="0">
                <a:solidFill>
                  <a:srgbClr val="002060"/>
                </a:solidFill>
              </a:rPr>
              <a:t>+</a:t>
            </a:r>
            <a:r>
              <a:rPr lang="tr-TR" smtClean="0">
                <a:solidFill>
                  <a:srgbClr val="002060"/>
                </a:solidFill>
              </a:rPr>
              <a:t> iyonlarının hemoglobine bağlanmak için girdikleri yarışını yansıtır. </a:t>
            </a:r>
          </a:p>
          <a:p>
            <a:pPr lvl="1" eaLnBrk="1" hangingPunct="1">
              <a:buFont typeface="Arial" charset="0"/>
              <a:buNone/>
            </a:pPr>
            <a:r>
              <a:rPr lang="tr-TR" smtClean="0">
                <a:solidFill>
                  <a:srgbClr val="002060"/>
                </a:solidFill>
              </a:rPr>
              <a:t>	Bu etki canlılarda O</a:t>
            </a:r>
            <a:r>
              <a:rPr lang="tr-TR" baseline="-25000" smtClean="0">
                <a:solidFill>
                  <a:srgbClr val="002060"/>
                </a:solidFill>
              </a:rPr>
              <a:t>2</a:t>
            </a:r>
            <a:r>
              <a:rPr lang="tr-TR" smtClean="0">
                <a:solidFill>
                  <a:srgbClr val="002060"/>
                </a:solidFill>
              </a:rPr>
              <a:t> ve CO</a:t>
            </a:r>
            <a:r>
              <a:rPr lang="tr-TR" baseline="-25000" smtClean="0">
                <a:solidFill>
                  <a:srgbClr val="002060"/>
                </a:solidFill>
              </a:rPr>
              <a:t>2</a:t>
            </a:r>
            <a:r>
              <a:rPr lang="tr-TR" smtClean="0">
                <a:solidFill>
                  <a:srgbClr val="002060"/>
                </a:solidFill>
              </a:rPr>
              <a:t> taşınmasında önem taşır.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58F35-79E8-40F8-9B2C-43BFBB66E328}" type="slidenum">
              <a:rPr lang="tr-TR"/>
              <a:pPr>
                <a:defRPr/>
              </a:pPr>
              <a:t>45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tr-TR" sz="3600" b="1" i="1" smtClean="0">
                <a:solidFill>
                  <a:srgbClr val="7030A0"/>
                </a:solidFill>
              </a:rPr>
              <a:t>Sorular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>
                <a:solidFill>
                  <a:srgbClr val="002060"/>
                </a:solidFill>
              </a:rPr>
              <a:t>Proteinlerin temel yapı taşı ………………………</a:t>
            </a:r>
            <a:r>
              <a:rPr lang="tr-TR" dirty="0" err="1" smtClean="0">
                <a:solidFill>
                  <a:srgbClr val="002060"/>
                </a:solidFill>
              </a:rPr>
              <a:t>dir</a:t>
            </a:r>
            <a:r>
              <a:rPr lang="tr-TR" dirty="0" smtClean="0">
                <a:solidFill>
                  <a:srgbClr val="002060"/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>
                <a:solidFill>
                  <a:srgbClr val="002060"/>
                </a:solidFill>
              </a:rPr>
              <a:t>Aminoasit molekülleri, bir ucunda ……….. diğer ucunda ise ……….. grubu taşır.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>
                <a:solidFill>
                  <a:srgbClr val="002060"/>
                </a:solidFill>
              </a:rPr>
              <a:t>…………….. dışındaki tüm aminoasitlerin karbon atomu asimetriktir.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>
                <a:solidFill>
                  <a:srgbClr val="002060"/>
                </a:solidFill>
              </a:rPr>
              <a:t>Proteinlerin karakteristik üç boyutlu yapılarını oluşumundan hangi yapı  sorumludur </a:t>
            </a:r>
            <a:r>
              <a:rPr lang="tr-TR" u="sng" dirty="0" smtClean="0">
                <a:solidFill>
                  <a:srgbClr val="002060"/>
                </a:solidFill>
              </a:rPr>
              <a:t>değildir</a:t>
            </a:r>
            <a:r>
              <a:rPr lang="tr-TR" dirty="0" smtClean="0">
                <a:solidFill>
                  <a:srgbClr val="002060"/>
                </a:solidFill>
              </a:rPr>
              <a:t>? A) </a:t>
            </a:r>
            <a:r>
              <a:rPr lang="tr-TR" dirty="0" err="1" smtClean="0">
                <a:solidFill>
                  <a:srgbClr val="002060"/>
                </a:solidFill>
              </a:rPr>
              <a:t>Primer</a:t>
            </a:r>
            <a:r>
              <a:rPr lang="tr-TR" dirty="0" smtClean="0">
                <a:solidFill>
                  <a:srgbClr val="002060"/>
                </a:solidFill>
              </a:rPr>
              <a:t>          B) </a:t>
            </a:r>
            <a:r>
              <a:rPr lang="tr-TR" dirty="0" err="1" smtClean="0">
                <a:solidFill>
                  <a:srgbClr val="002060"/>
                </a:solidFill>
              </a:rPr>
              <a:t>Sekonder</a:t>
            </a:r>
            <a:r>
              <a:rPr lang="tr-TR" dirty="0" smtClean="0">
                <a:solidFill>
                  <a:srgbClr val="002060"/>
                </a:solidFill>
              </a:rPr>
              <a:t>         C)  Tersiyer       D) </a:t>
            </a:r>
            <a:r>
              <a:rPr lang="tr-TR" dirty="0" err="1" smtClean="0">
                <a:solidFill>
                  <a:srgbClr val="002060"/>
                </a:solidFill>
              </a:rPr>
              <a:t>Kuarterne</a:t>
            </a:r>
            <a:r>
              <a:rPr lang="tr-TR" dirty="0" smtClean="0">
                <a:solidFill>
                  <a:srgbClr val="002060"/>
                </a:solidFill>
              </a:rPr>
              <a:t>           E) Polar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23F6E1-9F68-412F-A9FE-94188CE292D0}" type="slidenum">
              <a:rPr lang="tr-TR"/>
              <a:pPr>
                <a:defRPr/>
              </a:pPr>
              <a:t>46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525962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>
                <a:solidFill>
                  <a:srgbClr val="002060"/>
                </a:solidFill>
              </a:rPr>
              <a:t>İki aminoasidi birbirine bağlayan bağ hangisidir?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>
                <a:solidFill>
                  <a:srgbClr val="002060"/>
                </a:solidFill>
              </a:rPr>
              <a:t>Proteinlerin </a:t>
            </a:r>
            <a:r>
              <a:rPr lang="tr-TR" dirty="0" err="1" smtClean="0">
                <a:solidFill>
                  <a:srgbClr val="002060"/>
                </a:solidFill>
              </a:rPr>
              <a:t>disülfit</a:t>
            </a:r>
            <a:r>
              <a:rPr lang="tr-TR" dirty="0" smtClean="0">
                <a:solidFill>
                  <a:srgbClr val="002060"/>
                </a:solidFill>
              </a:rPr>
              <a:t> bağlarının koparak yerine </a:t>
            </a:r>
            <a:r>
              <a:rPr lang="tr-TR" dirty="0" err="1" smtClean="0">
                <a:solidFill>
                  <a:srgbClr val="002060"/>
                </a:solidFill>
              </a:rPr>
              <a:t>sülfidril</a:t>
            </a:r>
            <a:r>
              <a:rPr lang="tr-TR" dirty="0" smtClean="0">
                <a:solidFill>
                  <a:srgbClr val="002060"/>
                </a:solidFill>
              </a:rPr>
              <a:t> bağlarının oluşması hangi olayla ilgilidir?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>
                <a:solidFill>
                  <a:srgbClr val="002060"/>
                </a:solidFill>
              </a:rPr>
              <a:t>Bir proteinin kalitesi aşağıdakilerden hangisi ile ilgilidir?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 smtClean="0">
                <a:solidFill>
                  <a:srgbClr val="002060"/>
                </a:solidFill>
              </a:rPr>
              <a:t>A) Elzem aminoasitlerin hepsini içermesi ile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 smtClean="0">
                <a:solidFill>
                  <a:srgbClr val="002060"/>
                </a:solidFill>
              </a:rPr>
              <a:t>B) Yapısında elzem aminoasit içerip içermemesi ile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 smtClean="0">
                <a:solidFill>
                  <a:srgbClr val="002060"/>
                </a:solidFill>
              </a:rPr>
              <a:t>C) Tat ve koku bağlama özelliği ile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 smtClean="0">
                <a:solidFill>
                  <a:srgbClr val="002060"/>
                </a:solidFill>
              </a:rPr>
              <a:t>D) Proteinin hamur oluşturma özelliği ile 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 smtClean="0">
                <a:solidFill>
                  <a:srgbClr val="002060"/>
                </a:solidFill>
              </a:rPr>
              <a:t>E) Yapısında yer alan elzem aminoasitlerin bileşimi ve sindirilebilirliğiyle </a:t>
            </a:r>
            <a:endParaRPr lang="tr-TR" dirty="0">
              <a:solidFill>
                <a:srgbClr val="002060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41BC95-761B-4AD9-8C09-DAE96095B61D}" type="slidenum">
              <a:rPr lang="tr-TR"/>
              <a:pPr>
                <a:defRPr/>
              </a:pPr>
              <a:t>47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diş hekimliği\makromoleküller\proteinlerin_kimyasal_yapisi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1285875"/>
            <a:ext cx="6716712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714375"/>
            <a:ext cx="8229600" cy="11144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Amino asit</a:t>
            </a:r>
            <a:endParaRPr lang="tr-TR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8" name="3 Metin kutusu"/>
          <p:cNvSpPr txBox="1">
            <a:spLocks noChangeArrowheads="1"/>
          </p:cNvSpPr>
          <p:nvPr/>
        </p:nvSpPr>
        <p:spPr bwMode="auto">
          <a:xfrm>
            <a:off x="5500688" y="1344613"/>
            <a:ext cx="1228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b="1">
                <a:latin typeface="Calibri" pitchFamily="34" charset="0"/>
              </a:rPr>
              <a:t>(Yan zincir)</a:t>
            </a: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DD0FBD-EC5F-4D38-8066-134947DA9908}" type="slidenum">
              <a:rPr lang="tr-TR"/>
              <a:pPr>
                <a:defRPr/>
              </a:pPr>
              <a:t>5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Pepdit_Bagi_Olusum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643182"/>
            <a:ext cx="7093141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171" name="2 İçerik Yer Tutucusu"/>
          <p:cNvSpPr>
            <a:spLocks noGrp="1"/>
          </p:cNvSpPr>
          <p:nvPr>
            <p:ph idx="1"/>
          </p:nvPr>
        </p:nvSpPr>
        <p:spPr>
          <a:xfrm>
            <a:off x="457200" y="714375"/>
            <a:ext cx="8229600" cy="17145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tr-TR" smtClean="0">
                <a:solidFill>
                  <a:srgbClr val="002060"/>
                </a:solidFill>
              </a:rPr>
              <a:t>	1. a.a -COOH ucu, 2. a.a -NH</a:t>
            </a:r>
            <a:r>
              <a:rPr lang="tr-TR" baseline="-25000" smtClean="0">
                <a:solidFill>
                  <a:srgbClr val="002060"/>
                </a:solidFill>
              </a:rPr>
              <a:t>2</a:t>
            </a:r>
            <a:r>
              <a:rPr lang="tr-TR" smtClean="0">
                <a:solidFill>
                  <a:srgbClr val="002060"/>
                </a:solidFill>
              </a:rPr>
              <a:t> ucuna bağlanmasıyla 1mol H</a:t>
            </a:r>
            <a:r>
              <a:rPr lang="tr-TR" baseline="-25000" smtClean="0">
                <a:solidFill>
                  <a:srgbClr val="002060"/>
                </a:solidFill>
              </a:rPr>
              <a:t>2</a:t>
            </a:r>
            <a:r>
              <a:rPr lang="tr-TR" smtClean="0">
                <a:solidFill>
                  <a:srgbClr val="002060"/>
                </a:solidFill>
              </a:rPr>
              <a:t>O açığa çıktığı kovalent bağa </a:t>
            </a:r>
            <a:r>
              <a:rPr lang="tr-TR" b="1" i="1" smtClean="0">
                <a:solidFill>
                  <a:srgbClr val="7030A0"/>
                </a:solidFill>
              </a:rPr>
              <a:t>"peptid bağı" </a:t>
            </a:r>
            <a:r>
              <a:rPr lang="tr-TR" smtClean="0">
                <a:solidFill>
                  <a:srgbClr val="002060"/>
                </a:solidFill>
              </a:rPr>
              <a:t>adı verilir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32AB91-1C5A-4DB4-88D5-448E97F9AE75}" type="slidenum">
              <a:rPr lang="tr-TR"/>
              <a:pPr>
                <a:defRPr/>
              </a:pPr>
              <a:t>6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2 İçerik Yer Tutucusu"/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355441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tr-TR" sz="2800" dirty="0" smtClean="0">
                <a:solidFill>
                  <a:srgbClr val="002060"/>
                </a:solidFill>
              </a:rPr>
              <a:t>	2 a.a’ in yan yana gelmesiyle </a:t>
            </a:r>
            <a:r>
              <a:rPr lang="tr-TR" sz="2800" b="1" dirty="0" smtClean="0">
                <a:solidFill>
                  <a:srgbClr val="002060"/>
                </a:solidFill>
              </a:rPr>
              <a:t>"dipeptit"</a:t>
            </a:r>
          </a:p>
          <a:p>
            <a:pPr eaLnBrk="1" hangingPunct="1">
              <a:buFont typeface="Arial" charset="0"/>
              <a:buNone/>
            </a:pPr>
            <a:r>
              <a:rPr lang="tr-TR" sz="2800" dirty="0" smtClean="0">
                <a:solidFill>
                  <a:srgbClr val="002060"/>
                </a:solidFill>
              </a:rPr>
              <a:t>	3 a.a </a:t>
            </a:r>
            <a:r>
              <a:rPr lang="tr-TR" sz="2800" b="1" dirty="0" smtClean="0">
                <a:solidFill>
                  <a:srgbClr val="002060"/>
                </a:solidFill>
              </a:rPr>
              <a:t>tripeptit</a:t>
            </a:r>
          </a:p>
          <a:p>
            <a:pPr eaLnBrk="1" hangingPunct="1">
              <a:buFont typeface="Arial" charset="0"/>
              <a:buNone/>
            </a:pPr>
            <a:r>
              <a:rPr lang="tr-TR" sz="2800" dirty="0" smtClean="0">
                <a:solidFill>
                  <a:srgbClr val="002060"/>
                </a:solidFill>
              </a:rPr>
              <a:t>	3-10 a.a </a:t>
            </a:r>
            <a:r>
              <a:rPr lang="tr-TR" sz="2800" b="1" dirty="0" smtClean="0">
                <a:solidFill>
                  <a:srgbClr val="002060"/>
                </a:solidFill>
              </a:rPr>
              <a:t>oligopeptit</a:t>
            </a:r>
          </a:p>
          <a:p>
            <a:pPr eaLnBrk="1" hangingPunct="1">
              <a:buFont typeface="Arial" charset="0"/>
              <a:buNone/>
            </a:pPr>
            <a:r>
              <a:rPr lang="tr-TR" sz="2800" dirty="0" smtClean="0">
                <a:solidFill>
                  <a:srgbClr val="002060"/>
                </a:solidFill>
              </a:rPr>
              <a:t>	10-100 a.a </a:t>
            </a:r>
            <a:r>
              <a:rPr lang="tr-TR" sz="2800" b="1" dirty="0" smtClean="0">
                <a:solidFill>
                  <a:srgbClr val="002060"/>
                </a:solidFill>
              </a:rPr>
              <a:t>polipeptit</a:t>
            </a:r>
          </a:p>
          <a:p>
            <a:pPr eaLnBrk="1" hangingPunct="1">
              <a:buFont typeface="Arial" charset="0"/>
              <a:buNone/>
            </a:pPr>
            <a:r>
              <a:rPr lang="tr-TR" sz="2800" dirty="0" smtClean="0">
                <a:solidFill>
                  <a:srgbClr val="002060"/>
                </a:solidFill>
              </a:rPr>
              <a:t>	</a:t>
            </a:r>
            <a:r>
              <a:rPr lang="tr-TR" sz="2800" dirty="0" smtClean="0">
                <a:solidFill>
                  <a:srgbClr val="002060"/>
                </a:solidFill>
                <a:sym typeface="Symbol" pitchFamily="18" charset="2"/>
              </a:rPr>
              <a:t> </a:t>
            </a:r>
            <a:r>
              <a:rPr lang="tr-TR" sz="2800" dirty="0" smtClean="0">
                <a:solidFill>
                  <a:srgbClr val="002060"/>
                </a:solidFill>
              </a:rPr>
              <a:t>100 a.a </a:t>
            </a:r>
            <a:r>
              <a:rPr lang="tr-TR" sz="2800" b="1" dirty="0" smtClean="0">
                <a:solidFill>
                  <a:srgbClr val="002060"/>
                </a:solidFill>
              </a:rPr>
              <a:t>PROTEİN</a:t>
            </a:r>
            <a:endParaRPr lang="tr-TR" sz="2800" dirty="0" smtClean="0">
              <a:solidFill>
                <a:srgbClr val="002060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25CE48-CB89-4F32-86CD-5FF9A64293AD}" type="slidenum">
              <a:rPr lang="tr-TR"/>
              <a:pPr>
                <a:defRPr/>
              </a:pPr>
              <a:t>7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19450" y="357188"/>
            <a:ext cx="5924550" cy="3857625"/>
          </a:xfrm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57188" y="857250"/>
            <a:ext cx="4257675" cy="11430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tr-TR" sz="3600" b="1" i="1" dirty="0" err="1" smtClean="0">
                <a:solidFill>
                  <a:srgbClr val="FF0066"/>
                </a:solidFill>
              </a:rPr>
              <a:t>Peptid</a:t>
            </a:r>
            <a:r>
              <a:rPr lang="tr-TR" sz="3600" b="1" i="1" dirty="0" smtClean="0">
                <a:solidFill>
                  <a:srgbClr val="FF0066"/>
                </a:solidFill>
              </a:rPr>
              <a:t> bağının özellikleri</a:t>
            </a:r>
            <a:endParaRPr lang="tr-TR" sz="3600" b="1" i="1" dirty="0">
              <a:solidFill>
                <a:srgbClr val="FF0066"/>
              </a:solidFill>
            </a:endParaRPr>
          </a:p>
        </p:txBody>
      </p:sp>
      <p:sp>
        <p:nvSpPr>
          <p:cNvPr id="9220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4214813"/>
            <a:ext cx="8043863" cy="2000250"/>
          </a:xfrm>
        </p:spPr>
        <p:txBody>
          <a:bodyPr/>
          <a:lstStyle/>
          <a:p>
            <a:pPr eaLnBrk="1" hangingPunct="1"/>
            <a:r>
              <a:rPr lang="tr-TR" smtClean="0">
                <a:solidFill>
                  <a:srgbClr val="002060"/>
                </a:solidFill>
              </a:rPr>
              <a:t>Peptid bağı kovalent bir bağdır</a:t>
            </a:r>
          </a:p>
          <a:p>
            <a:pPr eaLnBrk="1" hangingPunct="1"/>
            <a:r>
              <a:rPr lang="tr-TR" smtClean="0">
                <a:solidFill>
                  <a:srgbClr val="002060"/>
                </a:solidFill>
              </a:rPr>
              <a:t>Çift kovalent bağ özelliği taşır</a:t>
            </a:r>
          </a:p>
          <a:p>
            <a:pPr eaLnBrk="1" hangingPunct="1"/>
            <a:r>
              <a:rPr lang="tr-TR" smtClean="0">
                <a:solidFill>
                  <a:srgbClr val="002060"/>
                </a:solidFill>
              </a:rPr>
              <a:t>C-N arasındaki bağ rotasyon yapamadığı için peptid bağı düzlemsel ve serttir</a:t>
            </a:r>
          </a:p>
          <a:p>
            <a:pPr eaLnBrk="1" hangingPunct="1"/>
            <a:endParaRPr lang="tr-TR" smtClean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220F15-7A0B-4430-BBE3-753FE118481A}" type="slidenum">
              <a:rPr lang="tr-TR"/>
              <a:pPr>
                <a:defRPr/>
              </a:pPr>
              <a:t>8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aminoasi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642918"/>
            <a:ext cx="8215370" cy="55721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9FF18A-0124-4F7D-A5E0-67C14376669B}" type="slidenum">
              <a:rPr lang="tr-TR"/>
              <a:pPr>
                <a:defRPr/>
              </a:pPr>
              <a:t>9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1729</TotalTime>
  <Words>1175</Words>
  <Application>Microsoft Office PowerPoint</Application>
  <PresentationFormat>On-screen Show (4:3)</PresentationFormat>
  <Paragraphs>326</Paragraphs>
  <Slides>47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Ofis Teması</vt:lpstr>
      <vt:lpstr>Biyolojik Makromoleküller </vt:lpstr>
      <vt:lpstr>Slide 2</vt:lpstr>
      <vt:lpstr>Slide 3</vt:lpstr>
      <vt:lpstr>Amino Asitler</vt:lpstr>
      <vt:lpstr>Slide 5</vt:lpstr>
      <vt:lpstr>Slide 6</vt:lpstr>
      <vt:lpstr>Slide 7</vt:lpstr>
      <vt:lpstr>Peptid bağının özellikleri</vt:lpstr>
      <vt:lpstr>Slide 9</vt:lpstr>
      <vt:lpstr>Slide 10</vt:lpstr>
      <vt:lpstr>Protein yapısına giren a.a’ler</vt:lpstr>
      <vt:lpstr>Amino Asitlerin Sınıflandırılması-1</vt:lpstr>
      <vt:lpstr> Amino Asitlerin Sınıflandırılması-2      Yapılarına Göre  - R yan zincirin şekline göre - Fizyolojik koşullarda sahip oldukları net elektrik yüke göre  - Yan zincirlerinin karakteristiğine göre (non-polar/polar – yüklü/yüksüz)  * a.a’ ler amfoter maddeler oldukları için ortam pH’ sına göre + veya – yüke sahip olabilirler</vt:lpstr>
      <vt:lpstr>Slide 14</vt:lpstr>
      <vt:lpstr>Nört amino asitler</vt:lpstr>
      <vt:lpstr>Fizyolojik koşullarda sahip oldukları net elektrik yüküne göre a.a’ lerin sınıflandırılması</vt:lpstr>
      <vt:lpstr>Slide 17</vt:lpstr>
      <vt:lpstr>Slide 18</vt:lpstr>
      <vt:lpstr>Bazik amino asitler birden fazla amino grubuna sahip</vt:lpstr>
      <vt:lpstr>Asidik amino asitler birden fazla karboksil grubuna sahip</vt:lpstr>
      <vt:lpstr>Proteinlerde Yapı Düzeyleri</vt:lpstr>
      <vt:lpstr>Primer yapı</vt:lpstr>
      <vt:lpstr>    Sekonder Yapı  </vt:lpstr>
      <vt:lpstr>Slide 24</vt:lpstr>
      <vt:lpstr>Sekonder yapının oluşumunu belirleyen kurallar</vt:lpstr>
      <vt:lpstr>Slide 26</vt:lpstr>
      <vt:lpstr>Slide 27</vt:lpstr>
      <vt:lpstr>Slide 28</vt:lpstr>
      <vt:lpstr>   Tersiyer Yapı    </vt:lpstr>
      <vt:lpstr>  Kuarterner Yapı    </vt:lpstr>
      <vt:lpstr>Proteinin yapı kazanması (özet-1)</vt:lpstr>
      <vt:lpstr>Proteinin yapı kazanması (özet-2)</vt:lpstr>
      <vt:lpstr>Özet-3</vt:lpstr>
      <vt:lpstr>Özet-4</vt:lpstr>
      <vt:lpstr>Her canlı kendine özgü proteinler taşımaktadır.</vt:lpstr>
      <vt:lpstr>Protein Denatürasyonu</vt:lpstr>
      <vt:lpstr>Proteinlerin Vücuttaki Görevleri-1</vt:lpstr>
      <vt:lpstr>Proteinlerin Vücuttaki Görevleri-2</vt:lpstr>
      <vt:lpstr>Miyoglobin-1</vt:lpstr>
      <vt:lpstr>Miyoglobin-2</vt:lpstr>
      <vt:lpstr>Hemoglobin-1</vt:lpstr>
      <vt:lpstr>Hemoglobin-2</vt:lpstr>
      <vt:lpstr>Hemoglobinin O2 bağlaması 3D yapısında önemli değişikliklere neden olur</vt:lpstr>
      <vt:lpstr>Miyoglobin’ in ve  Hemoglobin’ in O2 bağlamasının farklı olmasının sebebi </vt:lpstr>
      <vt:lpstr>Bohr etkisi</vt:lpstr>
      <vt:lpstr>Sorular</vt:lpstr>
      <vt:lpstr>Slide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Makromoleküller</dc:title>
  <dc:creator>USER</dc:creator>
  <cp:lastModifiedBy>Asli Aykac</cp:lastModifiedBy>
  <cp:revision>288</cp:revision>
  <dcterms:created xsi:type="dcterms:W3CDTF">2013-10-03T18:29:26Z</dcterms:created>
  <dcterms:modified xsi:type="dcterms:W3CDTF">2015-10-12T06:03:26Z</dcterms:modified>
</cp:coreProperties>
</file>