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D6C3-DD9C-473A-A1D0-8EBC82079FC1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A44-BD01-448A-B687-468E2377D2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D6C3-DD9C-473A-A1D0-8EBC82079FC1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A44-BD01-448A-B687-468E2377D2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D6C3-DD9C-473A-A1D0-8EBC82079FC1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A44-BD01-448A-B687-468E2377D2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D6C3-DD9C-473A-A1D0-8EBC82079FC1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A44-BD01-448A-B687-468E2377D2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D6C3-DD9C-473A-A1D0-8EBC82079FC1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A44-BD01-448A-B687-468E2377D2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D6C3-DD9C-473A-A1D0-8EBC82079FC1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A44-BD01-448A-B687-468E2377D2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D6C3-DD9C-473A-A1D0-8EBC82079FC1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A44-BD01-448A-B687-468E2377D2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D6C3-DD9C-473A-A1D0-8EBC82079FC1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A44-BD01-448A-B687-468E2377D2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D6C3-DD9C-473A-A1D0-8EBC82079FC1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A44-BD01-448A-B687-468E2377D2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D6C3-DD9C-473A-A1D0-8EBC82079FC1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A44-BD01-448A-B687-468E2377D2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D6C3-DD9C-473A-A1D0-8EBC82079FC1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A44-BD01-448A-B687-468E2377D2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0D6C3-DD9C-473A-A1D0-8EBC82079FC1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7A44-BD01-448A-B687-468E2377D25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376263"/>
          </a:xfrm>
        </p:spPr>
        <p:txBody>
          <a:bodyPr>
            <a:normAutofit/>
          </a:bodyPr>
          <a:lstStyle/>
          <a:p>
            <a:r>
              <a:rPr lang="tr-TR" b="1" dirty="0"/>
              <a:t>ANNE-BABA EĞİTİMİ VE ANNE-BABA EĞİTİMİNE İLİŞKİN FARKLI YAKLAŞIMLAR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sz="3600" dirty="0" smtClean="0"/>
              <a:t>		Çocuğun </a:t>
            </a:r>
            <a:r>
              <a:rPr lang="tr-TR" sz="3600" dirty="0"/>
              <a:t>bakımını sağlayan kişilerin desteklenmesi ve eğitimi yaklaşımının amacı, çocuğun yakın çevresini bir başka çevre ile değiştirmeden, mevcut çevreyi zenginleştirmektir. Böylece anne-baba ve diğer aile bireylerinin de çocuğun eğitiminde etkileşimi artırarak güç vermektir.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sz="3600" dirty="0" smtClean="0"/>
              <a:t>		Aile </a:t>
            </a:r>
            <a:r>
              <a:rPr lang="tr-TR" sz="3600" dirty="0"/>
              <a:t>bireylerinin çocuklarının gelişim ve eğitim sürecine katılımını sağlamak amacı ile düzenlenen aile eğitim programlarının genel hedefleri şöyle sıralanabilir: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Ailenin çocuğun doğum öncesi ve doğum sonrası gelişimi ve eğitimi konusunda bilgilendirilmelerini sağlamak</a:t>
            </a:r>
            <a:r>
              <a:rPr lang="tr-TR" dirty="0" smtClean="0"/>
              <a:t>.</a:t>
            </a:r>
          </a:p>
          <a:p>
            <a:pPr lvl="0">
              <a:buNone/>
            </a:pPr>
            <a:endParaRPr lang="tr-TR" dirty="0"/>
          </a:p>
          <a:p>
            <a:pPr lvl="0"/>
            <a:r>
              <a:rPr lang="tr-TR" dirty="0"/>
              <a:t>Aile bireylerinin her yaşın gelişim özelliğine göre çocuklarını tanımalarına yardımcı olmak.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Aile bireylerinin çocuğun her alandaki gelişimini desteklemelerine ve hızlandırmalarına etkin katılımlarını sağlamak</a:t>
            </a:r>
            <a:r>
              <a:rPr lang="tr-TR" dirty="0" smtClean="0"/>
              <a:t>.</a:t>
            </a:r>
          </a:p>
          <a:p>
            <a:pPr lvl="0" algn="just">
              <a:buNone/>
            </a:pPr>
            <a:endParaRPr lang="tr-TR" dirty="0"/>
          </a:p>
          <a:p>
            <a:pPr lvl="0" algn="just"/>
            <a:r>
              <a:rPr lang="tr-TR" dirty="0"/>
              <a:t>Aileleri, çocukları ile neden-sonuç ilişkisine dayalı sözel iletişim kurmanın önemi konusunda bilgilendirmek.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Aileleri, çocuk yetiştirme tutumları konusunda bilgilendirmek ve çocuklarına karşı olumlu tutum ve davranışlar geliştirmelerine yardımcı olmak. Hatalı tutum ve davranışlarını değiştirmek.</a:t>
            </a:r>
          </a:p>
          <a:p>
            <a:pPr lvl="0" algn="just"/>
            <a:r>
              <a:rPr lang="tr-TR" dirty="0"/>
              <a:t>Ailelere, çocuklarının hatalı </a:t>
            </a:r>
            <a:r>
              <a:rPr lang="tr-TR" dirty="0" smtClean="0"/>
              <a:t>davranış ve alışkanlıklarını </a:t>
            </a:r>
            <a:r>
              <a:rPr lang="tr-TR" dirty="0"/>
              <a:t>değiştirme yollarını öğretmek.</a:t>
            </a:r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Ailelere, çocuk sağlığı, beslenmesi ve cinsel eğitim konusunda yardımcı olmak</a:t>
            </a:r>
            <a:r>
              <a:rPr lang="tr-TR" dirty="0" smtClean="0"/>
              <a:t>.</a:t>
            </a:r>
          </a:p>
          <a:p>
            <a:pPr lvl="0">
              <a:buNone/>
            </a:pPr>
            <a:endParaRPr lang="tr-TR" dirty="0"/>
          </a:p>
          <a:p>
            <a:pPr lvl="0"/>
            <a:r>
              <a:rPr lang="tr-TR" dirty="0"/>
              <a:t>Aile bireylerinin öğrendikleri bilgileri davranışa dönüştürmelerine yardımcı </a:t>
            </a:r>
            <a:r>
              <a:rPr lang="tr-TR" dirty="0" smtClean="0"/>
              <a:t>olmak</a:t>
            </a:r>
            <a:r>
              <a:rPr lang="tr-TR" dirty="0"/>
              <a:t>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Aile bireylerini, kendi hakları ile ilgili olarak bilinçlendirmek</a:t>
            </a:r>
            <a:r>
              <a:rPr lang="tr-TR" dirty="0" smtClean="0"/>
              <a:t>.</a:t>
            </a:r>
          </a:p>
          <a:p>
            <a:pPr lvl="0">
              <a:buNone/>
            </a:pPr>
            <a:endParaRPr lang="tr-TR" dirty="0"/>
          </a:p>
          <a:p>
            <a:pPr lvl="0"/>
            <a:r>
              <a:rPr lang="tr-TR" dirty="0"/>
              <a:t>Aile bireyleri arasında duyarlılık kazandırmak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r>
              <a:rPr lang="tr-TR" dirty="0"/>
              <a:t>Aile bireylerine empati, iletişim ve sorun çözme konusunda beceri kazandırmak.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Demokratik </a:t>
            </a:r>
            <a:r>
              <a:rPr lang="tr-TR" dirty="0"/>
              <a:t>anlayışa dayalı yeni etkileşim biçimlerinin aile içi ilişkilere yansımasını sağlamak.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Ailelere, çocuğunu kendi kendine kararlar alabilen, aldığı kararların sorumluluğunu taşıyabilecek, özgüvenli, içten denetimli, yaratıcı, girişimci,kendisinin ve başkalarının haklarına saygılı, duygu ve </a:t>
            </a:r>
            <a:r>
              <a:rPr lang="tr-TR" dirty="0" smtClean="0"/>
              <a:t>düşüncelerini </a:t>
            </a:r>
            <a:r>
              <a:rPr lang="tr-TR" dirty="0"/>
              <a:t>rahatlıkla ifade edebilen, kültürel değerlerine sahip, ruhsal ve bedensel yönden sağlıklı birer kişi olarak yetiştirmeleri için gerekli </a:t>
            </a:r>
            <a:r>
              <a:rPr lang="tr-TR" dirty="0" smtClean="0"/>
              <a:t>bilgi </a:t>
            </a:r>
            <a:r>
              <a:rPr lang="tr-TR" dirty="0"/>
              <a:t>ve becerileri kazandırmak.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Anne-baba adaylarını eğitmek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pPr lvl="0">
              <a:buNone/>
            </a:pPr>
            <a:endParaRPr lang="tr-TR" dirty="0"/>
          </a:p>
          <a:p>
            <a:pPr lvl="0"/>
            <a:r>
              <a:rPr lang="tr-TR" dirty="0"/>
              <a:t>Evlat edinen ailelere, üstlendikleri anne-baba rollerini benimsetmek.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Anne-Baba eğitiminin Tanımı ve Amacı: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		</a:t>
            </a:r>
            <a:r>
              <a:rPr lang="tr-TR" sz="3600" dirty="0" smtClean="0"/>
              <a:t>Anne-baba </a:t>
            </a:r>
            <a:r>
              <a:rPr lang="tr-TR" sz="3600" dirty="0"/>
              <a:t>eğitimi; çocukların yetiştirilmesi, aile ilişkileri, ailede ve toplumda anne-babaya düşen yükümlülüklerin yerine getirilmesi için gerekli bilgi, tutum ve becerilerin sistemli biçimde </a:t>
            </a:r>
            <a:r>
              <a:rPr lang="tr-TR" sz="3600" dirty="0" smtClean="0"/>
              <a:t>geliştirilmesidir</a:t>
            </a:r>
            <a:r>
              <a:rPr lang="tr-TR" sz="3600" dirty="0"/>
              <a:t>.</a:t>
            </a:r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Anne- Baba Eğitiminin Önemi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		Günümüzde</a:t>
            </a:r>
            <a:r>
              <a:rPr lang="tr-TR" dirty="0"/>
              <a:t>, bütün meslekler belli bir eğitimden sonra kazanılmaktadır. Örneğin; doktorlar hastalarını </a:t>
            </a:r>
            <a:r>
              <a:rPr lang="tr-TR" dirty="0" smtClean="0"/>
              <a:t>tedavi </a:t>
            </a:r>
            <a:r>
              <a:rPr lang="tr-TR" dirty="0"/>
              <a:t>edebilmek için, hukukçular kanunları yasaları öğrenebilmek için, makine </a:t>
            </a:r>
            <a:r>
              <a:rPr lang="tr-TR" dirty="0" err="1"/>
              <a:t>mühendistleri</a:t>
            </a:r>
            <a:r>
              <a:rPr lang="tr-TR" dirty="0"/>
              <a:t> </a:t>
            </a:r>
            <a:r>
              <a:rPr lang="tr-TR" dirty="0" smtClean="0"/>
              <a:t>makinelerin </a:t>
            </a:r>
            <a:r>
              <a:rPr lang="tr-TR" dirty="0"/>
              <a:t>nasıl kullanılıp geliştirileceğini öğrenmektedir.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3600" dirty="0" smtClean="0"/>
              <a:t>		Bütün </a:t>
            </a:r>
            <a:r>
              <a:rPr lang="tr-TR" sz="3600" dirty="0"/>
              <a:t>bunlar için enerji, zaman ve para harcanmaktadır. Ancak bugün toplumumuzun hammaddesi olan çocuğun nasıl eğitileceği, kendisi ve toplum için nasıl yararlı bir </a:t>
            </a:r>
            <a:r>
              <a:rPr lang="tr-TR" sz="3600" dirty="0" smtClean="0"/>
              <a:t>birey </a:t>
            </a:r>
            <a:r>
              <a:rPr lang="tr-TR" sz="3600" dirty="0"/>
              <a:t>olabileceğini anne-babalara bu meslek için hiçbir eğitim verilmemektedir.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3600" dirty="0" smtClean="0"/>
              <a:t>		</a:t>
            </a:r>
          </a:p>
          <a:p>
            <a:pPr algn="just">
              <a:buNone/>
            </a:pPr>
            <a:r>
              <a:rPr lang="tr-TR" sz="3600" dirty="0"/>
              <a:t>	</a:t>
            </a:r>
            <a:r>
              <a:rPr lang="tr-TR" sz="3600" dirty="0" smtClean="0"/>
              <a:t>	Oysa </a:t>
            </a:r>
            <a:r>
              <a:rPr lang="tr-TR" sz="3600" dirty="0"/>
              <a:t>herkes; seçip seçmemesi söz konusu olmadan, yetenekli olup olmadığı sorulmadan, eğitim almadan, ön hazırlık yapmadan hayatlarının ortalama 20-25 yılını anne-babalık mesleğinde geçirmektedir.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sz="3600" dirty="0" smtClean="0"/>
              <a:t>		Bazı </a:t>
            </a:r>
            <a:r>
              <a:rPr lang="tr-TR" sz="3600" dirty="0"/>
              <a:t>mesleklerde deneme yanılma çok büyük sorunlar yaratabilmektedir. Ancak anne-babalık mesleği deneme yanılma yöntemi çocuk üzerinde tamiri mümkün olmayan sorunlar yaratabilir.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Çocuk </a:t>
            </a:r>
            <a:r>
              <a:rPr lang="tr-TR" dirty="0"/>
              <a:t>eğitimi sağduyu ile birlikte, belli bir bilgi ve deneyim gerektirmektedir. Birçok anne-baba, çocuk gelişimi ve eğitimi, çevre koşullarının eğitimde oynadığı rol, insan ilişkileri ve toplumsal beklentiler konusunda gerekli bilgiye sahip olmadıklarından anne-babalık görevlerini yerine getirememektedir.</a:t>
            </a:r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Yapılan </a:t>
            </a:r>
            <a:r>
              <a:rPr lang="tr-TR" dirty="0"/>
              <a:t>bilimsel gözlemlere göre annelik duygusu doğuştan gelen bir duygu değildir. Gerek memeli hayvanlarda  gerekse insanlarda annelik duygusunu ve davranışlarının büyük bir kısmını sonradan kazandığını ortaya </a:t>
            </a:r>
            <a:r>
              <a:rPr lang="tr-TR" dirty="0" smtClean="0"/>
              <a:t>koymuştur</a:t>
            </a:r>
            <a:r>
              <a:rPr lang="tr-TR" dirty="0"/>
              <a:t>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Ülkemizin </a:t>
            </a:r>
            <a:r>
              <a:rPr lang="tr-TR" dirty="0"/>
              <a:t>coğrafi yapısının gereği yerleşim yerleri </a:t>
            </a:r>
            <a:r>
              <a:rPr lang="tr-TR" dirty="0" smtClean="0"/>
              <a:t>dağınıklıktır</a:t>
            </a:r>
            <a:r>
              <a:rPr lang="tr-TR" dirty="0"/>
              <a:t>. Merkezlere uzak yerlerde yaşayan insanlar eğitim konusunda tam hizmet alamayabilmekteler. Toplumda </a:t>
            </a:r>
            <a:r>
              <a:rPr lang="tr-TR" dirty="0" err="1"/>
              <a:t>sosyo</a:t>
            </a:r>
            <a:r>
              <a:rPr lang="tr-TR" dirty="0"/>
              <a:t>-ekonomik ve kültürel yapıları farklı aile tiplerinin ortaya çıkmasına da neden olmuştur.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</a:t>
            </a:r>
            <a:r>
              <a:rPr lang="tr-TR" dirty="0" err="1" smtClean="0"/>
              <a:t>Sosya</a:t>
            </a:r>
            <a:r>
              <a:rPr lang="tr-TR" dirty="0" smtClean="0"/>
              <a:t>-</a:t>
            </a:r>
            <a:r>
              <a:rPr lang="tr-TR" dirty="0" err="1" smtClean="0"/>
              <a:t>ekomonik</a:t>
            </a:r>
            <a:r>
              <a:rPr lang="tr-TR" dirty="0" smtClean="0"/>
              <a:t> </a:t>
            </a:r>
            <a:r>
              <a:rPr lang="tr-TR" dirty="0"/>
              <a:t>yapıları farklı ailelerden gelen çocuklar arasındaki gelişim farklılıklarını asgari düzeye indirgemek için eğitimde fırsat eşitliğini sağlamak gereklidir. Eğitimde </a:t>
            </a:r>
            <a:r>
              <a:rPr lang="tr-TR" dirty="0" smtClean="0"/>
              <a:t>fırsat </a:t>
            </a:r>
            <a:r>
              <a:rPr lang="tr-TR" dirty="0"/>
              <a:t>eşitliğini sağlamak için merkezden uzak bölgede yaşayan çocukların anne-babalarını eğiterek destek vermektir.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Yaşamış </a:t>
            </a:r>
            <a:r>
              <a:rPr lang="tr-TR" dirty="0"/>
              <a:t>olduğumuz toplumda geleneksel aile yapısı yaygındır. Geleneksek aile yapısında çocuk bakımı ve eğitiminden anne sorumluluğu görülmektedir. Çocuğun ilk ve en önemli öğretmeni annelerdir.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Ancak </a:t>
            </a:r>
            <a:r>
              <a:rPr lang="tr-TR" dirty="0"/>
              <a:t>toplum nüfusunun yarısını kadınların üçte birinin okuma yazma bilmediği, bilenlerin büyük bir bölümü ise ilkokul mezunu olduğu ve okuma yazma işlevini çok sık kullanmadıkları için unuttukları gözlenmektedir.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		Anne-baba </a:t>
            </a:r>
            <a:r>
              <a:rPr lang="tr-TR" dirty="0"/>
              <a:t>eğitimi; </a:t>
            </a:r>
            <a:r>
              <a:rPr lang="tr-TR" dirty="0" smtClean="0"/>
              <a:t>çocuğa </a:t>
            </a:r>
            <a:r>
              <a:rPr lang="tr-TR" dirty="0"/>
              <a:t>bakan kişiyi (anne-baba) desteklemek için zengin uyarıcı ev ortamını sağlamak, anne-baba-çocuk iletişimini gerçekleştirmek, çocuğun doğumundan ilkokulun başlangıcına kadar olan devrede gelişimlerine cevap vermek amacıyla düzenlenen öğrenme etkinlikleri sürecidir.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Bu nedenle de ülkemizde annelere doğum öncesinden başlayarak çocuk eğitimi ve gelişimi ile ilgili bilgilendirilmeli bunlarında davranışa dönüştürülmesi için eğitilmeleri gerçeği kabul edilmelidir.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Ülkemizde </a:t>
            </a:r>
            <a:r>
              <a:rPr lang="tr-TR" dirty="0"/>
              <a:t>pek çok </a:t>
            </a:r>
            <a:r>
              <a:rPr lang="tr-TR" dirty="0" smtClean="0"/>
              <a:t>annenin </a:t>
            </a:r>
            <a:r>
              <a:rPr lang="tr-TR" dirty="0"/>
              <a:t>eğitim düzeylerinin düşük olması, </a:t>
            </a:r>
            <a:r>
              <a:rPr lang="tr-TR" dirty="0" err="1"/>
              <a:t>sosyo</a:t>
            </a:r>
            <a:r>
              <a:rPr lang="tr-TR" dirty="0"/>
              <a:t>-ekonomik düzeylerinin düşük olması, çocukların 0-6 yaş gelişim ve eğitim düzelerinin önemli bir dönem olması, okul öncesi okulların yaygın olmayışı ve bu okullara devamın az oluşu, anne-babaların anne-babalığa ilişkin bilgilerinin az oluşu anne-baba </a:t>
            </a:r>
            <a:r>
              <a:rPr lang="tr-TR"/>
              <a:t>eğitimin </a:t>
            </a:r>
            <a:r>
              <a:rPr lang="tr-TR" smtClean="0"/>
              <a:t>önemini </a:t>
            </a:r>
            <a:r>
              <a:rPr lang="tr-TR" dirty="0"/>
              <a:t>daha da arttırmıştır.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 algn="just">
              <a:buNone/>
            </a:pPr>
            <a:r>
              <a:rPr lang="tr-TR" dirty="0" smtClean="0"/>
              <a:t>		Aile</a:t>
            </a:r>
            <a:r>
              <a:rPr lang="tr-TR" dirty="0"/>
              <a:t>, çocuğun ilk sosyal deneyim edindiği yerdir. Çocuğun sosyal uyumu içinde ilk yıllar önem </a:t>
            </a:r>
            <a:r>
              <a:rPr lang="tr-TR" dirty="0" smtClean="0"/>
              <a:t>arz etmektedir</a:t>
            </a:r>
            <a:r>
              <a:rPr lang="tr-T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Koşulsuz </a:t>
            </a:r>
            <a:r>
              <a:rPr lang="tr-TR" dirty="0"/>
              <a:t>sevgi, hoşgörünün, ilginin hakim olduğu demokratik aile ortamında büyüyen çocuklar; arkadaşları ile ilişkilerinde daha girişken, yaratıcı fikirler öne sürebilen, özgür çocuklar olmaktadır.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Ailenin </a:t>
            </a:r>
            <a:r>
              <a:rPr lang="tr-TR" dirty="0"/>
              <a:t>temel fonksiyonu; sevgi, saygı, güven duygusu, koruma ve şefkat konusunda çocuklarına insani duyguları kazandırmaktır.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Erken </a:t>
            </a:r>
            <a:r>
              <a:rPr lang="tr-TR" dirty="0"/>
              <a:t>çocukluk yıllarında anne-babadan bu konuda alınan duygular onların davranışlarını ve yetişkinlik yıllarını önemli ölçüde etkilemektedir.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Çocuk </a:t>
            </a:r>
            <a:r>
              <a:rPr lang="tr-TR" dirty="0"/>
              <a:t>ilk duyum ve algılarını aile çevresinde kazandığı gibi ilk alışkanlıklarını ve duygusal yaşamın temelini de burada edinir. Ahlaki karakter bakımından da aile eğitiminin önemi oldukça büyüktür.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Aile</a:t>
            </a:r>
            <a:r>
              <a:rPr lang="tr-TR" dirty="0"/>
              <a:t>, çocuğun sadece bedensel, duygusal ve sosyal gelişimini etkilemez. Aile, çocuğa sağladığı zengin uyarıcı ortam ile onun zihin ve dil gelişiminde de önemli rol oynamaktadır. 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		Çocuğun </a:t>
            </a:r>
            <a:r>
              <a:rPr lang="tr-TR" dirty="0"/>
              <a:t>kalıtım yoluyla doğuştan getirdiği zihinsel potansiyelin ne kadar gelişeceği, çocuğun doğum sonrası çevrenin </a:t>
            </a:r>
            <a:r>
              <a:rPr lang="tr-TR" dirty="0" err="1"/>
              <a:t>sosyo</a:t>
            </a:r>
            <a:r>
              <a:rPr lang="tr-TR" dirty="0"/>
              <a:t>-ekonomik ve </a:t>
            </a:r>
            <a:r>
              <a:rPr lang="tr-TR" dirty="0" err="1"/>
              <a:t>sosyo</a:t>
            </a:r>
            <a:r>
              <a:rPr lang="tr-TR" dirty="0"/>
              <a:t>-kültürel niteliği, beslenme, sağlık, geçirdiği deneyimler ve anne-babanın çocuk yetiştirmeye ilişkin olumlu ya da olumsuz tutum ve davranışları gibi aile ortamı ile ilgili pek çok değişkene bağlıdır. Bu nedenle de anne-baba eğitimi çocuk gelişimi için önem taşımaktadır.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Anne-Baba Eğitiminde Dikkate Alınacak Hususlar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Anne-baba </a:t>
            </a:r>
            <a:r>
              <a:rPr lang="tr-TR" dirty="0"/>
              <a:t>eğitiminin etkili olabilmesi için Anne-baba eğitimin zamanında gerçekleşmesi gerekir. Anne-babaların çocuğu tanımak ve öğrendikleri bilgilerle harekete geçmek için alıcı ve duyarlı oldukları dönemleri vardır.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</a:t>
            </a:r>
            <a:r>
              <a:rPr lang="tr-TR" sz="3600" dirty="0" smtClean="0"/>
              <a:t>Anne-baba </a:t>
            </a:r>
            <a:r>
              <a:rPr lang="tr-TR" sz="3600" dirty="0"/>
              <a:t>eğitimi programlarının amacı, anne-babaların öz-güvenini güçlendirmek ve küçük çocukların fiziksel, zihinsel, sosyal ve duygusal gelişimini teşvik için kendi yeteneklerini geliştirecek şekilde onları gerekli bilgi ve beceriler ile donatmaktır.</a:t>
            </a:r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Hamilelik </a:t>
            </a:r>
            <a:r>
              <a:rPr lang="tr-TR" dirty="0"/>
              <a:t>ve doğum zamanı, Anne-baba eğitimi için oldukça uygun bir zamandır. Anne-babalara bu zamanda verilen eğitimin etkisi ya da yararı daha az </a:t>
            </a:r>
            <a:r>
              <a:rPr lang="tr-TR" dirty="0" smtClean="0"/>
              <a:t>duyarlı oldukları </a:t>
            </a:r>
            <a:r>
              <a:rPr lang="tr-TR" dirty="0"/>
              <a:t>zamanlarda verilen eğitime göre daha fazladır.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Anne-baba </a:t>
            </a:r>
            <a:r>
              <a:rPr lang="tr-TR" dirty="0"/>
              <a:t>eğitimi, doğum öncesinde başlamalı ve eğitimin ilk basamağı aile planlaması olmalıdır. Anne-babalar, ikişer çocuğun varlığına göre bilinçlendirilmeli ve bu konuya karşı duyarlılık yaratılmalıdır.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Anne-babaların </a:t>
            </a:r>
            <a:r>
              <a:rPr lang="tr-TR" dirty="0"/>
              <a:t>istediği zaman ve istediği sayıda çocuk sahibi olmaları onların planlarını aksatmayacağı gibi ilerde de bebeklerine karşı olumlu tutum ve davranış geliştirmelerini sağlar. Anne-baba olmaya karar verdikleri andan itibaren bazı kaygılar taşımaya başlamaktadır.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Duyguların </a:t>
            </a:r>
            <a:r>
              <a:rPr lang="tr-TR" dirty="0"/>
              <a:t>yoğunluğu anne-babaların </a:t>
            </a:r>
            <a:r>
              <a:rPr lang="tr-TR" dirty="0" err="1"/>
              <a:t>sosyo</a:t>
            </a:r>
            <a:r>
              <a:rPr lang="tr-TR" dirty="0"/>
              <a:t>-ekonomik durumlarına ve yaşlarına göre değişiklik gösterse de bu dönemde yardıma ihtiyaç duymaktadır. Bu zamanda “Anne-baba olmaya hazırlık” başlığı altında bir eğitim programı uygulanmalı.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Bu </a:t>
            </a:r>
            <a:r>
              <a:rPr lang="tr-TR" dirty="0"/>
              <a:t>eğitim programında anne-babalara </a:t>
            </a:r>
            <a:r>
              <a:rPr lang="tr-TR" dirty="0" smtClean="0"/>
              <a:t>hamilelik </a:t>
            </a:r>
            <a:r>
              <a:rPr lang="tr-TR" dirty="0"/>
              <a:t>süreci bu süreçte yaşanacak durumlar, doğuma hazırlık, doğum sonrası, yeni doğan bebek bakımı gibi konular yer almalıdır. Bu konuları, çocuklarını sağlıklı büyütüp geliştirmelerini sağlayacak konular takip etmelidir.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Anne-baba </a:t>
            </a:r>
            <a:r>
              <a:rPr lang="tr-TR" dirty="0"/>
              <a:t>eğitim programları düzenlenirken, geleneksel, kültürel öğelerle çatışmaya özen gösterilmelidir. Ülke genelinde uygulanacak tek bir program yerine, farklı yörelerde yaşayan anne-babaların farklı eğitim ihtiyaçlarına cevap verebilecek programlar hazırlanmalıdır.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Uygulanan </a:t>
            </a:r>
            <a:r>
              <a:rPr lang="tr-TR" dirty="0"/>
              <a:t>eğitim programları, anne-babaların becerilerini, yeteneklerini ve güvenlerini geliştirmeye yönelik olmalıdır. Anne-babalar, deneyimleri ve yetenekleri bir üst dereceye çıkarılması gereken yetişkin öğrenciler olarak kabul edilmelidir.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Yapılacak </a:t>
            </a:r>
            <a:r>
              <a:rPr lang="tr-TR" dirty="0"/>
              <a:t>eğitimler anne-babaların seviyelerine uygun olarak düzenlenmelidir. Bu programların düzenlenmesinde çalışan anne-babalar da göz önünde bulundurularak eğitim saatleri belirlenmelidir.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Anne-Baba Eğitimine İlişkin Farklı Yaklaşımlar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dirty="0" smtClean="0"/>
              <a:t>		Toplumumuzda </a:t>
            </a:r>
            <a:r>
              <a:rPr lang="tr-TR" dirty="0"/>
              <a:t>yaşanan hızlı toplumsal değişmeye paralel olarak anne-babaların ihtiyaçları da </a:t>
            </a:r>
            <a:r>
              <a:rPr lang="tr-TR" dirty="0" smtClean="0"/>
              <a:t>farklılaşmaktadır</a:t>
            </a:r>
            <a:r>
              <a:rPr lang="tr-TR" dirty="0"/>
              <a:t>. Bu hızlı değişim içinde anne-babaların eğitim ihtiyaçlarını karşılayacak ve toplumun farklı kesimlerine kolayca ulaşabilecek farklı aile eğitim programlarının geliştirilmesine ve bu programların işlerlik kazandırılmasına ihtiyaç vardır.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Aile </a:t>
            </a:r>
            <a:r>
              <a:rPr lang="tr-TR" dirty="0"/>
              <a:t>eğitim programları, anne-babaların çocuklarının gelişim ve eğitimlerine etkin katılımlarını sağlamayı amaçlar.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3600" dirty="0" smtClean="0"/>
              <a:t>		Anne-baba eğitiminin </a:t>
            </a:r>
            <a:r>
              <a:rPr lang="tr-TR" sz="3600" dirty="0"/>
              <a:t>bir başka amacı, eğitim programlarının içine babayı da aktif olarak katmaktır. Dünyanın pek çok ülkesinde anne, babaya nazaran çocukla daha fazla etkileşimde bulunur.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Ancak </a:t>
            </a:r>
            <a:r>
              <a:rPr lang="tr-TR" dirty="0"/>
              <a:t>uygulanan aile eğitim programları incelendiğinde, temel amaçları aynı olmasına rağmen uygulamada farklı yöntemlerin kullanıldığı görülmektedir. Bu farklı yöntemleri, genel olarak dört temel başlık altında toplamak mümkündür.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tr-TR" dirty="0"/>
              <a:t>Evde aile eğitimi yaklaşımı.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Eğitim merkezlerinde aile eğitimi yaklaşımı.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Kurumsal okulöncesi eğitimle bütünleştirilmiş aile eğitimi yaklaşımı.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Uzaktan öğretim yolu ile aile eğitimi yaklaşımı.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Evde Aile Eğitimi Yaklaşımı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		Evde </a:t>
            </a:r>
            <a:r>
              <a:rPr lang="tr-TR" dirty="0"/>
              <a:t>aile eğitimi yaklaşımının en önemli özelliği, çocuğun gelişimi ve eğitiminde evi ve aileyi temel alması ve anneye çocuğu ile birlikte evinde hizmet vermesidir. Programlar, anne-çocuk etkileşimi üzerinde yoğunlaşır ve anneyi çocuğu ile birlikte evde eğitmeyi amaçlar.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 algn="just">
              <a:buNone/>
            </a:pPr>
            <a:r>
              <a:rPr lang="tr-TR" dirty="0" smtClean="0"/>
              <a:t>		Anne</a:t>
            </a:r>
            <a:r>
              <a:rPr lang="tr-TR" dirty="0"/>
              <a:t>, çocuğun gelişimini ve eğitimini sağlamada çocuğun ilk ve en önemli öğretmeni olarak kabul edilir. 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Evde </a:t>
            </a:r>
            <a:r>
              <a:rPr lang="tr-TR" dirty="0"/>
              <a:t>aile eğitimi yaklaşımı, doğrudan çocuğa sunulan bir eğitim değildir. Çocuğun tüm gelişimine katkıda bulunan, ev ortamını hazırlayan anne-baba ve diğer aile bireylerine yönelik bir </a:t>
            </a:r>
            <a:r>
              <a:rPr lang="tr-TR" dirty="0" smtClean="0"/>
              <a:t>programdır</a:t>
            </a:r>
            <a:r>
              <a:rPr lang="tr-TR" dirty="0"/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Evde </a:t>
            </a:r>
            <a:r>
              <a:rPr lang="tr-TR" dirty="0"/>
              <a:t>aile eğitimin genel amacı; dezavantajlı durumlarda olan çocukların tüm gelişimini desteklemek, beslenme durumlarını daha iyi duruma getirmek ve sağlıklı gelişebilmeleri için içinde bulundukları ortamı daha iyi düzenlemektir.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Eve </a:t>
            </a:r>
            <a:r>
              <a:rPr lang="tr-TR" dirty="0"/>
              <a:t>yapılan ziyaretle çocuğa bakan kişiyi yönlendirmek ve ev ortamını daha uyarıcı bir ortam haline getirmektir. Böylece dezavantajlı çocukların gelişim düzeylerini </a:t>
            </a:r>
            <a:r>
              <a:rPr lang="tr-TR" dirty="0" smtClean="0"/>
              <a:t>diğer </a:t>
            </a:r>
            <a:r>
              <a:rPr lang="tr-TR" dirty="0"/>
              <a:t>yaşıtlarının düzeyine ulaştırmaktır.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Bu </a:t>
            </a:r>
            <a:r>
              <a:rPr lang="tr-TR" dirty="0"/>
              <a:t>programın en önemli amacı, çocukların zihinsel gelişimlerini sağlayacak etkinlikler yaptırarak ve dilini sembolik olarak kullanabilme yeteneğini geliştirerek daha sonraki okul yıllarına hazırlamaktır.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Çocuğa </a:t>
            </a:r>
            <a:r>
              <a:rPr lang="tr-TR" dirty="0"/>
              <a:t>bakan kişilerin çocukla sağlıklı iletişim kurabilme becerilerinin geliştirilmesi ve kadının </a:t>
            </a:r>
            <a:r>
              <a:rPr lang="tr-TR" dirty="0" smtClean="0"/>
              <a:t>aile </a:t>
            </a:r>
            <a:r>
              <a:rPr lang="tr-TR" dirty="0"/>
              <a:t>içindeki statüsünün yükseltilmesi de programın amaçları arasında yer almaktadır.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Programı </a:t>
            </a:r>
            <a:r>
              <a:rPr lang="tr-TR" dirty="0"/>
              <a:t>yürütecek olan eğiticiler, programı </a:t>
            </a:r>
            <a:r>
              <a:rPr lang="tr-TR" dirty="0" smtClean="0"/>
              <a:t>evlerde </a:t>
            </a:r>
            <a:r>
              <a:rPr lang="tr-TR" dirty="0"/>
              <a:t>uygulayacakları için hizmet öncesi eğitim ve kurslarla yetiştirilmeli. Eğitim verecek olan kişiler aileleri haftada iki gün ziyaret etmeleri ve </a:t>
            </a:r>
            <a:r>
              <a:rPr lang="tr-TR" dirty="0" smtClean="0"/>
              <a:t>ailelerle </a:t>
            </a:r>
            <a:r>
              <a:rPr lang="tr-TR" dirty="0"/>
              <a:t>uygulama yapmaları gereklidir.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</a:t>
            </a:r>
            <a:r>
              <a:rPr lang="tr-TR" sz="3600" dirty="0" smtClean="0"/>
              <a:t>Fakat </a:t>
            </a:r>
            <a:r>
              <a:rPr lang="tr-TR" sz="3600" dirty="0"/>
              <a:t>yapılan araştırmalara göre babalarında rollerinde bazı değişikliklerin olduğu da gözlenmektedir. Yine yapılan araştırmalara göre babaların kendi babalarına nazaran </a:t>
            </a:r>
            <a:r>
              <a:rPr lang="tr-TR" sz="3600" dirty="0" smtClean="0"/>
              <a:t>çocuklarıyla </a:t>
            </a:r>
            <a:r>
              <a:rPr lang="tr-TR" sz="3600" dirty="0"/>
              <a:t>daha yakından ilgilendiği de gözlenmiştir.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endParaRPr lang="tr-TR" dirty="0"/>
          </a:p>
          <a:p>
            <a:pPr algn="just">
              <a:buNone/>
            </a:pPr>
            <a:r>
              <a:rPr lang="tr-TR" dirty="0" smtClean="0"/>
              <a:t>		Eğiticiler </a:t>
            </a:r>
            <a:r>
              <a:rPr lang="tr-TR" dirty="0"/>
              <a:t>evde çocukla değil anneyle çalışırlar ve onlara “model olma” yoluyla programda yer alan etkinlikleri öğretir.  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Her </a:t>
            </a:r>
            <a:r>
              <a:rPr lang="tr-TR" dirty="0"/>
              <a:t>hafta; ilk ziyarette, eğiticinin getirdiği kitap, eğitsel materyal ve oyuncak ile zihinsel etkinlikler yapılır. Değişik sözel iletişim becerileri gösterilir. Anneye çocuğu ile neden-sonuç ilişkisine dayalı sözel iletişimin çocuğun zihinsel gelişimi açısından önemi açıklanır.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İkinci </a:t>
            </a:r>
            <a:r>
              <a:rPr lang="tr-TR" dirty="0"/>
              <a:t>ziyarette, bir önceki etkinlikler tekrar gözden geçirilir ve annenin soruları cevaplandırılır. Evdeki malzemeleri değerlendirerek, çocuğun yaşına uygun oyuncak yapabilme becerileri geliştirmeye çalışılır.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Programda </a:t>
            </a:r>
            <a:r>
              <a:rPr lang="tr-TR" dirty="0"/>
              <a:t>yer alan etkinlikler, çocuğun gelişim aşamalarına göre yoğunlaştırılır. Bu yaklaşımda önemli olan; anneyi, çocuğu ile kendisine gösterildiği biçimde konuşmaya ikna etmektir.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Bunun </a:t>
            </a:r>
            <a:r>
              <a:rPr lang="tr-TR" dirty="0"/>
              <a:t>için </a:t>
            </a:r>
            <a:r>
              <a:rPr lang="tr-TR" dirty="0" smtClean="0"/>
              <a:t>eğiticinin de </a:t>
            </a:r>
            <a:r>
              <a:rPr lang="tr-TR" dirty="0"/>
              <a:t>görevini iyi yapması gerekmektedir. Anne, öğrendiklerini davranışa döndürerek çocuğu ile eğitici gibi ilişki kurabildiği zaman program amacına ulaşmış olur.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Bu </a:t>
            </a:r>
            <a:r>
              <a:rPr lang="tr-TR" dirty="0"/>
              <a:t>yaklaşımda anne, çocuğunun gelişimine destek verirken kendi gelişimine de katkı sağlamaktadır. Ayrıca kendi potansiyelinin farkına varmasına neden olmaktadır. Bütün bunlarda annenin kendisine karşı olumlu algılamalar içine girmesine yardımcı olmaktır.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Evde </a:t>
            </a:r>
            <a:r>
              <a:rPr lang="tr-TR" dirty="0"/>
              <a:t>aile eğitimi programlarının ekonomik olması ve doğal ortamda </a:t>
            </a:r>
            <a:r>
              <a:rPr lang="tr-TR" dirty="0" smtClean="0"/>
              <a:t>gerçekleştirilmesi</a:t>
            </a:r>
            <a:r>
              <a:rPr lang="tr-TR" dirty="0"/>
              <a:t>, kısa sürede gerçekleşmesi nedeni ile de tercih edilmektedir. </a:t>
            </a:r>
          </a:p>
          <a:p>
            <a:pPr algn="just">
              <a:buNone/>
            </a:pPr>
            <a:r>
              <a:rPr lang="tr-TR" dirty="0"/>
              <a:t> 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Eğitim Merkezlerinde Aile Eğitimi Yaklaşımı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		Eğitim </a:t>
            </a:r>
            <a:r>
              <a:rPr lang="tr-TR" dirty="0"/>
              <a:t>merkezinde yapılan eğitimi yaklaşımı iki farklı uygulamayı kapsar. Birinde yalnız anne-baba grupları eğitilmektedir. Diğerinde ise anne-babalar, çocukları ile birlikte aile eğitim merkezlerine gelirler ve bazı günler çocukları ile birlikte onların sınıflarına girerler, bazı günler de yalnız kendileri, anne-baba eğitimi oturumlarına katılırlar.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Belirlenmiş </a:t>
            </a:r>
            <a:r>
              <a:rPr lang="tr-TR" dirty="0"/>
              <a:t>bir aile eğitim merkezinde, sadece anne-babaların eğitildiği uygulamada, </a:t>
            </a:r>
            <a:r>
              <a:rPr lang="tr-TR" dirty="0" smtClean="0"/>
              <a:t>anne-baba-eğitici </a:t>
            </a:r>
            <a:r>
              <a:rPr lang="tr-TR" dirty="0"/>
              <a:t>etkileşimi temel alınır. Uzman bir eğitici, aile eğitim merkezinde haftada iki saatlik grup toplantıları düzenler.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Programın </a:t>
            </a:r>
            <a:r>
              <a:rPr lang="tr-TR" dirty="0"/>
              <a:t>temel amacı, anne-babaların çocuk gelişimi konusundaki bilgilerini artırmak, becerilerini geliştirmek, çocuklarının gelişimi için uyarıcı etkinlikler düzenlemek ve gelişim sürecinde oynadıkları rolü anlamalarını sağlamaktır.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sz="3600" dirty="0" smtClean="0"/>
              <a:t>		Annelerin </a:t>
            </a:r>
            <a:r>
              <a:rPr lang="tr-TR" sz="3600" dirty="0"/>
              <a:t>küçük çocuğa bakan tek kişi olmadığı kabul edilmelidir. Aile </a:t>
            </a:r>
            <a:r>
              <a:rPr lang="tr-TR" sz="3600" dirty="0" smtClean="0"/>
              <a:t>üyelerinin de </a:t>
            </a:r>
            <a:r>
              <a:rPr lang="tr-TR" sz="3600" dirty="0"/>
              <a:t>çocuğun bakımı ve eğitimine etkin olarak katılmalıdır. Bu nedenle eğitime babalar, büyük anneler, büyük babalar da dahil edilmelidir.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 algn="just">
              <a:buNone/>
            </a:pPr>
            <a:r>
              <a:rPr lang="tr-TR" dirty="0" smtClean="0"/>
              <a:t>		Ayrıca </a:t>
            </a:r>
            <a:r>
              <a:rPr lang="tr-TR" dirty="0"/>
              <a:t>anne-babalara koruyucu sağlık bilgisi vermek, bireysel sorunlarında yardımcı olmak programın diğer amaçlarını oluşturmaktadır.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Bu </a:t>
            </a:r>
            <a:r>
              <a:rPr lang="tr-TR" dirty="0"/>
              <a:t>yaklaşımda yapılan eğitim yalnızca aileye verilip aile aracılığı ile çocuğun eğitilmesini hedef alabileceği gibi, erken çocukluk programı ile de birleştirilebilir.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Farklı </a:t>
            </a:r>
            <a:r>
              <a:rPr lang="tr-TR" dirty="0"/>
              <a:t>kültürlerden gelen çocukların ortama uyum sağlamalarını sağlamak ve uyarıcı yönünden yetersiz çevrelerden gelen çocukları daha zengin uyarıcılarla karşılaştırmak için göçün </a:t>
            </a:r>
            <a:r>
              <a:rPr lang="tr-TR" dirty="0" smtClean="0"/>
              <a:t>yoğun </a:t>
            </a:r>
            <a:r>
              <a:rPr lang="tr-TR" dirty="0"/>
              <a:t>olduğu gecekondu bölgelerinde çocuklara halk eğitim merkezlerinde, ana-çocuk sağlığı merkezlerinde, okullarda, oyun parklarında eğitim verilebilir.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Okulöncesi Eğitimle Bütünleştirilmiş Aile Eğitimi Yaklaşımı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		Okulöncesi </a:t>
            </a:r>
            <a:r>
              <a:rPr lang="tr-TR" dirty="0"/>
              <a:t>eğitimle bütünleştirilmiş aile eğitimi yaklaşımı, okulöncesi eğitim kurumuna devam eden çocukların anne-babalarına, aynı kurumda ve evlerinde eğitim verilmesidir. Bir başka ifadeyle çocukların eğitim programları ile aile eğitim programının bütünleştirilmesidir.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Bu </a:t>
            </a:r>
            <a:r>
              <a:rPr lang="tr-TR" dirty="0"/>
              <a:t>yaklaşımda amaç; çocuğun fiziksel, sosyal, duygusal, zihinsel gelişimini, konuşma becerisini ve sözcük dağarcığını artırarak okulda başarılı olmasını sağlamaktır. Bütün etkinlikler çocuğun gelişimine göre aşama aşama gerçekleştirilir.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Bu </a:t>
            </a:r>
            <a:r>
              <a:rPr lang="tr-TR" dirty="0"/>
              <a:t>yaklaşımda eğitici, haftada bir gün ev ziyareti yapar. Ev ziyaretinin amacı, bireysel </a:t>
            </a:r>
            <a:r>
              <a:rPr lang="tr-TR" dirty="0" smtClean="0"/>
              <a:t>çalışmayla </a:t>
            </a:r>
            <a:r>
              <a:rPr lang="tr-TR" dirty="0"/>
              <a:t>çocuğun kurumda yapılan etkinlikleri iyice öğrenmesini sağlamaktır. Bir başka amacı ise eğitici rehberliğinde anneyi eğitmek ve evdeki öğrenme ortamını daha elverişli hale getirmektir.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endParaRPr lang="tr-TR" dirty="0"/>
          </a:p>
          <a:p>
            <a:pPr algn="just">
              <a:buNone/>
            </a:pPr>
            <a:r>
              <a:rPr lang="tr-TR" dirty="0" smtClean="0"/>
              <a:t>		Ev </a:t>
            </a:r>
            <a:r>
              <a:rPr lang="tr-TR" dirty="0"/>
              <a:t>ziyareti yapan eğiticinin temel sorumluluğu ev ve kurum arasındaki ilişkiyi sağlamak ve köprü oluşturmaktır.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Uzaktan Öğretim Yolu ile Aile Eğitimi Yaklaşımı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		Uzaktan </a:t>
            </a:r>
            <a:r>
              <a:rPr lang="tr-TR" dirty="0"/>
              <a:t>öğretim yolu ile aile eğitimi yaklaşımında, aile eğitim uzaktan öğretim süreçlerinden yararlanılarak gerçekleştirilir. Kullanılan öğretme süreçlerinin farklılığı nedeni ile farklı uygulamalar yapılmaktadır.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endParaRPr lang="tr-TR" dirty="0"/>
          </a:p>
          <a:p>
            <a:pPr algn="just">
              <a:buNone/>
            </a:pPr>
            <a:r>
              <a:rPr lang="tr-TR" smtClean="0"/>
              <a:t>		Bu </a:t>
            </a:r>
            <a:r>
              <a:rPr lang="tr-TR" dirty="0"/>
              <a:t>uygulama mektup yoluyla ya da radyo televizyon aracılığıyla uzak bölgelerde bulunan anne-babalara eğitim verebilmek için kullanılan bir yöntemdir.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</a:t>
            </a:r>
            <a:r>
              <a:rPr lang="tr-TR" sz="3600" dirty="0" smtClean="0"/>
              <a:t>Biz </a:t>
            </a:r>
            <a:r>
              <a:rPr lang="tr-TR" sz="3600" dirty="0"/>
              <a:t>de “</a:t>
            </a:r>
            <a:r>
              <a:rPr lang="tr-TR" sz="3600" dirty="0" err="1"/>
              <a:t>Anababa</a:t>
            </a:r>
            <a:r>
              <a:rPr lang="tr-TR" sz="3600" dirty="0"/>
              <a:t> Okulu” faaliyete başlamıştır. Hatta yurt dışında büyükanne ve </a:t>
            </a:r>
            <a:r>
              <a:rPr lang="tr-TR" sz="3600" dirty="0" smtClean="0"/>
              <a:t>büyükbabalara </a:t>
            </a:r>
            <a:r>
              <a:rPr lang="tr-TR" sz="3600" dirty="0"/>
              <a:t>da eğitim verilmeye başlanmıştır. Yurt dışında anne-baba eğitimine daha fazla önem verdikleri ve bununla ilgili sorunları çözümlediği görülmektedir.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sz="3600" dirty="0" smtClean="0"/>
              <a:t>		Ülkemizde </a:t>
            </a:r>
            <a:r>
              <a:rPr lang="tr-TR" sz="3600" dirty="0"/>
              <a:t>aile bağlarının birçok ülkeye göre daha güçlü olması, küçük çocuklarına aileden büyüklerin desteği sıklıkla görülmektedir. Bu nedenle çocuğun bakımını sağlayan diğer kişilerin de desteklenmesi gerekmektedir.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293</Words>
  <Application>Microsoft Office PowerPoint</Application>
  <PresentationFormat>Ekran Gösterisi (4:3)</PresentationFormat>
  <Paragraphs>150</Paragraphs>
  <Slides>78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78</vt:i4>
      </vt:variant>
    </vt:vector>
  </HeadingPairs>
  <TitlesOfParts>
    <vt:vector size="79" baseType="lpstr">
      <vt:lpstr>Ofis Teması</vt:lpstr>
      <vt:lpstr>ANNE-BABA EĞİTİMİ VE ANNE-BABA EĞİTİMİNE İLİŞKİN FARKLI YAKLAŞIMLAR</vt:lpstr>
      <vt:lpstr>Anne-Baba eğitiminin Tanımı ve Amacı: 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Anne- Baba Eğitiminin Önemi 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Anne-Baba Eğitiminde Dikkate Alınacak Hususlar </vt:lpstr>
      <vt:lpstr>Slayt 40</vt:lpstr>
      <vt:lpstr>Slayt 41</vt:lpstr>
      <vt:lpstr>Slayt 42</vt:lpstr>
      <vt:lpstr>Slayt 43</vt:lpstr>
      <vt:lpstr>Slayt 44</vt:lpstr>
      <vt:lpstr>Slayt 45</vt:lpstr>
      <vt:lpstr>Slayt 46</vt:lpstr>
      <vt:lpstr>Slayt 47</vt:lpstr>
      <vt:lpstr>Anne-Baba Eğitimine İlişkin Farklı Yaklaşımlar</vt:lpstr>
      <vt:lpstr>Slayt 49</vt:lpstr>
      <vt:lpstr>Slayt 50</vt:lpstr>
      <vt:lpstr>Slayt 51</vt:lpstr>
      <vt:lpstr>Evde Aile Eğitimi Yaklaşımı </vt:lpstr>
      <vt:lpstr>Slayt 53</vt:lpstr>
      <vt:lpstr>Slayt 54</vt:lpstr>
      <vt:lpstr>Slayt 55</vt:lpstr>
      <vt:lpstr>Slayt 56</vt:lpstr>
      <vt:lpstr>Slayt 57</vt:lpstr>
      <vt:lpstr>Slayt 58</vt:lpstr>
      <vt:lpstr>Slayt 59</vt:lpstr>
      <vt:lpstr>Slayt 60</vt:lpstr>
      <vt:lpstr>Slayt 61</vt:lpstr>
      <vt:lpstr>Slayt 62</vt:lpstr>
      <vt:lpstr>Slayt 63</vt:lpstr>
      <vt:lpstr>Slayt 64</vt:lpstr>
      <vt:lpstr>Slayt 65</vt:lpstr>
      <vt:lpstr>Slayt 66</vt:lpstr>
      <vt:lpstr>Eğitim Merkezlerinde Aile Eğitimi Yaklaşımı </vt:lpstr>
      <vt:lpstr>Slayt 68</vt:lpstr>
      <vt:lpstr>Slayt 69</vt:lpstr>
      <vt:lpstr>Slayt 70</vt:lpstr>
      <vt:lpstr>Slayt 71</vt:lpstr>
      <vt:lpstr>Slayt 72</vt:lpstr>
      <vt:lpstr>Okulöncesi Eğitimle Bütünleştirilmiş Aile Eğitimi Yaklaşımı </vt:lpstr>
      <vt:lpstr>Slayt 74</vt:lpstr>
      <vt:lpstr>Slayt 75</vt:lpstr>
      <vt:lpstr>Slayt 76</vt:lpstr>
      <vt:lpstr>Uzaktan Öğretim Yolu ile Aile Eğitimi Yaklaşımı </vt:lpstr>
      <vt:lpstr>Slayt 78</vt:lpstr>
    </vt:vector>
  </TitlesOfParts>
  <Company>ŞİRKET 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ANNE-BABA EĞİTİMİ VE ANNE-BABA EĞİTİMİNE İLİŞKİN FARKLI YAKLAŞIMLAR</dc:title>
  <dc:creator>ADIM</dc:creator>
  <cp:lastModifiedBy>Normal XP Sp3</cp:lastModifiedBy>
  <cp:revision>15</cp:revision>
  <dcterms:created xsi:type="dcterms:W3CDTF">2015-09-27T19:11:14Z</dcterms:created>
  <dcterms:modified xsi:type="dcterms:W3CDTF">2015-10-05T05:38:30Z</dcterms:modified>
</cp:coreProperties>
</file>