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93" r:id="rId5"/>
    <p:sldId id="266" r:id="rId6"/>
    <p:sldId id="267" r:id="rId7"/>
    <p:sldId id="294" r:id="rId8"/>
    <p:sldId id="295" r:id="rId9"/>
    <p:sldId id="268" r:id="rId10"/>
    <p:sldId id="258" r:id="rId11"/>
    <p:sldId id="296" r:id="rId12"/>
    <p:sldId id="269" r:id="rId13"/>
    <p:sldId id="297" r:id="rId14"/>
    <p:sldId id="271" r:id="rId15"/>
    <p:sldId id="298" r:id="rId16"/>
    <p:sldId id="273" r:id="rId17"/>
    <p:sldId id="299" r:id="rId18"/>
    <p:sldId id="270" r:id="rId19"/>
    <p:sldId id="274" r:id="rId20"/>
    <p:sldId id="300" r:id="rId21"/>
    <p:sldId id="259" r:id="rId22"/>
    <p:sldId id="301" r:id="rId23"/>
    <p:sldId id="261" r:id="rId24"/>
    <p:sldId id="275" r:id="rId25"/>
    <p:sldId id="302" r:id="rId26"/>
    <p:sldId id="262" r:id="rId27"/>
    <p:sldId id="277" r:id="rId28"/>
    <p:sldId id="303" r:id="rId29"/>
    <p:sldId id="304" r:id="rId30"/>
    <p:sldId id="278" r:id="rId31"/>
    <p:sldId id="263" r:id="rId32"/>
    <p:sldId id="305" r:id="rId33"/>
    <p:sldId id="276" r:id="rId34"/>
    <p:sldId id="264" r:id="rId35"/>
    <p:sldId id="306" r:id="rId36"/>
    <p:sldId id="265" r:id="rId37"/>
    <p:sldId id="307" r:id="rId38"/>
    <p:sldId id="279" r:id="rId39"/>
    <p:sldId id="308" r:id="rId40"/>
    <p:sldId id="280" r:id="rId41"/>
    <p:sldId id="309" r:id="rId42"/>
    <p:sldId id="281" r:id="rId43"/>
    <p:sldId id="282" r:id="rId44"/>
    <p:sldId id="310" r:id="rId45"/>
    <p:sldId id="283" r:id="rId46"/>
    <p:sldId id="311" r:id="rId47"/>
    <p:sldId id="284" r:id="rId48"/>
    <p:sldId id="312" r:id="rId49"/>
    <p:sldId id="285" r:id="rId50"/>
    <p:sldId id="313" r:id="rId51"/>
    <p:sldId id="286" r:id="rId52"/>
    <p:sldId id="314" r:id="rId53"/>
    <p:sldId id="287" r:id="rId54"/>
    <p:sldId id="288" r:id="rId55"/>
    <p:sldId id="315" r:id="rId56"/>
    <p:sldId id="289" r:id="rId57"/>
    <p:sldId id="316" r:id="rId58"/>
    <p:sldId id="290" r:id="rId59"/>
    <p:sldId id="317" r:id="rId60"/>
    <p:sldId id="291"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322639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245963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294672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268053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356761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305766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238398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89974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98215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6624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6E4F1-CC96-4B2D-87AE-D9B94BB11A53}" type="datetimeFigureOut">
              <a:rPr lang="tr-TR" smtClean="0"/>
              <a:pPr/>
              <a:t>12.10.2015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246918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6E4F1-CC96-4B2D-87AE-D9B94BB11A53}" type="datetimeFigureOut">
              <a:rPr lang="tr-TR" smtClean="0"/>
              <a:pPr/>
              <a:t>12.10.2015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BB43E-9C40-4133-8473-E22E540EFFE7}" type="slidenum">
              <a:rPr lang="tr-TR" smtClean="0"/>
              <a:pPr/>
              <a:t>‹#›</a:t>
            </a:fld>
            <a:endParaRPr lang="tr-TR"/>
          </a:p>
        </p:txBody>
      </p:sp>
    </p:spTree>
    <p:extLst>
      <p:ext uri="{BB962C8B-B14F-4D97-AF65-F5344CB8AC3E}">
        <p14:creationId xmlns:p14="http://schemas.microsoft.com/office/powerpoint/2010/main" xmlns="" val="431972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57200" y="476672"/>
            <a:ext cx="8229600" cy="5649491"/>
          </a:xfrm>
        </p:spPr>
        <p:txBody>
          <a:bodyPr>
            <a:normAutofit/>
          </a:bodyPr>
          <a:lstStyle/>
          <a:p>
            <a:pPr marL="0" indent="0" algn="ctr">
              <a:buNone/>
            </a:pPr>
            <a:endParaRPr lang="tr-TR" b="1" dirty="0" smtClean="0">
              <a:solidFill>
                <a:prstClr val="black"/>
              </a:solidFill>
              <a:latin typeface="Times New Roman" pitchFamily="18" charset="0"/>
              <a:ea typeface="+mj-ea"/>
              <a:cs typeface="Times New Roman" pitchFamily="18" charset="0"/>
            </a:endParaRPr>
          </a:p>
          <a:p>
            <a:pPr marL="0" indent="0" algn="ctr">
              <a:buNone/>
            </a:pPr>
            <a:endParaRPr lang="tr-TR" b="1" dirty="0">
              <a:solidFill>
                <a:prstClr val="black"/>
              </a:solidFill>
              <a:latin typeface="Times New Roman" pitchFamily="18" charset="0"/>
              <a:ea typeface="+mj-ea"/>
              <a:cs typeface="Times New Roman" pitchFamily="18" charset="0"/>
            </a:endParaRPr>
          </a:p>
          <a:p>
            <a:pPr marL="0" indent="0" algn="ctr">
              <a:buNone/>
            </a:pPr>
            <a:r>
              <a:rPr lang="tr-TR" b="1" dirty="0" smtClean="0">
                <a:solidFill>
                  <a:prstClr val="black"/>
                </a:solidFill>
                <a:latin typeface="Times New Roman" pitchFamily="18" charset="0"/>
                <a:ea typeface="+mj-ea"/>
                <a:cs typeface="Times New Roman" pitchFamily="18" charset="0"/>
              </a:rPr>
              <a:t>YAKIN DOĞU ÜNİVERSİTESİ </a:t>
            </a:r>
          </a:p>
          <a:p>
            <a:pPr marL="0" indent="0" algn="ctr">
              <a:buNone/>
            </a:pPr>
            <a:r>
              <a:rPr lang="tr-TR" b="1" dirty="0" smtClean="0">
                <a:solidFill>
                  <a:prstClr val="black"/>
                </a:solidFill>
                <a:latin typeface="Times New Roman" pitchFamily="18" charset="0"/>
                <a:ea typeface="+mj-ea"/>
                <a:cs typeface="Times New Roman" pitchFamily="18" charset="0"/>
              </a:rPr>
              <a:t>ATATÜRK EĞİTİM FAKÜLTESİ </a:t>
            </a:r>
          </a:p>
          <a:p>
            <a:pPr marL="0" indent="0" algn="ctr">
              <a:buNone/>
            </a:pPr>
            <a:r>
              <a:rPr lang="tr-TR" b="1" dirty="0" smtClean="0">
                <a:solidFill>
                  <a:prstClr val="black"/>
                </a:solidFill>
                <a:latin typeface="Times New Roman" pitchFamily="18" charset="0"/>
                <a:ea typeface="+mj-ea"/>
                <a:cs typeface="Times New Roman" pitchFamily="18" charset="0"/>
              </a:rPr>
              <a:t>ÜSTÜN ZEKALILAR ÖĞRETMENLİĞİ </a:t>
            </a:r>
          </a:p>
          <a:p>
            <a:pPr marL="0" indent="0" algn="ctr">
              <a:buNone/>
            </a:pPr>
            <a:r>
              <a:rPr lang="tr-TR" b="1" dirty="0" smtClean="0">
                <a:latin typeface="Times New Roman" pitchFamily="18" charset="0"/>
                <a:cs typeface="Times New Roman" pitchFamily="18" charset="0"/>
              </a:rPr>
              <a:t>OKUMA YAZMA ÖĞRETİMİ</a:t>
            </a:r>
          </a:p>
          <a:p>
            <a:pPr marL="0" indent="0" algn="ctr">
              <a:buNone/>
            </a:pPr>
            <a:r>
              <a:rPr lang="tr-TR" b="1" dirty="0" smtClean="0">
                <a:latin typeface="Times New Roman" pitchFamily="18" charset="0"/>
                <a:cs typeface="Times New Roman" pitchFamily="18" charset="0"/>
              </a:rPr>
              <a:t>UZ. AYŞEGÜL AKÇAM</a:t>
            </a:r>
          </a:p>
          <a:p>
            <a:pPr marL="0" indent="0" algn="ctr">
              <a:buNone/>
            </a:pP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59814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t>Okumanın Önemi </a:t>
            </a:r>
            <a:endParaRPr lang="tr-TR" b="1" dirty="0"/>
          </a:p>
        </p:txBody>
      </p:sp>
      <p:sp>
        <p:nvSpPr>
          <p:cNvPr id="3" name="İçerik Yer Tutucusu 2"/>
          <p:cNvSpPr>
            <a:spLocks noGrp="1"/>
          </p:cNvSpPr>
          <p:nvPr>
            <p:ph idx="1"/>
          </p:nvPr>
        </p:nvSpPr>
        <p:spPr/>
        <p:txBody>
          <a:bodyPr>
            <a:normAutofit lnSpcReduction="10000"/>
          </a:bodyPr>
          <a:lstStyle/>
          <a:p>
            <a:pPr marL="0" indent="0" algn="just">
              <a:buNone/>
            </a:pPr>
            <a:r>
              <a:rPr lang="tr-TR" sz="3800" dirty="0" smtClean="0">
                <a:solidFill>
                  <a:srgbClr val="000000"/>
                </a:solidFill>
                <a:latin typeface="Times New Roman" pitchFamily="18" charset="0"/>
                <a:cs typeface="Times New Roman" pitchFamily="18" charset="0"/>
              </a:rPr>
              <a:t>	Kitap </a:t>
            </a:r>
            <a:r>
              <a:rPr lang="tr-TR" sz="3800" dirty="0">
                <a:solidFill>
                  <a:srgbClr val="000000"/>
                </a:solidFill>
                <a:latin typeface="Times New Roman" pitchFamily="18" charset="0"/>
                <a:cs typeface="Times New Roman" pitchFamily="18" charset="0"/>
              </a:rPr>
              <a:t>okumanın nedenleri ve sağlayacağı faydaları anlatmak ciltler dolusu eser vermeye niyet etmek gibidir. Ancak hayatını bugün için değil yarınlara hazırlayan ve gelecekte büyük </a:t>
            </a:r>
            <a:r>
              <a:rPr lang="tr-TR" sz="3800" dirty="0" smtClean="0">
                <a:solidFill>
                  <a:srgbClr val="000000"/>
                </a:solidFill>
                <a:latin typeface="Times New Roman" pitchFamily="18" charset="0"/>
                <a:cs typeface="Times New Roman" pitchFamily="18" charset="0"/>
              </a:rPr>
              <a:t>işler başarmaya azmetmiş </a:t>
            </a:r>
            <a:r>
              <a:rPr lang="tr-TR" sz="3800" dirty="0">
                <a:solidFill>
                  <a:srgbClr val="000000"/>
                </a:solidFill>
                <a:latin typeface="Times New Roman" pitchFamily="18" charset="0"/>
                <a:cs typeface="Times New Roman" pitchFamily="18" charset="0"/>
              </a:rPr>
              <a:t>istikbalin seçkin insanlarına konu hakkında bazı hatırlatmalarda bulunmaya </a:t>
            </a:r>
            <a:r>
              <a:rPr lang="tr-TR" sz="3800" dirty="0" smtClean="0">
                <a:solidFill>
                  <a:srgbClr val="000000"/>
                </a:solidFill>
                <a:latin typeface="Times New Roman" pitchFamily="18" charset="0"/>
                <a:cs typeface="Times New Roman" pitchFamily="18" charset="0"/>
              </a:rPr>
              <a:t>çalışalım</a:t>
            </a:r>
            <a:r>
              <a:rPr lang="tr-TR" sz="3800" dirty="0">
                <a:solidFill>
                  <a:srgbClr val="000000"/>
                </a:solidFill>
                <a:latin typeface="Times New Roman" pitchFamily="18" charset="0"/>
                <a:cs typeface="Times New Roman" pitchFamily="18" charset="0"/>
              </a:rPr>
              <a:t>; </a:t>
            </a:r>
            <a:endParaRPr lang="tr-TR" sz="3800" dirty="0" smtClean="0">
              <a:solidFill>
                <a:srgbClr val="000000"/>
              </a:solidFill>
              <a:latin typeface="Times New Roman" pitchFamily="18" charset="0"/>
              <a:cs typeface="Times New Roman" pitchFamily="18" charset="0"/>
            </a:endParaRPr>
          </a:p>
          <a:p>
            <a:pPr marL="0" indent="0" algn="just">
              <a:buNone/>
            </a:pPr>
            <a:endParaRPr lang="tr-TR" sz="3800" dirty="0" smtClean="0">
              <a:solidFill>
                <a:srgbClr val="000000"/>
              </a:solidFill>
              <a:latin typeface="Times New Roman" pitchFamily="18" charset="0"/>
              <a:cs typeface="Times New Roman" pitchFamily="18" charset="0"/>
            </a:endParaRPr>
          </a:p>
          <a:p>
            <a:pPr marL="0" indent="0" algn="just">
              <a:buNone/>
            </a:pPr>
            <a:endParaRPr lang="tr-TR" sz="38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746176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dirty="0" smtClean="0">
                <a:solidFill>
                  <a:srgbClr val="000000"/>
                </a:solidFill>
                <a:latin typeface="Times New Roman" pitchFamily="18" charset="0"/>
                <a:cs typeface="Times New Roman" pitchFamily="18" charset="0"/>
              </a:rPr>
              <a:t>		James </a:t>
            </a:r>
            <a:r>
              <a:rPr lang="tr-TR" dirty="0" err="1" smtClean="0">
                <a:solidFill>
                  <a:srgbClr val="000000"/>
                </a:solidFill>
                <a:latin typeface="Times New Roman" pitchFamily="18" charset="0"/>
                <a:cs typeface="Times New Roman" pitchFamily="18" charset="0"/>
              </a:rPr>
              <a:t>Hawel</a:t>
            </a:r>
            <a:r>
              <a:rPr lang="tr-TR" dirty="0" smtClean="0">
                <a:solidFill>
                  <a:srgbClr val="000000"/>
                </a:solidFill>
                <a:latin typeface="Times New Roman" pitchFamily="18" charset="0"/>
                <a:cs typeface="Times New Roman" pitchFamily="18" charset="0"/>
              </a:rPr>
              <a:t>: “Dünyayı yöneten, kalem, mürekkep ve kağıttır.” Diyor haksızda değil. Unutulmamalıdır ki kişi hangi mesleği seçerse seçsin çalıştığı kurumda bir numara olmalıdır. </a:t>
            </a:r>
            <a:r>
              <a:rPr lang="tr-TR" dirty="0" err="1" smtClean="0">
                <a:solidFill>
                  <a:srgbClr val="000000"/>
                </a:solidFill>
                <a:latin typeface="Times New Roman" pitchFamily="18" charset="0"/>
                <a:cs typeface="Times New Roman" pitchFamily="18" charset="0"/>
              </a:rPr>
              <a:t>Balzac</a:t>
            </a:r>
            <a:r>
              <a:rPr lang="tr-TR" dirty="0" smtClean="0">
                <a:solidFill>
                  <a:srgbClr val="000000"/>
                </a:solidFill>
                <a:latin typeface="Times New Roman" pitchFamily="18" charset="0"/>
                <a:cs typeface="Times New Roman" pitchFamily="18" charset="0"/>
              </a:rPr>
              <a:t>:“Bilginin efendisi olmak için çalışmanın kölesi olmalısınız.”der. Kişinin hayatında bir numara olması demek bir çok konuda genel bilgilere sahip olması demektir. İşte bir numara olmanın ilk şartı: </a:t>
            </a:r>
            <a:r>
              <a:rPr lang="tr-TR"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Okumak, okumak, okumak.... </a:t>
            </a:r>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Autofit/>
          </a:bodyPr>
          <a:lstStyle/>
          <a:p>
            <a:pPr marL="0" indent="0" algn="just">
              <a:buNone/>
            </a:pPr>
            <a:endParaRPr lang="tr-TR" dirty="0">
              <a:solidFill>
                <a:srgbClr val="000000"/>
              </a:solidFill>
              <a:latin typeface="Times New Roman" pitchFamily="18" charset="0"/>
              <a:cs typeface="Times New Roman" pitchFamily="18" charset="0"/>
            </a:endParaRPr>
          </a:p>
          <a:p>
            <a:pPr algn="just">
              <a:buNone/>
            </a:pPr>
            <a:r>
              <a:rPr lang="tr-TR" dirty="0" smtClean="0">
                <a:solidFill>
                  <a:srgbClr val="000000"/>
                </a:solidFill>
                <a:latin typeface="Times New Roman" pitchFamily="18" charset="0"/>
                <a:cs typeface="Times New Roman" pitchFamily="18" charset="0"/>
              </a:rPr>
              <a:t>		</a:t>
            </a:r>
          </a:p>
          <a:p>
            <a:pPr algn="just">
              <a:buNone/>
            </a:pPr>
            <a:r>
              <a:rPr lang="tr-TR" dirty="0" smtClean="0">
                <a:solidFill>
                  <a:srgbClr val="000000"/>
                </a:solidFill>
                <a:latin typeface="Times New Roman" pitchFamily="18" charset="0"/>
                <a:cs typeface="Times New Roman" pitchFamily="18" charset="0"/>
              </a:rPr>
              <a:t>		Başarılı </a:t>
            </a:r>
            <a:r>
              <a:rPr lang="tr-TR" dirty="0">
                <a:solidFill>
                  <a:srgbClr val="000000"/>
                </a:solidFill>
                <a:latin typeface="Times New Roman" pitchFamily="18" charset="0"/>
                <a:cs typeface="Times New Roman" pitchFamily="18" charset="0"/>
              </a:rPr>
              <a:t>olabilmenin en önemli </a:t>
            </a:r>
            <a:r>
              <a:rPr lang="tr-TR" dirty="0" smtClean="0">
                <a:solidFill>
                  <a:srgbClr val="000000"/>
                </a:solidFill>
                <a:latin typeface="Times New Roman" pitchFamily="18" charset="0"/>
                <a:cs typeface="Times New Roman" pitchFamily="18" charset="0"/>
              </a:rPr>
              <a:t>şartlarından </a:t>
            </a:r>
            <a:r>
              <a:rPr lang="tr-TR" dirty="0">
                <a:solidFill>
                  <a:srgbClr val="000000"/>
                </a:solidFill>
                <a:latin typeface="Times New Roman" pitchFamily="18" charset="0"/>
                <a:cs typeface="Times New Roman" pitchFamily="18" charset="0"/>
              </a:rPr>
              <a:t>biri de </a:t>
            </a:r>
            <a:r>
              <a:rPr lang="tr-TR" dirty="0" smtClean="0">
                <a:solidFill>
                  <a:srgbClr val="000000"/>
                </a:solidFill>
                <a:latin typeface="Times New Roman" pitchFamily="18" charset="0"/>
                <a:cs typeface="Times New Roman" pitchFamily="18" charset="0"/>
              </a:rPr>
              <a:t>geçmişteki </a:t>
            </a:r>
            <a:r>
              <a:rPr lang="tr-TR" dirty="0">
                <a:solidFill>
                  <a:srgbClr val="000000"/>
                </a:solidFill>
                <a:latin typeface="Times New Roman" pitchFamily="18" charset="0"/>
                <a:cs typeface="Times New Roman" pitchFamily="18" charset="0"/>
              </a:rPr>
              <a:t>insanların tecrübelerinden yararlanarak onların </a:t>
            </a:r>
            <a:r>
              <a:rPr lang="tr-TR" dirty="0" smtClean="0">
                <a:solidFill>
                  <a:srgbClr val="000000"/>
                </a:solidFill>
                <a:latin typeface="Times New Roman" pitchFamily="18" charset="0"/>
                <a:cs typeface="Times New Roman" pitchFamily="18" charset="0"/>
              </a:rPr>
              <a:t>düştüğü </a:t>
            </a:r>
            <a:r>
              <a:rPr lang="tr-TR" dirty="0">
                <a:solidFill>
                  <a:srgbClr val="000000"/>
                </a:solidFill>
                <a:latin typeface="Times New Roman" pitchFamily="18" charset="0"/>
                <a:cs typeface="Times New Roman" pitchFamily="18" charset="0"/>
              </a:rPr>
              <a:t>hataları tekrarlamamak ve </a:t>
            </a:r>
            <a:r>
              <a:rPr lang="tr-TR" dirty="0" smtClean="0">
                <a:solidFill>
                  <a:srgbClr val="000000"/>
                </a:solidFill>
                <a:latin typeface="Times New Roman" pitchFamily="18" charset="0"/>
                <a:cs typeface="Times New Roman" pitchFamily="18" charset="0"/>
              </a:rPr>
              <a:t>başlanan işe </a:t>
            </a:r>
            <a:r>
              <a:rPr lang="tr-TR" dirty="0">
                <a:solidFill>
                  <a:srgbClr val="000000"/>
                </a:solidFill>
                <a:latin typeface="Times New Roman" pitchFamily="18" charset="0"/>
                <a:cs typeface="Times New Roman" pitchFamily="18" charset="0"/>
              </a:rPr>
              <a:t>onların tecrübeleri ile </a:t>
            </a:r>
            <a:r>
              <a:rPr lang="tr-TR" dirty="0" smtClean="0">
                <a:solidFill>
                  <a:srgbClr val="000000"/>
                </a:solidFill>
                <a:latin typeface="Times New Roman" pitchFamily="18" charset="0"/>
                <a:cs typeface="Times New Roman" pitchFamily="18" charset="0"/>
              </a:rPr>
              <a:t>başlamaktır</a:t>
            </a:r>
            <a:r>
              <a:rPr lang="tr-TR" dirty="0">
                <a:solidFill>
                  <a:srgbClr val="000000"/>
                </a:solidFill>
                <a:latin typeface="Times New Roman" pitchFamily="18" charset="0"/>
                <a:cs typeface="Times New Roman" pitchFamily="18" charset="0"/>
              </a:rPr>
              <a:t>.. </a:t>
            </a:r>
            <a:endParaRPr lang="tr-TR"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78087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solidFill>
                  <a:srgbClr val="000000"/>
                </a:solidFill>
                <a:latin typeface="Times New Roman" pitchFamily="18" charset="0"/>
                <a:cs typeface="Times New Roman" pitchFamily="18" charset="0"/>
              </a:rPr>
              <a:t>		Diyelim ki bilgisayar mühendisi olacaksınız , bu işle 20 sene uğraşmış birisinin yazdığı kitabı güzelce okusanız o işe 20 yıllık tecrübe ile başlamış olursunuz. Unutulmamalıdır ki okuduğumuz her kitabın sayfaları yıllar süren tecrübenin ürünüdür. Bunun manası şudur: </a:t>
            </a:r>
            <a:r>
              <a:rPr lang="tr-TR"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HER KİTAP BİR ÖMÜRDÜR.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pPr marL="0" indent="0" algn="just">
              <a:buNone/>
            </a:pPr>
            <a:endParaRPr lang="tr-TR" dirty="0" smtClean="0">
              <a:solidFill>
                <a:srgbClr val="000000"/>
              </a:solidFill>
              <a:latin typeface="Times New Roman" pitchFamily="18" charset="0"/>
              <a:cs typeface="Times New Roman" pitchFamily="18" charset="0"/>
            </a:endParaRPr>
          </a:p>
          <a:p>
            <a:pPr marL="0" indent="0" algn="just">
              <a:buNone/>
            </a:pPr>
            <a:endParaRPr lang="tr-TR" dirty="0">
              <a:solidFill>
                <a:srgbClr val="000000"/>
              </a:solidFill>
              <a:latin typeface="Times New Roman" pitchFamily="18" charset="0"/>
              <a:cs typeface="Times New Roman" pitchFamily="18" charset="0"/>
            </a:endParaRPr>
          </a:p>
          <a:p>
            <a:pPr marL="0" indent="0" algn="just">
              <a:buNone/>
            </a:pPr>
            <a:r>
              <a:rPr lang="tr-TR" dirty="0" smtClean="0">
                <a:solidFill>
                  <a:srgbClr val="000000"/>
                </a:solidFill>
                <a:latin typeface="Times New Roman" pitchFamily="18" charset="0"/>
                <a:cs typeface="Times New Roman" pitchFamily="18" charset="0"/>
              </a:rPr>
              <a:t>	Eskiler </a:t>
            </a:r>
            <a:r>
              <a:rPr lang="tr-TR" dirty="0">
                <a:solidFill>
                  <a:srgbClr val="000000"/>
                </a:solidFill>
                <a:latin typeface="Times New Roman" pitchFamily="18" charset="0"/>
                <a:cs typeface="Times New Roman" pitchFamily="18" charset="0"/>
              </a:rPr>
              <a:t>“sanat altın bileziktir </a:t>
            </a:r>
            <a:r>
              <a:rPr lang="tr-TR" dirty="0" smtClean="0">
                <a:solidFill>
                  <a:srgbClr val="000000"/>
                </a:solidFill>
                <a:latin typeface="Times New Roman" pitchFamily="18" charset="0"/>
                <a:cs typeface="Times New Roman" pitchFamily="18" charset="0"/>
              </a:rPr>
              <a:t>demişler”. İnsanın </a:t>
            </a:r>
            <a:r>
              <a:rPr lang="tr-TR" dirty="0">
                <a:solidFill>
                  <a:srgbClr val="000000"/>
                </a:solidFill>
                <a:latin typeface="Times New Roman" pitchFamily="18" charset="0"/>
                <a:cs typeface="Times New Roman" pitchFamily="18" charset="0"/>
              </a:rPr>
              <a:t>iyi bildiği bir sanatı </a:t>
            </a:r>
            <a:r>
              <a:rPr lang="tr-TR" dirty="0" smtClean="0">
                <a:solidFill>
                  <a:srgbClr val="000000"/>
                </a:solidFill>
                <a:latin typeface="Times New Roman" pitchFamily="18" charset="0"/>
                <a:cs typeface="Times New Roman" pitchFamily="18" charset="0"/>
              </a:rPr>
              <a:t>(kuaförlük, ayakkabıcılık</a:t>
            </a:r>
            <a:r>
              <a:rPr lang="tr-TR" dirty="0">
                <a:solidFill>
                  <a:srgbClr val="000000"/>
                </a:solidFill>
                <a:latin typeface="Times New Roman" pitchFamily="18" charset="0"/>
                <a:cs typeface="Times New Roman" pitchFamily="18" charset="0"/>
              </a:rPr>
              <a:t>, </a:t>
            </a:r>
            <a:r>
              <a:rPr lang="tr-TR" dirty="0" smtClean="0">
                <a:solidFill>
                  <a:srgbClr val="000000"/>
                </a:solidFill>
                <a:latin typeface="Times New Roman" pitchFamily="18" charset="0"/>
                <a:cs typeface="Times New Roman" pitchFamily="18" charset="0"/>
              </a:rPr>
              <a:t>vs.)</a:t>
            </a:r>
            <a:r>
              <a:rPr lang="tr-TR" dirty="0">
                <a:solidFill>
                  <a:srgbClr val="000000"/>
                </a:solidFill>
                <a:latin typeface="Times New Roman" pitchFamily="18" charset="0"/>
                <a:cs typeface="Times New Roman" pitchFamily="18" charset="0"/>
              </a:rPr>
              <a:t>varsa hangi halde olursa olsun ihtiyaç duyduğunda ona fayda sağlar. </a:t>
            </a:r>
            <a:r>
              <a:rPr lang="tr-TR" dirty="0" smtClean="0">
                <a:solidFill>
                  <a:srgbClr val="000000"/>
                </a:solidFill>
                <a:latin typeface="Times New Roman" pitchFamily="18" charset="0"/>
                <a:cs typeface="Times New Roman" pitchFamily="18" charset="0"/>
              </a:rPr>
              <a:t>İnsan </a:t>
            </a:r>
            <a:r>
              <a:rPr lang="tr-TR" dirty="0">
                <a:solidFill>
                  <a:srgbClr val="000000"/>
                </a:solidFill>
                <a:latin typeface="Times New Roman" pitchFamily="18" charset="0"/>
                <a:cs typeface="Times New Roman" pitchFamily="18" charset="0"/>
              </a:rPr>
              <a:t>çok zengin olup iflas edebilir. </a:t>
            </a:r>
            <a:endParaRPr lang="tr-TR" dirty="0" smtClean="0">
              <a:solidFill>
                <a:srgbClr val="000000"/>
              </a:solidFill>
              <a:latin typeface="Times New Roman" pitchFamily="18" charset="0"/>
              <a:cs typeface="Times New Roman" pitchFamily="18" charset="0"/>
            </a:endParaRPr>
          </a:p>
          <a:p>
            <a:pPr marL="0" indent="0" algn="just">
              <a:buNone/>
            </a:pPr>
            <a:endParaRPr lang="tr-TR"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30760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solidFill>
                <a:srgbClr val="000000"/>
              </a:solidFill>
              <a:latin typeface="Times New Roman" pitchFamily="18" charset="0"/>
              <a:cs typeface="Times New Roman" pitchFamily="18" charset="0"/>
            </a:endParaRPr>
          </a:p>
          <a:p>
            <a:pPr algn="just">
              <a:buNone/>
            </a:pPr>
            <a:r>
              <a:rPr lang="tr-TR" dirty="0" smtClean="0">
                <a:solidFill>
                  <a:srgbClr val="000000"/>
                </a:solidFill>
                <a:latin typeface="Times New Roman" pitchFamily="18" charset="0"/>
                <a:cs typeface="Times New Roman" pitchFamily="18" charset="0"/>
              </a:rPr>
              <a:t>		Büyük bir makamda olup makamını kaybedebilir. Ama okuma sayesinde elde edilen bilginin ve onun getirmiş olduğu itibar mezara kadar devam eder. İnsanlar arasında sizi hiç terk etmeyecek asil bir konumunuz olmasını istiyorsanız çok okumalısınız.</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lgn="just">
              <a:buNone/>
            </a:pPr>
            <a:r>
              <a:rPr lang="tr-TR" dirty="0" smtClean="0">
                <a:solidFill>
                  <a:srgbClr val="000000"/>
                </a:solidFill>
                <a:latin typeface="Times New Roman" pitchFamily="18" charset="0"/>
                <a:cs typeface="Times New Roman" pitchFamily="18" charset="0"/>
              </a:rPr>
              <a:t>	Hangi </a:t>
            </a:r>
            <a:r>
              <a:rPr lang="tr-TR" dirty="0">
                <a:solidFill>
                  <a:srgbClr val="000000"/>
                </a:solidFill>
                <a:latin typeface="Times New Roman" pitchFamily="18" charset="0"/>
                <a:cs typeface="Times New Roman" pitchFamily="18" charset="0"/>
              </a:rPr>
              <a:t>meslek dalında olursa olsun insanlarla ilişki içerisinde olacağımız ve insanların isteklerine cevap vereceğimiz malumdur. Mesleğinde başarılı kişi insanların bütününe hitap edebilecek projeler hazırlayabilendir. </a:t>
            </a:r>
          </a:p>
          <a:p>
            <a:pPr lvl="0" algn="just"/>
            <a:endParaRPr lang="tr-TR" dirty="0">
              <a:solidFill>
                <a:prstClr val="black"/>
              </a:solidFill>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xmlns="" val="478972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solidFill>
                <a:srgbClr val="000000"/>
              </a:solidFill>
              <a:latin typeface="Times New Roman" pitchFamily="18" charset="0"/>
              <a:cs typeface="Times New Roman" pitchFamily="18" charset="0"/>
            </a:endParaRPr>
          </a:p>
          <a:p>
            <a:pPr algn="just">
              <a:buNone/>
            </a:pPr>
            <a:r>
              <a:rPr lang="tr-TR" dirty="0" smtClean="0">
                <a:solidFill>
                  <a:srgbClr val="000000"/>
                </a:solidFill>
                <a:latin typeface="Times New Roman" pitchFamily="18" charset="0"/>
                <a:cs typeface="Times New Roman" pitchFamily="18" charset="0"/>
              </a:rPr>
              <a:t>		Örneğin bir araba tasarımcısının başarısı, ürettiği modelin bir çok insan tarafından beğenilmesi ile ölçülür. Toplumun bir çoğunun beklentisine cevap verebilmek için toplumu iyi tanımak gerekir. İnsanları tanımanın en kısa ve güvenilir yolu KİTAP OKUMAKTIR.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Autofit/>
          </a:bodyPr>
          <a:lstStyle/>
          <a:p>
            <a:pPr marL="0" lvl="0" indent="0" algn="just">
              <a:buNone/>
            </a:pPr>
            <a:endParaRPr lang="tr-TR" dirty="0">
              <a:solidFill>
                <a:srgbClr val="000000"/>
              </a:solidFill>
              <a:latin typeface="Times New Roman" pitchFamily="18" charset="0"/>
              <a:cs typeface="Times New Roman" pitchFamily="18" charset="0"/>
            </a:endParaRPr>
          </a:p>
          <a:p>
            <a:pPr marL="0" lvl="0" indent="0" algn="just">
              <a:buNone/>
            </a:pPr>
            <a:r>
              <a:rPr lang="tr-TR" dirty="0" smtClean="0">
                <a:solidFill>
                  <a:srgbClr val="000000"/>
                </a:solidFill>
                <a:latin typeface="Times New Roman" pitchFamily="18" charset="0"/>
                <a:cs typeface="Times New Roman" pitchFamily="18" charset="0"/>
              </a:rPr>
              <a:t>	Günlük </a:t>
            </a:r>
            <a:r>
              <a:rPr lang="tr-TR" dirty="0">
                <a:solidFill>
                  <a:srgbClr val="000000"/>
                </a:solidFill>
                <a:latin typeface="Times New Roman" pitchFamily="18" charset="0"/>
                <a:cs typeface="Times New Roman" pitchFamily="18" charset="0"/>
              </a:rPr>
              <a:t>hayatta çok defa duymuşsunuzdur; ”mal, makam önemli değil önemli olan insanlık” diye. Aslında burada kastedilen olgunluk, </a:t>
            </a:r>
            <a:r>
              <a:rPr lang="tr-TR" dirty="0" err="1" smtClean="0">
                <a:solidFill>
                  <a:srgbClr val="000000"/>
                </a:solidFill>
                <a:latin typeface="Times New Roman" pitchFamily="18" charset="0"/>
                <a:cs typeface="Times New Roman" pitchFamily="18" charset="0"/>
              </a:rPr>
              <a:t>zerafet</a:t>
            </a:r>
            <a:r>
              <a:rPr lang="tr-TR" dirty="0">
                <a:solidFill>
                  <a:srgbClr val="000000"/>
                </a:solidFill>
                <a:latin typeface="Times New Roman" pitchFamily="18" charset="0"/>
                <a:cs typeface="Times New Roman" pitchFamily="18" charset="0"/>
              </a:rPr>
              <a:t>, kibarlık ve nezakettir. Beğenilen insanları diğer insanlardan ayırt eden bu özelliktir. İnsanın bu davranışları doğru ve kapsamlı </a:t>
            </a:r>
            <a:r>
              <a:rPr lang="tr-TR" dirty="0" smtClean="0">
                <a:solidFill>
                  <a:srgbClr val="000000"/>
                </a:solidFill>
                <a:latin typeface="Times New Roman" pitchFamily="18" charset="0"/>
                <a:cs typeface="Times New Roman" pitchFamily="18" charset="0"/>
              </a:rPr>
              <a:t>öğrenebileceği </a:t>
            </a:r>
            <a:r>
              <a:rPr lang="tr-TR" dirty="0">
                <a:solidFill>
                  <a:srgbClr val="000000"/>
                </a:solidFill>
                <a:latin typeface="Times New Roman" pitchFamily="18" charset="0"/>
                <a:cs typeface="Times New Roman" pitchFamily="18" charset="0"/>
              </a:rPr>
              <a:t>en önemli kaynak kitaptır. Herkes tarafından takdir edilmek istenirseniz kitap okumalısınız. </a:t>
            </a:r>
          </a:p>
          <a:p>
            <a:pPr marL="0" lvl="0" indent="0" algn="just">
              <a:buNone/>
            </a:pPr>
            <a:endParaRPr lang="tr-TR" dirty="0">
              <a:solidFill>
                <a:srgbClr val="000000"/>
              </a:solidFill>
              <a:latin typeface="Times New Roman" pitchFamily="18" charset="0"/>
              <a:cs typeface="Times New Roman" pitchFamily="18" charset="0"/>
            </a:endParaRPr>
          </a:p>
          <a:p>
            <a:pPr marL="0" lvl="0" indent="0" algn="just">
              <a:buNone/>
            </a:pPr>
            <a:endParaRPr lang="tr-TR" dirty="0">
              <a:solidFill>
                <a:srgbClr val="000000"/>
              </a:solidFill>
              <a:latin typeface="Times New Roman" pitchFamily="18" charset="0"/>
              <a:cs typeface="Times New Roman" pitchFamily="18" charset="0"/>
            </a:endParaRPr>
          </a:p>
          <a:p>
            <a:pPr marL="0" lvl="0" indent="0" algn="just">
              <a:buNone/>
            </a:pPr>
            <a:endParaRPr lang="tr-TR" dirty="0">
              <a:solidFill>
                <a:prstClr val="black"/>
              </a:solidFill>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2689914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14356"/>
            <a:ext cx="8229600" cy="5411807"/>
          </a:xfrm>
        </p:spPr>
        <p:txBody>
          <a:bodyPr>
            <a:normAutofit/>
          </a:bodyPr>
          <a:lstStyle/>
          <a:p>
            <a:pPr lvl="0" algn="just">
              <a:buNone/>
            </a:pPr>
            <a:endParaRPr lang="tr-TR" dirty="0" smtClean="0">
              <a:solidFill>
                <a:srgbClr val="000000"/>
              </a:solidFill>
              <a:latin typeface="Times New Roman" pitchFamily="18" charset="0"/>
              <a:cs typeface="Times New Roman" pitchFamily="18" charset="0"/>
            </a:endParaRPr>
          </a:p>
          <a:p>
            <a:pPr lvl="0" algn="just">
              <a:buNone/>
            </a:pPr>
            <a:r>
              <a:rPr lang="tr-TR" dirty="0" smtClean="0">
                <a:solidFill>
                  <a:srgbClr val="000000"/>
                </a:solidFill>
                <a:latin typeface="Times New Roman" pitchFamily="18" charset="0"/>
                <a:cs typeface="Times New Roman" pitchFamily="18" charset="0"/>
              </a:rPr>
              <a:t>		Kitap </a:t>
            </a:r>
            <a:r>
              <a:rPr lang="tr-TR" dirty="0">
                <a:solidFill>
                  <a:srgbClr val="000000"/>
                </a:solidFill>
                <a:latin typeface="Times New Roman" pitchFamily="18" charset="0"/>
                <a:cs typeface="Times New Roman" pitchFamily="18" charset="0"/>
              </a:rPr>
              <a:t>okumanın en önemli faydalarından biri de insana kendini tanıma fırsatı vermesidir. Okuyan insan hangi dalda başarılı olacağını çok çabuk kavrar. Unutmamalıyız ki aydınlanmamızı sağlayan Edison, </a:t>
            </a:r>
            <a:r>
              <a:rPr lang="tr-TR" dirty="0" err="1">
                <a:solidFill>
                  <a:srgbClr val="000000"/>
                </a:solidFill>
                <a:latin typeface="Times New Roman" pitchFamily="18" charset="0"/>
                <a:cs typeface="Times New Roman" pitchFamily="18" charset="0"/>
              </a:rPr>
              <a:t>nobel</a:t>
            </a:r>
            <a:r>
              <a:rPr lang="tr-TR" dirty="0">
                <a:solidFill>
                  <a:srgbClr val="000000"/>
                </a:solidFill>
                <a:latin typeface="Times New Roman" pitchFamily="18" charset="0"/>
                <a:cs typeface="Times New Roman" pitchFamily="18" charset="0"/>
              </a:rPr>
              <a:t> ödüllü büyük fizikçi Einstein üniversiteden mezun değildi. </a:t>
            </a:r>
          </a:p>
          <a:p>
            <a:pPr lvl="0" algn="just"/>
            <a:endParaRPr lang="tr-TR" dirty="0">
              <a:solidFill>
                <a:srgbClr val="000000"/>
              </a:solidFill>
              <a:latin typeface="Verdana"/>
            </a:endParaRPr>
          </a:p>
          <a:p>
            <a:pPr algn="just"/>
            <a:endParaRPr lang="tr-TR" dirty="0"/>
          </a:p>
        </p:txBody>
      </p:sp>
    </p:spTree>
    <p:extLst>
      <p:ext uri="{BB962C8B-B14F-4D97-AF65-F5344CB8AC3E}">
        <p14:creationId xmlns:p14="http://schemas.microsoft.com/office/powerpoint/2010/main" xmlns="" val="227966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Okuma-Yazma nedir?</a:t>
            </a:r>
            <a:endParaRPr lang="tr-TR" dirty="0"/>
          </a:p>
        </p:txBody>
      </p:sp>
      <p:sp>
        <p:nvSpPr>
          <p:cNvPr id="3" name="İçerik Yer Tutucusu 2"/>
          <p:cNvSpPr>
            <a:spLocks noGrp="1"/>
          </p:cNvSpPr>
          <p:nvPr>
            <p:ph idx="1"/>
          </p:nvPr>
        </p:nvSpPr>
        <p:spPr/>
        <p:txBody>
          <a:bodyPr>
            <a:normAutofit/>
          </a:bodyPr>
          <a:lstStyle/>
          <a:p>
            <a:pPr marL="0" lvl="0" indent="0" algn="just">
              <a:spcBef>
                <a:spcPts val="0"/>
              </a:spcBef>
              <a:buNone/>
            </a:pPr>
            <a:r>
              <a:rPr lang="tr-TR" b="1" dirty="0" smtClean="0">
                <a:solidFill>
                  <a:prstClr val="black"/>
                </a:solidFill>
                <a:latin typeface="Times New Roman" pitchFamily="18" charset="0"/>
                <a:cs typeface="Times New Roman" panose="02020603050405020304" pitchFamily="18" charset="0"/>
              </a:rPr>
              <a:t>Okuma: </a:t>
            </a:r>
            <a:r>
              <a:rPr lang="tr-TR" dirty="0" smtClean="0">
                <a:solidFill>
                  <a:prstClr val="black"/>
                </a:solidFill>
                <a:latin typeface="Times New Roman" panose="02020603050405020304" pitchFamily="18" charset="0"/>
                <a:cs typeface="Times New Roman" panose="02020603050405020304" pitchFamily="18" charset="0"/>
              </a:rPr>
              <a:t>Okuma </a:t>
            </a:r>
            <a:r>
              <a:rPr lang="tr-TR" dirty="0">
                <a:solidFill>
                  <a:prstClr val="black"/>
                </a:solidFill>
                <a:latin typeface="Times New Roman" panose="02020603050405020304" pitchFamily="18" charset="0"/>
                <a:cs typeface="Times New Roman" panose="02020603050405020304" pitchFamily="18" charset="0"/>
              </a:rPr>
              <a:t>öğrencilerin geliştirmelerinin beklendiği en temel akademik beceridir. Bu beceri, okuyucunun ön bilgilerini kullandığı, yazar ve okuyucunun etkileştiği, uygun yöntemlerin kullanıldığı ve bir amaç doğrultusunda gerçekleştirilen bir </a:t>
            </a:r>
            <a:r>
              <a:rPr lang="tr-TR" b="1" i="1" dirty="0">
                <a:solidFill>
                  <a:prstClr val="black"/>
                </a:solidFill>
                <a:latin typeface="Times New Roman" panose="02020603050405020304" pitchFamily="18" charset="0"/>
                <a:cs typeface="Times New Roman" panose="02020603050405020304" pitchFamily="18" charset="0"/>
              </a:rPr>
              <a:t>anlama süreci</a:t>
            </a:r>
            <a:r>
              <a:rPr lang="tr-TR" dirty="0">
                <a:solidFill>
                  <a:prstClr val="black"/>
                </a:solidFill>
                <a:latin typeface="Times New Roman" panose="02020603050405020304" pitchFamily="18" charset="0"/>
                <a:cs typeface="Times New Roman" panose="02020603050405020304" pitchFamily="18" charset="0"/>
              </a:rPr>
              <a:t> olarak tanımlanmaktadır (Akyol, 2011</a:t>
            </a:r>
            <a:r>
              <a:rPr lang="tr-TR" dirty="0" smtClean="0">
                <a:solidFill>
                  <a:prstClr val="black"/>
                </a:solidFill>
                <a:latin typeface="Times New Roman" panose="02020603050405020304" pitchFamily="18" charset="0"/>
                <a:cs typeface="Times New Roman" panose="02020603050405020304" pitchFamily="18" charset="0"/>
              </a:rPr>
              <a:t>).</a:t>
            </a:r>
          </a:p>
          <a:p>
            <a:pPr marL="0" lvl="0" indent="0" algn="just">
              <a:spcBef>
                <a:spcPts val="0"/>
              </a:spcBef>
              <a:buNone/>
            </a:pPr>
            <a:r>
              <a:rPr lang="tr-TR" dirty="0" smtClean="0">
                <a:solidFill>
                  <a:prstClr val="black"/>
                </a:solidFill>
                <a:latin typeface="Times New Roman" panose="02020603050405020304" pitchFamily="18" charset="0"/>
                <a:cs typeface="Times New Roman" panose="02020603050405020304" pitchFamily="18" charset="0"/>
              </a:rPr>
              <a:t> </a:t>
            </a:r>
            <a:endParaRPr lang="tr-TR"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72850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solidFill>
                <a:srgbClr val="000000"/>
              </a:solidFill>
              <a:latin typeface="Times New Roman" pitchFamily="18" charset="0"/>
              <a:cs typeface="Times New Roman" pitchFamily="18" charset="0"/>
            </a:endParaRPr>
          </a:p>
          <a:p>
            <a:pPr algn="just">
              <a:buNone/>
            </a:pPr>
            <a:r>
              <a:rPr lang="tr-TR" dirty="0" smtClean="0">
                <a:solidFill>
                  <a:srgbClr val="000000"/>
                </a:solidFill>
                <a:latin typeface="Times New Roman" pitchFamily="18" charset="0"/>
                <a:cs typeface="Times New Roman" pitchFamily="18" charset="0"/>
              </a:rPr>
              <a:t>		Ama okudukları kitaplar sayesinde hangi dalda kabiliyetli olduklarını keşfettiler ve başarılı oldular. Evet görüldüğü gibi hayatta başarılı olmanın tek şartı var oda kitaplarla dost olmak.</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t>Yazma Becerisinin Önemi </a:t>
            </a:r>
            <a:endParaRPr lang="tr-TR" b="1" dirty="0"/>
          </a:p>
        </p:txBody>
      </p:sp>
      <p:sp>
        <p:nvSpPr>
          <p:cNvPr id="3" name="İçerik Yer Tutucusu 2"/>
          <p:cNvSpPr>
            <a:spLocks noGrp="1"/>
          </p:cNvSpPr>
          <p:nvPr>
            <p:ph idx="1"/>
          </p:nvPr>
        </p:nvSpPr>
        <p:spPr/>
        <p:txBody>
          <a:bodyPr>
            <a:noAutofit/>
          </a:bodyPr>
          <a:lstStyle/>
          <a:p>
            <a:pPr marL="0" indent="0" algn="just">
              <a:buNone/>
            </a:pPr>
            <a:r>
              <a:rPr lang="tr-TR" dirty="0" smtClean="0">
                <a:latin typeface="Times New Roman" pitchFamily="18" charset="0"/>
                <a:cs typeface="Times New Roman" pitchFamily="18" charset="0"/>
              </a:rPr>
              <a:t>	Yazı hayatın vazgeçilmez bir parçasıdır. Yazma becerileri; okul başarısı, sosyalleşme, günlük yaşam becerileri ve mesleki başarı için oldukça önemlidir. Öğrenciler akademik yaşamlarında not almak, yazılı sınavlarda bildiklerini göstermek; günlük yaşamda ve yetişkinlik dönemlerinde alışveriş listesi hazırlamak, dilekçe yazmak, form doldurmak, haberleşmek, kutlama kartı ve mektup yazmak gibi amaçlarla yazıyı kullanmaktadırlar.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4270979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latin typeface="Times New Roman" pitchFamily="18" charset="0"/>
                <a:cs typeface="Times New Roman" pitchFamily="18" charset="0"/>
              </a:rPr>
              <a:t>		Kişinin yazıları düşüncelerinin kayıt edilmiş halidir. Öğrenciler yazdıkları metinleri inceleyerek düşüncelerini yeniden gözden geçirebilir, analiz edebilir ve değiştirebilirler. Dolayısı ile yazmada yaşanan güçlükler eğitim, günlük yaşam, kişisel gelişim ve mesleki başarı için önemli bir engel oluşturmaktadır.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2C3E50"/>
                </a:solidFill>
                <a:latin typeface="Lato"/>
                <a:ea typeface="Times New Roman"/>
                <a:cs typeface="Times New Roman"/>
              </a:rPr>
              <a:t>O</a:t>
            </a:r>
            <a:r>
              <a:rPr lang="tr-TR" b="1" dirty="0" smtClean="0">
                <a:solidFill>
                  <a:srgbClr val="2C3E50"/>
                </a:solidFill>
                <a:effectLst/>
                <a:latin typeface="Lato"/>
                <a:ea typeface="Times New Roman"/>
                <a:cs typeface="Times New Roman"/>
              </a:rPr>
              <a:t>kuma-Yazmanın Öğrenci İçin Önemi</a:t>
            </a:r>
            <a:endParaRPr lang="tr-TR" b="1" dirty="0"/>
          </a:p>
        </p:txBody>
      </p:sp>
      <p:sp>
        <p:nvSpPr>
          <p:cNvPr id="3" name="İçerik Yer Tutucusu 2"/>
          <p:cNvSpPr>
            <a:spLocks noGrp="1"/>
          </p:cNvSpPr>
          <p:nvPr>
            <p:ph idx="1"/>
          </p:nvPr>
        </p:nvSpPr>
        <p:spPr/>
        <p:txBody>
          <a:bodyPr>
            <a:noAutofit/>
          </a:bodyPr>
          <a:lstStyle/>
          <a:p>
            <a:pPr algn="just">
              <a:buNone/>
            </a:pPr>
            <a:r>
              <a:rPr lang="tr-TR" b="0" i="0" u="none" strike="noStrike" baseline="0" dirty="0" smtClean="0">
                <a:solidFill>
                  <a:srgbClr val="000000"/>
                </a:solidFill>
                <a:latin typeface="Times New Roman"/>
              </a:rPr>
              <a:t>		Okuma ve yazma her çağda ve kültürde üzerinde durulan önemli bir konu olmuştur. Özellikle bilgi ve iletişim çağı olarak nitelenen günümüzde toplumların gelişmişlik düzeylerinin göstergelerinden biri de okur-yazar oranları ve kişi başına düşen kitap, gazete, dergi sayısı gibi değerlerdir. </a:t>
            </a:r>
          </a:p>
        </p:txBody>
      </p:sp>
    </p:spTree>
    <p:extLst>
      <p:ext uri="{BB962C8B-B14F-4D97-AF65-F5344CB8AC3E}">
        <p14:creationId xmlns:p14="http://schemas.microsoft.com/office/powerpoint/2010/main" xmlns="" val="3055817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rmAutofit/>
          </a:bodyPr>
          <a:lstStyle/>
          <a:p>
            <a:pPr lvl="0" algn="just">
              <a:buNone/>
            </a:pPr>
            <a:r>
              <a:rPr lang="tr-TR" dirty="0" smtClean="0">
                <a:solidFill>
                  <a:srgbClr val="000000"/>
                </a:solidFill>
                <a:latin typeface="Times New Roman"/>
              </a:rPr>
              <a:t>		Öte </a:t>
            </a:r>
            <a:r>
              <a:rPr lang="tr-TR" dirty="0">
                <a:solidFill>
                  <a:srgbClr val="000000"/>
                </a:solidFill>
                <a:latin typeface="Times New Roman"/>
              </a:rPr>
              <a:t>yandan okuma yazma öğretimi etkili bir ana dili öğretiminin de önemli unsurlarından biridir. Dilin temel becerileri arasında olan anlama (okuduğunu, dinlediğini, görüp/izlediğini anlama), anlatım (yazılı ve sözlü anlatım) becerilerinin gelişmesinde de okuma ve yazma alışkanlığı oldukça önemlidir. </a:t>
            </a:r>
            <a:endParaRPr lang="tr-TR" dirty="0">
              <a:solidFill>
                <a:prstClr val="black"/>
              </a:solidFill>
            </a:endParaRPr>
          </a:p>
          <a:p>
            <a:endParaRPr lang="tr-TR" dirty="0"/>
          </a:p>
        </p:txBody>
      </p:sp>
    </p:spTree>
    <p:extLst>
      <p:ext uri="{BB962C8B-B14F-4D97-AF65-F5344CB8AC3E}">
        <p14:creationId xmlns:p14="http://schemas.microsoft.com/office/powerpoint/2010/main" xmlns="" val="2548146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solidFill>
                <a:srgbClr val="000000"/>
              </a:solidFill>
              <a:latin typeface="Times New Roman"/>
            </a:endParaRPr>
          </a:p>
          <a:p>
            <a:pPr algn="just">
              <a:buNone/>
            </a:pPr>
            <a:r>
              <a:rPr lang="tr-TR" dirty="0" smtClean="0">
                <a:solidFill>
                  <a:srgbClr val="000000"/>
                </a:solidFill>
                <a:latin typeface="Times New Roman"/>
              </a:rPr>
              <a:t>		Bu becerilere ulaşmada okuma yazma öğretiminde kullanılan yöntem ya da yöntemlerin de etkisi vardır. Bireyin hayatı boyunca kullanacağı okuma ve yazma becerisi ilk sınıflardan başlayarak sonraki öğrenme süreçlerinde de belirleyici bir faktör olacaktır.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2C3E50"/>
                </a:solidFill>
                <a:latin typeface="Lato"/>
                <a:ea typeface="Times New Roman"/>
                <a:cs typeface="Times New Roman"/>
              </a:rPr>
              <a:t>O</a:t>
            </a:r>
            <a:r>
              <a:rPr lang="tr-TR" b="1" dirty="0" smtClean="0">
                <a:solidFill>
                  <a:srgbClr val="2C3E50"/>
                </a:solidFill>
                <a:effectLst/>
                <a:latin typeface="Lato"/>
                <a:ea typeface="Times New Roman"/>
                <a:cs typeface="Times New Roman"/>
              </a:rPr>
              <a:t>kuma-Yazmanın Akademik Yaşantıya </a:t>
            </a:r>
            <a:r>
              <a:rPr lang="tr-TR" b="1" dirty="0">
                <a:solidFill>
                  <a:srgbClr val="2C3E50"/>
                </a:solidFill>
                <a:latin typeface="Lato"/>
                <a:ea typeface="Times New Roman"/>
                <a:cs typeface="Times New Roman"/>
              </a:rPr>
              <a:t>E</a:t>
            </a:r>
            <a:r>
              <a:rPr lang="tr-TR" b="1" dirty="0" smtClean="0">
                <a:solidFill>
                  <a:srgbClr val="2C3E50"/>
                </a:solidFill>
                <a:effectLst/>
                <a:latin typeface="Lato"/>
                <a:ea typeface="Times New Roman"/>
                <a:cs typeface="Times New Roman"/>
              </a:rPr>
              <a:t>tkisi</a:t>
            </a:r>
            <a:endParaRPr lang="tr-TR" b="1" dirty="0"/>
          </a:p>
        </p:txBody>
      </p:sp>
      <p:sp>
        <p:nvSpPr>
          <p:cNvPr id="3" name="İçerik Yer Tutucusu 2"/>
          <p:cNvSpPr>
            <a:spLocks noGrp="1"/>
          </p:cNvSpPr>
          <p:nvPr>
            <p:ph idx="1"/>
          </p:nvPr>
        </p:nvSpPr>
        <p:spPr/>
        <p:txBody>
          <a:bodyPr>
            <a:normAutofit/>
          </a:bodyPr>
          <a:lstStyle/>
          <a:p>
            <a:pPr marL="0" indent="0" algn="just">
              <a:buNone/>
            </a:pPr>
            <a:endParaRPr lang="tr-TR" sz="2400" dirty="0">
              <a:solidFill>
                <a:srgbClr val="000000"/>
              </a:solidFill>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Dikdörtgen 3"/>
          <p:cNvSpPr/>
          <p:nvPr/>
        </p:nvSpPr>
        <p:spPr>
          <a:xfrm>
            <a:off x="500034" y="1428736"/>
            <a:ext cx="8032406" cy="5816977"/>
          </a:xfrm>
          <a:prstGeom prst="rect">
            <a:avLst/>
          </a:prstGeom>
        </p:spPr>
        <p:txBody>
          <a:bodyPr wrap="square">
            <a:spAutoFit/>
          </a:bodyPr>
          <a:lstStyle/>
          <a:p>
            <a:pPr lvl="0" algn="just"/>
            <a:r>
              <a:rPr lang="tr-TR" sz="2800" dirty="0" smtClean="0">
                <a:solidFill>
                  <a:srgbClr val="000000"/>
                </a:solidFill>
                <a:latin typeface="Times New Roman" pitchFamily="18" charset="0"/>
                <a:cs typeface="Times New Roman" pitchFamily="18" charset="0"/>
              </a:rPr>
              <a:t>	İçinde </a:t>
            </a:r>
            <a:r>
              <a:rPr lang="tr-TR" sz="2800" dirty="0">
                <a:solidFill>
                  <a:srgbClr val="000000"/>
                </a:solidFill>
                <a:latin typeface="Times New Roman" pitchFamily="18" charset="0"/>
                <a:cs typeface="Times New Roman" pitchFamily="18" charset="0"/>
              </a:rPr>
              <a:t>bulunduğumuz bilgi çağındaki baş döndürücü gelişmeleri takip etmek ve çağa ayak uydurabilmek için gerekli olan temel becerilerin en önemlilerinden biri okuma yazma becerisidir. Okuma yazma becerisi sadece akademik anlamda değil birçok alanda yaşama etki etmektedir. Okula başlama dönemi çocukluk yıllarında yaşanılan önemli değişikliklerden birisidir. Bu değişiklik çocuğun gelecekteki başarısı için kritik bir önem taşımaktadır. </a:t>
            </a:r>
            <a:endParaRPr lang="tr-TR" sz="2800" dirty="0" smtClean="0">
              <a:solidFill>
                <a:srgbClr val="000000"/>
              </a:solidFill>
              <a:latin typeface="Times New Roman" pitchFamily="18" charset="0"/>
              <a:cs typeface="Times New Roman" pitchFamily="18" charset="0"/>
            </a:endParaRPr>
          </a:p>
          <a:p>
            <a:pPr lvl="0" algn="just"/>
            <a:endParaRPr lang="tr-TR" sz="2400" dirty="0">
              <a:solidFill>
                <a:srgbClr val="000000"/>
              </a:solidFill>
              <a:latin typeface="Times New Roman" pitchFamily="18" charset="0"/>
              <a:cs typeface="Times New Roman" pitchFamily="18" charset="0"/>
            </a:endParaRPr>
          </a:p>
          <a:p>
            <a:pPr lvl="0" algn="just"/>
            <a:endParaRPr lang="tr-TR" sz="2400" dirty="0" smtClean="0">
              <a:solidFill>
                <a:srgbClr val="000000"/>
              </a:solidFill>
              <a:latin typeface="Times New Roman" pitchFamily="18" charset="0"/>
              <a:cs typeface="Times New Roman" pitchFamily="18" charset="0"/>
            </a:endParaRPr>
          </a:p>
          <a:p>
            <a:pPr lvl="0" algn="just"/>
            <a:endParaRPr lang="tr-TR" sz="2400" dirty="0">
              <a:solidFill>
                <a:srgbClr val="000000"/>
              </a:solidFill>
              <a:latin typeface="Times New Roman" pitchFamily="18" charset="0"/>
              <a:cs typeface="Times New Roman" pitchFamily="18" charset="0"/>
            </a:endParaRPr>
          </a:p>
          <a:p>
            <a:pPr lvl="0" algn="just"/>
            <a:endParaRPr lang="tr-TR" sz="2400" dirty="0" smtClean="0">
              <a:solidFill>
                <a:srgbClr val="000000"/>
              </a:solidFill>
              <a:latin typeface="Times New Roman" pitchFamily="18" charset="0"/>
              <a:cs typeface="Times New Roman" pitchFamily="18" charset="0"/>
            </a:endParaRPr>
          </a:p>
          <a:p>
            <a:pPr lvl="0" algn="just"/>
            <a:endParaRPr lang="tr-T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73166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Autofit/>
          </a:bodyPr>
          <a:lstStyle/>
          <a:p>
            <a:pPr marL="0" indent="0" algn="just">
              <a:buNone/>
            </a:pPr>
            <a:r>
              <a:rPr lang="tr-TR" dirty="0" smtClean="0">
                <a:solidFill>
                  <a:srgbClr val="000000"/>
                </a:solidFill>
                <a:latin typeface="Times New Roman" pitchFamily="18" charset="0"/>
                <a:cs typeface="Times New Roman" pitchFamily="18" charset="0"/>
              </a:rPr>
              <a:t> </a:t>
            </a:r>
            <a:r>
              <a:rPr lang="tr-TR" dirty="0">
                <a:solidFill>
                  <a:srgbClr val="000000"/>
                </a:solidFill>
                <a:latin typeface="Times New Roman" pitchFamily="18" charset="0"/>
                <a:cs typeface="Times New Roman" pitchFamily="18" charset="0"/>
              </a:rPr>
              <a:t>“Çoğu öğrencinin sosyal yaşamla tanışması ilkokul birinci sınıfa başladıklarında gerçekleşir ve bu sınıfta edindikleri deneyimler, yaşamlarını yapılandırmalarına temel oluşturur” (</a:t>
            </a:r>
            <a:r>
              <a:rPr lang="tr-TR" dirty="0" err="1">
                <a:solidFill>
                  <a:srgbClr val="000000"/>
                </a:solidFill>
                <a:latin typeface="Times New Roman" pitchFamily="18" charset="0"/>
                <a:cs typeface="Times New Roman" pitchFamily="18" charset="0"/>
              </a:rPr>
              <a:t>Çögenli</a:t>
            </a:r>
            <a:r>
              <a:rPr lang="tr-TR" dirty="0">
                <a:solidFill>
                  <a:srgbClr val="000000"/>
                </a:solidFill>
                <a:latin typeface="Times New Roman" pitchFamily="18" charset="0"/>
                <a:cs typeface="Times New Roman" pitchFamily="18" charset="0"/>
              </a:rPr>
              <a:t> Gündoğan ve </a:t>
            </a:r>
            <a:r>
              <a:rPr lang="tr-TR" dirty="0" err="1">
                <a:solidFill>
                  <a:srgbClr val="000000"/>
                </a:solidFill>
                <a:latin typeface="Times New Roman" pitchFamily="18" charset="0"/>
                <a:cs typeface="Times New Roman" pitchFamily="18" charset="0"/>
              </a:rPr>
              <a:t>Uçansoy</a:t>
            </a:r>
            <a:r>
              <a:rPr lang="tr-TR" dirty="0">
                <a:solidFill>
                  <a:srgbClr val="000000"/>
                </a:solidFill>
                <a:latin typeface="Times New Roman" pitchFamily="18" charset="0"/>
                <a:cs typeface="Times New Roman" pitchFamily="18" charset="0"/>
              </a:rPr>
              <a:t>, 2013: 106). İlkokul yıllarında edinilen bilgi ve beceriler eğitimin bütün kademelerini olduğu kadar kişinin yaşamını da etkiler. </a:t>
            </a:r>
            <a:endParaRPr lang="tr-TR" dirty="0">
              <a:latin typeface="Times New Roman" pitchFamily="18" charset="0"/>
              <a:cs typeface="Times New Roman" pitchFamily="18" charset="0"/>
            </a:endParaRPr>
          </a:p>
        </p:txBody>
      </p:sp>
      <p:sp>
        <p:nvSpPr>
          <p:cNvPr id="4" name="Dikdörtgen 3"/>
          <p:cNvSpPr/>
          <p:nvPr/>
        </p:nvSpPr>
        <p:spPr>
          <a:xfrm>
            <a:off x="2286000" y="1566952"/>
            <a:ext cx="4572000" cy="954107"/>
          </a:xfrm>
          <a:prstGeom prst="rect">
            <a:avLst/>
          </a:prstGeom>
        </p:spPr>
        <p:txBody>
          <a:bodyPr>
            <a:spAutoFit/>
          </a:bodyPr>
          <a:lstStyle/>
          <a:p>
            <a:endParaRPr lang="tr-TR" sz="2800" dirty="0">
              <a:solidFill>
                <a:srgbClr val="000000"/>
              </a:solidFill>
              <a:latin typeface="Palatino Linotype"/>
            </a:endParaRPr>
          </a:p>
          <a:p>
            <a:r>
              <a:rPr lang="tr-TR" sz="2800" dirty="0">
                <a:solidFill>
                  <a:srgbClr val="000000"/>
                </a:solidFill>
                <a:latin typeface="Palatino Linotype"/>
              </a:rPr>
              <a:t> </a:t>
            </a:r>
            <a:endParaRPr lang="tr-TR" dirty="0"/>
          </a:p>
        </p:txBody>
      </p:sp>
    </p:spTree>
    <p:extLst>
      <p:ext uri="{BB962C8B-B14F-4D97-AF65-F5344CB8AC3E}">
        <p14:creationId xmlns:p14="http://schemas.microsoft.com/office/powerpoint/2010/main" xmlns="" val="1024214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solidFill>
                  <a:srgbClr val="000000"/>
                </a:solidFill>
                <a:latin typeface="Times New Roman" pitchFamily="18" charset="0"/>
                <a:cs typeface="Times New Roman" pitchFamily="18" charset="0"/>
              </a:rPr>
              <a:t>		“Günümüzde, kişilerin mesleki gelişimleri ve sosyal yaşantıları için de okuma önemlidir. Okuduğunu anlayan birey, verimli okuma düzeyine daha hızlı ulaşır ve böylece birçok yönden daha iyi gelişim gösterir. Okuma alanındaki gelişim, dil ve bilişsel becerilerin gelişimine de katkıda bulunur” (</a:t>
            </a:r>
            <a:r>
              <a:rPr lang="tr-TR" dirty="0" err="1" smtClean="0">
                <a:solidFill>
                  <a:srgbClr val="000000"/>
                </a:solidFill>
                <a:latin typeface="Times New Roman" pitchFamily="18" charset="0"/>
                <a:cs typeface="Times New Roman" pitchFamily="18" charset="0"/>
              </a:rPr>
              <a:t>Stanovich</a:t>
            </a:r>
            <a:r>
              <a:rPr lang="tr-TR" dirty="0" smtClean="0">
                <a:solidFill>
                  <a:srgbClr val="000000"/>
                </a:solidFill>
                <a:latin typeface="Times New Roman" pitchFamily="18" charset="0"/>
                <a:cs typeface="Times New Roman" pitchFamily="18" charset="0"/>
              </a:rPr>
              <a:t>, 1988, </a:t>
            </a:r>
            <a:r>
              <a:rPr lang="tr-TR" dirty="0" err="1" smtClean="0">
                <a:solidFill>
                  <a:srgbClr val="000000"/>
                </a:solidFill>
                <a:latin typeface="Times New Roman" pitchFamily="18" charset="0"/>
                <a:cs typeface="Times New Roman" pitchFamily="18" charset="0"/>
              </a:rPr>
              <a:t>akt</a:t>
            </a:r>
            <a:r>
              <a:rPr lang="tr-TR" dirty="0" smtClean="0">
                <a:solidFill>
                  <a:srgbClr val="000000"/>
                </a:solidFill>
                <a:latin typeface="Times New Roman" pitchFamily="18" charset="0"/>
                <a:cs typeface="Times New Roman" pitchFamily="18" charset="0"/>
              </a:rPr>
              <a:t>: Şenel, 2004: 48).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solidFill>
                <a:srgbClr val="000000"/>
              </a:solidFill>
              <a:latin typeface="Times New Roman" pitchFamily="18" charset="0"/>
              <a:cs typeface="Times New Roman" pitchFamily="18" charset="0"/>
            </a:endParaRPr>
          </a:p>
          <a:p>
            <a:pPr algn="just">
              <a:buNone/>
            </a:pPr>
            <a:r>
              <a:rPr lang="tr-TR" dirty="0" smtClean="0">
                <a:solidFill>
                  <a:srgbClr val="000000"/>
                </a:solidFill>
                <a:latin typeface="Times New Roman" pitchFamily="18" charset="0"/>
                <a:cs typeface="Times New Roman" pitchFamily="18" charset="0"/>
              </a:rPr>
              <a:t>		Öğrencinin bütün derslerde kendini etkili bir şekilde ifade edebilmesi için okuduğunu anlaması ve anladıklarını hem yazılı hem sözlü olarak ortaya koyabilmesi gerekmektedir.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latin typeface="Times New Roman" pitchFamily="18" charset="0"/>
                <a:ea typeface="Calibri"/>
                <a:cs typeface="Times New Roman" pitchFamily="18" charset="0"/>
              </a:rPr>
              <a:t>		Okuma </a:t>
            </a:r>
            <a:r>
              <a:rPr lang="tr-TR" dirty="0" err="1" smtClean="0">
                <a:latin typeface="Times New Roman" pitchFamily="18" charset="0"/>
                <a:ea typeface="Calibri"/>
                <a:cs typeface="Times New Roman" pitchFamily="18" charset="0"/>
              </a:rPr>
              <a:t>sesletim</a:t>
            </a:r>
            <a:r>
              <a:rPr lang="tr-TR" dirty="0" smtClean="0">
                <a:latin typeface="Times New Roman" pitchFamily="18" charset="0"/>
                <a:ea typeface="Calibri"/>
                <a:cs typeface="Times New Roman" pitchFamily="18" charset="0"/>
              </a:rPr>
              <a:t> ve anlamadan oluşan iki yönlü bir beceridir. Okuma becerisinin gerçekleşebilmesi için yazılı ve basılı sembollerin çözümlenmesi ve çözümlenen sembollerin anlamlandırılması gerekmektedir. </a:t>
            </a:r>
            <a:endParaRPr lang="tr-TR" dirty="0" smtClean="0">
              <a:latin typeface="Times New Roman" pitchFamily="18" charset="0"/>
              <a:cs typeface="Times New Roman" pitchFamily="18" charset="0"/>
            </a:endParaRPr>
          </a:p>
          <a:p>
            <a:pPr algn="just">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19256" cy="5577483"/>
          </a:xfrm>
        </p:spPr>
        <p:txBody>
          <a:bodyPr/>
          <a:lstStyle/>
          <a:p>
            <a:pPr marL="0" lvl="0" indent="0" algn="just">
              <a:buNone/>
            </a:pPr>
            <a:r>
              <a:rPr lang="tr-TR" sz="2400" b="1" i="1" dirty="0" smtClean="0">
                <a:solidFill>
                  <a:srgbClr val="000000"/>
                </a:solidFill>
                <a:latin typeface="Times New Roman" pitchFamily="18" charset="0"/>
                <a:cs typeface="Times New Roman" pitchFamily="18" charset="0"/>
              </a:rPr>
              <a:t>OKUMANIN DERSLERİMİZE FAYDASI</a:t>
            </a:r>
          </a:p>
          <a:p>
            <a:pPr lvl="0" algn="just"/>
            <a:endParaRPr lang="tr-TR" sz="2400" dirty="0">
              <a:solidFill>
                <a:srgbClr val="000000"/>
              </a:solidFill>
              <a:latin typeface="Times New Roman" pitchFamily="18" charset="0"/>
              <a:cs typeface="Times New Roman" pitchFamily="18" charset="0"/>
            </a:endParaRPr>
          </a:p>
          <a:p>
            <a:pPr lvl="0" algn="just">
              <a:buNone/>
            </a:pPr>
            <a:r>
              <a:rPr lang="tr-TR" sz="2400" dirty="0" smtClean="0">
                <a:solidFill>
                  <a:srgbClr val="000000"/>
                </a:solidFill>
                <a:latin typeface="Times New Roman" pitchFamily="18" charset="0"/>
                <a:cs typeface="Times New Roman" pitchFamily="18" charset="0"/>
              </a:rPr>
              <a:t>		</a:t>
            </a:r>
            <a:r>
              <a:rPr lang="tr-TR" dirty="0" smtClean="0">
                <a:solidFill>
                  <a:srgbClr val="000000"/>
                </a:solidFill>
                <a:latin typeface="Times New Roman" pitchFamily="18" charset="0"/>
                <a:cs typeface="Times New Roman" pitchFamily="18" charset="0"/>
              </a:rPr>
              <a:t>İnsan </a:t>
            </a:r>
            <a:r>
              <a:rPr lang="tr-TR" dirty="0">
                <a:solidFill>
                  <a:srgbClr val="000000"/>
                </a:solidFill>
                <a:latin typeface="Times New Roman" pitchFamily="18" charset="0"/>
                <a:cs typeface="Times New Roman" pitchFamily="18" charset="0"/>
              </a:rPr>
              <a:t>kelimelerle düşünür, ne kadar kelime bilirse düşünce ufku o kadar genişler. Zeka seviyesi o nispette artar. İnsanın zekasını ölçen en keskin kriter kelime haznesidir. Zeka aynen kaslara benzer ne kadar çok çalıştırılır ise o nispette gelişir. Beyne egzersiz yaptırmanın yolu problem çözme ve kelime ezberlemedir. Zekası gelişen insan dersleri daha çabuk kavrayacağına göre kitap </a:t>
            </a:r>
            <a:r>
              <a:rPr lang="tr-TR" dirty="0" smtClean="0">
                <a:solidFill>
                  <a:srgbClr val="000000"/>
                </a:solidFill>
                <a:latin typeface="Times New Roman" pitchFamily="18" charset="0"/>
                <a:cs typeface="Times New Roman" pitchFamily="18" charset="0"/>
              </a:rPr>
              <a:t>okumalıyız.</a:t>
            </a:r>
            <a:endParaRPr lang="tr-TR" dirty="0"/>
          </a:p>
        </p:txBody>
      </p:sp>
    </p:spTree>
    <p:extLst>
      <p:ext uri="{BB962C8B-B14F-4D97-AF65-F5344CB8AC3E}">
        <p14:creationId xmlns:p14="http://schemas.microsoft.com/office/powerpoint/2010/main" xmlns="" val="1955290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Autofit/>
          </a:bodyPr>
          <a:lstStyle/>
          <a:p>
            <a:pPr marL="0" indent="0" algn="just">
              <a:buNone/>
            </a:pPr>
            <a:endParaRPr lang="tr-TR" dirty="0" smtClean="0">
              <a:solidFill>
                <a:srgbClr val="000000"/>
              </a:solidFill>
              <a:latin typeface="Times New Roman" pitchFamily="18" charset="0"/>
              <a:cs typeface="Times New Roman" pitchFamily="18" charset="0"/>
            </a:endParaRPr>
          </a:p>
          <a:p>
            <a:pPr marL="0" indent="0" algn="just">
              <a:buNone/>
            </a:pPr>
            <a:r>
              <a:rPr lang="tr-TR" dirty="0" smtClean="0">
                <a:solidFill>
                  <a:srgbClr val="000000"/>
                </a:solidFill>
                <a:latin typeface="Times New Roman" pitchFamily="18" charset="0"/>
                <a:cs typeface="Times New Roman" pitchFamily="18" charset="0"/>
              </a:rPr>
              <a:t>	Sınavların en </a:t>
            </a:r>
            <a:r>
              <a:rPr lang="tr-TR" dirty="0">
                <a:solidFill>
                  <a:srgbClr val="000000"/>
                </a:solidFill>
                <a:latin typeface="Times New Roman" pitchFamily="18" charset="0"/>
                <a:cs typeface="Times New Roman" pitchFamily="18" charset="0"/>
              </a:rPr>
              <a:t>önemli derslerinden biri </a:t>
            </a:r>
            <a:r>
              <a:rPr lang="tr-TR" dirty="0" smtClean="0">
                <a:solidFill>
                  <a:srgbClr val="000000"/>
                </a:solidFill>
                <a:latin typeface="Times New Roman" pitchFamily="18" charset="0"/>
                <a:cs typeface="Times New Roman" pitchFamily="18" charset="0"/>
              </a:rPr>
              <a:t>Türkçedir</a:t>
            </a:r>
            <a:r>
              <a:rPr lang="tr-TR" dirty="0" smtClean="0">
                <a:solidFill>
                  <a:srgbClr val="000000"/>
                </a:solidFill>
                <a:latin typeface="Times New Roman" pitchFamily="18" charset="0"/>
                <a:cs typeface="Times New Roman" pitchFamily="18" charset="0"/>
              </a:rPr>
              <a:t>. Fen </a:t>
            </a:r>
            <a:r>
              <a:rPr lang="tr-TR" dirty="0">
                <a:solidFill>
                  <a:srgbClr val="000000"/>
                </a:solidFill>
                <a:latin typeface="Times New Roman" pitchFamily="18" charset="0"/>
                <a:cs typeface="Times New Roman" pitchFamily="18" charset="0"/>
              </a:rPr>
              <a:t>lisesi sınavında 25, ÖSS de 44 soru paragrafları tahlil ve dili kullanma gücü olarak </a:t>
            </a:r>
            <a:r>
              <a:rPr lang="tr-TR" dirty="0" smtClean="0">
                <a:solidFill>
                  <a:srgbClr val="000000"/>
                </a:solidFill>
                <a:latin typeface="Times New Roman" pitchFamily="18" charset="0"/>
                <a:cs typeface="Times New Roman" pitchFamily="18" charset="0"/>
              </a:rPr>
              <a:t>özetleyebileceğimiz Türkçeden </a:t>
            </a:r>
            <a:r>
              <a:rPr lang="tr-TR" dirty="0">
                <a:solidFill>
                  <a:srgbClr val="000000"/>
                </a:solidFill>
                <a:latin typeface="Times New Roman" pitchFamily="18" charset="0"/>
                <a:cs typeface="Times New Roman" pitchFamily="18" charset="0"/>
              </a:rPr>
              <a:t>gelmektedir. Paragraf ve kelimeleri tahlil edebilmenin tek </a:t>
            </a:r>
            <a:r>
              <a:rPr lang="tr-TR" dirty="0" smtClean="0">
                <a:solidFill>
                  <a:srgbClr val="000000"/>
                </a:solidFill>
                <a:latin typeface="Times New Roman" pitchFamily="18" charset="0"/>
                <a:cs typeface="Times New Roman" pitchFamily="18" charset="0"/>
              </a:rPr>
              <a:t>şartı </a:t>
            </a:r>
            <a:r>
              <a:rPr lang="tr-TR" dirty="0">
                <a:solidFill>
                  <a:srgbClr val="000000"/>
                </a:solidFill>
                <a:latin typeface="Times New Roman" pitchFamily="18" charset="0"/>
                <a:cs typeface="Times New Roman" pitchFamily="18" charset="0"/>
              </a:rPr>
              <a:t>kitap okumaktır. </a:t>
            </a:r>
            <a:endParaRPr lang="tr-TR" dirty="0" smtClean="0">
              <a:solidFill>
                <a:srgbClr val="000000"/>
              </a:solidFill>
              <a:latin typeface="Times New Roman" pitchFamily="18" charset="0"/>
              <a:cs typeface="Times New Roman" pitchFamily="18" charset="0"/>
            </a:endParaRPr>
          </a:p>
          <a:p>
            <a:pPr marL="0" indent="0" algn="just">
              <a:buNone/>
            </a:pPr>
            <a:endParaRPr lang="tr-TR" dirty="0">
              <a:solidFill>
                <a:srgbClr val="000000"/>
              </a:solidFill>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2735001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solidFill>
                  <a:srgbClr val="000000"/>
                </a:solidFill>
                <a:latin typeface="Times New Roman" pitchFamily="18" charset="0"/>
                <a:cs typeface="Times New Roman" pitchFamily="18" charset="0"/>
              </a:rPr>
              <a:t>		Kitap okumanın diğer derslere de faydası vardır . Özellikle kapsamlı düşünme kabiliyeti isteyen Fizik, ve matematik konuları, iş, güç enerji gibi fizik konuları alternatif düşünme kabiliyeti yüksek olan insanların daha başarılı olacağı derslerdir. Evet kitap okumanın sayısal dersleri de olumlu etkilediği asla unutulmamalıdır. </a:t>
            </a:r>
          </a:p>
          <a:p>
            <a:pPr algn="just">
              <a:buNone/>
            </a:pP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endParaRPr lang="tr-TR" dirty="0">
              <a:solidFill>
                <a:srgbClr val="000000"/>
              </a:solidFill>
              <a:latin typeface="Verdana"/>
            </a:endParaRPr>
          </a:p>
          <a:p>
            <a:pPr algn="just">
              <a:buNone/>
            </a:pPr>
            <a:r>
              <a:rPr lang="tr-TR" dirty="0" smtClean="0">
                <a:solidFill>
                  <a:srgbClr val="000000"/>
                </a:solidFill>
                <a:latin typeface="Times New Roman" pitchFamily="18" charset="0"/>
                <a:cs typeface="Times New Roman" pitchFamily="18" charset="0"/>
              </a:rPr>
              <a:t>		Günümüzdeki </a:t>
            </a:r>
            <a:r>
              <a:rPr lang="tr-TR" dirty="0">
                <a:solidFill>
                  <a:srgbClr val="000000"/>
                </a:solidFill>
                <a:latin typeface="Times New Roman" pitchFamily="18" charset="0"/>
                <a:cs typeface="Times New Roman" pitchFamily="18" charset="0"/>
              </a:rPr>
              <a:t>sınavların özelliği zamanı iyi kullanma , yani hızlı soru çözmedir. Çok kitap okuyan öğrenci hızlı okuyup anlayarak dakikaların altın değerinde olduğu sınavlarda diğer öğrencilerden daha </a:t>
            </a:r>
            <a:r>
              <a:rPr lang="tr-TR" dirty="0" smtClean="0">
                <a:solidFill>
                  <a:srgbClr val="000000"/>
                </a:solidFill>
                <a:latin typeface="Times New Roman" pitchFamily="18" charset="0"/>
                <a:cs typeface="Times New Roman" pitchFamily="18" charset="0"/>
              </a:rPr>
              <a:t>başarılı </a:t>
            </a:r>
            <a:r>
              <a:rPr lang="tr-TR" dirty="0">
                <a:solidFill>
                  <a:srgbClr val="000000"/>
                </a:solidFill>
                <a:latin typeface="Times New Roman" pitchFamily="18" charset="0"/>
                <a:cs typeface="Times New Roman" pitchFamily="18" charset="0"/>
              </a:rPr>
              <a:t>olacaktır. Öyleyse imtihanı kazanmak istiyorsanız kitap okumayı asla ihmal etmemelisiniz. </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3937665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Okuma-Yazmada </a:t>
            </a:r>
            <a:r>
              <a:rPr lang="tr-TR" dirty="0"/>
              <a:t>Ö</a:t>
            </a:r>
            <a:r>
              <a:rPr lang="tr-TR" dirty="0" smtClean="0"/>
              <a:t>ğretmen </a:t>
            </a:r>
            <a:r>
              <a:rPr lang="tr-TR" dirty="0"/>
              <a:t>R</a:t>
            </a:r>
            <a:r>
              <a:rPr lang="tr-TR" dirty="0" smtClean="0"/>
              <a:t>olü</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latin typeface="TimesNewRomanPSMT"/>
              </a:rPr>
              <a:t>	Öğretmen </a:t>
            </a:r>
            <a:r>
              <a:rPr lang="tr-TR" dirty="0">
                <a:latin typeface="TimesNewRomanPSMT"/>
              </a:rPr>
              <a:t>öğrencilerine karşı anlayış ve sempati göstermeli, onlara dostça ve </a:t>
            </a:r>
            <a:r>
              <a:rPr lang="tr-TR" dirty="0" smtClean="0">
                <a:latin typeface="TimesNewRomanPSMT"/>
              </a:rPr>
              <a:t>nazik davranmalı</a:t>
            </a:r>
            <a:r>
              <a:rPr lang="tr-TR" dirty="0">
                <a:latin typeface="TimesNewRomanPSMT"/>
              </a:rPr>
              <a:t>, öğrencilerin eğitimle ilgili sorunlarıyla olduğu kadar kişisel sorunlarıyla </a:t>
            </a:r>
            <a:r>
              <a:rPr lang="tr-TR" dirty="0" smtClean="0">
                <a:latin typeface="TimesNewRomanPSMT"/>
              </a:rPr>
              <a:t>da </a:t>
            </a:r>
            <a:r>
              <a:rPr lang="tr-TR" dirty="0">
                <a:latin typeface="TimesNewRomanPSMT"/>
              </a:rPr>
              <a:t>ilgilenmeli, öğrencilerin istendik davranışlarını özendirmeli ve öğrencilerinin </a:t>
            </a:r>
            <a:r>
              <a:rPr lang="tr-TR" dirty="0" smtClean="0">
                <a:latin typeface="TimesNewRomanPSMT"/>
              </a:rPr>
              <a:t>güvenini kazanmalıdır.</a:t>
            </a:r>
          </a:p>
        </p:txBody>
      </p:sp>
    </p:spTree>
    <p:extLst>
      <p:ext uri="{BB962C8B-B14F-4D97-AF65-F5344CB8AC3E}">
        <p14:creationId xmlns:p14="http://schemas.microsoft.com/office/powerpoint/2010/main" xmlns="" val="4270412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latin typeface="TimesNewRomanPSMT"/>
              </a:rPr>
              <a:t>Öğretmenin Türkçeyi etkili ve güzel kullanması, akıcı ve lirik bir üslupla konuşması,</a:t>
            </a:r>
          </a:p>
          <a:p>
            <a:pPr algn="just"/>
            <a:r>
              <a:rPr lang="tr-TR" dirty="0" smtClean="0">
                <a:latin typeface="TimesNewRomanPSMT"/>
              </a:rPr>
              <a:t>Öğrencilerinin yöresel ağızla yaptıkları hatalı konuşmaları düzeltmesi, hem diğer sınıflarda öğrenci başarısını arttırır hem de ilk okuma ve yazma öğretiminde yerel ağızdan kaynaklanan hatalı konuşma ve yazma davranışlarının oluşumunu engellemiş olur.</a:t>
            </a:r>
            <a:endParaRPr lang="tr-TR" dirty="0" smtClean="0"/>
          </a:p>
          <a:p>
            <a:pPr algn="just">
              <a:buNone/>
            </a:pP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457200" algn="just">
              <a:lnSpc>
                <a:spcPct val="115000"/>
              </a:lnSpc>
              <a:spcAft>
                <a:spcPts val="0"/>
              </a:spcAft>
            </a:pPr>
            <a:r>
              <a:rPr lang="tr-TR" dirty="0" smtClean="0">
                <a:solidFill>
                  <a:srgbClr val="444444"/>
                </a:solidFill>
                <a:ea typeface="Times New Roman"/>
                <a:cs typeface="Calibri"/>
              </a:rPr>
              <a:t/>
            </a:r>
            <a:br>
              <a:rPr lang="tr-TR" dirty="0" smtClean="0">
                <a:solidFill>
                  <a:srgbClr val="444444"/>
                </a:solidFill>
                <a:ea typeface="Times New Roman"/>
                <a:cs typeface="Calibri"/>
              </a:rPr>
            </a:br>
            <a:r>
              <a:rPr lang="tr-TR" dirty="0" smtClean="0">
                <a:solidFill>
                  <a:srgbClr val="444444"/>
                </a:solidFill>
                <a:ea typeface="Times New Roman"/>
                <a:cs typeface="Calibri"/>
              </a:rPr>
              <a:t/>
            </a:r>
            <a:br>
              <a:rPr lang="tr-TR" dirty="0" smtClean="0">
                <a:solidFill>
                  <a:srgbClr val="444444"/>
                </a:solidFill>
                <a:ea typeface="Times New Roman"/>
                <a:cs typeface="Calibri"/>
              </a:rPr>
            </a:br>
            <a:r>
              <a:rPr lang="tr-TR" sz="2700" b="1" dirty="0" smtClean="0">
                <a:solidFill>
                  <a:srgbClr val="444444"/>
                </a:solidFill>
                <a:latin typeface="Times New Roman" pitchFamily="18" charset="0"/>
                <a:ea typeface="Times New Roman"/>
                <a:cs typeface="Times New Roman" pitchFamily="18" charset="0"/>
              </a:rPr>
              <a:t>OKUMA-YAZMA VE DİL GELİŞİMİNDE AİLENİN ROLÜ</a:t>
            </a:r>
            <a:r>
              <a:rPr lang="tr-TR" sz="4800" dirty="0" smtClean="0">
                <a:ea typeface="Calibri"/>
                <a:cs typeface="Times New Roman"/>
              </a:rPr>
              <a:t/>
            </a:r>
            <a:br>
              <a:rPr lang="tr-TR" sz="4800" dirty="0" smtClean="0">
                <a:ea typeface="Calibri"/>
                <a:cs typeface="Times New Roman"/>
              </a:rPr>
            </a:br>
            <a:r>
              <a:rPr lang="tr-TR" dirty="0" smtClean="0">
                <a:solidFill>
                  <a:srgbClr val="2C3E50"/>
                </a:solidFill>
                <a:effectLst/>
                <a:latin typeface="Lato"/>
                <a:ea typeface="Times New Roman"/>
                <a:cs typeface="Times New Roman"/>
              </a:rPr>
              <a:t> </a:t>
            </a:r>
            <a:r>
              <a:rPr lang="tr-TR" sz="4800" dirty="0" smtClean="0">
                <a:ea typeface="Calibri"/>
                <a:cs typeface="Times New Roman"/>
              </a:rPr>
              <a:t/>
            </a:r>
            <a:br>
              <a:rPr lang="tr-TR" sz="4800" dirty="0" smtClean="0">
                <a:ea typeface="Calibri"/>
                <a:cs typeface="Times New Roman"/>
              </a:rPr>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latin typeface="TimesNewRoman"/>
              </a:rPr>
              <a:t>	Okuma </a:t>
            </a:r>
            <a:r>
              <a:rPr lang="tr-TR" dirty="0">
                <a:latin typeface="TimesNewRoman"/>
              </a:rPr>
              <a:t>ve yazma becerileri ile sıklıkla </a:t>
            </a:r>
            <a:r>
              <a:rPr lang="tr-TR" dirty="0" smtClean="0">
                <a:latin typeface="TimesNewRoman"/>
              </a:rPr>
              <a:t>aynı anlamda </a:t>
            </a:r>
            <a:r>
              <a:rPr lang="tr-TR" dirty="0">
                <a:latin typeface="TimesNewRoman"/>
              </a:rPr>
              <a:t>kullanılan “okuryazarlık” sözlü ve </a:t>
            </a:r>
            <a:r>
              <a:rPr lang="tr-TR" dirty="0" smtClean="0">
                <a:latin typeface="TimesNewRoman"/>
              </a:rPr>
              <a:t>yazılı iletişim </a:t>
            </a:r>
            <a:r>
              <a:rPr lang="tr-TR" dirty="0">
                <a:latin typeface="TimesNewRoman"/>
              </a:rPr>
              <a:t>sistemlerinin etkili bir </a:t>
            </a:r>
            <a:r>
              <a:rPr lang="tr-TR" dirty="0" smtClean="0">
                <a:latin typeface="TimesNewRoman"/>
              </a:rPr>
              <a:t>şekilde kullanılabilmesi </a:t>
            </a:r>
            <a:r>
              <a:rPr lang="tr-TR" dirty="0">
                <a:latin typeface="TimesNewRoman"/>
              </a:rPr>
              <a:t>için önemli bir araçtır. </a:t>
            </a:r>
            <a:r>
              <a:rPr lang="tr-TR" dirty="0" smtClean="0">
                <a:latin typeface="TimesNewRoman"/>
              </a:rPr>
              <a:t>İlköğretim yaşantısında </a:t>
            </a:r>
            <a:r>
              <a:rPr lang="tr-TR" dirty="0">
                <a:latin typeface="TimesNewRoman"/>
              </a:rPr>
              <a:t>okuma ve yazmanın öğrenilmesi </a:t>
            </a:r>
            <a:r>
              <a:rPr lang="tr-TR" dirty="0" smtClean="0">
                <a:latin typeface="TimesNewRoman"/>
              </a:rPr>
              <a:t>ile birlikte </a:t>
            </a:r>
            <a:r>
              <a:rPr lang="tr-TR" dirty="0">
                <a:latin typeface="TimesNewRoman"/>
              </a:rPr>
              <a:t>kazanıldığı düşünülen </a:t>
            </a:r>
            <a:r>
              <a:rPr lang="tr-TR" dirty="0" smtClean="0">
                <a:latin typeface="TimesNewRoman"/>
              </a:rPr>
              <a:t>okuryazarlık becerisinin </a:t>
            </a:r>
            <a:r>
              <a:rPr lang="tr-TR" dirty="0">
                <a:latin typeface="TimesNewRoman"/>
              </a:rPr>
              <a:t>temelleri erken çocukluk </a:t>
            </a:r>
            <a:r>
              <a:rPr lang="tr-TR" dirty="0" smtClean="0">
                <a:latin typeface="TimesNewRoman"/>
              </a:rPr>
              <a:t>döneminde atılmaktadır</a:t>
            </a:r>
            <a:r>
              <a:rPr lang="tr-TR" dirty="0">
                <a:latin typeface="TimesNewRoman"/>
              </a:rPr>
              <a:t>. </a:t>
            </a:r>
            <a:endParaRPr lang="tr-TR" dirty="0"/>
          </a:p>
        </p:txBody>
      </p:sp>
    </p:spTree>
    <p:extLst>
      <p:ext uri="{BB962C8B-B14F-4D97-AF65-F5344CB8AC3E}">
        <p14:creationId xmlns:p14="http://schemas.microsoft.com/office/powerpoint/2010/main" xmlns="" val="4160934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lgn="just">
              <a:buNone/>
            </a:pPr>
            <a:r>
              <a:rPr lang="tr-TR" dirty="0" smtClean="0">
                <a:latin typeface="TimesNewRoman"/>
              </a:rPr>
              <a:t>	Okuryazarlık becerisinin kazanılması, özellikle ev yaşantısında ebeveynler tarafından sunulan olanaklar ile yakından ilişkilidir. İlköğretim döneminde, örgün eğitime başlanmasıyla birlikte, okuma ve yazmanın kazandırılması hedeflenen becerilerin başında gelmesi, okuryazarlığın kazanılmasına yönelik olarak atılan önemli bir adımdır. </a:t>
            </a:r>
            <a:endParaRPr lang="tr-TR" dirty="0" smtClean="0"/>
          </a:p>
          <a:p>
            <a:pPr algn="just">
              <a:buNone/>
            </a:pP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Autofit/>
          </a:bodyPr>
          <a:lstStyle/>
          <a:p>
            <a:pPr marL="0" indent="0" algn="just">
              <a:buNone/>
            </a:pPr>
            <a:endParaRPr lang="tr-TR" dirty="0" smtClean="0">
              <a:latin typeface="TimesNewRoman"/>
            </a:endParaRPr>
          </a:p>
          <a:p>
            <a:pPr marL="0" indent="0" algn="just">
              <a:buNone/>
            </a:pPr>
            <a:r>
              <a:rPr lang="tr-TR" dirty="0" smtClean="0">
                <a:latin typeface="TimesNewRoman"/>
              </a:rPr>
              <a:t>	Gerek normal </a:t>
            </a:r>
            <a:r>
              <a:rPr lang="de-DE" dirty="0" err="1" smtClean="0">
                <a:latin typeface="TimesNewRoman"/>
              </a:rPr>
              <a:t>gelişim</a:t>
            </a:r>
            <a:r>
              <a:rPr lang="de-DE" dirty="0" smtClean="0">
                <a:latin typeface="TimesNewRoman"/>
              </a:rPr>
              <a:t> </a:t>
            </a:r>
            <a:r>
              <a:rPr lang="de-DE" dirty="0" err="1">
                <a:latin typeface="TimesNewRoman"/>
              </a:rPr>
              <a:t>gösteren</a:t>
            </a:r>
            <a:r>
              <a:rPr lang="de-DE" dirty="0">
                <a:latin typeface="TimesNewRoman"/>
              </a:rPr>
              <a:t>, </a:t>
            </a:r>
            <a:r>
              <a:rPr lang="de-DE" dirty="0" err="1">
                <a:latin typeface="TimesNewRoman"/>
              </a:rPr>
              <a:t>gerek</a:t>
            </a:r>
            <a:r>
              <a:rPr lang="de-DE" dirty="0">
                <a:latin typeface="TimesNewRoman"/>
              </a:rPr>
              <a:t> </a:t>
            </a:r>
            <a:r>
              <a:rPr lang="de-DE" dirty="0" err="1">
                <a:latin typeface="TimesNewRoman"/>
              </a:rPr>
              <a:t>özel</a:t>
            </a:r>
            <a:r>
              <a:rPr lang="de-DE" dirty="0">
                <a:latin typeface="TimesNewRoman"/>
              </a:rPr>
              <a:t> </a:t>
            </a:r>
            <a:r>
              <a:rPr lang="de-DE" dirty="0" err="1">
                <a:latin typeface="TimesNewRoman"/>
              </a:rPr>
              <a:t>gereksinimli</a:t>
            </a:r>
            <a:r>
              <a:rPr lang="de-DE" dirty="0">
                <a:latin typeface="TimesNewRoman"/>
              </a:rPr>
              <a:t> </a:t>
            </a:r>
            <a:r>
              <a:rPr lang="de-DE" dirty="0" err="1" smtClean="0">
                <a:latin typeface="TimesNewRoman"/>
              </a:rPr>
              <a:t>bireyler</a:t>
            </a:r>
            <a:r>
              <a:rPr lang="tr-TR" dirty="0" smtClean="0">
                <a:latin typeface="TimesNewRoman"/>
              </a:rPr>
              <a:t> için </a:t>
            </a:r>
            <a:r>
              <a:rPr lang="tr-TR" dirty="0">
                <a:latin typeface="TimesNewRoman"/>
              </a:rPr>
              <a:t>okuryazarlığın amaca yönelik olarak, </a:t>
            </a:r>
            <a:r>
              <a:rPr lang="tr-TR" dirty="0" smtClean="0">
                <a:latin typeface="TimesNewRoman"/>
              </a:rPr>
              <a:t>farklı ortamlarda </a:t>
            </a:r>
            <a:r>
              <a:rPr lang="tr-TR" dirty="0">
                <a:latin typeface="TimesNewRoman"/>
              </a:rPr>
              <a:t>ve durumlarda, </a:t>
            </a:r>
            <a:r>
              <a:rPr lang="tr-TR" dirty="0" smtClean="0">
                <a:latin typeface="TimesNewRoman"/>
              </a:rPr>
              <a:t>kendiliğinden kullanılmasını </a:t>
            </a:r>
            <a:r>
              <a:rPr lang="tr-TR" dirty="0">
                <a:latin typeface="TimesNewRoman"/>
              </a:rPr>
              <a:t>sağlayabilecek nitelikte </a:t>
            </a:r>
            <a:r>
              <a:rPr lang="tr-TR" dirty="0" smtClean="0">
                <a:latin typeface="TimesNewRoman"/>
              </a:rPr>
              <a:t>ve destekleyici </a:t>
            </a:r>
            <a:r>
              <a:rPr lang="tr-TR" dirty="0">
                <a:latin typeface="TimesNewRoman"/>
              </a:rPr>
              <a:t>çevrelerin oluşturulması </a:t>
            </a:r>
            <a:r>
              <a:rPr lang="tr-TR" dirty="0" smtClean="0">
                <a:latin typeface="TimesNewRoman"/>
              </a:rPr>
              <a:t>önem taşımaktadır</a:t>
            </a:r>
            <a:r>
              <a:rPr lang="tr-TR" dirty="0">
                <a:latin typeface="TimesNewRoman"/>
              </a:rPr>
              <a:t>. </a:t>
            </a:r>
            <a:endParaRPr lang="tr-TR" dirty="0"/>
          </a:p>
        </p:txBody>
      </p:sp>
    </p:spTree>
    <p:extLst>
      <p:ext uri="{BB962C8B-B14F-4D97-AF65-F5344CB8AC3E}">
        <p14:creationId xmlns:p14="http://schemas.microsoft.com/office/powerpoint/2010/main" xmlns="" val="602166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latin typeface="TimesNewRoman"/>
            </a:endParaRPr>
          </a:p>
          <a:p>
            <a:pPr algn="just">
              <a:buNone/>
            </a:pPr>
            <a:r>
              <a:rPr lang="tr-TR" dirty="0" smtClean="0">
                <a:latin typeface="TimesNewRoman"/>
              </a:rPr>
              <a:t>		Okuma-yazma becerilerinden bağımsız olmamakla birlikte, okuma-yazma becerilerinden daha geniş bir kapsama sahip olan okuryazarlık becerilerinin kazanılmasını destekleyebilecek en önemli kaynak kuşkusuz ki ailelerdir.</a:t>
            </a:r>
            <a:endParaRPr lang="tr-TR" dirty="0" smtClean="0"/>
          </a:p>
          <a:p>
            <a:pPr algn="just">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latin typeface="Times New Roman" pitchFamily="18" charset="0"/>
              <a:ea typeface="Calibri"/>
              <a:cs typeface="Times New Roman" pitchFamily="18" charset="0"/>
            </a:endParaRPr>
          </a:p>
          <a:p>
            <a:pPr algn="just">
              <a:buNone/>
            </a:pPr>
            <a:endParaRPr lang="tr-TR" dirty="0" smtClean="0">
              <a:latin typeface="Times New Roman" pitchFamily="18" charset="0"/>
              <a:ea typeface="Calibri"/>
              <a:cs typeface="Times New Roman" pitchFamily="18" charset="0"/>
            </a:endParaRPr>
          </a:p>
          <a:p>
            <a:pPr algn="just">
              <a:buNone/>
            </a:pPr>
            <a:r>
              <a:rPr lang="tr-TR" dirty="0" smtClean="0">
                <a:latin typeface="Times New Roman" pitchFamily="18" charset="0"/>
                <a:ea typeface="Calibri"/>
                <a:cs typeface="Times New Roman" pitchFamily="18" charset="0"/>
              </a:rPr>
              <a:t>		Anlamların oluşmasında da bireyin dil yaşantısı, çözümlenen metinlerin biçimsel ve yazım diline ait özellikleri, metinin yapısı ve türü, yazarın ifadeleri gibi etkenler rol oynar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lgn="just">
              <a:buNone/>
            </a:pPr>
            <a:endParaRPr lang="tr-TR" dirty="0" smtClean="0">
              <a:latin typeface="TimesNewRoman"/>
            </a:endParaRPr>
          </a:p>
          <a:p>
            <a:pPr marL="0" indent="0" algn="just">
              <a:buNone/>
            </a:pPr>
            <a:endParaRPr lang="tr-TR" dirty="0" smtClean="0">
              <a:latin typeface="TimesNewRoman"/>
            </a:endParaRPr>
          </a:p>
          <a:p>
            <a:pPr marL="0" indent="0" algn="just">
              <a:buNone/>
            </a:pPr>
            <a:endParaRPr lang="tr-TR" dirty="0" smtClean="0">
              <a:latin typeface="TimesNewRoman"/>
            </a:endParaRPr>
          </a:p>
          <a:p>
            <a:pPr marL="0" indent="0" algn="just">
              <a:buNone/>
            </a:pPr>
            <a:r>
              <a:rPr lang="tr-TR" dirty="0" smtClean="0">
                <a:latin typeface="TimesNewRoman"/>
              </a:rPr>
              <a:t>	Özel </a:t>
            </a:r>
            <a:r>
              <a:rPr lang="tr-TR" dirty="0">
                <a:latin typeface="TimesNewRoman"/>
              </a:rPr>
              <a:t>gereksinimli bireylere yönelik </a:t>
            </a:r>
            <a:r>
              <a:rPr lang="tr-TR" dirty="0" smtClean="0">
                <a:latin typeface="TimesNewRoman"/>
              </a:rPr>
              <a:t>ülkemizde sağlanan </a:t>
            </a:r>
            <a:r>
              <a:rPr lang="tr-TR" dirty="0">
                <a:latin typeface="TimesNewRoman"/>
              </a:rPr>
              <a:t>hizmetlerin içeriği de dikkate </a:t>
            </a:r>
            <a:r>
              <a:rPr lang="tr-TR" dirty="0" smtClean="0">
                <a:latin typeface="TimesNewRoman"/>
              </a:rPr>
              <a:t>alındığında, ailelerin </a:t>
            </a:r>
            <a:r>
              <a:rPr lang="tr-TR" dirty="0">
                <a:latin typeface="TimesNewRoman"/>
              </a:rPr>
              <a:t>çocuklarının okuryazarlık </a:t>
            </a:r>
            <a:r>
              <a:rPr lang="tr-TR" dirty="0" smtClean="0">
                <a:latin typeface="TimesNewRoman"/>
              </a:rPr>
              <a:t>yaşantısına sağlayabileceği </a:t>
            </a:r>
            <a:r>
              <a:rPr lang="tr-TR" dirty="0">
                <a:latin typeface="TimesNewRoman"/>
              </a:rPr>
              <a:t>katkıların gerekliliği ve önemi </a:t>
            </a:r>
            <a:r>
              <a:rPr lang="tr-TR" dirty="0" smtClean="0">
                <a:latin typeface="TimesNewRoman"/>
              </a:rPr>
              <a:t>göze çarpmaktadır.</a:t>
            </a:r>
          </a:p>
          <a:p>
            <a:pPr marL="0" indent="0" algn="just">
              <a:buNone/>
            </a:pPr>
            <a:endParaRPr lang="tr-TR" dirty="0">
              <a:latin typeface="TimesNewRoman"/>
            </a:endParaRPr>
          </a:p>
        </p:txBody>
      </p:sp>
    </p:spTree>
    <p:extLst>
      <p:ext uri="{BB962C8B-B14F-4D97-AF65-F5344CB8AC3E}">
        <p14:creationId xmlns:p14="http://schemas.microsoft.com/office/powerpoint/2010/main" xmlns="" val="3610693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latin typeface="TimesNewRoman"/>
              </a:rPr>
              <a:t>		Ancak, </a:t>
            </a:r>
            <a:r>
              <a:rPr lang="tr-TR" dirty="0" err="1" smtClean="0">
                <a:latin typeface="TimesNewRoman"/>
              </a:rPr>
              <a:t>alanyazında</a:t>
            </a:r>
            <a:r>
              <a:rPr lang="tr-TR" dirty="0" smtClean="0">
                <a:latin typeface="TimesNewRoman"/>
              </a:rPr>
              <a:t> konuyla ilgili araştırmaların çoğunlukla normal gelişim gösteren bireyler ve ailelerine yönelik okuryazarlık programları ve aile katılımı uygulamalarına odaklandığı görülmektedir. Özel gereksinimli bireylerin akademik ve sosyal yaşantısında aile katılımının rolünü değerlendiren araştırma sayısının sınırlı olması, bu konuda kuramsal ve uygulamalı çalışmaların yapılmasının gerekliliğini ortaya koymaktadır.</a:t>
            </a:r>
            <a:endParaRPr lang="tr-TR" dirty="0" smtClean="0"/>
          </a:p>
          <a:p>
            <a:pPr algn="just">
              <a:buNone/>
            </a:pP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85728"/>
            <a:ext cx="8147248" cy="6215106"/>
          </a:xfrm>
        </p:spPr>
        <p:txBody>
          <a:bodyPr>
            <a:noAutofit/>
          </a:bodyPr>
          <a:lstStyle/>
          <a:p>
            <a:pPr marL="0" indent="0" algn="ctr">
              <a:buNone/>
            </a:pPr>
            <a:r>
              <a:rPr lang="tr-TR" sz="2800" b="1" i="1" dirty="0" smtClean="0">
                <a:latin typeface="TimesNewRoman,Bold"/>
              </a:rPr>
              <a:t>Okuryazarlık </a:t>
            </a:r>
            <a:r>
              <a:rPr lang="tr-TR" sz="2800" b="1" i="1" dirty="0">
                <a:latin typeface="TimesNewRoman,Bold"/>
              </a:rPr>
              <a:t>Sürecine Yönelik Kuramsal Bakış</a:t>
            </a:r>
          </a:p>
          <a:p>
            <a:pPr marL="0" indent="0" algn="ctr">
              <a:buNone/>
            </a:pPr>
            <a:r>
              <a:rPr lang="tr-TR" sz="2800" b="1" i="1" dirty="0">
                <a:latin typeface="TimesNewRoman,Bold"/>
              </a:rPr>
              <a:t>Açısı ve Aile Katılımı Uygulamaları</a:t>
            </a:r>
            <a:endParaRPr lang="tr-TR" sz="2800" i="1" dirty="0">
              <a:latin typeface="TimesNewRoman"/>
            </a:endParaRPr>
          </a:p>
          <a:p>
            <a:pPr marL="0" indent="0" algn="just">
              <a:buNone/>
            </a:pPr>
            <a:endParaRPr lang="tr-TR" sz="2800" dirty="0" smtClean="0">
              <a:latin typeface="TimesNewRoman"/>
            </a:endParaRPr>
          </a:p>
          <a:p>
            <a:pPr algn="just">
              <a:buNone/>
            </a:pPr>
            <a:r>
              <a:rPr lang="tr-TR" sz="2800" dirty="0" smtClean="0">
                <a:latin typeface="TimesNewRoman"/>
              </a:rPr>
              <a:t>		Okuryazarlığın </a:t>
            </a:r>
            <a:r>
              <a:rPr lang="tr-TR" sz="2800" dirty="0">
                <a:latin typeface="TimesNewRoman"/>
              </a:rPr>
              <a:t>kazanımında ailelerin </a:t>
            </a:r>
            <a:r>
              <a:rPr lang="tr-TR" sz="2800" dirty="0" smtClean="0">
                <a:latin typeface="TimesNewRoman"/>
              </a:rPr>
              <a:t>önemli bir </a:t>
            </a:r>
            <a:r>
              <a:rPr lang="tr-TR" sz="2800" dirty="0">
                <a:latin typeface="TimesNewRoman"/>
              </a:rPr>
              <a:t>role sahip olduğunu ortaya koyan ilk </a:t>
            </a:r>
            <a:r>
              <a:rPr lang="tr-TR" sz="2800" dirty="0" smtClean="0">
                <a:latin typeface="TimesNewRoman"/>
              </a:rPr>
              <a:t>çalışma </a:t>
            </a:r>
            <a:r>
              <a:rPr lang="tr-TR" sz="2800" dirty="0" err="1" smtClean="0">
                <a:latin typeface="TimesNewRoman"/>
              </a:rPr>
              <a:t>Durkins</a:t>
            </a:r>
            <a:r>
              <a:rPr lang="tr-TR" sz="2800" dirty="0" smtClean="0">
                <a:latin typeface="TimesNewRoman"/>
              </a:rPr>
              <a:t> </a:t>
            </a:r>
            <a:r>
              <a:rPr lang="tr-TR" sz="2800" dirty="0">
                <a:latin typeface="TimesNewRoman"/>
              </a:rPr>
              <a:t>tarafından 1966 yılında yapılmıştır. </a:t>
            </a:r>
            <a:r>
              <a:rPr lang="tr-TR" sz="2800" dirty="0" smtClean="0">
                <a:latin typeface="TimesNewRoman"/>
              </a:rPr>
              <a:t>Bu </a:t>
            </a:r>
            <a:r>
              <a:rPr lang="tr-TR" sz="2800" dirty="0" err="1" smtClean="0">
                <a:latin typeface="TimesNewRoman"/>
              </a:rPr>
              <a:t>boylamsal</a:t>
            </a:r>
            <a:r>
              <a:rPr lang="tr-TR" sz="2800" dirty="0" smtClean="0">
                <a:latin typeface="TimesNewRoman"/>
              </a:rPr>
              <a:t> </a:t>
            </a:r>
            <a:r>
              <a:rPr lang="tr-TR" sz="2800" dirty="0">
                <a:latin typeface="TimesNewRoman"/>
              </a:rPr>
              <a:t>çalışma, daha sonraki araştırmacılar </a:t>
            </a:r>
            <a:r>
              <a:rPr lang="tr-TR" sz="2800" dirty="0" smtClean="0">
                <a:latin typeface="TimesNewRoman"/>
              </a:rPr>
              <a:t>için yol </a:t>
            </a:r>
            <a:r>
              <a:rPr lang="tr-TR" sz="2800" dirty="0">
                <a:latin typeface="TimesNewRoman"/>
              </a:rPr>
              <a:t>gösterici olmuştur (1966: </a:t>
            </a:r>
            <a:r>
              <a:rPr lang="tr-TR" sz="2800" dirty="0" err="1">
                <a:latin typeface="TimesNewRoman"/>
              </a:rPr>
              <a:t>Akt</a:t>
            </a:r>
            <a:r>
              <a:rPr lang="tr-TR" sz="2800" dirty="0">
                <a:latin typeface="TimesNewRoman"/>
              </a:rPr>
              <a:t>., </a:t>
            </a:r>
            <a:r>
              <a:rPr lang="tr-TR" sz="2800" dirty="0" err="1">
                <a:latin typeface="TimesNewRoman"/>
              </a:rPr>
              <a:t>Weikle</a:t>
            </a:r>
            <a:r>
              <a:rPr lang="tr-TR" sz="2800" dirty="0">
                <a:latin typeface="TimesNewRoman"/>
              </a:rPr>
              <a:t> </a:t>
            </a:r>
            <a:r>
              <a:rPr lang="tr-TR" sz="2800" dirty="0" smtClean="0">
                <a:latin typeface="TimesNewRoman"/>
              </a:rPr>
              <a:t>&amp; </a:t>
            </a:r>
            <a:r>
              <a:rPr lang="tr-TR" sz="2800" dirty="0" err="1" smtClean="0">
                <a:latin typeface="TimesNewRoman"/>
              </a:rPr>
              <a:t>Hadadian</a:t>
            </a:r>
            <a:r>
              <a:rPr lang="tr-TR" sz="2800" dirty="0">
                <a:latin typeface="TimesNewRoman"/>
              </a:rPr>
              <a:t>, 2004</a:t>
            </a:r>
            <a:r>
              <a:rPr lang="tr-TR" sz="2800" dirty="0" smtClean="0">
                <a:latin typeface="TimesNewRoman"/>
              </a:rPr>
              <a:t>). </a:t>
            </a:r>
          </a:p>
          <a:p>
            <a:pPr marL="0" indent="0">
              <a:buNone/>
            </a:pPr>
            <a:endParaRPr lang="tr-TR" sz="2800" dirty="0" smtClean="0">
              <a:latin typeface="TimesNewRoman"/>
            </a:endParaRPr>
          </a:p>
          <a:p>
            <a:pPr>
              <a:buNone/>
            </a:pPr>
            <a:r>
              <a:rPr lang="tr-TR" sz="2800" dirty="0" smtClean="0">
                <a:latin typeface="TimesNewRoman"/>
              </a:rPr>
              <a:t>		Okuryazarlık sürecinde ailenin önemi ile ilgili yapılan </a:t>
            </a:r>
            <a:r>
              <a:rPr lang="tr-TR" sz="2800" dirty="0">
                <a:latin typeface="TimesNewRoman"/>
              </a:rPr>
              <a:t>ilk çalışmalar </a:t>
            </a:r>
            <a:r>
              <a:rPr lang="tr-TR" sz="2800" dirty="0" smtClean="0">
                <a:latin typeface="TimesNewRoman"/>
              </a:rPr>
              <a:t>İngiltere’de gerçekleşmiştir.</a:t>
            </a:r>
          </a:p>
          <a:p>
            <a:pPr marL="0" indent="0" algn="just">
              <a:buNone/>
            </a:pPr>
            <a:endParaRPr lang="tr-TR" sz="2800" dirty="0" smtClean="0"/>
          </a:p>
          <a:p>
            <a:pPr marL="0" indent="0" algn="just">
              <a:buNone/>
            </a:pPr>
            <a:endParaRPr lang="tr-TR" sz="2800" dirty="0"/>
          </a:p>
        </p:txBody>
      </p:sp>
    </p:spTree>
    <p:extLst>
      <p:ext uri="{BB962C8B-B14F-4D97-AF65-F5344CB8AC3E}">
        <p14:creationId xmlns:p14="http://schemas.microsoft.com/office/powerpoint/2010/main" xmlns="" val="13315320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noAutofit/>
          </a:bodyPr>
          <a:lstStyle/>
          <a:p>
            <a:pPr marL="0" indent="0" algn="just">
              <a:buNone/>
            </a:pPr>
            <a:endParaRPr lang="tr-TR" sz="2400" dirty="0" smtClean="0">
              <a:latin typeface="TimesNewRoman"/>
            </a:endParaRPr>
          </a:p>
          <a:p>
            <a:pPr marL="0" indent="0" algn="just">
              <a:buNone/>
            </a:pPr>
            <a:r>
              <a:rPr lang="tr-TR" sz="2400" dirty="0" smtClean="0">
                <a:latin typeface="TimesNewRoman"/>
              </a:rPr>
              <a:t>	</a:t>
            </a:r>
            <a:r>
              <a:rPr lang="tr-TR" sz="2800" dirty="0" smtClean="0">
                <a:latin typeface="TimesNewRoman"/>
              </a:rPr>
              <a:t>Okuryazarlık </a:t>
            </a:r>
            <a:r>
              <a:rPr lang="tr-TR" sz="2800" dirty="0">
                <a:latin typeface="TimesNewRoman"/>
              </a:rPr>
              <a:t>sürecine aile </a:t>
            </a:r>
            <a:r>
              <a:rPr lang="tr-TR" sz="2800" dirty="0" smtClean="0">
                <a:latin typeface="TimesNewRoman"/>
              </a:rPr>
              <a:t>katılımını </a:t>
            </a:r>
            <a:r>
              <a:rPr lang="nb-NO" sz="2800" dirty="0" smtClean="0">
                <a:latin typeface="TimesNewRoman"/>
              </a:rPr>
              <a:t>sağlamaya </a:t>
            </a:r>
            <a:r>
              <a:rPr lang="nb-NO" sz="2800" dirty="0">
                <a:latin typeface="TimesNewRoman"/>
              </a:rPr>
              <a:t>yönelik olarak geliştirilen </a:t>
            </a:r>
            <a:r>
              <a:rPr lang="nb-NO" sz="2800" dirty="0" smtClean="0">
                <a:latin typeface="TimesNewRoman"/>
              </a:rPr>
              <a:t>bazı</a:t>
            </a:r>
            <a:r>
              <a:rPr lang="tr-TR" sz="2800" dirty="0" smtClean="0">
                <a:latin typeface="TimesNewRoman"/>
              </a:rPr>
              <a:t> programlarda</a:t>
            </a:r>
            <a:r>
              <a:rPr lang="tr-TR" sz="2800" dirty="0">
                <a:latin typeface="TimesNewRoman"/>
              </a:rPr>
              <a:t>, aileler kendilerini okul </a:t>
            </a:r>
            <a:r>
              <a:rPr lang="tr-TR" sz="2800" dirty="0" smtClean="0">
                <a:latin typeface="TimesNewRoman"/>
              </a:rPr>
              <a:t>yaşantısına katılabilecek </a:t>
            </a:r>
            <a:r>
              <a:rPr lang="tr-TR" sz="2800" dirty="0">
                <a:latin typeface="TimesNewRoman"/>
              </a:rPr>
              <a:t>kadar yeterli hissetmemekte, </a:t>
            </a:r>
            <a:r>
              <a:rPr lang="tr-TR" sz="2800" dirty="0" smtClean="0">
                <a:latin typeface="TimesNewRoman"/>
              </a:rPr>
              <a:t>bu durum </a:t>
            </a:r>
            <a:r>
              <a:rPr lang="tr-TR" sz="2800" dirty="0">
                <a:latin typeface="TimesNewRoman"/>
              </a:rPr>
              <a:t>okul yaşantısına dâhil olunduğunda </a:t>
            </a:r>
            <a:r>
              <a:rPr lang="tr-TR" sz="2800" dirty="0" smtClean="0">
                <a:latin typeface="TimesNewRoman"/>
              </a:rPr>
              <a:t>kendini güvende </a:t>
            </a:r>
            <a:r>
              <a:rPr lang="tr-TR" sz="2800" dirty="0">
                <a:latin typeface="TimesNewRoman"/>
              </a:rPr>
              <a:t>hissetmeme veya çocuklarının </a:t>
            </a:r>
            <a:r>
              <a:rPr lang="tr-TR" sz="2800" dirty="0" smtClean="0">
                <a:latin typeface="TimesNewRoman"/>
              </a:rPr>
              <a:t>öğrenme yaşantılarına </a:t>
            </a:r>
            <a:r>
              <a:rPr lang="tr-TR" sz="2800" dirty="0">
                <a:latin typeface="TimesNewRoman"/>
              </a:rPr>
              <a:t>katılmaları konusunda korku </a:t>
            </a:r>
            <a:r>
              <a:rPr lang="tr-TR" sz="2800" dirty="0" smtClean="0">
                <a:latin typeface="TimesNewRoman"/>
              </a:rPr>
              <a:t>duyma şeklinde </a:t>
            </a:r>
            <a:r>
              <a:rPr lang="tr-TR" sz="2800" dirty="0">
                <a:latin typeface="TimesNewRoman"/>
              </a:rPr>
              <a:t>programa yansımaktadır (</a:t>
            </a:r>
            <a:r>
              <a:rPr lang="tr-TR" sz="2800" dirty="0" err="1" smtClean="0">
                <a:latin typeface="TimesNewRoman"/>
              </a:rPr>
              <a:t>Carrasquillo</a:t>
            </a:r>
            <a:r>
              <a:rPr lang="tr-TR" sz="2800" dirty="0" smtClean="0">
                <a:latin typeface="TimesNewRoman"/>
              </a:rPr>
              <a:t>, 2004</a:t>
            </a:r>
            <a:r>
              <a:rPr lang="tr-TR" sz="2800" dirty="0">
                <a:latin typeface="TimesNewRoman"/>
              </a:rPr>
              <a:t>). </a:t>
            </a:r>
            <a:endParaRPr lang="tr-TR" sz="2800" dirty="0"/>
          </a:p>
        </p:txBody>
      </p:sp>
    </p:spTree>
    <p:extLst>
      <p:ext uri="{BB962C8B-B14F-4D97-AF65-F5344CB8AC3E}">
        <p14:creationId xmlns:p14="http://schemas.microsoft.com/office/powerpoint/2010/main" xmlns="" val="629211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0" indent="0" algn="just">
              <a:buNone/>
            </a:pPr>
            <a:endParaRPr lang="tr-TR" dirty="0" smtClean="0">
              <a:latin typeface="TimesNewRoman"/>
            </a:endParaRPr>
          </a:p>
          <a:p>
            <a:pPr marL="0" indent="0" algn="just">
              <a:buNone/>
            </a:pPr>
            <a:r>
              <a:rPr lang="tr-TR" dirty="0" smtClean="0">
                <a:latin typeface="TimesNewRoman"/>
              </a:rPr>
              <a:t>	Ayrıca uygulanan programların bazılarında ailelerin katılımı konusunda öğretmenlerin, ebeveynlere yönelik olumsuz tutumları </a:t>
            </a:r>
            <a:r>
              <a:rPr lang="tr-TR" dirty="0" smtClean="0">
                <a:latin typeface="TimesNewRoman"/>
              </a:rPr>
              <a:t>etkili olmaktadır</a:t>
            </a:r>
            <a:r>
              <a:rPr lang="tr-TR" dirty="0" smtClean="0">
                <a:latin typeface="TimesNewRoman"/>
              </a:rPr>
              <a:t>.</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301608" cy="1143000"/>
          </a:xfrm>
        </p:spPr>
        <p:txBody>
          <a:bodyPr>
            <a:normAutofit/>
          </a:bodyPr>
          <a:lstStyle/>
          <a:p>
            <a:r>
              <a:rPr lang="tr-TR" sz="3200" b="1" dirty="0">
                <a:latin typeface="TimesNewRoman,Bold"/>
              </a:rPr>
              <a:t>Okuryazarlık Sürecine Aile Katılımı Nasıl</a:t>
            </a:r>
            <a:br>
              <a:rPr lang="tr-TR" sz="3200" b="1" dirty="0">
                <a:latin typeface="TimesNewRoman,Bold"/>
              </a:rPr>
            </a:br>
            <a:r>
              <a:rPr lang="tr-TR" sz="3200" b="1" dirty="0">
                <a:latin typeface="TimesNewRoman,Bold"/>
              </a:rPr>
              <a:t>Sağlanabilir?</a:t>
            </a:r>
            <a:endParaRPr lang="tr-TR" sz="3200" dirty="0"/>
          </a:p>
        </p:txBody>
      </p:sp>
      <p:sp>
        <p:nvSpPr>
          <p:cNvPr id="3" name="İçerik Yer Tutucusu 2"/>
          <p:cNvSpPr>
            <a:spLocks noGrp="1"/>
          </p:cNvSpPr>
          <p:nvPr>
            <p:ph idx="1"/>
          </p:nvPr>
        </p:nvSpPr>
        <p:spPr>
          <a:xfrm>
            <a:off x="467544" y="1658218"/>
            <a:ext cx="8301608" cy="4525963"/>
          </a:xfrm>
        </p:spPr>
        <p:txBody>
          <a:bodyPr>
            <a:normAutofit/>
          </a:bodyPr>
          <a:lstStyle/>
          <a:p>
            <a:pPr algn="just">
              <a:buFont typeface="Wingdings" pitchFamily="2" charset="2"/>
              <a:buChar char="Ø"/>
            </a:pPr>
            <a:r>
              <a:rPr lang="tr-TR" sz="2800" dirty="0">
                <a:latin typeface="TimesNewRoman"/>
              </a:rPr>
              <a:t>Çocuklarının öğrenmelerini </a:t>
            </a:r>
            <a:r>
              <a:rPr lang="tr-TR" sz="2800" dirty="0" smtClean="0">
                <a:latin typeface="TimesNewRoman"/>
              </a:rPr>
              <a:t>ve gelişimlerini </a:t>
            </a:r>
            <a:r>
              <a:rPr lang="tr-TR" sz="2800" dirty="0">
                <a:latin typeface="TimesNewRoman"/>
              </a:rPr>
              <a:t>destekleyici ev koşulları </a:t>
            </a:r>
            <a:r>
              <a:rPr lang="tr-TR" sz="2800" dirty="0" smtClean="0">
                <a:latin typeface="TimesNewRoman"/>
              </a:rPr>
              <a:t>yaratma konusunda </a:t>
            </a:r>
            <a:r>
              <a:rPr lang="tr-TR" sz="2800" dirty="0">
                <a:latin typeface="TimesNewRoman"/>
              </a:rPr>
              <a:t>ailelere yardımcı olmayı</a:t>
            </a:r>
            <a:r>
              <a:rPr lang="tr-TR" sz="2800" dirty="0" smtClean="0">
                <a:latin typeface="TimesNewRoman"/>
              </a:rPr>
              <a:t>,</a:t>
            </a:r>
          </a:p>
          <a:p>
            <a:pPr algn="just">
              <a:buFont typeface="Wingdings" pitchFamily="2" charset="2"/>
              <a:buChar char="Ø"/>
            </a:pPr>
            <a:r>
              <a:rPr lang="tr-TR" sz="2800" dirty="0" smtClean="0">
                <a:latin typeface="TimesNewRoman"/>
              </a:rPr>
              <a:t>Okul-ev </a:t>
            </a:r>
            <a:r>
              <a:rPr lang="tr-TR" sz="2800" dirty="0">
                <a:latin typeface="TimesNewRoman"/>
              </a:rPr>
              <a:t>iletişimini sağlayabilmek </a:t>
            </a:r>
            <a:r>
              <a:rPr lang="tr-TR" sz="2800" dirty="0" smtClean="0">
                <a:latin typeface="TimesNewRoman"/>
              </a:rPr>
              <a:t>için çeşitli </a:t>
            </a:r>
            <a:r>
              <a:rPr lang="tr-TR" sz="2800" dirty="0">
                <a:latin typeface="TimesNewRoman"/>
              </a:rPr>
              <a:t>yollar tasarlamayı,</a:t>
            </a:r>
          </a:p>
          <a:p>
            <a:pPr algn="just">
              <a:buFont typeface="Wingdings" pitchFamily="2" charset="2"/>
              <a:buChar char="Ø"/>
            </a:pPr>
            <a:r>
              <a:rPr lang="tr-TR" sz="2800" dirty="0" smtClean="0">
                <a:latin typeface="TimesNewRoman"/>
              </a:rPr>
              <a:t>Okulda </a:t>
            </a:r>
            <a:r>
              <a:rPr lang="tr-TR" sz="2800" dirty="0">
                <a:latin typeface="TimesNewRoman"/>
              </a:rPr>
              <a:t>aile katılımını arttırmayı</a:t>
            </a:r>
            <a:r>
              <a:rPr lang="tr-TR" sz="2800" dirty="0" smtClean="0">
                <a:latin typeface="TimesNewRoman"/>
              </a:rPr>
              <a:t>,</a:t>
            </a:r>
            <a:endParaRPr lang="tr-TR" sz="2800" dirty="0">
              <a:latin typeface="TimesNewRoman"/>
            </a:endParaRPr>
          </a:p>
        </p:txBody>
      </p:sp>
    </p:spTree>
    <p:extLst>
      <p:ext uri="{BB962C8B-B14F-4D97-AF65-F5344CB8AC3E}">
        <p14:creationId xmlns:p14="http://schemas.microsoft.com/office/powerpoint/2010/main" xmlns="" val="36833589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Font typeface="Wingdings" pitchFamily="2" charset="2"/>
              <a:buChar char="Ø"/>
            </a:pPr>
            <a:r>
              <a:rPr lang="tr-TR" dirty="0" smtClean="0">
                <a:latin typeface="TimesNewRoman"/>
              </a:rPr>
              <a:t>Ailelere müfredata bağlı etkinlikleri evde nasıl geliştirebilecekleri konusunda yardımcı olmayı sağlamalı,</a:t>
            </a:r>
          </a:p>
          <a:p>
            <a:pPr algn="just">
              <a:buFont typeface="Wingdings" pitchFamily="2" charset="2"/>
              <a:buChar char="Ø"/>
            </a:pPr>
            <a:r>
              <a:rPr lang="tr-TR" dirty="0" smtClean="0">
                <a:latin typeface="TimesNewRoman"/>
              </a:rPr>
              <a:t>Okul kararlarına ebeveynleri de katmalı,</a:t>
            </a:r>
          </a:p>
          <a:p>
            <a:pPr algn="just">
              <a:buFont typeface="Wingdings" pitchFamily="2" charset="2"/>
              <a:buChar char="Ø"/>
            </a:pPr>
            <a:r>
              <a:rPr lang="tr-TR" dirty="0" smtClean="0">
                <a:latin typeface="TimesNewRoman"/>
              </a:rPr>
              <a:t>Toplumdaki kaynaklar ve hizmetleri belirlemeli ve bütünleştirmelidir.</a:t>
            </a:r>
            <a:endParaRPr lang="tr-TR" dirty="0" smtClean="0"/>
          </a:p>
          <a:p>
            <a:pPr>
              <a:buNone/>
            </a:pP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Autofit/>
          </a:bodyPr>
          <a:lstStyle/>
          <a:p>
            <a:pPr marL="0" indent="0" algn="just">
              <a:buNone/>
            </a:pPr>
            <a:endParaRPr lang="tr-TR" sz="2800" dirty="0" smtClean="0">
              <a:latin typeface="TimesNewRoman"/>
            </a:endParaRPr>
          </a:p>
          <a:p>
            <a:pPr marL="0" indent="0" algn="just">
              <a:buNone/>
            </a:pPr>
            <a:r>
              <a:rPr lang="tr-TR" sz="2800" dirty="0" smtClean="0">
                <a:latin typeface="TimesNewRoman"/>
              </a:rPr>
              <a:t>	Aile </a:t>
            </a:r>
            <a:r>
              <a:rPr lang="tr-TR" sz="2800" dirty="0">
                <a:latin typeface="TimesNewRoman"/>
              </a:rPr>
              <a:t>katılımının etkili olabilmesi </a:t>
            </a:r>
            <a:r>
              <a:rPr lang="tr-TR" sz="2800" dirty="0" smtClean="0">
                <a:latin typeface="TimesNewRoman"/>
              </a:rPr>
              <a:t>için okulların</a:t>
            </a:r>
            <a:r>
              <a:rPr lang="tr-TR" sz="2800" dirty="0">
                <a:latin typeface="TimesNewRoman"/>
              </a:rPr>
              <a:t>, her akademik yıl, her sınıf için tutarlı </a:t>
            </a:r>
            <a:r>
              <a:rPr lang="tr-TR" sz="2800" dirty="0" smtClean="0">
                <a:latin typeface="TimesNewRoman"/>
              </a:rPr>
              <a:t>ve sistematik </a:t>
            </a:r>
            <a:r>
              <a:rPr lang="tr-TR" sz="2800" dirty="0">
                <a:latin typeface="TimesNewRoman"/>
              </a:rPr>
              <a:t>bir yaklaşım </a:t>
            </a:r>
            <a:r>
              <a:rPr lang="tr-TR" sz="2800" dirty="0" smtClean="0">
                <a:latin typeface="TimesNewRoman"/>
              </a:rPr>
              <a:t>sergilemeleri gerekmektedir</a:t>
            </a:r>
            <a:r>
              <a:rPr lang="tr-TR" sz="2800" dirty="0">
                <a:latin typeface="TimesNewRoman"/>
              </a:rPr>
              <a:t>. Aileleri, çocuklarının </a:t>
            </a:r>
            <a:r>
              <a:rPr lang="tr-TR" sz="2800" dirty="0" smtClean="0">
                <a:latin typeface="TimesNewRoman"/>
              </a:rPr>
              <a:t>öğrenme sürecine </a:t>
            </a:r>
            <a:r>
              <a:rPr lang="tr-TR" sz="2800" dirty="0">
                <a:latin typeface="TimesNewRoman"/>
              </a:rPr>
              <a:t>dâhil etmeye başlamadan önce, </a:t>
            </a:r>
            <a:r>
              <a:rPr lang="tr-TR" sz="2800" dirty="0" smtClean="0">
                <a:latin typeface="TimesNewRoman"/>
              </a:rPr>
              <a:t>okul personelinin </a:t>
            </a:r>
            <a:r>
              <a:rPr lang="tr-TR" sz="2800" dirty="0">
                <a:latin typeface="TimesNewRoman"/>
              </a:rPr>
              <a:t>aile katılımının potansiyel </a:t>
            </a:r>
            <a:r>
              <a:rPr lang="tr-TR" sz="2800" dirty="0" smtClean="0">
                <a:latin typeface="TimesNewRoman"/>
              </a:rPr>
              <a:t>kazanımları, görünmeyen </a:t>
            </a:r>
            <a:r>
              <a:rPr lang="tr-TR" sz="2800" dirty="0">
                <a:latin typeface="TimesNewRoman"/>
              </a:rPr>
              <a:t>riskleri, sağlayabileceği destek </a:t>
            </a:r>
            <a:r>
              <a:rPr lang="tr-TR" sz="2800" dirty="0" smtClean="0">
                <a:latin typeface="TimesNewRoman"/>
              </a:rPr>
              <a:t>ve kaynaklar </a:t>
            </a:r>
            <a:r>
              <a:rPr lang="tr-TR" sz="2800" dirty="0">
                <a:latin typeface="TimesNewRoman"/>
              </a:rPr>
              <a:t>üzerinde düşünmesi önem </a:t>
            </a:r>
            <a:r>
              <a:rPr lang="tr-TR" sz="2800" dirty="0" smtClean="0">
                <a:latin typeface="TimesNewRoman"/>
              </a:rPr>
              <a:t>taşımaktadır. </a:t>
            </a:r>
            <a:endParaRPr lang="tr-TR" sz="2800" dirty="0"/>
          </a:p>
        </p:txBody>
      </p:sp>
    </p:spTree>
    <p:extLst>
      <p:ext uri="{BB962C8B-B14F-4D97-AF65-F5344CB8AC3E}">
        <p14:creationId xmlns:p14="http://schemas.microsoft.com/office/powerpoint/2010/main" xmlns="" val="2344599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0" indent="0" algn="just">
              <a:buNone/>
            </a:pPr>
            <a:r>
              <a:rPr lang="tr-TR" dirty="0" smtClean="0">
                <a:latin typeface="TimesNewRoman"/>
              </a:rPr>
              <a:t>	Böyle bir yaklaşım, belirlenen amaçlara ulaşmak ve sürekliliği sağlamak açısından gereklidir. Ayrıca, katılım planını oluşturmadan önce, okul personeli tarafından aynı şekilde anlaşılan tutarlı bir dil oluşturulması, aileler tarafından gelebilecek sorulara personel tarafından ortak yanıtlar verilmesini de sağlayacaktır.</a:t>
            </a:r>
            <a:endParaRPr lang="tr-TR" dirty="0" smtClean="0"/>
          </a:p>
          <a:p>
            <a:pPr algn="just">
              <a:buNone/>
            </a:pP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rmAutofit/>
          </a:bodyPr>
          <a:lstStyle/>
          <a:p>
            <a:pPr marL="0" indent="0" algn="just">
              <a:buNone/>
            </a:pPr>
            <a:r>
              <a:rPr lang="tr-TR" dirty="0" smtClean="0">
                <a:latin typeface="TimesNewRoman"/>
              </a:rPr>
              <a:t>	Öğretmenlerin </a:t>
            </a:r>
            <a:r>
              <a:rPr lang="tr-TR" dirty="0">
                <a:latin typeface="TimesNewRoman"/>
              </a:rPr>
              <a:t>ortaklık-katılım ilişkisinde </a:t>
            </a:r>
            <a:r>
              <a:rPr lang="tr-TR" dirty="0" smtClean="0">
                <a:latin typeface="TimesNewRoman"/>
              </a:rPr>
              <a:t>ailelere yönelik </a:t>
            </a:r>
            <a:r>
              <a:rPr lang="tr-TR" dirty="0">
                <a:latin typeface="TimesNewRoman"/>
              </a:rPr>
              <a:t>beklentilerinin açıklığa kavuşturulması </a:t>
            </a:r>
            <a:r>
              <a:rPr lang="tr-TR" dirty="0" smtClean="0">
                <a:latin typeface="TimesNewRoman"/>
              </a:rPr>
              <a:t>aile katılım </a:t>
            </a:r>
            <a:r>
              <a:rPr lang="tr-TR" dirty="0">
                <a:latin typeface="TimesNewRoman"/>
              </a:rPr>
              <a:t>planının başarılı bir şekilde </a:t>
            </a:r>
            <a:r>
              <a:rPr lang="tr-TR" dirty="0" smtClean="0">
                <a:latin typeface="TimesNewRoman"/>
              </a:rPr>
              <a:t>işlerlik kazanmasına </a:t>
            </a:r>
            <a:r>
              <a:rPr lang="tr-TR" dirty="0">
                <a:latin typeface="TimesNewRoman"/>
              </a:rPr>
              <a:t>olanak </a:t>
            </a:r>
            <a:r>
              <a:rPr lang="tr-TR" dirty="0" smtClean="0">
                <a:latin typeface="TimesNewRoman"/>
              </a:rPr>
              <a:t>tanıyacaktır.Öğretmen </a:t>
            </a:r>
            <a:r>
              <a:rPr lang="tr-TR" dirty="0">
                <a:latin typeface="TimesNewRoman"/>
              </a:rPr>
              <a:t>tarafından oluşturulan plan, </a:t>
            </a:r>
            <a:r>
              <a:rPr lang="tr-TR" dirty="0" smtClean="0">
                <a:latin typeface="TimesNewRoman"/>
              </a:rPr>
              <a:t>aile katılımının </a:t>
            </a:r>
            <a:r>
              <a:rPr lang="tr-TR" dirty="0">
                <a:latin typeface="TimesNewRoman"/>
              </a:rPr>
              <a:t>amaçlarını içermelidir. </a:t>
            </a:r>
            <a:endParaRPr lang="tr-TR" dirty="0"/>
          </a:p>
        </p:txBody>
      </p:sp>
    </p:spTree>
    <p:extLst>
      <p:ext uri="{BB962C8B-B14F-4D97-AF65-F5344CB8AC3E}">
        <p14:creationId xmlns:p14="http://schemas.microsoft.com/office/powerpoint/2010/main" xmlns="" val="144132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lvl="0" indent="-342900">
              <a:lnSpc>
                <a:spcPct val="107000"/>
              </a:lnSpc>
              <a:spcBef>
                <a:spcPct val="20000"/>
              </a:spcBef>
              <a:spcAft>
                <a:spcPts val="800"/>
              </a:spcAft>
            </a:pPr>
            <a:r>
              <a:rPr lang="tr-TR" sz="2400" dirty="0">
                <a:solidFill>
                  <a:prstClr val="black"/>
                </a:solidFill>
                <a:latin typeface="Times New Roman" pitchFamily="18" charset="0"/>
                <a:ea typeface="Calibri"/>
                <a:cs typeface="Times New Roman" pitchFamily="18" charset="0"/>
              </a:rPr>
              <a:t>Okuma sürecini şematik olarak aşağıdaki şekilde ifade edebiliriz;</a:t>
            </a:r>
            <a:br>
              <a:rPr lang="tr-TR" sz="2400" dirty="0">
                <a:solidFill>
                  <a:prstClr val="black"/>
                </a:solidFill>
                <a:latin typeface="Times New Roman" pitchFamily="18" charset="0"/>
                <a:ea typeface="Calibri"/>
                <a:cs typeface="Times New Roman" pitchFamily="18" charset="0"/>
              </a:rPr>
            </a:br>
            <a:endParaRPr lang="tr-TR" sz="2400"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lnSpc>
                <a:spcPct val="107000"/>
              </a:lnSpc>
              <a:spcAft>
                <a:spcPts val="800"/>
              </a:spcAft>
              <a:buNone/>
            </a:pPr>
            <a:r>
              <a:rPr lang="tr-TR" dirty="0">
                <a:ea typeface="Calibri"/>
                <a:cs typeface="Times New Roman"/>
              </a:rPr>
              <a:t> </a:t>
            </a:r>
          </a:p>
          <a:p>
            <a:pPr marL="0" indent="0" algn="just">
              <a:lnSpc>
                <a:spcPct val="107000"/>
              </a:lnSpc>
              <a:spcAft>
                <a:spcPts val="800"/>
              </a:spcAft>
              <a:buNone/>
            </a:pPr>
            <a:r>
              <a:rPr lang="tr-TR" dirty="0">
                <a:ea typeface="Calibri"/>
                <a:cs typeface="Times New Roman"/>
              </a:rPr>
              <a:t>	 </a:t>
            </a:r>
          </a:p>
          <a:p>
            <a:endParaRPr lang="tr-TR" dirty="0"/>
          </a:p>
        </p:txBody>
      </p:sp>
      <p:pic>
        <p:nvPicPr>
          <p:cNvPr id="2064" name="Picture 1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836711"/>
            <a:ext cx="8424936" cy="54006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160779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latin typeface="TimesNewRoman"/>
              </a:rPr>
              <a:t>		Böyle bir çerçeve oluşturulduğunda, katılımcı ailelerin okulda yapılan etkinliklere sağladıkları katkılar hakkında daha gerçekçi kararlar vermek mümkün olacaktır. Çocukların okuldaki okuryazarlık başarılarını geliştirmeye yönelik aile katılımının amaçlarının belirlenmesinin öğretmen ve aile için sağladığı yararlar şu şekilde özetlenebilir;</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noAutofit/>
          </a:bodyPr>
          <a:lstStyle/>
          <a:p>
            <a:pPr algn="just"/>
            <a:r>
              <a:rPr lang="tr-TR" dirty="0">
                <a:latin typeface="TimesNewRoman"/>
              </a:rPr>
              <a:t>Öğretmenler, ailelerin çocukları </a:t>
            </a:r>
            <a:r>
              <a:rPr lang="tr-TR" dirty="0" smtClean="0">
                <a:latin typeface="TimesNewRoman"/>
              </a:rPr>
              <a:t>hakkında sahip </a:t>
            </a:r>
            <a:r>
              <a:rPr lang="tr-TR" dirty="0">
                <a:latin typeface="TimesNewRoman"/>
              </a:rPr>
              <a:t>oldukları genel okuryazarlık </a:t>
            </a:r>
            <a:r>
              <a:rPr lang="tr-TR" dirty="0" smtClean="0">
                <a:latin typeface="TimesNewRoman"/>
              </a:rPr>
              <a:t>düzeyini anlayabilirler,</a:t>
            </a:r>
          </a:p>
          <a:p>
            <a:pPr algn="just"/>
            <a:r>
              <a:rPr lang="tr-TR" dirty="0">
                <a:latin typeface="TimesNewRoman"/>
              </a:rPr>
              <a:t>Çocukların okul dışındaki </a:t>
            </a:r>
            <a:r>
              <a:rPr lang="tr-TR" dirty="0" smtClean="0">
                <a:latin typeface="TimesNewRoman"/>
              </a:rPr>
              <a:t>okuryazarlık deneyimleri </a:t>
            </a:r>
            <a:r>
              <a:rPr lang="tr-TR" dirty="0">
                <a:latin typeface="TimesNewRoman"/>
              </a:rPr>
              <a:t>hakkında öğretmen bilgilendirilir,</a:t>
            </a:r>
          </a:p>
          <a:p>
            <a:pPr algn="just"/>
            <a:r>
              <a:rPr lang="tr-TR" dirty="0" smtClean="0">
                <a:latin typeface="TimesNewRoman"/>
              </a:rPr>
              <a:t>Okul </a:t>
            </a:r>
            <a:r>
              <a:rPr lang="tr-TR" dirty="0">
                <a:latin typeface="TimesNewRoman"/>
              </a:rPr>
              <a:t>ve ev arasında yumuşak bir </a:t>
            </a:r>
            <a:r>
              <a:rPr lang="tr-TR" dirty="0" smtClean="0">
                <a:latin typeface="TimesNewRoman"/>
              </a:rPr>
              <a:t>geçiş sağlanır,</a:t>
            </a:r>
            <a:endParaRPr lang="tr-TR" dirty="0">
              <a:latin typeface="TimesNewRoman"/>
            </a:endParaRPr>
          </a:p>
        </p:txBody>
      </p:sp>
    </p:spTree>
    <p:extLst>
      <p:ext uri="{BB962C8B-B14F-4D97-AF65-F5344CB8AC3E}">
        <p14:creationId xmlns:p14="http://schemas.microsoft.com/office/powerpoint/2010/main" xmlns="" val="21473784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NewRoman"/>
              </a:rPr>
              <a:t>Karşılıklı saygı güçlenir, öğretmenler ve okul arasında açıklığa dayalı ve anlayışlı bir ilişki kurulabilir,</a:t>
            </a:r>
          </a:p>
          <a:p>
            <a:pPr algn="just"/>
            <a:r>
              <a:rPr lang="tr-TR" dirty="0" smtClean="0">
                <a:latin typeface="TimesNewRoman"/>
              </a:rPr>
              <a:t>Çocukların okuldaki öğrenme deneyimleri hakkında aile bilgilendirilir,</a:t>
            </a:r>
          </a:p>
          <a:p>
            <a:pPr lvl="0"/>
            <a:r>
              <a:rPr lang="tr-TR" dirty="0" smtClean="0">
                <a:solidFill>
                  <a:prstClr val="black"/>
                </a:solidFill>
                <a:latin typeface="TimesNewRoman"/>
              </a:rPr>
              <a:t>Okulda yapılan çalışmaların evde ve okulda aileler tarafından desteklenmesi için aileler teşvik edilir,</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Autofit/>
          </a:bodyPr>
          <a:lstStyle/>
          <a:p>
            <a:pPr lvl="0" algn="just"/>
            <a:r>
              <a:rPr lang="tr-TR" sz="2800" dirty="0" smtClean="0">
                <a:solidFill>
                  <a:prstClr val="black"/>
                </a:solidFill>
                <a:latin typeface="TimesNewRoman"/>
              </a:rPr>
              <a:t>Çocukların </a:t>
            </a:r>
            <a:r>
              <a:rPr lang="tr-TR" sz="2800" dirty="0">
                <a:solidFill>
                  <a:prstClr val="black"/>
                </a:solidFill>
                <a:latin typeface="TimesNewRoman"/>
              </a:rPr>
              <a:t>okuldan elde ettiği </a:t>
            </a:r>
            <a:r>
              <a:rPr lang="tr-TR" sz="2800" dirty="0" smtClean="0">
                <a:solidFill>
                  <a:prstClr val="black"/>
                </a:solidFill>
                <a:latin typeface="TimesNewRoman"/>
              </a:rPr>
              <a:t>kazanımları okul </a:t>
            </a:r>
            <a:r>
              <a:rPr lang="tr-TR" sz="2800" dirty="0">
                <a:solidFill>
                  <a:prstClr val="black"/>
                </a:solidFill>
                <a:latin typeface="TimesNewRoman"/>
              </a:rPr>
              <a:t>dışında, günlük yaşamda </a:t>
            </a:r>
            <a:r>
              <a:rPr lang="tr-TR" sz="2800" dirty="0" smtClean="0">
                <a:solidFill>
                  <a:prstClr val="black"/>
                </a:solidFill>
                <a:latin typeface="TimesNewRoman"/>
              </a:rPr>
              <a:t>uygulayabilmeleri sağlanır</a:t>
            </a:r>
            <a:r>
              <a:rPr lang="tr-TR" sz="2800" dirty="0">
                <a:solidFill>
                  <a:prstClr val="black"/>
                </a:solidFill>
                <a:latin typeface="TimesNewRoman"/>
              </a:rPr>
              <a:t>,</a:t>
            </a:r>
          </a:p>
          <a:p>
            <a:pPr lvl="0" algn="just"/>
            <a:r>
              <a:rPr lang="tr-TR" sz="2800" dirty="0" smtClean="0">
                <a:solidFill>
                  <a:prstClr val="black"/>
                </a:solidFill>
                <a:latin typeface="TimesNewRoman"/>
              </a:rPr>
              <a:t>Müfredatın</a:t>
            </a:r>
            <a:r>
              <a:rPr lang="tr-TR" sz="2800" dirty="0">
                <a:solidFill>
                  <a:prstClr val="black"/>
                </a:solidFill>
                <a:latin typeface="TimesNewRoman"/>
              </a:rPr>
              <a:t>, ailelerden ve toplumun </a:t>
            </a:r>
            <a:r>
              <a:rPr lang="tr-TR" sz="2800" dirty="0" smtClean="0">
                <a:solidFill>
                  <a:prstClr val="black"/>
                </a:solidFill>
                <a:latin typeface="TimesNewRoman"/>
              </a:rPr>
              <a:t>diğer üyelerinden </a:t>
            </a:r>
            <a:r>
              <a:rPr lang="tr-TR" sz="2800" dirty="0">
                <a:solidFill>
                  <a:prstClr val="black"/>
                </a:solidFill>
                <a:latin typeface="TimesNewRoman"/>
              </a:rPr>
              <a:t>sağlanan katkıları içerecek </a:t>
            </a:r>
            <a:r>
              <a:rPr lang="tr-TR" sz="2800" dirty="0" smtClean="0">
                <a:solidFill>
                  <a:prstClr val="black"/>
                </a:solidFill>
                <a:latin typeface="TimesNewRoman"/>
              </a:rPr>
              <a:t>şekilde genişletilmesi söz konusu olabilir,</a:t>
            </a:r>
          </a:p>
          <a:p>
            <a:pPr algn="just"/>
            <a:r>
              <a:rPr lang="tr-TR" sz="2800" dirty="0">
                <a:latin typeface="TimesNewRoman"/>
              </a:rPr>
              <a:t>Çocukların okulda gösterdikleri </a:t>
            </a:r>
            <a:r>
              <a:rPr lang="tr-TR" sz="2800" dirty="0" smtClean="0">
                <a:latin typeface="TimesNewRoman"/>
              </a:rPr>
              <a:t>gelişme konusunda </a:t>
            </a:r>
            <a:r>
              <a:rPr lang="tr-TR" sz="2800" dirty="0">
                <a:latin typeface="TimesNewRoman"/>
              </a:rPr>
              <a:t>ailelerin bilgilendirilmesi ve </a:t>
            </a:r>
            <a:r>
              <a:rPr lang="tr-TR" sz="2800" dirty="0" smtClean="0">
                <a:latin typeface="TimesNewRoman"/>
              </a:rPr>
              <a:t>konuyla ilgili </a:t>
            </a:r>
            <a:r>
              <a:rPr lang="tr-TR" sz="2800" dirty="0">
                <a:latin typeface="TimesNewRoman"/>
              </a:rPr>
              <a:t>ailelere öneriler verilmesi mümkün </a:t>
            </a:r>
            <a:r>
              <a:rPr lang="tr-TR" sz="2800" dirty="0" smtClean="0">
                <a:latin typeface="TimesNewRoman"/>
              </a:rPr>
              <a:t>olabilir </a:t>
            </a:r>
            <a:r>
              <a:rPr lang="it-IT" sz="2800" dirty="0" smtClean="0">
                <a:latin typeface="TimesNewRoman"/>
              </a:rPr>
              <a:t>(Carrasquillo</a:t>
            </a:r>
            <a:r>
              <a:rPr lang="it-IT" sz="2800" dirty="0">
                <a:latin typeface="TimesNewRoman"/>
              </a:rPr>
              <a:t>, 2004; Glynn, 2005; Stewart, </a:t>
            </a:r>
            <a:r>
              <a:rPr lang="it-IT" sz="2800" dirty="0" smtClean="0">
                <a:latin typeface="TimesNewRoman"/>
              </a:rPr>
              <a:t>2003;</a:t>
            </a:r>
            <a:r>
              <a:rPr lang="tr-TR" sz="2800" dirty="0" err="1" smtClean="0">
                <a:latin typeface="TimesNewRoman"/>
              </a:rPr>
              <a:t>Tankersley</a:t>
            </a:r>
            <a:r>
              <a:rPr lang="tr-TR" sz="2800" dirty="0">
                <a:latin typeface="TimesNewRoman"/>
              </a:rPr>
              <a:t>, 2005).</a:t>
            </a:r>
            <a:endParaRPr lang="tr-TR" sz="2800" dirty="0"/>
          </a:p>
        </p:txBody>
      </p:sp>
    </p:spTree>
    <p:extLst>
      <p:ext uri="{BB962C8B-B14F-4D97-AF65-F5344CB8AC3E}">
        <p14:creationId xmlns:p14="http://schemas.microsoft.com/office/powerpoint/2010/main" xmlns="" val="26272441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Ailelerin Medya Araçları ve Diğer Yollarla Çocuklarına Nasıl Yardımcı Olacakları </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Aile olarak çocukları alış-veriş merkezlerine, hayvanat bahçelerine, yürüyüşlere, parklara yanımızda götürmeliyiz. Birlikte olduğumuz zaman onlara gezdikleri yerler hakkında bilgi vermeliyiz. Gördükleri ve dinledikleri hakkında onları konuşturmalıyız. </a:t>
            </a:r>
          </a:p>
          <a:p>
            <a:pPr marL="0" indent="0" algn="just">
              <a:buNone/>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592435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Olaylar hakkında düşünmeye </a:t>
            </a:r>
            <a:r>
              <a:rPr lang="tr-TR" dirty="0" err="1" smtClean="0">
                <a:latin typeface="Times New Roman" pitchFamily="18" charset="0"/>
                <a:cs typeface="Times New Roman" pitchFamily="18" charset="0"/>
              </a:rPr>
              <a:t>güdülemek</a:t>
            </a:r>
            <a:r>
              <a:rPr lang="tr-TR" dirty="0" smtClean="0">
                <a:latin typeface="Times New Roman" pitchFamily="18" charset="0"/>
                <a:cs typeface="Times New Roman" pitchFamily="18" charset="0"/>
              </a:rPr>
              <a:t>, çocukları olaylar hakkında düşünme ve konuşmaya yöneltmek edindikleri izlenimlerin açığa çıkmasını sağlar. Hikayelerin yapıları hakkında bilgi edinirler ve hikaye anlatma becerisi kazanırlar. </a:t>
            </a:r>
          </a:p>
          <a:p>
            <a:pPr algn="just">
              <a:buNone/>
            </a:pP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14356"/>
            <a:ext cx="8229600" cy="5882996"/>
          </a:xfrm>
        </p:spPr>
        <p:txBody>
          <a:bodyPr>
            <a:noAutofit/>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Çocuğa sesli okuma, çocuklarla birlikte resimli kitaplara bakılmalı, okunmalı ve geçen olayları bir düzen içerisinde ele alarak üzerine konuşmalıdır. Bu okuma ve konuşmalar sırasında çocuk kitabın ne olduğunu, okurken nasıl tutulduğunu, sayfaların nasıl açıldığını da öğrenecektir.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27764911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Çocuk için yazma materyalleri sağlanmalıdır. Plastik harfler ile oyunlar oynatılmalı, oyun hamurları ile çalışmalar yaptırılarak hem kas gelişimine yardımcı olunmalı hem de harf şekilleri oluşturulmalıdır. Okula başlama dönemlerinde çocuklar yazmaya ve çizmeye ilgi duyarlar. Bu ilgiyi köreltmeden çocuğa geniş kağıtlar üzerinde büyük boya kalemleri ile çalışmalar yaptırılabilir. Bu çalışmaları yaparken doğru kalem tutma alışkanlığının kazanılmasına yardımcı olunabilir. </a:t>
            </a:r>
          </a:p>
          <a:p>
            <a:pPr algn="just"/>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pPr algn="just"/>
            <a:r>
              <a:rPr lang="tr-TR" dirty="0" smtClean="0">
                <a:latin typeface="Times New Roman" pitchFamily="18" charset="0"/>
                <a:cs typeface="Times New Roman" pitchFamily="18" charset="0"/>
              </a:rPr>
              <a:t>Eğitsel değeri olan televizyon programları izlenmeli ve çocuklara da izletilmelidir. Televizyonda izlenenler hakkında sorular sorulmalı, olayın ana fikri hakkında çocuklar konuşturulmalıdır. Televizyon izleme haftada 10-12 saati geçmemelidir. Daha fazla televizyon izlemesi okulla ilgili sorumlulukların yerine getirilmemesine, dolayısı ile başarının düşmesine neden olabilir. </a:t>
            </a:r>
          </a:p>
          <a:p>
            <a:pPr marL="0" indent="0" algn="just">
              <a:buNone/>
            </a:pPr>
            <a:endParaRPr lang="tr-TR"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903425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Yapılan bir araştırmaya göre günde 3 saatten az televizyon izleyen çocukların okuma başarılarının televizyonu daha fazla izleyen çocukların okuma başarısından yüksek olduğu ortaya koymuştur.  </a:t>
            </a:r>
          </a:p>
          <a:p>
            <a:pPr algn="just">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marL="0" lvl="0" indent="0" algn="just">
              <a:buNone/>
            </a:pPr>
            <a:endParaRPr lang="tr-TR" sz="2800" b="1" dirty="0" smtClean="0">
              <a:solidFill>
                <a:prstClr val="black"/>
              </a:solidFill>
              <a:latin typeface="Times New Roman" pitchFamily="18" charset="0"/>
              <a:cs typeface="Times New Roman" pitchFamily="18" charset="0"/>
            </a:endParaRPr>
          </a:p>
          <a:p>
            <a:pPr marL="0" lvl="0" indent="0" algn="just">
              <a:buNone/>
            </a:pPr>
            <a:endParaRPr lang="tr-TR" sz="2800" b="1" dirty="0" smtClean="0">
              <a:solidFill>
                <a:prstClr val="black"/>
              </a:solidFill>
              <a:latin typeface="Times New Roman" pitchFamily="18" charset="0"/>
              <a:cs typeface="Times New Roman" pitchFamily="18" charset="0"/>
            </a:endParaRPr>
          </a:p>
          <a:p>
            <a:pPr marL="0" lvl="0" indent="0" algn="just">
              <a:buNone/>
            </a:pPr>
            <a:r>
              <a:rPr lang="tr-TR" sz="2800" b="1" dirty="0" smtClean="0">
                <a:solidFill>
                  <a:prstClr val="black"/>
                </a:solidFill>
                <a:latin typeface="Times New Roman" pitchFamily="18" charset="0"/>
                <a:cs typeface="Times New Roman" pitchFamily="18" charset="0"/>
              </a:rPr>
              <a:t>Yazma</a:t>
            </a:r>
            <a:r>
              <a:rPr lang="tr-TR" sz="2800" b="1" dirty="0">
                <a:solidFill>
                  <a:prstClr val="black"/>
                </a:solidFill>
                <a:latin typeface="Times New Roman" pitchFamily="18" charset="0"/>
                <a:cs typeface="Times New Roman" pitchFamily="18" charset="0"/>
              </a:rPr>
              <a:t>: </a:t>
            </a:r>
            <a:r>
              <a:rPr lang="tr-TR" sz="2800" dirty="0">
                <a:solidFill>
                  <a:prstClr val="black"/>
                </a:solidFill>
                <a:latin typeface="Times New Roman" pitchFamily="18" charset="0"/>
                <a:cs typeface="Times New Roman" pitchFamily="18" charset="0"/>
              </a:rPr>
              <a:t>Yazma, düşüncelerimizi ifade edebilmek için gerekli sembol ve işaretleri motorsal olarak üretebilmektir. İnsanoğlunun </a:t>
            </a:r>
            <a:r>
              <a:rPr lang="tr-TR" sz="4000" dirty="0" smtClean="0">
                <a:solidFill>
                  <a:prstClr val="black"/>
                </a:solidFill>
                <a:latin typeface="Times New Roman" pitchFamily="18" charset="0"/>
                <a:cs typeface="Times New Roman" pitchFamily="18" charset="0"/>
              </a:rPr>
              <a:t>iletişimde</a:t>
            </a:r>
            <a:r>
              <a:rPr lang="tr-TR" sz="2800" dirty="0" smtClean="0">
                <a:solidFill>
                  <a:prstClr val="black"/>
                </a:solidFill>
                <a:latin typeface="Times New Roman" pitchFamily="18" charset="0"/>
                <a:cs typeface="Times New Roman" pitchFamily="18" charset="0"/>
              </a:rPr>
              <a:t> </a:t>
            </a:r>
            <a:r>
              <a:rPr lang="tr-TR" sz="2800" dirty="0">
                <a:solidFill>
                  <a:prstClr val="black"/>
                </a:solidFill>
                <a:latin typeface="Times New Roman" pitchFamily="18" charset="0"/>
                <a:cs typeface="Times New Roman" pitchFamily="18" charset="0"/>
              </a:rPr>
              <a:t>kullandığı en etkili ve kalıcı araçlardan birisi olan yazıdaki önemli unsurlar ise hız ve okunabilirliktir.</a:t>
            </a:r>
          </a:p>
          <a:p>
            <a:pPr marL="0" indent="0">
              <a:buNone/>
            </a:pPr>
            <a:endParaRPr lang="tr-TR" sz="2800" dirty="0"/>
          </a:p>
        </p:txBody>
      </p:sp>
    </p:spTree>
    <p:extLst>
      <p:ext uri="{BB962C8B-B14F-4D97-AF65-F5344CB8AC3E}">
        <p14:creationId xmlns:p14="http://schemas.microsoft.com/office/powerpoint/2010/main" xmlns="" val="40987624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Autofit/>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Çocukları serbest okumaya yöneltmek. Çocukların okul dışı ortamlarda yapmış oldukları okumalar, okul içi okuma başarısını olumlu yönde etkilemektedir. Çocukları kütüphaneye üye olmaya özendirilmelidir. Evde çocuklar için kendi kütüphaneleri oluşturulabilir. </a:t>
            </a:r>
          </a:p>
          <a:p>
            <a:pPr algn="just"/>
            <a:r>
              <a:rPr lang="tr-TR" dirty="0" smtClean="0">
                <a:latin typeface="Times New Roman" pitchFamily="18" charset="0"/>
                <a:cs typeface="Times New Roman" pitchFamily="18" charset="0"/>
              </a:rPr>
              <a:t>Çocukların okuldaki performansları izlenmelidir. </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Çocuğa model olunmalıdır.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170260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endParaRPr lang="tr-TR" dirty="0" smtClean="0">
              <a:latin typeface="Times New Roman" pitchFamily="18" charset="0"/>
              <a:ea typeface="Calibri"/>
              <a:cs typeface="Times New Roman" pitchFamily="18" charset="0"/>
            </a:endParaRPr>
          </a:p>
          <a:p>
            <a:pPr algn="just">
              <a:buNone/>
            </a:pPr>
            <a:r>
              <a:rPr lang="tr-TR" dirty="0" smtClean="0">
                <a:latin typeface="Times New Roman" pitchFamily="18" charset="0"/>
                <a:ea typeface="Calibri"/>
                <a:cs typeface="Times New Roman" pitchFamily="18" charset="0"/>
              </a:rPr>
              <a:t>		Yazma konuşma seslerinin kodlanarak yazılı ifade şekline dönüştürebilme becerisidir. Okuma ve yazma öğretimi bir bütündür. Okuma öğretimi yazma öğretimiyle paralel giden bir süreçtir. Yazma öğretiminin ilk aşamasında öğrenciye bakarak yazma becerisi kazandırılır.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latin typeface="Times New Roman" pitchFamily="18" charset="0"/>
                <a:ea typeface="Calibri"/>
                <a:cs typeface="Times New Roman" pitchFamily="18" charset="0"/>
              </a:rPr>
              <a:t>		İlk okuma yazma öğretiminin ilerleyen aşamalarında söylenilen cümleyi, kelimeyi ve heceyi yazma çalışması yapılır. Bakarak yazma mekanik bir beceridir. Öğrencinin küçük motor, algı ve koordinasyon yeterlilikleriyle ilgilidir. Fakat söylenileni yazma işitsel algıyla ilgili becerilerdir.</a:t>
            </a:r>
          </a:p>
          <a:p>
            <a:pPr algn="just">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Autofit/>
          </a:bodyPr>
          <a:lstStyle/>
          <a:p>
            <a:pPr marL="0" lvl="0" indent="0" algn="just">
              <a:lnSpc>
                <a:spcPct val="107000"/>
              </a:lnSpc>
              <a:spcBef>
                <a:spcPts val="0"/>
              </a:spcBef>
              <a:spcAft>
                <a:spcPts val="800"/>
              </a:spcAft>
              <a:buNone/>
            </a:pPr>
            <a:endParaRPr lang="tr-TR" dirty="0" smtClean="0">
              <a:solidFill>
                <a:prstClr val="black"/>
              </a:solidFill>
              <a:latin typeface="Times New Roman" pitchFamily="18" charset="0"/>
              <a:ea typeface="Calibri"/>
              <a:cs typeface="Times New Roman" pitchFamily="18" charset="0"/>
            </a:endParaRPr>
          </a:p>
          <a:p>
            <a:pPr marL="0" lvl="0" indent="0" algn="just">
              <a:lnSpc>
                <a:spcPct val="107000"/>
              </a:lnSpc>
              <a:spcBef>
                <a:spcPts val="0"/>
              </a:spcBef>
              <a:spcAft>
                <a:spcPts val="800"/>
              </a:spcAft>
              <a:buNone/>
            </a:pPr>
            <a:r>
              <a:rPr lang="tr-TR" dirty="0" smtClean="0">
                <a:solidFill>
                  <a:prstClr val="black"/>
                </a:solidFill>
                <a:latin typeface="Times New Roman" pitchFamily="18" charset="0"/>
                <a:ea typeface="Calibri"/>
                <a:cs typeface="Times New Roman" pitchFamily="18" charset="0"/>
              </a:rPr>
              <a:t>	Yazmanın </a:t>
            </a:r>
            <a:r>
              <a:rPr lang="tr-TR" dirty="0">
                <a:solidFill>
                  <a:prstClr val="black"/>
                </a:solidFill>
                <a:latin typeface="Times New Roman" pitchFamily="18" charset="0"/>
                <a:ea typeface="Calibri"/>
                <a:cs typeface="Times New Roman" pitchFamily="18" charset="0"/>
              </a:rPr>
              <a:t>bir de ifade yönü vardır. Yazılı ifadenin kazanılmasında öğrencilerin dil becerileri önem kazanır. Bireyin düşündükleri bir plan çerçevesinde yazılı olarak ifade etmesi için yazacağı konu hakkında bilgi sahibi olması, yazacağı metin türü, cümle yapısı hakkında bilgi sahibi olması ifadeleri birbiriyle ilişkilendirerek yazması yani hem biçimsel hem de anlam olarak yazılı ifadeye dökebilmesi gerekir. </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xmlns="" val="21226171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708</Words>
  <Application>Microsoft Office PowerPoint</Application>
  <PresentationFormat>Ekran Gösterisi (4:3)</PresentationFormat>
  <Paragraphs>135</Paragraphs>
  <Slides>60</Slides>
  <Notes>0</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Ofis Teması</vt:lpstr>
      <vt:lpstr>Slayt 1</vt:lpstr>
      <vt:lpstr>Okuma-Yazma nedir?</vt:lpstr>
      <vt:lpstr>Slayt 3</vt:lpstr>
      <vt:lpstr>Slayt 4</vt:lpstr>
      <vt:lpstr>Okuma sürecini şematik olarak aşağıdaki şekilde ifade edebiliriz; </vt:lpstr>
      <vt:lpstr>Slayt 6</vt:lpstr>
      <vt:lpstr>Slayt 7</vt:lpstr>
      <vt:lpstr>Slayt 8</vt:lpstr>
      <vt:lpstr>Slayt 9</vt:lpstr>
      <vt:lpstr>Okumanın Önemi </vt:lpstr>
      <vt:lpstr>Slayt 11</vt:lpstr>
      <vt:lpstr>Slayt 12</vt:lpstr>
      <vt:lpstr>Slayt 13</vt:lpstr>
      <vt:lpstr>Slayt 14</vt:lpstr>
      <vt:lpstr>Slayt 15</vt:lpstr>
      <vt:lpstr>Slayt 16</vt:lpstr>
      <vt:lpstr>Slayt 17</vt:lpstr>
      <vt:lpstr>Slayt 18</vt:lpstr>
      <vt:lpstr>Slayt 19</vt:lpstr>
      <vt:lpstr>Slayt 20</vt:lpstr>
      <vt:lpstr>Yazma Becerisinin Önemi </vt:lpstr>
      <vt:lpstr>Slayt 22</vt:lpstr>
      <vt:lpstr>Okuma-Yazmanın Öğrenci İçin Önemi</vt:lpstr>
      <vt:lpstr>Slayt 24</vt:lpstr>
      <vt:lpstr>Slayt 25</vt:lpstr>
      <vt:lpstr>Okuma-Yazmanın Akademik Yaşantıya Etkisi</vt:lpstr>
      <vt:lpstr>Slayt 27</vt:lpstr>
      <vt:lpstr>Slayt 28</vt:lpstr>
      <vt:lpstr>Slayt 29</vt:lpstr>
      <vt:lpstr>Slayt 30</vt:lpstr>
      <vt:lpstr>Slayt 31</vt:lpstr>
      <vt:lpstr>Slayt 32</vt:lpstr>
      <vt:lpstr>Slayt 33</vt:lpstr>
      <vt:lpstr>Okuma-Yazmada Öğretmen Rolü</vt:lpstr>
      <vt:lpstr>Slayt 35</vt:lpstr>
      <vt:lpstr>  OKUMA-YAZMA VE DİL GELİŞİMİNDE AİLENİN ROLÜ   </vt:lpstr>
      <vt:lpstr>Slayt 37</vt:lpstr>
      <vt:lpstr>Slayt 38</vt:lpstr>
      <vt:lpstr>Slayt 39</vt:lpstr>
      <vt:lpstr>Slayt 40</vt:lpstr>
      <vt:lpstr>Slayt 41</vt:lpstr>
      <vt:lpstr>Slayt 42</vt:lpstr>
      <vt:lpstr>Slayt 43</vt:lpstr>
      <vt:lpstr>Slayt 44</vt:lpstr>
      <vt:lpstr>Okuryazarlık Sürecine Aile Katılımı Nasıl Sağlanabilir?</vt:lpstr>
      <vt:lpstr>Slayt 46</vt:lpstr>
      <vt:lpstr>Slayt 47</vt:lpstr>
      <vt:lpstr>Slayt 48</vt:lpstr>
      <vt:lpstr>Slayt 49</vt:lpstr>
      <vt:lpstr>Slayt 50</vt:lpstr>
      <vt:lpstr>Slayt 51</vt:lpstr>
      <vt:lpstr>Slayt 52</vt:lpstr>
      <vt:lpstr>Slayt 53</vt:lpstr>
      <vt:lpstr>Ailelerin Medya Araçları ve Diğer Yollarla Çocuklarına Nasıl Yardımcı Olacakları </vt:lpstr>
      <vt:lpstr>Slayt 55</vt:lpstr>
      <vt:lpstr>Slayt 56</vt:lpstr>
      <vt:lpstr>Slayt 57</vt:lpstr>
      <vt:lpstr>Slayt 58</vt:lpstr>
      <vt:lpstr>Slayt 59</vt:lpstr>
      <vt:lpstr>Slayt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Normal XP Sp3</cp:lastModifiedBy>
  <cp:revision>142</cp:revision>
  <dcterms:created xsi:type="dcterms:W3CDTF">2015-09-18T08:37:22Z</dcterms:created>
  <dcterms:modified xsi:type="dcterms:W3CDTF">2015-10-12T18:55:45Z</dcterms:modified>
</cp:coreProperties>
</file>