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5" autoAdjust="0"/>
    <p:restoredTop sz="94660" autoAdjust="0"/>
  </p:normalViewPr>
  <p:slideViewPr>
    <p:cSldViewPr>
      <p:cViewPr>
        <p:scale>
          <a:sx n="66" d="100"/>
          <a:sy n="66" d="100"/>
        </p:scale>
        <p:origin x="-150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3429000" cy="11430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34290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0C3A4CE-E64D-449E-9B63-A2EF004F0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537D81C-4D41-465C-A72A-236F6EF876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DE93DD0-9709-4D14-B226-477EA090E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AB3538E-E0D1-4E5A-8FD0-F913E435F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A9973C76-CFA3-42C3-A5C5-E1B677622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B384E2C-3F27-44D2-80F1-BE99CFCC8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F7417812-F1A0-4693-A21E-F4F5DB996F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8EE9D3CA-272C-4323-B996-21583F0D0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D890B7E-7855-4B6B-B157-C254967D4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2F38854-8AC7-4AE3-85D9-595B4ACCB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E7B90"/>
                </a:solidFill>
                <a:latin typeface="+mj-lt"/>
                <a:cs typeface="Arial" charset="0"/>
              </a:defRPr>
            </a:lvl1pPr>
          </a:lstStyle>
          <a:p>
            <a:r>
              <a:rPr lang="en-US"/>
              <a:t>© 2005 Pearson Education Canada Inc.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8513" y="6296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1-</a:t>
            </a:r>
            <a:fld id="{ABA2D2B4-2147-4E4F-853B-D4E4ED2BEB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Why Study Money, Banking, and Financial Markets? </a:t>
            </a:r>
          </a:p>
          <a:p>
            <a:endParaRPr lang="en-US"/>
          </a:p>
        </p:txBody>
      </p:sp>
      <p:pic>
        <p:nvPicPr>
          <p:cNvPr id="4105" name="Picture 9" descr="C:\Documents and Settings\uwallde\My Documents\Data\mishkin_moneybank_2ce\0321263529\Mishkin_EconMoneyBank_C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"/>
            <a:ext cx="4405313" cy="55054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B664AA66-D277-4948-BFD1-07C48FB8A7F9}" type="slidenum">
              <a:rPr lang="en-US"/>
              <a:pPr/>
              <a:t>10</a:t>
            </a:fld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Fiscal Policy and Monetary Policy</a:t>
            </a:r>
          </a:p>
        </p:txBody>
      </p:sp>
      <p:pic>
        <p:nvPicPr>
          <p:cNvPr id="13322" name="Picture 10" descr="C:\Documents and Settings\Administrator\My Documents\Pearson\mishkin_moneybank_2ce_ppt\mish_chap01\mish_fg01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50" y="1382713"/>
            <a:ext cx="5929313" cy="40925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96258782-4D4E-4306-9C16-4EB4ED8555E1}" type="slidenum">
              <a:rPr lang="en-US"/>
              <a:pPr/>
              <a:t>11</a:t>
            </a:fld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Study Money and Banking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Basic Analytic Framework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1.	Simplified approach to the demand for assets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2.	Concept of equilibrium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3.	Basic supply and demand approach to understand behavior in financial markets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4.	Search for profits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5.	Transactions cost and asymmetric information approach to financial structure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6.	Aggregate supply and demand analysis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Features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1.	Case studies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2.	Applications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3.	Special-interest boxes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4.	Following the Financial News boxes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5.	Reading the financial pages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6.	Web Exercises and URLs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28600" y="6613525"/>
            <a:ext cx="2406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3E7B90"/>
                </a:solidFill>
                <a:latin typeface="Arial" charset="0"/>
                <a:cs typeface="Arial" charset="0"/>
              </a:rPr>
              <a:t>© 2005 Pearson Education Canada Inc.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4AC321F0-DB7B-4DAF-9974-51B528A24B07}" type="slidenum">
              <a:rPr lang="en-US"/>
              <a:pPr/>
              <a:t>12</a:t>
            </a:fld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641600" y="5465763"/>
            <a:ext cx="143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662238" y="4837113"/>
            <a:ext cx="1206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Appendix: Definitions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Aggregate Output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Gross Domestic Product (GDP) = Value of all final goods and services produced in domestic economy during year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Aggregate Income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Total income of factors of production (land, capital, labor) during year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Distinction Between Nominal and Real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Nominal = values measured using current prices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Real = quantities, measured with constant prices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Aggregate Price Level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	 		nominal GDP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2000"/>
              <a:t>GDP Deflator = 	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2000"/>
              <a:t>			  real GDP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	                           $10 trillion 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2000"/>
              <a:t>GDP Deflator =		           = 1.11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z="2000"/>
              <a:t>	                            $9 trillion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Consumer Price Index (CPI) price of “basket” of goods and services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13BD6056-E502-4235-954F-FDF17A125857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36864" name="Object 0"/>
          <p:cNvGraphicFramePr>
            <a:graphicFrameLocks noChangeAspect="1"/>
          </p:cNvGraphicFramePr>
          <p:nvPr/>
        </p:nvGraphicFramePr>
        <p:xfrm>
          <a:off x="2651125" y="2468563"/>
          <a:ext cx="3810000" cy="960437"/>
        </p:xfrm>
        <a:graphic>
          <a:graphicData uri="http://schemas.openxmlformats.org/presentationml/2006/ole">
            <p:oleObj spid="_x0000_s36864" name="Equation" r:id="rId3" imgW="1511280" imgH="380880" progId="Equation.DSMT4">
              <p:embed/>
            </p:oleObj>
          </a:graphicData>
        </a:graphic>
      </p:graphicFrame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730250" y="3886200"/>
          <a:ext cx="7651750" cy="892175"/>
        </p:xfrm>
        <a:graphic>
          <a:graphicData uri="http://schemas.openxmlformats.org/presentationml/2006/ole">
            <p:oleObj spid="_x0000_s36865" name="Equation" r:id="rId4" imgW="3035160" imgH="355320" progId="Equation.DSMT4">
              <p:embed/>
            </p:oleObj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027238" y="5078413"/>
          <a:ext cx="5059362" cy="860425"/>
        </p:xfrm>
        <a:graphic>
          <a:graphicData uri="http://schemas.openxmlformats.org/presentationml/2006/ole">
            <p:oleObj spid="_x0000_s36866" name="Equation" r:id="rId5" imgW="2006280" imgH="342720" progId="Equation.DSMT4">
              <p:embed/>
            </p:oleObj>
          </a:graphicData>
        </a:graphic>
      </p:graphicFrame>
      <p:sp>
        <p:nvSpPr>
          <p:cNvPr id="215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Appendix: Definitions</a:t>
            </a:r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/>
              <a:t>Growth Rates and the Inflation Rate</a:t>
            </a:r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1113BD2B-6F44-4981-ADF0-25DBCECA2162}" type="slidenum">
              <a:rPr lang="en-US"/>
              <a:pPr/>
              <a:t>2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0010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Why Study Financial Markets?</a:t>
            </a:r>
            <a:r>
              <a:rPr lang="en-US"/>
              <a:t> </a:t>
            </a:r>
          </a:p>
          <a:p>
            <a:pPr lvl="1">
              <a:buFontTx/>
              <a:buNone/>
            </a:pPr>
            <a:r>
              <a:rPr lang="en-US"/>
              <a:t>1.	Channel funds from savers to investors, thereby promoting economic efficiency</a:t>
            </a:r>
          </a:p>
          <a:p>
            <a:pPr lvl="1">
              <a:buFontTx/>
              <a:buNone/>
            </a:pPr>
            <a:r>
              <a:rPr lang="en-US"/>
              <a:t>2.	Affect personal wealth and behavior of business firms</a:t>
            </a:r>
          </a:p>
          <a:p>
            <a:pPr>
              <a:buFontTx/>
              <a:buNone/>
            </a:pPr>
            <a:r>
              <a:rPr lang="en-US" b="1"/>
              <a:t>Why Study Banking and Financial Institutions?</a:t>
            </a:r>
            <a:r>
              <a:rPr lang="en-US"/>
              <a:t> </a:t>
            </a:r>
          </a:p>
          <a:p>
            <a:pPr lvl="1">
              <a:buFontTx/>
              <a:buNone/>
            </a:pPr>
            <a:r>
              <a:rPr lang="en-US"/>
              <a:t>1.	Financial Intermediation</a:t>
            </a:r>
          </a:p>
          <a:p>
            <a:pPr lvl="2">
              <a:buFontTx/>
              <a:buNone/>
            </a:pPr>
            <a:r>
              <a:rPr lang="en-US" sz="2400"/>
              <a:t>	Helps get funds from savers to investors</a:t>
            </a:r>
          </a:p>
          <a:p>
            <a:pPr lvl="1">
              <a:buFontTx/>
              <a:buNone/>
            </a:pPr>
            <a:r>
              <a:rPr lang="en-US"/>
              <a:t>2.	Banks and Money Supply</a:t>
            </a:r>
          </a:p>
          <a:p>
            <a:pPr lvl="2">
              <a:buFontTx/>
              <a:buNone/>
            </a:pPr>
            <a:r>
              <a:rPr lang="en-US" sz="2400"/>
              <a:t>	Crucial role in creation of money</a:t>
            </a:r>
          </a:p>
          <a:p>
            <a:pPr lvl="1">
              <a:buFontTx/>
              <a:buNone/>
            </a:pPr>
            <a:r>
              <a:rPr lang="en-US"/>
              <a:t>3.	Financial Innovation</a:t>
            </a:r>
          </a:p>
          <a:p>
            <a:pPr>
              <a:buFontTx/>
              <a:buNone/>
            </a:pPr>
            <a:r>
              <a:rPr lang="en-US" b="1"/>
              <a:t>Why Study Money and Monetary Policy?</a:t>
            </a:r>
            <a:endParaRPr lang="en-US"/>
          </a:p>
          <a:p>
            <a:pPr lvl="1">
              <a:buFontTx/>
              <a:buNone/>
            </a:pPr>
            <a:r>
              <a:rPr lang="en-US"/>
              <a:t>1.	Influence on business cycles, inflation, and interest rates</a:t>
            </a:r>
          </a:p>
          <a:p>
            <a:endParaRPr lang="en-US" sz="24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63E795A1-EB24-43A3-9381-E5214881458B}" type="slidenum">
              <a:rPr lang="en-US"/>
              <a:pPr/>
              <a:t>3</a:t>
            </a:fld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 Market</a:t>
            </a:r>
          </a:p>
        </p:txBody>
      </p:sp>
      <p:pic>
        <p:nvPicPr>
          <p:cNvPr id="6154" name="Picture 10" descr="C:\Documents and Settings\Administrator\My Documents\Pearson\mishkin_moneybank_2ce_ppt\mish_chap01\mish_fg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819900" cy="38084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759B600E-79D3-4A52-8428-C6B6093EF513}" type="slidenum">
              <a:rPr lang="en-US"/>
              <a:pPr/>
              <a:t>4</a:t>
            </a:fld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Stock Market</a:t>
            </a:r>
          </a:p>
        </p:txBody>
      </p:sp>
      <p:pic>
        <p:nvPicPr>
          <p:cNvPr id="7180" name="Picture 12" descr="C:\Documents and Settings\Administrator\My Documents\Pearson\mishkin_moneybank_2ce_ppt\mish_chap01\mish_fg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50" y="1820863"/>
            <a:ext cx="5929313" cy="32146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4B0D5745-C840-4DA5-AA96-9B6E4C6B6D3A}" type="slidenum">
              <a:rPr lang="en-US"/>
              <a:pPr/>
              <a:t>5</a:t>
            </a:fld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Foreign Exchange Market</a:t>
            </a:r>
          </a:p>
        </p:txBody>
      </p:sp>
      <p:pic>
        <p:nvPicPr>
          <p:cNvPr id="8202" name="Picture 10" descr="C:\Documents and Settings\Administrator\My Documents\Pearson\mishkin_moneybank_2ce_ppt\mish_chap01\mish_fg01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533525"/>
            <a:ext cx="6038850" cy="3790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9755E699-AB1E-45B9-8661-FBA38C26AFAF}" type="slidenum">
              <a:rPr lang="en-US"/>
              <a:pPr/>
              <a:t>6</a:t>
            </a:fld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Money and Business Cycles</a:t>
            </a:r>
          </a:p>
        </p:txBody>
      </p:sp>
      <p:pic>
        <p:nvPicPr>
          <p:cNvPr id="9226" name="Picture 10" descr="C:\Documents and Settings\Administrator\My Documents\Pearson\mishkin_moneybank_2ce_ppt\mish_chap01\mish_fg01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1258888"/>
            <a:ext cx="6149975" cy="43386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9B2FEF1F-D094-4FCE-9141-08233880278E}" type="slidenum">
              <a:rPr lang="en-US"/>
              <a:pPr/>
              <a:t>7</a:t>
            </a:fld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Money and the Price Level</a:t>
            </a:r>
          </a:p>
        </p:txBody>
      </p:sp>
      <p:pic>
        <p:nvPicPr>
          <p:cNvPr id="10250" name="Picture 10" descr="C:\Documents and Settings\Administrator\My Documents\Pearson\mishkin_moneybank_2ce_ppt\mish_chap01\mish_fg01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1423988"/>
            <a:ext cx="5435600" cy="40100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B688C7F1-6D5B-470C-B075-3F626203D5AA}" type="slidenum">
              <a:rPr lang="en-US"/>
              <a:pPr/>
              <a:t>8</a:t>
            </a:fld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Money Growth and Inflation</a:t>
            </a:r>
          </a:p>
        </p:txBody>
      </p:sp>
      <p:pic>
        <p:nvPicPr>
          <p:cNvPr id="11274" name="Picture 10" descr="C:\Documents and Settings\Administrator\My Documents\Pearson\mishkin_moneybank_2ce_ppt\mish_chap01\mish_fg01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13" y="1450975"/>
            <a:ext cx="4929187" cy="39544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2005 Pearson Education Canada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2EECBF8-9C89-42C8-9E14-845FB3EFEE45}" type="slidenum">
              <a:rPr lang="en-US"/>
              <a:pPr/>
              <a:t>9</a:t>
            </a:fld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Money Growth and Interest Rates</a:t>
            </a:r>
          </a:p>
        </p:txBody>
      </p:sp>
      <p:pic>
        <p:nvPicPr>
          <p:cNvPr id="12298" name="Picture 10" descr="C:\Documents and Settings\Administrator\My Documents\Pearson\mishkin_moneybank_2ce_ppt\mish_chap01\mish_fg01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350" y="1430338"/>
            <a:ext cx="5573713" cy="39957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newMishkin_template">
  <a:themeElements>
    <a:clrScheme name="newMishki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Mishkin_template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Mishki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E:\Mishkin PPT\mishin_0321194195_ppt\newMishkin_template.pot</Template>
  <TotalTime>1472214489</TotalTime>
  <Pages>12</Pages>
  <Words>237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Times</vt:lpstr>
      <vt:lpstr>newMishkin_template</vt:lpstr>
      <vt:lpstr>MathType 5.0 Equation</vt:lpstr>
      <vt:lpstr>Chapter 1</vt:lpstr>
      <vt:lpstr>Slide 2</vt:lpstr>
      <vt:lpstr>Bond Market</vt:lpstr>
      <vt:lpstr>Stock Market</vt:lpstr>
      <vt:lpstr>Foreign Exchange Market</vt:lpstr>
      <vt:lpstr>Money and Business Cycles</vt:lpstr>
      <vt:lpstr>Money and the Price Level</vt:lpstr>
      <vt:lpstr>Money Growth and Inflation</vt:lpstr>
      <vt:lpstr>Money Growth and Interest Rates</vt:lpstr>
      <vt:lpstr>Fiscal Policy and Monetary Policy</vt:lpstr>
      <vt:lpstr>How We Study Money and Banking</vt:lpstr>
      <vt:lpstr>Appendix: Definitions</vt:lpstr>
      <vt:lpstr>Appendix: Definitions</vt:lpstr>
    </vt:vector>
  </TitlesOfParts>
  <Company>Copyright 2004 Pearson Addison-Wesley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ben</cp:lastModifiedBy>
  <cp:revision>47</cp:revision>
  <cp:lastPrinted>2009-04-22T19:24:48Z</cp:lastPrinted>
  <dcterms:created xsi:type="dcterms:W3CDTF">2000-04-19T09:38:05Z</dcterms:created>
  <dcterms:modified xsi:type="dcterms:W3CDTF">2015-11-19T07:11:22Z</dcterms:modified>
</cp:coreProperties>
</file>