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50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3429000" cy="11430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34290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23-</a:t>
            </a:r>
            <a:fld id="{C9B0182A-0732-47CB-857F-8F91B28FF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23-</a:t>
            </a:r>
            <a:fld id="{D017103E-A377-4A43-9C55-E506E133A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23-</a:t>
            </a:r>
            <a:fld id="{9C5C0F78-EEBF-47DB-B539-1ADAEC220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23-</a:t>
            </a:r>
            <a:fld id="{1C5B6588-7CE9-434F-9B87-5996445DFA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23-</a:t>
            </a:r>
            <a:fld id="{047CCF49-B3CD-48F2-BB48-75221EE09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23-</a:t>
            </a:r>
            <a:fld id="{A0323772-8448-4B9A-8CA7-6F30D66119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23-</a:t>
            </a:r>
            <a:fld id="{E2280167-7AAD-45DC-9363-A60F59F65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23-</a:t>
            </a:r>
            <a:fld id="{0348A4BD-771B-4E09-A9F8-3E46DC6D65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23-</a:t>
            </a:r>
            <a:fld id="{804A89AC-8298-4AB7-97B7-45D28148B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23-</a:t>
            </a:r>
            <a:fld id="{F448816B-D35E-4286-95D1-8B2524346C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E7B90"/>
                </a:solidFill>
                <a:latin typeface="+mj-lt"/>
                <a:cs typeface="Arial" charset="0"/>
              </a:defRPr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8513" y="6296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23-</a:t>
            </a:r>
            <a:fld id="{E2E84A63-7D8E-4870-B7C8-C8F42C4CB1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3962400"/>
            <a:ext cx="77724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500000"/>
              </a:spcBef>
            </a:pPr>
            <a:endParaRPr lang="tr-TR" sz="3600" b="1">
              <a:latin typeface="Arial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23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Keynesian Framework and the </a:t>
            </a:r>
            <a:r>
              <a:rPr lang="en-US" i="1"/>
              <a:t>ISLM</a:t>
            </a:r>
            <a:r>
              <a:rPr lang="en-US"/>
              <a:t> Model</a:t>
            </a:r>
          </a:p>
          <a:p>
            <a:endParaRPr lang="en-US"/>
          </a:p>
        </p:txBody>
      </p:sp>
      <p:pic>
        <p:nvPicPr>
          <p:cNvPr id="4105" name="Picture 9" descr="C:\Documents and Settings\uwallde\My Documents\Data\mishkin_moneybank_2ce\0321263529\Mishkin_EconMoneyBank_C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85800"/>
            <a:ext cx="4405313" cy="5505450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09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000">
                <a:solidFill>
                  <a:srgbClr val="3E7B90"/>
                </a:solidFill>
                <a:latin typeface="Arial" charset="0"/>
                <a:cs typeface="Arial" charset="0"/>
              </a:rPr>
              <a:t>© 2005 Pearson Education Canada Inc.</a:t>
            </a:r>
            <a:endParaRPr lang="en-US" sz="1000">
              <a:solidFill>
                <a:srgbClr val="3E7B9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23-</a:t>
            </a:r>
            <a:fld id="{018C9C4D-88C3-42AF-B2F2-F5F993AC7E6B}" type="slidenum">
              <a:rPr lang="en-US"/>
              <a:pPr/>
              <a:t>10</a:t>
            </a:fld>
            <a:endParaRPr lang="en-US"/>
          </a:p>
        </p:txBody>
      </p:sp>
      <p:pic>
        <p:nvPicPr>
          <p:cNvPr id="13318" name="Picture 6" descr="c:\documents and settings\umiraja\desktop\mishkin_ppt\color_ppt\02_gif_contrast\c23f06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924800" cy="4732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Role of International Trade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105400" y="3429000"/>
            <a:ext cx="3581400" cy="1082675"/>
          </a:xfr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lIns="90488" tIns="44450" rIns="90488" bIns="44450" anchor="ctr"/>
          <a:lstStyle/>
          <a:p>
            <a:pPr marL="0" indent="3175">
              <a:buFontTx/>
              <a:buNone/>
              <a:tabLst>
                <a:tab pos="914400" algn="l"/>
              </a:tabLst>
            </a:pPr>
            <a:r>
              <a:rPr lang="en-US" sz="1800">
                <a:latin typeface="Symbol" pitchFamily="18" charset="2"/>
              </a:rPr>
              <a:t></a:t>
            </a:r>
            <a:r>
              <a:rPr lang="en-US" sz="1800" i="1"/>
              <a:t>NX </a:t>
            </a:r>
            <a:r>
              <a:rPr lang="en-US" sz="1800"/>
              <a:t>= +100,</a:t>
            </a:r>
          </a:p>
          <a:p>
            <a:pPr marL="0" indent="3175">
              <a:buFontTx/>
              <a:buNone/>
              <a:tabLst>
                <a:tab pos="914400" algn="l"/>
              </a:tabLst>
            </a:pPr>
            <a:r>
              <a:rPr lang="en-US" sz="1800">
                <a:latin typeface="Symbol" pitchFamily="18" charset="2"/>
              </a:rPr>
              <a:t></a:t>
            </a:r>
            <a:r>
              <a:rPr lang="en-US" sz="1800" i="1"/>
              <a:t>Y</a:t>
            </a:r>
            <a:r>
              <a:rPr lang="en-US" sz="1800"/>
              <a:t>/</a:t>
            </a:r>
            <a:r>
              <a:rPr lang="en-US" sz="1800">
                <a:latin typeface="Symbol" pitchFamily="18" charset="2"/>
              </a:rPr>
              <a:t></a:t>
            </a:r>
            <a:r>
              <a:rPr lang="en-US" sz="1800" i="1"/>
              <a:t>NX</a:t>
            </a:r>
            <a:r>
              <a:rPr lang="en-US" sz="1800"/>
              <a:t>	= 200/100 = 2 </a:t>
            </a:r>
            <a:br>
              <a:rPr lang="en-US" sz="1800"/>
            </a:br>
            <a:r>
              <a:rPr lang="en-US" sz="1800"/>
              <a:t>	= 1/(1 – </a:t>
            </a:r>
            <a:r>
              <a:rPr lang="en-US" sz="1800" i="1"/>
              <a:t>mpc</a:t>
            </a:r>
            <a:r>
              <a:rPr lang="en-US" sz="1800"/>
              <a:t>) = 1/(1 – .5)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23-</a:t>
            </a:r>
            <a:fld id="{0A2DEF99-AE67-4A42-A9A7-5CEB01732367}" type="slidenum">
              <a:rPr lang="en-US"/>
              <a:pPr/>
              <a:t>11</a:t>
            </a:fld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2743200" cy="1143000"/>
          </a:xfrm>
        </p:spPr>
        <p:txBody>
          <a:bodyPr/>
          <a:lstStyle/>
          <a:p>
            <a:r>
              <a:rPr lang="en-US" sz="2800"/>
              <a:t>Summary: Factors that Affect </a:t>
            </a:r>
            <a:r>
              <a:rPr lang="en-US" sz="2800" i="1"/>
              <a:t>Y</a:t>
            </a:r>
          </a:p>
        </p:txBody>
      </p:sp>
      <p:pic>
        <p:nvPicPr>
          <p:cNvPr id="14342" name="Picture 6" descr="c:\documents and settings\umiraja\desktop\mishkin_ppt\color_ppt\02_gif_contrast\c23t02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6172200" cy="6011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23-</a:t>
            </a:r>
            <a:fld id="{4C7109F8-098D-4058-9543-04B917F7F19F}" type="slidenum">
              <a:rPr lang="en-US"/>
              <a:pPr/>
              <a:t>12</a:t>
            </a:fld>
            <a:endParaRPr lang="en-US"/>
          </a:p>
        </p:txBody>
      </p:sp>
      <p:pic>
        <p:nvPicPr>
          <p:cNvPr id="15366" name="Picture 6" descr="c:\documents and settings\umiraja\desktop\mishkin_ppt\color_ppt\02_gif_contrast\c23f07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"/>
            <a:ext cx="3840163" cy="640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28600"/>
            <a:ext cx="2159000" cy="1219200"/>
          </a:xfrm>
          <a:noFill/>
          <a:ln/>
        </p:spPr>
        <p:txBody>
          <a:bodyPr lIns="90488" tIns="44450" rIns="90488" bIns="44450" anchor="t"/>
          <a:lstStyle/>
          <a:p>
            <a:r>
              <a:rPr lang="en-US" i="1"/>
              <a:t>IS</a:t>
            </a:r>
            <a:r>
              <a:rPr lang="en-US"/>
              <a:t> Curve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0" y="2362200"/>
            <a:ext cx="1854200" cy="2835275"/>
          </a:xfr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lIns="90488" tIns="44450" rIns="90488" bIns="44450" anchor="ctr" anchorCtr="1"/>
          <a:lstStyle/>
          <a:p>
            <a:pPr>
              <a:buFontTx/>
              <a:buNone/>
            </a:pPr>
            <a:r>
              <a:rPr lang="en-US" sz="1600" i="1"/>
              <a:t>IS</a:t>
            </a:r>
            <a:r>
              <a:rPr lang="en-US" sz="1600"/>
              <a:t> curve</a:t>
            </a:r>
          </a:p>
          <a:p>
            <a:pPr>
              <a:buFontTx/>
              <a:buNone/>
            </a:pPr>
            <a:r>
              <a:rPr lang="en-US" sz="1600"/>
              <a:t>1.</a:t>
            </a:r>
            <a:r>
              <a:rPr lang="en-US" sz="1600" i="1"/>
              <a:t>	i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 </a:t>
            </a:r>
            <a:r>
              <a:rPr lang="en-US" sz="1600" i="1"/>
              <a:t>I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</a:t>
            </a:r>
            <a:r>
              <a:rPr lang="en-US" sz="1600"/>
              <a:t> </a:t>
            </a:r>
            <a:r>
              <a:rPr lang="en-US" sz="1600" i="1"/>
              <a:t>NX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</a:t>
            </a:r>
            <a:r>
              <a:rPr lang="en-US" sz="1600"/>
              <a:t>, </a:t>
            </a:r>
            <a:r>
              <a:rPr lang="en-US" sz="1600" i="1"/>
              <a:t>Y</a:t>
            </a:r>
            <a:r>
              <a:rPr lang="en-US" sz="1600" i="1" baseline="30000"/>
              <a:t>ad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</a:t>
            </a:r>
            <a:r>
              <a:rPr lang="en-US" sz="1600"/>
              <a:t>, </a:t>
            </a:r>
            <a:r>
              <a:rPr lang="en-US" sz="1600" i="1"/>
              <a:t>Y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</a:t>
            </a:r>
            <a:endParaRPr lang="en-US" sz="1600"/>
          </a:p>
          <a:p>
            <a:pPr>
              <a:buFontTx/>
              <a:buNone/>
            </a:pPr>
            <a:r>
              <a:rPr lang="en-US" sz="1600"/>
              <a:t>	Points 1, 2, 3 in figure</a:t>
            </a:r>
          </a:p>
          <a:p>
            <a:pPr>
              <a:buFontTx/>
              <a:buNone/>
            </a:pPr>
            <a:r>
              <a:rPr lang="en-US" sz="1600"/>
              <a:t>2.	Right of </a:t>
            </a:r>
            <a:r>
              <a:rPr lang="en-US" sz="1600" i="1"/>
              <a:t>IS</a:t>
            </a:r>
            <a:r>
              <a:rPr lang="en-US" sz="1600"/>
              <a:t>: </a:t>
            </a:r>
            <a:r>
              <a:rPr lang="en-US" sz="1600" i="1"/>
              <a:t>Y</a:t>
            </a:r>
            <a:r>
              <a:rPr lang="en-US" sz="1600"/>
              <a:t> &gt; </a:t>
            </a:r>
            <a:r>
              <a:rPr lang="en-US" sz="1600" i="1"/>
              <a:t>Y</a:t>
            </a:r>
            <a:r>
              <a:rPr lang="en-US" sz="1600" i="1" baseline="30000"/>
              <a:t>ad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</a:t>
            </a:r>
            <a:r>
              <a:rPr lang="en-US" sz="1600"/>
              <a:t> </a:t>
            </a:r>
            <a:r>
              <a:rPr lang="en-US" sz="1600" i="1"/>
              <a:t>Y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</a:t>
            </a:r>
            <a:r>
              <a:rPr lang="en-US" sz="1600"/>
              <a:t> to </a:t>
            </a:r>
            <a:r>
              <a:rPr lang="en-US" sz="1600" i="1"/>
              <a:t>IS</a:t>
            </a:r>
            <a:endParaRPr lang="en-US" sz="1600"/>
          </a:p>
          <a:p>
            <a:pPr>
              <a:buFontTx/>
              <a:buNone/>
            </a:pPr>
            <a:r>
              <a:rPr lang="en-US" sz="1600"/>
              <a:t>	Left of </a:t>
            </a:r>
            <a:r>
              <a:rPr lang="en-US" sz="1600" i="1"/>
              <a:t>IS</a:t>
            </a:r>
            <a:r>
              <a:rPr lang="en-US" sz="1600"/>
              <a:t>: </a:t>
            </a:r>
            <a:r>
              <a:rPr lang="en-US" sz="1600" i="1"/>
              <a:t>Y</a:t>
            </a:r>
            <a:r>
              <a:rPr lang="en-US" sz="1600"/>
              <a:t> &lt; </a:t>
            </a:r>
            <a:r>
              <a:rPr lang="en-US" sz="1600" i="1"/>
              <a:t>Y</a:t>
            </a:r>
            <a:r>
              <a:rPr lang="en-US" sz="1600" i="1" baseline="30000"/>
              <a:t>ad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</a:t>
            </a:r>
            <a:r>
              <a:rPr lang="en-US" sz="1600"/>
              <a:t> </a:t>
            </a:r>
            <a:r>
              <a:rPr lang="en-US" sz="1600" i="1"/>
              <a:t>Y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 to </a:t>
            </a:r>
            <a:r>
              <a:rPr lang="en-US" sz="1600" i="1"/>
              <a:t>IS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41350" y="6461125"/>
            <a:ext cx="2406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3E7B90"/>
                </a:solidFill>
                <a:latin typeface="Arial" charset="0"/>
                <a:cs typeface="Arial" charset="0"/>
              </a:rPr>
              <a:t>© 2005 Pearson Education Canada Inc.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23-</a:t>
            </a:r>
            <a:fld id="{8482A46F-8D2E-4712-AB05-8A87CA8294BB}" type="slidenum">
              <a:rPr lang="en-US"/>
              <a:pPr/>
              <a:t>13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i="1"/>
              <a:t>LM</a:t>
            </a:r>
            <a:r>
              <a:rPr lang="en-US"/>
              <a:t> Curve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618163"/>
            <a:ext cx="7031038" cy="858837"/>
          </a:xfr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>
              <a:spcBef>
                <a:spcPct val="0"/>
              </a:spcBef>
              <a:buFontTx/>
              <a:buNone/>
              <a:tabLst>
                <a:tab pos="1828800" algn="l"/>
                <a:tab pos="3830638" algn="l"/>
                <a:tab pos="3890963" algn="l"/>
              </a:tabLst>
            </a:pPr>
            <a:r>
              <a:rPr lang="en-US" sz="1600" i="1"/>
              <a:t>LM</a:t>
            </a:r>
            <a:r>
              <a:rPr lang="en-US" sz="1600"/>
              <a:t> curve</a:t>
            </a:r>
          </a:p>
          <a:p>
            <a:pPr>
              <a:spcBef>
                <a:spcPct val="0"/>
              </a:spcBef>
              <a:buFontTx/>
              <a:buNone/>
              <a:tabLst>
                <a:tab pos="1828800" algn="l"/>
                <a:tab pos="3830638" algn="l"/>
                <a:tab pos="3890963" algn="l"/>
              </a:tabLst>
            </a:pPr>
            <a:r>
              <a:rPr lang="en-US" sz="1600"/>
              <a:t>1.</a:t>
            </a:r>
            <a:r>
              <a:rPr lang="en-US" sz="1600" i="1"/>
              <a:t>	Y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, </a:t>
            </a:r>
            <a:r>
              <a:rPr lang="en-US" sz="1600" i="1"/>
              <a:t>M</a:t>
            </a:r>
            <a:r>
              <a:rPr lang="en-US" sz="1600" i="1" baseline="50000"/>
              <a:t>d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, </a:t>
            </a:r>
            <a:r>
              <a:rPr lang="en-US" sz="1600" i="1"/>
              <a:t>i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	Points 1, 2, 3 in figure</a:t>
            </a:r>
          </a:p>
          <a:p>
            <a:pPr>
              <a:spcBef>
                <a:spcPct val="0"/>
              </a:spcBef>
              <a:buFontTx/>
              <a:buNone/>
              <a:tabLst>
                <a:tab pos="1828800" algn="l"/>
                <a:tab pos="3830638" algn="l"/>
                <a:tab pos="3890963" algn="l"/>
              </a:tabLst>
            </a:pPr>
            <a:r>
              <a:rPr lang="en-US" sz="1600"/>
              <a:t>2.	Right of </a:t>
            </a:r>
            <a:r>
              <a:rPr lang="en-US" sz="1600" i="1"/>
              <a:t>LM</a:t>
            </a:r>
            <a:r>
              <a:rPr lang="en-US" sz="1600"/>
              <a:t>: excess </a:t>
            </a:r>
            <a:r>
              <a:rPr lang="en-US" sz="1600" i="1"/>
              <a:t>M</a:t>
            </a:r>
            <a:r>
              <a:rPr lang="en-US" sz="1600" i="1" baseline="50000"/>
              <a:t>d</a:t>
            </a:r>
            <a:r>
              <a:rPr lang="en-US" sz="1600"/>
              <a:t>, </a:t>
            </a:r>
            <a:r>
              <a:rPr lang="en-US" sz="1600" i="1"/>
              <a:t>i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 to </a:t>
            </a:r>
            <a:r>
              <a:rPr lang="en-US" sz="1600" i="1"/>
              <a:t>LM</a:t>
            </a:r>
            <a:r>
              <a:rPr lang="en-US" sz="1600"/>
              <a:t>	Left of </a:t>
            </a:r>
            <a:r>
              <a:rPr lang="en-US" sz="1600" i="1"/>
              <a:t>LM</a:t>
            </a:r>
            <a:r>
              <a:rPr lang="en-US" sz="1600"/>
              <a:t> : excess </a:t>
            </a:r>
            <a:r>
              <a:rPr lang="en-US" sz="1600" i="1"/>
              <a:t>M</a:t>
            </a:r>
            <a:r>
              <a:rPr lang="en-US" sz="1600" i="1" baseline="50000"/>
              <a:t>s</a:t>
            </a:r>
            <a:r>
              <a:rPr lang="en-US" sz="1600"/>
              <a:t>, </a:t>
            </a:r>
            <a:r>
              <a:rPr lang="en-US" sz="1600" i="1"/>
              <a:t>i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</a:t>
            </a:r>
            <a:r>
              <a:rPr lang="en-US" sz="1600"/>
              <a:t> to </a:t>
            </a:r>
            <a:r>
              <a:rPr lang="en-US" sz="1600" i="1"/>
              <a:t>LM</a:t>
            </a:r>
          </a:p>
        </p:txBody>
      </p:sp>
      <p:pic>
        <p:nvPicPr>
          <p:cNvPr id="16390" name="Picture 6" descr="c:\documents and settings\umiraja\desktop\mishkin_ppt\color_ppt\02_gif_contrast\c23f08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365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93750" y="6553200"/>
            <a:ext cx="2406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3E7B90"/>
                </a:solidFill>
                <a:latin typeface="Arial" charset="0"/>
                <a:cs typeface="Arial" charset="0"/>
              </a:rPr>
              <a:t>© 2005 Pearson Education Canada Inc.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23-</a:t>
            </a:r>
            <a:fld id="{766E9183-99BA-46D5-93CC-95277517841E}" type="slidenum">
              <a:rPr lang="en-US"/>
              <a:pPr/>
              <a:t>14</a:t>
            </a:fld>
            <a:endParaRPr lang="en-US"/>
          </a:p>
        </p:txBody>
      </p:sp>
      <p:pic>
        <p:nvPicPr>
          <p:cNvPr id="17414" name="Picture 6" descr="c:\documents and settings\umiraja\desktop\mishkin_ppt\color_ppt\02_gif_contrast\c23f09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4800"/>
            <a:ext cx="5672138" cy="5829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1752600" cy="1219200"/>
          </a:xfrm>
          <a:noFill/>
          <a:ln/>
        </p:spPr>
        <p:txBody>
          <a:bodyPr lIns="90488" tIns="44450" rIns="90488" bIns="44450"/>
          <a:lstStyle/>
          <a:p>
            <a:r>
              <a:rPr lang="en-US" i="1"/>
              <a:t>ISLM </a:t>
            </a:r>
            <a:r>
              <a:rPr lang="en-US"/>
              <a:t>Model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2667000" cy="3505200"/>
          </a:xfr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lIns="90488" tIns="44450" rIns="90488" bIns="44450" anchor="ctr" anchorCtr="1"/>
          <a:lstStyle/>
          <a:p>
            <a:pPr marL="0" indent="3175">
              <a:buFontTx/>
              <a:buNone/>
            </a:pPr>
            <a:r>
              <a:rPr lang="en-US" sz="2100"/>
              <a:t>Point E, equilibrium where </a:t>
            </a:r>
            <a:r>
              <a:rPr lang="en-US" sz="2100" i="1"/>
              <a:t>Y</a:t>
            </a:r>
            <a:r>
              <a:rPr lang="en-US" sz="2100"/>
              <a:t> = </a:t>
            </a:r>
            <a:r>
              <a:rPr lang="en-US" sz="2100" i="1"/>
              <a:t>Y</a:t>
            </a:r>
            <a:r>
              <a:rPr lang="en-US" sz="2100" i="1" baseline="30000"/>
              <a:t>ad</a:t>
            </a:r>
            <a:r>
              <a:rPr lang="en-US" sz="2100"/>
              <a:t> (IS) and M</a:t>
            </a:r>
            <a:r>
              <a:rPr lang="en-US" sz="2100" i="1" baseline="30000"/>
              <a:t>d</a:t>
            </a:r>
            <a:r>
              <a:rPr lang="en-US" sz="2100"/>
              <a:t> = M</a:t>
            </a:r>
            <a:r>
              <a:rPr lang="en-US" sz="2100" i="1" baseline="30000"/>
              <a:t> s</a:t>
            </a:r>
            <a:r>
              <a:rPr lang="en-US" sz="2100"/>
              <a:t> (</a:t>
            </a:r>
            <a:r>
              <a:rPr lang="en-US" sz="2100" i="1"/>
              <a:t>LM </a:t>
            </a:r>
            <a:r>
              <a:rPr lang="en-US" sz="2100"/>
              <a:t>)</a:t>
            </a:r>
          </a:p>
          <a:p>
            <a:pPr marL="0" indent="3175">
              <a:buFontTx/>
              <a:buNone/>
            </a:pPr>
            <a:r>
              <a:rPr lang="en-US" sz="2100"/>
              <a:t>At other points like A, B, C, D, one of two markets is not in equilibrium and arrows mark movement towards point 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23-</a:t>
            </a:r>
            <a:fld id="{F9405ECB-5C5E-4050-A341-C3531D3F6290}" type="slidenum">
              <a:rPr lang="en-US"/>
              <a:pPr/>
              <a:t>2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Determination of Output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038600"/>
          </a:xfrm>
          <a:noFill/>
          <a:ln/>
        </p:spPr>
        <p:txBody>
          <a:bodyPr/>
          <a:lstStyle/>
          <a:p>
            <a:pPr>
              <a:spcBef>
                <a:spcPct val="4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Keynesian </a:t>
            </a:r>
            <a:r>
              <a:rPr lang="en-US" sz="2400" b="1" i="1">
                <a:solidFill>
                  <a:schemeClr val="tx2"/>
                </a:solidFill>
              </a:rPr>
              <a:t>ISLM</a:t>
            </a:r>
            <a:r>
              <a:rPr lang="en-US" sz="2400" b="1">
                <a:solidFill>
                  <a:schemeClr val="tx2"/>
                </a:solidFill>
              </a:rPr>
              <a:t> Model assumes price level is fixed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Aggregate Demand</a:t>
            </a:r>
          </a:p>
          <a:p>
            <a:pPr>
              <a:buFontTx/>
              <a:buNone/>
            </a:pPr>
            <a:r>
              <a:rPr lang="en-US" sz="2400" i="1"/>
              <a:t>Y</a:t>
            </a:r>
            <a:r>
              <a:rPr lang="en-US" sz="2400" i="1" baseline="50000"/>
              <a:t>ad</a:t>
            </a:r>
            <a:r>
              <a:rPr lang="en-US" sz="2400"/>
              <a:t> = </a:t>
            </a:r>
            <a:r>
              <a:rPr lang="en-US" sz="2400" i="1"/>
              <a:t>C</a:t>
            </a:r>
            <a:r>
              <a:rPr lang="en-US" sz="2400"/>
              <a:t> + </a:t>
            </a:r>
            <a:r>
              <a:rPr lang="en-US" sz="2400" i="1"/>
              <a:t>I</a:t>
            </a:r>
            <a:r>
              <a:rPr lang="en-US" sz="2400"/>
              <a:t> + </a:t>
            </a:r>
            <a:r>
              <a:rPr lang="en-US" sz="2400" i="1"/>
              <a:t>G</a:t>
            </a:r>
            <a:r>
              <a:rPr lang="en-US" sz="2400"/>
              <a:t> + </a:t>
            </a:r>
            <a:r>
              <a:rPr lang="en-US" sz="2400" i="1"/>
              <a:t>NX</a:t>
            </a:r>
            <a:endParaRPr lang="en-US" sz="2400"/>
          </a:p>
          <a:p>
            <a:pPr>
              <a:spcBef>
                <a:spcPct val="4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Equilibrium</a:t>
            </a:r>
            <a:endParaRPr lang="en-US" sz="240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400" i="1"/>
              <a:t>Y</a:t>
            </a:r>
            <a:r>
              <a:rPr lang="en-US" sz="2400"/>
              <a:t> = </a:t>
            </a:r>
            <a:r>
              <a:rPr lang="en-US" sz="2400" i="1"/>
              <a:t>Y</a:t>
            </a:r>
            <a:r>
              <a:rPr lang="en-US" sz="2400" i="1" baseline="50000"/>
              <a:t>ad</a:t>
            </a:r>
            <a:endParaRPr lang="en-US" sz="2400"/>
          </a:p>
          <a:p>
            <a:pPr>
              <a:spcBef>
                <a:spcPct val="4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Consumption Function</a:t>
            </a:r>
            <a:endParaRPr lang="en-US" sz="240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400" i="1"/>
              <a:t>C</a:t>
            </a:r>
            <a:r>
              <a:rPr lang="en-US" sz="2400"/>
              <a:t> = </a:t>
            </a:r>
            <a:r>
              <a:rPr lang="en-US" sz="2400" i="1"/>
              <a:t>a</a:t>
            </a:r>
            <a:r>
              <a:rPr lang="en-US" sz="2400"/>
              <a:t> + (</a:t>
            </a:r>
            <a:r>
              <a:rPr lang="en-US" sz="2400" i="1"/>
              <a:t>mpc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</a:t>
            </a:r>
            <a:r>
              <a:rPr lang="en-US" sz="2400"/>
              <a:t> </a:t>
            </a:r>
            <a:r>
              <a:rPr lang="en-US" sz="2400" i="1"/>
              <a:t>Y</a:t>
            </a:r>
            <a:r>
              <a:rPr lang="en-US" sz="2400" i="1" baseline="-25000"/>
              <a:t>D</a:t>
            </a:r>
            <a:r>
              <a:rPr lang="en-US" sz="2400"/>
              <a:t>)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Investment</a:t>
            </a:r>
            <a:endParaRPr lang="en-US" sz="240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400"/>
              <a:t>1.	Fixed investment</a:t>
            </a:r>
          </a:p>
          <a:p>
            <a:pPr>
              <a:buFontTx/>
              <a:buNone/>
            </a:pPr>
            <a:r>
              <a:rPr lang="en-US" sz="2400"/>
              <a:t>2.	Inventory investment</a:t>
            </a:r>
          </a:p>
          <a:p>
            <a:pPr>
              <a:buFontTx/>
              <a:buNone/>
            </a:pPr>
            <a:r>
              <a:rPr lang="en-US" sz="2400"/>
              <a:t>Only planned investment is included in </a:t>
            </a:r>
            <a:r>
              <a:rPr lang="en-US" sz="2400" i="1"/>
              <a:t>Y</a:t>
            </a:r>
            <a:r>
              <a:rPr lang="en-US" sz="2400" i="1" baseline="50000"/>
              <a:t>ad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003300" y="6470650"/>
            <a:ext cx="2406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3E7B90"/>
                </a:solidFill>
                <a:latin typeface="Arial" charset="0"/>
                <a:cs typeface="Arial" charset="0"/>
              </a:rPr>
              <a:t>© 2005 Pearson Education Canada Inc.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23-</a:t>
            </a:r>
            <a:fld id="{90AFD9F1-0478-4261-BA81-99CD1A258369}" type="slidenum">
              <a:rPr lang="en-US"/>
              <a:pPr/>
              <a:t>3</a:t>
            </a:fld>
            <a:endParaRPr lang="en-US"/>
          </a:p>
        </p:txBody>
      </p:sp>
      <p:pic>
        <p:nvPicPr>
          <p:cNvPr id="6151" name="Picture 7" descr="c:\documents and settings\umiraja\desktop\mishkin_ppt\color_ppt\02_gif_contrast\c23f01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76200"/>
            <a:ext cx="4687888" cy="3716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082675"/>
            <a:ext cx="3282950" cy="1660525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Consumption  Function</a:t>
            </a:r>
          </a:p>
        </p:txBody>
      </p:sp>
      <p:pic>
        <p:nvPicPr>
          <p:cNvPr id="6152" name="Picture 8" descr="c:\documents and settings\umiraja\desktop\mishkin_ppt\color_ppt\02_gif_contrast\c23t01.gif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76650"/>
            <a:ext cx="7620000" cy="289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85800" y="6613525"/>
            <a:ext cx="2406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3E7B90"/>
                </a:solidFill>
                <a:latin typeface="Arial" charset="0"/>
                <a:cs typeface="Arial" charset="0"/>
              </a:rPr>
              <a:t>© 2005 Pearson Education Canada Inc.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23-</a:t>
            </a:r>
            <a:fld id="{A09BCFCE-227A-4237-B779-D9E4D6691BDE}" type="slidenum">
              <a:rPr lang="en-US"/>
              <a:pPr/>
              <a:t>4</a:t>
            </a:fld>
            <a:endParaRPr lang="en-US"/>
          </a:p>
        </p:txBody>
      </p:sp>
      <p:pic>
        <p:nvPicPr>
          <p:cNvPr id="7174" name="Picture 6" descr="c:\documents and settings\umiraja\desktop\mishkin_ppt\color_ppt\02_gif_contrast\c23f02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7772400" cy="5226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Keynesian Cross Diagram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867400" y="3657600"/>
            <a:ext cx="3113088" cy="2492375"/>
          </a:xfr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1800"/>
              <a:t>Assume </a:t>
            </a:r>
            <a:r>
              <a:rPr lang="en-US" sz="1800" i="1"/>
              <a:t>G</a:t>
            </a:r>
            <a:r>
              <a:rPr lang="en-US" sz="1800"/>
              <a:t> = 0, </a:t>
            </a:r>
            <a:r>
              <a:rPr lang="en-US" sz="1800" i="1"/>
              <a:t>NX</a:t>
            </a:r>
            <a:r>
              <a:rPr lang="en-US" sz="1800"/>
              <a:t> = 0, </a:t>
            </a:r>
            <a:r>
              <a:rPr lang="en-US" sz="1800" i="1"/>
              <a:t>T</a:t>
            </a:r>
            <a:r>
              <a:rPr lang="en-US" sz="1800"/>
              <a:t> = 0</a:t>
            </a:r>
          </a:p>
          <a:p>
            <a:pPr>
              <a:buFontTx/>
              <a:buNone/>
            </a:pPr>
            <a:r>
              <a:rPr lang="en-US" sz="1800" i="1"/>
              <a:t>Y</a:t>
            </a:r>
            <a:r>
              <a:rPr lang="en-US" sz="1800" i="1" baseline="30000"/>
              <a:t>ad</a:t>
            </a:r>
            <a:r>
              <a:rPr lang="en-US" sz="1800"/>
              <a:t> = </a:t>
            </a:r>
            <a:r>
              <a:rPr lang="en-US" sz="1800" i="1"/>
              <a:t>C</a:t>
            </a:r>
            <a:r>
              <a:rPr lang="en-US" sz="1800"/>
              <a:t> + </a:t>
            </a:r>
            <a:r>
              <a:rPr lang="en-US" sz="1800" i="1"/>
              <a:t>I</a:t>
            </a:r>
            <a:r>
              <a:rPr lang="en-US" sz="1800"/>
              <a:t> = 200 + .5</a:t>
            </a:r>
            <a:r>
              <a:rPr lang="en-US" sz="1800" i="1"/>
              <a:t>Y</a:t>
            </a:r>
            <a:r>
              <a:rPr lang="en-US" sz="1800"/>
              <a:t> + 300 = 500 + .5</a:t>
            </a:r>
            <a:r>
              <a:rPr lang="en-US" sz="1800" i="1"/>
              <a:t>Y</a:t>
            </a:r>
            <a:endParaRPr lang="en-US" sz="1800"/>
          </a:p>
          <a:p>
            <a:pPr>
              <a:buFontTx/>
              <a:buNone/>
            </a:pPr>
            <a:r>
              <a:rPr lang="en-US" sz="1800"/>
              <a:t>Equilibrium:</a:t>
            </a:r>
          </a:p>
          <a:p>
            <a:pPr>
              <a:buFontTx/>
              <a:buNone/>
            </a:pPr>
            <a:r>
              <a:rPr lang="en-US" sz="1800"/>
              <a:t>1.	When </a:t>
            </a:r>
            <a:r>
              <a:rPr lang="en-US" sz="1800" i="1"/>
              <a:t>Y</a:t>
            </a:r>
            <a:r>
              <a:rPr lang="en-US" sz="1800"/>
              <a:t> &gt; </a:t>
            </a:r>
            <a:r>
              <a:rPr lang="en-US" sz="1800" i="1"/>
              <a:t>Y</a:t>
            </a:r>
            <a:r>
              <a:rPr lang="en-US" sz="1800" baseline="30000"/>
              <a:t>*</a:t>
            </a:r>
            <a:r>
              <a:rPr lang="en-US" sz="1800"/>
              <a:t>, </a:t>
            </a:r>
            <a:r>
              <a:rPr lang="en-US" sz="1800" i="1"/>
              <a:t>I</a:t>
            </a:r>
            <a:r>
              <a:rPr lang="en-US" sz="1800" i="1" baseline="30000"/>
              <a:t>u</a:t>
            </a:r>
            <a:r>
              <a:rPr lang="en-US" sz="1800"/>
              <a:t> &gt; 0 </a:t>
            </a:r>
            <a:r>
              <a:rPr lang="en-US" sz="1800">
                <a:latin typeface="Symbol" pitchFamily="18" charset="2"/>
              </a:rPr>
              <a:t></a:t>
            </a:r>
            <a:r>
              <a:rPr lang="en-US" sz="1800"/>
              <a:t> </a:t>
            </a:r>
            <a:r>
              <a:rPr lang="en-US" sz="1800" i="1"/>
              <a:t>Y</a:t>
            </a:r>
            <a:r>
              <a:rPr lang="en-US" sz="1800"/>
              <a:t> </a:t>
            </a:r>
            <a:r>
              <a:rPr lang="en-US" sz="1800">
                <a:latin typeface="Symbol" pitchFamily="18" charset="2"/>
              </a:rPr>
              <a:t></a:t>
            </a:r>
            <a:r>
              <a:rPr lang="en-US" sz="1800"/>
              <a:t> to </a:t>
            </a:r>
            <a:r>
              <a:rPr lang="en-US" sz="1800" i="1"/>
              <a:t>Y</a:t>
            </a:r>
            <a:r>
              <a:rPr lang="en-US" sz="1800"/>
              <a:t>*</a:t>
            </a:r>
          </a:p>
          <a:p>
            <a:pPr>
              <a:buFontTx/>
              <a:buNone/>
            </a:pPr>
            <a:r>
              <a:rPr lang="en-US" sz="1800"/>
              <a:t>2.	When </a:t>
            </a:r>
            <a:r>
              <a:rPr lang="en-US" sz="1800" i="1"/>
              <a:t>Y</a:t>
            </a:r>
            <a:r>
              <a:rPr lang="en-US" sz="1800"/>
              <a:t> &lt; </a:t>
            </a:r>
            <a:r>
              <a:rPr lang="en-US" sz="1800" i="1"/>
              <a:t>Y</a:t>
            </a:r>
            <a:r>
              <a:rPr lang="en-US" sz="1800" baseline="30000"/>
              <a:t>*</a:t>
            </a:r>
            <a:r>
              <a:rPr lang="en-US" sz="1800"/>
              <a:t>, </a:t>
            </a:r>
            <a:r>
              <a:rPr lang="en-US" sz="1800" i="1"/>
              <a:t>I</a:t>
            </a:r>
            <a:r>
              <a:rPr lang="en-US" sz="1800" i="1" baseline="30000"/>
              <a:t>u</a:t>
            </a:r>
            <a:r>
              <a:rPr lang="en-US" sz="1800"/>
              <a:t> &lt; 0 </a:t>
            </a:r>
            <a:r>
              <a:rPr lang="en-US" sz="1800">
                <a:latin typeface="Symbol" pitchFamily="18" charset="2"/>
              </a:rPr>
              <a:t></a:t>
            </a:r>
            <a:r>
              <a:rPr lang="en-US" sz="1800"/>
              <a:t> </a:t>
            </a:r>
            <a:r>
              <a:rPr lang="en-US" sz="1800" i="1"/>
              <a:t>Y</a:t>
            </a:r>
            <a:r>
              <a:rPr lang="en-US" sz="1800"/>
              <a:t> </a:t>
            </a:r>
            <a:r>
              <a:rPr lang="en-US" sz="1800">
                <a:latin typeface="Symbol" pitchFamily="18" charset="2"/>
              </a:rPr>
              <a:t></a:t>
            </a:r>
            <a:r>
              <a:rPr lang="en-US" sz="1800"/>
              <a:t> to </a:t>
            </a:r>
            <a:r>
              <a:rPr lang="en-US" sz="1800" i="1"/>
              <a:t>Y</a:t>
            </a:r>
            <a:r>
              <a:rPr lang="en-US" sz="1800"/>
              <a:t>*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23-</a:t>
            </a:r>
            <a:fld id="{1E85E0E2-2AA7-407D-A966-0CC5DCABB8F4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Expenditure Multiplier</a:t>
            </a:r>
          </a:p>
        </p:txBody>
      </p:sp>
      <p:pic>
        <p:nvPicPr>
          <p:cNvPr id="8197" name="Picture 5" descr="c:\documents and settings\umiraja\desktop\mishkin_ppt\color_ppt\02_gif_contrast\c23f03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772400" cy="5226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23-</a:t>
            </a:r>
            <a:fld id="{C7CB78F0-28B2-43D1-831A-5A93B430D74F}" type="slidenum">
              <a:rPr lang="en-US"/>
              <a:pPr/>
              <a:t>6</a:t>
            </a:fld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635250" y="2324100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Figure 3: </a:t>
            </a:r>
            <a:br>
              <a:rPr lang="en-US"/>
            </a:br>
            <a:r>
              <a:rPr lang="en-US"/>
              <a:t>Expenditure Multiplier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038600"/>
          </a:xfrm>
          <a:noFill/>
          <a:ln/>
        </p:spPr>
        <p:txBody>
          <a:bodyPr/>
          <a:lstStyle/>
          <a:p>
            <a:pPr marL="0" indent="3175">
              <a:buFontTx/>
              <a:buNone/>
              <a:tabLst>
                <a:tab pos="346075" algn="l"/>
                <a:tab pos="2519363" algn="ctr"/>
              </a:tabLst>
            </a:pPr>
            <a:r>
              <a:rPr lang="en-US" sz="2600">
                <a:latin typeface="Symbol" pitchFamily="18" charset="2"/>
              </a:rPr>
              <a:t></a:t>
            </a:r>
            <a:r>
              <a:rPr lang="en-US" sz="2600" i="1"/>
              <a:t>I</a:t>
            </a:r>
            <a:r>
              <a:rPr lang="en-US" sz="2600"/>
              <a:t> = + 100 </a:t>
            </a:r>
            <a:r>
              <a:rPr lang="en-US" sz="2600">
                <a:latin typeface="Symbol" pitchFamily="18" charset="2"/>
              </a:rPr>
              <a:t></a:t>
            </a:r>
            <a:r>
              <a:rPr lang="en-US" sz="2600"/>
              <a:t> </a:t>
            </a:r>
            <a:r>
              <a:rPr lang="en-US" sz="2600">
                <a:latin typeface="Symbol" pitchFamily="18" charset="2"/>
              </a:rPr>
              <a:t></a:t>
            </a:r>
            <a:r>
              <a:rPr lang="en-US" sz="2600" i="1"/>
              <a:t>Y</a:t>
            </a:r>
            <a:r>
              <a:rPr lang="en-US" sz="2600"/>
              <a:t>/</a:t>
            </a:r>
            <a:r>
              <a:rPr lang="en-US" sz="2600">
                <a:latin typeface="Symbol" pitchFamily="18" charset="2"/>
              </a:rPr>
              <a:t></a:t>
            </a:r>
            <a:r>
              <a:rPr lang="en-US" sz="2600" i="1"/>
              <a:t>I</a:t>
            </a:r>
            <a:r>
              <a:rPr lang="en-US" sz="2600"/>
              <a:t> = 200/100 = 2</a:t>
            </a:r>
          </a:p>
          <a:p>
            <a:pPr marL="0" indent="3175">
              <a:lnSpc>
                <a:spcPct val="40000"/>
              </a:lnSpc>
              <a:buFontTx/>
              <a:buNone/>
              <a:tabLst>
                <a:tab pos="346075" algn="l"/>
                <a:tab pos="2519363" algn="ctr"/>
              </a:tabLst>
            </a:pPr>
            <a:r>
              <a:rPr lang="en-US" sz="2600" i="1"/>
              <a:t>		</a:t>
            </a:r>
            <a:r>
              <a:rPr lang="en-US" sz="2600"/>
              <a:t>1</a:t>
            </a:r>
          </a:p>
          <a:p>
            <a:pPr marL="0" indent="3175">
              <a:lnSpc>
                <a:spcPct val="40000"/>
              </a:lnSpc>
              <a:buFontTx/>
              <a:buNone/>
              <a:tabLst>
                <a:tab pos="346075" algn="l"/>
                <a:tab pos="2519363" algn="ctr"/>
              </a:tabLst>
            </a:pPr>
            <a:r>
              <a:rPr lang="en-US" sz="2600" i="1"/>
              <a:t>Y</a:t>
            </a:r>
            <a:r>
              <a:rPr lang="en-US" sz="2600"/>
              <a:t> = (</a:t>
            </a:r>
            <a:r>
              <a:rPr lang="en-US" sz="2600" i="1"/>
              <a:t>a</a:t>
            </a:r>
            <a:r>
              <a:rPr lang="en-US" sz="2600"/>
              <a:t> + </a:t>
            </a:r>
            <a:r>
              <a:rPr lang="en-US" sz="2600" i="1"/>
              <a:t>I</a:t>
            </a:r>
            <a:r>
              <a:rPr lang="en-US" sz="2600"/>
              <a:t>) </a:t>
            </a:r>
            <a:r>
              <a:rPr lang="en-US" sz="2600">
                <a:latin typeface="Symbol" pitchFamily="18" charset="2"/>
              </a:rPr>
              <a:t></a:t>
            </a:r>
            <a:r>
              <a:rPr lang="en-US" sz="2600"/>
              <a:t>	</a:t>
            </a:r>
          </a:p>
          <a:p>
            <a:pPr marL="0" indent="3175">
              <a:lnSpc>
                <a:spcPct val="40000"/>
              </a:lnSpc>
              <a:buFontTx/>
              <a:buNone/>
              <a:tabLst>
                <a:tab pos="346075" algn="l"/>
                <a:tab pos="2519363" algn="ctr"/>
              </a:tabLst>
            </a:pPr>
            <a:r>
              <a:rPr lang="en-US" sz="2600"/>
              <a:t>		1 – </a:t>
            </a:r>
            <a:r>
              <a:rPr lang="en-US" sz="2600" i="1"/>
              <a:t>mpc</a:t>
            </a:r>
            <a:endParaRPr lang="en-US" sz="2600"/>
          </a:p>
          <a:p>
            <a:pPr marL="0" indent="3175">
              <a:buFontTx/>
              <a:buNone/>
              <a:tabLst>
                <a:tab pos="346075" algn="l"/>
                <a:tab pos="2519363" algn="ctr"/>
              </a:tabLst>
            </a:pPr>
            <a:r>
              <a:rPr lang="en-US" sz="2600" i="1"/>
              <a:t>A</a:t>
            </a:r>
            <a:r>
              <a:rPr lang="en-US" sz="2600"/>
              <a:t> = </a:t>
            </a:r>
            <a:r>
              <a:rPr lang="en-US" sz="2600" i="1"/>
              <a:t>a</a:t>
            </a:r>
            <a:r>
              <a:rPr lang="en-US" sz="2600"/>
              <a:t> + </a:t>
            </a:r>
            <a:r>
              <a:rPr lang="en-US" sz="2600" i="1"/>
              <a:t>I</a:t>
            </a:r>
            <a:r>
              <a:rPr lang="en-US" sz="2600"/>
              <a:t> = autonomous spending</a:t>
            </a:r>
          </a:p>
          <a:p>
            <a:pPr marL="0" indent="3175">
              <a:spcBef>
                <a:spcPct val="50000"/>
              </a:spcBef>
              <a:buFontTx/>
              <a:buNone/>
              <a:tabLst>
                <a:tab pos="346075" algn="l"/>
                <a:tab pos="2519363" algn="ctr"/>
              </a:tabLst>
            </a:pPr>
            <a:r>
              <a:rPr lang="en-US" sz="2600" b="1" i="1">
                <a:solidFill>
                  <a:schemeClr val="tx2"/>
                </a:solidFill>
              </a:rPr>
              <a:t>Conclusions:</a:t>
            </a:r>
          </a:p>
          <a:p>
            <a:pPr marL="0" indent="3175">
              <a:buFontTx/>
              <a:buNone/>
              <a:tabLst>
                <a:tab pos="346075" algn="l"/>
                <a:tab pos="2519363" algn="ctr"/>
              </a:tabLst>
            </a:pPr>
            <a:r>
              <a:rPr lang="en-US" sz="2600"/>
              <a:t>1.	Expenditure multiplier = </a:t>
            </a:r>
            <a:r>
              <a:rPr lang="en-US" sz="2600">
                <a:latin typeface="Symbol" pitchFamily="18" charset="2"/>
              </a:rPr>
              <a:t></a:t>
            </a:r>
            <a:r>
              <a:rPr lang="en-US" sz="2600" i="1"/>
              <a:t>Y</a:t>
            </a:r>
            <a:r>
              <a:rPr lang="en-US" sz="2600"/>
              <a:t>/</a:t>
            </a:r>
            <a:r>
              <a:rPr lang="en-US" sz="2600">
                <a:latin typeface="Symbol" pitchFamily="18" charset="2"/>
              </a:rPr>
              <a:t></a:t>
            </a:r>
            <a:r>
              <a:rPr lang="en-US" sz="2600" i="1"/>
              <a:t>A</a:t>
            </a:r>
            <a:r>
              <a:rPr lang="en-US" sz="2600"/>
              <a:t> = 1/(1 – </a:t>
            </a:r>
            <a:r>
              <a:rPr lang="en-US" sz="2600" i="1"/>
              <a:t>mpc</a:t>
            </a:r>
            <a:r>
              <a:rPr lang="en-US" sz="2600"/>
              <a:t>)</a:t>
            </a:r>
            <a:br>
              <a:rPr lang="en-US" sz="2600"/>
            </a:br>
            <a:r>
              <a:rPr lang="en-US" sz="2600"/>
              <a:t>	whether change in </a:t>
            </a:r>
            <a:r>
              <a:rPr lang="en-US" sz="2600" i="1"/>
              <a:t>A</a:t>
            </a:r>
            <a:r>
              <a:rPr lang="en-US" sz="2600"/>
              <a:t> is due to change in </a:t>
            </a:r>
            <a:r>
              <a:rPr lang="en-US" sz="2600" i="1"/>
              <a:t>a</a:t>
            </a:r>
            <a:r>
              <a:rPr lang="en-US" sz="2600"/>
              <a:t> or </a:t>
            </a:r>
            <a:r>
              <a:rPr lang="en-US" sz="2600" i="1"/>
              <a:t>I</a:t>
            </a:r>
            <a:endParaRPr lang="en-US" sz="2600"/>
          </a:p>
          <a:p>
            <a:pPr marL="0" indent="3175">
              <a:buFontTx/>
              <a:buNone/>
              <a:tabLst>
                <a:tab pos="346075" algn="l"/>
                <a:tab pos="2519363" algn="ctr"/>
              </a:tabLst>
            </a:pPr>
            <a:r>
              <a:rPr lang="en-US" sz="2600"/>
              <a:t>2.	Animal spirits change </a:t>
            </a:r>
            <a:r>
              <a:rPr lang="en-US" sz="2600" i="1"/>
              <a:t>A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23-</a:t>
            </a:r>
            <a:fld id="{A1EA6BB7-A41F-48F7-999B-DB00B54B2E7F}" type="slidenum">
              <a:rPr lang="en-US"/>
              <a:pPr/>
              <a:t>7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762000"/>
          </a:xfrm>
          <a:noFill/>
          <a:ln/>
        </p:spPr>
        <p:txBody>
          <a:bodyPr lIns="90488" tIns="44450" rIns="90488" bIns="44450"/>
          <a:lstStyle/>
          <a:p>
            <a:r>
              <a:rPr lang="en-US" sz="3200"/>
              <a:t>The Great Depression and the Collapse of Investment</a:t>
            </a:r>
          </a:p>
        </p:txBody>
      </p:sp>
      <p:pic>
        <p:nvPicPr>
          <p:cNvPr id="30723" name="Picture 3" descr="Fg22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1143000"/>
            <a:ext cx="5686425" cy="50863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23-</a:t>
            </a:r>
            <a:fld id="{7B5B9384-0C4F-4F16-9707-84F1A6ADD514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Role of Government</a:t>
            </a:r>
          </a:p>
        </p:txBody>
      </p:sp>
      <p:pic>
        <p:nvPicPr>
          <p:cNvPr id="11269" name="Picture 5" descr="c:\documents and settings\umiraja\desktop\mishkin_ppt\color_ppt\02_gif_contrast\c23f05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467600" cy="5175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23-</a:t>
            </a:r>
            <a:fld id="{A46B8656-5023-48F6-80F5-AEA5F0E1AD36}" type="slidenum">
              <a:rPr lang="en-US"/>
              <a:pPr/>
              <a:t>9</a:t>
            </a:fld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Figure 23-5: </a:t>
            </a:r>
            <a:br>
              <a:rPr lang="en-US"/>
            </a:br>
            <a:r>
              <a:rPr lang="en-US"/>
              <a:t>Role of Government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600">
                <a:latin typeface="Symbol" pitchFamily="18" charset="2"/>
              </a:rPr>
              <a:t></a:t>
            </a:r>
            <a:r>
              <a:rPr lang="en-US" sz="2600" i="1"/>
              <a:t>G</a:t>
            </a:r>
            <a:r>
              <a:rPr lang="en-US" sz="2600"/>
              <a:t> = + 400, </a:t>
            </a:r>
            <a:r>
              <a:rPr lang="en-US" sz="2600">
                <a:latin typeface="Symbol" pitchFamily="18" charset="2"/>
              </a:rPr>
              <a:t></a:t>
            </a:r>
            <a:r>
              <a:rPr lang="en-US" sz="2600"/>
              <a:t> </a:t>
            </a:r>
            <a:r>
              <a:rPr lang="en-US" sz="2600" i="1"/>
              <a:t>T</a:t>
            </a:r>
            <a:r>
              <a:rPr lang="en-US" sz="2600"/>
              <a:t> = + 400</a:t>
            </a:r>
          </a:p>
          <a:p>
            <a:pPr>
              <a:buFontTx/>
              <a:buNone/>
            </a:pPr>
            <a:r>
              <a:rPr lang="en-US" sz="2600"/>
              <a:t>1.	With no </a:t>
            </a:r>
            <a:r>
              <a:rPr lang="en-US" sz="2600" i="1"/>
              <a:t>G</a:t>
            </a:r>
            <a:r>
              <a:rPr lang="en-US" sz="2600"/>
              <a:t> and </a:t>
            </a:r>
            <a:r>
              <a:rPr lang="en-US" sz="2600" i="1"/>
              <a:t>T</a:t>
            </a:r>
            <a:r>
              <a:rPr lang="en-US" sz="2600"/>
              <a:t>, </a:t>
            </a:r>
            <a:r>
              <a:rPr lang="en-US" sz="2600" i="1"/>
              <a:t>Y</a:t>
            </a:r>
            <a:r>
              <a:rPr lang="en-US" sz="2600" i="1" baseline="50000"/>
              <a:t>d</a:t>
            </a:r>
            <a:r>
              <a:rPr lang="en-US" sz="2600"/>
              <a:t> = </a:t>
            </a:r>
            <a:r>
              <a:rPr lang="en-US" sz="2600" i="1"/>
              <a:t>C</a:t>
            </a:r>
            <a:r>
              <a:rPr lang="en-US" sz="2600"/>
              <a:t> + </a:t>
            </a:r>
            <a:r>
              <a:rPr lang="en-US" sz="2600" i="1"/>
              <a:t>I</a:t>
            </a:r>
            <a:r>
              <a:rPr lang="en-US" sz="2600"/>
              <a:t> = 500 + </a:t>
            </a:r>
            <a:r>
              <a:rPr lang="en-US" sz="2600" i="1"/>
              <a:t>mpc </a:t>
            </a:r>
            <a:r>
              <a:rPr lang="en-US" sz="2600">
                <a:latin typeface="Symbol" pitchFamily="18" charset="2"/>
              </a:rPr>
              <a:t></a:t>
            </a:r>
            <a:r>
              <a:rPr lang="en-US" sz="2600" i="1"/>
              <a:t>Y</a:t>
            </a:r>
            <a:r>
              <a:rPr lang="en-US" sz="2600"/>
              <a:t> = 500 + .5</a:t>
            </a:r>
            <a:r>
              <a:rPr lang="en-US" sz="2600" i="1"/>
              <a:t>Y</a:t>
            </a:r>
            <a:r>
              <a:rPr lang="en-US" sz="2600"/>
              <a:t>, </a:t>
            </a:r>
            <a:r>
              <a:rPr lang="en-US" sz="2600" i="1"/>
              <a:t>Y</a:t>
            </a:r>
            <a:r>
              <a:rPr lang="en-US" sz="2600" baseline="-25000"/>
              <a:t>1</a:t>
            </a:r>
            <a:r>
              <a:rPr lang="en-US" sz="2600"/>
              <a:t> = 1000</a:t>
            </a:r>
          </a:p>
          <a:p>
            <a:pPr>
              <a:buFontTx/>
              <a:buNone/>
            </a:pPr>
            <a:r>
              <a:rPr lang="en-US" sz="2600"/>
              <a:t>2.	With </a:t>
            </a:r>
            <a:r>
              <a:rPr lang="en-US" sz="2600" i="1"/>
              <a:t>G</a:t>
            </a:r>
            <a:r>
              <a:rPr lang="en-US" sz="2600"/>
              <a:t>, </a:t>
            </a:r>
            <a:r>
              <a:rPr lang="en-US" sz="2600" i="1"/>
              <a:t>Y</a:t>
            </a:r>
            <a:r>
              <a:rPr lang="en-US" sz="2600"/>
              <a:t>= </a:t>
            </a:r>
            <a:r>
              <a:rPr lang="en-US" sz="2600" i="1"/>
              <a:t>C</a:t>
            </a:r>
            <a:r>
              <a:rPr lang="en-US" sz="2600"/>
              <a:t> + </a:t>
            </a:r>
            <a:r>
              <a:rPr lang="en-US" sz="2600" i="1"/>
              <a:t>I</a:t>
            </a:r>
            <a:r>
              <a:rPr lang="en-US" sz="2600"/>
              <a:t> + </a:t>
            </a:r>
            <a:r>
              <a:rPr lang="en-US" sz="2600" i="1"/>
              <a:t>G</a:t>
            </a:r>
            <a:r>
              <a:rPr lang="en-US" sz="2600"/>
              <a:t> = 900 + .5</a:t>
            </a:r>
            <a:r>
              <a:rPr lang="en-US" sz="2600" i="1"/>
              <a:t>Y</a:t>
            </a:r>
            <a:r>
              <a:rPr lang="en-US" sz="2600"/>
              <a:t>, </a:t>
            </a:r>
            <a:r>
              <a:rPr lang="en-US" sz="2600" i="1"/>
              <a:t>Y</a:t>
            </a:r>
            <a:r>
              <a:rPr lang="en-US" sz="2600" baseline="-25000"/>
              <a:t>2</a:t>
            </a:r>
            <a:r>
              <a:rPr lang="en-US" sz="2600"/>
              <a:t> = 1800</a:t>
            </a:r>
          </a:p>
          <a:p>
            <a:pPr>
              <a:buFontTx/>
              <a:buNone/>
            </a:pPr>
            <a:r>
              <a:rPr lang="en-US" sz="2600"/>
              <a:t>3.	With </a:t>
            </a:r>
            <a:r>
              <a:rPr lang="en-US" sz="2600" i="1"/>
              <a:t>G</a:t>
            </a:r>
            <a:r>
              <a:rPr lang="en-US" sz="2600"/>
              <a:t> and </a:t>
            </a:r>
            <a:r>
              <a:rPr lang="en-US" sz="2600" i="1"/>
              <a:t>T</a:t>
            </a:r>
            <a:r>
              <a:rPr lang="en-US" sz="2600"/>
              <a:t>, </a:t>
            </a:r>
            <a:r>
              <a:rPr lang="en-US" sz="2600" i="1"/>
              <a:t>Y</a:t>
            </a:r>
            <a:r>
              <a:rPr lang="en-US" sz="2600" i="1" baseline="50000"/>
              <a:t>d</a:t>
            </a:r>
            <a:r>
              <a:rPr lang="en-US" sz="2600"/>
              <a:t> = 900 + </a:t>
            </a:r>
            <a:r>
              <a:rPr lang="en-US" sz="2600" i="1"/>
              <a:t>mpc </a:t>
            </a:r>
            <a:r>
              <a:rPr lang="en-US" sz="2600">
                <a:latin typeface="Symbol" pitchFamily="18" charset="2"/>
              </a:rPr>
              <a:t> </a:t>
            </a:r>
            <a:r>
              <a:rPr lang="en-US" sz="2600" i="1"/>
              <a:t>Y</a:t>
            </a:r>
            <a:r>
              <a:rPr lang="en-US" sz="2600"/>
              <a:t> – </a:t>
            </a:r>
            <a:r>
              <a:rPr lang="en-US" sz="2600" i="1"/>
              <a:t>mpc </a:t>
            </a:r>
            <a:r>
              <a:rPr lang="en-US" sz="2600">
                <a:latin typeface="Symbol" pitchFamily="18" charset="2"/>
              </a:rPr>
              <a:t></a:t>
            </a:r>
            <a:r>
              <a:rPr lang="en-US" sz="2600"/>
              <a:t>T = 700 + .5</a:t>
            </a:r>
            <a:r>
              <a:rPr lang="en-US" sz="2600" i="1"/>
              <a:t>Y</a:t>
            </a:r>
            <a:r>
              <a:rPr lang="en-US" sz="2600"/>
              <a:t>, </a:t>
            </a:r>
            <a:r>
              <a:rPr lang="en-US" sz="2600" i="1"/>
              <a:t>Y</a:t>
            </a:r>
            <a:r>
              <a:rPr lang="en-US" sz="2600" baseline="-25000"/>
              <a:t>3</a:t>
            </a:r>
            <a:r>
              <a:rPr lang="en-US" sz="2600"/>
              <a:t> = 1400</a:t>
            </a:r>
          </a:p>
          <a:p>
            <a:pPr>
              <a:spcBef>
                <a:spcPct val="70000"/>
              </a:spcBef>
              <a:buFontTx/>
              <a:buNone/>
            </a:pPr>
            <a:r>
              <a:rPr lang="en-US" sz="2600" b="1" i="1">
                <a:solidFill>
                  <a:schemeClr val="tx2"/>
                </a:solidFill>
              </a:rPr>
              <a:t>Conclusions:</a:t>
            </a:r>
            <a:endParaRPr lang="en-US" sz="2600" i="1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600"/>
              <a:t>1.</a:t>
            </a:r>
            <a:r>
              <a:rPr lang="en-US" sz="2600" i="1"/>
              <a:t>	G</a:t>
            </a:r>
            <a:r>
              <a:rPr lang="en-US" sz="2600"/>
              <a:t> </a:t>
            </a:r>
            <a:r>
              <a:rPr lang="en-US" sz="2600">
                <a:latin typeface="Symbol" pitchFamily="18" charset="2"/>
              </a:rPr>
              <a:t></a:t>
            </a:r>
            <a:r>
              <a:rPr lang="en-US" sz="2600"/>
              <a:t> </a:t>
            </a:r>
            <a:r>
              <a:rPr lang="en-US" sz="2600" i="1"/>
              <a:t>Y</a:t>
            </a:r>
            <a:r>
              <a:rPr lang="en-US" sz="2600"/>
              <a:t> </a:t>
            </a:r>
            <a:r>
              <a:rPr lang="en-US" sz="2600">
                <a:latin typeface="Symbol" pitchFamily="18" charset="2"/>
              </a:rPr>
              <a:t></a:t>
            </a:r>
            <a:r>
              <a:rPr lang="en-US" sz="2600"/>
              <a:t>; </a:t>
            </a:r>
            <a:r>
              <a:rPr lang="en-US" sz="2600" i="1"/>
              <a:t>T</a:t>
            </a:r>
            <a:r>
              <a:rPr lang="en-US" sz="2600"/>
              <a:t> </a:t>
            </a:r>
            <a:r>
              <a:rPr lang="en-US" sz="2600">
                <a:latin typeface="Symbol" pitchFamily="18" charset="2"/>
              </a:rPr>
              <a:t></a:t>
            </a:r>
            <a:r>
              <a:rPr lang="en-US" sz="2600"/>
              <a:t> </a:t>
            </a:r>
            <a:r>
              <a:rPr lang="en-US" sz="2600" i="1"/>
              <a:t>Y</a:t>
            </a:r>
            <a:r>
              <a:rPr lang="en-US" sz="2600"/>
              <a:t> </a:t>
            </a:r>
            <a:r>
              <a:rPr lang="en-US" sz="2600">
                <a:latin typeface="Symbol" pitchFamily="18" charset="2"/>
              </a:rPr>
              <a:t></a:t>
            </a:r>
            <a:endParaRPr lang="en-US" sz="2600"/>
          </a:p>
          <a:p>
            <a:pPr>
              <a:buFontTx/>
              <a:buNone/>
            </a:pPr>
            <a:r>
              <a:rPr lang="en-US" sz="2600"/>
              <a:t>2.	</a:t>
            </a:r>
            <a:r>
              <a:rPr lang="en-US" sz="2600">
                <a:latin typeface="Symbol" pitchFamily="18" charset="2"/>
              </a:rPr>
              <a:t></a:t>
            </a:r>
            <a:r>
              <a:rPr lang="en-US" sz="2600" i="1"/>
              <a:t>G </a:t>
            </a:r>
            <a:r>
              <a:rPr lang="en-US" sz="2600"/>
              <a:t>= </a:t>
            </a:r>
            <a:r>
              <a:rPr lang="en-US" sz="2600">
                <a:latin typeface="Symbol" pitchFamily="18" charset="2"/>
              </a:rPr>
              <a:t></a:t>
            </a:r>
            <a:r>
              <a:rPr lang="en-US" sz="2600" i="1"/>
              <a:t>T </a:t>
            </a:r>
            <a:r>
              <a:rPr lang="en-US" sz="2600"/>
              <a:t>= + 400, </a:t>
            </a:r>
            <a:r>
              <a:rPr lang="en-US" sz="2600" i="1"/>
              <a:t>Y</a:t>
            </a:r>
            <a:r>
              <a:rPr lang="en-US" sz="2600"/>
              <a:t> </a:t>
            </a:r>
            <a:r>
              <a:rPr lang="en-US" sz="2600">
                <a:latin typeface="Symbol" pitchFamily="18" charset="2"/>
              </a:rPr>
              <a:t></a:t>
            </a:r>
            <a:r>
              <a:rPr lang="en-US" sz="2600"/>
              <a:t> 400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wMishkin_template">
  <a:themeElements>
    <a:clrScheme name="newMishki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Mishkin_template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Mishki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E:\Mishkin PPT\mishin_0321194195_ppt\newMishkin_template.pot</Template>
  <TotalTime>1472214438</TotalTime>
  <Pages>14</Pages>
  <Words>323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Arial</vt:lpstr>
      <vt:lpstr>Times</vt:lpstr>
      <vt:lpstr>Symbol</vt:lpstr>
      <vt:lpstr>newMishkin_template</vt:lpstr>
      <vt:lpstr>Chapter 23</vt:lpstr>
      <vt:lpstr>Determination of Output</vt:lpstr>
      <vt:lpstr>Consumption  Function</vt:lpstr>
      <vt:lpstr>Keynesian Cross Diagram</vt:lpstr>
      <vt:lpstr>Expenditure Multiplier</vt:lpstr>
      <vt:lpstr>Analysis of Figure 3:  Expenditure Multiplier</vt:lpstr>
      <vt:lpstr>The Great Depression and the Collapse of Investment</vt:lpstr>
      <vt:lpstr>Role of Government</vt:lpstr>
      <vt:lpstr>Analysis of Figure 23-5:  Role of Government</vt:lpstr>
      <vt:lpstr>Role of International Trade</vt:lpstr>
      <vt:lpstr>Summary: Factors that Affect Y</vt:lpstr>
      <vt:lpstr>IS Curve</vt:lpstr>
      <vt:lpstr>LM Curve</vt:lpstr>
      <vt:lpstr>ISLM Model</vt:lpstr>
    </vt:vector>
  </TitlesOfParts>
  <Company>Copyright 2003 Pearson Addison-Wesley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2003 Pearson Addison-Wesley</dc:creator>
  <cp:lastModifiedBy>ben</cp:lastModifiedBy>
  <cp:revision>38</cp:revision>
  <cp:lastPrinted>2009-04-22T19:24:48Z</cp:lastPrinted>
  <dcterms:created xsi:type="dcterms:W3CDTF">2000-04-19T17:12:47Z</dcterms:created>
  <dcterms:modified xsi:type="dcterms:W3CDTF">2015-11-19T07:13:00Z</dcterms:modified>
</cp:coreProperties>
</file>