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506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04800" y="533400"/>
            <a:ext cx="3429000" cy="11430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828800"/>
            <a:ext cx="34290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2005 Pearson Education Canada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28-</a:t>
            </a:r>
            <a:fld id="{140864CF-579F-482D-938B-75149540A7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2005 Pearson Education Canada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28-</a:t>
            </a:r>
            <a:fld id="{ABDF6BC8-AA4B-4A08-9317-A4B666E773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2005 Pearson Education Canada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28-</a:t>
            </a:r>
            <a:fld id="{04C761F2-CE1F-485C-B027-239BEFBE57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2005 Pearson Education Canada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28-</a:t>
            </a:r>
            <a:fld id="{DB4F5570-3D41-424E-A61D-38EF7BB8FA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2005 Pearson Education Canada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28-</a:t>
            </a:r>
            <a:fld id="{D55409F1-643E-497E-93D7-CCD9AF15EB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2005 Pearson Education Canada Inc.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28-</a:t>
            </a:r>
            <a:fld id="{E6870E7F-B0BE-4E14-9FBD-80977A1715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2005 Pearson Education Canada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28-</a:t>
            </a:r>
            <a:fld id="{48DFF7B7-2DD4-41D7-A0F3-26368AC69D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2005 Pearson Education Canada Inc.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28-</a:t>
            </a:r>
            <a:fld id="{ACE8C60B-4E92-4590-9677-02836A1BF6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2005 Pearson Education Canada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28-</a:t>
            </a:r>
            <a:fld id="{BD8F73C0-C23C-4A6C-AB1A-092AACC956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2005 Pearson Education Canada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28-</a:t>
            </a:r>
            <a:fld id="{3ECD99CF-CF1D-4F02-A137-9B52464577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3E7B90"/>
                </a:solidFill>
                <a:latin typeface="+mj-lt"/>
                <a:cs typeface="Arial" charset="0"/>
              </a:defRPr>
            </a:lvl1pPr>
          </a:lstStyle>
          <a:p>
            <a:r>
              <a:rPr lang="en-US"/>
              <a:t>© 2005 Pearson Education Canada Inc.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48513" y="62960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28-</a:t>
            </a:r>
            <a:fld id="{6D4F2FCD-BD87-4762-90EA-51CF88F340D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85800" y="4191000"/>
            <a:ext cx="7772400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>
              <a:spcBef>
                <a:spcPct val="500000"/>
              </a:spcBef>
            </a:pPr>
            <a:endParaRPr lang="tr-TR" sz="3600" b="1">
              <a:latin typeface="Arial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28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Rational Expectations: </a:t>
            </a:r>
            <a:br>
              <a:rPr lang="en-US"/>
            </a:br>
            <a:r>
              <a:rPr lang="en-US"/>
              <a:t>Implications for Policy</a:t>
            </a:r>
          </a:p>
          <a:p>
            <a:endParaRPr lang="en-US"/>
          </a:p>
        </p:txBody>
      </p:sp>
      <p:pic>
        <p:nvPicPr>
          <p:cNvPr id="4105" name="Picture 9" descr="C:\Documents and Settings\uwallde\My Documents\Data\mishkin_moneybank_2ce\0321263529\Mishkin_EconMoneyBank_C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685800"/>
            <a:ext cx="4405313" cy="5505450"/>
          </a:xfrm>
          <a:prstGeom prst="rect">
            <a:avLst/>
          </a:prstGeom>
          <a:noFill/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6096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1000">
                <a:solidFill>
                  <a:srgbClr val="3E7B90"/>
                </a:solidFill>
                <a:latin typeface="Arial" charset="0"/>
                <a:cs typeface="Arial" charset="0"/>
              </a:rPr>
              <a:t>© 2005 Pearson Education Canada Inc.</a:t>
            </a:r>
            <a:endParaRPr lang="en-US" sz="1000">
              <a:solidFill>
                <a:srgbClr val="3E7B90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2005 Pearson Education Canada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28-</a:t>
            </a:r>
            <a:fld id="{153987D0-1D6D-4565-B321-23F76403FD2C}" type="slidenum">
              <a:rPr lang="en-US"/>
              <a:pPr/>
              <a:t>10</a:t>
            </a:fld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3058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/>
              <a:t>Analysis of Figure 28-5: Response to Expansionary Policy in the Three Models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876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i="1"/>
              <a:t>M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</a:rPr>
              <a:t></a:t>
            </a:r>
            <a:r>
              <a:rPr lang="en-US" sz="2400"/>
              <a:t>, </a:t>
            </a:r>
            <a:r>
              <a:rPr lang="en-US" sz="2400" i="1"/>
              <a:t>AD</a:t>
            </a:r>
            <a:r>
              <a:rPr lang="en-US" sz="2400"/>
              <a:t> shifts out to </a:t>
            </a:r>
            <a:r>
              <a:rPr lang="en-US" sz="2400" i="1"/>
              <a:t>AD</a:t>
            </a:r>
            <a:r>
              <a:rPr lang="en-US" sz="2400" baseline="-25000"/>
              <a:t>2</a:t>
            </a:r>
            <a:endParaRPr lang="en-US" sz="2400"/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chemeClr val="tx2"/>
                </a:solidFill>
              </a:rPr>
              <a:t>Traditional Model (a)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1.</a:t>
            </a:r>
            <a:r>
              <a:rPr lang="en-US" sz="2400" i="1"/>
              <a:t>	AS</a:t>
            </a:r>
            <a:r>
              <a:rPr lang="en-US" sz="2400"/>
              <a:t> stays at </a:t>
            </a:r>
            <a:r>
              <a:rPr lang="en-US" sz="2400" i="1"/>
              <a:t>AS</a:t>
            </a:r>
            <a:r>
              <a:rPr lang="en-US" sz="2400" baseline="-25000"/>
              <a:t>1</a:t>
            </a:r>
            <a:r>
              <a:rPr lang="en-US" sz="2400"/>
              <a:t> whether </a:t>
            </a:r>
            <a:r>
              <a:rPr lang="en-US" sz="2400" i="1"/>
              <a:t>M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</a:rPr>
              <a:t></a:t>
            </a:r>
            <a:r>
              <a:rPr lang="en-US" sz="2400"/>
              <a:t> anticipated or not; go to 1', </a:t>
            </a:r>
            <a:br>
              <a:rPr lang="en-US" sz="2400"/>
            </a:br>
            <a:r>
              <a:rPr lang="en-US" sz="2400" i="1"/>
              <a:t>Y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</a:rPr>
              <a:t></a:t>
            </a:r>
            <a:r>
              <a:rPr lang="en-US" sz="2400"/>
              <a:t> </a:t>
            </a:r>
            <a:r>
              <a:rPr lang="en-US" sz="2400" i="1"/>
              <a:t>P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</a:rPr>
              <a:t></a:t>
            </a:r>
            <a:endParaRPr lang="en-US" sz="2400"/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chemeClr val="tx2"/>
                </a:solidFill>
              </a:rPr>
              <a:t>New Classical Model (b)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1.</a:t>
            </a:r>
            <a:r>
              <a:rPr lang="en-US" sz="2400" i="1"/>
              <a:t>	M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</a:rPr>
              <a:t></a:t>
            </a:r>
            <a:r>
              <a:rPr lang="en-US" sz="2400"/>
              <a:t> unanticipated, </a:t>
            </a:r>
            <a:r>
              <a:rPr lang="en-US" sz="2400" i="1"/>
              <a:t>AS</a:t>
            </a:r>
            <a:r>
              <a:rPr lang="en-US" sz="2400"/>
              <a:t> stays at </a:t>
            </a:r>
            <a:r>
              <a:rPr lang="en-US" sz="2400" i="1"/>
              <a:t>AS</a:t>
            </a:r>
            <a:r>
              <a:rPr lang="en-US" sz="2400" baseline="-25000"/>
              <a:t>1</a:t>
            </a:r>
            <a:r>
              <a:rPr lang="en-US" sz="2400"/>
              <a:t>; go to 1', </a:t>
            </a:r>
            <a:r>
              <a:rPr lang="en-US" sz="2400" i="1"/>
              <a:t>Y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</a:rPr>
              <a:t></a:t>
            </a:r>
            <a:r>
              <a:rPr lang="en-US" sz="2400"/>
              <a:t>, </a:t>
            </a:r>
            <a:r>
              <a:rPr lang="en-US" sz="2400" i="1"/>
              <a:t>P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</a:rPr>
              <a:t></a:t>
            </a: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2.</a:t>
            </a:r>
            <a:r>
              <a:rPr lang="en-US" sz="2400" i="1"/>
              <a:t>	M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</a:rPr>
              <a:t></a:t>
            </a:r>
            <a:r>
              <a:rPr lang="en-US" sz="2400"/>
              <a:t> anticipated, </a:t>
            </a:r>
            <a:r>
              <a:rPr lang="en-US" sz="2400" i="1"/>
              <a:t>AS</a:t>
            </a:r>
            <a:r>
              <a:rPr lang="en-US" sz="2400"/>
              <a:t> to </a:t>
            </a:r>
            <a:r>
              <a:rPr lang="en-US" sz="2400" i="1"/>
              <a:t>AS</a:t>
            </a:r>
            <a:r>
              <a:rPr lang="en-US" sz="2400" baseline="-25000"/>
              <a:t>2</a:t>
            </a:r>
            <a:r>
              <a:rPr lang="en-US" sz="2400"/>
              <a:t>; go to 2, </a:t>
            </a:r>
            <a:r>
              <a:rPr lang="en-US" sz="2400" i="1"/>
              <a:t>Y</a:t>
            </a:r>
            <a:r>
              <a:rPr lang="en-US" sz="2400"/>
              <a:t> unchanged, </a:t>
            </a:r>
            <a:r>
              <a:rPr lang="en-US" sz="2400" i="1"/>
              <a:t>P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</a:rPr>
              <a:t></a:t>
            </a:r>
            <a:r>
              <a:rPr lang="en-US" sz="2400"/>
              <a:t> by more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chemeClr val="tx2"/>
                </a:solidFill>
              </a:rPr>
              <a:t>New Keynesian Model (c)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1.</a:t>
            </a:r>
            <a:r>
              <a:rPr lang="en-US" sz="2400" i="1"/>
              <a:t>	M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</a:rPr>
              <a:t></a:t>
            </a:r>
            <a:r>
              <a:rPr lang="en-US" sz="2400"/>
              <a:t> unanticipated, </a:t>
            </a:r>
            <a:r>
              <a:rPr lang="en-US" sz="2400" i="1"/>
              <a:t>AS</a:t>
            </a:r>
            <a:r>
              <a:rPr lang="en-US" sz="2400"/>
              <a:t> stays at </a:t>
            </a:r>
            <a:r>
              <a:rPr lang="en-US" sz="2400" i="1"/>
              <a:t>AS</a:t>
            </a:r>
            <a:r>
              <a:rPr lang="en-US" sz="2400" baseline="-25000"/>
              <a:t>1</a:t>
            </a:r>
            <a:r>
              <a:rPr lang="en-US" sz="2400"/>
              <a:t>; go to 1', </a:t>
            </a:r>
            <a:r>
              <a:rPr lang="en-US" sz="2400" i="1"/>
              <a:t>Y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</a:rPr>
              <a:t></a:t>
            </a:r>
            <a:r>
              <a:rPr lang="en-US" sz="2400"/>
              <a:t> </a:t>
            </a:r>
            <a:r>
              <a:rPr lang="en-US" sz="2400" i="1"/>
              <a:t>P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</a:rPr>
              <a:t></a:t>
            </a: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2.</a:t>
            </a:r>
            <a:r>
              <a:rPr lang="en-US" sz="2400" i="1"/>
              <a:t>	M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</a:rPr>
              <a:t></a:t>
            </a:r>
            <a:r>
              <a:rPr lang="en-US" sz="2400"/>
              <a:t> anticipated, </a:t>
            </a:r>
            <a:r>
              <a:rPr lang="en-US" sz="2400" i="1"/>
              <a:t>AS</a:t>
            </a:r>
            <a:r>
              <a:rPr lang="en-US" sz="2400"/>
              <a:t> to </a:t>
            </a:r>
            <a:r>
              <a:rPr lang="en-US" sz="2400" i="1"/>
              <a:t>AS</a:t>
            </a:r>
            <a:r>
              <a:rPr lang="en-US" sz="2400" baseline="-25000"/>
              <a:t>2</a:t>
            </a:r>
            <a:r>
              <a:rPr lang="en-US" sz="2400"/>
              <a:t>; go to 2', </a:t>
            </a:r>
            <a:r>
              <a:rPr lang="en-US" sz="2400" i="1"/>
              <a:t>Y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</a:rPr>
              <a:t></a:t>
            </a:r>
            <a:r>
              <a:rPr lang="en-US" sz="2400"/>
              <a:t> by less, </a:t>
            </a:r>
            <a:r>
              <a:rPr lang="en-US" sz="2400" i="1"/>
              <a:t>P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</a:rPr>
              <a:t></a:t>
            </a:r>
            <a:r>
              <a:rPr lang="en-US" sz="2400"/>
              <a:t> by more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28-</a:t>
            </a:r>
            <a:fld id="{57D38E9F-85EF-425A-B501-B7149772BCD0}" type="slidenum">
              <a:rPr lang="en-US"/>
              <a:pPr/>
              <a:t>11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3048000" cy="2854325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Anti-Inflation Policy in the Three Models</a:t>
            </a:r>
          </a:p>
        </p:txBody>
      </p:sp>
      <p:pic>
        <p:nvPicPr>
          <p:cNvPr id="14341" name="Picture 5" descr="c:\documents and settings\umiraja\desktop\mishkin_ppt\color_ppt\02_gif_contrast\c28f06.gif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4613" y="114300"/>
            <a:ext cx="3963987" cy="6591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65150" y="6461125"/>
            <a:ext cx="24066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3E7B90"/>
                </a:solidFill>
                <a:latin typeface="Arial" charset="0"/>
                <a:cs typeface="Arial" charset="0"/>
              </a:rPr>
              <a:t>© 2005 Pearson Education Canada Inc.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2005 Pearson Education Canada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28-</a:t>
            </a:r>
            <a:fld id="{FCC191BA-4E13-4BAC-9543-E7C23F964BC5}" type="slidenum">
              <a:rPr lang="en-US"/>
              <a:pPr/>
              <a:t>12</a:t>
            </a:fld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of Figure 28-6: Anti-Inflation Policy in the Three Models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95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2200"/>
              <a:t>1.	Ongoing </a:t>
            </a:r>
            <a:r>
              <a:rPr lang="en-US" sz="2200">
                <a:latin typeface="Symbol" pitchFamily="18" charset="2"/>
              </a:rPr>
              <a:t></a:t>
            </a:r>
            <a:r>
              <a:rPr lang="en-US" sz="2200"/>
              <a:t>, so moving from </a:t>
            </a:r>
            <a:r>
              <a:rPr lang="en-US" sz="2200" i="1"/>
              <a:t>AD</a:t>
            </a:r>
            <a:r>
              <a:rPr lang="en-US" sz="2200" baseline="-25000"/>
              <a:t>1</a:t>
            </a:r>
            <a:r>
              <a:rPr lang="en-US" sz="2200"/>
              <a:t> to </a:t>
            </a:r>
            <a:r>
              <a:rPr lang="en-US" sz="2200" i="1"/>
              <a:t>AD</a:t>
            </a:r>
            <a:r>
              <a:rPr lang="en-US" sz="2200" baseline="-25000"/>
              <a:t>2</a:t>
            </a:r>
            <a:r>
              <a:rPr lang="en-US" sz="2200"/>
              <a:t>, </a:t>
            </a:r>
            <a:r>
              <a:rPr lang="en-US" sz="2200" i="1"/>
              <a:t>AS</a:t>
            </a:r>
            <a:r>
              <a:rPr lang="en-US" sz="2200" baseline="-25000"/>
              <a:t>1</a:t>
            </a:r>
            <a:r>
              <a:rPr lang="en-US" sz="2200"/>
              <a:t> to </a:t>
            </a:r>
            <a:r>
              <a:rPr lang="en-US" sz="2200" i="1"/>
              <a:t>AS</a:t>
            </a:r>
            <a:r>
              <a:rPr lang="en-US" sz="2200" baseline="-25000"/>
              <a:t>2</a:t>
            </a:r>
            <a:r>
              <a:rPr lang="en-US" sz="2200"/>
              <a:t>, point 1 to 2</a:t>
            </a:r>
          </a:p>
          <a:p>
            <a:pPr>
              <a:buFontTx/>
              <a:buNone/>
            </a:pPr>
            <a:r>
              <a:rPr lang="en-US" sz="2200"/>
              <a:t>2.	Anti-</a:t>
            </a:r>
            <a:r>
              <a:rPr lang="en-US" sz="2200">
                <a:latin typeface="Symbol" pitchFamily="18" charset="2"/>
              </a:rPr>
              <a:t></a:t>
            </a:r>
            <a:r>
              <a:rPr lang="en-US" sz="2200"/>
              <a:t> policy, </a:t>
            </a:r>
            <a:r>
              <a:rPr lang="en-US" sz="2200" i="1"/>
              <a:t>AD</a:t>
            </a:r>
            <a:r>
              <a:rPr lang="en-US" sz="2200"/>
              <a:t> kept at </a:t>
            </a:r>
            <a:r>
              <a:rPr lang="en-US" sz="2200" i="1"/>
              <a:t>AD</a:t>
            </a:r>
            <a:r>
              <a:rPr lang="en-US" sz="2200" baseline="-25000"/>
              <a:t>1</a:t>
            </a:r>
            <a:endParaRPr lang="en-US" sz="2200"/>
          </a:p>
          <a:p>
            <a:pPr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chemeClr val="tx2"/>
                </a:solidFill>
              </a:rPr>
              <a:t>Traditional Model (a)</a:t>
            </a:r>
          </a:p>
          <a:p>
            <a:pPr>
              <a:buFontTx/>
              <a:buNone/>
            </a:pPr>
            <a:r>
              <a:rPr lang="en-US" sz="2200"/>
              <a:t>1.</a:t>
            </a:r>
            <a:r>
              <a:rPr lang="en-US" sz="2200" i="1"/>
              <a:t>	AS</a:t>
            </a:r>
            <a:r>
              <a:rPr lang="en-US" sz="2200"/>
              <a:t> to </a:t>
            </a:r>
            <a:r>
              <a:rPr lang="en-US" sz="2200" i="1"/>
              <a:t>AS</a:t>
            </a:r>
            <a:r>
              <a:rPr lang="en-US" sz="2200" baseline="-25000"/>
              <a:t>2</a:t>
            </a:r>
            <a:r>
              <a:rPr lang="en-US" sz="2200"/>
              <a:t> whether policy anticipated or not; go to 2', </a:t>
            </a:r>
            <a:r>
              <a:rPr lang="en-US" sz="2200" i="1"/>
              <a:t>Y</a:t>
            </a:r>
            <a:r>
              <a:rPr lang="en-US" sz="2200"/>
              <a:t> </a:t>
            </a:r>
            <a:r>
              <a:rPr lang="en-US" sz="2200">
                <a:latin typeface="Symbol" pitchFamily="18" charset="2"/>
              </a:rPr>
              <a:t></a:t>
            </a:r>
            <a:r>
              <a:rPr lang="en-US" sz="2200"/>
              <a:t>, </a:t>
            </a:r>
            <a:r>
              <a:rPr lang="en-US" sz="2200">
                <a:latin typeface="Symbol" pitchFamily="18" charset="2"/>
              </a:rPr>
              <a:t></a:t>
            </a:r>
            <a:r>
              <a:rPr lang="en-US" sz="2200"/>
              <a:t> </a:t>
            </a:r>
            <a:r>
              <a:rPr lang="en-US" sz="2200">
                <a:latin typeface="Symbol" pitchFamily="18" charset="2"/>
              </a:rPr>
              <a:t></a:t>
            </a:r>
            <a:endParaRPr lang="en-US" sz="2200"/>
          </a:p>
          <a:p>
            <a:pPr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chemeClr val="tx2"/>
                </a:solidFill>
              </a:rPr>
              <a:t>New Classical Model (b)</a:t>
            </a:r>
          </a:p>
          <a:p>
            <a:pPr>
              <a:buFontTx/>
              <a:buNone/>
            </a:pPr>
            <a:r>
              <a:rPr lang="en-US" sz="2200"/>
              <a:t>1.	Unanticipated: </a:t>
            </a:r>
            <a:r>
              <a:rPr lang="en-US" sz="2200" i="1"/>
              <a:t>AS</a:t>
            </a:r>
            <a:r>
              <a:rPr lang="en-US" sz="2200"/>
              <a:t> to </a:t>
            </a:r>
            <a:r>
              <a:rPr lang="en-US" sz="2200" i="1"/>
              <a:t>AS</a:t>
            </a:r>
            <a:r>
              <a:rPr lang="en-US" sz="2200" baseline="-25000"/>
              <a:t>2</a:t>
            </a:r>
            <a:r>
              <a:rPr lang="en-US" sz="2200"/>
              <a:t>; go to 2', </a:t>
            </a:r>
            <a:r>
              <a:rPr lang="en-US" sz="2200" i="1"/>
              <a:t>Y</a:t>
            </a:r>
            <a:r>
              <a:rPr lang="en-US" sz="2200"/>
              <a:t> </a:t>
            </a:r>
            <a:r>
              <a:rPr lang="en-US" sz="2200">
                <a:latin typeface="Symbol" pitchFamily="18" charset="2"/>
              </a:rPr>
              <a:t></a:t>
            </a:r>
            <a:r>
              <a:rPr lang="en-US" sz="2200"/>
              <a:t>, </a:t>
            </a:r>
            <a:r>
              <a:rPr lang="en-US" sz="2200" i="1">
                <a:latin typeface="Symbol" pitchFamily="18" charset="2"/>
              </a:rPr>
              <a:t></a:t>
            </a:r>
            <a:r>
              <a:rPr lang="en-US" sz="2200"/>
              <a:t> </a:t>
            </a:r>
            <a:r>
              <a:rPr lang="en-US" sz="2200">
                <a:latin typeface="Symbol" pitchFamily="18" charset="2"/>
              </a:rPr>
              <a:t></a:t>
            </a:r>
            <a:endParaRPr lang="en-US" sz="2200"/>
          </a:p>
          <a:p>
            <a:pPr>
              <a:buFontTx/>
              <a:buNone/>
            </a:pPr>
            <a:r>
              <a:rPr lang="en-US" sz="2200"/>
              <a:t>2.	Anticipated: </a:t>
            </a:r>
            <a:r>
              <a:rPr lang="en-US" sz="2200" i="1"/>
              <a:t>AS</a:t>
            </a:r>
            <a:r>
              <a:rPr lang="en-US" sz="2200"/>
              <a:t> stays at </a:t>
            </a:r>
            <a:r>
              <a:rPr lang="en-US" sz="2200" i="1"/>
              <a:t>AS</a:t>
            </a:r>
            <a:r>
              <a:rPr lang="en-US" sz="2200" baseline="-25000"/>
              <a:t>1</a:t>
            </a:r>
            <a:r>
              <a:rPr lang="en-US" sz="2200"/>
              <a:t>; stay at 1, </a:t>
            </a:r>
            <a:r>
              <a:rPr lang="en-US" sz="2200" i="1"/>
              <a:t>Y</a:t>
            </a:r>
            <a:r>
              <a:rPr lang="en-US" sz="2200"/>
              <a:t> unchanged, </a:t>
            </a:r>
            <a:r>
              <a:rPr lang="en-US" sz="2200">
                <a:latin typeface="Symbol" pitchFamily="18" charset="2"/>
              </a:rPr>
              <a:t></a:t>
            </a:r>
            <a:r>
              <a:rPr lang="en-US" sz="2200"/>
              <a:t> </a:t>
            </a:r>
            <a:r>
              <a:rPr lang="en-US" sz="2200">
                <a:latin typeface="Symbol" pitchFamily="18" charset="2"/>
              </a:rPr>
              <a:t></a:t>
            </a:r>
            <a:r>
              <a:rPr lang="en-US" sz="2200"/>
              <a:t> to zero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chemeClr val="tx2"/>
                </a:solidFill>
              </a:rPr>
              <a:t>New Keynesian Model (c)</a:t>
            </a:r>
          </a:p>
          <a:p>
            <a:pPr>
              <a:buFontTx/>
              <a:buNone/>
            </a:pPr>
            <a:r>
              <a:rPr lang="en-US" sz="2200"/>
              <a:t>1.	Unanticipated: </a:t>
            </a:r>
            <a:r>
              <a:rPr lang="en-US" sz="2200" i="1"/>
              <a:t>AS</a:t>
            </a:r>
            <a:r>
              <a:rPr lang="en-US" sz="2200"/>
              <a:t> to </a:t>
            </a:r>
            <a:r>
              <a:rPr lang="en-US" sz="2200" i="1"/>
              <a:t>AS</a:t>
            </a:r>
            <a:r>
              <a:rPr lang="en-US" sz="2200" baseline="-25000"/>
              <a:t>2</a:t>
            </a:r>
            <a:r>
              <a:rPr lang="en-US" sz="2200"/>
              <a:t>; go to 2', </a:t>
            </a:r>
            <a:r>
              <a:rPr lang="en-US" sz="2200" i="1"/>
              <a:t>Y</a:t>
            </a:r>
            <a:r>
              <a:rPr lang="en-US" sz="2200"/>
              <a:t> </a:t>
            </a:r>
            <a:r>
              <a:rPr lang="en-US" sz="2200">
                <a:latin typeface="Symbol" pitchFamily="18" charset="2"/>
              </a:rPr>
              <a:t></a:t>
            </a:r>
            <a:r>
              <a:rPr lang="en-US" sz="2200"/>
              <a:t>, </a:t>
            </a:r>
            <a:r>
              <a:rPr lang="en-US" sz="2200">
                <a:latin typeface="Symbol" pitchFamily="18" charset="2"/>
              </a:rPr>
              <a:t></a:t>
            </a:r>
            <a:r>
              <a:rPr lang="en-US" sz="2200"/>
              <a:t> </a:t>
            </a:r>
            <a:r>
              <a:rPr lang="en-US" sz="2200">
                <a:latin typeface="Symbol" pitchFamily="18" charset="2"/>
              </a:rPr>
              <a:t></a:t>
            </a:r>
            <a:endParaRPr lang="en-US" sz="2200"/>
          </a:p>
          <a:p>
            <a:pPr>
              <a:buFontTx/>
              <a:buNone/>
            </a:pPr>
            <a:r>
              <a:rPr lang="en-US" sz="2200"/>
              <a:t>2.	Anticipated: </a:t>
            </a:r>
            <a:r>
              <a:rPr lang="en-US" sz="2200" i="1"/>
              <a:t>AS</a:t>
            </a:r>
            <a:r>
              <a:rPr lang="en-US" sz="2200"/>
              <a:t> to </a:t>
            </a:r>
            <a:r>
              <a:rPr lang="en-US" sz="2200" i="1"/>
              <a:t>AS</a:t>
            </a:r>
            <a:r>
              <a:rPr lang="en-US" sz="2200" baseline="-25000"/>
              <a:t>2''</a:t>
            </a:r>
            <a:r>
              <a:rPr lang="en-US" sz="2200"/>
              <a:t>; go to 2'', </a:t>
            </a:r>
            <a:r>
              <a:rPr lang="en-US" sz="2200" i="1"/>
              <a:t>Y</a:t>
            </a:r>
            <a:r>
              <a:rPr lang="en-US" sz="2200"/>
              <a:t> </a:t>
            </a:r>
            <a:r>
              <a:rPr lang="en-US" sz="2200">
                <a:latin typeface="Symbol" pitchFamily="18" charset="2"/>
              </a:rPr>
              <a:t></a:t>
            </a:r>
            <a:r>
              <a:rPr lang="en-US" sz="2200"/>
              <a:t> by less, </a:t>
            </a:r>
            <a:r>
              <a:rPr lang="en-US" sz="2200">
                <a:latin typeface="Symbol" pitchFamily="18" charset="2"/>
              </a:rPr>
              <a:t></a:t>
            </a:r>
            <a:r>
              <a:rPr lang="en-US" sz="2200"/>
              <a:t> </a:t>
            </a:r>
            <a:r>
              <a:rPr lang="en-US" sz="2200">
                <a:latin typeface="Symbol" pitchFamily="18" charset="2"/>
              </a:rPr>
              <a:t></a:t>
            </a:r>
            <a:r>
              <a:rPr lang="en-US" sz="2200"/>
              <a:t> by more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28-</a:t>
            </a:r>
            <a:fld id="{8F2F2DD1-DBED-471A-95DB-6E947EAE0C97}" type="slidenum">
              <a:rPr lang="en-US"/>
              <a:pPr/>
              <a:t>13</a:t>
            </a:fld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Credibility and the Reagan Deficits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0386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	Reagan deficits may have made 1981–82 recession worse after Fed anti-</a:t>
            </a:r>
            <a:r>
              <a:rPr lang="en-US" sz="2000">
                <a:latin typeface="Symbol" pitchFamily="18" charset="2"/>
              </a:rPr>
              <a:t></a:t>
            </a:r>
            <a:r>
              <a:rPr lang="en-US" sz="2000"/>
              <a:t> policy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chemeClr val="tx2"/>
                </a:solidFill>
              </a:rPr>
              <a:t>Analysis with Figure 28-6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1.	Anti-</a:t>
            </a:r>
            <a:r>
              <a:rPr lang="en-US" sz="2000">
                <a:latin typeface="Symbol" pitchFamily="18" charset="2"/>
              </a:rPr>
              <a:t></a:t>
            </a:r>
            <a:r>
              <a:rPr lang="en-US" sz="2000"/>
              <a:t> policy kept </a:t>
            </a:r>
            <a:r>
              <a:rPr lang="en-US" sz="2000" i="1"/>
              <a:t>AD</a:t>
            </a:r>
            <a:r>
              <a:rPr lang="en-US" sz="2000"/>
              <a:t> at </a:t>
            </a:r>
            <a:r>
              <a:rPr lang="en-US" sz="2000" i="1"/>
              <a:t>AD</a:t>
            </a:r>
            <a:r>
              <a:rPr lang="en-US" sz="2000" baseline="-33000"/>
              <a:t>1</a:t>
            </a: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2.	Fed’s anti-</a:t>
            </a:r>
            <a:r>
              <a:rPr lang="en-US" sz="2000">
                <a:latin typeface="Symbol" pitchFamily="18" charset="2"/>
              </a:rPr>
              <a:t></a:t>
            </a:r>
            <a:r>
              <a:rPr lang="en-US" sz="2000"/>
              <a:t> policy less credible, so </a:t>
            </a:r>
            <a:r>
              <a:rPr lang="en-US" sz="2000" i="1"/>
              <a:t>AS</a:t>
            </a:r>
            <a:r>
              <a:rPr lang="en-US" sz="2000"/>
              <a:t> kept rising to </a:t>
            </a:r>
            <a:r>
              <a:rPr lang="en-US" sz="2000" i="1"/>
              <a:t>AS</a:t>
            </a:r>
            <a:r>
              <a:rPr lang="en-US" sz="2000" baseline="-33000"/>
              <a:t>2</a:t>
            </a: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3.	Go to 2' in panels (b) and (c); </a:t>
            </a:r>
            <a:r>
              <a:rPr lang="en-US" sz="2000" i="1"/>
              <a:t>Y</a:t>
            </a:r>
            <a:r>
              <a:rPr lang="en-US" sz="2000"/>
              <a:t> </a:t>
            </a:r>
            <a:r>
              <a:rPr lang="en-US" sz="2000">
                <a:latin typeface="Symbol" pitchFamily="18" charset="2"/>
              </a:rPr>
              <a:t></a:t>
            </a:r>
            <a:r>
              <a:rPr lang="en-US" sz="2000"/>
              <a:t> by more than if anti-</a:t>
            </a:r>
            <a:r>
              <a:rPr lang="en-US" sz="2000">
                <a:latin typeface="Symbol" pitchFamily="18" charset="2"/>
              </a:rPr>
              <a:t></a:t>
            </a:r>
            <a:r>
              <a:rPr lang="en-US" sz="2000"/>
              <a:t> policy credible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chemeClr val="tx2"/>
                </a:solidFill>
              </a:rPr>
              <a:t>Impact of Rational Expectations Revolution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1.	More aware of importance of expectations and credibility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2.	Lucas critique has caused most economists to doubt use of conventional econometric models for policy evaluation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3.	Since effect of policy depends on expectations, economists less activist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4.	Policy effectiveness proposition not widely accepted, most economists take intermediate position that activist policy could be beneficial but is tough to design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2005 Pearson Education Canada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28-</a:t>
            </a:r>
            <a:fld id="{3608523C-AE0B-4904-8736-4CCB49A0CCB4}" type="slidenum">
              <a:rPr lang="en-US"/>
              <a:pPr/>
              <a:t>2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Lucas Critique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848600" cy="34290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chemeClr val="tx2"/>
                </a:solidFill>
              </a:rPr>
              <a:t>	Lucas challenges usefulness of econometric models for policy evaluation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1.	Critique follows from RE implication that change in way variable moves, changes way expectations are formed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2.	Policy change, changes relationship between expectations and past behavior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3.	Estimated relationships in econometric model change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4.	Therefore, can’t be used to evaluate change in policy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chemeClr val="tx2"/>
                </a:solidFill>
              </a:rPr>
              <a:t>	</a:t>
            </a:r>
            <a:r>
              <a:rPr lang="en-US" sz="2000" b="1" i="1">
                <a:solidFill>
                  <a:schemeClr val="tx2"/>
                </a:solidFill>
              </a:rPr>
              <a:t>Example:</a:t>
            </a:r>
            <a:r>
              <a:rPr lang="en-US" sz="2000" b="1">
                <a:solidFill>
                  <a:schemeClr val="tx2"/>
                </a:solidFill>
              </a:rPr>
              <a:t> Evaluate effect on long rate from Bank policy raising short-term </a:t>
            </a:r>
            <a:r>
              <a:rPr lang="en-US" sz="2000" b="1" i="1">
                <a:solidFill>
                  <a:schemeClr val="tx2"/>
                </a:solidFill>
              </a:rPr>
              <a:t>i</a:t>
            </a:r>
            <a:r>
              <a:rPr lang="en-US" sz="2000" b="1">
                <a:solidFill>
                  <a:schemeClr val="tx2"/>
                </a:solidFill>
              </a:rPr>
              <a:t> permanently, if in past changes in </a:t>
            </a:r>
            <a:r>
              <a:rPr lang="en-US" sz="2000" b="1" i="1">
                <a:solidFill>
                  <a:schemeClr val="tx2"/>
                </a:solidFill>
              </a:rPr>
              <a:t>i</a:t>
            </a:r>
            <a:r>
              <a:rPr lang="en-US" sz="2000" b="1">
                <a:solidFill>
                  <a:schemeClr val="tx2"/>
                </a:solidFill>
              </a:rPr>
              <a:t> quickly reversed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1.	Estimated term structure relationship indicates only small change in long rate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2.	Once realize short </a:t>
            </a:r>
            <a:r>
              <a:rPr lang="en-US" sz="2000" i="1"/>
              <a:t>i</a:t>
            </a:r>
            <a:r>
              <a:rPr lang="en-US" sz="2000"/>
              <a:t> </a:t>
            </a:r>
            <a:r>
              <a:rPr lang="en-US" sz="2000">
                <a:latin typeface="Symbol" pitchFamily="18" charset="2"/>
              </a:rPr>
              <a:t></a:t>
            </a:r>
            <a:r>
              <a:rPr lang="en-US" sz="2000"/>
              <a:t> permanently, average future short rates </a:t>
            </a:r>
            <a:r>
              <a:rPr lang="en-US" sz="2000">
                <a:latin typeface="Symbol" pitchFamily="18" charset="2"/>
              </a:rPr>
              <a:t></a:t>
            </a:r>
            <a:r>
              <a:rPr lang="en-US" sz="2000"/>
              <a:t> a lot, long rate </a:t>
            </a:r>
            <a:r>
              <a:rPr lang="en-US" sz="2000">
                <a:latin typeface="Symbol" pitchFamily="18" charset="2"/>
              </a:rPr>
              <a:t></a:t>
            </a:r>
            <a:r>
              <a:rPr lang="en-US" sz="2000"/>
              <a:t> a lot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3.	Another implication of Lucas analysis: expectations about policy influences response to policy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28-</a:t>
            </a:r>
            <a:fld id="{93C6C03A-0D58-47F4-A082-448B7BF77C7A}" type="slidenum">
              <a:rPr lang="en-US"/>
              <a:pPr/>
              <a:t>3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New Classical Model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73200"/>
            <a:ext cx="7772400" cy="4114800"/>
          </a:xfrm>
          <a:noFill/>
          <a:ln/>
        </p:spPr>
        <p:txBody>
          <a:bodyPr lIns="90488" tIns="44450" rIns="90488" bIns="44450"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600" b="1">
                <a:solidFill>
                  <a:schemeClr val="tx2"/>
                </a:solidFill>
              </a:rPr>
              <a:t>Assumptions:</a:t>
            </a:r>
          </a:p>
          <a:p>
            <a:pPr>
              <a:buFontTx/>
              <a:buNone/>
            </a:pPr>
            <a:r>
              <a:rPr lang="en-US" sz="2600"/>
              <a:t>1.	Rational expectations</a:t>
            </a:r>
          </a:p>
          <a:p>
            <a:pPr>
              <a:buFontTx/>
              <a:buNone/>
            </a:pPr>
            <a:r>
              <a:rPr lang="en-US" sz="2600"/>
              <a:t>2.	Wages and prices completely flexible, adjust fully to changes in expected price level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2600" b="1">
                <a:solidFill>
                  <a:schemeClr val="tx2"/>
                </a:solidFill>
              </a:rPr>
              <a:t>Implications:</a:t>
            </a:r>
          </a:p>
          <a:p>
            <a:pPr>
              <a:buFontTx/>
              <a:buNone/>
            </a:pPr>
            <a:r>
              <a:rPr lang="en-US" sz="2600"/>
              <a:t>1.	Policy ineffectiveness proposition: anticipated policy has no effect on business cycle</a:t>
            </a:r>
          </a:p>
          <a:p>
            <a:pPr>
              <a:buFontTx/>
              <a:buNone/>
            </a:pPr>
            <a:r>
              <a:rPr lang="en-US" sz="2600"/>
              <a:t>2.	Effects of policy are uncertain because depend on expectations</a:t>
            </a:r>
          </a:p>
          <a:p>
            <a:pPr>
              <a:buFontTx/>
              <a:buNone/>
            </a:pPr>
            <a:r>
              <a:rPr lang="en-US" sz="2600"/>
              <a:t>3.	No beneficial effect from activist policy: supports nonactivism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69925" y="6513513"/>
            <a:ext cx="24066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3E7B90"/>
                </a:solidFill>
                <a:latin typeface="Arial" charset="0"/>
                <a:cs typeface="Arial" charset="0"/>
              </a:rPr>
              <a:t>© 2005 Pearson Education Canada Inc.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2005 Pearson Education Canada Inc.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28-</a:t>
            </a:r>
            <a:fld id="{5313A50B-5B16-4E1D-BF5B-E2EC37ED29E2}" type="slidenum">
              <a:rPr lang="en-US"/>
              <a:pPr/>
              <a:t>4</a:t>
            </a:fld>
            <a:endParaRPr lang="en-US"/>
          </a:p>
        </p:txBody>
      </p:sp>
      <p:pic>
        <p:nvPicPr>
          <p:cNvPr id="7174" name="Picture 6" descr="c:\documents and settings\umiraja\desktop\mishkin_ppt\color_ppt\02_gif_contrast\c28f01.gif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6788" y="1371600"/>
            <a:ext cx="6221412" cy="502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sz="3200"/>
              <a:t>Response to Unanticipated Policy </a:t>
            </a:r>
            <a:br>
              <a:rPr lang="en-US" sz="3200"/>
            </a:br>
            <a:r>
              <a:rPr lang="en-US" sz="3200"/>
              <a:t>in New Classical Model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73038" y="4337050"/>
            <a:ext cx="2874962" cy="1606550"/>
          </a:xfr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lIns="90488" tIns="44450" rIns="90488" bIns="44450"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600"/>
              <a:t>1.</a:t>
            </a:r>
            <a:r>
              <a:rPr lang="en-US" sz="1600" i="1"/>
              <a:t>	M</a:t>
            </a:r>
            <a:r>
              <a:rPr lang="en-US" sz="1600"/>
              <a:t> </a:t>
            </a:r>
            <a:r>
              <a:rPr lang="en-US" sz="1600">
                <a:latin typeface="Symbol" pitchFamily="18" charset="2"/>
              </a:rPr>
              <a:t></a:t>
            </a:r>
            <a:r>
              <a:rPr lang="en-US" sz="1600"/>
              <a:t>, </a:t>
            </a:r>
            <a:r>
              <a:rPr lang="en-US" sz="1600" i="1"/>
              <a:t>AD</a:t>
            </a:r>
            <a:r>
              <a:rPr lang="en-US" sz="1600"/>
              <a:t> shifts right to </a:t>
            </a:r>
            <a:r>
              <a:rPr lang="en-US" sz="1600" i="1"/>
              <a:t>AD</a:t>
            </a:r>
            <a:r>
              <a:rPr lang="en-US" sz="1600" baseline="-25000"/>
              <a:t>2</a:t>
            </a:r>
            <a:endParaRPr lang="en-US" sz="1600"/>
          </a:p>
          <a:p>
            <a:pPr>
              <a:spcBef>
                <a:spcPct val="0"/>
              </a:spcBef>
              <a:buFontTx/>
              <a:buNone/>
            </a:pPr>
            <a:r>
              <a:rPr lang="en-US" sz="1600"/>
              <a:t>2.	Because </a:t>
            </a:r>
            <a:r>
              <a:rPr lang="en-US" sz="1600" i="1"/>
              <a:t>M</a:t>
            </a:r>
            <a:r>
              <a:rPr lang="en-US" sz="1600"/>
              <a:t> </a:t>
            </a:r>
            <a:r>
              <a:rPr lang="en-US" sz="1600">
                <a:latin typeface="Symbol" pitchFamily="18" charset="2"/>
              </a:rPr>
              <a:t></a:t>
            </a:r>
            <a:r>
              <a:rPr lang="en-US" sz="1600"/>
              <a:t> unanticipated, expected price level unchanged and </a:t>
            </a:r>
            <a:r>
              <a:rPr lang="en-US" sz="1600" i="1"/>
              <a:t>AS</a:t>
            </a:r>
            <a:r>
              <a:rPr lang="en-US" sz="1600"/>
              <a:t> stays at </a:t>
            </a:r>
            <a:r>
              <a:rPr lang="en-US" sz="1600" i="1"/>
              <a:t>AS</a:t>
            </a:r>
            <a:r>
              <a:rPr lang="en-US" sz="1600" baseline="-25000"/>
              <a:t>1</a:t>
            </a:r>
            <a:endParaRPr lang="en-US" sz="1600"/>
          </a:p>
          <a:p>
            <a:pPr>
              <a:spcBef>
                <a:spcPct val="0"/>
              </a:spcBef>
              <a:buFontTx/>
              <a:buNone/>
            </a:pPr>
            <a:r>
              <a:rPr lang="en-US" sz="1600"/>
              <a:t>3.	Go to 2': </a:t>
            </a:r>
            <a:r>
              <a:rPr lang="en-US" sz="1600" i="1"/>
              <a:t>Y</a:t>
            </a:r>
            <a:r>
              <a:rPr lang="en-US" sz="1600"/>
              <a:t> </a:t>
            </a:r>
            <a:r>
              <a:rPr lang="en-US" sz="1600">
                <a:latin typeface="Symbol" pitchFamily="18" charset="2"/>
              </a:rPr>
              <a:t></a:t>
            </a:r>
            <a:r>
              <a:rPr lang="en-US" sz="1600"/>
              <a:t>, </a:t>
            </a:r>
            <a:r>
              <a:rPr lang="en-US" sz="1600" i="1"/>
              <a:t>P</a:t>
            </a:r>
            <a:r>
              <a:rPr lang="en-US" sz="1600"/>
              <a:t> </a:t>
            </a:r>
            <a:r>
              <a:rPr lang="en-US" sz="1600">
                <a:latin typeface="Symbol" pitchFamily="18" charset="2"/>
              </a:rPr>
              <a:t>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2005 Pearson Education Canada Inc.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28-</a:t>
            </a:r>
            <a:fld id="{AAF12603-A8EC-40AB-A702-E716A5B1DE5F}" type="slidenum">
              <a:rPr lang="en-US"/>
              <a:pPr/>
              <a:t>5</a:t>
            </a:fld>
            <a:endParaRPr lang="en-US"/>
          </a:p>
        </p:txBody>
      </p:sp>
      <p:pic>
        <p:nvPicPr>
          <p:cNvPr id="8198" name="Picture 6" descr="c:\documents and settings\umiraja\desktop\mishkin_ppt\color_ppt\02_gif_contrast\c28f02.gif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371600"/>
            <a:ext cx="6454775" cy="50530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sz="3200"/>
              <a:t>Response to Anticipated Policy </a:t>
            </a:r>
            <a:br>
              <a:rPr lang="en-US" sz="3200"/>
            </a:br>
            <a:r>
              <a:rPr lang="en-US" sz="3200"/>
              <a:t>in New Classical Model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4202113"/>
            <a:ext cx="2743200" cy="1825625"/>
          </a:xfr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lIns="90488" tIns="44450" rIns="90488" bIns="44450"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600"/>
              <a:t>1.</a:t>
            </a:r>
            <a:r>
              <a:rPr lang="en-US" sz="1600" i="1"/>
              <a:t>	M</a:t>
            </a:r>
            <a:r>
              <a:rPr lang="en-US" sz="1600"/>
              <a:t> </a:t>
            </a:r>
            <a:r>
              <a:rPr lang="en-US" sz="1600">
                <a:latin typeface="Symbol" pitchFamily="18" charset="2"/>
              </a:rPr>
              <a:t></a:t>
            </a:r>
            <a:r>
              <a:rPr lang="en-US" sz="1600"/>
              <a:t>, </a:t>
            </a:r>
            <a:r>
              <a:rPr lang="en-US" sz="1600" i="1"/>
              <a:t>AD</a:t>
            </a:r>
            <a:r>
              <a:rPr lang="en-US" sz="1600"/>
              <a:t> shifts right to </a:t>
            </a:r>
            <a:r>
              <a:rPr lang="en-US" sz="1600" i="1"/>
              <a:t>AD</a:t>
            </a:r>
            <a:r>
              <a:rPr lang="en-US" sz="1600" baseline="-25000"/>
              <a:t>2</a:t>
            </a:r>
            <a:endParaRPr lang="en-US" sz="1600"/>
          </a:p>
          <a:p>
            <a:pPr>
              <a:spcBef>
                <a:spcPct val="0"/>
              </a:spcBef>
              <a:buFontTx/>
              <a:buNone/>
            </a:pPr>
            <a:r>
              <a:rPr lang="en-US" sz="1600"/>
              <a:t>2.</a:t>
            </a:r>
            <a:r>
              <a:rPr lang="en-US" sz="1600" i="1"/>
              <a:t>	M</a:t>
            </a:r>
            <a:r>
              <a:rPr lang="en-US" sz="1600"/>
              <a:t> </a:t>
            </a:r>
            <a:r>
              <a:rPr lang="en-US" sz="1600">
                <a:latin typeface="Symbol" pitchFamily="18" charset="2"/>
              </a:rPr>
              <a:t></a:t>
            </a:r>
            <a:r>
              <a:rPr lang="en-US" sz="1600"/>
              <a:t> anticipated, expected price level </a:t>
            </a:r>
            <a:r>
              <a:rPr lang="en-US" sz="1600">
                <a:latin typeface="Symbol" pitchFamily="18" charset="2"/>
              </a:rPr>
              <a:t></a:t>
            </a:r>
            <a:r>
              <a:rPr lang="en-US" sz="1600"/>
              <a:t> to </a:t>
            </a:r>
            <a:r>
              <a:rPr lang="en-US" sz="1600" i="1"/>
              <a:t>P</a:t>
            </a:r>
            <a:r>
              <a:rPr lang="en-US" sz="1600" baseline="-25000"/>
              <a:t>2</a:t>
            </a:r>
            <a:r>
              <a:rPr lang="en-US" sz="1600"/>
              <a:t>, </a:t>
            </a:r>
            <a:r>
              <a:rPr lang="en-US" sz="1600" i="1"/>
              <a:t>AS</a:t>
            </a:r>
            <a:r>
              <a:rPr lang="en-US" sz="1600"/>
              <a:t> shifts in to </a:t>
            </a:r>
            <a:r>
              <a:rPr lang="en-US" sz="1600" i="1"/>
              <a:t>AS</a:t>
            </a:r>
            <a:r>
              <a:rPr lang="en-US" sz="1600" baseline="-25000"/>
              <a:t>2</a:t>
            </a:r>
            <a:endParaRPr lang="en-US" sz="1600"/>
          </a:p>
          <a:p>
            <a:pPr>
              <a:spcBef>
                <a:spcPct val="0"/>
              </a:spcBef>
              <a:buFontTx/>
              <a:buNone/>
            </a:pPr>
            <a:r>
              <a:rPr lang="en-US" sz="1600"/>
              <a:t>3.	Go to 2: </a:t>
            </a:r>
            <a:r>
              <a:rPr lang="en-US" sz="1600" i="1"/>
              <a:t>Y</a:t>
            </a:r>
            <a:r>
              <a:rPr lang="en-US" sz="1600"/>
              <a:t> unchanged, </a:t>
            </a:r>
            <a:r>
              <a:rPr lang="en-US" sz="1600" i="1"/>
              <a:t>P</a:t>
            </a:r>
            <a:r>
              <a:rPr lang="en-US" sz="1600"/>
              <a:t> </a:t>
            </a:r>
            <a:r>
              <a:rPr lang="en-US" sz="1600">
                <a:latin typeface="Symbol" pitchFamily="18" charset="2"/>
              </a:rPr>
              <a:t></a:t>
            </a:r>
            <a:r>
              <a:rPr lang="en-US" sz="1600"/>
              <a:t> by more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28-</a:t>
            </a:r>
            <a:fld id="{427ED62E-05FF-44A8-B620-537F48F9EEE6}" type="slidenum">
              <a:rPr lang="en-US"/>
              <a:pPr/>
              <a:t>6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New Keynesian Model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3570288"/>
          </a:xfrm>
          <a:noFill/>
          <a:ln/>
        </p:spPr>
        <p:txBody>
          <a:bodyPr lIns="90488" tIns="44450" rIns="90488" bIns="44450"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chemeClr val="tx2"/>
                </a:solidFill>
              </a:rPr>
              <a:t>Assumptions:</a:t>
            </a:r>
          </a:p>
          <a:p>
            <a:pPr>
              <a:buFontTx/>
              <a:buNone/>
            </a:pPr>
            <a:r>
              <a:rPr lang="en-US" sz="2400"/>
              <a:t>1.	Rational expectations</a:t>
            </a:r>
          </a:p>
          <a:p>
            <a:pPr>
              <a:buFontTx/>
              <a:buNone/>
            </a:pPr>
            <a:r>
              <a:rPr lang="en-US" sz="2400"/>
              <a:t>2.	Wages and prices have rigidity: don’t adjust fully to changes in expected price level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chemeClr val="tx2"/>
                </a:solidFill>
              </a:rPr>
              <a:t>Implications:</a:t>
            </a:r>
          </a:p>
          <a:p>
            <a:pPr>
              <a:buFontTx/>
              <a:buNone/>
            </a:pPr>
            <a:r>
              <a:rPr lang="en-US" sz="2400"/>
              <a:t>1.	Unanticipated policy has larger effect on </a:t>
            </a:r>
            <a:r>
              <a:rPr lang="en-US" sz="2400" i="1"/>
              <a:t>Y</a:t>
            </a:r>
            <a:r>
              <a:rPr lang="en-US" sz="2400"/>
              <a:t>  than anticipated policy</a:t>
            </a:r>
          </a:p>
          <a:p>
            <a:pPr>
              <a:buFontTx/>
              <a:buNone/>
            </a:pPr>
            <a:r>
              <a:rPr lang="en-US" sz="2400"/>
              <a:t>2.	Policy ineffectiveness does not hold:</a:t>
            </a:r>
          </a:p>
          <a:p>
            <a:pPr>
              <a:buFontTx/>
              <a:buNone/>
            </a:pPr>
            <a:r>
              <a:rPr lang="en-US" sz="2400"/>
              <a:t>		Anticipated policy does affect </a:t>
            </a:r>
            <a:r>
              <a:rPr lang="en-US" sz="2400" i="1"/>
              <a:t>Y</a:t>
            </a:r>
            <a:endParaRPr lang="en-US" sz="2400"/>
          </a:p>
          <a:p>
            <a:pPr>
              <a:buFontTx/>
              <a:buNone/>
            </a:pPr>
            <a:r>
              <a:rPr lang="en-US" sz="2400"/>
              <a:t>3.	Does not rule out beneficial effect from activist policy</a:t>
            </a:r>
          </a:p>
          <a:p>
            <a:pPr>
              <a:buFontTx/>
              <a:buNone/>
            </a:pPr>
            <a:r>
              <a:rPr lang="en-US" sz="2400"/>
              <a:t>4.	However, effects of policy are affected by expectations: designing policy is tough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33400" y="6477000"/>
            <a:ext cx="24066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3E7B90"/>
                </a:solidFill>
                <a:latin typeface="Arial" charset="0"/>
                <a:cs typeface="Arial" charset="0"/>
              </a:rPr>
              <a:t>© 2005 Pearson Education Canada Inc.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2005 Pearson Education Canada Inc.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28-</a:t>
            </a:r>
            <a:fld id="{70BF4DBC-4547-495A-91F4-8D764DAE9B42}" type="slidenum">
              <a:rPr lang="en-US"/>
              <a:pPr/>
              <a:t>7</a:t>
            </a:fld>
            <a:endParaRPr lang="en-US"/>
          </a:p>
        </p:txBody>
      </p:sp>
      <p:pic>
        <p:nvPicPr>
          <p:cNvPr id="10246" name="Picture 6" descr="c:\documents and settings\umiraja\desktop\mishkin_ppt\color_ppt\02_gif_contrast\c28f04.gif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9275" y="152400"/>
            <a:ext cx="3922713" cy="6553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304800"/>
            <a:ext cx="3306762" cy="31242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Response to Expansionary Policy in New Keynesian Model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114800"/>
            <a:ext cx="3684587" cy="1916113"/>
          </a:xfr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lIns="90488" tIns="44450" rIns="90488" bIns="44450"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600"/>
              <a:t>1.</a:t>
            </a:r>
            <a:r>
              <a:rPr lang="en-US" sz="1600" i="1"/>
              <a:t>	M</a:t>
            </a:r>
            <a:r>
              <a:rPr lang="en-US" sz="1600"/>
              <a:t> </a:t>
            </a:r>
            <a:r>
              <a:rPr lang="en-US" sz="1600">
                <a:latin typeface="Symbol" pitchFamily="18" charset="2"/>
              </a:rPr>
              <a:t></a:t>
            </a:r>
            <a:r>
              <a:rPr lang="en-US" sz="1600"/>
              <a:t>, </a:t>
            </a:r>
            <a:r>
              <a:rPr lang="en-US" sz="1600" i="1"/>
              <a:t>AD</a:t>
            </a:r>
            <a:r>
              <a:rPr lang="en-US" sz="1600"/>
              <a:t> shifts out to </a:t>
            </a:r>
            <a:r>
              <a:rPr lang="en-US" sz="1600" i="1"/>
              <a:t>AD</a:t>
            </a:r>
            <a:r>
              <a:rPr lang="en-US" sz="1600" baseline="-25000"/>
              <a:t>2</a:t>
            </a:r>
            <a:endParaRPr lang="en-US" sz="1600"/>
          </a:p>
          <a:p>
            <a:pPr>
              <a:spcBef>
                <a:spcPct val="0"/>
              </a:spcBef>
              <a:buFontTx/>
              <a:buNone/>
            </a:pPr>
            <a:r>
              <a:rPr lang="en-US" sz="1600"/>
              <a:t>2.	Panel (a): </a:t>
            </a:r>
            <a:r>
              <a:rPr lang="en-US" sz="1600" i="1"/>
              <a:t>M</a:t>
            </a:r>
            <a:r>
              <a:rPr lang="en-US" sz="1600"/>
              <a:t> </a:t>
            </a:r>
            <a:r>
              <a:rPr lang="en-US" sz="1600">
                <a:latin typeface="Symbol" pitchFamily="18" charset="2"/>
              </a:rPr>
              <a:t></a:t>
            </a:r>
            <a:r>
              <a:rPr lang="en-US" sz="1600"/>
              <a:t> unanticipated, </a:t>
            </a:r>
            <a:r>
              <a:rPr lang="en-US" sz="1600" i="1"/>
              <a:t>AS</a:t>
            </a:r>
            <a:r>
              <a:rPr lang="en-US" sz="1600"/>
              <a:t> stays at </a:t>
            </a:r>
            <a:r>
              <a:rPr lang="en-US" sz="1600" i="1"/>
              <a:t>AS</a:t>
            </a:r>
            <a:r>
              <a:rPr lang="en-US" sz="1600" baseline="-25000"/>
              <a:t>1;</a:t>
            </a:r>
            <a:r>
              <a:rPr lang="en-US" sz="1600"/>
              <a:t>; go to U, </a:t>
            </a:r>
            <a:r>
              <a:rPr lang="en-US" sz="1600" i="1"/>
              <a:t>Y</a:t>
            </a:r>
            <a:r>
              <a:rPr lang="en-US" sz="1600"/>
              <a:t> </a:t>
            </a:r>
            <a:r>
              <a:rPr lang="en-US" sz="1600">
                <a:latin typeface="Symbol" pitchFamily="18" charset="2"/>
              </a:rPr>
              <a:t></a:t>
            </a:r>
            <a:r>
              <a:rPr lang="en-US" sz="1600"/>
              <a:t> </a:t>
            </a:r>
            <a:r>
              <a:rPr lang="en-US" sz="1600" i="1"/>
              <a:t>P</a:t>
            </a:r>
            <a:r>
              <a:rPr lang="en-US" sz="1600"/>
              <a:t> </a:t>
            </a:r>
            <a:r>
              <a:rPr lang="en-US" sz="1600">
                <a:latin typeface="Symbol" pitchFamily="18" charset="2"/>
              </a:rPr>
              <a:t></a:t>
            </a:r>
            <a:endParaRPr lang="en-US" sz="1600"/>
          </a:p>
          <a:p>
            <a:pPr>
              <a:spcBef>
                <a:spcPct val="0"/>
              </a:spcBef>
              <a:buFontTx/>
              <a:buNone/>
            </a:pPr>
            <a:r>
              <a:rPr lang="en-US" sz="1600"/>
              <a:t>3.	Panel (b): </a:t>
            </a:r>
            <a:r>
              <a:rPr lang="en-US" sz="1600" i="1"/>
              <a:t>M</a:t>
            </a:r>
            <a:r>
              <a:rPr lang="en-US" sz="1600"/>
              <a:t> </a:t>
            </a:r>
            <a:r>
              <a:rPr lang="en-US" sz="1600">
                <a:latin typeface="Symbol" pitchFamily="18" charset="2"/>
              </a:rPr>
              <a:t></a:t>
            </a:r>
            <a:r>
              <a:rPr lang="en-US" sz="1600"/>
              <a:t> anticipated, </a:t>
            </a:r>
            <a:r>
              <a:rPr lang="en-US" sz="1600" i="1"/>
              <a:t>AS</a:t>
            </a:r>
            <a:r>
              <a:rPr lang="en-US" sz="1600"/>
              <a:t> shifts to </a:t>
            </a:r>
            <a:r>
              <a:rPr lang="en-US" sz="1600" i="1"/>
              <a:t>AS</a:t>
            </a:r>
            <a:r>
              <a:rPr lang="en-US" sz="1600" i="1" baseline="-25000"/>
              <a:t>A</a:t>
            </a:r>
            <a:r>
              <a:rPr lang="en-US" sz="1600"/>
              <a:t> (not all the way to </a:t>
            </a:r>
            <a:r>
              <a:rPr lang="en-US" sz="1600" i="1"/>
              <a:t>AS</a:t>
            </a:r>
            <a:r>
              <a:rPr lang="en-US" sz="1600" baseline="-25000"/>
              <a:t>2</a:t>
            </a:r>
            <a:r>
              <a:rPr lang="en-US" sz="1600"/>
              <a:t>); go to A, </a:t>
            </a:r>
            <a:r>
              <a:rPr lang="en-US" sz="1600" i="1"/>
              <a:t>Y</a:t>
            </a:r>
            <a:r>
              <a:rPr lang="en-US" sz="1600"/>
              <a:t> </a:t>
            </a:r>
            <a:r>
              <a:rPr lang="en-US" sz="1600">
                <a:latin typeface="Symbol" pitchFamily="18" charset="2"/>
              </a:rPr>
              <a:t></a:t>
            </a:r>
            <a:r>
              <a:rPr lang="en-US" sz="1600"/>
              <a:t> by less than in panel (a), </a:t>
            </a:r>
            <a:r>
              <a:rPr lang="en-US" sz="1600" i="1"/>
              <a:t>P</a:t>
            </a:r>
            <a:r>
              <a:rPr lang="en-US" sz="1600"/>
              <a:t> </a:t>
            </a:r>
            <a:r>
              <a:rPr lang="en-US" sz="1600">
                <a:latin typeface="Symbol" pitchFamily="18" charset="2"/>
              </a:rPr>
              <a:t></a:t>
            </a:r>
            <a:r>
              <a:rPr lang="en-US" sz="1600"/>
              <a:t> by more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28-</a:t>
            </a:r>
            <a:fld id="{43ABDD0D-3162-490C-9716-EF8F15315B86}" type="slidenum">
              <a:rPr lang="en-US"/>
              <a:pPr/>
              <a:t>8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Summary: The Three Models</a:t>
            </a:r>
          </a:p>
        </p:txBody>
      </p:sp>
      <p:pic>
        <p:nvPicPr>
          <p:cNvPr id="11269" name="Picture 5" descr="c:\documents and settings\umiraja\desktop\mishkin_ppt\color_ppt\02_gif_contrast\c28t01.gif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914400"/>
            <a:ext cx="7086600" cy="55483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596900" y="6513513"/>
            <a:ext cx="24066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3E7B90"/>
                </a:solidFill>
                <a:latin typeface="Arial" charset="0"/>
                <a:cs typeface="Arial" charset="0"/>
              </a:rPr>
              <a:t>© 2005 Pearson Education Canada Inc.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2005 Pearson Education Canada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28-</a:t>
            </a:r>
            <a:fld id="{C00595B7-AE92-443E-8743-9A2C40E1D721}" type="slidenum">
              <a:rPr lang="en-US"/>
              <a:pPr/>
              <a:t>9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63563" y="228600"/>
            <a:ext cx="3398837" cy="33528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Response to Expansionary Policy in the Three Models</a:t>
            </a:r>
          </a:p>
        </p:txBody>
      </p:sp>
      <p:pic>
        <p:nvPicPr>
          <p:cNvPr id="12293" name="Picture 5" descr="c:\documents and settings\umiraja\desktop\mishkin_ppt\color_ppt\02_gif_contrast\c28f05.gif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14300"/>
            <a:ext cx="3992563" cy="6591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newMishkin_template">
  <a:themeElements>
    <a:clrScheme name="newMishkin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Mishkin_template">
      <a:majorFont>
        <a:latin typeface="Arial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wMishki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ishki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ishki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ishki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ishki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ishki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ishki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ishki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ishki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ishki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ishki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ishki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E:\Mishkin PPT\mishin_0321194195_ppt\newMishkin_template.pot</Template>
  <TotalTime>1472214367</TotalTime>
  <Pages>13</Pages>
  <Words>204</Words>
  <Application>Microsoft Office PowerPoint</Application>
  <PresentationFormat>On-screen Show (4:3)</PresentationFormat>
  <Paragraphs>101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Times New Roman</vt:lpstr>
      <vt:lpstr>Arial</vt:lpstr>
      <vt:lpstr>Times</vt:lpstr>
      <vt:lpstr>Symbol</vt:lpstr>
      <vt:lpstr>newMishkin_template</vt:lpstr>
      <vt:lpstr>Chapter 28</vt:lpstr>
      <vt:lpstr>Lucas Critique</vt:lpstr>
      <vt:lpstr>New Classical Model</vt:lpstr>
      <vt:lpstr>Response to Unanticipated Policy  in New Classical Model</vt:lpstr>
      <vt:lpstr>Response to Anticipated Policy  in New Classical Model</vt:lpstr>
      <vt:lpstr>New Keynesian Model</vt:lpstr>
      <vt:lpstr>Response to Expansionary Policy in New Keynesian Model</vt:lpstr>
      <vt:lpstr>Summary: The Three Models</vt:lpstr>
      <vt:lpstr>Response to Expansionary Policy in the Three Models</vt:lpstr>
      <vt:lpstr>Analysis of Figure 28-5: Response to Expansionary Policy in the Three Models</vt:lpstr>
      <vt:lpstr>Anti-Inflation Policy in the Three Models</vt:lpstr>
      <vt:lpstr>Analysis of Figure 28-6: Anti-Inflation Policy in the Three Models</vt:lpstr>
      <vt:lpstr>Credibility and the Reagan Deficits</vt:lpstr>
    </vt:vector>
  </TitlesOfParts>
  <Company>Copyright 2004 Pearson Addison-Wesley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Copyright 2004 Pearson Addison-Wesley</dc:creator>
  <cp:lastModifiedBy>ben</cp:lastModifiedBy>
  <cp:revision>31</cp:revision>
  <cp:lastPrinted>2009-04-22T19:24:48Z</cp:lastPrinted>
  <dcterms:created xsi:type="dcterms:W3CDTF">2000-04-20T09:50:31Z</dcterms:created>
  <dcterms:modified xsi:type="dcterms:W3CDTF">2015-11-19T07:14:30Z</dcterms:modified>
</cp:coreProperties>
</file>