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91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904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E5CCB-98B5-45FB-ACEC-EF5CB4C9F86A}" type="datetimeFigureOut">
              <a:rPr lang="tr-TR" smtClean="0"/>
              <a:pPr/>
              <a:t>11.3.2015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D30BB-B37E-4AAE-A8BF-41031594CA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48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CHAPTER 1 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 </a:t>
            </a:r>
            <a:r>
              <a:rPr lang="en-AU" sz="5400" dirty="0" smtClean="0"/>
              <a:t>The Foundations of Entrepreneurship</a:t>
            </a:r>
            <a:endParaRPr lang="tr-T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172200"/>
            <a:ext cx="7924800" cy="561536"/>
          </a:xfrm>
        </p:spPr>
        <p:txBody>
          <a:bodyPr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MAN 470 – </a:t>
            </a:r>
            <a:r>
              <a:rPr lang="en-US" sz="2400" b="1" i="1" dirty="0" err="1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Berk</a:t>
            </a:r>
            <a:r>
              <a:rPr lang="en-US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T</a:t>
            </a:r>
            <a:r>
              <a:rPr lang="tr-TR" sz="24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UNCALI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3 Ms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To succeed in business you need the three Ms (Vesper 1990) “Ms” </a:t>
            </a:r>
          </a:p>
          <a:p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Margin to make a profit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Margin to deal with the unexpected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Margin to continue making profits when competitors attack by reducing prices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dirty="0" smtClean="0"/>
              <a:t>Ingredients of an entrepreneurial</a:t>
            </a:r>
            <a:br>
              <a:rPr lang="tr-TR" dirty="0" smtClean="0"/>
            </a:br>
            <a:r>
              <a:rPr lang="tr-TR" dirty="0" smtClean="0"/>
              <a:t>management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Sensitive to opportunities. – alertness/network</a:t>
            </a:r>
            <a:r>
              <a:rPr lang="en-US" sz="2000" dirty="0" smtClean="0"/>
              <a:t> </a:t>
            </a:r>
            <a:r>
              <a:rPr lang="tr-TR" sz="2000" dirty="0" smtClean="0"/>
              <a:t>building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Sensitive to margins – evaluation skills needed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Experimentation and piloting important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Sensitive to risk but prepared to manage it</a:t>
            </a:r>
            <a:r>
              <a:rPr lang="en-US" sz="2000" dirty="0" smtClean="0"/>
              <a:t> </a:t>
            </a:r>
            <a:r>
              <a:rPr lang="tr-TR" sz="2000" dirty="0" smtClean="0"/>
              <a:t>rather than eliminate it.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Ability to mobilise resources quickly to exploit</a:t>
            </a:r>
            <a:r>
              <a:rPr lang="en-US" sz="2000" dirty="0" smtClean="0"/>
              <a:t> </a:t>
            </a:r>
            <a:r>
              <a:rPr lang="tr-TR" sz="2000" dirty="0" smtClean="0"/>
              <a:t>opportunities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Ability to manage failure of a venture without</a:t>
            </a:r>
            <a:r>
              <a:rPr lang="en-US" sz="2000" dirty="0" smtClean="0"/>
              <a:t> </a:t>
            </a:r>
            <a:r>
              <a:rPr lang="tr-TR" sz="2000" dirty="0" smtClean="0"/>
              <a:t>threatening overall capital.</a:t>
            </a:r>
          </a:p>
          <a:p>
            <a:endParaRPr lang="tr-T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 </a:t>
            </a:r>
            <a:br>
              <a:rPr lang="tr-TR" dirty="0" smtClean="0"/>
            </a:br>
            <a:r>
              <a:rPr lang="tr-TR" dirty="0" smtClean="0"/>
              <a:t>Entrepreneurial management. How does it</a:t>
            </a:r>
            <a:r>
              <a:rPr lang="en-US" dirty="0" smtClean="0"/>
              <a:t> </a:t>
            </a:r>
            <a:r>
              <a:rPr lang="tr-TR" dirty="0" smtClean="0"/>
              <a:t>differ?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tr-TR" dirty="0" smtClean="0"/>
              <a:t>Not formal and rigidly logical,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intuitive</a:t>
            </a:r>
            <a:r>
              <a:rPr lang="tr-TR" dirty="0" smtClean="0"/>
              <a:t>.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en-US" dirty="0" smtClean="0"/>
              <a:t>H</a:t>
            </a:r>
            <a:r>
              <a:rPr lang="tr-TR" dirty="0" smtClean="0"/>
              <a:t>igh margin opportunities cannot be logically</a:t>
            </a:r>
            <a:r>
              <a:rPr lang="en-US" dirty="0" smtClean="0"/>
              <a:t> </a:t>
            </a:r>
            <a:r>
              <a:rPr lang="tr-TR" dirty="0" smtClean="0"/>
              <a:t>predicted, They arise through exploration,</a:t>
            </a:r>
            <a:r>
              <a:rPr lang="en-US" dirty="0" smtClean="0"/>
              <a:t> p</a:t>
            </a:r>
            <a:r>
              <a:rPr lang="tr-TR" dirty="0" smtClean="0"/>
              <a:t>iloting, experimentation and </a:t>
            </a:r>
            <a:r>
              <a:rPr lang="tr-TR" b="1" u="sng" dirty="0" smtClean="0"/>
              <a:t>luck</a:t>
            </a:r>
          </a:p>
          <a:p>
            <a:pPr>
              <a:lnSpc>
                <a:spcPct val="160000"/>
              </a:lnSpc>
            </a:pPr>
            <a:r>
              <a:rPr lang="tr-TR" dirty="0" smtClean="0"/>
              <a:t>Formal </a:t>
            </a:r>
            <a:r>
              <a:rPr lang="tr-TR" dirty="0" err="1" smtClean="0"/>
              <a:t>management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smtClean="0"/>
              <a:t>but can </a:t>
            </a:r>
            <a:r>
              <a:rPr lang="tr-TR" dirty="0" smtClean="0"/>
              <a:t>be</a:t>
            </a:r>
            <a:r>
              <a:rPr lang="en-GB" dirty="0" smtClean="0"/>
              <a:t> </a:t>
            </a:r>
            <a:r>
              <a:rPr lang="en-GB" dirty="0" err="1" smtClean="0"/>
              <a:t>br</a:t>
            </a:r>
            <a:r>
              <a:rPr lang="tr-TR" dirty="0" err="1" smtClean="0"/>
              <a:t>ought</a:t>
            </a:r>
            <a:r>
              <a:rPr lang="tr-TR" dirty="0" smtClean="0"/>
              <a:t> in </a:t>
            </a:r>
            <a:r>
              <a:rPr lang="tr-TR" dirty="0" err="1" smtClean="0"/>
              <a:t>when</a:t>
            </a:r>
            <a:r>
              <a:rPr lang="tr-TR" dirty="0" smtClean="0"/>
              <a:t> ne</a:t>
            </a:r>
            <a:r>
              <a:rPr lang="en-GB" dirty="0" err="1" smtClean="0"/>
              <a:t>eded</a:t>
            </a:r>
            <a:r>
              <a:rPr lang="en-GB" dirty="0" smtClean="0"/>
              <a:t>.</a:t>
            </a:r>
            <a:endParaRPr lang="tr-TR" dirty="0" smtClean="0"/>
          </a:p>
          <a:p>
            <a:pPr>
              <a:lnSpc>
                <a:spcPct val="160000"/>
              </a:lnSpc>
            </a:pPr>
            <a:r>
              <a:rPr lang="tr-TR" dirty="0" smtClean="0"/>
              <a:t>It is goals driven, not driven by the need to</a:t>
            </a:r>
            <a:r>
              <a:rPr lang="en-US" dirty="0" smtClean="0"/>
              <a:t> </a:t>
            </a:r>
            <a:r>
              <a:rPr lang="tr-TR" dirty="0" smtClean="0"/>
              <a:t>maximise profits.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                     THANK YOU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5105400"/>
          </a:xfrm>
        </p:spPr>
        <p:txBody>
          <a:bodyPr>
            <a:normAutofit/>
          </a:bodyPr>
          <a:lstStyle/>
          <a:p>
            <a:pPr lvl="0"/>
            <a:r>
              <a:rPr lang="tr-TR" b="1" dirty="0" smtClean="0"/>
              <a:t>Who among us is considering to start up a business?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tr-TR" b="1" dirty="0" smtClean="0"/>
              <a:t>Who has already started a business?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 </a:t>
            </a:r>
            <a:r>
              <a:rPr lang="en-GB" dirty="0" smtClean="0"/>
              <a:t>E</a:t>
            </a:r>
            <a:r>
              <a:rPr lang="tr-TR" dirty="0" err="1" smtClean="0"/>
              <a:t>ntrepreneur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An entrepreneur is one who undertakes. </a:t>
            </a:r>
            <a:r>
              <a:rPr lang="en-GB" dirty="0" smtClean="0"/>
              <a:t>He is</a:t>
            </a:r>
            <a:r>
              <a:rPr lang="tr-TR" dirty="0" smtClean="0"/>
              <a:t> </a:t>
            </a:r>
            <a:r>
              <a:rPr lang="tr-TR" dirty="0" smtClean="0"/>
              <a:t>an </a:t>
            </a:r>
            <a:r>
              <a:rPr lang="tr-TR" dirty="0" err="1" smtClean="0"/>
              <a:t>owner</a:t>
            </a:r>
            <a:r>
              <a:rPr lang="en-GB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en-GB" dirty="0" smtClean="0"/>
              <a:t>a </a:t>
            </a:r>
            <a:r>
              <a:rPr lang="tr-TR" dirty="0" err="1" smtClean="0"/>
              <a:t>manager</a:t>
            </a:r>
            <a:r>
              <a:rPr lang="tr-TR" dirty="0" smtClean="0"/>
              <a:t> </a:t>
            </a:r>
            <a:r>
              <a:rPr lang="tr-TR" dirty="0" smtClean="0"/>
              <a:t>of a business enterprise who </a:t>
            </a:r>
            <a:r>
              <a:rPr lang="tr-TR" dirty="0" err="1" smtClean="0"/>
              <a:t>makes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en-GB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smtClean="0"/>
              <a:t>risk and initiative.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tr-TR" dirty="0" smtClean="0"/>
              <a:t>Origins: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French “</a:t>
            </a:r>
            <a:r>
              <a:rPr lang="tr-TR" dirty="0" err="1" smtClean="0"/>
              <a:t>entre”and</a:t>
            </a:r>
            <a:r>
              <a:rPr lang="en-GB" dirty="0" smtClean="0"/>
              <a:t> </a:t>
            </a:r>
            <a:r>
              <a:rPr lang="tr-TR" dirty="0" smtClean="0"/>
              <a:t>“</a:t>
            </a:r>
            <a:r>
              <a:rPr lang="tr-TR" dirty="0" err="1" smtClean="0"/>
              <a:t>prendre</a:t>
            </a:r>
            <a:r>
              <a:rPr lang="tr-TR" dirty="0" smtClean="0"/>
              <a:t>”[“between”“Take”[undertake] meaning a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merchant who acts as a go between for parties in the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trading process</a:t>
            </a:r>
            <a:r>
              <a:rPr lang="en-US" dirty="0" smtClean="0"/>
              <a:t>. </a:t>
            </a:r>
            <a:r>
              <a:rPr lang="tr-TR" dirty="0" smtClean="0"/>
              <a:t>Richard Cantillion(1725) first used the </a:t>
            </a:r>
            <a:endParaRPr lang="en-US" dirty="0" smtClean="0"/>
          </a:p>
          <a:p>
            <a:pPr>
              <a:buNone/>
            </a:pPr>
            <a:r>
              <a:rPr lang="tr-TR" dirty="0" smtClean="0"/>
              <a:t>word to denote those who carry risk in the economy.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“A person who organises and manages a business undertaking, assuming the risk for the sake of profit”</a:t>
            </a:r>
            <a:endParaRPr lang="en-US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 person who is willing to help launch a new venture or enterprise and accept full responsibility for the outcome. </a:t>
            </a:r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Since then there have been many definitions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Traits of Entrepreneurship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oppurtunisstic </a:t>
            </a:r>
            <a:endParaRPr lang="en-US" dirty="0" smtClean="0"/>
          </a:p>
          <a:p>
            <a:r>
              <a:rPr lang="tr-TR" dirty="0" smtClean="0"/>
              <a:t>risk takers (risk managers)</a:t>
            </a:r>
            <a:r>
              <a:rPr lang="en-US" dirty="0" smtClean="0"/>
              <a:t> in</a:t>
            </a:r>
            <a:r>
              <a:rPr lang="tr-TR" dirty="0" smtClean="0"/>
              <a:t> ambiguity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tr-TR" dirty="0" smtClean="0"/>
              <a:t>hey can see risk before it comes </a:t>
            </a:r>
            <a:r>
              <a:rPr lang="en-US" dirty="0" smtClean="0"/>
              <a:t>(sense)</a:t>
            </a:r>
          </a:p>
          <a:p>
            <a:r>
              <a:rPr lang="tr-TR" dirty="0" smtClean="0"/>
              <a:t>they can take failure and continue </a:t>
            </a:r>
            <a:endParaRPr lang="en-US" dirty="0" smtClean="0"/>
          </a:p>
          <a:p>
            <a:r>
              <a:rPr lang="tr-TR" dirty="0" smtClean="0"/>
              <a:t>action oriented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What do </a:t>
            </a:r>
            <a:r>
              <a:rPr lang="en-US" dirty="0" smtClean="0"/>
              <a:t>E</a:t>
            </a:r>
            <a:r>
              <a:rPr lang="tr-TR" dirty="0" smtClean="0"/>
              <a:t>ntrepreneurs do?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they keep the economy running! 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over 90% of businesses are small businesses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limited skills and capabilities 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the centre of world economy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tr-TR" dirty="0" smtClean="0"/>
              <a:t>hey are</a:t>
            </a:r>
            <a:r>
              <a:rPr lang="en-US" dirty="0" smtClean="0"/>
              <a:t> the</a:t>
            </a:r>
            <a:r>
              <a:rPr lang="tr-TR" dirty="0" smtClean="0"/>
              <a:t> agents of change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</a:t>
            </a:r>
            <a:r>
              <a:rPr lang="tr-TR" dirty="0" smtClean="0"/>
              <a:t>nnovators</a:t>
            </a:r>
            <a:endParaRPr lang="en-US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N</a:t>
            </a:r>
            <a:r>
              <a:rPr lang="tr-TR" b="1" dirty="0" smtClean="0"/>
              <a:t>ame a few entrepreneurs that changed our lives</a:t>
            </a:r>
            <a:r>
              <a:rPr lang="en-US" b="1" dirty="0" smtClean="0"/>
              <a:t>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Sergey </a:t>
            </a:r>
            <a:r>
              <a:rPr lang="tr-TR" dirty="0" err="1" smtClean="0"/>
              <a:t>Brin</a:t>
            </a:r>
            <a:r>
              <a:rPr lang="tr-TR" dirty="0" smtClean="0"/>
              <a:t> </a:t>
            </a:r>
            <a:r>
              <a:rPr lang="en-GB" dirty="0" smtClean="0"/>
              <a:t>(Google)</a:t>
            </a:r>
            <a:endParaRPr lang="en-US" dirty="0" smtClean="0"/>
          </a:p>
          <a:p>
            <a:r>
              <a:rPr lang="tr-TR" dirty="0" smtClean="0"/>
              <a:t>Mark </a:t>
            </a:r>
            <a:r>
              <a:rPr lang="tr-TR" dirty="0" err="1" smtClean="0"/>
              <a:t>Zuckerberg</a:t>
            </a:r>
            <a:r>
              <a:rPr lang="tr-TR" dirty="0" smtClean="0"/>
              <a:t> </a:t>
            </a:r>
            <a:r>
              <a:rPr lang="en-GB" dirty="0" smtClean="0"/>
              <a:t>(Facebook)</a:t>
            </a:r>
            <a:endParaRPr lang="en-US" dirty="0" smtClean="0"/>
          </a:p>
          <a:p>
            <a:r>
              <a:rPr lang="tr-TR" dirty="0" smtClean="0"/>
              <a:t>Steve </a:t>
            </a:r>
            <a:r>
              <a:rPr lang="tr-TR" dirty="0" err="1" smtClean="0"/>
              <a:t>Jobbs</a:t>
            </a:r>
            <a:r>
              <a:rPr lang="tr-TR" dirty="0" smtClean="0"/>
              <a:t> </a:t>
            </a:r>
            <a:r>
              <a:rPr lang="en-GB" dirty="0" smtClean="0"/>
              <a:t>(Apple)</a:t>
            </a:r>
            <a:endParaRPr lang="en-US" dirty="0" smtClean="0"/>
          </a:p>
          <a:p>
            <a:r>
              <a:rPr lang="tr-TR" dirty="0" err="1" smtClean="0"/>
              <a:t>Jack</a:t>
            </a:r>
            <a:r>
              <a:rPr lang="tr-TR" dirty="0" smtClean="0"/>
              <a:t> </a:t>
            </a:r>
            <a:r>
              <a:rPr lang="tr-TR" dirty="0" err="1" smtClean="0"/>
              <a:t>Dorsey</a:t>
            </a:r>
            <a:r>
              <a:rPr lang="en-GB" dirty="0" smtClean="0"/>
              <a:t> (Twitter)</a:t>
            </a:r>
            <a:endParaRPr lang="en-US" dirty="0" smtClean="0"/>
          </a:p>
          <a:p>
            <a:r>
              <a:rPr lang="tr-TR" dirty="0" smtClean="0"/>
              <a:t>Pierre </a:t>
            </a:r>
            <a:r>
              <a:rPr lang="tr-TR" dirty="0" err="1" smtClean="0"/>
              <a:t>Omidyar</a:t>
            </a:r>
            <a:r>
              <a:rPr lang="en-GB" dirty="0" smtClean="0"/>
              <a:t> (eBay)</a:t>
            </a:r>
          </a:p>
          <a:p>
            <a:r>
              <a:rPr lang="en-GB" dirty="0" smtClean="0"/>
              <a:t>Elon Musk (PayPal)</a:t>
            </a:r>
            <a:endParaRPr lang="en-US" dirty="0" smtClean="0"/>
          </a:p>
          <a:p>
            <a:r>
              <a:rPr lang="tr-TR" dirty="0" err="1" smtClean="0"/>
              <a:t>Chad</a:t>
            </a:r>
            <a:r>
              <a:rPr lang="tr-TR" dirty="0" smtClean="0"/>
              <a:t> </a:t>
            </a:r>
            <a:r>
              <a:rPr lang="tr-TR" dirty="0" err="1" smtClean="0"/>
              <a:t>Hurley</a:t>
            </a:r>
            <a:r>
              <a:rPr lang="en-GB" dirty="0" smtClean="0"/>
              <a:t> (</a:t>
            </a:r>
            <a:r>
              <a:rPr lang="en-GB" dirty="0" err="1" smtClean="0"/>
              <a:t>Youtube</a:t>
            </a:r>
            <a:r>
              <a:rPr lang="en-GB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Who else???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Entrepreneurship may include</a:t>
            </a:r>
            <a:r>
              <a:rPr lang="en-US" dirty="0" smtClean="0"/>
              <a:t>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Starting a business 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Being creative and innovative in developing new</a:t>
            </a:r>
            <a:r>
              <a:rPr lang="en-US" dirty="0" smtClean="0"/>
              <a:t> </a:t>
            </a:r>
            <a:r>
              <a:rPr lang="tr-TR" dirty="0" smtClean="0"/>
              <a:t>products or services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Managing an existing venture in such a way that it grows </a:t>
            </a:r>
            <a:r>
              <a:rPr lang="en-US" dirty="0" smtClean="0"/>
              <a:t>r</a:t>
            </a:r>
            <a:r>
              <a:rPr lang="tr-TR" dirty="0" smtClean="0"/>
              <a:t>apidly</a:t>
            </a:r>
            <a:endParaRPr lang="en-US" dirty="0" smtClean="0"/>
          </a:p>
          <a:p>
            <a:endParaRPr lang="en-US" dirty="0" smtClean="0"/>
          </a:p>
          <a:p>
            <a:r>
              <a:rPr lang="tr-TR" dirty="0" smtClean="0"/>
              <a:t>Accepting risk in the development of a venture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Key theories</a:t>
            </a:r>
            <a:r>
              <a:rPr lang="en-US" dirty="0" smtClean="0"/>
              <a:t> in Entrepreneurship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The entrepreneur as innovator</a:t>
            </a:r>
            <a:r>
              <a:rPr lang="en-US" dirty="0" smtClean="0"/>
              <a:t> </a:t>
            </a:r>
            <a:r>
              <a:rPr lang="tr-TR" dirty="0" smtClean="0"/>
              <a:t>(Schumpeter)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The alert entrepreneur ( Kirzner Kirzner)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The entrepreneur as risk taker (Knight)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The entrepreneur as superior manager</a:t>
            </a:r>
            <a:r>
              <a:rPr lang="en-US" dirty="0" smtClean="0"/>
              <a:t> </a:t>
            </a:r>
            <a:r>
              <a:rPr lang="tr-TR" dirty="0" smtClean="0"/>
              <a:t>(Marshall)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tr-TR" dirty="0" smtClean="0"/>
              <a:t>The entrepreneur has no role (neo</a:t>
            </a:r>
            <a:r>
              <a:rPr lang="en-US" dirty="0" smtClean="0"/>
              <a:t> </a:t>
            </a:r>
            <a:r>
              <a:rPr lang="tr-TR" dirty="0" smtClean="0"/>
              <a:t>classical economics)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485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Constantia</vt:lpstr>
      <vt:lpstr>Wingdings 2</vt:lpstr>
      <vt:lpstr>Flow</vt:lpstr>
      <vt:lpstr>CHAPTER 1    The Foundations of Entrepreneurship</vt:lpstr>
      <vt:lpstr>Who among us is considering to start up a business?   Who has already started a business? </vt:lpstr>
      <vt:lpstr>An Entrepreneur </vt:lpstr>
      <vt:lpstr>Since then there have been many definitions</vt:lpstr>
      <vt:lpstr>Traits of Entrepreneurship</vt:lpstr>
      <vt:lpstr>What do Entrepreneurs do?</vt:lpstr>
      <vt:lpstr> Name a few entrepreneurs that changed our lives;</vt:lpstr>
      <vt:lpstr>Entrepreneurship may include;</vt:lpstr>
      <vt:lpstr>Key theories in Entrepreneurship</vt:lpstr>
      <vt:lpstr>The 3 Ms</vt:lpstr>
      <vt:lpstr>  Ingredients of an entrepreneurial management style</vt:lpstr>
      <vt:lpstr>  Entrepreneurial management. How does it differ?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  Forms of Business Ownership and Franchising</dc:title>
  <dc:creator>Berk</dc:creator>
  <cp:lastModifiedBy>Berk Tuncalı</cp:lastModifiedBy>
  <cp:revision>84</cp:revision>
  <dcterms:created xsi:type="dcterms:W3CDTF">2006-08-16T00:00:00Z</dcterms:created>
  <dcterms:modified xsi:type="dcterms:W3CDTF">2015-03-11T07:29:36Z</dcterms:modified>
</cp:coreProperties>
</file>