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91" r:id="rId7"/>
    <p:sldId id="292" r:id="rId8"/>
    <p:sldId id="261" r:id="rId9"/>
    <p:sldId id="293" r:id="rId10"/>
    <p:sldId id="294" r:id="rId11"/>
    <p:sldId id="262" r:id="rId12"/>
    <p:sldId id="295" r:id="rId13"/>
    <p:sldId id="263" r:id="rId14"/>
    <p:sldId id="296" r:id="rId15"/>
    <p:sldId id="297" r:id="rId16"/>
    <p:sldId id="298" r:id="rId17"/>
    <p:sldId id="29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4" autoAdjust="0"/>
    <p:restoredTop sz="94660"/>
  </p:normalViewPr>
  <p:slideViewPr>
    <p:cSldViewPr>
      <p:cViewPr varScale="1">
        <p:scale>
          <a:sx n="109" d="100"/>
          <a:sy n="109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E5CCB-98B5-45FB-ACEC-EF5CB4C9F86A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D30BB-B37E-4AAE-A8BF-41031594CA8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CHAPTER 3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 </a:t>
            </a:r>
            <a:r>
              <a:rPr lang="en-AU" sz="5400" dirty="0" smtClean="0"/>
              <a:t>Strategic Management and the Entrepreneur</a:t>
            </a:r>
            <a:endParaRPr lang="tr-T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172200"/>
            <a:ext cx="7924800" cy="561536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MAN 470 – </a:t>
            </a:r>
            <a:r>
              <a:rPr lang="en-US" sz="2400" b="1" i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Berk</a:t>
            </a:r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T</a:t>
            </a:r>
            <a:r>
              <a:rPr lang="tr-TR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UNCALI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lvl="0" indent="-742950">
              <a:buFont typeface="+mj-lt"/>
              <a:buAutoNum type="arabicPeriod" startAt="4"/>
            </a:pPr>
            <a:r>
              <a:rPr lang="tr-TR" sz="3600" dirty="0" smtClean="0"/>
              <a:t>Identidy key factors for success in the business</a:t>
            </a:r>
            <a:endParaRPr lang="en-US" sz="3600" dirty="0" smtClean="0"/>
          </a:p>
          <a:p>
            <a:r>
              <a:rPr lang="tr-TR" dirty="0" smtClean="0"/>
              <a:t>Key success factors: factors that determine a companys ability to compete successfully in an industry.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r-TR" dirty="0" smtClean="0"/>
              <a:t>Eg- restaurant: </a:t>
            </a:r>
          </a:p>
          <a:p>
            <a:pPr lvl="0"/>
            <a:r>
              <a:rPr lang="tr-TR" dirty="0" smtClean="0"/>
              <a:t>Tight cost control (15-18% labour  -  35-40% food cost)</a:t>
            </a:r>
          </a:p>
          <a:p>
            <a:pPr lvl="0"/>
            <a:r>
              <a:rPr lang="tr-TR" dirty="0" smtClean="0"/>
              <a:t>Trained, honest and dependable managers</a:t>
            </a:r>
          </a:p>
          <a:p>
            <a:pPr lvl="0"/>
            <a:r>
              <a:rPr lang="tr-TR" dirty="0" smtClean="0"/>
              <a:t>Close monitoring of waste</a:t>
            </a:r>
          </a:p>
          <a:p>
            <a:pPr lvl="0"/>
            <a:r>
              <a:rPr lang="tr-TR" dirty="0" smtClean="0"/>
              <a:t>Careful site selection</a:t>
            </a:r>
          </a:p>
          <a:p>
            <a:pPr lvl="0"/>
            <a:r>
              <a:rPr lang="tr-TR" dirty="0" smtClean="0"/>
              <a:t>Maintenance of food quality.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Partnership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Partnership</a:t>
            </a:r>
            <a:r>
              <a:rPr lang="en-US" dirty="0" smtClean="0"/>
              <a:t> is an association of two or more people </a:t>
            </a:r>
          </a:p>
          <a:p>
            <a:pPr>
              <a:buNone/>
            </a:pPr>
            <a:r>
              <a:rPr lang="en-US" dirty="0" smtClean="0"/>
              <a:t>who co-own a business for the purpose of making profit.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Partnership Agreement </a:t>
            </a:r>
            <a:r>
              <a:rPr lang="en-US" dirty="0" smtClean="0"/>
              <a:t>is a document that states in </a:t>
            </a:r>
          </a:p>
          <a:p>
            <a:pPr>
              <a:buNone/>
            </a:pPr>
            <a:r>
              <a:rPr lang="en-US" dirty="0" smtClean="0"/>
              <a:t>writing all of the terms of operating the partnership </a:t>
            </a:r>
          </a:p>
          <a:p>
            <a:pPr>
              <a:buNone/>
            </a:pPr>
            <a:r>
              <a:rPr lang="en-US" dirty="0" smtClean="0"/>
              <a:t>and protects the interest of each partner.</a:t>
            </a:r>
            <a:endParaRPr lang="en-US" b="1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tr-TR" sz="3200" dirty="0" smtClean="0"/>
              <a:t>Analyze the competition</a:t>
            </a:r>
            <a:endParaRPr lang="en-US" sz="3200" dirty="0" smtClean="0"/>
          </a:p>
          <a:p>
            <a:pPr marL="514350" lvl="0" indent="-514350">
              <a:buNone/>
            </a:pPr>
            <a:endParaRPr lang="tr-TR" sz="2200" dirty="0" smtClean="0"/>
          </a:p>
          <a:p>
            <a:pPr lvl="0"/>
            <a:r>
              <a:rPr lang="tr-TR" dirty="0" smtClean="0"/>
              <a:t>Avoiding surprises from existing</a:t>
            </a:r>
          </a:p>
          <a:p>
            <a:pPr lvl="0"/>
            <a:r>
              <a:rPr lang="en-US" dirty="0" smtClean="0"/>
              <a:t>I</a:t>
            </a:r>
            <a:r>
              <a:rPr lang="tr-TR" dirty="0" smtClean="0"/>
              <a:t>dentify potential new copetitors</a:t>
            </a:r>
          </a:p>
          <a:p>
            <a:pPr lvl="0"/>
            <a:r>
              <a:rPr lang="en-US" dirty="0" smtClean="0"/>
              <a:t>I</a:t>
            </a:r>
            <a:r>
              <a:rPr lang="tr-TR" dirty="0" smtClean="0"/>
              <a:t>mprove reaction time to competitors’ action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</a:t>
            </a:r>
            <a:r>
              <a:rPr lang="tr-TR" dirty="0" smtClean="0"/>
              <a:t>Anticipating rivals next strategic move – kobe bryant </a:t>
            </a:r>
            <a:endParaRPr lang="en-US" dirty="0" smtClean="0"/>
          </a:p>
          <a:p>
            <a:pPr lvl="0">
              <a:buNone/>
            </a:pPr>
            <a:r>
              <a:rPr lang="tr-TR" dirty="0" smtClean="0"/>
              <a:t>with nike commercials (one step ahead)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900" dirty="0" smtClean="0"/>
              <a:t>How we do these?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Yellow pages</a:t>
            </a:r>
            <a:endParaRPr lang="en-US" dirty="0" smtClean="0"/>
          </a:p>
          <a:p>
            <a:r>
              <a:rPr lang="tr-TR" dirty="0" smtClean="0"/>
              <a:t>word of mouth</a:t>
            </a:r>
            <a:endParaRPr lang="en-US" dirty="0" smtClean="0"/>
          </a:p>
          <a:p>
            <a:r>
              <a:rPr lang="tr-TR" dirty="0" smtClean="0"/>
              <a:t>products</a:t>
            </a:r>
            <a:endParaRPr lang="en-US" dirty="0" smtClean="0"/>
          </a:p>
          <a:p>
            <a:r>
              <a:rPr lang="tr-TR" b="1" dirty="0" smtClean="0"/>
              <a:t>Reverse engineering</a:t>
            </a:r>
            <a:endParaRPr lang="en-US" b="1" dirty="0" smtClean="0"/>
          </a:p>
          <a:p>
            <a:r>
              <a:rPr lang="tr-TR" dirty="0" smtClean="0"/>
              <a:t>industry trade journals</a:t>
            </a:r>
            <a:endParaRPr lang="en-US" dirty="0" smtClean="0"/>
          </a:p>
          <a:p>
            <a:r>
              <a:rPr lang="tr-TR" dirty="0" smtClean="0"/>
              <a:t>intervierws</a:t>
            </a:r>
            <a:endParaRPr lang="en-US" dirty="0" smtClean="0"/>
          </a:p>
          <a:p>
            <a:r>
              <a:rPr lang="tr-TR" dirty="0" smtClean="0"/>
              <a:t> visit</a:t>
            </a:r>
            <a:r>
              <a:rPr lang="en-US" dirty="0" smtClean="0"/>
              <a:t>s</a:t>
            </a:r>
          </a:p>
          <a:p>
            <a:r>
              <a:rPr lang="tr-TR" dirty="0" smtClean="0"/>
              <a:t> hire investigator</a:t>
            </a:r>
            <a:endParaRPr lang="en-US" dirty="0" smtClean="0"/>
          </a:p>
          <a:p>
            <a:r>
              <a:rPr lang="tr-TR" dirty="0" smtClean="0"/>
              <a:t>trade shows</a:t>
            </a:r>
            <a:endParaRPr lang="en-US" dirty="0" smtClean="0"/>
          </a:p>
          <a:p>
            <a:r>
              <a:rPr lang="tr-TR" dirty="0" smtClean="0"/>
              <a:t>credit reports</a:t>
            </a:r>
            <a:endParaRPr lang="en-US" dirty="0" smtClean="0"/>
          </a:p>
          <a:p>
            <a:r>
              <a:rPr lang="tr-TR" dirty="0" smtClean="0"/>
              <a:t>bribery</a:t>
            </a:r>
            <a:endParaRPr lang="en-US" dirty="0" smtClean="0"/>
          </a:p>
          <a:p>
            <a:r>
              <a:rPr lang="tr-TR" dirty="0" smtClean="0"/>
              <a:t>annual reports for Public companies</a:t>
            </a:r>
            <a:endParaRPr lang="en-US" dirty="0" smtClean="0"/>
          </a:p>
          <a:p>
            <a:r>
              <a:rPr lang="tr-TR" dirty="0" smtClean="0"/>
              <a:t>Social engineering – twiter, facebook, myspace</a:t>
            </a:r>
          </a:p>
          <a:p>
            <a:endParaRPr lang="en-US" dirty="0" smtClean="0"/>
          </a:p>
          <a:p>
            <a:pPr>
              <a:buNone/>
            </a:pPr>
            <a:r>
              <a:rPr lang="tr-TR" dirty="0" smtClean="0"/>
              <a:t>Knowledge management: practice of gathering organizing and disseminating the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collective wisdom and experience of a company’s employees fort he purpose of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strengthening its competitive position.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tr-TR" sz="3200" dirty="0" smtClean="0"/>
              <a:t>Create company goals and objectives</a:t>
            </a:r>
          </a:p>
          <a:p>
            <a:pPr marL="514350" lvl="0" indent="-514350">
              <a:buNone/>
            </a:pPr>
            <a:endParaRPr lang="tr-TR" sz="2200" dirty="0" smtClean="0"/>
          </a:p>
          <a:p>
            <a:r>
              <a:rPr lang="tr-TR" dirty="0" smtClean="0"/>
              <a:t>Goals – the broad and long range attributes the business se</a:t>
            </a:r>
            <a:r>
              <a:rPr lang="en-US" dirty="0" smtClean="0"/>
              <a:t>e</a:t>
            </a:r>
            <a:r>
              <a:rPr lang="tr-TR" dirty="0" smtClean="0"/>
              <a:t>ks to accomplish. </a:t>
            </a:r>
          </a:p>
          <a:p>
            <a:endParaRPr lang="tr-TR" dirty="0" smtClean="0"/>
          </a:p>
          <a:p>
            <a:r>
              <a:rPr lang="tr-TR" dirty="0" smtClean="0"/>
              <a:t>Objectives – more specific targets of performance commonly addressing areas such as profitability, productivity, growth and other key aspects of a business. </a:t>
            </a:r>
          </a:p>
          <a:p>
            <a:endParaRPr lang="tr-TR" dirty="0" smtClean="0"/>
          </a:p>
          <a:p>
            <a:r>
              <a:rPr lang="tr-TR" dirty="0" smtClean="0"/>
              <a:t>Objectives are – specific, measurable, assignable, realistic, timely, written down….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tr-TR" sz="2800" dirty="0" smtClean="0"/>
              <a:t>Formulate strategic options and select appropriately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Mainly resolves around 3 main strategies;</a:t>
            </a:r>
          </a:p>
          <a:p>
            <a:pPr marL="514350" indent="-514350"/>
            <a:r>
              <a:rPr lang="en-US" sz="2800" dirty="0" smtClean="0"/>
              <a:t>Cost Leadership Strategy</a:t>
            </a:r>
          </a:p>
          <a:p>
            <a:pPr marL="514350" indent="-514350"/>
            <a:r>
              <a:rPr lang="en-US" sz="2800" dirty="0" smtClean="0"/>
              <a:t>Differentiation Strategy </a:t>
            </a:r>
          </a:p>
          <a:p>
            <a:pPr marL="514350" indent="-514350"/>
            <a:r>
              <a:rPr lang="en-US" sz="2800" dirty="0" smtClean="0"/>
              <a:t>Focus Strategy</a:t>
            </a:r>
            <a:endParaRPr lang="tr-TR" sz="2800" dirty="0" smtClean="0"/>
          </a:p>
          <a:p>
            <a:pPr marL="514350" lvl="0" indent="-514350">
              <a:buNone/>
            </a:pPr>
            <a:endParaRPr lang="tr-TR" sz="22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tr-TR" sz="2800" dirty="0" smtClean="0"/>
              <a:t>Translate strategic plans into action plans</a:t>
            </a:r>
          </a:p>
          <a:p>
            <a:pPr marL="514350" lvl="0" indent="-514350">
              <a:buNone/>
            </a:pPr>
            <a:endParaRPr lang="tr-TR" sz="2200" dirty="0" smtClean="0"/>
          </a:p>
          <a:p>
            <a:pPr>
              <a:buNone/>
            </a:pPr>
            <a:r>
              <a:rPr lang="en-US" dirty="0" smtClean="0"/>
              <a:t>Divide the plan into projects;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Contribution</a:t>
            </a:r>
          </a:p>
          <a:p>
            <a:r>
              <a:rPr lang="en-US" dirty="0" smtClean="0"/>
              <a:t>Resource requirements</a:t>
            </a:r>
          </a:p>
          <a:p>
            <a:r>
              <a:rPr lang="en-US" dirty="0" smtClean="0"/>
              <a:t>Timing</a:t>
            </a:r>
          </a:p>
          <a:p>
            <a:pPr>
              <a:buNone/>
            </a:pP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tr-TR" sz="2800" dirty="0" smtClean="0"/>
              <a:t>Establish accurate controls</a:t>
            </a:r>
          </a:p>
          <a:p>
            <a:pPr marL="514350" lvl="0" indent="-514350">
              <a:buNone/>
            </a:pPr>
            <a:endParaRPr lang="en-US" sz="2200" dirty="0" smtClean="0"/>
          </a:p>
          <a:p>
            <a:pPr marL="514350" lvl="0" indent="-514350">
              <a:buNone/>
            </a:pPr>
            <a:r>
              <a:rPr lang="en-US" sz="2200" dirty="0" smtClean="0"/>
              <a:t>Constant control is required to make sure that the strategies are </a:t>
            </a:r>
          </a:p>
          <a:p>
            <a:pPr marL="514350" lvl="0" indent="-514350">
              <a:buNone/>
            </a:pPr>
            <a:r>
              <a:rPr lang="en-US" sz="2200" dirty="0" smtClean="0"/>
              <a:t>followed as closely as possible. A balanced scorecard technique </a:t>
            </a:r>
          </a:p>
          <a:p>
            <a:pPr marL="514350" lvl="0" indent="-514350">
              <a:buNone/>
            </a:pPr>
            <a:r>
              <a:rPr lang="en-US" sz="2200" dirty="0" smtClean="0"/>
              <a:t>is used to accomplish this.</a:t>
            </a:r>
            <a:endParaRPr lang="tr-TR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200" b="1" dirty="0" smtClean="0"/>
              <a:t>Balanced Scorecard: </a:t>
            </a:r>
            <a:r>
              <a:rPr lang="en-US" sz="2200" dirty="0" smtClean="0"/>
              <a:t>set of measurements unique to a </a:t>
            </a:r>
          </a:p>
          <a:p>
            <a:pPr>
              <a:buNone/>
            </a:pPr>
            <a:r>
              <a:rPr lang="en-US" sz="2200" dirty="0" smtClean="0"/>
              <a:t>company that include financial and operational </a:t>
            </a:r>
          </a:p>
          <a:p>
            <a:pPr>
              <a:buNone/>
            </a:pPr>
            <a:r>
              <a:rPr lang="en-US" sz="2200" dirty="0" smtClean="0"/>
              <a:t>measures as well as customers perspectives. </a:t>
            </a:r>
            <a:endParaRPr lang="tr-T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                     THANK YOU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tr-TR" dirty="0" smtClean="0"/>
              <a:t>trategy </a:t>
            </a:r>
            <a:r>
              <a:rPr lang="en-US" dirty="0" smtClean="0"/>
              <a:t>: </a:t>
            </a:r>
            <a:r>
              <a:rPr lang="tr-TR" dirty="0" smtClean="0"/>
              <a:t>is a plan of action designed to achieve a vision.</a:t>
            </a:r>
          </a:p>
          <a:p>
            <a:endParaRPr lang="tr-TR" dirty="0" smtClean="0"/>
          </a:p>
          <a:p>
            <a:r>
              <a:rPr lang="tr-TR" dirty="0" smtClean="0"/>
              <a:t>Strategic Management: the process of developing a game plan to guide a compnay as it strives to accomplish its vision, mission, goals and objectives and to keep it from straying off course.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Competitive </a:t>
            </a:r>
            <a:r>
              <a:rPr lang="en-US" dirty="0" smtClean="0"/>
              <a:t>A</a:t>
            </a:r>
            <a:r>
              <a:rPr lang="tr-TR" dirty="0" smtClean="0"/>
              <a:t>dvantage: factors that sets a business apart from its </a:t>
            </a:r>
            <a:r>
              <a:rPr lang="tr-TR" dirty="0" smtClean="0"/>
              <a:t>competitors</a:t>
            </a:r>
            <a:r>
              <a:rPr lang="en-GB" dirty="0" smtClean="0"/>
              <a:t> </a:t>
            </a:r>
            <a:r>
              <a:rPr lang="tr-TR" dirty="0" smtClean="0"/>
              <a:t>and </a:t>
            </a:r>
            <a:r>
              <a:rPr lang="tr-TR" dirty="0" smtClean="0"/>
              <a:t>gives it a unique position in the market.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Core competencies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</a:t>
            </a:r>
            <a:r>
              <a:rPr lang="tr-TR" dirty="0" smtClean="0"/>
              <a:t>nique set of lasting capabilities that a compnay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develops in key operational areas that allows is to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surpass competitors.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Examples;</a:t>
            </a:r>
          </a:p>
          <a:p>
            <a:r>
              <a:rPr lang="tr-TR" dirty="0" smtClean="0"/>
              <a:t>Mcdonalds –</a:t>
            </a:r>
            <a:r>
              <a:rPr lang="en-US" dirty="0" smtClean="0"/>
              <a:t> </a:t>
            </a:r>
            <a:r>
              <a:rPr lang="tr-TR" dirty="0" smtClean="0"/>
              <a:t>Starbu</a:t>
            </a:r>
            <a:r>
              <a:rPr lang="en-US" dirty="0" err="1" smtClean="0"/>
              <a:t>cks</a:t>
            </a:r>
            <a:r>
              <a:rPr lang="tr-TR" dirty="0" smtClean="0"/>
              <a:t> </a:t>
            </a:r>
            <a:r>
              <a:rPr lang="en-US" dirty="0" smtClean="0"/>
              <a:t>competition</a:t>
            </a:r>
          </a:p>
          <a:p>
            <a:r>
              <a:rPr lang="en-US" dirty="0" smtClean="0"/>
              <a:t>Blockbuster – Netflix competition</a:t>
            </a: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sz="4000" dirty="0" smtClean="0"/>
              <a:t>Develop a clear vision and translate it int</a:t>
            </a:r>
            <a:r>
              <a:rPr lang="en-US" sz="4000" dirty="0" smtClean="0"/>
              <a:t>o</a:t>
            </a:r>
            <a:r>
              <a:rPr lang="tr-TR" sz="4000" dirty="0" smtClean="0"/>
              <a:t> a meaning</a:t>
            </a:r>
            <a:r>
              <a:rPr lang="en-US" sz="4000" dirty="0" smtClean="0"/>
              <a:t>f</a:t>
            </a:r>
            <a:r>
              <a:rPr lang="tr-TR" sz="4000" dirty="0" smtClean="0"/>
              <a:t>ul mission statement. </a:t>
            </a:r>
            <a:endParaRPr lang="en-US" sz="4000" dirty="0" smtClean="0"/>
          </a:p>
          <a:p>
            <a:pPr marL="514350" lvl="0" indent="-514350">
              <a:buNone/>
            </a:pPr>
            <a:endParaRPr lang="tr-TR" dirty="0" smtClean="0"/>
          </a:p>
          <a:p>
            <a:r>
              <a:rPr lang="tr-TR" dirty="0" smtClean="0"/>
              <a:t>Martin Luther </a:t>
            </a:r>
            <a:r>
              <a:rPr lang="en-US" dirty="0" smtClean="0"/>
              <a:t>K</a:t>
            </a:r>
            <a:r>
              <a:rPr lang="tr-TR" dirty="0" smtClean="0"/>
              <a:t>in</a:t>
            </a:r>
            <a:r>
              <a:rPr lang="en-US" dirty="0" smtClean="0"/>
              <a:t>g</a:t>
            </a:r>
            <a:r>
              <a:rPr lang="tr-TR" dirty="0" smtClean="0"/>
              <a:t> – I have a dream…</a:t>
            </a:r>
            <a:r>
              <a:rPr lang="en-US" dirty="0" smtClean="0"/>
              <a:t> </a:t>
            </a:r>
            <a:r>
              <a:rPr lang="tr-TR" dirty="0" smtClean="0"/>
              <a:t>You have to be a visionary.  Gives direction, motivation and determines</a:t>
            </a:r>
            <a:r>
              <a:rPr lang="en-US" dirty="0" smtClean="0"/>
              <a:t> </a:t>
            </a:r>
            <a:r>
              <a:rPr lang="tr-TR" dirty="0" smtClean="0"/>
              <a:t>decisions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Hewlett Packard – first corporate retreat – 20 best employees to fo</a:t>
            </a:r>
            <a:r>
              <a:rPr lang="en-US" dirty="0" smtClean="0"/>
              <a:t>r</a:t>
            </a:r>
            <a:r>
              <a:rPr lang="tr-TR" dirty="0" smtClean="0"/>
              <a:t>m the HP way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r-TR" b="1" dirty="0" smtClean="0"/>
              <a:t>Mission statement: </a:t>
            </a:r>
            <a:r>
              <a:rPr lang="tr-TR" dirty="0" smtClean="0"/>
              <a:t>declaration of company’s purpose. Answers the question –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What business are we in!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r-TR" dirty="0" smtClean="0"/>
              <a:t>Twitter Mission Statement</a:t>
            </a:r>
            <a:r>
              <a:rPr lang="en-US" dirty="0" smtClean="0"/>
              <a:t>: </a:t>
            </a:r>
            <a:r>
              <a:rPr lang="tr-TR" dirty="0" smtClean="0"/>
              <a:t>Twitter is a service for friends, family, and co-workers to communicate and stay connected through the exchange of quick, frequent answers to one simple question: What are you doing?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Elements of </a:t>
            </a:r>
            <a:r>
              <a:rPr lang="en-GB" dirty="0"/>
              <a:t>M</a:t>
            </a:r>
            <a:r>
              <a:rPr lang="tr-TR" dirty="0" smtClean="0"/>
              <a:t>is</a:t>
            </a:r>
            <a:r>
              <a:rPr lang="en-GB" dirty="0" smtClean="0"/>
              <a:t>son </a:t>
            </a:r>
            <a:r>
              <a:rPr lang="tr-TR" dirty="0" smtClean="0"/>
              <a:t>State</a:t>
            </a:r>
            <a:r>
              <a:rPr lang="en-GB" dirty="0" err="1" smtClean="0"/>
              <a:t>ment</a:t>
            </a:r>
            <a:r>
              <a:rPr lang="tr-TR" dirty="0" smtClean="0"/>
              <a:t>: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beliefs and values of business! </a:t>
            </a:r>
          </a:p>
          <a:p>
            <a:pPr lvl="0"/>
            <a:r>
              <a:rPr lang="tr-TR" dirty="0" smtClean="0"/>
              <a:t>Target customers</a:t>
            </a:r>
          </a:p>
          <a:p>
            <a:pPr lvl="0"/>
            <a:r>
              <a:rPr lang="tr-TR" dirty="0" smtClean="0"/>
              <a:t>What are the basic products and services</a:t>
            </a:r>
          </a:p>
          <a:p>
            <a:pPr lvl="0"/>
            <a:r>
              <a:rPr lang="tr-TR" dirty="0" smtClean="0"/>
              <a:t>Why us? Uniqueness!</a:t>
            </a:r>
          </a:p>
          <a:p>
            <a:pPr lvl="0"/>
            <a:r>
              <a:rPr lang="tr-TR" dirty="0" smtClean="0"/>
              <a:t>Comp. Advantage</a:t>
            </a:r>
          </a:p>
          <a:p>
            <a:pPr lvl="0"/>
            <a:r>
              <a:rPr lang="tr-TR" dirty="0" smtClean="0"/>
              <a:t>Target market?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tr-TR" sz="3600" dirty="0" smtClean="0"/>
              <a:t>Asses the companys strengths and weaknesses</a:t>
            </a:r>
          </a:p>
          <a:p>
            <a:pPr marL="514350" lvl="0" indent="-514350">
              <a:buNone/>
            </a:pPr>
            <a:endParaRPr lang="tr-TR" dirty="0" smtClean="0"/>
          </a:p>
          <a:p>
            <a:r>
              <a:rPr lang="tr-TR" dirty="0" smtClean="0"/>
              <a:t>Strength: positive internal factors company uses to accomplish mission, goals and objectives. Skills, knowledge, experience. </a:t>
            </a:r>
          </a:p>
          <a:p>
            <a:endParaRPr lang="tr-TR" dirty="0" smtClean="0"/>
          </a:p>
          <a:p>
            <a:r>
              <a:rPr lang="tr-TR" dirty="0" smtClean="0"/>
              <a:t>Weaknesses: negative internal factors that get in the way of of company’s missin and goals.</a:t>
            </a:r>
            <a:r>
              <a:rPr lang="en-US" dirty="0" smtClean="0"/>
              <a:t> </a:t>
            </a:r>
            <a:r>
              <a:rPr lang="tr-TR" dirty="0" smtClean="0"/>
              <a:t>Lack of capital, shortage of skilled workers, inferior locations. 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The Strategic Management Process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 startAt="3"/>
            </a:pPr>
            <a:r>
              <a:rPr lang="tr-TR" sz="3600" dirty="0" smtClean="0"/>
              <a:t>Scan the environment for oppurtunities and threats facing the business</a:t>
            </a:r>
          </a:p>
          <a:p>
            <a:pPr marL="514350" lvl="0" indent="-514350">
              <a:buNone/>
            </a:pPr>
            <a:endParaRPr lang="tr-TR" dirty="0" smtClean="0"/>
          </a:p>
          <a:p>
            <a:r>
              <a:rPr lang="tr-TR" dirty="0" smtClean="0"/>
              <a:t>Oppurtunities – positive external options that a firm can exploit to accomplish misson and goals.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</a:t>
            </a:r>
            <a:r>
              <a:rPr lang="en-US" dirty="0" smtClean="0"/>
              <a:t>SWOT Analysis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4271" t="41678" r="24575" b="30788"/>
          <a:stretch>
            <a:fillRect/>
          </a:stretch>
        </p:blipFill>
        <p:spPr bwMode="auto">
          <a:xfrm>
            <a:off x="1752600" y="1366116"/>
            <a:ext cx="5638800" cy="549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7616" t="10384" r="19766" b="26608"/>
          <a:stretch>
            <a:fillRect/>
          </a:stretch>
        </p:blipFill>
        <p:spPr bwMode="auto">
          <a:xfrm>
            <a:off x="1371600" y="-48607"/>
            <a:ext cx="6934200" cy="690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712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Flow</vt:lpstr>
      <vt:lpstr>CHAPTER 3    Strategic Management and the Entrepreneur</vt:lpstr>
      <vt:lpstr>PowerPoint Presentation</vt:lpstr>
      <vt:lpstr>Core competencies</vt:lpstr>
      <vt:lpstr>  The Strategic Management Process</vt:lpstr>
      <vt:lpstr>Elements of Misson Statement:  </vt:lpstr>
      <vt:lpstr>  The Strategic Management Process</vt:lpstr>
      <vt:lpstr>  The Strategic Management Process</vt:lpstr>
      <vt:lpstr>  SWOT Analysis</vt:lpstr>
      <vt:lpstr>PowerPoint Presentation</vt:lpstr>
      <vt:lpstr>  The Strategic Management Process</vt:lpstr>
      <vt:lpstr>The Partnership</vt:lpstr>
      <vt:lpstr>  The Strategic Management Process</vt:lpstr>
      <vt:lpstr>PowerPoint Presentation</vt:lpstr>
      <vt:lpstr>  The Strategic Management Process</vt:lpstr>
      <vt:lpstr>  The Strategic Management Process</vt:lpstr>
      <vt:lpstr>  The Strategic Management Process</vt:lpstr>
      <vt:lpstr>  The Strategic Management Process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  Forms of Business Ownership and Franchising</dc:title>
  <dc:creator>Berk</dc:creator>
  <cp:lastModifiedBy>Berk tuncali</cp:lastModifiedBy>
  <cp:revision>80</cp:revision>
  <dcterms:created xsi:type="dcterms:W3CDTF">2006-08-16T00:00:00Z</dcterms:created>
  <dcterms:modified xsi:type="dcterms:W3CDTF">2015-10-25T15:41:44Z</dcterms:modified>
</cp:coreProperties>
</file>