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91" r:id="rId5"/>
    <p:sldId id="260" r:id="rId6"/>
    <p:sldId id="29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1" r:id="rId22"/>
    <p:sldId id="302" r:id="rId23"/>
    <p:sldId id="303" r:id="rId24"/>
    <p:sldId id="290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0" d="100"/>
          <a:sy n="110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CB2A7-AEB5-46C7-8E15-9A8ACF8B1BE5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568AC-EC30-4EEC-9018-29F0903E252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2898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E5CCB-98B5-45FB-ACEC-EF5CB4C9F86A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30BB-B37E-4AAE-A8BF-41031594CA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5287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D30BB-B37E-4AAE-A8BF-41031594CA8A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81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D30BB-B37E-4AAE-A8BF-41031594CA8A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57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D30BB-B37E-4AAE-A8BF-41031594CA8A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46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576-C4A7-4DA4-B8A4-4792422CB48D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2D9F-CAB0-4360-8106-0CACAECC9F3A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8FAB-7995-4BDD-8DA5-A4B013060DAC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CC13-8297-4AEF-A5C9-07B424628A40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DDD7-FA28-4938-897D-9FE054604F0F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512A-4A1D-4B42-B376-FA0D6B3F0081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DC31-59E1-4A36-8520-FD83048EA413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061C-53AA-40F8-B809-53BD19F03519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AB19-A191-4C25-BB7E-B1C6B0C165B2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B936-551C-4E9E-9FFE-381880459EDB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FCAE-77CF-4FD5-90BF-F590B3E48EF0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D4603-B4C2-41E6-AD8F-93573812D122}" type="datetime1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CHAPTER 5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 Buying an Existing Business</a:t>
            </a:r>
            <a:endParaRPr lang="tr-T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172200"/>
            <a:ext cx="7924800" cy="561536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MAN 470 – </a:t>
            </a:r>
            <a:r>
              <a:rPr lang="en-US" sz="2400" b="1" i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Berk</a:t>
            </a: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T</a:t>
            </a:r>
            <a:r>
              <a:rPr lang="tr-TR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UNCALI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Hidden Market</a:t>
            </a:r>
            <a:r>
              <a:rPr lang="en-US" dirty="0" smtClean="0"/>
              <a:t>: Low profile companies that might be for sale but are not advertised as such.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Investigate Candidate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are the company strengths and weaknesses (SWOT analysis)</a:t>
            </a:r>
          </a:p>
          <a:p>
            <a:r>
              <a:rPr lang="en-US" dirty="0" smtClean="0"/>
              <a:t>Is the company profitable? What is the overall financial condition?</a:t>
            </a:r>
          </a:p>
          <a:p>
            <a:r>
              <a:rPr lang="en-US" dirty="0" smtClean="0"/>
              <a:t>What is the cash flow cycle? How much cash will the company generate?</a:t>
            </a:r>
          </a:p>
          <a:p>
            <a:r>
              <a:rPr lang="en-US" dirty="0" smtClean="0"/>
              <a:t>Who are the major competitors?</a:t>
            </a:r>
          </a:p>
          <a:p>
            <a:r>
              <a:rPr lang="en-US" dirty="0" smtClean="0"/>
              <a:t>How large is the customer base? Is it growing or shrinking?</a:t>
            </a:r>
          </a:p>
          <a:p>
            <a:r>
              <a:rPr lang="en-US" dirty="0" smtClean="0"/>
              <a:t>Are the current employees suitable? Will they stay?</a:t>
            </a:r>
          </a:p>
          <a:p>
            <a:r>
              <a:rPr lang="en-US" dirty="0" smtClean="0"/>
              <a:t>What is the physical condition of the business, equipment and the inventory?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505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   Explore financing options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Ensure smooth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24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Putting a price on an existing business is hard </a:t>
            </a:r>
            <a:r>
              <a:rPr lang="en-US" sz="2100" dirty="0" smtClean="0"/>
              <a:t>(good will – </a:t>
            </a:r>
            <a:r>
              <a:rPr lang="en-US" sz="2100" dirty="0" err="1" smtClean="0"/>
              <a:t>hava</a:t>
            </a:r>
            <a:r>
              <a:rPr lang="en-US" sz="2100" dirty="0" smtClean="0"/>
              <a:t> </a:t>
            </a:r>
            <a:r>
              <a:rPr lang="en-US" sz="2100" dirty="0" err="1" smtClean="0"/>
              <a:t>paras</a:t>
            </a:r>
            <a:r>
              <a:rPr lang="tr-TR" sz="2100" dirty="0" smtClean="0"/>
              <a:t>ı</a:t>
            </a:r>
            <a:r>
              <a:rPr lang="en-US" sz="2100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Seller will be likely to provide financing options- </a:t>
            </a:r>
            <a:r>
              <a:rPr lang="en-US" sz="1900" dirty="0" err="1" smtClean="0"/>
              <a:t>eg</a:t>
            </a:r>
            <a:r>
              <a:rPr lang="en-US" sz="1900" dirty="0" smtClean="0"/>
              <a:t>.</a:t>
            </a:r>
            <a:r>
              <a:rPr lang="tr-TR" sz="1900" dirty="0" smtClean="0"/>
              <a:t> </a:t>
            </a:r>
            <a:r>
              <a:rPr lang="tr-TR" sz="1900" dirty="0" err="1" smtClean="0"/>
              <a:t>Down</a:t>
            </a:r>
            <a:r>
              <a:rPr lang="tr-TR" sz="1900" dirty="0" smtClean="0"/>
              <a:t> </a:t>
            </a:r>
            <a:r>
              <a:rPr lang="tr-TR" sz="1900" dirty="0" err="1" smtClean="0"/>
              <a:t>payment</a:t>
            </a:r>
            <a:r>
              <a:rPr lang="tr-TR" sz="1900" dirty="0" smtClean="0"/>
              <a:t> </a:t>
            </a:r>
            <a:r>
              <a:rPr lang="tr-TR" sz="1900" dirty="0" err="1" smtClean="0"/>
              <a:t>with</a:t>
            </a:r>
            <a:r>
              <a:rPr lang="tr-TR" sz="1900" dirty="0" smtClean="0"/>
              <a:t> </a:t>
            </a:r>
            <a:r>
              <a:rPr lang="tr-TR" sz="1900" dirty="0" err="1" smtClean="0"/>
              <a:t>installements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always surprises</a:t>
            </a:r>
          </a:p>
          <a:p>
            <a:r>
              <a:rPr lang="en-US" dirty="0" smtClean="0"/>
              <a:t>Concentrate on communicating with employees</a:t>
            </a:r>
          </a:p>
          <a:p>
            <a:r>
              <a:rPr lang="en-US" dirty="0" smtClean="0"/>
              <a:t>Be honest with employees</a:t>
            </a:r>
          </a:p>
          <a:p>
            <a:r>
              <a:rPr lang="en-US" dirty="0" smtClean="0"/>
              <a:t>Listen to employees</a:t>
            </a:r>
          </a:p>
          <a:p>
            <a:r>
              <a:rPr lang="en-US" dirty="0" smtClean="0"/>
              <a:t>Consider asking the seller to provide a limited consultation period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Evaluating an Existing Business – The Due Diligence Process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Why does the owner want to sell?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physical condition of the business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potential for the company’s products or services?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legal aspects should you consider?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Is the business financially sound?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does the owner want to sell?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Every prospective business buyer should investigate the real reason the business owner wants to sell!</a:t>
            </a:r>
          </a:p>
          <a:p>
            <a:r>
              <a:rPr lang="en-US" dirty="0" smtClean="0"/>
              <a:t>Most common reason for selling is boredom and burnout!</a:t>
            </a:r>
          </a:p>
          <a:p>
            <a:r>
              <a:rPr lang="en-US" dirty="0" smtClean="0"/>
              <a:t>Might sell because a new powerful competitor will enter the market soon</a:t>
            </a:r>
          </a:p>
          <a:p>
            <a:r>
              <a:rPr lang="en-US" dirty="0" smtClean="0"/>
              <a:t>Businesses do not last forever. The owner might have seen that the end is near.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of the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physical condition of the business? </a:t>
            </a:r>
          </a:p>
          <a:p>
            <a:r>
              <a:rPr lang="en-US" dirty="0" smtClean="0"/>
              <a:t>Accounts receivable</a:t>
            </a:r>
          </a:p>
          <a:p>
            <a:r>
              <a:rPr lang="en-US" dirty="0" smtClean="0"/>
              <a:t>Lease arrangements</a:t>
            </a:r>
          </a:p>
          <a:p>
            <a:r>
              <a:rPr lang="en-US" dirty="0" smtClean="0"/>
              <a:t>Business records</a:t>
            </a:r>
            <a:r>
              <a:rPr lang="tr-TR" dirty="0" smtClean="0"/>
              <a:t> </a:t>
            </a:r>
            <a:r>
              <a:rPr lang="tr-TR" sz="1800" dirty="0" smtClean="0"/>
              <a:t>(can be a </a:t>
            </a:r>
            <a:r>
              <a:rPr lang="tr-TR" sz="1800" dirty="0" err="1" smtClean="0"/>
              <a:t>valuable</a:t>
            </a:r>
            <a:r>
              <a:rPr lang="tr-TR" sz="1800" dirty="0" smtClean="0"/>
              <a:t> </a:t>
            </a:r>
            <a:r>
              <a:rPr lang="tr-TR" sz="1800" dirty="0" err="1" smtClean="0"/>
              <a:t>source</a:t>
            </a:r>
            <a:r>
              <a:rPr lang="tr-TR" sz="1800" dirty="0" smtClean="0"/>
              <a:t> </a:t>
            </a:r>
            <a:r>
              <a:rPr lang="tr-TR" sz="1800" dirty="0" err="1" smtClean="0"/>
              <a:t>into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business</a:t>
            </a:r>
            <a:r>
              <a:rPr lang="tr-TR" sz="1800" dirty="0" smtClean="0"/>
              <a:t> in </a:t>
            </a:r>
            <a:r>
              <a:rPr lang="tr-TR" sz="1800" dirty="0" err="1" smtClean="0"/>
              <a:t>detail</a:t>
            </a:r>
            <a:r>
              <a:rPr lang="tr-TR" sz="1800" dirty="0" smtClean="0"/>
              <a:t>)</a:t>
            </a:r>
            <a:endParaRPr lang="en-US" dirty="0" smtClean="0"/>
          </a:p>
          <a:p>
            <a:r>
              <a:rPr lang="en-US" dirty="0" smtClean="0"/>
              <a:t>Intangible assets</a:t>
            </a:r>
            <a:r>
              <a:rPr lang="tr-TR" dirty="0" smtClean="0"/>
              <a:t> </a:t>
            </a:r>
            <a:r>
              <a:rPr lang="tr-TR" sz="1800" dirty="0" smtClean="0"/>
              <a:t>(</a:t>
            </a:r>
            <a:r>
              <a:rPr lang="tr-TR" sz="1800" dirty="0" err="1" smtClean="0"/>
              <a:t>does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sale</a:t>
            </a:r>
            <a:r>
              <a:rPr lang="tr-TR" sz="1800" dirty="0" smtClean="0"/>
              <a:t> </a:t>
            </a:r>
            <a:r>
              <a:rPr lang="tr-TR" sz="1800" dirty="0" err="1" smtClean="0"/>
              <a:t>include</a:t>
            </a:r>
            <a:r>
              <a:rPr lang="tr-TR" sz="1800" dirty="0" smtClean="0"/>
              <a:t> </a:t>
            </a:r>
            <a:r>
              <a:rPr lang="tr-TR" sz="1800" dirty="0" err="1" smtClean="0"/>
              <a:t>any</a:t>
            </a:r>
            <a:r>
              <a:rPr lang="tr-TR" sz="1800" dirty="0" smtClean="0"/>
              <a:t> </a:t>
            </a:r>
            <a:r>
              <a:rPr lang="tr-TR" sz="1800" dirty="0" err="1" smtClean="0"/>
              <a:t>intangibles</a:t>
            </a:r>
            <a:r>
              <a:rPr lang="tr-TR" sz="1800" dirty="0" smtClean="0"/>
              <a:t>?)</a:t>
            </a:r>
            <a:endParaRPr lang="en-US" sz="1800" dirty="0" smtClean="0"/>
          </a:p>
          <a:p>
            <a:r>
              <a:rPr lang="en-US" dirty="0" smtClean="0"/>
              <a:t>Location and appearance</a:t>
            </a:r>
            <a:r>
              <a:rPr lang="tr-TR" dirty="0" smtClean="0"/>
              <a:t> </a:t>
            </a:r>
            <a:r>
              <a:rPr lang="tr-TR" sz="1800" dirty="0" smtClean="0"/>
              <a:t>(</a:t>
            </a:r>
            <a:r>
              <a:rPr lang="tr-TR" sz="1800" dirty="0" err="1" smtClean="0"/>
              <a:t>check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its</a:t>
            </a:r>
            <a:r>
              <a:rPr lang="tr-TR" sz="1800" dirty="0" smtClean="0"/>
              <a:t> </a:t>
            </a:r>
            <a:r>
              <a:rPr lang="tr-TR" sz="1800" dirty="0" err="1" smtClean="0"/>
              <a:t>suitability</a:t>
            </a:r>
            <a:r>
              <a:rPr lang="tr-TR" sz="1800" dirty="0" smtClean="0"/>
              <a:t> </a:t>
            </a:r>
            <a:r>
              <a:rPr lang="tr-TR" sz="1800" dirty="0" err="1" smtClean="0"/>
              <a:t>several</a:t>
            </a:r>
            <a:r>
              <a:rPr lang="tr-TR" sz="1800" dirty="0" smtClean="0"/>
              <a:t> </a:t>
            </a:r>
            <a:r>
              <a:rPr lang="tr-TR" sz="1800" dirty="0" err="1" smtClean="0"/>
              <a:t>years</a:t>
            </a:r>
            <a:r>
              <a:rPr lang="tr-TR" sz="1800" dirty="0" smtClean="0"/>
              <a:t> in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future</a:t>
            </a:r>
            <a:r>
              <a:rPr lang="tr-TR" sz="1800" dirty="0" smtClean="0"/>
              <a:t> – </a:t>
            </a:r>
            <a:r>
              <a:rPr lang="tr-TR" sz="1800" dirty="0" err="1" smtClean="0"/>
              <a:t>any</a:t>
            </a:r>
            <a:r>
              <a:rPr lang="tr-TR" sz="1800" dirty="0" smtClean="0"/>
              <a:t> </a:t>
            </a:r>
            <a:r>
              <a:rPr lang="tr-TR" sz="1800" dirty="0" err="1" smtClean="0"/>
              <a:t>new</a:t>
            </a:r>
            <a:r>
              <a:rPr lang="tr-TR" sz="1800" dirty="0" smtClean="0"/>
              <a:t> </a:t>
            </a:r>
            <a:r>
              <a:rPr lang="tr-TR" sz="1800" dirty="0" err="1" smtClean="0"/>
              <a:t>buildings</a:t>
            </a:r>
            <a:r>
              <a:rPr lang="tr-TR" sz="1800" dirty="0" smtClean="0"/>
              <a:t> </a:t>
            </a:r>
            <a:r>
              <a:rPr lang="tr-TR" sz="1800" dirty="0" err="1" smtClean="0"/>
              <a:t>planned</a:t>
            </a:r>
            <a:r>
              <a:rPr lang="tr-TR" sz="1800" dirty="0" smtClean="0"/>
              <a:t>)</a:t>
            </a:r>
            <a:endParaRPr lang="en-US" sz="1800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Products and Services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potential for the company’s product or services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Customer characteristics</a:t>
            </a:r>
            <a:r>
              <a:rPr lang="tr-TR" dirty="0" smtClean="0"/>
              <a:t> </a:t>
            </a:r>
            <a:r>
              <a:rPr lang="tr-TR" sz="1800" dirty="0" smtClean="0"/>
              <a:t>(</a:t>
            </a:r>
            <a:r>
              <a:rPr lang="tr-TR" sz="1800" dirty="0" err="1" smtClean="0"/>
              <a:t>Who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customers</a:t>
            </a:r>
            <a:r>
              <a:rPr lang="tr-TR" sz="1800" dirty="0" smtClean="0"/>
              <a:t>? </a:t>
            </a:r>
            <a:r>
              <a:rPr lang="tr-TR" sz="1800" dirty="0" err="1" smtClean="0"/>
              <a:t>Why</a:t>
            </a:r>
            <a:r>
              <a:rPr lang="tr-TR" sz="1800" dirty="0" smtClean="0"/>
              <a:t> do </a:t>
            </a:r>
            <a:r>
              <a:rPr lang="tr-TR" sz="1800" dirty="0" err="1" smtClean="0"/>
              <a:t>they</a:t>
            </a:r>
            <a:r>
              <a:rPr lang="tr-TR" sz="1800" dirty="0" smtClean="0"/>
              <a:t> buy? </a:t>
            </a:r>
            <a:r>
              <a:rPr lang="tr-TR" sz="1800" dirty="0" err="1" smtClean="0"/>
              <a:t>What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needs</a:t>
            </a:r>
            <a:r>
              <a:rPr lang="tr-TR" sz="1800" dirty="0" smtClean="0"/>
              <a:t>, </a:t>
            </a:r>
            <a:r>
              <a:rPr lang="tr-TR" sz="1800" dirty="0" err="1" smtClean="0"/>
              <a:t>how</a:t>
            </a:r>
            <a:r>
              <a:rPr lang="tr-TR" sz="1800" dirty="0" smtClean="0"/>
              <a:t> </a:t>
            </a:r>
            <a:r>
              <a:rPr lang="tr-TR" sz="1800" dirty="0" err="1" smtClean="0"/>
              <a:t>often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buy? </a:t>
            </a:r>
            <a:r>
              <a:rPr lang="tr-TR" sz="1800" dirty="0" err="1" smtClean="0"/>
              <a:t>How</a:t>
            </a:r>
            <a:r>
              <a:rPr lang="tr-TR" sz="1800" dirty="0" smtClean="0"/>
              <a:t> </a:t>
            </a:r>
            <a:r>
              <a:rPr lang="tr-TR" sz="1800" dirty="0" err="1" smtClean="0"/>
              <a:t>loyal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?)</a:t>
            </a:r>
          </a:p>
          <a:p>
            <a:endParaRPr lang="en-US" dirty="0" smtClean="0"/>
          </a:p>
          <a:p>
            <a:r>
              <a:rPr lang="en-US" dirty="0" smtClean="0"/>
              <a:t>Competitor analysis</a:t>
            </a:r>
            <a:r>
              <a:rPr lang="tr-TR" dirty="0" smtClean="0"/>
              <a:t> </a:t>
            </a:r>
            <a:r>
              <a:rPr lang="tr-TR" sz="1800" dirty="0" smtClean="0"/>
              <a:t>(</a:t>
            </a:r>
            <a:r>
              <a:rPr lang="tr-TR" sz="1800" dirty="0" err="1" smtClean="0"/>
              <a:t>Which ones</a:t>
            </a:r>
            <a:r>
              <a:rPr lang="tr-TR" sz="1800" dirty="0" smtClean="0"/>
              <a:t> </a:t>
            </a:r>
            <a:r>
              <a:rPr lang="tr-TR" sz="1800" dirty="0" err="1" smtClean="0"/>
              <a:t>have</a:t>
            </a:r>
            <a:r>
              <a:rPr lang="tr-TR" sz="1800" dirty="0" smtClean="0"/>
              <a:t> </a:t>
            </a:r>
            <a:r>
              <a:rPr lang="tr-TR" sz="1800" dirty="0" err="1" smtClean="0"/>
              <a:t>survived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why</a:t>
            </a:r>
            <a:r>
              <a:rPr lang="tr-TR" sz="1800" dirty="0" smtClean="0"/>
              <a:t>? </a:t>
            </a:r>
            <a:r>
              <a:rPr lang="tr-TR" sz="1800" dirty="0" err="1" smtClean="0"/>
              <a:t>How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sales</a:t>
            </a:r>
            <a:r>
              <a:rPr lang="tr-TR" sz="1800" dirty="0" smtClean="0"/>
              <a:t> </a:t>
            </a:r>
            <a:r>
              <a:rPr lang="tr-TR" sz="1800" dirty="0" err="1" smtClean="0"/>
              <a:t>volumes</a:t>
            </a:r>
            <a:r>
              <a:rPr lang="tr-TR" sz="1800" dirty="0" smtClean="0"/>
              <a:t>? </a:t>
            </a:r>
            <a:r>
              <a:rPr lang="tr-TR" sz="1800" dirty="0" err="1" smtClean="0"/>
              <a:t>How</a:t>
            </a:r>
            <a:r>
              <a:rPr lang="tr-TR" sz="1800" dirty="0" smtClean="0"/>
              <a:t> </a:t>
            </a:r>
            <a:r>
              <a:rPr lang="tr-TR" sz="1800" dirty="0" err="1" smtClean="0"/>
              <a:t>well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orginzied</a:t>
            </a:r>
            <a:r>
              <a:rPr lang="tr-TR" sz="1800" dirty="0" smtClean="0"/>
              <a:t>? </a:t>
            </a:r>
            <a:r>
              <a:rPr lang="tr-TR" sz="1800" dirty="0" err="1" smtClean="0"/>
              <a:t>What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reputations</a:t>
            </a:r>
            <a:r>
              <a:rPr lang="tr-TR" sz="1800" dirty="0" smtClean="0"/>
              <a:t>? </a:t>
            </a:r>
            <a:r>
              <a:rPr lang="tr-TR" sz="1800" dirty="0" err="1" smtClean="0"/>
              <a:t>Strengths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weaknesses</a:t>
            </a:r>
            <a:r>
              <a:rPr lang="tr-TR" sz="1800" dirty="0" smtClean="0"/>
              <a:t>? </a:t>
            </a:r>
            <a:r>
              <a:rPr lang="tr-TR" sz="1800" dirty="0" err="1" smtClean="0"/>
              <a:t>What</a:t>
            </a:r>
            <a:r>
              <a:rPr lang="tr-TR" sz="1800" dirty="0" smtClean="0"/>
              <a:t> </a:t>
            </a:r>
            <a:r>
              <a:rPr lang="tr-TR" sz="1800" dirty="0" err="1" smtClean="0"/>
              <a:t>competitive</a:t>
            </a:r>
            <a:r>
              <a:rPr lang="tr-TR" sz="1800" dirty="0" smtClean="0"/>
              <a:t> </a:t>
            </a:r>
            <a:r>
              <a:rPr lang="tr-TR" sz="1800" dirty="0" err="1" smtClean="0"/>
              <a:t>edge</a:t>
            </a:r>
            <a:r>
              <a:rPr lang="tr-TR" sz="1800" dirty="0" smtClean="0"/>
              <a:t> do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have</a:t>
            </a:r>
            <a:r>
              <a:rPr lang="tr-TR" sz="1800" dirty="0" smtClean="0"/>
              <a:t>?)</a:t>
            </a:r>
            <a:endParaRPr lang="en-US" sz="1800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Legal Aspects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traps</a:t>
            </a:r>
            <a:r>
              <a:rPr lang="tr-TR" dirty="0" smtClean="0"/>
              <a:t> 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pitfalls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legal </a:t>
            </a:r>
            <a:r>
              <a:rPr lang="tr-TR" dirty="0" err="1" smtClean="0"/>
              <a:t>aspects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question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;</a:t>
            </a:r>
          </a:p>
          <a:p>
            <a:endParaRPr lang="tr-TR" sz="400" u="sng" dirty="0" smtClean="0"/>
          </a:p>
          <a:p>
            <a:r>
              <a:rPr lang="en-US" u="sng" dirty="0" smtClean="0"/>
              <a:t>Liens:</a:t>
            </a:r>
            <a:r>
              <a:rPr lang="en-US" dirty="0" smtClean="0"/>
              <a:t> a creditor’s claim against an asset</a:t>
            </a:r>
            <a:r>
              <a:rPr lang="tr-TR" dirty="0" smtClean="0"/>
              <a:t>.</a:t>
            </a:r>
            <a:r>
              <a:rPr lang="tr-TR" sz="1700" dirty="0" smtClean="0"/>
              <a:t> (</a:t>
            </a:r>
            <a:r>
              <a:rPr lang="tr-TR" sz="1700" dirty="0" err="1" smtClean="0"/>
              <a:t>To</a:t>
            </a:r>
            <a:r>
              <a:rPr lang="tr-TR" sz="1700" dirty="0" smtClean="0"/>
              <a:t> </a:t>
            </a:r>
            <a:r>
              <a:rPr lang="tr-TR" sz="1700" dirty="0" err="1" smtClean="0"/>
              <a:t>avoid</a:t>
            </a:r>
            <a:r>
              <a:rPr lang="tr-TR" sz="1700" dirty="0" smtClean="0"/>
              <a:t> it, </a:t>
            </a:r>
            <a:r>
              <a:rPr lang="tr-TR" sz="1700" dirty="0" err="1" smtClean="0"/>
              <a:t>buyers</a:t>
            </a:r>
            <a:r>
              <a:rPr lang="tr-TR" sz="1700" dirty="0" smtClean="0"/>
              <a:t> </a:t>
            </a:r>
            <a:r>
              <a:rPr lang="tr-TR" sz="1700" dirty="0" err="1" smtClean="0"/>
              <a:t>usually</a:t>
            </a:r>
            <a:r>
              <a:rPr lang="tr-TR" sz="1700" dirty="0" smtClean="0"/>
              <a:t> </a:t>
            </a:r>
            <a:r>
              <a:rPr lang="tr-TR" sz="1700" dirty="0" err="1" smtClean="0"/>
              <a:t>include</a:t>
            </a:r>
            <a:r>
              <a:rPr lang="tr-TR" sz="1700" dirty="0" smtClean="0"/>
              <a:t> a </a:t>
            </a:r>
            <a:r>
              <a:rPr lang="tr-TR" sz="1700" dirty="0" err="1" smtClean="0"/>
              <a:t>clause</a:t>
            </a:r>
            <a:r>
              <a:rPr lang="tr-TR" sz="1700" dirty="0" smtClean="0"/>
              <a:t> in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agreement</a:t>
            </a:r>
            <a:r>
              <a:rPr lang="tr-TR" sz="1700" dirty="0" smtClean="0"/>
              <a:t> </a:t>
            </a:r>
            <a:r>
              <a:rPr lang="tr-TR" sz="1700" dirty="0" err="1" smtClean="0"/>
              <a:t>that</a:t>
            </a:r>
            <a:r>
              <a:rPr lang="tr-TR" sz="1700" dirty="0" smtClean="0"/>
              <a:t> </a:t>
            </a:r>
            <a:r>
              <a:rPr lang="tr-TR" sz="1700" dirty="0" err="1" smtClean="0"/>
              <a:t>anything</a:t>
            </a:r>
            <a:r>
              <a:rPr lang="tr-TR" sz="1700" dirty="0" smtClean="0"/>
              <a:t> not </a:t>
            </a:r>
            <a:r>
              <a:rPr lang="tr-TR" sz="1700" dirty="0" err="1" smtClean="0"/>
              <a:t>shown</a:t>
            </a:r>
            <a:r>
              <a:rPr lang="tr-TR" sz="1700" dirty="0" smtClean="0"/>
              <a:t> on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balance</a:t>
            </a:r>
            <a:r>
              <a:rPr lang="tr-TR" sz="1700" dirty="0" smtClean="0"/>
              <a:t> </a:t>
            </a:r>
            <a:r>
              <a:rPr lang="tr-TR" sz="1700" dirty="0" err="1" smtClean="0"/>
              <a:t>sheet</a:t>
            </a:r>
            <a:r>
              <a:rPr lang="tr-TR" sz="1700" dirty="0" smtClean="0"/>
              <a:t> is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responsibility</a:t>
            </a:r>
            <a:r>
              <a:rPr lang="tr-TR" sz="1700" dirty="0" smtClean="0"/>
              <a:t> of </a:t>
            </a:r>
            <a:r>
              <a:rPr lang="tr-TR" sz="1700" dirty="0" err="1" smtClean="0"/>
              <a:t>the</a:t>
            </a:r>
            <a:r>
              <a:rPr lang="tr-TR" sz="1700" dirty="0" smtClean="0"/>
              <a:t> seller)</a:t>
            </a:r>
            <a:r>
              <a:rPr lang="tr-TR" dirty="0" smtClean="0"/>
              <a:t> </a:t>
            </a:r>
            <a:endParaRPr lang="en-US" dirty="0" smtClean="0"/>
          </a:p>
          <a:p>
            <a:r>
              <a:rPr lang="en-US" u="sng" dirty="0" smtClean="0"/>
              <a:t>Bulk Transfer: </a:t>
            </a:r>
            <a:r>
              <a:rPr lang="en-US" dirty="0" smtClean="0"/>
              <a:t>pro</a:t>
            </a:r>
            <a:r>
              <a:rPr lang="tr-TR" dirty="0" smtClean="0"/>
              <a:t>t</a:t>
            </a:r>
            <a:r>
              <a:rPr lang="en-US" dirty="0" err="1" smtClean="0"/>
              <a:t>ects</a:t>
            </a:r>
            <a:r>
              <a:rPr lang="en-US" dirty="0" smtClean="0"/>
              <a:t> the buyer of a business’s assets from the claims unpaid creditors might have against these assets.</a:t>
            </a:r>
            <a:r>
              <a:rPr lang="tr-TR" dirty="0" smtClean="0"/>
              <a:t> </a:t>
            </a:r>
            <a:r>
              <a:rPr lang="tr-TR" sz="1700" dirty="0" smtClean="0"/>
              <a:t>(</a:t>
            </a:r>
            <a:r>
              <a:rPr lang="tr-TR" sz="1700" dirty="0" err="1" smtClean="0"/>
              <a:t>if</a:t>
            </a:r>
            <a:r>
              <a:rPr lang="tr-TR" sz="1700" dirty="0" smtClean="0"/>
              <a:t> </a:t>
            </a:r>
            <a:r>
              <a:rPr lang="tr-TR" sz="1700" dirty="0" err="1" smtClean="0"/>
              <a:t>the</a:t>
            </a:r>
            <a:r>
              <a:rPr lang="tr-TR" sz="1700" dirty="0" smtClean="0"/>
              <a:t> seller </a:t>
            </a:r>
            <a:r>
              <a:rPr lang="tr-TR" sz="1700" dirty="0" err="1" smtClean="0"/>
              <a:t>owes</a:t>
            </a:r>
            <a:r>
              <a:rPr lang="tr-TR" sz="1700" dirty="0" smtClean="0"/>
              <a:t> </a:t>
            </a:r>
            <a:r>
              <a:rPr lang="tr-TR" sz="1700" dirty="0" err="1" smtClean="0"/>
              <a:t>money</a:t>
            </a:r>
            <a:r>
              <a:rPr lang="tr-TR" sz="1700" dirty="0" smtClean="0"/>
              <a:t> </a:t>
            </a:r>
            <a:r>
              <a:rPr lang="tr-TR" sz="1700" dirty="0" err="1" smtClean="0"/>
              <a:t>to</a:t>
            </a:r>
            <a:r>
              <a:rPr lang="tr-TR" sz="1700" dirty="0" smtClean="0"/>
              <a:t> </a:t>
            </a:r>
            <a:r>
              <a:rPr lang="tr-TR" sz="1700" dirty="0" err="1" smtClean="0"/>
              <a:t>creditors</a:t>
            </a:r>
            <a:r>
              <a:rPr lang="tr-TR" sz="1700" dirty="0" smtClean="0"/>
              <a:t> </a:t>
            </a:r>
            <a:r>
              <a:rPr lang="tr-TR" sz="1700" dirty="0" err="1" smtClean="0"/>
              <a:t>and</a:t>
            </a:r>
            <a:r>
              <a:rPr lang="tr-TR" sz="1700" dirty="0" smtClean="0"/>
              <a:t> </a:t>
            </a:r>
            <a:r>
              <a:rPr lang="tr-TR" sz="1700" dirty="0" err="1" smtClean="0"/>
              <a:t>does</a:t>
            </a:r>
            <a:r>
              <a:rPr lang="tr-TR" sz="1700" dirty="0" smtClean="0"/>
              <a:t> not pay </a:t>
            </a:r>
            <a:r>
              <a:rPr lang="tr-TR" sz="1700" dirty="0" err="1" smtClean="0"/>
              <a:t>with</a:t>
            </a:r>
            <a:r>
              <a:rPr lang="tr-TR" sz="1700" dirty="0" smtClean="0"/>
              <a:t>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money</a:t>
            </a:r>
            <a:r>
              <a:rPr lang="tr-TR" sz="1700" dirty="0" smtClean="0"/>
              <a:t> </a:t>
            </a:r>
            <a:r>
              <a:rPr lang="tr-TR" sz="1700" dirty="0" err="1" smtClean="0"/>
              <a:t>acquired</a:t>
            </a:r>
            <a:r>
              <a:rPr lang="tr-TR" sz="1700" dirty="0" smtClean="0"/>
              <a:t> </a:t>
            </a:r>
            <a:r>
              <a:rPr lang="tr-TR" sz="1700" dirty="0" err="1" smtClean="0"/>
              <a:t>from</a:t>
            </a:r>
            <a:r>
              <a:rPr lang="tr-TR" sz="1700" dirty="0" smtClean="0"/>
              <a:t>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sale</a:t>
            </a:r>
            <a:r>
              <a:rPr lang="tr-TR" sz="1700" dirty="0" smtClean="0"/>
              <a:t> of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business</a:t>
            </a:r>
            <a:r>
              <a:rPr lang="tr-TR" sz="1700" dirty="0" smtClean="0"/>
              <a:t>, </a:t>
            </a:r>
            <a:r>
              <a:rPr lang="tr-TR" sz="1700" dirty="0" err="1" smtClean="0"/>
              <a:t>then</a:t>
            </a:r>
            <a:r>
              <a:rPr lang="tr-TR" sz="1700" dirty="0" smtClean="0"/>
              <a:t>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creditors</a:t>
            </a:r>
            <a:r>
              <a:rPr lang="tr-TR" sz="1700" dirty="0" smtClean="0"/>
              <a:t> </a:t>
            </a:r>
            <a:r>
              <a:rPr lang="tr-TR" sz="1700" dirty="0" err="1" smtClean="0"/>
              <a:t>will</a:t>
            </a:r>
            <a:r>
              <a:rPr lang="tr-TR" sz="1700" dirty="0" smtClean="0"/>
              <a:t> be </a:t>
            </a:r>
            <a:r>
              <a:rPr lang="tr-TR" sz="1700" dirty="0" err="1" smtClean="0"/>
              <a:t>able</a:t>
            </a:r>
            <a:r>
              <a:rPr lang="tr-TR" sz="1700" dirty="0" smtClean="0"/>
              <a:t> </a:t>
            </a:r>
            <a:r>
              <a:rPr lang="tr-TR" sz="1700" dirty="0" err="1" smtClean="0"/>
              <a:t>to</a:t>
            </a:r>
            <a:r>
              <a:rPr lang="tr-TR" sz="1700" dirty="0" smtClean="0"/>
              <a:t> </a:t>
            </a:r>
            <a:r>
              <a:rPr lang="tr-TR" sz="1700" dirty="0" err="1" smtClean="0"/>
              <a:t>sell</a:t>
            </a:r>
            <a:r>
              <a:rPr lang="tr-TR" sz="1700" dirty="0" smtClean="0"/>
              <a:t>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assets</a:t>
            </a:r>
            <a:r>
              <a:rPr lang="tr-TR" sz="1700" dirty="0" smtClean="0"/>
              <a:t> of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tr-TR" sz="1700" dirty="0" err="1" smtClean="0"/>
              <a:t>business</a:t>
            </a:r>
            <a:r>
              <a:rPr lang="tr-TR" sz="1700" dirty="0" smtClean="0"/>
              <a:t> </a:t>
            </a:r>
            <a:r>
              <a:rPr lang="tr-TR" sz="1700" dirty="0" err="1" smtClean="0"/>
              <a:t>and</a:t>
            </a:r>
            <a:r>
              <a:rPr lang="tr-TR" sz="1700" dirty="0" smtClean="0"/>
              <a:t> </a:t>
            </a:r>
            <a:r>
              <a:rPr lang="tr-TR" sz="1700" dirty="0" err="1" smtClean="0"/>
              <a:t>get</a:t>
            </a:r>
            <a:r>
              <a:rPr lang="tr-TR" sz="1700" dirty="0" smtClean="0"/>
              <a:t> </a:t>
            </a:r>
            <a:r>
              <a:rPr lang="tr-TR" sz="1700" dirty="0" err="1" smtClean="0"/>
              <a:t>their</a:t>
            </a:r>
            <a:r>
              <a:rPr lang="tr-TR" sz="1700" dirty="0" smtClean="0"/>
              <a:t> </a:t>
            </a:r>
            <a:r>
              <a:rPr lang="tr-TR" sz="1700" dirty="0" err="1" smtClean="0"/>
              <a:t>money</a:t>
            </a:r>
            <a:r>
              <a:rPr lang="tr-TR" sz="1700" dirty="0" smtClean="0"/>
              <a:t>)</a:t>
            </a:r>
            <a:endParaRPr lang="en-US" dirty="0" smtClean="0"/>
          </a:p>
          <a:p>
            <a:r>
              <a:rPr lang="en-US" u="sng" dirty="0" smtClean="0"/>
              <a:t>Due-on-sale clause: </a:t>
            </a:r>
            <a:r>
              <a:rPr lang="en-US" dirty="0" smtClean="0"/>
              <a:t>loan contract provision that prohibits a seller from assigning a loan arrangement to the buyer. Instead, the buyer is required to finance the remaining loan balance at prevailing interest rates.</a:t>
            </a:r>
          </a:p>
          <a:p>
            <a:r>
              <a:rPr lang="en-US" u="sng" dirty="0" smtClean="0"/>
              <a:t>Restrictive </a:t>
            </a:r>
            <a:r>
              <a:rPr lang="en-US" u="sng" dirty="0" smtClean="0"/>
              <a:t>Covenant: </a:t>
            </a:r>
            <a:r>
              <a:rPr lang="en-US" dirty="0" smtClean="0"/>
              <a:t>an agreement between a buyer and a seller in which the seller agrees not to compete with the buyer within a specific time period and geographic area.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soundness of the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statement and balance sheet for the past 3-5 years</a:t>
            </a:r>
          </a:p>
          <a:p>
            <a:r>
              <a:rPr lang="en-US" dirty="0" smtClean="0"/>
              <a:t>Income tax returns for the past 3-5 years</a:t>
            </a:r>
          </a:p>
          <a:p>
            <a:r>
              <a:rPr lang="en-US" dirty="0" smtClean="0"/>
              <a:t>Owners compensation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Skimming: </a:t>
            </a:r>
            <a:r>
              <a:rPr lang="en-US" dirty="0" smtClean="0"/>
              <a:t>Taking money from sales without reporting </a:t>
            </a:r>
          </a:p>
          <a:p>
            <a:pPr>
              <a:buNone/>
            </a:pPr>
            <a:r>
              <a:rPr lang="en-US" dirty="0" smtClean="0"/>
              <a:t>it as income.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value of a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1-) Balance Sheet Technique: a method of valuing a </a:t>
            </a:r>
          </a:p>
          <a:p>
            <a:pPr marL="514350" indent="-514350">
              <a:buNone/>
            </a:pPr>
            <a:r>
              <a:rPr lang="en-US" dirty="0" smtClean="0"/>
              <a:t>Business based on the value of the company’s net worth </a:t>
            </a:r>
          </a:p>
          <a:p>
            <a:pPr marL="514350" indent="-514350">
              <a:buNone/>
            </a:pPr>
            <a:r>
              <a:rPr lang="en-US" dirty="0" smtClean="0"/>
              <a:t>(net worth </a:t>
            </a:r>
            <a:r>
              <a:rPr lang="tr-TR" dirty="0" smtClean="0"/>
              <a:t>= </a:t>
            </a:r>
            <a:r>
              <a:rPr lang="en-US" dirty="0" smtClean="0"/>
              <a:t>total assets – total liabilities)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Adjusted Balance Sheet Technique: a method of valuing a business based on the </a:t>
            </a:r>
            <a:r>
              <a:rPr lang="en-US" b="1" dirty="0" smtClean="0"/>
              <a:t>market value</a:t>
            </a:r>
            <a:r>
              <a:rPr lang="en-US" dirty="0" smtClean="0"/>
              <a:t> of the company’s net worth  (net worth </a:t>
            </a:r>
            <a:r>
              <a:rPr lang="tr-TR" dirty="0" smtClean="0"/>
              <a:t>= </a:t>
            </a:r>
            <a:r>
              <a:rPr lang="en-US" dirty="0" smtClean="0"/>
              <a:t>total assets – total liabilities)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Things to consider;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Each year more than 500,000 businesses are bought and sold in the 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Due diligence is just as time consuming as a business plan for a start up business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this a good way? What do you think?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value of a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2-) Earnings Approach: a method of valuing a business </a:t>
            </a:r>
          </a:p>
          <a:p>
            <a:pPr marL="514350" indent="-514350">
              <a:buNone/>
            </a:pPr>
            <a:r>
              <a:rPr lang="en-US" dirty="0" smtClean="0"/>
              <a:t>that recognizes that a buyer is purchasing the future </a:t>
            </a:r>
          </a:p>
          <a:p>
            <a:pPr marL="514350" indent="-514350">
              <a:buNone/>
            </a:pPr>
            <a:r>
              <a:rPr lang="en-US" dirty="0" smtClean="0"/>
              <a:t>income (earnings) potential of a business.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u="sng" dirty="0" smtClean="0"/>
              <a:t>Excess Earnings Approach: </a:t>
            </a:r>
            <a:r>
              <a:rPr lang="tr-TR" dirty="0" err="1" smtClean="0"/>
              <a:t>combines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 of </a:t>
            </a:r>
            <a:r>
              <a:rPr lang="tr-TR" dirty="0" err="1" smtClean="0"/>
              <a:t>businesses</a:t>
            </a:r>
            <a:r>
              <a:rPr lang="tr-TR" dirty="0" smtClean="0"/>
              <a:t> </a:t>
            </a:r>
            <a:r>
              <a:rPr lang="tr-TR" dirty="0" err="1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assets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an </a:t>
            </a:r>
            <a:r>
              <a:rPr lang="tr-TR" dirty="0" err="1" smtClean="0"/>
              <a:t>estimate</a:t>
            </a:r>
            <a:r>
              <a:rPr lang="tr-TR" dirty="0" smtClean="0"/>
              <a:t> of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 </a:t>
            </a:r>
            <a:r>
              <a:rPr lang="tr-TR" dirty="0" err="1" smtClean="0"/>
              <a:t>earnings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Font typeface="Wingdings 2"/>
              <a:buAutoNum type="alphaLcParenR"/>
            </a:pPr>
            <a:r>
              <a:rPr lang="en-US" b="1" u="sng" dirty="0" smtClean="0"/>
              <a:t>Capitalized Earnings Approach: </a:t>
            </a:r>
            <a:r>
              <a:rPr lang="en-US" dirty="0" smtClean="0"/>
              <a:t>a method of valuing a business that divides estimated earnings by the rate of return the buyer could earn on a similar risk investment.</a:t>
            </a:r>
            <a:r>
              <a:rPr lang="tr-TR" dirty="0" smtClean="0"/>
              <a:t> (</a:t>
            </a:r>
            <a:r>
              <a:rPr lang="tr-TR" dirty="0" err="1" smtClean="0"/>
              <a:t>oppurtunity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 </a:t>
            </a:r>
            <a:r>
              <a:rPr lang="tr-TR" dirty="0" err="1" smtClean="0"/>
              <a:t>alternative</a:t>
            </a:r>
            <a:r>
              <a:rPr lang="tr-TR" dirty="0" smtClean="0"/>
              <a:t>)</a:t>
            </a:r>
          </a:p>
          <a:p>
            <a:pPr marL="514350" indent="-514350">
              <a:buFont typeface="Wingdings 2"/>
              <a:buAutoNum type="alphaLcParenR"/>
            </a:pPr>
            <a:endParaRPr lang="en-US" dirty="0" smtClean="0"/>
          </a:p>
          <a:p>
            <a:pPr marL="514350" indent="-514350">
              <a:buFont typeface="Wingdings 2"/>
              <a:buAutoNum type="alphaLcParenR"/>
            </a:pPr>
            <a:r>
              <a:rPr lang="en-US" b="1" u="sng" dirty="0" smtClean="0"/>
              <a:t>Discounted Future Earnings </a:t>
            </a:r>
            <a:r>
              <a:rPr lang="tr-TR" b="1" u="sng" dirty="0" smtClean="0"/>
              <a:t> </a:t>
            </a:r>
            <a:r>
              <a:rPr lang="en-US" b="1" u="sng" dirty="0" smtClean="0"/>
              <a:t>Approach: </a:t>
            </a:r>
            <a:r>
              <a:rPr lang="en-US" dirty="0" smtClean="0"/>
              <a:t>a method of valuing a business that forecasts a company’s earnings several years into the future and then discounts them back to their present value. </a:t>
            </a:r>
            <a:r>
              <a:rPr lang="tr-TR" dirty="0" smtClean="0"/>
              <a:t>(time </a:t>
            </a:r>
            <a:r>
              <a:rPr lang="tr-TR" dirty="0" err="1" smtClean="0"/>
              <a:t>value</a:t>
            </a:r>
            <a:r>
              <a:rPr lang="tr-TR" dirty="0" smtClean="0"/>
              <a:t> of </a:t>
            </a:r>
            <a:r>
              <a:rPr lang="tr-TR" dirty="0" err="1" smtClean="0"/>
              <a:t>money</a:t>
            </a:r>
            <a:r>
              <a:rPr lang="tr-TR" dirty="0" smtClean="0"/>
              <a:t> – </a:t>
            </a:r>
            <a:r>
              <a:rPr lang="tr-TR" dirty="0" err="1" smtClean="0"/>
              <a:t>Dollar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 is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a </a:t>
            </a:r>
            <a:r>
              <a:rPr lang="tr-TR" dirty="0" err="1" smtClean="0"/>
              <a:t>Dollar</a:t>
            </a:r>
            <a:r>
              <a:rPr lang="tr-TR" dirty="0" smtClean="0"/>
              <a:t> </a:t>
            </a:r>
            <a:r>
              <a:rPr lang="tr-TR" dirty="0" err="1" smtClean="0"/>
              <a:t>tomorrow</a:t>
            </a:r>
            <a:r>
              <a:rPr lang="tr-TR" dirty="0" smtClean="0"/>
              <a:t>)</a:t>
            </a:r>
            <a:endParaRPr lang="en-US" dirty="0" smtClean="0"/>
          </a:p>
          <a:p>
            <a:pPr marL="514350" indent="-514350">
              <a:buFont typeface="Wingdings 2"/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 smtClean="0"/>
          </a:p>
          <a:p>
            <a:endParaRPr lang="en-US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value of a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3-) Market Approach: a method of valuing a business </a:t>
            </a:r>
          </a:p>
          <a:p>
            <a:pPr marL="514350" indent="-514350">
              <a:buNone/>
            </a:pPr>
            <a:r>
              <a:rPr lang="en-US" dirty="0" smtClean="0"/>
              <a:t>that uses the price/earnings ratio if similar, publicly held </a:t>
            </a:r>
          </a:p>
          <a:p>
            <a:pPr marL="514350" indent="-514350">
              <a:buNone/>
            </a:pPr>
            <a:r>
              <a:rPr lang="en-US" dirty="0" smtClean="0"/>
              <a:t>companies to determine value.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Seller’s Side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Structuring the deal</a:t>
            </a:r>
            <a:r>
              <a:rPr lang="tr-TR" dirty="0" smtClean="0"/>
              <a:t> </a:t>
            </a:r>
            <a:r>
              <a:rPr lang="tr-TR" sz="2000" dirty="0" smtClean="0"/>
              <a:t>– minimize legal </a:t>
            </a:r>
            <a:r>
              <a:rPr lang="tr-TR" sz="2000" dirty="0" err="1" smtClean="0"/>
              <a:t>costs</a:t>
            </a:r>
            <a:endParaRPr lang="en-US" sz="2000" dirty="0" smtClean="0"/>
          </a:p>
          <a:p>
            <a:r>
              <a:rPr lang="en-US" dirty="0" smtClean="0"/>
              <a:t>Exit strategy options</a:t>
            </a:r>
            <a:r>
              <a:rPr lang="tr-TR" dirty="0" smtClean="0"/>
              <a:t>;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tr-TR" dirty="0" err="1" smtClean="0"/>
              <a:t>Straight</a:t>
            </a:r>
            <a:r>
              <a:rPr lang="tr-TR" dirty="0" smtClean="0"/>
              <a:t>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sale</a:t>
            </a:r>
            <a:endParaRPr lang="tr-TR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Form a family limited partnership</a:t>
            </a:r>
            <a:r>
              <a:rPr lang="tr-TR" dirty="0" smtClean="0"/>
              <a:t> </a:t>
            </a:r>
            <a:r>
              <a:rPr lang="tr-TR" sz="2000" dirty="0" smtClean="0"/>
              <a:t>(transfer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children</a:t>
            </a:r>
            <a:r>
              <a:rPr lang="tr-TR" sz="20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Sell a controlling interest</a:t>
            </a:r>
            <a:r>
              <a:rPr lang="tr-TR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still</a:t>
            </a:r>
            <a:r>
              <a:rPr lang="tr-TR" sz="2000" dirty="0" smtClean="0"/>
              <a:t> </a:t>
            </a:r>
            <a:r>
              <a:rPr lang="tr-TR" sz="2000" dirty="0" err="1" smtClean="0"/>
              <a:t>make</a:t>
            </a:r>
            <a:r>
              <a:rPr lang="tr-TR" sz="2000" dirty="0" smtClean="0"/>
              <a:t> </a:t>
            </a:r>
            <a:r>
              <a:rPr lang="tr-TR" sz="2000" dirty="0" err="1" smtClean="0"/>
              <a:t>money</a:t>
            </a:r>
            <a:r>
              <a:rPr lang="tr-TR" sz="2000" dirty="0" smtClean="0"/>
              <a:t> but no </a:t>
            </a:r>
            <a:r>
              <a:rPr lang="tr-TR" sz="2000" dirty="0" err="1" smtClean="0"/>
              <a:t>control</a:t>
            </a:r>
            <a:r>
              <a:rPr lang="tr-TR" sz="2000" dirty="0" smtClean="0"/>
              <a:t> – a </a:t>
            </a:r>
            <a:r>
              <a:rPr lang="tr-TR" sz="2000" dirty="0" err="1" smtClean="0"/>
              <a:t>little</a:t>
            </a:r>
            <a:r>
              <a:rPr lang="tr-TR" sz="2000" dirty="0" smtClean="0"/>
              <a:t> </a:t>
            </a:r>
            <a:r>
              <a:rPr lang="tr-TR" sz="2000" dirty="0" err="1" smtClean="0"/>
              <a:t>like</a:t>
            </a:r>
            <a:r>
              <a:rPr lang="tr-TR" sz="2000" dirty="0" smtClean="0"/>
              <a:t> </a:t>
            </a:r>
            <a:r>
              <a:rPr lang="tr-TR" sz="2000" dirty="0" err="1" smtClean="0"/>
              <a:t>retirement</a:t>
            </a:r>
            <a:r>
              <a:rPr lang="tr-TR" sz="2000" dirty="0" smtClean="0"/>
              <a:t>)</a:t>
            </a:r>
            <a:endParaRPr lang="en-US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Restructure the company</a:t>
            </a:r>
            <a:r>
              <a:rPr lang="tr-TR" dirty="0" smtClean="0"/>
              <a:t> </a:t>
            </a:r>
            <a:r>
              <a:rPr lang="tr-TR" sz="2200" dirty="0" smtClean="0"/>
              <a:t>(form a </a:t>
            </a:r>
            <a:r>
              <a:rPr lang="tr-TR" sz="2200" dirty="0" err="1" smtClean="0"/>
              <a:t>new</a:t>
            </a:r>
            <a:r>
              <a:rPr lang="tr-TR" sz="2200" dirty="0" smtClean="0"/>
              <a:t> </a:t>
            </a:r>
            <a:r>
              <a:rPr lang="tr-TR" sz="2200" dirty="0" err="1" smtClean="0"/>
              <a:t>business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make</a:t>
            </a:r>
            <a:r>
              <a:rPr lang="tr-TR" sz="2200" dirty="0" smtClean="0"/>
              <a:t> a </a:t>
            </a:r>
            <a:r>
              <a:rPr lang="tr-TR" sz="2200" dirty="0" err="1" smtClean="0"/>
              <a:t>leveraged</a:t>
            </a:r>
            <a:r>
              <a:rPr lang="tr-TR" sz="2200" dirty="0" smtClean="0"/>
              <a:t> </a:t>
            </a:r>
            <a:r>
              <a:rPr lang="tr-TR" sz="2200" dirty="0" err="1" smtClean="0"/>
              <a:t>buyout</a:t>
            </a:r>
            <a:r>
              <a:rPr lang="tr-TR" sz="2200" dirty="0" smtClean="0"/>
              <a:t> </a:t>
            </a:r>
            <a:r>
              <a:rPr lang="tr-TR" sz="2200" dirty="0" err="1" smtClean="0"/>
              <a:t>with</a:t>
            </a:r>
            <a:r>
              <a:rPr lang="tr-TR" sz="2200" dirty="0" smtClean="0"/>
              <a:t> an </a:t>
            </a:r>
            <a:r>
              <a:rPr lang="tr-TR" sz="2200" dirty="0" err="1" smtClean="0"/>
              <a:t>investor</a:t>
            </a:r>
            <a:r>
              <a:rPr lang="tr-TR" sz="2200" dirty="0" smtClean="0"/>
              <a:t>)</a:t>
            </a:r>
            <a:endParaRPr lang="en-US" sz="22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Sell to an international buyer</a:t>
            </a:r>
            <a:r>
              <a:rPr lang="tr-TR" dirty="0" smtClean="0"/>
              <a:t> </a:t>
            </a:r>
            <a:r>
              <a:rPr lang="tr-TR" sz="2200" dirty="0" smtClean="0"/>
              <a:t>(</a:t>
            </a:r>
            <a:r>
              <a:rPr lang="tr-TR" sz="2200" dirty="0" err="1" smtClean="0"/>
              <a:t>chance</a:t>
            </a:r>
            <a:r>
              <a:rPr lang="tr-TR" sz="2200" dirty="0" smtClean="0"/>
              <a:t> </a:t>
            </a:r>
            <a:r>
              <a:rPr lang="tr-TR" sz="2200" dirty="0" err="1" smtClean="0"/>
              <a:t>for</a:t>
            </a:r>
            <a:r>
              <a:rPr lang="tr-TR" sz="2200" dirty="0" smtClean="0"/>
              <a:t> </a:t>
            </a:r>
            <a:r>
              <a:rPr lang="tr-TR" sz="2200" dirty="0" err="1" smtClean="0"/>
              <a:t>foreign</a:t>
            </a:r>
            <a:r>
              <a:rPr lang="tr-TR" sz="2200" dirty="0" smtClean="0"/>
              <a:t> </a:t>
            </a:r>
            <a:r>
              <a:rPr lang="tr-TR" sz="2200" dirty="0" err="1" smtClean="0"/>
              <a:t>competitors</a:t>
            </a:r>
            <a:r>
              <a:rPr lang="tr-TR" sz="2200" dirty="0" smtClean="0"/>
              <a:t>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move</a:t>
            </a:r>
            <a:r>
              <a:rPr lang="tr-TR" sz="2200" dirty="0" smtClean="0"/>
              <a:t> in)</a:t>
            </a:r>
            <a:endParaRPr lang="en-US" sz="22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Use a two step sale</a:t>
            </a:r>
            <a:r>
              <a:rPr lang="tr-TR" dirty="0" smtClean="0"/>
              <a:t> </a:t>
            </a:r>
            <a:r>
              <a:rPr lang="tr-TR" sz="1900" dirty="0" smtClean="0"/>
              <a:t>(</a:t>
            </a:r>
            <a:r>
              <a:rPr lang="tr-TR" sz="1900" dirty="0" err="1" smtClean="0"/>
              <a:t>buys</a:t>
            </a:r>
            <a:r>
              <a:rPr lang="tr-TR" sz="1900" dirty="0" smtClean="0"/>
              <a:t> </a:t>
            </a:r>
            <a:r>
              <a:rPr lang="tr-TR" sz="1900" dirty="0" err="1" smtClean="0"/>
              <a:t>between</a:t>
            </a:r>
            <a:r>
              <a:rPr lang="tr-TR" sz="1900" dirty="0" smtClean="0"/>
              <a:t> 20-70% at </a:t>
            </a:r>
            <a:r>
              <a:rPr lang="tr-TR" sz="1900" dirty="0" err="1" smtClean="0"/>
              <a:t>the</a:t>
            </a:r>
            <a:r>
              <a:rPr lang="tr-TR" sz="1900" dirty="0" smtClean="0"/>
              <a:t> start </a:t>
            </a:r>
            <a:r>
              <a:rPr lang="tr-TR" sz="1900" dirty="0" err="1" smtClean="0"/>
              <a:t>and</a:t>
            </a:r>
            <a:r>
              <a:rPr lang="tr-TR" sz="1900" dirty="0" smtClean="0"/>
              <a:t> </a:t>
            </a:r>
            <a:r>
              <a:rPr lang="tr-TR" sz="1900" dirty="0" err="1" smtClean="0"/>
              <a:t>gets</a:t>
            </a:r>
            <a:r>
              <a:rPr lang="tr-TR" sz="1900" dirty="0" smtClean="0"/>
              <a:t> </a:t>
            </a:r>
            <a:r>
              <a:rPr lang="tr-TR" sz="1900" dirty="0" err="1" smtClean="0"/>
              <a:t>the</a:t>
            </a:r>
            <a:r>
              <a:rPr lang="tr-TR" sz="1900" dirty="0" smtClean="0"/>
              <a:t> rest in </a:t>
            </a:r>
            <a:r>
              <a:rPr lang="tr-TR" sz="1900" dirty="0" err="1" smtClean="0"/>
              <a:t>the</a:t>
            </a:r>
            <a:r>
              <a:rPr lang="tr-TR" sz="1900" dirty="0" smtClean="0"/>
              <a:t> </a:t>
            </a:r>
            <a:r>
              <a:rPr lang="tr-TR" sz="1900" dirty="0" err="1" smtClean="0"/>
              <a:t>specified</a:t>
            </a:r>
            <a:r>
              <a:rPr lang="tr-TR" sz="1900" dirty="0" smtClean="0"/>
              <a:t> time </a:t>
            </a:r>
            <a:r>
              <a:rPr lang="tr-TR" sz="1900" dirty="0" err="1" smtClean="0"/>
              <a:t>period</a:t>
            </a:r>
            <a:r>
              <a:rPr lang="tr-TR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Establish an employee stock ownership plan (ESOP)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Negotiating the Deal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highest price possible</a:t>
            </a:r>
          </a:p>
          <a:p>
            <a:r>
              <a:rPr lang="en-US" dirty="0" smtClean="0"/>
              <a:t>Sever all responsibility for the company’s liabilities</a:t>
            </a:r>
          </a:p>
          <a:p>
            <a:r>
              <a:rPr lang="en-US" dirty="0" smtClean="0"/>
              <a:t>Avoid unreasonable contract terms</a:t>
            </a:r>
          </a:p>
          <a:p>
            <a:r>
              <a:rPr lang="en-US" dirty="0" smtClean="0"/>
              <a:t>Maximize the cash gotten from the deal</a:t>
            </a:r>
          </a:p>
          <a:p>
            <a:r>
              <a:rPr lang="en-US" dirty="0" smtClean="0"/>
              <a:t>Minimize the tax burden</a:t>
            </a:r>
          </a:p>
          <a:p>
            <a:r>
              <a:rPr lang="en-US" dirty="0" smtClean="0"/>
              <a:t>Make sure the buyer will be able to make all the future payments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                    THANK YOU</a:t>
            </a: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Buying an Existing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successful existing business may continue to be successful</a:t>
            </a:r>
          </a:p>
          <a:p>
            <a:endParaRPr lang="en-US" dirty="0" smtClean="0"/>
          </a:p>
          <a:p>
            <a:r>
              <a:rPr lang="en-US" dirty="0" smtClean="0"/>
              <a:t>May already have the best location</a:t>
            </a:r>
            <a:r>
              <a:rPr lang="tr-TR" dirty="0" smtClean="0"/>
              <a:t> (</a:t>
            </a:r>
            <a:r>
              <a:rPr lang="tr-TR" dirty="0" err="1" smtClean="0"/>
              <a:t>Location</a:t>
            </a:r>
            <a:r>
              <a:rPr lang="tr-TR" dirty="0" smtClean="0"/>
              <a:t>,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Employees and suppliers are established</a:t>
            </a:r>
          </a:p>
          <a:p>
            <a:endParaRPr lang="en-US" dirty="0" smtClean="0"/>
          </a:p>
          <a:p>
            <a:r>
              <a:rPr lang="en-US" dirty="0" smtClean="0"/>
              <a:t>Equipment is installed and productive capacity is known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Buying an Existing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Inventory is in place and trade credit is established</a:t>
            </a:r>
          </a:p>
          <a:p>
            <a:endParaRPr lang="en-US" dirty="0" smtClean="0"/>
          </a:p>
          <a:p>
            <a:r>
              <a:rPr lang="en-US" dirty="0" smtClean="0"/>
              <a:t>Business owner hits the ground running</a:t>
            </a:r>
            <a:r>
              <a:rPr lang="tr-TR" dirty="0" smtClean="0"/>
              <a:t> (</a:t>
            </a:r>
            <a:r>
              <a:rPr lang="tr-TR" dirty="0" err="1" smtClean="0"/>
              <a:t>saves</a:t>
            </a:r>
            <a:r>
              <a:rPr lang="tr-TR" dirty="0" smtClean="0"/>
              <a:t> time, </a:t>
            </a:r>
            <a:r>
              <a:rPr lang="tr-TR" dirty="0" err="1" smtClean="0"/>
              <a:t>cost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owner can use the experience of the previous</a:t>
            </a:r>
            <a:r>
              <a:rPr lang="tr-TR" dirty="0" smtClean="0"/>
              <a:t> </a:t>
            </a:r>
            <a:r>
              <a:rPr lang="tr-TR" dirty="0" err="1" smtClean="0"/>
              <a:t>owner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Easier financing</a:t>
            </a:r>
            <a:r>
              <a:rPr lang="tr-TR" dirty="0" smtClean="0"/>
              <a:t> (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easier</a:t>
            </a:r>
            <a:r>
              <a:rPr lang="tr-TR" dirty="0" smtClean="0"/>
              <a:t> since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investment</a:t>
            </a:r>
            <a:r>
              <a:rPr lang="tr-TR" dirty="0" smtClean="0"/>
              <a:t> – not </a:t>
            </a:r>
            <a:r>
              <a:rPr lang="tr-TR" dirty="0" err="1" smtClean="0"/>
              <a:t>just</a:t>
            </a:r>
            <a:r>
              <a:rPr lang="tr-TR" dirty="0" smtClean="0"/>
              <a:t> a </a:t>
            </a:r>
            <a:r>
              <a:rPr lang="tr-TR" dirty="0" err="1" smtClean="0"/>
              <a:t>business</a:t>
            </a:r>
            <a:r>
              <a:rPr lang="tr-TR" dirty="0" smtClean="0"/>
              <a:t> plan)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It’s a bargain</a:t>
            </a:r>
            <a:r>
              <a:rPr lang="tr-TR" dirty="0" smtClean="0"/>
              <a:t> (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sell</a:t>
            </a:r>
            <a:r>
              <a:rPr lang="tr-TR" dirty="0" smtClean="0"/>
              <a:t> in a </a:t>
            </a:r>
            <a:r>
              <a:rPr lang="tr-TR" dirty="0" err="1" smtClean="0"/>
              <a:t>rush</a:t>
            </a:r>
            <a:r>
              <a:rPr lang="tr-TR" dirty="0" smtClean="0"/>
              <a:t>)</a:t>
            </a:r>
            <a:endParaRPr lang="en-US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Buying an Existing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Previous owner may have created ill will</a:t>
            </a:r>
            <a:r>
              <a:rPr lang="tr-TR" dirty="0" smtClean="0"/>
              <a:t> (</a:t>
            </a:r>
            <a:r>
              <a:rPr lang="tr-TR" dirty="0" err="1" smtClean="0"/>
              <a:t>socially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err="1" smtClean="0"/>
              <a:t>It’s</a:t>
            </a:r>
            <a:r>
              <a:rPr lang="tr-TR" dirty="0" smtClean="0"/>
              <a:t> a </a:t>
            </a:r>
            <a:r>
              <a:rPr lang="tr-TR" dirty="0" err="1" smtClean="0"/>
              <a:t>loser</a:t>
            </a:r>
            <a:r>
              <a:rPr lang="tr-TR" dirty="0" smtClean="0"/>
              <a:t> (</a:t>
            </a:r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profited</a:t>
            </a:r>
            <a:r>
              <a:rPr lang="tr-TR" dirty="0" smtClean="0"/>
              <a:t>)</a:t>
            </a:r>
            <a:endParaRPr lang="en-US" dirty="0" smtClean="0"/>
          </a:p>
          <a:p>
            <a:endParaRPr lang="tr-TR" dirty="0" smtClean="0"/>
          </a:p>
          <a:p>
            <a:r>
              <a:rPr lang="en-US" dirty="0" smtClean="0"/>
              <a:t>Employees inherited with the business may not be suitable </a:t>
            </a:r>
          </a:p>
          <a:p>
            <a:endParaRPr lang="en-US" dirty="0" smtClean="0"/>
          </a:p>
          <a:p>
            <a:r>
              <a:rPr lang="en-US" dirty="0" smtClean="0"/>
              <a:t>The business location may have become unsatisfactory</a:t>
            </a:r>
          </a:p>
          <a:p>
            <a:endParaRPr lang="en-US" dirty="0" smtClean="0"/>
          </a:p>
          <a:p>
            <a:r>
              <a:rPr lang="en-US" dirty="0" smtClean="0"/>
              <a:t>Equipment and facilities may be obsolete or inefficient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Buying an Existing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 and innovation are difficult to implement</a:t>
            </a:r>
          </a:p>
          <a:p>
            <a:endParaRPr lang="en-US" sz="2800" dirty="0" smtClean="0"/>
          </a:p>
          <a:p>
            <a:r>
              <a:rPr lang="en-US" sz="2800" dirty="0" smtClean="0"/>
              <a:t>Inventory may be outdated or obsolete</a:t>
            </a:r>
          </a:p>
          <a:p>
            <a:endParaRPr lang="en-US" sz="2800" dirty="0" smtClean="0"/>
          </a:p>
          <a:p>
            <a:r>
              <a:rPr lang="en-US" sz="2800" dirty="0" smtClean="0"/>
              <a:t>Accounts receivable may be worth less than face value</a:t>
            </a:r>
          </a:p>
          <a:p>
            <a:endParaRPr lang="en-US" sz="2800" dirty="0" smtClean="0"/>
          </a:p>
          <a:p>
            <a:r>
              <a:rPr lang="en-US" sz="2800" dirty="0" smtClean="0"/>
              <a:t>Business may be overpriced</a:t>
            </a:r>
          </a:p>
          <a:p>
            <a:endParaRPr lang="en-US" sz="2800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STEPS IN AQUIRING A BUSINESS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your skills, abilities and interests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a list of potential candidates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Investigate those candidates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Explore financing options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Ensure smooth transition</a:t>
            </a:r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your skills, abilities and interests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What business activities do you enjoy most? Why?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Which markets offer the greatest potential for growth?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What do you expect to get out of the business?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How much time, energy and money can you put into the business?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What business skills and experience do you have?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How much risk are you willing to take?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What size company do you want to buy?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Is there are particular geographic location you desire?</a:t>
            </a:r>
            <a:endParaRPr lang="tr-T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Prepare a list of potential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Bankers</a:t>
            </a:r>
            <a:r>
              <a:rPr lang="tr-TR" dirty="0" smtClean="0"/>
              <a:t> </a:t>
            </a:r>
            <a:r>
              <a:rPr lang="tr-TR" sz="1800" dirty="0" smtClean="0"/>
              <a:t>(ask </a:t>
            </a:r>
            <a:r>
              <a:rPr lang="tr-TR" sz="1800" dirty="0" err="1" smtClean="0"/>
              <a:t>them</a:t>
            </a:r>
            <a:r>
              <a:rPr lang="tr-TR" sz="1800" dirty="0" smtClean="0"/>
              <a:t> –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might</a:t>
            </a:r>
            <a:r>
              <a:rPr lang="tr-TR" sz="1800" dirty="0" smtClean="0"/>
              <a:t> </a:t>
            </a:r>
            <a:r>
              <a:rPr lang="tr-TR" sz="1800" dirty="0" err="1" smtClean="0"/>
              <a:t>now</a:t>
            </a:r>
            <a:r>
              <a:rPr lang="tr-TR" sz="1800" dirty="0" smtClean="0"/>
              <a:t> </a:t>
            </a:r>
            <a:r>
              <a:rPr lang="tr-TR" sz="1800" dirty="0" err="1" smtClean="0"/>
              <a:t>companies</a:t>
            </a:r>
            <a:r>
              <a:rPr lang="tr-TR" sz="1800" dirty="0" smtClean="0"/>
              <a:t> </a:t>
            </a:r>
            <a:r>
              <a:rPr lang="tr-TR" sz="1800" dirty="0" err="1" smtClean="0"/>
              <a:t>who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in </a:t>
            </a:r>
            <a:r>
              <a:rPr lang="tr-TR" sz="1800" dirty="0" err="1" smtClean="0"/>
              <a:t>fınancial</a:t>
            </a:r>
            <a:r>
              <a:rPr lang="tr-TR" sz="1800" dirty="0" smtClean="0"/>
              <a:t> </a:t>
            </a:r>
            <a:r>
              <a:rPr lang="tr-TR" sz="1800" dirty="0" err="1" smtClean="0"/>
              <a:t>trouble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looking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exit</a:t>
            </a:r>
            <a:r>
              <a:rPr lang="tr-TR" sz="1800" dirty="0" smtClean="0"/>
              <a:t>.)</a:t>
            </a:r>
            <a:endParaRPr lang="en-US" dirty="0" smtClean="0"/>
          </a:p>
          <a:p>
            <a:r>
              <a:rPr lang="en-US" dirty="0" smtClean="0"/>
              <a:t>Accountants </a:t>
            </a:r>
          </a:p>
          <a:p>
            <a:r>
              <a:rPr lang="en-US" dirty="0" smtClean="0"/>
              <a:t>Investment bankers</a:t>
            </a:r>
          </a:p>
          <a:p>
            <a:r>
              <a:rPr lang="en-US" dirty="0" smtClean="0"/>
              <a:t>Suppliers/distributors/customers</a:t>
            </a:r>
          </a:p>
          <a:p>
            <a:r>
              <a:rPr lang="en-US" dirty="0" smtClean="0"/>
              <a:t>Networking – social and business contacts</a:t>
            </a:r>
          </a:p>
          <a:p>
            <a:r>
              <a:rPr lang="en-US" dirty="0" smtClean="0"/>
              <a:t>Newspapers , internet and trade journals listing businesses for sale</a:t>
            </a:r>
          </a:p>
          <a:p>
            <a:r>
              <a:rPr lang="en-US" dirty="0" smtClean="0"/>
              <a:t>Knocking on the doors of businesses even if they are not advertised as being for sale</a:t>
            </a:r>
          </a:p>
          <a:p>
            <a:endParaRPr lang="en-US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1474</Words>
  <Application>Microsoft Office PowerPoint</Application>
  <PresentationFormat>On-screen Show (4:3)</PresentationFormat>
  <Paragraphs>205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Constantia</vt:lpstr>
      <vt:lpstr>Wingdings 2</vt:lpstr>
      <vt:lpstr>Flow</vt:lpstr>
      <vt:lpstr>CHAPTER 5    Buying an Existing Business</vt:lpstr>
      <vt:lpstr>Things to consider;</vt:lpstr>
      <vt:lpstr>Advantages of Buying an Existing Business</vt:lpstr>
      <vt:lpstr>Advantages of Buying an Existing Business</vt:lpstr>
      <vt:lpstr>Disadvantages of Buying an Existing Business</vt:lpstr>
      <vt:lpstr>Disadvantages of Buying an Existing Business</vt:lpstr>
      <vt:lpstr>STEPS IN AQUIRING A BUSINESS</vt:lpstr>
      <vt:lpstr>Analyze your skills, abilities and interests</vt:lpstr>
      <vt:lpstr>Prepare a list of potential candidates</vt:lpstr>
      <vt:lpstr>PowerPoint Presentation</vt:lpstr>
      <vt:lpstr>Investigate Candidate Businesses</vt:lpstr>
      <vt:lpstr>   Explore financing options   Ensure smooth transition</vt:lpstr>
      <vt:lpstr>Evaluating an Existing Business – The Due Diligence Process</vt:lpstr>
      <vt:lpstr>Why does the owner want to sell? </vt:lpstr>
      <vt:lpstr>Condition of the Business</vt:lpstr>
      <vt:lpstr>Products and Services</vt:lpstr>
      <vt:lpstr>Legal Aspects</vt:lpstr>
      <vt:lpstr>Financial soundness of the Business</vt:lpstr>
      <vt:lpstr>Determining the value of a Business</vt:lpstr>
      <vt:lpstr>Determining the value of a Business</vt:lpstr>
      <vt:lpstr>Determining the value of a Business</vt:lpstr>
      <vt:lpstr>Understanding the Seller’s Side</vt:lpstr>
      <vt:lpstr>Negotiating the Deal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  Forms of Business Ownership and Franchising</dc:title>
  <dc:creator>Berk</dc:creator>
  <cp:lastModifiedBy>Berk Tuncalı</cp:lastModifiedBy>
  <cp:revision>135</cp:revision>
  <dcterms:created xsi:type="dcterms:W3CDTF">2006-08-16T00:00:00Z</dcterms:created>
  <dcterms:modified xsi:type="dcterms:W3CDTF">2015-11-16T11:41:55Z</dcterms:modified>
</cp:coreProperties>
</file>