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0"/>
  </p:notesMasterIdLst>
  <p:sldIdLst>
    <p:sldId id="256" r:id="rId2"/>
    <p:sldId id="337" r:id="rId3"/>
    <p:sldId id="339" r:id="rId4"/>
    <p:sldId id="275" r:id="rId5"/>
    <p:sldId id="276" r:id="rId6"/>
    <p:sldId id="287" r:id="rId7"/>
    <p:sldId id="341" r:id="rId8"/>
    <p:sldId id="272" r:id="rId9"/>
    <p:sldId id="340" r:id="rId10"/>
    <p:sldId id="342" r:id="rId11"/>
    <p:sldId id="346" r:id="rId12"/>
    <p:sldId id="321" r:id="rId13"/>
    <p:sldId id="343" r:id="rId14"/>
    <p:sldId id="344" r:id="rId15"/>
    <p:sldId id="345" r:id="rId16"/>
    <p:sldId id="267" r:id="rId17"/>
    <p:sldId id="348" r:id="rId18"/>
    <p:sldId id="349" r:id="rId19"/>
    <p:sldId id="350" r:id="rId20"/>
    <p:sldId id="351" r:id="rId21"/>
    <p:sldId id="352" r:id="rId22"/>
    <p:sldId id="353" r:id="rId23"/>
    <p:sldId id="354" r:id="rId24"/>
    <p:sldId id="356" r:id="rId25"/>
    <p:sldId id="355" r:id="rId26"/>
    <p:sldId id="358" r:id="rId27"/>
    <p:sldId id="364" r:id="rId28"/>
    <p:sldId id="3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707" autoAdjust="0"/>
  </p:normalViewPr>
  <p:slideViewPr>
    <p:cSldViewPr snapToGrid="0">
      <p:cViewPr>
        <p:scale>
          <a:sx n="68" d="100"/>
          <a:sy n="68" d="100"/>
        </p:scale>
        <p:origin x="2172"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93ED2-B649-4A62-91C9-4E31ACA36DE9}" type="datetimeFigureOut">
              <a:rPr lang="en-US" smtClean="0"/>
              <a:t>11/24/2015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75B54-37BC-405E-9A75-4B6D1F9A6E8D}" type="slidenum">
              <a:rPr lang="en-US" smtClean="0"/>
              <a:t>‹#›</a:t>
            </a:fld>
            <a:endParaRPr lang="en-US"/>
          </a:p>
        </p:txBody>
      </p:sp>
    </p:spTree>
    <p:extLst>
      <p:ext uri="{BB962C8B-B14F-4D97-AF65-F5344CB8AC3E}">
        <p14:creationId xmlns:p14="http://schemas.microsoft.com/office/powerpoint/2010/main" val="221803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75B54-37BC-405E-9A75-4B6D1F9A6E8D}" type="slidenum">
              <a:rPr lang="en-US" smtClean="0"/>
              <a:t>5</a:t>
            </a:fld>
            <a:endParaRPr lang="en-US"/>
          </a:p>
        </p:txBody>
      </p:sp>
    </p:spTree>
    <p:extLst>
      <p:ext uri="{BB962C8B-B14F-4D97-AF65-F5344CB8AC3E}">
        <p14:creationId xmlns:p14="http://schemas.microsoft.com/office/powerpoint/2010/main" val="250283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075B54-37BC-405E-9A75-4B6D1F9A6E8D}" type="slidenum">
              <a:rPr lang="en-US" smtClean="0"/>
              <a:t>20</a:t>
            </a:fld>
            <a:endParaRPr lang="en-US"/>
          </a:p>
        </p:txBody>
      </p:sp>
    </p:spTree>
    <p:extLst>
      <p:ext uri="{BB962C8B-B14F-4D97-AF65-F5344CB8AC3E}">
        <p14:creationId xmlns:p14="http://schemas.microsoft.com/office/powerpoint/2010/main" val="287479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11/24/2015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11/24/2015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11/24/2015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N35SicxQvs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437" y="2684593"/>
            <a:ext cx="10782300" cy="1693105"/>
          </a:xfrm>
        </p:spPr>
        <p:txBody>
          <a:bodyPr/>
          <a:lstStyle/>
          <a:p>
            <a:r>
              <a:rPr lang="en-GB" dirty="0"/>
              <a:t>CUSTOMER RELATIONSHIP MANAGEMENT</a:t>
            </a:r>
          </a:p>
        </p:txBody>
      </p:sp>
      <p:sp>
        <p:nvSpPr>
          <p:cNvPr id="3" name="Subtitle 2"/>
          <p:cNvSpPr>
            <a:spLocks noGrp="1"/>
          </p:cNvSpPr>
          <p:nvPr>
            <p:ph type="subTitle" idx="1"/>
          </p:nvPr>
        </p:nvSpPr>
        <p:spPr>
          <a:xfrm>
            <a:off x="1839087" y="4924426"/>
            <a:ext cx="10025202" cy="1557020"/>
          </a:xfrm>
        </p:spPr>
        <p:txBody>
          <a:bodyPr>
            <a:normAutofit/>
          </a:bodyPr>
          <a:lstStyle/>
          <a:p>
            <a:pPr algn="r"/>
            <a:endParaRPr lang="en-GB" sz="2000" dirty="0" smtClean="0"/>
          </a:p>
          <a:p>
            <a:pPr algn="r"/>
            <a:r>
              <a:rPr lang="tr-TR" sz="2000" dirty="0" smtClean="0"/>
              <a:t> </a:t>
            </a:r>
            <a:endParaRPr lang="tr-TR" sz="2000" dirty="0" smtClean="0"/>
          </a:p>
          <a:p>
            <a:endParaRPr lang="en-GB" sz="2400" dirty="0"/>
          </a:p>
        </p:txBody>
      </p:sp>
      <p:sp>
        <p:nvSpPr>
          <p:cNvPr id="4" name="TextBox 3"/>
          <p:cNvSpPr txBox="1"/>
          <p:nvPr/>
        </p:nvSpPr>
        <p:spPr>
          <a:xfrm>
            <a:off x="8087487" y="5702936"/>
            <a:ext cx="3067050" cy="461665"/>
          </a:xfrm>
          <a:prstGeom prst="rect">
            <a:avLst/>
          </a:prstGeom>
          <a:noFill/>
        </p:spPr>
        <p:txBody>
          <a:bodyPr wrap="square" rtlCol="0">
            <a:spAutoFit/>
          </a:bodyPr>
          <a:lstStyle/>
          <a:p>
            <a:r>
              <a:rPr lang="en-GB" sz="2400" dirty="0">
                <a:solidFill>
                  <a:schemeClr val="bg1"/>
                </a:solidFill>
                <a:latin typeface="+mj-lt"/>
              </a:rPr>
              <a:t>b</a:t>
            </a:r>
            <a:r>
              <a:rPr lang="en-GB" sz="2400" dirty="0" smtClean="0">
                <a:solidFill>
                  <a:schemeClr val="bg1"/>
                </a:solidFill>
                <a:latin typeface="+mj-lt"/>
              </a:rPr>
              <a:t>y: </a:t>
            </a:r>
            <a:r>
              <a:rPr lang="en-GB" sz="2400" dirty="0">
                <a:solidFill>
                  <a:schemeClr val="bg1"/>
                </a:solidFill>
                <a:latin typeface="+mj-lt"/>
              </a:rPr>
              <a:t>Berk TUNCALI</a:t>
            </a:r>
            <a:endParaRPr lang="en-US" sz="2400" dirty="0">
              <a:solidFill>
                <a:schemeClr val="bg1"/>
              </a:solidFill>
              <a:latin typeface="+mj-lt"/>
            </a:endParaRPr>
          </a:p>
        </p:txBody>
      </p:sp>
    </p:spTree>
    <p:extLst>
      <p:ext uri="{BB962C8B-B14F-4D97-AF65-F5344CB8AC3E}">
        <p14:creationId xmlns:p14="http://schemas.microsoft.com/office/powerpoint/2010/main" val="47515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22" y="164071"/>
            <a:ext cx="10772775" cy="1658198"/>
          </a:xfrm>
        </p:spPr>
        <p:txBody>
          <a:bodyPr/>
          <a:lstStyle/>
          <a:p>
            <a:r>
              <a:rPr lang="en-GB" dirty="0" smtClean="0"/>
              <a:t>The History of CRM cont.</a:t>
            </a:r>
            <a:endParaRPr lang="en-GB" dirty="0"/>
          </a:p>
        </p:txBody>
      </p:sp>
      <p:sp>
        <p:nvSpPr>
          <p:cNvPr id="4" name="Content Placeholder 3"/>
          <p:cNvSpPr>
            <a:spLocks noGrp="1"/>
          </p:cNvSpPr>
          <p:nvPr>
            <p:ph idx="1"/>
          </p:nvPr>
        </p:nvSpPr>
        <p:spPr>
          <a:xfrm>
            <a:off x="676656" y="1451430"/>
            <a:ext cx="10753725" cy="4326436"/>
          </a:xfrm>
        </p:spPr>
        <p:txBody>
          <a:bodyPr>
            <a:normAutofit/>
          </a:bodyPr>
          <a:lstStyle/>
          <a:p>
            <a:pPr>
              <a:buFont typeface="Arial" panose="020B0604020202020204" pitchFamily="34" charset="0"/>
              <a:buChar char="•"/>
            </a:pPr>
            <a:endParaRPr lang="en-GB" dirty="0" smtClean="0"/>
          </a:p>
          <a:p>
            <a:pPr>
              <a:buFont typeface="Arial" panose="020B0604020202020204" pitchFamily="34" charset="0"/>
              <a:buChar char="•"/>
            </a:pPr>
            <a:r>
              <a:rPr lang="en-GB" dirty="0" smtClean="0"/>
              <a:t>In </a:t>
            </a:r>
            <a:r>
              <a:rPr lang="en-GB" dirty="0"/>
              <a:t>the new millennia, CRM systems started to speed up even more with the technological advancements and the wide spread of the social media. </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CRM started </a:t>
            </a:r>
            <a:r>
              <a:rPr lang="en-GB" dirty="0"/>
              <a:t>to manage all business relationships that a company has. This way of managing relationships became the common standard across the CRM industry. </a:t>
            </a:r>
            <a:endParaRPr lang="en-GB" dirty="0" smtClean="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p:txBody>
      </p:sp>
    </p:spTree>
    <p:extLst>
      <p:ext uri="{BB962C8B-B14F-4D97-AF65-F5344CB8AC3E}">
        <p14:creationId xmlns:p14="http://schemas.microsoft.com/office/powerpoint/2010/main" val="31187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51" y="1669143"/>
            <a:ext cx="10261600" cy="2891366"/>
          </a:xfrm>
        </p:spPr>
        <p:txBody>
          <a:bodyPr>
            <a:normAutofit/>
          </a:bodyPr>
          <a:lstStyle/>
          <a:p>
            <a:pPr algn="ctr"/>
            <a:r>
              <a:rPr lang="en-US" dirty="0"/>
              <a:t>Uses of Customer Relationship Management</a:t>
            </a:r>
          </a:p>
        </p:txBody>
      </p:sp>
    </p:spTree>
    <p:extLst>
      <p:ext uri="{BB962C8B-B14F-4D97-AF65-F5344CB8AC3E}">
        <p14:creationId xmlns:p14="http://schemas.microsoft.com/office/powerpoint/2010/main" val="880720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thk\AppData\Local\Microsoft\Windows\INetCache\Content.Word\customer-relationship-management-crm-25344254.jpg"/>
          <p:cNvPicPr/>
          <p:nvPr/>
        </p:nvPicPr>
        <p:blipFill rotWithShape="1">
          <a:blip r:embed="rId2" cstate="print">
            <a:extLst>
              <a:ext uri="{28A0092B-C50C-407E-A947-70E740481C1C}">
                <a14:useLocalDpi xmlns:a14="http://schemas.microsoft.com/office/drawing/2010/main" val="0"/>
              </a:ext>
            </a:extLst>
          </a:blip>
          <a:srcRect l="529" t="2132" r="4279" b="16091"/>
          <a:stretch/>
        </p:blipFill>
        <p:spPr bwMode="auto">
          <a:xfrm>
            <a:off x="6086102" y="2530312"/>
            <a:ext cx="6197601" cy="4518177"/>
          </a:xfrm>
          <a:prstGeom prst="rect">
            <a:avLst/>
          </a:prstGeom>
          <a:ln>
            <a:noFill/>
          </a:ln>
          <a:effectLst>
            <a:softEdge rad="112500"/>
          </a:effectLst>
          <a:extLst>
            <a:ext uri="{53640926-AAD7-44D8-BBD7-CCE9431645EC}">
              <a14:shadowObscured xmlns:a14="http://schemas.microsoft.com/office/drawing/2010/main"/>
            </a:ext>
          </a:extLst>
        </p:spPr>
      </p:pic>
      <p:sp>
        <p:nvSpPr>
          <p:cNvPr id="2" name="Title 1"/>
          <p:cNvSpPr>
            <a:spLocks noGrp="1"/>
          </p:cNvSpPr>
          <p:nvPr>
            <p:ph type="title"/>
          </p:nvPr>
        </p:nvSpPr>
        <p:spPr>
          <a:xfrm>
            <a:off x="384630" y="-551543"/>
            <a:ext cx="10261600" cy="2891366"/>
          </a:xfrm>
        </p:spPr>
        <p:txBody>
          <a:bodyPr>
            <a:normAutofit/>
          </a:bodyPr>
          <a:lstStyle/>
          <a:p>
            <a:r>
              <a:rPr lang="en-US" dirty="0"/>
              <a:t>Uses of Customer Relationship Management</a:t>
            </a:r>
          </a:p>
        </p:txBody>
      </p:sp>
      <p:sp>
        <p:nvSpPr>
          <p:cNvPr id="4" name="Content Placeholder 2"/>
          <p:cNvSpPr>
            <a:spLocks noGrp="1"/>
          </p:cNvSpPr>
          <p:nvPr>
            <p:ph idx="1"/>
          </p:nvPr>
        </p:nvSpPr>
        <p:spPr>
          <a:xfrm>
            <a:off x="480425" y="1805418"/>
            <a:ext cx="11025575" cy="4956788"/>
          </a:xfrm>
        </p:spPr>
        <p:txBody>
          <a:bodyPr>
            <a:normAutofit/>
          </a:bodyPr>
          <a:lstStyle/>
          <a:p>
            <a:pPr>
              <a:lnSpc>
                <a:spcPct val="150000"/>
              </a:lnSpc>
              <a:buFont typeface="Arial" panose="020B0604020202020204" pitchFamily="34" charset="0"/>
              <a:buChar char="•"/>
            </a:pPr>
            <a:r>
              <a:rPr lang="en-GB" dirty="0"/>
              <a:t>Developing and Maintaining Relationships</a:t>
            </a:r>
          </a:p>
          <a:p>
            <a:pPr>
              <a:lnSpc>
                <a:spcPct val="150000"/>
              </a:lnSpc>
              <a:buFont typeface="Arial" panose="020B0604020202020204" pitchFamily="34" charset="0"/>
              <a:buChar char="•"/>
            </a:pPr>
            <a:r>
              <a:rPr lang="en-GB" dirty="0"/>
              <a:t>Track and Measure Marketing Campaigns </a:t>
            </a:r>
          </a:p>
          <a:p>
            <a:pPr>
              <a:lnSpc>
                <a:spcPct val="150000"/>
              </a:lnSpc>
              <a:buFont typeface="Arial" panose="020B0604020202020204" pitchFamily="34" charset="0"/>
              <a:buChar char="•"/>
            </a:pPr>
            <a:r>
              <a:rPr lang="en-GB" dirty="0"/>
              <a:t>Opportunity Management</a:t>
            </a:r>
          </a:p>
          <a:p>
            <a:pPr>
              <a:lnSpc>
                <a:spcPct val="150000"/>
              </a:lnSpc>
              <a:buFont typeface="Arial" panose="020B0604020202020204" pitchFamily="34" charset="0"/>
              <a:buChar char="•"/>
            </a:pPr>
            <a:r>
              <a:rPr lang="en-GB" dirty="0"/>
              <a:t>Sales Force Automation</a:t>
            </a:r>
          </a:p>
          <a:p>
            <a:pPr>
              <a:lnSpc>
                <a:spcPct val="150000"/>
              </a:lnSpc>
              <a:buFont typeface="Arial" panose="020B0604020202020204" pitchFamily="34" charset="0"/>
              <a:buChar char="•"/>
            </a:pPr>
            <a:r>
              <a:rPr lang="en-GB" dirty="0" smtClean="0"/>
              <a:t>Manage </a:t>
            </a:r>
            <a:r>
              <a:rPr lang="en-GB" dirty="0"/>
              <a:t>Relationships </a:t>
            </a:r>
          </a:p>
          <a:p>
            <a:pPr>
              <a:lnSpc>
                <a:spcPct val="150000"/>
              </a:lnSpc>
              <a:buFont typeface="Arial" panose="020B0604020202020204" pitchFamily="34" charset="0"/>
              <a:buChar char="•"/>
            </a:pPr>
            <a:r>
              <a:rPr lang="en-GB" dirty="0" smtClean="0"/>
              <a:t>Use </a:t>
            </a:r>
            <a:r>
              <a:rPr lang="en-GB" dirty="0"/>
              <a:t>of Technology</a:t>
            </a:r>
          </a:p>
          <a:p>
            <a:pPr marL="0" indent="0">
              <a:buNone/>
            </a:pPr>
            <a:endParaRPr lang="en-GB" dirty="0" smtClean="0"/>
          </a:p>
        </p:txBody>
      </p:sp>
    </p:spTree>
    <p:extLst>
      <p:ext uri="{BB962C8B-B14F-4D97-AF65-F5344CB8AC3E}">
        <p14:creationId xmlns:p14="http://schemas.microsoft.com/office/powerpoint/2010/main" val="1513740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551543"/>
            <a:ext cx="10261600" cy="2891366"/>
          </a:xfrm>
        </p:spPr>
        <p:txBody>
          <a:bodyPr>
            <a:normAutofit/>
          </a:bodyPr>
          <a:lstStyle/>
          <a:p>
            <a:r>
              <a:rPr lang="en-US" dirty="0"/>
              <a:t>Uses of Customer Relationship Management</a:t>
            </a:r>
          </a:p>
        </p:txBody>
      </p:sp>
      <p:sp>
        <p:nvSpPr>
          <p:cNvPr id="4" name="Content Placeholder 2"/>
          <p:cNvSpPr>
            <a:spLocks noGrp="1"/>
          </p:cNvSpPr>
          <p:nvPr>
            <p:ph idx="1"/>
          </p:nvPr>
        </p:nvSpPr>
        <p:spPr>
          <a:xfrm>
            <a:off x="384630" y="1785098"/>
            <a:ext cx="11197770" cy="4956788"/>
          </a:xfrm>
        </p:spPr>
        <p:txBody>
          <a:bodyPr>
            <a:normAutofit/>
          </a:bodyPr>
          <a:lstStyle/>
          <a:p>
            <a:pPr algn="just">
              <a:lnSpc>
                <a:spcPct val="100000"/>
              </a:lnSpc>
              <a:buFont typeface="Arial" panose="020B0604020202020204" pitchFamily="34" charset="0"/>
              <a:buChar char="•"/>
            </a:pPr>
            <a:r>
              <a:rPr lang="en-GB" sz="2600" dirty="0"/>
              <a:t> </a:t>
            </a:r>
            <a:r>
              <a:rPr lang="en-GB" sz="2600" b="1" dirty="0"/>
              <a:t>Developing and Maintaining Relationships</a:t>
            </a:r>
          </a:p>
          <a:p>
            <a:pPr marL="0" indent="0" algn="just">
              <a:lnSpc>
                <a:spcPct val="100000"/>
              </a:lnSpc>
              <a:buNone/>
            </a:pPr>
            <a:r>
              <a:rPr lang="en-GB" sz="2600" dirty="0" smtClean="0"/>
              <a:t>Sometimes</a:t>
            </a:r>
            <a:r>
              <a:rPr lang="en-GB" sz="2600" dirty="0"/>
              <a:t>, the customers want something more than they can purchase and pay for. They would like a good relationship with their company. </a:t>
            </a:r>
          </a:p>
          <a:p>
            <a:pPr algn="just">
              <a:lnSpc>
                <a:spcPct val="100000"/>
              </a:lnSpc>
              <a:buFont typeface="Arial" panose="020B0604020202020204" pitchFamily="34" charset="0"/>
              <a:buChar char="•"/>
            </a:pPr>
            <a:r>
              <a:rPr lang="en-GB" sz="2600" b="1" dirty="0"/>
              <a:t> Track and Measure Marketing </a:t>
            </a:r>
            <a:r>
              <a:rPr lang="en-GB" sz="2600" b="1" dirty="0" smtClean="0"/>
              <a:t>Campaigns</a:t>
            </a:r>
          </a:p>
          <a:p>
            <a:pPr marL="0" indent="0" algn="just">
              <a:lnSpc>
                <a:spcPct val="100000"/>
              </a:lnSpc>
              <a:buNone/>
            </a:pPr>
            <a:r>
              <a:rPr lang="en-GB" sz="2600" dirty="0" smtClean="0"/>
              <a:t>Analysis in </a:t>
            </a:r>
            <a:r>
              <a:rPr lang="en-GB" sz="2600" dirty="0"/>
              <a:t>relation to </a:t>
            </a:r>
            <a:r>
              <a:rPr lang="en-GB" sz="2600" dirty="0" smtClean="0"/>
              <a:t>marketing </a:t>
            </a:r>
            <a:r>
              <a:rPr lang="en-GB" sz="2600" dirty="0"/>
              <a:t>campaigns </a:t>
            </a:r>
            <a:r>
              <a:rPr lang="en-GB" sz="2600" dirty="0" smtClean="0"/>
              <a:t>can be carried out which </a:t>
            </a:r>
            <a:r>
              <a:rPr lang="en-GB" sz="2600" dirty="0"/>
              <a:t>would help with the success of the campaigns. As new data is fed into the CRM software, the response to such campaigns can be measured and adjusted </a:t>
            </a:r>
            <a:r>
              <a:rPr lang="en-GB" sz="2600" dirty="0" smtClean="0"/>
              <a:t>accordingly on the go.</a:t>
            </a:r>
            <a:endParaRPr lang="en-GB" sz="2600" dirty="0"/>
          </a:p>
          <a:p>
            <a:pPr marL="0" indent="0" algn="just">
              <a:lnSpc>
                <a:spcPct val="100000"/>
              </a:lnSpc>
              <a:buNone/>
            </a:pPr>
            <a:endParaRPr lang="en-GB" sz="2600" dirty="0" smtClean="0"/>
          </a:p>
        </p:txBody>
      </p:sp>
    </p:spTree>
    <p:extLst>
      <p:ext uri="{BB962C8B-B14F-4D97-AF65-F5344CB8AC3E}">
        <p14:creationId xmlns:p14="http://schemas.microsoft.com/office/powerpoint/2010/main" val="770651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551543"/>
            <a:ext cx="10261600" cy="2891366"/>
          </a:xfrm>
        </p:spPr>
        <p:txBody>
          <a:bodyPr>
            <a:normAutofit/>
          </a:bodyPr>
          <a:lstStyle/>
          <a:p>
            <a:r>
              <a:rPr lang="en-US" dirty="0"/>
              <a:t>Uses of Customer Relationship Management</a:t>
            </a:r>
          </a:p>
        </p:txBody>
      </p:sp>
      <p:sp>
        <p:nvSpPr>
          <p:cNvPr id="4" name="Content Placeholder 2"/>
          <p:cNvSpPr>
            <a:spLocks noGrp="1"/>
          </p:cNvSpPr>
          <p:nvPr>
            <p:ph idx="1"/>
          </p:nvPr>
        </p:nvSpPr>
        <p:spPr>
          <a:xfrm>
            <a:off x="384630" y="1785098"/>
            <a:ext cx="11025575" cy="4956788"/>
          </a:xfrm>
        </p:spPr>
        <p:txBody>
          <a:bodyPr>
            <a:normAutofit/>
          </a:bodyPr>
          <a:lstStyle/>
          <a:p>
            <a:pPr algn="just">
              <a:lnSpc>
                <a:spcPct val="150000"/>
              </a:lnSpc>
              <a:buFont typeface="Arial" panose="020B0604020202020204" pitchFamily="34" charset="0"/>
              <a:buChar char="•"/>
            </a:pPr>
            <a:r>
              <a:rPr lang="en-GB" sz="2600" b="1" dirty="0" smtClean="0"/>
              <a:t> Opportunity </a:t>
            </a:r>
            <a:r>
              <a:rPr lang="en-GB" sz="2600" b="1" dirty="0"/>
              <a:t>Management</a:t>
            </a:r>
          </a:p>
          <a:p>
            <a:pPr marL="0" indent="0" algn="just">
              <a:lnSpc>
                <a:spcPct val="100000"/>
              </a:lnSpc>
              <a:buNone/>
            </a:pPr>
            <a:r>
              <a:rPr lang="en-GB" sz="2600" dirty="0"/>
              <a:t>This use of CRM will help companies better manage unpredictable growth and demand opportunities. </a:t>
            </a:r>
            <a:r>
              <a:rPr lang="en-GB" sz="2600" dirty="0" smtClean="0"/>
              <a:t>Information </a:t>
            </a:r>
            <a:r>
              <a:rPr lang="en-GB" sz="2600" dirty="0"/>
              <a:t>created by CRM software will help better inform the upper management in the decision making process and also utilize a fitting forecasting model in order to generate realistic sales projections.</a:t>
            </a:r>
          </a:p>
          <a:p>
            <a:pPr algn="just">
              <a:lnSpc>
                <a:spcPct val="100000"/>
              </a:lnSpc>
              <a:buFont typeface="Arial" panose="020B0604020202020204" pitchFamily="34" charset="0"/>
              <a:buChar char="•"/>
            </a:pPr>
            <a:r>
              <a:rPr lang="en-GB" sz="2600" b="1" dirty="0" smtClean="0"/>
              <a:t> Sales Force Automation</a:t>
            </a:r>
            <a:endParaRPr lang="en-GB" sz="2600" b="1" dirty="0"/>
          </a:p>
          <a:p>
            <a:pPr marL="0" indent="0" algn="just">
              <a:buNone/>
            </a:pPr>
            <a:r>
              <a:rPr lang="en-GB" sz="2600" dirty="0"/>
              <a:t>This use may implement sales promotion analysis, purchasing habits, order processing and sales trend analysis activities. It brings an automation to the sales force in order to carry out the same tasks in less time hence leaving more time to be in search of new customers. </a:t>
            </a:r>
          </a:p>
          <a:p>
            <a:pPr marL="0" indent="0" algn="just">
              <a:buNone/>
            </a:pPr>
            <a:endParaRPr lang="en-GB" dirty="0" smtClean="0"/>
          </a:p>
        </p:txBody>
      </p:sp>
    </p:spTree>
    <p:extLst>
      <p:ext uri="{BB962C8B-B14F-4D97-AF65-F5344CB8AC3E}">
        <p14:creationId xmlns:p14="http://schemas.microsoft.com/office/powerpoint/2010/main" val="2708030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551543"/>
            <a:ext cx="10261600" cy="2891366"/>
          </a:xfrm>
        </p:spPr>
        <p:txBody>
          <a:bodyPr>
            <a:normAutofit/>
          </a:bodyPr>
          <a:lstStyle/>
          <a:p>
            <a:r>
              <a:rPr lang="en-US" dirty="0"/>
              <a:t>Uses of Customer Relationship Management</a:t>
            </a:r>
          </a:p>
        </p:txBody>
      </p:sp>
      <p:sp>
        <p:nvSpPr>
          <p:cNvPr id="4" name="Content Placeholder 2"/>
          <p:cNvSpPr>
            <a:spLocks noGrp="1"/>
          </p:cNvSpPr>
          <p:nvPr>
            <p:ph idx="1"/>
          </p:nvPr>
        </p:nvSpPr>
        <p:spPr>
          <a:xfrm>
            <a:off x="384630" y="1828799"/>
            <a:ext cx="11025575" cy="4493623"/>
          </a:xfrm>
        </p:spPr>
        <p:txBody>
          <a:bodyPr>
            <a:noAutofit/>
          </a:bodyPr>
          <a:lstStyle/>
          <a:p>
            <a:pPr algn="just">
              <a:lnSpc>
                <a:spcPct val="100000"/>
              </a:lnSpc>
              <a:buFont typeface="Arial" panose="020B0604020202020204" pitchFamily="34" charset="0"/>
              <a:buChar char="•"/>
            </a:pPr>
            <a:r>
              <a:rPr lang="en-GB" sz="2600" b="1" dirty="0" smtClean="0"/>
              <a:t> Manage </a:t>
            </a:r>
            <a:r>
              <a:rPr lang="en-GB" sz="2600" b="1" dirty="0"/>
              <a:t>Relationships </a:t>
            </a:r>
            <a:endParaRPr lang="en-GB" sz="2600" b="1" dirty="0" smtClean="0"/>
          </a:p>
          <a:p>
            <a:pPr marL="0" indent="0" algn="just">
              <a:lnSpc>
                <a:spcPct val="100000"/>
              </a:lnSpc>
              <a:buNone/>
            </a:pPr>
            <a:r>
              <a:rPr lang="en-GB" sz="2600" dirty="0"/>
              <a:t>The main use of CRM is to be customer oriented and help better manage relationship with </a:t>
            </a:r>
            <a:r>
              <a:rPr lang="en-GB" sz="2600" dirty="0" smtClean="0"/>
              <a:t>customers.</a:t>
            </a:r>
          </a:p>
          <a:p>
            <a:pPr algn="just">
              <a:lnSpc>
                <a:spcPct val="100000"/>
              </a:lnSpc>
              <a:buFont typeface="Arial" panose="020B0604020202020204" pitchFamily="34" charset="0"/>
              <a:buChar char="•"/>
            </a:pPr>
            <a:r>
              <a:rPr lang="en-GB" sz="2600" b="1" dirty="0" smtClean="0"/>
              <a:t> Use </a:t>
            </a:r>
            <a:r>
              <a:rPr lang="en-GB" sz="2600" b="1" dirty="0"/>
              <a:t>of </a:t>
            </a:r>
            <a:r>
              <a:rPr lang="en-GB" sz="2600" b="1" dirty="0" smtClean="0"/>
              <a:t>Technology</a:t>
            </a:r>
          </a:p>
          <a:p>
            <a:pPr marL="0" indent="0" algn="just">
              <a:lnSpc>
                <a:spcPct val="100000"/>
              </a:lnSpc>
              <a:buNone/>
            </a:pPr>
            <a:r>
              <a:rPr lang="en-GB" sz="2600" dirty="0" smtClean="0"/>
              <a:t>Companies make </a:t>
            </a:r>
            <a:r>
              <a:rPr lang="en-GB" sz="2600" dirty="0"/>
              <a:t>full use of technological advancements which brings faster communication and instant up to date data</a:t>
            </a:r>
            <a:r>
              <a:rPr lang="en-GB" sz="2600" dirty="0" smtClean="0"/>
              <a:t>. Faster </a:t>
            </a:r>
            <a:r>
              <a:rPr lang="en-GB" sz="2600" dirty="0"/>
              <a:t>and better informed </a:t>
            </a:r>
            <a:r>
              <a:rPr lang="en-GB" sz="2600" dirty="0" smtClean="0"/>
              <a:t>decisions become a possibility. </a:t>
            </a:r>
            <a:endParaRPr lang="en-GB" sz="2600" dirty="0"/>
          </a:p>
        </p:txBody>
      </p:sp>
    </p:spTree>
    <p:extLst>
      <p:ext uri="{BB962C8B-B14F-4D97-AF65-F5344CB8AC3E}">
        <p14:creationId xmlns:p14="http://schemas.microsoft.com/office/powerpoint/2010/main" val="2782071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Advantages of CRM</a:t>
            </a:r>
            <a:endParaRPr lang="en-GB" dirty="0"/>
          </a:p>
        </p:txBody>
      </p:sp>
      <p:sp>
        <p:nvSpPr>
          <p:cNvPr id="3" name="Content Placeholder 2"/>
          <p:cNvSpPr>
            <a:spLocks noGrp="1"/>
          </p:cNvSpPr>
          <p:nvPr>
            <p:ph idx="1"/>
          </p:nvPr>
        </p:nvSpPr>
        <p:spPr>
          <a:xfrm>
            <a:off x="676656" y="1658198"/>
            <a:ext cx="10753725" cy="4495859"/>
          </a:xfrm>
        </p:spPr>
        <p:txBody>
          <a:bodyPr>
            <a:noAutofit/>
          </a:bodyPr>
          <a:lstStyle/>
          <a:p>
            <a:pPr>
              <a:buFont typeface="Arial" panose="020B0604020202020204" pitchFamily="34" charset="0"/>
              <a:buChar char="•"/>
            </a:pPr>
            <a:r>
              <a:rPr lang="en-GB" sz="2800" dirty="0"/>
              <a:t> Customer </a:t>
            </a:r>
            <a:r>
              <a:rPr lang="en-GB" sz="2800" dirty="0" smtClean="0"/>
              <a:t>Loyalty</a:t>
            </a:r>
            <a:endParaRPr lang="en-GB" sz="2800" dirty="0"/>
          </a:p>
          <a:p>
            <a:pPr lvl="0" fontAlgn="base">
              <a:buFont typeface="Arial" panose="020B0604020202020204" pitchFamily="34" charset="0"/>
              <a:buChar char="•"/>
            </a:pPr>
            <a:r>
              <a:rPr lang="en-GB" sz="2800" dirty="0"/>
              <a:t> Targeted Communication </a:t>
            </a:r>
          </a:p>
          <a:p>
            <a:pPr lvl="0" fontAlgn="base">
              <a:buFont typeface="Arial" panose="020B0604020202020204" pitchFamily="34" charset="0"/>
              <a:buChar char="•"/>
            </a:pPr>
            <a:r>
              <a:rPr lang="en-GB" sz="2800" dirty="0" smtClean="0"/>
              <a:t> Cross Selling </a:t>
            </a:r>
            <a:r>
              <a:rPr lang="en-GB" sz="2800" dirty="0"/>
              <a:t>and </a:t>
            </a:r>
            <a:r>
              <a:rPr lang="en-GB" sz="2800" dirty="0" smtClean="0"/>
              <a:t>Up Selling </a:t>
            </a:r>
            <a:r>
              <a:rPr lang="en-GB" sz="2800" dirty="0"/>
              <a:t>More Effectively</a:t>
            </a:r>
          </a:p>
          <a:p>
            <a:pPr lvl="0" fontAlgn="base">
              <a:buFont typeface="Arial" panose="020B0604020202020204" pitchFamily="34" charset="0"/>
              <a:buChar char="•"/>
            </a:pPr>
            <a:r>
              <a:rPr lang="en-GB" sz="2800" dirty="0" smtClean="0"/>
              <a:t> Discover </a:t>
            </a:r>
            <a:r>
              <a:rPr lang="en-GB" sz="2800" dirty="0"/>
              <a:t>New Customers</a:t>
            </a:r>
          </a:p>
          <a:p>
            <a:pPr lvl="0" fontAlgn="base">
              <a:buFont typeface="Arial" panose="020B0604020202020204" pitchFamily="34" charset="0"/>
              <a:buChar char="•"/>
            </a:pPr>
            <a:r>
              <a:rPr lang="en-GB" sz="2800" dirty="0" smtClean="0"/>
              <a:t> Efficiency </a:t>
            </a:r>
            <a:r>
              <a:rPr lang="en-GB" sz="2800" dirty="0"/>
              <a:t>and Time Saving</a:t>
            </a:r>
          </a:p>
          <a:p>
            <a:pPr lvl="0">
              <a:buFont typeface="Arial" panose="020B0604020202020204" pitchFamily="34" charset="0"/>
              <a:buChar char="•"/>
            </a:pPr>
            <a:r>
              <a:rPr lang="en-GB" sz="2800" dirty="0" smtClean="0"/>
              <a:t> Fast </a:t>
            </a:r>
            <a:r>
              <a:rPr lang="en-GB" sz="2800" dirty="0"/>
              <a:t>Access to Customer Information</a:t>
            </a:r>
          </a:p>
          <a:p>
            <a:pPr lvl="0">
              <a:buFont typeface="Arial" panose="020B0604020202020204" pitchFamily="34" charset="0"/>
              <a:buChar char="•"/>
            </a:pPr>
            <a:r>
              <a:rPr lang="en-GB" sz="2800" dirty="0" smtClean="0"/>
              <a:t> Competitive </a:t>
            </a:r>
            <a:r>
              <a:rPr lang="en-GB" sz="2800" dirty="0"/>
              <a:t>Advantage</a:t>
            </a:r>
          </a:p>
          <a:p>
            <a:pPr lvl="0">
              <a:buFont typeface="Arial" panose="020B0604020202020204" pitchFamily="34" charset="0"/>
              <a:buChar char="•"/>
            </a:pPr>
            <a:r>
              <a:rPr lang="en-GB" sz="2800" dirty="0" smtClean="0"/>
              <a:t> Better </a:t>
            </a:r>
            <a:r>
              <a:rPr lang="en-GB" sz="2800" dirty="0"/>
              <a:t>Customer Service </a:t>
            </a:r>
          </a:p>
          <a:p>
            <a:pPr>
              <a:buFont typeface="Arial" panose="020B0604020202020204" pitchFamily="34" charset="0"/>
              <a:buChar char="•"/>
            </a:pPr>
            <a:endParaRPr lang="en-GB" sz="2800" dirty="0" smtClean="0"/>
          </a:p>
          <a:p>
            <a:endParaRPr lang="en-GB" sz="2800" dirty="0"/>
          </a:p>
        </p:txBody>
      </p:sp>
    </p:spTree>
    <p:extLst>
      <p:ext uri="{BB962C8B-B14F-4D97-AF65-F5344CB8AC3E}">
        <p14:creationId xmlns:p14="http://schemas.microsoft.com/office/powerpoint/2010/main" val="552566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Advantages of CRM</a:t>
            </a:r>
            <a:endParaRPr lang="en-GB" dirty="0"/>
          </a:p>
        </p:txBody>
      </p:sp>
      <p:sp>
        <p:nvSpPr>
          <p:cNvPr id="3" name="Content Placeholder 2"/>
          <p:cNvSpPr>
            <a:spLocks noGrp="1"/>
          </p:cNvSpPr>
          <p:nvPr>
            <p:ph idx="1"/>
          </p:nvPr>
        </p:nvSpPr>
        <p:spPr>
          <a:xfrm>
            <a:off x="676656" y="1658198"/>
            <a:ext cx="10753725" cy="4495859"/>
          </a:xfrm>
        </p:spPr>
        <p:txBody>
          <a:bodyPr>
            <a:noAutofit/>
          </a:bodyPr>
          <a:lstStyle/>
          <a:p>
            <a:pPr>
              <a:buFont typeface="Arial" panose="020B0604020202020204" pitchFamily="34" charset="0"/>
              <a:buChar char="•"/>
            </a:pPr>
            <a:r>
              <a:rPr lang="en-GB" sz="2800" dirty="0"/>
              <a:t> </a:t>
            </a:r>
            <a:r>
              <a:rPr lang="en-GB" sz="2800" b="1" dirty="0"/>
              <a:t>Customer </a:t>
            </a:r>
            <a:r>
              <a:rPr lang="en-GB" sz="2800" b="1" dirty="0" smtClean="0"/>
              <a:t>Loyalty</a:t>
            </a:r>
          </a:p>
          <a:p>
            <a:pPr marL="0" indent="0">
              <a:buNone/>
            </a:pPr>
            <a:r>
              <a:rPr lang="en-GB" sz="2800" dirty="0" smtClean="0"/>
              <a:t>Easier </a:t>
            </a:r>
            <a:r>
              <a:rPr lang="en-GB" sz="2800" dirty="0"/>
              <a:t>and less costly for companies to satisfy an already </a:t>
            </a:r>
            <a:r>
              <a:rPr lang="en-GB" sz="2800" dirty="0" smtClean="0"/>
              <a:t>existing customer </a:t>
            </a:r>
            <a:r>
              <a:rPr lang="en-GB" sz="2800" dirty="0"/>
              <a:t>instead of gaining a new one. As a result, loyalty is less costly for companies. </a:t>
            </a:r>
          </a:p>
          <a:p>
            <a:pPr lvl="0" fontAlgn="base">
              <a:buFont typeface="Arial" panose="020B0604020202020204" pitchFamily="34" charset="0"/>
              <a:buChar char="•"/>
            </a:pPr>
            <a:r>
              <a:rPr lang="en-GB" sz="2800" dirty="0"/>
              <a:t> </a:t>
            </a:r>
            <a:r>
              <a:rPr lang="en-GB" sz="2800" b="1" dirty="0"/>
              <a:t>Targeted Communication </a:t>
            </a:r>
            <a:endParaRPr lang="en-GB" sz="2800" b="1" dirty="0" smtClean="0"/>
          </a:p>
          <a:p>
            <a:pPr marL="0" indent="0" fontAlgn="base">
              <a:buNone/>
            </a:pPr>
            <a:r>
              <a:rPr lang="en-GB" sz="2800" dirty="0"/>
              <a:t>Consumers today are in a state of constant overload of information. </a:t>
            </a:r>
            <a:r>
              <a:rPr lang="en-GB" sz="2800" dirty="0" smtClean="0"/>
              <a:t>CRM </a:t>
            </a:r>
            <a:r>
              <a:rPr lang="en-GB" sz="2800" dirty="0"/>
              <a:t>system will ensure companies to have a good view over the list of customers and prospects and to know where it stands with relationship management, when to contact them again and so on. This will result in improved and more targeted customer communication.</a:t>
            </a:r>
          </a:p>
          <a:p>
            <a:pPr marL="0" lvl="0" indent="0" fontAlgn="base">
              <a:buNone/>
            </a:pPr>
            <a:endParaRPr lang="en-GB" sz="2800" dirty="0"/>
          </a:p>
          <a:p>
            <a:pPr>
              <a:buFont typeface="Arial" panose="020B0604020202020204" pitchFamily="34" charset="0"/>
              <a:buChar char="•"/>
            </a:pPr>
            <a:endParaRPr lang="en-GB" sz="2800" dirty="0" smtClean="0"/>
          </a:p>
          <a:p>
            <a:endParaRPr lang="en-GB" sz="2800" dirty="0"/>
          </a:p>
        </p:txBody>
      </p:sp>
    </p:spTree>
    <p:extLst>
      <p:ext uri="{BB962C8B-B14F-4D97-AF65-F5344CB8AC3E}">
        <p14:creationId xmlns:p14="http://schemas.microsoft.com/office/powerpoint/2010/main" val="4035877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Advantages of CRM</a:t>
            </a:r>
            <a:endParaRPr lang="en-GB" dirty="0"/>
          </a:p>
        </p:txBody>
      </p:sp>
      <p:sp>
        <p:nvSpPr>
          <p:cNvPr id="3" name="Content Placeholder 2"/>
          <p:cNvSpPr>
            <a:spLocks noGrp="1"/>
          </p:cNvSpPr>
          <p:nvPr>
            <p:ph idx="1"/>
          </p:nvPr>
        </p:nvSpPr>
        <p:spPr>
          <a:xfrm>
            <a:off x="676656" y="1451430"/>
            <a:ext cx="10753725" cy="4702628"/>
          </a:xfrm>
        </p:spPr>
        <p:txBody>
          <a:bodyPr>
            <a:noAutofit/>
          </a:bodyPr>
          <a:lstStyle/>
          <a:p>
            <a:pPr>
              <a:buFont typeface="Arial" panose="020B0604020202020204" pitchFamily="34" charset="0"/>
              <a:buChar char="•"/>
            </a:pPr>
            <a:r>
              <a:rPr lang="en-GB" sz="2800" b="1" dirty="0" smtClean="0"/>
              <a:t> Cross Selling </a:t>
            </a:r>
            <a:r>
              <a:rPr lang="en-GB" sz="2800" b="1" dirty="0"/>
              <a:t>and </a:t>
            </a:r>
            <a:r>
              <a:rPr lang="en-GB" sz="2800" b="1" dirty="0" smtClean="0"/>
              <a:t>Up Selling </a:t>
            </a:r>
            <a:r>
              <a:rPr lang="en-GB" sz="2800" b="1" dirty="0"/>
              <a:t>More </a:t>
            </a:r>
            <a:r>
              <a:rPr lang="en-GB" sz="2800" b="1" dirty="0" smtClean="0"/>
              <a:t>Effectively</a:t>
            </a:r>
          </a:p>
          <a:p>
            <a:pPr marL="0" indent="0" algn="just">
              <a:buNone/>
            </a:pPr>
            <a:r>
              <a:rPr lang="en-GB" sz="2800" dirty="0" smtClean="0"/>
              <a:t>Cross-selling </a:t>
            </a:r>
            <a:r>
              <a:rPr lang="en-GB" sz="2800" dirty="0"/>
              <a:t>is offering customers complimentary products based on their previous purchases from the company. Up-selling is offering customers premium products in the same category. It helps them to gain a better understanding of customers and anticipate their purchases. </a:t>
            </a:r>
          </a:p>
          <a:p>
            <a:pPr lvl="0" fontAlgn="base">
              <a:buFont typeface="Arial" panose="020B0604020202020204" pitchFamily="34" charset="0"/>
              <a:buChar char="•"/>
            </a:pPr>
            <a:r>
              <a:rPr lang="en-GB" sz="2800" b="1" dirty="0" smtClean="0"/>
              <a:t> Discover </a:t>
            </a:r>
            <a:r>
              <a:rPr lang="en-GB" sz="2800" b="1" dirty="0"/>
              <a:t>New </a:t>
            </a:r>
            <a:r>
              <a:rPr lang="en-GB" sz="2800" b="1" dirty="0" smtClean="0"/>
              <a:t>Customers</a:t>
            </a:r>
          </a:p>
          <a:p>
            <a:pPr marL="0" indent="0" algn="just" fontAlgn="base">
              <a:buNone/>
            </a:pPr>
            <a:r>
              <a:rPr lang="en-GB" sz="2800" dirty="0"/>
              <a:t>CRM systems help </a:t>
            </a:r>
            <a:r>
              <a:rPr lang="en-GB" sz="2800" dirty="0" smtClean="0"/>
              <a:t>companies identify </a:t>
            </a:r>
            <a:r>
              <a:rPr lang="en-GB" sz="2800" dirty="0"/>
              <a:t>potential customers. Due to records of customer profiles of their existing customer base, businesses can easily come up with strategies to determine the kind of people they should target in order to expand their customer base. CRM data enables companies to correctly identify their target audience and helps focus marketing </a:t>
            </a:r>
            <a:r>
              <a:rPr lang="en-GB" sz="2800" dirty="0" smtClean="0"/>
              <a:t>efforts.</a:t>
            </a:r>
          </a:p>
          <a:p>
            <a:endParaRPr lang="en-GB" sz="2800" dirty="0"/>
          </a:p>
        </p:txBody>
      </p:sp>
    </p:spTree>
    <p:extLst>
      <p:ext uri="{BB962C8B-B14F-4D97-AF65-F5344CB8AC3E}">
        <p14:creationId xmlns:p14="http://schemas.microsoft.com/office/powerpoint/2010/main" val="3251639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Advantages of CRM</a:t>
            </a:r>
            <a:endParaRPr lang="en-GB" dirty="0"/>
          </a:p>
        </p:txBody>
      </p:sp>
      <p:sp>
        <p:nvSpPr>
          <p:cNvPr id="3" name="Content Placeholder 2"/>
          <p:cNvSpPr>
            <a:spLocks noGrp="1"/>
          </p:cNvSpPr>
          <p:nvPr>
            <p:ph idx="1"/>
          </p:nvPr>
        </p:nvSpPr>
        <p:spPr>
          <a:xfrm>
            <a:off x="676656" y="1658198"/>
            <a:ext cx="10753725" cy="4495859"/>
          </a:xfrm>
        </p:spPr>
        <p:txBody>
          <a:bodyPr>
            <a:noAutofit/>
          </a:bodyPr>
          <a:lstStyle/>
          <a:p>
            <a:pPr>
              <a:buFont typeface="Arial" panose="020B0604020202020204" pitchFamily="34" charset="0"/>
              <a:buChar char="•"/>
            </a:pPr>
            <a:r>
              <a:rPr lang="en-GB" sz="2800" b="1" dirty="0" smtClean="0"/>
              <a:t> Efficiency and Time Saving</a:t>
            </a:r>
          </a:p>
          <a:p>
            <a:pPr marL="0" indent="0" algn="just">
              <a:buNone/>
            </a:pPr>
            <a:r>
              <a:rPr lang="en-GB" sz="2800" dirty="0"/>
              <a:t>Standardised and automated processes abilities of CRM system will help </a:t>
            </a:r>
            <a:r>
              <a:rPr lang="en-GB" sz="2800" dirty="0" smtClean="0"/>
              <a:t>employees </a:t>
            </a:r>
            <a:r>
              <a:rPr lang="en-GB" sz="2800" dirty="0"/>
              <a:t>access important information and complete tasks quicker. </a:t>
            </a:r>
            <a:endParaRPr lang="en-GB" sz="2800" dirty="0" smtClean="0"/>
          </a:p>
          <a:p>
            <a:pPr marL="0" indent="0" algn="just">
              <a:buNone/>
            </a:pPr>
            <a:endParaRPr lang="en-GB" sz="2800" dirty="0"/>
          </a:p>
          <a:p>
            <a:pPr lvl="0" algn="just">
              <a:buFont typeface="Arial" panose="020B0604020202020204" pitchFamily="34" charset="0"/>
              <a:buChar char="•"/>
            </a:pPr>
            <a:r>
              <a:rPr lang="en-GB" sz="2800" b="1" dirty="0" smtClean="0"/>
              <a:t> Fast </a:t>
            </a:r>
            <a:r>
              <a:rPr lang="en-GB" sz="2800" b="1" dirty="0"/>
              <a:t>Access to Customer </a:t>
            </a:r>
            <a:r>
              <a:rPr lang="en-GB" sz="2800" b="1" dirty="0" smtClean="0"/>
              <a:t>Information</a:t>
            </a:r>
            <a:endParaRPr lang="en-GB" sz="2800" b="1" dirty="0" smtClean="0">
              <a:solidFill>
                <a:srgbClr val="FF0000"/>
              </a:solidFill>
            </a:endParaRPr>
          </a:p>
          <a:p>
            <a:pPr marL="0" indent="0" algn="just">
              <a:buNone/>
            </a:pPr>
            <a:r>
              <a:rPr lang="en-GB" sz="2800" dirty="0"/>
              <a:t>Due to technological advancements, the information on the CRM system is constantly updated with up to date data and it can be accessed from any location, from any country and even while traveling through mobile devices and the use of the cloud computing systems. </a:t>
            </a:r>
          </a:p>
          <a:p>
            <a:pPr marL="0" indent="0">
              <a:buNone/>
            </a:pPr>
            <a:endParaRPr lang="en-GB" sz="2800" dirty="0" smtClean="0"/>
          </a:p>
          <a:p>
            <a:endParaRPr lang="en-GB" sz="2800" dirty="0"/>
          </a:p>
        </p:txBody>
      </p:sp>
    </p:spTree>
    <p:extLst>
      <p:ext uri="{BB962C8B-B14F-4D97-AF65-F5344CB8AC3E}">
        <p14:creationId xmlns:p14="http://schemas.microsoft.com/office/powerpoint/2010/main" val="1778583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ommerceinfluence.com/wp-content/uploads/2014/05/quote-profit-in-business-comes-from-repeat-customers-customers-that-boast-about-your-project-or-service-w-edwards-deming-49291.jpg"/>
          <p:cNvPicPr/>
          <p:nvPr/>
        </p:nvPicPr>
        <p:blipFill rotWithShape="1">
          <a:blip r:embed="rId2" cstate="print">
            <a:extLst>
              <a:ext uri="{28A0092B-C50C-407E-A947-70E740481C1C}">
                <a14:useLocalDpi xmlns:a14="http://schemas.microsoft.com/office/drawing/2010/main" val="0"/>
              </a:ext>
            </a:extLst>
          </a:blip>
          <a:srcRect l="1666" t="2963" r="2144" b="9206"/>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53301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Advantages of CRM</a:t>
            </a:r>
            <a:endParaRPr lang="en-GB" dirty="0"/>
          </a:p>
        </p:txBody>
      </p:sp>
      <p:sp>
        <p:nvSpPr>
          <p:cNvPr id="3" name="Content Placeholder 2"/>
          <p:cNvSpPr>
            <a:spLocks noGrp="1"/>
          </p:cNvSpPr>
          <p:nvPr>
            <p:ph idx="1"/>
          </p:nvPr>
        </p:nvSpPr>
        <p:spPr>
          <a:xfrm>
            <a:off x="657606" y="1480457"/>
            <a:ext cx="10753725" cy="4920343"/>
          </a:xfrm>
        </p:spPr>
        <p:txBody>
          <a:bodyPr>
            <a:noAutofit/>
          </a:bodyPr>
          <a:lstStyle/>
          <a:p>
            <a:pPr algn="just">
              <a:buFont typeface="Arial" panose="020B0604020202020204" pitchFamily="34" charset="0"/>
              <a:buChar char="•"/>
            </a:pPr>
            <a:r>
              <a:rPr lang="en-GB" sz="2800" b="1" dirty="0" smtClean="0"/>
              <a:t>Competitive Advantage</a:t>
            </a:r>
          </a:p>
          <a:p>
            <a:pPr marL="0" indent="0" algn="just">
              <a:buNone/>
            </a:pPr>
            <a:r>
              <a:rPr lang="en-GB" sz="2800" dirty="0"/>
              <a:t>A company which operate more efficiently and gain more customer insight will have an advantage in competing against its competitors for the same market. </a:t>
            </a:r>
          </a:p>
          <a:p>
            <a:pPr lvl="0" algn="just">
              <a:buFont typeface="Arial" panose="020B0604020202020204" pitchFamily="34" charset="0"/>
              <a:buChar char="•"/>
            </a:pPr>
            <a:r>
              <a:rPr lang="en-GB" sz="2800" b="1" dirty="0" smtClean="0"/>
              <a:t> Better </a:t>
            </a:r>
            <a:r>
              <a:rPr lang="en-GB" sz="2800" b="1" dirty="0"/>
              <a:t>Customer Service </a:t>
            </a:r>
          </a:p>
          <a:p>
            <a:pPr marL="0" indent="0" algn="just">
              <a:buNone/>
            </a:pPr>
            <a:r>
              <a:rPr lang="en-GB" sz="2800" dirty="0" smtClean="0"/>
              <a:t>Ability </a:t>
            </a:r>
            <a:r>
              <a:rPr lang="en-GB" sz="2800" dirty="0"/>
              <a:t>to personalize relationships with customers regardless of which employee is servicing them. This ensures the same level of high </a:t>
            </a:r>
            <a:r>
              <a:rPr lang="en-GB" sz="2800" dirty="0" smtClean="0"/>
              <a:t>quality. </a:t>
            </a:r>
          </a:p>
          <a:p>
            <a:pPr marL="0" indent="0" algn="just">
              <a:buNone/>
            </a:pPr>
            <a:r>
              <a:rPr lang="en-GB" sz="2800" dirty="0" smtClean="0"/>
              <a:t>CRM </a:t>
            </a:r>
            <a:r>
              <a:rPr lang="en-GB" sz="2800" dirty="0"/>
              <a:t>also helps companies adjust the level of service to reflect the customer's importance or status. Additionally, better customer service through improved responsiveness and understanding helps in building even more customer loyalty and decreases customer agitation.</a:t>
            </a:r>
          </a:p>
          <a:p>
            <a:pPr algn="just">
              <a:buFont typeface="Arial" panose="020B0604020202020204" pitchFamily="34" charset="0"/>
              <a:buChar char="•"/>
            </a:pPr>
            <a:endParaRPr lang="en-GB" sz="2800" dirty="0" smtClean="0"/>
          </a:p>
          <a:p>
            <a:pPr algn="just"/>
            <a:endParaRPr lang="en-GB" sz="2800" dirty="0"/>
          </a:p>
        </p:txBody>
      </p:sp>
    </p:spTree>
    <p:extLst>
      <p:ext uri="{BB962C8B-B14F-4D97-AF65-F5344CB8AC3E}">
        <p14:creationId xmlns:p14="http://schemas.microsoft.com/office/powerpoint/2010/main" val="2297121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Disadvantages of CRM</a:t>
            </a:r>
            <a:endParaRPr lang="en-GB" dirty="0"/>
          </a:p>
        </p:txBody>
      </p:sp>
      <p:sp>
        <p:nvSpPr>
          <p:cNvPr id="3" name="Content Placeholder 2"/>
          <p:cNvSpPr>
            <a:spLocks noGrp="1"/>
          </p:cNvSpPr>
          <p:nvPr>
            <p:ph idx="1"/>
          </p:nvPr>
        </p:nvSpPr>
        <p:spPr>
          <a:xfrm>
            <a:off x="676656" y="1658198"/>
            <a:ext cx="10753725" cy="4495859"/>
          </a:xfrm>
        </p:spPr>
        <p:txBody>
          <a:bodyPr>
            <a:noAutofit/>
          </a:bodyPr>
          <a:lstStyle/>
          <a:p>
            <a:pPr lvl="0" fontAlgn="base">
              <a:buFont typeface="Arial" panose="020B0604020202020204" pitchFamily="34" charset="0"/>
              <a:buChar char="•"/>
            </a:pPr>
            <a:r>
              <a:rPr lang="en-GB" sz="2800" dirty="0"/>
              <a:t> Not easy to use effectively</a:t>
            </a:r>
          </a:p>
          <a:p>
            <a:pPr fontAlgn="base">
              <a:buFont typeface="Arial" panose="020B0604020202020204" pitchFamily="34" charset="0"/>
              <a:buChar char="•"/>
            </a:pPr>
            <a:r>
              <a:rPr lang="en-GB" sz="2800" dirty="0"/>
              <a:t> Appropriate Selection</a:t>
            </a:r>
          </a:p>
          <a:p>
            <a:pPr lvl="0" fontAlgn="base">
              <a:buFont typeface="Arial" panose="020B0604020202020204" pitchFamily="34" charset="0"/>
              <a:buChar char="•"/>
            </a:pPr>
            <a:r>
              <a:rPr lang="en-GB" sz="2800" dirty="0" smtClean="0"/>
              <a:t> Under Utilization</a:t>
            </a:r>
            <a:endParaRPr lang="en-GB" sz="2800" dirty="0"/>
          </a:p>
          <a:p>
            <a:pPr lvl="0" fontAlgn="base">
              <a:buFont typeface="Arial" panose="020B0604020202020204" pitchFamily="34" charset="0"/>
              <a:buChar char="•"/>
            </a:pPr>
            <a:endParaRPr lang="en-GB" sz="2800" dirty="0" smtClean="0"/>
          </a:p>
          <a:p>
            <a:endParaRPr lang="en-GB" sz="2800" dirty="0"/>
          </a:p>
        </p:txBody>
      </p:sp>
    </p:spTree>
    <p:extLst>
      <p:ext uri="{BB962C8B-B14F-4D97-AF65-F5344CB8AC3E}">
        <p14:creationId xmlns:p14="http://schemas.microsoft.com/office/powerpoint/2010/main" val="3984815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Disadvantages of CRM</a:t>
            </a:r>
            <a:endParaRPr lang="en-GB" dirty="0"/>
          </a:p>
        </p:txBody>
      </p:sp>
      <p:sp>
        <p:nvSpPr>
          <p:cNvPr id="3" name="Content Placeholder 2"/>
          <p:cNvSpPr>
            <a:spLocks noGrp="1"/>
          </p:cNvSpPr>
          <p:nvPr>
            <p:ph idx="1"/>
          </p:nvPr>
        </p:nvSpPr>
        <p:spPr>
          <a:xfrm>
            <a:off x="676656" y="1658198"/>
            <a:ext cx="10753725" cy="4495859"/>
          </a:xfrm>
        </p:spPr>
        <p:txBody>
          <a:bodyPr>
            <a:noAutofit/>
          </a:bodyPr>
          <a:lstStyle/>
          <a:p>
            <a:pPr lvl="0" fontAlgn="base">
              <a:buFont typeface="Arial" panose="020B0604020202020204" pitchFamily="34" charset="0"/>
              <a:buChar char="•"/>
            </a:pPr>
            <a:r>
              <a:rPr lang="en-GB" sz="2800" dirty="0"/>
              <a:t> </a:t>
            </a:r>
            <a:r>
              <a:rPr lang="en-GB" sz="2800" b="1" dirty="0"/>
              <a:t>Not easy to use </a:t>
            </a:r>
            <a:r>
              <a:rPr lang="en-GB" sz="2800" b="1" dirty="0" smtClean="0"/>
              <a:t>effectively</a:t>
            </a:r>
          </a:p>
          <a:p>
            <a:pPr marL="0" indent="0" algn="just" fontAlgn="base">
              <a:buNone/>
            </a:pPr>
            <a:r>
              <a:rPr lang="en-GB" sz="2800" dirty="0"/>
              <a:t>CRM is not easy to put in place. It requires attention and detail in order to prevent mistakes. Effective implementation will require time to set up.</a:t>
            </a:r>
          </a:p>
          <a:p>
            <a:pPr lvl="0" algn="just" fontAlgn="base">
              <a:buFont typeface="Arial" panose="020B0604020202020204" pitchFamily="34" charset="0"/>
              <a:buChar char="•"/>
            </a:pPr>
            <a:endParaRPr lang="en-GB" sz="2800" dirty="0"/>
          </a:p>
          <a:p>
            <a:pPr algn="just" fontAlgn="base">
              <a:buFont typeface="Arial" panose="020B0604020202020204" pitchFamily="34" charset="0"/>
              <a:buChar char="•"/>
            </a:pPr>
            <a:r>
              <a:rPr lang="en-GB" sz="2800" b="1" dirty="0"/>
              <a:t> Appropriate </a:t>
            </a:r>
            <a:r>
              <a:rPr lang="en-GB" sz="2800" b="1" dirty="0" smtClean="0"/>
              <a:t>Selection</a:t>
            </a:r>
          </a:p>
          <a:p>
            <a:pPr marL="0" indent="0" algn="just" fontAlgn="base">
              <a:buNone/>
            </a:pPr>
            <a:r>
              <a:rPr lang="en-GB" sz="2800" dirty="0"/>
              <a:t>A mistaken choice of a CRM system might result in a more complicated operations for businesses. This is why businesses need to consider in advance what kind of tools would be appropriate to their structure in order to manage relationships with its customers. </a:t>
            </a:r>
          </a:p>
          <a:p>
            <a:pPr marL="0" indent="0" fontAlgn="base">
              <a:buNone/>
            </a:pPr>
            <a:endParaRPr lang="en-GB" sz="2800" dirty="0"/>
          </a:p>
          <a:p>
            <a:pPr marL="0" lvl="0" indent="0" fontAlgn="base">
              <a:buNone/>
            </a:pPr>
            <a:endParaRPr lang="en-GB" sz="2800" dirty="0" smtClean="0"/>
          </a:p>
          <a:p>
            <a:endParaRPr lang="en-GB" sz="2800" dirty="0"/>
          </a:p>
        </p:txBody>
      </p:sp>
    </p:spTree>
    <p:extLst>
      <p:ext uri="{BB962C8B-B14F-4D97-AF65-F5344CB8AC3E}">
        <p14:creationId xmlns:p14="http://schemas.microsoft.com/office/powerpoint/2010/main" val="2050966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normAutofit/>
          </a:bodyPr>
          <a:lstStyle/>
          <a:p>
            <a:pPr lvl="0"/>
            <a:r>
              <a:rPr lang="en-GB" dirty="0" smtClean="0"/>
              <a:t>Disadvantages of CRM</a:t>
            </a:r>
            <a:endParaRPr lang="en-GB" dirty="0"/>
          </a:p>
        </p:txBody>
      </p:sp>
      <p:sp>
        <p:nvSpPr>
          <p:cNvPr id="3" name="Content Placeholder 2"/>
          <p:cNvSpPr>
            <a:spLocks noGrp="1"/>
          </p:cNvSpPr>
          <p:nvPr>
            <p:ph idx="1"/>
          </p:nvPr>
        </p:nvSpPr>
        <p:spPr>
          <a:xfrm>
            <a:off x="676656" y="1658198"/>
            <a:ext cx="10753725" cy="4495859"/>
          </a:xfrm>
        </p:spPr>
        <p:txBody>
          <a:bodyPr>
            <a:noAutofit/>
          </a:bodyPr>
          <a:lstStyle/>
          <a:p>
            <a:pPr lvl="0" fontAlgn="base">
              <a:buFont typeface="Arial" panose="020B0604020202020204" pitchFamily="34" charset="0"/>
              <a:buChar char="•"/>
            </a:pPr>
            <a:r>
              <a:rPr lang="en-GB" sz="2800" b="1" dirty="0"/>
              <a:t> Under Utilization</a:t>
            </a:r>
          </a:p>
          <a:p>
            <a:pPr algn="just" fontAlgn="base"/>
            <a:r>
              <a:rPr lang="en-GB" sz="2800" dirty="0"/>
              <a:t>In a 2003 report by Gartner, it is estimated that more than $2 billion is spent on CRM software which is not being used. This is a huge amount of cost which could have been used in alternative investments. The same problems exist in CRM system adoption. Many companies do not fully use what the system offers. </a:t>
            </a:r>
            <a:endParaRPr lang="en-GB" sz="2800" dirty="0" smtClean="0"/>
          </a:p>
          <a:p>
            <a:pPr algn="just" fontAlgn="base"/>
            <a:r>
              <a:rPr lang="en-GB" sz="2800" dirty="0" smtClean="0"/>
              <a:t>Therefore</a:t>
            </a:r>
            <a:r>
              <a:rPr lang="en-GB" sz="2800" dirty="0"/>
              <a:t>, the amount of gains from such operations stay limited.   </a:t>
            </a:r>
          </a:p>
          <a:p>
            <a:pPr marL="0" lvl="0" indent="0" fontAlgn="base">
              <a:buNone/>
            </a:pPr>
            <a:endParaRPr lang="en-GB" sz="2800" dirty="0" smtClean="0"/>
          </a:p>
          <a:p>
            <a:endParaRPr lang="en-GB" sz="2800" dirty="0"/>
          </a:p>
        </p:txBody>
      </p:sp>
    </p:spTree>
    <p:extLst>
      <p:ext uri="{BB962C8B-B14F-4D97-AF65-F5344CB8AC3E}">
        <p14:creationId xmlns:p14="http://schemas.microsoft.com/office/powerpoint/2010/main" val="3624717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51" y="1669143"/>
            <a:ext cx="10261600" cy="2891366"/>
          </a:xfrm>
        </p:spPr>
        <p:txBody>
          <a:bodyPr>
            <a:normAutofit/>
          </a:bodyPr>
          <a:lstStyle/>
          <a:p>
            <a:pPr algn="ctr"/>
            <a:r>
              <a:rPr lang="en-US" dirty="0" smtClean="0"/>
              <a:t>Customer Lifetime Value</a:t>
            </a:r>
            <a:endParaRPr lang="en-US" dirty="0"/>
          </a:p>
        </p:txBody>
      </p:sp>
    </p:spTree>
    <p:extLst>
      <p:ext uri="{BB962C8B-B14F-4D97-AF65-F5344CB8AC3E}">
        <p14:creationId xmlns:p14="http://schemas.microsoft.com/office/powerpoint/2010/main" val="1877553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94" y="192919"/>
            <a:ext cx="10261600" cy="1142395"/>
          </a:xfrm>
        </p:spPr>
        <p:txBody>
          <a:bodyPr>
            <a:normAutofit/>
          </a:bodyPr>
          <a:lstStyle/>
          <a:p>
            <a:r>
              <a:rPr lang="en-US" dirty="0" smtClean="0"/>
              <a:t>Customer Lifetime Value</a:t>
            </a:r>
            <a:endParaRPr lang="en-US" dirty="0"/>
          </a:p>
        </p:txBody>
      </p:sp>
      <p:sp>
        <p:nvSpPr>
          <p:cNvPr id="5" name="Content Placeholder 2"/>
          <p:cNvSpPr>
            <a:spLocks noGrp="1"/>
          </p:cNvSpPr>
          <p:nvPr>
            <p:ph idx="1"/>
          </p:nvPr>
        </p:nvSpPr>
        <p:spPr>
          <a:xfrm>
            <a:off x="676656" y="1335314"/>
            <a:ext cx="10753725" cy="4818743"/>
          </a:xfrm>
        </p:spPr>
        <p:txBody>
          <a:bodyPr>
            <a:noAutofit/>
          </a:bodyPr>
          <a:lstStyle/>
          <a:p>
            <a:pPr marL="0" lvl="0" indent="0" algn="just" fontAlgn="base">
              <a:buNone/>
            </a:pPr>
            <a:r>
              <a:rPr lang="en-GB" sz="2800" dirty="0"/>
              <a:t>Customer Lifetime Value measures the profit your business makes from any given customer. It is the prediction of the net profit attributed to the entire future relationship with a </a:t>
            </a:r>
            <a:r>
              <a:rPr lang="en-GB" sz="2800" dirty="0" smtClean="0"/>
              <a:t>customer.</a:t>
            </a:r>
          </a:p>
          <a:p>
            <a:pPr marL="0" lvl="0" indent="0" algn="just" fontAlgn="base">
              <a:buNone/>
            </a:pPr>
            <a:r>
              <a:rPr lang="en-GB" sz="2800" dirty="0" smtClean="0"/>
              <a:t>It gives an idea about:</a:t>
            </a:r>
          </a:p>
          <a:p>
            <a:pPr lvl="2" algn="just">
              <a:lnSpc>
                <a:spcPct val="150000"/>
              </a:lnSpc>
              <a:buFont typeface="Wingdings" panose="05000000000000000000" pitchFamily="2" charset="2"/>
              <a:buChar char="v"/>
            </a:pPr>
            <a:r>
              <a:rPr lang="en-GB" sz="2400" dirty="0" smtClean="0"/>
              <a:t>How </a:t>
            </a:r>
            <a:r>
              <a:rPr lang="en-GB" sz="2400" dirty="0"/>
              <a:t>much should be spent on customer service and in retention of customers,</a:t>
            </a:r>
          </a:p>
          <a:p>
            <a:pPr lvl="2" algn="just">
              <a:lnSpc>
                <a:spcPct val="150000"/>
              </a:lnSpc>
              <a:buFont typeface="Wingdings" panose="05000000000000000000" pitchFamily="2" charset="2"/>
              <a:buChar char="v"/>
            </a:pPr>
            <a:r>
              <a:rPr lang="en-GB" sz="2400" dirty="0"/>
              <a:t>How it allows businesses to realize the amount that should be spent on acquiring new customers,</a:t>
            </a:r>
          </a:p>
          <a:p>
            <a:pPr lvl="2" algn="just">
              <a:lnSpc>
                <a:spcPct val="150000"/>
              </a:lnSpc>
              <a:buFont typeface="Wingdings" panose="05000000000000000000" pitchFamily="2" charset="2"/>
              <a:buChar char="v"/>
            </a:pPr>
            <a:r>
              <a:rPr lang="en-GB" sz="2400" dirty="0"/>
              <a:t>Who its best customers are,</a:t>
            </a:r>
          </a:p>
          <a:p>
            <a:pPr lvl="2" algn="just">
              <a:lnSpc>
                <a:spcPct val="150000"/>
              </a:lnSpc>
              <a:buFont typeface="Wingdings" panose="05000000000000000000" pitchFamily="2" charset="2"/>
              <a:buChar char="v"/>
            </a:pPr>
            <a:r>
              <a:rPr lang="en-GB" sz="2400" dirty="0"/>
              <a:t>How to offer products and services tailored for various customer segments,</a:t>
            </a:r>
          </a:p>
          <a:p>
            <a:pPr lvl="2" algn="just">
              <a:lnSpc>
                <a:spcPct val="150000"/>
              </a:lnSpc>
              <a:buFont typeface="Wingdings" panose="05000000000000000000" pitchFamily="2" charset="2"/>
              <a:buChar char="v"/>
            </a:pPr>
            <a:r>
              <a:rPr lang="en-GB" sz="2400" dirty="0"/>
              <a:t>Types of customers should sales reps spend the most time on.</a:t>
            </a:r>
          </a:p>
          <a:p>
            <a:pPr lvl="0" algn="just" fontAlgn="base">
              <a:buFont typeface="Arial" panose="020B0604020202020204" pitchFamily="34" charset="0"/>
              <a:buChar char="•"/>
            </a:pPr>
            <a:endParaRPr lang="en-GB" sz="2800" dirty="0"/>
          </a:p>
        </p:txBody>
      </p:sp>
    </p:spTree>
    <p:extLst>
      <p:ext uri="{BB962C8B-B14F-4D97-AF65-F5344CB8AC3E}">
        <p14:creationId xmlns:p14="http://schemas.microsoft.com/office/powerpoint/2010/main" val="376924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94" y="192919"/>
            <a:ext cx="10261600" cy="1142395"/>
          </a:xfrm>
        </p:spPr>
        <p:txBody>
          <a:bodyPr>
            <a:normAutofit/>
          </a:bodyPr>
          <a:lstStyle/>
          <a:p>
            <a:r>
              <a:rPr lang="en-US" dirty="0" smtClean="0"/>
              <a:t>Customer Lifetime Value</a:t>
            </a:r>
            <a:endParaRPr lang="en-US" dirty="0"/>
          </a:p>
        </p:txBody>
      </p:sp>
      <p:sp>
        <p:nvSpPr>
          <p:cNvPr id="5" name="Content Placeholder 2"/>
          <p:cNvSpPr>
            <a:spLocks noGrp="1"/>
          </p:cNvSpPr>
          <p:nvPr>
            <p:ph idx="1"/>
          </p:nvPr>
        </p:nvSpPr>
        <p:spPr>
          <a:xfrm>
            <a:off x="676656" y="1335314"/>
            <a:ext cx="10753725" cy="4818743"/>
          </a:xfrm>
        </p:spPr>
        <p:txBody>
          <a:bodyPr>
            <a:noAutofit/>
          </a:bodyPr>
          <a:lstStyle/>
          <a:p>
            <a:pPr marL="0" lvl="0" indent="0" algn="just" fontAlgn="base">
              <a:buNone/>
            </a:pPr>
            <a:r>
              <a:rPr lang="en-GB" sz="2800" dirty="0"/>
              <a:t>Customer lifetime value is an important concept in that it encourages firms to shift their focus from quarterly profits to the long-term health of their customer relationships. </a:t>
            </a:r>
            <a:endParaRPr lang="en-GB" sz="2800" dirty="0" smtClean="0"/>
          </a:p>
          <a:p>
            <a:pPr marL="0" lvl="0" indent="0" algn="just" fontAlgn="base">
              <a:buNone/>
            </a:pPr>
            <a:endParaRPr lang="en-GB" sz="2800" dirty="0" smtClean="0"/>
          </a:p>
          <a:p>
            <a:pPr marL="0" lvl="0" indent="0" algn="just" fontAlgn="base">
              <a:buNone/>
            </a:pPr>
            <a:r>
              <a:rPr lang="en-GB" sz="2800" dirty="0"/>
              <a:t>Customer lifetime value is an important number because it represents an upper limit on spending to acquire new customers. </a:t>
            </a:r>
            <a:endParaRPr lang="en-GB" sz="2800" dirty="0" smtClean="0"/>
          </a:p>
          <a:p>
            <a:pPr marL="0" lvl="0" indent="0" algn="just" fontAlgn="base">
              <a:buNone/>
            </a:pPr>
            <a:endParaRPr lang="en-US" sz="2800" dirty="0"/>
          </a:p>
          <a:p>
            <a:pPr marL="0" lvl="0" indent="0" algn="just" fontAlgn="base">
              <a:buNone/>
            </a:pPr>
            <a:r>
              <a:rPr lang="en-GB" sz="2800" dirty="0"/>
              <a:t>It has intuitive appeal as a marketing concept, because in theory it represents exactly how much each customer is worth in monetary terms, and therefore exactly how much a marketing department should be willing to spend to acquire each customer, especially in direct response marketing. </a:t>
            </a:r>
          </a:p>
        </p:txBody>
      </p:sp>
    </p:spTree>
    <p:extLst>
      <p:ext uri="{BB962C8B-B14F-4D97-AF65-F5344CB8AC3E}">
        <p14:creationId xmlns:p14="http://schemas.microsoft.com/office/powerpoint/2010/main" val="2774942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83" y="192919"/>
            <a:ext cx="10321111" cy="1142395"/>
          </a:xfrm>
        </p:spPr>
        <p:txBody>
          <a:bodyPr>
            <a:normAutofit fontScale="90000"/>
          </a:bodyPr>
          <a:lstStyle/>
          <a:p>
            <a:r>
              <a:rPr lang="en-US" dirty="0"/>
              <a:t>Social Customer Relationship Management</a:t>
            </a:r>
          </a:p>
        </p:txBody>
      </p:sp>
      <p:sp>
        <p:nvSpPr>
          <p:cNvPr id="5" name="Content Placeholder 2"/>
          <p:cNvSpPr>
            <a:spLocks noGrp="1"/>
          </p:cNvSpPr>
          <p:nvPr>
            <p:ph idx="1"/>
          </p:nvPr>
        </p:nvSpPr>
        <p:spPr>
          <a:xfrm>
            <a:off x="676656" y="1335314"/>
            <a:ext cx="10753725" cy="4818743"/>
          </a:xfrm>
        </p:spPr>
        <p:txBody>
          <a:bodyPr>
            <a:noAutofit/>
          </a:bodyPr>
          <a:lstStyle/>
          <a:p>
            <a:pPr algn="just">
              <a:buFont typeface="Wingdings" panose="05000000000000000000" pitchFamily="2" charset="2"/>
              <a:buChar char="§"/>
            </a:pPr>
            <a:r>
              <a:rPr lang="en-GB" dirty="0"/>
              <a:t>Social CRM is a new philosophy and a business strategy, supported by a technology platform, business rules, workflow, processes and social characteristics, designed to engage the customer in a collaborative conversation in order to provide mutually beneficial value in a trusted and transparent business environment. </a:t>
            </a:r>
            <a:endParaRPr lang="en-GB" dirty="0" smtClean="0"/>
          </a:p>
          <a:p>
            <a:pPr algn="just">
              <a:buFont typeface="Wingdings" panose="05000000000000000000" pitchFamily="2" charset="2"/>
              <a:buChar char="§"/>
            </a:pPr>
            <a:r>
              <a:rPr lang="en-GB" dirty="0" smtClean="0"/>
              <a:t>It's </a:t>
            </a:r>
            <a:r>
              <a:rPr lang="en-GB" dirty="0"/>
              <a:t>the company's response to the customer's ownership of the conversation</a:t>
            </a:r>
            <a:r>
              <a:rPr lang="en-GB" dirty="0" smtClean="0"/>
              <a:t>.</a:t>
            </a:r>
          </a:p>
          <a:p>
            <a:pPr algn="just">
              <a:buFont typeface="Wingdings" panose="05000000000000000000" pitchFamily="2" charset="2"/>
              <a:buChar char="§"/>
            </a:pPr>
            <a:r>
              <a:rPr lang="en-US" dirty="0" smtClean="0"/>
              <a:t>It is t</a:t>
            </a:r>
            <a:r>
              <a:rPr lang="en-GB" dirty="0" smtClean="0"/>
              <a:t>he </a:t>
            </a:r>
            <a:r>
              <a:rPr lang="en-GB" dirty="0"/>
              <a:t>blend of social </a:t>
            </a:r>
            <a:r>
              <a:rPr lang="en-GB" dirty="0" smtClean="0"/>
              <a:t>media and customer relationship management.</a:t>
            </a:r>
          </a:p>
          <a:p>
            <a:pPr algn="just">
              <a:buFont typeface="Wingdings" panose="05000000000000000000" pitchFamily="2" charset="2"/>
              <a:buChar char="§"/>
            </a:pPr>
            <a:r>
              <a:rPr lang="en-GB" dirty="0" smtClean="0"/>
              <a:t>It </a:t>
            </a:r>
            <a:r>
              <a:rPr lang="en-GB" dirty="0"/>
              <a:t>enhances traditional CRM by listening for and engaging with social media conversations, tracking new leads from social media networks such as Twitter or Facebook and transfer them into their sales channels</a:t>
            </a:r>
            <a:r>
              <a:rPr lang="en-GB" dirty="0" smtClean="0"/>
              <a:t>.</a:t>
            </a:r>
          </a:p>
          <a:p>
            <a:pPr algn="just">
              <a:buFont typeface="Wingdings" panose="05000000000000000000" pitchFamily="2" charset="2"/>
              <a:buChar char="§"/>
            </a:pPr>
            <a:r>
              <a:rPr lang="en-GB" dirty="0" smtClean="0"/>
              <a:t> </a:t>
            </a:r>
            <a:r>
              <a:rPr lang="en-GB" dirty="0"/>
              <a:t>The companies have started to shift its focus from production oriented management into customer oriented management. This means that the companies are recognizing the value of the human connection.  </a:t>
            </a:r>
          </a:p>
          <a:p>
            <a:pPr algn="just">
              <a:buFont typeface="Wingdings" panose="05000000000000000000" pitchFamily="2" charset="2"/>
              <a:buChar char="q"/>
            </a:pPr>
            <a:endParaRPr lang="en-GB" dirty="0"/>
          </a:p>
        </p:txBody>
      </p:sp>
    </p:spTree>
    <p:extLst>
      <p:ext uri="{BB962C8B-B14F-4D97-AF65-F5344CB8AC3E}">
        <p14:creationId xmlns:p14="http://schemas.microsoft.com/office/powerpoint/2010/main" val="2880110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56" y="0"/>
            <a:ext cx="10772775" cy="1658198"/>
          </a:xfrm>
        </p:spPr>
        <p:txBody>
          <a:bodyPr/>
          <a:lstStyle/>
          <a:p>
            <a:pPr algn="just"/>
            <a:r>
              <a:rPr lang="en-US" dirty="0" smtClean="0"/>
              <a:t>Conclusion	</a:t>
            </a:r>
            <a:endParaRPr lang="en-GB" dirty="0"/>
          </a:p>
        </p:txBody>
      </p:sp>
      <p:sp>
        <p:nvSpPr>
          <p:cNvPr id="3" name="Content Placeholder 2"/>
          <p:cNvSpPr>
            <a:spLocks noGrp="1"/>
          </p:cNvSpPr>
          <p:nvPr>
            <p:ph idx="1"/>
          </p:nvPr>
        </p:nvSpPr>
        <p:spPr>
          <a:xfrm>
            <a:off x="638556" y="1516380"/>
            <a:ext cx="10877169" cy="5027295"/>
          </a:xfrm>
        </p:spPr>
        <p:txBody>
          <a:bodyPr>
            <a:normAutofit fontScale="85000" lnSpcReduction="10000"/>
          </a:bodyPr>
          <a:lstStyle/>
          <a:p>
            <a:pPr algn="just">
              <a:lnSpc>
                <a:spcPct val="150000"/>
              </a:lnSpc>
              <a:buFont typeface="Arial" panose="020B0604020202020204" pitchFamily="34" charset="0"/>
              <a:buChar char="•"/>
            </a:pPr>
            <a:r>
              <a:rPr lang="en-GB" dirty="0"/>
              <a:t>The future of </a:t>
            </a:r>
            <a:r>
              <a:rPr lang="en-GB" dirty="0" smtClean="0"/>
              <a:t>CRM looks very </a:t>
            </a:r>
            <a:r>
              <a:rPr lang="en-GB" dirty="0"/>
              <a:t>bright indeed. </a:t>
            </a:r>
            <a:endParaRPr lang="en-GB" dirty="0" smtClean="0"/>
          </a:p>
          <a:p>
            <a:pPr algn="just">
              <a:lnSpc>
                <a:spcPct val="150000"/>
              </a:lnSpc>
              <a:buFont typeface="Arial" panose="020B0604020202020204" pitchFamily="34" charset="0"/>
              <a:buChar char="•"/>
            </a:pPr>
            <a:r>
              <a:rPr lang="en-GB" dirty="0" smtClean="0"/>
              <a:t>CRM industry is worth over $100 billion. </a:t>
            </a:r>
            <a:r>
              <a:rPr lang="en-GB" dirty="0"/>
              <a:t> </a:t>
            </a:r>
            <a:endParaRPr lang="en-GB" dirty="0" smtClean="0"/>
          </a:p>
          <a:p>
            <a:pPr algn="just">
              <a:lnSpc>
                <a:spcPct val="150000"/>
              </a:lnSpc>
              <a:buFont typeface="Arial" panose="020B0604020202020204" pitchFamily="34" charset="0"/>
              <a:buChar char="•"/>
            </a:pPr>
            <a:r>
              <a:rPr lang="en-GB" dirty="0" smtClean="0"/>
              <a:t>Every </a:t>
            </a:r>
            <a:r>
              <a:rPr lang="en-GB" dirty="0"/>
              <a:t>business </a:t>
            </a:r>
            <a:r>
              <a:rPr lang="en-GB" dirty="0" smtClean="0"/>
              <a:t>need </a:t>
            </a:r>
            <a:r>
              <a:rPr lang="en-GB" dirty="0"/>
              <a:t>to utilize </a:t>
            </a:r>
            <a:r>
              <a:rPr lang="en-GB" dirty="0" smtClean="0"/>
              <a:t>CRM </a:t>
            </a:r>
            <a:r>
              <a:rPr lang="en-GB" dirty="0"/>
              <a:t>if they want to remain competitive in their </a:t>
            </a:r>
            <a:r>
              <a:rPr lang="en-GB" dirty="0" smtClean="0"/>
              <a:t>sectors.</a:t>
            </a:r>
          </a:p>
          <a:p>
            <a:pPr algn="just">
              <a:lnSpc>
                <a:spcPct val="150000"/>
              </a:lnSpc>
              <a:buFont typeface="Arial" panose="020B0604020202020204" pitchFamily="34" charset="0"/>
              <a:buChar char="•"/>
            </a:pPr>
            <a:r>
              <a:rPr lang="en-GB" dirty="0"/>
              <a:t>CRM should not be </a:t>
            </a:r>
            <a:r>
              <a:rPr lang="en-GB" dirty="0" smtClean="0"/>
              <a:t>viewed as just an office equipment but used as a competitive tool. </a:t>
            </a:r>
          </a:p>
          <a:p>
            <a:pPr algn="just">
              <a:lnSpc>
                <a:spcPct val="150000"/>
              </a:lnSpc>
              <a:buFont typeface="Arial" panose="020B0604020202020204" pitchFamily="34" charset="0"/>
              <a:buChar char="•"/>
            </a:pPr>
            <a:endParaRPr lang="en-GB" dirty="0" smtClean="0"/>
          </a:p>
          <a:p>
            <a:pPr marL="0" indent="0" algn="just">
              <a:lnSpc>
                <a:spcPct val="150000"/>
              </a:lnSpc>
              <a:buNone/>
            </a:pPr>
            <a:r>
              <a:rPr lang="en-GB" dirty="0"/>
              <a:t>There exists many companies who have been around a long time and have become very set in their way of doing tasks. If the upper management of these companies do not recognize the change in dynamics of technology and the power of successful customer relationship management implementation, they will be in a difficult position against competitors who realize the effectiveness of such systems.</a:t>
            </a:r>
          </a:p>
          <a:p>
            <a:pPr algn="just">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27249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iymusician.cdbaby.com/wp-content/uploads/2010/05/create-youtube-music-video-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603" y="170697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1387" y="117445"/>
            <a:ext cx="10772775" cy="1356859"/>
          </a:xfrm>
        </p:spPr>
        <p:txBody>
          <a:bodyPr>
            <a:normAutofit/>
          </a:bodyPr>
          <a:lstStyle/>
          <a:p>
            <a:r>
              <a:rPr lang="en-GB" b="1" dirty="0" smtClean="0"/>
              <a:t>A short video about CRM…..</a:t>
            </a:r>
            <a:endParaRPr lang="en-GB" b="1" dirty="0"/>
          </a:p>
        </p:txBody>
      </p:sp>
      <p:sp>
        <p:nvSpPr>
          <p:cNvPr id="3" name="Content Placeholder 2"/>
          <p:cNvSpPr>
            <a:spLocks noGrp="1"/>
          </p:cNvSpPr>
          <p:nvPr>
            <p:ph idx="1"/>
          </p:nvPr>
        </p:nvSpPr>
        <p:spPr>
          <a:xfrm>
            <a:off x="424246" y="5335545"/>
            <a:ext cx="10753343" cy="1321195"/>
          </a:xfrm>
        </p:spPr>
        <p:txBody>
          <a:bodyPr/>
          <a:lstStyle/>
          <a:p>
            <a:endParaRPr lang="en-GB" dirty="0" smtClean="0"/>
          </a:p>
          <a:p>
            <a:endParaRPr lang="en-GB" dirty="0"/>
          </a:p>
          <a:p>
            <a:endParaRPr lang="en-GB" dirty="0"/>
          </a:p>
        </p:txBody>
      </p:sp>
      <p:pic>
        <p:nvPicPr>
          <p:cNvPr id="5" name="Picture 4"/>
          <p:cNvPicPr>
            <a:picLocks noChangeAspect="1"/>
          </p:cNvPicPr>
          <p:nvPr/>
        </p:nvPicPr>
        <p:blipFill rotWithShape="1">
          <a:blip r:embed="rId3"/>
          <a:srcRect l="27222" t="11306" r="25714" b="26331"/>
          <a:stretch/>
        </p:blipFill>
        <p:spPr>
          <a:xfrm>
            <a:off x="6377774" y="1594928"/>
            <a:ext cx="5231913" cy="3899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p:cNvSpPr txBox="1">
            <a:spLocks/>
          </p:cNvSpPr>
          <p:nvPr/>
        </p:nvSpPr>
        <p:spPr>
          <a:xfrm>
            <a:off x="856344" y="4357193"/>
            <a:ext cx="5239656" cy="149136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800" dirty="0">
                <a:hlinkClick r:id="rId4"/>
              </a:rPr>
              <a:t>https://</a:t>
            </a:r>
            <a:r>
              <a:rPr lang="en-GB" sz="2800" dirty="0" smtClean="0">
                <a:hlinkClick r:id="rId4"/>
              </a:rPr>
              <a:t>www.youtube.com/watch?v=N35SicxQvsI</a:t>
            </a:r>
            <a:endParaRPr lang="en-GB" sz="2800" dirty="0" smtClean="0"/>
          </a:p>
          <a:p>
            <a:endParaRPr lang="en-GB" sz="2800" dirty="0"/>
          </a:p>
        </p:txBody>
      </p:sp>
    </p:spTree>
    <p:extLst>
      <p:ext uri="{BB962C8B-B14F-4D97-AF65-F5344CB8AC3E}">
        <p14:creationId xmlns:p14="http://schemas.microsoft.com/office/powerpoint/2010/main" val="1323386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1225" y="869997"/>
            <a:ext cx="9909344" cy="284205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2800" dirty="0" smtClean="0"/>
          </a:p>
          <a:p>
            <a:endParaRPr lang="en-GB" sz="2800" dirty="0" smtClean="0"/>
          </a:p>
          <a:p>
            <a:pPr marL="0" indent="0" algn="just">
              <a:buNone/>
            </a:pPr>
            <a:r>
              <a:rPr lang="en-GB" sz="3200" dirty="0"/>
              <a:t>Customer relationship </a:t>
            </a:r>
            <a:r>
              <a:rPr lang="en-GB" sz="3200" dirty="0" smtClean="0"/>
              <a:t>management refers </a:t>
            </a:r>
            <a:r>
              <a:rPr lang="en-GB" sz="3200" dirty="0"/>
              <a:t>to the practices, strategies and technologies that companies use to manage, record and evaluate customer interactions in order to drive sales growth by deepening and enriching relationships with their customers</a:t>
            </a:r>
            <a:r>
              <a:rPr lang="en-GB" sz="3200" dirty="0" smtClean="0"/>
              <a:t>.</a:t>
            </a:r>
            <a:endParaRPr lang="en-GB" sz="2800" dirty="0"/>
          </a:p>
        </p:txBody>
      </p:sp>
      <p:sp>
        <p:nvSpPr>
          <p:cNvPr id="3" name="Title 1"/>
          <p:cNvSpPr>
            <a:spLocks noGrp="1"/>
          </p:cNvSpPr>
          <p:nvPr>
            <p:ph type="title"/>
          </p:nvPr>
        </p:nvSpPr>
        <p:spPr>
          <a:xfrm>
            <a:off x="911225" y="523369"/>
            <a:ext cx="10772775" cy="1310438"/>
          </a:xfrm>
        </p:spPr>
        <p:txBody>
          <a:bodyPr>
            <a:normAutofit/>
          </a:bodyPr>
          <a:lstStyle/>
          <a:p>
            <a:r>
              <a:rPr lang="en-GB" dirty="0"/>
              <a:t>What is </a:t>
            </a:r>
            <a:r>
              <a:rPr lang="en-GB" dirty="0" smtClean="0"/>
              <a:t>CRM?</a:t>
            </a:r>
            <a:endParaRPr lang="en-GB" dirty="0"/>
          </a:p>
        </p:txBody>
      </p:sp>
    </p:spTree>
    <p:extLst>
      <p:ext uri="{BB962C8B-B14F-4D97-AF65-F5344CB8AC3E}">
        <p14:creationId xmlns:p14="http://schemas.microsoft.com/office/powerpoint/2010/main" val="2086538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62112"/>
            <a:ext cx="10772775" cy="1310438"/>
          </a:xfrm>
        </p:spPr>
        <p:txBody>
          <a:bodyPr>
            <a:normAutofit/>
          </a:bodyPr>
          <a:lstStyle/>
          <a:p>
            <a:r>
              <a:rPr lang="en-GB" dirty="0" smtClean="0"/>
              <a:t>Some famous sayings….</a:t>
            </a:r>
            <a:endParaRPr lang="en-GB" dirty="0"/>
          </a:p>
        </p:txBody>
      </p:sp>
      <p:sp>
        <p:nvSpPr>
          <p:cNvPr id="3" name="Content Placeholder 2"/>
          <p:cNvSpPr>
            <a:spLocks noGrp="1"/>
          </p:cNvSpPr>
          <p:nvPr>
            <p:ph idx="1"/>
          </p:nvPr>
        </p:nvSpPr>
        <p:spPr>
          <a:xfrm>
            <a:off x="695706" y="1715432"/>
            <a:ext cx="10753725" cy="4090283"/>
          </a:xfrm>
        </p:spPr>
        <p:txBody>
          <a:bodyPr>
            <a:normAutofit/>
          </a:bodyPr>
          <a:lstStyle/>
          <a:p>
            <a:pPr lvl="2">
              <a:lnSpc>
                <a:spcPct val="110000"/>
              </a:lnSpc>
              <a:buFont typeface="Courier New" panose="02070309020205020404" pitchFamily="49" charset="0"/>
              <a:buChar char="o"/>
            </a:pPr>
            <a:r>
              <a:rPr lang="en-GB" sz="3000" i="0" dirty="0"/>
              <a:t>satisfied customer in 10 years will bring 100 more customers to the </a:t>
            </a:r>
            <a:r>
              <a:rPr lang="en-GB" sz="3000" i="0" dirty="0" smtClean="0"/>
              <a:t>company</a:t>
            </a:r>
          </a:p>
          <a:p>
            <a:pPr marL="0" lvl="2" indent="0">
              <a:lnSpc>
                <a:spcPct val="110000"/>
              </a:lnSpc>
              <a:buNone/>
            </a:pPr>
            <a:endParaRPr lang="en-GB" sz="3000" i="0" dirty="0"/>
          </a:p>
          <a:p>
            <a:pPr lvl="2">
              <a:lnSpc>
                <a:spcPct val="110000"/>
              </a:lnSpc>
              <a:buFont typeface="Courier New" panose="02070309020205020404" pitchFamily="49" charset="0"/>
              <a:buChar char="o"/>
            </a:pPr>
            <a:r>
              <a:rPr lang="en-GB" sz="3000" i="0" dirty="0"/>
              <a:t>It costs 7 time more to attract a new customer than to serve an old one</a:t>
            </a:r>
          </a:p>
          <a:p>
            <a:endParaRPr lang="en-GB" dirty="0"/>
          </a:p>
        </p:txBody>
      </p:sp>
    </p:spTree>
    <p:extLst>
      <p:ext uri="{BB962C8B-B14F-4D97-AF65-F5344CB8AC3E}">
        <p14:creationId xmlns:p14="http://schemas.microsoft.com/office/powerpoint/2010/main" val="874268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81" y="229567"/>
            <a:ext cx="10772775" cy="1658198"/>
          </a:xfrm>
        </p:spPr>
        <p:txBody>
          <a:bodyPr/>
          <a:lstStyle/>
          <a:p>
            <a:r>
              <a:rPr lang="en-GB" dirty="0"/>
              <a:t>What is </a:t>
            </a:r>
            <a:r>
              <a:rPr lang="en-GB" dirty="0" smtClean="0"/>
              <a:t>CRM? Cont.</a:t>
            </a:r>
            <a:endParaRPr lang="en-US" dirty="0"/>
          </a:p>
        </p:txBody>
      </p:sp>
      <p:sp>
        <p:nvSpPr>
          <p:cNvPr id="3" name="Content Placeholder 2"/>
          <p:cNvSpPr>
            <a:spLocks noGrp="1"/>
          </p:cNvSpPr>
          <p:nvPr>
            <p:ph idx="1"/>
          </p:nvPr>
        </p:nvSpPr>
        <p:spPr>
          <a:xfrm>
            <a:off x="400050" y="1809751"/>
            <a:ext cx="11182350" cy="4562474"/>
          </a:xfrm>
        </p:spPr>
        <p:txBody>
          <a:bodyPr>
            <a:normAutofit/>
          </a:bodyPr>
          <a:lstStyle/>
          <a:p>
            <a:pPr algn="just"/>
            <a:r>
              <a:rPr lang="en-GB" sz="2800" dirty="0"/>
              <a:t>CRM systems are designed to compile information on customers across different channels. These can be through the face to face contact, company website, telephone conversation, email system, social media or even various marketing campaigns</a:t>
            </a:r>
            <a:r>
              <a:rPr lang="en-GB" sz="2800" dirty="0" smtClean="0"/>
              <a:t>.</a:t>
            </a:r>
          </a:p>
          <a:p>
            <a:pPr algn="just"/>
            <a:endParaRPr lang="en-GB" sz="2800" dirty="0" smtClean="0"/>
          </a:p>
          <a:p>
            <a:pPr algn="just"/>
            <a:r>
              <a:rPr lang="en-GB" sz="2800" dirty="0" smtClean="0"/>
              <a:t>CRM </a:t>
            </a:r>
            <a:r>
              <a:rPr lang="en-GB" sz="2800" dirty="0"/>
              <a:t>systems also store personal information of customers such as name, address, birthdays, purchase history, buying preferences and feedback. </a:t>
            </a:r>
            <a:endParaRPr lang="en-GB" sz="2800" dirty="0" smtClean="0"/>
          </a:p>
        </p:txBody>
      </p:sp>
    </p:spTree>
    <p:extLst>
      <p:ext uri="{BB962C8B-B14F-4D97-AF65-F5344CB8AC3E}">
        <p14:creationId xmlns:p14="http://schemas.microsoft.com/office/powerpoint/2010/main" val="34054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81" y="229567"/>
            <a:ext cx="10772775" cy="1658198"/>
          </a:xfrm>
        </p:spPr>
        <p:txBody>
          <a:bodyPr/>
          <a:lstStyle/>
          <a:p>
            <a:r>
              <a:rPr lang="en-GB" dirty="0"/>
              <a:t>What is </a:t>
            </a:r>
            <a:r>
              <a:rPr lang="en-GB" dirty="0" smtClean="0"/>
              <a:t>CRM? Cont.</a:t>
            </a:r>
            <a:endParaRPr lang="en-US" dirty="0"/>
          </a:p>
        </p:txBody>
      </p:sp>
      <p:sp>
        <p:nvSpPr>
          <p:cNvPr id="3" name="Content Placeholder 2"/>
          <p:cNvSpPr>
            <a:spLocks noGrp="1"/>
          </p:cNvSpPr>
          <p:nvPr>
            <p:ph idx="1"/>
          </p:nvPr>
        </p:nvSpPr>
        <p:spPr>
          <a:xfrm>
            <a:off x="400050" y="1809751"/>
            <a:ext cx="11182350" cy="4562474"/>
          </a:xfrm>
        </p:spPr>
        <p:txBody>
          <a:bodyPr>
            <a:normAutofit/>
          </a:bodyPr>
          <a:lstStyle/>
          <a:p>
            <a:pPr algn="just"/>
            <a:r>
              <a:rPr lang="en-GB" sz="2800" dirty="0" smtClean="0"/>
              <a:t>The </a:t>
            </a:r>
            <a:r>
              <a:rPr lang="en-GB" sz="2800" dirty="0"/>
              <a:t>type of data that can be gathered or that is needed to be gathered changes for the sector of each company. </a:t>
            </a:r>
            <a:endParaRPr lang="en-GB" sz="2800" dirty="0" smtClean="0"/>
          </a:p>
          <a:p>
            <a:pPr algn="just"/>
            <a:endParaRPr lang="en-GB" sz="2800" dirty="0"/>
          </a:p>
          <a:p>
            <a:pPr algn="just"/>
            <a:r>
              <a:rPr lang="en-GB" sz="2800" dirty="0" smtClean="0"/>
              <a:t>Further analysis can be carried out in order to reveal trends among customers and also data mining techniques can be applied in order to reveal further information from already existing data. </a:t>
            </a:r>
            <a:endParaRPr lang="en-GB" sz="2800" dirty="0"/>
          </a:p>
        </p:txBody>
      </p:sp>
    </p:spTree>
    <p:extLst>
      <p:ext uri="{BB962C8B-B14F-4D97-AF65-F5344CB8AC3E}">
        <p14:creationId xmlns:p14="http://schemas.microsoft.com/office/powerpoint/2010/main" val="163678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22" y="164071"/>
            <a:ext cx="10772775" cy="1658198"/>
          </a:xfrm>
        </p:spPr>
        <p:txBody>
          <a:bodyPr/>
          <a:lstStyle/>
          <a:p>
            <a:r>
              <a:rPr lang="en-GB" dirty="0" smtClean="0"/>
              <a:t>The History of CRM</a:t>
            </a:r>
            <a:endParaRPr lang="en-GB" dirty="0"/>
          </a:p>
        </p:txBody>
      </p:sp>
      <p:sp>
        <p:nvSpPr>
          <p:cNvPr id="4" name="Content Placeholder 3"/>
          <p:cNvSpPr>
            <a:spLocks noGrp="1"/>
          </p:cNvSpPr>
          <p:nvPr>
            <p:ph idx="1"/>
          </p:nvPr>
        </p:nvSpPr>
        <p:spPr>
          <a:xfrm>
            <a:off x="676656" y="1451430"/>
            <a:ext cx="10753725" cy="4326436"/>
          </a:xfrm>
        </p:spPr>
        <p:txBody>
          <a:bodyPr>
            <a:normAutofit lnSpcReduction="10000"/>
          </a:bodyPr>
          <a:lstStyle/>
          <a:p>
            <a:pPr algn="just">
              <a:buFont typeface="Arial" panose="020B0604020202020204" pitchFamily="34" charset="0"/>
              <a:buChar char="•"/>
            </a:pPr>
            <a:endParaRPr lang="en-GB" dirty="0" smtClean="0"/>
          </a:p>
          <a:p>
            <a:pPr algn="just">
              <a:buFont typeface="Arial" panose="020B0604020202020204" pitchFamily="34" charset="0"/>
              <a:buChar char="•"/>
            </a:pPr>
            <a:r>
              <a:rPr lang="en-GB" dirty="0" smtClean="0"/>
              <a:t>The </a:t>
            </a:r>
            <a:r>
              <a:rPr lang="en-GB" dirty="0"/>
              <a:t>CRM industry started in the 1980s with the introduction of database marketing which collected and analysed the information of customers collected by </a:t>
            </a:r>
            <a:r>
              <a:rPr lang="en-GB" dirty="0" smtClean="0"/>
              <a:t>companies. </a:t>
            </a:r>
          </a:p>
          <a:p>
            <a:pPr algn="just">
              <a:buFont typeface="Arial" panose="020B0604020202020204" pitchFamily="34" charset="0"/>
              <a:buChar char="•"/>
            </a:pPr>
            <a:endParaRPr lang="en-GB" dirty="0" smtClean="0"/>
          </a:p>
          <a:p>
            <a:pPr algn="just">
              <a:buFont typeface="Arial" panose="020B0604020202020204" pitchFamily="34" charset="0"/>
              <a:buChar char="•"/>
            </a:pPr>
            <a:r>
              <a:rPr lang="en-GB" dirty="0" smtClean="0"/>
              <a:t>In </a:t>
            </a:r>
            <a:r>
              <a:rPr lang="en-GB" dirty="0"/>
              <a:t>the following years, the business world was introduced to a software named ‘‘ACT</a:t>
            </a:r>
            <a:r>
              <a:rPr lang="en-GB" dirty="0" smtClean="0"/>
              <a:t>!’’ </a:t>
            </a:r>
            <a:r>
              <a:rPr lang="en-GB" dirty="0"/>
              <a:t>to help customize communications with existing and potential customers. </a:t>
            </a:r>
            <a:endParaRPr lang="en-GB" dirty="0" smtClean="0"/>
          </a:p>
          <a:p>
            <a:pPr algn="just">
              <a:buFont typeface="Arial" panose="020B0604020202020204" pitchFamily="34" charset="0"/>
              <a:buChar char="•"/>
            </a:pPr>
            <a:endParaRPr lang="en-GB" dirty="0" smtClean="0"/>
          </a:p>
          <a:p>
            <a:pPr algn="just">
              <a:buFont typeface="Arial" panose="020B0604020202020204" pitchFamily="34" charset="0"/>
              <a:buChar char="•"/>
            </a:pPr>
            <a:r>
              <a:rPr lang="en-GB" dirty="0" smtClean="0"/>
              <a:t>As </a:t>
            </a:r>
            <a:r>
              <a:rPr lang="en-GB" dirty="0"/>
              <a:t>years went by and new technologies became adopted by </a:t>
            </a:r>
            <a:r>
              <a:rPr lang="en-GB" dirty="0" smtClean="0"/>
              <a:t>companies. A </a:t>
            </a:r>
            <a:r>
              <a:rPr lang="en-GB" dirty="0"/>
              <a:t>technology called sales force automation combined various features of database marketing, automated them, and combined them with contact management which </a:t>
            </a:r>
            <a:r>
              <a:rPr lang="en-GB" dirty="0" smtClean="0"/>
              <a:t>provided </a:t>
            </a:r>
            <a:r>
              <a:rPr lang="en-GB" dirty="0"/>
              <a:t>companies with much more useful customer information</a:t>
            </a:r>
            <a:r>
              <a:rPr lang="en-GB" dirty="0" smtClean="0"/>
              <a:t>. </a:t>
            </a:r>
          </a:p>
          <a:p>
            <a:pPr>
              <a:buFont typeface="Arial" panose="020B0604020202020204" pitchFamily="34" charset="0"/>
              <a:buChar char="•"/>
            </a:pPr>
            <a:endParaRPr lang="en-GB" dirty="0" smtClean="0"/>
          </a:p>
        </p:txBody>
      </p:sp>
    </p:spTree>
    <p:extLst>
      <p:ext uri="{BB962C8B-B14F-4D97-AF65-F5344CB8AC3E}">
        <p14:creationId xmlns:p14="http://schemas.microsoft.com/office/powerpoint/2010/main" val="10853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22" y="164071"/>
            <a:ext cx="10772775" cy="1658198"/>
          </a:xfrm>
        </p:spPr>
        <p:txBody>
          <a:bodyPr/>
          <a:lstStyle/>
          <a:p>
            <a:r>
              <a:rPr lang="en-GB" dirty="0" smtClean="0"/>
              <a:t>The History of CRM cont.</a:t>
            </a:r>
            <a:endParaRPr lang="en-GB" dirty="0"/>
          </a:p>
        </p:txBody>
      </p:sp>
      <p:sp>
        <p:nvSpPr>
          <p:cNvPr id="4" name="Content Placeholder 3"/>
          <p:cNvSpPr>
            <a:spLocks noGrp="1"/>
          </p:cNvSpPr>
          <p:nvPr>
            <p:ph idx="1"/>
          </p:nvPr>
        </p:nvSpPr>
        <p:spPr>
          <a:xfrm>
            <a:off x="676656" y="1451430"/>
            <a:ext cx="10753725" cy="4326436"/>
          </a:xfrm>
        </p:spPr>
        <p:txBody>
          <a:bodyPr>
            <a:normAutofit/>
          </a:bodyPr>
          <a:lstStyle/>
          <a:p>
            <a:pPr>
              <a:buFont typeface="Arial" panose="020B0604020202020204" pitchFamily="34" charset="0"/>
              <a:buChar char="•"/>
            </a:pPr>
            <a:endParaRPr lang="en-GB" dirty="0" smtClean="0"/>
          </a:p>
          <a:p>
            <a:pPr>
              <a:buFont typeface="Arial" panose="020B0604020202020204" pitchFamily="34" charset="0"/>
              <a:buChar char="•"/>
            </a:pPr>
            <a:r>
              <a:rPr lang="en-GB" dirty="0" smtClean="0"/>
              <a:t>Large companies like SAP, Oracle and Siebel constantly update and introduce new tools in their CRM packages which make use of the cloud technology and the social media. </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CRM solutions continue to gain popularity, largely due to their lower initial cost and easy integration with mobile devices.</a:t>
            </a:r>
          </a:p>
          <a:p>
            <a:pPr>
              <a:buFont typeface="Arial" panose="020B0604020202020204" pitchFamily="34" charset="0"/>
              <a:buChar char="•"/>
            </a:pPr>
            <a:endParaRPr lang="en-GB" dirty="0"/>
          </a:p>
          <a:p>
            <a:pPr>
              <a:buFont typeface="Arial" panose="020B0604020202020204" pitchFamily="34" charset="0"/>
              <a:buChar char="•"/>
            </a:pPr>
            <a:endParaRPr lang="en-GB" dirty="0" smtClean="0"/>
          </a:p>
        </p:txBody>
      </p:sp>
    </p:spTree>
    <p:extLst>
      <p:ext uri="{BB962C8B-B14F-4D97-AF65-F5344CB8AC3E}">
        <p14:creationId xmlns:p14="http://schemas.microsoft.com/office/powerpoint/2010/main" val="470343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1172</TotalTime>
  <Words>1701</Words>
  <Application>Microsoft Office PowerPoint</Application>
  <PresentationFormat>Widescreen</PresentationFormat>
  <Paragraphs>141</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Wingdings</vt:lpstr>
      <vt:lpstr>Metropolitan</vt:lpstr>
      <vt:lpstr>CUSTOMER RELATIONSHIP MANAGEMENT</vt:lpstr>
      <vt:lpstr>PowerPoint Presentation</vt:lpstr>
      <vt:lpstr>A short video about CRM…..</vt:lpstr>
      <vt:lpstr>What is CRM?</vt:lpstr>
      <vt:lpstr>Some famous sayings….</vt:lpstr>
      <vt:lpstr>What is CRM? Cont.</vt:lpstr>
      <vt:lpstr>What is CRM? Cont.</vt:lpstr>
      <vt:lpstr>The History of CRM</vt:lpstr>
      <vt:lpstr>The History of CRM cont.</vt:lpstr>
      <vt:lpstr>The History of CRM cont.</vt:lpstr>
      <vt:lpstr>Uses of Customer Relationship Management</vt:lpstr>
      <vt:lpstr>Uses of Customer Relationship Management</vt:lpstr>
      <vt:lpstr>Uses of Customer Relationship Management</vt:lpstr>
      <vt:lpstr>Uses of Customer Relationship Management</vt:lpstr>
      <vt:lpstr>Uses of Customer Relationship Management</vt:lpstr>
      <vt:lpstr>Advantages of CRM</vt:lpstr>
      <vt:lpstr>Advantages of CRM</vt:lpstr>
      <vt:lpstr>Advantages of CRM</vt:lpstr>
      <vt:lpstr>Advantages of CRM</vt:lpstr>
      <vt:lpstr>Advantages of CRM</vt:lpstr>
      <vt:lpstr>Disadvantages of CRM</vt:lpstr>
      <vt:lpstr>Disadvantages of CRM</vt:lpstr>
      <vt:lpstr>Disadvantages of CRM</vt:lpstr>
      <vt:lpstr>Customer Lifetime Value</vt:lpstr>
      <vt:lpstr>Customer Lifetime Value</vt:lpstr>
      <vt:lpstr>Customer Lifetime Value</vt:lpstr>
      <vt:lpstr>Social Customer Relationship Management</vt:lpstr>
      <vt:lpstr>Conclusion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Socail Media Marketing</dc:title>
  <dc:creator>bthk</dc:creator>
  <cp:lastModifiedBy>Berk tuncali</cp:lastModifiedBy>
  <cp:revision>258</cp:revision>
  <dcterms:created xsi:type="dcterms:W3CDTF">2014-12-04T07:01:45Z</dcterms:created>
  <dcterms:modified xsi:type="dcterms:W3CDTF">2015-11-24T20:20:53Z</dcterms:modified>
</cp:coreProperties>
</file>