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6617C22-5E19-4A85-803E-335A39E81772}" type="datetimeFigureOut">
              <a:rPr lang="tr-TR" smtClean="0"/>
              <a:pPr/>
              <a:t>24.10.2014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D6AF6A-C495-42B9-80A0-03AA59C29B2A}" type="slidenum">
              <a:rPr lang="tr-TR" smtClean="0"/>
              <a:pPr/>
              <a:t>‹#›</a:t>
            </a:fld>
            <a:endParaRPr lang="tr-TR"/>
          </a:p>
        </p:txBody>
      </p:sp>
    </p:spTree>
    <p:extLst>
      <p:ext uri="{BB962C8B-B14F-4D97-AF65-F5344CB8AC3E}">
        <p14:creationId xmlns="" xmlns:p14="http://schemas.microsoft.com/office/powerpoint/2010/main" val="359593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617C22-5E19-4A85-803E-335A39E81772}" type="datetimeFigureOut">
              <a:rPr lang="tr-TR" smtClean="0"/>
              <a:pPr/>
              <a:t>24.10.2014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D6AF6A-C495-42B9-80A0-03AA59C29B2A}" type="slidenum">
              <a:rPr lang="tr-TR" smtClean="0"/>
              <a:pPr/>
              <a:t>‹#›</a:t>
            </a:fld>
            <a:endParaRPr lang="tr-TR"/>
          </a:p>
        </p:txBody>
      </p:sp>
    </p:spTree>
    <p:extLst>
      <p:ext uri="{BB962C8B-B14F-4D97-AF65-F5344CB8AC3E}">
        <p14:creationId xmlns="" xmlns:p14="http://schemas.microsoft.com/office/powerpoint/2010/main" val="3986022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617C22-5E19-4A85-803E-335A39E81772}" type="datetimeFigureOut">
              <a:rPr lang="tr-TR" smtClean="0"/>
              <a:pPr/>
              <a:t>24.10.2014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D6AF6A-C495-42B9-80A0-03AA59C29B2A}" type="slidenum">
              <a:rPr lang="tr-TR" smtClean="0"/>
              <a:pPr/>
              <a:t>‹#›</a:t>
            </a:fld>
            <a:endParaRPr lang="tr-TR"/>
          </a:p>
        </p:txBody>
      </p:sp>
    </p:spTree>
    <p:extLst>
      <p:ext uri="{BB962C8B-B14F-4D97-AF65-F5344CB8AC3E}">
        <p14:creationId xmlns="" xmlns:p14="http://schemas.microsoft.com/office/powerpoint/2010/main" val="3935822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617C22-5E19-4A85-803E-335A39E81772}" type="datetimeFigureOut">
              <a:rPr lang="tr-TR" smtClean="0"/>
              <a:pPr/>
              <a:t>24.10.2014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D6AF6A-C495-42B9-80A0-03AA59C29B2A}" type="slidenum">
              <a:rPr lang="tr-TR" smtClean="0"/>
              <a:pPr/>
              <a:t>‹#›</a:t>
            </a:fld>
            <a:endParaRPr lang="tr-TR"/>
          </a:p>
        </p:txBody>
      </p:sp>
    </p:spTree>
    <p:extLst>
      <p:ext uri="{BB962C8B-B14F-4D97-AF65-F5344CB8AC3E}">
        <p14:creationId xmlns="" xmlns:p14="http://schemas.microsoft.com/office/powerpoint/2010/main" val="2643482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6617C22-5E19-4A85-803E-335A39E81772}" type="datetimeFigureOut">
              <a:rPr lang="tr-TR" smtClean="0"/>
              <a:pPr/>
              <a:t>24.10.2014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D6AF6A-C495-42B9-80A0-03AA59C29B2A}" type="slidenum">
              <a:rPr lang="tr-TR" smtClean="0"/>
              <a:pPr/>
              <a:t>‹#›</a:t>
            </a:fld>
            <a:endParaRPr lang="tr-TR"/>
          </a:p>
        </p:txBody>
      </p:sp>
    </p:spTree>
    <p:extLst>
      <p:ext uri="{BB962C8B-B14F-4D97-AF65-F5344CB8AC3E}">
        <p14:creationId xmlns="" xmlns:p14="http://schemas.microsoft.com/office/powerpoint/2010/main" val="405102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6617C22-5E19-4A85-803E-335A39E81772}" type="datetimeFigureOut">
              <a:rPr lang="tr-TR" smtClean="0"/>
              <a:pPr/>
              <a:t>24.10.2014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D6AF6A-C495-42B9-80A0-03AA59C29B2A}" type="slidenum">
              <a:rPr lang="tr-TR" smtClean="0"/>
              <a:pPr/>
              <a:t>‹#›</a:t>
            </a:fld>
            <a:endParaRPr lang="tr-TR"/>
          </a:p>
        </p:txBody>
      </p:sp>
    </p:spTree>
    <p:extLst>
      <p:ext uri="{BB962C8B-B14F-4D97-AF65-F5344CB8AC3E}">
        <p14:creationId xmlns="" xmlns:p14="http://schemas.microsoft.com/office/powerpoint/2010/main" val="2144288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6617C22-5E19-4A85-803E-335A39E81772}" type="datetimeFigureOut">
              <a:rPr lang="tr-TR" smtClean="0"/>
              <a:pPr/>
              <a:t>24.10.2014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ED6AF6A-C495-42B9-80A0-03AA59C29B2A}" type="slidenum">
              <a:rPr lang="tr-TR" smtClean="0"/>
              <a:pPr/>
              <a:t>‹#›</a:t>
            </a:fld>
            <a:endParaRPr lang="tr-TR"/>
          </a:p>
        </p:txBody>
      </p:sp>
    </p:spTree>
    <p:extLst>
      <p:ext uri="{BB962C8B-B14F-4D97-AF65-F5344CB8AC3E}">
        <p14:creationId xmlns="" xmlns:p14="http://schemas.microsoft.com/office/powerpoint/2010/main" val="1652879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6617C22-5E19-4A85-803E-335A39E81772}" type="datetimeFigureOut">
              <a:rPr lang="tr-TR" smtClean="0"/>
              <a:pPr/>
              <a:t>24.10.2014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ED6AF6A-C495-42B9-80A0-03AA59C29B2A}" type="slidenum">
              <a:rPr lang="tr-TR" smtClean="0"/>
              <a:pPr/>
              <a:t>‹#›</a:t>
            </a:fld>
            <a:endParaRPr lang="tr-TR"/>
          </a:p>
        </p:txBody>
      </p:sp>
    </p:spTree>
    <p:extLst>
      <p:ext uri="{BB962C8B-B14F-4D97-AF65-F5344CB8AC3E}">
        <p14:creationId xmlns="" xmlns:p14="http://schemas.microsoft.com/office/powerpoint/2010/main" val="8279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6617C22-5E19-4A85-803E-335A39E81772}" type="datetimeFigureOut">
              <a:rPr lang="tr-TR" smtClean="0"/>
              <a:pPr/>
              <a:t>24.10.2014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ED6AF6A-C495-42B9-80A0-03AA59C29B2A}" type="slidenum">
              <a:rPr lang="tr-TR" smtClean="0"/>
              <a:pPr/>
              <a:t>‹#›</a:t>
            </a:fld>
            <a:endParaRPr lang="tr-TR"/>
          </a:p>
        </p:txBody>
      </p:sp>
    </p:spTree>
    <p:extLst>
      <p:ext uri="{BB962C8B-B14F-4D97-AF65-F5344CB8AC3E}">
        <p14:creationId xmlns="" xmlns:p14="http://schemas.microsoft.com/office/powerpoint/2010/main" val="1167773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6617C22-5E19-4A85-803E-335A39E81772}" type="datetimeFigureOut">
              <a:rPr lang="tr-TR" smtClean="0"/>
              <a:pPr/>
              <a:t>24.10.2014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D6AF6A-C495-42B9-80A0-03AA59C29B2A}" type="slidenum">
              <a:rPr lang="tr-TR" smtClean="0"/>
              <a:pPr/>
              <a:t>‹#›</a:t>
            </a:fld>
            <a:endParaRPr lang="tr-TR"/>
          </a:p>
        </p:txBody>
      </p:sp>
    </p:spTree>
    <p:extLst>
      <p:ext uri="{BB962C8B-B14F-4D97-AF65-F5344CB8AC3E}">
        <p14:creationId xmlns="" xmlns:p14="http://schemas.microsoft.com/office/powerpoint/2010/main" val="298838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6617C22-5E19-4A85-803E-335A39E81772}" type="datetimeFigureOut">
              <a:rPr lang="tr-TR" smtClean="0"/>
              <a:pPr/>
              <a:t>24.10.2014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D6AF6A-C495-42B9-80A0-03AA59C29B2A}" type="slidenum">
              <a:rPr lang="tr-TR" smtClean="0"/>
              <a:pPr/>
              <a:t>‹#›</a:t>
            </a:fld>
            <a:endParaRPr lang="tr-TR"/>
          </a:p>
        </p:txBody>
      </p:sp>
    </p:spTree>
    <p:extLst>
      <p:ext uri="{BB962C8B-B14F-4D97-AF65-F5344CB8AC3E}">
        <p14:creationId xmlns="" xmlns:p14="http://schemas.microsoft.com/office/powerpoint/2010/main" val="695267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17C22-5E19-4A85-803E-335A39E81772}" type="datetimeFigureOut">
              <a:rPr lang="tr-TR" smtClean="0"/>
              <a:pPr/>
              <a:t>24.10.2014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6AF6A-C495-42B9-80A0-03AA59C29B2A}" type="slidenum">
              <a:rPr lang="tr-TR" smtClean="0"/>
              <a:pPr/>
              <a:t>‹#›</a:t>
            </a:fld>
            <a:endParaRPr lang="tr-TR"/>
          </a:p>
        </p:txBody>
      </p:sp>
    </p:spTree>
    <p:extLst>
      <p:ext uri="{BB962C8B-B14F-4D97-AF65-F5344CB8AC3E}">
        <p14:creationId xmlns="" xmlns:p14="http://schemas.microsoft.com/office/powerpoint/2010/main" val="120058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42910" y="1357298"/>
            <a:ext cx="7772400" cy="1470025"/>
          </a:xfrm>
        </p:spPr>
        <p:txBody>
          <a:bodyPr>
            <a:normAutofit fontScale="90000"/>
          </a:bodyPr>
          <a:lstStyle/>
          <a:p>
            <a:r>
              <a:rPr lang="tr-TR" sz="3200" dirty="0">
                <a:solidFill>
                  <a:prstClr val="black"/>
                </a:solidFill>
              </a:rPr>
              <a:t>YAKIN DOĞU ÜNİVERSİTESİ</a:t>
            </a:r>
            <a:br>
              <a:rPr lang="tr-TR" sz="3200" dirty="0">
                <a:solidFill>
                  <a:prstClr val="black"/>
                </a:solidFill>
              </a:rPr>
            </a:br>
            <a:r>
              <a:rPr lang="tr-TR" sz="3200" dirty="0">
                <a:solidFill>
                  <a:prstClr val="black"/>
                </a:solidFill>
              </a:rPr>
              <a:t>SAĞLIK HİZMETLERİ MESLEK </a:t>
            </a:r>
            <a:r>
              <a:rPr lang="tr-TR" sz="3200" dirty="0" smtClean="0">
                <a:solidFill>
                  <a:prstClr val="black"/>
                </a:solidFill>
              </a:rPr>
              <a:t>YÜKSEKOKULU</a:t>
            </a:r>
            <a:br>
              <a:rPr lang="tr-TR" sz="3200" dirty="0" smtClean="0">
                <a:solidFill>
                  <a:prstClr val="black"/>
                </a:solidFill>
              </a:rPr>
            </a:br>
            <a:r>
              <a:rPr lang="tr-TR" sz="3200" dirty="0" smtClean="0">
                <a:solidFill>
                  <a:prstClr val="black"/>
                </a:solidFill>
              </a:rPr>
              <a:t>İLK VE ACİL YARDIM BÖLÜMÜ</a:t>
            </a:r>
            <a:endParaRPr lang="tr-TR" dirty="0"/>
          </a:p>
        </p:txBody>
      </p:sp>
      <p:sp>
        <p:nvSpPr>
          <p:cNvPr id="3" name="Alt Başlık 2"/>
          <p:cNvSpPr>
            <a:spLocks noGrp="1"/>
          </p:cNvSpPr>
          <p:nvPr>
            <p:ph type="subTitle" idx="1"/>
          </p:nvPr>
        </p:nvSpPr>
        <p:spPr/>
        <p:txBody>
          <a:bodyPr/>
          <a:lstStyle/>
          <a:p>
            <a:pPr lvl="0"/>
            <a:r>
              <a:rPr lang="tr-TR" sz="2400" smtClean="0">
                <a:solidFill>
                  <a:prstClr val="black"/>
                </a:solidFill>
              </a:rPr>
              <a:t>İAY 103</a:t>
            </a:r>
            <a:endParaRPr lang="tr-TR" sz="2400" dirty="0">
              <a:solidFill>
                <a:prstClr val="black"/>
              </a:solidFill>
            </a:endParaRPr>
          </a:p>
          <a:p>
            <a:pPr lvl="0"/>
            <a:r>
              <a:rPr lang="tr-TR" sz="2400" dirty="0" smtClean="0">
                <a:solidFill>
                  <a:prstClr val="black"/>
                </a:solidFill>
              </a:rPr>
              <a:t>ACİL SAĞLIK HİZMETLERİ</a:t>
            </a:r>
            <a:endParaRPr lang="tr-TR" sz="2400" dirty="0">
              <a:solidFill>
                <a:prstClr val="black"/>
              </a:solidFill>
            </a:endParaRPr>
          </a:p>
          <a:p>
            <a:pPr lvl="0"/>
            <a:endParaRPr lang="tr-TR" sz="2000" dirty="0">
              <a:solidFill>
                <a:prstClr val="black"/>
              </a:solidFill>
            </a:endParaRPr>
          </a:p>
          <a:p>
            <a:pPr lvl="0"/>
            <a:r>
              <a:rPr lang="tr-TR" sz="2000" dirty="0" smtClean="0">
                <a:solidFill>
                  <a:prstClr val="black"/>
                </a:solidFill>
              </a:rPr>
              <a:t>YÜK.HEM.DAĞHAN </a:t>
            </a:r>
            <a:r>
              <a:rPr lang="tr-TR" sz="2000" dirty="0">
                <a:solidFill>
                  <a:prstClr val="black"/>
                </a:solidFill>
              </a:rPr>
              <a:t>AYLANÇ</a:t>
            </a:r>
          </a:p>
          <a:p>
            <a:endParaRPr lang="tr-TR" dirty="0"/>
          </a:p>
        </p:txBody>
      </p:sp>
    </p:spTree>
    <p:extLst>
      <p:ext uri="{BB962C8B-B14F-4D97-AF65-F5344CB8AC3E}">
        <p14:creationId xmlns="" xmlns:p14="http://schemas.microsoft.com/office/powerpoint/2010/main" val="3250998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solidFill>
                  <a:srgbClr val="000000"/>
                </a:solidFill>
                <a:latin typeface="Times New Roman"/>
              </a:rPr>
              <a:t>Türkiye’de Acil Tıp </a:t>
            </a:r>
            <a:endParaRPr lang="tr-TR" dirty="0"/>
          </a:p>
        </p:txBody>
      </p:sp>
      <p:sp>
        <p:nvSpPr>
          <p:cNvPr id="3" name="İçerik Yer Tutucusu 2"/>
          <p:cNvSpPr>
            <a:spLocks noGrp="1"/>
          </p:cNvSpPr>
          <p:nvPr>
            <p:ph idx="1"/>
          </p:nvPr>
        </p:nvSpPr>
        <p:spPr/>
        <p:txBody>
          <a:bodyPr>
            <a:normAutofit/>
          </a:bodyPr>
          <a:lstStyle/>
          <a:p>
            <a:r>
              <a:rPr lang="tr-TR" sz="2400" b="0" i="0" u="none" strike="noStrike" baseline="0" dirty="0" smtClean="0">
                <a:solidFill>
                  <a:srgbClr val="000000"/>
                </a:solidFill>
                <a:latin typeface="Times New Roman"/>
              </a:rPr>
              <a:t>Türkiye’de acil tıbbın gelişimi gerçek anlamda 1990 yılında İzmir Dokuz Eylül Üniversitesi’nin (DEÜ) daveti ile Türkiye’ye gelen ABD’li bir acil tıp uzmanı olan Dr. John </a:t>
            </a:r>
            <a:r>
              <a:rPr lang="tr-TR" sz="2400" b="0" i="0" u="none" strike="noStrike" baseline="0" dirty="0" err="1" smtClean="0">
                <a:solidFill>
                  <a:srgbClr val="000000"/>
                </a:solidFill>
                <a:latin typeface="Times New Roman"/>
              </a:rPr>
              <a:t>Fowler’ın</a:t>
            </a:r>
            <a:r>
              <a:rPr lang="tr-TR" sz="2400" b="0" i="0" u="none" strike="noStrike" baseline="0" dirty="0" smtClean="0">
                <a:solidFill>
                  <a:srgbClr val="000000"/>
                </a:solidFill>
                <a:latin typeface="Times New Roman"/>
              </a:rPr>
              <a:t> DEÜ Hastanesi Acil Servisi’nde çalışmaya başlaması ile olmuştur. Dr. John </a:t>
            </a:r>
            <a:r>
              <a:rPr lang="tr-TR" sz="2400" b="0" i="0" u="none" strike="noStrike" baseline="0" dirty="0" err="1" smtClean="0">
                <a:solidFill>
                  <a:srgbClr val="000000"/>
                </a:solidFill>
                <a:latin typeface="Times New Roman"/>
              </a:rPr>
              <a:t>Fowler’ın</a:t>
            </a:r>
            <a:r>
              <a:rPr lang="tr-TR" sz="2400" b="0" i="0" u="none" strike="noStrike" baseline="0" dirty="0" smtClean="0">
                <a:solidFill>
                  <a:srgbClr val="000000"/>
                </a:solidFill>
                <a:latin typeface="Times New Roman"/>
              </a:rPr>
              <a:t> etkin çabaları sonucu 1993 yılında “Acil Tıp” ayrı bir uzmanlık dalı olarak kabul edildi ve aynı yıl Türkiye’de iki acil tıp anabilim dalı kuruldu (Dokuz Eylül Üniversitesi ve Fırat Üniversitesi). </a:t>
            </a:r>
            <a:endParaRPr lang="tr-TR" sz="2400" dirty="0"/>
          </a:p>
        </p:txBody>
      </p:sp>
    </p:spTree>
    <p:extLst>
      <p:ext uri="{BB962C8B-B14F-4D97-AF65-F5344CB8AC3E}">
        <p14:creationId xmlns="" xmlns:p14="http://schemas.microsoft.com/office/powerpoint/2010/main" val="2936136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solidFill>
                  <a:srgbClr val="000000"/>
                </a:solidFill>
                <a:latin typeface="Times New Roman"/>
              </a:rPr>
              <a:t>Türkiye’de Acil Tıp </a:t>
            </a:r>
            <a:endParaRPr lang="tr-TR" dirty="0"/>
          </a:p>
        </p:txBody>
      </p:sp>
      <p:sp>
        <p:nvSpPr>
          <p:cNvPr id="3" name="İçerik Yer Tutucusu 2"/>
          <p:cNvSpPr>
            <a:spLocks noGrp="1"/>
          </p:cNvSpPr>
          <p:nvPr>
            <p:ph idx="1"/>
          </p:nvPr>
        </p:nvSpPr>
        <p:spPr/>
        <p:txBody>
          <a:bodyPr>
            <a:normAutofit fontScale="70000" lnSpcReduction="20000"/>
          </a:bodyPr>
          <a:lstStyle/>
          <a:p>
            <a:endParaRPr lang="tr-TR" sz="3600" b="0" i="0" u="none" strike="noStrike" baseline="0" dirty="0" smtClean="0">
              <a:solidFill>
                <a:srgbClr val="000000"/>
              </a:solidFill>
              <a:latin typeface="Times New Roman"/>
            </a:endParaRPr>
          </a:p>
          <a:p>
            <a:r>
              <a:rPr lang="tr-TR" b="0" i="0" u="none" strike="noStrike" baseline="0" dirty="0" smtClean="0">
                <a:solidFill>
                  <a:srgbClr val="000000"/>
                </a:solidFill>
                <a:latin typeface="Times New Roman"/>
              </a:rPr>
              <a:t>1993: İlk ve Acil Yardım (Acil tıp) yeni bir uzmanlık dalı oldu. Dokuz Eylül ve Fırat Üniversitesinde İlk ve Acil Yardım anabilim dalları açıldı ve uzmanlık eğitimi vermeye başladı. </a:t>
            </a:r>
          </a:p>
          <a:p>
            <a:r>
              <a:rPr lang="tr-TR" b="0" i="0" u="none" strike="noStrike" baseline="0" dirty="0" smtClean="0">
                <a:solidFill>
                  <a:srgbClr val="000000"/>
                </a:solidFill>
                <a:latin typeface="Times New Roman"/>
              </a:rPr>
              <a:t>1993: Acil tıp teknikeri eğitim programı başladı. </a:t>
            </a:r>
          </a:p>
          <a:p>
            <a:r>
              <a:rPr lang="tr-TR" b="0" i="0" u="none" strike="noStrike" baseline="0" dirty="0" smtClean="0">
                <a:solidFill>
                  <a:srgbClr val="000000"/>
                </a:solidFill>
                <a:latin typeface="Times New Roman"/>
              </a:rPr>
              <a:t>1994: Hastane öncesi hizmetlerde 077 Hızır </a:t>
            </a:r>
            <a:r>
              <a:rPr lang="tr-TR" b="0" i="0" u="none" strike="noStrike" baseline="0" dirty="0" err="1" smtClean="0">
                <a:solidFill>
                  <a:srgbClr val="000000"/>
                </a:solidFill>
                <a:latin typeface="Times New Roman"/>
              </a:rPr>
              <a:t>Acil’den</a:t>
            </a:r>
            <a:r>
              <a:rPr lang="tr-TR" b="0" i="0" u="none" strike="noStrike" baseline="0" dirty="0" smtClean="0">
                <a:solidFill>
                  <a:srgbClr val="000000"/>
                </a:solidFill>
                <a:latin typeface="Times New Roman"/>
              </a:rPr>
              <a:t> “</a:t>
            </a:r>
            <a:r>
              <a:rPr lang="tr-TR" b="1" i="0" u="none" strike="noStrike" baseline="0" dirty="0" smtClean="0">
                <a:solidFill>
                  <a:srgbClr val="000000"/>
                </a:solidFill>
                <a:latin typeface="Times New Roman"/>
              </a:rPr>
              <a:t>112 Acil Yardım ve </a:t>
            </a:r>
            <a:r>
              <a:rPr lang="tr-TR" b="1" i="0" u="none" strike="noStrike" baseline="0" dirty="0" err="1" smtClean="0">
                <a:solidFill>
                  <a:srgbClr val="000000"/>
                </a:solidFill>
                <a:latin typeface="Times New Roman"/>
              </a:rPr>
              <a:t>Kurtarma”</a:t>
            </a:r>
            <a:r>
              <a:rPr lang="tr-TR" b="0" i="0" u="none" strike="noStrike" baseline="0" dirty="0" err="1" smtClean="0">
                <a:solidFill>
                  <a:srgbClr val="000000"/>
                </a:solidFill>
                <a:latin typeface="Times New Roman"/>
              </a:rPr>
              <a:t>ya</a:t>
            </a:r>
            <a:r>
              <a:rPr lang="tr-TR" b="0" i="0" u="none" strike="noStrike" baseline="0" dirty="0" smtClean="0">
                <a:solidFill>
                  <a:srgbClr val="000000"/>
                </a:solidFill>
                <a:latin typeface="Times New Roman"/>
              </a:rPr>
              <a:t> geçildi. </a:t>
            </a:r>
          </a:p>
          <a:p>
            <a:r>
              <a:rPr lang="tr-TR" b="0" i="0" u="none" strike="noStrike" baseline="0" dirty="0" smtClean="0">
                <a:solidFill>
                  <a:srgbClr val="000000"/>
                </a:solidFill>
                <a:latin typeface="Times New Roman"/>
              </a:rPr>
              <a:t>1994-1995: İstanbul, Ankara ve İzmir’de 112 ekipleri kuruldu. Ambulans ekiplerinde sağlık memurları, ebeler ve hemşireler, az bir kısmında ise doktorlar görev yapmaktaydı. </a:t>
            </a:r>
          </a:p>
          <a:p>
            <a:r>
              <a:rPr lang="tr-TR" b="0" i="0" u="none" strike="noStrike" baseline="0" dirty="0" smtClean="0">
                <a:solidFill>
                  <a:srgbClr val="000000"/>
                </a:solidFill>
                <a:latin typeface="Times New Roman"/>
              </a:rPr>
              <a:t>1996: Sağlık Bakanlığına bağlı okullarda ilk yardım ve acil bakım teknisyenliği bölümü açıldı. </a:t>
            </a:r>
          </a:p>
          <a:p>
            <a:endParaRPr lang="tr-TR" dirty="0"/>
          </a:p>
        </p:txBody>
      </p:sp>
    </p:spTree>
    <p:extLst>
      <p:ext uri="{BB962C8B-B14F-4D97-AF65-F5344CB8AC3E}">
        <p14:creationId xmlns="" xmlns:p14="http://schemas.microsoft.com/office/powerpoint/2010/main" val="2180841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solidFill>
                  <a:srgbClr val="000000"/>
                </a:solidFill>
                <a:latin typeface="Times New Roman"/>
              </a:rPr>
              <a:t>Türkiye’de Acil Tıp </a:t>
            </a:r>
            <a:endParaRPr lang="tr-TR" dirty="0"/>
          </a:p>
        </p:txBody>
      </p:sp>
      <p:sp>
        <p:nvSpPr>
          <p:cNvPr id="3" name="İçerik Yer Tutucusu 2"/>
          <p:cNvSpPr>
            <a:spLocks noGrp="1"/>
          </p:cNvSpPr>
          <p:nvPr>
            <p:ph idx="1"/>
          </p:nvPr>
        </p:nvSpPr>
        <p:spPr/>
        <p:txBody>
          <a:bodyPr>
            <a:normAutofit fontScale="62500" lnSpcReduction="20000"/>
          </a:bodyPr>
          <a:lstStyle/>
          <a:p>
            <a:endParaRPr lang="tr-TR" sz="3600" b="0" i="0" u="none" strike="noStrike" baseline="0" dirty="0" smtClean="0">
              <a:solidFill>
                <a:srgbClr val="000000"/>
              </a:solidFill>
              <a:latin typeface="Times New Roman"/>
            </a:endParaRPr>
          </a:p>
          <a:p>
            <a:r>
              <a:rPr lang="tr-TR" b="0" i="0" u="none" strike="noStrike" baseline="0" dirty="0" smtClean="0">
                <a:solidFill>
                  <a:srgbClr val="000000"/>
                </a:solidFill>
                <a:latin typeface="Times New Roman"/>
              </a:rPr>
              <a:t>2000: Acil sağlık hizmetlerinin bütün yurtta eşit, ulaşılabilir, kaliteli, süratli ve verimli olarak yürütülmesini sağlamak amacıyla acil sağlık hizmetlerinin sevk ve idaresine dair usul ve esasları belirleyen “Acil Sağlık Hizmetleri Yönetmeliği” çıkarıldı. </a:t>
            </a:r>
          </a:p>
          <a:p>
            <a:r>
              <a:rPr lang="tr-TR" b="0" i="0" u="none" strike="noStrike" baseline="0" dirty="0" smtClean="0">
                <a:solidFill>
                  <a:srgbClr val="000000"/>
                </a:solidFill>
                <a:latin typeface="Times New Roman"/>
              </a:rPr>
              <a:t>2004: İlk defa Sağlık Bakanlığı’nın 112 acil yardım ve kurtarma istasyonlarına ve hastane acil servislerine ambulans ve acil bakım teknikeri ve acil tıp teknisyenlerinin atamaları yapıldı. </a:t>
            </a:r>
          </a:p>
          <a:p>
            <a:r>
              <a:rPr lang="tr-TR" b="0" i="0" u="none" strike="noStrike" baseline="0" dirty="0" smtClean="0">
                <a:solidFill>
                  <a:srgbClr val="000000"/>
                </a:solidFill>
                <a:latin typeface="Times New Roman"/>
              </a:rPr>
              <a:t>2007: 2000 yılında çıkarılan “Acil Sağlık Hizmetleri </a:t>
            </a:r>
            <a:r>
              <a:rPr lang="tr-TR" b="0" i="0" u="none" strike="noStrike" baseline="0" dirty="0" err="1" smtClean="0">
                <a:solidFill>
                  <a:srgbClr val="000000"/>
                </a:solidFill>
                <a:latin typeface="Times New Roman"/>
              </a:rPr>
              <a:t>Yönetmeliği”nde</a:t>
            </a:r>
            <a:r>
              <a:rPr lang="tr-TR" b="0" i="0" u="none" strike="noStrike" baseline="0" dirty="0" smtClean="0">
                <a:solidFill>
                  <a:srgbClr val="000000"/>
                </a:solidFill>
                <a:latin typeface="Times New Roman"/>
              </a:rPr>
              <a:t> değişiklik yapılarak 28. maddesine ambulans ve acil bakım teknikeri (AABT) ve acil tıp teknisyenlerinin (ATT) görev, yetki ve sorumlulukları eklendi. </a:t>
            </a:r>
          </a:p>
          <a:p>
            <a:r>
              <a:rPr lang="tr-TR" b="0" i="0" u="none" strike="noStrike" baseline="0" dirty="0" smtClean="0">
                <a:solidFill>
                  <a:srgbClr val="000000"/>
                </a:solidFill>
                <a:latin typeface="Times New Roman"/>
              </a:rPr>
              <a:t>2009: “Ambulans ve Acil Bakım Teknikerleri İle Acil Tıp Teknisyenlerinin Çalışma Usul ve Esaslarına Dair Tebliği” hazırlanarak “Yetişkin Uygulama ve Çocuk Uygulama </a:t>
            </a:r>
            <a:r>
              <a:rPr lang="tr-TR" b="0" i="0" u="none" strike="noStrike" baseline="0" dirty="0" err="1" smtClean="0">
                <a:solidFill>
                  <a:srgbClr val="000000"/>
                </a:solidFill>
                <a:latin typeface="Times New Roman"/>
              </a:rPr>
              <a:t>Kılavuzu”nda</a:t>
            </a:r>
            <a:r>
              <a:rPr lang="tr-TR" b="0" i="0" u="none" strike="noStrike" baseline="0" dirty="0" smtClean="0">
                <a:solidFill>
                  <a:srgbClr val="000000"/>
                </a:solidFill>
                <a:latin typeface="Times New Roman"/>
              </a:rPr>
              <a:t> AABT VE </a:t>
            </a:r>
            <a:r>
              <a:rPr lang="tr-TR" b="0" i="0" u="none" strike="noStrike" baseline="0" dirty="0" err="1" smtClean="0">
                <a:solidFill>
                  <a:srgbClr val="000000"/>
                </a:solidFill>
                <a:latin typeface="Times New Roman"/>
              </a:rPr>
              <a:t>ATT’nin</a:t>
            </a:r>
            <a:r>
              <a:rPr lang="tr-TR" b="0" i="0" u="none" strike="noStrike" baseline="0" dirty="0" smtClean="0">
                <a:solidFill>
                  <a:srgbClr val="000000"/>
                </a:solidFill>
                <a:latin typeface="Times New Roman"/>
              </a:rPr>
              <a:t> görev, yetki ve sorumlulukları algoritma hâline getirildi. </a:t>
            </a:r>
          </a:p>
          <a:p>
            <a:endParaRPr lang="tr-TR" dirty="0"/>
          </a:p>
        </p:txBody>
      </p:sp>
    </p:spTree>
    <p:extLst>
      <p:ext uri="{BB962C8B-B14F-4D97-AF65-F5344CB8AC3E}">
        <p14:creationId xmlns="" xmlns:p14="http://schemas.microsoft.com/office/powerpoint/2010/main" val="3265601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i="0" u="none" strike="noStrike" baseline="0" dirty="0" smtClean="0">
                <a:solidFill>
                  <a:srgbClr val="000000"/>
                </a:solidFill>
                <a:latin typeface="Times New Roman"/>
              </a:rPr>
              <a:t>Acil Tıp </a:t>
            </a:r>
            <a:endParaRPr lang="tr-TR" sz="3200" dirty="0"/>
          </a:p>
        </p:txBody>
      </p:sp>
      <p:sp>
        <p:nvSpPr>
          <p:cNvPr id="3" name="İçerik Yer Tutucusu 2"/>
          <p:cNvSpPr>
            <a:spLocks noGrp="1"/>
          </p:cNvSpPr>
          <p:nvPr>
            <p:ph idx="1"/>
          </p:nvPr>
        </p:nvSpPr>
        <p:spPr/>
        <p:txBody>
          <a:bodyPr>
            <a:normAutofit/>
          </a:bodyPr>
          <a:lstStyle/>
          <a:p>
            <a:pPr marL="0" indent="0">
              <a:buNone/>
            </a:pPr>
            <a:r>
              <a:rPr lang="tr-TR" sz="2400" b="1" i="0" u="none" strike="noStrike" baseline="0" dirty="0" smtClean="0">
                <a:solidFill>
                  <a:srgbClr val="000000"/>
                </a:solidFill>
                <a:latin typeface="Times New Roman"/>
              </a:rPr>
              <a:t>Acil tıp; </a:t>
            </a:r>
            <a:r>
              <a:rPr lang="tr-TR" sz="2400" b="0" i="0" u="none" strike="noStrike" baseline="0" dirty="0" smtClean="0">
                <a:solidFill>
                  <a:srgbClr val="000000"/>
                </a:solidFill>
                <a:latin typeface="Times New Roman"/>
              </a:rPr>
              <a:t>beklenmedik bir hastalık veya bir yaralanma durumunda, hastayı değerlendirmek, müdahalesini yapmak, tedavisini başlatmak ve daha ileri sakatlık ve yaralanmadan korumak olan bir uzmanlık dalıdır. Kişiler beklenmedik bir anda tıbbi bakıma ihtiyaç duyabilirler. Bu nedenle acil tıbbi bakım 24 saat kesintisiz verilmelidir. Acil tıp, öncelikle acil servislerdeki hizmetleri kapsarken aynı zamanda hastane öncesi sağlık hizmetleri (ilk yardım, ambulans vb.) ve afet öncesi planlama ile de ilgilenir. </a:t>
            </a:r>
            <a:endParaRPr lang="tr-TR" sz="2400" dirty="0"/>
          </a:p>
        </p:txBody>
      </p:sp>
    </p:spTree>
    <p:extLst>
      <p:ext uri="{BB962C8B-B14F-4D97-AF65-F5344CB8AC3E}">
        <p14:creationId xmlns="" xmlns:p14="http://schemas.microsoft.com/office/powerpoint/2010/main" val="726815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lvl="0" indent="0">
              <a:buNone/>
            </a:pPr>
            <a:r>
              <a:rPr lang="tr-TR" sz="2400" dirty="0">
                <a:solidFill>
                  <a:srgbClr val="000000"/>
                </a:solidFill>
                <a:latin typeface="Times New Roman"/>
              </a:rPr>
              <a:t>Özellikle acil sağlık sorunlarının çözümü için hastane öncesi ve hastanelere bağlı acil servislerde sunulan hizmetin kalitesinin artırılması, ölüm ve sakatlıkların önlenmesi ve sonuçta toplum sağlığının yükseltilmesi hedef alınmıştır. </a:t>
            </a:r>
            <a:endParaRPr lang="tr-TR" sz="2400" dirty="0">
              <a:solidFill>
                <a:prstClr val="black"/>
              </a:solidFill>
            </a:endParaRPr>
          </a:p>
          <a:p>
            <a:pPr marL="0" indent="0">
              <a:buNone/>
            </a:pPr>
            <a:endParaRPr lang="tr-TR" sz="2400" b="0" i="0" u="none" strike="noStrike" baseline="0" dirty="0" smtClean="0">
              <a:solidFill>
                <a:srgbClr val="000000"/>
              </a:solidFill>
              <a:latin typeface="Times New Roman"/>
            </a:endParaRPr>
          </a:p>
          <a:p>
            <a:pPr marL="0" indent="0">
              <a:buNone/>
            </a:pPr>
            <a:r>
              <a:rPr lang="tr-TR" sz="2400" b="0" i="0" u="none" strike="noStrike" baseline="0" dirty="0" smtClean="0">
                <a:solidFill>
                  <a:srgbClr val="000000"/>
                </a:solidFill>
                <a:latin typeface="Times New Roman"/>
              </a:rPr>
              <a:t>Acil tıp konusunda eğitim almış sağlık personeli, akut hastalıklarda ve yaralanmalarda hastanın değerlendirilmesi, stabilizasyonu, (hasta veya yaralının hayati fonksiyonlarının normal sınırlar içerisinde olması ve devam etmesi) tedavisi ve naklini sağlamak için çalışır. </a:t>
            </a:r>
            <a:endParaRPr lang="tr-TR" sz="2400" dirty="0"/>
          </a:p>
        </p:txBody>
      </p:sp>
    </p:spTree>
    <p:extLst>
      <p:ext uri="{BB962C8B-B14F-4D97-AF65-F5344CB8AC3E}">
        <p14:creationId xmlns="" xmlns:p14="http://schemas.microsoft.com/office/powerpoint/2010/main" val="1006052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i="0" u="none" strike="noStrike" baseline="0" dirty="0" smtClean="0">
                <a:solidFill>
                  <a:srgbClr val="000000"/>
                </a:solidFill>
                <a:latin typeface="Times New Roman"/>
              </a:rPr>
              <a:t>Dünyada Acil Tıp Sistemleri </a:t>
            </a:r>
            <a:endParaRPr lang="tr-TR" sz="3200" dirty="0"/>
          </a:p>
        </p:txBody>
      </p:sp>
      <p:sp>
        <p:nvSpPr>
          <p:cNvPr id="3" name="İçerik Yer Tutucusu 2"/>
          <p:cNvSpPr>
            <a:spLocks noGrp="1"/>
          </p:cNvSpPr>
          <p:nvPr>
            <p:ph idx="1"/>
          </p:nvPr>
        </p:nvSpPr>
        <p:spPr/>
        <p:txBody>
          <a:bodyPr/>
          <a:lstStyle/>
          <a:p>
            <a:endParaRPr lang="tr-TR" sz="3600" b="0" i="0" u="none" strike="noStrike" baseline="0" dirty="0" smtClean="0">
              <a:solidFill>
                <a:srgbClr val="000000"/>
              </a:solidFill>
              <a:latin typeface="Times New Roman"/>
            </a:endParaRPr>
          </a:p>
          <a:p>
            <a:r>
              <a:rPr lang="tr-TR" sz="2400" b="1" i="0" u="none" strike="noStrike" baseline="0" dirty="0" err="1" smtClean="0">
                <a:solidFill>
                  <a:srgbClr val="000000"/>
                </a:solidFill>
                <a:latin typeface="Times New Roman"/>
              </a:rPr>
              <a:t>Anglo</a:t>
            </a:r>
            <a:r>
              <a:rPr lang="tr-TR" sz="2400" b="1" i="0" u="none" strike="noStrike" baseline="0" dirty="0" smtClean="0">
                <a:solidFill>
                  <a:srgbClr val="000000"/>
                </a:solidFill>
                <a:latin typeface="Times New Roman"/>
              </a:rPr>
              <a:t>- Amerikan modeli: </a:t>
            </a:r>
          </a:p>
          <a:p>
            <a:pPr marL="0" indent="0">
              <a:buNone/>
            </a:pPr>
            <a:r>
              <a:rPr lang="tr-TR" sz="2400" b="1" dirty="0">
                <a:solidFill>
                  <a:srgbClr val="000000"/>
                </a:solidFill>
                <a:latin typeface="Times New Roman"/>
              </a:rPr>
              <a:t> </a:t>
            </a:r>
            <a:r>
              <a:rPr lang="tr-TR" sz="2400" b="0" i="0" u="none" strike="noStrike" baseline="0" dirty="0" smtClean="0">
                <a:solidFill>
                  <a:srgbClr val="000000"/>
                </a:solidFill>
                <a:latin typeface="Times New Roman"/>
              </a:rPr>
              <a:t>Bu modelde hastalar daha yüksek kalitede bakım alabilmeleri için hastanelere taşınırlar. </a:t>
            </a:r>
            <a:r>
              <a:rPr lang="tr-TR" sz="2400" b="0" i="0" u="none" strike="noStrike" baseline="0" dirty="0" smtClean="0">
                <a:latin typeface="Times New Roman"/>
              </a:rPr>
              <a:t>Hekim olmayan personel, örneğin ambulans ve acil bakım teknikerleri, acil tıp teknisyenleri sahada acil tıp hizmetini başlatırlar ve kritik hastaları veya yaralıları hastanelerdeki acil servislere taşırlar. Acil servislerde acil hekimleri ileri acil bakım hizmetini vermekle yükümlüdür. Bu modelde acil serviste acil tıp uzmanları çalışır ya da diğer hekimler acil tıp uzmanlarının üst denetçiliğinde çalışırlar. </a:t>
            </a:r>
            <a:endParaRPr lang="tr-TR" sz="2400" b="0" i="0" u="none" strike="noStrike" baseline="0" dirty="0" smtClean="0">
              <a:solidFill>
                <a:srgbClr val="000000"/>
              </a:solidFill>
              <a:latin typeface="Times New Roman"/>
            </a:endParaRPr>
          </a:p>
          <a:p>
            <a:endParaRPr lang="tr-TR" dirty="0"/>
          </a:p>
        </p:txBody>
      </p:sp>
    </p:spTree>
    <p:extLst>
      <p:ext uri="{BB962C8B-B14F-4D97-AF65-F5344CB8AC3E}">
        <p14:creationId xmlns="" xmlns:p14="http://schemas.microsoft.com/office/powerpoint/2010/main" val="3028037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2400" b="0" i="0" u="none" strike="noStrike" baseline="0" dirty="0" smtClean="0">
                <a:solidFill>
                  <a:srgbClr val="000000"/>
                </a:solidFill>
                <a:latin typeface="Times New Roman"/>
              </a:rPr>
              <a:t>Türkiye ise gerek hastane öncesi gerekse hastanelerdeki acil servis hizmetlerinde </a:t>
            </a:r>
            <a:r>
              <a:rPr lang="tr-TR" sz="2400" b="0" i="0" u="none" strike="noStrike" baseline="0" dirty="0" err="1" smtClean="0">
                <a:solidFill>
                  <a:srgbClr val="000000"/>
                </a:solidFill>
                <a:latin typeface="Times New Roman"/>
              </a:rPr>
              <a:t>Anglo</a:t>
            </a:r>
            <a:r>
              <a:rPr lang="tr-TR" sz="2400" b="0" i="0" u="none" strike="noStrike" baseline="0" dirty="0" smtClean="0">
                <a:solidFill>
                  <a:srgbClr val="000000"/>
                </a:solidFill>
                <a:latin typeface="Times New Roman"/>
              </a:rPr>
              <a:t>-Amerikan modelini yerleştirmeye çalışmaktadır. </a:t>
            </a:r>
          </a:p>
          <a:p>
            <a:pPr marL="0" indent="0">
              <a:buNone/>
            </a:pPr>
            <a:r>
              <a:rPr lang="tr-TR" sz="2400" b="0" i="0" u="none" strike="noStrike" baseline="0" dirty="0" smtClean="0">
                <a:solidFill>
                  <a:srgbClr val="000000"/>
                </a:solidFill>
                <a:latin typeface="Times New Roman"/>
              </a:rPr>
              <a:t>Avustralya, Kanada, Kosta Rika, Hong Kong, İzlanda, İrlanda, İsrail, Malezya, Hollanda, Yeni Zelanda, Nikaragua, Filipinler, Polonya, Singapur, Güney Kore, Tayvan, Türkiye, İngiltere ve ABD </a:t>
            </a:r>
            <a:r>
              <a:rPr lang="tr-TR" sz="2400" b="0" i="0" u="none" strike="noStrike" baseline="0" dirty="0" err="1" smtClean="0">
                <a:solidFill>
                  <a:srgbClr val="000000"/>
                </a:solidFill>
                <a:latin typeface="Times New Roman"/>
              </a:rPr>
              <a:t>Anglo</a:t>
            </a:r>
            <a:r>
              <a:rPr lang="tr-TR" sz="2400" b="0" i="0" u="none" strike="noStrike" baseline="0" dirty="0" smtClean="0">
                <a:solidFill>
                  <a:srgbClr val="000000"/>
                </a:solidFill>
                <a:latin typeface="Times New Roman"/>
              </a:rPr>
              <a:t>-Amerikan modeline adapte olan veya olmaya çalışan ülkeler arasında yer almaktadır. </a:t>
            </a:r>
            <a:endParaRPr lang="tr-TR" sz="2400" dirty="0"/>
          </a:p>
        </p:txBody>
      </p:sp>
    </p:spTree>
    <p:extLst>
      <p:ext uri="{BB962C8B-B14F-4D97-AF65-F5344CB8AC3E}">
        <p14:creationId xmlns="" xmlns:p14="http://schemas.microsoft.com/office/powerpoint/2010/main" val="2962614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solidFill>
                  <a:srgbClr val="000000"/>
                </a:solidFill>
                <a:latin typeface="Times New Roman"/>
              </a:rPr>
              <a:t>Dünyada Acil Tıp Sistemleri </a:t>
            </a:r>
            <a:endParaRPr lang="tr-TR" dirty="0"/>
          </a:p>
        </p:txBody>
      </p:sp>
      <p:sp>
        <p:nvSpPr>
          <p:cNvPr id="3" name="İçerik Yer Tutucusu 2"/>
          <p:cNvSpPr>
            <a:spLocks noGrp="1"/>
          </p:cNvSpPr>
          <p:nvPr>
            <p:ph idx="1"/>
          </p:nvPr>
        </p:nvSpPr>
        <p:spPr/>
        <p:txBody>
          <a:bodyPr/>
          <a:lstStyle/>
          <a:p>
            <a:endParaRPr lang="tr-TR" sz="3600" b="0" i="0" u="none" strike="noStrike" baseline="0" dirty="0" smtClean="0">
              <a:solidFill>
                <a:srgbClr val="000000"/>
              </a:solidFill>
              <a:latin typeface="Times New Roman"/>
            </a:endParaRPr>
          </a:p>
          <a:p>
            <a:r>
              <a:rPr lang="tr-TR" sz="2400" b="1" i="0" u="none" strike="noStrike" baseline="0" dirty="0" err="1" smtClean="0">
                <a:solidFill>
                  <a:srgbClr val="000000"/>
                </a:solidFill>
                <a:latin typeface="Times New Roman"/>
              </a:rPr>
              <a:t>Franko</a:t>
            </a:r>
            <a:r>
              <a:rPr lang="tr-TR" sz="2400" b="1" i="0" u="none" strike="noStrike" baseline="0" dirty="0" smtClean="0">
                <a:solidFill>
                  <a:srgbClr val="000000"/>
                </a:solidFill>
                <a:latin typeface="Times New Roman"/>
              </a:rPr>
              <a:t>- </a:t>
            </a:r>
            <a:r>
              <a:rPr lang="tr-TR" sz="2400" b="1" i="0" u="none" strike="noStrike" baseline="0" dirty="0" err="1" smtClean="0">
                <a:solidFill>
                  <a:srgbClr val="000000"/>
                </a:solidFill>
                <a:latin typeface="Times New Roman"/>
              </a:rPr>
              <a:t>German</a:t>
            </a:r>
            <a:r>
              <a:rPr lang="tr-TR" sz="2400" b="1" i="0" u="none" strike="noStrike" baseline="0" dirty="0" smtClean="0">
                <a:solidFill>
                  <a:srgbClr val="000000"/>
                </a:solidFill>
                <a:latin typeface="Times New Roman"/>
              </a:rPr>
              <a:t> modeli:   </a:t>
            </a:r>
            <a:r>
              <a:rPr lang="tr-TR" sz="2400" b="0" i="0" u="none" strike="noStrike" baseline="0" dirty="0" smtClean="0">
                <a:solidFill>
                  <a:srgbClr val="000000"/>
                </a:solidFill>
                <a:latin typeface="Times New Roman"/>
              </a:rPr>
              <a:t>Bu modelde hastane hastaya getirilir ve yüksek bakım sağlamak için acil doktorları ve teknoloji sahaya taşınır. </a:t>
            </a:r>
          </a:p>
          <a:p>
            <a:r>
              <a:rPr lang="tr-TR" sz="2400" dirty="0">
                <a:solidFill>
                  <a:srgbClr val="000000"/>
                </a:solidFill>
                <a:latin typeface="Times New Roman"/>
              </a:rPr>
              <a:t> </a:t>
            </a:r>
            <a:r>
              <a:rPr lang="tr-TR" sz="2400" b="0" i="0" u="none" strike="noStrike" baseline="0" dirty="0" smtClean="0">
                <a:solidFill>
                  <a:srgbClr val="000000"/>
                </a:solidFill>
                <a:latin typeface="Times New Roman"/>
              </a:rPr>
              <a:t>Bu modelde, acil doktorları (sıklıkla anestezi uzmanları) hastane öncesinde acil bakım hizmetini üstlenirler. (genellikle </a:t>
            </a:r>
            <a:r>
              <a:rPr lang="tr-TR" sz="2400" b="0" i="0" u="none" strike="noStrike" baseline="0" dirty="0" err="1" smtClean="0">
                <a:solidFill>
                  <a:srgbClr val="000000"/>
                </a:solidFill>
                <a:latin typeface="Times New Roman"/>
              </a:rPr>
              <a:t>resusitasyon</a:t>
            </a:r>
            <a:r>
              <a:rPr lang="tr-TR" sz="2400" b="0" i="0" u="none" strike="noStrike" baseline="0" dirty="0" smtClean="0">
                <a:solidFill>
                  <a:srgbClr val="000000"/>
                </a:solidFill>
                <a:latin typeface="Times New Roman"/>
              </a:rPr>
              <a:t> ve ağrı kontrolü) Hastalar doğrudan sahadan yataklı servislere yatırılır. </a:t>
            </a:r>
            <a:endParaRPr lang="tr-TR" dirty="0"/>
          </a:p>
        </p:txBody>
      </p:sp>
    </p:spTree>
    <p:extLst>
      <p:ext uri="{BB962C8B-B14F-4D97-AF65-F5344CB8AC3E}">
        <p14:creationId xmlns="" xmlns:p14="http://schemas.microsoft.com/office/powerpoint/2010/main" val="3340609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sz="2400" dirty="0">
                <a:solidFill>
                  <a:srgbClr val="000000"/>
                </a:solidFill>
                <a:latin typeface="Times New Roman"/>
              </a:rPr>
              <a:t>Acil tıp ayrı bir dal değildir ve acil servis hizmeti anestezi uzmanlarının kontrolü altındadır. </a:t>
            </a:r>
          </a:p>
          <a:p>
            <a:pPr marL="0" indent="0">
              <a:buNone/>
            </a:pPr>
            <a:endParaRPr lang="tr-TR" b="0" i="0" u="none" strike="noStrike" baseline="0" dirty="0" smtClean="0">
              <a:solidFill>
                <a:srgbClr val="000000"/>
              </a:solidFill>
              <a:latin typeface="Times New Roman"/>
            </a:endParaRPr>
          </a:p>
          <a:p>
            <a:r>
              <a:rPr lang="tr-TR" b="0" i="0" u="none" strike="noStrike" baseline="0" dirty="0" smtClean="0">
                <a:solidFill>
                  <a:srgbClr val="000000"/>
                </a:solidFill>
                <a:latin typeface="Times New Roman"/>
              </a:rPr>
              <a:t> </a:t>
            </a:r>
            <a:r>
              <a:rPr lang="tr-TR" sz="2400" b="0" i="0" u="none" strike="noStrike" baseline="0" dirty="0" err="1" smtClean="0">
                <a:solidFill>
                  <a:srgbClr val="000000"/>
                </a:solidFill>
                <a:latin typeface="Times New Roman"/>
              </a:rPr>
              <a:t>Franko</a:t>
            </a:r>
            <a:r>
              <a:rPr lang="tr-TR" sz="2400" b="0" i="0" u="none" strike="noStrike" baseline="0" dirty="0" smtClean="0">
                <a:solidFill>
                  <a:srgbClr val="000000"/>
                </a:solidFill>
                <a:latin typeface="Times New Roman"/>
              </a:rPr>
              <a:t>- </a:t>
            </a:r>
            <a:r>
              <a:rPr lang="tr-TR" sz="2400" b="0" i="0" u="none" strike="noStrike" baseline="0" dirty="0" err="1" smtClean="0">
                <a:solidFill>
                  <a:srgbClr val="000000"/>
                </a:solidFill>
                <a:latin typeface="Times New Roman"/>
              </a:rPr>
              <a:t>German</a:t>
            </a:r>
            <a:r>
              <a:rPr lang="tr-TR" sz="2400" b="0" i="0" u="none" strike="noStrike" baseline="0" dirty="0" smtClean="0">
                <a:solidFill>
                  <a:srgbClr val="000000"/>
                </a:solidFill>
                <a:latin typeface="Times New Roman"/>
              </a:rPr>
              <a:t> modeli Avusturya, Finlandiya, Fransa, Almanya, Litvanya, Norveç, Portekiz, Rusya, Slovenya, İsveç ve İsviçre’de yaygındır. </a:t>
            </a:r>
            <a:endParaRPr lang="tr-TR" dirty="0"/>
          </a:p>
        </p:txBody>
      </p:sp>
    </p:spTree>
    <p:extLst>
      <p:ext uri="{BB962C8B-B14F-4D97-AF65-F5344CB8AC3E}">
        <p14:creationId xmlns="" xmlns:p14="http://schemas.microsoft.com/office/powerpoint/2010/main" val="3862493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i="0" u="none" strike="noStrike" baseline="0" dirty="0" smtClean="0">
                <a:solidFill>
                  <a:srgbClr val="000000"/>
                </a:solidFill>
                <a:latin typeface="Times New Roman"/>
              </a:rPr>
              <a:t>Türkiye’de Acil Tıp </a:t>
            </a:r>
            <a:endParaRPr lang="tr-TR" sz="3200" dirty="0"/>
          </a:p>
        </p:txBody>
      </p:sp>
      <p:sp>
        <p:nvSpPr>
          <p:cNvPr id="3" name="İçerik Yer Tutucusu 2"/>
          <p:cNvSpPr>
            <a:spLocks noGrp="1"/>
          </p:cNvSpPr>
          <p:nvPr>
            <p:ph idx="1"/>
          </p:nvPr>
        </p:nvSpPr>
        <p:spPr/>
        <p:txBody>
          <a:bodyPr>
            <a:normAutofit/>
          </a:bodyPr>
          <a:lstStyle/>
          <a:p>
            <a:r>
              <a:rPr lang="tr-TR" sz="2400" b="0" i="0" u="none" strike="noStrike" baseline="0" dirty="0" smtClean="0">
                <a:solidFill>
                  <a:srgbClr val="000000"/>
                </a:solidFill>
                <a:latin typeface="Times New Roman"/>
              </a:rPr>
              <a:t>Acil servislerin günümüz acil tıbbına uygun olarak başarılı hizmet verebilmesi; ancak acil tıp konusunda eğitimli, kalıcı bir kadroya sahip olunmasıyla mümkündür. Türkiye’de genel sağlık ve acil sağlık hizmetleriyle ilgili düzenlemeler yakın tarihe kadar oldukça yetersizdi. </a:t>
            </a:r>
          </a:p>
          <a:p>
            <a:r>
              <a:rPr lang="tr-TR" sz="2400" b="0" i="0" u="none" strike="noStrike" baseline="0" dirty="0" smtClean="0">
                <a:solidFill>
                  <a:srgbClr val="000000"/>
                </a:solidFill>
                <a:latin typeface="Times New Roman"/>
              </a:rPr>
              <a:t>1961 yılında çıkarılan </a:t>
            </a:r>
            <a:r>
              <a:rPr lang="tr-TR" sz="2400" b="1" i="0" u="none" strike="noStrike" baseline="0" dirty="0" smtClean="0">
                <a:solidFill>
                  <a:srgbClr val="000000"/>
                </a:solidFill>
                <a:latin typeface="Times New Roman"/>
              </a:rPr>
              <a:t>224 sayılı "Sağlık Hizmetlerinin Sosyalleştirilmesi Hakkında Kanun" </a:t>
            </a:r>
            <a:r>
              <a:rPr lang="tr-TR" sz="2400" b="0" i="0" u="none" strike="noStrike" baseline="0" dirty="0" smtClean="0">
                <a:solidFill>
                  <a:srgbClr val="000000"/>
                </a:solidFill>
                <a:latin typeface="Times New Roman"/>
              </a:rPr>
              <a:t>ile sağlık hizmetlerinin yurdun ücra köşesindeki vatandaşın ayağına kadar götürülmesini hedef tutan yeni bir hizmet anlayışı ve uygulaması getirildi. </a:t>
            </a:r>
            <a:endParaRPr lang="tr-TR" sz="2400" dirty="0"/>
          </a:p>
        </p:txBody>
      </p:sp>
    </p:spTree>
    <p:extLst>
      <p:ext uri="{BB962C8B-B14F-4D97-AF65-F5344CB8AC3E}">
        <p14:creationId xmlns="" xmlns:p14="http://schemas.microsoft.com/office/powerpoint/2010/main" val="2228044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solidFill>
                  <a:srgbClr val="000000"/>
                </a:solidFill>
                <a:latin typeface="Times New Roman"/>
              </a:rPr>
              <a:t>Türkiye’de Acil Tıp </a:t>
            </a:r>
            <a:endParaRPr lang="tr-TR" dirty="0"/>
          </a:p>
        </p:txBody>
      </p:sp>
      <p:sp>
        <p:nvSpPr>
          <p:cNvPr id="3" name="İçerik Yer Tutucusu 2"/>
          <p:cNvSpPr>
            <a:spLocks noGrp="1"/>
          </p:cNvSpPr>
          <p:nvPr>
            <p:ph idx="1"/>
          </p:nvPr>
        </p:nvSpPr>
        <p:spPr/>
        <p:txBody>
          <a:bodyPr>
            <a:normAutofit fontScale="92500" lnSpcReduction="20000"/>
          </a:bodyPr>
          <a:lstStyle/>
          <a:p>
            <a:r>
              <a:rPr lang="tr-TR" sz="2400" b="0" i="0" u="none" strike="noStrike" baseline="0" dirty="0" smtClean="0">
                <a:solidFill>
                  <a:srgbClr val="000000"/>
                </a:solidFill>
                <a:latin typeface="Times New Roman"/>
              </a:rPr>
              <a:t>1982 Anayasasının 41. ve 56. maddeleri ile </a:t>
            </a:r>
            <a:r>
              <a:rPr lang="tr-TR" sz="2400" b="1" i="0" u="none" strike="noStrike" baseline="0" dirty="0" smtClean="0">
                <a:solidFill>
                  <a:srgbClr val="000000"/>
                </a:solidFill>
                <a:latin typeface="Times New Roman"/>
              </a:rPr>
              <a:t>"Sağlık, yalnız hastalık ya da sakatlığın bulunmayışı değil, bedenen, ruhsal ve sosyal yönden tam bir iyilik hâlidir." </a:t>
            </a:r>
            <a:r>
              <a:rPr lang="tr-TR" sz="2400" b="0" i="0" u="none" strike="noStrike" baseline="0" dirty="0" smtClean="0">
                <a:solidFill>
                  <a:srgbClr val="000000"/>
                </a:solidFill>
                <a:latin typeface="Times New Roman"/>
              </a:rPr>
              <a:t>şeklindeki tanım benimsenmiş ve sağlık hizmetlerinden yararlanmada eşitlik sağlanarak bu hizmet devlet güvencesi altına alınmıştır.</a:t>
            </a:r>
          </a:p>
          <a:p>
            <a:endParaRPr lang="tr-TR" sz="2400" dirty="0">
              <a:solidFill>
                <a:srgbClr val="000000"/>
              </a:solidFill>
              <a:latin typeface="Times New Roman"/>
            </a:endParaRPr>
          </a:p>
          <a:p>
            <a:r>
              <a:rPr lang="tr-TR" sz="2400" b="0" i="0" u="none" strike="noStrike" baseline="0" dirty="0" smtClean="0">
                <a:solidFill>
                  <a:srgbClr val="000000"/>
                </a:solidFill>
                <a:latin typeface="Times New Roman"/>
              </a:rPr>
              <a:t> Ülkemizde ilk kez Sağlık Bakanlığı tarafından 1985 yılında bazı ana arterler ve turistik bölgelerde bir merkeze bağlı olmadan araç telefonu ile ulaşılabilen gezici ambulans ekipleri bir süre denenmiş ve bu organizasyon daha çok trafik kazaları için kullanılmıştır. 1986 yılında da 077 Hızır Acil Servis olarak Ankara, İstanbul ve İzmir büyükşehir belediyelerinin ambulans, teknik alt yapı, şoför ve maddi destek vermesi, Sağlık Bakanlığının hekim ve tıbbi malzeme desteği ile daha çok doktorlu hasta taşımacılığına benzer bir sistem ülkemizde kullanılmış ve şimdiki acil sağlık hizmetlerinin temelleri atılmıştır. </a:t>
            </a:r>
            <a:endParaRPr lang="tr-TR" sz="2400" dirty="0"/>
          </a:p>
        </p:txBody>
      </p:sp>
    </p:spTree>
    <p:extLst>
      <p:ext uri="{BB962C8B-B14F-4D97-AF65-F5344CB8AC3E}">
        <p14:creationId xmlns="" xmlns:p14="http://schemas.microsoft.com/office/powerpoint/2010/main" val="4005958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952</Words>
  <Application>Microsoft Office PowerPoint</Application>
  <PresentationFormat>Ekran Gösterisi (4:3)</PresentationFormat>
  <Paragraphs>45</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YAKIN DOĞU ÜNİVERSİTESİ SAĞLIK HİZMETLERİ MESLEK YÜKSEKOKULU İLK VE ACİL YARDIM BÖLÜMÜ</vt:lpstr>
      <vt:lpstr>Acil Tıp </vt:lpstr>
      <vt:lpstr>Slayt 3</vt:lpstr>
      <vt:lpstr>Dünyada Acil Tıp Sistemleri </vt:lpstr>
      <vt:lpstr>Slayt 5</vt:lpstr>
      <vt:lpstr>Dünyada Acil Tıp Sistemleri </vt:lpstr>
      <vt:lpstr>Slayt 7</vt:lpstr>
      <vt:lpstr>Türkiye’de Acil Tıp </vt:lpstr>
      <vt:lpstr>Türkiye’de Acil Tıp </vt:lpstr>
      <vt:lpstr>Türkiye’de Acil Tıp </vt:lpstr>
      <vt:lpstr>Türkiye’de Acil Tıp </vt:lpstr>
      <vt:lpstr>Türkiye’de Acil Tıp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YAKIN DOĞU ÜNİVERSİTESİ SAĞLIK HİZMETLERİ MESLEK YÜKSEKOKULU</dc:title>
  <dc:creator>Digikey Computer</dc:creator>
  <cp:lastModifiedBy>Digikey Computer</cp:lastModifiedBy>
  <cp:revision>7</cp:revision>
  <dcterms:created xsi:type="dcterms:W3CDTF">2013-10-25T12:06:57Z</dcterms:created>
  <dcterms:modified xsi:type="dcterms:W3CDTF">2014-10-24T07:31:22Z</dcterms:modified>
</cp:coreProperties>
</file>