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11/23/2015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00400" y="5052545"/>
            <a:ext cx="4876799" cy="882119"/>
          </a:xfrm>
        </p:spPr>
        <p:txBody>
          <a:bodyPr/>
          <a:lstStyle/>
          <a:p>
            <a:pPr algn="r"/>
            <a:r>
              <a:rPr lang="tr-TR" dirty="0" smtClean="0"/>
              <a:t>Yard. Doç. Dr. Deniz </a:t>
            </a:r>
            <a:r>
              <a:rPr lang="tr-TR" dirty="0" smtClean="0"/>
              <a:t>Özcan</a:t>
            </a:r>
            <a:endParaRPr lang="tr-TR" dirty="0"/>
          </a:p>
        </p:txBody>
      </p:sp>
      <p:sp>
        <p:nvSpPr>
          <p:cNvPr id="2" name="Title 1"/>
          <p:cNvSpPr>
            <a:spLocks noGrp="1"/>
          </p:cNvSpPr>
          <p:nvPr>
            <p:ph type="ctrTitle"/>
          </p:nvPr>
        </p:nvSpPr>
        <p:spPr>
          <a:xfrm>
            <a:off x="817581" y="1295400"/>
            <a:ext cx="7869219" cy="3505199"/>
          </a:xfrm>
        </p:spPr>
        <p:txBody>
          <a:bodyPr/>
          <a:lstStyle/>
          <a:p>
            <a:pPr marL="182880" indent="0">
              <a:buNone/>
            </a:pPr>
            <a:r>
              <a:rPr lang="tr-TR" sz="4800" dirty="0" smtClean="0">
                <a:latin typeface="Calibri" pitchFamily="34" charset="0"/>
              </a:rPr>
              <a:t/>
            </a:r>
            <a:br>
              <a:rPr lang="tr-TR" sz="4800" dirty="0" smtClean="0">
                <a:latin typeface="Calibri" pitchFamily="34" charset="0"/>
              </a:rPr>
            </a:br>
            <a:r>
              <a:rPr lang="tr-TR" sz="4800" dirty="0">
                <a:latin typeface="Calibri" pitchFamily="34" charset="0"/>
              </a:rPr>
              <a:t/>
            </a:r>
            <a:br>
              <a:rPr lang="tr-TR" sz="4800" dirty="0">
                <a:latin typeface="Calibri" pitchFamily="34" charset="0"/>
              </a:rPr>
            </a:br>
            <a:r>
              <a:rPr lang="tr-TR" sz="4800" dirty="0" smtClean="0">
                <a:latin typeface="Calibri" pitchFamily="34" charset="0"/>
              </a:rPr>
              <a:t>EĞİTİMDE </a:t>
            </a:r>
            <a:r>
              <a:rPr lang="tr-TR" sz="4800" dirty="0" smtClean="0">
                <a:latin typeface="Calibri" pitchFamily="34" charset="0"/>
              </a:rPr>
              <a:t>YENİ YÖNELİMLER</a:t>
            </a:r>
            <a:endParaRPr lang="tr-TR" sz="4800" dirty="0">
              <a:latin typeface="Calibri"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1077573"/>
            <a:ext cx="2743199" cy="1371600"/>
          </a:xfrm>
          <a:prstGeom prst="rect">
            <a:avLst/>
          </a:prstGeom>
        </p:spPr>
      </p:pic>
    </p:spTree>
    <p:extLst>
      <p:ext uri="{BB962C8B-B14F-4D97-AF65-F5344CB8AC3E}">
        <p14:creationId xmlns:p14="http://schemas.microsoft.com/office/powerpoint/2010/main" val="34616738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934200" cy="4983480"/>
          </a:xfrm>
        </p:spPr>
        <p:txBody>
          <a:bodyPr>
            <a:normAutofit/>
          </a:bodyPr>
          <a:lstStyle/>
          <a:p>
            <a:r>
              <a:rPr lang="tr-TR" sz="2800" b="1" i="1" dirty="0" smtClean="0">
                <a:latin typeface="Calibri" pitchFamily="34" charset="0"/>
              </a:rPr>
              <a:t>ÖĞRENME </a:t>
            </a:r>
            <a:r>
              <a:rPr lang="tr-TR" sz="2800" b="1" i="1" dirty="0">
                <a:latin typeface="Calibri" pitchFamily="34" charset="0"/>
              </a:rPr>
              <a:t>AKTİF BİR </a:t>
            </a:r>
            <a:r>
              <a:rPr lang="tr-TR" sz="2800" b="1" i="1" dirty="0" smtClean="0">
                <a:latin typeface="Calibri" pitchFamily="34" charset="0"/>
              </a:rPr>
              <a:t>SÜREÇTİR</a:t>
            </a:r>
          </a:p>
          <a:p>
            <a:pPr marL="45720" indent="0" algn="just">
              <a:buNone/>
            </a:pPr>
            <a:r>
              <a:rPr lang="tr-TR" sz="2800" dirty="0"/>
              <a:t>Öğrenme, dışarıda var olan bilginin pasif bir şekilde kabullenişi değildir. </a:t>
            </a:r>
          </a:p>
          <a:p>
            <a:pPr algn="just"/>
            <a:endParaRPr lang="tr-TR" sz="2800" dirty="0"/>
          </a:p>
          <a:p>
            <a:pPr marL="45720" indent="0" algn="just">
              <a:buNone/>
            </a:pPr>
            <a:r>
              <a:rPr lang="tr-TR" sz="2800" dirty="0" smtClean="0"/>
              <a:t>Öğrenci sürekli bir şeyler yapma ihtiyacındadır ve öğrenme, öğrencinin sürekli çevresi ile meşgul olmasını gerektirir.</a:t>
            </a:r>
          </a:p>
          <a:p>
            <a:pPr marL="45720" indent="0">
              <a:buNone/>
            </a:pPr>
            <a:endParaRPr lang="tr-TR" sz="2800" i="1" dirty="0">
              <a:latin typeface="Calibri" pitchFamily="34" charset="0"/>
            </a:endParaRPr>
          </a:p>
        </p:txBody>
      </p:sp>
    </p:spTree>
    <p:extLst>
      <p:ext uri="{BB962C8B-B14F-4D97-AF65-F5344CB8AC3E}">
        <p14:creationId xmlns:p14="http://schemas.microsoft.com/office/powerpoint/2010/main" val="3871660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762000"/>
            <a:ext cx="7467600" cy="5257800"/>
          </a:xfrm>
        </p:spPr>
        <p:txBody>
          <a:bodyPr>
            <a:normAutofit/>
          </a:bodyPr>
          <a:lstStyle/>
          <a:p>
            <a:r>
              <a:rPr lang="tr-TR" sz="2800" b="1" i="1" dirty="0">
                <a:latin typeface="Calibri" pitchFamily="34" charset="0"/>
              </a:rPr>
              <a:t>İNSANLAR ÖĞRENİRKEN, ÖĞRENMEYİ </a:t>
            </a:r>
            <a:r>
              <a:rPr lang="tr-TR" sz="2800" b="1" i="1" dirty="0" smtClean="0">
                <a:latin typeface="Calibri" pitchFamily="34" charset="0"/>
              </a:rPr>
              <a:t>ÖĞRENİR</a:t>
            </a:r>
          </a:p>
          <a:p>
            <a:pPr marL="45720" indent="0" algn="just">
              <a:buNone/>
            </a:pPr>
            <a:endParaRPr lang="tr-TR" sz="2800" dirty="0" smtClean="0"/>
          </a:p>
          <a:p>
            <a:pPr marL="45720" indent="0" algn="just">
              <a:buNone/>
            </a:pPr>
            <a:r>
              <a:rPr lang="tr-TR" sz="2800" dirty="0" smtClean="0"/>
              <a:t>Öğrenme </a:t>
            </a:r>
            <a:r>
              <a:rPr lang="tr-TR" sz="2800" dirty="0"/>
              <a:t>hem anlam yapılandırmayı hem de anlama sistemlerinin yapılandırılmasını </a:t>
            </a:r>
            <a:r>
              <a:rPr lang="tr-TR" sz="2800" dirty="0" smtClean="0"/>
              <a:t>içerir.</a:t>
            </a:r>
            <a:endParaRPr lang="tr-TR" sz="2800" dirty="0"/>
          </a:p>
          <a:p>
            <a:pPr marL="45720" indent="0" algn="just">
              <a:buNone/>
            </a:pPr>
            <a:endParaRPr lang="tr-TR" sz="2800" dirty="0" smtClean="0"/>
          </a:p>
          <a:p>
            <a:pPr marL="45720" indent="0" algn="just">
              <a:buNone/>
            </a:pPr>
            <a:r>
              <a:rPr lang="tr-TR" sz="2800" dirty="0" smtClean="0"/>
              <a:t>Yapılandırdığımız </a:t>
            </a:r>
            <a:r>
              <a:rPr lang="tr-TR" sz="2800" dirty="0"/>
              <a:t>her anlam, benzer bir duruma uyan diğer durumlara daha iyi bir anlam verebilmemizi sağlar. </a:t>
            </a:r>
          </a:p>
          <a:p>
            <a:pPr marL="45720" indent="0">
              <a:buNone/>
            </a:pPr>
            <a:endParaRPr lang="tr-TR" sz="2800" i="1" dirty="0">
              <a:latin typeface="Calibri" pitchFamily="34" charset="0"/>
            </a:endParaRPr>
          </a:p>
        </p:txBody>
      </p:sp>
    </p:spTree>
    <p:extLst>
      <p:ext uri="{BB962C8B-B14F-4D97-AF65-F5344CB8AC3E}">
        <p14:creationId xmlns:p14="http://schemas.microsoft.com/office/powerpoint/2010/main" val="1430532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838200" y="731520"/>
            <a:ext cx="7543800" cy="5440680"/>
          </a:xfrm>
        </p:spPr>
        <p:txBody>
          <a:bodyPr>
            <a:normAutofit/>
          </a:bodyPr>
          <a:lstStyle/>
          <a:p>
            <a:r>
              <a:rPr lang="tr-TR" sz="2800" b="1" i="1" dirty="0">
                <a:latin typeface="Calibri" pitchFamily="34" charset="0"/>
              </a:rPr>
              <a:t>ANLAM OLUŞTURMANIN EN ÖNEMLİ EYLEMİ </a:t>
            </a:r>
            <a:r>
              <a:rPr lang="tr-TR" sz="2800" b="1" i="1" dirty="0" smtClean="0">
                <a:latin typeface="Calibri" pitchFamily="34" charset="0"/>
              </a:rPr>
              <a:t>ZİHİNSELDİR</a:t>
            </a:r>
          </a:p>
          <a:p>
            <a:pPr marL="45720" indent="0">
              <a:buNone/>
            </a:pPr>
            <a:endParaRPr lang="tr-TR" sz="2800" b="1" i="1" dirty="0">
              <a:latin typeface="Calibri" pitchFamily="34" charset="0"/>
            </a:endParaRPr>
          </a:p>
          <a:p>
            <a:pPr marL="45720" indent="0" algn="just">
              <a:buNone/>
            </a:pPr>
            <a:r>
              <a:rPr lang="tr-TR" sz="2800" dirty="0"/>
              <a:t>Anlam yapılandırma, akılda meydana gelir. Fiziksel hareketler deneyimler özellikle çocuklarda, öğrenme için gerekli olabilir fakat yeterli değildir.</a:t>
            </a:r>
          </a:p>
          <a:p>
            <a:pPr algn="just"/>
            <a:endParaRPr lang="tr-TR" sz="2800" dirty="0"/>
          </a:p>
          <a:p>
            <a:pPr marL="45720" indent="0" algn="just">
              <a:buNone/>
            </a:pPr>
            <a:r>
              <a:rPr lang="tr-TR" sz="2800" dirty="0"/>
              <a:t>Ellerimizi olduğu kadar zihnimizi de meşgul edecek etkinlikler yapmalıyız.</a:t>
            </a:r>
          </a:p>
          <a:p>
            <a:pPr marL="45720" indent="0">
              <a:buNone/>
            </a:pPr>
            <a:endParaRPr lang="tr-TR" sz="2800" i="1" dirty="0">
              <a:latin typeface="Calibri" pitchFamily="34" charset="0"/>
            </a:endParaRPr>
          </a:p>
        </p:txBody>
      </p:sp>
    </p:spTree>
    <p:extLst>
      <p:ext uri="{BB962C8B-B14F-4D97-AF65-F5344CB8AC3E}">
        <p14:creationId xmlns:p14="http://schemas.microsoft.com/office/powerpoint/2010/main" val="956543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838200"/>
            <a:ext cx="7086600" cy="4907280"/>
          </a:xfrm>
        </p:spPr>
        <p:txBody>
          <a:bodyPr>
            <a:normAutofit/>
          </a:bodyPr>
          <a:lstStyle/>
          <a:p>
            <a:r>
              <a:rPr lang="tr-TR" sz="2800" b="1" i="1" dirty="0">
                <a:latin typeface="Calibri" pitchFamily="34" charset="0"/>
              </a:rPr>
              <a:t>ÖĞRENME VE DİL İÇ </a:t>
            </a:r>
            <a:r>
              <a:rPr lang="tr-TR" sz="2800" b="1" i="1" dirty="0" smtClean="0">
                <a:latin typeface="Calibri" pitchFamily="34" charset="0"/>
              </a:rPr>
              <a:t>İÇEDİR</a:t>
            </a:r>
          </a:p>
          <a:p>
            <a:pPr marL="45720" indent="0">
              <a:buNone/>
            </a:pPr>
            <a:endParaRPr lang="tr-TR" sz="2800" dirty="0" smtClean="0"/>
          </a:p>
          <a:p>
            <a:pPr marL="45720" indent="0">
              <a:buNone/>
            </a:pPr>
            <a:endParaRPr lang="tr-TR" sz="2800" dirty="0"/>
          </a:p>
          <a:p>
            <a:pPr marL="45720" indent="0">
              <a:buNone/>
            </a:pPr>
            <a:r>
              <a:rPr lang="tr-TR" sz="2800" dirty="0" smtClean="0"/>
              <a:t>Kullandığımız </a:t>
            </a:r>
            <a:r>
              <a:rPr lang="tr-TR" sz="2800" dirty="0"/>
              <a:t>dil, öğrenmeyi etkiler. Araştırmacılar insanların öğrenirken kendi kendilerine konuştuklarını işaret etmişlerdir.</a:t>
            </a:r>
          </a:p>
          <a:p>
            <a:pPr marL="45720" indent="0">
              <a:buNone/>
            </a:pPr>
            <a:endParaRPr lang="tr-TR" sz="2800" i="1" dirty="0">
              <a:latin typeface="Calibri" pitchFamily="34" charset="0"/>
            </a:endParaRPr>
          </a:p>
        </p:txBody>
      </p:sp>
    </p:spTree>
    <p:extLst>
      <p:ext uri="{BB962C8B-B14F-4D97-AF65-F5344CB8AC3E}">
        <p14:creationId xmlns:p14="http://schemas.microsoft.com/office/powerpoint/2010/main" val="19643708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934200" cy="4754880"/>
          </a:xfrm>
        </p:spPr>
        <p:txBody>
          <a:bodyPr>
            <a:normAutofit/>
          </a:bodyPr>
          <a:lstStyle/>
          <a:p>
            <a:r>
              <a:rPr lang="tr-TR" sz="2800" b="1" i="1" dirty="0">
                <a:latin typeface="Calibri" pitchFamily="34" charset="0"/>
              </a:rPr>
              <a:t>ÖĞRENME SOSYAL BİR </a:t>
            </a:r>
            <a:r>
              <a:rPr lang="tr-TR" sz="2800" b="1" i="1" dirty="0" smtClean="0">
                <a:latin typeface="Calibri" pitchFamily="34" charset="0"/>
              </a:rPr>
              <a:t>ETKİNLİKTİR</a:t>
            </a:r>
          </a:p>
          <a:p>
            <a:endParaRPr lang="tr-TR" sz="2800" b="1" i="1" dirty="0">
              <a:latin typeface="Calibri" pitchFamily="34" charset="0"/>
            </a:endParaRPr>
          </a:p>
          <a:p>
            <a:pPr marL="45720" indent="0">
              <a:buNone/>
            </a:pPr>
            <a:endParaRPr lang="tr-TR" sz="2800" dirty="0" smtClean="0"/>
          </a:p>
          <a:p>
            <a:pPr marL="45720" indent="0">
              <a:buNone/>
            </a:pPr>
            <a:r>
              <a:rPr lang="tr-TR" sz="2800" dirty="0" smtClean="0">
                <a:latin typeface="Calibri" pitchFamily="34" charset="0"/>
              </a:rPr>
              <a:t>Yapılandırmacı </a:t>
            </a:r>
            <a:r>
              <a:rPr lang="tr-TR" sz="2800" dirty="0">
                <a:latin typeface="Calibri" pitchFamily="34" charset="0"/>
              </a:rPr>
              <a:t>görüş, öğrenmenin sosyal yönünü kabul etmektedir. Etkileşimi ve bilginin kullanımını öğrenmenin önemli öğeleri olarak görür. </a:t>
            </a:r>
          </a:p>
          <a:p>
            <a:pPr marL="45720" indent="0">
              <a:buNone/>
            </a:pPr>
            <a:endParaRPr lang="tr-TR" sz="2800" i="1" dirty="0">
              <a:latin typeface="Calibri" pitchFamily="34" charset="0"/>
            </a:endParaRPr>
          </a:p>
        </p:txBody>
      </p:sp>
    </p:spTree>
    <p:extLst>
      <p:ext uri="{BB962C8B-B14F-4D97-AF65-F5344CB8AC3E}">
        <p14:creationId xmlns:p14="http://schemas.microsoft.com/office/powerpoint/2010/main" val="4229075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0" y="731520"/>
            <a:ext cx="7696200" cy="4907280"/>
          </a:xfrm>
        </p:spPr>
        <p:txBody>
          <a:bodyPr>
            <a:normAutofit/>
          </a:bodyPr>
          <a:lstStyle/>
          <a:p>
            <a:r>
              <a:rPr lang="tr-TR" sz="2800" b="1" i="1" dirty="0">
                <a:latin typeface="Calibri" pitchFamily="34" charset="0"/>
              </a:rPr>
              <a:t>ÖĞRENME </a:t>
            </a:r>
            <a:r>
              <a:rPr lang="tr-TR" sz="2800" b="1" i="1" dirty="0" smtClean="0">
                <a:latin typeface="Calibri" pitchFamily="34" charset="0"/>
              </a:rPr>
              <a:t>BAĞLAMSALDIR</a:t>
            </a:r>
          </a:p>
          <a:p>
            <a:pPr marL="45720" indent="0">
              <a:buNone/>
            </a:pPr>
            <a:endParaRPr lang="tr-TR" sz="2800" dirty="0" smtClean="0">
              <a:latin typeface="Calibri" pitchFamily="34" charset="0"/>
            </a:endParaRPr>
          </a:p>
          <a:p>
            <a:pPr marL="45720" indent="0">
              <a:buNone/>
            </a:pPr>
            <a:r>
              <a:rPr lang="tr-TR" sz="2800" dirty="0" smtClean="0">
                <a:latin typeface="Calibri" pitchFamily="34" charset="0"/>
              </a:rPr>
              <a:t>Öğrendiklerimiz </a:t>
            </a:r>
            <a:r>
              <a:rPr lang="tr-TR" sz="2800" dirty="0">
                <a:latin typeface="Calibri" pitchFamily="34" charset="0"/>
              </a:rPr>
              <a:t>hayatımızın geri kalan kısımlarından kopuk olarak soyut bir düzlemde gerçekleşmez. Bildiklerimiz, inançlarımız, korkularımız ve önyargılarımız öğrenmemizi etkiler. Öğrenmemizi yaşantılarımızdan ayrı tutamayız.</a:t>
            </a:r>
          </a:p>
          <a:p>
            <a:pPr marL="45720" indent="0">
              <a:buNone/>
            </a:pPr>
            <a:endParaRPr lang="tr-TR" sz="2800" i="1" dirty="0">
              <a:latin typeface="Calibri" pitchFamily="34" charset="0"/>
            </a:endParaRPr>
          </a:p>
        </p:txBody>
      </p:sp>
    </p:spTree>
    <p:extLst>
      <p:ext uri="{BB962C8B-B14F-4D97-AF65-F5344CB8AC3E}">
        <p14:creationId xmlns:p14="http://schemas.microsoft.com/office/powerpoint/2010/main" val="2766863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731520"/>
            <a:ext cx="7010400" cy="4907280"/>
          </a:xfrm>
        </p:spPr>
        <p:txBody>
          <a:bodyPr/>
          <a:lstStyle/>
          <a:p>
            <a:r>
              <a:rPr lang="tr-TR" sz="2400" b="1" i="1" dirty="0">
                <a:latin typeface="Calibri" pitchFamily="34" charset="0"/>
              </a:rPr>
              <a:t>ÖĞRENMEK İÇİN BİLGİYE İHTİYAÇ </a:t>
            </a:r>
            <a:r>
              <a:rPr lang="tr-TR" sz="2400" b="1" i="1" dirty="0" smtClean="0">
                <a:latin typeface="Calibri" pitchFamily="34" charset="0"/>
              </a:rPr>
              <a:t>DUYARIZ</a:t>
            </a:r>
          </a:p>
          <a:p>
            <a:pPr marL="45720" indent="0" algn="just">
              <a:buNone/>
            </a:pPr>
            <a:endParaRPr lang="tr-TR" dirty="0" smtClean="0"/>
          </a:p>
          <a:p>
            <a:pPr marL="45720" indent="0" algn="just">
              <a:buNone/>
            </a:pPr>
            <a:r>
              <a:rPr lang="tr-TR" sz="2800" dirty="0" smtClean="0">
                <a:latin typeface="Calibri" pitchFamily="34" charset="0"/>
              </a:rPr>
              <a:t>Yeni </a:t>
            </a:r>
            <a:r>
              <a:rPr lang="tr-TR" sz="2800" dirty="0">
                <a:latin typeface="Calibri" pitchFamily="34" charset="0"/>
              </a:rPr>
              <a:t>bilgiyi, üzerine inşa edeceğimiz önceki bilgilerden geliştirdiğimiz bazı yapılar olmaksızın özümsemek mümkün değildir.</a:t>
            </a:r>
          </a:p>
          <a:p>
            <a:pPr algn="just">
              <a:buFont typeface="Arial" charset="0"/>
              <a:buNone/>
            </a:pPr>
            <a:r>
              <a:rPr lang="tr-TR" sz="2800" dirty="0">
                <a:latin typeface="Calibri" pitchFamily="34" charset="0"/>
              </a:rPr>
              <a:t> </a:t>
            </a:r>
            <a:r>
              <a:rPr lang="tr-TR" sz="2800" i="1" dirty="0">
                <a:latin typeface="Calibri" pitchFamily="34" charset="0"/>
              </a:rPr>
              <a:t>Ne kadar biliyorsak o kadar öğreniriz.</a:t>
            </a:r>
          </a:p>
          <a:p>
            <a:pPr algn="just"/>
            <a:endParaRPr lang="tr-TR" sz="2800" i="1" u="sng" dirty="0">
              <a:latin typeface="Calibri" pitchFamily="34" charset="0"/>
            </a:endParaRPr>
          </a:p>
          <a:p>
            <a:pPr marL="45720" indent="0">
              <a:buNone/>
            </a:pPr>
            <a:r>
              <a:rPr lang="tr-TR" sz="2800" dirty="0">
                <a:latin typeface="Calibri" pitchFamily="34" charset="0"/>
              </a:rPr>
              <a:t>Bu nedenle öğrenmesini istediğimiz kişilerin ön öğrenmesini harekete geçirerek işe başlamalıyız</a:t>
            </a:r>
            <a:r>
              <a:rPr lang="tr-TR" sz="2800" i="1" dirty="0">
                <a:latin typeface="Calibri" pitchFamily="34" charset="0"/>
              </a:rPr>
              <a:t>.</a:t>
            </a:r>
          </a:p>
          <a:p>
            <a:pPr marL="45720" indent="0">
              <a:buNone/>
            </a:pPr>
            <a:endParaRPr lang="tr-TR" sz="2800" i="1" dirty="0">
              <a:latin typeface="Calibri" pitchFamily="34" charset="0"/>
            </a:endParaRPr>
          </a:p>
        </p:txBody>
      </p:sp>
    </p:spTree>
    <p:extLst>
      <p:ext uri="{BB962C8B-B14F-4D97-AF65-F5344CB8AC3E}">
        <p14:creationId xmlns:p14="http://schemas.microsoft.com/office/powerpoint/2010/main" val="34164316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239000" cy="4831080"/>
          </a:xfrm>
        </p:spPr>
        <p:txBody>
          <a:bodyPr>
            <a:normAutofit/>
          </a:bodyPr>
          <a:lstStyle/>
          <a:p>
            <a:r>
              <a:rPr lang="tr-TR" sz="2800" b="1" dirty="0">
                <a:latin typeface="Calibri" pitchFamily="34" charset="0"/>
              </a:rPr>
              <a:t>ÖĞRENME ZAMAN </a:t>
            </a:r>
            <a:r>
              <a:rPr lang="tr-TR" sz="2800" b="1" dirty="0" smtClean="0">
                <a:latin typeface="Calibri" pitchFamily="34" charset="0"/>
              </a:rPr>
              <a:t>ALIR</a:t>
            </a:r>
          </a:p>
          <a:p>
            <a:pPr marL="45720" indent="0">
              <a:buNone/>
            </a:pPr>
            <a:endParaRPr lang="tr-TR" sz="2800" dirty="0" smtClean="0">
              <a:latin typeface="Calibri" pitchFamily="34" charset="0"/>
            </a:endParaRPr>
          </a:p>
          <a:p>
            <a:pPr marL="45720" indent="0">
              <a:buNone/>
            </a:pPr>
            <a:endParaRPr lang="tr-TR" sz="2800" dirty="0">
              <a:latin typeface="Calibri" pitchFamily="34" charset="0"/>
            </a:endParaRPr>
          </a:p>
          <a:p>
            <a:pPr marL="45720" indent="0">
              <a:buNone/>
            </a:pPr>
            <a:r>
              <a:rPr lang="tr-TR" sz="2800" dirty="0" smtClean="0">
                <a:latin typeface="Calibri" pitchFamily="34" charset="0"/>
              </a:rPr>
              <a:t>Anlamlı </a:t>
            </a:r>
            <a:r>
              <a:rPr lang="tr-TR" sz="2800" dirty="0">
                <a:latin typeface="Calibri" pitchFamily="34" charset="0"/>
              </a:rPr>
              <a:t>öğrenme için fikirleri yeniden gözden geçirmeye, üzerinde iyice düşünüp taşınmaya, onlarla oynamaya ve onları kullanmaya gereksinim duyarız ve bu da zaman alır.</a:t>
            </a:r>
          </a:p>
          <a:p>
            <a:pPr marL="45720" indent="0">
              <a:buNone/>
            </a:pPr>
            <a:endParaRPr lang="tr-TR" sz="2800" dirty="0">
              <a:latin typeface="Calibri" pitchFamily="34" charset="0"/>
            </a:endParaRPr>
          </a:p>
        </p:txBody>
      </p:sp>
    </p:spTree>
    <p:extLst>
      <p:ext uri="{BB962C8B-B14F-4D97-AF65-F5344CB8AC3E}">
        <p14:creationId xmlns:p14="http://schemas.microsoft.com/office/powerpoint/2010/main" val="3872472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086600" cy="5059680"/>
          </a:xfrm>
        </p:spPr>
        <p:txBody>
          <a:bodyPr>
            <a:normAutofit/>
          </a:bodyPr>
          <a:lstStyle/>
          <a:p>
            <a:pPr marL="45720" indent="0" algn="ctr">
              <a:buNone/>
            </a:pPr>
            <a:r>
              <a:rPr lang="tr-TR" sz="2800" b="1" dirty="0">
                <a:solidFill>
                  <a:srgbClr val="FF0000"/>
                </a:solidFill>
                <a:latin typeface="Calibri" pitchFamily="34" charset="0"/>
              </a:rPr>
              <a:t>Yapılandırmacılığa Göre Hedefler</a:t>
            </a:r>
          </a:p>
          <a:p>
            <a:pPr>
              <a:lnSpc>
                <a:spcPct val="150000"/>
              </a:lnSpc>
              <a:buFont typeface="Arial" charset="0"/>
              <a:buNone/>
              <a:defRPr/>
            </a:pPr>
            <a:r>
              <a:rPr lang="tr-TR" sz="2400" dirty="0" smtClean="0">
                <a:solidFill>
                  <a:srgbClr val="000000"/>
                </a:solidFill>
                <a:latin typeface="Trebuchet MS" charset="0"/>
              </a:rPr>
              <a:t>  </a:t>
            </a:r>
          </a:p>
          <a:p>
            <a:pPr>
              <a:lnSpc>
                <a:spcPct val="150000"/>
              </a:lnSpc>
              <a:buFont typeface="Arial" charset="0"/>
              <a:buNone/>
              <a:defRPr/>
            </a:pPr>
            <a:r>
              <a:rPr lang="tr-TR" sz="2400" dirty="0">
                <a:solidFill>
                  <a:srgbClr val="000000"/>
                </a:solidFill>
                <a:latin typeface="Trebuchet MS" charset="0"/>
              </a:rPr>
              <a:t> </a:t>
            </a:r>
            <a:r>
              <a:rPr lang="tr-TR" sz="2400" dirty="0" smtClean="0">
                <a:solidFill>
                  <a:srgbClr val="000000"/>
                </a:solidFill>
                <a:latin typeface="Trebuchet MS" charset="0"/>
              </a:rPr>
              <a:t> Yapılandırmacılığa </a:t>
            </a:r>
            <a:r>
              <a:rPr lang="tr-TR" sz="2400" dirty="0">
                <a:solidFill>
                  <a:srgbClr val="000000"/>
                </a:solidFill>
                <a:latin typeface="Trebuchet MS" charset="0"/>
              </a:rPr>
              <a:t>dayalı olarak hedefler hazırlanırken, </a:t>
            </a:r>
            <a:r>
              <a:rPr lang="tr-TR" sz="2400" dirty="0">
                <a:solidFill>
                  <a:srgbClr val="FF0000"/>
                </a:solidFill>
                <a:latin typeface="Trebuchet MS" charset="0"/>
              </a:rPr>
              <a:t>öğrenciler sürece dahil edilmelidir</a:t>
            </a:r>
            <a:r>
              <a:rPr lang="tr-TR" sz="2400" dirty="0">
                <a:solidFill>
                  <a:srgbClr val="000000"/>
                </a:solidFill>
                <a:latin typeface="Trebuchet MS" charset="0"/>
              </a:rPr>
              <a:t>. Örneğin, bir ünitede kazandırılmak istenilen niteliklerin bir kısmını öğrenciler kendileri </a:t>
            </a:r>
            <a:r>
              <a:rPr lang="tr-TR" sz="2400" dirty="0" smtClean="0">
                <a:solidFill>
                  <a:srgbClr val="000000"/>
                </a:solidFill>
                <a:latin typeface="Trebuchet MS" charset="0"/>
              </a:rPr>
              <a:t>hazırlayabilir.</a:t>
            </a:r>
            <a:r>
              <a:rPr lang="tr-TR" sz="2400" dirty="0">
                <a:solidFill>
                  <a:srgbClr val="000000"/>
                </a:solidFill>
                <a:latin typeface="Trebuchet MS" charset="0"/>
              </a:rPr>
              <a:t>	</a:t>
            </a:r>
          </a:p>
          <a:p>
            <a:pPr>
              <a:lnSpc>
                <a:spcPct val="150000"/>
              </a:lnSpc>
              <a:buFont typeface="Arial" charset="0"/>
              <a:buNone/>
              <a:defRPr/>
            </a:pPr>
            <a:r>
              <a:rPr lang="tr-TR" sz="2400" dirty="0">
                <a:solidFill>
                  <a:srgbClr val="000000"/>
                </a:solidFill>
                <a:latin typeface="Trebuchet MS" charset="0"/>
              </a:rPr>
              <a:t>	</a:t>
            </a:r>
            <a:endParaRPr lang="tr-TR" dirty="0"/>
          </a:p>
        </p:txBody>
      </p:sp>
    </p:spTree>
    <p:extLst>
      <p:ext uri="{BB962C8B-B14F-4D97-AF65-F5344CB8AC3E}">
        <p14:creationId xmlns:p14="http://schemas.microsoft.com/office/powerpoint/2010/main" val="3365477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010400" cy="4831080"/>
          </a:xfrm>
        </p:spPr>
        <p:txBody>
          <a:bodyPr/>
          <a:lstStyle/>
          <a:p>
            <a:pPr marL="45720" indent="0">
              <a:buNone/>
            </a:pPr>
            <a:endParaRPr lang="tr-TR" sz="2000" dirty="0" smtClean="0">
              <a:solidFill>
                <a:srgbClr val="000000"/>
              </a:solidFill>
              <a:latin typeface="Trebuchet MS" charset="0"/>
            </a:endParaRPr>
          </a:p>
          <a:p>
            <a:pPr marL="45720" indent="0">
              <a:buNone/>
            </a:pPr>
            <a:r>
              <a:rPr lang="tr-TR" sz="2800" dirty="0" smtClean="0">
                <a:solidFill>
                  <a:srgbClr val="000000"/>
                </a:solidFill>
                <a:latin typeface="Calibri" pitchFamily="34" charset="0"/>
              </a:rPr>
              <a:t>Yapılandırmacılıkta</a:t>
            </a:r>
            <a:r>
              <a:rPr lang="tr-TR" sz="2800" dirty="0">
                <a:solidFill>
                  <a:srgbClr val="000000"/>
                </a:solidFill>
                <a:latin typeface="Calibri" pitchFamily="34" charset="0"/>
              </a:rPr>
              <a:t>, bireyin kendi hedeflerini oluşturması da söz konusudur. Örneğin, bir öğretmen dersle ilgili hedefleri bir yere kadar belirler. Buna ek olarak, öğrenciler ilgi ve ihtiyaçlarına göre öğrenme hedefi oluşturma fırsatı </a:t>
            </a:r>
            <a:r>
              <a:rPr lang="tr-TR" sz="2800" dirty="0" smtClean="0">
                <a:solidFill>
                  <a:srgbClr val="000000"/>
                </a:solidFill>
                <a:latin typeface="Calibri" pitchFamily="34" charset="0"/>
              </a:rPr>
              <a:t>verir.</a:t>
            </a:r>
            <a:endParaRPr lang="tr-TR" sz="2800" dirty="0">
              <a:latin typeface="Calibri" pitchFamily="34" charset="0"/>
            </a:endParaRPr>
          </a:p>
        </p:txBody>
      </p:sp>
    </p:spTree>
    <p:extLst>
      <p:ext uri="{BB962C8B-B14F-4D97-AF65-F5344CB8AC3E}">
        <p14:creationId xmlns:p14="http://schemas.microsoft.com/office/powerpoint/2010/main" val="1393101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731520"/>
            <a:ext cx="7848600" cy="5059680"/>
          </a:xfrm>
        </p:spPr>
        <p:txBody>
          <a:bodyPr>
            <a:normAutofit/>
          </a:bodyPr>
          <a:lstStyle/>
          <a:p>
            <a:pPr algn="ctr">
              <a:buNone/>
            </a:pPr>
            <a:r>
              <a:rPr lang="tr-TR" sz="4000" i="1" dirty="0" smtClean="0">
                <a:effectLst>
                  <a:outerShdw blurRad="38100" dist="38100" dir="2700000" algn="tl">
                    <a:srgbClr val="000000">
                      <a:alpha val="43137"/>
                    </a:srgbClr>
                  </a:outerShdw>
                </a:effectLst>
                <a:latin typeface="Forte" pitchFamily="66" charset="0"/>
              </a:rPr>
              <a:t>“</a:t>
            </a:r>
            <a:r>
              <a:rPr lang="tr-TR" sz="3200" i="1" dirty="0">
                <a:effectLst>
                  <a:outerShdw blurRad="38100" dist="38100" dir="2700000" algn="tl">
                    <a:srgbClr val="000000">
                      <a:alpha val="43137"/>
                    </a:srgbClr>
                  </a:outerShdw>
                </a:effectLst>
                <a:latin typeface="Calibri" pitchFamily="34" charset="0"/>
              </a:rPr>
              <a:t>Bilginin en önemli özelliği insanların kendileri tarafından yapılandırılmasıdır.”</a:t>
            </a:r>
          </a:p>
          <a:p>
            <a:pPr algn="ctr">
              <a:buNone/>
            </a:pPr>
            <a:r>
              <a:rPr lang="tr-TR" sz="3200" dirty="0">
                <a:latin typeface="Calibri" pitchFamily="34" charset="0"/>
              </a:rPr>
              <a:t>      </a:t>
            </a:r>
          </a:p>
          <a:p>
            <a:pPr algn="ctr">
              <a:buNone/>
            </a:pPr>
            <a:r>
              <a:rPr lang="tr-TR" sz="3200" dirty="0">
                <a:latin typeface="Calibri" pitchFamily="34" charset="0"/>
              </a:rPr>
              <a:t>  </a:t>
            </a:r>
            <a:endParaRPr lang="tr-TR" sz="3200" dirty="0" smtClean="0">
              <a:latin typeface="Calibri" pitchFamily="34" charset="0"/>
            </a:endParaRPr>
          </a:p>
          <a:p>
            <a:pPr algn="ctr">
              <a:buNone/>
            </a:pPr>
            <a:r>
              <a:rPr lang="tr-TR" sz="3200" i="1" dirty="0" smtClean="0">
                <a:effectLst>
                  <a:outerShdw blurRad="38100" dist="38100" dir="2700000" algn="tl">
                    <a:srgbClr val="000000">
                      <a:alpha val="43137"/>
                    </a:srgbClr>
                  </a:outerShdw>
                </a:effectLst>
                <a:latin typeface="Calibri" pitchFamily="34" charset="0"/>
              </a:rPr>
              <a:t>“</a:t>
            </a:r>
            <a:r>
              <a:rPr lang="tr-TR" sz="3200" i="1" dirty="0">
                <a:effectLst>
                  <a:outerShdw blurRad="38100" dist="38100" dir="2700000" algn="tl">
                    <a:srgbClr val="000000">
                      <a:alpha val="43137"/>
                    </a:srgbClr>
                  </a:outerShdw>
                </a:effectLst>
                <a:latin typeface="Calibri" pitchFamily="34" charset="0"/>
              </a:rPr>
              <a:t>Bir şeyi bilen onu açıklayabilendir”</a:t>
            </a:r>
            <a:endParaRPr lang="tr-TR" sz="3200" i="1" dirty="0" smtClean="0">
              <a:solidFill>
                <a:srgbClr val="FF0000"/>
              </a:solidFill>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1914297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90600" y="731520"/>
            <a:ext cx="7010400" cy="5516880"/>
          </a:xfrm>
        </p:spPr>
        <p:txBody>
          <a:bodyPr/>
          <a:lstStyle/>
          <a:p>
            <a:pPr marL="45720" indent="0" algn="ctr">
              <a:buNone/>
            </a:pPr>
            <a:r>
              <a:rPr lang="tr-TR" sz="2800" b="1" dirty="0">
                <a:solidFill>
                  <a:srgbClr val="FF0000"/>
                </a:solidFill>
                <a:latin typeface="Calibri" pitchFamily="34" charset="0"/>
              </a:rPr>
              <a:t>Yapılandırmacılığa Göre </a:t>
            </a:r>
            <a:r>
              <a:rPr lang="tr-TR" sz="2800" b="1" dirty="0" smtClean="0">
                <a:solidFill>
                  <a:srgbClr val="FF0000"/>
                </a:solidFill>
                <a:latin typeface="Calibri" pitchFamily="34" charset="0"/>
              </a:rPr>
              <a:t>İçerik</a:t>
            </a:r>
          </a:p>
          <a:p>
            <a:pPr marL="45720" indent="0" algn="ctr">
              <a:buNone/>
            </a:pPr>
            <a:endParaRPr lang="tr-TR" sz="2800" b="1" dirty="0">
              <a:solidFill>
                <a:srgbClr val="FF0000"/>
              </a:solidFill>
              <a:latin typeface="Calibri" pitchFamily="34" charset="0"/>
            </a:endParaRPr>
          </a:p>
          <a:p>
            <a:pPr marL="45720" indent="0">
              <a:buNone/>
            </a:pPr>
            <a:r>
              <a:rPr lang="tr-TR" sz="2800" dirty="0">
                <a:solidFill>
                  <a:schemeClr val="tx1"/>
                </a:solidFill>
                <a:latin typeface="Calibri" pitchFamily="34" charset="0"/>
                <a:ea typeface="ＭＳ Ｐゴシック" charset="-128"/>
              </a:rPr>
              <a:t>Yapılandırmacı anlayışı benimsemiş eğitimciler, öğrenenin içerikle etkileşimde bulunmasına ve onu anlamlandırmasına önem verirler. Öğrenenlerin ortak ilgilerinden yola çıkarak içerik düzenlemesi yapılır. Konular, önceden belirlenmiş bir şekle göre değil, öğrenenin bulunduğu bağlama göre düzenlenir.</a:t>
            </a:r>
          </a:p>
          <a:p>
            <a:pPr marL="45720" indent="0">
              <a:buNone/>
            </a:pPr>
            <a:endParaRPr lang="tr-TR" sz="2800" dirty="0">
              <a:solidFill>
                <a:schemeClr val="tx1"/>
              </a:solidFill>
              <a:latin typeface="Calibri" pitchFamily="34" charset="0"/>
            </a:endParaRPr>
          </a:p>
        </p:txBody>
      </p:sp>
    </p:spTree>
    <p:extLst>
      <p:ext uri="{BB962C8B-B14F-4D97-AF65-F5344CB8AC3E}">
        <p14:creationId xmlns:p14="http://schemas.microsoft.com/office/powerpoint/2010/main" val="2162131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858000" cy="5135880"/>
          </a:xfrm>
        </p:spPr>
        <p:txBody>
          <a:bodyPr>
            <a:normAutofit/>
          </a:bodyPr>
          <a:lstStyle/>
          <a:p>
            <a:pPr marL="45720" indent="0">
              <a:buNone/>
            </a:pPr>
            <a:r>
              <a:rPr lang="tr-TR" sz="2800" b="1" dirty="0">
                <a:solidFill>
                  <a:srgbClr val="FF0000"/>
                </a:solidFill>
                <a:latin typeface="Calibri" pitchFamily="34" charset="0"/>
              </a:rPr>
              <a:t>Yapılandırmacılığa Göre Eğitim Durumları</a:t>
            </a:r>
          </a:p>
          <a:p>
            <a:pPr>
              <a:lnSpc>
                <a:spcPct val="150000"/>
              </a:lnSpc>
              <a:buFont typeface="Arial" charset="0"/>
              <a:buNone/>
              <a:defRPr/>
            </a:pPr>
            <a:r>
              <a:rPr lang="tr-TR" b="1" dirty="0" smtClean="0"/>
              <a:t>  </a:t>
            </a:r>
            <a:r>
              <a:rPr lang="tr-TR" sz="2800" dirty="0" smtClean="0">
                <a:latin typeface="Calibri" pitchFamily="34" charset="0"/>
              </a:rPr>
              <a:t>Yapılandırmacılık </a:t>
            </a:r>
            <a:r>
              <a:rPr lang="tr-TR" sz="2800" dirty="0">
                <a:latin typeface="Calibri" pitchFamily="34" charset="0"/>
              </a:rPr>
              <a:t>açısından eğitim durumları ele alındığında, öğrenme ortamının en önemli özelliği </a:t>
            </a:r>
            <a:r>
              <a:rPr lang="tr-TR" sz="2800" dirty="0">
                <a:solidFill>
                  <a:srgbClr val="FF0000"/>
                </a:solidFill>
                <a:latin typeface="Calibri" pitchFamily="34" charset="0"/>
              </a:rPr>
              <a:t>süreç boyunca öğrenenin aktif olmasıdır</a:t>
            </a:r>
            <a:r>
              <a:rPr lang="tr-TR" sz="2800" dirty="0">
                <a:latin typeface="Calibri" pitchFamily="34" charset="0"/>
              </a:rPr>
              <a:t> </a:t>
            </a:r>
            <a:r>
              <a:rPr lang="tr-TR" b="1" dirty="0"/>
              <a:t>	</a:t>
            </a:r>
          </a:p>
          <a:p>
            <a:pPr>
              <a:lnSpc>
                <a:spcPct val="150000"/>
              </a:lnSpc>
              <a:buFont typeface="Arial" charset="0"/>
              <a:buNone/>
              <a:defRPr/>
            </a:pPr>
            <a:r>
              <a:rPr lang="tr-TR" b="1" dirty="0"/>
              <a:t>	</a:t>
            </a:r>
            <a:endParaRPr lang="tr-TR" dirty="0"/>
          </a:p>
        </p:txBody>
      </p:sp>
    </p:spTree>
    <p:extLst>
      <p:ext uri="{BB962C8B-B14F-4D97-AF65-F5344CB8AC3E}">
        <p14:creationId xmlns:p14="http://schemas.microsoft.com/office/powerpoint/2010/main" val="3774828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391400" cy="3916680"/>
          </a:xfrm>
        </p:spPr>
        <p:txBody>
          <a:bodyPr>
            <a:normAutofit/>
          </a:bodyPr>
          <a:lstStyle/>
          <a:p>
            <a:pPr marL="45720" indent="0">
              <a:buNone/>
            </a:pPr>
            <a:endParaRPr lang="tr-TR" sz="2800" dirty="0" smtClean="0">
              <a:latin typeface="Calibri" pitchFamily="34" charset="0"/>
            </a:endParaRPr>
          </a:p>
          <a:p>
            <a:pPr marL="45720" indent="0">
              <a:buNone/>
            </a:pPr>
            <a:r>
              <a:rPr lang="tr-TR" sz="2800" dirty="0" smtClean="0">
                <a:latin typeface="Calibri" pitchFamily="34" charset="0"/>
              </a:rPr>
              <a:t>Bunun </a:t>
            </a:r>
            <a:r>
              <a:rPr lang="tr-TR" sz="2800" dirty="0">
                <a:latin typeface="Calibri" pitchFamily="34" charset="0"/>
              </a:rPr>
              <a:t>gerçekleşmesi için, öğrenme sürecinde problem çözme, işbirlikli öğrenme, tartışma, grup çalışmaları, projeler ve drama gibi etkinlikler uygulanabilir.</a:t>
            </a:r>
          </a:p>
          <a:p>
            <a:endParaRPr lang="tr-TR" sz="2800" dirty="0">
              <a:latin typeface="Calibri" pitchFamily="34" charset="0"/>
            </a:endParaRPr>
          </a:p>
        </p:txBody>
      </p:sp>
    </p:spTree>
    <p:extLst>
      <p:ext uri="{BB962C8B-B14F-4D97-AF65-F5344CB8AC3E}">
        <p14:creationId xmlns:p14="http://schemas.microsoft.com/office/powerpoint/2010/main" val="3196616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086600" cy="4831080"/>
          </a:xfrm>
        </p:spPr>
        <p:txBody>
          <a:bodyPr>
            <a:noAutofit/>
          </a:bodyPr>
          <a:lstStyle/>
          <a:p>
            <a:pPr marL="45720" indent="0">
              <a:buNone/>
            </a:pPr>
            <a:endParaRPr lang="tr-TR" sz="2800" dirty="0" smtClean="0">
              <a:solidFill>
                <a:schemeClr val="tx1"/>
              </a:solidFill>
              <a:latin typeface="Calibri" pitchFamily="34" charset="0"/>
            </a:endParaRPr>
          </a:p>
          <a:p>
            <a:pPr marL="45720" indent="0">
              <a:buNone/>
            </a:pPr>
            <a:r>
              <a:rPr lang="tr-TR" sz="2800" dirty="0" smtClean="0">
                <a:solidFill>
                  <a:schemeClr val="tx1"/>
                </a:solidFill>
                <a:latin typeface="Calibri" pitchFamily="34" charset="0"/>
              </a:rPr>
              <a:t>Öğrenme </a:t>
            </a:r>
            <a:r>
              <a:rPr lang="tr-TR" sz="2800" dirty="0">
                <a:solidFill>
                  <a:schemeClr val="tx1"/>
                </a:solidFill>
                <a:latin typeface="Calibri" pitchFamily="34" charset="0"/>
              </a:rPr>
              <a:t>ortamlarında günlük hayattan örneklere ve etkinliklere yer verilmesi büyük önem taşımaktadır. </a:t>
            </a:r>
            <a:endParaRPr lang="tr-TR" sz="2800" dirty="0" smtClean="0">
              <a:solidFill>
                <a:schemeClr val="tx1"/>
              </a:solidFill>
              <a:latin typeface="Calibri" pitchFamily="34" charset="0"/>
            </a:endParaRPr>
          </a:p>
          <a:p>
            <a:pPr marL="45720" indent="0">
              <a:buNone/>
            </a:pPr>
            <a:r>
              <a:rPr lang="tr-TR" sz="2800" dirty="0" smtClean="0">
                <a:solidFill>
                  <a:schemeClr val="tx1"/>
                </a:solidFill>
                <a:latin typeface="Calibri" pitchFamily="34" charset="0"/>
              </a:rPr>
              <a:t>Örneğin</a:t>
            </a:r>
            <a:r>
              <a:rPr lang="tr-TR" sz="2800" dirty="0">
                <a:solidFill>
                  <a:schemeClr val="tx1"/>
                </a:solidFill>
                <a:latin typeface="Calibri" pitchFamily="34" charset="0"/>
              </a:rPr>
              <a:t>, fen ve teknoloji dersinde enerji tasarrufunun yapılması için bir plan hazırlama etkinliği veya tarih dersinde yeni senaryolar oluşturma etkinlikleri </a:t>
            </a:r>
            <a:r>
              <a:rPr lang="tr-TR" sz="2800" dirty="0" smtClean="0">
                <a:solidFill>
                  <a:schemeClr val="tx1"/>
                </a:solidFill>
                <a:latin typeface="Calibri" pitchFamily="34" charset="0"/>
              </a:rPr>
              <a:t>düzenlenebilir.</a:t>
            </a:r>
            <a:endParaRPr lang="tr-TR" sz="2800" dirty="0">
              <a:solidFill>
                <a:schemeClr val="tx1"/>
              </a:solidFill>
              <a:latin typeface="Calibri" pitchFamily="34" charset="0"/>
            </a:endParaRPr>
          </a:p>
        </p:txBody>
      </p:sp>
    </p:spTree>
    <p:extLst>
      <p:ext uri="{BB962C8B-B14F-4D97-AF65-F5344CB8AC3E}">
        <p14:creationId xmlns:p14="http://schemas.microsoft.com/office/powerpoint/2010/main" val="1003317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0" y="731520"/>
            <a:ext cx="7772400" cy="5440680"/>
          </a:xfrm>
        </p:spPr>
        <p:txBody>
          <a:bodyPr>
            <a:normAutofit/>
          </a:bodyPr>
          <a:lstStyle/>
          <a:p>
            <a:pPr marL="45720" indent="0">
              <a:buNone/>
            </a:pPr>
            <a:r>
              <a:rPr lang="tr-TR" sz="2800" b="1" dirty="0" smtClean="0">
                <a:solidFill>
                  <a:srgbClr val="FF0000"/>
                </a:solidFill>
                <a:latin typeface="Calibri" pitchFamily="34" charset="0"/>
              </a:rPr>
              <a:t>Yapılandırmacılığa </a:t>
            </a:r>
            <a:r>
              <a:rPr lang="tr-TR" sz="2800" b="1" dirty="0">
                <a:solidFill>
                  <a:srgbClr val="FF0000"/>
                </a:solidFill>
                <a:latin typeface="Calibri" pitchFamily="34" charset="0"/>
              </a:rPr>
              <a:t>Göre Eğitim Durumları</a:t>
            </a:r>
          </a:p>
          <a:p>
            <a:pPr marL="268288" indent="-268288">
              <a:lnSpc>
                <a:spcPct val="150000"/>
              </a:lnSpc>
              <a:spcBef>
                <a:spcPct val="0"/>
              </a:spcBef>
              <a:buFont typeface="Arial" charset="0"/>
              <a:buNone/>
              <a:defRPr/>
            </a:pPr>
            <a:r>
              <a:rPr lang="en-US" sz="2400" dirty="0" smtClean="0">
                <a:solidFill>
                  <a:srgbClr val="000000"/>
                </a:solidFill>
                <a:latin typeface="Trebuchet MS" charset="0"/>
                <a:ea typeface="ＭＳ Ｐゴシック" charset="-128"/>
              </a:rPr>
              <a:t>1</a:t>
            </a:r>
            <a:r>
              <a:rPr lang="en-US" sz="2800" dirty="0">
                <a:solidFill>
                  <a:srgbClr val="000000"/>
                </a:solidFill>
                <a:latin typeface="Trebuchet MS" charset="0"/>
                <a:ea typeface="ＭＳ Ｐゴシック" charset="-128"/>
              </a:rPr>
              <a:t>) </a:t>
            </a:r>
            <a:r>
              <a:rPr lang="tr-TR" sz="2800" dirty="0">
                <a:solidFill>
                  <a:srgbClr val="000000"/>
                </a:solidFill>
                <a:latin typeface="Calibri" pitchFamily="34" charset="0"/>
                <a:ea typeface="ＭＳ Ｐゴシック" charset="-128"/>
              </a:rPr>
              <a:t>Sonuçlardan çok, öğrencinin geçirmiş olduğu öğrenme süreci değerlendirmeye alınır.</a:t>
            </a:r>
            <a:endParaRPr lang="en-US" sz="2800" dirty="0">
              <a:solidFill>
                <a:srgbClr val="000000"/>
              </a:solidFill>
              <a:latin typeface="Calibri" pitchFamily="34" charset="0"/>
              <a:ea typeface="ＭＳ Ｐゴシック" charset="-128"/>
            </a:endParaRPr>
          </a:p>
          <a:p>
            <a:pPr marL="268288" indent="-268288">
              <a:lnSpc>
                <a:spcPct val="150000"/>
              </a:lnSpc>
              <a:spcBef>
                <a:spcPct val="0"/>
              </a:spcBef>
              <a:buFont typeface="Arial" charset="0"/>
              <a:buNone/>
              <a:defRPr/>
            </a:pPr>
            <a:r>
              <a:rPr lang="tr-TR" sz="2800" dirty="0">
                <a:solidFill>
                  <a:srgbClr val="000000"/>
                </a:solidFill>
                <a:latin typeface="Calibri" pitchFamily="34" charset="0"/>
                <a:ea typeface="ＭＳ Ｐゴシック" charset="-128"/>
              </a:rPr>
              <a:t>2) Grup çalışmaları değerlendirme kapsamındadır.</a:t>
            </a:r>
            <a:endParaRPr lang="en-US" sz="2800" dirty="0">
              <a:solidFill>
                <a:srgbClr val="000000"/>
              </a:solidFill>
              <a:latin typeface="Calibri" pitchFamily="34" charset="0"/>
              <a:ea typeface="ＭＳ Ｐゴシック" charset="-128"/>
            </a:endParaRPr>
          </a:p>
          <a:p>
            <a:pPr marL="268288" indent="-268288">
              <a:lnSpc>
                <a:spcPct val="150000"/>
              </a:lnSpc>
              <a:spcBef>
                <a:spcPct val="0"/>
              </a:spcBef>
              <a:buFont typeface="Arial" charset="0"/>
              <a:buNone/>
              <a:defRPr/>
            </a:pPr>
            <a:r>
              <a:rPr lang="tr-TR" sz="2800" dirty="0">
                <a:solidFill>
                  <a:srgbClr val="000000"/>
                </a:solidFill>
                <a:latin typeface="Calibri" pitchFamily="34" charset="0"/>
                <a:ea typeface="ＭＳ Ｐゴシック" charset="-128"/>
              </a:rPr>
              <a:t>3) Kullanılacak olan ölçme ve değerlendirme kriterleri öğretmen ve öğrencilerin ortak çalışmalarıyla belirlenir.</a:t>
            </a:r>
            <a:endParaRPr lang="en-US" sz="2800" dirty="0">
              <a:solidFill>
                <a:srgbClr val="000000"/>
              </a:solidFill>
              <a:latin typeface="Calibri" pitchFamily="34" charset="0"/>
              <a:ea typeface="ＭＳ Ｐゴシック" charset="-128"/>
            </a:endParaRPr>
          </a:p>
          <a:p>
            <a:pPr marL="45720" indent="0">
              <a:buNone/>
            </a:pPr>
            <a:endParaRPr lang="tr-TR" dirty="0"/>
          </a:p>
        </p:txBody>
      </p:sp>
    </p:spTree>
    <p:extLst>
      <p:ext uri="{BB962C8B-B14F-4D97-AF65-F5344CB8AC3E}">
        <p14:creationId xmlns:p14="http://schemas.microsoft.com/office/powerpoint/2010/main" val="38725922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90600" y="731520"/>
            <a:ext cx="7086600" cy="5059680"/>
          </a:xfrm>
        </p:spPr>
        <p:txBody>
          <a:bodyPr>
            <a:normAutofit fontScale="77500" lnSpcReduction="20000"/>
          </a:bodyPr>
          <a:lstStyle/>
          <a:p>
            <a:pPr marL="268288" indent="-268288">
              <a:lnSpc>
                <a:spcPct val="150000"/>
              </a:lnSpc>
              <a:spcBef>
                <a:spcPct val="0"/>
              </a:spcBef>
              <a:buFont typeface="Arial" charset="0"/>
              <a:buNone/>
              <a:defRPr/>
            </a:pPr>
            <a:r>
              <a:rPr lang="tr-TR" sz="3600" dirty="0">
                <a:solidFill>
                  <a:srgbClr val="000000"/>
                </a:solidFill>
                <a:latin typeface="Calibri" pitchFamily="34" charset="0"/>
                <a:ea typeface="ＭＳ Ｐゴシック" charset="-128"/>
              </a:rPr>
              <a:t>4) Başarı, öğrencinin yaptığı ödev, proje, rapor gibi çalışmalarla belirlenebilir.</a:t>
            </a:r>
            <a:endParaRPr lang="en-US" sz="3600" dirty="0">
              <a:solidFill>
                <a:srgbClr val="000000"/>
              </a:solidFill>
              <a:latin typeface="Calibri" pitchFamily="34" charset="0"/>
              <a:ea typeface="ＭＳ Ｐゴシック" charset="-128"/>
            </a:endParaRPr>
          </a:p>
          <a:p>
            <a:pPr marL="268288" indent="-268288">
              <a:lnSpc>
                <a:spcPct val="150000"/>
              </a:lnSpc>
              <a:spcBef>
                <a:spcPct val="0"/>
              </a:spcBef>
              <a:buFont typeface="Arial" charset="0"/>
              <a:buNone/>
              <a:defRPr/>
            </a:pPr>
            <a:r>
              <a:rPr lang="tr-TR" sz="3600" dirty="0">
                <a:solidFill>
                  <a:srgbClr val="000000"/>
                </a:solidFill>
                <a:latin typeface="Calibri" pitchFamily="34" charset="0"/>
                <a:ea typeface="ＭＳ Ｐゴシック" charset="-128"/>
              </a:rPr>
              <a:t>5) Öğrencilerin dönem başındaki ve sonundaki gelişimleri, kişisel gelişim dosyaları yardımıyla değerlendirilebilir.</a:t>
            </a:r>
            <a:endParaRPr lang="en-US" sz="3600" dirty="0">
              <a:solidFill>
                <a:srgbClr val="000000"/>
              </a:solidFill>
              <a:latin typeface="Calibri" pitchFamily="34" charset="0"/>
              <a:ea typeface="ＭＳ Ｐゴシック" charset="-128"/>
            </a:endParaRPr>
          </a:p>
          <a:p>
            <a:pPr marL="268288" indent="-268288">
              <a:lnSpc>
                <a:spcPct val="150000"/>
              </a:lnSpc>
              <a:spcBef>
                <a:spcPct val="0"/>
              </a:spcBef>
              <a:buFont typeface="Arial" charset="0"/>
              <a:buNone/>
              <a:defRPr/>
            </a:pPr>
            <a:r>
              <a:rPr lang="tr-TR" sz="3600" dirty="0">
                <a:solidFill>
                  <a:srgbClr val="000000"/>
                </a:solidFill>
                <a:latin typeface="Calibri" pitchFamily="34" charset="0"/>
                <a:ea typeface="ＭＳ Ｐゴシック" charset="-128"/>
              </a:rPr>
              <a:t>6) Öğretmen, yaptığı gözlemleri de dikkate alarak değerlendirme sürecini gerçekleştirir</a:t>
            </a:r>
            <a:endParaRPr lang="tr-TR" sz="3600" dirty="0">
              <a:latin typeface="Calibri" pitchFamily="34" charset="0"/>
            </a:endParaRPr>
          </a:p>
        </p:txBody>
      </p:sp>
    </p:spTree>
    <p:extLst>
      <p:ext uri="{BB962C8B-B14F-4D97-AF65-F5344CB8AC3E}">
        <p14:creationId xmlns:p14="http://schemas.microsoft.com/office/powerpoint/2010/main" val="4002971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731520"/>
            <a:ext cx="7696200" cy="5669280"/>
          </a:xfrm>
        </p:spPr>
        <p:txBody>
          <a:bodyPr>
            <a:normAutofit/>
          </a:bodyPr>
          <a:lstStyle/>
          <a:p>
            <a:pPr marL="45720" indent="0" algn="ctr">
              <a:buNone/>
            </a:pPr>
            <a:r>
              <a:rPr lang="tr-TR" sz="2800" b="1" dirty="0" smtClean="0">
                <a:solidFill>
                  <a:srgbClr val="FF0000"/>
                </a:solidFill>
                <a:latin typeface="Calibri" pitchFamily="34" charset="0"/>
              </a:rPr>
              <a:t>ÇOKLU ZEKA KURAMI</a:t>
            </a:r>
          </a:p>
          <a:p>
            <a:pPr>
              <a:buNone/>
            </a:pPr>
            <a:r>
              <a:rPr lang="tr-TR" sz="2800" dirty="0">
                <a:latin typeface="Calibri" pitchFamily="34" charset="0"/>
              </a:rPr>
              <a:t>GARDNER zekayı,</a:t>
            </a:r>
          </a:p>
          <a:p>
            <a:pPr>
              <a:buFontTx/>
              <a:buChar char="•"/>
            </a:pPr>
            <a:r>
              <a:rPr lang="tr-TR" sz="2800" dirty="0">
                <a:solidFill>
                  <a:schemeClr val="tx2"/>
                </a:solidFill>
                <a:latin typeface="Calibri" pitchFamily="34" charset="0"/>
              </a:rPr>
              <a:t> </a:t>
            </a:r>
            <a:r>
              <a:rPr lang="tr-TR" sz="2800" dirty="0">
                <a:solidFill>
                  <a:schemeClr val="tx1"/>
                </a:solidFill>
                <a:latin typeface="Calibri" pitchFamily="34" charset="0"/>
              </a:rPr>
              <a:t>Problem çözme kapasitesi,</a:t>
            </a:r>
          </a:p>
          <a:p>
            <a:pPr>
              <a:buFontTx/>
              <a:buChar char="•"/>
            </a:pPr>
            <a:r>
              <a:rPr lang="tr-TR" sz="2800" dirty="0">
                <a:solidFill>
                  <a:schemeClr val="tx1"/>
                </a:solidFill>
                <a:latin typeface="Calibri" pitchFamily="34" charset="0"/>
              </a:rPr>
              <a:t> Problemlerin çözümü için farklı çözüm yolları üretebilme kapasitesi</a:t>
            </a:r>
          </a:p>
          <a:p>
            <a:pPr>
              <a:buFontTx/>
              <a:buChar char="•"/>
            </a:pPr>
            <a:r>
              <a:rPr lang="tr-TR" sz="2800" dirty="0">
                <a:solidFill>
                  <a:schemeClr val="tx1"/>
                </a:solidFill>
                <a:latin typeface="Calibri" pitchFamily="34" charset="0"/>
              </a:rPr>
              <a:t>Yaşadığı topluma değerli kültürel ürünler katma gücü olarak tanımlamaktadır. </a:t>
            </a:r>
          </a:p>
          <a:p>
            <a:pPr marL="45720" indent="0">
              <a:buNone/>
            </a:pPr>
            <a:endParaRPr lang="en-US" sz="2800" b="1" dirty="0">
              <a:solidFill>
                <a:schemeClr val="tx2"/>
              </a:solidFill>
              <a:latin typeface="Calibri" pitchFamily="34" charset="0"/>
            </a:endParaRPr>
          </a:p>
          <a:p>
            <a:pPr marL="45720" indent="0">
              <a:buNone/>
            </a:pPr>
            <a:endParaRPr lang="tr-TR" sz="2800" b="1" dirty="0" smtClean="0">
              <a:solidFill>
                <a:srgbClr val="FF0000"/>
              </a:solidFill>
              <a:latin typeface="Calibri" pitchFamily="34" charset="0"/>
            </a:endParaRPr>
          </a:p>
          <a:p>
            <a:pPr marL="45720" indent="0" algn="ctr">
              <a:buNone/>
            </a:pPr>
            <a:endParaRPr lang="tr-TR" sz="2800" b="1" dirty="0">
              <a:solidFill>
                <a:srgbClr val="FF0000"/>
              </a:solidFill>
              <a:latin typeface="Calibri" pitchFamily="34" charset="0"/>
            </a:endParaRPr>
          </a:p>
        </p:txBody>
      </p:sp>
    </p:spTree>
    <p:extLst>
      <p:ext uri="{BB962C8B-B14F-4D97-AF65-F5344CB8AC3E}">
        <p14:creationId xmlns:p14="http://schemas.microsoft.com/office/powerpoint/2010/main" val="18978089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731520"/>
            <a:ext cx="7543800" cy="5212080"/>
          </a:xfrm>
        </p:spPr>
        <p:txBody>
          <a:bodyPr/>
          <a:lstStyle/>
          <a:p>
            <a:pPr>
              <a:buNone/>
            </a:pPr>
            <a:endParaRPr lang="tr-TR" sz="2400" dirty="0" smtClean="0">
              <a:solidFill>
                <a:schemeClr val="tx1"/>
              </a:solidFill>
              <a:latin typeface="Calibri" pitchFamily="34" charset="0"/>
            </a:endParaRPr>
          </a:p>
          <a:p>
            <a:pPr>
              <a:buNone/>
            </a:pPr>
            <a:r>
              <a:rPr lang="tr-TR" sz="2800" dirty="0" smtClean="0">
                <a:solidFill>
                  <a:schemeClr val="tx1"/>
                </a:solidFill>
                <a:latin typeface="Calibri" pitchFamily="34" charset="0"/>
              </a:rPr>
              <a:t>Gardner’a </a:t>
            </a:r>
            <a:r>
              <a:rPr lang="tr-TR" sz="2800" dirty="0">
                <a:solidFill>
                  <a:schemeClr val="tx1"/>
                </a:solidFill>
                <a:latin typeface="Calibri" pitchFamily="34" charset="0"/>
              </a:rPr>
              <a:t>göre;</a:t>
            </a:r>
          </a:p>
          <a:p>
            <a:pPr>
              <a:buNone/>
            </a:pPr>
            <a:r>
              <a:rPr lang="tr-TR" sz="2800" dirty="0">
                <a:solidFill>
                  <a:schemeClr val="tx1"/>
                </a:solidFill>
                <a:latin typeface="Calibri" pitchFamily="34" charset="0"/>
              </a:rPr>
              <a:t>“.......bütün çocuklar bu zekâ türlerine çeşitli düzeylerde sahip olarak doğarlar, bu zekâ türlerinden bazılarına daha çok eğilimleri olabilir.”</a:t>
            </a:r>
          </a:p>
          <a:p>
            <a:pPr marL="45720" indent="0">
              <a:buNone/>
            </a:pPr>
            <a:r>
              <a:rPr lang="tr-TR" sz="2800" dirty="0">
                <a:solidFill>
                  <a:schemeClr val="tx1"/>
                </a:solidFill>
                <a:latin typeface="Calibri" pitchFamily="34" charset="0"/>
              </a:rPr>
              <a:t>	</a:t>
            </a:r>
            <a:endParaRPr lang="tr-TR" sz="2800" dirty="0" smtClean="0">
              <a:solidFill>
                <a:schemeClr val="tx1"/>
              </a:solidFill>
              <a:latin typeface="Calibri" pitchFamily="34" charset="0"/>
            </a:endParaRPr>
          </a:p>
          <a:p>
            <a:pPr marL="45720" indent="0">
              <a:buNone/>
            </a:pPr>
            <a:r>
              <a:rPr lang="tr-TR" sz="2800" dirty="0" smtClean="0">
                <a:solidFill>
                  <a:schemeClr val="tx1"/>
                </a:solidFill>
                <a:latin typeface="Calibri" pitchFamily="34" charset="0"/>
              </a:rPr>
              <a:t>Zekâ </a:t>
            </a:r>
            <a:r>
              <a:rPr lang="tr-TR" sz="2800" dirty="0">
                <a:solidFill>
                  <a:schemeClr val="tx1"/>
                </a:solidFill>
                <a:latin typeface="Calibri" pitchFamily="34" charset="0"/>
              </a:rPr>
              <a:t>türleri çeşitli yöntemlerle geliştirilebilir.</a:t>
            </a:r>
          </a:p>
          <a:p>
            <a:pPr marL="45720" indent="0">
              <a:buNone/>
            </a:pPr>
            <a:endParaRPr lang="tr-TR" dirty="0"/>
          </a:p>
        </p:txBody>
      </p:sp>
    </p:spTree>
    <p:extLst>
      <p:ext uri="{BB962C8B-B14F-4D97-AF65-F5344CB8AC3E}">
        <p14:creationId xmlns:p14="http://schemas.microsoft.com/office/powerpoint/2010/main" val="22533242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0" y="731520"/>
            <a:ext cx="7467600" cy="5059680"/>
          </a:xfrm>
        </p:spPr>
        <p:txBody>
          <a:bodyPr>
            <a:noAutofit/>
          </a:bodyPr>
          <a:lstStyle/>
          <a:p>
            <a:r>
              <a:rPr lang="tr-TR" sz="2800" dirty="0">
                <a:solidFill>
                  <a:schemeClr val="tx1"/>
                </a:solidFill>
                <a:latin typeface="Calibri" pitchFamily="34" charset="0"/>
              </a:rPr>
              <a:t>Z</a:t>
            </a:r>
            <a:r>
              <a:rPr lang="tr-TR" sz="2800" dirty="0" smtClean="0">
                <a:solidFill>
                  <a:schemeClr val="tx1"/>
                </a:solidFill>
                <a:latin typeface="Calibri" pitchFamily="34" charset="0"/>
              </a:rPr>
              <a:t>ekanın </a:t>
            </a:r>
            <a:r>
              <a:rPr lang="tr-TR" sz="2800" dirty="0">
                <a:solidFill>
                  <a:schemeClr val="tx1"/>
                </a:solidFill>
                <a:latin typeface="Calibri" pitchFamily="34" charset="0"/>
              </a:rPr>
              <a:t>tek bir boyutta olmadığını, aksine her bireyin farklı derecelerde, çeşitli zekalara sahip olduğunu öne sürer. </a:t>
            </a:r>
            <a:endParaRPr lang="tr-TR" sz="2800" dirty="0" smtClean="0">
              <a:solidFill>
                <a:schemeClr val="tx1"/>
              </a:solidFill>
              <a:latin typeface="Calibri" pitchFamily="34" charset="0"/>
            </a:endParaRPr>
          </a:p>
          <a:p>
            <a:pPr marL="45720" indent="0">
              <a:buNone/>
            </a:pPr>
            <a:endParaRPr lang="tr-TR" sz="2800" dirty="0">
              <a:solidFill>
                <a:schemeClr val="tx1"/>
              </a:solidFill>
              <a:latin typeface="Calibri" pitchFamily="34" charset="0"/>
            </a:endParaRPr>
          </a:p>
          <a:p>
            <a:r>
              <a:rPr lang="tr-TR" sz="2800" dirty="0">
                <a:solidFill>
                  <a:schemeClr val="tx1"/>
                </a:solidFill>
                <a:latin typeface="Calibri" pitchFamily="34" charset="0"/>
              </a:rPr>
              <a:t>Bu kuramın temel ilkelerini yaratıcı biçimde kullanıp, her öğrencinin bireysel farklılıklarına değer veren ve bunları güçlendiren programlar hazırlayabilmeleri için olanak sağlar.</a:t>
            </a:r>
          </a:p>
          <a:p>
            <a:pPr marL="45720" indent="0">
              <a:buNone/>
            </a:pPr>
            <a:endParaRPr lang="tr-TR" sz="2800" dirty="0">
              <a:solidFill>
                <a:schemeClr val="tx1"/>
              </a:solidFill>
              <a:latin typeface="Calibri" pitchFamily="34" charset="0"/>
            </a:endParaRPr>
          </a:p>
        </p:txBody>
      </p:sp>
    </p:spTree>
    <p:extLst>
      <p:ext uri="{BB962C8B-B14F-4D97-AF65-F5344CB8AC3E}">
        <p14:creationId xmlns:p14="http://schemas.microsoft.com/office/powerpoint/2010/main" val="2356544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731520"/>
            <a:ext cx="7543800" cy="4983480"/>
          </a:xfrm>
        </p:spPr>
        <p:txBody>
          <a:bodyPr/>
          <a:lstStyle/>
          <a:p>
            <a:pPr>
              <a:buNone/>
            </a:pPr>
            <a:r>
              <a:rPr lang="tr-TR" sz="2800" dirty="0">
                <a:solidFill>
                  <a:schemeClr val="tx1"/>
                </a:solidFill>
                <a:latin typeface="Calibri" pitchFamily="34" charset="0"/>
              </a:rPr>
              <a:t>Zekanın gelişiminde destekleyici ve engelleyici çevresel etkenler :</a:t>
            </a:r>
          </a:p>
          <a:p>
            <a:pPr>
              <a:buNone/>
            </a:pPr>
            <a:r>
              <a:rPr lang="tr-TR" sz="2800" dirty="0">
                <a:solidFill>
                  <a:schemeClr val="tx1"/>
                </a:solidFill>
                <a:latin typeface="Calibri" pitchFamily="34" charset="0"/>
              </a:rPr>
              <a:t>  		1-Kaynaklara ulaşım şansı </a:t>
            </a:r>
          </a:p>
          <a:p>
            <a:pPr>
              <a:buNone/>
            </a:pPr>
            <a:r>
              <a:rPr lang="tr-TR" sz="2800" dirty="0">
                <a:solidFill>
                  <a:schemeClr val="tx1"/>
                </a:solidFill>
                <a:latin typeface="Calibri" pitchFamily="34" charset="0"/>
              </a:rPr>
              <a:t> 		2-Tarihsel, kültürel faktörler </a:t>
            </a:r>
          </a:p>
          <a:p>
            <a:pPr>
              <a:buNone/>
            </a:pPr>
            <a:r>
              <a:rPr lang="tr-TR" sz="2800" dirty="0">
                <a:solidFill>
                  <a:schemeClr val="tx1"/>
                </a:solidFill>
                <a:latin typeface="Calibri" pitchFamily="34" charset="0"/>
              </a:rPr>
              <a:t>		3- Coğrafi faktörler </a:t>
            </a:r>
          </a:p>
          <a:p>
            <a:pPr>
              <a:buNone/>
            </a:pPr>
            <a:r>
              <a:rPr lang="tr-TR" sz="2800" dirty="0">
                <a:solidFill>
                  <a:schemeClr val="tx1"/>
                </a:solidFill>
                <a:latin typeface="Calibri" pitchFamily="34" charset="0"/>
              </a:rPr>
              <a:t>       </a:t>
            </a:r>
            <a:r>
              <a:rPr lang="tr-TR" sz="2800" dirty="0" smtClean="0">
                <a:solidFill>
                  <a:schemeClr val="tx1"/>
                </a:solidFill>
                <a:latin typeface="Calibri" pitchFamily="34" charset="0"/>
              </a:rPr>
              <a:t>    </a:t>
            </a:r>
            <a:r>
              <a:rPr lang="tr-TR" sz="2800" dirty="0">
                <a:solidFill>
                  <a:schemeClr val="tx1"/>
                </a:solidFill>
                <a:latin typeface="Calibri" pitchFamily="34" charset="0"/>
              </a:rPr>
              <a:t>4-Ailesel faktörler</a:t>
            </a:r>
          </a:p>
          <a:p>
            <a:pPr>
              <a:buNone/>
            </a:pPr>
            <a:r>
              <a:rPr lang="tr-TR" sz="2800" dirty="0">
                <a:solidFill>
                  <a:schemeClr val="tx1"/>
                </a:solidFill>
                <a:latin typeface="Calibri" pitchFamily="34" charset="0"/>
              </a:rPr>
              <a:t>       </a:t>
            </a:r>
            <a:r>
              <a:rPr lang="tr-TR" sz="2800" dirty="0" smtClean="0">
                <a:solidFill>
                  <a:schemeClr val="tx1"/>
                </a:solidFill>
                <a:latin typeface="Calibri" pitchFamily="34" charset="0"/>
              </a:rPr>
              <a:t>    </a:t>
            </a:r>
            <a:r>
              <a:rPr lang="tr-TR" sz="2800" dirty="0">
                <a:solidFill>
                  <a:schemeClr val="tx1"/>
                </a:solidFill>
                <a:latin typeface="Calibri" pitchFamily="34" charset="0"/>
              </a:rPr>
              <a:t>5-Durumsal faktörler</a:t>
            </a:r>
          </a:p>
          <a:p>
            <a:pPr>
              <a:buNone/>
            </a:pPr>
            <a:endParaRPr lang="tr-TR" b="1" dirty="0">
              <a:solidFill>
                <a:schemeClr val="accent2"/>
              </a:solidFill>
            </a:endParaRPr>
          </a:p>
          <a:p>
            <a:pPr marL="45720" indent="0">
              <a:buNone/>
            </a:pPr>
            <a:endParaRPr lang="tr-TR" dirty="0"/>
          </a:p>
        </p:txBody>
      </p:sp>
    </p:spTree>
    <p:extLst>
      <p:ext uri="{BB962C8B-B14F-4D97-AF65-F5344CB8AC3E}">
        <p14:creationId xmlns:p14="http://schemas.microsoft.com/office/powerpoint/2010/main" val="2845116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90600" y="533400"/>
            <a:ext cx="6858000" cy="5715000"/>
          </a:xfrm>
        </p:spPr>
        <p:txBody>
          <a:bodyPr>
            <a:normAutofit lnSpcReduction="10000"/>
          </a:bodyPr>
          <a:lstStyle/>
          <a:p>
            <a:pPr>
              <a:lnSpc>
                <a:spcPct val="80000"/>
              </a:lnSpc>
            </a:pPr>
            <a:r>
              <a:rPr lang="tr-TR" sz="3200" dirty="0">
                <a:latin typeface="Calibri" pitchFamily="34" charset="0"/>
              </a:rPr>
              <a:t>Bilimsel ve akılcı düşünme becerisine sahip,</a:t>
            </a:r>
          </a:p>
          <a:p>
            <a:pPr>
              <a:lnSpc>
                <a:spcPct val="80000"/>
              </a:lnSpc>
            </a:pPr>
            <a:r>
              <a:rPr lang="tr-TR" sz="3200" dirty="0">
                <a:latin typeface="Calibri" pitchFamily="34" charset="0"/>
              </a:rPr>
              <a:t>Araştırmacı ve sorgulayıcı,</a:t>
            </a:r>
          </a:p>
          <a:p>
            <a:pPr>
              <a:lnSpc>
                <a:spcPct val="80000"/>
              </a:lnSpc>
            </a:pPr>
            <a:r>
              <a:rPr lang="tr-TR" sz="3200" dirty="0">
                <a:latin typeface="Calibri" pitchFamily="34" charset="0"/>
              </a:rPr>
              <a:t>Bilgiyi ezberleyen değil, bilgiye ulaşabilen,</a:t>
            </a:r>
          </a:p>
          <a:p>
            <a:pPr>
              <a:lnSpc>
                <a:spcPct val="80000"/>
              </a:lnSpc>
            </a:pPr>
            <a:r>
              <a:rPr lang="tr-TR" sz="3200" dirty="0">
                <a:latin typeface="Calibri" pitchFamily="34" charset="0"/>
              </a:rPr>
              <a:t>Bu bilgiyi kullanıp paylaşabilen,</a:t>
            </a:r>
          </a:p>
          <a:p>
            <a:pPr>
              <a:lnSpc>
                <a:spcPct val="80000"/>
              </a:lnSpc>
            </a:pPr>
            <a:r>
              <a:rPr lang="tr-TR" sz="3200" dirty="0">
                <a:latin typeface="Calibri" pitchFamily="34" charset="0"/>
              </a:rPr>
              <a:t>İletişim kurma becerilerine sahip,</a:t>
            </a:r>
          </a:p>
          <a:p>
            <a:pPr>
              <a:lnSpc>
                <a:spcPct val="80000"/>
              </a:lnSpc>
            </a:pPr>
            <a:r>
              <a:rPr lang="tr-TR" sz="3200" dirty="0">
                <a:latin typeface="Calibri" pitchFamily="34" charset="0"/>
              </a:rPr>
              <a:t>Teknolojiyi etkin kullanabilen,</a:t>
            </a:r>
          </a:p>
          <a:p>
            <a:pPr>
              <a:lnSpc>
                <a:spcPct val="80000"/>
              </a:lnSpc>
            </a:pPr>
            <a:r>
              <a:rPr lang="tr-TR" sz="3200" dirty="0">
                <a:latin typeface="Calibri" pitchFamily="34" charset="0"/>
              </a:rPr>
              <a:t>Yaratıcı, üretken,</a:t>
            </a:r>
          </a:p>
          <a:p>
            <a:pPr>
              <a:lnSpc>
                <a:spcPct val="80000"/>
              </a:lnSpc>
            </a:pPr>
            <a:r>
              <a:rPr lang="tr-TR" sz="3200" dirty="0">
                <a:latin typeface="Calibri" pitchFamily="34" charset="0"/>
              </a:rPr>
              <a:t>Takım çalışmasına yatkın,</a:t>
            </a:r>
          </a:p>
          <a:p>
            <a:pPr>
              <a:lnSpc>
                <a:spcPct val="80000"/>
              </a:lnSpc>
            </a:pPr>
            <a:r>
              <a:rPr lang="tr-TR" sz="3200" dirty="0">
                <a:latin typeface="Calibri" pitchFamily="34" charset="0"/>
              </a:rPr>
              <a:t>Problem çözme becerilerine sahip,</a:t>
            </a:r>
          </a:p>
          <a:p>
            <a:pPr>
              <a:lnSpc>
                <a:spcPct val="80000"/>
              </a:lnSpc>
            </a:pPr>
            <a:r>
              <a:rPr lang="tr-TR" sz="3200" dirty="0">
                <a:latin typeface="Calibri" pitchFamily="34" charset="0"/>
              </a:rPr>
              <a:t>Öğrenmeyi öğrenmiş birey....</a:t>
            </a:r>
          </a:p>
          <a:p>
            <a:pPr marL="45720" indent="0">
              <a:buNone/>
            </a:pPr>
            <a:endParaRPr lang="tr-TR" dirty="0"/>
          </a:p>
        </p:txBody>
      </p:sp>
    </p:spTree>
    <p:extLst>
      <p:ext uri="{BB962C8B-B14F-4D97-AF65-F5344CB8AC3E}">
        <p14:creationId xmlns:p14="http://schemas.microsoft.com/office/powerpoint/2010/main" val="16280308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nzozn\Desktop\SUNUMLAR\coklu-zeka2.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600200" y="838200"/>
            <a:ext cx="527685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21810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731520"/>
            <a:ext cx="8229600" cy="5669280"/>
          </a:xfrm>
        </p:spPr>
        <p:txBody>
          <a:bodyPr>
            <a:normAutofit/>
          </a:bodyPr>
          <a:lstStyle/>
          <a:p>
            <a:pPr algn="ctr">
              <a:buNone/>
            </a:pPr>
            <a:r>
              <a:rPr lang="tr-TR" sz="2800" b="1" dirty="0">
                <a:solidFill>
                  <a:schemeClr val="accent1"/>
                </a:solidFill>
                <a:latin typeface="Calibri" pitchFamily="34" charset="0"/>
              </a:rPr>
              <a:t>SÖZEL-DİLSEL ZEKA</a:t>
            </a:r>
            <a:r>
              <a:rPr lang="tr-TR" sz="2800" dirty="0">
                <a:latin typeface="Calibri" pitchFamily="34" charset="0"/>
              </a:rPr>
              <a:t>   </a:t>
            </a:r>
            <a:r>
              <a:rPr lang="tr-TR" sz="2800" b="1" dirty="0">
                <a:latin typeface="Calibri" pitchFamily="34" charset="0"/>
              </a:rPr>
              <a:t> </a:t>
            </a:r>
          </a:p>
          <a:p>
            <a:pPr>
              <a:buNone/>
            </a:pPr>
            <a:endParaRPr lang="tr-TR" sz="2400" dirty="0" smtClean="0">
              <a:solidFill>
                <a:schemeClr val="tx2"/>
              </a:solidFill>
            </a:endParaRPr>
          </a:p>
          <a:p>
            <a:pPr>
              <a:buNone/>
            </a:pPr>
            <a:r>
              <a:rPr lang="tr-TR" sz="2400" dirty="0">
                <a:solidFill>
                  <a:schemeClr val="tx2"/>
                </a:solidFill>
              </a:rPr>
              <a:t> </a:t>
            </a:r>
            <a:endParaRPr lang="tr-TR" sz="2400" dirty="0" smtClean="0">
              <a:solidFill>
                <a:schemeClr val="tx2"/>
              </a:solidFill>
            </a:endParaRPr>
          </a:p>
          <a:p>
            <a:pPr>
              <a:buNone/>
            </a:pPr>
            <a:endParaRPr lang="tr-TR" sz="2400" dirty="0">
              <a:solidFill>
                <a:schemeClr val="tx2"/>
              </a:solidFill>
            </a:endParaRPr>
          </a:p>
          <a:p>
            <a:pPr>
              <a:buNone/>
            </a:pPr>
            <a:r>
              <a:rPr lang="tr-TR" sz="2400" dirty="0" smtClean="0">
                <a:solidFill>
                  <a:schemeClr val="tx2"/>
                </a:solidFill>
              </a:rPr>
              <a:t>  </a:t>
            </a:r>
            <a:r>
              <a:rPr lang="tr-TR" sz="2800" dirty="0" smtClean="0">
                <a:solidFill>
                  <a:schemeClr val="tx2"/>
                </a:solidFill>
                <a:latin typeface="Calibri" pitchFamily="34" charset="0"/>
              </a:rPr>
              <a:t>Soyut </a:t>
            </a:r>
            <a:r>
              <a:rPr lang="tr-TR" sz="2800" dirty="0">
                <a:solidFill>
                  <a:schemeClr val="tx2"/>
                </a:solidFill>
                <a:latin typeface="Calibri" pitchFamily="34" charset="0"/>
              </a:rPr>
              <a:t>ve simgesel düşünme ile, kavram oluşturma, dilbilgisi, şiir, hikaye yazma anlatma ve mizah gibi karmaşık olguları içeren dilsel yetenektir.</a:t>
            </a:r>
          </a:p>
          <a:p>
            <a:pPr>
              <a:buNone/>
            </a:pPr>
            <a:r>
              <a:rPr lang="tr-TR" sz="2800" dirty="0">
                <a:solidFill>
                  <a:schemeClr val="tx2"/>
                </a:solidFill>
                <a:latin typeface="Calibri" pitchFamily="34" charset="0"/>
              </a:rPr>
              <a:t>  * Bir dilin temel işlemlerini kullanabilme yeteneği</a:t>
            </a:r>
          </a:p>
          <a:p>
            <a:pPr>
              <a:buClr>
                <a:schemeClr val="tx1"/>
              </a:buClr>
              <a:buNone/>
            </a:pPr>
            <a:r>
              <a:rPr lang="tr-TR" sz="2800" dirty="0">
                <a:solidFill>
                  <a:schemeClr val="tx2"/>
                </a:solidFill>
                <a:latin typeface="Calibri" pitchFamily="34" charset="0"/>
              </a:rPr>
              <a:t>  * Okuma, yazma, dinleme ve konuşma ile iletişim sağlama</a:t>
            </a:r>
          </a:p>
          <a:p>
            <a:pPr>
              <a:buClr>
                <a:schemeClr val="tx1"/>
              </a:buClr>
              <a:buNone/>
            </a:pPr>
            <a:r>
              <a:rPr lang="tr-TR" sz="2800" dirty="0">
                <a:solidFill>
                  <a:schemeClr val="tx2"/>
                </a:solidFill>
                <a:latin typeface="Calibri" pitchFamily="34" charset="0"/>
              </a:rPr>
              <a:t>  * Önceki bilgiyi </a:t>
            </a:r>
            <a:r>
              <a:rPr lang="tr-TR" sz="2800" dirty="0" smtClean="0">
                <a:solidFill>
                  <a:schemeClr val="tx2"/>
                </a:solidFill>
                <a:latin typeface="Calibri" pitchFamily="34" charset="0"/>
              </a:rPr>
              <a:t>anlama </a:t>
            </a:r>
            <a:r>
              <a:rPr lang="tr-TR" sz="2800" dirty="0">
                <a:solidFill>
                  <a:schemeClr val="tx2"/>
                </a:solidFill>
                <a:latin typeface="Calibri" pitchFamily="34" charset="0"/>
              </a:rPr>
              <a:t>ve yeni bilgiye bağlama</a:t>
            </a:r>
            <a:endParaRPr lang="tr-TR" sz="2800" dirty="0">
              <a:latin typeface="Calibri" pitchFamily="34" charset="0"/>
            </a:endParaRPr>
          </a:p>
        </p:txBody>
      </p:sp>
      <p:pic>
        <p:nvPicPr>
          <p:cNvPr id="2050" name="Picture 2" descr="C:\Users\dnzozn\Desktop\SUNUMLAR\163592_ustun-yetenekli-cocu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309255"/>
            <a:ext cx="2590800"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5761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731520"/>
            <a:ext cx="8077200" cy="5288280"/>
          </a:xfrm>
        </p:spPr>
        <p:txBody>
          <a:bodyPr/>
          <a:lstStyle/>
          <a:p>
            <a:pPr algn="ctr">
              <a:buNone/>
            </a:pPr>
            <a:r>
              <a:rPr lang="tr-TR" sz="2800" b="1" dirty="0">
                <a:solidFill>
                  <a:schemeClr val="accent1"/>
                </a:solidFill>
                <a:latin typeface="Calibri" pitchFamily="34" charset="0"/>
              </a:rPr>
              <a:t>MANTIKSAL-MATEMATİKSEL ZEKA</a:t>
            </a:r>
          </a:p>
          <a:p>
            <a:pPr>
              <a:buNone/>
            </a:pPr>
            <a:endParaRPr lang="tr-TR" dirty="0" smtClean="0">
              <a:solidFill>
                <a:schemeClr val="tx2"/>
              </a:solidFill>
            </a:endParaRPr>
          </a:p>
          <a:p>
            <a:pPr>
              <a:buNone/>
            </a:pPr>
            <a:endParaRPr lang="tr-TR" dirty="0">
              <a:solidFill>
                <a:schemeClr val="tx2"/>
              </a:solidFill>
            </a:endParaRPr>
          </a:p>
          <a:p>
            <a:pPr>
              <a:buNone/>
            </a:pPr>
            <a:endParaRPr lang="tr-TR" dirty="0" smtClean="0">
              <a:solidFill>
                <a:schemeClr val="tx2"/>
              </a:solidFill>
            </a:endParaRPr>
          </a:p>
          <a:p>
            <a:pPr>
              <a:buNone/>
            </a:pPr>
            <a:r>
              <a:rPr lang="tr-TR" dirty="0">
                <a:solidFill>
                  <a:schemeClr val="tx2"/>
                </a:solidFill>
              </a:rPr>
              <a:t> </a:t>
            </a:r>
            <a:r>
              <a:rPr lang="tr-TR" dirty="0" smtClean="0">
                <a:solidFill>
                  <a:schemeClr val="tx2"/>
                </a:solidFill>
              </a:rPr>
              <a:t>  </a:t>
            </a:r>
          </a:p>
          <a:p>
            <a:pPr>
              <a:buNone/>
            </a:pPr>
            <a:r>
              <a:rPr lang="tr-TR" dirty="0">
                <a:solidFill>
                  <a:schemeClr val="tx2"/>
                </a:solidFill>
              </a:rPr>
              <a:t> </a:t>
            </a:r>
            <a:r>
              <a:rPr lang="tr-TR" dirty="0" smtClean="0">
                <a:solidFill>
                  <a:schemeClr val="tx2"/>
                </a:solidFill>
              </a:rPr>
              <a:t> </a:t>
            </a:r>
          </a:p>
          <a:p>
            <a:pPr>
              <a:buNone/>
            </a:pPr>
            <a:endParaRPr lang="tr-TR" dirty="0">
              <a:solidFill>
                <a:schemeClr val="tx2"/>
              </a:solidFill>
            </a:endParaRPr>
          </a:p>
          <a:p>
            <a:pPr>
              <a:buNone/>
            </a:pPr>
            <a:r>
              <a:rPr lang="tr-TR" dirty="0" smtClean="0">
                <a:solidFill>
                  <a:schemeClr val="tx2"/>
                </a:solidFill>
              </a:rPr>
              <a:t>  Bilimsel </a:t>
            </a:r>
            <a:r>
              <a:rPr lang="tr-TR" dirty="0">
                <a:solidFill>
                  <a:schemeClr val="tx2"/>
                </a:solidFill>
              </a:rPr>
              <a:t>düşünme, objektif gözlem yapma, elde edilen verilerden sonuç çıkarma, yargıya varma ve hipotez kurma yetenekleri baskın özelliklerdir.</a:t>
            </a:r>
          </a:p>
          <a:p>
            <a:pPr marL="45720" indent="0">
              <a:buNone/>
            </a:pPr>
            <a:endParaRPr lang="tr-TR" dirty="0"/>
          </a:p>
        </p:txBody>
      </p:sp>
      <p:pic>
        <p:nvPicPr>
          <p:cNvPr id="3074" name="Picture 2" descr="C:\Users\dnzozn\Desktop\SUNUMLAR\matematikze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1600200"/>
            <a:ext cx="419100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89183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731520"/>
            <a:ext cx="8153400" cy="5669280"/>
          </a:xfrm>
        </p:spPr>
        <p:txBody>
          <a:bodyPr>
            <a:normAutofit/>
          </a:bodyPr>
          <a:lstStyle/>
          <a:p>
            <a:pPr algn="ctr">
              <a:buNone/>
            </a:pPr>
            <a:r>
              <a:rPr lang="tr-TR" sz="2800" b="1" dirty="0">
                <a:solidFill>
                  <a:schemeClr val="accent1"/>
                </a:solidFill>
                <a:latin typeface="Calibri" pitchFamily="34" charset="0"/>
              </a:rPr>
              <a:t>GÖRSEL-UZAMSAL ZEKA</a:t>
            </a:r>
          </a:p>
          <a:p>
            <a:pPr>
              <a:buNone/>
            </a:pPr>
            <a:r>
              <a:rPr lang="tr-TR" dirty="0" smtClean="0">
                <a:solidFill>
                  <a:schemeClr val="tx2"/>
                </a:solidFill>
              </a:rPr>
              <a:t>  </a:t>
            </a:r>
          </a:p>
          <a:p>
            <a:pPr>
              <a:buNone/>
            </a:pPr>
            <a:endParaRPr lang="tr-TR" dirty="0">
              <a:solidFill>
                <a:schemeClr val="tx2"/>
              </a:solidFill>
            </a:endParaRPr>
          </a:p>
          <a:p>
            <a:pPr>
              <a:buNone/>
            </a:pPr>
            <a:endParaRPr lang="tr-TR" dirty="0" smtClean="0">
              <a:solidFill>
                <a:schemeClr val="tx2"/>
              </a:solidFill>
            </a:endParaRPr>
          </a:p>
          <a:p>
            <a:pPr>
              <a:buNone/>
            </a:pPr>
            <a:r>
              <a:rPr lang="tr-TR" dirty="0">
                <a:solidFill>
                  <a:schemeClr val="tx2"/>
                </a:solidFill>
              </a:rPr>
              <a:t> </a:t>
            </a:r>
            <a:r>
              <a:rPr lang="tr-TR" dirty="0" smtClean="0">
                <a:solidFill>
                  <a:schemeClr val="tx2"/>
                </a:solidFill>
              </a:rPr>
              <a:t> </a:t>
            </a:r>
          </a:p>
          <a:p>
            <a:pPr>
              <a:buNone/>
            </a:pPr>
            <a:r>
              <a:rPr lang="tr-TR" sz="2800" dirty="0" smtClean="0">
                <a:solidFill>
                  <a:schemeClr val="tx2"/>
                </a:solidFill>
                <a:latin typeface="Calibri" pitchFamily="34" charset="0"/>
              </a:rPr>
              <a:t>  Görme </a:t>
            </a:r>
            <a:r>
              <a:rPr lang="tr-TR" sz="2800" dirty="0">
                <a:solidFill>
                  <a:schemeClr val="tx2"/>
                </a:solidFill>
                <a:latin typeface="Calibri" pitchFamily="34" charset="0"/>
              </a:rPr>
              <a:t>duyusu ve buna bağlı olarak şekiller tasarlama ve zihinde resimler yaratma yeteneğidir.</a:t>
            </a:r>
          </a:p>
          <a:p>
            <a:pPr>
              <a:buNone/>
            </a:pPr>
            <a:r>
              <a:rPr lang="tr-TR" sz="2800" dirty="0">
                <a:solidFill>
                  <a:schemeClr val="tx2"/>
                </a:solidFill>
                <a:latin typeface="Calibri" pitchFamily="34" charset="0"/>
              </a:rPr>
              <a:t>	Bireyin objektif olarak gözlemleme ya da görsel ve uzaysal fikirleri grafiksel olarak sergileme kabiliyetlerini içerir. Bu zekaya sahip olan insanlar, renge, çizgiye, şekle, biçime, uzaya ve bu olgular arasındaki ilişkilere karşı aşırı duyarlıdırlar. </a:t>
            </a:r>
          </a:p>
          <a:p>
            <a:pPr marL="45720" indent="0">
              <a:buNone/>
            </a:pPr>
            <a:endParaRPr lang="tr-TR" dirty="0"/>
          </a:p>
        </p:txBody>
      </p:sp>
      <p:pic>
        <p:nvPicPr>
          <p:cNvPr id="4098" name="Picture 2" descr="C:\Users\dnzozn\Desktop\SUNUMLAR\elbecerisivezeka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914400"/>
            <a:ext cx="2057400" cy="20494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71162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731520"/>
            <a:ext cx="7620000" cy="5364480"/>
          </a:xfrm>
        </p:spPr>
        <p:txBody>
          <a:bodyPr>
            <a:normAutofit/>
          </a:bodyPr>
          <a:lstStyle/>
          <a:p>
            <a:pPr algn="ctr">
              <a:lnSpc>
                <a:spcPct val="80000"/>
              </a:lnSpc>
              <a:buNone/>
            </a:pPr>
            <a:r>
              <a:rPr lang="tr-TR" sz="2800" b="1" dirty="0">
                <a:solidFill>
                  <a:schemeClr val="accent1"/>
                </a:solidFill>
                <a:latin typeface="Calibri" pitchFamily="34" charset="0"/>
              </a:rPr>
              <a:t>BEDENSEL-DUYUDEVİNİMSEL ZEKA</a:t>
            </a:r>
          </a:p>
          <a:p>
            <a:pPr>
              <a:lnSpc>
                <a:spcPct val="80000"/>
              </a:lnSpc>
              <a:buNone/>
            </a:pPr>
            <a:r>
              <a:rPr lang="tr-TR" sz="2000" dirty="0">
                <a:solidFill>
                  <a:schemeClr val="tx2"/>
                </a:solidFill>
              </a:rPr>
              <a:t> </a:t>
            </a:r>
            <a:endParaRPr lang="tr-TR" sz="2000" dirty="0" smtClean="0">
              <a:solidFill>
                <a:schemeClr val="tx2"/>
              </a:solidFill>
            </a:endParaRPr>
          </a:p>
          <a:p>
            <a:pPr>
              <a:lnSpc>
                <a:spcPct val="80000"/>
              </a:lnSpc>
              <a:buNone/>
            </a:pPr>
            <a:r>
              <a:rPr lang="tr-TR" sz="2000" dirty="0" smtClean="0">
                <a:solidFill>
                  <a:schemeClr val="tx2"/>
                </a:solidFill>
              </a:rPr>
              <a:t>  </a:t>
            </a:r>
            <a:r>
              <a:rPr lang="tr-TR" sz="2800" dirty="0">
                <a:solidFill>
                  <a:schemeClr val="tx2"/>
                </a:solidFill>
                <a:latin typeface="Calibri" pitchFamily="34" charset="0"/>
              </a:rPr>
              <a:t>Vücudunu kullanarak (dans ve vücut dili), oyun oynayarak yada yeni bir ürün yaratarak duygularını ifade etme yeteneğidir</a:t>
            </a:r>
            <a:r>
              <a:rPr lang="tr-TR" sz="2800" dirty="0" smtClean="0">
                <a:solidFill>
                  <a:schemeClr val="tx2"/>
                </a:solidFill>
                <a:latin typeface="Calibri" pitchFamily="34" charset="0"/>
              </a:rPr>
              <a:t>.</a:t>
            </a:r>
          </a:p>
          <a:p>
            <a:pPr>
              <a:lnSpc>
                <a:spcPct val="80000"/>
              </a:lnSpc>
              <a:buNone/>
            </a:pPr>
            <a:endParaRPr lang="tr-TR" sz="2800" dirty="0">
              <a:solidFill>
                <a:schemeClr val="tx2"/>
              </a:solidFill>
              <a:latin typeface="Calibri" pitchFamily="34" charset="0"/>
            </a:endParaRPr>
          </a:p>
          <a:p>
            <a:pPr marL="45720" indent="0">
              <a:buNone/>
            </a:pPr>
            <a:endParaRPr lang="tr-TR" dirty="0"/>
          </a:p>
        </p:txBody>
      </p:sp>
      <p:pic>
        <p:nvPicPr>
          <p:cNvPr id="5122" name="Picture 2" descr="C:\Users\dnzozn\Desktop\SUNUMLAR\kinestetik-zeka-nedi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9864" y="3200400"/>
            <a:ext cx="2434936" cy="193357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dnzozn\Desktop\SUNUMLAR\duyudevinimse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1" y="2971800"/>
            <a:ext cx="3048000"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4518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731520"/>
            <a:ext cx="7848600" cy="5135880"/>
          </a:xfrm>
        </p:spPr>
        <p:txBody>
          <a:bodyPr/>
          <a:lstStyle/>
          <a:p>
            <a:pPr algn="ctr">
              <a:lnSpc>
                <a:spcPct val="80000"/>
              </a:lnSpc>
              <a:buNone/>
            </a:pPr>
            <a:r>
              <a:rPr lang="tr-TR" sz="2800" b="1" dirty="0">
                <a:solidFill>
                  <a:schemeClr val="accent1"/>
                </a:solidFill>
                <a:latin typeface="Calibri" pitchFamily="34" charset="0"/>
              </a:rPr>
              <a:t>KİŞİLERARASI-SOSYAL ZEKA</a:t>
            </a:r>
          </a:p>
          <a:p>
            <a:pPr>
              <a:lnSpc>
                <a:spcPct val="80000"/>
              </a:lnSpc>
              <a:buNone/>
            </a:pPr>
            <a:endParaRPr lang="tr-TR" sz="2400" dirty="0" smtClean="0">
              <a:solidFill>
                <a:schemeClr val="tx2"/>
              </a:solidFill>
            </a:endParaRPr>
          </a:p>
          <a:p>
            <a:pPr>
              <a:lnSpc>
                <a:spcPct val="80000"/>
              </a:lnSpc>
              <a:buNone/>
            </a:pPr>
            <a:r>
              <a:rPr lang="tr-TR" sz="2800" dirty="0" smtClean="0">
                <a:solidFill>
                  <a:schemeClr val="tx2"/>
                </a:solidFill>
                <a:latin typeface="Calibri" pitchFamily="34" charset="0"/>
              </a:rPr>
              <a:t>Diğer </a:t>
            </a:r>
            <a:r>
              <a:rPr lang="tr-TR" sz="2800" dirty="0">
                <a:solidFill>
                  <a:schemeClr val="tx2"/>
                </a:solidFill>
                <a:latin typeface="Calibri" pitchFamily="34" charset="0"/>
              </a:rPr>
              <a:t>insanlarla sözlü ve sözsüz iletişim kurma, grup içinde işbirliği içerisinde çalışma yetenekleridir.</a:t>
            </a:r>
          </a:p>
          <a:p>
            <a:pPr>
              <a:lnSpc>
                <a:spcPct val="80000"/>
              </a:lnSpc>
              <a:buNone/>
            </a:pPr>
            <a:r>
              <a:rPr lang="tr-TR" sz="2800" dirty="0">
                <a:solidFill>
                  <a:schemeClr val="tx2"/>
                </a:solidFill>
                <a:latin typeface="Calibri" pitchFamily="34" charset="0"/>
              </a:rPr>
              <a:t>Bireylerle iletişim kurma, onları anlama, ruh durumlarını ve yeteneklerini tanıma önemlidir</a:t>
            </a:r>
            <a:r>
              <a:rPr lang="tr-TR" sz="2800" dirty="0" smtClean="0">
                <a:solidFill>
                  <a:schemeClr val="tx2"/>
                </a:solidFill>
                <a:latin typeface="Calibri" pitchFamily="34" charset="0"/>
              </a:rPr>
              <a:t>.</a:t>
            </a:r>
          </a:p>
          <a:p>
            <a:pPr>
              <a:lnSpc>
                <a:spcPct val="80000"/>
              </a:lnSpc>
              <a:buNone/>
            </a:pPr>
            <a:endParaRPr lang="tr-TR" sz="2800" dirty="0">
              <a:solidFill>
                <a:schemeClr val="tx2"/>
              </a:solidFill>
              <a:latin typeface="Calibri" pitchFamily="34" charset="0"/>
            </a:endParaRPr>
          </a:p>
          <a:p>
            <a:pPr marL="45720" indent="0">
              <a:buNone/>
            </a:pPr>
            <a:endParaRPr lang="tr-TR" sz="2800" dirty="0">
              <a:latin typeface="Calibri" pitchFamily="34" charset="0"/>
            </a:endParaRPr>
          </a:p>
        </p:txBody>
      </p:sp>
      <p:pic>
        <p:nvPicPr>
          <p:cNvPr id="6146" name="Picture 2" descr="C:\Users\dnzozn\Desktop\SUNUMLAR\zekaa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429001"/>
            <a:ext cx="5562600"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67123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731520"/>
            <a:ext cx="7848600" cy="5440680"/>
          </a:xfrm>
        </p:spPr>
        <p:txBody>
          <a:bodyPr/>
          <a:lstStyle/>
          <a:p>
            <a:pPr marL="45720" indent="0" algn="ctr">
              <a:buNone/>
            </a:pPr>
            <a:r>
              <a:rPr lang="tr-TR" sz="2800" b="1" dirty="0">
                <a:solidFill>
                  <a:schemeClr val="accent1"/>
                </a:solidFill>
                <a:latin typeface="Calibri" pitchFamily="34" charset="0"/>
              </a:rPr>
              <a:t>İÇSEL- ÖZEDÖNÜK </a:t>
            </a:r>
            <a:r>
              <a:rPr lang="tr-TR" sz="2800" b="1" dirty="0" smtClean="0">
                <a:solidFill>
                  <a:schemeClr val="accent1"/>
                </a:solidFill>
                <a:latin typeface="Calibri" pitchFamily="34" charset="0"/>
              </a:rPr>
              <a:t>ZEKA</a:t>
            </a:r>
          </a:p>
          <a:p>
            <a:pPr marL="45720" indent="0">
              <a:buNone/>
            </a:pPr>
            <a:endParaRPr lang="tr-TR" sz="2800" dirty="0" smtClean="0">
              <a:solidFill>
                <a:schemeClr val="tx2"/>
              </a:solidFill>
            </a:endParaRPr>
          </a:p>
          <a:p>
            <a:pPr marL="45720" indent="0">
              <a:buNone/>
            </a:pPr>
            <a:r>
              <a:rPr lang="tr-TR" sz="2800" dirty="0">
                <a:solidFill>
                  <a:schemeClr val="tx2"/>
                </a:solidFill>
              </a:rPr>
              <a:t>İnsanın kendi duygularını, duygusal tepkilerinin derecesini, kendi biliş bilgisi sürecini tanıma, kendi öz benliğini anlama ve başkalarına ifade etme yeteneğidir.</a:t>
            </a:r>
          </a:p>
          <a:p>
            <a:pPr marL="45720" indent="0" algn="ctr">
              <a:buNone/>
            </a:pPr>
            <a:endParaRPr lang="tr-TR" sz="2800" b="1" dirty="0" smtClean="0">
              <a:solidFill>
                <a:schemeClr val="accent1"/>
              </a:solidFill>
              <a:latin typeface="Calibri" pitchFamily="34" charset="0"/>
            </a:endParaRPr>
          </a:p>
          <a:p>
            <a:pPr marL="45720" indent="0" algn="ctr">
              <a:buNone/>
            </a:pPr>
            <a:endParaRPr lang="tr-TR" sz="2000" b="1" dirty="0">
              <a:solidFill>
                <a:schemeClr val="accent1"/>
              </a:solidFill>
              <a:latin typeface="Tahoma" pitchFamily="34" charset="0"/>
            </a:endParaRPr>
          </a:p>
          <a:p>
            <a:pPr marL="45720" indent="0">
              <a:buNone/>
            </a:pPr>
            <a:endParaRPr lang="tr-TR" dirty="0"/>
          </a:p>
        </p:txBody>
      </p:sp>
      <p:pic>
        <p:nvPicPr>
          <p:cNvPr id="4" name="Picture 3" descr="j0282747"/>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276600"/>
            <a:ext cx="32004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37004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609600"/>
            <a:ext cx="8001000" cy="5867400"/>
          </a:xfrm>
        </p:spPr>
        <p:txBody>
          <a:bodyPr>
            <a:normAutofit/>
          </a:bodyPr>
          <a:lstStyle/>
          <a:p>
            <a:pPr algn="ctr">
              <a:lnSpc>
                <a:spcPct val="80000"/>
              </a:lnSpc>
              <a:buNone/>
            </a:pPr>
            <a:r>
              <a:rPr lang="tr-TR" sz="2800" b="1" dirty="0">
                <a:solidFill>
                  <a:schemeClr val="accent1"/>
                </a:solidFill>
                <a:latin typeface="Calibri" pitchFamily="34" charset="0"/>
              </a:rPr>
              <a:t>MÜZİKAL-RİTMİK ZEKA</a:t>
            </a:r>
          </a:p>
          <a:p>
            <a:pPr>
              <a:lnSpc>
                <a:spcPct val="80000"/>
              </a:lnSpc>
              <a:buNone/>
            </a:pPr>
            <a:endParaRPr lang="tr-TR" sz="2000" b="1" dirty="0">
              <a:solidFill>
                <a:schemeClr val="accent1"/>
              </a:solidFill>
              <a:latin typeface="Tahoma" pitchFamily="34" charset="0"/>
            </a:endParaRPr>
          </a:p>
          <a:p>
            <a:pPr>
              <a:lnSpc>
                <a:spcPct val="80000"/>
              </a:lnSpc>
            </a:pPr>
            <a:r>
              <a:rPr lang="tr-TR" sz="2400" dirty="0">
                <a:solidFill>
                  <a:schemeClr val="tx1"/>
                </a:solidFill>
              </a:rPr>
              <a:t>Tonal ve ritmik kavramları tanıma ve kullanma; çevresel seslere, insan sesi ve müzik aletlerine karşı duyarlı olma yeteneğidir.</a:t>
            </a:r>
          </a:p>
          <a:p>
            <a:pPr>
              <a:lnSpc>
                <a:spcPct val="80000"/>
              </a:lnSpc>
            </a:pPr>
            <a:r>
              <a:rPr lang="tr-TR" sz="2400" dirty="0">
                <a:solidFill>
                  <a:schemeClr val="tx1"/>
                </a:solidFill>
              </a:rPr>
              <a:t>Çevredeki seslerden anlam çıkarma</a:t>
            </a:r>
          </a:p>
          <a:p>
            <a:pPr>
              <a:lnSpc>
                <a:spcPct val="80000"/>
              </a:lnSpc>
            </a:pPr>
            <a:r>
              <a:rPr lang="tr-TR" sz="2400" dirty="0">
                <a:solidFill>
                  <a:schemeClr val="tx1"/>
                </a:solidFill>
              </a:rPr>
              <a:t>Ses tonundan duygu durumunu kestirme,</a:t>
            </a:r>
          </a:p>
          <a:p>
            <a:pPr>
              <a:lnSpc>
                <a:spcPct val="80000"/>
              </a:lnSpc>
            </a:pPr>
            <a:r>
              <a:rPr lang="tr-TR" sz="2400" dirty="0">
                <a:solidFill>
                  <a:schemeClr val="tx1"/>
                </a:solidFill>
              </a:rPr>
              <a:t>Arabanın motor sesinden problemin ne  olduğunu anlama bu zeka türüne girer. </a:t>
            </a:r>
            <a:endParaRPr lang="tr-TR" sz="2400" dirty="0" smtClean="0">
              <a:solidFill>
                <a:schemeClr val="tx1"/>
              </a:solidFill>
            </a:endParaRPr>
          </a:p>
          <a:p>
            <a:pPr marL="45720" indent="0">
              <a:lnSpc>
                <a:spcPct val="80000"/>
              </a:lnSpc>
              <a:buNone/>
            </a:pPr>
            <a:endParaRPr lang="tr-TR" sz="2400" dirty="0" smtClean="0">
              <a:solidFill>
                <a:schemeClr val="tx1"/>
              </a:solidFill>
            </a:endParaRPr>
          </a:p>
          <a:p>
            <a:pPr marL="45720" indent="0">
              <a:lnSpc>
                <a:spcPct val="80000"/>
              </a:lnSpc>
              <a:buNone/>
            </a:pPr>
            <a:endParaRPr lang="tr-TR" sz="2400" dirty="0">
              <a:solidFill>
                <a:schemeClr val="tx1"/>
              </a:solidFill>
            </a:endParaRPr>
          </a:p>
          <a:p>
            <a:pPr marL="45720" indent="0">
              <a:buNone/>
            </a:pPr>
            <a:endParaRPr lang="tr-TR" dirty="0"/>
          </a:p>
        </p:txBody>
      </p:sp>
      <p:pic>
        <p:nvPicPr>
          <p:cNvPr id="7170" name="Picture 2" descr="C:\Users\dnzozn\Desktop\SUNUMLAR\_muziks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962400"/>
            <a:ext cx="3429000" cy="229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7790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380999"/>
            <a:ext cx="8610600" cy="6086475"/>
          </a:xfrm>
        </p:spPr>
        <p:txBody>
          <a:bodyPr>
            <a:normAutofit fontScale="92500" lnSpcReduction="10000"/>
          </a:bodyPr>
          <a:lstStyle/>
          <a:p>
            <a:pPr algn="ctr">
              <a:lnSpc>
                <a:spcPct val="80000"/>
              </a:lnSpc>
              <a:buNone/>
            </a:pPr>
            <a:r>
              <a:rPr lang="tr-TR" sz="1600" dirty="0"/>
              <a:t> </a:t>
            </a:r>
            <a:r>
              <a:rPr lang="tr-TR" sz="2800" b="1" dirty="0">
                <a:solidFill>
                  <a:srgbClr val="0070C0"/>
                </a:solidFill>
                <a:latin typeface="Calibri" pitchFamily="34" charset="0"/>
              </a:rPr>
              <a:t>DOĞA ZEKASI</a:t>
            </a:r>
          </a:p>
          <a:p>
            <a:pPr>
              <a:lnSpc>
                <a:spcPct val="80000"/>
              </a:lnSpc>
              <a:buNone/>
            </a:pPr>
            <a:r>
              <a:rPr lang="tr-TR" sz="2800" dirty="0">
                <a:solidFill>
                  <a:schemeClr val="tx1"/>
                </a:solidFill>
                <a:latin typeface="Calibri" pitchFamily="34" charset="0"/>
              </a:rPr>
              <a:t>    </a:t>
            </a:r>
            <a:endParaRPr lang="tr-TR" sz="2800" dirty="0" smtClean="0">
              <a:solidFill>
                <a:schemeClr val="tx1"/>
              </a:solidFill>
              <a:latin typeface="Calibri" pitchFamily="34" charset="0"/>
            </a:endParaRPr>
          </a:p>
          <a:p>
            <a:pPr>
              <a:lnSpc>
                <a:spcPct val="80000"/>
              </a:lnSpc>
              <a:buNone/>
            </a:pPr>
            <a:r>
              <a:rPr lang="tr-TR" sz="3600" dirty="0" smtClean="0">
                <a:solidFill>
                  <a:schemeClr val="tx1"/>
                </a:solidFill>
                <a:latin typeface="Calibri" pitchFamily="34" charset="0"/>
              </a:rPr>
              <a:t>  </a:t>
            </a:r>
            <a:r>
              <a:rPr lang="tr-TR" sz="3000" dirty="0" smtClean="0">
                <a:solidFill>
                  <a:schemeClr val="tx1"/>
                </a:solidFill>
                <a:latin typeface="Calibri" pitchFamily="34" charset="0"/>
              </a:rPr>
              <a:t>Gardner </a:t>
            </a:r>
            <a:r>
              <a:rPr lang="tr-TR" sz="3000" dirty="0">
                <a:solidFill>
                  <a:schemeClr val="tx1"/>
                </a:solidFill>
                <a:latin typeface="Calibri" pitchFamily="34" charset="0"/>
              </a:rPr>
              <a:t>geliştirdiği çoklu zeka kuramına sonradan (1996’da) doğa zekasını da eklemiştir.</a:t>
            </a:r>
          </a:p>
          <a:p>
            <a:pPr>
              <a:lnSpc>
                <a:spcPct val="80000"/>
              </a:lnSpc>
              <a:buNone/>
            </a:pPr>
            <a:endParaRPr lang="tr-TR" sz="3000" dirty="0">
              <a:solidFill>
                <a:schemeClr val="tx1"/>
              </a:solidFill>
              <a:latin typeface="Calibri" pitchFamily="34" charset="0"/>
            </a:endParaRPr>
          </a:p>
          <a:p>
            <a:pPr>
              <a:lnSpc>
                <a:spcPct val="80000"/>
              </a:lnSpc>
              <a:buNone/>
            </a:pPr>
            <a:r>
              <a:rPr lang="tr-TR" sz="3000" dirty="0">
                <a:solidFill>
                  <a:schemeClr val="tx1"/>
                </a:solidFill>
                <a:latin typeface="Calibri" pitchFamily="34" charset="0"/>
              </a:rPr>
              <a:t>  </a:t>
            </a:r>
            <a:r>
              <a:rPr lang="tr-TR" sz="3000" dirty="0" smtClean="0">
                <a:solidFill>
                  <a:schemeClr val="tx1"/>
                </a:solidFill>
                <a:latin typeface="Calibri" pitchFamily="34" charset="0"/>
              </a:rPr>
              <a:t>Doğa </a:t>
            </a:r>
            <a:r>
              <a:rPr lang="tr-TR" sz="3000" dirty="0">
                <a:solidFill>
                  <a:schemeClr val="tx1"/>
                </a:solidFill>
                <a:latin typeface="Calibri" pitchFamily="34" charset="0"/>
              </a:rPr>
              <a:t>zekası; bölgesel ya da küresel çevre değişikliklerini açıklama, ev hayvanları,doğa hayatı,bahçe ve park ilgisi, teleskop ya da mikroskop kullanarak doğayı çekme davranışlarını kapsar.</a:t>
            </a:r>
          </a:p>
          <a:p>
            <a:pPr>
              <a:lnSpc>
                <a:spcPct val="80000"/>
              </a:lnSpc>
              <a:buNone/>
            </a:pPr>
            <a:r>
              <a:rPr lang="tr-TR" sz="3000" dirty="0">
                <a:solidFill>
                  <a:schemeClr val="tx1"/>
                </a:solidFill>
                <a:latin typeface="Calibri" pitchFamily="34" charset="0"/>
              </a:rPr>
              <a:t>   </a:t>
            </a:r>
          </a:p>
          <a:p>
            <a:pPr>
              <a:lnSpc>
                <a:spcPct val="80000"/>
              </a:lnSpc>
              <a:buNone/>
            </a:pPr>
            <a:r>
              <a:rPr lang="tr-TR" sz="3000" dirty="0">
                <a:solidFill>
                  <a:schemeClr val="tx1"/>
                </a:solidFill>
                <a:latin typeface="Calibri" pitchFamily="34" charset="0"/>
              </a:rPr>
              <a:t>	Doğal çevreyi anlama, tanıma </a:t>
            </a:r>
          </a:p>
          <a:p>
            <a:pPr>
              <a:lnSpc>
                <a:spcPct val="80000"/>
              </a:lnSpc>
              <a:buNone/>
            </a:pPr>
            <a:r>
              <a:rPr lang="tr-TR" sz="3000" dirty="0">
                <a:solidFill>
                  <a:schemeClr val="tx1"/>
                </a:solidFill>
                <a:latin typeface="Calibri" pitchFamily="34" charset="0"/>
              </a:rPr>
              <a:t>	Bitki ve hayvanların türlerini fark etme</a:t>
            </a:r>
          </a:p>
          <a:p>
            <a:pPr>
              <a:lnSpc>
                <a:spcPct val="80000"/>
              </a:lnSpc>
              <a:buNone/>
            </a:pPr>
            <a:r>
              <a:rPr lang="tr-TR" sz="3000" dirty="0">
                <a:solidFill>
                  <a:schemeClr val="tx1"/>
                </a:solidFill>
                <a:latin typeface="Calibri" pitchFamily="34" charset="0"/>
              </a:rPr>
              <a:t>  </a:t>
            </a:r>
          </a:p>
          <a:p>
            <a:pPr>
              <a:lnSpc>
                <a:spcPct val="80000"/>
              </a:lnSpc>
              <a:buNone/>
            </a:pPr>
            <a:r>
              <a:rPr lang="tr-TR" sz="3000" dirty="0">
                <a:solidFill>
                  <a:schemeClr val="tx1"/>
                </a:solidFill>
                <a:latin typeface="Calibri" pitchFamily="34" charset="0"/>
              </a:rPr>
              <a:t>  </a:t>
            </a:r>
            <a:r>
              <a:rPr lang="tr-TR" sz="3000" dirty="0" smtClean="0">
                <a:solidFill>
                  <a:schemeClr val="tx1"/>
                </a:solidFill>
                <a:latin typeface="Calibri" pitchFamily="34" charset="0"/>
              </a:rPr>
              <a:t>Botanik </a:t>
            </a:r>
            <a:r>
              <a:rPr lang="tr-TR" sz="3000" dirty="0">
                <a:solidFill>
                  <a:schemeClr val="tx1"/>
                </a:solidFill>
                <a:latin typeface="Calibri" pitchFamily="34" charset="0"/>
              </a:rPr>
              <a:t>ve zooloji, organik kimya, böcek bilimi,fotoğrafçılık, vb.</a:t>
            </a:r>
          </a:p>
        </p:txBody>
      </p:sp>
      <p:pic>
        <p:nvPicPr>
          <p:cNvPr id="8194" name="Picture 2" descr="C:\Users\dnzozn\Desktop\SUNUMLAR\dog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505199"/>
            <a:ext cx="2409825" cy="189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996058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5778" name="Group 2"/>
          <p:cNvGraphicFramePr>
            <a:graphicFrameLocks noGrp="1"/>
          </p:cNvGraphicFramePr>
          <p:nvPr/>
        </p:nvGraphicFramePr>
        <p:xfrm>
          <a:off x="0" y="-12700"/>
          <a:ext cx="9144000" cy="6896420"/>
        </p:xfrm>
        <a:graphic>
          <a:graphicData uri="http://schemas.openxmlformats.org/drawingml/2006/table">
            <a:tbl>
              <a:tblPr/>
              <a:tblGrid>
                <a:gridCol w="2147888"/>
                <a:gridCol w="2332037"/>
                <a:gridCol w="2332038"/>
                <a:gridCol w="2332037"/>
              </a:tblGrid>
              <a:tr h="3238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600" b="1" i="0" u="none" strike="noStrike" cap="none" normalizeH="0" baseline="0" smtClean="0">
                          <a:ln>
                            <a:noFill/>
                          </a:ln>
                          <a:solidFill>
                            <a:srgbClr val="FF3300"/>
                          </a:solidFill>
                          <a:effectLst/>
                          <a:latin typeface="Arial" charset="0"/>
                        </a:rPr>
                        <a:t>ZEKA ÇEŞİTLERİ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rgbClr val="FF3300"/>
                          </a:solidFill>
                          <a:effectLst/>
                          <a:latin typeface="Arial" charset="0"/>
                        </a:rPr>
                        <a:t>Genel Özellikleri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rgbClr val="FF3300"/>
                          </a:solidFill>
                          <a:effectLst/>
                          <a:latin typeface="Arial" charset="0"/>
                        </a:rPr>
                        <a:t>Öğrenme Yolları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rgbClr val="FF3300"/>
                          </a:solidFill>
                          <a:effectLst/>
                          <a:latin typeface="Arial" charset="0"/>
                        </a:rPr>
                        <a:t>İlgi Duydukları Meslekler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69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rgbClr val="FF3300"/>
                          </a:solidFill>
                          <a:effectLst/>
                          <a:latin typeface="Arial" charset="0"/>
                        </a:rPr>
                        <a:t>Sözel Zeka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Dilini etkili olarak kullanabilir.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Söyleyerek, dinleyerek, okuyarak ve görerek öğrenir.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Yazar, Şair, Öğretmen, Gazeteci, Politikacı, Avukat, Komedyen.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37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rgbClr val="FF3300"/>
                          </a:solidFill>
                          <a:effectLst/>
                          <a:latin typeface="Arial" charset="0"/>
                        </a:rPr>
                        <a:t>Mantık – Matematiksel Zeka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Sayılarla çalışmayı sever. Neden-sonuç ilişkisi kurarak yorumlamayı sever.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Sınıflayarak, sıralayarak ve soyutlayarak</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öğrenirler.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Bilim İnsanı, Mühendis, Matematikçi, Ekonomist , Muhasebeci, Bilgisayar Programcısı, Yargıç.</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3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rgbClr val="FF3300"/>
                          </a:solidFill>
                          <a:effectLst/>
                          <a:latin typeface="Arial" charset="0"/>
                        </a:rPr>
                        <a:t>Görsel (Uzamsal) Zeka</a:t>
                      </a:r>
                      <a:r>
                        <a:rPr kumimoji="0" lang="tr-TR" sz="1200" b="1" i="0" u="none" strike="noStrike" cap="none" normalizeH="0" baseline="0" smtClean="0">
                          <a:ln>
                            <a:noFill/>
                          </a:ln>
                          <a:solidFill>
                            <a:srgbClr val="66FF66"/>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Haritaları, çizelgeleri, filmleri kolay okurlar, anlarlar.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Görselleştirme (resim, film, sunu-slayt- vb..)  ve hayal kurarak öğrenirler.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Ressam, Fotoğrafçı, Mühendis, Mimar, Gezgin.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6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rgbClr val="FF3300"/>
                          </a:solidFill>
                          <a:effectLst/>
                          <a:latin typeface="Arial" charset="0"/>
                        </a:rPr>
                        <a:t>Müziksel (Ritmik) Zeka</a:t>
                      </a:r>
                      <a:endParaRPr kumimoji="0" lang="tr-TR" sz="1200" b="1" i="0" u="none" strike="noStrike" cap="none" normalizeH="0" baseline="0" smtClean="0">
                        <a:ln>
                          <a:noFill/>
                        </a:ln>
                        <a:solidFill>
                          <a:srgbClr val="66FF66"/>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Melodileri, sesleri ve ritimleri severler.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Müzik eşliğinde, ritim ve melodiyle  öğrenirler.</a:t>
                      </a:r>
                      <a:endParaRPr kumimoji="0" lang="tr-TR" sz="2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Şarkıcı, Besteci, Müzik Öğretmeni, Tiyatrocu.</a:t>
                      </a:r>
                      <a:endParaRPr kumimoji="0" lang="tr-TR" sz="2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69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rgbClr val="FF3300"/>
                          </a:solidFill>
                          <a:effectLst/>
                          <a:latin typeface="Arial" charset="0"/>
                        </a:rPr>
                        <a:t>Bedensel (Kinestetik) Zeka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Vücudunu ve ellerini ustalıkla kullanarak anlatmayı severler.</a:t>
                      </a:r>
                      <a:endParaRPr kumimoji="0" lang="tr-TR" sz="2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Dokunarak, yaparak ve hareket ederek öğrenirler.</a:t>
                      </a:r>
                      <a:endParaRPr kumimoji="0" lang="tr-TR" sz="2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Atlet, Dansçı, Aktör, Balerin, Balet, Pandomimci, Cerrah.</a:t>
                      </a:r>
                      <a:endParaRPr kumimoji="0" lang="tr-TR" sz="2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37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rgbClr val="FF3300"/>
                          </a:solidFill>
                          <a:effectLst/>
                          <a:latin typeface="Arial" charset="0"/>
                        </a:rPr>
                        <a:t>Kişiler Arası (Sosyal) Zeka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Çevresiyle ilişki kurmayı, işbirliği yapmayı ve empatiyi sever.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Paylaşarak,  çevresindeki-lerle işbirliği yaparak ve karşılaştırarak öğrenirler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Öğretmen, Psikolojik danışman, Psikolog,, Politikacı, Doktor, İşadamı.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22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rgbClr val="FF3300"/>
                          </a:solidFill>
                          <a:effectLst/>
                          <a:latin typeface="Arial" charset="0"/>
                        </a:rPr>
                        <a:t>Kişisel (İçsel) Zeka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Kendi duygu ve düşüncele-rinin, yeterliklerinin farkına varabilmedir.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Kendi başlarına, kendi hızında, kişisel becerilerini kullanarak öğrenirler.  Kendi başlarına çalışmayı, başarmayı severler.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Sanatçı, Din Adamı, Sosyal Hizmet Uzmanı, Psikoterapist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535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2800" b="1" i="0" u="none" strike="noStrike" cap="none" normalizeH="0" baseline="0" smtClean="0">
                          <a:ln>
                            <a:noFill/>
                          </a:ln>
                          <a:solidFill>
                            <a:schemeClr val="tx1"/>
                          </a:solidFill>
                          <a:effectLst/>
                          <a:latin typeface="Arial" charset="0"/>
                        </a:rPr>
                        <a:t> </a:t>
                      </a:r>
                      <a:r>
                        <a:rPr kumimoji="0" lang="tr-TR" sz="1200" b="1" i="0" u="none" strike="noStrike" cap="none" normalizeH="0" baseline="0" smtClean="0">
                          <a:ln>
                            <a:noFill/>
                          </a:ln>
                          <a:solidFill>
                            <a:srgbClr val="FF3300"/>
                          </a:solidFill>
                          <a:effectLst/>
                          <a:latin typeface="Arial" charset="0"/>
                        </a:rPr>
                        <a:t>Doğa  Zekası </a:t>
                      </a:r>
                      <a:endParaRPr kumimoji="0" lang="tr-TR" sz="12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Doğal kaynaklara ve çevreye ilgisi yüksektir. Bitki ve hayvanları tanır ve ilgilenir.</a:t>
                      </a:r>
                      <a:endParaRPr kumimoji="0" lang="tr-TR" sz="2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Araştırarak, gözlem yaparak, çevreyi, olayları gözlemleyip inceleyerek öğrenirler.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tr-TR" sz="1200" b="1" i="0" u="none" strike="noStrike" cap="none" normalizeH="0" baseline="0" smtClean="0">
                          <a:ln>
                            <a:noFill/>
                          </a:ln>
                          <a:solidFill>
                            <a:schemeClr val="tx1"/>
                          </a:solidFill>
                          <a:effectLst/>
                          <a:latin typeface="Arial" charset="0"/>
                        </a:rPr>
                        <a:t>Ziraat Mühendisi, Arkeolog, Meteorolog, Biyolog, Zoolog, Çevre Bilimci.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862176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nzozn\Desktop\SUNUMLAR\yapılandırma.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tretch>
            <a:fillRect/>
          </a:stretch>
        </p:blipFill>
        <p:spPr bwMode="auto">
          <a:xfrm>
            <a:off x="1905000" y="1540669"/>
            <a:ext cx="5105400" cy="3336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32990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3819"/>
            <a:ext cx="9144000" cy="7005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1503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762000" y="731520"/>
            <a:ext cx="7772400" cy="5440680"/>
          </a:xfrm>
        </p:spPr>
        <p:txBody>
          <a:bodyPr/>
          <a:lstStyle/>
          <a:p>
            <a:pPr>
              <a:buFont typeface="Wingdings" pitchFamily="2" charset="2"/>
              <a:buNone/>
            </a:pPr>
            <a:r>
              <a:rPr lang="tr-TR" dirty="0" smtClean="0">
                <a:solidFill>
                  <a:schemeClr val="tx2"/>
                </a:solidFill>
              </a:rPr>
              <a:t>  </a:t>
            </a:r>
          </a:p>
          <a:p>
            <a:pPr>
              <a:buFont typeface="Wingdings" pitchFamily="2" charset="2"/>
              <a:buNone/>
            </a:pPr>
            <a:r>
              <a:rPr lang="tr-TR" dirty="0">
                <a:solidFill>
                  <a:schemeClr val="tx2"/>
                </a:solidFill>
              </a:rPr>
              <a:t> </a:t>
            </a:r>
            <a:r>
              <a:rPr lang="tr-TR" dirty="0" smtClean="0">
                <a:solidFill>
                  <a:schemeClr val="tx2"/>
                </a:solidFill>
              </a:rPr>
              <a:t> </a:t>
            </a:r>
            <a:r>
              <a:rPr lang="tr-TR" sz="2800" dirty="0" smtClean="0">
                <a:solidFill>
                  <a:schemeClr val="tx2"/>
                </a:solidFill>
                <a:latin typeface="Calibri" pitchFamily="34" charset="0"/>
              </a:rPr>
              <a:t>Çoklu </a:t>
            </a:r>
            <a:r>
              <a:rPr lang="tr-TR" sz="2800" dirty="0">
                <a:solidFill>
                  <a:schemeClr val="tx2"/>
                </a:solidFill>
                <a:latin typeface="Calibri" pitchFamily="34" charset="0"/>
              </a:rPr>
              <a:t>zeka kuramının okullarda öğretmenler tarafından uygulanması çocukların üstün olan yönlerini ortaya </a:t>
            </a:r>
            <a:r>
              <a:rPr lang="tr-TR" sz="2800" dirty="0" smtClean="0">
                <a:solidFill>
                  <a:schemeClr val="tx2"/>
                </a:solidFill>
                <a:latin typeface="Calibri" pitchFamily="34" charset="0"/>
              </a:rPr>
              <a:t>çıkaracak </a:t>
            </a:r>
            <a:r>
              <a:rPr lang="tr-TR" sz="2800" dirty="0">
                <a:solidFill>
                  <a:schemeClr val="tx2"/>
                </a:solidFill>
                <a:latin typeface="Calibri" pitchFamily="34" charset="0"/>
              </a:rPr>
              <a:t>ve bu yönlerini geliştirip kuvvetlendirmelerini sağlayacaktır. </a:t>
            </a:r>
          </a:p>
          <a:p>
            <a:pPr>
              <a:buFont typeface="Wingdings" pitchFamily="2" charset="2"/>
              <a:buNone/>
            </a:pPr>
            <a:r>
              <a:rPr lang="tr-TR" sz="2800" dirty="0">
                <a:solidFill>
                  <a:schemeClr val="tx2"/>
                </a:solidFill>
                <a:latin typeface="Calibri" pitchFamily="34" charset="0"/>
              </a:rPr>
              <a:t>   Ayrıca sınıfta kendilerine sağlanan ortamlarla diğer zeka türleri de gelişecektir.</a:t>
            </a:r>
            <a:endParaRPr lang="en-US" sz="2800" dirty="0">
              <a:solidFill>
                <a:schemeClr val="tx2"/>
              </a:solidFill>
              <a:latin typeface="Calibri" pitchFamily="34" charset="0"/>
            </a:endParaRPr>
          </a:p>
          <a:p>
            <a:endParaRPr lang="tr-TR" dirty="0"/>
          </a:p>
        </p:txBody>
      </p:sp>
    </p:spTree>
    <p:extLst>
      <p:ext uri="{BB962C8B-B14F-4D97-AF65-F5344CB8AC3E}">
        <p14:creationId xmlns:p14="http://schemas.microsoft.com/office/powerpoint/2010/main" val="4570521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731520"/>
            <a:ext cx="8001000" cy="5288280"/>
          </a:xfrm>
        </p:spPr>
        <p:txBody>
          <a:bodyPr>
            <a:normAutofit/>
          </a:bodyPr>
          <a:lstStyle/>
          <a:p>
            <a:pPr marL="45720" indent="0" algn="ctr">
              <a:buNone/>
            </a:pPr>
            <a:r>
              <a:rPr lang="tr-TR" sz="2800" dirty="0">
                <a:solidFill>
                  <a:srgbClr val="FF0000"/>
                </a:solidFill>
                <a:latin typeface="Calibri" pitchFamily="34" charset="0"/>
              </a:rPr>
              <a:t>İşbirliğine Dayalı </a:t>
            </a:r>
            <a:r>
              <a:rPr lang="tr-TR" sz="2800" dirty="0" smtClean="0">
                <a:solidFill>
                  <a:srgbClr val="FF0000"/>
                </a:solidFill>
                <a:latin typeface="Calibri" pitchFamily="34" charset="0"/>
              </a:rPr>
              <a:t>Öğrenme</a:t>
            </a:r>
          </a:p>
          <a:p>
            <a:pPr marL="45720" indent="0">
              <a:buNone/>
            </a:pPr>
            <a:endParaRPr lang="tr-TR" sz="2800" dirty="0" smtClean="0">
              <a:latin typeface="Calibri" pitchFamily="34" charset="0"/>
            </a:endParaRPr>
          </a:p>
          <a:p>
            <a:r>
              <a:rPr lang="tr-TR" sz="2800" dirty="0">
                <a:latin typeface="Calibri" pitchFamily="34" charset="0"/>
              </a:rPr>
              <a:t>Ortak öğrenme amaçlarını gerçekleştirmek üzere öğrencilerin küçük gruplar halinde (2-6 kişilik) işbirliği içerisinde birlikte çalışması esasına dayalı interaktif bir öğrenme-öğretme metodudur.</a:t>
            </a:r>
          </a:p>
          <a:p>
            <a:pPr>
              <a:buFontTx/>
              <a:buNone/>
            </a:pPr>
            <a:endParaRPr lang="tr-TR" sz="2800" dirty="0">
              <a:latin typeface="Calibri" pitchFamily="34" charset="0"/>
            </a:endParaRPr>
          </a:p>
          <a:p>
            <a:r>
              <a:rPr lang="tr-TR" sz="2800" dirty="0">
                <a:latin typeface="Calibri" pitchFamily="34" charset="0"/>
              </a:rPr>
              <a:t>İşbirliğine Dayalı Öğrenim; verilen bir görevin “gruptaki bütün üyelerin çabalarıyla” tamamlanması demektir.</a:t>
            </a:r>
          </a:p>
          <a:p>
            <a:pPr marL="45720" indent="0">
              <a:buNone/>
            </a:pPr>
            <a:endParaRPr lang="tr-TR" sz="2800" dirty="0">
              <a:latin typeface="Calibri" pitchFamily="34" charset="0"/>
            </a:endParaRPr>
          </a:p>
        </p:txBody>
      </p:sp>
    </p:spTree>
    <p:extLst>
      <p:ext uri="{BB962C8B-B14F-4D97-AF65-F5344CB8AC3E}">
        <p14:creationId xmlns:p14="http://schemas.microsoft.com/office/powerpoint/2010/main" val="42315432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162800" cy="5135880"/>
          </a:xfrm>
        </p:spPr>
        <p:txBody>
          <a:bodyPr/>
          <a:lstStyle/>
          <a:p>
            <a:endParaRPr lang="tr-TR" sz="2400" dirty="0" smtClean="0"/>
          </a:p>
          <a:p>
            <a:endParaRPr lang="tr-TR" sz="2400" dirty="0"/>
          </a:p>
          <a:p>
            <a:pPr marL="45720" indent="0">
              <a:buNone/>
            </a:pPr>
            <a:endParaRPr lang="tr-TR" sz="2400" dirty="0" smtClean="0"/>
          </a:p>
          <a:p>
            <a:r>
              <a:rPr lang="tr-TR" sz="2400" dirty="0" smtClean="0"/>
              <a:t>Anahtar </a:t>
            </a:r>
            <a:r>
              <a:rPr lang="tr-TR" sz="2400" dirty="0"/>
              <a:t>kelime </a:t>
            </a:r>
          </a:p>
          <a:p>
            <a:pPr>
              <a:buFontTx/>
              <a:buNone/>
            </a:pPr>
            <a:r>
              <a:rPr lang="tr-TR" sz="2400" dirty="0"/>
              <a:t>         </a:t>
            </a:r>
            <a:r>
              <a:rPr lang="tr-TR" sz="2400" dirty="0">
                <a:solidFill>
                  <a:srgbClr val="FF0000"/>
                </a:solidFill>
              </a:rPr>
              <a:t>EKİP ÇALIŞMASI</a:t>
            </a:r>
          </a:p>
          <a:p>
            <a:pPr>
              <a:buFontTx/>
              <a:buNone/>
            </a:pPr>
            <a:endParaRPr lang="tr-TR" sz="2400" dirty="0"/>
          </a:p>
          <a:p>
            <a:r>
              <a:rPr lang="tr-TR" sz="2400" dirty="0"/>
              <a:t>Grubun başarısı ancak bu yolla sağlanabilir.</a:t>
            </a:r>
          </a:p>
          <a:p>
            <a:pPr marL="45720" indent="0">
              <a:buNone/>
            </a:pPr>
            <a:endParaRPr lang="tr-TR" dirty="0"/>
          </a:p>
        </p:txBody>
      </p:sp>
      <p:pic>
        <p:nvPicPr>
          <p:cNvPr id="1026" name="Picture 2" descr="C:\Users\dnzozn\Desktop\SUNUMLAR\anahtar-keli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685800"/>
            <a:ext cx="2857500" cy="195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82776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010400" cy="5135880"/>
          </a:xfrm>
        </p:spPr>
        <p:txBody>
          <a:bodyPr/>
          <a:lstStyle/>
          <a:p>
            <a:r>
              <a:rPr lang="tr-TR" sz="2400" dirty="0"/>
              <a:t>Tek başlarına oturup kendi üzerlerine düşeni yapmazlar. </a:t>
            </a:r>
            <a:r>
              <a:rPr lang="tr-TR" sz="2400" dirty="0" smtClean="0"/>
              <a:t>Tam </a:t>
            </a:r>
            <a:r>
              <a:rPr lang="tr-TR" sz="2400" dirty="0"/>
              <a:t>tersine herkes birbirine karşı sorumluluk duyar</a:t>
            </a:r>
            <a:r>
              <a:rPr lang="tr-TR" sz="2400" dirty="0" smtClean="0"/>
              <a:t>.</a:t>
            </a:r>
          </a:p>
          <a:p>
            <a:pPr marL="45720" indent="0">
              <a:buNone/>
            </a:pPr>
            <a:endParaRPr lang="tr-TR" sz="2400" dirty="0"/>
          </a:p>
          <a:p>
            <a:r>
              <a:rPr lang="tr-TR" sz="2400" dirty="0"/>
              <a:t>Çalışma sonunda bir “ürün” elde etmek genelde olasıdır. </a:t>
            </a:r>
            <a:endParaRPr lang="tr-TR" sz="2400" dirty="0" smtClean="0"/>
          </a:p>
          <a:p>
            <a:pPr marL="45720" indent="0">
              <a:buNone/>
            </a:pPr>
            <a:endParaRPr lang="tr-TR" sz="2400" dirty="0"/>
          </a:p>
          <a:p>
            <a:pPr marL="45720" indent="0">
              <a:buNone/>
            </a:pPr>
            <a:endParaRPr lang="tr-TR" sz="2400" dirty="0"/>
          </a:p>
          <a:p>
            <a:pPr marL="45720" indent="0">
              <a:buNone/>
            </a:pPr>
            <a:endParaRPr lang="tr-TR" dirty="0"/>
          </a:p>
        </p:txBody>
      </p:sp>
      <p:pic>
        <p:nvPicPr>
          <p:cNvPr id="2050" name="Picture 2" descr="C:\Users\dnzozn\Desktop\SUNUMLAR\İŞBİRLİKL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3733800"/>
            <a:ext cx="42672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56679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731520"/>
            <a:ext cx="7467600" cy="5135880"/>
          </a:xfrm>
        </p:spPr>
        <p:txBody>
          <a:bodyPr>
            <a:normAutofit/>
          </a:bodyPr>
          <a:lstStyle/>
          <a:p>
            <a:pPr>
              <a:lnSpc>
                <a:spcPct val="90000"/>
              </a:lnSpc>
              <a:buFontTx/>
              <a:buNone/>
            </a:pPr>
            <a:r>
              <a:rPr lang="tr-TR" sz="2800" dirty="0">
                <a:solidFill>
                  <a:srgbClr val="FF0000"/>
                </a:solidFill>
                <a:effectLst>
                  <a:outerShdw blurRad="38100" dist="38100" dir="2700000" algn="tl">
                    <a:srgbClr val="000000"/>
                  </a:outerShdw>
                </a:effectLst>
                <a:latin typeface="Calibri" pitchFamily="34" charset="0"/>
              </a:rPr>
              <a:t>Uygulama Aşamaları</a:t>
            </a:r>
          </a:p>
          <a:p>
            <a:pPr marL="45720" indent="0">
              <a:lnSpc>
                <a:spcPct val="90000"/>
              </a:lnSpc>
              <a:buNone/>
            </a:pPr>
            <a:r>
              <a:rPr lang="tr-TR" sz="2800" b="1" dirty="0">
                <a:latin typeface="Calibri" pitchFamily="34" charset="0"/>
              </a:rPr>
              <a:t>1.</a:t>
            </a:r>
            <a:r>
              <a:rPr lang="tr-TR" sz="2800" dirty="0">
                <a:latin typeface="Calibri" pitchFamily="34" charset="0"/>
              </a:rPr>
              <a:t>Takımların Oluşturulması</a:t>
            </a:r>
          </a:p>
          <a:p>
            <a:pPr marL="45720" indent="0">
              <a:lnSpc>
                <a:spcPct val="90000"/>
              </a:lnSpc>
              <a:buNone/>
            </a:pPr>
            <a:r>
              <a:rPr lang="tr-TR" sz="2800" b="1" dirty="0">
                <a:latin typeface="Calibri" pitchFamily="34" charset="0"/>
              </a:rPr>
              <a:t>2.</a:t>
            </a:r>
            <a:r>
              <a:rPr lang="tr-TR" sz="2800" dirty="0">
                <a:latin typeface="Calibri" pitchFamily="34" charset="0"/>
              </a:rPr>
              <a:t>Isınma Etkinlikleri</a:t>
            </a:r>
          </a:p>
          <a:p>
            <a:pPr marL="45720" indent="0">
              <a:lnSpc>
                <a:spcPct val="90000"/>
              </a:lnSpc>
              <a:buNone/>
            </a:pPr>
            <a:r>
              <a:rPr lang="tr-TR" sz="2800" b="1" dirty="0">
                <a:latin typeface="Calibri" pitchFamily="34" charset="0"/>
              </a:rPr>
              <a:t>3.</a:t>
            </a:r>
            <a:r>
              <a:rPr lang="tr-TR" sz="2800" dirty="0">
                <a:latin typeface="Calibri" pitchFamily="34" charset="0"/>
              </a:rPr>
              <a:t>Takımlarda Konu ve Görev Dağılımının Yapılması</a:t>
            </a:r>
          </a:p>
          <a:p>
            <a:pPr marL="45720" indent="0">
              <a:lnSpc>
                <a:spcPct val="90000"/>
              </a:lnSpc>
              <a:buNone/>
            </a:pPr>
            <a:r>
              <a:rPr lang="tr-TR" sz="2800" b="1" dirty="0">
                <a:latin typeface="Calibri" pitchFamily="34" charset="0"/>
              </a:rPr>
              <a:t>4.</a:t>
            </a:r>
            <a:r>
              <a:rPr lang="tr-TR" sz="2800" dirty="0">
                <a:latin typeface="Calibri" pitchFamily="34" charset="0"/>
              </a:rPr>
              <a:t>Diğer Gruplarla Etkileşim</a:t>
            </a:r>
          </a:p>
          <a:p>
            <a:pPr marL="45720" indent="0">
              <a:lnSpc>
                <a:spcPct val="90000"/>
              </a:lnSpc>
              <a:buNone/>
            </a:pPr>
            <a:r>
              <a:rPr lang="tr-TR" sz="2800" b="1" dirty="0">
                <a:latin typeface="Calibri" pitchFamily="34" charset="0"/>
              </a:rPr>
              <a:t>5.</a:t>
            </a:r>
            <a:r>
              <a:rPr lang="tr-TR" sz="2800" dirty="0">
                <a:latin typeface="Calibri" pitchFamily="34" charset="0"/>
              </a:rPr>
              <a:t>Takım İçinde Etkinlikler</a:t>
            </a:r>
          </a:p>
          <a:p>
            <a:pPr marL="45720" indent="0">
              <a:lnSpc>
                <a:spcPct val="90000"/>
              </a:lnSpc>
              <a:buNone/>
            </a:pPr>
            <a:r>
              <a:rPr lang="tr-TR" sz="2800" b="1" dirty="0">
                <a:latin typeface="Calibri" pitchFamily="34" charset="0"/>
              </a:rPr>
              <a:t>6.</a:t>
            </a:r>
            <a:r>
              <a:rPr lang="tr-TR" sz="2800" dirty="0">
                <a:latin typeface="Calibri" pitchFamily="34" charset="0"/>
              </a:rPr>
              <a:t>Değerlendirme</a:t>
            </a:r>
          </a:p>
          <a:p>
            <a:pPr marL="45720" indent="0">
              <a:buNone/>
            </a:pPr>
            <a:endParaRPr lang="tr-TR" dirty="0"/>
          </a:p>
        </p:txBody>
      </p:sp>
    </p:spTree>
    <p:extLst>
      <p:ext uri="{BB962C8B-B14F-4D97-AF65-F5344CB8AC3E}">
        <p14:creationId xmlns:p14="http://schemas.microsoft.com/office/powerpoint/2010/main" val="14845985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162800" cy="4831080"/>
          </a:xfrm>
        </p:spPr>
        <p:txBody>
          <a:bodyPr/>
          <a:lstStyle/>
          <a:p>
            <a:pPr marL="45720" indent="0">
              <a:buNone/>
            </a:pPr>
            <a:endParaRPr lang="tr-TR" dirty="0" smtClean="0"/>
          </a:p>
          <a:p>
            <a:pPr marL="45720" indent="0">
              <a:buNone/>
            </a:pPr>
            <a:r>
              <a:rPr lang="tr-TR" sz="2800" i="1" dirty="0">
                <a:latin typeface="Calibri" pitchFamily="34" charset="0"/>
              </a:rPr>
              <a:t>Takımların Oluşturulması</a:t>
            </a:r>
          </a:p>
          <a:p>
            <a:r>
              <a:rPr lang="tr-TR" sz="2800" b="1" dirty="0">
                <a:latin typeface="Calibri" pitchFamily="34" charset="0"/>
              </a:rPr>
              <a:t>2 yada 6</a:t>
            </a:r>
            <a:r>
              <a:rPr lang="tr-TR" sz="2800" dirty="0">
                <a:latin typeface="Calibri" pitchFamily="34" charset="0"/>
              </a:rPr>
              <a:t> kişiden olan gruplar oluşturulacak. Buradaki  asıl kural grubun </a:t>
            </a:r>
            <a:r>
              <a:rPr lang="tr-TR" sz="2800" b="1" dirty="0">
                <a:latin typeface="Calibri" pitchFamily="34" charset="0"/>
              </a:rPr>
              <a:t>heterojen</a:t>
            </a:r>
            <a:r>
              <a:rPr lang="tr-TR" sz="2800" dirty="0">
                <a:latin typeface="Calibri" pitchFamily="34" charset="0"/>
              </a:rPr>
              <a:t> bir  şekilde oluşturulmasının sağlanması gerekir. </a:t>
            </a:r>
          </a:p>
          <a:p>
            <a:r>
              <a:rPr lang="tr-TR" sz="2800" dirty="0">
                <a:latin typeface="Calibri" pitchFamily="34" charset="0"/>
              </a:rPr>
              <a:t>Buda tüm takımların birbirine denk olacağı anlamına geliyor. </a:t>
            </a:r>
          </a:p>
          <a:p>
            <a:pPr marL="45720" indent="0">
              <a:buNone/>
            </a:pPr>
            <a:endParaRPr lang="tr-TR" dirty="0"/>
          </a:p>
        </p:txBody>
      </p:sp>
    </p:spTree>
    <p:extLst>
      <p:ext uri="{BB962C8B-B14F-4D97-AF65-F5344CB8AC3E}">
        <p14:creationId xmlns:p14="http://schemas.microsoft.com/office/powerpoint/2010/main" val="299156214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731520"/>
            <a:ext cx="7543800" cy="5059680"/>
          </a:xfrm>
        </p:spPr>
        <p:txBody>
          <a:bodyPr/>
          <a:lstStyle/>
          <a:p>
            <a:pPr marL="45720" indent="0">
              <a:buNone/>
            </a:pPr>
            <a:r>
              <a:rPr lang="tr-TR" sz="2800" i="1" dirty="0">
                <a:latin typeface="Calibri" pitchFamily="34" charset="0"/>
              </a:rPr>
              <a:t>Isınma Etkinlikleri</a:t>
            </a:r>
            <a:endParaRPr lang="tr-TR" sz="2800" i="1" dirty="0" smtClean="0">
              <a:latin typeface="Calibri" pitchFamily="34" charset="0"/>
            </a:endParaRPr>
          </a:p>
          <a:p>
            <a:r>
              <a:rPr lang="tr-TR" sz="2800" dirty="0">
                <a:latin typeface="Calibri" pitchFamily="34" charset="0"/>
              </a:rPr>
              <a:t>Burada ise öğrencileri birbirlerine ısınmaları için etkinlikler düzenler ve kaynaşmaları sağlanır. Bu da takım içerisinde yapılır.       </a:t>
            </a:r>
            <a:endParaRPr lang="tr-TR" sz="2800" dirty="0" smtClean="0">
              <a:latin typeface="Calibri" pitchFamily="34" charset="0"/>
            </a:endParaRPr>
          </a:p>
          <a:p>
            <a:pPr marL="45720" indent="0">
              <a:buNone/>
            </a:pPr>
            <a:r>
              <a:rPr lang="tr-TR" sz="2800" dirty="0" smtClean="0">
                <a:latin typeface="Calibri" pitchFamily="34" charset="0"/>
              </a:rPr>
              <a:t>              </a:t>
            </a:r>
            <a:endParaRPr lang="tr-TR" sz="2800" dirty="0">
              <a:latin typeface="Calibri" pitchFamily="34" charset="0"/>
            </a:endParaRPr>
          </a:p>
          <a:p>
            <a:r>
              <a:rPr lang="tr-TR" sz="2800" dirty="0">
                <a:latin typeface="Calibri" pitchFamily="34" charset="0"/>
              </a:rPr>
              <a:t>Buradaki amaçla; kümeye beyin fırtınası yoluyla </a:t>
            </a:r>
            <a:r>
              <a:rPr lang="tr-TR" sz="2800" b="1" dirty="0">
                <a:latin typeface="Calibri" pitchFamily="34" charset="0"/>
              </a:rPr>
              <a:t>ad verme</a:t>
            </a:r>
            <a:r>
              <a:rPr lang="tr-TR" sz="2800" dirty="0">
                <a:latin typeface="Calibri" pitchFamily="34" charset="0"/>
              </a:rPr>
              <a:t>, </a:t>
            </a:r>
            <a:r>
              <a:rPr lang="tr-TR" sz="2800" b="1" dirty="0">
                <a:latin typeface="Calibri" pitchFamily="34" charset="0"/>
              </a:rPr>
              <a:t>küme sloganı ve hareketlerini belirleme</a:t>
            </a:r>
            <a:r>
              <a:rPr lang="tr-TR" sz="2800" dirty="0">
                <a:latin typeface="Calibri" pitchFamily="34" charset="0"/>
              </a:rPr>
              <a:t>, </a:t>
            </a:r>
            <a:r>
              <a:rPr lang="tr-TR" sz="2800" b="1" dirty="0">
                <a:latin typeface="Calibri" pitchFamily="34" charset="0"/>
              </a:rPr>
              <a:t>diyalektik</a:t>
            </a:r>
            <a:r>
              <a:rPr lang="tr-TR" sz="2800" dirty="0">
                <a:latin typeface="Calibri" pitchFamily="34" charset="0"/>
              </a:rPr>
              <a:t> ve </a:t>
            </a:r>
            <a:r>
              <a:rPr lang="tr-TR" sz="2800" b="1" dirty="0">
                <a:latin typeface="Calibri" pitchFamily="34" charset="0"/>
              </a:rPr>
              <a:t>düşün-tartış-yaz-paylaş </a:t>
            </a:r>
            <a:r>
              <a:rPr lang="tr-TR" sz="2800" dirty="0">
                <a:latin typeface="Calibri" pitchFamily="34" charset="0"/>
              </a:rPr>
              <a:t>gibi etkinliklerden yararlanılabilir.</a:t>
            </a:r>
          </a:p>
          <a:p>
            <a:endParaRPr lang="tr-TR" dirty="0"/>
          </a:p>
        </p:txBody>
      </p:sp>
    </p:spTree>
    <p:extLst>
      <p:ext uri="{BB962C8B-B14F-4D97-AF65-F5344CB8AC3E}">
        <p14:creationId xmlns:p14="http://schemas.microsoft.com/office/powerpoint/2010/main" val="3704232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391400" cy="5516880"/>
          </a:xfrm>
        </p:spPr>
        <p:txBody>
          <a:bodyPr/>
          <a:lstStyle/>
          <a:p>
            <a:pPr marL="45720" indent="0">
              <a:lnSpc>
                <a:spcPct val="90000"/>
              </a:lnSpc>
              <a:buNone/>
            </a:pPr>
            <a:r>
              <a:rPr lang="tr-TR" sz="2800" i="1" dirty="0">
                <a:latin typeface="Calibri" pitchFamily="34" charset="0"/>
              </a:rPr>
              <a:t>Takımlarda Konu ve Görev Dağılımının Yapılması</a:t>
            </a:r>
            <a:endParaRPr lang="tr-TR" sz="2800" i="1" dirty="0" smtClean="0">
              <a:latin typeface="Calibri" pitchFamily="34" charset="0"/>
            </a:endParaRPr>
          </a:p>
          <a:p>
            <a:pPr>
              <a:lnSpc>
                <a:spcPct val="90000"/>
              </a:lnSpc>
            </a:pPr>
            <a:endParaRPr lang="tr-TR" dirty="0"/>
          </a:p>
          <a:p>
            <a:pPr>
              <a:lnSpc>
                <a:spcPct val="90000"/>
              </a:lnSpc>
            </a:pPr>
            <a:r>
              <a:rPr lang="tr-TR" sz="2800" dirty="0" smtClean="0">
                <a:latin typeface="Calibri" pitchFamily="34" charset="0"/>
              </a:rPr>
              <a:t>Burada </a:t>
            </a:r>
            <a:r>
              <a:rPr lang="tr-TR" sz="2800" dirty="0">
                <a:latin typeface="Calibri" pitchFamily="34" charset="0"/>
              </a:rPr>
              <a:t>ise üye sayısı kadar işlenen konu yada materyal alt bölümlere ayrılır. Takım içindeki öğrencilerin bu alt bölümlerden  birini seçmesini sağlanılır.  </a:t>
            </a:r>
          </a:p>
          <a:p>
            <a:pPr>
              <a:lnSpc>
                <a:spcPct val="90000"/>
              </a:lnSpc>
            </a:pPr>
            <a:r>
              <a:rPr lang="tr-TR" sz="2800" dirty="0">
                <a:latin typeface="Calibri" pitchFamily="34" charset="0"/>
              </a:rPr>
              <a:t>Takım içindeki </a:t>
            </a:r>
            <a:r>
              <a:rPr lang="tr-TR" sz="2800" b="1" dirty="0">
                <a:latin typeface="Calibri" pitchFamily="34" charset="0"/>
              </a:rPr>
              <a:t>yönetici, sözcü, yazıcı, raporcu</a:t>
            </a:r>
            <a:r>
              <a:rPr lang="tr-TR" sz="2800" dirty="0">
                <a:latin typeface="Calibri" pitchFamily="34" charset="0"/>
              </a:rPr>
              <a:t> gibi görevleri demokratik olarak dağıtımını yapmalı yada yapılması sağlanmalıdır. Bütün bu işlemler diğer bütün gruplara da uygulanır.</a:t>
            </a:r>
          </a:p>
          <a:p>
            <a:pPr marL="45720" indent="0">
              <a:buNone/>
            </a:pPr>
            <a:endParaRPr lang="tr-TR" dirty="0"/>
          </a:p>
        </p:txBody>
      </p:sp>
    </p:spTree>
    <p:extLst>
      <p:ext uri="{BB962C8B-B14F-4D97-AF65-F5344CB8AC3E}">
        <p14:creationId xmlns:p14="http://schemas.microsoft.com/office/powerpoint/2010/main" val="6123802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731520"/>
            <a:ext cx="7848600" cy="5364480"/>
          </a:xfrm>
        </p:spPr>
        <p:txBody>
          <a:bodyPr>
            <a:normAutofit/>
          </a:bodyPr>
          <a:lstStyle/>
          <a:p>
            <a:pPr marL="45720" indent="0">
              <a:buNone/>
            </a:pPr>
            <a:r>
              <a:rPr lang="tr-TR" sz="2800" i="1" dirty="0">
                <a:latin typeface="Calibri" pitchFamily="34" charset="0"/>
              </a:rPr>
              <a:t>Diğer Gruplarla </a:t>
            </a:r>
            <a:r>
              <a:rPr lang="tr-TR" sz="2800" i="1" dirty="0" smtClean="0">
                <a:latin typeface="Calibri" pitchFamily="34" charset="0"/>
              </a:rPr>
              <a:t>Etkileşim</a:t>
            </a:r>
          </a:p>
          <a:p>
            <a:r>
              <a:rPr lang="tr-TR" sz="2800" dirty="0">
                <a:latin typeface="Calibri" pitchFamily="34" charset="0"/>
              </a:rPr>
              <a:t>Aynı alt bölümlerden sorumlu olan bütün takımların üyeleri bir araya toplanmasını sağlanılır. </a:t>
            </a:r>
          </a:p>
          <a:p>
            <a:r>
              <a:rPr lang="tr-TR" sz="2800" dirty="0">
                <a:latin typeface="Calibri" pitchFamily="34" charset="0"/>
              </a:rPr>
              <a:t>Mesela takımlar beşerli gruplar halindeyse konu beş alt bölüme ayrılır ve her alt bölümü alan öğrenciler bir araya getirilir. Bu şekilde birbirleriyle </a:t>
            </a:r>
            <a:r>
              <a:rPr lang="tr-TR" sz="2800" b="1" dirty="0">
                <a:latin typeface="Calibri" pitchFamily="34" charset="0"/>
              </a:rPr>
              <a:t>fikir alış-verişinde</a:t>
            </a:r>
            <a:r>
              <a:rPr lang="tr-TR" sz="2800" dirty="0">
                <a:latin typeface="Calibri" pitchFamily="34" charset="0"/>
              </a:rPr>
              <a:t> </a:t>
            </a:r>
            <a:r>
              <a:rPr lang="tr-TR" sz="2800" b="1" dirty="0">
                <a:latin typeface="Calibri" pitchFamily="34" charset="0"/>
              </a:rPr>
              <a:t>bulunurlar</a:t>
            </a:r>
            <a:r>
              <a:rPr lang="tr-TR" sz="2800" dirty="0">
                <a:latin typeface="Calibri" pitchFamily="34" charset="0"/>
              </a:rPr>
              <a:t> ve bilgi paylaşımı gerçekleşmiş olunur.</a:t>
            </a:r>
            <a:endParaRPr lang="tr-TR" sz="2800" i="1" dirty="0">
              <a:latin typeface="Calibri" pitchFamily="34" charset="0"/>
            </a:endParaRPr>
          </a:p>
        </p:txBody>
      </p:sp>
    </p:spTree>
    <p:extLst>
      <p:ext uri="{BB962C8B-B14F-4D97-AF65-F5344CB8AC3E}">
        <p14:creationId xmlns:p14="http://schemas.microsoft.com/office/powerpoint/2010/main" val="3561092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467600" cy="5745480"/>
          </a:xfrm>
        </p:spPr>
        <p:txBody>
          <a:bodyPr>
            <a:normAutofit/>
          </a:bodyPr>
          <a:lstStyle/>
          <a:p>
            <a:pPr marL="45720" indent="0">
              <a:buNone/>
            </a:pPr>
            <a:r>
              <a:rPr lang="tr-TR" sz="3200" dirty="0" smtClean="0">
                <a:latin typeface="Calibri" pitchFamily="34" charset="0"/>
              </a:rPr>
              <a:t>Bu </a:t>
            </a:r>
            <a:r>
              <a:rPr lang="tr-TR" sz="3200" dirty="0">
                <a:latin typeface="Calibri" pitchFamily="34" charset="0"/>
              </a:rPr>
              <a:t>terim </a:t>
            </a:r>
            <a:r>
              <a:rPr lang="tr-TR" sz="3200" b="1" dirty="0">
                <a:latin typeface="Calibri" pitchFamily="34" charset="0"/>
              </a:rPr>
              <a:t>bilginin öğrenci tarafından yapılandırılmasını</a:t>
            </a:r>
            <a:r>
              <a:rPr lang="tr-TR" sz="3200" dirty="0">
                <a:latin typeface="Calibri" pitchFamily="34" charset="0"/>
              </a:rPr>
              <a:t> ifade eder. Her öğrenci öğrenirken, anlamı, bireysel ve sosyal olarak yapılandırır.</a:t>
            </a:r>
          </a:p>
          <a:p>
            <a:pPr marL="45720" indent="0" algn="just">
              <a:buNone/>
            </a:pPr>
            <a:endParaRPr lang="tr-TR" sz="3200" dirty="0">
              <a:latin typeface="Calibri" pitchFamily="34" charset="0"/>
            </a:endParaRPr>
          </a:p>
          <a:p>
            <a:pPr marL="45720" indent="0">
              <a:buNone/>
            </a:pPr>
            <a:endParaRPr lang="tr-TR" dirty="0"/>
          </a:p>
        </p:txBody>
      </p:sp>
      <p:pic>
        <p:nvPicPr>
          <p:cNvPr id="2050" name="Picture 2" descr="C:\Users\dnzozn\Desktop\SUNUMLAR\const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048000"/>
            <a:ext cx="3914775"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538139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731520"/>
            <a:ext cx="7848600" cy="5135880"/>
          </a:xfrm>
        </p:spPr>
        <p:txBody>
          <a:bodyPr>
            <a:normAutofit/>
          </a:bodyPr>
          <a:lstStyle/>
          <a:p>
            <a:pPr marL="45720" indent="0">
              <a:buNone/>
            </a:pPr>
            <a:r>
              <a:rPr lang="tr-TR" sz="2800" i="1" dirty="0">
                <a:latin typeface="Calibri" pitchFamily="34" charset="0"/>
              </a:rPr>
              <a:t>Takım İçinde Etkinlikler ve Değerlendirme </a:t>
            </a:r>
            <a:endParaRPr lang="tr-TR" sz="2800" b="1" i="1" dirty="0" smtClean="0">
              <a:latin typeface="Calibri" pitchFamily="34" charset="0"/>
            </a:endParaRPr>
          </a:p>
          <a:p>
            <a:r>
              <a:rPr lang="tr-TR" sz="2800" b="1" dirty="0" smtClean="0">
                <a:latin typeface="Calibri" pitchFamily="34" charset="0"/>
              </a:rPr>
              <a:t>Takım </a:t>
            </a:r>
            <a:r>
              <a:rPr lang="tr-TR" sz="2800" b="1" dirty="0">
                <a:latin typeface="Calibri" pitchFamily="34" charset="0"/>
              </a:rPr>
              <a:t>İçinde Etkinlikler</a:t>
            </a:r>
            <a:endParaRPr lang="tr-TR" sz="2800" dirty="0">
              <a:latin typeface="Calibri" pitchFamily="34" charset="0"/>
            </a:endParaRPr>
          </a:p>
          <a:p>
            <a:pPr>
              <a:buFontTx/>
              <a:buNone/>
            </a:pPr>
            <a:r>
              <a:rPr lang="tr-TR" sz="2800" dirty="0">
                <a:latin typeface="Calibri" pitchFamily="34" charset="0"/>
              </a:rPr>
              <a:t>    Etkileşim gruplarındaki öğrenciler kendi gruplarına dönerek kendi konularını takım arkadaşlarına anlatmalarını sağlanılır. </a:t>
            </a:r>
          </a:p>
          <a:p>
            <a:r>
              <a:rPr lang="tr-TR" sz="2800" b="1" dirty="0">
                <a:latin typeface="Calibri" pitchFamily="34" charset="0"/>
              </a:rPr>
              <a:t>Değerlendirme</a:t>
            </a:r>
            <a:endParaRPr lang="tr-TR" sz="2800" dirty="0">
              <a:latin typeface="Calibri" pitchFamily="34" charset="0"/>
            </a:endParaRPr>
          </a:p>
          <a:p>
            <a:pPr>
              <a:buFontTx/>
              <a:buNone/>
            </a:pPr>
            <a:r>
              <a:rPr lang="tr-TR" sz="2800" dirty="0">
                <a:latin typeface="Calibri" pitchFamily="34" charset="0"/>
              </a:rPr>
              <a:t>     Değerlendirme iki aşamadan oluşur:</a:t>
            </a:r>
          </a:p>
          <a:p>
            <a:pPr>
              <a:buFontTx/>
              <a:buNone/>
            </a:pPr>
            <a:r>
              <a:rPr lang="tr-TR" sz="2800" b="1" dirty="0">
                <a:latin typeface="Calibri" pitchFamily="34" charset="0"/>
              </a:rPr>
              <a:t>1-</a:t>
            </a:r>
            <a:r>
              <a:rPr lang="tr-TR" sz="2800" dirty="0">
                <a:latin typeface="Calibri" pitchFamily="34" charset="0"/>
              </a:rPr>
              <a:t> Takım içerisindeki etkinliklerin değerlendirilmesi</a:t>
            </a:r>
            <a:endParaRPr lang="tr-TR" sz="2800" b="1" dirty="0">
              <a:latin typeface="Calibri" pitchFamily="34" charset="0"/>
            </a:endParaRPr>
          </a:p>
          <a:p>
            <a:pPr>
              <a:buFontTx/>
              <a:buNone/>
            </a:pPr>
            <a:r>
              <a:rPr lang="tr-TR" sz="2800" b="1" dirty="0">
                <a:latin typeface="Calibri" pitchFamily="34" charset="0"/>
              </a:rPr>
              <a:t>2-</a:t>
            </a:r>
            <a:r>
              <a:rPr lang="tr-TR" sz="2800" dirty="0">
                <a:latin typeface="Calibri" pitchFamily="34" charset="0"/>
              </a:rPr>
              <a:t> Bireysel değerlendirme 	</a:t>
            </a:r>
          </a:p>
          <a:p>
            <a:pPr marL="45720" indent="0">
              <a:buNone/>
            </a:pPr>
            <a:endParaRPr lang="tr-TR" dirty="0"/>
          </a:p>
        </p:txBody>
      </p:sp>
    </p:spTree>
    <p:extLst>
      <p:ext uri="{BB962C8B-B14F-4D97-AF65-F5344CB8AC3E}">
        <p14:creationId xmlns:p14="http://schemas.microsoft.com/office/powerpoint/2010/main" val="9397916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010400" cy="4907280"/>
          </a:xfrm>
        </p:spPr>
        <p:txBody>
          <a:bodyPr>
            <a:normAutofit/>
          </a:bodyPr>
          <a:lstStyle/>
          <a:p>
            <a:pPr marL="45720" indent="0">
              <a:buNone/>
            </a:pPr>
            <a:endParaRPr lang="tr-TR" dirty="0" smtClean="0"/>
          </a:p>
          <a:p>
            <a:pPr marL="45720" indent="0">
              <a:buNone/>
            </a:pPr>
            <a:r>
              <a:rPr lang="tr-TR" sz="2800" i="1" dirty="0">
                <a:solidFill>
                  <a:schemeClr val="tx1"/>
                </a:solidFill>
                <a:latin typeface="Calibri" pitchFamily="34" charset="0"/>
              </a:rPr>
              <a:t>İşbirliğine Dayalı Öğrenmenin Avantajları</a:t>
            </a:r>
          </a:p>
          <a:p>
            <a:pPr marL="45720" indent="0">
              <a:buNone/>
            </a:pPr>
            <a:endParaRPr lang="tr-TR" sz="2800" dirty="0" smtClean="0">
              <a:latin typeface="Calibri" pitchFamily="34" charset="0"/>
            </a:endParaRPr>
          </a:p>
          <a:p>
            <a:pPr marL="45720" indent="0">
              <a:buNone/>
            </a:pPr>
            <a:r>
              <a:rPr lang="tr-TR" sz="2800" dirty="0" smtClean="0">
                <a:latin typeface="Calibri" pitchFamily="34" charset="0"/>
              </a:rPr>
              <a:t>Öğrencilere</a:t>
            </a:r>
            <a:r>
              <a:rPr lang="tr-TR" sz="2800" dirty="0">
                <a:latin typeface="Calibri" pitchFamily="34" charset="0"/>
              </a:rPr>
              <a:t>, özellikle günümüzde “başarının sırrı” olarak ifade edilen </a:t>
            </a:r>
            <a:r>
              <a:rPr lang="tr-TR" sz="2800" b="1" dirty="0">
                <a:latin typeface="Calibri" pitchFamily="34" charset="0"/>
              </a:rPr>
              <a:t>ekip çalışması</a:t>
            </a:r>
            <a:r>
              <a:rPr lang="tr-TR" sz="2800" dirty="0">
                <a:latin typeface="Calibri" pitchFamily="34" charset="0"/>
              </a:rPr>
              <a:t>       (team work) becerisinin kazandırılmasında, </a:t>
            </a:r>
            <a:r>
              <a:rPr lang="tr-TR" sz="2800" b="1" dirty="0">
                <a:latin typeface="Calibri" pitchFamily="34" charset="0"/>
              </a:rPr>
              <a:t>sosyal beceriler</a:t>
            </a:r>
            <a:r>
              <a:rPr lang="tr-TR" sz="2800" dirty="0">
                <a:latin typeface="Calibri" pitchFamily="34" charset="0"/>
              </a:rPr>
              <a:t>inin geliştirilmesinde ve          </a:t>
            </a:r>
            <a:r>
              <a:rPr lang="tr-TR" sz="2800" b="1" dirty="0">
                <a:latin typeface="Calibri" pitchFamily="34" charset="0"/>
              </a:rPr>
              <a:t>iyi arkadaşlık</a:t>
            </a:r>
            <a:r>
              <a:rPr lang="tr-TR" sz="2800" dirty="0">
                <a:latin typeface="Calibri" pitchFamily="34" charset="0"/>
              </a:rPr>
              <a:t> </a:t>
            </a:r>
            <a:r>
              <a:rPr lang="tr-TR" sz="2800" b="1" dirty="0">
                <a:latin typeface="Calibri" pitchFamily="34" charset="0"/>
              </a:rPr>
              <a:t>ilişkileri</a:t>
            </a:r>
            <a:r>
              <a:rPr lang="tr-TR" sz="2800" dirty="0">
                <a:latin typeface="Calibri" pitchFamily="34" charset="0"/>
              </a:rPr>
              <a:t>nin oluşturulmasında oldukça etkili bir metottur. </a:t>
            </a:r>
          </a:p>
          <a:p>
            <a:pPr marL="45720" indent="0">
              <a:buNone/>
            </a:pPr>
            <a:endParaRPr lang="tr-TR" dirty="0"/>
          </a:p>
        </p:txBody>
      </p:sp>
    </p:spTree>
    <p:extLst>
      <p:ext uri="{BB962C8B-B14F-4D97-AF65-F5344CB8AC3E}">
        <p14:creationId xmlns:p14="http://schemas.microsoft.com/office/powerpoint/2010/main" val="1304031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731520"/>
            <a:ext cx="7315200" cy="5135880"/>
          </a:xfrm>
        </p:spPr>
        <p:txBody>
          <a:bodyPr>
            <a:normAutofit/>
          </a:bodyPr>
          <a:lstStyle/>
          <a:p>
            <a:pPr marL="45720" indent="0">
              <a:buNone/>
            </a:pPr>
            <a:endParaRPr lang="tr-TR" sz="2800" dirty="0" smtClean="0">
              <a:latin typeface="Calibri" pitchFamily="34" charset="0"/>
            </a:endParaRPr>
          </a:p>
          <a:p>
            <a:pPr marL="45720" indent="0">
              <a:buNone/>
            </a:pPr>
            <a:endParaRPr lang="tr-TR" sz="2800" dirty="0">
              <a:latin typeface="Calibri" pitchFamily="34" charset="0"/>
            </a:endParaRPr>
          </a:p>
          <a:p>
            <a:r>
              <a:rPr lang="tr-TR" sz="2800" dirty="0" smtClean="0">
                <a:latin typeface="Calibri" pitchFamily="34" charset="0"/>
              </a:rPr>
              <a:t>Yaşam </a:t>
            </a:r>
            <a:r>
              <a:rPr lang="tr-TR" sz="2800" dirty="0">
                <a:latin typeface="Calibri" pitchFamily="34" charset="0"/>
              </a:rPr>
              <a:t>boyu gerekli olan değişik </a:t>
            </a:r>
            <a:r>
              <a:rPr lang="tr-TR" sz="2800" b="1" dirty="0">
                <a:latin typeface="Calibri" pitchFamily="34" charset="0"/>
              </a:rPr>
              <a:t>sosyal rollerin öğrenilmesi</a:t>
            </a:r>
            <a:r>
              <a:rPr lang="tr-TR" sz="2800" dirty="0">
                <a:latin typeface="Calibri" pitchFamily="34" charset="0"/>
              </a:rPr>
              <a:t>nde, karşılaşılan güçlüklerin çözümünde ve </a:t>
            </a:r>
            <a:r>
              <a:rPr lang="tr-TR" sz="2800" b="1" dirty="0">
                <a:latin typeface="Calibri" pitchFamily="34" charset="0"/>
              </a:rPr>
              <a:t>insanları tanıma</a:t>
            </a:r>
            <a:r>
              <a:rPr lang="tr-TR" sz="2800" dirty="0">
                <a:latin typeface="Calibri" pitchFamily="34" charset="0"/>
              </a:rPr>
              <a:t> ve </a:t>
            </a:r>
            <a:r>
              <a:rPr lang="tr-TR" sz="2800" b="1" dirty="0">
                <a:latin typeface="Calibri" pitchFamily="34" charset="0"/>
              </a:rPr>
              <a:t>anlama </a:t>
            </a:r>
            <a:r>
              <a:rPr lang="tr-TR" sz="2800" dirty="0">
                <a:latin typeface="Calibri" pitchFamily="34" charset="0"/>
              </a:rPr>
              <a:t>yeteneğinin gelişiminde önemli etkilere sahiptir. </a:t>
            </a:r>
          </a:p>
          <a:p>
            <a:endParaRPr lang="tr-TR" sz="2800" dirty="0">
              <a:latin typeface="Calibri" pitchFamily="34" charset="0"/>
            </a:endParaRPr>
          </a:p>
        </p:txBody>
      </p:sp>
    </p:spTree>
    <p:extLst>
      <p:ext uri="{BB962C8B-B14F-4D97-AF65-F5344CB8AC3E}">
        <p14:creationId xmlns:p14="http://schemas.microsoft.com/office/powerpoint/2010/main" val="8465803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731520"/>
            <a:ext cx="8534400" cy="5669280"/>
          </a:xfrm>
        </p:spPr>
        <p:txBody>
          <a:bodyPr/>
          <a:lstStyle/>
          <a:p>
            <a:endParaRPr lang="tr-TR" dirty="0" smtClean="0"/>
          </a:p>
          <a:p>
            <a:endParaRPr lang="tr-TR" sz="2800" dirty="0" smtClean="0">
              <a:latin typeface="Calibri" pitchFamily="34" charset="0"/>
            </a:endParaRPr>
          </a:p>
          <a:p>
            <a:r>
              <a:rPr lang="tr-TR" sz="2800" dirty="0" smtClean="0">
                <a:latin typeface="Calibri" pitchFamily="34" charset="0"/>
              </a:rPr>
              <a:t>Birey </a:t>
            </a:r>
            <a:r>
              <a:rPr lang="tr-TR" sz="2800" dirty="0">
                <a:latin typeface="Calibri" pitchFamily="34" charset="0"/>
              </a:rPr>
              <a:t>kendi fikirlerini diğerlerine kabul ettirmeye çalışırken, diğerlerinin fikirlerini de analiz, sentez ve kritik etmeyi öğrenir ki bu da </a:t>
            </a:r>
            <a:r>
              <a:rPr lang="tr-TR" sz="2800" b="1" dirty="0">
                <a:latin typeface="Calibri" pitchFamily="34" charset="0"/>
              </a:rPr>
              <a:t>eleştirel düşüncenin</a:t>
            </a:r>
            <a:r>
              <a:rPr lang="tr-TR" sz="2800" dirty="0">
                <a:latin typeface="Calibri" pitchFamily="34" charset="0"/>
              </a:rPr>
              <a:t> </a:t>
            </a:r>
            <a:r>
              <a:rPr lang="tr-TR" sz="2800" b="1" dirty="0">
                <a:latin typeface="Calibri" pitchFamily="34" charset="0"/>
              </a:rPr>
              <a:t>gelişimi</a:t>
            </a:r>
            <a:r>
              <a:rPr lang="tr-TR" sz="2800" dirty="0">
                <a:latin typeface="Calibri" pitchFamily="34" charset="0"/>
              </a:rPr>
              <a:t>ne önemli katkılar sağlar.</a:t>
            </a:r>
          </a:p>
          <a:p>
            <a:r>
              <a:rPr lang="tr-TR" sz="2800" dirty="0">
                <a:latin typeface="Calibri" pitchFamily="34" charset="0"/>
              </a:rPr>
              <a:t>Kalabalık sınıflarda </a:t>
            </a:r>
            <a:r>
              <a:rPr lang="tr-TR" sz="2800" b="1" dirty="0">
                <a:latin typeface="Calibri" pitchFamily="34" charset="0"/>
              </a:rPr>
              <a:t>her öğrenciye soru sorma, cevaplama ve düşüncelerini açıklama fırsatı vermesi</a:t>
            </a:r>
            <a:r>
              <a:rPr lang="tr-TR" sz="2800" dirty="0">
                <a:latin typeface="Calibri" pitchFamily="34" charset="0"/>
              </a:rPr>
              <a:t> metodun önemli avantajlarındandır.</a:t>
            </a:r>
          </a:p>
          <a:p>
            <a:pPr marL="45720" indent="0">
              <a:buNone/>
            </a:pPr>
            <a:endParaRPr lang="tr-TR" dirty="0"/>
          </a:p>
        </p:txBody>
      </p:sp>
    </p:spTree>
    <p:extLst>
      <p:ext uri="{BB962C8B-B14F-4D97-AF65-F5344CB8AC3E}">
        <p14:creationId xmlns:p14="http://schemas.microsoft.com/office/powerpoint/2010/main" val="10031306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731520"/>
            <a:ext cx="7924800" cy="5059680"/>
          </a:xfrm>
        </p:spPr>
        <p:txBody>
          <a:bodyPr>
            <a:normAutofit/>
          </a:bodyPr>
          <a:lstStyle/>
          <a:p>
            <a:endParaRPr lang="tr-TR" sz="2800" b="1" dirty="0" smtClean="0">
              <a:latin typeface="Calibri" pitchFamily="34" charset="0"/>
            </a:endParaRPr>
          </a:p>
          <a:p>
            <a:endParaRPr lang="tr-TR" sz="2800" b="1" dirty="0">
              <a:latin typeface="Calibri" pitchFamily="34" charset="0"/>
            </a:endParaRPr>
          </a:p>
          <a:p>
            <a:r>
              <a:rPr lang="tr-TR" sz="2800" b="1" dirty="0" smtClean="0">
                <a:latin typeface="Calibri" pitchFamily="34" charset="0"/>
              </a:rPr>
              <a:t>Akademik </a:t>
            </a:r>
            <a:r>
              <a:rPr lang="tr-TR" sz="2800" b="1" dirty="0">
                <a:latin typeface="Calibri" pitchFamily="34" charset="0"/>
              </a:rPr>
              <a:t>başarı</a:t>
            </a:r>
            <a:r>
              <a:rPr lang="tr-TR" sz="2800" dirty="0">
                <a:latin typeface="Calibri" pitchFamily="34" charset="0"/>
              </a:rPr>
              <a:t> üzerindeki olumlu etkilerinin yanında </a:t>
            </a:r>
            <a:r>
              <a:rPr lang="tr-TR" sz="2800" b="1" dirty="0">
                <a:latin typeface="Calibri" pitchFamily="34" charset="0"/>
              </a:rPr>
              <a:t>yüksek özgüven </a:t>
            </a:r>
            <a:r>
              <a:rPr lang="tr-TR" sz="2800" dirty="0" smtClean="0">
                <a:latin typeface="Calibri" pitchFamily="34" charset="0"/>
              </a:rPr>
              <a:t>(</a:t>
            </a:r>
            <a:r>
              <a:rPr lang="tr-TR" sz="2800" dirty="0">
                <a:latin typeface="Calibri" pitchFamily="34" charset="0"/>
              </a:rPr>
              <a:t>self-esteem), </a:t>
            </a:r>
            <a:r>
              <a:rPr lang="tr-TR" sz="2800" b="1" dirty="0">
                <a:latin typeface="Calibri" pitchFamily="34" charset="0"/>
              </a:rPr>
              <a:t>empatik yaklaşım</a:t>
            </a:r>
            <a:r>
              <a:rPr lang="tr-TR" sz="2800" dirty="0">
                <a:latin typeface="Calibri" pitchFamily="34" charset="0"/>
              </a:rPr>
              <a:t>, </a:t>
            </a:r>
            <a:r>
              <a:rPr lang="tr-TR" sz="2800" b="1" dirty="0">
                <a:latin typeface="Calibri" pitchFamily="34" charset="0"/>
              </a:rPr>
              <a:t>iletişim becerileri</a:t>
            </a:r>
            <a:r>
              <a:rPr lang="tr-TR" sz="2800" dirty="0">
                <a:latin typeface="Calibri" pitchFamily="34" charset="0"/>
              </a:rPr>
              <a:t>, </a:t>
            </a:r>
            <a:r>
              <a:rPr lang="tr-TR" sz="2800" b="1" dirty="0">
                <a:latin typeface="Calibri" pitchFamily="34" charset="0"/>
              </a:rPr>
              <a:t>problem çözme</a:t>
            </a:r>
            <a:r>
              <a:rPr lang="tr-TR" sz="2800" dirty="0">
                <a:latin typeface="Calibri" pitchFamily="34" charset="0"/>
              </a:rPr>
              <a:t>, </a:t>
            </a:r>
            <a:r>
              <a:rPr lang="tr-TR" sz="2800" b="1" dirty="0">
                <a:latin typeface="Calibri" pitchFamily="34" charset="0"/>
              </a:rPr>
              <a:t>yaratıcı ve eleştirel düşünme</a:t>
            </a:r>
            <a:r>
              <a:rPr lang="tr-TR" sz="2800" dirty="0">
                <a:latin typeface="Calibri" pitchFamily="34" charset="0"/>
              </a:rPr>
              <a:t>nin gelişimine de büyük katkılar </a:t>
            </a:r>
            <a:r>
              <a:rPr lang="tr-TR" sz="2800" dirty="0" smtClean="0">
                <a:latin typeface="Calibri" pitchFamily="34" charset="0"/>
              </a:rPr>
              <a:t>sağlar. </a:t>
            </a:r>
            <a:endParaRPr lang="tr-TR" sz="2800" dirty="0">
              <a:latin typeface="Calibri" pitchFamily="34" charset="0"/>
            </a:endParaRPr>
          </a:p>
          <a:p>
            <a:pPr marL="45720" indent="0">
              <a:buNone/>
            </a:pPr>
            <a:endParaRPr lang="tr-TR" sz="2800" dirty="0">
              <a:latin typeface="Calibri" pitchFamily="34" charset="0"/>
            </a:endParaRPr>
          </a:p>
        </p:txBody>
      </p:sp>
    </p:spTree>
    <p:extLst>
      <p:ext uri="{BB962C8B-B14F-4D97-AF65-F5344CB8AC3E}">
        <p14:creationId xmlns:p14="http://schemas.microsoft.com/office/powerpoint/2010/main" val="260812353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731520"/>
            <a:ext cx="8001000" cy="5135880"/>
          </a:xfrm>
        </p:spPr>
        <p:txBody>
          <a:bodyPr>
            <a:normAutofit/>
          </a:bodyPr>
          <a:lstStyle/>
          <a:p>
            <a:pPr marL="45720" indent="0">
              <a:buNone/>
            </a:pPr>
            <a:r>
              <a:rPr lang="tr-TR" sz="2800" i="1" dirty="0" smtClean="0">
                <a:solidFill>
                  <a:schemeClr val="tx1"/>
                </a:solidFill>
                <a:latin typeface="Calibri" pitchFamily="34" charset="0"/>
              </a:rPr>
              <a:t>İşbirliğine </a:t>
            </a:r>
            <a:r>
              <a:rPr lang="tr-TR" sz="2800" i="1" dirty="0">
                <a:solidFill>
                  <a:schemeClr val="tx1"/>
                </a:solidFill>
                <a:latin typeface="Calibri" pitchFamily="34" charset="0"/>
              </a:rPr>
              <a:t>Dayalı Öğrenmenin </a:t>
            </a:r>
            <a:r>
              <a:rPr lang="tr-TR" sz="2800" i="1" dirty="0" smtClean="0">
                <a:solidFill>
                  <a:schemeClr val="tx1"/>
                </a:solidFill>
                <a:latin typeface="Calibri" pitchFamily="34" charset="0"/>
              </a:rPr>
              <a:t>Dezavantajları</a:t>
            </a:r>
          </a:p>
          <a:p>
            <a:pPr marL="45720" indent="0">
              <a:buNone/>
            </a:pPr>
            <a:endParaRPr lang="tr-TR" sz="2800" i="1" dirty="0">
              <a:solidFill>
                <a:schemeClr val="tx1"/>
              </a:solidFill>
              <a:latin typeface="Calibri" pitchFamily="34" charset="0"/>
            </a:endParaRPr>
          </a:p>
          <a:p>
            <a:r>
              <a:rPr lang="tr-TR" sz="2800" b="1" dirty="0">
                <a:latin typeface="Calibri" pitchFamily="34" charset="0"/>
              </a:rPr>
              <a:t>Grupların uygun yapısal özelliklere sahip olmadığı</a:t>
            </a:r>
            <a:r>
              <a:rPr lang="tr-TR" sz="2800" dirty="0">
                <a:latin typeface="Calibri" pitchFamily="34" charset="0"/>
              </a:rPr>
              <a:t> Örneğin: Hep aynı düzeye sahip öğrenciler.</a:t>
            </a:r>
          </a:p>
          <a:p>
            <a:r>
              <a:rPr lang="tr-TR" sz="2800" dirty="0">
                <a:latin typeface="Calibri" pitchFamily="34" charset="0"/>
              </a:rPr>
              <a:t>Öğrenme için gerekli </a:t>
            </a:r>
            <a:r>
              <a:rPr lang="tr-TR" sz="2800" b="1" dirty="0">
                <a:latin typeface="Calibri" pitchFamily="34" charset="0"/>
              </a:rPr>
              <a:t>motivasyonun yeterince sağlanamadığı</a:t>
            </a:r>
            <a:r>
              <a:rPr lang="tr-TR" sz="2800" dirty="0">
                <a:latin typeface="Calibri" pitchFamily="34" charset="0"/>
              </a:rPr>
              <a:t> durumlarda iş birliğine dayalı öğrenme metodundan istenilen verimin elde edilemeyeceğini araştırmalar göstermektedir</a:t>
            </a:r>
            <a:r>
              <a:rPr lang="tr-TR" sz="2800" dirty="0"/>
              <a:t>.</a:t>
            </a:r>
          </a:p>
          <a:p>
            <a:pPr marL="45720" indent="0">
              <a:buNone/>
            </a:pPr>
            <a:endParaRPr lang="tr-TR" sz="2800" i="1" dirty="0">
              <a:solidFill>
                <a:schemeClr val="tx1"/>
              </a:solidFill>
              <a:latin typeface="Calibri" pitchFamily="34" charset="0"/>
            </a:endParaRPr>
          </a:p>
        </p:txBody>
      </p:sp>
    </p:spTree>
    <p:extLst>
      <p:ext uri="{BB962C8B-B14F-4D97-AF65-F5344CB8AC3E}">
        <p14:creationId xmlns:p14="http://schemas.microsoft.com/office/powerpoint/2010/main" val="12566145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315200" cy="4450080"/>
          </a:xfrm>
        </p:spPr>
        <p:txBody>
          <a:bodyPr/>
          <a:lstStyle/>
          <a:p>
            <a:pPr marL="45720" indent="0">
              <a:buNone/>
            </a:pPr>
            <a:endParaRPr lang="tr-TR" sz="6600" dirty="0" smtClean="0">
              <a:latin typeface="Algerian" pitchFamily="82" charset="0"/>
            </a:endParaRPr>
          </a:p>
          <a:p>
            <a:pPr marL="45720" indent="0">
              <a:buNone/>
            </a:pPr>
            <a:r>
              <a:rPr lang="tr-TR" sz="6600" dirty="0" smtClean="0">
                <a:latin typeface="Algerian" pitchFamily="82" charset="0"/>
              </a:rPr>
              <a:t>   TEŞEKKÜRLER</a:t>
            </a:r>
            <a:endParaRPr lang="tr-TR" sz="6600" dirty="0">
              <a:latin typeface="Algerian" pitchFamily="82" charset="0"/>
            </a:endParaRPr>
          </a:p>
        </p:txBody>
      </p:sp>
    </p:spTree>
    <p:extLst>
      <p:ext uri="{BB962C8B-B14F-4D97-AF65-F5344CB8AC3E}">
        <p14:creationId xmlns:p14="http://schemas.microsoft.com/office/powerpoint/2010/main" val="1163957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315200" cy="4602480"/>
          </a:xfrm>
        </p:spPr>
        <p:txBody>
          <a:bodyPr/>
          <a:lstStyle/>
          <a:p>
            <a:endParaRPr lang="tr-TR" sz="2400" dirty="0" smtClean="0">
              <a:latin typeface="Calibri" pitchFamily="34" charset="0"/>
            </a:endParaRPr>
          </a:p>
          <a:p>
            <a:pPr marL="45720" indent="0">
              <a:buNone/>
            </a:pPr>
            <a:r>
              <a:rPr lang="tr-TR" sz="3200" dirty="0" smtClean="0">
                <a:latin typeface="Calibri" pitchFamily="34" charset="0"/>
              </a:rPr>
              <a:t>Esasen </a:t>
            </a:r>
            <a:r>
              <a:rPr lang="tr-TR" sz="3200" dirty="0">
                <a:latin typeface="Calibri" pitchFamily="34" charset="0"/>
              </a:rPr>
              <a:t>öğrenme dediğimiz şey, </a:t>
            </a:r>
            <a:r>
              <a:rPr lang="tr-TR" sz="3200" dirty="0" smtClean="0">
                <a:latin typeface="Calibri" pitchFamily="34" charset="0"/>
              </a:rPr>
              <a:t>anlamlandırma </a:t>
            </a:r>
            <a:r>
              <a:rPr lang="tr-TR" sz="3200" dirty="0">
                <a:latin typeface="Calibri" pitchFamily="34" charset="0"/>
              </a:rPr>
              <a:t>ya da anlam yapılandırma sürecidir.</a:t>
            </a:r>
          </a:p>
          <a:p>
            <a:pPr marL="45720" indent="0">
              <a:buNone/>
            </a:pPr>
            <a:endParaRPr lang="tr-TR" sz="3200" dirty="0"/>
          </a:p>
        </p:txBody>
      </p:sp>
      <p:pic>
        <p:nvPicPr>
          <p:cNvPr id="3074" name="Picture 2" descr="C:\Users\dnzozn\Desktop\SUNUMLAR\yapı.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733674"/>
            <a:ext cx="5562600" cy="2981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6106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4400" y="731520"/>
            <a:ext cx="7162800" cy="5212080"/>
          </a:xfrm>
        </p:spPr>
        <p:txBody>
          <a:bodyPr/>
          <a:lstStyle/>
          <a:p>
            <a:pPr algn="just">
              <a:lnSpc>
                <a:spcPct val="80000"/>
              </a:lnSpc>
              <a:buFont typeface="Wingdings" pitchFamily="2" charset="2"/>
              <a:buChar char="ü"/>
            </a:pPr>
            <a:r>
              <a:rPr lang="tr-TR" sz="2800" dirty="0">
                <a:latin typeface="Calibri" pitchFamily="34" charset="0"/>
              </a:rPr>
              <a:t>Öğretme değil öğrenme ön plandadır.</a:t>
            </a:r>
          </a:p>
          <a:p>
            <a:pPr algn="just">
              <a:lnSpc>
                <a:spcPct val="80000"/>
              </a:lnSpc>
              <a:buFont typeface="Arial" charset="0"/>
              <a:buNone/>
            </a:pPr>
            <a:endParaRPr lang="tr-TR" sz="2800" dirty="0">
              <a:latin typeface="Calibri" pitchFamily="34" charset="0"/>
            </a:endParaRPr>
          </a:p>
          <a:p>
            <a:pPr algn="just">
              <a:lnSpc>
                <a:spcPct val="80000"/>
              </a:lnSpc>
              <a:buFont typeface="Wingdings" pitchFamily="2" charset="2"/>
              <a:buChar char="ü"/>
            </a:pPr>
            <a:r>
              <a:rPr lang="tr-TR" sz="2800" dirty="0">
                <a:latin typeface="Calibri" pitchFamily="34" charset="0"/>
              </a:rPr>
              <a:t> Öğrencinin özerkliği ve girişimciliği cesaretlendirilir.</a:t>
            </a:r>
          </a:p>
          <a:p>
            <a:pPr algn="just">
              <a:lnSpc>
                <a:spcPct val="80000"/>
              </a:lnSpc>
              <a:buFont typeface="Wingdings" pitchFamily="2" charset="2"/>
              <a:buChar char="ü"/>
            </a:pPr>
            <a:endParaRPr lang="tr-TR" sz="2800" dirty="0">
              <a:latin typeface="Calibri" pitchFamily="34" charset="0"/>
            </a:endParaRPr>
          </a:p>
          <a:p>
            <a:pPr algn="just">
              <a:lnSpc>
                <a:spcPct val="80000"/>
              </a:lnSpc>
              <a:buFont typeface="Wingdings" pitchFamily="2" charset="2"/>
              <a:buChar char="ü"/>
            </a:pPr>
            <a:r>
              <a:rPr lang="tr-TR" sz="2800" dirty="0">
                <a:latin typeface="Calibri" pitchFamily="34" charset="0"/>
              </a:rPr>
              <a:t> Öğrencide öğrenme istek ve amacı yaratmak önemlidir.</a:t>
            </a:r>
          </a:p>
          <a:p>
            <a:pPr algn="just">
              <a:lnSpc>
                <a:spcPct val="80000"/>
              </a:lnSpc>
              <a:buFont typeface="Arial" charset="0"/>
              <a:buNone/>
            </a:pPr>
            <a:endParaRPr lang="tr-TR" sz="2800" dirty="0">
              <a:latin typeface="Calibri" pitchFamily="34" charset="0"/>
            </a:endParaRPr>
          </a:p>
          <a:p>
            <a:pPr algn="just">
              <a:lnSpc>
                <a:spcPct val="80000"/>
              </a:lnSpc>
              <a:buFont typeface="Wingdings" pitchFamily="2" charset="2"/>
              <a:buChar char="ü"/>
            </a:pPr>
            <a:r>
              <a:rPr lang="tr-TR" sz="2800" dirty="0">
                <a:latin typeface="Calibri" pitchFamily="34" charset="0"/>
              </a:rPr>
              <a:t> Öğrenci bilgiyi sorgulamalıdır.</a:t>
            </a:r>
          </a:p>
          <a:p>
            <a:pPr marL="45720" indent="0">
              <a:buNone/>
            </a:pPr>
            <a:endParaRPr lang="tr-TR" dirty="0"/>
          </a:p>
        </p:txBody>
      </p:sp>
    </p:spTree>
    <p:extLst>
      <p:ext uri="{BB962C8B-B14F-4D97-AF65-F5344CB8AC3E}">
        <p14:creationId xmlns:p14="http://schemas.microsoft.com/office/powerpoint/2010/main" val="2459493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66800" y="838200"/>
            <a:ext cx="6934200" cy="5745480"/>
          </a:xfrm>
        </p:spPr>
        <p:txBody>
          <a:bodyPr/>
          <a:lstStyle/>
          <a:p>
            <a:pPr algn="just">
              <a:lnSpc>
                <a:spcPct val="80000"/>
              </a:lnSpc>
              <a:buFont typeface="Wingdings" pitchFamily="2" charset="2"/>
              <a:buChar char="ü"/>
            </a:pPr>
            <a:r>
              <a:rPr lang="tr-TR" sz="2800" dirty="0">
                <a:latin typeface="Calibri" pitchFamily="34" charset="0"/>
              </a:rPr>
              <a:t>Öğrenmede yaşantı önemli yer tutar.</a:t>
            </a:r>
          </a:p>
          <a:p>
            <a:pPr algn="just">
              <a:lnSpc>
                <a:spcPct val="80000"/>
              </a:lnSpc>
              <a:buFont typeface="Arial" charset="0"/>
              <a:buNone/>
            </a:pPr>
            <a:endParaRPr lang="tr-TR" sz="2800" dirty="0">
              <a:latin typeface="Calibri" pitchFamily="34" charset="0"/>
            </a:endParaRPr>
          </a:p>
          <a:p>
            <a:pPr algn="just">
              <a:lnSpc>
                <a:spcPct val="80000"/>
              </a:lnSpc>
              <a:buFont typeface="Wingdings" pitchFamily="2" charset="2"/>
              <a:buChar char="ü"/>
            </a:pPr>
            <a:r>
              <a:rPr lang="tr-TR" sz="2800" dirty="0">
                <a:latin typeface="Calibri" pitchFamily="34" charset="0"/>
              </a:rPr>
              <a:t>Öğrencinin doğal merakı desteklenmelidir.</a:t>
            </a:r>
          </a:p>
          <a:p>
            <a:pPr algn="just">
              <a:lnSpc>
                <a:spcPct val="80000"/>
              </a:lnSpc>
              <a:buFont typeface="Arial" charset="0"/>
              <a:buNone/>
            </a:pPr>
            <a:endParaRPr lang="tr-TR" sz="2800" dirty="0">
              <a:latin typeface="Calibri" pitchFamily="34" charset="0"/>
            </a:endParaRPr>
          </a:p>
          <a:p>
            <a:pPr algn="just">
              <a:lnSpc>
                <a:spcPct val="80000"/>
              </a:lnSpc>
              <a:buFont typeface="Wingdings" pitchFamily="2" charset="2"/>
              <a:buChar char="ü"/>
            </a:pPr>
            <a:r>
              <a:rPr lang="tr-TR" sz="2800" dirty="0">
                <a:latin typeface="Calibri" pitchFamily="34" charset="0"/>
              </a:rPr>
              <a:t>Öğretmen öğrencinin sadece NE öğrendiği ile değil, NASIL öğrendiği ile de ilgilenmelidir.</a:t>
            </a:r>
          </a:p>
          <a:p>
            <a:pPr algn="just">
              <a:lnSpc>
                <a:spcPct val="80000"/>
              </a:lnSpc>
              <a:buFont typeface="Arial" charset="0"/>
              <a:buNone/>
            </a:pPr>
            <a:endParaRPr lang="tr-TR" sz="2800" dirty="0">
              <a:latin typeface="Calibri" pitchFamily="34" charset="0"/>
            </a:endParaRPr>
          </a:p>
          <a:p>
            <a:pPr algn="just">
              <a:lnSpc>
                <a:spcPct val="80000"/>
              </a:lnSpc>
              <a:buFont typeface="Wingdings" pitchFamily="2" charset="2"/>
              <a:buChar char="ü"/>
            </a:pPr>
            <a:r>
              <a:rPr lang="tr-TR" sz="2800" dirty="0">
                <a:latin typeface="Calibri" pitchFamily="34" charset="0"/>
              </a:rPr>
              <a:t>Öğrenmede tahmin etme, yaratma ve analiz önemli yer tutar.</a:t>
            </a:r>
          </a:p>
          <a:p>
            <a:endParaRPr lang="tr-TR" dirty="0"/>
          </a:p>
        </p:txBody>
      </p:sp>
    </p:spTree>
    <p:extLst>
      <p:ext uri="{BB962C8B-B14F-4D97-AF65-F5344CB8AC3E}">
        <p14:creationId xmlns:p14="http://schemas.microsoft.com/office/powerpoint/2010/main" val="59590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6400800" cy="5212080"/>
          </a:xfrm>
        </p:spPr>
        <p:txBody>
          <a:bodyPr/>
          <a:lstStyle/>
          <a:p>
            <a:pPr marL="45720" indent="0" algn="ctr">
              <a:buNone/>
            </a:pPr>
            <a:r>
              <a:rPr lang="tr-TR" sz="2400" b="1" dirty="0" smtClean="0"/>
              <a:t>YAPILANDIRMACI </a:t>
            </a:r>
            <a:r>
              <a:rPr lang="tr-TR" sz="2400" b="1" dirty="0"/>
              <a:t>YAKLAŞIM İLKELERİ</a:t>
            </a:r>
          </a:p>
          <a:p>
            <a:endParaRPr lang="tr-TR" dirty="0"/>
          </a:p>
        </p:txBody>
      </p:sp>
      <p:pic>
        <p:nvPicPr>
          <p:cNvPr id="4098" name="Picture 2" descr="C:\Users\dnzozn\Desktop\SUNUMLAR\yaık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905000"/>
            <a:ext cx="5867400" cy="327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6888944"/>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215</TotalTime>
  <Words>1881</Words>
  <Application>Microsoft Office PowerPoint</Application>
  <PresentationFormat>On-screen Show (4:3)</PresentationFormat>
  <Paragraphs>269</Paragraphs>
  <Slides>56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56</vt:i4>
      </vt:variant>
    </vt:vector>
  </HeadingPairs>
  <TitlesOfParts>
    <vt:vector size="66" baseType="lpstr">
      <vt:lpstr>ＭＳ Ｐゴシック</vt:lpstr>
      <vt:lpstr>Algerian</vt:lpstr>
      <vt:lpstr>Arial</vt:lpstr>
      <vt:lpstr>Calibri</vt:lpstr>
      <vt:lpstr>Forte</vt:lpstr>
      <vt:lpstr>Georgia</vt:lpstr>
      <vt:lpstr>Tahoma</vt:lpstr>
      <vt:lpstr>Trebuchet MS</vt:lpstr>
      <vt:lpstr>Wingdings</vt:lpstr>
      <vt:lpstr>Slipstream</vt:lpstr>
      <vt:lpstr>  EĞİTİMDE YENİ YÖNELİMLER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EĞİTİMDE YENİ YÖNELİMLER</dc:title>
  <dc:creator>dnzozn</dc:creator>
  <cp:lastModifiedBy>DenizÖzcan</cp:lastModifiedBy>
  <cp:revision>28</cp:revision>
  <dcterms:created xsi:type="dcterms:W3CDTF">2006-08-16T00:00:00Z</dcterms:created>
  <dcterms:modified xsi:type="dcterms:W3CDTF">2015-11-23T12:54:33Z</dcterms:modified>
</cp:coreProperties>
</file>