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98" r:id="rId9"/>
    <p:sldId id="263" r:id="rId10"/>
    <p:sldId id="264" r:id="rId11"/>
    <p:sldId id="265" r:id="rId12"/>
    <p:sldId id="266" r:id="rId13"/>
    <p:sldId id="267" r:id="rId14"/>
    <p:sldId id="268" r:id="rId15"/>
    <p:sldId id="269" r:id="rId16"/>
    <p:sldId id="270" r:id="rId17"/>
    <p:sldId id="271" r:id="rId18"/>
    <p:sldId id="274" r:id="rId19"/>
    <p:sldId id="302" r:id="rId20"/>
    <p:sldId id="275" r:id="rId21"/>
    <p:sldId id="276" r:id="rId22"/>
    <p:sldId id="277" r:id="rId23"/>
    <p:sldId id="278" r:id="rId24"/>
    <p:sldId id="279" r:id="rId25"/>
    <p:sldId id="280" r:id="rId26"/>
    <p:sldId id="281" r:id="rId27"/>
    <p:sldId id="282" r:id="rId28"/>
    <p:sldId id="301" r:id="rId29"/>
    <p:sldId id="283" r:id="rId30"/>
    <p:sldId id="300" r:id="rId31"/>
    <p:sldId id="284" r:id="rId32"/>
    <p:sldId id="285" r:id="rId33"/>
    <p:sldId id="286" r:id="rId34"/>
    <p:sldId id="287" r:id="rId35"/>
    <p:sldId id="288" r:id="rId36"/>
    <p:sldId id="289" r:id="rId37"/>
    <p:sldId id="290" r:id="rId38"/>
    <p:sldId id="291" r:id="rId39"/>
    <p:sldId id="292" r:id="rId40"/>
    <p:sldId id="299" r:id="rId41"/>
    <p:sldId id="293" r:id="rId42"/>
    <p:sldId id="294" r:id="rId43"/>
    <p:sldId id="295" r:id="rId44"/>
    <p:sldId id="296" r:id="rId45"/>
    <p:sldId id="297" r:id="rId4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C1CD4BC-F1D3-4E0A-8BB7-D80C0B8757A2}" type="datetimeFigureOut">
              <a:rPr lang="tr-TR" smtClean="0"/>
              <a:pPr/>
              <a:t>18.11.2015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FC62500-0587-4B78-AB97-7232368FB50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CD4BC-F1D3-4E0A-8BB7-D80C0B8757A2}" type="datetimeFigureOut">
              <a:rPr lang="tr-TR" smtClean="0"/>
              <a:pPr/>
              <a:t>18.11.2015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62500-0587-4B78-AB97-7232368FB50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i="1" smtClean="0"/>
              <a:t>YB 213- Fiziksel </a:t>
            </a:r>
            <a:r>
              <a:rPr lang="tr-TR" i="1" dirty="0" smtClean="0"/>
              <a:t>Rehabilitasyon</a:t>
            </a:r>
            <a:endParaRPr lang="tr-TR" i="1" dirty="0"/>
          </a:p>
        </p:txBody>
      </p:sp>
      <p:sp>
        <p:nvSpPr>
          <p:cNvPr id="3" name="2 Alt Başlık"/>
          <p:cNvSpPr>
            <a:spLocks noGrp="1"/>
          </p:cNvSpPr>
          <p:nvPr>
            <p:ph type="subTitle" idx="1"/>
          </p:nvPr>
        </p:nvSpPr>
        <p:spPr>
          <a:xfrm>
            <a:off x="1357290" y="3571876"/>
            <a:ext cx="6400800" cy="1752600"/>
          </a:xfrm>
        </p:spPr>
        <p:txBody>
          <a:bodyPr/>
          <a:lstStyle/>
          <a:p>
            <a:r>
              <a:rPr lang="tr-TR" i="1" dirty="0" err="1" smtClean="0">
                <a:solidFill>
                  <a:schemeClr val="tx1"/>
                </a:solidFill>
              </a:rPr>
              <a:t>Geriartrik</a:t>
            </a:r>
            <a:r>
              <a:rPr lang="tr-TR" i="1" dirty="0" smtClean="0">
                <a:solidFill>
                  <a:schemeClr val="tx1"/>
                </a:solidFill>
              </a:rPr>
              <a:t> Değerlendirme ve Testler</a:t>
            </a:r>
          </a:p>
          <a:p>
            <a:r>
              <a:rPr lang="tr-TR" sz="2200" i="1" dirty="0" smtClean="0">
                <a:solidFill>
                  <a:schemeClr val="tx1"/>
                </a:solidFill>
              </a:rPr>
              <a:t>                                                 </a:t>
            </a:r>
          </a:p>
          <a:p>
            <a:r>
              <a:rPr lang="tr-TR" sz="2200" i="1" dirty="0" smtClean="0">
                <a:solidFill>
                  <a:schemeClr val="tx1"/>
                </a:solidFill>
              </a:rPr>
              <a:t>                                                   </a:t>
            </a:r>
            <a:r>
              <a:rPr lang="tr-TR" sz="2200" i="1" dirty="0" err="1" smtClean="0">
                <a:solidFill>
                  <a:schemeClr val="tx1"/>
                </a:solidFill>
              </a:rPr>
              <a:t>Fzt</a:t>
            </a:r>
            <a:r>
              <a:rPr lang="tr-TR" sz="2200" i="1" dirty="0" smtClean="0">
                <a:solidFill>
                  <a:schemeClr val="tx1"/>
                </a:solidFill>
              </a:rPr>
              <a:t>.Hüseyin B. </a:t>
            </a:r>
            <a:r>
              <a:rPr lang="tr-TR" sz="2200" i="1" dirty="0" err="1" smtClean="0">
                <a:solidFill>
                  <a:schemeClr val="tx1"/>
                </a:solidFill>
              </a:rPr>
              <a:t>Özkader</a:t>
            </a:r>
            <a:endParaRPr lang="tr-TR" sz="2200" i="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err="1" smtClean="0"/>
              <a:t>Geriartrik</a:t>
            </a:r>
            <a:r>
              <a:rPr lang="tr-TR" sz="3200" dirty="0" smtClean="0"/>
              <a:t> Değerlendirmenin Bileşenleri</a:t>
            </a:r>
            <a:endParaRPr lang="tr-TR" sz="3200" dirty="0"/>
          </a:p>
        </p:txBody>
      </p:sp>
      <p:sp>
        <p:nvSpPr>
          <p:cNvPr id="3" name="2 İçerik Yer Tutucusu"/>
          <p:cNvSpPr>
            <a:spLocks noGrp="1"/>
          </p:cNvSpPr>
          <p:nvPr>
            <p:ph idx="1"/>
          </p:nvPr>
        </p:nvSpPr>
        <p:spPr/>
        <p:txBody>
          <a:bodyPr>
            <a:normAutofit/>
          </a:bodyPr>
          <a:lstStyle/>
          <a:p>
            <a:r>
              <a:rPr lang="tr-TR" sz="2600" b="1" i="1" dirty="0" smtClean="0"/>
              <a:t>Medikal Değerlendirme:</a:t>
            </a:r>
          </a:p>
          <a:p>
            <a:pPr>
              <a:buFont typeface="Wingdings" pitchFamily="2" charset="2"/>
              <a:buChar char="Ø"/>
            </a:pPr>
            <a:r>
              <a:rPr lang="tr-TR" sz="2200" dirty="0" smtClean="0"/>
              <a:t>Medikal hastalıklar </a:t>
            </a:r>
          </a:p>
          <a:p>
            <a:pPr>
              <a:buFont typeface="Wingdings" pitchFamily="2" charset="2"/>
              <a:buChar char="Ø"/>
            </a:pPr>
            <a:r>
              <a:rPr lang="tr-TR" sz="2200" dirty="0" smtClean="0"/>
              <a:t>İlaçlar </a:t>
            </a:r>
          </a:p>
          <a:p>
            <a:pPr>
              <a:buFont typeface="Wingdings" pitchFamily="2" charset="2"/>
              <a:buChar char="Ø"/>
            </a:pPr>
            <a:r>
              <a:rPr lang="tr-TR" sz="2200" dirty="0" smtClean="0"/>
              <a:t>Beslenme </a:t>
            </a:r>
          </a:p>
          <a:p>
            <a:pPr>
              <a:buFont typeface="Wingdings" pitchFamily="2" charset="2"/>
              <a:buChar char="Ø"/>
            </a:pPr>
            <a:r>
              <a:rPr lang="tr-TR" sz="2200" dirty="0" smtClean="0"/>
              <a:t>Ağız ve dişler </a:t>
            </a:r>
          </a:p>
          <a:p>
            <a:pPr>
              <a:buFont typeface="Wingdings" pitchFamily="2" charset="2"/>
              <a:buChar char="Ø"/>
            </a:pPr>
            <a:r>
              <a:rPr lang="tr-TR" sz="2200" dirty="0" smtClean="0"/>
              <a:t>İşitme</a:t>
            </a:r>
          </a:p>
          <a:p>
            <a:pPr>
              <a:buFont typeface="Wingdings" pitchFamily="2" charset="2"/>
              <a:buChar char="Ø"/>
            </a:pPr>
            <a:r>
              <a:rPr lang="tr-TR" sz="2200" dirty="0" smtClean="0"/>
              <a:t> Görme </a:t>
            </a:r>
          </a:p>
          <a:p>
            <a:pPr>
              <a:buFont typeface="Wingdings" pitchFamily="2" charset="2"/>
              <a:buChar char="Ø"/>
            </a:pPr>
            <a:r>
              <a:rPr lang="tr-TR" sz="2200" dirty="0" smtClean="0"/>
              <a:t>Ağrı </a:t>
            </a:r>
          </a:p>
          <a:p>
            <a:pPr>
              <a:buFont typeface="Wingdings" pitchFamily="2" charset="2"/>
              <a:buChar char="Ø"/>
            </a:pPr>
            <a:r>
              <a:rPr lang="tr-TR" sz="2200" dirty="0" err="1" smtClean="0"/>
              <a:t>Üriner</a:t>
            </a:r>
            <a:r>
              <a:rPr lang="tr-TR" sz="2200" dirty="0" smtClean="0"/>
              <a:t> </a:t>
            </a:r>
            <a:r>
              <a:rPr lang="tr-TR" sz="2200" dirty="0" err="1" smtClean="0"/>
              <a:t>İnkontinans</a:t>
            </a:r>
            <a:r>
              <a:rPr lang="tr-TR" sz="2200" dirty="0" smtClean="0"/>
              <a:t> </a:t>
            </a:r>
            <a:endParaRPr lang="tr-TR" sz="2200" b="1"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600" b="1" i="1" dirty="0" smtClean="0"/>
              <a:t>Zihinsel Değerlendirme:</a:t>
            </a:r>
          </a:p>
          <a:p>
            <a:pPr>
              <a:buFont typeface="Wingdings" pitchFamily="2" charset="2"/>
              <a:buChar char="Ø"/>
            </a:pPr>
            <a:r>
              <a:rPr lang="tr-TR" sz="2200" dirty="0" smtClean="0"/>
              <a:t>Bilişsel durum </a:t>
            </a:r>
          </a:p>
          <a:p>
            <a:pPr>
              <a:buFont typeface="Wingdings" pitchFamily="2" charset="2"/>
              <a:buChar char="Ø"/>
            </a:pPr>
            <a:r>
              <a:rPr lang="tr-TR" sz="2200" dirty="0" smtClean="0"/>
              <a:t>Duygu durum </a:t>
            </a:r>
          </a:p>
          <a:p>
            <a:pPr>
              <a:buFont typeface="Wingdings" pitchFamily="2" charset="2"/>
              <a:buChar char="Ø"/>
            </a:pPr>
            <a:r>
              <a:rPr lang="tr-TR" sz="2200" dirty="0" smtClean="0"/>
              <a:t>Manevi durum </a:t>
            </a:r>
            <a:endParaRPr lang="tr-TR" sz="2200" b="1"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600" b="1" i="1" dirty="0" smtClean="0"/>
              <a:t>Fiziksel Değerlendirme:</a:t>
            </a:r>
          </a:p>
          <a:p>
            <a:pPr>
              <a:buNone/>
            </a:pPr>
            <a:r>
              <a:rPr lang="tr-TR" sz="2200" dirty="0" smtClean="0"/>
              <a:t>	Fonksiyonel durum:</a:t>
            </a:r>
          </a:p>
          <a:p>
            <a:pPr>
              <a:buNone/>
            </a:pPr>
            <a:r>
              <a:rPr lang="tr-TR" sz="2200" dirty="0"/>
              <a:t>	</a:t>
            </a:r>
            <a:r>
              <a:rPr lang="tr-TR" sz="2200" dirty="0" smtClean="0"/>
              <a:t>	-Temel günlük yaşam aktiviteleri(TGYA)</a:t>
            </a:r>
          </a:p>
          <a:p>
            <a:pPr>
              <a:buNone/>
            </a:pPr>
            <a:r>
              <a:rPr lang="tr-TR" sz="2200" dirty="0"/>
              <a:t>	</a:t>
            </a:r>
            <a:r>
              <a:rPr lang="tr-TR" sz="2200" dirty="0" smtClean="0"/>
              <a:t>	-</a:t>
            </a:r>
            <a:r>
              <a:rPr lang="tr-TR" sz="2200" dirty="0" err="1" smtClean="0"/>
              <a:t>Enstrümental</a:t>
            </a:r>
            <a:r>
              <a:rPr lang="tr-TR" sz="2200" dirty="0" smtClean="0"/>
              <a:t> günlük yaşam aktiviteleri(EGYA)</a:t>
            </a:r>
          </a:p>
          <a:p>
            <a:pPr>
              <a:buNone/>
            </a:pPr>
            <a:r>
              <a:rPr lang="tr-TR" sz="2200" dirty="0"/>
              <a:t>	</a:t>
            </a:r>
            <a:r>
              <a:rPr lang="tr-TR" sz="2200" dirty="0" smtClean="0"/>
              <a:t>Denge ve yürüyüş</a:t>
            </a:r>
          </a:p>
          <a:p>
            <a:pPr>
              <a:buNone/>
            </a:pPr>
            <a:r>
              <a:rPr lang="tr-TR" sz="2200" dirty="0"/>
              <a:t>	</a:t>
            </a:r>
            <a:r>
              <a:rPr lang="tr-TR" sz="2200" dirty="0" smtClean="0"/>
              <a:t>Düşmeler</a:t>
            </a:r>
          </a:p>
          <a:p>
            <a:r>
              <a:rPr lang="tr-TR" sz="2600" b="1" i="1" dirty="0" smtClean="0"/>
              <a:t>Çevresel Değerlendirme: </a:t>
            </a:r>
          </a:p>
          <a:p>
            <a:pPr>
              <a:buNone/>
            </a:pPr>
            <a:r>
              <a:rPr lang="tr-TR" sz="2200" dirty="0" smtClean="0"/>
              <a:t>	Ev ve çevre güvenliği</a:t>
            </a:r>
          </a:p>
          <a:p>
            <a:pPr>
              <a:buNone/>
            </a:pPr>
            <a:r>
              <a:rPr lang="tr-TR" sz="2200" dirty="0"/>
              <a:t>	</a:t>
            </a:r>
            <a:r>
              <a:rPr lang="tr-TR" sz="2200" dirty="0" smtClean="0"/>
              <a:t>Sosyal durum,finansal durum</a:t>
            </a:r>
          </a:p>
          <a:p>
            <a:r>
              <a:rPr lang="tr-TR" sz="2600" b="1" i="1" dirty="0" smtClean="0"/>
              <a:t>Bakım Tercihleri</a:t>
            </a:r>
            <a:endParaRPr lang="tr-TR" sz="2600" b="1"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200" dirty="0" smtClean="0"/>
              <a:t>Hasta ile görüşürken iyi aydınlatılmış, rahatlatıcı bir ortam sağlanmalıdır. Randevu saatleri hastanın isteği doğrultusunda ayarlanmalıdır.Öykü titizlikle ve yeterli zaman ayırarak, yavaş ve sakin alınmalıdır.</a:t>
            </a:r>
          </a:p>
          <a:p>
            <a:r>
              <a:rPr lang="tr-TR" sz="2200" dirty="0" smtClean="0"/>
              <a:t> Öykü almaya hastanın </a:t>
            </a:r>
            <a:r>
              <a:rPr lang="tr-TR" sz="2200" dirty="0" err="1" smtClean="0"/>
              <a:t>mental</a:t>
            </a:r>
            <a:r>
              <a:rPr lang="tr-TR" sz="2200" dirty="0" smtClean="0"/>
              <a:t> durumunu ortaya çıkaracak sorularla başlanması ile (zaman ve yer oryantasyonu, önceki sağlık problemleri, biyografik data gibi) cevapların güvenilirliği de anlaşılmış olur. </a:t>
            </a:r>
            <a:r>
              <a:rPr lang="tr-TR" sz="2200" dirty="0" err="1" smtClean="0"/>
              <a:t>Mental</a:t>
            </a:r>
            <a:r>
              <a:rPr lang="tr-TR" sz="2200" dirty="0" smtClean="0"/>
              <a:t> durumdan bağımsız olarak yaşlı hastalara genellikle aile bireyleri eşlik eder. </a:t>
            </a:r>
            <a:endParaRPr lang="tr-TR"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200" dirty="0" smtClean="0"/>
              <a:t>Yaşlılarda sosyal ilişkiler ile fonksiyonel durum ve </a:t>
            </a:r>
            <a:r>
              <a:rPr lang="tr-TR" sz="2200" dirty="0" err="1" smtClean="0"/>
              <a:t>mortalite</a:t>
            </a:r>
            <a:r>
              <a:rPr lang="tr-TR" sz="2200" dirty="0" smtClean="0"/>
              <a:t> arasında güçlü bir ilişki vardır. Hastanın kiminle yaşadığı sorgulanmalıdır. Sosyal öykü, çok yönlü ve </a:t>
            </a:r>
            <a:r>
              <a:rPr lang="tr-TR" sz="2200" dirty="0" err="1" smtClean="0"/>
              <a:t>geriatrik</a:t>
            </a:r>
            <a:r>
              <a:rPr lang="tr-TR" sz="2200" dirty="0" smtClean="0"/>
              <a:t> sendromlara yönelik sistem sorgulaması, beslenme, aile öyküsü, seksüel öykü, fonksiyonel durum gözden geçirilmelidir.</a:t>
            </a:r>
            <a:endParaRPr lang="tr-TR"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65 Yaş ve Üzeri </a:t>
            </a:r>
            <a:r>
              <a:rPr lang="tr-TR" sz="3200" dirty="0"/>
              <a:t>H</a:t>
            </a:r>
            <a:r>
              <a:rPr lang="tr-TR" sz="3200" dirty="0" smtClean="0"/>
              <a:t>asta </a:t>
            </a:r>
            <a:r>
              <a:rPr lang="tr-TR" sz="3200" dirty="0"/>
              <a:t>İ</a:t>
            </a:r>
            <a:r>
              <a:rPr lang="tr-TR" sz="3200" dirty="0" smtClean="0"/>
              <a:t>lk </a:t>
            </a:r>
            <a:r>
              <a:rPr lang="tr-TR" sz="3200" dirty="0"/>
              <a:t>K</a:t>
            </a:r>
            <a:r>
              <a:rPr lang="tr-TR" sz="3200" dirty="0" smtClean="0"/>
              <a:t>abul </a:t>
            </a:r>
            <a:r>
              <a:rPr lang="tr-TR" sz="3200" dirty="0" err="1"/>
              <a:t>A</a:t>
            </a:r>
            <a:r>
              <a:rPr lang="tr-TR" sz="3200" dirty="0" err="1" smtClean="0"/>
              <a:t>lgoritmi</a:t>
            </a:r>
            <a:endParaRPr lang="tr-TR" sz="3200" dirty="0"/>
          </a:p>
        </p:txBody>
      </p:sp>
      <p:sp>
        <p:nvSpPr>
          <p:cNvPr id="3" name="2 İçerik Yer Tutucusu"/>
          <p:cNvSpPr>
            <a:spLocks noGrp="1"/>
          </p:cNvSpPr>
          <p:nvPr>
            <p:ph idx="1"/>
          </p:nvPr>
        </p:nvSpPr>
        <p:spPr/>
        <p:txBody>
          <a:bodyPr>
            <a:normAutofit/>
          </a:bodyPr>
          <a:lstStyle/>
          <a:p>
            <a:pPr>
              <a:buNone/>
            </a:pPr>
            <a:r>
              <a:rPr lang="tr-TR" sz="2200" dirty="0" smtClean="0"/>
              <a:t>1. Genel durum, </a:t>
            </a:r>
            <a:r>
              <a:rPr lang="tr-TR" sz="2200" dirty="0" err="1" smtClean="0"/>
              <a:t>postür</a:t>
            </a:r>
            <a:r>
              <a:rPr lang="tr-TR" sz="2200" dirty="0" smtClean="0"/>
              <a:t>, konuşma, mimikler </a:t>
            </a:r>
          </a:p>
          <a:p>
            <a:pPr>
              <a:buNone/>
            </a:pPr>
            <a:r>
              <a:rPr lang="tr-TR" sz="2200" dirty="0" smtClean="0"/>
              <a:t>2. Kendisinden alınan </a:t>
            </a:r>
            <a:r>
              <a:rPr lang="tr-TR" sz="2200" dirty="0" err="1" smtClean="0"/>
              <a:t>anamnez</a:t>
            </a:r>
            <a:r>
              <a:rPr lang="tr-TR" sz="2200" dirty="0" smtClean="0"/>
              <a:t> </a:t>
            </a:r>
          </a:p>
          <a:p>
            <a:pPr>
              <a:buNone/>
            </a:pPr>
            <a:r>
              <a:rPr lang="tr-TR" sz="2200" dirty="0" smtClean="0"/>
              <a:t>3. Yakınlarından alınan </a:t>
            </a:r>
            <a:r>
              <a:rPr lang="tr-TR" sz="2200" dirty="0" err="1" smtClean="0"/>
              <a:t>anamnez</a:t>
            </a:r>
            <a:r>
              <a:rPr lang="tr-TR" sz="2200" dirty="0" smtClean="0"/>
              <a:t> </a:t>
            </a:r>
          </a:p>
          <a:p>
            <a:pPr>
              <a:buNone/>
            </a:pPr>
            <a:r>
              <a:rPr lang="tr-TR" sz="2200" dirty="0" smtClean="0"/>
              <a:t>4. </a:t>
            </a:r>
            <a:r>
              <a:rPr lang="tr-TR" sz="2200" dirty="0" err="1" smtClean="0"/>
              <a:t>Vital</a:t>
            </a:r>
            <a:r>
              <a:rPr lang="tr-TR" sz="2200" dirty="0" smtClean="0"/>
              <a:t> bulguların alınması </a:t>
            </a:r>
          </a:p>
          <a:p>
            <a:pPr>
              <a:buNone/>
            </a:pPr>
            <a:r>
              <a:rPr lang="tr-TR" sz="2200" dirty="0" smtClean="0"/>
              <a:t>5. Bilinç durumunun değerlendirilmesi </a:t>
            </a:r>
          </a:p>
          <a:p>
            <a:pPr>
              <a:buNone/>
            </a:pPr>
            <a:r>
              <a:rPr lang="tr-TR" sz="2200" dirty="0" smtClean="0"/>
              <a:t>6. Deri muayenesi </a:t>
            </a:r>
          </a:p>
          <a:p>
            <a:pPr>
              <a:buNone/>
            </a:pPr>
            <a:r>
              <a:rPr lang="tr-TR" sz="2200" dirty="0" smtClean="0"/>
              <a:t>7. Ağız-boğaz-dil muayenesi </a:t>
            </a:r>
          </a:p>
          <a:p>
            <a:pPr>
              <a:buNone/>
            </a:pPr>
            <a:r>
              <a:rPr lang="tr-TR" sz="2200" dirty="0" smtClean="0"/>
              <a:t>8. Göz muayenesi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65 Yaş ve Üzeri Hasta İlk Kabul </a:t>
            </a:r>
            <a:r>
              <a:rPr lang="tr-TR" sz="3200" dirty="0" err="1" smtClean="0"/>
              <a:t>Algoritmi</a:t>
            </a:r>
            <a:endParaRPr lang="tr-TR" sz="3200" dirty="0"/>
          </a:p>
        </p:txBody>
      </p:sp>
      <p:sp>
        <p:nvSpPr>
          <p:cNvPr id="3" name="2 İçerik Yer Tutucusu"/>
          <p:cNvSpPr>
            <a:spLocks noGrp="1"/>
          </p:cNvSpPr>
          <p:nvPr>
            <p:ph idx="1"/>
          </p:nvPr>
        </p:nvSpPr>
        <p:spPr/>
        <p:txBody>
          <a:bodyPr>
            <a:normAutofit/>
          </a:bodyPr>
          <a:lstStyle/>
          <a:p>
            <a:pPr>
              <a:buNone/>
            </a:pPr>
            <a:r>
              <a:rPr lang="tr-TR" sz="2200" dirty="0" smtClean="0"/>
              <a:t>9. Kulak-burun muayenesi </a:t>
            </a:r>
          </a:p>
          <a:p>
            <a:pPr>
              <a:buNone/>
            </a:pPr>
            <a:r>
              <a:rPr lang="tr-TR" sz="2200" dirty="0" smtClean="0"/>
              <a:t>10. Baş-boyun muayenesi </a:t>
            </a:r>
          </a:p>
          <a:p>
            <a:pPr>
              <a:buNone/>
            </a:pPr>
            <a:r>
              <a:rPr lang="tr-TR" sz="2200" dirty="0" smtClean="0"/>
              <a:t>11. Akciğerlerin muayenesi </a:t>
            </a:r>
          </a:p>
          <a:p>
            <a:pPr>
              <a:buNone/>
            </a:pPr>
            <a:r>
              <a:rPr lang="tr-TR" sz="2200" dirty="0" smtClean="0"/>
              <a:t>12. </a:t>
            </a:r>
            <a:r>
              <a:rPr lang="tr-TR" sz="2200" dirty="0" err="1" smtClean="0"/>
              <a:t>Kardiyovasküler</a:t>
            </a:r>
            <a:r>
              <a:rPr lang="tr-TR" sz="2200" dirty="0" smtClean="0"/>
              <a:t> sistem muayenesi </a:t>
            </a:r>
          </a:p>
          <a:p>
            <a:pPr>
              <a:buNone/>
            </a:pPr>
            <a:r>
              <a:rPr lang="tr-TR" sz="2200" dirty="0" smtClean="0"/>
              <a:t>13. Batın muayenesi </a:t>
            </a:r>
          </a:p>
          <a:p>
            <a:pPr>
              <a:buNone/>
            </a:pPr>
            <a:r>
              <a:rPr lang="tr-TR" sz="2200" dirty="0" smtClean="0"/>
              <a:t>14. </a:t>
            </a:r>
            <a:r>
              <a:rPr lang="tr-TR" sz="2200" dirty="0" err="1" smtClean="0"/>
              <a:t>Lökomotor</a:t>
            </a:r>
            <a:r>
              <a:rPr lang="tr-TR" sz="2200" dirty="0" smtClean="0"/>
              <a:t> sistem muayenesi </a:t>
            </a:r>
          </a:p>
          <a:p>
            <a:pPr>
              <a:buNone/>
            </a:pPr>
            <a:r>
              <a:rPr lang="tr-TR" sz="2200" dirty="0" smtClean="0"/>
              <a:t>15. Nörolojik muayene </a:t>
            </a:r>
          </a:p>
          <a:p>
            <a:endParaRPr lang="tr-TR"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Kapsamlı </a:t>
            </a:r>
            <a:r>
              <a:rPr lang="tr-TR" sz="3200" dirty="0" err="1" smtClean="0"/>
              <a:t>Geriartrik</a:t>
            </a:r>
            <a:r>
              <a:rPr lang="tr-TR" sz="3200" dirty="0" smtClean="0"/>
              <a:t> Değerlendirmenin Bileşenleri</a:t>
            </a:r>
            <a:endParaRPr lang="tr-TR" sz="3200" dirty="0"/>
          </a:p>
        </p:txBody>
      </p:sp>
      <p:sp>
        <p:nvSpPr>
          <p:cNvPr id="3" name="2 İçerik Yer Tutucusu"/>
          <p:cNvSpPr>
            <a:spLocks noGrp="1"/>
          </p:cNvSpPr>
          <p:nvPr>
            <p:ph idx="1"/>
          </p:nvPr>
        </p:nvSpPr>
        <p:spPr/>
        <p:txBody>
          <a:bodyPr>
            <a:normAutofit/>
          </a:bodyPr>
          <a:lstStyle/>
          <a:p>
            <a:pPr>
              <a:buNone/>
            </a:pPr>
            <a:r>
              <a:rPr lang="tr-TR" sz="2600" dirty="0" smtClean="0"/>
              <a:t>	Fonksiyonel durumu etkileyen; TGYA, EGYA, görme, işitme, </a:t>
            </a:r>
            <a:r>
              <a:rPr lang="tr-TR" sz="2600" dirty="0" err="1" smtClean="0"/>
              <a:t>mobilite</a:t>
            </a:r>
            <a:r>
              <a:rPr lang="tr-TR" sz="2600" dirty="0" smtClean="0"/>
              <a:t>, düşmeler, </a:t>
            </a:r>
            <a:r>
              <a:rPr lang="tr-TR" sz="2600" dirty="0" err="1" smtClean="0"/>
              <a:t>kognitif</a:t>
            </a:r>
            <a:r>
              <a:rPr lang="tr-TR" sz="2600" dirty="0" smtClean="0"/>
              <a:t> bozukluklar, depresyon, </a:t>
            </a:r>
            <a:r>
              <a:rPr lang="tr-TR" sz="2600" dirty="0" err="1" smtClean="0"/>
              <a:t>malnutrisyon</a:t>
            </a:r>
            <a:r>
              <a:rPr lang="tr-TR" sz="2600" dirty="0" smtClean="0"/>
              <a:t>, ağız ve diş sağlığı, </a:t>
            </a:r>
            <a:r>
              <a:rPr lang="tr-TR" sz="2600" dirty="0" err="1" smtClean="0"/>
              <a:t>inkontinans</a:t>
            </a:r>
            <a:r>
              <a:rPr lang="tr-TR" sz="2600" dirty="0" smtClean="0"/>
              <a:t>, çevresel faktörler gibi bileşenleri değerlendirirken kullanılan çeşitli araçlar mevcuttur.  </a:t>
            </a:r>
            <a:endParaRPr lang="tr-TR" sz="2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Bilişsel fonksiyonlar </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sz="2200" dirty="0" smtClean="0"/>
              <a:t>	Yaşlı hastanın bilişsel değerlendirmesinde genellikle </a:t>
            </a:r>
            <a:r>
              <a:rPr lang="tr-TR" sz="2200" dirty="0" err="1" smtClean="0"/>
              <a:t>demans</a:t>
            </a:r>
            <a:r>
              <a:rPr lang="tr-TR" sz="2200" dirty="0" smtClean="0"/>
              <a:t> ve </a:t>
            </a:r>
            <a:r>
              <a:rPr lang="tr-TR" sz="2200" dirty="0" err="1" smtClean="0"/>
              <a:t>deliryum</a:t>
            </a:r>
            <a:r>
              <a:rPr lang="tr-TR" sz="2200" dirty="0" smtClean="0"/>
              <a:t> üzerinde durulur. </a:t>
            </a:r>
          </a:p>
          <a:p>
            <a:pPr>
              <a:buNone/>
            </a:pPr>
            <a:r>
              <a:rPr lang="tr-TR" sz="2600" b="1" i="1" dirty="0" smtClean="0"/>
              <a:t>	Bilişsel Bozukluk:</a:t>
            </a:r>
          </a:p>
          <a:p>
            <a:pPr>
              <a:buNone/>
            </a:pPr>
            <a:r>
              <a:rPr lang="tr-TR" sz="2200" dirty="0" smtClean="0"/>
              <a:t>	</a:t>
            </a:r>
            <a:r>
              <a:rPr lang="tr-TR" sz="2200" dirty="0" err="1" smtClean="0"/>
              <a:t>Demans</a:t>
            </a:r>
            <a:r>
              <a:rPr lang="tr-TR" sz="2200" dirty="0" smtClean="0"/>
              <a:t>(unutkanlık) </a:t>
            </a:r>
            <a:r>
              <a:rPr lang="tr-TR" sz="2200" dirty="0" err="1" smtClean="0"/>
              <a:t>prevalansı</a:t>
            </a:r>
            <a:r>
              <a:rPr lang="tr-TR" sz="2200" dirty="0" smtClean="0"/>
              <a:t> yaş bağımlıdır; 60 yaş üzeri her 5 yılda ortalama iki kat artmaktadır. 85 yaş üzeri yaşlılarda ise % 25-45 oranında görülmektedir. </a:t>
            </a:r>
            <a:r>
              <a:rPr lang="tr-TR" sz="2200" dirty="0" err="1" smtClean="0"/>
              <a:t>Demans</a:t>
            </a:r>
            <a:r>
              <a:rPr lang="tr-TR" sz="2200" dirty="0" smtClean="0"/>
              <a:t> hastalarında neden % 60-70 oranında Alzheimer Hastalığıdır (AH). Olası </a:t>
            </a:r>
            <a:r>
              <a:rPr lang="tr-TR" sz="2200" dirty="0" err="1" smtClean="0"/>
              <a:t>demansı</a:t>
            </a:r>
            <a:r>
              <a:rPr lang="tr-TR" sz="2200" dirty="0" smtClean="0"/>
              <a:t> olan hastanın değerlendirilmesinde en önemli bölüm hastanın öyküsüdür. Hasta öyküsünü anlatırken yakın ve uzak belleğin değerlendirilmesi mümkün olur. </a:t>
            </a:r>
          </a:p>
          <a:p>
            <a:pPr>
              <a:buNone/>
            </a:pPr>
            <a:r>
              <a:rPr lang="tr-TR" sz="2200" dirty="0" smtClean="0"/>
              <a:t>	Ayrıca TGYA ve EGYA, hastanın sosyal durumu gözden geçirilmelidir. </a:t>
            </a:r>
          </a:p>
          <a:p>
            <a:r>
              <a:rPr lang="tr-TR" sz="2400" b="1" i="1" dirty="0" smtClean="0"/>
              <a:t>Mini </a:t>
            </a:r>
            <a:r>
              <a:rPr lang="tr-TR" sz="2400" b="1" i="1" dirty="0" err="1" smtClean="0"/>
              <a:t>mental</a:t>
            </a:r>
            <a:r>
              <a:rPr lang="tr-TR" sz="2400" b="1" i="1" dirty="0" smtClean="0"/>
              <a:t> durum değerlendirme testi </a:t>
            </a:r>
          </a:p>
          <a:p>
            <a:r>
              <a:rPr lang="tr-TR" sz="2400" b="1" i="1" dirty="0" smtClean="0"/>
              <a:t>Saat çizme testi ve 3 madde hatırlama </a:t>
            </a:r>
          </a:p>
          <a:p>
            <a:pPr>
              <a:buNone/>
            </a:pPr>
            <a:r>
              <a:rPr lang="tr-TR" sz="2600" b="1" i="1" dirty="0"/>
              <a:t>	</a:t>
            </a:r>
            <a:r>
              <a:rPr lang="tr-TR" sz="2600" b="1" i="1" dirty="0" err="1" smtClean="0"/>
              <a:t>Deliryum</a:t>
            </a:r>
            <a:endParaRPr lang="tr-TR" sz="2600" b="1" i="1" dirty="0" smtClean="0"/>
          </a:p>
          <a:p>
            <a:endParaRPr lang="tr-TR" sz="2200"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5122" name="Picture 2" descr="C:\Users\Toshiba\Desktop\Yaşlı Bakım\Photos\001.jpg"/>
          <p:cNvPicPr>
            <a:picLocks noChangeAspect="1" noChangeArrowheads="1"/>
          </p:cNvPicPr>
          <p:nvPr/>
        </p:nvPicPr>
        <p:blipFill>
          <a:blip r:embed="rId2"/>
          <a:srcRect/>
          <a:stretch>
            <a:fillRect/>
          </a:stretch>
        </p:blipFill>
        <p:spPr bwMode="auto">
          <a:xfrm>
            <a:off x="642910" y="357166"/>
            <a:ext cx="7715304" cy="57150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sz="2200" dirty="0" err="1" smtClean="0"/>
              <a:t>Geriarti</a:t>
            </a:r>
            <a:r>
              <a:rPr lang="tr-TR" sz="2200" dirty="0" smtClean="0"/>
              <a:t> 1970 yıllarından itibaren gelişmeye başlandıktan sonra çeşitli çalışmaların sonucunda </a:t>
            </a:r>
            <a:r>
              <a:rPr lang="tr-TR" sz="2200" dirty="0" err="1" smtClean="0"/>
              <a:t>geriartrinin</a:t>
            </a:r>
            <a:r>
              <a:rPr lang="tr-TR" sz="2200" dirty="0" smtClean="0"/>
              <a:t> kalbi ve ruhu olarak kabul edilen </a:t>
            </a:r>
            <a:r>
              <a:rPr lang="tr-TR" sz="2200" b="1" i="1" dirty="0" smtClean="0"/>
              <a:t>‘Kapsamlı </a:t>
            </a:r>
            <a:r>
              <a:rPr lang="tr-TR" sz="2200" b="1" i="1" dirty="0" err="1" smtClean="0"/>
              <a:t>Geriartrik</a:t>
            </a:r>
            <a:r>
              <a:rPr lang="tr-TR" sz="2200" b="1" i="1" dirty="0" smtClean="0"/>
              <a:t> Değerlendirme(KGD)’ </a:t>
            </a:r>
            <a:r>
              <a:rPr lang="tr-TR" sz="2200" dirty="0" smtClean="0"/>
              <a:t>ortaya çıkmıştır.</a:t>
            </a:r>
          </a:p>
          <a:p>
            <a:r>
              <a:rPr lang="tr-TR" sz="2200" b="1" i="1" dirty="0" smtClean="0"/>
              <a:t>KGD</a:t>
            </a:r>
            <a:r>
              <a:rPr lang="tr-TR" sz="2200" dirty="0" smtClean="0"/>
              <a:t>,yaşlı hastanın  medikal,psikolojik,sosyal durum ve fonksiyonel kapasitesini belirtmek,çoklu problemlerin ortaya konduğu ve tanımlanarak açıklandığı,gerekli servislerin belirlendiği,hastanın tedavisini ve uzun dönemdeki bakımını planlamak için gerçekleştirilen çok yönlü </a:t>
            </a:r>
            <a:r>
              <a:rPr lang="tr-TR" sz="2200" dirty="0" err="1" smtClean="0"/>
              <a:t>multidisipliner</a:t>
            </a:r>
            <a:r>
              <a:rPr lang="tr-TR" sz="2200" dirty="0" smtClean="0"/>
              <a:t> tanısal girişimleri içermektedir.</a:t>
            </a:r>
          </a:p>
          <a:p>
            <a:r>
              <a:rPr lang="tr-TR" sz="2200" dirty="0" err="1" smtClean="0"/>
              <a:t>Geriartrinin</a:t>
            </a:r>
            <a:r>
              <a:rPr lang="tr-TR" sz="2200" dirty="0" smtClean="0"/>
              <a:t> en önemli parçası olmakla beraber </a:t>
            </a:r>
            <a:r>
              <a:rPr lang="tr-TR" sz="2200" dirty="0" err="1" smtClean="0"/>
              <a:t>hospitalize</a:t>
            </a:r>
            <a:r>
              <a:rPr lang="tr-TR" sz="2200" dirty="0" smtClean="0"/>
              <a:t> hastalara ve bakım evindeki yaşlılara yapılmalıdır.</a:t>
            </a:r>
            <a:endParaRPr lang="tr-TR"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2.Duygunun Değerlendirilmesi</a:t>
            </a:r>
            <a:endParaRPr lang="tr-TR" sz="3200" dirty="0"/>
          </a:p>
        </p:txBody>
      </p:sp>
      <p:sp>
        <p:nvSpPr>
          <p:cNvPr id="3" name="2 İçerik Yer Tutucusu"/>
          <p:cNvSpPr>
            <a:spLocks noGrp="1"/>
          </p:cNvSpPr>
          <p:nvPr>
            <p:ph idx="1"/>
          </p:nvPr>
        </p:nvSpPr>
        <p:spPr/>
        <p:txBody>
          <a:bodyPr>
            <a:normAutofit lnSpcReduction="10000"/>
          </a:bodyPr>
          <a:lstStyle/>
          <a:p>
            <a:r>
              <a:rPr lang="tr-TR" sz="2600" dirty="0" smtClean="0"/>
              <a:t>Depresyon, yaşlıları en sık etkileyen psikiyatrik sorunlardandır. </a:t>
            </a:r>
            <a:r>
              <a:rPr lang="tr-TR" sz="2600" dirty="0" err="1" smtClean="0"/>
              <a:t>Morbidite</a:t>
            </a:r>
            <a:r>
              <a:rPr lang="tr-TR" sz="2600" dirty="0" smtClean="0"/>
              <a:t> ve </a:t>
            </a:r>
            <a:r>
              <a:rPr lang="tr-TR" sz="2600" dirty="0" err="1" smtClean="0"/>
              <a:t>mortalite</a:t>
            </a:r>
            <a:r>
              <a:rPr lang="tr-TR" sz="2600" dirty="0" smtClean="0"/>
              <a:t> ile anlamlı olarak ilişkilidir. Yaşlı popülasyonda daha genç popülasyona göre </a:t>
            </a:r>
            <a:r>
              <a:rPr lang="tr-TR" sz="2600" dirty="0" err="1" smtClean="0"/>
              <a:t>depresif</a:t>
            </a:r>
            <a:r>
              <a:rPr lang="tr-TR" sz="2600" dirty="0" smtClean="0"/>
              <a:t> semptomlar daha sıktır. Depresyon iş, dolayısıyla ekonomik </a:t>
            </a:r>
            <a:r>
              <a:rPr lang="tr-TR" sz="2600" dirty="0" err="1" smtClean="0"/>
              <a:t>kayıba</a:t>
            </a:r>
            <a:r>
              <a:rPr lang="tr-TR" sz="2600" dirty="0" smtClean="0"/>
              <a:t> yol açar. Bu açıdan önemli bir toplum sorunudur. Yaşlıda depresyon yaşlanmanın kaçınılmaz bir sonucu değildir.</a:t>
            </a:r>
          </a:p>
          <a:p>
            <a:pPr>
              <a:buFont typeface="Wingdings" pitchFamily="2" charset="2"/>
              <a:buChar char="Ø"/>
            </a:pPr>
            <a:r>
              <a:rPr lang="tr-TR" sz="2600" b="1" dirty="0" err="1" smtClean="0"/>
              <a:t>Geriartrik</a:t>
            </a:r>
            <a:r>
              <a:rPr lang="tr-TR" sz="2600" b="1" dirty="0" smtClean="0"/>
              <a:t> Depresyon Ölçeği</a:t>
            </a:r>
          </a:p>
          <a:p>
            <a:pPr>
              <a:buFont typeface="Wingdings" pitchFamily="2" charset="2"/>
              <a:buChar char="Ø"/>
            </a:pPr>
            <a:r>
              <a:rPr lang="tr-TR" sz="2600" b="1" dirty="0" err="1" smtClean="0"/>
              <a:t>Hamilton</a:t>
            </a:r>
            <a:r>
              <a:rPr lang="tr-TR" sz="2600" b="1" dirty="0" smtClean="0"/>
              <a:t> Depresyon Ölçeği</a:t>
            </a:r>
          </a:p>
          <a:p>
            <a:pPr>
              <a:buFont typeface="Wingdings" pitchFamily="2" charset="2"/>
              <a:buChar char="Ø"/>
            </a:pPr>
            <a:r>
              <a:rPr lang="tr-TR" sz="2600" b="1" dirty="0" err="1" smtClean="0"/>
              <a:t>Hamilton</a:t>
            </a:r>
            <a:r>
              <a:rPr lang="tr-TR" sz="2600" b="1" dirty="0" smtClean="0"/>
              <a:t> </a:t>
            </a:r>
            <a:r>
              <a:rPr lang="tr-TR" sz="2600" b="1" dirty="0" err="1" smtClean="0"/>
              <a:t>Anksiyete</a:t>
            </a:r>
            <a:r>
              <a:rPr lang="tr-TR" sz="2600" b="1" dirty="0" smtClean="0"/>
              <a:t> Ölçeği</a:t>
            </a:r>
          </a:p>
          <a:p>
            <a:pPr>
              <a:buFont typeface="Wingdings" pitchFamily="2" charset="2"/>
              <a:buChar char="Ø"/>
            </a:pPr>
            <a:r>
              <a:rPr lang="tr-TR" sz="2600" b="1" dirty="0" err="1" smtClean="0"/>
              <a:t>Demansta</a:t>
            </a:r>
            <a:r>
              <a:rPr lang="tr-TR" sz="2600" b="1" dirty="0" smtClean="0"/>
              <a:t> Depresyon İçin Cornell Ölçeği</a:t>
            </a:r>
            <a:endParaRPr lang="tr-TR" sz="26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3. Görmenin Değerlendirilmesi </a:t>
            </a:r>
            <a:endParaRPr lang="tr-TR" sz="3200" dirty="0"/>
          </a:p>
        </p:txBody>
      </p:sp>
      <p:sp>
        <p:nvSpPr>
          <p:cNvPr id="3" name="2 İçerik Yer Tutucusu"/>
          <p:cNvSpPr>
            <a:spLocks noGrp="1"/>
          </p:cNvSpPr>
          <p:nvPr>
            <p:ph idx="1"/>
          </p:nvPr>
        </p:nvSpPr>
        <p:spPr/>
        <p:txBody>
          <a:bodyPr>
            <a:normAutofit/>
          </a:bodyPr>
          <a:lstStyle/>
          <a:p>
            <a:r>
              <a:rPr lang="tr-TR" sz="2800" dirty="0" smtClean="0"/>
              <a:t>Genel olarak yaşlı hastanın en az yılda bir kez görme değerlendirmesinden geçmesi gerekmektedir.</a:t>
            </a:r>
            <a:endParaRPr lang="tr-TR"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4. İşitmenin Değerlendirilmesi </a:t>
            </a:r>
            <a:endParaRPr lang="tr-TR" sz="3200" dirty="0"/>
          </a:p>
        </p:txBody>
      </p:sp>
      <p:sp>
        <p:nvSpPr>
          <p:cNvPr id="3" name="2 İçerik Yer Tutucusu"/>
          <p:cNvSpPr>
            <a:spLocks noGrp="1"/>
          </p:cNvSpPr>
          <p:nvPr>
            <p:ph idx="1"/>
          </p:nvPr>
        </p:nvSpPr>
        <p:spPr/>
        <p:txBody>
          <a:bodyPr>
            <a:normAutofit/>
          </a:bodyPr>
          <a:lstStyle/>
          <a:p>
            <a:r>
              <a:rPr lang="tr-TR" sz="2600" dirty="0" smtClean="0"/>
              <a:t>İşitme kaybı 85 yaş üzerindeki bireylerde % 50, 65 yaş üzerindeki bireylerde yaklaşık % 33 oranında görülür. İşitme azlığı; sosyal izolasyon, depresyon ve fonksiyonel durumda gerilemeye neden olur. İşitmeye yardımcı olan araçlarla tedavinin hayat kalitesini düzelttiği gösterilmiştir. </a:t>
            </a:r>
            <a:endParaRPr lang="tr-TR" sz="26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5. Ağız ve Diş Sağlığı</a:t>
            </a:r>
            <a:endParaRPr lang="tr-TR" sz="3200" dirty="0"/>
          </a:p>
        </p:txBody>
      </p:sp>
      <p:sp>
        <p:nvSpPr>
          <p:cNvPr id="3" name="2 İçerik Yer Tutucusu"/>
          <p:cNvSpPr>
            <a:spLocks noGrp="1"/>
          </p:cNvSpPr>
          <p:nvPr>
            <p:ph idx="1"/>
          </p:nvPr>
        </p:nvSpPr>
        <p:spPr/>
        <p:txBody>
          <a:bodyPr>
            <a:normAutofit/>
          </a:bodyPr>
          <a:lstStyle/>
          <a:p>
            <a:r>
              <a:rPr lang="tr-TR" sz="2600" dirty="0" smtClean="0"/>
              <a:t>Diş sağlığının yönetimi de aynı görme ve işitme problemlerinde olduğu gibi ileri uzman değerlendirmesi gerektirir. Gene de dişle ilgili problemlerin tanınması ve yönlendirilmesi gerekmektedir. </a:t>
            </a:r>
            <a:endParaRPr lang="tr-TR" sz="2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6. Beslenmenin Değerlendirilmesi </a:t>
            </a:r>
            <a:endParaRPr lang="tr-TR" sz="3200" dirty="0"/>
          </a:p>
        </p:txBody>
      </p:sp>
      <p:sp>
        <p:nvSpPr>
          <p:cNvPr id="3" name="2 İçerik Yer Tutucusu"/>
          <p:cNvSpPr>
            <a:spLocks noGrp="1"/>
          </p:cNvSpPr>
          <p:nvPr>
            <p:ph idx="1"/>
          </p:nvPr>
        </p:nvSpPr>
        <p:spPr/>
        <p:txBody>
          <a:bodyPr>
            <a:normAutofit/>
          </a:bodyPr>
          <a:lstStyle/>
          <a:p>
            <a:r>
              <a:rPr lang="tr-TR" sz="2400" dirty="0" smtClean="0"/>
              <a:t>Kilo kaybı veya kötü beslenme durumu; fonksiyonel bozukluk, </a:t>
            </a:r>
            <a:r>
              <a:rPr lang="tr-TR" sz="2400" dirty="0" err="1" smtClean="0"/>
              <a:t>demans</a:t>
            </a:r>
            <a:r>
              <a:rPr lang="tr-TR" sz="2400" dirty="0" smtClean="0"/>
              <a:t> veya medikal hastalıkların belirtisi olabilir.Yaşlılarda </a:t>
            </a:r>
            <a:r>
              <a:rPr lang="tr-TR" sz="2400" dirty="0" err="1" smtClean="0"/>
              <a:t>malnutrisyonun</a:t>
            </a:r>
            <a:r>
              <a:rPr lang="tr-TR" sz="2400" dirty="0" smtClean="0"/>
              <a:t> tek bir tanımı yoktur.Son 6 ay içindeki % 10 ve daha fazla istemsiz kilo kaybı artmış </a:t>
            </a:r>
            <a:r>
              <a:rPr lang="tr-TR" sz="2400" dirty="0" err="1" smtClean="0"/>
              <a:t>morbidite</a:t>
            </a:r>
            <a:r>
              <a:rPr lang="tr-TR" sz="2400" dirty="0" smtClean="0"/>
              <a:t> ve </a:t>
            </a:r>
            <a:r>
              <a:rPr lang="tr-TR" sz="2400" dirty="0" err="1" smtClean="0"/>
              <a:t>mortalite</a:t>
            </a:r>
            <a:r>
              <a:rPr lang="tr-TR" sz="2400" dirty="0" smtClean="0"/>
              <a:t> ile birliktedir, </a:t>
            </a:r>
            <a:r>
              <a:rPr lang="tr-TR" sz="2400" dirty="0" err="1" smtClean="0"/>
              <a:t>malnutrisyon</a:t>
            </a:r>
            <a:r>
              <a:rPr lang="tr-TR" sz="2400" dirty="0" smtClean="0"/>
              <a:t> açısından daha ileri değerlendirme gerektirir. </a:t>
            </a:r>
          </a:p>
          <a:p>
            <a:r>
              <a:rPr lang="tr-TR" sz="2400" dirty="0" err="1" smtClean="0"/>
              <a:t>Malnutrisyonu</a:t>
            </a:r>
            <a:r>
              <a:rPr lang="tr-TR" sz="2400" dirty="0" smtClean="0"/>
              <a:t> değerlendirmede </a:t>
            </a:r>
            <a:r>
              <a:rPr lang="tr-TR" sz="2400" dirty="0" err="1" smtClean="0"/>
              <a:t>antropometrik</a:t>
            </a:r>
            <a:r>
              <a:rPr lang="tr-TR" sz="2400" dirty="0" smtClean="0"/>
              <a:t> ölçümler kullanılmaktadır. Yaşlılarda vücut kitle indeksinin (VKİ) 22’nin altında olması beslenme bozukluğunu gösterebilir. </a:t>
            </a:r>
            <a:endParaRPr lang="tr-TR"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7. </a:t>
            </a:r>
            <a:r>
              <a:rPr lang="tr-TR" sz="3200" dirty="0" err="1" smtClean="0"/>
              <a:t>Kontinans</a:t>
            </a:r>
            <a:r>
              <a:rPr lang="tr-TR" sz="3200" dirty="0" smtClean="0"/>
              <a:t> Değerlendirmesi </a:t>
            </a:r>
            <a:endParaRPr lang="tr-TR" sz="3200" dirty="0"/>
          </a:p>
        </p:txBody>
      </p:sp>
      <p:sp>
        <p:nvSpPr>
          <p:cNvPr id="3" name="2 İçerik Yer Tutucusu"/>
          <p:cNvSpPr>
            <a:spLocks noGrp="1"/>
          </p:cNvSpPr>
          <p:nvPr>
            <p:ph idx="1"/>
          </p:nvPr>
        </p:nvSpPr>
        <p:spPr/>
        <p:txBody>
          <a:bodyPr>
            <a:noAutofit/>
          </a:bodyPr>
          <a:lstStyle/>
          <a:p>
            <a:r>
              <a:rPr lang="tr-TR" sz="2400" dirty="0" err="1" smtClean="0"/>
              <a:t>Üriner</a:t>
            </a:r>
            <a:r>
              <a:rPr lang="tr-TR" sz="2400" dirty="0" smtClean="0"/>
              <a:t> </a:t>
            </a:r>
            <a:r>
              <a:rPr lang="tr-TR" sz="2400" dirty="0" err="1" smtClean="0"/>
              <a:t>inkontinans</a:t>
            </a:r>
            <a:r>
              <a:rPr lang="tr-TR" sz="2400" dirty="0" smtClean="0"/>
              <a:t> yaşlanmanın doğal bir sonucu değildir. </a:t>
            </a:r>
            <a:r>
              <a:rPr lang="tr-TR" sz="2400" dirty="0" err="1" smtClean="0"/>
              <a:t>Genitoüriner</a:t>
            </a:r>
            <a:r>
              <a:rPr lang="tr-TR" sz="2400" dirty="0" smtClean="0"/>
              <a:t> patoloji, yaşa bağlı değişiklikler, </a:t>
            </a:r>
            <a:r>
              <a:rPr lang="tr-TR" sz="2400" dirty="0" err="1" smtClean="0"/>
              <a:t>komorbid</a:t>
            </a:r>
            <a:r>
              <a:rPr lang="tr-TR" sz="2400" dirty="0" smtClean="0"/>
              <a:t> durumlar ve ilaçlar ile çevresel engellerin kombinasyonuna bağlı idrar kontrolünün kaybıdır.</a:t>
            </a:r>
          </a:p>
          <a:p>
            <a:r>
              <a:rPr lang="tr-TR" sz="2400" dirty="0" smtClean="0"/>
              <a:t>Yaşlılarda </a:t>
            </a:r>
            <a:r>
              <a:rPr lang="tr-TR" sz="2400" dirty="0" err="1" smtClean="0"/>
              <a:t>üriner</a:t>
            </a:r>
            <a:r>
              <a:rPr lang="tr-TR" sz="2400" dirty="0" smtClean="0"/>
              <a:t> </a:t>
            </a:r>
            <a:r>
              <a:rPr lang="tr-TR" sz="2400" dirty="0" err="1" smtClean="0"/>
              <a:t>inkontinans</a:t>
            </a:r>
            <a:r>
              <a:rPr lang="tr-TR" sz="2400" dirty="0" smtClean="0"/>
              <a:t> sıktır, ama genellikle üzerinde durulmaz. Kadınlarda, yaşlı erkeklerden hemen hemen iki kat daha sıktır; yaşlı kadınlarda </a:t>
            </a:r>
            <a:r>
              <a:rPr lang="tr-TR" sz="2400" dirty="0" err="1" smtClean="0"/>
              <a:t>üriner</a:t>
            </a:r>
            <a:r>
              <a:rPr lang="tr-TR" sz="2400" dirty="0" smtClean="0"/>
              <a:t> </a:t>
            </a:r>
            <a:r>
              <a:rPr lang="tr-TR" sz="2400" dirty="0" err="1" smtClean="0"/>
              <a:t>inkontinans</a:t>
            </a:r>
            <a:r>
              <a:rPr lang="tr-TR" sz="2400" dirty="0" smtClean="0"/>
              <a:t> yaklaşık olarak % 6-14 oranında her gün gerçekleşebilmektedir. </a:t>
            </a:r>
          </a:p>
          <a:p>
            <a:r>
              <a:rPr lang="tr-TR" sz="2400" dirty="0" smtClean="0"/>
              <a:t>Tarama için basit bir şekilde idrar kaçağı problemi olup olmadığı, ve bu problemin en az 5 farklı defa gerçekleşip gerçekleşmediğinin sorulması önerilmektedir.</a:t>
            </a:r>
            <a:r>
              <a:rPr lang="tr-TR" sz="2400" dirty="0" err="1" smtClean="0"/>
              <a:t>Üriner</a:t>
            </a:r>
            <a:r>
              <a:rPr lang="tr-TR" sz="2400" dirty="0" smtClean="0"/>
              <a:t> </a:t>
            </a:r>
            <a:r>
              <a:rPr lang="tr-TR" sz="2400" dirty="0" err="1" smtClean="0"/>
              <a:t>inkontinans</a:t>
            </a:r>
            <a:r>
              <a:rPr lang="tr-TR" sz="2400" dirty="0" smtClean="0"/>
              <a:t> tespit edilenlere daha ileri inceleme yapılmalıdır. </a:t>
            </a:r>
            <a:endParaRPr lang="tr-T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8. </a:t>
            </a:r>
            <a:r>
              <a:rPr lang="tr-TR" sz="3200" dirty="0" err="1" smtClean="0"/>
              <a:t>Polifarmasi</a:t>
            </a:r>
            <a:r>
              <a:rPr lang="tr-TR" sz="3200" dirty="0" smtClean="0"/>
              <a:t> </a:t>
            </a:r>
            <a:endParaRPr lang="tr-TR" sz="3200" dirty="0"/>
          </a:p>
        </p:txBody>
      </p:sp>
      <p:sp>
        <p:nvSpPr>
          <p:cNvPr id="3" name="2 İçerik Yer Tutucusu"/>
          <p:cNvSpPr>
            <a:spLocks noGrp="1"/>
          </p:cNvSpPr>
          <p:nvPr>
            <p:ph idx="1"/>
          </p:nvPr>
        </p:nvSpPr>
        <p:spPr/>
        <p:txBody>
          <a:bodyPr>
            <a:normAutofit/>
          </a:bodyPr>
          <a:lstStyle/>
          <a:p>
            <a:r>
              <a:rPr lang="tr-TR" sz="2400" dirty="0" err="1" smtClean="0"/>
              <a:t>Polifarmasi</a:t>
            </a:r>
            <a:r>
              <a:rPr lang="tr-TR" sz="2400" dirty="0" smtClean="0"/>
              <a:t>, aynı anda sıklıkla birden fazla </a:t>
            </a:r>
            <a:r>
              <a:rPr lang="tr-TR" sz="2400" dirty="0" err="1" smtClean="0"/>
              <a:t>endikasyon</a:t>
            </a:r>
            <a:r>
              <a:rPr lang="tr-TR" sz="2400" dirty="0" smtClean="0"/>
              <a:t> için çoklu ilaç kullanımıdır. </a:t>
            </a:r>
            <a:r>
              <a:rPr lang="tr-TR" sz="2400" dirty="0" err="1" smtClean="0"/>
              <a:t>Polifarmasi</a:t>
            </a:r>
            <a:r>
              <a:rPr lang="tr-TR" sz="2400" dirty="0" smtClean="0"/>
              <a:t> riski yaşla artar. Yaşlılar çoklu hastalıkları sebebiyle reçeteli ve reçetesiz ilaçların kullanıcısıdırlar.</a:t>
            </a:r>
            <a:r>
              <a:rPr lang="tr-TR" sz="2400" dirty="0" err="1" smtClean="0"/>
              <a:t>Hospitalizasyonlar</a:t>
            </a:r>
            <a:r>
              <a:rPr lang="tr-TR" sz="2400" dirty="0" smtClean="0"/>
              <a:t> için önemli bir nedendir. </a:t>
            </a:r>
          </a:p>
          <a:p>
            <a:r>
              <a:rPr lang="tr-TR" sz="2400" dirty="0" smtClean="0"/>
              <a:t>İlaç listesinin dikkatlice gözden geçirilmesi istenmeyen ilaç etkileşimlerini önlemek ve </a:t>
            </a:r>
            <a:r>
              <a:rPr lang="tr-TR" sz="2400" dirty="0" err="1" smtClean="0"/>
              <a:t>advers</a:t>
            </a:r>
            <a:r>
              <a:rPr lang="tr-TR" sz="2400" dirty="0" smtClean="0"/>
              <a:t> ilaç reaksiyonlarından kaçınmak, maliyeti azaltmak için gereklidir.</a:t>
            </a:r>
            <a:endParaRPr lang="tr-T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9. Ağrı</a:t>
            </a:r>
            <a:endParaRPr lang="tr-TR" sz="3200" dirty="0"/>
          </a:p>
        </p:txBody>
      </p:sp>
      <p:sp>
        <p:nvSpPr>
          <p:cNvPr id="3" name="2 İçerik Yer Tutucusu"/>
          <p:cNvSpPr>
            <a:spLocks noGrp="1"/>
          </p:cNvSpPr>
          <p:nvPr>
            <p:ph idx="1"/>
          </p:nvPr>
        </p:nvSpPr>
        <p:spPr/>
        <p:txBody>
          <a:bodyPr>
            <a:normAutofit/>
          </a:bodyPr>
          <a:lstStyle/>
          <a:p>
            <a:r>
              <a:rPr lang="tr-TR" sz="2400" dirty="0" smtClean="0"/>
              <a:t>Ağrı yönetimi tüm dünyada yetersizdir ve özellikle kanserli yaşlı hastalardaki ağrı daha da az dikkat çeker. Ağrının sebebi, ağrının özellikleri ile fiziksel ve </a:t>
            </a:r>
            <a:r>
              <a:rPr lang="tr-TR" sz="2400" dirty="0" err="1" smtClean="0"/>
              <a:t>psikososyal</a:t>
            </a:r>
            <a:r>
              <a:rPr lang="tr-TR" sz="2400" dirty="0" smtClean="0"/>
              <a:t> fonksiyonlar üzerine etkileri için kapsamlı değerlendirme uygulanır. </a:t>
            </a:r>
          </a:p>
          <a:p>
            <a:r>
              <a:rPr lang="tr-TR" sz="2400" dirty="0" smtClean="0"/>
              <a:t>Ağrının değerlendirilmesinde hastanın kendi beyanı </a:t>
            </a:r>
            <a:r>
              <a:rPr lang="tr-TR" sz="2400" dirty="0" err="1" smtClean="0"/>
              <a:t>primer</a:t>
            </a:r>
            <a:r>
              <a:rPr lang="tr-TR" sz="2400" dirty="0" smtClean="0"/>
              <a:t> kaynaktır. “0-10 skalası”, “</a:t>
            </a:r>
            <a:r>
              <a:rPr lang="tr-TR" sz="2400" dirty="0" err="1" smtClean="0"/>
              <a:t>vizüel</a:t>
            </a:r>
            <a:r>
              <a:rPr lang="tr-TR" sz="2400" dirty="0" smtClean="0"/>
              <a:t> </a:t>
            </a:r>
            <a:r>
              <a:rPr lang="tr-TR" sz="2400" dirty="0" err="1" smtClean="0"/>
              <a:t>analog</a:t>
            </a:r>
            <a:r>
              <a:rPr lang="tr-TR" sz="2400" dirty="0" smtClean="0"/>
              <a:t> skalası” gibi standart ağrı skalaları da kullanılabilir.</a:t>
            </a:r>
            <a:endParaRPr lang="tr-TR"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3074" name="Picture 2" descr="C:\Users\Toshiba\Desktop\Yaşlı Bakım\Photos\höftsmärta.jpg"/>
          <p:cNvPicPr>
            <a:picLocks noChangeAspect="1" noChangeArrowheads="1"/>
          </p:cNvPicPr>
          <p:nvPr/>
        </p:nvPicPr>
        <p:blipFill>
          <a:blip r:embed="rId2"/>
          <a:srcRect/>
          <a:stretch>
            <a:fillRect/>
          </a:stretch>
        </p:blipFill>
        <p:spPr bwMode="auto">
          <a:xfrm>
            <a:off x="857224" y="571480"/>
            <a:ext cx="7429552" cy="528641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10. Bası Yaraları</a:t>
            </a:r>
            <a:endParaRPr lang="tr-TR" sz="3200" dirty="0"/>
          </a:p>
        </p:txBody>
      </p:sp>
      <p:sp>
        <p:nvSpPr>
          <p:cNvPr id="3" name="2 İçerik Yer Tutucusu"/>
          <p:cNvSpPr>
            <a:spLocks noGrp="1"/>
          </p:cNvSpPr>
          <p:nvPr>
            <p:ph idx="1"/>
          </p:nvPr>
        </p:nvSpPr>
        <p:spPr/>
        <p:txBody>
          <a:bodyPr>
            <a:normAutofit/>
          </a:bodyPr>
          <a:lstStyle/>
          <a:p>
            <a:r>
              <a:rPr lang="tr-TR" sz="2400" dirty="0" smtClean="0"/>
              <a:t>Yaşa bağlı değişikliklerden olan cilt kuruluğu, cilt altı yağ dokusunun kaybı ve azalmış </a:t>
            </a:r>
            <a:r>
              <a:rPr lang="tr-TR" sz="2400" dirty="0" err="1" smtClean="0"/>
              <a:t>immun</a:t>
            </a:r>
            <a:r>
              <a:rPr lang="tr-TR" sz="2400" dirty="0" smtClean="0"/>
              <a:t> cevap, ayrıca azalmış </a:t>
            </a:r>
            <a:r>
              <a:rPr lang="tr-TR" sz="2400" dirty="0" err="1" smtClean="0"/>
              <a:t>mobilite</a:t>
            </a:r>
            <a:r>
              <a:rPr lang="tr-TR" sz="2400" dirty="0" smtClean="0"/>
              <a:t> ve </a:t>
            </a:r>
            <a:r>
              <a:rPr lang="tr-TR" sz="2400" dirty="0" err="1" smtClean="0"/>
              <a:t>malnutrisyon</a:t>
            </a:r>
            <a:r>
              <a:rPr lang="tr-TR" sz="2400" dirty="0" smtClean="0"/>
              <a:t>; </a:t>
            </a:r>
            <a:r>
              <a:rPr lang="tr-TR" sz="2400" dirty="0" err="1" smtClean="0"/>
              <a:t>komorbid</a:t>
            </a:r>
            <a:r>
              <a:rPr lang="tr-TR" sz="2400" dirty="0" smtClean="0"/>
              <a:t> hastalıkları olan yaşlılarda cilt problemlerini ağırlaştırabilir ve/veya çözümünü geciktirebilir. Bası yaralarına yaşlı hastalarda sık rastlanır.</a:t>
            </a:r>
          </a:p>
          <a:p>
            <a:r>
              <a:rPr lang="tr-TR" sz="2400" dirty="0" smtClean="0"/>
              <a:t> Ülserin gelişimini, derecesini, lokalizasyonu gösteren, cildin tam bir muayenesi gereklidir. Koruyucu ölçümler olarak “Norton skalası” ve “</a:t>
            </a:r>
            <a:r>
              <a:rPr lang="tr-TR" sz="2400" dirty="0" err="1" smtClean="0"/>
              <a:t>Braden</a:t>
            </a:r>
            <a:r>
              <a:rPr lang="tr-TR" sz="2400" dirty="0" smtClean="0"/>
              <a:t> skalası” yararlı olabilir.</a:t>
            </a:r>
            <a:endParaRPr lang="tr-T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200" b="1" i="1" dirty="0" smtClean="0"/>
              <a:t>KGD;</a:t>
            </a:r>
            <a:r>
              <a:rPr lang="tr-TR" sz="2200" dirty="0" smtClean="0"/>
              <a:t>medikal tanısal değerlendirmenin ötesinde fonksiyonel,</a:t>
            </a:r>
            <a:r>
              <a:rPr lang="tr-TR" sz="2200" dirty="0" err="1" smtClean="0"/>
              <a:t>mental</a:t>
            </a:r>
            <a:r>
              <a:rPr lang="tr-TR" sz="2200" dirty="0" smtClean="0"/>
              <a:t>,sosyal değerlendirmeleri içerir.Ayrıca;hastanın ekonomik durumu,ev çevresinin özellikleri ve hastanın seçimlerinin görüşüldüğü ileri direktiflerdir.</a:t>
            </a:r>
          </a:p>
          <a:p>
            <a:r>
              <a:rPr lang="tr-TR" sz="2200" dirty="0" smtClean="0"/>
              <a:t>Yaşlı bireyler çok yönlü </a:t>
            </a:r>
            <a:r>
              <a:rPr lang="tr-TR" sz="2200" dirty="0" err="1" smtClean="0"/>
              <a:t>geriartrik</a:t>
            </a:r>
            <a:r>
              <a:rPr lang="tr-TR" sz="2200" dirty="0" smtClean="0"/>
              <a:t> değerlendirmeden geçilerek daha ileri değerlendirmeler ve özel bakım gerektiren yaşlılar belirlenmelidir.</a:t>
            </a:r>
            <a:endParaRPr lang="tr-TR" sz="2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2050" name="Picture 2" descr="C:\Users\Toshiba\Desktop\Yaşlı Bakım\Photos\basi-yarasi_644894.jpg"/>
          <p:cNvPicPr>
            <a:picLocks noChangeAspect="1" noChangeArrowheads="1"/>
          </p:cNvPicPr>
          <p:nvPr/>
        </p:nvPicPr>
        <p:blipFill>
          <a:blip r:embed="rId2"/>
          <a:srcRect/>
          <a:stretch>
            <a:fillRect/>
          </a:stretch>
        </p:blipFill>
        <p:spPr bwMode="auto">
          <a:xfrm>
            <a:off x="5286380" y="857232"/>
            <a:ext cx="3252790" cy="2933700"/>
          </a:xfrm>
          <a:prstGeom prst="rect">
            <a:avLst/>
          </a:prstGeom>
          <a:noFill/>
        </p:spPr>
      </p:pic>
      <p:pic>
        <p:nvPicPr>
          <p:cNvPr id="2051" name="Picture 3" descr="C:\Users\Toshiba\Desktop\Yaşlı Bakım\Photos\images (1).jpg"/>
          <p:cNvPicPr>
            <a:picLocks noChangeAspect="1" noChangeArrowheads="1"/>
          </p:cNvPicPr>
          <p:nvPr/>
        </p:nvPicPr>
        <p:blipFill>
          <a:blip r:embed="rId3"/>
          <a:srcRect/>
          <a:stretch>
            <a:fillRect/>
          </a:stretch>
        </p:blipFill>
        <p:spPr bwMode="auto">
          <a:xfrm>
            <a:off x="1071538" y="857232"/>
            <a:ext cx="2928958" cy="2619375"/>
          </a:xfrm>
          <a:prstGeom prst="rect">
            <a:avLst/>
          </a:prstGeom>
          <a:noFill/>
        </p:spPr>
      </p:pic>
      <p:pic>
        <p:nvPicPr>
          <p:cNvPr id="2052" name="Picture 4" descr="C:\Users\Toshiba\Desktop\Yaşlı Bakım\Photos\4.jpg"/>
          <p:cNvPicPr>
            <a:picLocks noChangeAspect="1" noChangeArrowheads="1"/>
          </p:cNvPicPr>
          <p:nvPr/>
        </p:nvPicPr>
        <p:blipFill>
          <a:blip r:embed="rId4"/>
          <a:srcRect/>
          <a:stretch>
            <a:fillRect/>
          </a:stretch>
        </p:blipFill>
        <p:spPr bwMode="auto">
          <a:xfrm>
            <a:off x="2643174" y="3571876"/>
            <a:ext cx="3751266" cy="24384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11. Fonksiyonel Durum</a:t>
            </a:r>
            <a:endParaRPr lang="tr-TR" sz="3200" dirty="0"/>
          </a:p>
        </p:txBody>
      </p:sp>
      <p:sp>
        <p:nvSpPr>
          <p:cNvPr id="3" name="2 İçerik Yer Tutucusu"/>
          <p:cNvSpPr>
            <a:spLocks noGrp="1"/>
          </p:cNvSpPr>
          <p:nvPr>
            <p:ph idx="1"/>
          </p:nvPr>
        </p:nvSpPr>
        <p:spPr/>
        <p:txBody>
          <a:bodyPr>
            <a:normAutofit/>
          </a:bodyPr>
          <a:lstStyle/>
          <a:p>
            <a:r>
              <a:rPr lang="tr-TR" sz="2400" dirty="0" smtClean="0"/>
              <a:t>Fiziksel fonksiyon değerlendirmesi </a:t>
            </a:r>
            <a:r>
              <a:rPr lang="tr-TR" sz="2400" dirty="0" err="1" smtClean="0"/>
              <a:t>KGD’nin</a:t>
            </a:r>
            <a:r>
              <a:rPr lang="tr-TR" sz="2400" dirty="0" smtClean="0"/>
              <a:t> merkezi olarak kabul edilmektedir. </a:t>
            </a:r>
            <a:r>
              <a:rPr lang="tr-TR" sz="2400" b="1" i="1" dirty="0" smtClean="0"/>
              <a:t>Fonksiyonel durum: </a:t>
            </a:r>
            <a:r>
              <a:rPr lang="tr-TR" sz="2400" dirty="0" smtClean="0"/>
              <a:t>“bir kişinin görevlerini yerine getirebilmesi ve günlük yaşam aktivitelerinin (GYA) gerektirdiği karmaşık sosyal rollerini karşılayabilmesi” olarak tanımlanmaktadır. </a:t>
            </a:r>
          </a:p>
          <a:p>
            <a:r>
              <a:rPr lang="tr-TR" sz="2400" dirty="0" smtClean="0"/>
              <a:t>Fonksiyonel yetersizlik yaşlı hastalarda yaşa bağlı değişiklikler, sosyal faktörler, hastalıklar gibi pek çok potansiyel </a:t>
            </a:r>
            <a:r>
              <a:rPr lang="tr-TR" sz="2400" dirty="0" err="1" smtClean="0"/>
              <a:t>sebepe</a:t>
            </a:r>
            <a:r>
              <a:rPr lang="tr-TR" sz="2400" dirty="0" smtClean="0"/>
              <a:t> bağlı olarak sıktır. </a:t>
            </a:r>
            <a:endParaRPr lang="tr-T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smtClean="0"/>
              <a:t>Fonksiyonel durum değerlendirmesi 3 seviyede yapılır: </a:t>
            </a:r>
            <a:r>
              <a:rPr lang="tr-TR" sz="2400" b="1" i="1" dirty="0" smtClean="0"/>
              <a:t>TGYA, EGYA ve ileri GYA (İGYA). </a:t>
            </a:r>
            <a:r>
              <a:rPr lang="tr-TR" sz="2400" dirty="0" smtClean="0"/>
              <a:t>65 yaş üzeri hastaların yaklaşık % 25’i GYA veya </a:t>
            </a:r>
            <a:r>
              <a:rPr lang="tr-TR" sz="2400" dirty="0" err="1" smtClean="0"/>
              <a:t>EGYA’ni</a:t>
            </a:r>
            <a:r>
              <a:rPr lang="tr-TR" sz="2400" dirty="0" smtClean="0"/>
              <a:t> gerçekleştirmek için yardımcıya ihtiyaç duyar. 85 yaş üzeri bireylerin % 50’si </a:t>
            </a:r>
            <a:r>
              <a:rPr lang="tr-TR" sz="2400" dirty="0" err="1" smtClean="0"/>
              <a:t>TGYA’ni</a:t>
            </a:r>
            <a:r>
              <a:rPr lang="tr-TR" sz="2400" dirty="0" smtClean="0"/>
              <a:t> gerçekleştirmek için yardıma ihtiyaç duyar. Fonksiyonel değerlendirme tüm yaşlılara yapılmalıdır.</a:t>
            </a:r>
            <a:endParaRPr lang="tr-TR"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b="1" i="1" dirty="0" smtClean="0"/>
              <a:t>TGYA; </a:t>
            </a:r>
            <a:r>
              <a:rPr lang="tr-TR" sz="2400" dirty="0" smtClean="0"/>
              <a:t>bağımsız yaşamı sağlamak için gerekli, ama tamamen yeterli olmayan fonksiyonları tanımlar. Temel fonksiyonlar; beslenme, </a:t>
            </a:r>
            <a:r>
              <a:rPr lang="tr-TR" sz="2400" dirty="0" err="1" smtClean="0"/>
              <a:t>kontinans</a:t>
            </a:r>
            <a:r>
              <a:rPr lang="tr-TR" sz="2400" dirty="0" smtClean="0"/>
              <a:t>, transfer, tuvalet kullanma, giyinme ve yıkanma olarak tanımlanmıştır. Bu seviyede </a:t>
            </a:r>
            <a:r>
              <a:rPr lang="tr-TR" sz="2400" dirty="0" err="1" smtClean="0"/>
              <a:t>multiple</a:t>
            </a:r>
            <a:r>
              <a:rPr lang="tr-TR" sz="2400" dirty="0" smtClean="0"/>
              <a:t> </a:t>
            </a:r>
            <a:r>
              <a:rPr lang="tr-TR" sz="2400" dirty="0" err="1" smtClean="0"/>
              <a:t>disfonksiyonları</a:t>
            </a:r>
            <a:r>
              <a:rPr lang="tr-TR" sz="2400" dirty="0" smtClean="0"/>
              <a:t> olan bireylerin; 24 saat bakım gibi ciddi ev desteği veya bakımevine yerleştirilme ihtiyacı olur.</a:t>
            </a:r>
            <a:endParaRPr lang="tr-TR"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b="1" i="1" dirty="0" smtClean="0"/>
              <a:t>EGYA;</a:t>
            </a:r>
            <a:r>
              <a:rPr lang="tr-TR" sz="2400" dirty="0" smtClean="0"/>
              <a:t> ev hayatını devam ettirebilmek için gerekli daha karmaşık aktiviteleri kapsar. Bunlar; faturaları ödemek, ilaçlarını almak, alışveriş yapmak, yemek hazırlamak, ev korunması, transport, telefon kullanma gibi aktivitelerdir. Bu alanlarda birkaç yetersizliğin bulunması durumunda, genellikle yardımlı bir yaşam biçimi, belki bir miktar ev yardımı gerekebilmektedir. Bu seviyede fırsatlar ve motivasyon fonksiyonun devamlılığının sağlanmasına önemli katkı sağlar.</a:t>
            </a:r>
            <a:endParaRPr lang="tr-TR"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b="1" i="1" dirty="0" smtClean="0"/>
              <a:t>İGYA;</a:t>
            </a:r>
            <a:r>
              <a:rPr lang="tr-TR" sz="2400" dirty="0" smtClean="0"/>
              <a:t> aktivitenin en üst seviyesini temsil eder. Bunlar; çalışma, gönüllülük, hobileri devam ettirme gibi aktiviteleri kapsar. Bu ilgi alanları; çoklu yeteneklerin en yüksek seviyelerini karmaşık bir şekilde gerektirdiği için, sağlık durumundaki değişikliklere oldukça hassastır.</a:t>
            </a:r>
            <a:endParaRPr lang="tr-TR"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600" i="1" dirty="0" smtClean="0"/>
              <a:t>Temel </a:t>
            </a:r>
            <a:r>
              <a:rPr lang="tr-TR" sz="2600" i="1" dirty="0" err="1" smtClean="0"/>
              <a:t>GYA’da</a:t>
            </a:r>
            <a:r>
              <a:rPr lang="tr-TR" sz="2600" i="1" dirty="0" smtClean="0"/>
              <a:t> test edilen başlıklar:</a:t>
            </a:r>
          </a:p>
          <a:p>
            <a:pPr>
              <a:buFont typeface="Wingdings" pitchFamily="2" charset="2"/>
              <a:buChar char="Ø"/>
            </a:pPr>
            <a:r>
              <a:rPr lang="tr-TR" sz="2200" dirty="0" smtClean="0"/>
              <a:t>Banyo</a:t>
            </a:r>
          </a:p>
          <a:p>
            <a:pPr>
              <a:buFont typeface="Wingdings" pitchFamily="2" charset="2"/>
              <a:buChar char="Ø"/>
            </a:pPr>
            <a:r>
              <a:rPr lang="tr-TR" sz="2200" dirty="0" smtClean="0"/>
              <a:t>Giyinme</a:t>
            </a:r>
          </a:p>
          <a:p>
            <a:pPr>
              <a:buFont typeface="Wingdings" pitchFamily="2" charset="2"/>
              <a:buChar char="Ø"/>
            </a:pPr>
            <a:r>
              <a:rPr lang="tr-TR" sz="2200" dirty="0" smtClean="0"/>
              <a:t>Transfer</a:t>
            </a:r>
          </a:p>
          <a:p>
            <a:pPr>
              <a:buFont typeface="Wingdings" pitchFamily="2" charset="2"/>
              <a:buChar char="Ø"/>
            </a:pPr>
            <a:r>
              <a:rPr lang="tr-TR" sz="2200" dirty="0" smtClean="0"/>
              <a:t>Tuvalet</a:t>
            </a:r>
          </a:p>
          <a:p>
            <a:pPr>
              <a:buFont typeface="Wingdings" pitchFamily="2" charset="2"/>
              <a:buChar char="Ø"/>
            </a:pPr>
            <a:r>
              <a:rPr lang="tr-TR" sz="2200" dirty="0" err="1" smtClean="0"/>
              <a:t>Kontinans</a:t>
            </a:r>
            <a:endParaRPr lang="tr-TR" sz="2200" dirty="0" smtClean="0"/>
          </a:p>
          <a:p>
            <a:pPr>
              <a:buFont typeface="Wingdings" pitchFamily="2" charset="2"/>
              <a:buChar char="Ø"/>
            </a:pPr>
            <a:r>
              <a:rPr lang="tr-TR" sz="2200" dirty="0" smtClean="0"/>
              <a:t>Beslenme.</a:t>
            </a:r>
            <a:endParaRPr lang="tr-TR" sz="22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600" i="1" dirty="0" err="1" smtClean="0"/>
              <a:t>Enstrümental</a:t>
            </a:r>
            <a:r>
              <a:rPr lang="tr-TR" sz="2600" i="1" dirty="0" smtClean="0"/>
              <a:t> </a:t>
            </a:r>
            <a:r>
              <a:rPr lang="tr-TR" sz="2600" i="1" dirty="0" err="1" smtClean="0"/>
              <a:t>GYA’da</a:t>
            </a:r>
            <a:r>
              <a:rPr lang="tr-TR" sz="2600" i="1" dirty="0" smtClean="0"/>
              <a:t> test edilen başlıklar:</a:t>
            </a:r>
          </a:p>
          <a:p>
            <a:pPr>
              <a:buFont typeface="Wingdings" pitchFamily="2" charset="2"/>
              <a:buChar char="Ø"/>
            </a:pPr>
            <a:r>
              <a:rPr lang="tr-TR" sz="2200" dirty="0" smtClean="0"/>
              <a:t>Telefon kullanma</a:t>
            </a:r>
          </a:p>
          <a:p>
            <a:pPr>
              <a:buFont typeface="Wingdings" pitchFamily="2" charset="2"/>
              <a:buChar char="Ø"/>
            </a:pPr>
            <a:r>
              <a:rPr lang="tr-TR" sz="2200" dirty="0" smtClean="0"/>
              <a:t>Alışveriş</a:t>
            </a:r>
          </a:p>
          <a:p>
            <a:pPr>
              <a:buFont typeface="Wingdings" pitchFamily="2" charset="2"/>
              <a:buChar char="Ø"/>
            </a:pPr>
            <a:r>
              <a:rPr lang="tr-TR" sz="2200" dirty="0" smtClean="0"/>
              <a:t>Yemek hazırlama</a:t>
            </a:r>
          </a:p>
          <a:p>
            <a:pPr>
              <a:buFont typeface="Wingdings" pitchFamily="2" charset="2"/>
              <a:buChar char="Ø"/>
            </a:pPr>
            <a:r>
              <a:rPr lang="tr-TR" sz="2200" dirty="0" smtClean="0"/>
              <a:t>Ev korunması</a:t>
            </a:r>
          </a:p>
          <a:p>
            <a:pPr>
              <a:buFont typeface="Wingdings" pitchFamily="2" charset="2"/>
              <a:buChar char="Ø"/>
            </a:pPr>
            <a:r>
              <a:rPr lang="tr-TR" sz="2200" dirty="0" smtClean="0"/>
              <a:t>Transport</a:t>
            </a:r>
          </a:p>
          <a:p>
            <a:pPr>
              <a:buFont typeface="Wingdings" pitchFamily="2" charset="2"/>
              <a:buChar char="Ø"/>
            </a:pPr>
            <a:r>
              <a:rPr lang="tr-TR" sz="2200" dirty="0" err="1" smtClean="0"/>
              <a:t>Medikasyonlar</a:t>
            </a:r>
            <a:endParaRPr lang="tr-TR" sz="2200" dirty="0" smtClean="0"/>
          </a:p>
          <a:p>
            <a:pPr>
              <a:buFont typeface="Wingdings" pitchFamily="2" charset="2"/>
              <a:buChar char="Ø"/>
            </a:pPr>
            <a:r>
              <a:rPr lang="tr-TR" sz="2200" dirty="0" smtClean="0"/>
              <a:t>Finans.</a:t>
            </a:r>
            <a:endParaRPr lang="tr-TR" sz="22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smtClean="0"/>
              <a:t>Hastanın fonksiyonunu değerlendirirken daha ileri maddelerden başlayarak daha etkin değerlendirme yapılabilir. Fonksiyonel bilgi; gelecekte oluşabilecek düşüşlerin tespitinde kullanılacak bazal seviyenin saptanması, özel bakım veya bakımevine yerleştirilme, medikal veya cerrahi uygulamalar ile rehabilitasyon tedavileri ihtiyaçlarının saptanmasında kullanılır.</a:t>
            </a:r>
            <a:endParaRPr lang="tr-TR"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400" dirty="0" err="1" smtClean="0"/>
              <a:t>EGYA’de</a:t>
            </a:r>
            <a:r>
              <a:rPr lang="tr-TR" sz="2400" dirty="0" smtClean="0"/>
              <a:t> oluşan yeni düşüşler; depresyon, </a:t>
            </a:r>
            <a:r>
              <a:rPr lang="tr-TR" sz="2400" dirty="0" err="1" smtClean="0"/>
              <a:t>demans</a:t>
            </a:r>
            <a:r>
              <a:rPr lang="tr-TR" sz="2400" dirty="0" smtClean="0"/>
              <a:t>, düşme korkusu, </a:t>
            </a:r>
            <a:r>
              <a:rPr lang="tr-TR" sz="2400" dirty="0" err="1" smtClean="0"/>
              <a:t>inkontinansın</a:t>
            </a:r>
            <a:r>
              <a:rPr lang="tr-TR" sz="2400" dirty="0" smtClean="0"/>
              <a:t> kötüleşmesi, görme kaybı, veya koroner arter hastalığı gibi başka bir hastalığın erken belirtisi olabilir. İyi bir tıbbi araştırma sonrası bu düşüşün bir nedeni ortaya konamazsa destekleyici servisler üzerinde durulmaya başlanmalıdır.</a:t>
            </a:r>
          </a:p>
          <a:p>
            <a:r>
              <a:rPr lang="tr-TR" sz="2400" b="1" i="1" dirty="0" err="1" smtClean="0"/>
              <a:t>Barthel’in</a:t>
            </a:r>
            <a:r>
              <a:rPr lang="tr-TR" sz="2400" b="1" i="1" dirty="0" smtClean="0"/>
              <a:t> GYA ölçeği</a:t>
            </a:r>
          </a:p>
          <a:p>
            <a:r>
              <a:rPr lang="tr-TR" sz="2400" b="1" i="1" dirty="0" err="1" smtClean="0"/>
              <a:t>Lawton</a:t>
            </a:r>
            <a:r>
              <a:rPr lang="tr-TR" sz="2400" b="1" i="1" dirty="0" smtClean="0"/>
              <a:t>-</a:t>
            </a:r>
            <a:r>
              <a:rPr lang="tr-TR" sz="2400" b="1" i="1" dirty="0" err="1" smtClean="0"/>
              <a:t>Brody</a:t>
            </a:r>
            <a:r>
              <a:rPr lang="tr-TR" sz="2400" b="1" i="1" dirty="0" smtClean="0"/>
              <a:t> EGYA ölçeği</a:t>
            </a:r>
            <a:endParaRPr lang="tr-TR" sz="24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err="1" smtClean="0"/>
              <a:t>Geriartrik</a:t>
            </a:r>
            <a:r>
              <a:rPr lang="tr-TR" sz="3200" dirty="0" smtClean="0"/>
              <a:t> Değerlendirmenin Hedefleri</a:t>
            </a:r>
            <a:endParaRPr lang="tr-TR" sz="3200" dirty="0"/>
          </a:p>
        </p:txBody>
      </p:sp>
      <p:sp>
        <p:nvSpPr>
          <p:cNvPr id="3" name="2 İçerik Yer Tutucusu"/>
          <p:cNvSpPr>
            <a:spLocks noGrp="1"/>
          </p:cNvSpPr>
          <p:nvPr>
            <p:ph idx="1"/>
          </p:nvPr>
        </p:nvSpPr>
        <p:spPr/>
        <p:txBody>
          <a:bodyPr>
            <a:normAutofit/>
          </a:bodyPr>
          <a:lstStyle/>
          <a:p>
            <a:r>
              <a:rPr lang="tr-TR" sz="2200" dirty="0" smtClean="0"/>
              <a:t>Hastanın temel özelliklerini belirlemek</a:t>
            </a:r>
          </a:p>
          <a:p>
            <a:r>
              <a:rPr lang="tr-TR" sz="2200" dirty="0" smtClean="0"/>
              <a:t>Özgeçmişi ve tedavi sonuçlarını belirlemek</a:t>
            </a:r>
          </a:p>
          <a:p>
            <a:pPr algn="just"/>
            <a:r>
              <a:rPr lang="tr-TR" sz="2200" dirty="0" smtClean="0"/>
              <a:t>Doğru tanıyı koymak</a:t>
            </a:r>
          </a:p>
          <a:p>
            <a:pPr algn="just"/>
            <a:r>
              <a:rPr lang="tr-TR" sz="2200" dirty="0" smtClean="0"/>
              <a:t>Gizli hastalıkları ortaya çıkartmak</a:t>
            </a:r>
          </a:p>
          <a:p>
            <a:pPr algn="just"/>
            <a:r>
              <a:rPr lang="tr-TR" sz="2200" dirty="0" smtClean="0"/>
              <a:t>Medikal tedaviyi geliştirmek</a:t>
            </a:r>
          </a:p>
          <a:p>
            <a:pPr algn="just"/>
            <a:r>
              <a:rPr lang="tr-TR" sz="2200" dirty="0" smtClean="0"/>
              <a:t>Fonksiyonel durumu geliştirmek</a:t>
            </a:r>
          </a:p>
          <a:p>
            <a:pPr algn="just"/>
            <a:r>
              <a:rPr lang="tr-TR" sz="2200" dirty="0" smtClean="0"/>
              <a:t>Hayat kalitesini arttırmak</a:t>
            </a:r>
          </a:p>
          <a:p>
            <a:pPr algn="just"/>
            <a:r>
              <a:rPr lang="tr-TR" sz="2200" dirty="0" smtClean="0"/>
              <a:t>Uzun dönem bakım planlarının yapılmasını sağlamak</a:t>
            </a:r>
          </a:p>
          <a:p>
            <a:pPr algn="just"/>
            <a:r>
              <a:rPr lang="tr-TR" sz="2200" dirty="0" smtClean="0"/>
              <a:t>Gereksiz harcamalardan kaçınılarak bakım maliyetinden tasarruf yapmaktır.</a:t>
            </a:r>
            <a:endParaRPr lang="tr-TR" sz="2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a:p>
        </p:txBody>
      </p:sp>
      <p:pic>
        <p:nvPicPr>
          <p:cNvPr id="1026" name="Picture 2" descr="C:\Users\Toshiba\Desktop\Yaşlı Bakım\Photos\2007-14-1-005-017Tablo7.jpg"/>
          <p:cNvPicPr>
            <a:picLocks noChangeAspect="1" noChangeArrowheads="1"/>
          </p:cNvPicPr>
          <p:nvPr/>
        </p:nvPicPr>
        <p:blipFill>
          <a:blip r:embed="rId2"/>
          <a:stretch>
            <a:fillRect/>
          </a:stretch>
        </p:blipFill>
        <p:spPr bwMode="auto">
          <a:xfrm>
            <a:off x="357158" y="428604"/>
            <a:ext cx="4429156" cy="5715040"/>
          </a:xfrm>
          <a:prstGeom prst="rect">
            <a:avLst/>
          </a:prstGeom>
          <a:noFill/>
        </p:spPr>
      </p:pic>
      <p:pic>
        <p:nvPicPr>
          <p:cNvPr id="1027" name="Picture 3" descr="C:\Users\Toshiba\Desktop\Yaşlı Bakım\Photos\barthelogo (1).png"/>
          <p:cNvPicPr>
            <a:picLocks noChangeAspect="1" noChangeArrowheads="1"/>
          </p:cNvPicPr>
          <p:nvPr/>
        </p:nvPicPr>
        <p:blipFill>
          <a:blip r:embed="rId3"/>
          <a:srcRect/>
          <a:stretch>
            <a:fillRect/>
          </a:stretch>
        </p:blipFill>
        <p:spPr bwMode="auto">
          <a:xfrm>
            <a:off x="5072066" y="642918"/>
            <a:ext cx="3429024" cy="5286412"/>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12. </a:t>
            </a:r>
            <a:r>
              <a:rPr lang="tr-TR" sz="3200" dirty="0" err="1" smtClean="0"/>
              <a:t>Mobilite</a:t>
            </a:r>
            <a:r>
              <a:rPr lang="tr-TR" sz="3200" dirty="0" smtClean="0"/>
              <a:t> ve Düşmelerin Değerlendirilmesi</a:t>
            </a:r>
            <a:endParaRPr lang="tr-TR" sz="3200" dirty="0"/>
          </a:p>
        </p:txBody>
      </p:sp>
      <p:sp>
        <p:nvSpPr>
          <p:cNvPr id="3" name="2 İçerik Yer Tutucusu"/>
          <p:cNvSpPr>
            <a:spLocks noGrp="1"/>
          </p:cNvSpPr>
          <p:nvPr>
            <p:ph idx="1"/>
          </p:nvPr>
        </p:nvSpPr>
        <p:spPr/>
        <p:txBody>
          <a:bodyPr>
            <a:normAutofit/>
          </a:bodyPr>
          <a:lstStyle/>
          <a:p>
            <a:r>
              <a:rPr lang="tr-TR" sz="2400" dirty="0" smtClean="0"/>
              <a:t>Yaşlı kişilerde sıklıkla yürüme, denge güçlükleri oluşur. Sonuç olarak 70 yaşın üzerindekilerin yaklaşık % 30’u yılda bir kere veya daha fazla düşer. Bu durum hastaları yatağa bağlayan ve </a:t>
            </a:r>
            <a:r>
              <a:rPr lang="tr-TR" sz="2400" dirty="0" err="1" smtClean="0"/>
              <a:t>dehidratasyon</a:t>
            </a:r>
            <a:r>
              <a:rPr lang="tr-TR" sz="2400" dirty="0" smtClean="0"/>
              <a:t>, </a:t>
            </a:r>
            <a:r>
              <a:rPr lang="tr-TR" sz="2400" dirty="0" err="1" smtClean="0"/>
              <a:t>pnömoni</a:t>
            </a:r>
            <a:r>
              <a:rPr lang="tr-TR" sz="2400" dirty="0" smtClean="0"/>
              <a:t>, idrar </a:t>
            </a:r>
            <a:r>
              <a:rPr lang="tr-TR" sz="2400" dirty="0" err="1" smtClean="0"/>
              <a:t>retansiyonu</a:t>
            </a:r>
            <a:r>
              <a:rPr lang="tr-TR" sz="2400" dirty="0" smtClean="0"/>
              <a:t> ve enfeksiyon gibi diğer tıbbi komplikasyonların gelişme riskini artıran kalça ve diğer yaralanma </a:t>
            </a:r>
            <a:r>
              <a:rPr lang="tr-TR" sz="2400" dirty="0" err="1" smtClean="0"/>
              <a:t>insidansının</a:t>
            </a:r>
            <a:r>
              <a:rPr lang="tr-TR" sz="2400" dirty="0" smtClean="0"/>
              <a:t> yükselmesine neden olur. </a:t>
            </a:r>
            <a:endParaRPr lang="tr-TR" sz="24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200" dirty="0" smtClean="0"/>
              <a:t>Genellikle, düşme etiyolojisi birçok etkene bağlıdır ve görme bozukluğu, nörolojik veya </a:t>
            </a:r>
            <a:r>
              <a:rPr lang="tr-TR" sz="2200" dirty="0" err="1" smtClean="0"/>
              <a:t>vestibüler</a:t>
            </a:r>
            <a:r>
              <a:rPr lang="tr-TR" sz="2200" dirty="0" smtClean="0"/>
              <a:t> hastalık, </a:t>
            </a:r>
            <a:r>
              <a:rPr lang="tr-TR" sz="2200" dirty="0" err="1" smtClean="0"/>
              <a:t>postural</a:t>
            </a:r>
            <a:r>
              <a:rPr lang="tr-TR" sz="2200" dirty="0" smtClean="0"/>
              <a:t> hipotansiyon, kas kitlesinde azalma, eklem hastalığı ve çeşitli ayak bozukluklarını kapsar. Genellikle geceleri oluşan düşmeler </a:t>
            </a:r>
            <a:r>
              <a:rPr lang="tr-TR" sz="2200" dirty="0" err="1" smtClean="0"/>
              <a:t>demans</a:t>
            </a:r>
            <a:r>
              <a:rPr lang="tr-TR" sz="2200" dirty="0" smtClean="0"/>
              <a:t> tablosunda daha yaygındır ve ilaç kullanma ile sıklığı artar. Rehabilitasyon ve kuvvet çalışmalarının kas kitlesi, denge ve yürüyüşü geliştirebildiği ve düşme riskini azaltabildiği gösterilmiştir.</a:t>
            </a:r>
          </a:p>
          <a:p>
            <a:r>
              <a:rPr lang="tr-TR" sz="2400" b="1" dirty="0" smtClean="0"/>
              <a:t>Kalk ve yürü testi </a:t>
            </a:r>
          </a:p>
          <a:p>
            <a:r>
              <a:rPr lang="tr-TR" sz="2400" b="1" dirty="0" smtClean="0"/>
              <a:t>Zamanlı kalk ve yürü testi </a:t>
            </a:r>
          </a:p>
          <a:p>
            <a:r>
              <a:rPr lang="tr-TR" sz="2400" b="1" dirty="0" err="1" smtClean="0"/>
              <a:t>Tinetti</a:t>
            </a:r>
            <a:r>
              <a:rPr lang="tr-TR" sz="2400" b="1" dirty="0" smtClean="0"/>
              <a:t> Performans ve </a:t>
            </a:r>
            <a:r>
              <a:rPr lang="tr-TR" sz="2400" b="1" dirty="0" err="1" smtClean="0"/>
              <a:t>Mobilite</a:t>
            </a:r>
            <a:r>
              <a:rPr lang="tr-TR" sz="2400" b="1" dirty="0" smtClean="0"/>
              <a:t> Değerlendirmesi denge ve yürüyüş değerlendirmesinde kullanılır.</a:t>
            </a:r>
            <a:endParaRPr lang="tr-TR" sz="2200" b="1" dirty="0" smtClean="0"/>
          </a:p>
          <a:p>
            <a:endParaRPr lang="tr-T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13. Sosyal Destek ve Çevre </a:t>
            </a:r>
            <a:endParaRPr lang="tr-TR" sz="3200" dirty="0"/>
          </a:p>
        </p:txBody>
      </p:sp>
      <p:sp>
        <p:nvSpPr>
          <p:cNvPr id="3" name="2 İçerik Yer Tutucusu"/>
          <p:cNvSpPr>
            <a:spLocks noGrp="1"/>
          </p:cNvSpPr>
          <p:nvPr>
            <p:ph idx="1"/>
          </p:nvPr>
        </p:nvSpPr>
        <p:spPr/>
        <p:txBody>
          <a:bodyPr>
            <a:normAutofit/>
          </a:bodyPr>
          <a:lstStyle/>
          <a:p>
            <a:r>
              <a:rPr lang="tr-TR" sz="2400" dirty="0" smtClean="0"/>
              <a:t>Hastanın sosyal fonksiyonları ve sağlık durumu arasında kuvvetli bir bağlantı vardır. Fiziksel veya duygusal stres zamanlarında yaşlının ilişkileri; toplum içinde bağımsız kalma ile bakımevi ihtiyacı duyma durumları arasındaki farkı gösteriyor olabilir. Sosyal sağlık ve etkileşimlerini değerlendiren bazı skalalar mevcutsa da çok detaylıdırlar. Sosyal fonksiyonu ölçmek için altın bir standart tanımlanamamıştır. </a:t>
            </a:r>
            <a:endParaRPr lang="tr-T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buNone/>
            </a:pPr>
            <a:r>
              <a:rPr lang="tr-TR" dirty="0" smtClean="0"/>
              <a:t>		Sosyal öykünün bir parçası olarak sağlık çalışanı şu soruları sormalıdır: “</a:t>
            </a:r>
          </a:p>
          <a:p>
            <a:r>
              <a:rPr lang="tr-TR" dirty="0" smtClean="0"/>
              <a:t>Hasta ile kim yaşamaktadır? </a:t>
            </a:r>
          </a:p>
          <a:p>
            <a:r>
              <a:rPr lang="tr-TR" dirty="0" smtClean="0"/>
              <a:t>Yemeklerini kim yapmaktadır? </a:t>
            </a:r>
          </a:p>
          <a:p>
            <a:r>
              <a:rPr lang="tr-TR" dirty="0" smtClean="0"/>
              <a:t>Ulaşımını eğer sağlayamıyorsa kim sağlamaktadır? </a:t>
            </a:r>
          </a:p>
          <a:p>
            <a:r>
              <a:rPr lang="tr-TR" dirty="0" smtClean="0"/>
              <a:t>Hasta herhangi birine bakmakta mıdır?”</a:t>
            </a:r>
          </a:p>
          <a:p>
            <a:pPr>
              <a:buNone/>
            </a:pPr>
            <a:r>
              <a:rPr lang="tr-TR" dirty="0" smtClean="0"/>
              <a:t>		Hastanın sosyal desteğini hızlıca değerlendirmek için; </a:t>
            </a:r>
          </a:p>
          <a:p>
            <a:r>
              <a:rPr lang="tr-TR" dirty="0" smtClean="0"/>
              <a:t>Yardım gerektiğinde arayabileceği biri olup olmadığı veya ayda bir kereden daha fazla bağlantıya geçtiği arkadaş veya yakınlarının olup olmadığı sorulabilir.</a:t>
            </a:r>
          </a:p>
          <a:p>
            <a:pPr>
              <a:buNone/>
            </a:pPr>
            <a:r>
              <a:rPr lang="tr-TR" dirty="0" smtClean="0"/>
              <a:t>		 Ev güvenliği değerlendirmeleri; düşmelere sebep olan; yetersiz aydınlatma, net olmayan geçişler ve gevşek kilimler gibi en sık görülen tehditleri açığa çıkarmaya yönelik olmalıdır.</a:t>
            </a:r>
            <a:endParaRPr lang="tr-T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Başlık"/>
          <p:cNvSpPr>
            <a:spLocks noGrp="1"/>
          </p:cNvSpPr>
          <p:nvPr>
            <p:ph type="ctrTitle"/>
          </p:nvPr>
        </p:nvSpPr>
        <p:spPr>
          <a:xfrm>
            <a:off x="714348" y="2214554"/>
            <a:ext cx="7772400" cy="1470025"/>
          </a:xfrm>
        </p:spPr>
        <p:txBody>
          <a:bodyPr/>
          <a:lstStyle/>
          <a:p>
            <a:r>
              <a:rPr lang="tr-TR" dirty="0" smtClean="0"/>
              <a:t>Dinlediğiniz İçin Teşekkürler</a:t>
            </a:r>
            <a:endParaRPr lang="tr-TR" dirty="0"/>
          </a:p>
        </p:txBody>
      </p:sp>
      <p:sp>
        <p:nvSpPr>
          <p:cNvPr id="7" name="6 Alt Başlık"/>
          <p:cNvSpPr>
            <a:spLocks noGrp="1"/>
          </p:cNvSpPr>
          <p:nvPr>
            <p:ph type="subTitle" idx="1"/>
          </p:nvPr>
        </p:nvSpPr>
        <p:spPr/>
        <p:txBody>
          <a:bodyPr/>
          <a:lstStyle/>
          <a:p>
            <a:endParaRPr lang="tr-TR"/>
          </a:p>
        </p:txBody>
      </p:sp>
      <p:pic>
        <p:nvPicPr>
          <p:cNvPr id="4098" name="Picture 2" descr="C:\Users\Toshiba\Desktop\Yaşlı Bakım\Photos\evde-bakım-şartları-nelerdir.jpg"/>
          <p:cNvPicPr>
            <a:picLocks noChangeAspect="1" noChangeArrowheads="1"/>
          </p:cNvPicPr>
          <p:nvPr/>
        </p:nvPicPr>
        <p:blipFill>
          <a:blip r:embed="rId2"/>
          <a:srcRect/>
          <a:stretch>
            <a:fillRect/>
          </a:stretch>
        </p:blipFill>
        <p:spPr bwMode="auto">
          <a:xfrm>
            <a:off x="2357422" y="3357562"/>
            <a:ext cx="4660910" cy="266858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r>
              <a:rPr lang="tr-TR" sz="2200" dirty="0" err="1" smtClean="0"/>
              <a:t>Geriartrik</a:t>
            </a:r>
            <a:r>
              <a:rPr lang="tr-TR" sz="2200" dirty="0" smtClean="0"/>
              <a:t> değerlendirmenin en uygun şekilde uygulanabilmesi </a:t>
            </a:r>
            <a:r>
              <a:rPr lang="tr-TR" sz="2200" b="1" i="1" dirty="0" err="1" smtClean="0"/>
              <a:t>interdisipliner</a:t>
            </a:r>
            <a:r>
              <a:rPr lang="tr-TR" sz="2200" dirty="0" smtClean="0"/>
              <a:t> ekip ile mümkün olur.</a:t>
            </a:r>
            <a:r>
              <a:rPr lang="tr-TR" sz="2200" dirty="0" err="1" smtClean="0"/>
              <a:t>İnterdisipliner</a:t>
            </a:r>
            <a:r>
              <a:rPr lang="tr-TR" sz="2200" dirty="0" smtClean="0"/>
              <a:t> ekip üyeleri hastanın tedavi programı için bir araya gelerek tek bir tedavi programı geliştirirler.</a:t>
            </a:r>
            <a:r>
              <a:rPr lang="tr-TR" sz="2200" b="1" i="1" dirty="0" err="1" smtClean="0"/>
              <a:t>İnterdisipliner</a:t>
            </a:r>
            <a:r>
              <a:rPr lang="tr-TR" sz="2200" b="1" i="1" dirty="0" smtClean="0"/>
              <a:t> ekipte;</a:t>
            </a:r>
          </a:p>
          <a:p>
            <a:pPr>
              <a:buFont typeface="Wingdings" pitchFamily="2" charset="2"/>
              <a:buChar char="Ø"/>
            </a:pPr>
            <a:r>
              <a:rPr lang="tr-TR" sz="2200" dirty="0" err="1" smtClean="0"/>
              <a:t>Klinisyen</a:t>
            </a:r>
            <a:endParaRPr lang="tr-TR" sz="2200" dirty="0"/>
          </a:p>
          <a:p>
            <a:pPr>
              <a:buFont typeface="Wingdings" pitchFamily="2" charset="2"/>
              <a:buChar char="Ø"/>
            </a:pPr>
            <a:r>
              <a:rPr lang="tr-TR" sz="2200" dirty="0" smtClean="0"/>
              <a:t>Hemşire</a:t>
            </a:r>
          </a:p>
          <a:p>
            <a:pPr>
              <a:buFont typeface="Wingdings" pitchFamily="2" charset="2"/>
              <a:buChar char="Ø"/>
            </a:pPr>
            <a:r>
              <a:rPr lang="tr-TR" sz="2200" dirty="0" smtClean="0"/>
              <a:t>Fizyoterapist</a:t>
            </a:r>
          </a:p>
          <a:p>
            <a:pPr>
              <a:buFont typeface="Wingdings" pitchFamily="2" charset="2"/>
              <a:buChar char="Ø"/>
            </a:pPr>
            <a:r>
              <a:rPr lang="tr-TR" sz="2200" dirty="0" smtClean="0"/>
              <a:t>Sosyal Hizmetler Uzmanı</a:t>
            </a:r>
          </a:p>
          <a:p>
            <a:pPr>
              <a:buFont typeface="Wingdings" pitchFamily="2" charset="2"/>
              <a:buChar char="Ø"/>
            </a:pPr>
            <a:r>
              <a:rPr lang="tr-TR" sz="2200" dirty="0" smtClean="0"/>
              <a:t>Diyetisyen</a:t>
            </a:r>
          </a:p>
          <a:p>
            <a:pPr>
              <a:buFont typeface="Wingdings" pitchFamily="2" charset="2"/>
              <a:buChar char="Ø"/>
            </a:pPr>
            <a:r>
              <a:rPr lang="tr-TR" sz="2200" dirty="0" smtClean="0"/>
              <a:t>Yaşlı Bakım Uzmanı</a:t>
            </a:r>
          </a:p>
          <a:p>
            <a:pPr>
              <a:buFont typeface="Wingdings" pitchFamily="2" charset="2"/>
              <a:buChar char="Ø"/>
            </a:pPr>
            <a:r>
              <a:rPr lang="tr-TR" sz="2200" dirty="0" err="1" smtClean="0"/>
              <a:t>Psikolok</a:t>
            </a:r>
            <a:endParaRPr lang="tr-TR" sz="2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Font typeface="Wingdings" pitchFamily="2" charset="2"/>
              <a:buChar char="Ø"/>
            </a:pPr>
            <a:r>
              <a:rPr lang="tr-TR" sz="2200" dirty="0" smtClean="0"/>
              <a:t>Diş Hekimi</a:t>
            </a:r>
          </a:p>
          <a:p>
            <a:pPr>
              <a:buFont typeface="Wingdings" pitchFamily="2" charset="2"/>
              <a:buChar char="Ø"/>
            </a:pPr>
            <a:r>
              <a:rPr lang="tr-TR" sz="2200" dirty="0" smtClean="0"/>
              <a:t>İş Uğraşı Terapisti</a:t>
            </a:r>
          </a:p>
          <a:p>
            <a:pPr>
              <a:buFont typeface="Wingdings" pitchFamily="2" charset="2"/>
              <a:buChar char="Ø"/>
            </a:pPr>
            <a:r>
              <a:rPr lang="tr-TR" sz="2200" dirty="0" smtClean="0"/>
              <a:t>Konuşma Terapisti</a:t>
            </a:r>
          </a:p>
          <a:p>
            <a:pPr>
              <a:buFont typeface="Wingdings" pitchFamily="2" charset="2"/>
              <a:buChar char="Ø"/>
            </a:pPr>
            <a:r>
              <a:rPr lang="tr-TR" sz="2200" dirty="0" err="1" smtClean="0"/>
              <a:t>Farmokolog</a:t>
            </a:r>
            <a:endParaRPr lang="tr-TR" sz="2200" dirty="0" smtClean="0"/>
          </a:p>
          <a:p>
            <a:pPr>
              <a:buFont typeface="Wingdings" pitchFamily="2" charset="2"/>
              <a:buChar char="Ø"/>
            </a:pPr>
            <a:r>
              <a:rPr lang="tr-TR" sz="2200" dirty="0" smtClean="0"/>
              <a:t>Oftalmolog </a:t>
            </a:r>
          </a:p>
          <a:p>
            <a:pPr>
              <a:buFont typeface="Wingdings" pitchFamily="2" charset="2"/>
              <a:buChar char="Ø"/>
            </a:pPr>
            <a:r>
              <a:rPr lang="tr-TR" sz="2200" dirty="0" smtClean="0"/>
              <a:t>Nöroloji Uzmanı</a:t>
            </a:r>
          </a:p>
          <a:p>
            <a:pPr>
              <a:buFont typeface="Wingdings" pitchFamily="2" charset="2"/>
              <a:buChar char="Ø"/>
            </a:pPr>
            <a:r>
              <a:rPr lang="tr-TR" sz="2200" dirty="0" smtClean="0"/>
              <a:t>Üroloji Uzmanı</a:t>
            </a:r>
          </a:p>
          <a:p>
            <a:pPr>
              <a:buNone/>
            </a:pPr>
            <a:r>
              <a:rPr lang="tr-TR" sz="2200" dirty="0" smtClean="0"/>
              <a:t>		Geleneksel olarak çekirdek ekip tüm hastaları değerlendirir(genellikle bir </a:t>
            </a:r>
            <a:r>
              <a:rPr lang="tr-TR" sz="2200" dirty="0" err="1" smtClean="0"/>
              <a:t>geriartrist</a:t>
            </a:r>
            <a:r>
              <a:rPr lang="tr-TR" sz="2200" dirty="0" smtClean="0"/>
              <a:t>,hemşire,fizyoterapist ve sosyal hizmetler uzmanı).</a:t>
            </a:r>
            <a:endParaRPr lang="tr-TR"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sz="2200" dirty="0" err="1" smtClean="0"/>
              <a:t>KGD’nin</a:t>
            </a:r>
            <a:r>
              <a:rPr lang="tr-TR" sz="2200" dirty="0" smtClean="0"/>
              <a:t> amacı fonksiyonel durumu korumak veya geliştirmektir.Değerlendirme düzenli olarak tekrarlanmazsa faydalı olunamaz. Ekip; hasta ve ailesiyle, kırılgan yaşlı hastaların sağlıkları ve çevreleri üzerindeki kontrollerini tekrar kazanmalarına imkan tanıyarak, sıkça bir araya gelmelidir. </a:t>
            </a:r>
          </a:p>
          <a:p>
            <a:r>
              <a:rPr lang="tr-TR" sz="2200" dirty="0" smtClean="0"/>
              <a:t>Tedavi planı ile ilgili olarak ailenin görüşü sorulmalı, ailenin tedaviye aktif katılımı sağlanmalıdır. Hastanın hayat kalitesi ve bağımsızlığını arttırıcı planlamalarda aileye önemli görevler düşmektedir.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err="1" smtClean="0"/>
              <a:t>KGD’nin</a:t>
            </a:r>
            <a:r>
              <a:rPr lang="tr-TR" sz="3200" dirty="0" smtClean="0"/>
              <a:t> Faydaları</a:t>
            </a:r>
            <a:endParaRPr lang="tr-TR" sz="3200" dirty="0"/>
          </a:p>
        </p:txBody>
      </p:sp>
      <p:sp>
        <p:nvSpPr>
          <p:cNvPr id="3" name="2 İçerik Yer Tutucusu"/>
          <p:cNvSpPr>
            <a:spLocks noGrp="1"/>
          </p:cNvSpPr>
          <p:nvPr>
            <p:ph idx="1"/>
          </p:nvPr>
        </p:nvSpPr>
        <p:spPr/>
        <p:txBody>
          <a:bodyPr>
            <a:normAutofit/>
          </a:bodyPr>
          <a:lstStyle/>
          <a:p>
            <a:r>
              <a:rPr lang="tr-TR" sz="2400" dirty="0" smtClean="0"/>
              <a:t>Yaşam süresinin uzaması, </a:t>
            </a:r>
          </a:p>
          <a:p>
            <a:r>
              <a:rPr lang="tr-TR" sz="2400" dirty="0" smtClean="0"/>
              <a:t>Fonksiyonel durumun korunması ve düzelmesi,</a:t>
            </a:r>
          </a:p>
          <a:p>
            <a:r>
              <a:rPr lang="tr-TR" sz="2400" dirty="0" err="1" smtClean="0"/>
              <a:t>Hospitalizasyonda</a:t>
            </a:r>
            <a:r>
              <a:rPr lang="tr-TR" sz="2400" dirty="0" smtClean="0"/>
              <a:t> azalma,</a:t>
            </a:r>
          </a:p>
          <a:p>
            <a:r>
              <a:rPr lang="tr-TR" sz="2400" dirty="0" err="1" smtClean="0"/>
              <a:t>Mortalitede</a:t>
            </a:r>
            <a:r>
              <a:rPr lang="tr-TR" sz="2400" dirty="0" smtClean="0"/>
              <a:t> azalma, </a:t>
            </a:r>
          </a:p>
          <a:p>
            <a:r>
              <a:rPr lang="tr-TR" sz="2400" dirty="0" smtClean="0"/>
              <a:t>Bakımevi ihtiyacında azalma,</a:t>
            </a:r>
          </a:p>
          <a:p>
            <a:r>
              <a:rPr lang="tr-TR" sz="2400" dirty="0" smtClean="0"/>
              <a:t>Maliyette azalma, </a:t>
            </a:r>
          </a:p>
          <a:p>
            <a:r>
              <a:rPr lang="tr-TR" sz="2400" dirty="0" smtClean="0"/>
              <a:t>Hayat kalitesinde düzelme, </a:t>
            </a:r>
          </a:p>
          <a:p>
            <a:r>
              <a:rPr lang="tr-TR" sz="2400" dirty="0" smtClean="0"/>
              <a:t>Günlük yaşam aktivitelerinde bağımlı olmada azalmadır. </a:t>
            </a:r>
            <a:endParaRPr lang="tr-T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Öykü ve Fizik Muayene</a:t>
            </a:r>
            <a:endParaRPr lang="tr-TR" sz="3200" dirty="0"/>
          </a:p>
        </p:txBody>
      </p:sp>
      <p:sp>
        <p:nvSpPr>
          <p:cNvPr id="3" name="2 İçerik Yer Tutucusu"/>
          <p:cNvSpPr>
            <a:spLocks noGrp="1"/>
          </p:cNvSpPr>
          <p:nvPr>
            <p:ph idx="1"/>
          </p:nvPr>
        </p:nvSpPr>
        <p:spPr/>
        <p:txBody>
          <a:bodyPr>
            <a:normAutofit/>
          </a:bodyPr>
          <a:lstStyle/>
          <a:p>
            <a:r>
              <a:rPr lang="tr-TR" sz="2200" dirty="0" smtClean="0"/>
              <a:t>Her hastanın kendi içinde değerlendirilmesi gerekirse de, genel olarak </a:t>
            </a:r>
            <a:r>
              <a:rPr lang="tr-TR" sz="2200" dirty="0" err="1" smtClean="0"/>
              <a:t>geriatrik</a:t>
            </a:r>
            <a:r>
              <a:rPr lang="tr-TR" sz="2200" dirty="0" smtClean="0"/>
              <a:t> hastadan öykü alınırken dikkat edilecek bazı noktalar vardır. Ayrıca bu yaş grubunda yaşlanmanın fizyolojik değişikliklerine bağlı olarak </a:t>
            </a:r>
            <a:r>
              <a:rPr lang="tr-TR" sz="2200" dirty="0" err="1" smtClean="0"/>
              <a:t>laboratuvar</a:t>
            </a:r>
            <a:r>
              <a:rPr lang="tr-TR" sz="2200" dirty="0" smtClean="0"/>
              <a:t> değerleri alışılagelen değerlerden farklılık gösterir. </a:t>
            </a:r>
            <a:endParaRPr lang="tr-TR"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452</TotalTime>
  <Words>1724</Words>
  <Application>Microsoft Office PowerPoint</Application>
  <PresentationFormat>On-screen Show (4:3)</PresentationFormat>
  <Paragraphs>173</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Ofis Teması</vt:lpstr>
      <vt:lpstr>YB 213- Fiziksel Rehabilitasyon</vt:lpstr>
      <vt:lpstr>Slide 2</vt:lpstr>
      <vt:lpstr>Slide 3</vt:lpstr>
      <vt:lpstr>Geriartrik Değerlendirmenin Hedefleri</vt:lpstr>
      <vt:lpstr>Slide 5</vt:lpstr>
      <vt:lpstr>Slide 6</vt:lpstr>
      <vt:lpstr>Slide 7</vt:lpstr>
      <vt:lpstr>KGD’nin Faydaları</vt:lpstr>
      <vt:lpstr>Öykü ve Fizik Muayene</vt:lpstr>
      <vt:lpstr>Geriartrik Değerlendirmenin Bileşenleri</vt:lpstr>
      <vt:lpstr>Slide 11</vt:lpstr>
      <vt:lpstr>Slide 12</vt:lpstr>
      <vt:lpstr>Slide 13</vt:lpstr>
      <vt:lpstr>Slide 14</vt:lpstr>
      <vt:lpstr>65 Yaş ve Üzeri Hasta İlk Kabul Algoritmi</vt:lpstr>
      <vt:lpstr>65 Yaş ve Üzeri Hasta İlk Kabul Algoritmi</vt:lpstr>
      <vt:lpstr>Kapsamlı Geriartrik Değerlendirmenin Bileşenleri</vt:lpstr>
      <vt:lpstr>1. Bilişsel fonksiyonlar </vt:lpstr>
      <vt:lpstr>Slide 19</vt:lpstr>
      <vt:lpstr>2.Duygunun Değerlendirilmesi</vt:lpstr>
      <vt:lpstr>3. Görmenin Değerlendirilmesi </vt:lpstr>
      <vt:lpstr>4. İşitmenin Değerlendirilmesi </vt:lpstr>
      <vt:lpstr>5. Ağız ve Diş Sağlığı</vt:lpstr>
      <vt:lpstr>6. Beslenmenin Değerlendirilmesi </vt:lpstr>
      <vt:lpstr>7. Kontinans Değerlendirmesi </vt:lpstr>
      <vt:lpstr>8. Polifarmasi </vt:lpstr>
      <vt:lpstr>9. Ağrı</vt:lpstr>
      <vt:lpstr>Slide 28</vt:lpstr>
      <vt:lpstr>10. Bası Yaraları</vt:lpstr>
      <vt:lpstr>Slide 30</vt:lpstr>
      <vt:lpstr>11. Fonksiyonel Durum</vt:lpstr>
      <vt:lpstr>Slide 32</vt:lpstr>
      <vt:lpstr>Slide 33</vt:lpstr>
      <vt:lpstr>Slide 34</vt:lpstr>
      <vt:lpstr>Slide 35</vt:lpstr>
      <vt:lpstr>Slide 36</vt:lpstr>
      <vt:lpstr>Slide 37</vt:lpstr>
      <vt:lpstr>Slide 38</vt:lpstr>
      <vt:lpstr>Slide 39</vt:lpstr>
      <vt:lpstr>Slide 40</vt:lpstr>
      <vt:lpstr>12. Mobilite ve Düşmelerin Değerlendirilmesi</vt:lpstr>
      <vt:lpstr>Slide 42</vt:lpstr>
      <vt:lpstr>13. Sosyal Destek ve Çevre </vt:lpstr>
      <vt:lpstr>Slide 44</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Fiziksel Rehabilitasyon</dc:title>
  <dc:creator>Toshiba</dc:creator>
  <cp:lastModifiedBy>admin</cp:lastModifiedBy>
  <cp:revision>6</cp:revision>
  <dcterms:created xsi:type="dcterms:W3CDTF">2015-11-10T10:08:07Z</dcterms:created>
  <dcterms:modified xsi:type="dcterms:W3CDTF">2015-11-18T10:23:11Z</dcterms:modified>
</cp:coreProperties>
</file>