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965A0C-9562-4A3B-B7AC-A7DFE3E4D271}" type="datetimeFigureOut">
              <a:rPr lang="en-US" smtClean="0"/>
              <a:t>10/24/2015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CEC1319-72A7-40C0-B8D3-A4A871E6793B}" type="slidenum">
              <a:rPr lang="en-US" smtClean="0"/>
              <a:t>‹#›</a:t>
            </a:fld>
            <a:endParaRPr lang="en-US"/>
          </a:p>
        </p:txBody>
      </p:sp>
    </p:spTree>
    <p:extLst>
      <p:ext uri="{BB962C8B-B14F-4D97-AF65-F5344CB8AC3E}">
        <p14:creationId xmlns:p14="http://schemas.microsoft.com/office/powerpoint/2010/main" val="1897136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CEC1319-72A7-40C0-B8D3-A4A871E6793B}" type="slidenum">
              <a:rPr lang="en-US" smtClean="0"/>
              <a:t>6</a:t>
            </a:fld>
            <a:endParaRPr lang="en-US"/>
          </a:p>
        </p:txBody>
      </p:sp>
    </p:spTree>
    <p:extLst>
      <p:ext uri="{BB962C8B-B14F-4D97-AF65-F5344CB8AC3E}">
        <p14:creationId xmlns:p14="http://schemas.microsoft.com/office/powerpoint/2010/main" val="32844925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10/24/2015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10/24/2015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10/24/2015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10/24/2015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10/24/2015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10/24/2015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10/24/2015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10/24/2015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10/24/2015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#15</a:t>
            </a:r>
            <a:br>
              <a:rPr lang="en-US" dirty="0" smtClean="0"/>
            </a:br>
            <a:r>
              <a:rPr lang="en-US" dirty="0" smtClean="0"/>
              <a:t>Acc-301 </a:t>
            </a:r>
            <a:endParaRPr lang="en-US" dirty="0"/>
          </a:p>
        </p:txBody>
      </p:sp>
      <p:sp>
        <p:nvSpPr>
          <p:cNvPr id="3" name="Subtitle 2"/>
          <p:cNvSpPr>
            <a:spLocks noGrp="1"/>
          </p:cNvSpPr>
          <p:nvPr>
            <p:ph type="subTitle" idx="1"/>
          </p:nvPr>
        </p:nvSpPr>
        <p:spPr/>
        <p:txBody>
          <a:bodyPr/>
          <a:lstStyle/>
          <a:p>
            <a:r>
              <a:rPr lang="en-US" dirty="0" smtClean="0"/>
              <a:t>Faisal	</a:t>
            </a:r>
          </a:p>
          <a:p>
            <a:endParaRPr lang="en-US" dirty="0"/>
          </a:p>
        </p:txBody>
      </p:sp>
    </p:spTree>
    <p:extLst>
      <p:ext uri="{BB962C8B-B14F-4D97-AF65-F5344CB8AC3E}">
        <p14:creationId xmlns:p14="http://schemas.microsoft.com/office/powerpoint/2010/main" val="35662338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Accountant must know about the countries who are involved in the trade agreement and law of that country musty also be examined.</a:t>
            </a:r>
          </a:p>
          <a:p>
            <a:r>
              <a:rPr lang="en-US" dirty="0" smtClean="0"/>
              <a:t>A manager must collect any political  of country and examine the trade agreement.</a:t>
            </a:r>
          </a:p>
          <a:p>
            <a:r>
              <a:rPr lang="en-US" dirty="0" smtClean="0"/>
              <a:t>Capital:</a:t>
            </a:r>
          </a:p>
          <a:p>
            <a:r>
              <a:rPr lang="en-US" dirty="0" smtClean="0"/>
              <a:t>A manager issue equity shares when he wants to open industry or any company in the foreign country whose currency is strong and stable. E.g. USA</a:t>
            </a:r>
            <a:endParaRPr lang="en-US" dirty="0"/>
          </a:p>
        </p:txBody>
      </p:sp>
      <p:sp>
        <p:nvSpPr>
          <p:cNvPr id="2" name="Title 1"/>
          <p:cNvSpPr>
            <a:spLocks noGrp="1"/>
          </p:cNvSpPr>
          <p:nvPr>
            <p:ph type="title"/>
          </p:nvPr>
        </p:nvSpPr>
        <p:spPr/>
        <p:txBody>
          <a:bodyPr/>
          <a:lstStyle/>
          <a:p>
            <a:r>
              <a:rPr lang="en-US" dirty="0" smtClean="0"/>
              <a:t>continue</a:t>
            </a:r>
            <a:endParaRPr lang="en-US" dirty="0"/>
          </a:p>
        </p:txBody>
      </p:sp>
    </p:spTree>
    <p:extLst>
      <p:ext uri="{BB962C8B-B14F-4D97-AF65-F5344CB8AC3E}">
        <p14:creationId xmlns:p14="http://schemas.microsoft.com/office/powerpoint/2010/main" val="3018510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In low capital countries the Govt. and the banks provide capita to start the business. E.g. Sudan</a:t>
            </a:r>
          </a:p>
          <a:p>
            <a:r>
              <a:rPr lang="en-US" dirty="0" smtClean="0"/>
              <a:t>The procedure for acquiring capital is different with in different countries.</a:t>
            </a:r>
          </a:p>
          <a:p>
            <a:r>
              <a:rPr lang="en-US" dirty="0" smtClean="0"/>
              <a:t>Foreign Trade zone:</a:t>
            </a:r>
            <a:br>
              <a:rPr lang="en-US" dirty="0" smtClean="0"/>
            </a:br>
            <a:r>
              <a:rPr lang="en-US" dirty="0" smtClean="0"/>
              <a:t>The areas in the country where tariff, taxes are not charged.</a:t>
            </a:r>
          </a:p>
          <a:p>
            <a:r>
              <a:rPr lang="en-US" dirty="0" smtClean="0"/>
              <a:t>The manager should examine the trade before launching a new product.</a:t>
            </a:r>
            <a:endParaRPr lang="en-US" dirty="0"/>
          </a:p>
        </p:txBody>
      </p:sp>
      <p:sp>
        <p:nvSpPr>
          <p:cNvPr id="2" name="Title 1"/>
          <p:cNvSpPr>
            <a:spLocks noGrp="1"/>
          </p:cNvSpPr>
          <p:nvPr>
            <p:ph type="title"/>
          </p:nvPr>
        </p:nvSpPr>
        <p:spPr/>
        <p:txBody>
          <a:bodyPr/>
          <a:lstStyle/>
          <a:p>
            <a:r>
              <a:rPr lang="en-US" dirty="0" smtClean="0"/>
              <a:t>Continue..</a:t>
            </a:r>
            <a:endParaRPr lang="en-US" dirty="0"/>
          </a:p>
        </p:txBody>
      </p:sp>
    </p:spTree>
    <p:extLst>
      <p:ext uri="{BB962C8B-B14F-4D97-AF65-F5344CB8AC3E}">
        <p14:creationId xmlns:p14="http://schemas.microsoft.com/office/powerpoint/2010/main" val="316112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When a company sell its securities in the foreign stock market.</a:t>
            </a:r>
          </a:p>
          <a:p>
            <a:r>
              <a:rPr lang="en-US" dirty="0" smtClean="0"/>
              <a:t>The manager must examine whether they sell their shares in stock market of that country or not.</a:t>
            </a:r>
          </a:p>
          <a:p>
            <a:r>
              <a:rPr lang="en-US" b="1" dirty="0" smtClean="0"/>
              <a:t>F) Harmonization of Accounting Standards:</a:t>
            </a:r>
          </a:p>
          <a:p>
            <a:r>
              <a:rPr lang="en-US" dirty="0" smtClean="0"/>
              <a:t>Usage of methods/procedure of accounting in the foreign country</a:t>
            </a:r>
          </a:p>
          <a:p>
            <a:r>
              <a:rPr lang="en-US" dirty="0" smtClean="0"/>
              <a:t>Manage must know whether standard of both countries are same or not and the procedures of accounting are same as they are performing in their own country.</a:t>
            </a:r>
          </a:p>
          <a:p>
            <a:endParaRPr lang="en-US" dirty="0"/>
          </a:p>
        </p:txBody>
      </p:sp>
      <p:sp>
        <p:nvSpPr>
          <p:cNvPr id="2" name="Title 1"/>
          <p:cNvSpPr>
            <a:spLocks noGrp="1"/>
          </p:cNvSpPr>
          <p:nvPr>
            <p:ph type="title"/>
          </p:nvPr>
        </p:nvSpPr>
        <p:spPr/>
        <p:txBody>
          <a:bodyPr/>
          <a:lstStyle/>
          <a:p>
            <a:r>
              <a:rPr lang="en-US" dirty="0" smtClean="0"/>
              <a:t>Cross border financing</a:t>
            </a:r>
            <a:endParaRPr lang="en-US" dirty="0"/>
          </a:p>
        </p:txBody>
      </p:sp>
    </p:spTree>
    <p:extLst>
      <p:ext uri="{BB962C8B-B14F-4D97-AF65-F5344CB8AC3E}">
        <p14:creationId xmlns:p14="http://schemas.microsoft.com/office/powerpoint/2010/main" val="2525516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Market economics and Planned economics</a:t>
            </a:r>
          </a:p>
          <a:p>
            <a:r>
              <a:rPr lang="en-US" dirty="0" smtClean="0"/>
              <a:t>Capitalist, Socialist and communist</a:t>
            </a:r>
          </a:p>
          <a:p>
            <a:r>
              <a:rPr lang="en-US" b="1" dirty="0" smtClean="0"/>
              <a:t>Cultural system</a:t>
            </a:r>
          </a:p>
          <a:p>
            <a:r>
              <a:rPr lang="en-US" dirty="0" smtClean="0"/>
              <a:t>Think of culture as the mental mindset that affects the way individuals in a society act and perceive each other actions.</a:t>
            </a:r>
          </a:p>
          <a:p>
            <a:r>
              <a:rPr lang="en-US" dirty="0" smtClean="0"/>
              <a:t>US cultural practices have significant affects on the foreign companies conduct business in US</a:t>
            </a:r>
            <a:endParaRPr lang="en-US" dirty="0"/>
          </a:p>
        </p:txBody>
      </p:sp>
      <p:sp>
        <p:nvSpPr>
          <p:cNvPr id="2" name="Title 1"/>
          <p:cNvSpPr>
            <a:spLocks noGrp="1"/>
          </p:cNvSpPr>
          <p:nvPr>
            <p:ph type="title"/>
          </p:nvPr>
        </p:nvSpPr>
        <p:spPr/>
        <p:txBody>
          <a:bodyPr/>
          <a:lstStyle/>
          <a:p>
            <a:r>
              <a:rPr lang="en-US" dirty="0" smtClean="0"/>
              <a:t>Economic system</a:t>
            </a:r>
            <a:endParaRPr lang="en-US" dirty="0"/>
          </a:p>
        </p:txBody>
      </p:sp>
    </p:spTree>
    <p:extLst>
      <p:ext uri="{BB962C8B-B14F-4D97-AF65-F5344CB8AC3E}">
        <p14:creationId xmlns:p14="http://schemas.microsoft.com/office/powerpoint/2010/main" val="26632025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492" y="1634971"/>
            <a:ext cx="6777317" cy="4232429"/>
          </a:xfrm>
        </p:spPr>
        <p:txBody>
          <a:bodyPr>
            <a:normAutofit fontScale="92500" lnSpcReduction="20000"/>
          </a:bodyPr>
          <a:lstStyle/>
          <a:p>
            <a:r>
              <a:rPr lang="en-US" dirty="0" smtClean="0"/>
              <a:t>Like wise certain forms of advertising, methods of acquiring business, and the hierarchical organizational structures which are common practice in US would not be acceptable in some international settings.</a:t>
            </a:r>
          </a:p>
          <a:p>
            <a:r>
              <a:rPr lang="en-US" dirty="0" smtClean="0"/>
              <a:t>Cultural differences mandate that companies wishing to do business in diverse cultural settings invest in training for their current employees, hiring new </a:t>
            </a:r>
            <a:r>
              <a:rPr lang="en-US" dirty="0" smtClean="0"/>
              <a:t>employees </a:t>
            </a:r>
            <a:r>
              <a:rPr lang="en-US" dirty="0" smtClean="0"/>
              <a:t>or both. Ignoring cultural vales can </a:t>
            </a:r>
            <a:r>
              <a:rPr lang="en-US" dirty="0" smtClean="0"/>
              <a:t>create </a:t>
            </a:r>
            <a:r>
              <a:rPr lang="en-US" dirty="0" smtClean="0"/>
              <a:t>problem later. </a:t>
            </a:r>
            <a:r>
              <a:rPr lang="en-US" dirty="0" smtClean="0"/>
              <a:t>E.g.. </a:t>
            </a:r>
            <a:r>
              <a:rPr lang="en-US" dirty="0" smtClean="0"/>
              <a:t>Pakistan Telecom companies</a:t>
            </a:r>
          </a:p>
        </p:txBody>
      </p:sp>
      <p:sp>
        <p:nvSpPr>
          <p:cNvPr id="2" name="Title 1"/>
          <p:cNvSpPr>
            <a:spLocks noGrp="1"/>
          </p:cNvSpPr>
          <p:nvPr>
            <p:ph type="title"/>
          </p:nvPr>
        </p:nvSpPr>
        <p:spPr/>
        <p:txBody>
          <a:bodyPr>
            <a:normAutofit fontScale="90000"/>
          </a:bodyPr>
          <a:lstStyle/>
          <a:p>
            <a:r>
              <a:rPr lang="en-US" b="1" dirty="0"/>
              <a:t>Cultural system</a:t>
            </a:r>
            <a:br>
              <a:rPr lang="en-US" b="1" dirty="0"/>
            </a:br>
            <a:endParaRPr lang="en-US" dirty="0"/>
          </a:p>
        </p:txBody>
      </p:sp>
    </p:spTree>
    <p:extLst>
      <p:ext uri="{BB962C8B-B14F-4D97-AF65-F5344CB8AC3E}">
        <p14:creationId xmlns:p14="http://schemas.microsoft.com/office/powerpoint/2010/main" val="28207778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Individualism and Collectivism</a:t>
            </a:r>
          </a:p>
          <a:p>
            <a:pPr algn="just"/>
            <a:r>
              <a:rPr lang="en-US" dirty="0" smtClean="0"/>
              <a:t>The high interdependence that society maintains among the individuals implies collectivism. Asian countries are typically considered to score higher on collectivism then the US.</a:t>
            </a:r>
          </a:p>
          <a:p>
            <a:r>
              <a:rPr lang="en-US" b="1" dirty="0" smtClean="0"/>
              <a:t>Uncertainty avoidance:</a:t>
            </a:r>
          </a:p>
          <a:p>
            <a:r>
              <a:rPr lang="en-US" dirty="0" smtClean="0"/>
              <a:t>The extent to which the member of society feel uncomfortable or threatened by unknown or uncertain situation.</a:t>
            </a:r>
          </a:p>
        </p:txBody>
      </p:sp>
      <p:sp>
        <p:nvSpPr>
          <p:cNvPr id="2" name="Title 1"/>
          <p:cNvSpPr>
            <a:spLocks noGrp="1"/>
          </p:cNvSpPr>
          <p:nvPr>
            <p:ph type="title"/>
          </p:nvPr>
        </p:nvSpPr>
        <p:spPr/>
        <p:txBody>
          <a:bodyPr>
            <a:normAutofit/>
          </a:bodyPr>
          <a:lstStyle/>
          <a:p>
            <a:r>
              <a:rPr lang="en-US" dirty="0" smtClean="0"/>
              <a:t>Cultural significant variables</a:t>
            </a:r>
            <a:endParaRPr lang="en-US" dirty="0"/>
          </a:p>
        </p:txBody>
      </p:sp>
    </p:spTree>
    <p:extLst>
      <p:ext uri="{BB962C8B-B14F-4D97-AF65-F5344CB8AC3E}">
        <p14:creationId xmlns:p14="http://schemas.microsoft.com/office/powerpoint/2010/main" val="4002451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With a long term orientation </a:t>
            </a:r>
            <a:r>
              <a:rPr lang="en-US" dirty="0" smtClean="0"/>
              <a:t>maintain </a:t>
            </a:r>
            <a:r>
              <a:rPr lang="en-US" dirty="0" smtClean="0"/>
              <a:t>order and lasting relationships are valued. While a short term focuses on past present and ignores the future and value personal stability.</a:t>
            </a:r>
          </a:p>
          <a:p>
            <a:r>
              <a:rPr lang="en-US" dirty="0" smtClean="0"/>
              <a:t>Large VS small power distance:</a:t>
            </a:r>
          </a:p>
          <a:p>
            <a:r>
              <a:rPr lang="en-US" dirty="0" smtClean="0"/>
              <a:t>Large power distance cultures accept unequally distributed power with in and across institutions and organizations. The idea that every one is created equal and or should have equal voice is more highly valued in small power distance societies.</a:t>
            </a:r>
            <a:endParaRPr lang="en-US" dirty="0"/>
          </a:p>
        </p:txBody>
      </p:sp>
      <p:sp>
        <p:nvSpPr>
          <p:cNvPr id="2" name="Title 1"/>
          <p:cNvSpPr>
            <a:spLocks noGrp="1"/>
          </p:cNvSpPr>
          <p:nvPr>
            <p:ph type="title"/>
          </p:nvPr>
        </p:nvSpPr>
        <p:spPr/>
        <p:txBody>
          <a:bodyPr>
            <a:normAutofit/>
          </a:bodyPr>
          <a:lstStyle/>
          <a:p>
            <a:r>
              <a:rPr lang="en-US" dirty="0" smtClean="0"/>
              <a:t>Short VS long-term orientation</a:t>
            </a:r>
            <a:endParaRPr lang="en-US" dirty="0"/>
          </a:p>
        </p:txBody>
      </p:sp>
    </p:spTree>
    <p:extLst>
      <p:ext uri="{BB962C8B-B14F-4D97-AF65-F5344CB8AC3E}">
        <p14:creationId xmlns:p14="http://schemas.microsoft.com/office/powerpoint/2010/main" val="80510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Training and educational differences further complicate global business through variation in infrastructure educational level and ability to transform information and knowledge b/w and among various geographic locations and people. </a:t>
            </a:r>
          </a:p>
          <a:p>
            <a:r>
              <a:rPr lang="en-US" dirty="0" smtClean="0"/>
              <a:t>The above differences can significantly create barriers to successful operations.</a:t>
            </a:r>
            <a:endParaRPr lang="en-US" dirty="0"/>
          </a:p>
        </p:txBody>
      </p:sp>
      <p:sp>
        <p:nvSpPr>
          <p:cNvPr id="2" name="Title 1"/>
          <p:cNvSpPr>
            <a:spLocks noGrp="1"/>
          </p:cNvSpPr>
          <p:nvPr>
            <p:ph type="title"/>
          </p:nvPr>
        </p:nvSpPr>
        <p:spPr/>
        <p:txBody>
          <a:bodyPr/>
          <a:lstStyle/>
          <a:p>
            <a:r>
              <a:rPr lang="en-US" dirty="0" smtClean="0"/>
              <a:t>Training and infrastructure</a:t>
            </a:r>
            <a:endParaRPr lang="en-US" dirty="0"/>
          </a:p>
        </p:txBody>
      </p:sp>
    </p:spTree>
    <p:extLst>
      <p:ext uri="{BB962C8B-B14F-4D97-AF65-F5344CB8AC3E}">
        <p14:creationId xmlns:p14="http://schemas.microsoft.com/office/powerpoint/2010/main" val="1059083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smtClean="0"/>
              <a:t>Poor access to communication equipment. </a:t>
            </a:r>
            <a:r>
              <a:rPr lang="en-US" dirty="0" err="1" smtClean="0"/>
              <a:t>Eg</a:t>
            </a:r>
            <a:r>
              <a:rPr lang="en-US" dirty="0" smtClean="0"/>
              <a:t>. Telephone fax.</a:t>
            </a:r>
          </a:p>
          <a:p>
            <a:r>
              <a:rPr lang="en-US" dirty="0" smtClean="0"/>
              <a:t>Foreign currencies and Exchange rate</a:t>
            </a:r>
          </a:p>
          <a:p>
            <a:r>
              <a:rPr lang="en-US" dirty="0" smtClean="0"/>
              <a:t>The rate at which we convert our home amount into foreign currency amount. This process of restating an amount of foreign currency in terms of the equivalent number of dollars is called translating the foreign currency.</a:t>
            </a:r>
          </a:p>
          <a:p>
            <a:r>
              <a:rPr lang="en-US" dirty="0" smtClean="0"/>
              <a:t>Hedging:</a:t>
            </a:r>
          </a:p>
          <a:p>
            <a:r>
              <a:rPr lang="en-US" dirty="0" smtClean="0"/>
              <a:t>The practice to minimize the loss confronted during foreign currency exchange.</a:t>
            </a:r>
            <a:endParaRPr lang="en-US" dirty="0"/>
          </a:p>
        </p:txBody>
      </p:sp>
      <p:sp>
        <p:nvSpPr>
          <p:cNvPr id="2" name="Title 1"/>
          <p:cNvSpPr>
            <a:spLocks noGrp="1"/>
          </p:cNvSpPr>
          <p:nvPr>
            <p:ph type="title"/>
          </p:nvPr>
        </p:nvSpPr>
        <p:spPr/>
        <p:txBody>
          <a:bodyPr/>
          <a:lstStyle/>
          <a:p>
            <a:r>
              <a:rPr lang="en-US" dirty="0" smtClean="0"/>
              <a:t>Infrastructure </a:t>
            </a:r>
            <a:endParaRPr lang="en-US" dirty="0"/>
          </a:p>
        </p:txBody>
      </p:sp>
    </p:spTree>
    <p:extLst>
      <p:ext uri="{BB962C8B-B14F-4D97-AF65-F5344CB8AC3E}">
        <p14:creationId xmlns:p14="http://schemas.microsoft.com/office/powerpoint/2010/main" val="7907777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en-US" dirty="0" smtClean="0"/>
              <a:t>Established in 1976 and has implications in accounting for two reasons.</a:t>
            </a:r>
          </a:p>
          <a:p>
            <a:r>
              <a:rPr lang="en-US" dirty="0" smtClean="0"/>
              <a:t>Record keeping and internal control procedure.</a:t>
            </a:r>
          </a:p>
          <a:p>
            <a:r>
              <a:rPr lang="en-US" dirty="0" smtClean="0"/>
              <a:t>The act requires that all payments including the improper payments must all be recorded and disclosed.</a:t>
            </a:r>
          </a:p>
          <a:p>
            <a:r>
              <a:rPr lang="en-US" dirty="0" smtClean="0"/>
              <a:t>The act requires an adequate system of internal control that maintains the integrity of company assets allowing only authorized personnel to access them.</a:t>
            </a:r>
          </a:p>
          <a:p>
            <a:endParaRPr lang="en-US" dirty="0"/>
          </a:p>
        </p:txBody>
      </p:sp>
      <p:sp>
        <p:nvSpPr>
          <p:cNvPr id="2" name="Title 1"/>
          <p:cNvSpPr>
            <a:spLocks noGrp="1"/>
          </p:cNvSpPr>
          <p:nvPr>
            <p:ph type="title"/>
          </p:nvPr>
        </p:nvSpPr>
        <p:spPr/>
        <p:txBody>
          <a:bodyPr>
            <a:normAutofit/>
          </a:bodyPr>
          <a:lstStyle/>
          <a:p>
            <a:r>
              <a:rPr lang="en-US" dirty="0" smtClean="0"/>
              <a:t>Foreign corrupt practices act</a:t>
            </a:r>
            <a:endParaRPr lang="en-US" dirty="0"/>
          </a:p>
        </p:txBody>
      </p:sp>
    </p:spTree>
    <p:extLst>
      <p:ext uri="{BB962C8B-B14F-4D97-AF65-F5344CB8AC3E}">
        <p14:creationId xmlns:p14="http://schemas.microsoft.com/office/powerpoint/2010/main" val="4174236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Globalization is the process of managers becoming aware of  financial activities on the future of their company.</a:t>
            </a:r>
          </a:p>
          <a:p>
            <a:r>
              <a:rPr lang="en-US" dirty="0" smtClean="0"/>
              <a:t>Globalization is a continuous process;</a:t>
            </a:r>
          </a:p>
          <a:p>
            <a:r>
              <a:rPr lang="en-US" dirty="0" smtClean="0"/>
              <a:t>Manger always try to cope with the changes</a:t>
            </a:r>
          </a:p>
          <a:p>
            <a:r>
              <a:rPr lang="en-US" dirty="0" smtClean="0"/>
              <a:t>Basic level of globalization is that the domestic company manage must know change in the foreign exchange rate.</a:t>
            </a:r>
          </a:p>
          <a:p>
            <a:r>
              <a:rPr lang="en-US" dirty="0" smtClean="0"/>
              <a:t>Manager must know about then international technological advances.</a:t>
            </a:r>
          </a:p>
          <a:p>
            <a:endParaRPr lang="en-US" dirty="0" smtClean="0"/>
          </a:p>
          <a:p>
            <a:endParaRPr lang="en-US" dirty="0"/>
          </a:p>
        </p:txBody>
      </p:sp>
      <p:sp>
        <p:nvSpPr>
          <p:cNvPr id="2" name="Title 1"/>
          <p:cNvSpPr>
            <a:spLocks noGrp="1"/>
          </p:cNvSpPr>
          <p:nvPr>
            <p:ph type="title"/>
          </p:nvPr>
        </p:nvSpPr>
        <p:spPr/>
        <p:txBody>
          <a:bodyPr/>
          <a:lstStyle/>
          <a:p>
            <a:r>
              <a:rPr lang="en-US" dirty="0" smtClean="0"/>
              <a:t>Globalization	</a:t>
            </a:r>
            <a:endParaRPr lang="en-US" dirty="0"/>
          </a:p>
        </p:txBody>
      </p:sp>
    </p:spTree>
    <p:extLst>
      <p:ext uri="{BB962C8B-B14F-4D97-AF65-F5344CB8AC3E}">
        <p14:creationId xmlns:p14="http://schemas.microsoft.com/office/powerpoint/2010/main" val="2320822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mtClean="0"/>
              <a:t>Companies engaging </a:t>
            </a:r>
            <a:r>
              <a:rPr lang="en-US" dirty="0" smtClean="0"/>
              <a:t>in globalization must ensure that their cross border employees must comply with the FCPA</a:t>
            </a:r>
            <a:endParaRPr lang="en-US" dirty="0"/>
          </a:p>
        </p:txBody>
      </p:sp>
      <p:sp>
        <p:nvSpPr>
          <p:cNvPr id="2" name="Title 1"/>
          <p:cNvSpPr>
            <a:spLocks noGrp="1"/>
          </p:cNvSpPr>
          <p:nvPr>
            <p:ph type="title"/>
          </p:nvPr>
        </p:nvSpPr>
        <p:spPr/>
        <p:txBody>
          <a:bodyPr/>
          <a:lstStyle/>
          <a:p>
            <a:r>
              <a:rPr lang="en-US" dirty="0" smtClean="0"/>
              <a:t>FCPA</a:t>
            </a:r>
            <a:endParaRPr lang="en-US" dirty="0"/>
          </a:p>
        </p:txBody>
      </p:sp>
    </p:spTree>
    <p:extLst>
      <p:ext uri="{BB962C8B-B14F-4D97-AF65-F5344CB8AC3E}">
        <p14:creationId xmlns:p14="http://schemas.microsoft.com/office/powerpoint/2010/main" val="3912724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Information about the cultural diversity.</a:t>
            </a:r>
          </a:p>
          <a:p>
            <a:r>
              <a:rPr lang="en-US" dirty="0" smtClean="0"/>
              <a:t>Must know about the political, economical and cultural issues.</a:t>
            </a:r>
          </a:p>
          <a:p>
            <a:r>
              <a:rPr lang="en-US" dirty="0" smtClean="0"/>
              <a:t>The complete knowledge of all the above mentioned issues have a great impact on the capability of mangers.</a:t>
            </a:r>
            <a:endParaRPr lang="en-US" dirty="0"/>
          </a:p>
        </p:txBody>
      </p:sp>
      <p:sp>
        <p:nvSpPr>
          <p:cNvPr id="2" name="Title 1"/>
          <p:cNvSpPr>
            <a:spLocks noGrp="1"/>
          </p:cNvSpPr>
          <p:nvPr>
            <p:ph type="title"/>
          </p:nvPr>
        </p:nvSpPr>
        <p:spPr/>
        <p:txBody>
          <a:bodyPr/>
          <a:lstStyle/>
          <a:p>
            <a:r>
              <a:rPr lang="en-US" dirty="0" smtClean="0"/>
              <a:t>Continue..</a:t>
            </a:r>
            <a:endParaRPr lang="en-US" dirty="0"/>
          </a:p>
        </p:txBody>
      </p:sp>
    </p:spTree>
    <p:extLst>
      <p:ext uri="{BB962C8B-B14F-4D97-AF65-F5344CB8AC3E}">
        <p14:creationId xmlns:p14="http://schemas.microsoft.com/office/powerpoint/2010/main" val="711060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Globalization includes a series of stages. </a:t>
            </a:r>
          </a:p>
          <a:p>
            <a:r>
              <a:rPr lang="en-US" dirty="0" smtClean="0"/>
              <a:t>It starts with exporting process. (process of selling goods and services to foreign customer).</a:t>
            </a:r>
          </a:p>
          <a:p>
            <a:r>
              <a:rPr lang="en-US" dirty="0" smtClean="0"/>
              <a:t>International Licensing</a:t>
            </a:r>
          </a:p>
          <a:p>
            <a:r>
              <a:rPr lang="en-US" dirty="0" smtClean="0"/>
              <a:t>It is an agreement between companies and foreign parties.</a:t>
            </a:r>
          </a:p>
          <a:p>
            <a:r>
              <a:rPr lang="en-US" dirty="0" smtClean="0"/>
              <a:t>This agreement allows the use of patent, trademark , technology, design and process </a:t>
            </a:r>
            <a:r>
              <a:rPr lang="en-US" dirty="0" err="1" smtClean="0"/>
              <a:t>etc</a:t>
            </a:r>
            <a:r>
              <a:rPr lang="en-US" dirty="0" smtClean="0"/>
              <a:t> for a fee.</a:t>
            </a:r>
          </a:p>
          <a:p>
            <a:endParaRPr lang="en-US" dirty="0" smtClean="0"/>
          </a:p>
          <a:p>
            <a:endParaRPr lang="en-US" dirty="0"/>
          </a:p>
        </p:txBody>
      </p:sp>
      <p:sp>
        <p:nvSpPr>
          <p:cNvPr id="2" name="Title 1"/>
          <p:cNvSpPr>
            <a:spLocks noGrp="1"/>
          </p:cNvSpPr>
          <p:nvPr>
            <p:ph type="title"/>
          </p:nvPr>
        </p:nvSpPr>
        <p:spPr/>
        <p:txBody>
          <a:bodyPr/>
          <a:lstStyle/>
          <a:p>
            <a:r>
              <a:rPr lang="en-US" dirty="0" smtClean="0"/>
              <a:t>How Globalization starts?</a:t>
            </a:r>
            <a:endParaRPr lang="en-US" dirty="0"/>
          </a:p>
        </p:txBody>
      </p:sp>
    </p:spTree>
    <p:extLst>
      <p:ext uri="{BB962C8B-B14F-4D97-AF65-F5344CB8AC3E}">
        <p14:creationId xmlns:p14="http://schemas.microsoft.com/office/powerpoint/2010/main" val="3621412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 company own by two or more people from different countries.</a:t>
            </a:r>
          </a:p>
          <a:p>
            <a:r>
              <a:rPr lang="en-US" dirty="0" smtClean="0"/>
              <a:t>For Example: Pakistan and China made Jet airplanes by Joint Venture.</a:t>
            </a:r>
          </a:p>
          <a:p>
            <a:r>
              <a:rPr lang="en-US" dirty="0" smtClean="0"/>
              <a:t>If one country cant meet the needs individually then the other country can help them.</a:t>
            </a:r>
          </a:p>
          <a:p>
            <a:r>
              <a:rPr lang="en-US" dirty="0" smtClean="0"/>
              <a:t>It benefits the country to minimize the cost.</a:t>
            </a:r>
            <a:endParaRPr lang="en-US" dirty="0"/>
          </a:p>
        </p:txBody>
      </p:sp>
      <p:sp>
        <p:nvSpPr>
          <p:cNvPr id="2" name="Title 1"/>
          <p:cNvSpPr>
            <a:spLocks noGrp="1"/>
          </p:cNvSpPr>
          <p:nvPr>
            <p:ph type="title"/>
          </p:nvPr>
        </p:nvSpPr>
        <p:spPr/>
        <p:txBody>
          <a:bodyPr/>
          <a:lstStyle/>
          <a:p>
            <a:r>
              <a:rPr lang="en-US" dirty="0" smtClean="0"/>
              <a:t>International Joint Venture</a:t>
            </a:r>
            <a:endParaRPr lang="en-US" dirty="0"/>
          </a:p>
        </p:txBody>
      </p:sp>
    </p:spTree>
    <p:extLst>
      <p:ext uri="{BB962C8B-B14F-4D97-AF65-F5344CB8AC3E}">
        <p14:creationId xmlns:p14="http://schemas.microsoft.com/office/powerpoint/2010/main" val="15821374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When a company purchases 100% control over foreign subsidiaries. </a:t>
            </a:r>
          </a:p>
          <a:p>
            <a:r>
              <a:rPr lang="en-US" dirty="0" smtClean="0"/>
              <a:t>OR When a company uses its own funds to create 100% equity control over foreign subsidiaries. </a:t>
            </a:r>
          </a:p>
          <a:p>
            <a:r>
              <a:rPr lang="en-US" dirty="0" smtClean="0"/>
              <a:t>Global Sourcing:</a:t>
            </a:r>
          </a:p>
          <a:p>
            <a:r>
              <a:rPr lang="en-US" dirty="0" smtClean="0"/>
              <a:t>When a company starts a) manufacturing b)Marketing c)research and development.</a:t>
            </a:r>
          </a:p>
          <a:p>
            <a:r>
              <a:rPr lang="en-US" dirty="0" smtClean="0"/>
              <a:t>Manager must know about the accounting information. </a:t>
            </a:r>
          </a:p>
          <a:p>
            <a:endParaRPr lang="en-US" dirty="0"/>
          </a:p>
        </p:txBody>
      </p:sp>
      <p:sp>
        <p:nvSpPr>
          <p:cNvPr id="2" name="Title 1"/>
          <p:cNvSpPr>
            <a:spLocks noGrp="1"/>
          </p:cNvSpPr>
          <p:nvPr>
            <p:ph type="title"/>
          </p:nvPr>
        </p:nvSpPr>
        <p:spPr/>
        <p:txBody>
          <a:bodyPr>
            <a:normAutofit/>
          </a:bodyPr>
          <a:lstStyle/>
          <a:p>
            <a:r>
              <a:rPr lang="en-US" dirty="0" smtClean="0"/>
              <a:t>Wholly </a:t>
            </a:r>
            <a:r>
              <a:rPr lang="en-US" smtClean="0"/>
              <a:t>and Subsidies </a:t>
            </a:r>
            <a:r>
              <a:rPr lang="en-US" dirty="0" smtClean="0"/>
              <a:t>company</a:t>
            </a:r>
            <a:endParaRPr lang="en-US" dirty="0"/>
          </a:p>
        </p:txBody>
      </p:sp>
    </p:spTree>
    <p:extLst>
      <p:ext uri="{BB962C8B-B14F-4D97-AF65-F5344CB8AC3E}">
        <p14:creationId xmlns:p14="http://schemas.microsoft.com/office/powerpoint/2010/main" val="537695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manager of international companies as a need of fulfilling strategic objectives need to understand how international environmental forces affect the accounting information measured and difficulties faced by the managers.</a:t>
            </a:r>
          </a:p>
          <a:p>
            <a:r>
              <a:rPr lang="en-US" dirty="0" smtClean="0"/>
              <a:t>There are four environmental forces.</a:t>
            </a:r>
          </a:p>
          <a:p>
            <a:r>
              <a:rPr lang="en-US" dirty="0" smtClean="0"/>
              <a:t>Political and Legal System:</a:t>
            </a:r>
          </a:p>
          <a:p>
            <a:r>
              <a:rPr lang="en-US" dirty="0" smtClean="0"/>
              <a:t>When a manager operates in foreign setting.</a:t>
            </a:r>
            <a:endParaRPr lang="en-US" dirty="0"/>
          </a:p>
        </p:txBody>
      </p:sp>
      <p:sp>
        <p:nvSpPr>
          <p:cNvPr id="2" name="Title 1"/>
          <p:cNvSpPr>
            <a:spLocks noGrp="1"/>
          </p:cNvSpPr>
          <p:nvPr>
            <p:ph type="title"/>
          </p:nvPr>
        </p:nvSpPr>
        <p:spPr/>
        <p:txBody>
          <a:bodyPr>
            <a:normAutofit fontScale="90000"/>
          </a:bodyPr>
          <a:lstStyle/>
          <a:p>
            <a:r>
              <a:rPr lang="en-US" dirty="0" smtClean="0"/>
              <a:t>Environmental Forces shaping Globalization (difficulties)</a:t>
            </a:r>
            <a:endParaRPr lang="en-US" dirty="0"/>
          </a:p>
        </p:txBody>
      </p:sp>
    </p:spTree>
    <p:extLst>
      <p:ext uri="{BB962C8B-B14F-4D97-AF65-F5344CB8AC3E}">
        <p14:creationId xmlns:p14="http://schemas.microsoft.com/office/powerpoint/2010/main" val="31712980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smtClean="0"/>
              <a:t>He must attempt to manage the political and legal situation.</a:t>
            </a:r>
          </a:p>
          <a:p>
            <a:r>
              <a:rPr lang="en-US" dirty="0" smtClean="0"/>
              <a:t>A) Political Risk:</a:t>
            </a:r>
          </a:p>
          <a:p>
            <a:r>
              <a:rPr lang="en-US" dirty="0" smtClean="0"/>
              <a:t>Manager must examine the political risk while started operation in any country. </a:t>
            </a:r>
          </a:p>
          <a:p>
            <a:r>
              <a:rPr lang="en-US" dirty="0" smtClean="0"/>
              <a:t>“Political risk occurs when the Govt. shift ownership of assets from company to the Govt.</a:t>
            </a:r>
          </a:p>
          <a:p>
            <a:r>
              <a:rPr lang="en-US" dirty="0" smtClean="0"/>
              <a:t>When the </a:t>
            </a:r>
            <a:r>
              <a:rPr lang="en-US" dirty="0" err="1" smtClean="0"/>
              <a:t>Govt</a:t>
            </a:r>
            <a:r>
              <a:rPr lang="en-US" dirty="0" smtClean="0"/>
              <a:t> take control of all assets of the company in that country.</a:t>
            </a:r>
          </a:p>
          <a:p>
            <a:r>
              <a:rPr lang="en-US" dirty="0" err="1" smtClean="0"/>
              <a:t>E.g</a:t>
            </a:r>
            <a:r>
              <a:rPr lang="en-US" dirty="0" smtClean="0"/>
              <a:t>, in 1970 Iran took all industries in his custody, Due to this risk manager can’t collect accounting information.</a:t>
            </a:r>
            <a:endParaRPr lang="en-US" dirty="0"/>
          </a:p>
        </p:txBody>
      </p:sp>
      <p:sp>
        <p:nvSpPr>
          <p:cNvPr id="2" name="Title 1"/>
          <p:cNvSpPr>
            <a:spLocks noGrp="1"/>
          </p:cNvSpPr>
          <p:nvPr>
            <p:ph type="title"/>
          </p:nvPr>
        </p:nvSpPr>
        <p:spPr/>
        <p:txBody>
          <a:bodyPr/>
          <a:lstStyle/>
          <a:p>
            <a:r>
              <a:rPr lang="en-US" dirty="0"/>
              <a:t>Political and Legal System</a:t>
            </a:r>
          </a:p>
        </p:txBody>
      </p:sp>
    </p:spTree>
    <p:extLst>
      <p:ext uri="{BB962C8B-B14F-4D97-AF65-F5344CB8AC3E}">
        <p14:creationId xmlns:p14="http://schemas.microsoft.com/office/powerpoint/2010/main" val="4145780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It is a part of political system.</a:t>
            </a:r>
          </a:p>
          <a:p>
            <a:r>
              <a:rPr lang="en-US" dirty="0" smtClean="0"/>
              <a:t>In NAFTA (Political agreement Stands for North America free trade agreement.</a:t>
            </a:r>
          </a:p>
          <a:p>
            <a:r>
              <a:rPr lang="en-US" dirty="0" smtClean="0"/>
              <a:t>Regional value is a condition means the member countries of NAFTA are provided favorable tariff, custom, taxes services etc.</a:t>
            </a:r>
          </a:p>
          <a:p>
            <a:r>
              <a:rPr lang="en-US" dirty="0" smtClean="0"/>
              <a:t>Agreement between the countries if buying and selling is done with in the countries involved in the agreement, they are provided services of customs etc.</a:t>
            </a:r>
          </a:p>
        </p:txBody>
      </p:sp>
      <p:sp>
        <p:nvSpPr>
          <p:cNvPr id="2" name="Title 1"/>
          <p:cNvSpPr>
            <a:spLocks noGrp="1"/>
          </p:cNvSpPr>
          <p:nvPr>
            <p:ph type="title"/>
          </p:nvPr>
        </p:nvSpPr>
        <p:spPr/>
        <p:txBody>
          <a:bodyPr/>
          <a:lstStyle/>
          <a:p>
            <a:r>
              <a:rPr lang="en-US" dirty="0" smtClean="0"/>
              <a:t>Trade Agreement</a:t>
            </a:r>
            <a:endParaRPr lang="en-US" dirty="0"/>
          </a:p>
        </p:txBody>
      </p:sp>
    </p:spTree>
    <p:extLst>
      <p:ext uri="{BB962C8B-B14F-4D97-AF65-F5344CB8AC3E}">
        <p14:creationId xmlns:p14="http://schemas.microsoft.com/office/powerpoint/2010/main" val="34839427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390</TotalTime>
  <Words>1124</Words>
  <Application>Microsoft Office PowerPoint</Application>
  <PresentationFormat>On-screen Show (4:3)</PresentationFormat>
  <Paragraphs>97</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Chapter #15 Acc-301 </vt:lpstr>
      <vt:lpstr>Globalization </vt:lpstr>
      <vt:lpstr>Continue..</vt:lpstr>
      <vt:lpstr>How Globalization starts?</vt:lpstr>
      <vt:lpstr>International Joint Venture</vt:lpstr>
      <vt:lpstr>Wholly and Subsidies company</vt:lpstr>
      <vt:lpstr>Environmental Forces shaping Globalization (difficulties)</vt:lpstr>
      <vt:lpstr>Political and Legal System</vt:lpstr>
      <vt:lpstr>Trade Agreement</vt:lpstr>
      <vt:lpstr>continue</vt:lpstr>
      <vt:lpstr>Continue..</vt:lpstr>
      <vt:lpstr>Cross border financing</vt:lpstr>
      <vt:lpstr>Economic system</vt:lpstr>
      <vt:lpstr>Cultural system </vt:lpstr>
      <vt:lpstr>Cultural significant variables</vt:lpstr>
      <vt:lpstr>Short VS long-term orientation</vt:lpstr>
      <vt:lpstr>Training and infrastructure</vt:lpstr>
      <vt:lpstr>Infrastructure </vt:lpstr>
      <vt:lpstr>Foreign corrupt practices act</vt:lpstr>
      <vt:lpstr>FCPA</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#15 Acc-301 </dc:title>
  <dc:creator>Faisal Sher</dc:creator>
  <cp:lastModifiedBy>Faisal Sher</cp:lastModifiedBy>
  <cp:revision>45</cp:revision>
  <dcterms:created xsi:type="dcterms:W3CDTF">2006-08-16T00:00:00Z</dcterms:created>
  <dcterms:modified xsi:type="dcterms:W3CDTF">2015-10-24T06:06:01Z</dcterms:modified>
</cp:coreProperties>
</file>