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9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Managerial Accounting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Faisal </a:t>
            </a:r>
          </a:p>
          <a:p>
            <a:r>
              <a:rPr lang="en-US" dirty="0"/>
              <a:t>f</a:t>
            </a:r>
            <a:r>
              <a:rPr lang="en-US" dirty="0" smtClean="0"/>
              <a:t>aisal.faisal@neu.edu.tr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8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Total manufacturing cost (TMC)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1) Direct material </a:t>
            </a:r>
          </a:p>
          <a:p>
            <a:r>
              <a:rPr lang="en-US" dirty="0" smtClean="0"/>
              <a:t>Amount spend for the purchase of direct material is called direct material cost.</a:t>
            </a:r>
          </a:p>
          <a:p>
            <a:r>
              <a:rPr lang="en-US" dirty="0"/>
              <a:t>2) Direct </a:t>
            </a:r>
            <a:r>
              <a:rPr lang="en-US" dirty="0" smtClean="0"/>
              <a:t>labor</a:t>
            </a:r>
          </a:p>
          <a:p>
            <a:r>
              <a:rPr lang="en-US" dirty="0" smtClean="0"/>
              <a:t>Directly engage in preparing the products via machine or by hand, and the amount incurred or given to labor for their services is called direct labor cost.</a:t>
            </a:r>
          </a:p>
          <a:p>
            <a:r>
              <a:rPr lang="en-US" dirty="0" smtClean="0"/>
              <a:t>Wages:</a:t>
            </a:r>
            <a:r>
              <a:rPr lang="en-US" dirty="0"/>
              <a:t> Amount paid to the people </a:t>
            </a:r>
            <a:r>
              <a:rPr lang="en-US" dirty="0" smtClean="0"/>
              <a:t>who are directly </a:t>
            </a:r>
            <a:r>
              <a:rPr lang="en-US" dirty="0"/>
              <a:t>involved in the production. </a:t>
            </a:r>
            <a:r>
              <a:rPr lang="en-US" dirty="0" smtClean="0"/>
              <a:t>(direct expense) comes in D.L</a:t>
            </a:r>
          </a:p>
          <a:p>
            <a:r>
              <a:rPr lang="en-US" dirty="0"/>
              <a:t>Salary: Amount paid to the people not directly involved in the production. (indirect expense</a:t>
            </a:r>
            <a:r>
              <a:rPr lang="en-US" dirty="0" smtClean="0"/>
              <a:t>) comes in M.O.H</a:t>
            </a:r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) manufacturing </a:t>
            </a:r>
            <a:r>
              <a:rPr lang="en-US" dirty="0" smtClean="0"/>
              <a:t>overhead: </a:t>
            </a:r>
            <a:r>
              <a:rPr lang="en-US" dirty="0" err="1" smtClean="0"/>
              <a:t>eg</a:t>
            </a:r>
            <a:r>
              <a:rPr lang="en-US" dirty="0" smtClean="0"/>
              <a:t>. salaries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3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then direct material and direct labor is called manufacturing cost.</a:t>
            </a:r>
          </a:p>
          <a:p>
            <a:r>
              <a:rPr lang="en-US" dirty="0" smtClean="0"/>
              <a:t>It includes factory utilities, supervisor salaries, equipment repairs, and depreciation on machinery.</a:t>
            </a:r>
          </a:p>
          <a:p>
            <a:r>
              <a:rPr lang="en-US" dirty="0" smtClean="0"/>
              <a:t>MC are not current period expense. It is included in inventory in balance sheet until the inventory is sold.</a:t>
            </a:r>
          </a:p>
          <a:p>
            <a:r>
              <a:rPr lang="en-US" dirty="0" smtClean="0"/>
              <a:t>MC are often called as </a:t>
            </a:r>
            <a:r>
              <a:rPr lang="en-US" b="1" dirty="0" smtClean="0"/>
              <a:t>Product costs</a:t>
            </a:r>
            <a:r>
              <a:rPr lang="en-US" dirty="0" smtClean="0"/>
              <a:t> or </a:t>
            </a:r>
            <a:r>
              <a:rPr lang="en-US" b="1" dirty="0" err="1" smtClean="0"/>
              <a:t>inventoriable</a:t>
            </a:r>
            <a:r>
              <a:rPr lang="en-US" b="1" dirty="0" smtClean="0"/>
              <a:t> costs.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7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 is </a:t>
            </a:r>
            <a:r>
              <a:rPr lang="en-US" dirty="0" smtClean="0"/>
              <a:t>asset </a:t>
            </a:r>
            <a:r>
              <a:rPr lang="en-US" dirty="0"/>
              <a:t>or expense???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it is not sold yet. It is kept in balance sheet under the inventor. But once sold then it is our expense.</a:t>
            </a:r>
          </a:p>
          <a:p>
            <a:r>
              <a:rPr lang="en-US" dirty="0" smtClean="0"/>
              <a:t>Assets not yet sold is inventory, when sold is reported in income statement converted into expense and less from revenue and enter into CGS.</a:t>
            </a:r>
          </a:p>
          <a:p>
            <a:r>
              <a:rPr lang="en-US" dirty="0" smtClean="0"/>
              <a:t>Cost on inventory is product costs until it is not sold, when it is sold then it is included in CGS.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14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Product costs are those costs incurred to the manufacturing industry. Until selling the product costs represents inventory.</a:t>
            </a:r>
          </a:p>
          <a:p>
            <a:r>
              <a:rPr lang="en-US" dirty="0" smtClean="0"/>
              <a:t>When sold then product costs are transferred from Balance sheet to income statement.</a:t>
            </a:r>
          </a:p>
          <a:p>
            <a:r>
              <a:rPr lang="en-US" dirty="0" smtClean="0"/>
              <a:t>Period Costs:</a:t>
            </a:r>
          </a:p>
          <a:p>
            <a:r>
              <a:rPr lang="en-US" dirty="0" smtClean="0"/>
              <a:t>Operating expenses that are associated with time period and not with the production of inventory is called period costs. Period costs include</a:t>
            </a:r>
          </a:p>
          <a:p>
            <a:r>
              <a:rPr lang="en-US" dirty="0" smtClean="0"/>
              <a:t>Selling expenses, general and administrative expenses, interest expenses and income tax </a:t>
            </a:r>
            <a:r>
              <a:rPr lang="en-US" dirty="0" err="1" smtClean="0"/>
              <a:t>expeses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45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E.g. depreciation of raw material ware house is product cost as part of manufacturing process. </a:t>
            </a:r>
          </a:p>
          <a:p>
            <a:r>
              <a:rPr lang="en-US" dirty="0" smtClean="0"/>
              <a:t>Then transferred to finish goods ware house and the cost associated with finished goods are now considered as selling expenses.</a:t>
            </a:r>
          </a:p>
          <a:p>
            <a:r>
              <a:rPr lang="en-US" dirty="0" smtClean="0"/>
              <a:t>Matching principles</a:t>
            </a:r>
          </a:p>
          <a:p>
            <a:r>
              <a:rPr lang="en-US" dirty="0" smtClean="0"/>
              <a:t>Product cost should be reported on the income statement only when they can be matched against product revenue.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5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head application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device used to assign the manufacturing cost to the units being manufactured that equals </a:t>
            </a:r>
            <a:r>
              <a:rPr lang="en-US" smtClean="0"/>
              <a:t>to manufacturing </a:t>
            </a:r>
            <a:r>
              <a:rPr lang="en-US" dirty="0" smtClean="0"/>
              <a:t>overhead.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8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Managerial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Finance: Acquisition of funds &amp; proper utilization of these funds.</a:t>
            </a:r>
          </a:p>
          <a:p>
            <a:r>
              <a:rPr lang="en-US" dirty="0" smtClean="0"/>
              <a:t>Who perform it</a:t>
            </a:r>
          </a:p>
          <a:p>
            <a:r>
              <a:rPr lang="en-US" dirty="0" smtClean="0"/>
              <a:t>1) Treasurer: Acquisition of funds </a:t>
            </a:r>
          </a:p>
          <a:p>
            <a:r>
              <a:rPr lang="en-US" dirty="0" smtClean="0"/>
              <a:t>2)controller: via Accounting control record.</a:t>
            </a:r>
          </a:p>
          <a:p>
            <a:r>
              <a:rPr lang="en-US" dirty="0" smtClean="0"/>
              <a:t>Field of Accounting</a:t>
            </a:r>
          </a:p>
          <a:p>
            <a:r>
              <a:rPr lang="en-US" dirty="0" smtClean="0"/>
              <a:t>Financial Accounting</a:t>
            </a:r>
            <a:r>
              <a:rPr lang="en-US" dirty="0"/>
              <a:t> (record financial transactions)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Managerial Acc.(is designed and use </a:t>
            </a:r>
          </a:p>
          <a:p>
            <a:r>
              <a:rPr lang="en-US" dirty="0" smtClean="0"/>
              <a:t>Cost Acc.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5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Managerial Acc.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Financial </a:t>
            </a:r>
            <a:r>
              <a:rPr lang="en-US" dirty="0" smtClean="0"/>
              <a:t>Accounting: record </a:t>
            </a:r>
            <a:r>
              <a:rPr lang="en-US" dirty="0"/>
              <a:t>financial </a:t>
            </a:r>
            <a:r>
              <a:rPr lang="en-US" dirty="0" smtClean="0"/>
              <a:t>transactions or events  (any if exists).</a:t>
            </a:r>
          </a:p>
          <a:p>
            <a:r>
              <a:rPr lang="en-US" dirty="0" smtClean="0"/>
              <a:t>Management Acc.: utilize the accounting information in such away to achieve company objectives. 3 principles </a:t>
            </a:r>
          </a:p>
          <a:p>
            <a:r>
              <a:rPr lang="en-US" dirty="0" smtClean="0"/>
              <a:t>1)M.A decides who has decision making authority over assets.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; plant manager</a:t>
            </a:r>
          </a:p>
          <a:p>
            <a:r>
              <a:rPr lang="en-US" dirty="0" smtClean="0"/>
              <a:t> responsible for all the equipment's of the plants and make decision.</a:t>
            </a:r>
          </a:p>
        </p:txBody>
      </p:sp>
    </p:spTree>
    <p:extLst>
      <p:ext uri="{BB962C8B-B14F-4D97-AF65-F5344CB8AC3E}">
        <p14:creationId xmlns:p14="http://schemas.microsoft.com/office/powerpoint/2010/main" val="22938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Manager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1)Plant equipment</a:t>
            </a:r>
          </a:p>
          <a:p>
            <a:r>
              <a:rPr lang="en-US" dirty="0"/>
              <a:t>2) employees of the plant</a:t>
            </a:r>
          </a:p>
          <a:p>
            <a:r>
              <a:rPr lang="en-US" dirty="0"/>
              <a:t>3) Physical plan</a:t>
            </a:r>
          </a:p>
          <a:p>
            <a:r>
              <a:rPr lang="en-US" dirty="0"/>
              <a:t>4) value Chain (linked set of activities and resources necessary together to deliver the product and services to the customer.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6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2)Accounting info. Produced from the management </a:t>
            </a:r>
            <a:r>
              <a:rPr lang="en-US" dirty="0" err="1"/>
              <a:t>accoun</a:t>
            </a:r>
            <a:r>
              <a:rPr lang="en-US" dirty="0"/>
              <a:t>. System supports planning and decision making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M.A provides the tools and technique to the manager that is helpful in decision making.</a:t>
            </a:r>
          </a:p>
          <a:p>
            <a:r>
              <a:rPr lang="en-US" dirty="0" smtClean="0"/>
              <a:t>Manger need finally, accurate and reliable information.</a:t>
            </a:r>
          </a:p>
          <a:p>
            <a:r>
              <a:rPr lang="en-US" dirty="0" smtClean="0"/>
              <a:t>Historical           and             projected information.</a:t>
            </a:r>
          </a:p>
          <a:p>
            <a:r>
              <a:rPr lang="en-US" dirty="0" smtClean="0"/>
              <a:t>(equipment cost)		      (estimated cost)</a:t>
            </a:r>
            <a:endParaRPr lang="en-US" dirty="0"/>
          </a:p>
          <a:p>
            <a:r>
              <a:rPr lang="en-US" dirty="0"/>
              <a:t>3) M.A provides means of monitoring, evaluation reports, and rewarding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0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Managers need information for specific information and organization value chain.</a:t>
            </a:r>
          </a:p>
          <a:p>
            <a:r>
              <a:rPr lang="en-US" dirty="0" smtClean="0"/>
              <a:t>Must undertake bench mark study</a:t>
            </a:r>
          </a:p>
          <a:p>
            <a:r>
              <a:rPr lang="en-US" dirty="0" smtClean="0"/>
              <a:t>That means to show the cost of organization and compare it with others.</a:t>
            </a:r>
          </a:p>
          <a:p>
            <a:r>
              <a:rPr lang="en-US" dirty="0" smtClean="0"/>
              <a:t>Normally independent consultant companies are hired for bench mark study.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9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Role of MA is performance evaluation and reward.</a:t>
            </a:r>
          </a:p>
          <a:p>
            <a:r>
              <a:rPr lang="en-US" dirty="0" smtClean="0"/>
              <a:t>Study the out come of the decision taken by the managers.</a:t>
            </a:r>
          </a:p>
          <a:p>
            <a:r>
              <a:rPr lang="en-US" dirty="0" smtClean="0"/>
              <a:t>Managerial acc. Is the design and the use of accounting information inside the company in such away to achieve the organizational objectives and compare its performance with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7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Accounting for manufacturing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Merchandizing companies:</a:t>
            </a:r>
          </a:p>
          <a:p>
            <a:r>
              <a:rPr lang="en-US" dirty="0" smtClean="0"/>
              <a:t>Also call trading/business companies. Those companies in which finish goods are purchased and sold to others.eg; whole sellers, retailers, utility stores etc.</a:t>
            </a:r>
          </a:p>
          <a:p>
            <a:r>
              <a:rPr lang="en-US" dirty="0" smtClean="0"/>
              <a:t>The inventory consists of these finished goods and ready for sale.</a:t>
            </a:r>
          </a:p>
          <a:p>
            <a:r>
              <a:rPr lang="en-US" dirty="0" smtClean="0"/>
              <a:t>Inventory is the goods at hand and is the liquid assets of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5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of goods sold of </a:t>
            </a:r>
            <a:r>
              <a:rPr lang="en-US" smtClean="0"/>
              <a:t>merchandizing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the purchase price of the finished products to sell the products to the customer.</a:t>
            </a:r>
          </a:p>
          <a:p>
            <a:r>
              <a:rPr lang="en-US" dirty="0" smtClean="0"/>
              <a:t>Manufacturing business  companies.</a:t>
            </a:r>
          </a:p>
          <a:p>
            <a:r>
              <a:rPr lang="en-US" dirty="0" smtClean="0"/>
              <a:t>Those business in which we buy raw material, iron, steel, or any raw form product to convert them into finish goods.</a:t>
            </a:r>
          </a:p>
          <a:p>
            <a:r>
              <a:rPr lang="en-US" dirty="0" smtClean="0"/>
              <a:t>Cost of goods sold consists of manufacturing costs includes</a:t>
            </a:r>
          </a:p>
          <a:p>
            <a:r>
              <a:rPr lang="en-US" dirty="0" smtClean="0"/>
              <a:t>1) Direct material </a:t>
            </a:r>
          </a:p>
          <a:p>
            <a:r>
              <a:rPr lang="en-US" dirty="0" smtClean="0"/>
              <a:t>2) Direct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3) manufacturing overhead</a:t>
            </a:r>
          </a:p>
        </p:txBody>
      </p:sp>
    </p:spTree>
    <p:extLst>
      <p:ext uri="{BB962C8B-B14F-4D97-AF65-F5344CB8AC3E}">
        <p14:creationId xmlns:p14="http://schemas.microsoft.com/office/powerpoint/2010/main" val="28925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853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Managerial Accounting  </vt:lpstr>
      <vt:lpstr>Managerial accounting</vt:lpstr>
      <vt:lpstr>Managerial Acc. (Continue)</vt:lpstr>
      <vt:lpstr>Plant Manager </vt:lpstr>
      <vt:lpstr>Continue..</vt:lpstr>
      <vt:lpstr>Continue..</vt:lpstr>
      <vt:lpstr>Continue.</vt:lpstr>
      <vt:lpstr>Accounting for manufacturing operations</vt:lpstr>
      <vt:lpstr>Cost of goods sold of merchandizing companies</vt:lpstr>
      <vt:lpstr>Classification of Total manufacturing cost (TMC)</vt:lpstr>
      <vt:lpstr>Manufacturing cost</vt:lpstr>
      <vt:lpstr>MC is asset or expense??? </vt:lpstr>
      <vt:lpstr>Product cost</vt:lpstr>
      <vt:lpstr>Matching principle</vt:lpstr>
      <vt:lpstr>Over head application rate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accounting</dc:title>
  <dc:creator>Faisal Sher</dc:creator>
  <cp:lastModifiedBy>Faisal Sher</cp:lastModifiedBy>
  <cp:revision>30</cp:revision>
  <dcterms:created xsi:type="dcterms:W3CDTF">2006-08-16T00:00:00Z</dcterms:created>
  <dcterms:modified xsi:type="dcterms:W3CDTF">2015-10-03T00:10:16Z</dcterms:modified>
</cp:coreProperties>
</file>