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0"/>
  </p:notesMasterIdLst>
  <p:handoutMasterIdLst>
    <p:handoutMasterId r:id="rId71"/>
  </p:handoutMasterIdLst>
  <p:sldIdLst>
    <p:sldId id="256" r:id="rId2"/>
    <p:sldId id="258" r:id="rId3"/>
    <p:sldId id="257" r:id="rId4"/>
    <p:sldId id="259" r:id="rId5"/>
    <p:sldId id="260" r:id="rId6"/>
    <p:sldId id="261" r:id="rId7"/>
    <p:sldId id="34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7" r:id="rId23"/>
    <p:sldId id="278" r:id="rId24"/>
    <p:sldId id="280" r:id="rId25"/>
    <p:sldId id="283" r:id="rId26"/>
    <p:sldId id="284" r:id="rId27"/>
    <p:sldId id="291" r:id="rId28"/>
    <p:sldId id="342" r:id="rId29"/>
    <p:sldId id="285" r:id="rId30"/>
    <p:sldId id="293" r:id="rId31"/>
    <p:sldId id="294" r:id="rId32"/>
    <p:sldId id="287" r:id="rId33"/>
    <p:sldId id="288" r:id="rId34"/>
    <p:sldId id="301" r:id="rId35"/>
    <p:sldId id="281" r:id="rId36"/>
    <p:sldId id="295" r:id="rId37"/>
    <p:sldId id="296" r:id="rId38"/>
    <p:sldId id="297" r:id="rId39"/>
    <p:sldId id="298" r:id="rId40"/>
    <p:sldId id="299" r:id="rId41"/>
    <p:sldId id="305" r:id="rId42"/>
    <p:sldId id="309" r:id="rId43"/>
    <p:sldId id="310" r:id="rId44"/>
    <p:sldId id="311" r:id="rId45"/>
    <p:sldId id="312" r:id="rId46"/>
    <p:sldId id="300" r:id="rId47"/>
    <p:sldId id="313" r:id="rId48"/>
    <p:sldId id="314" r:id="rId49"/>
    <p:sldId id="315" r:id="rId50"/>
    <p:sldId id="319" r:id="rId51"/>
    <p:sldId id="321" r:id="rId52"/>
    <p:sldId id="322" r:id="rId53"/>
    <p:sldId id="323" r:id="rId54"/>
    <p:sldId id="324" r:id="rId55"/>
    <p:sldId id="326" r:id="rId56"/>
    <p:sldId id="327" r:id="rId57"/>
    <p:sldId id="328" r:id="rId58"/>
    <p:sldId id="329" r:id="rId59"/>
    <p:sldId id="331" r:id="rId60"/>
    <p:sldId id="330" r:id="rId61"/>
    <p:sldId id="332" r:id="rId62"/>
    <p:sldId id="333" r:id="rId63"/>
    <p:sldId id="334" r:id="rId64"/>
    <p:sldId id="335" r:id="rId65"/>
    <p:sldId id="336" r:id="rId66"/>
    <p:sldId id="337" r:id="rId67"/>
    <p:sldId id="338" r:id="rId68"/>
    <p:sldId id="339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29C6F-35FB-47D3-B90C-C016383F929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03DD6-4249-41A6-AB58-4F7B5B4F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003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8B2CE-C35E-4B9C-819D-00BFB8ACDA47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8A2E8-7F7A-4BFC-9F4D-96E366A3C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48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accent2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9pPr>
          </a:lstStyle>
          <a:p>
            <a:fld id="{D210CEEE-BD06-461B-BF07-9B16F34ED469}" type="slidenum">
              <a:rPr lang="en-AU" sz="1200" b="0">
                <a:solidFill>
                  <a:schemeClr val="tx1"/>
                </a:solidFill>
                <a:latin typeface="Times New Roman" pitchFamily="18" charset="0"/>
              </a:rPr>
              <a:pPr/>
              <a:t>31</a:t>
            </a:fld>
            <a:endParaRPr lang="en-AU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A2E8-7F7A-4BFC-9F4D-96E366A3CB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0BBF-0CCE-4B30-9FD7-2149FA4736A7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34D9-6F76-4CFE-9289-B2F54A71CC01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D397-4D0C-42A4-AFF3-BBA5746D382D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7C626-EE48-4C03-9783-E88F59B67B74}" type="datetimeFigureOut">
              <a:rPr lang="tr-TR"/>
              <a:pPr>
                <a:defRPr/>
              </a:pPr>
              <a:t>29.01.2014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F37CA-61BB-4236-86EB-3C9160CE70F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22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EB65-6130-474B-B17A-CCFD1D45383E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1E29-1C44-4329-A379-853A67C1667B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57C1-790F-49DB-B3C7-D08523930818}" type="datetime1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DFF0-3FCF-47FE-AD99-658D57EFC108}" type="datetime1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8923-F6B2-498A-ACAB-8D8AAFA39488}" type="datetime1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EA34-F01F-4085-9812-CC59DE2A1D25}" type="datetime1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0272-12F6-464F-93CA-5EA00FF0C9EF}" type="datetime1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3B4-F30A-4221-8902-A87331DFC22D}" type="datetime1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A38255-3C09-412D-8C97-4C3A9516BCD0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600200"/>
            <a:ext cx="8763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4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EĞİTİM YÖNETİMİNDE STRATEJİK PLANLAMA</a:t>
            </a:r>
          </a:p>
          <a:p>
            <a:pPr algn="ctr"/>
            <a:endParaRPr lang="tr-TR" sz="5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3200" b="1" dirty="0" smtClean="0">
                <a:latin typeface="Arial Black" pitchFamily="34" charset="0"/>
                <a:cs typeface="Arial" pitchFamily="34" charset="0"/>
              </a:rPr>
              <a:t>DOÇ.DR.GÖKMEN DAĞLI</a:t>
            </a:r>
            <a:endParaRPr lang="en-US" sz="3200" b="1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304800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4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447800"/>
            <a:ext cx="8763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Arial Black" pitchFamily="34" charset="0"/>
              </a:rPr>
              <a:t>    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Strateji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,</a:t>
            </a:r>
            <a:r>
              <a:rPr lang="en-US" sz="2800" dirty="0">
                <a:latin typeface="Arial Black" pitchFamily="34" charset="0"/>
              </a:rPr>
              <a:t> </a:t>
            </a:r>
            <a:endParaRPr lang="tr-TR" sz="2800" dirty="0" smtClean="0">
              <a:latin typeface="Arial Black" pitchFamily="34" charset="0"/>
            </a:endParaRPr>
          </a:p>
          <a:p>
            <a:pPr algn="just"/>
            <a:r>
              <a:rPr lang="tr-TR" sz="2800" dirty="0" smtClean="0">
                <a:latin typeface="Arial Black" pitchFamily="34" charset="0"/>
              </a:rPr>
              <a:t>1.B</a:t>
            </a:r>
            <a:r>
              <a:rPr lang="en-US" sz="2800" dirty="0" err="1" smtClean="0">
                <a:latin typeface="Arial Black" pitchFamily="34" charset="0"/>
              </a:rPr>
              <a:t>ir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örgütün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dış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çevresi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tarafından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yaratılan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fırsatlar</a:t>
            </a:r>
            <a:r>
              <a:rPr lang="en-US" sz="2800" dirty="0">
                <a:latin typeface="Arial Black" pitchFamily="34" charset="0"/>
              </a:rPr>
              <a:t>, </a:t>
            </a:r>
            <a:endParaRPr lang="tr-TR" sz="2800" dirty="0" smtClean="0">
              <a:latin typeface="Arial Black" pitchFamily="34" charset="0"/>
            </a:endParaRPr>
          </a:p>
          <a:p>
            <a:pPr algn="just"/>
            <a:r>
              <a:rPr lang="tr-TR" sz="2800" dirty="0" smtClean="0">
                <a:latin typeface="Arial Black" pitchFamily="34" charset="0"/>
              </a:rPr>
              <a:t>2.R</a:t>
            </a:r>
            <a:r>
              <a:rPr lang="en-US" sz="2800" dirty="0" err="1" smtClean="0">
                <a:latin typeface="Arial Black" pitchFamily="34" charset="0"/>
              </a:rPr>
              <a:t>iskler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dirty="0" err="1">
                <a:latin typeface="Arial Black" pitchFamily="34" charset="0"/>
              </a:rPr>
              <a:t>tehditler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ve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sahip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olduğu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kaynaklar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arasındaki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karşılaştırmadır</a:t>
            </a:r>
            <a:r>
              <a:rPr lang="en-US" sz="2800" dirty="0">
                <a:latin typeface="Arial Black" pitchFamily="34" charset="0"/>
              </a:rPr>
              <a:t>. </a:t>
            </a:r>
            <a:endParaRPr lang="tr-TR" sz="2800" dirty="0" smtClean="0">
              <a:latin typeface="Arial Black" pitchFamily="34" charset="0"/>
            </a:endParaRPr>
          </a:p>
          <a:p>
            <a:pPr algn="just"/>
            <a:r>
              <a:rPr lang="tr-TR" sz="2800" dirty="0">
                <a:latin typeface="Arial Black" pitchFamily="34" charset="0"/>
              </a:rPr>
              <a:t> </a:t>
            </a:r>
            <a:r>
              <a:rPr lang="tr-TR" sz="2800" dirty="0" smtClean="0">
                <a:latin typeface="Arial Black" pitchFamily="34" charset="0"/>
              </a:rPr>
              <a:t>   </a:t>
            </a:r>
            <a:r>
              <a:rPr lang="en-US" sz="2800" dirty="0" smtClean="0">
                <a:latin typeface="Arial Black" pitchFamily="34" charset="0"/>
              </a:rPr>
              <a:t>Bu </a:t>
            </a:r>
            <a:r>
              <a:rPr lang="en-US" sz="2800" dirty="0" err="1">
                <a:latin typeface="Arial Black" pitchFamily="34" charset="0"/>
              </a:rPr>
              <a:t>yüzden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strateji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örgütün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neyi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başarmak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istediği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ve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Black" pitchFamily="34" charset="0"/>
              </a:rPr>
              <a:t>aktivitelerine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rehber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olacak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politikalar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arasındaki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anahtar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bir</a:t>
            </a:r>
            <a:r>
              <a:rPr lang="en-US" sz="2800" dirty="0">
                <a:latin typeface="Arial Black" pitchFamily="34" charset="0"/>
              </a:rPr>
              <a:t> hat </a:t>
            </a:r>
            <a:r>
              <a:rPr lang="en-US" sz="2800" dirty="0" err="1">
                <a:latin typeface="Arial Black" pitchFamily="34" charset="0"/>
              </a:rPr>
              <a:t>olarak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görülebilir</a:t>
            </a:r>
            <a:r>
              <a:rPr lang="en-US" sz="2800" dirty="0">
                <a:latin typeface="Arial Black" pitchFamily="34" charset="0"/>
              </a:rPr>
              <a:t> (Bowman </a:t>
            </a:r>
            <a:r>
              <a:rPr lang="en-US" sz="2800" dirty="0" err="1">
                <a:latin typeface="Arial Black" pitchFamily="34" charset="0"/>
              </a:rPr>
              <a:t>ve</a:t>
            </a:r>
            <a:r>
              <a:rPr lang="en-US" sz="2800" dirty="0">
                <a:latin typeface="Arial Black" pitchFamily="34" charset="0"/>
              </a:rPr>
              <a:t> Asch, 1992:36). 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KAVRAMI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371600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i="1" dirty="0" smtClean="0">
                <a:solidFill>
                  <a:srgbClr val="FF0000"/>
                </a:solidFill>
                <a:latin typeface="Arial Black" pitchFamily="34" charset="0"/>
              </a:rPr>
              <a:t>   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Arial Black" pitchFamily="34" charset="0"/>
              </a:rPr>
              <a:t>Strateji</a:t>
            </a:r>
            <a:r>
              <a:rPr lang="en-US" sz="2800" b="1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</a:rPr>
              <a:t>formülü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</a:rPr>
              <a:t>, problem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</a:rPr>
              <a:t>çözme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aktivitesinin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bir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türü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olarak</a:t>
            </a:r>
            <a:r>
              <a:rPr lang="tr-TR" sz="2800" b="1" dirty="0" smtClean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genelde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stratejik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yönetim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içinde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kabul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edilen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temel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bir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ilgidir</a:t>
            </a:r>
            <a:r>
              <a:rPr lang="en-US" sz="2800" b="1" dirty="0">
                <a:latin typeface="Arial Black" pitchFamily="34" charset="0"/>
              </a:rPr>
              <a:t> (Huff, 1990:165). </a:t>
            </a:r>
            <a:r>
              <a:rPr lang="en-US" sz="2800" b="1" i="1" u="sng" dirty="0" smtClean="0">
                <a:solidFill>
                  <a:srgbClr val="FF0000"/>
                </a:solidFill>
                <a:latin typeface="Arial Black" pitchFamily="34" charset="0"/>
              </a:rPr>
              <a:t>Alan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</a:rPr>
              <a:t>, durum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</a:rPr>
              <a:t>ve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</a:rPr>
              <a:t>amaç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olmak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üzer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 Black" pitchFamily="34" charset="0"/>
              </a:rPr>
              <a:t>üç</a:t>
            </a:r>
            <a:r>
              <a:rPr lang="tr-TR" sz="2800" b="1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 Black" pitchFamily="34" charset="0"/>
              </a:rPr>
              <a:t>unsurdan</a:t>
            </a:r>
            <a:r>
              <a:rPr lang="en-US" sz="2800" b="1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oluşur</a:t>
            </a:r>
            <a:r>
              <a:rPr lang="en-US" sz="2800" b="1" dirty="0">
                <a:latin typeface="Arial Black" pitchFamily="34" charset="0"/>
              </a:rPr>
              <a:t>. </a:t>
            </a:r>
            <a:r>
              <a:rPr lang="en-US" sz="2800" b="1" dirty="0" err="1">
                <a:latin typeface="Arial Black" pitchFamily="34" charset="0"/>
              </a:rPr>
              <a:t>Entelektüel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bir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aktivite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parçasıdır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ve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</a:rPr>
              <a:t>yöneticilerin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</a:rPr>
              <a:t>zihninde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</a:rPr>
              <a:t>varolurlar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dirty="0">
                <a:latin typeface="Arial Black" pitchFamily="34" charset="0"/>
              </a:rPr>
              <a:t>(Fahey, 1994:8). </a:t>
            </a:r>
            <a:r>
              <a:rPr lang="en-US" sz="2800" b="1" dirty="0" err="1">
                <a:solidFill>
                  <a:srgbClr val="00B050"/>
                </a:solidFill>
                <a:latin typeface="Arial Black" pitchFamily="34" charset="0"/>
              </a:rPr>
              <a:t>Strateji</a:t>
            </a:r>
            <a:r>
              <a:rPr lang="en-US" sz="2800" b="1" dirty="0" smtClean="0">
                <a:solidFill>
                  <a:srgbClr val="00B050"/>
                </a:solidFill>
                <a:latin typeface="Arial Black" pitchFamily="34" charset="0"/>
              </a:rPr>
              <a:t>,</a:t>
            </a:r>
            <a:r>
              <a:rPr lang="tr-TR" sz="2800" b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 Black" pitchFamily="34" charset="0"/>
              </a:rPr>
              <a:t>yöneticilerin</a:t>
            </a:r>
            <a:r>
              <a:rPr lang="en-US" sz="2800" b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 Black" pitchFamily="34" charset="0"/>
              </a:rPr>
              <a:t>vizyonu</a:t>
            </a:r>
            <a:r>
              <a:rPr lang="en-US" sz="28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 Black" pitchFamily="34" charset="0"/>
              </a:rPr>
              <a:t>ile</a:t>
            </a:r>
            <a:r>
              <a:rPr lang="en-US" sz="28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 Black" pitchFamily="34" charset="0"/>
              </a:rPr>
              <a:t>yakından</a:t>
            </a:r>
            <a:r>
              <a:rPr lang="en-US" sz="28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 Black" pitchFamily="34" charset="0"/>
              </a:rPr>
              <a:t>ilişkilidir</a:t>
            </a:r>
            <a:r>
              <a:rPr lang="en-US" sz="2800" b="1" dirty="0">
                <a:latin typeface="Arial Black" pitchFamily="34" charset="0"/>
              </a:rPr>
              <a:t>. Bu </a:t>
            </a:r>
            <a:r>
              <a:rPr lang="en-US" sz="2800" b="1" dirty="0" err="1">
                <a:latin typeface="Arial Black" pitchFamily="34" charset="0"/>
              </a:rPr>
              <a:t>nedenle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0070C0"/>
                </a:solidFill>
                <a:latin typeface="Arial Black" pitchFamily="34" charset="0"/>
              </a:rPr>
              <a:t>yöneticilerin</a:t>
            </a:r>
            <a:r>
              <a:rPr lang="en-US" sz="2800" b="1" i="1" u="sng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0070C0"/>
                </a:solidFill>
                <a:latin typeface="Arial Black" pitchFamily="34" charset="0"/>
              </a:rPr>
              <a:t>örgütsel</a:t>
            </a:r>
            <a:r>
              <a:rPr lang="en-US" sz="2800" b="1" i="1" u="sng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0070C0"/>
                </a:solidFill>
                <a:latin typeface="Arial Black" pitchFamily="34" charset="0"/>
              </a:rPr>
              <a:t>vizyonu</a:t>
            </a:r>
            <a:r>
              <a:rPr lang="en-US" sz="2800" b="1" i="1" u="sng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0070C0"/>
                </a:solidFill>
                <a:latin typeface="Arial Black" pitchFamily="34" charset="0"/>
              </a:rPr>
              <a:t>ölçüsünde</a:t>
            </a:r>
            <a:r>
              <a:rPr lang="en-US" sz="2800" b="1" i="1" u="sng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0070C0"/>
                </a:solidFill>
                <a:latin typeface="Arial Black" pitchFamily="34" charset="0"/>
              </a:rPr>
              <a:t>stratejik</a:t>
            </a:r>
            <a:r>
              <a:rPr lang="en-US" sz="2800" b="1" i="1" u="sng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0070C0"/>
                </a:solidFill>
                <a:latin typeface="Arial Black" pitchFamily="34" charset="0"/>
              </a:rPr>
              <a:t>düşünmeleri</a:t>
            </a:r>
            <a:r>
              <a:rPr lang="tr-TR" sz="2800" b="1" dirty="0" smtClean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beklenir</a:t>
            </a:r>
            <a:r>
              <a:rPr lang="en-US" sz="2800" b="1" dirty="0">
                <a:latin typeface="Arial Black" pitchFamily="34" charset="0"/>
              </a:rPr>
              <a:t>.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KAVRAMI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0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371600"/>
            <a:ext cx="8763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 smtClean="0">
                <a:latin typeface="Arial Black" pitchFamily="34" charset="0"/>
              </a:rPr>
              <a:t>      </a:t>
            </a:r>
            <a:r>
              <a:rPr lang="en-US" sz="2800" b="1" dirty="0" err="1" smtClean="0">
                <a:latin typeface="Arial Black" pitchFamily="34" charset="0"/>
              </a:rPr>
              <a:t>Strateji</a:t>
            </a:r>
            <a:r>
              <a:rPr lang="en-US" sz="2800" b="1" dirty="0">
                <a:latin typeface="Arial Black" pitchFamily="34" charset="0"/>
              </a:rPr>
              <a:t>, </a:t>
            </a:r>
            <a:r>
              <a:rPr lang="en-US" sz="2800" b="1" i="1" u="sng" dirty="0" err="1">
                <a:latin typeface="Arial Black" pitchFamily="34" charset="0"/>
              </a:rPr>
              <a:t>politika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ve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taktik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kavramlarıyla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sık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sık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karıştırılmaktadır</a:t>
            </a:r>
            <a:r>
              <a:rPr lang="en-US" sz="2800" b="1" dirty="0">
                <a:latin typeface="Arial Black" pitchFamily="34" charset="0"/>
              </a:rPr>
              <a:t>. </a:t>
            </a:r>
            <a:endParaRPr lang="tr-TR" sz="2800" b="1" dirty="0" smtClean="0">
              <a:latin typeface="Arial Black" pitchFamily="34" charset="0"/>
            </a:endParaRPr>
          </a:p>
          <a:p>
            <a:pPr algn="just"/>
            <a:r>
              <a:rPr lang="tr-TR" sz="2800" b="1" dirty="0">
                <a:latin typeface="Arial Black" pitchFamily="34" charset="0"/>
              </a:rPr>
              <a:t> </a:t>
            </a:r>
            <a:r>
              <a:rPr lang="tr-TR" sz="2800" b="1" dirty="0" smtClean="0">
                <a:latin typeface="Arial Black" pitchFamily="34" charset="0"/>
              </a:rPr>
              <a:t>    </a:t>
            </a:r>
            <a:r>
              <a:rPr lang="tr-TR" sz="2800" b="1" dirty="0" smtClean="0">
                <a:solidFill>
                  <a:srgbClr val="0070C0"/>
                </a:solidFill>
                <a:latin typeface="Arial Black" pitchFamily="34" charset="0"/>
              </a:rPr>
              <a:t>P</a:t>
            </a:r>
            <a:r>
              <a:rPr lang="en-US" sz="2800" b="1" dirty="0" err="1" smtClean="0">
                <a:solidFill>
                  <a:srgbClr val="0070C0"/>
                </a:solidFill>
                <a:latin typeface="Arial Black" pitchFamily="34" charset="0"/>
              </a:rPr>
              <a:t>olitikalar</a:t>
            </a:r>
            <a:r>
              <a:rPr lang="en-US" sz="2800" b="1" dirty="0">
                <a:latin typeface="Arial Black" pitchFamily="34" charset="0"/>
              </a:rPr>
              <a:t>, </a:t>
            </a:r>
            <a:r>
              <a:rPr lang="en-US" sz="2800" b="1" u="sng" dirty="0" err="1">
                <a:latin typeface="Arial Black" pitchFamily="34" charset="0"/>
              </a:rPr>
              <a:t>örgütün</a:t>
            </a:r>
            <a:r>
              <a:rPr lang="en-US" sz="2800" b="1" u="sng" dirty="0">
                <a:latin typeface="Arial Black" pitchFamily="34" charset="0"/>
              </a:rPr>
              <a:t> </a:t>
            </a:r>
            <a:r>
              <a:rPr lang="en-US" sz="2800" b="1" u="sng" dirty="0" err="1">
                <a:latin typeface="Arial Black" pitchFamily="34" charset="0"/>
              </a:rPr>
              <a:t>uymayı</a:t>
            </a:r>
            <a:r>
              <a:rPr lang="en-US" sz="2800" b="1" u="sng" dirty="0">
                <a:latin typeface="Arial Black" pitchFamily="34" charset="0"/>
              </a:rPr>
              <a:t> </a:t>
            </a:r>
            <a:r>
              <a:rPr lang="en-US" sz="2800" b="1" u="sng" dirty="0" err="1" smtClean="0">
                <a:latin typeface="Arial Black" pitchFamily="34" charset="0"/>
              </a:rPr>
              <a:t>arzu</a:t>
            </a:r>
            <a:r>
              <a:rPr lang="tr-TR" sz="2800" b="1" u="sng" dirty="0" smtClean="0">
                <a:latin typeface="Arial Black" pitchFamily="34" charset="0"/>
              </a:rPr>
              <a:t> </a:t>
            </a:r>
            <a:r>
              <a:rPr lang="en-US" sz="2800" b="1" u="sng" dirty="0" err="1" smtClean="0">
                <a:latin typeface="Arial Black" pitchFamily="34" charset="0"/>
              </a:rPr>
              <a:t>ettiği</a:t>
            </a:r>
            <a:r>
              <a:rPr lang="en-US" sz="2800" b="1" u="sng" dirty="0" smtClean="0">
                <a:latin typeface="Arial Black" pitchFamily="34" charset="0"/>
              </a:rPr>
              <a:t> </a:t>
            </a:r>
            <a:r>
              <a:rPr lang="en-US" sz="2800" b="1" u="sng" dirty="0" err="1">
                <a:latin typeface="Arial Black" pitchFamily="34" charset="0"/>
              </a:rPr>
              <a:t>ilkeleri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belirtirken</a:t>
            </a:r>
            <a:r>
              <a:rPr lang="en-US" sz="2800" b="1" dirty="0">
                <a:latin typeface="Arial Black" pitchFamily="34" charset="0"/>
              </a:rPr>
              <a:t>, </a:t>
            </a:r>
            <a:endParaRPr lang="tr-TR" sz="2800" b="1" dirty="0" smtClean="0">
              <a:latin typeface="Arial Black" pitchFamily="34" charset="0"/>
            </a:endParaRPr>
          </a:p>
          <a:p>
            <a:pPr algn="just"/>
            <a:r>
              <a:rPr lang="tr-TR" sz="2800" b="1" dirty="0">
                <a:latin typeface="Arial Black" pitchFamily="34" charset="0"/>
              </a:rPr>
              <a:t> </a:t>
            </a:r>
            <a:r>
              <a:rPr lang="tr-TR" sz="2800" b="1" dirty="0" smtClean="0">
                <a:latin typeface="Arial Black" pitchFamily="34" charset="0"/>
              </a:rPr>
              <a:t>    </a:t>
            </a: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>S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trateji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ise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 Black" pitchFamily="34" charset="0"/>
              </a:rPr>
              <a:t>amaçları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ve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arzu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edilen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bu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ilkeleri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yerine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getirmede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</a:rPr>
              <a:t>kullanılacak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</a:rPr>
              <a:t>araçları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sunar</a:t>
            </a:r>
            <a:r>
              <a:rPr lang="en-US" sz="2800" b="1" dirty="0">
                <a:latin typeface="Arial Black" pitchFamily="34" charset="0"/>
              </a:rPr>
              <a:t>.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KAVRAMI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2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668482"/>
            <a:ext cx="8763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 smtClean="0">
                <a:latin typeface="Arial Black" pitchFamily="34" charset="0"/>
              </a:rPr>
              <a:t>      </a:t>
            </a:r>
            <a:r>
              <a:rPr lang="en-US" sz="2800" b="1" dirty="0" err="1" smtClean="0">
                <a:latin typeface="Arial Black" pitchFamily="34" charset="0"/>
              </a:rPr>
              <a:t>Taktikler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aslında</a:t>
            </a:r>
            <a:r>
              <a:rPr lang="en-US" sz="2800" b="1" dirty="0">
                <a:latin typeface="Arial Black" pitchFamily="34" charset="0"/>
              </a:rPr>
              <a:t>, </a:t>
            </a:r>
            <a:r>
              <a:rPr lang="en-US" sz="2800" b="1" dirty="0" err="1">
                <a:latin typeface="Arial Black" pitchFamily="34" charset="0"/>
              </a:rPr>
              <a:t>stratejinin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gerçekleşmesine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yardımcı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ayrıntılardır</a:t>
            </a:r>
            <a:r>
              <a:rPr lang="en-US" sz="2800" b="1" dirty="0">
                <a:latin typeface="Arial Black" pitchFamily="34" charset="0"/>
              </a:rPr>
              <a:t>. </a:t>
            </a:r>
            <a:endParaRPr lang="tr-TR" sz="2800" b="1" dirty="0" smtClean="0">
              <a:latin typeface="Arial Black" pitchFamily="34" charset="0"/>
            </a:endParaRPr>
          </a:p>
          <a:p>
            <a:pPr algn="just"/>
            <a:r>
              <a:rPr lang="tr-TR" sz="2800" b="1" dirty="0">
                <a:latin typeface="Arial Black" pitchFamily="34" charset="0"/>
              </a:rPr>
              <a:t> </a:t>
            </a:r>
            <a:r>
              <a:rPr lang="tr-TR" sz="2800" b="1" dirty="0" smtClean="0">
                <a:latin typeface="Arial Black" pitchFamily="34" charset="0"/>
              </a:rPr>
              <a:t>     </a:t>
            </a:r>
            <a:r>
              <a:rPr lang="en-US" sz="2800" b="1" i="1" dirty="0" smtClean="0">
                <a:solidFill>
                  <a:srgbClr val="0070C0"/>
                </a:solidFill>
                <a:latin typeface="Arial Black" pitchFamily="34" charset="0"/>
              </a:rPr>
              <a:t>Her </a:t>
            </a:r>
            <a:r>
              <a:rPr lang="en-US" sz="2800" b="1" i="1" dirty="0" err="1">
                <a:solidFill>
                  <a:srgbClr val="0070C0"/>
                </a:solidFill>
                <a:latin typeface="Arial Black" pitchFamily="34" charset="0"/>
              </a:rPr>
              <a:t>stratejiyi</a:t>
            </a:r>
            <a:r>
              <a:rPr lang="en-US" sz="2800" b="1" i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 Black" pitchFamily="34" charset="0"/>
              </a:rPr>
              <a:t>uygulamaya</a:t>
            </a:r>
            <a:r>
              <a:rPr lang="en-US" sz="2800" b="1" i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 Black" pitchFamily="34" charset="0"/>
              </a:rPr>
              <a:t>koyacak</a:t>
            </a:r>
            <a:r>
              <a:rPr lang="en-US" sz="2800" b="1" i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 Black" pitchFamily="34" charset="0"/>
              </a:rPr>
              <a:t>mutlaka</a:t>
            </a:r>
            <a:r>
              <a:rPr lang="en-US" sz="2800" b="1" i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Arial Black" pitchFamily="34" charset="0"/>
              </a:rPr>
              <a:t>bir</a:t>
            </a:r>
            <a:r>
              <a:rPr lang="tr-TR" sz="2800" b="1" i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Arial Black" pitchFamily="34" charset="0"/>
              </a:rPr>
              <a:t>takım</a:t>
            </a:r>
            <a:r>
              <a:rPr lang="en-US" sz="2800" b="1" i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Arial Black" pitchFamily="34" charset="0"/>
              </a:rPr>
              <a:t>taktikler</a:t>
            </a:r>
            <a:r>
              <a:rPr lang="en-US" sz="2800" b="1" i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gereklidir</a:t>
            </a:r>
            <a:r>
              <a:rPr lang="en-US" sz="2800" b="1" dirty="0">
                <a:latin typeface="Arial Black" pitchFamily="34" charset="0"/>
              </a:rPr>
              <a:t>. Bu </a:t>
            </a:r>
            <a:r>
              <a:rPr lang="en-US" sz="2800" b="1" dirty="0" err="1">
                <a:latin typeface="Arial Black" pitchFamily="34" charset="0"/>
              </a:rPr>
              <a:t>yüzden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taktik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stratejiyi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gerçekleştiren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bir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araç</a:t>
            </a:r>
            <a:r>
              <a:rPr lang="en-US" sz="2800" b="1" dirty="0">
                <a:latin typeface="Arial Black" pitchFamily="34" charset="0"/>
              </a:rPr>
              <a:t>, </a:t>
            </a:r>
            <a:r>
              <a:rPr lang="en-US" sz="2800" b="1" dirty="0" err="1">
                <a:latin typeface="Arial Black" pitchFamily="34" charset="0"/>
              </a:rPr>
              <a:t>onun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vazgeçilmez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devamıdır</a:t>
            </a:r>
            <a:r>
              <a:rPr lang="en-US" sz="2800" b="1" dirty="0">
                <a:latin typeface="Arial Black" pitchFamily="34" charset="0"/>
              </a:rPr>
              <a:t> (</a:t>
            </a:r>
            <a:r>
              <a:rPr lang="en-US" sz="2800" b="1" dirty="0" err="1">
                <a:latin typeface="Arial Black" pitchFamily="34" charset="0"/>
              </a:rPr>
              <a:t>Eren</a:t>
            </a:r>
            <a:r>
              <a:rPr lang="en-US" sz="2800" b="1" dirty="0">
                <a:latin typeface="Arial Black" pitchFamily="34" charset="0"/>
              </a:rPr>
              <a:t>, 2000:15).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KAVRAMI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95400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Arial Black" pitchFamily="34" charset="0"/>
              </a:rPr>
              <a:t>     </a:t>
            </a:r>
            <a:r>
              <a:rPr lang="en-US" sz="2800" dirty="0" err="1" smtClean="0">
                <a:latin typeface="Arial Black" pitchFamily="34" charset="0"/>
              </a:rPr>
              <a:t>Hatipoğlu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stratejinin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amacını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“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örgütteki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00B050"/>
                </a:solidFill>
                <a:latin typeface="Arial Black" pitchFamily="34" charset="0"/>
              </a:rPr>
              <a:t>fonksiyonel</a:t>
            </a:r>
            <a:r>
              <a:rPr lang="en-US" sz="28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00B050"/>
                </a:solidFill>
                <a:latin typeface="Arial Black" pitchFamily="34" charset="0"/>
              </a:rPr>
              <a:t>ve</a:t>
            </a:r>
            <a:r>
              <a:rPr lang="en-US" sz="28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00B050"/>
                </a:solidFill>
                <a:latin typeface="Arial Black" pitchFamily="34" charset="0"/>
              </a:rPr>
              <a:t>icracı</a:t>
            </a:r>
            <a:r>
              <a:rPr lang="en-US" sz="28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bölümleri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örgütün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temel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amacına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yöneltmektir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.” </a:t>
            </a:r>
            <a:r>
              <a:rPr lang="en-US" sz="2800" dirty="0" err="1" smtClean="0">
                <a:latin typeface="Arial Black" pitchFamily="34" charset="0"/>
              </a:rPr>
              <a:t>olarak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tanımlamıştır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>
                <a:latin typeface="Arial Black" pitchFamily="34" charset="0"/>
              </a:rPr>
              <a:t>(</a:t>
            </a:r>
            <a:r>
              <a:rPr lang="en-US" sz="2800" dirty="0" err="1">
                <a:latin typeface="Arial Black" pitchFamily="34" charset="0"/>
              </a:rPr>
              <a:t>Hatipoğlu</a:t>
            </a:r>
            <a:r>
              <a:rPr lang="en-US" sz="2800" dirty="0">
                <a:latin typeface="Arial Black" pitchFamily="34" charset="0"/>
              </a:rPr>
              <a:t>, 1986:43). Norman </a:t>
            </a:r>
            <a:r>
              <a:rPr lang="en-US" sz="2800" dirty="0" err="1">
                <a:latin typeface="Arial Black" pitchFamily="34" charset="0"/>
              </a:rPr>
              <a:t>ve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Handcombe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ise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stratejinin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amaçlarını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aşağıdaki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gibi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belirlemişlerdir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latin typeface="Arial Black" pitchFamily="34" charset="0"/>
              </a:rPr>
              <a:t>(</a:t>
            </a:r>
            <a:r>
              <a:rPr lang="en-US" sz="2800" dirty="0">
                <a:latin typeface="Arial Black" pitchFamily="34" charset="0"/>
              </a:rPr>
              <a:t>Norman </a:t>
            </a:r>
            <a:r>
              <a:rPr lang="en-US" sz="2800" dirty="0" err="1">
                <a:latin typeface="Arial Black" pitchFamily="34" charset="0"/>
              </a:rPr>
              <a:t>ve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Handcombe</a:t>
            </a:r>
            <a:r>
              <a:rPr lang="en-US" sz="2800" dirty="0">
                <a:latin typeface="Arial Black" pitchFamily="34" charset="0"/>
              </a:rPr>
              <a:t>, 1989:87):</a:t>
            </a:r>
          </a:p>
          <a:p>
            <a:pPr algn="just"/>
            <a:r>
              <a:rPr lang="tr-TR" sz="2800" dirty="0" smtClean="0">
                <a:latin typeface="Arial Black" pitchFamily="34" charset="0"/>
              </a:rPr>
              <a:t>   </a:t>
            </a:r>
            <a:r>
              <a:rPr lang="en-US" sz="2800" dirty="0" smtClean="0">
                <a:latin typeface="Arial Black" pitchFamily="34" charset="0"/>
              </a:rPr>
              <a:t>•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Vizyona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doğru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uygulamalı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eylem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planları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için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üst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yönetim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takımını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görevlendirmek</a:t>
            </a:r>
            <a:r>
              <a:rPr lang="en-US" sz="2800" dirty="0">
                <a:latin typeface="Arial Black" pitchFamily="34" charset="0"/>
              </a:rPr>
              <a:t>,</a:t>
            </a:r>
          </a:p>
          <a:p>
            <a:pPr algn="just"/>
            <a:r>
              <a:rPr lang="tr-TR" sz="2800" dirty="0" smtClean="0">
                <a:latin typeface="Arial Black" pitchFamily="34" charset="0"/>
              </a:rPr>
              <a:t>   </a:t>
            </a:r>
            <a:r>
              <a:rPr lang="en-US" sz="2800" dirty="0" smtClean="0">
                <a:latin typeface="Arial Black" pitchFamily="34" charset="0"/>
              </a:rPr>
              <a:t>•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Üst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yönetim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takımını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geliştirmek</a:t>
            </a:r>
            <a:r>
              <a:rPr lang="en-US" sz="2800" dirty="0">
                <a:latin typeface="Arial Black" pitchFamily="34" charset="0"/>
              </a:rPr>
              <a:t>,</a:t>
            </a:r>
          </a:p>
          <a:p>
            <a:pPr algn="just"/>
            <a:r>
              <a:rPr lang="tr-TR" sz="2800" dirty="0" smtClean="0">
                <a:latin typeface="Arial Black" pitchFamily="34" charset="0"/>
              </a:rPr>
              <a:t>   </a:t>
            </a:r>
            <a:r>
              <a:rPr lang="en-US" sz="2800" dirty="0" smtClean="0">
                <a:latin typeface="Arial Black" pitchFamily="34" charset="0"/>
              </a:rPr>
              <a:t>•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Yeni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objektif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kriterler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üretmek</a:t>
            </a:r>
            <a:r>
              <a:rPr lang="en-US" sz="2800" dirty="0">
                <a:latin typeface="Arial Black" pitchFamily="34" charset="0"/>
              </a:rPr>
              <a:t>.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KAVRAMI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744682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Arial Black" pitchFamily="34" charset="0"/>
              </a:rPr>
              <a:t>      </a:t>
            </a:r>
            <a:r>
              <a:rPr lang="en-US" sz="2800" b="1" i="1" dirty="0" err="1" smtClean="0">
                <a:solidFill>
                  <a:srgbClr val="FF0000"/>
                </a:solidFill>
                <a:latin typeface="Arial Black" pitchFamily="34" charset="0"/>
              </a:rPr>
              <a:t>Stratejinin</a:t>
            </a:r>
            <a:r>
              <a:rPr lang="en-US" sz="2800" b="1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 Black" pitchFamily="34" charset="0"/>
              </a:rPr>
              <a:t>bulunmadığı</a:t>
            </a:r>
            <a:r>
              <a:rPr lang="en-US" sz="2800" b="1" i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 Black" pitchFamily="34" charset="0"/>
              </a:rPr>
              <a:t>örgütlerde</a:t>
            </a:r>
            <a:r>
              <a:rPr lang="en-US" sz="2800" b="1" i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 Black" pitchFamily="34" charset="0"/>
              </a:rPr>
              <a:t>kaynaklar</a:t>
            </a:r>
            <a:r>
              <a:rPr lang="en-US" sz="2800" b="1" i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 Black" pitchFamily="34" charset="0"/>
              </a:rPr>
              <a:t>etkin</a:t>
            </a:r>
            <a:r>
              <a:rPr lang="en-US" sz="2800" b="1" i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 Black" pitchFamily="34" charset="0"/>
              </a:rPr>
              <a:t>ve</a:t>
            </a:r>
            <a:r>
              <a:rPr lang="en-US" sz="2800" b="1" i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 Black" pitchFamily="34" charset="0"/>
              </a:rPr>
              <a:t>verimli</a:t>
            </a:r>
            <a:r>
              <a:rPr lang="en-US" sz="2800" b="1" i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 Black" pitchFamily="34" charset="0"/>
              </a:rPr>
              <a:t>kullanılamaz</a:t>
            </a:r>
            <a:r>
              <a:rPr lang="en-US" sz="2800" dirty="0">
                <a:latin typeface="Arial Black" pitchFamily="34" charset="0"/>
              </a:rPr>
              <a:t>. 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Bu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örgütler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önceden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hiçbir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hazırlık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ve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smtClean="0">
                <a:latin typeface="Arial Black" pitchFamily="34" charset="0"/>
              </a:rPr>
              <a:t>plan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yapmadan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b="1" i="1" u="sng" dirty="0" err="1">
                <a:solidFill>
                  <a:srgbClr val="7030A0"/>
                </a:solidFill>
                <a:latin typeface="Arial Black" pitchFamily="34" charset="0"/>
              </a:rPr>
              <a:t>kararlarını</a:t>
            </a:r>
            <a:r>
              <a:rPr lang="en-US" sz="2800" b="1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7030A0"/>
                </a:solidFill>
                <a:latin typeface="Arial Black" pitchFamily="34" charset="0"/>
              </a:rPr>
              <a:t>günlük</a:t>
            </a:r>
            <a:r>
              <a:rPr lang="en-US" sz="2800" b="1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7030A0"/>
                </a:solidFill>
                <a:latin typeface="Arial Black" pitchFamily="34" charset="0"/>
              </a:rPr>
              <a:t>bilgiler</a:t>
            </a:r>
            <a:r>
              <a:rPr lang="en-US" sz="2800" b="1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7030A0"/>
                </a:solidFill>
                <a:latin typeface="Arial Black" pitchFamily="34" charset="0"/>
              </a:rPr>
              <a:t>üzerine</a:t>
            </a:r>
            <a:r>
              <a:rPr lang="en-US" sz="2800" b="1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7030A0"/>
                </a:solidFill>
                <a:latin typeface="Arial Black" pitchFamily="34" charset="0"/>
              </a:rPr>
              <a:t>kurmuşlardır</a:t>
            </a:r>
            <a:r>
              <a:rPr lang="en-US" sz="2800" dirty="0">
                <a:latin typeface="Arial Black" pitchFamily="34" charset="0"/>
              </a:rPr>
              <a:t>. </a:t>
            </a:r>
            <a:r>
              <a:rPr lang="en-US" sz="2800" dirty="0" err="1">
                <a:latin typeface="Arial Black" pitchFamily="34" charset="0"/>
              </a:rPr>
              <a:t>Stratejiden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yoksun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örgütlerin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yöneticileri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gerçekçi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olmak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yerine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kişisel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düşüncelerini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ve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aşırı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tutkularını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uygulama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eğilimine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girerler</a:t>
            </a:r>
            <a:r>
              <a:rPr lang="en-US" sz="2800" dirty="0">
                <a:latin typeface="Arial Black" pitchFamily="34" charset="0"/>
              </a:rPr>
              <a:t> (</a:t>
            </a:r>
            <a:r>
              <a:rPr lang="en-US" sz="2800" dirty="0" err="1">
                <a:latin typeface="Arial Black" pitchFamily="34" charset="0"/>
              </a:rPr>
              <a:t>Eren</a:t>
            </a:r>
            <a:r>
              <a:rPr lang="en-US" sz="2800" dirty="0">
                <a:latin typeface="Arial Black" pitchFamily="34" charset="0"/>
              </a:rPr>
              <a:t>, 2000:19</a:t>
            </a:r>
            <a:r>
              <a:rPr lang="en-US" sz="2800" dirty="0" smtClean="0">
                <a:latin typeface="Arial Black" pitchFamily="34" charset="0"/>
              </a:rPr>
              <a:t>).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KAVRAMI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68708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Arial Black" pitchFamily="34" charset="0"/>
              </a:rPr>
              <a:t>     </a:t>
            </a:r>
            <a:r>
              <a:rPr lang="en-US" sz="2800" dirty="0" err="1" smtClean="0">
                <a:latin typeface="Arial Black" pitchFamily="34" charset="0"/>
              </a:rPr>
              <a:t>Günümüzdeki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hızlı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değişim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süreci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örgütleri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bütünüyle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etkilemekte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ve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örgütler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ayakta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kalabilmek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için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değişime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uyum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sağlamak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zorunda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kalmaktadırlar</a:t>
            </a:r>
            <a:r>
              <a:rPr lang="en-US" sz="2800" dirty="0" smtClean="0">
                <a:latin typeface="Arial Black" pitchFamily="34" charset="0"/>
              </a:rPr>
              <a:t>.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Black" pitchFamily="34" charset="0"/>
              </a:rPr>
              <a:t>Örgütler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değişime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uyum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sağlamada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yeni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stratejiler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belirlemek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durumundadırlar</a:t>
            </a:r>
            <a:r>
              <a:rPr lang="en-US" sz="2800" dirty="0">
                <a:latin typeface="Arial Black" pitchFamily="34" charset="0"/>
              </a:rPr>
              <a:t>. </a:t>
            </a:r>
            <a:r>
              <a:rPr lang="en-US" sz="2800" b="1" i="1" u="sng" dirty="0" err="1">
                <a:latin typeface="Arial Black" pitchFamily="34" charset="0"/>
              </a:rPr>
              <a:t>Stratejisi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olmayan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örgütler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veya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 smtClean="0">
                <a:latin typeface="Arial Black" pitchFamily="34" charset="0"/>
              </a:rPr>
              <a:t>stratejisini</a:t>
            </a:r>
            <a:r>
              <a:rPr lang="tr-TR" sz="2800" b="1" i="1" u="sng" dirty="0" smtClean="0">
                <a:latin typeface="Arial Black" pitchFamily="34" charset="0"/>
              </a:rPr>
              <a:t> </a:t>
            </a:r>
            <a:r>
              <a:rPr lang="en-US" sz="2800" b="1" i="1" u="sng" dirty="0" err="1" smtClean="0">
                <a:latin typeface="Arial Black" pitchFamily="34" charset="0"/>
              </a:rPr>
              <a:t>belirlemeyen</a:t>
            </a:r>
            <a:r>
              <a:rPr lang="en-US" sz="2800" b="1" i="1" u="sng" dirty="0" smtClean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örgütler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gelecek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için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kendilerinden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emin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olamayacaklardır</a:t>
            </a:r>
            <a:r>
              <a:rPr lang="en-US" sz="2800" dirty="0">
                <a:latin typeface="Arial Black" pitchFamily="34" charset="0"/>
              </a:rPr>
              <a:t>. </a:t>
            </a:r>
            <a:r>
              <a:rPr lang="en-US" sz="2800" dirty="0" err="1">
                <a:latin typeface="Arial Black" pitchFamily="34" charset="0"/>
              </a:rPr>
              <a:t>Çünkü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örgütün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geleceği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önceden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planlanmamış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ve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belirsizlik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içinde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kalmıştır</a:t>
            </a:r>
            <a:r>
              <a:rPr lang="en-US" sz="2800" dirty="0">
                <a:latin typeface="Arial Black" pitchFamily="34" charset="0"/>
              </a:rPr>
              <a:t>. 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KAVRAMI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7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65970"/>
            <a:ext cx="8763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Arial Black" pitchFamily="34" charset="0"/>
              </a:rPr>
              <a:t>     </a:t>
            </a:r>
            <a:r>
              <a:rPr lang="en-US" sz="2800" dirty="0" smtClean="0">
                <a:latin typeface="Arial Black" pitchFamily="34" charset="0"/>
              </a:rPr>
              <a:t>Bu </a:t>
            </a:r>
            <a:r>
              <a:rPr lang="en-US" sz="2800" dirty="0" err="1">
                <a:latin typeface="Arial Black" pitchFamily="34" charset="0"/>
              </a:rPr>
              <a:t>durumda</a:t>
            </a:r>
            <a:r>
              <a:rPr lang="en-US" sz="2800" dirty="0">
                <a:latin typeface="Arial Black" pitchFamily="34" charset="0"/>
              </a:rPr>
              <a:t> da </a:t>
            </a:r>
            <a:r>
              <a:rPr lang="en-US" sz="2800" dirty="0" err="1">
                <a:latin typeface="Arial Black" pitchFamily="34" charset="0"/>
              </a:rPr>
              <a:t>başarısızlık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doğal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bir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sonuç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olacaktır</a:t>
            </a:r>
            <a:r>
              <a:rPr lang="en-US" sz="2800" dirty="0">
                <a:latin typeface="Arial Black" pitchFamily="34" charset="0"/>
              </a:rPr>
              <a:t>. </a:t>
            </a:r>
            <a:r>
              <a:rPr lang="en-US" sz="2800" dirty="0" err="1">
                <a:latin typeface="Arial Black" pitchFamily="34" charset="0"/>
              </a:rPr>
              <a:t>Stratejinin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temeli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hedef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belirlemek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olduğuna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göre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b="1" i="1" u="sng" dirty="0" err="1">
                <a:solidFill>
                  <a:srgbClr val="0070C0"/>
                </a:solidFill>
                <a:latin typeface="Arial Black" pitchFamily="34" charset="0"/>
              </a:rPr>
              <a:t>stratejiye</a:t>
            </a:r>
            <a:r>
              <a:rPr lang="en-US" sz="2800" b="1" i="1" u="sng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0070C0"/>
                </a:solidFill>
                <a:latin typeface="Arial Black" pitchFamily="34" charset="0"/>
              </a:rPr>
              <a:t>sahip</a:t>
            </a:r>
            <a:r>
              <a:rPr lang="en-US" sz="2800" b="1" i="1" u="sng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0070C0"/>
                </a:solidFill>
                <a:latin typeface="Arial Black" pitchFamily="34" charset="0"/>
              </a:rPr>
              <a:t>olmayan</a:t>
            </a:r>
            <a:r>
              <a:rPr lang="en-US" sz="2800" b="1" i="1" u="sng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0070C0"/>
                </a:solidFill>
                <a:latin typeface="Arial Black" pitchFamily="34" charset="0"/>
              </a:rPr>
              <a:t>bir</a:t>
            </a:r>
            <a:r>
              <a:rPr lang="en-US" sz="2800" b="1" i="1" u="sng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0070C0"/>
                </a:solidFill>
                <a:latin typeface="Arial Black" pitchFamily="34" charset="0"/>
              </a:rPr>
              <a:t>örgüt</a:t>
            </a:r>
            <a:r>
              <a:rPr lang="en-US" sz="2800" b="1" i="1" u="sng" dirty="0">
                <a:solidFill>
                  <a:srgbClr val="0070C0"/>
                </a:solidFill>
                <a:latin typeface="Arial Black" pitchFamily="34" charset="0"/>
              </a:rPr>
              <a:t>, </a:t>
            </a:r>
            <a:r>
              <a:rPr lang="en-US" sz="2800" b="1" i="1" u="sng" dirty="0" err="1">
                <a:solidFill>
                  <a:srgbClr val="0070C0"/>
                </a:solidFill>
                <a:latin typeface="Arial Black" pitchFamily="34" charset="0"/>
              </a:rPr>
              <a:t>hedeflerini</a:t>
            </a:r>
            <a:r>
              <a:rPr lang="en-US" sz="2800" b="1" i="1" u="sng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0070C0"/>
                </a:solidFill>
                <a:latin typeface="Arial Black" pitchFamily="34" charset="0"/>
              </a:rPr>
              <a:t>saptayamaz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dirty="0" err="1">
                <a:latin typeface="Arial Black" pitchFamily="34" charset="0"/>
              </a:rPr>
              <a:t>bu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belirleme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için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gerekli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hesapları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yapamaz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ve</a:t>
            </a:r>
            <a:r>
              <a:rPr lang="tr-TR" sz="2800" dirty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böylece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yeni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girişimlere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öncü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gelişmelerden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yoksun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kalır</a:t>
            </a:r>
            <a:r>
              <a:rPr lang="en-US" sz="2800" dirty="0">
                <a:latin typeface="Arial Black" pitchFamily="34" charset="0"/>
              </a:rPr>
              <a:t>.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KAVRAMI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7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020431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 smtClean="0">
                <a:latin typeface="Arial Black" pitchFamily="34" charset="0"/>
              </a:rPr>
              <a:t>     </a:t>
            </a:r>
            <a:r>
              <a:rPr lang="en-US" sz="2800" b="1" dirty="0" err="1" smtClean="0">
                <a:latin typeface="Arial Black" pitchFamily="34" charset="0"/>
              </a:rPr>
              <a:t>Yönetim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alanında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</a:rPr>
              <a:t>20.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</a:rPr>
              <a:t>yüzyılın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</a:rPr>
              <a:t>ikinci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</a:rPr>
              <a:t>yarısında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</a:rPr>
              <a:t>kullanılmaya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</a:rPr>
              <a:t>başlanan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yönetim</a:t>
            </a:r>
            <a:r>
              <a:rPr lang="en-US" sz="2800" b="1" dirty="0">
                <a:latin typeface="Arial Black" pitchFamily="34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Arial Black" pitchFamily="34" charset="0"/>
              </a:rPr>
              <a:t>stratejik</a:t>
            </a:r>
            <a:r>
              <a:rPr lang="en-US" sz="28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 Black" pitchFamily="34" charset="0"/>
              </a:rPr>
              <a:t>kararları</a:t>
            </a:r>
            <a:r>
              <a:rPr lang="en-US" sz="28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 Black" pitchFamily="34" charset="0"/>
              </a:rPr>
              <a:t>oluşturma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ve</a:t>
            </a:r>
            <a:endParaRPr lang="en-US" sz="2800" b="1" dirty="0">
              <a:latin typeface="Arial Black" pitchFamily="34" charset="0"/>
            </a:endParaRPr>
          </a:p>
          <a:p>
            <a:pPr algn="just"/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</a:rPr>
              <a:t>yerleştirme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</a:rPr>
              <a:t>sürecidir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dirty="0">
                <a:latin typeface="Arial Black" pitchFamily="34" charset="0"/>
              </a:rPr>
              <a:t>(Bowman </a:t>
            </a:r>
            <a:r>
              <a:rPr lang="en-US" sz="2800" b="1" dirty="0" err="1">
                <a:latin typeface="Arial Black" pitchFamily="34" charset="0"/>
              </a:rPr>
              <a:t>ve</a:t>
            </a:r>
            <a:r>
              <a:rPr lang="en-US" sz="2800" b="1" dirty="0">
                <a:latin typeface="Arial Black" pitchFamily="34" charset="0"/>
              </a:rPr>
              <a:t> Asch, 1992:17). 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YÖNETİM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2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95400"/>
            <a:ext cx="8763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Arial Black" pitchFamily="34" charset="0"/>
              </a:rPr>
              <a:t>      </a:t>
            </a:r>
            <a:r>
              <a:rPr lang="en-US" sz="2800" dirty="0" err="1" smtClean="0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yönetim</a:t>
            </a:r>
            <a:r>
              <a:rPr lang="en-US" sz="2800" dirty="0">
                <a:latin typeface="Arial Black" pitchFamily="34" charset="0"/>
              </a:rPr>
              <a:t>; </a:t>
            </a:r>
            <a:r>
              <a:rPr lang="en-US" sz="2800" dirty="0" err="1">
                <a:latin typeface="Arial Black" pitchFamily="34" charset="0"/>
              </a:rPr>
              <a:t>stratejilerin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planlanması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için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gerekli</a:t>
            </a:r>
            <a:r>
              <a:rPr lang="tr-TR" sz="2800" dirty="0" smtClean="0">
                <a:latin typeface="Arial Black" pitchFamily="34" charset="0"/>
              </a:rPr>
              <a:t>;</a:t>
            </a:r>
          </a:p>
          <a:p>
            <a:pPr algn="just"/>
            <a:r>
              <a:rPr lang="tr-TR" sz="2800" dirty="0" smtClean="0">
                <a:latin typeface="Arial Black" pitchFamily="34" charset="0"/>
              </a:rPr>
              <a:t>1.A</a:t>
            </a:r>
            <a:r>
              <a:rPr lang="en-US" sz="2800" dirty="0" err="1" smtClean="0">
                <a:latin typeface="Arial Black" pitchFamily="34" charset="0"/>
              </a:rPr>
              <a:t>raştırma</a:t>
            </a:r>
            <a:r>
              <a:rPr lang="en-US" sz="2800" dirty="0" smtClean="0">
                <a:latin typeface="Arial Black" pitchFamily="34" charset="0"/>
              </a:rPr>
              <a:t>,</a:t>
            </a:r>
            <a:r>
              <a:rPr lang="tr-TR" sz="2800" dirty="0" smtClean="0">
                <a:latin typeface="Arial Black" pitchFamily="34" charset="0"/>
              </a:rPr>
              <a:t> </a:t>
            </a:r>
            <a:endParaRPr lang="tr-TR" sz="2800" dirty="0" smtClean="0">
              <a:latin typeface="Arial Black" pitchFamily="34" charset="0"/>
            </a:endParaRPr>
          </a:p>
          <a:p>
            <a:pPr algn="just"/>
            <a:r>
              <a:rPr lang="tr-TR" sz="2800" dirty="0" smtClean="0">
                <a:latin typeface="Arial Black" pitchFamily="34" charset="0"/>
              </a:rPr>
              <a:t>2.İ</a:t>
            </a:r>
            <a:r>
              <a:rPr lang="en-US" sz="2800" dirty="0" err="1" smtClean="0">
                <a:latin typeface="Arial Black" pitchFamily="34" charset="0"/>
              </a:rPr>
              <a:t>nceleme</a:t>
            </a:r>
            <a:r>
              <a:rPr lang="en-US" sz="2800" dirty="0">
                <a:latin typeface="Arial Black" pitchFamily="34" charset="0"/>
              </a:rPr>
              <a:t>, </a:t>
            </a:r>
            <a:endParaRPr lang="tr-TR" sz="2800" dirty="0" smtClean="0">
              <a:latin typeface="Arial Black" pitchFamily="34" charset="0"/>
            </a:endParaRPr>
          </a:p>
          <a:p>
            <a:pPr algn="just"/>
            <a:r>
              <a:rPr lang="tr-TR" sz="2800" dirty="0" smtClean="0">
                <a:latin typeface="Arial Black" pitchFamily="34" charset="0"/>
              </a:rPr>
              <a:t>3.D</a:t>
            </a:r>
            <a:r>
              <a:rPr lang="en-US" sz="2800" dirty="0" err="1" smtClean="0">
                <a:latin typeface="Arial Black" pitchFamily="34" charset="0"/>
              </a:rPr>
              <a:t>eğerlendirme</a:t>
            </a:r>
            <a:r>
              <a:rPr lang="tr-TR" sz="2800" dirty="0" smtClean="0">
                <a:latin typeface="Arial Black" pitchFamily="34" charset="0"/>
              </a:rPr>
              <a:t>,</a:t>
            </a:r>
            <a:r>
              <a:rPr lang="en-US" sz="2800" dirty="0" smtClean="0">
                <a:latin typeface="Arial Black" pitchFamily="34" charset="0"/>
              </a:rPr>
              <a:t> </a:t>
            </a:r>
            <a:endParaRPr lang="tr-TR" sz="2800" dirty="0" smtClean="0">
              <a:latin typeface="Arial Black" pitchFamily="34" charset="0"/>
            </a:endParaRPr>
          </a:p>
          <a:p>
            <a:pPr algn="just"/>
            <a:r>
              <a:rPr lang="tr-TR" sz="2800" dirty="0" smtClean="0">
                <a:latin typeface="Arial Black" pitchFamily="34" charset="0"/>
              </a:rPr>
              <a:t>4.S</a:t>
            </a:r>
            <a:r>
              <a:rPr lang="en-US" sz="2800" dirty="0" err="1" smtClean="0">
                <a:latin typeface="Arial Black" pitchFamily="34" charset="0"/>
              </a:rPr>
              <a:t>eçim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çabalarını</a:t>
            </a:r>
            <a:r>
              <a:rPr lang="tr-TR" sz="2800" dirty="0" smtClean="0">
                <a:latin typeface="Arial Black" pitchFamily="34" charset="0"/>
              </a:rPr>
              <a:t>,</a:t>
            </a:r>
          </a:p>
          <a:p>
            <a:pPr algn="just"/>
            <a:r>
              <a:rPr lang="tr-TR" sz="2800" dirty="0">
                <a:latin typeface="Arial Black" pitchFamily="34" charset="0"/>
              </a:rPr>
              <a:t> </a:t>
            </a:r>
            <a:r>
              <a:rPr lang="tr-TR" sz="2800" dirty="0" smtClean="0">
                <a:latin typeface="Arial Black" pitchFamily="34" charset="0"/>
              </a:rPr>
              <a:t>   P</a:t>
            </a:r>
            <a:r>
              <a:rPr lang="en-US" sz="2800" dirty="0" err="1" smtClean="0">
                <a:latin typeface="Arial Black" pitchFamily="34" charset="0"/>
              </a:rPr>
              <a:t>lanlayan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örgütün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üst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düzey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yöneticilerinin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  <a:latin typeface="Arial Black" pitchFamily="34" charset="0"/>
              </a:rPr>
              <a:t>faaliyetlerini</a:t>
            </a:r>
            <a:r>
              <a:rPr lang="tr-TR" sz="2800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  <a:latin typeface="Arial Black" pitchFamily="34" charset="0"/>
              </a:rPr>
              <a:t>ilgilendiren</a:t>
            </a:r>
            <a:r>
              <a:rPr lang="en-US" sz="2800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süreçler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toplamı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olarak</a:t>
            </a:r>
            <a:r>
              <a:rPr lang="en-US" sz="2800" dirty="0">
                <a:latin typeface="Arial Black" pitchFamily="34" charset="0"/>
              </a:rPr>
              <a:t> da </a:t>
            </a:r>
            <a:r>
              <a:rPr lang="en-US" sz="2800" dirty="0" err="1">
                <a:latin typeface="Arial Black" pitchFamily="34" charset="0"/>
              </a:rPr>
              <a:t>ifade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edilebilir</a:t>
            </a:r>
            <a:r>
              <a:rPr lang="en-US" sz="2800" dirty="0">
                <a:latin typeface="Arial Black" pitchFamily="34" charset="0"/>
              </a:rPr>
              <a:t> (</a:t>
            </a:r>
            <a:r>
              <a:rPr lang="en-US" sz="2800" dirty="0" err="1">
                <a:latin typeface="Arial Black" pitchFamily="34" charset="0"/>
              </a:rPr>
              <a:t>Gümüş</a:t>
            </a:r>
            <a:r>
              <a:rPr lang="en-US" sz="2800" dirty="0">
                <a:latin typeface="Arial Black" pitchFamily="34" charset="0"/>
              </a:rPr>
              <a:t>, 95:315). 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YÖNETİM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810000" y="5943600"/>
            <a:ext cx="1828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4478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Bilgi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teknolojisine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ulaşmış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dünyamız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gelişen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kolaylıklarla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birlikte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bazı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sorunları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 da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beraberinde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yaşamaktadır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latin typeface="Arial Black" pitchFamily="34" charset="0"/>
                <a:cs typeface="Arial" pitchFamily="34" charset="0"/>
              </a:rPr>
              <a:t>Gelişmiş</a:t>
            </a:r>
            <a:r>
              <a:rPr lang="tr-TR" sz="28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  <a:cs typeface="Arial" pitchFamily="34" charset="0"/>
              </a:rPr>
              <a:t>veya</a:t>
            </a:r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gelişmeyi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hedefleyen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örgütlerin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en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büyük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sorunu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bu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süreç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içinde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doğru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kararlar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alabilmek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ve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  <a:cs typeface="Arial" pitchFamily="34" charset="0"/>
              </a:rPr>
              <a:t>bu</a:t>
            </a:r>
            <a:r>
              <a:rPr lang="en-US" sz="2800" b="1" i="1" u="sng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latin typeface="Arial Black" pitchFamily="34" charset="0"/>
                <a:cs typeface="Arial" pitchFamily="34" charset="0"/>
              </a:rPr>
              <a:t>kararların</a:t>
            </a:r>
            <a:r>
              <a:rPr lang="tr-TR" sz="2800" b="1" i="1" u="sng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latin typeface="Arial Black" pitchFamily="34" charset="0"/>
                <a:cs typeface="Arial" pitchFamily="34" charset="0"/>
              </a:rPr>
              <a:t>uygulanabilmesi</a:t>
            </a:r>
            <a:r>
              <a:rPr lang="en-US" sz="2800" b="1" i="1" u="sng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  <a:cs typeface="Arial" pitchFamily="34" charset="0"/>
              </a:rPr>
              <a:t>için</a:t>
            </a:r>
            <a:r>
              <a:rPr lang="en-US" sz="2800" b="1" i="1" u="sng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doğru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insanları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bulabilmektir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.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Günümüz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tr-TR" sz="2800" b="1" dirty="0" smtClean="0">
                <a:latin typeface="Arial Black" pitchFamily="34" charset="0"/>
                <a:cs typeface="Arial" pitchFamily="34" charset="0"/>
              </a:rPr>
              <a:t>KKTC’</a:t>
            </a:r>
            <a:r>
              <a:rPr lang="en-US" sz="2800" b="1" dirty="0" err="1" smtClean="0">
                <a:latin typeface="Arial Black" pitchFamily="34" charset="0"/>
                <a:cs typeface="Arial" pitchFamily="34" charset="0"/>
              </a:rPr>
              <a:t>deki</a:t>
            </a:r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yönetim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anlayışına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bakıldığında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atin typeface="Arial Black" pitchFamily="34" charset="0"/>
                <a:cs typeface="Arial" pitchFamily="34" charset="0"/>
              </a:rPr>
              <a:t>doğru</a:t>
            </a:r>
            <a:r>
              <a:rPr lang="tr-TR" sz="28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  <a:cs typeface="Arial" pitchFamily="34" charset="0"/>
              </a:rPr>
              <a:t>kararlar</a:t>
            </a:r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almak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yerine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sadece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kontrol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etmek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ve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ayrıntılarla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boğuşmak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bir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yöneticilik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anlayışı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olarak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görülür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. </a:t>
            </a:r>
          </a:p>
        </p:txBody>
      </p:sp>
      <p:sp>
        <p:nvSpPr>
          <p:cNvPr id="2" name="Flowchart: Punched Tape 1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EĞİTİM YÖNETİMİNDE STRATEJİK PLANLAMA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65970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Arial Black" pitchFamily="34" charset="0"/>
              </a:rPr>
              <a:t>    </a:t>
            </a:r>
            <a:r>
              <a:rPr lang="tr-TR" sz="2800" dirty="0" smtClean="0">
                <a:solidFill>
                  <a:srgbClr val="FF0000"/>
                </a:solidFill>
                <a:latin typeface="Arial Black" pitchFamily="34" charset="0"/>
              </a:rPr>
              <a:t>S</a:t>
            </a:r>
            <a:r>
              <a:rPr lang="en-US" sz="2800" dirty="0" err="1" smtClean="0">
                <a:solidFill>
                  <a:srgbClr val="FF0000"/>
                </a:solidFill>
                <a:latin typeface="Arial Black" pitchFamily="34" charset="0"/>
              </a:rPr>
              <a:t>tratatejik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Arial Black" pitchFamily="34" charset="0"/>
              </a:rPr>
              <a:t>yönetim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  <a:latin typeface="Arial Black" pitchFamily="34" charset="0"/>
              </a:rPr>
              <a:t>örgüt</a:t>
            </a:r>
            <a:r>
              <a:rPr lang="tr-TR" sz="28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Arial Black" pitchFamily="34" charset="0"/>
              </a:rPr>
              <a:t>amaçlarını</a:t>
            </a:r>
            <a:r>
              <a:rPr lang="en-US" sz="28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başarmaya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yardım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Arial Black" pitchFamily="34" charset="0"/>
              </a:rPr>
              <a:t>etmede</a:t>
            </a:r>
            <a:r>
              <a:rPr lang="tr-TR" sz="2800" dirty="0" smtClean="0">
                <a:latin typeface="Arial Black" pitchFamily="34" charset="0"/>
              </a:rPr>
              <a:t>,</a:t>
            </a:r>
            <a:r>
              <a:rPr lang="en-US" sz="2800" dirty="0" smtClean="0">
                <a:latin typeface="Arial Black" pitchFamily="34" charset="0"/>
              </a:rPr>
              <a:t>  </a:t>
            </a:r>
            <a:r>
              <a:rPr lang="en-US" sz="2800" dirty="0" err="1">
                <a:latin typeface="Arial Black" pitchFamily="34" charset="0"/>
              </a:rPr>
              <a:t>etkili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bir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stratejinin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gelişmesine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yol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gösteren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eylemler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ve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Black" pitchFamily="34" charset="0"/>
              </a:rPr>
              <a:t>kararlar</a:t>
            </a:r>
            <a:r>
              <a:rPr lang="tr-TR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Black" pitchFamily="34" charset="0"/>
              </a:rPr>
              <a:t>selidir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>
                <a:latin typeface="Arial Black" pitchFamily="34" charset="0"/>
              </a:rPr>
              <a:t>(</a:t>
            </a:r>
            <a:r>
              <a:rPr lang="en-US" sz="2800" dirty="0" err="1">
                <a:latin typeface="Arial Black" pitchFamily="34" charset="0"/>
              </a:rPr>
              <a:t>Jauch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ve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Glueck</a:t>
            </a:r>
            <a:r>
              <a:rPr lang="en-US" sz="2800" dirty="0">
                <a:latin typeface="Arial Black" pitchFamily="34" charset="0"/>
              </a:rPr>
              <a:t>, 1989:5). 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YÖNETİM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65970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Arial Black" pitchFamily="34" charset="0"/>
              </a:rPr>
              <a:t>   </a:t>
            </a:r>
            <a:r>
              <a:rPr lang="en-US" sz="2800" dirty="0" err="1" smtClean="0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yönetimle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hedeflenen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örgütleri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çevresel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değişkenlerle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birlikte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düşünmek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ve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yönetsel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kararları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olası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çevresel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değişimleri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göz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önüne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alarak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vermektir</a:t>
            </a:r>
            <a:r>
              <a:rPr lang="en-US" sz="2800" dirty="0" smtClean="0">
                <a:latin typeface="Arial Black" pitchFamily="34" charset="0"/>
              </a:rPr>
              <a:t> (</a:t>
            </a:r>
            <a:r>
              <a:rPr lang="en-US" sz="2800" dirty="0" err="1" smtClean="0">
                <a:latin typeface="Arial Black" pitchFamily="34" charset="0"/>
              </a:rPr>
              <a:t>Düren</a:t>
            </a:r>
            <a:r>
              <a:rPr lang="en-US" sz="2800" dirty="0" smtClean="0">
                <a:latin typeface="Arial Black" pitchFamily="34" charset="0"/>
              </a:rPr>
              <a:t>, 2000:10). 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YÖNETİM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65970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Arial Black" pitchFamily="34" charset="0"/>
              </a:rPr>
              <a:t>     </a:t>
            </a:r>
            <a:r>
              <a:rPr lang="en-US" sz="2800" i="1" u="sng" dirty="0" err="1" smtClean="0">
                <a:solidFill>
                  <a:srgbClr val="7030A0"/>
                </a:solidFill>
                <a:latin typeface="Arial Black" pitchFamily="34" charset="0"/>
              </a:rPr>
              <a:t>Stratejik</a:t>
            </a:r>
            <a:r>
              <a:rPr lang="en-US" sz="2800" i="1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yönetimin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temel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amacı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geçmişteki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başarıları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tekrar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etmek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değil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i="1" u="sng" dirty="0" err="1">
                <a:solidFill>
                  <a:srgbClr val="00B050"/>
                </a:solidFill>
                <a:latin typeface="Arial Black" pitchFamily="34" charset="0"/>
              </a:rPr>
              <a:t>beklenilmeyen</a:t>
            </a:r>
            <a:r>
              <a:rPr lang="en-US" sz="28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00B050"/>
                </a:solidFill>
                <a:latin typeface="Arial Black" pitchFamily="34" charset="0"/>
              </a:rPr>
              <a:t>durumların</a:t>
            </a:r>
            <a:r>
              <a:rPr lang="en-US" sz="28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00B050"/>
                </a:solidFill>
                <a:latin typeface="Arial Black" pitchFamily="34" charset="0"/>
              </a:rPr>
              <a:t>üstesinden</a:t>
            </a:r>
            <a:r>
              <a:rPr lang="tr-TR" sz="2800" i="1" u="sng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00B050"/>
                </a:solidFill>
                <a:latin typeface="Arial Black" pitchFamily="34" charset="0"/>
              </a:rPr>
              <a:t>gelmek</a:t>
            </a:r>
            <a:r>
              <a:rPr lang="en-US" sz="2800" i="1" u="sng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ve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çevre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problemlerini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halletmektir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>
                <a:latin typeface="Arial Black" pitchFamily="34" charset="0"/>
              </a:rPr>
              <a:t>(</a:t>
            </a:r>
            <a:r>
              <a:rPr lang="en-US" sz="2800" dirty="0" err="1">
                <a:latin typeface="Arial Black" pitchFamily="34" charset="0"/>
              </a:rPr>
              <a:t>Üzün</a:t>
            </a:r>
            <a:r>
              <a:rPr lang="en-US" sz="2800" dirty="0">
                <a:latin typeface="Arial Black" pitchFamily="34" charset="0"/>
              </a:rPr>
              <a:t>, 2000:3). </a:t>
            </a:r>
            <a:r>
              <a:rPr lang="en-US" sz="2800" dirty="0" err="1">
                <a:latin typeface="Arial Black" pitchFamily="34" charset="0"/>
              </a:rPr>
              <a:t>Ancak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günümüz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örgütlerinde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bu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tekrarı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görmek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mümkündür</a:t>
            </a:r>
            <a:r>
              <a:rPr lang="en-US" sz="2800" dirty="0">
                <a:latin typeface="Arial Black" pitchFamily="34" charset="0"/>
              </a:rPr>
              <a:t>.</a:t>
            </a:r>
          </a:p>
          <a:p>
            <a:pPr algn="just"/>
            <a:r>
              <a:rPr lang="en-US" sz="2800" dirty="0" err="1">
                <a:latin typeface="Arial Black" pitchFamily="34" charset="0"/>
              </a:rPr>
              <a:t>Özellikle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Arial Black" pitchFamily="34" charset="0"/>
              </a:rPr>
              <a:t>örgütlerin</a:t>
            </a:r>
            <a:r>
              <a:rPr lang="en-US" sz="28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geçmiş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uygulamaları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tekrarlaması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i="1" u="sng" dirty="0" err="1">
                <a:solidFill>
                  <a:srgbClr val="0070C0"/>
                </a:solidFill>
                <a:latin typeface="Arial Black" pitchFamily="34" charset="0"/>
              </a:rPr>
              <a:t>stratejik</a:t>
            </a:r>
            <a:r>
              <a:rPr lang="en-US" sz="2800" i="1" u="sng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0070C0"/>
                </a:solidFill>
                <a:latin typeface="Arial Black" pitchFamily="34" charset="0"/>
              </a:rPr>
              <a:t>kararlar</a:t>
            </a:r>
            <a:r>
              <a:rPr lang="en-US" sz="2800" i="1" u="sng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0070C0"/>
                </a:solidFill>
                <a:latin typeface="Arial Black" pitchFamily="34" charset="0"/>
              </a:rPr>
              <a:t>alamaması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olarak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yorumlanabilir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YÖNETİM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65970"/>
            <a:ext cx="8763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Arial Black" pitchFamily="34" charset="0"/>
              </a:rPr>
              <a:t>     </a:t>
            </a:r>
            <a:r>
              <a:rPr lang="en-US" sz="2800" dirty="0" err="1" smtClean="0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yönetim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iş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kararlarını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sistem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bütününde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almaya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yarayan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bir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yoldur</a:t>
            </a:r>
            <a:r>
              <a:rPr lang="en-US" sz="2800" dirty="0">
                <a:latin typeface="Arial Black" pitchFamily="34" charset="0"/>
              </a:rPr>
              <a:t>. </a:t>
            </a:r>
            <a:r>
              <a:rPr lang="en-US" sz="2800" dirty="0" err="1">
                <a:latin typeface="Arial Black" pitchFamily="34" charset="0"/>
              </a:rPr>
              <a:t>Stratejik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yönetimi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yerine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getiren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işler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daha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etkilidir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ve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bir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örgütün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temel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problemlerini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araştırmada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yöneticilere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yardım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eder</a:t>
            </a:r>
            <a:r>
              <a:rPr lang="en-US" sz="2800" dirty="0">
                <a:latin typeface="Arial Black" pitchFamily="34" charset="0"/>
              </a:rPr>
              <a:t>. (</a:t>
            </a:r>
            <a:r>
              <a:rPr lang="en-US" sz="2800" dirty="0" err="1">
                <a:latin typeface="Arial Black" pitchFamily="34" charset="0"/>
              </a:rPr>
              <a:t>Jauch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ve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Glueck</a:t>
            </a:r>
            <a:r>
              <a:rPr lang="en-US" sz="2800" dirty="0">
                <a:latin typeface="Arial Black" pitchFamily="34" charset="0"/>
              </a:rPr>
              <a:t>, 1989:18). 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YÖNETİM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917918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Arial Black" pitchFamily="34" charset="0"/>
              </a:rPr>
              <a:t>    </a:t>
            </a:r>
            <a:r>
              <a:rPr lang="en-US" sz="2800" dirty="0" err="1" smtClean="0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yönetim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yalnız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amaçlarla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ilgilenmemekte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bu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amaçlara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Black" pitchFamily="34" charset="0"/>
              </a:rPr>
              <a:t>ulaşmada</a:t>
            </a:r>
            <a:r>
              <a:rPr lang="tr-TR" sz="28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Black" pitchFamily="34" charset="0"/>
              </a:rPr>
              <a:t>yararlanılan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insan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kaynağıyla</a:t>
            </a:r>
            <a:r>
              <a:rPr lang="en-US" sz="2800" dirty="0">
                <a:latin typeface="Arial Black" pitchFamily="34" charset="0"/>
              </a:rPr>
              <a:t> da </a:t>
            </a:r>
            <a:r>
              <a:rPr lang="en-US" sz="2800" dirty="0" err="1">
                <a:latin typeface="Arial Black" pitchFamily="34" charset="0"/>
              </a:rPr>
              <a:t>ilgilenmektedir</a:t>
            </a:r>
            <a:r>
              <a:rPr lang="en-US" sz="2800" dirty="0">
                <a:latin typeface="Arial Black" pitchFamily="34" charset="0"/>
              </a:rPr>
              <a:t>.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YÖNETİM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0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752600"/>
            <a:ext cx="8610600" cy="4114800"/>
          </a:xfrm>
          <a:prstGeom prst="rect">
            <a:avLst/>
          </a:prstGeom>
        </p:spPr>
        <p:txBody>
          <a:bodyPr/>
          <a:lstStyle/>
          <a:p>
            <a:r>
              <a:rPr lang="tr-TR" sz="3600" dirty="0" smtClean="0">
                <a:solidFill>
                  <a:schemeClr val="tx1"/>
                </a:solidFill>
                <a:latin typeface="Arial Black" pitchFamily="34" charset="0"/>
              </a:rPr>
              <a:t>Uzun vadeli geleceği senaryolamak</a:t>
            </a:r>
          </a:p>
          <a:p>
            <a:endParaRPr lang="tr-TR" sz="36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tr-TR" sz="3600" dirty="0" smtClean="0">
                <a:solidFill>
                  <a:schemeClr val="tx1"/>
                </a:solidFill>
                <a:latin typeface="Arial Black" pitchFamily="34" charset="0"/>
              </a:rPr>
              <a:t>Riskleri yönetebilmek</a:t>
            </a:r>
          </a:p>
          <a:p>
            <a:endParaRPr lang="tr-TR" sz="36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tr-TR" sz="3600" dirty="0" smtClean="0">
                <a:solidFill>
                  <a:schemeClr val="tx1"/>
                </a:solidFill>
                <a:latin typeface="Arial Black" pitchFamily="34" charset="0"/>
              </a:rPr>
              <a:t>Fırsatları yönetebilmek</a:t>
            </a:r>
            <a:endParaRPr lang="en-US" sz="3600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8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YÖNETİMİN GEREKÇELERİ</a:t>
            </a:r>
            <a:endParaRPr lang="tr-TR" sz="28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533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399"/>
            <a:ext cx="8964613" cy="55626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Tx/>
              <a:buNone/>
            </a:pPr>
            <a:endParaRPr lang="tr-TR" sz="2400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>
              <a:buFontTx/>
              <a:buNone/>
            </a:pPr>
            <a:endParaRPr lang="tr-TR" sz="2400" dirty="0">
              <a:solidFill>
                <a:srgbClr val="FFFF00"/>
              </a:solidFill>
              <a:latin typeface="Arial Unicode MS" pitchFamily="34" charset="-128"/>
            </a:endParaRPr>
          </a:p>
          <a:p>
            <a:pPr>
              <a:buFontTx/>
              <a:buNone/>
            </a:pPr>
            <a:endParaRPr lang="tr-TR" sz="2400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>
              <a:buFontTx/>
              <a:buNone/>
            </a:pPr>
            <a:endParaRPr lang="tr-TR" sz="2400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algn="just">
              <a:lnSpc>
                <a:spcPct val="170000"/>
              </a:lnSpc>
            </a:pPr>
            <a:r>
              <a:rPr lang="tr-TR" sz="3000" dirty="0" smtClean="0">
                <a:solidFill>
                  <a:srgbClr val="0070C0"/>
                </a:solidFill>
                <a:latin typeface="Arial Black" pitchFamily="34" charset="0"/>
              </a:rPr>
              <a:t>Yöneticilerin esas görevi</a:t>
            </a:r>
            <a:r>
              <a:rPr lang="tr-TR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, </a:t>
            </a:r>
            <a:r>
              <a:rPr lang="tr-TR" sz="3000" i="1" u="sng" dirty="0" smtClean="0">
                <a:solidFill>
                  <a:srgbClr val="FF0000"/>
                </a:solidFill>
                <a:latin typeface="Arial Black" pitchFamily="34" charset="0"/>
              </a:rPr>
              <a:t>kurumlarının gelecekteki ihtiyaçlarını karşılamak olmalıdır.</a:t>
            </a:r>
            <a:r>
              <a:rPr lang="tr-TR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endParaRPr lang="tr-TR" sz="2400" dirty="0" smtClean="0">
              <a:latin typeface="Arial Unicode MS" pitchFamily="34" charset="-128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8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YÖNETİMİN GEREKLİLİĞİ</a:t>
            </a:r>
            <a:endParaRPr lang="tr-TR" sz="28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078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964613" cy="6324601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>
              <a:buFontTx/>
              <a:buNone/>
            </a:pPr>
            <a:endParaRPr lang="tr-TR" sz="2400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>
              <a:buFontTx/>
              <a:buNone/>
            </a:pPr>
            <a:endParaRPr lang="tr-TR" sz="2400" dirty="0">
              <a:solidFill>
                <a:srgbClr val="FFFF00"/>
              </a:solidFill>
              <a:latin typeface="Arial Unicode MS" pitchFamily="34" charset="-128"/>
            </a:endParaRPr>
          </a:p>
          <a:p>
            <a:pPr>
              <a:buFontTx/>
              <a:buNone/>
            </a:pPr>
            <a:endParaRPr lang="tr-TR" sz="2400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>
              <a:buFontTx/>
              <a:buNone/>
            </a:pPr>
            <a:endParaRPr lang="tr-TR" sz="2400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endParaRPr lang="tr-TR" sz="2400" dirty="0" smtClean="0">
              <a:latin typeface="Arial Unicode MS" pitchFamily="34" charset="-128"/>
            </a:endParaRPr>
          </a:p>
          <a:p>
            <a:pPr algn="just">
              <a:lnSpc>
                <a:spcPct val="170000"/>
              </a:lnSpc>
            </a:pPr>
            <a:r>
              <a:rPr lang="tr-TR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Sürekli, değişen bir çevrede yaşayan ve giderek daha </a:t>
            </a:r>
            <a:r>
              <a:rPr lang="tr-TR" sz="4200" dirty="0" smtClean="0">
                <a:solidFill>
                  <a:srgbClr val="FF0000"/>
                </a:solidFill>
                <a:latin typeface="Arial Black" pitchFamily="34" charset="0"/>
              </a:rPr>
              <a:t>güçlü bir rekabetle </a:t>
            </a:r>
            <a:r>
              <a:rPr lang="tr-TR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karşılaşan kurumların </a:t>
            </a:r>
            <a:r>
              <a:rPr lang="tr-TR" sz="4200" dirty="0" smtClean="0">
                <a:solidFill>
                  <a:srgbClr val="FF0000"/>
                </a:solidFill>
                <a:latin typeface="Arial Black" pitchFamily="34" charset="0"/>
              </a:rPr>
              <a:t>etkili ve verimli bir şekilde yönetilebilmeleri</a:t>
            </a:r>
            <a:r>
              <a:rPr lang="tr-TR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, </a:t>
            </a:r>
            <a:r>
              <a:rPr lang="tr-TR" sz="4200" dirty="0" smtClean="0">
                <a:solidFill>
                  <a:srgbClr val="00B050"/>
                </a:solidFill>
                <a:latin typeface="Arial Black" pitchFamily="34" charset="0"/>
              </a:rPr>
              <a:t>geleceğe odaklanabilmeleri </a:t>
            </a:r>
            <a:r>
              <a:rPr lang="tr-TR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ve </a:t>
            </a:r>
            <a:r>
              <a:rPr lang="tr-TR" sz="4200" dirty="0" smtClean="0">
                <a:solidFill>
                  <a:srgbClr val="7030A0"/>
                </a:solidFill>
                <a:latin typeface="Arial Black" pitchFamily="34" charset="0"/>
              </a:rPr>
              <a:t>olası bazı krizlerle mücadele edebilmeleri için</a:t>
            </a:r>
            <a:r>
              <a:rPr lang="tr-TR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, </a:t>
            </a:r>
            <a:r>
              <a:rPr lang="tr-TR" sz="4200" dirty="0" smtClean="0">
                <a:solidFill>
                  <a:srgbClr val="0070C0"/>
                </a:solidFill>
                <a:latin typeface="Arial Black" pitchFamily="34" charset="0"/>
              </a:rPr>
              <a:t>rakiplerin şu anda ve gelecekte sahip olacakları rekabet üstünlükleri de incelenmelidir. </a:t>
            </a:r>
          </a:p>
          <a:p>
            <a:pPr algn="just">
              <a:buFontTx/>
              <a:buNone/>
            </a:pPr>
            <a:endParaRPr lang="tr-TR" sz="4200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8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YÖNETİMİN GEREKLİLİĞİ</a:t>
            </a:r>
            <a:endParaRPr lang="tr-TR" sz="28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547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3399"/>
            <a:ext cx="8964613" cy="63246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Tx/>
              <a:buNone/>
            </a:pPr>
            <a:endParaRPr lang="tr-TR" sz="2400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>
              <a:buFontTx/>
              <a:buNone/>
            </a:pPr>
            <a:endParaRPr lang="tr-TR" sz="2400" dirty="0">
              <a:solidFill>
                <a:srgbClr val="FFFF00"/>
              </a:solidFill>
              <a:latin typeface="Arial Unicode MS" pitchFamily="34" charset="-128"/>
            </a:endParaRPr>
          </a:p>
          <a:p>
            <a:pPr>
              <a:buFontTx/>
              <a:buNone/>
            </a:pPr>
            <a:endParaRPr lang="tr-TR" sz="2400" dirty="0" smtClean="0">
              <a:solidFill>
                <a:srgbClr val="FFFF00"/>
              </a:solidFill>
              <a:latin typeface="Arial Unicode MS" pitchFamily="34" charset="-128"/>
            </a:endParaRPr>
          </a:p>
          <a:p>
            <a:pPr algn="just"/>
            <a:r>
              <a:rPr lang="tr-TR" sz="4200" dirty="0" smtClean="0">
                <a:solidFill>
                  <a:srgbClr val="FF0000"/>
                </a:solidFill>
                <a:latin typeface="Arial Black" pitchFamily="34" charset="0"/>
              </a:rPr>
              <a:t>Stratejik </a:t>
            </a:r>
            <a:r>
              <a:rPr lang="tr-TR" sz="4200" dirty="0" smtClean="0">
                <a:solidFill>
                  <a:srgbClr val="FF0000"/>
                </a:solidFill>
                <a:latin typeface="Arial Black" pitchFamily="34" charset="0"/>
              </a:rPr>
              <a:t>yönetim</a:t>
            </a:r>
            <a:r>
              <a:rPr lang="tr-TR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, bu </a:t>
            </a:r>
            <a:r>
              <a:rPr lang="tr-TR" sz="4200" dirty="0" smtClean="0">
                <a:solidFill>
                  <a:srgbClr val="00B050"/>
                </a:solidFill>
                <a:latin typeface="Arial Black" pitchFamily="34" charset="0"/>
              </a:rPr>
              <a:t>değişikliklere uyum sağlama </a:t>
            </a:r>
            <a:r>
              <a:rPr lang="tr-TR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ve </a:t>
            </a:r>
            <a:r>
              <a:rPr lang="tr-TR" sz="4200" dirty="0" smtClean="0">
                <a:solidFill>
                  <a:srgbClr val="7030A0"/>
                </a:solidFill>
                <a:latin typeface="Arial Black" pitchFamily="34" charset="0"/>
              </a:rPr>
              <a:t>rekabet üstünlüğünü</a:t>
            </a:r>
            <a:r>
              <a:rPr lang="tr-TR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tr-TR" sz="4200" dirty="0" smtClean="0">
                <a:solidFill>
                  <a:srgbClr val="0070C0"/>
                </a:solidFill>
                <a:latin typeface="Arial Black" pitchFamily="34" charset="0"/>
              </a:rPr>
              <a:t>ele geçirmeye yönelik</a:t>
            </a:r>
            <a:r>
              <a:rPr lang="tr-TR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özel bir yönetim sürecidir.</a:t>
            </a:r>
            <a:endParaRPr lang="en-US" sz="4200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8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YÖNETİMİN GEREKLİLİĞİ</a:t>
            </a:r>
            <a:endParaRPr lang="tr-TR" sz="28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428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991600" cy="4114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tr-TR" sz="1800" dirty="0" smtClean="0">
              <a:latin typeface="Arial Unicode MS" pitchFamily="34" charset="-128"/>
            </a:endParaRPr>
          </a:p>
          <a:p>
            <a:pPr algn="just">
              <a:lnSpc>
                <a:spcPct val="80000"/>
              </a:lnSpc>
            </a:pP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Kurumun geleceğine yöneliktir. Ancak, geçmiş dönemlerin analizi ve şimdiki zamanın değerlendirilmesi ile de ilgilenir.</a:t>
            </a:r>
          </a:p>
          <a:p>
            <a:pPr algn="just">
              <a:lnSpc>
                <a:spcPct val="80000"/>
              </a:lnSpc>
            </a:pPr>
            <a:endParaRPr lang="tr-TR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Kurumun dış ve iç çevre faktörlerini 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etkileşimli 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bir biçimde 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göz önüne alır.</a:t>
            </a:r>
          </a:p>
          <a:p>
            <a:pPr algn="just">
              <a:lnSpc>
                <a:spcPct val="80000"/>
              </a:lnSpc>
            </a:pPr>
            <a:endParaRPr lang="tr-TR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“Reçeteleme” değil, “evrimsel” niteliktedir (esnek ve dinamik bir süreçtir).</a:t>
            </a:r>
          </a:p>
          <a:p>
            <a:pPr algn="just">
              <a:lnSpc>
                <a:spcPct val="80000"/>
              </a:lnSpc>
            </a:pPr>
            <a:endParaRPr lang="tr-T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marL="45720" indent="0">
              <a:lnSpc>
                <a:spcPct val="80000"/>
              </a:lnSpc>
              <a:buNone/>
            </a:pPr>
            <a:endParaRPr lang="tr-TR" sz="2400" dirty="0" smtClean="0">
              <a:latin typeface="Arial Unicode MS" pitchFamily="34" charset="-128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YÖNETİMİN KARAKTERİSTİK ÖZELLİKLERİ</a:t>
            </a:r>
            <a:endParaRPr lang="tr-TR" sz="20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955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847195"/>
            <a:ext cx="8763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latin typeface="Arial Black" pitchFamily="34" charset="0"/>
                <a:cs typeface="Arial" pitchFamily="34" charset="0"/>
              </a:rPr>
              <a:t>Hatalar</a:t>
            </a:r>
            <a:r>
              <a:rPr lang="en-US" sz="2800" b="1" u="sng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 Black" pitchFamily="34" charset="0"/>
                <a:cs typeface="Arial" pitchFamily="34" charset="0"/>
              </a:rPr>
              <a:t>ve</a:t>
            </a:r>
            <a:r>
              <a:rPr lang="tr-TR" sz="2800" b="1" u="sng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 Black" pitchFamily="34" charset="0"/>
                <a:cs typeface="Arial" pitchFamily="34" charset="0"/>
              </a:rPr>
              <a:t>sorunlar</a:t>
            </a:r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ortaya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çıktığında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ise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ifade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edilen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“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kaynak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yetersizliğimiz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var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”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gibi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kısa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ve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çözüm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önermeyen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sözlerdir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latin typeface="Arial Black" pitchFamily="34" charset="0"/>
                <a:cs typeface="Arial" pitchFamily="34" charset="0"/>
              </a:rPr>
              <a:t>Oysa</a:t>
            </a:r>
            <a:r>
              <a:rPr lang="tr-TR" sz="28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  <a:cs typeface="Arial" pitchFamily="34" charset="0"/>
              </a:rPr>
              <a:t>sorulması</a:t>
            </a:r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gereken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“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bu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proje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nasıl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kötü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sonuçlanır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?”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ya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 da “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sorunları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çözmek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için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 ne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yapabiliriz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?”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olmalıdır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. Bu </a:t>
            </a:r>
            <a:r>
              <a:rPr lang="en-US" sz="2800" b="1" dirty="0" err="1" smtClean="0">
                <a:latin typeface="Arial Black" pitchFamily="34" charset="0"/>
                <a:cs typeface="Arial" pitchFamily="34" charset="0"/>
              </a:rPr>
              <a:t>soruların</a:t>
            </a:r>
            <a:r>
              <a:rPr lang="tr-TR" sz="28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  <a:cs typeface="Arial" pitchFamily="34" charset="0"/>
              </a:rPr>
              <a:t>sorulduğu</a:t>
            </a:r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ortamda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geçerli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cevaplar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alınamıyorsa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yapılacak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ilk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iş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,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öncelikle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sistemi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ve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sistemle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birlikte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insan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kaynağını</a:t>
            </a:r>
            <a:r>
              <a:rPr lang="tr-TR" sz="2800" b="1" i="1" u="sng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  <a:cs typeface="Arial" pitchFamily="34" charset="0"/>
              </a:rPr>
              <a:t>yeniden</a:t>
            </a:r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gözden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  <a:cs typeface="Arial" pitchFamily="34" charset="0"/>
              </a:rPr>
              <a:t>geçirmektir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EĞİTİM YÖNETİMİNDE STRATEJİK PLANLAMA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76200" y="1052512"/>
            <a:ext cx="9144000" cy="527208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tr-TR" sz="1800" dirty="0" smtClean="0">
              <a:latin typeface="Arial Black" pitchFamily="34" charset="0"/>
            </a:endParaRPr>
          </a:p>
          <a:p>
            <a:pPr marL="45720" indent="0">
              <a:lnSpc>
                <a:spcPct val="80000"/>
              </a:lnSpc>
              <a:buNone/>
            </a:pPr>
            <a:endParaRPr lang="tr-TR" sz="2000" dirty="0" smtClean="0">
              <a:latin typeface="Arial Black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tr-T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Öncelikle üst kademe lider-yöneticilerin konusudur. Bununla beraber, uygulama aşamaları tüm kurumu kapsamaktadır.</a:t>
            </a:r>
          </a:p>
          <a:p>
            <a:pPr algn="just">
              <a:lnSpc>
                <a:spcPct val="80000"/>
              </a:lnSpc>
            </a:pPr>
            <a:endParaRPr lang="tr-TR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tr-T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Planlama - Uygulama - İzleme ve Değerlendirme basamaklarından oluşur (matris etkileşimli biçimde iç içe geçmiştir). </a:t>
            </a:r>
          </a:p>
          <a:p>
            <a:pPr algn="just">
              <a:lnSpc>
                <a:spcPct val="80000"/>
              </a:lnSpc>
            </a:pPr>
            <a:endParaRPr lang="tr-TR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tr-T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Sürekli gelişimi amaçlayan kurumlarda, toplam kalite yönetimi ile uyumludur.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</a:pPr>
            <a:endParaRPr lang="tr-TR" sz="2400" dirty="0" smtClean="0">
              <a:latin typeface="Arial Black" pitchFamily="34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152400" y="133674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YÖNETİMİN KARAKTERİSTİK ÖZELLİKLERİ</a:t>
            </a:r>
            <a:endParaRPr lang="tr-TR" sz="20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76200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478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76200" y="1641475"/>
            <a:ext cx="8686800" cy="453072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</a:pP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Alt kademe yöneticilerine rehberlik eder.</a:t>
            </a:r>
          </a:p>
          <a:p>
            <a:pPr lvl="1" algn="just">
              <a:lnSpc>
                <a:spcPct val="90000"/>
              </a:lnSpc>
            </a:pP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Kaynakların en etkili bir şekilde dağıtımıyla ilgilidir.</a:t>
            </a:r>
          </a:p>
          <a:p>
            <a:pPr lvl="1" algn="just">
              <a:lnSpc>
                <a:spcPct val="90000"/>
              </a:lnSpc>
            </a:pP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Kurumun 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amaçları ile toplumun menfaatlerini bir bütünlük içinde ele alır.</a:t>
            </a:r>
          </a:p>
        </p:txBody>
      </p:sp>
      <p:sp>
        <p:nvSpPr>
          <p:cNvPr id="5" name="Flowchart: Punched Tape 4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YÖNETİMİN KARAKTERİSTİK ÖZELLİKLERİ</a:t>
            </a:r>
            <a:endParaRPr lang="tr-TR" sz="20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233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52400" y="76200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accent2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accent2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kumimoji="1"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STRATEJİK DÖNÜM NOKTASI</a:t>
            </a:r>
            <a:r>
              <a:rPr kumimoji="1"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NDA VİZYONUN İŞLEVİ</a:t>
            </a:r>
          </a:p>
          <a:p>
            <a:pPr algn="ctr">
              <a:spcBef>
                <a:spcPct val="0"/>
              </a:spcBef>
            </a:pPr>
            <a:r>
              <a:rPr kumimoji="1" lang="tr-TR" sz="3200" dirty="0">
                <a:solidFill>
                  <a:srgbClr val="FF9900"/>
                </a:solidFill>
                <a:latin typeface="Comic Sans MS" pitchFamily="66" charset="0"/>
              </a:rPr>
              <a:t>Stratejik Odaklanma</a:t>
            </a:r>
            <a:endParaRPr kumimoji="1" lang="en-US" sz="3200" dirty="0">
              <a:solidFill>
                <a:srgbClr val="FF9900"/>
              </a:solidFill>
              <a:latin typeface="Comic Sans MS" pitchFamily="66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33400" y="1083860"/>
            <a:ext cx="8382000" cy="53169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kumimoji="1" lang="tr-TR" sz="1600">
                <a:solidFill>
                  <a:schemeClr val="tx1"/>
                </a:solidFill>
              </a:rPr>
              <a:t> </a:t>
            </a:r>
            <a:endParaRPr kumimoji="1" lang="en-US" sz="2000">
              <a:solidFill>
                <a:schemeClr val="tx1"/>
              </a:solidFill>
            </a:endParaRPr>
          </a:p>
        </p:txBody>
      </p:sp>
      <p:sp>
        <p:nvSpPr>
          <p:cNvPr id="16388" name="Freeform 4"/>
          <p:cNvSpPr>
            <a:spLocks/>
          </p:cNvSpPr>
          <p:nvPr/>
        </p:nvSpPr>
        <p:spPr bwMode="auto">
          <a:xfrm>
            <a:off x="838200" y="1295400"/>
            <a:ext cx="7162800" cy="4724400"/>
          </a:xfrm>
          <a:custGeom>
            <a:avLst/>
            <a:gdLst>
              <a:gd name="T0" fmla="*/ 0 w 4512"/>
              <a:gd name="T1" fmla="*/ 4724400 h 2976"/>
              <a:gd name="T2" fmla="*/ 2590800 w 4512"/>
              <a:gd name="T3" fmla="*/ 2362200 h 2976"/>
              <a:gd name="T4" fmla="*/ 5791200 w 4512"/>
              <a:gd name="T5" fmla="*/ 1676400 h 2976"/>
              <a:gd name="T6" fmla="*/ 7162800 w 4512"/>
              <a:gd name="T7" fmla="*/ 0 h 29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12" h="2976">
                <a:moveTo>
                  <a:pt x="0" y="2976"/>
                </a:moveTo>
                <a:cubicBezTo>
                  <a:pt x="512" y="2392"/>
                  <a:pt x="1024" y="1808"/>
                  <a:pt x="1632" y="1488"/>
                </a:cubicBezTo>
                <a:cubicBezTo>
                  <a:pt x="2240" y="1168"/>
                  <a:pt x="3168" y="1304"/>
                  <a:pt x="3648" y="1056"/>
                </a:cubicBezTo>
                <a:cubicBezTo>
                  <a:pt x="4128" y="808"/>
                  <a:pt x="4368" y="176"/>
                  <a:pt x="45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Freeform 5"/>
          <p:cNvSpPr>
            <a:spLocks/>
          </p:cNvSpPr>
          <p:nvPr/>
        </p:nvSpPr>
        <p:spPr bwMode="auto">
          <a:xfrm>
            <a:off x="3340100" y="3276600"/>
            <a:ext cx="4864100" cy="3251200"/>
          </a:xfrm>
          <a:custGeom>
            <a:avLst/>
            <a:gdLst>
              <a:gd name="T0" fmla="*/ 1917700 w 3064"/>
              <a:gd name="T1" fmla="*/ 0 h 2048"/>
              <a:gd name="T2" fmla="*/ 4660900 w 3064"/>
              <a:gd name="T3" fmla="*/ 2743200 h 2048"/>
              <a:gd name="T4" fmla="*/ 698500 w 3064"/>
              <a:gd name="T5" fmla="*/ 3048000 h 2048"/>
              <a:gd name="T6" fmla="*/ 469900 w 3064"/>
              <a:gd name="T7" fmla="*/ 3124200 h 20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64" h="2048">
                <a:moveTo>
                  <a:pt x="1208" y="0"/>
                </a:moveTo>
                <a:cubicBezTo>
                  <a:pt x="2136" y="704"/>
                  <a:pt x="3064" y="1408"/>
                  <a:pt x="2936" y="1728"/>
                </a:cubicBezTo>
                <a:cubicBezTo>
                  <a:pt x="2808" y="2048"/>
                  <a:pt x="880" y="1880"/>
                  <a:pt x="440" y="1920"/>
                </a:cubicBezTo>
                <a:cubicBezTo>
                  <a:pt x="0" y="1960"/>
                  <a:pt x="148" y="1964"/>
                  <a:pt x="296" y="196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562600" y="4800600"/>
            <a:ext cx="1885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accent2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accent2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1" lang="tr-TR" sz="2000">
                <a:solidFill>
                  <a:schemeClr val="tx1"/>
                </a:solidFill>
              </a:rPr>
              <a:t>Örgüt düşüşe</a:t>
            </a:r>
          </a:p>
          <a:p>
            <a:pPr>
              <a:spcBef>
                <a:spcPct val="0"/>
              </a:spcBef>
            </a:pPr>
            <a:r>
              <a:rPr kumimoji="1" lang="tr-TR" sz="2000">
                <a:solidFill>
                  <a:schemeClr val="tx1"/>
                </a:solidFill>
              </a:rPr>
              <a:t>geçer</a:t>
            </a:r>
            <a:endParaRPr kumimoji="1" lang="en-US" sz="2000">
              <a:solidFill>
                <a:schemeClr val="tx1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267200" y="2465388"/>
            <a:ext cx="2352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accent2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accent2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1" lang="tr-TR" sz="2000">
                <a:solidFill>
                  <a:srgbClr val="FF3399"/>
                </a:solidFill>
              </a:rPr>
              <a:t>Stratejik Dönüm </a:t>
            </a:r>
          </a:p>
          <a:p>
            <a:pPr>
              <a:spcBef>
                <a:spcPct val="0"/>
              </a:spcBef>
            </a:pPr>
            <a:r>
              <a:rPr kumimoji="1" lang="tr-TR" sz="2000">
                <a:solidFill>
                  <a:srgbClr val="FF3399"/>
                </a:solidFill>
              </a:rPr>
              <a:t>Noktası</a:t>
            </a:r>
            <a:endParaRPr kumimoji="1" lang="en-US" sz="2000">
              <a:solidFill>
                <a:srgbClr val="FF3399"/>
              </a:solidFill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791200" y="1355725"/>
            <a:ext cx="1982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accent2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accent2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1" lang="tr-TR" sz="2000">
                <a:solidFill>
                  <a:schemeClr val="tx1"/>
                </a:solidFill>
              </a:rPr>
              <a:t>Örgüt yepyeni</a:t>
            </a:r>
          </a:p>
          <a:p>
            <a:pPr>
              <a:spcBef>
                <a:spcPct val="0"/>
              </a:spcBef>
            </a:pPr>
            <a:r>
              <a:rPr kumimoji="1" lang="tr-TR" sz="2000">
                <a:solidFill>
                  <a:schemeClr val="tx1"/>
                </a:solidFill>
              </a:rPr>
              <a:t>yüksekliklere </a:t>
            </a:r>
          </a:p>
          <a:p>
            <a:pPr>
              <a:spcBef>
                <a:spcPct val="0"/>
              </a:spcBef>
            </a:pPr>
            <a:r>
              <a:rPr kumimoji="1" lang="tr-TR" sz="2000">
                <a:solidFill>
                  <a:schemeClr val="tx1"/>
                </a:solidFill>
              </a:rPr>
              <a:t>ulaşır</a:t>
            </a:r>
            <a:endParaRPr kumimoji="1" lang="en-US" sz="2000">
              <a:solidFill>
                <a:schemeClr val="tx1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105400" y="3048000"/>
            <a:ext cx="341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accent2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accent2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1" lang="en-US" sz="200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5715000" y="3352800"/>
            <a:ext cx="1676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7306464" y="2667000"/>
            <a:ext cx="16097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accent2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accent2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accent2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kumimoji="1"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Vizyonun</a:t>
            </a:r>
          </a:p>
          <a:p>
            <a:pPr algn="ctr">
              <a:spcBef>
                <a:spcPct val="0"/>
              </a:spcBef>
            </a:pPr>
            <a:r>
              <a:rPr kumimoji="1"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İşlev </a:t>
            </a:r>
          </a:p>
          <a:p>
            <a:pPr algn="ctr">
              <a:spcBef>
                <a:spcPct val="0"/>
              </a:spcBef>
            </a:pPr>
            <a:r>
              <a:rPr kumimoji="1"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Gördüğü </a:t>
            </a:r>
          </a:p>
          <a:p>
            <a:pPr algn="ctr">
              <a:spcBef>
                <a:spcPct val="0"/>
              </a:spcBef>
            </a:pPr>
            <a:r>
              <a:rPr kumimoji="1"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Yer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33400" y="6172200"/>
            <a:ext cx="838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Oval 2"/>
          <p:cNvSpPr>
            <a:spLocks noChangeArrowheads="1"/>
          </p:cNvSpPr>
          <p:nvPr/>
        </p:nvSpPr>
        <p:spPr bwMode="auto">
          <a:xfrm>
            <a:off x="2971800" y="152400"/>
            <a:ext cx="3200400" cy="27432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81961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r>
              <a:rPr lang="tr-TR" sz="1800" b="1" u="sng" dirty="0">
                <a:solidFill>
                  <a:srgbClr val="FFFF00"/>
                </a:solidFill>
                <a:latin typeface="Arial" pitchFamily="34" charset="0"/>
              </a:rPr>
              <a:t>VERİLERİN</a:t>
            </a:r>
          </a:p>
          <a:p>
            <a:pPr algn="ctr">
              <a:spcBef>
                <a:spcPct val="0"/>
              </a:spcBef>
              <a:defRPr/>
            </a:pPr>
            <a:r>
              <a:rPr lang="tr-TR" sz="1800" b="1" u="sng" dirty="0">
                <a:solidFill>
                  <a:srgbClr val="FFFF00"/>
                </a:solidFill>
                <a:latin typeface="Arial" pitchFamily="34" charset="0"/>
              </a:rPr>
              <a:t>TOPLANMASI</a:t>
            </a:r>
            <a:endParaRPr lang="tr-TR" b="1" u="sng" dirty="0">
              <a:solidFill>
                <a:srgbClr val="FFFF00"/>
              </a:solidFill>
              <a:latin typeface="Arial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tr-TR" sz="1800" b="1" dirty="0">
                <a:solidFill>
                  <a:srgbClr val="FFFF00"/>
                </a:solidFill>
                <a:latin typeface="Arial" pitchFamily="34" charset="0"/>
              </a:rPr>
              <a:t>Çevrenizde Neler</a:t>
            </a:r>
          </a:p>
          <a:p>
            <a:pPr algn="ctr">
              <a:spcBef>
                <a:spcPct val="0"/>
              </a:spcBef>
              <a:defRPr/>
            </a:pPr>
            <a:r>
              <a:rPr lang="tr-TR" sz="1800" b="1" dirty="0">
                <a:solidFill>
                  <a:srgbClr val="FFFF00"/>
                </a:solidFill>
                <a:latin typeface="Arial" pitchFamily="34" charset="0"/>
              </a:rPr>
              <a:t> Değişmekte?</a:t>
            </a:r>
          </a:p>
          <a:p>
            <a:pPr algn="ctr">
              <a:spcBef>
                <a:spcPct val="0"/>
              </a:spcBef>
              <a:defRPr/>
            </a:pPr>
            <a:r>
              <a:rPr lang="tr-TR" sz="1800" b="1" dirty="0">
                <a:solidFill>
                  <a:srgbClr val="FFFF00"/>
                </a:solidFill>
                <a:latin typeface="Arial" pitchFamily="34" charset="0"/>
              </a:rPr>
              <a:t>Organizasyonunuzu</a:t>
            </a:r>
          </a:p>
          <a:p>
            <a:pPr algn="ctr">
              <a:spcBef>
                <a:spcPct val="0"/>
              </a:spcBef>
              <a:defRPr/>
            </a:pPr>
            <a:r>
              <a:rPr lang="tr-TR" sz="1800" b="1" dirty="0">
                <a:solidFill>
                  <a:srgbClr val="FFFF00"/>
                </a:solidFill>
                <a:latin typeface="Arial" pitchFamily="34" charset="0"/>
              </a:rPr>
              <a:t>ne kadar tanıyorsunuz?</a:t>
            </a:r>
          </a:p>
          <a:p>
            <a:pPr algn="ctr">
              <a:spcBef>
                <a:spcPct val="0"/>
              </a:spcBef>
              <a:defRPr/>
            </a:pPr>
            <a:r>
              <a:rPr lang="tr-TR" sz="1800" b="1" dirty="0">
                <a:solidFill>
                  <a:srgbClr val="FFFF00"/>
                </a:solidFill>
                <a:latin typeface="Arial" pitchFamily="34" charset="0"/>
              </a:rPr>
              <a:t>(STRATEJİK ANALİZ)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81923" name="Oval 3"/>
          <p:cNvSpPr>
            <a:spLocks noChangeArrowheads="1"/>
          </p:cNvSpPr>
          <p:nvPr/>
        </p:nvSpPr>
        <p:spPr bwMode="auto">
          <a:xfrm>
            <a:off x="152400" y="3733800"/>
            <a:ext cx="3429000" cy="28956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81961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r>
              <a:rPr lang="tr-TR" sz="1800" b="1" u="sng" dirty="0">
                <a:solidFill>
                  <a:srgbClr val="FFFF00"/>
                </a:solidFill>
                <a:latin typeface="Arial" pitchFamily="34" charset="0"/>
              </a:rPr>
              <a:t>KARAR VERME</a:t>
            </a:r>
            <a:endParaRPr lang="tr-TR" b="1" u="sng" dirty="0">
              <a:solidFill>
                <a:srgbClr val="FFFF00"/>
              </a:solidFill>
              <a:latin typeface="Arial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tr-TR" sz="1800" b="1" dirty="0">
                <a:solidFill>
                  <a:srgbClr val="FFFF00"/>
                </a:solidFill>
                <a:latin typeface="Arial" pitchFamily="34" charset="0"/>
              </a:rPr>
              <a:t>Nereye gidildiğini </a:t>
            </a:r>
          </a:p>
          <a:p>
            <a:pPr algn="ctr">
              <a:spcBef>
                <a:spcPct val="0"/>
              </a:spcBef>
              <a:defRPr/>
            </a:pPr>
            <a:r>
              <a:rPr lang="tr-TR" sz="1800" b="1" dirty="0">
                <a:solidFill>
                  <a:srgbClr val="FFFF00"/>
                </a:solidFill>
                <a:latin typeface="Arial" pitchFamily="34" charset="0"/>
              </a:rPr>
              <a:t>tahmin etme,</a:t>
            </a:r>
          </a:p>
          <a:p>
            <a:pPr algn="ctr">
              <a:spcBef>
                <a:spcPct val="0"/>
              </a:spcBef>
              <a:defRPr/>
            </a:pPr>
            <a:r>
              <a:rPr lang="tr-TR" sz="1800" b="1" dirty="0">
                <a:solidFill>
                  <a:srgbClr val="FFFF00"/>
                </a:solidFill>
                <a:latin typeface="Arial" pitchFamily="34" charset="0"/>
              </a:rPr>
              <a:t>Nereye gidildiğine karar</a:t>
            </a:r>
          </a:p>
          <a:p>
            <a:pPr algn="ctr">
              <a:spcBef>
                <a:spcPct val="0"/>
              </a:spcBef>
              <a:defRPr/>
            </a:pPr>
            <a:r>
              <a:rPr lang="tr-TR" sz="1800" b="1" dirty="0">
                <a:solidFill>
                  <a:srgbClr val="FFFF00"/>
                </a:solidFill>
                <a:latin typeface="Arial" pitchFamily="34" charset="0"/>
              </a:rPr>
              <a:t>verme ve gedikleri bulma </a:t>
            </a:r>
          </a:p>
          <a:p>
            <a:pPr algn="ctr">
              <a:spcBef>
                <a:spcPct val="0"/>
              </a:spcBef>
              <a:defRPr/>
            </a:pPr>
            <a:r>
              <a:rPr lang="tr-TR" sz="1800" b="1" dirty="0" smtClean="0">
                <a:solidFill>
                  <a:srgbClr val="FFFF00"/>
                </a:solidFill>
                <a:latin typeface="Arial" pitchFamily="34" charset="0"/>
              </a:rPr>
              <a:t>(</a:t>
            </a:r>
            <a:r>
              <a:rPr lang="tr-TR" sz="1800" b="1" dirty="0">
                <a:solidFill>
                  <a:srgbClr val="FFFF00"/>
                </a:solidFill>
                <a:latin typeface="Arial" pitchFamily="34" charset="0"/>
              </a:rPr>
              <a:t>STRATEJİK FORMÜLASYON)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5486400" y="3581400"/>
            <a:ext cx="3429000" cy="29718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81961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r>
              <a:rPr lang="tr-TR" sz="1800" b="1" u="sng" dirty="0">
                <a:solidFill>
                  <a:srgbClr val="FFFF00"/>
                </a:solidFill>
                <a:latin typeface="Arial" pitchFamily="34" charset="0"/>
              </a:rPr>
              <a:t>HAREKETE GEÇME</a:t>
            </a:r>
            <a:endParaRPr lang="tr-TR" b="1" u="sng" dirty="0">
              <a:solidFill>
                <a:srgbClr val="FFFF00"/>
              </a:solidFill>
              <a:latin typeface="Arial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tr-TR" sz="1800" b="1" dirty="0">
                <a:solidFill>
                  <a:srgbClr val="FFFF00"/>
                </a:solidFill>
                <a:latin typeface="Arial" pitchFamily="34" charset="0"/>
              </a:rPr>
              <a:t>Tercihlerin Düşünülmesi,</a:t>
            </a:r>
          </a:p>
          <a:p>
            <a:pPr algn="ctr">
              <a:spcBef>
                <a:spcPct val="0"/>
              </a:spcBef>
              <a:defRPr/>
            </a:pPr>
            <a:r>
              <a:rPr lang="tr-TR" sz="1800" b="1" dirty="0">
                <a:solidFill>
                  <a:srgbClr val="FFFF00"/>
                </a:solidFill>
                <a:latin typeface="Arial" pitchFamily="34" charset="0"/>
              </a:rPr>
              <a:t>Hassas bir şekilde </a:t>
            </a:r>
          </a:p>
          <a:p>
            <a:pPr algn="ctr">
              <a:spcBef>
                <a:spcPct val="0"/>
              </a:spcBef>
              <a:defRPr/>
            </a:pPr>
            <a:r>
              <a:rPr lang="tr-TR" sz="1800" b="1" dirty="0">
                <a:solidFill>
                  <a:srgbClr val="FFFF00"/>
                </a:solidFill>
                <a:latin typeface="Arial" pitchFamily="34" charset="0"/>
              </a:rPr>
              <a:t>kontrol edilmesi,</a:t>
            </a:r>
          </a:p>
          <a:p>
            <a:pPr algn="ctr">
              <a:spcBef>
                <a:spcPct val="0"/>
              </a:spcBef>
              <a:defRPr/>
            </a:pPr>
            <a:r>
              <a:rPr lang="tr-TR" sz="1800" b="1" dirty="0">
                <a:solidFill>
                  <a:srgbClr val="FFFF00"/>
                </a:solidFill>
                <a:latin typeface="Arial" pitchFamily="34" charset="0"/>
              </a:rPr>
              <a:t>Nasıl gerçekleştirileceğine</a:t>
            </a:r>
          </a:p>
          <a:p>
            <a:pPr algn="ctr">
              <a:spcBef>
                <a:spcPct val="0"/>
              </a:spcBef>
              <a:defRPr/>
            </a:pPr>
            <a:r>
              <a:rPr lang="tr-TR" sz="1800" b="1" dirty="0">
                <a:solidFill>
                  <a:srgbClr val="FFFF00"/>
                </a:solidFill>
                <a:latin typeface="Arial" pitchFamily="34" charset="0"/>
              </a:rPr>
              <a:t>karar verilmesi</a:t>
            </a:r>
          </a:p>
          <a:p>
            <a:pPr algn="ctr">
              <a:spcBef>
                <a:spcPct val="0"/>
              </a:spcBef>
              <a:defRPr/>
            </a:pPr>
            <a:r>
              <a:rPr lang="tr-TR" sz="1800" b="1" dirty="0">
                <a:solidFill>
                  <a:srgbClr val="FFFF00"/>
                </a:solidFill>
                <a:latin typeface="Arial" pitchFamily="34" charset="0"/>
              </a:rPr>
              <a:t>(STRATEJİK UYGULAMA)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17413" name="AutoShape 5" descr="Denim"/>
          <p:cNvSpPr>
            <a:spLocks noChangeArrowheads="1"/>
          </p:cNvSpPr>
          <p:nvPr/>
        </p:nvSpPr>
        <p:spPr bwMode="auto">
          <a:xfrm>
            <a:off x="3810000" y="4953000"/>
            <a:ext cx="1447800" cy="381000"/>
          </a:xfrm>
          <a:prstGeom prst="leftRightArrow">
            <a:avLst>
              <a:gd name="adj1" fmla="val 50000"/>
              <a:gd name="adj2" fmla="val 76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17414" name="AutoShape 6" descr="Denim"/>
          <p:cNvSpPr>
            <a:spLocks noChangeArrowheads="1"/>
          </p:cNvSpPr>
          <p:nvPr/>
        </p:nvSpPr>
        <p:spPr bwMode="auto">
          <a:xfrm rot="-2918219">
            <a:off x="2551113" y="3009900"/>
            <a:ext cx="1219200" cy="381000"/>
          </a:xfrm>
          <a:prstGeom prst="leftRightArrow">
            <a:avLst>
              <a:gd name="adj1" fmla="val 50000"/>
              <a:gd name="adj2" fmla="val 64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17415" name="AutoShape 7" descr="Denim"/>
          <p:cNvSpPr>
            <a:spLocks noChangeArrowheads="1"/>
          </p:cNvSpPr>
          <p:nvPr/>
        </p:nvSpPr>
        <p:spPr bwMode="auto">
          <a:xfrm rot="-7550341">
            <a:off x="5227638" y="3030538"/>
            <a:ext cx="1219200" cy="381000"/>
          </a:xfrm>
          <a:prstGeom prst="leftRightArrow">
            <a:avLst>
              <a:gd name="adj1" fmla="val 50000"/>
              <a:gd name="adj2" fmla="val 64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41982"/>
            <a:ext cx="2819400" cy="107721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  <a:latin typeface="Arial Black" pitchFamily="34" charset="0"/>
              </a:rPr>
              <a:t>STRATEJİK</a:t>
            </a:r>
          </a:p>
          <a:p>
            <a:r>
              <a:rPr lang="tr-TR" sz="3200" dirty="0" smtClean="0">
                <a:solidFill>
                  <a:srgbClr val="FF0000"/>
                </a:solidFill>
                <a:latin typeface="Arial Black" pitchFamily="34" charset="0"/>
              </a:rPr>
              <a:t>YÖNETİM</a:t>
            </a:r>
            <a:endParaRPr lang="en-US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41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adsı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04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954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 smtClean="0">
                <a:latin typeface="Arial Black" pitchFamily="34" charset="0"/>
              </a:rPr>
              <a:t>    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planlama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temelde</a:t>
            </a:r>
            <a:r>
              <a:rPr lang="tr-TR" sz="2800" b="1" dirty="0" smtClean="0">
                <a:latin typeface="Arial Black" pitchFamily="34" charset="0"/>
              </a:rPr>
              <a:t>;</a:t>
            </a:r>
          </a:p>
          <a:p>
            <a:pPr algn="just"/>
            <a:r>
              <a:rPr lang="tr-TR" sz="2800" b="1" dirty="0" smtClean="0">
                <a:latin typeface="Arial Black" pitchFamily="34" charset="0"/>
              </a:rPr>
              <a:t>1.Y</a:t>
            </a:r>
            <a:r>
              <a:rPr lang="en-US" sz="2800" b="1" dirty="0" err="1" smtClean="0">
                <a:latin typeface="Arial Black" pitchFamily="34" charset="0"/>
              </a:rPr>
              <a:t>önetici</a:t>
            </a:r>
            <a:r>
              <a:rPr lang="en-US" sz="2800" b="1" dirty="0">
                <a:latin typeface="Arial Black" pitchFamily="34" charset="0"/>
              </a:rPr>
              <a:t>, </a:t>
            </a:r>
            <a:endParaRPr lang="tr-TR" sz="2800" b="1" dirty="0" smtClean="0">
              <a:latin typeface="Arial Black" pitchFamily="34" charset="0"/>
            </a:endParaRPr>
          </a:p>
          <a:p>
            <a:pPr algn="just"/>
            <a:r>
              <a:rPr lang="tr-TR" sz="2800" b="1" dirty="0" smtClean="0">
                <a:latin typeface="Arial Black" pitchFamily="34" charset="0"/>
              </a:rPr>
              <a:t>2.L</a:t>
            </a:r>
            <a:r>
              <a:rPr lang="en-US" sz="2800" b="1" dirty="0" err="1" smtClean="0">
                <a:latin typeface="Arial Black" pitchFamily="34" charset="0"/>
              </a:rPr>
              <a:t>ider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ve</a:t>
            </a:r>
            <a:r>
              <a:rPr lang="en-US" sz="2800" b="1" dirty="0">
                <a:latin typeface="Arial Black" pitchFamily="34" charset="0"/>
              </a:rPr>
              <a:t> </a:t>
            </a:r>
            <a:endParaRPr lang="tr-TR" sz="2800" b="1" dirty="0" smtClean="0">
              <a:latin typeface="Arial Black" pitchFamily="34" charset="0"/>
            </a:endParaRPr>
          </a:p>
          <a:p>
            <a:pPr algn="just"/>
            <a:r>
              <a:rPr lang="tr-TR" sz="2800" b="1" dirty="0" smtClean="0">
                <a:latin typeface="Arial Black" pitchFamily="34" charset="0"/>
              </a:rPr>
              <a:t>3.P</a:t>
            </a:r>
            <a:r>
              <a:rPr lang="en-US" sz="2800" b="1" dirty="0" err="1" smtClean="0">
                <a:latin typeface="Arial Black" pitchFamily="34" charset="0"/>
              </a:rPr>
              <a:t>lanlamacılara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endParaRPr lang="tr-TR" sz="2800" b="1" dirty="0" smtClean="0">
              <a:latin typeface="Arial Black" pitchFamily="34" charset="0"/>
            </a:endParaRPr>
          </a:p>
          <a:p>
            <a:pPr algn="just"/>
            <a:r>
              <a:rPr lang="tr-TR" sz="2800" b="1" dirty="0">
                <a:latin typeface="Arial Black" pitchFamily="34" charset="0"/>
              </a:rPr>
              <a:t> </a:t>
            </a:r>
            <a:r>
              <a:rPr lang="tr-TR" sz="2800" b="1" dirty="0" smtClean="0">
                <a:latin typeface="Arial Black" pitchFamily="34" charset="0"/>
              </a:rPr>
              <a:t>   S</a:t>
            </a:r>
            <a:r>
              <a:rPr lang="en-US" sz="2800" b="1" dirty="0" err="1" smtClean="0">
                <a:latin typeface="Arial Black" pitchFamily="34" charset="0"/>
              </a:rPr>
              <a:t>tratejik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düşünme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ve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</a:rPr>
              <a:t>hareket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</a:rPr>
              <a:t>etmeye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</a:rPr>
              <a:t>yardım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</a:rPr>
              <a:t>için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Black" pitchFamily="34" charset="0"/>
              </a:rPr>
              <a:t>düzenlenmiş</a:t>
            </a:r>
            <a:r>
              <a:rPr lang="tr-TR" sz="2800" b="1" dirty="0" smtClean="0">
                <a:latin typeface="Arial Black" pitchFamily="34" charset="0"/>
              </a:rPr>
              <a:t> </a:t>
            </a:r>
            <a:endParaRPr lang="tr-TR" sz="2800" b="1" dirty="0" smtClean="0">
              <a:latin typeface="Arial Black" pitchFamily="34" charset="0"/>
            </a:endParaRPr>
          </a:p>
          <a:p>
            <a:pPr algn="just"/>
            <a:r>
              <a:rPr lang="tr-TR" sz="2800" b="1" dirty="0" smtClean="0">
                <a:latin typeface="Arial Black" pitchFamily="34" charset="0"/>
              </a:rPr>
              <a:t>a.A</a:t>
            </a:r>
            <a:r>
              <a:rPr lang="en-US" sz="2800" b="1" dirty="0" err="1" smtClean="0">
                <a:latin typeface="Arial Black" pitchFamily="34" charset="0"/>
              </a:rPr>
              <a:t>raçlar</a:t>
            </a:r>
            <a:r>
              <a:rPr lang="en-US" sz="2800" b="1" dirty="0">
                <a:latin typeface="Arial Black" pitchFamily="34" charset="0"/>
              </a:rPr>
              <a:t>, </a:t>
            </a:r>
            <a:endParaRPr lang="tr-TR" sz="2800" b="1" dirty="0" smtClean="0">
              <a:latin typeface="Arial Black" pitchFamily="34" charset="0"/>
            </a:endParaRPr>
          </a:p>
          <a:p>
            <a:pPr algn="just"/>
            <a:r>
              <a:rPr lang="tr-TR" sz="2800" b="1" dirty="0" smtClean="0">
                <a:latin typeface="Arial Black" pitchFamily="34" charset="0"/>
              </a:rPr>
              <a:t>b.İ</a:t>
            </a:r>
            <a:r>
              <a:rPr lang="en-US" sz="2800" b="1" dirty="0" err="1" smtClean="0">
                <a:latin typeface="Arial Black" pitchFamily="34" charset="0"/>
              </a:rPr>
              <a:t>şlemler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ve</a:t>
            </a:r>
            <a:r>
              <a:rPr lang="en-US" sz="2800" b="1" dirty="0">
                <a:latin typeface="Arial Black" pitchFamily="34" charset="0"/>
              </a:rPr>
              <a:t> </a:t>
            </a:r>
            <a:endParaRPr lang="tr-TR" sz="2800" b="1" dirty="0" smtClean="0">
              <a:latin typeface="Arial Black" pitchFamily="34" charset="0"/>
            </a:endParaRPr>
          </a:p>
          <a:p>
            <a:pPr algn="just"/>
            <a:r>
              <a:rPr lang="tr-TR" sz="2800" b="1" dirty="0" smtClean="0">
                <a:latin typeface="Arial Black" pitchFamily="34" charset="0"/>
              </a:rPr>
              <a:t>c.K</a:t>
            </a:r>
            <a:r>
              <a:rPr lang="en-US" sz="2800" b="1" dirty="0" err="1" smtClean="0">
                <a:latin typeface="Arial Black" pitchFamily="34" charset="0"/>
              </a:rPr>
              <a:t>avramlar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grubudur</a:t>
            </a:r>
            <a:r>
              <a:rPr lang="en-US" sz="2800" b="1" dirty="0">
                <a:latin typeface="Arial Black" pitchFamily="34" charset="0"/>
              </a:rPr>
              <a:t>. </a:t>
            </a:r>
            <a:endParaRPr lang="tr-TR" sz="2800" b="1" dirty="0" smtClean="0">
              <a:latin typeface="Arial Black" pitchFamily="34" charset="0"/>
            </a:endParaRPr>
          </a:p>
          <a:p>
            <a:pPr algn="just"/>
            <a:r>
              <a:rPr lang="tr-TR" sz="2800" b="1" dirty="0">
                <a:latin typeface="Arial Black" pitchFamily="34" charset="0"/>
              </a:rPr>
              <a:t> </a:t>
            </a:r>
            <a:r>
              <a:rPr lang="tr-TR" sz="2800" b="1" dirty="0" smtClean="0">
                <a:latin typeface="Arial Black" pitchFamily="34" charset="0"/>
              </a:rPr>
              <a:t>   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planlama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</a:rPr>
              <a:t>örgütün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</a:rPr>
              <a:t>gelişmesine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ve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 Black" pitchFamily="34" charset="0"/>
              </a:rPr>
              <a:t>etkili</a:t>
            </a:r>
            <a:r>
              <a:rPr lang="en-US" sz="28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 Black" pitchFamily="34" charset="0"/>
              </a:rPr>
              <a:t>stratejinin</a:t>
            </a:r>
            <a:r>
              <a:rPr lang="en-US" sz="28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 Black" pitchFamily="34" charset="0"/>
              </a:rPr>
              <a:t>yerleşmesine</a:t>
            </a:r>
            <a:r>
              <a:rPr lang="en-US" sz="28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yardım</a:t>
            </a: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eder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>
                <a:latin typeface="Arial Black" pitchFamily="34" charset="0"/>
              </a:rPr>
              <a:t>(Bryson, 1995:9). 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PLANLAMA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0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65970"/>
            <a:ext cx="8763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Arial Black" pitchFamily="34" charset="0"/>
              </a:rPr>
              <a:t>     </a:t>
            </a:r>
            <a:r>
              <a:rPr lang="en-US" sz="2800" dirty="0" err="1" smtClean="0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planlama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güttüğü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amaçlar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ve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planlama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öncülleri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nedeniyle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oldukça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uzun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bir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zaman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7030A0"/>
                </a:solidFill>
                <a:latin typeface="Arial Black" pitchFamily="34" charset="0"/>
              </a:rPr>
              <a:t>süresini</a:t>
            </a:r>
            <a:r>
              <a:rPr lang="tr-TR" sz="2800" i="1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7030A0"/>
                </a:solidFill>
                <a:latin typeface="Arial Black" pitchFamily="34" charset="0"/>
              </a:rPr>
              <a:t>gerekli</a:t>
            </a:r>
            <a:r>
              <a:rPr lang="en-US" sz="2800" i="1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kılmaktadır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. </a:t>
            </a:r>
            <a:r>
              <a:rPr lang="en-US" sz="2800" dirty="0">
                <a:latin typeface="Arial Black" pitchFamily="34" charset="0"/>
              </a:rPr>
              <a:t>Bu </a:t>
            </a:r>
            <a:r>
              <a:rPr lang="en-US" sz="2800" dirty="0" err="1">
                <a:latin typeface="Arial Black" pitchFamily="34" charset="0"/>
              </a:rPr>
              <a:t>nedenle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denilebilir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ki</a:t>
            </a:r>
            <a:r>
              <a:rPr lang="en-US" sz="2800" dirty="0">
                <a:latin typeface="Arial Black" pitchFamily="34" charset="0"/>
              </a:rPr>
              <a:t> en </a:t>
            </a:r>
            <a:r>
              <a:rPr lang="en-US" sz="2800" dirty="0" err="1">
                <a:latin typeface="Arial Black" pitchFamily="34" charset="0"/>
              </a:rPr>
              <a:t>uzun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süreli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planlama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stratejik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planlamadır</a:t>
            </a:r>
            <a:r>
              <a:rPr lang="en-US" sz="2800" dirty="0">
                <a:latin typeface="Arial Black" pitchFamily="34" charset="0"/>
              </a:rPr>
              <a:t> (Grigsby </a:t>
            </a:r>
            <a:r>
              <a:rPr lang="en-US" sz="2800" dirty="0" err="1">
                <a:latin typeface="Arial Black" pitchFamily="34" charset="0"/>
              </a:rPr>
              <a:t>ve</a:t>
            </a:r>
            <a:r>
              <a:rPr lang="en-US" sz="2800" dirty="0">
                <a:latin typeface="Arial Black" pitchFamily="34" charset="0"/>
              </a:rPr>
              <a:t> Stahl, 1993:72</a:t>
            </a:r>
            <a:r>
              <a:rPr lang="en-US" sz="2800" dirty="0" smtClean="0">
                <a:latin typeface="Arial Black" pitchFamily="34" charset="0"/>
              </a:rPr>
              <a:t>).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Black" pitchFamily="34" charset="0"/>
              </a:rPr>
              <a:t>Strateji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oluşturma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çalışmaları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tr-TR" sz="2800" dirty="0" smtClean="0">
                <a:solidFill>
                  <a:srgbClr val="00B050"/>
                </a:solidFill>
                <a:latin typeface="Arial Black" pitchFamily="34" charset="0"/>
              </a:rPr>
              <a:t>A.</a:t>
            </a:r>
            <a:r>
              <a:rPr lang="en-US" sz="2800" dirty="0" err="1" smtClean="0">
                <a:solidFill>
                  <a:srgbClr val="00B050"/>
                </a:solidFill>
                <a:latin typeface="Arial Black" pitchFamily="34" charset="0"/>
              </a:rPr>
              <a:t>insan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, </a:t>
            </a:r>
            <a:r>
              <a:rPr lang="tr-TR" sz="2800" dirty="0" smtClean="0">
                <a:solidFill>
                  <a:srgbClr val="00B050"/>
                </a:solidFill>
                <a:latin typeface="Arial Black" pitchFamily="34" charset="0"/>
              </a:rPr>
              <a:t>B.</a:t>
            </a:r>
            <a:r>
              <a:rPr lang="en-US" sz="2800" dirty="0" err="1" smtClean="0">
                <a:solidFill>
                  <a:srgbClr val="00B050"/>
                </a:solidFill>
                <a:latin typeface="Arial Black" pitchFamily="34" charset="0"/>
              </a:rPr>
              <a:t>zaman</a:t>
            </a:r>
            <a:r>
              <a:rPr lang="en-US" sz="28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ve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tr-TR" sz="2800" dirty="0" smtClean="0">
                <a:solidFill>
                  <a:srgbClr val="00B050"/>
                </a:solidFill>
                <a:latin typeface="Arial Black" pitchFamily="34" charset="0"/>
              </a:rPr>
              <a:t>C.</a:t>
            </a:r>
            <a:r>
              <a:rPr lang="en-US" sz="2800" dirty="0" err="1" smtClean="0">
                <a:solidFill>
                  <a:srgbClr val="00B050"/>
                </a:solidFill>
                <a:latin typeface="Arial Black" pitchFamily="34" charset="0"/>
              </a:rPr>
              <a:t>para</a:t>
            </a:r>
            <a:r>
              <a:rPr lang="en-US" sz="28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yatırımı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gerektirir</a:t>
            </a:r>
            <a:r>
              <a:rPr lang="en-US" sz="2800" dirty="0">
                <a:latin typeface="Arial Black" pitchFamily="34" charset="0"/>
              </a:rPr>
              <a:t>. Bu </a:t>
            </a:r>
            <a:r>
              <a:rPr lang="en-US" sz="2800" dirty="0" err="1">
                <a:latin typeface="Arial Black" pitchFamily="34" charset="0"/>
              </a:rPr>
              <a:t>açıdan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stratejik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çalışmalar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çoğu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kere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ihmal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edilir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veya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gereksiz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görülür</a:t>
            </a:r>
            <a:r>
              <a:rPr lang="en-US" sz="2800" dirty="0">
                <a:latin typeface="Arial Black" pitchFamily="34" charset="0"/>
              </a:rPr>
              <a:t>. 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PLANLAMA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7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65970"/>
            <a:ext cx="8763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Arial Black" pitchFamily="34" charset="0"/>
              </a:rPr>
              <a:t>     </a:t>
            </a:r>
            <a:r>
              <a:rPr lang="en-US" sz="2800" dirty="0" err="1" smtClean="0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planlama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dirty="0" err="1">
                <a:latin typeface="Arial Black" pitchFamily="34" charset="0"/>
              </a:rPr>
              <a:t>hemen</a:t>
            </a:r>
            <a:r>
              <a:rPr lang="en-US" sz="2800" dirty="0">
                <a:latin typeface="Arial Black" pitchFamily="34" charset="0"/>
              </a:rPr>
              <a:t> her </a:t>
            </a:r>
            <a:r>
              <a:rPr lang="en-US" sz="2800" dirty="0" err="1">
                <a:latin typeface="Arial Black" pitchFamily="34" charset="0"/>
              </a:rPr>
              <a:t>örgütte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hatta</a:t>
            </a:r>
            <a:r>
              <a:rPr lang="en-US" sz="2800" dirty="0">
                <a:latin typeface="Arial Black" pitchFamily="34" charset="0"/>
              </a:rPr>
              <a:t> her </a:t>
            </a:r>
            <a:r>
              <a:rPr lang="en-US" sz="2800" dirty="0" err="1">
                <a:latin typeface="Arial Black" pitchFamily="34" charset="0"/>
              </a:rPr>
              <a:t>sosyal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kurumda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tepe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7030A0"/>
                </a:solidFill>
                <a:latin typeface="Arial Black" pitchFamily="34" charset="0"/>
              </a:rPr>
              <a:t>yönetim</a:t>
            </a:r>
            <a:r>
              <a:rPr lang="tr-TR" sz="2800" i="1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latin typeface="Arial Black" pitchFamily="34" charset="0"/>
              </a:rPr>
              <a:t>tarafından</a:t>
            </a:r>
            <a:r>
              <a:rPr lang="en-US" sz="2800" i="1" u="sng" dirty="0" smtClean="0">
                <a:latin typeface="Arial Black" pitchFamily="34" charset="0"/>
              </a:rPr>
              <a:t> </a:t>
            </a:r>
            <a:r>
              <a:rPr lang="en-US" sz="2800" i="1" u="sng" dirty="0" err="1">
                <a:latin typeface="Arial Black" pitchFamily="34" charset="0"/>
              </a:rPr>
              <a:t>belirlenen</a:t>
            </a:r>
            <a:r>
              <a:rPr lang="en-US" sz="2800" i="1" u="sng" dirty="0">
                <a:latin typeface="Arial Black" pitchFamily="34" charset="0"/>
              </a:rPr>
              <a:t> </a:t>
            </a:r>
            <a:r>
              <a:rPr lang="en-US" sz="2800" i="1" u="sng" dirty="0" err="1">
                <a:latin typeface="Arial Black" pitchFamily="34" charset="0"/>
              </a:rPr>
              <a:t>ileriye</a:t>
            </a:r>
            <a:r>
              <a:rPr lang="en-US" sz="2800" i="1" u="sng" dirty="0">
                <a:latin typeface="Arial Black" pitchFamily="34" charset="0"/>
              </a:rPr>
              <a:t> </a:t>
            </a:r>
            <a:r>
              <a:rPr lang="en-US" sz="2800" i="1" u="sng" dirty="0" err="1">
                <a:latin typeface="Arial Black" pitchFamily="34" charset="0"/>
              </a:rPr>
              <a:t>yönelik</a:t>
            </a:r>
            <a:r>
              <a:rPr lang="en-US" sz="2800" i="1" u="sng" dirty="0">
                <a:latin typeface="Arial Black" pitchFamily="34" charset="0"/>
              </a:rPr>
              <a:t> </a:t>
            </a:r>
            <a:r>
              <a:rPr lang="en-US" sz="2800" i="1" u="sng" dirty="0" err="1">
                <a:latin typeface="Arial Black" pitchFamily="34" charset="0"/>
              </a:rPr>
              <a:t>varılması</a:t>
            </a:r>
            <a:r>
              <a:rPr lang="en-US" sz="2800" i="1" u="sng" dirty="0"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planlanan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genel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amaçları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içerir</a:t>
            </a:r>
            <a:r>
              <a:rPr lang="en-US" sz="2800" dirty="0">
                <a:latin typeface="Arial Black" pitchFamily="34" charset="0"/>
              </a:rPr>
              <a:t>. Bu </a:t>
            </a:r>
            <a:r>
              <a:rPr lang="en-US" sz="2800" dirty="0" err="1">
                <a:latin typeface="Arial Black" pitchFamily="34" charset="0"/>
              </a:rPr>
              <a:t>amaçlar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insanlar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yoluyla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gerçekleşeceğinden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amaçların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paylaşılması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gereklidir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>
                <a:latin typeface="Arial Black" pitchFamily="34" charset="0"/>
              </a:rPr>
              <a:t>(</a:t>
            </a:r>
            <a:r>
              <a:rPr lang="en-US" sz="2800" dirty="0" err="1">
                <a:latin typeface="Arial Black" pitchFamily="34" charset="0"/>
              </a:rPr>
              <a:t>Fındıkçı</a:t>
            </a:r>
            <a:r>
              <a:rPr lang="en-US" sz="2800" dirty="0">
                <a:latin typeface="Arial Black" pitchFamily="34" charset="0"/>
              </a:rPr>
              <a:t>, 1999:339). 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PLANLAMA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7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65970"/>
            <a:ext cx="8763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Arial Black" pitchFamily="34" charset="0"/>
              </a:rPr>
              <a:t>     </a:t>
            </a:r>
            <a:r>
              <a:rPr lang="en-US" sz="2800" dirty="0" err="1" smtClean="0">
                <a:latin typeface="Arial Black" pitchFamily="34" charset="0"/>
              </a:rPr>
              <a:t>Yapılan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tanımlamalar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planlamanın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  <a:latin typeface="Arial Black" pitchFamily="34" charset="0"/>
              </a:rPr>
              <a:t>kısa</a:t>
            </a:r>
            <a:r>
              <a:rPr lang="tr-TR" sz="2800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  <a:latin typeface="Arial Black" pitchFamily="34" charset="0"/>
              </a:rPr>
              <a:t>sürede</a:t>
            </a:r>
            <a:r>
              <a:rPr lang="en-US" sz="2800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yapılmaması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gerektiğini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vurgulayarak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yöneticilerin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sorumluluğunun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önemini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yansıtmaktadır</a:t>
            </a:r>
            <a:r>
              <a:rPr lang="en-US" sz="2800" dirty="0">
                <a:latin typeface="Arial Black" pitchFamily="34" charset="0"/>
              </a:rPr>
              <a:t>. Bu </a:t>
            </a:r>
            <a:r>
              <a:rPr lang="en-US" sz="2800" dirty="0" err="1">
                <a:latin typeface="Arial Black" pitchFamily="34" charset="0"/>
              </a:rPr>
              <a:t>bağlamda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ele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alındığında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gerekli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analizler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yapmadan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kısa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sürede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alınan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kararların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gelecekte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Arial Black" pitchFamily="34" charset="0"/>
              </a:rPr>
              <a:t>bir</a:t>
            </a:r>
            <a:r>
              <a:rPr lang="en-US" sz="2800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Arial Black" pitchFamily="34" charset="0"/>
              </a:rPr>
              <a:t>sorun</a:t>
            </a:r>
            <a:r>
              <a:rPr lang="en-US" sz="2800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olarak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örgütü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etkileyeceği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olasıdır</a:t>
            </a:r>
            <a:r>
              <a:rPr lang="en-US" sz="2800" dirty="0">
                <a:latin typeface="Arial Black" pitchFamily="34" charset="0"/>
              </a:rPr>
              <a:t>.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PLANLAMA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1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65970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Arial Black" pitchFamily="34" charset="0"/>
              </a:rPr>
              <a:t>     </a:t>
            </a:r>
            <a:r>
              <a:rPr lang="en-US" sz="2800" i="1" u="sng" dirty="0" err="1" smtClean="0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2800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uygulama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ve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değerlendirmenin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başarısı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,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temelde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00B0F0"/>
                </a:solidFill>
                <a:latin typeface="Arial Black" pitchFamily="34" charset="0"/>
              </a:rPr>
              <a:t>sağlıklı</a:t>
            </a:r>
            <a:r>
              <a:rPr lang="en-US" sz="2800" i="1" u="sng" dirty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00B0F0"/>
                </a:solidFill>
                <a:latin typeface="Arial Black" pitchFamily="34" charset="0"/>
              </a:rPr>
              <a:t>bir</a:t>
            </a:r>
            <a:r>
              <a:rPr lang="en-US" sz="2800" i="1" u="sng" dirty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00B0F0"/>
                </a:solidFill>
                <a:latin typeface="Arial Black" pitchFamily="34" charset="0"/>
              </a:rPr>
              <a:t>stratejik</a:t>
            </a:r>
            <a:r>
              <a:rPr lang="en-US" sz="2800" i="1" u="sng" dirty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00B0F0"/>
                </a:solidFill>
                <a:latin typeface="Arial Black" pitchFamily="34" charset="0"/>
              </a:rPr>
              <a:t>planlamaya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bağlıdır</a:t>
            </a:r>
            <a:r>
              <a:rPr lang="en-US" sz="2800" dirty="0">
                <a:latin typeface="Arial Black" pitchFamily="34" charset="0"/>
              </a:rPr>
              <a:t> (</a:t>
            </a:r>
            <a:r>
              <a:rPr lang="en-US" sz="2800" dirty="0" err="1">
                <a:latin typeface="Arial Black" pitchFamily="34" charset="0"/>
              </a:rPr>
              <a:t>Çelik</a:t>
            </a:r>
            <a:r>
              <a:rPr lang="en-US" sz="2800" dirty="0">
                <a:latin typeface="Arial Black" pitchFamily="34" charset="0"/>
              </a:rPr>
              <a:t>, 1994:30). </a:t>
            </a:r>
            <a:r>
              <a:rPr lang="en-US" sz="2800" dirty="0" err="1" smtClean="0">
                <a:latin typeface="Arial Black" pitchFamily="34" charset="0"/>
              </a:rPr>
              <a:t>Stratejik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planlama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yapılırken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aşağıdaki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  <a:latin typeface="Arial Black" pitchFamily="34" charset="0"/>
              </a:rPr>
              <a:t>dört</a:t>
            </a:r>
            <a:r>
              <a:rPr lang="en-US" sz="2800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  <a:latin typeface="Arial Black" pitchFamily="34" charset="0"/>
              </a:rPr>
              <a:t>temel</a:t>
            </a:r>
            <a:r>
              <a:rPr lang="en-US" sz="2800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  <a:latin typeface="Arial Black" pitchFamily="34" charset="0"/>
              </a:rPr>
              <a:t>sorunun</a:t>
            </a:r>
            <a:r>
              <a:rPr lang="en-US" sz="2800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  <a:latin typeface="Arial Black" pitchFamily="34" charset="0"/>
              </a:rPr>
              <a:t>cevaplandırılması</a:t>
            </a:r>
            <a:r>
              <a:rPr lang="en-US" sz="2800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gerekmektedir</a:t>
            </a:r>
            <a:r>
              <a:rPr lang="en-US" sz="2800" dirty="0" smtClean="0">
                <a:latin typeface="Arial Black" pitchFamily="34" charset="0"/>
              </a:rPr>
              <a:t> (DPT, 2003: 8):</a:t>
            </a:r>
          </a:p>
          <a:p>
            <a:pPr algn="just"/>
            <a:r>
              <a:rPr lang="en-US" sz="2800" dirty="0" smtClean="0">
                <a:latin typeface="Arial Black" pitchFamily="34" charset="0"/>
              </a:rPr>
              <a:t>•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Neredeyiz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?</a:t>
            </a:r>
          </a:p>
          <a:p>
            <a:pPr algn="just"/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•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Nereye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gitmek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istiyoruz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?</a:t>
            </a:r>
          </a:p>
          <a:p>
            <a:pPr algn="just"/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•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Gitmek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istediğimiz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yere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nasıl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ulaşabiliriz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?</a:t>
            </a:r>
          </a:p>
          <a:p>
            <a:pPr algn="just"/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•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Başarımızı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nasıl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takip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eder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ve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Black" pitchFamily="34" charset="0"/>
              </a:rPr>
              <a:t>değerlendiririz</a:t>
            </a:r>
            <a:r>
              <a:rPr lang="en-US" sz="2800" dirty="0">
                <a:solidFill>
                  <a:srgbClr val="7030A0"/>
                </a:solidFill>
                <a:latin typeface="Arial Black" pitchFamily="34" charset="0"/>
              </a:rPr>
              <a:t>?</a:t>
            </a:r>
            <a:endParaRPr lang="en-US" sz="2800" b="1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PLANLAMA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6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847195"/>
            <a:ext cx="8763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tr-TR" sz="2800" b="1" dirty="0" smtClean="0">
                <a:latin typeface="Arial Black" pitchFamily="34" charset="0"/>
                <a:cs typeface="Arial" pitchFamily="34" charset="0"/>
              </a:rPr>
              <a:t>     </a:t>
            </a:r>
            <a:r>
              <a:rPr lang="en-US" sz="2800" b="1" dirty="0" err="1" smtClean="0">
                <a:latin typeface="Arial Black" pitchFamily="34" charset="0"/>
              </a:rPr>
              <a:t>Bir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ülkenin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hedeflediği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u="sng" dirty="0" err="1">
                <a:latin typeface="Arial Black" pitchFamily="34" charset="0"/>
              </a:rPr>
              <a:t>toplumsal</a:t>
            </a:r>
            <a:r>
              <a:rPr lang="en-US" sz="2800" b="1" u="sng" dirty="0">
                <a:latin typeface="Arial Black" pitchFamily="34" charset="0"/>
              </a:rPr>
              <a:t>, </a:t>
            </a:r>
            <a:r>
              <a:rPr lang="en-US" sz="2800" b="1" u="sng" dirty="0" err="1">
                <a:latin typeface="Arial Black" pitchFamily="34" charset="0"/>
              </a:rPr>
              <a:t>teknolojik</a:t>
            </a:r>
            <a:r>
              <a:rPr lang="en-US" sz="2800" b="1" u="sng" dirty="0">
                <a:latin typeface="Arial Black" pitchFamily="34" charset="0"/>
              </a:rPr>
              <a:t> </a:t>
            </a:r>
            <a:r>
              <a:rPr lang="en-US" sz="2800" b="1" u="sng" dirty="0" err="1">
                <a:latin typeface="Arial Black" pitchFamily="34" charset="0"/>
              </a:rPr>
              <a:t>ve</a:t>
            </a:r>
            <a:r>
              <a:rPr lang="en-US" sz="2800" b="1" u="sng" dirty="0">
                <a:latin typeface="Arial Black" pitchFamily="34" charset="0"/>
              </a:rPr>
              <a:t> </a:t>
            </a:r>
            <a:r>
              <a:rPr lang="en-US" sz="2800" b="1" u="sng" dirty="0" err="1">
                <a:latin typeface="Arial Black" pitchFamily="34" charset="0"/>
              </a:rPr>
              <a:t>ekonomik</a:t>
            </a:r>
            <a:r>
              <a:rPr lang="en-US" sz="2800" b="1" u="sng" dirty="0">
                <a:latin typeface="Arial Black" pitchFamily="34" charset="0"/>
              </a:rPr>
              <a:t> </a:t>
            </a:r>
            <a:r>
              <a:rPr lang="en-US" sz="2800" b="1" u="sng" dirty="0" err="1">
                <a:latin typeface="Arial Black" pitchFamily="34" charset="0"/>
              </a:rPr>
              <a:t>düzeye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ulaşmasını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sağlayacak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en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önemli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öğe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insan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kaynağıdır</a:t>
            </a:r>
            <a:r>
              <a:rPr lang="en-US" sz="2800" b="1" dirty="0" smtClean="0">
                <a:latin typeface="Arial Black" pitchFamily="34" charset="0"/>
              </a:rPr>
              <a:t>.</a:t>
            </a:r>
            <a:r>
              <a:rPr lang="tr-TR" sz="2800" b="1" dirty="0" smtClean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Beklenen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yararların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sağlanması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için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insan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kaynağının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öncelikle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</a:rPr>
              <a:t>iyi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</a:rPr>
              <a:t>yetiştirilmiş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olması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gerekmektedir</a:t>
            </a:r>
            <a:r>
              <a:rPr lang="en-US" sz="2800" b="1" dirty="0">
                <a:latin typeface="Arial Black" pitchFamily="34" charset="0"/>
              </a:rPr>
              <a:t>.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</a:rPr>
              <a:t>İnsanı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Black" pitchFamily="34" charset="0"/>
              </a:rPr>
              <a:t>yetiştirecek</a:t>
            </a:r>
            <a:r>
              <a:rPr lang="tr-TR" sz="28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Black" pitchFamily="34" charset="0"/>
              </a:rPr>
              <a:t>olan</a:t>
            </a:r>
            <a: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</a:rPr>
              <a:t>da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</a:rPr>
              <a:t>eğitim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 Black" pitchFamily="34" charset="0"/>
              </a:rPr>
              <a:t>sistemidir</a:t>
            </a:r>
            <a:r>
              <a:rPr lang="en-US" sz="2800" b="1" dirty="0">
                <a:latin typeface="Arial Black" pitchFamily="34" charset="0"/>
              </a:rPr>
              <a:t>. </a:t>
            </a:r>
            <a:r>
              <a:rPr lang="en-US" sz="2800" b="1" i="1" u="sng" dirty="0" err="1">
                <a:latin typeface="Arial Black" pitchFamily="34" charset="0"/>
              </a:rPr>
              <a:t>Eğitim</a:t>
            </a:r>
            <a:r>
              <a:rPr lang="en-US" sz="2800" b="1" i="1" u="sng" dirty="0">
                <a:latin typeface="Arial Black" pitchFamily="34" charset="0"/>
              </a:rPr>
              <a:t>, </a:t>
            </a:r>
            <a:r>
              <a:rPr lang="en-US" sz="2800" b="1" i="1" u="sng" dirty="0" err="1">
                <a:latin typeface="Arial Black" pitchFamily="34" charset="0"/>
              </a:rPr>
              <a:t>kalkınmanın</a:t>
            </a:r>
            <a:r>
              <a:rPr lang="en-US" sz="2800" b="1" i="1" u="sng" dirty="0">
                <a:latin typeface="Arial Black" pitchFamily="34" charset="0"/>
              </a:rPr>
              <a:t> en </a:t>
            </a:r>
            <a:r>
              <a:rPr lang="en-US" sz="2800" b="1" i="1" u="sng" dirty="0" err="1">
                <a:latin typeface="Arial Black" pitchFamily="34" charset="0"/>
              </a:rPr>
              <a:t>önemli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araçlarından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biridir</a:t>
            </a:r>
            <a:r>
              <a:rPr lang="en-US" sz="2800" b="1" dirty="0">
                <a:latin typeface="Arial Black" pitchFamily="34" charset="0"/>
              </a:rPr>
              <a:t>. </a:t>
            </a:r>
            <a:r>
              <a:rPr lang="en-US" sz="2800" b="1" dirty="0" err="1">
                <a:latin typeface="Arial Black" pitchFamily="34" charset="0"/>
              </a:rPr>
              <a:t>Günümüzde</a:t>
            </a:r>
            <a:r>
              <a:rPr lang="en-US" sz="2800" b="1" dirty="0">
                <a:latin typeface="Arial Black" pitchFamily="34" charset="0"/>
              </a:rPr>
              <a:t> her </a:t>
            </a:r>
            <a:r>
              <a:rPr lang="en-US" sz="2800" b="1" dirty="0" err="1">
                <a:latin typeface="Arial Black" pitchFamily="34" charset="0"/>
              </a:rPr>
              <a:t>alanda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olduğu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gibi</a:t>
            </a:r>
            <a:r>
              <a:rPr lang="en-US" sz="2800" b="1" dirty="0">
                <a:latin typeface="Arial Black" pitchFamily="34" charset="0"/>
              </a:rPr>
              <a:t>, </a:t>
            </a:r>
            <a:r>
              <a:rPr lang="en-US" sz="2800" b="1" dirty="0" err="1" smtClean="0">
                <a:latin typeface="Arial Black" pitchFamily="34" charset="0"/>
              </a:rPr>
              <a:t>eğitim</a:t>
            </a:r>
            <a:r>
              <a:rPr lang="tr-TR" sz="2800" b="1" dirty="0" smtClean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alanında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>
                <a:latin typeface="Arial Black" pitchFamily="34" charset="0"/>
              </a:rPr>
              <a:t>da </a:t>
            </a:r>
            <a:r>
              <a:rPr lang="en-US" sz="2800" b="1" dirty="0" err="1">
                <a:latin typeface="Arial Black" pitchFamily="34" charset="0"/>
              </a:rPr>
              <a:t>yeni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değişimler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yaşanmaktadır</a:t>
            </a:r>
            <a:r>
              <a:rPr lang="en-US" sz="2800" b="1" dirty="0">
                <a:latin typeface="Arial Black" pitchFamily="34" charset="0"/>
              </a:rPr>
              <a:t>. 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EĞİTİM YÖNETİMİNDE STRATEJİK PLANLAMA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65970"/>
            <a:ext cx="8763000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r-TR" sz="4800" dirty="0">
                <a:latin typeface="Arial Black" pitchFamily="34" charset="0"/>
              </a:rPr>
              <a:t>TEMA OLUŞTURMA</a:t>
            </a:r>
          </a:p>
          <a:p>
            <a:pPr algn="ctr">
              <a:lnSpc>
                <a:spcPct val="90000"/>
              </a:lnSpc>
              <a:defRPr/>
            </a:pPr>
            <a:endParaRPr lang="tr-TR" sz="4800" dirty="0">
              <a:latin typeface="Arial Black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tr-TR" sz="4800" dirty="0">
                <a:latin typeface="Arial Black" pitchFamily="34" charset="0"/>
              </a:rPr>
              <a:t>TEMA </a:t>
            </a:r>
            <a:r>
              <a:rPr lang="tr-TR" sz="4800" dirty="0" smtClean="0">
                <a:latin typeface="Arial Black" pitchFamily="34" charset="0"/>
              </a:rPr>
              <a:t>OLUŞTURMA</a:t>
            </a:r>
          </a:p>
          <a:p>
            <a:pPr algn="ctr">
              <a:lnSpc>
                <a:spcPct val="90000"/>
              </a:lnSpc>
              <a:defRPr/>
            </a:pPr>
            <a:endParaRPr lang="tr-TR" sz="4800" dirty="0" smtClean="0">
              <a:latin typeface="Arial Black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tr-TR" sz="4800" dirty="0" smtClean="0">
                <a:latin typeface="Arial Black" pitchFamily="34" charset="0"/>
              </a:rPr>
              <a:t>TEMA </a:t>
            </a:r>
            <a:r>
              <a:rPr lang="tr-TR" sz="4800" dirty="0">
                <a:latin typeface="Arial Black" pitchFamily="34" charset="0"/>
              </a:rPr>
              <a:t>OLUŞTURMA</a:t>
            </a:r>
          </a:p>
          <a:p>
            <a:pPr algn="ctr">
              <a:lnSpc>
                <a:spcPct val="90000"/>
              </a:lnSpc>
              <a:defRPr/>
            </a:pPr>
            <a:endParaRPr lang="tr-TR" sz="4800" dirty="0">
              <a:latin typeface="Arial Black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tr-TR" sz="4800" dirty="0">
                <a:latin typeface="Arial Black" pitchFamily="34" charset="0"/>
              </a:rPr>
              <a:t>TEMA OLUŞTURMA </a:t>
            </a:r>
          </a:p>
          <a:p>
            <a:pPr>
              <a:lnSpc>
                <a:spcPct val="90000"/>
              </a:lnSpc>
              <a:defRPr/>
            </a:pPr>
            <a:r>
              <a:rPr lang="tr-TR" sz="2800" dirty="0" smtClean="0">
                <a:latin typeface="Ravie" pitchFamily="82" charset="0"/>
              </a:rPr>
              <a:t> </a:t>
            </a:r>
            <a:endParaRPr lang="tr-TR" sz="2800" dirty="0">
              <a:latin typeface="Ravie" pitchFamily="8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TEMA OLUŞTURMA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94414"/>
            <a:ext cx="8763000" cy="343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3AFC0C"/>
              </a:buClr>
              <a:buFont typeface="Wingdings" pitchFamily="2" charset="2"/>
              <a:buChar char="ü"/>
              <a:defRPr/>
            </a:pPr>
            <a:r>
              <a:rPr lang="tr-TR" sz="3200" dirty="0">
                <a:solidFill>
                  <a:srgbClr val="FF0000"/>
                </a:solidFill>
                <a:latin typeface="Arial Black" pitchFamily="34" charset="0"/>
              </a:rPr>
              <a:t>Birimin temel görev alanlarını belirler</a:t>
            </a:r>
            <a:r>
              <a:rPr lang="tr-TR" sz="3200" dirty="0">
                <a:latin typeface="Arial Black" pitchFamily="34" charset="0"/>
              </a:rPr>
              <a:t>.</a:t>
            </a:r>
          </a:p>
          <a:p>
            <a:pPr algn="just">
              <a:buClr>
                <a:srgbClr val="3AFC0C"/>
              </a:buClr>
              <a:buFont typeface="Wingdings" pitchFamily="2" charset="2"/>
              <a:buChar char="ü"/>
              <a:defRPr/>
            </a:pPr>
            <a:r>
              <a:rPr lang="tr-TR" sz="3200" dirty="0">
                <a:solidFill>
                  <a:srgbClr val="00B050"/>
                </a:solidFill>
                <a:latin typeface="Arial Black" pitchFamily="34" charset="0"/>
              </a:rPr>
              <a:t>Mümkün olduğunca kısa yazılmalıdır</a:t>
            </a:r>
            <a:r>
              <a:rPr lang="tr-TR" sz="3200" dirty="0">
                <a:latin typeface="Arial Black" pitchFamily="34" charset="0"/>
              </a:rPr>
              <a:t>. Bir iki kelimeyi geçmemesi gerekir.</a:t>
            </a:r>
          </a:p>
          <a:p>
            <a:pPr algn="just">
              <a:buClr>
                <a:srgbClr val="3AFC0C"/>
              </a:buClr>
              <a:buFont typeface="Wingdings" pitchFamily="2" charset="2"/>
              <a:buChar char="ü"/>
              <a:defRPr/>
            </a:pPr>
            <a:r>
              <a:rPr lang="tr-TR" sz="3200" dirty="0" smtClean="0">
                <a:solidFill>
                  <a:srgbClr val="7030A0"/>
                </a:solidFill>
                <a:latin typeface="Arial Black" pitchFamily="34" charset="0"/>
              </a:rPr>
              <a:t>İdeal </a:t>
            </a:r>
            <a:r>
              <a:rPr lang="tr-TR" sz="3200" dirty="0">
                <a:solidFill>
                  <a:srgbClr val="7030A0"/>
                </a:solidFill>
                <a:latin typeface="Arial Black" pitchFamily="34" charset="0"/>
              </a:rPr>
              <a:t>olan tema başlığı sayısının 5-6 ‘yı geçmemesidir</a:t>
            </a:r>
            <a:r>
              <a:rPr lang="tr-TR" sz="3200" dirty="0">
                <a:latin typeface="Arial Black" pitchFamily="34" charset="0"/>
              </a:rPr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tr-TR" sz="2800" dirty="0" smtClean="0">
                <a:latin typeface="Ravie" pitchFamily="82" charset="0"/>
              </a:rPr>
              <a:t> </a:t>
            </a:r>
            <a:endParaRPr lang="tr-TR" sz="2800" dirty="0">
              <a:latin typeface="Ravie" pitchFamily="8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TEMA OLUŞTURMA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6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111240"/>
            <a:ext cx="8763000" cy="4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tr-TR" sz="3200" dirty="0">
                <a:solidFill>
                  <a:srgbClr val="D448A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EĞİTİM-ÖĞRETİM HİZMETLERİ </a:t>
            </a:r>
          </a:p>
          <a:p>
            <a:pPr marL="533400" indent="-533400" algn="just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Eğitim kalitesi</a:t>
            </a:r>
          </a:p>
          <a:p>
            <a:pPr marL="533400" indent="-533400" algn="just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Rehberlik ve Yönlendirme, </a:t>
            </a:r>
          </a:p>
          <a:p>
            <a:pPr marL="533400" indent="-533400" algn="just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Mesleki ve Teknik Eğitim, </a:t>
            </a:r>
          </a:p>
          <a:p>
            <a:pPr marL="533400" indent="-533400" algn="just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Özel Eğitim, </a:t>
            </a:r>
          </a:p>
          <a:p>
            <a:pPr marL="533400" indent="-533400" algn="just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Yaşam Boyu Eğitim, </a:t>
            </a:r>
          </a:p>
          <a:p>
            <a:pPr marL="533400" indent="-533400" algn="just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Sosyal-kültürel sportif faaliyetler</a:t>
            </a:r>
            <a:r>
              <a:rPr lang="tr-TR" sz="3200" dirty="0">
                <a:solidFill>
                  <a:srgbClr val="D448A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just">
              <a:lnSpc>
                <a:spcPct val="90000"/>
              </a:lnSpc>
              <a:defRPr/>
            </a:pPr>
            <a:r>
              <a:rPr lang="tr-TR" sz="2800" dirty="0" smtClean="0">
                <a:latin typeface="Ravie" pitchFamily="82" charset="0"/>
              </a:rPr>
              <a:t> </a:t>
            </a:r>
            <a:endParaRPr lang="tr-TR" sz="2800" dirty="0">
              <a:latin typeface="Ravie" pitchFamily="8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TEMALARA ÖRNEK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1219200"/>
            <a:ext cx="69839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b="1" dirty="0" smtClean="0">
                <a:solidFill>
                  <a:schemeClr val="hlink"/>
                </a:solidFill>
                <a:latin typeface="Arial Black" pitchFamily="34" charset="0"/>
              </a:rPr>
              <a:t>(Eğitim Bakanlığı </a:t>
            </a:r>
            <a:r>
              <a:rPr lang="tr-TR" sz="4400" b="1" dirty="0">
                <a:solidFill>
                  <a:schemeClr val="hlink"/>
                </a:solidFill>
                <a:latin typeface="Arial Black" pitchFamily="34" charset="0"/>
              </a:rPr>
              <a:t>için)</a:t>
            </a:r>
            <a:endParaRPr lang="en-US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7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981200"/>
            <a:ext cx="8763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algn="just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tr-TR" sz="3200" dirty="0">
                <a:solidFill>
                  <a:srgbClr val="D448A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EĞİTİME DESTEK HİZMETLERİ</a:t>
            </a:r>
            <a:r>
              <a:rPr lang="tr-TR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Personel Hizmetleri, 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Denetim, 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Okul ve derslik yapımı, arsa temini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Araştırma, yayın, İstatistik,proje-işbirliği 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Donatım- onarım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Bilgi-iletişim teknolojisi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Yurt-burs</a:t>
            </a:r>
          </a:p>
          <a:p>
            <a:pPr algn="just">
              <a:lnSpc>
                <a:spcPct val="90000"/>
              </a:lnSpc>
              <a:defRPr/>
            </a:pPr>
            <a:r>
              <a:rPr lang="tr-TR" sz="2800" dirty="0" smtClean="0">
                <a:latin typeface="Ravie" pitchFamily="82" charset="0"/>
              </a:rPr>
              <a:t> </a:t>
            </a:r>
            <a:endParaRPr lang="tr-TR" sz="2800" dirty="0">
              <a:latin typeface="Ravie" pitchFamily="8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TEMALARA ÖRNEK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1219200"/>
            <a:ext cx="69839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b="1" dirty="0" smtClean="0">
                <a:solidFill>
                  <a:schemeClr val="hlink"/>
                </a:solidFill>
                <a:latin typeface="Arial Black" pitchFamily="34" charset="0"/>
              </a:rPr>
              <a:t>(Eğitim Bakanlığı </a:t>
            </a:r>
            <a:r>
              <a:rPr lang="tr-TR" sz="4400" b="1" dirty="0">
                <a:solidFill>
                  <a:schemeClr val="hlink"/>
                </a:solidFill>
                <a:latin typeface="Arial Black" pitchFamily="34" charset="0"/>
              </a:rPr>
              <a:t>için)</a:t>
            </a:r>
            <a:endParaRPr lang="en-US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98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65970"/>
            <a:ext cx="8763000" cy="579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r-TR" sz="4800" dirty="0" smtClean="0">
                <a:latin typeface="Arial Black" pitchFamily="34" charset="0"/>
              </a:rPr>
              <a:t>STRATEJİK AMAÇ</a:t>
            </a:r>
          </a:p>
          <a:p>
            <a:pPr algn="ctr">
              <a:lnSpc>
                <a:spcPct val="90000"/>
              </a:lnSpc>
              <a:defRPr/>
            </a:pPr>
            <a:endParaRPr lang="tr-TR" sz="4800" dirty="0" smtClean="0">
              <a:latin typeface="Arial Black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tr-TR" sz="4800" dirty="0" smtClean="0">
                <a:latin typeface="Arial Black" pitchFamily="34" charset="0"/>
              </a:rPr>
              <a:t>STRATEJİK </a:t>
            </a:r>
            <a:r>
              <a:rPr lang="tr-TR" sz="4800" dirty="0">
                <a:latin typeface="Arial Black" pitchFamily="34" charset="0"/>
              </a:rPr>
              <a:t>AMAÇ</a:t>
            </a:r>
          </a:p>
          <a:p>
            <a:pPr algn="ctr">
              <a:lnSpc>
                <a:spcPct val="90000"/>
              </a:lnSpc>
              <a:defRPr/>
            </a:pPr>
            <a:endParaRPr lang="tr-TR" sz="4800" dirty="0" smtClean="0">
              <a:latin typeface="Arial Black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tr-TR" sz="4800" dirty="0" smtClean="0">
                <a:latin typeface="Arial Black" pitchFamily="34" charset="0"/>
              </a:rPr>
              <a:t>STRATEJİK </a:t>
            </a:r>
            <a:r>
              <a:rPr lang="tr-TR" sz="4800" dirty="0">
                <a:latin typeface="Arial Black" pitchFamily="34" charset="0"/>
              </a:rPr>
              <a:t>AMAÇ</a:t>
            </a:r>
          </a:p>
          <a:p>
            <a:pPr algn="ctr">
              <a:lnSpc>
                <a:spcPct val="90000"/>
              </a:lnSpc>
              <a:defRPr/>
            </a:pPr>
            <a:endParaRPr lang="tr-TR" sz="4800" dirty="0" smtClean="0">
              <a:latin typeface="Arial Black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tr-TR" sz="4800" dirty="0" smtClean="0">
                <a:latin typeface="Arial Black" pitchFamily="34" charset="0"/>
              </a:rPr>
              <a:t>STRATEJİK </a:t>
            </a:r>
            <a:r>
              <a:rPr lang="tr-TR" sz="4800" dirty="0">
                <a:latin typeface="Arial Black" pitchFamily="34" charset="0"/>
              </a:rPr>
              <a:t>AMAÇ</a:t>
            </a:r>
          </a:p>
          <a:p>
            <a:pPr algn="ctr">
              <a:lnSpc>
                <a:spcPct val="90000"/>
              </a:lnSpc>
              <a:defRPr/>
            </a:pPr>
            <a:endParaRPr lang="tr-TR" sz="4800" dirty="0">
              <a:latin typeface="Arial Black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tr-TR" sz="2800" dirty="0" smtClean="0">
                <a:latin typeface="Ravie" pitchFamily="82" charset="0"/>
              </a:rPr>
              <a:t> </a:t>
            </a:r>
            <a:endParaRPr lang="tr-TR" sz="2800" dirty="0">
              <a:latin typeface="Ravie" pitchFamily="8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AMAÇ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0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143000"/>
            <a:ext cx="9067800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3AFC0C"/>
              </a:buClr>
              <a:buFont typeface="Wingdings" pitchFamily="2" charset="2"/>
              <a:buChar char="ü"/>
              <a:defRPr/>
            </a:pPr>
            <a:r>
              <a:rPr lang="tr-TR" sz="3200" dirty="0">
                <a:solidFill>
                  <a:srgbClr val="7030A0"/>
                </a:solidFill>
                <a:latin typeface="Arial Black" pitchFamily="34" charset="0"/>
              </a:rPr>
              <a:t>Bir kuruluşun belirli bir süre itibarıyla misyonunu nasıl yerine getireceğini </a:t>
            </a:r>
            <a:r>
              <a:rPr lang="tr-TR" sz="3200" dirty="0">
                <a:latin typeface="Arial Black" pitchFamily="34" charset="0"/>
              </a:rPr>
              <a:t>ve </a:t>
            </a:r>
            <a:r>
              <a:rPr lang="tr-TR" sz="3200" dirty="0">
                <a:solidFill>
                  <a:srgbClr val="FF0000"/>
                </a:solidFill>
                <a:latin typeface="Arial Black" pitchFamily="34" charset="0"/>
              </a:rPr>
              <a:t>vizyonuna nasıl ulaşacağını ifade eden</a:t>
            </a:r>
            <a:r>
              <a:rPr lang="tr-TR" sz="3200" dirty="0">
                <a:latin typeface="Arial Black" pitchFamily="34" charset="0"/>
              </a:rPr>
              <a:t>, </a:t>
            </a:r>
            <a:r>
              <a:rPr lang="tr-TR" sz="3200" i="1" u="sng" dirty="0">
                <a:solidFill>
                  <a:srgbClr val="0070C0"/>
                </a:solidFill>
                <a:latin typeface="Arial Black" pitchFamily="34" charset="0"/>
              </a:rPr>
              <a:t>sonuca yönelmiş orta ve uzun vadeli amaçlardır.</a:t>
            </a:r>
            <a:r>
              <a:rPr lang="tr-TR" sz="3200" dirty="0">
                <a:latin typeface="Arial Black" pitchFamily="34" charset="0"/>
              </a:rPr>
              <a:t> 	</a:t>
            </a:r>
          </a:p>
          <a:p>
            <a:pPr algn="just">
              <a:buClr>
                <a:srgbClr val="3AFC0C"/>
              </a:buClr>
              <a:buFont typeface="Wingdings" pitchFamily="2" charset="2"/>
              <a:buChar char="ü"/>
              <a:defRPr/>
            </a:pPr>
            <a:r>
              <a:rPr lang="tr-TR" sz="3200" dirty="0">
                <a:solidFill>
                  <a:srgbClr val="FF0000"/>
                </a:solidFill>
                <a:latin typeface="Arial Black" pitchFamily="34" charset="0"/>
              </a:rPr>
              <a:t>Stratejik amaçlar</a:t>
            </a:r>
            <a:r>
              <a:rPr lang="tr-TR" sz="3200" dirty="0">
                <a:latin typeface="Arial Black" pitchFamily="34" charset="0"/>
              </a:rPr>
              <a:t>, </a:t>
            </a:r>
            <a:endParaRPr lang="tr-TR" sz="3200" dirty="0" smtClean="0">
              <a:latin typeface="Arial Black" pitchFamily="34" charset="0"/>
            </a:endParaRPr>
          </a:p>
          <a:p>
            <a:pPr algn="just">
              <a:buClr>
                <a:srgbClr val="3AFC0C"/>
              </a:buClr>
              <a:defRPr/>
            </a:pPr>
            <a:r>
              <a:rPr lang="tr-TR" sz="3200" dirty="0" smtClean="0">
                <a:latin typeface="Arial Black" pitchFamily="34" charset="0"/>
              </a:rPr>
              <a:t>1.K</a:t>
            </a:r>
            <a:r>
              <a:rPr lang="tr-TR" sz="3200" dirty="0" smtClean="0">
                <a:latin typeface="Arial Black" pitchFamily="34" charset="0"/>
              </a:rPr>
              <a:t>urum </a:t>
            </a:r>
            <a:r>
              <a:rPr lang="tr-TR" sz="3200" dirty="0">
                <a:latin typeface="Arial Black" pitchFamily="34" charset="0"/>
              </a:rPr>
              <a:t>için </a:t>
            </a:r>
            <a:r>
              <a:rPr lang="tr-TR" sz="3200" dirty="0">
                <a:solidFill>
                  <a:srgbClr val="00B050"/>
                </a:solidFill>
                <a:latin typeface="Arial Black" pitchFamily="34" charset="0"/>
              </a:rPr>
              <a:t>açık bir yön belirlemeli</a:t>
            </a:r>
            <a:r>
              <a:rPr lang="tr-TR" sz="3200" dirty="0">
                <a:latin typeface="Arial Black" pitchFamily="34" charset="0"/>
              </a:rPr>
              <a:t>, </a:t>
            </a:r>
            <a:r>
              <a:rPr lang="tr-TR" sz="3200" dirty="0" smtClean="0">
                <a:latin typeface="Arial Black" pitchFamily="34" charset="0"/>
              </a:rPr>
              <a:t>2.</a:t>
            </a:r>
            <a:r>
              <a:rPr lang="tr-TR" sz="3200" dirty="0" smtClean="0">
                <a:solidFill>
                  <a:srgbClr val="7030A0"/>
                </a:solidFill>
                <a:latin typeface="Arial Black" pitchFamily="34" charset="0"/>
              </a:rPr>
              <a:t>Yol </a:t>
            </a:r>
            <a:r>
              <a:rPr lang="tr-TR" sz="3200" dirty="0">
                <a:solidFill>
                  <a:srgbClr val="7030A0"/>
                </a:solidFill>
                <a:latin typeface="Arial Black" pitchFamily="34" charset="0"/>
              </a:rPr>
              <a:t>gösterici, iddialı</a:t>
            </a:r>
            <a:r>
              <a:rPr lang="tr-TR" sz="3200" dirty="0">
                <a:latin typeface="Arial Black" pitchFamily="34" charset="0"/>
              </a:rPr>
              <a:t>, </a:t>
            </a:r>
            <a:endParaRPr lang="tr-TR" sz="3200" dirty="0" smtClean="0">
              <a:latin typeface="Arial Black" pitchFamily="34" charset="0"/>
            </a:endParaRPr>
          </a:p>
          <a:p>
            <a:pPr algn="just">
              <a:buClr>
                <a:srgbClr val="3AFC0C"/>
              </a:buClr>
              <a:defRPr/>
            </a:pPr>
            <a:r>
              <a:rPr lang="tr-TR" sz="3200" dirty="0" smtClean="0">
                <a:latin typeface="Arial Black" pitchFamily="34" charset="0"/>
              </a:rPr>
              <a:t>3.</a:t>
            </a:r>
            <a:r>
              <a:rPr lang="tr-TR" sz="3200" dirty="0" smtClean="0">
                <a:solidFill>
                  <a:srgbClr val="0070C0"/>
                </a:solidFill>
                <a:latin typeface="Arial Black" pitchFamily="34" charset="0"/>
              </a:rPr>
              <a:t>G</a:t>
            </a:r>
            <a:r>
              <a:rPr lang="tr-TR" sz="3200" dirty="0" smtClean="0">
                <a:solidFill>
                  <a:srgbClr val="0070C0"/>
                </a:solidFill>
                <a:latin typeface="Arial Black" pitchFamily="34" charset="0"/>
              </a:rPr>
              <a:t>erçekçi </a:t>
            </a:r>
            <a:r>
              <a:rPr lang="tr-TR" sz="3200" dirty="0">
                <a:solidFill>
                  <a:srgbClr val="0070C0"/>
                </a:solidFill>
                <a:latin typeface="Arial Black" pitchFamily="34" charset="0"/>
              </a:rPr>
              <a:t>ve ulaşılabilir olmalıdır</a:t>
            </a:r>
            <a:r>
              <a:rPr lang="tr-TR" sz="3200" dirty="0">
                <a:latin typeface="Arial Black" pitchFamily="34" charset="0"/>
              </a:rPr>
              <a:t>. </a:t>
            </a:r>
          </a:p>
          <a:p>
            <a:pPr algn="ctr">
              <a:lnSpc>
                <a:spcPct val="90000"/>
              </a:lnSpc>
              <a:defRPr/>
            </a:pPr>
            <a:endParaRPr lang="tr-TR" sz="4800" dirty="0">
              <a:latin typeface="Arial Black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tr-TR" sz="2800" dirty="0" smtClean="0">
                <a:latin typeface="Ravie" pitchFamily="82" charset="0"/>
              </a:rPr>
              <a:t> </a:t>
            </a:r>
            <a:endParaRPr lang="tr-TR" sz="2800" dirty="0">
              <a:latin typeface="Ravie" pitchFamily="8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STRATEJİK HEDEF VE AMAÇLAR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4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65970"/>
            <a:ext cx="8763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Clr>
                <a:srgbClr val="3AFC0C"/>
              </a:buClr>
              <a:buFont typeface="Wingdings" pitchFamily="2" charset="2"/>
              <a:buChar char="ü"/>
              <a:defRPr/>
            </a:pPr>
            <a:r>
              <a:rPr lang="tr-TR" sz="3200" dirty="0">
                <a:latin typeface="Arial Black" pitchFamily="34" charset="0"/>
              </a:rPr>
              <a:t>Öğrencilerin bedensel, bilişsel, duygusal, sosyal, kültürel, dil ve hareket gibi çok yönlü gelişimlerini destekleyecek modern çağın gereksinimlerine uygun </a:t>
            </a:r>
            <a:r>
              <a:rPr lang="tr-TR" sz="3200" b="1" dirty="0">
                <a:latin typeface="Arial Black" pitchFamily="34" charset="0"/>
              </a:rPr>
              <a:t>eğitim ortamı </a:t>
            </a:r>
            <a:r>
              <a:rPr lang="tr-TR" sz="3200" b="1" dirty="0" smtClean="0">
                <a:latin typeface="Arial Black" pitchFamily="34" charset="0"/>
              </a:rPr>
              <a:t>hazırlamak</a:t>
            </a:r>
            <a:endParaRPr lang="tr-TR" sz="3200" b="1" dirty="0"/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 STRATEJİK AMAÇ ÖRNEKLERİ  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5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19200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Clr>
                <a:srgbClr val="3AFC0C"/>
              </a:buClr>
              <a:buFont typeface="Wingdings" pitchFamily="2" charset="2"/>
              <a:buChar char="ü"/>
              <a:defRPr/>
            </a:pPr>
            <a:r>
              <a:rPr lang="tr-TR" sz="2800" dirty="0" smtClean="0">
                <a:latin typeface="Arial Black" pitchFamily="34" charset="0"/>
              </a:rPr>
              <a:t> Yaşam </a:t>
            </a:r>
            <a:r>
              <a:rPr lang="tr-TR" sz="2800" dirty="0">
                <a:latin typeface="Arial Black" pitchFamily="34" charset="0"/>
              </a:rPr>
              <a:t>boyu eğitim anlayışının benimsenmesi sağlanarak, her çağdaki nüfusun beceri kazanma ve meslek edinme </a:t>
            </a:r>
            <a:r>
              <a:rPr lang="tr-TR" sz="2800" b="1" dirty="0">
                <a:latin typeface="Arial Black" pitchFamily="34" charset="0"/>
              </a:rPr>
              <a:t>faaliyetlerini </a:t>
            </a:r>
            <a:r>
              <a:rPr lang="tr-TR" sz="2800" dirty="0">
                <a:latin typeface="Arial Black" pitchFamily="34" charset="0"/>
              </a:rPr>
              <a:t>çağa uygun hale </a:t>
            </a:r>
            <a:r>
              <a:rPr lang="tr-TR" sz="2800" b="1" dirty="0">
                <a:latin typeface="Arial Black" pitchFamily="34" charset="0"/>
              </a:rPr>
              <a:t>getirmek</a:t>
            </a:r>
            <a:r>
              <a:rPr lang="tr-TR" sz="2800" dirty="0">
                <a:latin typeface="Arial Black" pitchFamily="34" charset="0"/>
              </a:rPr>
              <a:t>. </a:t>
            </a:r>
            <a:endParaRPr lang="tr-TR" sz="2800" dirty="0" smtClean="0">
              <a:latin typeface="Arial Black" pitchFamily="34" charset="0"/>
            </a:endParaRPr>
          </a:p>
          <a:p>
            <a:pPr algn="just">
              <a:spcBef>
                <a:spcPct val="0"/>
              </a:spcBef>
              <a:buClr>
                <a:srgbClr val="3AFC0C"/>
              </a:buClr>
              <a:defRPr/>
            </a:pPr>
            <a:endParaRPr lang="tr-TR" sz="2800" dirty="0">
              <a:latin typeface="Arial Black" pitchFamily="34" charset="0"/>
            </a:endParaRPr>
          </a:p>
          <a:p>
            <a:pPr algn="just">
              <a:spcBef>
                <a:spcPct val="0"/>
              </a:spcBef>
              <a:buClr>
                <a:srgbClr val="3AFC0C"/>
              </a:buClr>
              <a:buFont typeface="Wingdings" pitchFamily="2" charset="2"/>
              <a:buChar char="ü"/>
              <a:defRPr/>
            </a:pPr>
            <a:r>
              <a:rPr lang="tr-TR" sz="2800" dirty="0">
                <a:latin typeface="Arial Black" pitchFamily="34" charset="0"/>
              </a:rPr>
              <a:t>İlköğretim ve ortaöğretim düzeyinde rehberlik uygulamasını etkin hale getirmek ve mesleki rehberlik ve danışmanlık hizmetlerini geliştirmek. </a:t>
            </a: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 STRATEJİK AMAÇ ÖRNEKLERİ  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0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19200"/>
            <a:ext cx="8763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AFC0C"/>
              </a:buClr>
              <a:buFont typeface="Wingdings" pitchFamily="2" charset="2"/>
              <a:buChar char="v"/>
              <a:defRPr/>
            </a:pPr>
            <a:r>
              <a:rPr lang="tr-TR" sz="4000" dirty="0" smtClean="0">
                <a:solidFill>
                  <a:srgbClr val="EB1B0B"/>
                </a:solidFill>
                <a:latin typeface="Arial Black" pitchFamily="34" charset="0"/>
              </a:rPr>
              <a:t> S</a:t>
            </a:r>
            <a:r>
              <a:rPr lang="tr-TR" sz="4000" dirty="0" smtClean="0">
                <a:latin typeface="Arial Black" pitchFamily="34" charset="0"/>
              </a:rPr>
              <a:t>pesifik </a:t>
            </a:r>
            <a:r>
              <a:rPr lang="tr-TR" sz="4000" dirty="0">
                <a:latin typeface="Arial Black" pitchFamily="34" charset="0"/>
              </a:rPr>
              <a:t>(özgün daraltılmış, sınırları belirgin)</a:t>
            </a:r>
          </a:p>
          <a:p>
            <a:pPr>
              <a:buClr>
                <a:srgbClr val="3AFC0C"/>
              </a:buClr>
              <a:buFont typeface="Wingdings" pitchFamily="2" charset="2"/>
              <a:buChar char="v"/>
              <a:defRPr/>
            </a:pPr>
            <a:r>
              <a:rPr lang="tr-TR" sz="4000" dirty="0">
                <a:solidFill>
                  <a:srgbClr val="EB1B0B"/>
                </a:solidFill>
                <a:latin typeface="Arial Black" pitchFamily="34" charset="0"/>
              </a:rPr>
              <a:t> S</a:t>
            </a:r>
            <a:r>
              <a:rPr lang="tr-TR" sz="4000" dirty="0">
                <a:latin typeface="Arial Black" pitchFamily="34" charset="0"/>
              </a:rPr>
              <a:t>omut				</a:t>
            </a:r>
          </a:p>
          <a:p>
            <a:pPr>
              <a:buClr>
                <a:srgbClr val="3AFC0C"/>
              </a:buClr>
              <a:buFont typeface="Wingdings" pitchFamily="2" charset="2"/>
              <a:buChar char="v"/>
              <a:defRPr/>
            </a:pPr>
            <a:r>
              <a:rPr lang="tr-TR" sz="4000" dirty="0">
                <a:solidFill>
                  <a:srgbClr val="EB1B0B"/>
                </a:solidFill>
                <a:latin typeface="Arial Black" pitchFamily="34" charset="0"/>
              </a:rPr>
              <a:t> Ö</a:t>
            </a:r>
            <a:r>
              <a:rPr lang="tr-TR" sz="4000" dirty="0">
                <a:latin typeface="Arial Black" pitchFamily="34" charset="0"/>
              </a:rPr>
              <a:t>nemli				</a:t>
            </a:r>
          </a:p>
          <a:p>
            <a:pPr>
              <a:buClr>
                <a:srgbClr val="3AFC0C"/>
              </a:buClr>
              <a:buFont typeface="Wingdings" pitchFamily="2" charset="2"/>
              <a:buChar char="v"/>
              <a:defRPr/>
            </a:pPr>
            <a:r>
              <a:rPr lang="tr-TR" sz="4000" dirty="0">
                <a:solidFill>
                  <a:srgbClr val="EB1B0B"/>
                </a:solidFill>
                <a:latin typeface="Arial Black" pitchFamily="34" charset="0"/>
              </a:rPr>
              <a:t> Ö</a:t>
            </a:r>
            <a:r>
              <a:rPr lang="tr-TR" sz="4000" dirty="0">
                <a:latin typeface="Arial Black" pitchFamily="34" charset="0"/>
              </a:rPr>
              <a:t>lçülebilir			</a:t>
            </a:r>
            <a:r>
              <a:rPr lang="tr-TR" sz="4000" dirty="0">
                <a:solidFill>
                  <a:srgbClr val="EB1B0B"/>
                </a:solidFill>
                <a:latin typeface="Arial Black" pitchFamily="34" charset="0"/>
              </a:rPr>
              <a:t> </a:t>
            </a:r>
          </a:p>
          <a:p>
            <a:pPr>
              <a:buClr>
                <a:srgbClr val="3AFC0C"/>
              </a:buClr>
              <a:buFont typeface="Wingdings" pitchFamily="2" charset="2"/>
              <a:buChar char="v"/>
              <a:defRPr/>
            </a:pPr>
            <a:r>
              <a:rPr lang="tr-TR" sz="4000" dirty="0">
                <a:solidFill>
                  <a:srgbClr val="EB1B0B"/>
                </a:solidFill>
                <a:latin typeface="Arial Black" pitchFamily="34" charset="0"/>
              </a:rPr>
              <a:t> G</a:t>
            </a:r>
            <a:r>
              <a:rPr lang="tr-TR" sz="4000" dirty="0">
                <a:latin typeface="Arial Black" pitchFamily="34" charset="0"/>
              </a:rPr>
              <a:t>erçekleştirilebilir		</a:t>
            </a:r>
            <a:r>
              <a:rPr lang="tr-TR" sz="4000" dirty="0">
                <a:solidFill>
                  <a:srgbClr val="EB1B0B"/>
                </a:solidFill>
                <a:latin typeface="Arial Black" pitchFamily="34" charset="0"/>
              </a:rPr>
              <a:t> </a:t>
            </a:r>
          </a:p>
          <a:p>
            <a:pPr>
              <a:buClr>
                <a:srgbClr val="3AFC0C"/>
              </a:buClr>
              <a:buFont typeface="Wingdings" pitchFamily="2" charset="2"/>
              <a:buChar char="v"/>
              <a:defRPr/>
            </a:pPr>
            <a:r>
              <a:rPr lang="tr-TR" sz="4000" dirty="0">
                <a:solidFill>
                  <a:srgbClr val="EB1B0B"/>
                </a:solidFill>
                <a:latin typeface="Arial Black" pitchFamily="34" charset="0"/>
              </a:rPr>
              <a:t> Z</a:t>
            </a:r>
            <a:r>
              <a:rPr lang="tr-TR" sz="4000" dirty="0">
                <a:latin typeface="Arial Black" pitchFamily="34" charset="0"/>
              </a:rPr>
              <a:t>aman ilişkili</a:t>
            </a: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       </a:t>
            </a:r>
            <a:r>
              <a:rPr lang="tr-TR" sz="3200" b="1" dirty="0">
                <a:solidFill>
                  <a:srgbClr val="FFFF00"/>
                </a:solidFill>
                <a:latin typeface="Arial Black" pitchFamily="34" charset="0"/>
              </a:rPr>
              <a:t>Hedeflerde SSÖÖG-Z Kuralı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489770"/>
            <a:ext cx="9067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AFC0C"/>
              </a:buClr>
              <a:buFont typeface="Wingdings" pitchFamily="2" charset="2"/>
              <a:buChar char="ü"/>
              <a:defRPr/>
            </a:pPr>
            <a:r>
              <a:rPr lang="tr-TR" sz="3200" dirty="0" smtClean="0">
                <a:solidFill>
                  <a:srgbClr val="EB1B0B"/>
                </a:solidFill>
                <a:latin typeface="Arial Black" pitchFamily="34" charset="0"/>
              </a:rPr>
              <a:t> </a:t>
            </a:r>
            <a:r>
              <a:rPr lang="tr-TR" sz="3200" dirty="0">
                <a:solidFill>
                  <a:srgbClr val="FF0000"/>
                </a:solidFill>
                <a:latin typeface="Arial Black" pitchFamily="34" charset="0"/>
              </a:rPr>
              <a:t>Stratejik Amaçları </a:t>
            </a:r>
            <a:r>
              <a:rPr lang="tr-TR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tr-TR" sz="3200" dirty="0" smtClean="0">
                <a:latin typeface="Arial Black" pitchFamily="34" charset="0"/>
              </a:rPr>
              <a:t>gerçekleştirebilmemize </a:t>
            </a:r>
            <a:r>
              <a:rPr lang="tr-TR" sz="3200" dirty="0">
                <a:latin typeface="Arial Black" pitchFamily="34" charset="0"/>
              </a:rPr>
              <a:t>yönelik </a:t>
            </a:r>
            <a:r>
              <a:rPr lang="tr-TR" sz="3200" i="1" u="sng" dirty="0">
                <a:solidFill>
                  <a:srgbClr val="7030A0"/>
                </a:solidFill>
                <a:latin typeface="Arial Black" pitchFamily="34" charset="0"/>
              </a:rPr>
              <a:t>spesifik ve ölçülebilir alt </a:t>
            </a:r>
            <a:r>
              <a:rPr lang="tr-TR" sz="3200" i="1" u="sng" dirty="0" smtClean="0">
                <a:solidFill>
                  <a:srgbClr val="7030A0"/>
                </a:solidFill>
                <a:latin typeface="Arial Black" pitchFamily="34" charset="0"/>
              </a:rPr>
              <a:t>amaçlardır</a:t>
            </a:r>
            <a:r>
              <a:rPr lang="tr-TR" sz="3200" dirty="0" smtClean="0">
                <a:latin typeface="Arial Black" pitchFamily="34" charset="0"/>
              </a:rPr>
              <a:t>.</a:t>
            </a:r>
            <a:endParaRPr lang="tr-TR" sz="3200" dirty="0">
              <a:latin typeface="Arial Black" pitchFamily="34" charset="0"/>
            </a:endParaRPr>
          </a:p>
          <a:p>
            <a:pPr>
              <a:buClr>
                <a:srgbClr val="3AFC0C"/>
              </a:buClr>
              <a:buFont typeface="Wingdings" pitchFamily="2" charset="2"/>
              <a:buChar char="ü"/>
              <a:defRPr/>
            </a:pPr>
            <a:r>
              <a:rPr lang="tr-TR" sz="3200" dirty="0">
                <a:solidFill>
                  <a:srgbClr val="00B050"/>
                </a:solidFill>
                <a:latin typeface="Arial Black" pitchFamily="34" charset="0"/>
              </a:rPr>
              <a:t>Orta ve Uzun vadeli </a:t>
            </a:r>
            <a:r>
              <a:rPr lang="tr-TR" sz="3200" dirty="0">
                <a:latin typeface="Arial Black" pitchFamily="34" charset="0"/>
              </a:rPr>
              <a:t>olarak belirlenirler. (3-5 yıl)</a:t>
            </a:r>
          </a:p>
          <a:p>
            <a:pPr>
              <a:buClr>
                <a:srgbClr val="3AFC0C"/>
              </a:buClr>
              <a:buFont typeface="Wingdings" pitchFamily="2" charset="2"/>
              <a:buChar char="ü"/>
              <a:defRPr/>
            </a:pPr>
            <a:r>
              <a:rPr lang="tr-TR" sz="3200" i="1" u="sng" dirty="0">
                <a:solidFill>
                  <a:srgbClr val="FF0000"/>
                </a:solidFill>
                <a:latin typeface="Arial Black" pitchFamily="34" charset="0"/>
              </a:rPr>
              <a:t>SSÖÖG-Z kuralına uygun olmalıdırlar</a:t>
            </a:r>
            <a:r>
              <a:rPr lang="tr-TR" sz="3200" dirty="0" smtClean="0">
                <a:latin typeface="Arial Black" pitchFamily="34" charset="0"/>
              </a:rPr>
              <a:t>.</a:t>
            </a:r>
            <a:endParaRPr lang="tr-TR" sz="3200" dirty="0"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       </a:t>
            </a:r>
            <a:r>
              <a:rPr lang="tr-TR" sz="3200" b="1" dirty="0">
                <a:solidFill>
                  <a:srgbClr val="FFFF00"/>
                </a:solidFill>
                <a:latin typeface="Arial Black" pitchFamily="34" charset="0"/>
              </a:rPr>
              <a:t>Hedeflerde SSÖÖG-Z Kuralı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1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24000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/>
              <a:t>    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Arial Black" pitchFamily="34" charset="0"/>
              </a:rPr>
              <a:t>Bilim</a:t>
            </a:r>
            <a:r>
              <a:rPr lang="en-US" sz="2800" b="1" i="1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7030A0"/>
                </a:solidFill>
                <a:latin typeface="Arial Black" pitchFamily="34" charset="0"/>
              </a:rPr>
              <a:t>ve</a:t>
            </a:r>
            <a:r>
              <a:rPr lang="en-US" sz="2800" b="1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7030A0"/>
                </a:solidFill>
                <a:latin typeface="Arial Black" pitchFamily="34" charset="0"/>
              </a:rPr>
              <a:t>teknolojinin</a:t>
            </a:r>
            <a:r>
              <a:rPr lang="en-US" sz="2800" b="1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7030A0"/>
                </a:solidFill>
                <a:latin typeface="Arial Black" pitchFamily="34" charset="0"/>
              </a:rPr>
              <a:t>hızlı</a:t>
            </a:r>
            <a:r>
              <a:rPr lang="en-US" sz="2800" b="1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7030A0"/>
                </a:solidFill>
                <a:latin typeface="Arial Black" pitchFamily="34" charset="0"/>
              </a:rPr>
              <a:t>gelişmesiyle</a:t>
            </a:r>
            <a:r>
              <a:rPr lang="en-US" sz="2800" b="1" dirty="0">
                <a:latin typeface="Arial Black" pitchFamily="34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iletişimin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artması</a:t>
            </a:r>
            <a:r>
              <a:rPr lang="en-US" sz="2800" b="1" dirty="0">
                <a:latin typeface="Arial Black" pitchFamily="34" charset="0"/>
              </a:rPr>
              <a:t>, </a:t>
            </a:r>
            <a:r>
              <a:rPr lang="en-US" sz="2800" b="1" dirty="0" err="1">
                <a:solidFill>
                  <a:srgbClr val="FFC000"/>
                </a:solidFill>
                <a:latin typeface="Arial Black" pitchFamily="34" charset="0"/>
              </a:rPr>
              <a:t>eğitim</a:t>
            </a:r>
            <a:r>
              <a:rPr lang="en-US" sz="2800" b="1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 Black" pitchFamily="34" charset="0"/>
              </a:rPr>
              <a:t>ortamlarının</a:t>
            </a:r>
            <a:r>
              <a:rPr lang="tr-TR" sz="2800" b="1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 Black" pitchFamily="34" charset="0"/>
              </a:rPr>
              <a:t>yeniden</a:t>
            </a:r>
            <a:r>
              <a:rPr lang="en-US" sz="2800" b="1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Arial Black" pitchFamily="34" charset="0"/>
              </a:rPr>
              <a:t>düzenlenmesi</a:t>
            </a:r>
            <a:r>
              <a:rPr lang="en-US" sz="2800" b="1" dirty="0">
                <a:latin typeface="Arial Black" pitchFamily="34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</a:rPr>
              <a:t>öğretmenlerin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</a:rPr>
              <a:t>niteliklerinin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 Black" pitchFamily="34" charset="0"/>
              </a:rPr>
              <a:t>yükselmesi</a:t>
            </a:r>
            <a:r>
              <a:rPr lang="en-US" sz="2800" b="1" dirty="0">
                <a:solidFill>
                  <a:srgbClr val="0070C0"/>
                </a:solidFill>
                <a:latin typeface="Arial Black" pitchFamily="34" charset="0"/>
              </a:rPr>
              <a:t>,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“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yaşam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boyu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öğrenme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”, “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etkin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öğrenme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”, “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öğrenmeyi</a:t>
            </a:r>
            <a:r>
              <a:rPr lang="tr-TR" sz="28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öğrenme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”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gibi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yeni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yaklaşımların</a:t>
            </a:r>
            <a:r>
              <a:rPr lang="en-US" sz="2800" b="1" i="1" u="sng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latin typeface="Arial Black" pitchFamily="34" charset="0"/>
              </a:rPr>
              <a:t>gelişmesi</a:t>
            </a:r>
            <a:r>
              <a:rPr lang="en-US" sz="2800" b="1" dirty="0">
                <a:latin typeface="Arial Black" pitchFamily="34" charset="0"/>
              </a:rPr>
              <a:t>, </a:t>
            </a:r>
            <a:r>
              <a:rPr lang="en-US" sz="2800" b="1" i="1" u="sng" dirty="0" err="1">
                <a:solidFill>
                  <a:srgbClr val="00B050"/>
                </a:solidFill>
                <a:latin typeface="Arial Black" pitchFamily="34" charset="0"/>
              </a:rPr>
              <a:t>eğitim</a:t>
            </a:r>
            <a:r>
              <a:rPr lang="en-US" sz="2800" b="1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00B050"/>
                </a:solidFill>
                <a:latin typeface="Arial Black" pitchFamily="34" charset="0"/>
              </a:rPr>
              <a:t>sisteminin</a:t>
            </a:r>
            <a:r>
              <a:rPr lang="en-US" sz="2800" b="1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00B050"/>
                </a:solidFill>
                <a:latin typeface="Arial Black" pitchFamily="34" charset="0"/>
              </a:rPr>
              <a:t>sürekli</a:t>
            </a:r>
            <a:r>
              <a:rPr lang="en-US" sz="2800" b="1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00B050"/>
                </a:solidFill>
                <a:latin typeface="Arial Black" pitchFamily="34" charset="0"/>
              </a:rPr>
              <a:t>sorgulanmasını</a:t>
            </a:r>
            <a:r>
              <a:rPr lang="en-US" sz="2800" b="1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00B050"/>
                </a:solidFill>
                <a:latin typeface="Arial Black" pitchFamily="34" charset="0"/>
              </a:rPr>
              <a:t>ve</a:t>
            </a:r>
            <a:r>
              <a:rPr lang="en-US" sz="2800" b="1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00B050"/>
                </a:solidFill>
                <a:latin typeface="Arial Black" pitchFamily="34" charset="0"/>
              </a:rPr>
              <a:t>geliştirilmesini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gerekli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kılmaktadır</a:t>
            </a:r>
            <a:r>
              <a:rPr lang="en-US" sz="2800" b="1" dirty="0" smtClean="0">
                <a:latin typeface="Arial Black" pitchFamily="34" charset="0"/>
              </a:rPr>
              <a:t>.</a:t>
            </a:r>
            <a:r>
              <a:rPr lang="tr-TR" sz="2800" b="1" dirty="0" smtClean="0">
                <a:latin typeface="Arial Black" pitchFamily="34" charset="0"/>
              </a:rPr>
              <a:t> </a:t>
            </a:r>
            <a:r>
              <a:rPr lang="en-US" sz="2800" b="1" u="sng" dirty="0" err="1" smtClean="0">
                <a:latin typeface="Arial Black" pitchFamily="34" charset="0"/>
              </a:rPr>
              <a:t>Eğitim</a:t>
            </a:r>
            <a:r>
              <a:rPr lang="en-US" sz="2800" b="1" u="sng" dirty="0" smtClean="0">
                <a:latin typeface="Arial Black" pitchFamily="34" charset="0"/>
              </a:rPr>
              <a:t> </a:t>
            </a:r>
            <a:r>
              <a:rPr lang="en-US" sz="2800" b="1" u="sng" dirty="0" err="1">
                <a:latin typeface="Arial Black" pitchFamily="34" charset="0"/>
              </a:rPr>
              <a:t>sisteminin</a:t>
            </a:r>
            <a:r>
              <a:rPr lang="en-US" sz="2800" b="1" u="sng" dirty="0">
                <a:latin typeface="Arial Black" pitchFamily="34" charset="0"/>
              </a:rPr>
              <a:t> </a:t>
            </a:r>
            <a:r>
              <a:rPr lang="en-US" sz="2800" b="1" u="sng" dirty="0" err="1">
                <a:latin typeface="Arial Black" pitchFamily="34" charset="0"/>
              </a:rPr>
              <a:t>amaçlara</a:t>
            </a:r>
            <a:r>
              <a:rPr lang="en-US" sz="2800" b="1" u="sng" dirty="0">
                <a:latin typeface="Arial Black" pitchFamily="34" charset="0"/>
              </a:rPr>
              <a:t> </a:t>
            </a:r>
            <a:r>
              <a:rPr lang="en-US" sz="2800" b="1" u="sng" dirty="0" err="1">
                <a:latin typeface="Arial Black" pitchFamily="34" charset="0"/>
              </a:rPr>
              <a:t>yönelik</a:t>
            </a:r>
            <a:r>
              <a:rPr lang="en-US" sz="2800" b="1" u="sng" dirty="0">
                <a:latin typeface="Arial Black" pitchFamily="34" charset="0"/>
              </a:rPr>
              <a:t> </a:t>
            </a:r>
            <a:r>
              <a:rPr lang="en-US" sz="2800" b="1" u="sng" dirty="0" err="1">
                <a:latin typeface="Arial Black" pitchFamily="34" charset="0"/>
              </a:rPr>
              <a:t>işlemesi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ise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</a:rPr>
              <a:t>eğitim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</a:rPr>
              <a:t>yöneticilerinin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</a:rPr>
              <a:t>planlarını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</a:rPr>
              <a:t>hazırlamasına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Arial Black" pitchFamily="34" charset="0"/>
              </a:rPr>
              <a:t>ve</a:t>
            </a:r>
            <a:r>
              <a:rPr lang="en-US" sz="2800" b="1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Arial Black" pitchFamily="34" charset="0"/>
              </a:rPr>
              <a:t>uygulamasına</a:t>
            </a:r>
            <a:r>
              <a:rPr lang="tr-TR" sz="2800" b="1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bağlıdır</a:t>
            </a:r>
            <a:r>
              <a:rPr lang="en-US" sz="2800" b="1" dirty="0">
                <a:latin typeface="Arial Black" pitchFamily="34" charset="0"/>
              </a:rPr>
              <a:t>.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EĞİTİM YÖNETİMİNDE STRATEJİK PLANLAMA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5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" y="549275"/>
            <a:ext cx="896461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95536"/>
            <a:ext cx="6042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SRTATEJİK PLANLAMA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481483"/>
            <a:ext cx="90678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tr-TR" sz="3200" dirty="0" smtClean="0">
                <a:latin typeface="Arial Black" pitchFamily="34" charset="0"/>
              </a:rPr>
              <a:t>*</a:t>
            </a:r>
            <a:r>
              <a:rPr lang="tr-TR" sz="3200" dirty="0" smtClean="0">
                <a:solidFill>
                  <a:srgbClr val="FF0000"/>
                </a:solidFill>
                <a:latin typeface="Arial Black" pitchFamily="34" charset="0"/>
              </a:rPr>
              <a:t>Beş </a:t>
            </a:r>
            <a:r>
              <a:rPr lang="tr-TR" sz="3200" dirty="0">
                <a:solidFill>
                  <a:srgbClr val="FF0000"/>
                </a:solidFill>
                <a:latin typeface="Arial Black" pitchFamily="34" charset="0"/>
              </a:rPr>
              <a:t>yıllık süre </a:t>
            </a:r>
            <a:r>
              <a:rPr lang="tr-TR" sz="3200" dirty="0">
                <a:latin typeface="Arial Black" pitchFamily="34" charset="0"/>
              </a:rPr>
              <a:t>içinde yapılacak olan faaliyet ve projelerdir.</a:t>
            </a:r>
          </a:p>
          <a:p>
            <a:pPr algn="just">
              <a:lnSpc>
                <a:spcPct val="90000"/>
              </a:lnSpc>
              <a:defRPr/>
            </a:pPr>
            <a:r>
              <a:rPr lang="tr-TR" sz="3200" dirty="0" smtClean="0">
                <a:latin typeface="Arial Black" pitchFamily="34" charset="0"/>
              </a:rPr>
              <a:t>*</a:t>
            </a:r>
            <a:r>
              <a:rPr lang="tr-TR" sz="3200" dirty="0" smtClean="0">
                <a:solidFill>
                  <a:srgbClr val="7030A0"/>
                </a:solidFill>
                <a:latin typeface="Arial Black" pitchFamily="34" charset="0"/>
              </a:rPr>
              <a:t>Çıktı </a:t>
            </a:r>
            <a:r>
              <a:rPr lang="tr-TR" sz="3200" dirty="0">
                <a:solidFill>
                  <a:srgbClr val="7030A0"/>
                </a:solidFill>
                <a:latin typeface="Arial Black" pitchFamily="34" charset="0"/>
              </a:rPr>
              <a:t>yönelimlidir</a:t>
            </a:r>
            <a:r>
              <a:rPr lang="tr-TR" sz="3200" dirty="0">
                <a:latin typeface="Arial Black" pitchFamily="34" charset="0"/>
              </a:rPr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tr-TR" sz="3200" dirty="0" smtClean="0">
                <a:latin typeface="Arial Black" pitchFamily="34" charset="0"/>
              </a:rPr>
              <a:t>*</a:t>
            </a:r>
            <a:r>
              <a:rPr lang="tr-TR" sz="3200" dirty="0" smtClean="0">
                <a:solidFill>
                  <a:srgbClr val="00B050"/>
                </a:solidFill>
                <a:latin typeface="Arial Black" pitchFamily="34" charset="0"/>
              </a:rPr>
              <a:t>Ölçülebilir </a:t>
            </a:r>
            <a:r>
              <a:rPr lang="tr-TR" sz="3200" dirty="0">
                <a:solidFill>
                  <a:srgbClr val="00B050"/>
                </a:solidFill>
                <a:latin typeface="Arial Black" pitchFamily="34" charset="0"/>
              </a:rPr>
              <a:t>ve somuttur</a:t>
            </a:r>
            <a:r>
              <a:rPr lang="tr-TR" sz="3200" dirty="0">
                <a:latin typeface="Arial Black" pitchFamily="34" charset="0"/>
              </a:rPr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tr-TR" sz="3200" dirty="0" smtClean="0">
                <a:latin typeface="Arial Black" pitchFamily="34" charset="0"/>
              </a:rPr>
              <a:t>*</a:t>
            </a:r>
            <a:r>
              <a:rPr lang="tr-TR" sz="3200" dirty="0" smtClean="0">
                <a:solidFill>
                  <a:srgbClr val="0070C0"/>
                </a:solidFill>
                <a:latin typeface="Arial Black" pitchFamily="34" charset="0"/>
              </a:rPr>
              <a:t>Yıllara </a:t>
            </a:r>
            <a:r>
              <a:rPr lang="tr-TR" sz="3200" dirty="0">
                <a:solidFill>
                  <a:srgbClr val="0070C0"/>
                </a:solidFill>
                <a:latin typeface="Arial Black" pitchFamily="34" charset="0"/>
              </a:rPr>
              <a:t>göre belirlenebilir</a:t>
            </a:r>
            <a:r>
              <a:rPr lang="tr-TR" sz="3200" dirty="0">
                <a:latin typeface="Arial Black" pitchFamily="34" charset="0"/>
              </a:rPr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tr-TR" sz="3200" dirty="0" smtClean="0">
                <a:latin typeface="Arial Black" pitchFamily="34" charset="0"/>
              </a:rPr>
              <a:t>*</a:t>
            </a:r>
            <a:r>
              <a:rPr lang="tr-TR" sz="3200" dirty="0" smtClean="0">
                <a:solidFill>
                  <a:srgbClr val="FF0000"/>
                </a:solidFill>
                <a:latin typeface="Arial Black" pitchFamily="34" charset="0"/>
              </a:rPr>
              <a:t>Her </a:t>
            </a:r>
            <a:r>
              <a:rPr lang="tr-TR" sz="3200" dirty="0">
                <a:solidFill>
                  <a:srgbClr val="FF0000"/>
                </a:solidFill>
                <a:latin typeface="Arial Black" pitchFamily="34" charset="0"/>
              </a:rPr>
              <a:t>sonuç için mutlaka eylem belirtmek gerekmiyor</a:t>
            </a:r>
            <a:r>
              <a:rPr lang="tr-TR" sz="3200" dirty="0">
                <a:latin typeface="Arial Black" pitchFamily="34" charset="0"/>
              </a:rPr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tr-TR" sz="3200" dirty="0" smtClean="0">
                <a:latin typeface="Arial Black" pitchFamily="34" charset="0"/>
              </a:rPr>
              <a:t>*</a:t>
            </a:r>
            <a:r>
              <a:rPr lang="tr-TR" sz="3200" i="1" u="sng" dirty="0" smtClean="0">
                <a:latin typeface="Arial Black" pitchFamily="34" charset="0"/>
              </a:rPr>
              <a:t>Sadece </a:t>
            </a:r>
            <a:r>
              <a:rPr lang="tr-TR" sz="3200" i="1" u="sng" dirty="0">
                <a:latin typeface="Arial Black" pitchFamily="34" charset="0"/>
              </a:rPr>
              <a:t>en önemli faaliyet ve projeler eylem olarak belirlenir.</a:t>
            </a: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       FAALİYET VE PROJELER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0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dirty="0" smtClean="0">
                <a:solidFill>
                  <a:schemeClr val="hlink"/>
                </a:solidFill>
                <a:latin typeface="Arial Black" pitchFamily="34" charset="0"/>
              </a:rPr>
              <a:t>Eylem Planları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52400" y="981075"/>
            <a:ext cx="9144000" cy="1838325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dirty="0" smtClean="0">
                <a:solidFill>
                  <a:schemeClr val="tx1"/>
                </a:solidFill>
              </a:rPr>
              <a:t>	  *</a:t>
            </a:r>
            <a:r>
              <a:rPr lang="tr-TR" sz="2800" dirty="0" smtClean="0">
                <a:solidFill>
                  <a:schemeClr val="tx1"/>
                </a:solidFill>
                <a:latin typeface="Arial Black" pitchFamily="34" charset="0"/>
              </a:rPr>
              <a:t>Bir stratejik amaca ait her bir hedef için gerekli olan uygulama stratejisi oluşturulurken, proje ve faaliyetleri gerçekleştirecek birimler, gerekli yetki ve sorumluluklar, süre ve kaynak gereksinimi doğru belirlenmelidir.</a:t>
            </a:r>
          </a:p>
        </p:txBody>
      </p:sp>
      <p:graphicFrame>
        <p:nvGraphicFramePr>
          <p:cNvPr id="395268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15065"/>
              </p:ext>
            </p:extLst>
          </p:nvPr>
        </p:nvGraphicFramePr>
        <p:xfrm>
          <a:off x="0" y="2924175"/>
          <a:ext cx="9144000" cy="3157538"/>
        </p:xfrm>
        <a:graphic>
          <a:graphicData uri="http://schemas.openxmlformats.org/drawingml/2006/table">
            <a:tbl>
              <a:tblPr/>
              <a:tblGrid>
                <a:gridCol w="2151063"/>
                <a:gridCol w="1858962"/>
                <a:gridCol w="2563813"/>
                <a:gridCol w="2570162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Stratejik Amaç </a:t>
                      </a:r>
                    </a:p>
                  </a:txBody>
                  <a:tcPr marL="54000" marR="54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Hedef</a:t>
                      </a:r>
                    </a:p>
                  </a:txBody>
                  <a:tcPr marL="54000" marR="54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1.1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Faaliyet </a:t>
                      </a:r>
                    </a:p>
                  </a:txBody>
                  <a:tcPr marL="54000" marR="54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1.1.1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Faaliyet/Proje Aşamaları</a:t>
                      </a:r>
                    </a:p>
                  </a:txBody>
                  <a:tcPr marL="54000" marR="54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Sorumlu Kişiler/Birimler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Zaman Çizelgesi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Gerekli Kaynaklar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Aşama 1</a:t>
                      </a:r>
                    </a:p>
                  </a:txBody>
                  <a:tcPr marL="54000" marR="54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Aşama 2</a:t>
                      </a:r>
                    </a:p>
                  </a:txBody>
                  <a:tcPr marL="54000" marR="54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64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481483"/>
            <a:ext cx="9067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Arial Black" pitchFamily="34" charset="0"/>
              </a:rPr>
              <a:t>Verilen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strateji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tanımlarına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göre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eğitim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stratejisi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, </a:t>
            </a:r>
            <a:endParaRPr lang="tr-TR" sz="3200" i="1" u="sng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/>
            <a:r>
              <a:rPr lang="tr-TR" sz="3200" dirty="0" smtClean="0">
                <a:solidFill>
                  <a:srgbClr val="00B0F0"/>
                </a:solidFill>
                <a:latin typeface="Arial Black" pitchFamily="34" charset="0"/>
              </a:rPr>
              <a:t>1.</a:t>
            </a:r>
            <a:r>
              <a:rPr lang="tr-TR" sz="3200" dirty="0" smtClean="0">
                <a:solidFill>
                  <a:srgbClr val="00B050"/>
                </a:solidFill>
                <a:latin typeface="Arial Black" pitchFamily="34" charset="0"/>
              </a:rPr>
              <a:t>E</a:t>
            </a:r>
            <a:r>
              <a:rPr lang="en-US" sz="3200" dirty="0" err="1" smtClean="0">
                <a:solidFill>
                  <a:srgbClr val="00B050"/>
                </a:solidFill>
                <a:latin typeface="Arial Black" pitchFamily="34" charset="0"/>
              </a:rPr>
              <a:t>ğitim</a:t>
            </a:r>
            <a:r>
              <a:rPr lang="en-US" sz="3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kurumunun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hangi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işi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yaptığını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veya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yapmak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istediğini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, </a:t>
            </a:r>
            <a:endParaRPr lang="tr-TR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just"/>
            <a:r>
              <a:rPr lang="tr-TR" sz="3200" dirty="0" smtClean="0">
                <a:solidFill>
                  <a:srgbClr val="7030A0"/>
                </a:solidFill>
                <a:latin typeface="Arial Black" pitchFamily="34" charset="0"/>
              </a:rPr>
              <a:t>2.</a:t>
            </a:r>
            <a:r>
              <a:rPr lang="tr-TR" sz="3200" dirty="0" smtClean="0">
                <a:solidFill>
                  <a:srgbClr val="00B050"/>
                </a:solidFill>
                <a:latin typeface="Arial Black" pitchFamily="34" charset="0"/>
              </a:rPr>
              <a:t>N</a:t>
            </a:r>
            <a:r>
              <a:rPr lang="en-US" sz="3200" dirty="0" smtClean="0">
                <a:solidFill>
                  <a:srgbClr val="00B050"/>
                </a:solidFill>
                <a:latin typeface="Arial Black" pitchFamily="34" charset="0"/>
              </a:rPr>
              <a:t>e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tür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Arial Black" pitchFamily="34" charset="0"/>
              </a:rPr>
              <a:t>bir</a:t>
            </a:r>
            <a:r>
              <a:rPr lang="tr-TR" sz="3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Arial Black" pitchFamily="34" charset="0"/>
              </a:rPr>
              <a:t>eğitim</a:t>
            </a:r>
            <a:r>
              <a:rPr lang="en-US" sz="3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kurumu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olduğunu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tr-TR" sz="3200" dirty="0" smtClean="0">
                <a:solidFill>
                  <a:srgbClr val="FFC000"/>
                </a:solidFill>
                <a:latin typeface="Arial Black" pitchFamily="34" charset="0"/>
              </a:rPr>
              <a:t>3.</a:t>
            </a:r>
            <a:r>
              <a:rPr lang="tr-TR" sz="3200" dirty="0" smtClean="0">
                <a:solidFill>
                  <a:srgbClr val="00B050"/>
                </a:solidFill>
                <a:latin typeface="Arial Black" pitchFamily="34" charset="0"/>
              </a:rPr>
              <a:t>O</a:t>
            </a:r>
            <a:r>
              <a:rPr lang="en-US" sz="3200" dirty="0" err="1" smtClean="0">
                <a:solidFill>
                  <a:srgbClr val="00B050"/>
                </a:solidFill>
                <a:latin typeface="Arial Black" pitchFamily="34" charset="0"/>
              </a:rPr>
              <a:t>lmak</a:t>
            </a:r>
            <a:r>
              <a:rPr lang="en-US" sz="3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istediğini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tanımlayan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amaç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hedef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ve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görevlerin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tümü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tr-TR" sz="3200" dirty="0" smtClean="0">
                <a:solidFill>
                  <a:srgbClr val="00B050"/>
                </a:solidFill>
                <a:latin typeface="Arial Black" pitchFamily="34" charset="0"/>
              </a:rPr>
              <a:t>ve </a:t>
            </a:r>
            <a:r>
              <a:rPr lang="en-US" sz="3200" dirty="0" err="1" smtClean="0">
                <a:solidFill>
                  <a:srgbClr val="00B050"/>
                </a:solidFill>
                <a:latin typeface="Arial Black" pitchFamily="34" charset="0"/>
              </a:rPr>
              <a:t>bunları</a:t>
            </a:r>
            <a:r>
              <a:rPr lang="en-US" sz="3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gerçekleştirmek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Arial Black" pitchFamily="34" charset="0"/>
              </a:rPr>
              <a:t>için</a:t>
            </a:r>
            <a:r>
              <a:rPr lang="tr-TR" sz="3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Arial Black" pitchFamily="34" charset="0"/>
              </a:rPr>
              <a:t>gerekli</a:t>
            </a:r>
            <a:r>
              <a:rPr lang="en-US" sz="3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yöntemler</a:t>
            </a:r>
            <a:r>
              <a:rPr lang="en-US" sz="3200" dirty="0">
                <a:latin typeface="Arial Black" pitchFamily="34" charset="0"/>
              </a:rPr>
              <a:t>” </a:t>
            </a:r>
            <a:r>
              <a:rPr lang="en-US" sz="3200" dirty="0" err="1">
                <a:latin typeface="Arial Black" pitchFamily="34" charset="0"/>
              </a:rPr>
              <a:t>olarak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tanımlanabilir</a:t>
            </a:r>
            <a:r>
              <a:rPr lang="en-US" sz="3200" dirty="0">
                <a:latin typeface="Arial Black" pitchFamily="34" charset="0"/>
              </a:rPr>
              <a:t>. </a:t>
            </a:r>
            <a:endParaRPr lang="tr-TR" sz="3200" dirty="0"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 Black" pitchFamily="34" charset="0"/>
              </a:rPr>
              <a:t>STRATEJİK </a:t>
            </a:r>
            <a:r>
              <a:rPr lang="en-US" sz="2000" b="1" dirty="0">
                <a:latin typeface="Arial Black" pitchFamily="34" charset="0"/>
              </a:rPr>
              <a:t>PLANLAMA VE EĞİTİM UYGULAMALARI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753612"/>
            <a:ext cx="9067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 smtClean="0">
                <a:latin typeface="Arial Black" pitchFamily="34" charset="0"/>
              </a:rPr>
              <a:t>   </a:t>
            </a:r>
            <a:r>
              <a:rPr lang="en-US" sz="3200" dirty="0" err="1" smtClean="0">
                <a:latin typeface="Arial Black" pitchFamily="34" charset="0"/>
              </a:rPr>
              <a:t>Başka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bir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ifadeyle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eğitim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latin typeface="Arial Black" pitchFamily="34" charset="0"/>
              </a:rPr>
              <a:t>stratejisini</a:t>
            </a:r>
            <a:r>
              <a:rPr lang="tr-TR" sz="3200" i="1" u="sng" dirty="0" smtClean="0">
                <a:solidFill>
                  <a:srgbClr val="FF0000"/>
                </a:solidFill>
                <a:latin typeface="Arial Black" pitchFamily="34" charset="0"/>
              </a:rPr>
              <a:t>;</a:t>
            </a:r>
            <a:r>
              <a:rPr lang="en-US" sz="3200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“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amaçlarını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gerçekleştirmeye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çalışan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bir</a:t>
            </a:r>
            <a:r>
              <a:rPr lang="tr-TR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eğitim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kurumunun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Arial Black" pitchFamily="34" charset="0"/>
              </a:rPr>
              <a:t>uygulayacağı</a:t>
            </a:r>
            <a:r>
              <a:rPr lang="en-US" sz="3200" dirty="0">
                <a:solidFill>
                  <a:srgbClr val="92D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Arial Black" pitchFamily="34" charset="0"/>
              </a:rPr>
              <a:t>hareket</a:t>
            </a:r>
            <a:r>
              <a:rPr lang="en-US" sz="3200" dirty="0">
                <a:solidFill>
                  <a:srgbClr val="92D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Arial Black" pitchFamily="34" charset="0"/>
              </a:rPr>
              <a:t>biçimi</a:t>
            </a:r>
            <a:r>
              <a:rPr lang="en-US" sz="3200" dirty="0">
                <a:solidFill>
                  <a:srgbClr val="92D050"/>
                </a:solidFill>
                <a:latin typeface="Arial Black" pitchFamily="34" charset="0"/>
              </a:rPr>
              <a:t>” </a:t>
            </a:r>
            <a:r>
              <a:rPr lang="en-US" sz="3200" dirty="0" err="1">
                <a:latin typeface="Arial Black" pitchFamily="34" charset="0"/>
              </a:rPr>
              <a:t>olarak</a:t>
            </a:r>
            <a:r>
              <a:rPr lang="en-US" sz="3200" dirty="0">
                <a:latin typeface="Arial Black" pitchFamily="34" charset="0"/>
              </a:rPr>
              <a:t> da </a:t>
            </a:r>
            <a:r>
              <a:rPr lang="en-US" sz="3200" dirty="0" err="1">
                <a:latin typeface="Arial Black" pitchFamily="34" charset="0"/>
              </a:rPr>
              <a:t>tanımlanabilir</a:t>
            </a:r>
            <a:r>
              <a:rPr lang="en-US" sz="3200" dirty="0">
                <a:latin typeface="Arial Black" pitchFamily="34" charset="0"/>
              </a:rPr>
              <a:t>. Bu </a:t>
            </a:r>
            <a:r>
              <a:rPr lang="en-US" sz="3200" dirty="0" err="1">
                <a:latin typeface="Arial Black" pitchFamily="34" charset="0"/>
              </a:rPr>
              <a:t>tanımlamalara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göre</a:t>
            </a:r>
            <a:r>
              <a:rPr lang="en-US" sz="3200" dirty="0">
                <a:latin typeface="Arial Black" pitchFamily="34" charset="0"/>
              </a:rPr>
              <a:t>,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amaç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,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hedef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ve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latin typeface="Arial Black" pitchFamily="34" charset="0"/>
              </a:rPr>
              <a:t>görevler</a:t>
            </a:r>
            <a:r>
              <a:rPr lang="tr-TR" sz="3200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belirlen</a:t>
            </a:r>
            <a:r>
              <a:rPr lang="tr-TR" sz="3200" dirty="0" smtClean="0">
                <a:latin typeface="Arial Black" pitchFamily="34" charset="0"/>
              </a:rPr>
              <a:t>ir</a:t>
            </a:r>
            <a:r>
              <a:rPr lang="en-US" sz="3200" dirty="0" smtClean="0">
                <a:latin typeface="Arial Black" pitchFamily="34" charset="0"/>
              </a:rPr>
              <a:t>. </a:t>
            </a:r>
            <a:endParaRPr lang="tr-TR" sz="3200" dirty="0"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 Black" pitchFamily="34" charset="0"/>
              </a:rPr>
              <a:t>STRATEJİK </a:t>
            </a:r>
            <a:r>
              <a:rPr lang="en-US" sz="2000" b="1" dirty="0">
                <a:latin typeface="Arial Black" pitchFamily="34" charset="0"/>
              </a:rPr>
              <a:t>PLANLAMA VE EĞİTİM UYGULAMALARI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9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02115"/>
            <a:ext cx="9067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 smtClean="0">
                <a:latin typeface="Arial Black" pitchFamily="34" charset="0"/>
              </a:rPr>
              <a:t>      </a:t>
            </a:r>
            <a:r>
              <a:rPr lang="en-US" sz="3200" dirty="0" err="1" smtClean="0">
                <a:latin typeface="Arial Black" pitchFamily="34" charset="0"/>
              </a:rPr>
              <a:t>Eğitimde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planlama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uygulamaları</a:t>
            </a:r>
            <a:r>
              <a:rPr lang="en-US" sz="3200" dirty="0">
                <a:latin typeface="Arial Black" pitchFamily="34" charset="0"/>
              </a:rPr>
              <a:t>, </a:t>
            </a:r>
            <a:r>
              <a:rPr lang="en-US" sz="3200" dirty="0" err="1">
                <a:solidFill>
                  <a:srgbClr val="FFC000"/>
                </a:solidFill>
                <a:latin typeface="Arial Black" pitchFamily="34" charset="0"/>
              </a:rPr>
              <a:t>diğer</a:t>
            </a:r>
            <a:r>
              <a:rPr lang="en-US" sz="3200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 Black" pitchFamily="34" charset="0"/>
              </a:rPr>
              <a:t>alanlara</a:t>
            </a:r>
            <a:r>
              <a:rPr lang="en-US" sz="3200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 Black" pitchFamily="34" charset="0"/>
              </a:rPr>
              <a:t>göre</a:t>
            </a:r>
            <a:r>
              <a:rPr lang="en-US" sz="3200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 Black" pitchFamily="34" charset="0"/>
              </a:rPr>
              <a:t>farklılıklar</a:t>
            </a:r>
            <a:r>
              <a:rPr lang="en-US" sz="3200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 Black" pitchFamily="34" charset="0"/>
              </a:rPr>
              <a:t>taşır</a:t>
            </a:r>
            <a:r>
              <a:rPr lang="en-US" sz="3200" dirty="0">
                <a:latin typeface="Arial Black" pitchFamily="34" charset="0"/>
              </a:rPr>
              <a:t>. </a:t>
            </a:r>
            <a:r>
              <a:rPr lang="en-US" sz="3200" i="1" u="sng" dirty="0" err="1">
                <a:latin typeface="Arial Black" pitchFamily="34" charset="0"/>
              </a:rPr>
              <a:t>Çünkü</a:t>
            </a:r>
            <a:r>
              <a:rPr lang="en-US" sz="3200" i="1" u="sng" dirty="0">
                <a:latin typeface="Arial Black" pitchFamily="34" charset="0"/>
              </a:rPr>
              <a:t> </a:t>
            </a:r>
            <a:r>
              <a:rPr lang="en-US" sz="3200" i="1" u="sng" dirty="0" err="1">
                <a:latin typeface="Arial Black" pitchFamily="34" charset="0"/>
              </a:rPr>
              <a:t>eğitim</a:t>
            </a:r>
            <a:r>
              <a:rPr lang="en-US" sz="3200" i="1" u="sng" dirty="0">
                <a:latin typeface="Arial Black" pitchFamily="34" charset="0"/>
              </a:rPr>
              <a:t> </a:t>
            </a:r>
            <a:r>
              <a:rPr lang="en-US" sz="3200" i="1" u="sng" dirty="0" err="1">
                <a:latin typeface="Arial Black" pitchFamily="34" charset="0"/>
              </a:rPr>
              <a:t>kurumları</a:t>
            </a:r>
            <a:r>
              <a:rPr lang="en-US" sz="3200" dirty="0">
                <a:latin typeface="Arial Black" pitchFamily="34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özel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işletmeler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Arial Black" pitchFamily="34" charset="0"/>
              </a:rPr>
              <a:t>gibi</a:t>
            </a:r>
            <a:r>
              <a:rPr lang="tr-TR" sz="32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Arial Black" pitchFamily="34" charset="0"/>
              </a:rPr>
              <a:t>yönetilmezler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.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Eğitimde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planlama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yerinden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yönetim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uygulamalarına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imkan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veren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örgütler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için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bir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yarar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sağlar</a:t>
            </a:r>
            <a:r>
              <a:rPr lang="en-US" sz="3200" dirty="0">
                <a:latin typeface="Arial Black" pitchFamily="34" charset="0"/>
              </a:rPr>
              <a:t> (</a:t>
            </a:r>
            <a:r>
              <a:rPr lang="en-US" sz="3200" dirty="0" err="1" smtClean="0">
                <a:latin typeface="Arial Black" pitchFamily="34" charset="0"/>
              </a:rPr>
              <a:t>Işık</a:t>
            </a:r>
            <a:r>
              <a:rPr lang="tr-TR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ve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Aypay</a:t>
            </a:r>
            <a:r>
              <a:rPr lang="en-US" sz="3200" dirty="0">
                <a:latin typeface="Arial Black" pitchFamily="34" charset="0"/>
              </a:rPr>
              <a:t>, 2004:351). </a:t>
            </a:r>
            <a:endParaRPr lang="tr-TR" sz="3200" dirty="0"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 Black" pitchFamily="34" charset="0"/>
              </a:rPr>
              <a:t>STRATEJİK </a:t>
            </a:r>
            <a:r>
              <a:rPr lang="en-US" sz="2000" b="1" dirty="0">
                <a:latin typeface="Arial Black" pitchFamily="34" charset="0"/>
              </a:rPr>
              <a:t>PLANLAMA VE EĞİTİM UYGULAMALARI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1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95400"/>
            <a:ext cx="9067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 smtClean="0">
                <a:latin typeface="Arial Black" pitchFamily="34" charset="0"/>
              </a:rPr>
              <a:t>     </a:t>
            </a:r>
            <a:r>
              <a:rPr lang="en-US" sz="3200" dirty="0" smtClean="0">
                <a:latin typeface="Arial Black" pitchFamily="34" charset="0"/>
              </a:rPr>
              <a:t>Bu </a:t>
            </a:r>
            <a:r>
              <a:rPr lang="en-US" sz="3200" dirty="0" err="1">
                <a:latin typeface="Arial Black" pitchFamily="34" charset="0"/>
              </a:rPr>
              <a:t>nedenle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eğitimde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planlama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yapılırken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uygulayacakların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planlama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sürecine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Arial Black" pitchFamily="34" charset="0"/>
              </a:rPr>
              <a:t>katılması</a:t>
            </a:r>
            <a:r>
              <a:rPr lang="tr-TR" sz="32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gerekir</a:t>
            </a:r>
            <a:r>
              <a:rPr lang="en-US" sz="3200" dirty="0">
                <a:latin typeface="Arial Black" pitchFamily="34" charset="0"/>
              </a:rPr>
              <a:t>.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Uygulayıcıların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karara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katılmadığı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bir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planlama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modeli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zaten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olmayacaktır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.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Çünkü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stratejik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Arial Black" pitchFamily="34" charset="0"/>
              </a:rPr>
              <a:t>planlamada</a:t>
            </a:r>
            <a:r>
              <a:rPr lang="tr-TR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Arial Black" pitchFamily="34" charset="0"/>
              </a:rPr>
              <a:t>uyum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anlaşma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ve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diyalog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söz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konusudur</a:t>
            </a:r>
            <a:r>
              <a:rPr lang="en-US" sz="3200" dirty="0">
                <a:latin typeface="Arial Black" pitchFamily="34" charset="0"/>
              </a:rPr>
              <a:t>.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olmayan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bir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planlamanın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ise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başarılı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olacağı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tartışılır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.</a:t>
            </a:r>
            <a:endParaRPr lang="tr-TR" sz="3200" i="1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 Black" pitchFamily="34" charset="0"/>
              </a:rPr>
              <a:t>STRATEJİK </a:t>
            </a:r>
            <a:r>
              <a:rPr lang="en-US" sz="2000" b="1" dirty="0">
                <a:latin typeface="Arial Black" pitchFamily="34" charset="0"/>
              </a:rPr>
              <a:t>PLANLAMA VE EĞİTİM UYGULAMALARI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2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914400"/>
            <a:ext cx="9067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3200" dirty="0" smtClean="0">
                <a:latin typeface="Arial Black" pitchFamily="34" charset="0"/>
              </a:rPr>
              <a:t>       </a:t>
            </a:r>
            <a:r>
              <a:rPr lang="en-US" sz="3200" dirty="0" err="1" smtClean="0">
                <a:latin typeface="Arial Black" pitchFamily="34" charset="0"/>
              </a:rPr>
              <a:t>Eğitim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örgütlerinde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planlamanın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yapılmasında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karşılaşılan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sorunlar</a:t>
            </a:r>
            <a:r>
              <a:rPr lang="en-US" sz="3200" dirty="0">
                <a:latin typeface="Arial Black" pitchFamily="34" charset="0"/>
              </a:rPr>
              <a:t>; </a:t>
            </a:r>
            <a:endParaRPr lang="tr-TR" sz="3200" dirty="0" smtClean="0"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3200" dirty="0" smtClean="0">
                <a:solidFill>
                  <a:srgbClr val="00B050"/>
                </a:solidFill>
                <a:latin typeface="Arial Black" pitchFamily="34" charset="0"/>
              </a:rPr>
              <a:t>1.K</a:t>
            </a:r>
            <a:r>
              <a:rPr lang="en-US" sz="3200" dirty="0" err="1" smtClean="0">
                <a:solidFill>
                  <a:srgbClr val="00B050"/>
                </a:solidFill>
                <a:latin typeface="Arial Black" pitchFamily="34" charset="0"/>
              </a:rPr>
              <a:t>avramsal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, </a:t>
            </a:r>
            <a:endParaRPr lang="tr-TR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3200" dirty="0" smtClean="0">
                <a:solidFill>
                  <a:srgbClr val="7030A0"/>
                </a:solidFill>
                <a:latin typeface="Arial Black" pitchFamily="34" charset="0"/>
              </a:rPr>
              <a:t>2.H</a:t>
            </a:r>
            <a:r>
              <a:rPr lang="en-US" sz="3200" dirty="0" err="1" smtClean="0">
                <a:solidFill>
                  <a:srgbClr val="7030A0"/>
                </a:solidFill>
                <a:latin typeface="Arial Black" pitchFamily="34" charset="0"/>
              </a:rPr>
              <a:t>ukuksal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, </a:t>
            </a:r>
            <a:endParaRPr lang="tr-TR" sz="32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3200" dirty="0" smtClean="0">
                <a:solidFill>
                  <a:srgbClr val="00B050"/>
                </a:solidFill>
                <a:latin typeface="Arial Black" pitchFamily="34" charset="0"/>
              </a:rPr>
              <a:t>3.F</a:t>
            </a:r>
            <a:r>
              <a:rPr lang="en-US" sz="3200" dirty="0" err="1" smtClean="0">
                <a:solidFill>
                  <a:srgbClr val="00B050"/>
                </a:solidFill>
                <a:latin typeface="Arial Black" pitchFamily="34" charset="0"/>
              </a:rPr>
              <a:t>inansal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, </a:t>
            </a:r>
            <a:endParaRPr lang="tr-TR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3200" dirty="0" smtClean="0">
                <a:solidFill>
                  <a:srgbClr val="7030A0"/>
                </a:solidFill>
                <a:latin typeface="Arial Black" pitchFamily="34" charset="0"/>
              </a:rPr>
              <a:t>4.İ</a:t>
            </a:r>
            <a:r>
              <a:rPr lang="en-US" sz="3200" dirty="0" err="1" smtClean="0">
                <a:solidFill>
                  <a:srgbClr val="7030A0"/>
                </a:solidFill>
                <a:latin typeface="Arial Black" pitchFamily="34" charset="0"/>
              </a:rPr>
              <a:t>nsan</a:t>
            </a:r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Arial Black" pitchFamily="34" charset="0"/>
              </a:rPr>
              <a:t>kaynakları</a:t>
            </a:r>
            <a:r>
              <a:rPr lang="tr-TR" sz="32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Arial Black" pitchFamily="34" charset="0"/>
              </a:rPr>
              <a:t>ve</a:t>
            </a:r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endParaRPr lang="tr-TR" sz="32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3200" dirty="0" smtClean="0">
                <a:solidFill>
                  <a:srgbClr val="FF0000"/>
                </a:solidFill>
                <a:latin typeface="Arial Black" pitchFamily="34" charset="0"/>
              </a:rPr>
              <a:t>5.Z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aman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olarak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belirlenmiştir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. </a:t>
            </a:r>
            <a:endParaRPr lang="tr-TR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 Black" pitchFamily="34" charset="0"/>
              </a:rPr>
              <a:t>STRATEJİK </a:t>
            </a:r>
            <a:r>
              <a:rPr lang="en-US" sz="2000" b="1" dirty="0">
                <a:latin typeface="Arial Black" pitchFamily="34" charset="0"/>
              </a:rPr>
              <a:t>PLANLAMA VE EĞİTİM UYGULAMALARI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95400"/>
            <a:ext cx="9067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b="1" dirty="0" smtClean="0">
                <a:latin typeface="Arial Black" pitchFamily="34" charset="0"/>
              </a:rPr>
              <a:t>    </a:t>
            </a:r>
            <a:r>
              <a:rPr lang="en-US" sz="3200" b="1" dirty="0" err="1" smtClean="0">
                <a:latin typeface="Arial Black" pitchFamily="34" charset="0"/>
              </a:rPr>
              <a:t>Eğitim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en-US" sz="3200" b="1" dirty="0" err="1">
                <a:latin typeface="Arial Black" pitchFamily="34" charset="0"/>
              </a:rPr>
              <a:t>örgütlerinin</a:t>
            </a:r>
            <a:r>
              <a:rPr lang="en-US" sz="3200" b="1" dirty="0">
                <a:latin typeface="Arial Black" pitchFamily="34" charset="0"/>
              </a:rPr>
              <a:t> </a:t>
            </a:r>
            <a:r>
              <a:rPr lang="en-US" sz="3200" b="1" dirty="0" err="1">
                <a:latin typeface="Arial Black" pitchFamily="34" charset="0"/>
              </a:rPr>
              <a:t>etkililiği</a:t>
            </a:r>
            <a:r>
              <a:rPr lang="en-US" sz="3200" b="1" dirty="0">
                <a:latin typeface="Arial Black" pitchFamily="34" charset="0"/>
              </a:rPr>
              <a:t> </a:t>
            </a:r>
            <a:r>
              <a:rPr lang="en-US" sz="3200" b="1" dirty="0" err="1">
                <a:latin typeface="Arial Black" pitchFamily="34" charset="0"/>
              </a:rPr>
              <a:t>sağlamada</a:t>
            </a:r>
            <a:r>
              <a:rPr lang="en-US" sz="3200" b="1" dirty="0">
                <a:latin typeface="Arial Black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 Black" pitchFamily="34" charset="0"/>
              </a:rPr>
              <a:t>en </a:t>
            </a:r>
            <a:r>
              <a:rPr lang="en-US" sz="3200" b="1" dirty="0" err="1">
                <a:solidFill>
                  <a:srgbClr val="FF0000"/>
                </a:solidFill>
                <a:latin typeface="Arial Black" pitchFamily="34" charset="0"/>
              </a:rPr>
              <a:t>önemli</a:t>
            </a:r>
            <a:r>
              <a:rPr lang="en-US" sz="32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 Black" pitchFamily="34" charset="0"/>
              </a:rPr>
              <a:t>aşamalarından</a:t>
            </a:r>
            <a:r>
              <a:rPr lang="en-US" sz="32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 Black" pitchFamily="34" charset="0"/>
              </a:rPr>
              <a:t>birisi</a:t>
            </a:r>
            <a:r>
              <a:rPr lang="tr-TR" sz="32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 Black" pitchFamily="34" charset="0"/>
              </a:rPr>
              <a:t>planlama</a:t>
            </a:r>
            <a:r>
              <a:rPr lang="en-US" sz="3200" b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Arial Black" pitchFamily="34" charset="0"/>
              </a:rPr>
              <a:t>aşamasıdır</a:t>
            </a:r>
            <a:r>
              <a:rPr lang="en-US" sz="3200" b="1" dirty="0">
                <a:latin typeface="Arial Black" pitchFamily="34" charset="0"/>
              </a:rPr>
              <a:t>. </a:t>
            </a:r>
            <a:endParaRPr lang="tr-TR" sz="3200" b="1" dirty="0" smtClean="0">
              <a:latin typeface="Arial Black" pitchFamily="34" charset="0"/>
            </a:endParaRPr>
          </a:p>
          <a:p>
            <a:pPr algn="just"/>
            <a:r>
              <a:rPr lang="tr-TR" sz="3200" b="1" dirty="0" smtClean="0">
                <a:latin typeface="Arial Black" pitchFamily="34" charset="0"/>
              </a:rPr>
              <a:t>    </a:t>
            </a:r>
            <a:r>
              <a:rPr lang="en-US" sz="3200" b="1" dirty="0" err="1" smtClean="0">
                <a:solidFill>
                  <a:srgbClr val="FF0000"/>
                </a:solidFill>
                <a:latin typeface="Arial Black" pitchFamily="34" charset="0"/>
              </a:rPr>
              <a:t>Planlama</a:t>
            </a:r>
            <a:r>
              <a:rPr lang="en-US" sz="3200" b="1" dirty="0">
                <a:solidFill>
                  <a:srgbClr val="FF0000"/>
                </a:solidFill>
                <a:latin typeface="Arial Black" pitchFamily="34" charset="0"/>
              </a:rPr>
              <a:t>,</a:t>
            </a:r>
            <a:r>
              <a:rPr lang="en-US" sz="3200" b="1" dirty="0">
                <a:latin typeface="Arial Black" pitchFamily="34" charset="0"/>
              </a:rPr>
              <a:t> </a:t>
            </a:r>
            <a:r>
              <a:rPr lang="en-US" sz="3200" b="1" dirty="0" err="1">
                <a:latin typeface="Arial Black" pitchFamily="34" charset="0"/>
              </a:rPr>
              <a:t>eğitim</a:t>
            </a:r>
            <a:r>
              <a:rPr lang="en-US" sz="3200" b="1" dirty="0">
                <a:latin typeface="Arial Black" pitchFamily="34" charset="0"/>
              </a:rPr>
              <a:t> </a:t>
            </a:r>
            <a:r>
              <a:rPr lang="en-US" sz="3200" b="1" dirty="0" err="1" smtClean="0">
                <a:latin typeface="Arial Black" pitchFamily="34" charset="0"/>
              </a:rPr>
              <a:t>örgütlerinde</a:t>
            </a:r>
            <a:r>
              <a:rPr lang="tr-TR" sz="3200" b="1" dirty="0" smtClean="0">
                <a:latin typeface="Arial Black" pitchFamily="34" charset="0"/>
              </a:rPr>
              <a:t>;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tr-TR" sz="3200" b="1" dirty="0" smtClean="0">
                <a:latin typeface="Arial Black" pitchFamily="34" charset="0"/>
              </a:rPr>
              <a:t>1.E</a:t>
            </a:r>
            <a:r>
              <a:rPr lang="en-US" sz="3200" b="1" dirty="0" err="1" smtClean="0">
                <a:latin typeface="Arial Black" pitchFamily="34" charset="0"/>
              </a:rPr>
              <a:t>ğitsel</a:t>
            </a:r>
            <a:r>
              <a:rPr lang="en-US" sz="3200" b="1" dirty="0">
                <a:latin typeface="Arial Black" pitchFamily="34" charset="0"/>
              </a:rPr>
              <a:t>, </a:t>
            </a:r>
            <a:endParaRPr lang="tr-TR" sz="3200" b="1" dirty="0" smtClean="0">
              <a:latin typeface="Arial Black" pitchFamily="34" charset="0"/>
            </a:endParaRPr>
          </a:p>
          <a:p>
            <a:pPr algn="just"/>
            <a:r>
              <a:rPr lang="tr-TR" sz="3200" b="1" dirty="0" smtClean="0">
                <a:latin typeface="Arial Black" pitchFamily="34" charset="0"/>
              </a:rPr>
              <a:t>2.Ö</a:t>
            </a:r>
            <a:r>
              <a:rPr lang="en-US" sz="3200" b="1" dirty="0" err="1" smtClean="0">
                <a:latin typeface="Arial Black" pitchFamily="34" charset="0"/>
              </a:rPr>
              <a:t>rgütsel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en-US" sz="3200" b="1" dirty="0" err="1">
                <a:latin typeface="Arial Black" pitchFamily="34" charset="0"/>
              </a:rPr>
              <a:t>ve</a:t>
            </a:r>
            <a:r>
              <a:rPr lang="en-US" sz="3200" b="1" dirty="0">
                <a:latin typeface="Arial Black" pitchFamily="34" charset="0"/>
              </a:rPr>
              <a:t> </a:t>
            </a:r>
            <a:endParaRPr lang="tr-TR" sz="3200" b="1" dirty="0" smtClean="0">
              <a:latin typeface="Arial Black" pitchFamily="34" charset="0"/>
            </a:endParaRPr>
          </a:p>
          <a:p>
            <a:pPr algn="just"/>
            <a:r>
              <a:rPr lang="tr-TR" sz="3200" b="1" dirty="0" smtClean="0">
                <a:latin typeface="Arial Black" pitchFamily="34" charset="0"/>
              </a:rPr>
              <a:t>3.Y</a:t>
            </a:r>
            <a:r>
              <a:rPr lang="en-US" sz="3200" b="1" dirty="0" err="1" smtClean="0">
                <a:latin typeface="Arial Black" pitchFamily="34" charset="0"/>
              </a:rPr>
              <a:t>önetsel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en-US" sz="3200" b="1" dirty="0" err="1">
                <a:latin typeface="Arial Black" pitchFamily="34" charset="0"/>
              </a:rPr>
              <a:t>amaçları</a:t>
            </a:r>
            <a:r>
              <a:rPr lang="en-US" sz="3200" b="1" dirty="0">
                <a:latin typeface="Arial Black" pitchFamily="34" charset="0"/>
              </a:rPr>
              <a:t> </a:t>
            </a:r>
            <a:r>
              <a:rPr lang="en-US" sz="3200" b="1" dirty="0" err="1">
                <a:latin typeface="Arial Black" pitchFamily="34" charset="0"/>
              </a:rPr>
              <a:t>gerçekleştirmede</a:t>
            </a:r>
            <a:r>
              <a:rPr lang="en-US" sz="3200" b="1" dirty="0">
                <a:latin typeface="Arial Black" pitchFamily="34" charset="0"/>
              </a:rPr>
              <a:t> </a:t>
            </a:r>
            <a:r>
              <a:rPr lang="en-US" sz="3200" b="1" dirty="0" err="1">
                <a:latin typeface="Arial Black" pitchFamily="34" charset="0"/>
              </a:rPr>
              <a:t>kullanılır</a:t>
            </a:r>
            <a:r>
              <a:rPr lang="en-US" sz="3200" b="1" dirty="0">
                <a:latin typeface="Arial Black" pitchFamily="34" charset="0"/>
              </a:rPr>
              <a:t>. </a:t>
            </a:r>
            <a:endParaRPr lang="tr-TR" sz="3200" b="1" dirty="0" smtClean="0">
              <a:latin typeface="Arial Black" pitchFamily="34" charset="0"/>
            </a:endParaRPr>
          </a:p>
          <a:p>
            <a:pPr algn="just"/>
            <a:r>
              <a:rPr lang="tr-TR" sz="3200" b="1" dirty="0" smtClean="0">
                <a:latin typeface="Arial Black" pitchFamily="34" charset="0"/>
              </a:rPr>
              <a:t>  </a:t>
            </a:r>
            <a:r>
              <a:rPr lang="en-US" sz="3200" b="1" dirty="0" err="1" smtClean="0">
                <a:solidFill>
                  <a:srgbClr val="FF0000"/>
                </a:solidFill>
                <a:latin typeface="Arial Black" pitchFamily="34" charset="0"/>
              </a:rPr>
              <a:t>Planlama</a:t>
            </a:r>
            <a:r>
              <a:rPr lang="en-US" sz="3200" b="1" dirty="0">
                <a:latin typeface="Arial Black" pitchFamily="34" charset="0"/>
              </a:rPr>
              <a:t>, </a:t>
            </a:r>
            <a:r>
              <a:rPr lang="en-US" sz="3200" b="1" dirty="0" err="1">
                <a:latin typeface="Arial Black" pitchFamily="34" charset="0"/>
              </a:rPr>
              <a:t>u</a:t>
            </a:r>
            <a:r>
              <a:rPr lang="en-US" sz="3200" b="1" i="1" u="sng" dirty="0" err="1">
                <a:solidFill>
                  <a:srgbClr val="7030A0"/>
                </a:solidFill>
                <a:latin typeface="Arial Black" pitchFamily="34" charset="0"/>
              </a:rPr>
              <a:t>ygulama</a:t>
            </a:r>
            <a:r>
              <a:rPr lang="en-US" sz="3200" b="1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b="1" i="1" u="sng" dirty="0" err="1">
                <a:solidFill>
                  <a:srgbClr val="7030A0"/>
                </a:solidFill>
                <a:latin typeface="Arial Black" pitchFamily="34" charset="0"/>
              </a:rPr>
              <a:t>için</a:t>
            </a:r>
            <a:r>
              <a:rPr lang="en-US" sz="3200" b="1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b="1" i="1" u="sng" dirty="0" err="1" smtClean="0">
                <a:solidFill>
                  <a:srgbClr val="7030A0"/>
                </a:solidFill>
                <a:latin typeface="Arial Black" pitchFamily="34" charset="0"/>
              </a:rPr>
              <a:t>bir</a:t>
            </a:r>
            <a:r>
              <a:rPr lang="tr-TR" sz="3200" b="1" i="1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b="1" i="1" u="sng" dirty="0" err="1" smtClean="0">
                <a:solidFill>
                  <a:srgbClr val="7030A0"/>
                </a:solidFill>
                <a:latin typeface="Arial Black" pitchFamily="34" charset="0"/>
              </a:rPr>
              <a:t>hazırlık</a:t>
            </a:r>
            <a:r>
              <a:rPr lang="en-US" sz="3200" b="1" i="1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b="1" i="1" u="sng" dirty="0" err="1">
                <a:solidFill>
                  <a:srgbClr val="7030A0"/>
                </a:solidFill>
                <a:latin typeface="Arial Black" pitchFamily="34" charset="0"/>
              </a:rPr>
              <a:t>süreci</a:t>
            </a:r>
            <a:r>
              <a:rPr lang="en-US" sz="3200" b="1" dirty="0">
                <a:latin typeface="Arial Black" pitchFamily="34" charset="0"/>
              </a:rPr>
              <a:t> </a:t>
            </a:r>
            <a:r>
              <a:rPr lang="en-US" sz="3200" b="1" dirty="0" err="1">
                <a:latin typeface="Arial Black" pitchFamily="34" charset="0"/>
              </a:rPr>
              <a:t>olarak</a:t>
            </a:r>
            <a:r>
              <a:rPr lang="en-US" sz="3200" b="1" dirty="0">
                <a:latin typeface="Arial Black" pitchFamily="34" charset="0"/>
              </a:rPr>
              <a:t> da </a:t>
            </a:r>
            <a:r>
              <a:rPr lang="en-US" sz="3200" b="1" dirty="0" err="1">
                <a:latin typeface="Arial Black" pitchFamily="34" charset="0"/>
              </a:rPr>
              <a:t>kabul</a:t>
            </a:r>
            <a:r>
              <a:rPr lang="en-US" sz="3200" b="1" dirty="0">
                <a:latin typeface="Arial Black" pitchFamily="34" charset="0"/>
              </a:rPr>
              <a:t> </a:t>
            </a:r>
            <a:r>
              <a:rPr lang="en-US" sz="3200" b="1" dirty="0" err="1">
                <a:latin typeface="Arial Black" pitchFamily="34" charset="0"/>
              </a:rPr>
              <a:t>edebilir</a:t>
            </a:r>
            <a:r>
              <a:rPr lang="en-US" sz="3200" b="1" dirty="0">
                <a:latin typeface="Arial Black" pitchFamily="34" charset="0"/>
              </a:rPr>
              <a:t>.</a:t>
            </a:r>
            <a:endParaRPr lang="tr-TR" sz="3200" b="1" dirty="0"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 Black" pitchFamily="34" charset="0"/>
              </a:rPr>
              <a:t>STRATEJİK </a:t>
            </a:r>
            <a:r>
              <a:rPr lang="en-US" sz="2000" b="1" dirty="0">
                <a:latin typeface="Arial Black" pitchFamily="34" charset="0"/>
              </a:rPr>
              <a:t>PLANLAMA VE EĞİTİM UYGULAMALARI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95400"/>
            <a:ext cx="9067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 smtClean="0">
                <a:latin typeface="Arial Black" pitchFamily="34" charset="0"/>
              </a:rPr>
              <a:t>   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planlama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yapılırken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C000"/>
                </a:solidFill>
                <a:latin typeface="Arial Black" pitchFamily="34" charset="0"/>
              </a:rPr>
              <a:t>çevredeki</a:t>
            </a:r>
            <a:r>
              <a:rPr lang="en-US" sz="3200" i="1" u="sng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C000"/>
                </a:solidFill>
                <a:latin typeface="Arial Black" pitchFamily="34" charset="0"/>
              </a:rPr>
              <a:t>değişimlerin</a:t>
            </a:r>
            <a:r>
              <a:rPr lang="en-US" sz="3200" i="1" u="sng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C000"/>
                </a:solidFill>
                <a:latin typeface="Arial Black" pitchFamily="34" charset="0"/>
              </a:rPr>
              <a:t>izlenmesi</a:t>
            </a:r>
            <a:r>
              <a:rPr lang="en-US" sz="3200" dirty="0">
                <a:latin typeface="Arial Black" pitchFamily="34" charset="0"/>
              </a:rPr>
              <a:t>;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fırsat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tehdit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güçlü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ve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zayıf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yönler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(SWOT) </a:t>
            </a:r>
            <a:r>
              <a:rPr lang="en-US" sz="3200" dirty="0" err="1">
                <a:latin typeface="Arial Black" pitchFamily="34" charset="0"/>
              </a:rPr>
              <a:t>göz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önüne</a:t>
            </a:r>
            <a:r>
              <a:rPr lang="tr-TR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alınarak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gerçekleştirilmek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istenen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amaçların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belirlenmesi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gerekir</a:t>
            </a:r>
            <a:r>
              <a:rPr lang="en-US" sz="3200" dirty="0">
                <a:latin typeface="Arial Black" pitchFamily="34" charset="0"/>
              </a:rPr>
              <a:t> (</a:t>
            </a:r>
            <a:r>
              <a:rPr lang="en-US" sz="3200" dirty="0" err="1">
                <a:latin typeface="Arial Black" pitchFamily="34" charset="0"/>
              </a:rPr>
              <a:t>Gümüş</a:t>
            </a:r>
            <a:r>
              <a:rPr lang="en-US" sz="3200" dirty="0">
                <a:latin typeface="Arial Black" pitchFamily="34" charset="0"/>
              </a:rPr>
              <a:t>, 1995: 316). </a:t>
            </a:r>
            <a:r>
              <a:rPr lang="en-US" sz="3200" dirty="0" err="1">
                <a:latin typeface="Arial Black" pitchFamily="34" charset="0"/>
              </a:rPr>
              <a:t>Eğitim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planlamaları</a:t>
            </a:r>
            <a:r>
              <a:rPr lang="en-US" sz="3200" dirty="0">
                <a:latin typeface="Arial Black" pitchFamily="34" charset="0"/>
              </a:rPr>
              <a:t>, </a:t>
            </a:r>
            <a:r>
              <a:rPr lang="en-US" sz="3200" dirty="0" err="1" smtClean="0">
                <a:latin typeface="Arial Black" pitchFamily="34" charset="0"/>
              </a:rPr>
              <a:t>yönetimin</a:t>
            </a:r>
            <a:r>
              <a:rPr lang="tr-TR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verimlilik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ve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etkililik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özelliklerini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önemli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ölçüde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etkilemektedir</a:t>
            </a:r>
            <a:r>
              <a:rPr lang="en-US" sz="3200" dirty="0">
                <a:latin typeface="Arial Black" pitchFamily="34" charset="0"/>
              </a:rPr>
              <a:t>.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Planlama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sürecini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etkin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kılan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ise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bu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sürece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çoklu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Arial Black" pitchFamily="34" charset="0"/>
              </a:rPr>
              <a:t>katılımın</a:t>
            </a:r>
            <a:r>
              <a:rPr lang="tr-TR" sz="32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sağlanmasıdır</a:t>
            </a:r>
            <a:r>
              <a:rPr lang="en-US" sz="3200" dirty="0" smtClean="0">
                <a:latin typeface="Arial Black" pitchFamily="34" charset="0"/>
              </a:rPr>
              <a:t>.</a:t>
            </a:r>
            <a:endParaRPr lang="tr-TR" sz="3200" b="1" dirty="0"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 Black" pitchFamily="34" charset="0"/>
              </a:rPr>
              <a:t>STRATEJİK </a:t>
            </a:r>
            <a:r>
              <a:rPr lang="en-US" sz="2000" b="1" dirty="0">
                <a:latin typeface="Arial Black" pitchFamily="34" charset="0"/>
              </a:rPr>
              <a:t>PLANLAMA VE EĞİTİM UYGULAMALARI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416308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/>
              <a:t>    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Eğitim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yönetimi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ve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onun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daha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sınırlı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bir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alana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uygulanması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olan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okul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yönetiminin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temel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amacı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ilgili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oldukları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u="sng" dirty="0" err="1">
                <a:latin typeface="Arial Black" pitchFamily="34" charset="0"/>
              </a:rPr>
              <a:t>eğitim</a:t>
            </a:r>
            <a:r>
              <a:rPr lang="en-US" sz="2800" u="sng" dirty="0">
                <a:latin typeface="Arial Black" pitchFamily="34" charset="0"/>
              </a:rPr>
              <a:t> </a:t>
            </a:r>
            <a:r>
              <a:rPr lang="en-US" sz="2800" u="sng" dirty="0" err="1" smtClean="0">
                <a:latin typeface="Arial Black" pitchFamily="34" charset="0"/>
              </a:rPr>
              <a:t>örgütlerini</a:t>
            </a:r>
            <a:r>
              <a:rPr lang="en-US" sz="2800" u="sng" dirty="0" smtClean="0">
                <a:latin typeface="Arial Black" pitchFamily="34" charset="0"/>
              </a:rPr>
              <a:t>,</a:t>
            </a:r>
            <a:r>
              <a:rPr lang="tr-TR" sz="2800" u="sng" dirty="0" smtClean="0">
                <a:latin typeface="Arial Black" pitchFamily="34" charset="0"/>
              </a:rPr>
              <a:t> </a:t>
            </a:r>
            <a:r>
              <a:rPr lang="en-US" sz="2800" u="sng" dirty="0" err="1" smtClean="0">
                <a:latin typeface="Arial Black" pitchFamily="34" charset="0"/>
              </a:rPr>
              <a:t>eğitim</a:t>
            </a:r>
            <a:r>
              <a:rPr lang="en-US" sz="2800" u="sng" dirty="0" smtClean="0">
                <a:latin typeface="Arial Black" pitchFamily="34" charset="0"/>
              </a:rPr>
              <a:t> </a:t>
            </a:r>
            <a:r>
              <a:rPr lang="en-US" sz="2800" u="sng" dirty="0" err="1">
                <a:latin typeface="Arial Black" pitchFamily="34" charset="0"/>
              </a:rPr>
              <a:t>politikaları</a:t>
            </a:r>
            <a:r>
              <a:rPr lang="en-US" sz="2800" u="sng" dirty="0">
                <a:latin typeface="Arial Black" pitchFamily="34" charset="0"/>
              </a:rPr>
              <a:t> </a:t>
            </a:r>
            <a:r>
              <a:rPr lang="en-US" sz="2800" u="sng" dirty="0" err="1">
                <a:latin typeface="Arial Black" pitchFamily="34" charset="0"/>
              </a:rPr>
              <a:t>ve</a:t>
            </a:r>
            <a:r>
              <a:rPr lang="en-US" sz="2800" u="sng" dirty="0">
                <a:latin typeface="Arial Black" pitchFamily="34" charset="0"/>
              </a:rPr>
              <a:t> </a:t>
            </a:r>
            <a:r>
              <a:rPr lang="en-US" sz="2800" u="sng" dirty="0" err="1">
                <a:latin typeface="Arial Black" pitchFamily="34" charset="0"/>
              </a:rPr>
              <a:t>örgüt</a:t>
            </a:r>
            <a:r>
              <a:rPr lang="en-US" sz="2800" u="sng" dirty="0"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amaçları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doğrultusunda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verimli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kılmak</a:t>
            </a:r>
            <a:r>
              <a:rPr lang="en-US" sz="2800" u="sng" dirty="0">
                <a:latin typeface="Arial Black" pitchFamily="34" charset="0"/>
              </a:rPr>
              <a:t>, </a:t>
            </a:r>
            <a:r>
              <a:rPr lang="en-US" sz="2800" u="sng" dirty="0" err="1">
                <a:latin typeface="Arial Black" pitchFamily="34" charset="0"/>
              </a:rPr>
              <a:t>yaşatmak</a:t>
            </a:r>
            <a:r>
              <a:rPr lang="en-US" sz="2800" u="sng" dirty="0">
                <a:latin typeface="Arial Black" pitchFamily="34" charset="0"/>
              </a:rPr>
              <a:t> </a:t>
            </a:r>
            <a:r>
              <a:rPr lang="en-US" sz="2800" u="sng" dirty="0" err="1">
                <a:latin typeface="Arial Black" pitchFamily="34" charset="0"/>
              </a:rPr>
              <a:t>ya</a:t>
            </a:r>
            <a:r>
              <a:rPr lang="en-US" sz="2800" u="sng" dirty="0">
                <a:latin typeface="Arial Black" pitchFamily="34" charset="0"/>
              </a:rPr>
              <a:t> da </a:t>
            </a:r>
            <a:r>
              <a:rPr lang="en-US" sz="2800" u="sng" dirty="0" err="1">
                <a:latin typeface="Arial Black" pitchFamily="34" charset="0"/>
              </a:rPr>
              <a:t>etkili</a:t>
            </a:r>
            <a:r>
              <a:rPr lang="en-US" sz="2800" u="sng" dirty="0">
                <a:latin typeface="Arial Black" pitchFamily="34" charset="0"/>
              </a:rPr>
              <a:t> </a:t>
            </a:r>
            <a:r>
              <a:rPr lang="en-US" sz="2800" u="sng" dirty="0" err="1">
                <a:latin typeface="Arial Black" pitchFamily="34" charset="0"/>
              </a:rPr>
              <a:t>bir</a:t>
            </a:r>
            <a:r>
              <a:rPr lang="en-US" sz="2800" u="sng" dirty="0">
                <a:latin typeface="Arial Black" pitchFamily="34" charset="0"/>
              </a:rPr>
              <a:t> </a:t>
            </a:r>
            <a:r>
              <a:rPr lang="en-US" sz="2800" u="sng" dirty="0" err="1">
                <a:latin typeface="Arial Black" pitchFamily="34" charset="0"/>
              </a:rPr>
              <a:t>biçimde</a:t>
            </a:r>
            <a:r>
              <a:rPr lang="en-US" sz="2800" u="sng" dirty="0">
                <a:latin typeface="Arial Black" pitchFamily="34" charset="0"/>
              </a:rPr>
              <a:t> </a:t>
            </a:r>
            <a:r>
              <a:rPr lang="en-US" sz="2800" u="sng" dirty="0" err="1">
                <a:latin typeface="Arial Black" pitchFamily="34" charset="0"/>
              </a:rPr>
              <a:t>işler</a:t>
            </a:r>
            <a:r>
              <a:rPr lang="en-US" sz="2800" u="sng" dirty="0">
                <a:latin typeface="Arial Black" pitchFamily="34" charset="0"/>
              </a:rPr>
              <a:t> </a:t>
            </a:r>
            <a:r>
              <a:rPr lang="en-US" sz="2800" u="sng" dirty="0" err="1">
                <a:latin typeface="Arial Black" pitchFamily="34" charset="0"/>
              </a:rPr>
              <a:t>tutmaktır</a:t>
            </a:r>
            <a:r>
              <a:rPr lang="en-US" sz="2800" dirty="0" smtClean="0">
                <a:latin typeface="Arial Black" pitchFamily="34" charset="0"/>
              </a:rPr>
              <a:t>.</a:t>
            </a:r>
            <a:r>
              <a:rPr lang="en-US" sz="2800" dirty="0"/>
              <a:t> </a:t>
            </a:r>
            <a:endParaRPr lang="tr-TR" sz="2800" dirty="0" smtClean="0"/>
          </a:p>
          <a:p>
            <a:pPr algn="just"/>
            <a:r>
              <a:rPr lang="tr-TR" sz="2800" dirty="0">
                <a:latin typeface="Arial Black" pitchFamily="34" charset="0"/>
              </a:rPr>
              <a:t> </a:t>
            </a:r>
            <a:r>
              <a:rPr lang="tr-TR" sz="2800" dirty="0" smtClean="0">
                <a:latin typeface="Arial Black" pitchFamily="34" charset="0"/>
              </a:rPr>
              <a:t>     T</a:t>
            </a:r>
            <a:r>
              <a:rPr lang="en-US" sz="2800" dirty="0" err="1" smtClean="0">
                <a:latin typeface="Arial Black" pitchFamily="34" charset="0"/>
              </a:rPr>
              <a:t>oplumun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eğitim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gereksinimlerini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karşılamak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</a:rPr>
              <a:t>üzere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Arial Black" pitchFamily="34" charset="0"/>
              </a:rPr>
              <a:t>kurulan</a:t>
            </a:r>
            <a:r>
              <a:rPr lang="en-US" sz="2800" u="sng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Arial Black" pitchFamily="34" charset="0"/>
              </a:rPr>
              <a:t>yapıları</a:t>
            </a:r>
            <a:r>
              <a:rPr lang="en-US" sz="2800" u="sng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Arial Black" pitchFamily="34" charset="0"/>
              </a:rPr>
              <a:t>etkili</a:t>
            </a:r>
            <a:r>
              <a:rPr lang="en-US" sz="2800" u="sng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Arial Black" pitchFamily="34" charset="0"/>
              </a:rPr>
              <a:t>işletme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geliştirme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ve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 Black" pitchFamily="34" charset="0"/>
              </a:rPr>
              <a:t>yenileştirme</a:t>
            </a:r>
            <a:r>
              <a:rPr lang="en-US" sz="28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sürecidir</a:t>
            </a:r>
            <a:r>
              <a:rPr lang="en-US" sz="2800" dirty="0">
                <a:latin typeface="Arial Black" pitchFamily="34" charset="0"/>
              </a:rPr>
              <a:t>. 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EĞİTİM YÖNETİMİ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95400"/>
            <a:ext cx="9067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 smtClean="0">
                <a:latin typeface="Arial Black" pitchFamily="34" charset="0"/>
              </a:rPr>
              <a:t>    </a:t>
            </a:r>
            <a:r>
              <a:rPr lang="en-US" sz="3200" dirty="0" err="1" smtClean="0">
                <a:latin typeface="Arial Black" pitchFamily="34" charset="0"/>
              </a:rPr>
              <a:t>İmkanlar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ölçüsünde</a:t>
            </a:r>
            <a:r>
              <a:rPr lang="en-US" sz="3200" dirty="0">
                <a:latin typeface="Arial Black" pitchFamily="34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uygulayıcıların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planlama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sürecine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katılımları</a:t>
            </a:r>
            <a:r>
              <a:rPr lang="en-US" sz="3200" dirty="0">
                <a:latin typeface="Arial Black" pitchFamily="34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uygulayıcıya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hem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bir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sorumluluk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Arial Black" pitchFamily="34" charset="0"/>
              </a:rPr>
              <a:t>verecek</a:t>
            </a:r>
            <a:r>
              <a:rPr lang="tr-TR" sz="3200" dirty="0" smtClean="0">
                <a:latin typeface="Arial Black" pitchFamily="34" charset="0"/>
              </a:rPr>
              <a:t> </a:t>
            </a:r>
            <a:r>
              <a:rPr lang="en-US" sz="3200" dirty="0" smtClean="0">
                <a:latin typeface="Arial Black" pitchFamily="34" charset="0"/>
              </a:rPr>
              <a:t>hem </a:t>
            </a:r>
            <a:r>
              <a:rPr lang="en-US" sz="3200" dirty="0">
                <a:latin typeface="Arial Black" pitchFamily="34" charset="0"/>
              </a:rPr>
              <a:t>de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iş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doyumu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sağlayacaktır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.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Ancak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planlama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sürecine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katılımın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sağlanmasında</a:t>
            </a:r>
            <a:r>
              <a:rPr lang="en-US" sz="3200" dirty="0">
                <a:latin typeface="Arial Black" pitchFamily="34" charset="0"/>
              </a:rPr>
              <a:t> en </a:t>
            </a:r>
            <a:r>
              <a:rPr lang="en-US" sz="3200" dirty="0" err="1">
                <a:latin typeface="Arial Black" pitchFamily="34" charset="0"/>
              </a:rPr>
              <a:t>önemli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husus</a:t>
            </a:r>
            <a:r>
              <a:rPr lang="en-US" sz="3200" dirty="0">
                <a:latin typeface="Arial Black" pitchFamily="34" charset="0"/>
              </a:rPr>
              <a:t>,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uygulayıcılar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latin typeface="Arial Black" pitchFamily="34" charset="0"/>
              </a:rPr>
              <a:t>üstünde</a:t>
            </a:r>
            <a:r>
              <a:rPr lang="tr-TR" sz="3200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latin typeface="Arial Black" pitchFamily="34" charset="0"/>
              </a:rPr>
              <a:t>bir</a:t>
            </a:r>
            <a:r>
              <a:rPr lang="en-US" sz="3200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baskının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kurulmamasıdır</a:t>
            </a:r>
            <a:r>
              <a:rPr lang="en-US" sz="3200" dirty="0">
                <a:latin typeface="Arial Black" pitchFamily="34" charset="0"/>
              </a:rPr>
              <a:t>. </a:t>
            </a:r>
            <a:endParaRPr lang="tr-TR" sz="3200" b="1" dirty="0"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 Black" pitchFamily="34" charset="0"/>
              </a:rPr>
              <a:t>STRATEJİK </a:t>
            </a:r>
            <a:r>
              <a:rPr lang="en-US" sz="2000" b="1" dirty="0">
                <a:latin typeface="Arial Black" pitchFamily="34" charset="0"/>
              </a:rPr>
              <a:t>PLANLAMA VE EĞİTİM UYGULAMALARI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5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95400"/>
            <a:ext cx="9067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 smtClean="0">
                <a:latin typeface="Arial Black" pitchFamily="34" charset="0"/>
              </a:rPr>
              <a:t>     </a:t>
            </a:r>
            <a:r>
              <a:rPr lang="tr-TR" sz="3200" dirty="0" smtClean="0">
                <a:solidFill>
                  <a:srgbClr val="FF0000"/>
                </a:solidFill>
                <a:latin typeface="Arial Black" pitchFamily="34" charset="0"/>
              </a:rPr>
              <a:t>KKTC 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Eğitim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Sistemini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düzenleyen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esaslar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incelendiğinde</a:t>
            </a:r>
            <a:r>
              <a:rPr lang="en-US" sz="3200" dirty="0">
                <a:latin typeface="Arial Black" pitchFamily="34" charset="0"/>
              </a:rPr>
              <a:t>,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sistemle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Arial Black" pitchFamily="34" charset="0"/>
              </a:rPr>
              <a:t>ilgi</a:t>
            </a:r>
            <a:r>
              <a:rPr lang="tr-TR" sz="3200" dirty="0" smtClean="0">
                <a:solidFill>
                  <a:srgbClr val="7030A0"/>
                </a:solidFill>
                <a:latin typeface="Arial Black" pitchFamily="34" charset="0"/>
              </a:rPr>
              <a:t>li</a:t>
            </a:r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planlama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çalışmalarının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00B0F0"/>
                </a:solidFill>
                <a:latin typeface="Arial Black" pitchFamily="34" charset="0"/>
              </a:rPr>
              <a:t>stratejik</a:t>
            </a:r>
            <a:r>
              <a:rPr lang="en-US" sz="3200" i="1" u="sng" dirty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00B0F0"/>
                </a:solidFill>
                <a:latin typeface="Arial Black" pitchFamily="34" charset="0"/>
              </a:rPr>
              <a:t>bir</a:t>
            </a:r>
            <a:r>
              <a:rPr lang="en-US" sz="3200" i="1" u="sng" dirty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3200" i="1" u="sng" dirty="0" err="1" smtClean="0">
                <a:solidFill>
                  <a:srgbClr val="00B0F0"/>
                </a:solidFill>
                <a:latin typeface="Arial Black" pitchFamily="34" charset="0"/>
              </a:rPr>
              <a:t>planlama</a:t>
            </a:r>
            <a:r>
              <a:rPr lang="tr-TR" sz="32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Arial Black" pitchFamily="34" charset="0"/>
              </a:rPr>
              <a:t>olmadığı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anlaşılmaktadır</a:t>
            </a:r>
            <a:r>
              <a:rPr lang="en-US" sz="3200" dirty="0">
                <a:latin typeface="Arial Black" pitchFamily="34" charset="0"/>
              </a:rPr>
              <a:t>. </a:t>
            </a:r>
            <a:r>
              <a:rPr lang="en-US" sz="3200" dirty="0" err="1">
                <a:latin typeface="Arial Black" pitchFamily="34" charset="0"/>
              </a:rPr>
              <a:t>Çünkü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00B050"/>
                </a:solidFill>
                <a:latin typeface="Arial Black" pitchFamily="34" charset="0"/>
              </a:rPr>
              <a:t>alınan</a:t>
            </a:r>
            <a:r>
              <a:rPr lang="en-US" sz="32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00B050"/>
                </a:solidFill>
                <a:latin typeface="Arial Black" pitchFamily="34" charset="0"/>
              </a:rPr>
              <a:t>kararlar</a:t>
            </a:r>
            <a:r>
              <a:rPr lang="en-US" sz="3200" i="1" u="sng" dirty="0">
                <a:solidFill>
                  <a:srgbClr val="00B050"/>
                </a:solidFill>
                <a:latin typeface="Arial Black" pitchFamily="34" charset="0"/>
              </a:rPr>
              <a:t>, </a:t>
            </a:r>
            <a:r>
              <a:rPr lang="en-US" sz="3200" i="1" u="sng" dirty="0" err="1">
                <a:solidFill>
                  <a:srgbClr val="00B050"/>
                </a:solidFill>
                <a:latin typeface="Arial Black" pitchFamily="34" charset="0"/>
              </a:rPr>
              <a:t>merkez</a:t>
            </a:r>
            <a:r>
              <a:rPr lang="en-US" sz="32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00B050"/>
                </a:solidFill>
                <a:latin typeface="Arial Black" pitchFamily="34" charset="0"/>
              </a:rPr>
              <a:t>teşkilatınca</a:t>
            </a:r>
            <a:r>
              <a:rPr lang="en-US" sz="32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00B050"/>
                </a:solidFill>
                <a:latin typeface="Arial Black" pitchFamily="34" charset="0"/>
              </a:rPr>
              <a:t>verilmektedir</a:t>
            </a:r>
            <a:r>
              <a:rPr lang="en-US" sz="3200" dirty="0">
                <a:latin typeface="Arial Black" pitchFamily="34" charset="0"/>
              </a:rPr>
              <a:t>. </a:t>
            </a:r>
            <a:r>
              <a:rPr lang="en-US" sz="3200" dirty="0" err="1">
                <a:latin typeface="Arial Black" pitchFamily="34" charset="0"/>
              </a:rPr>
              <a:t>Sistemde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merkezden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bir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kontrol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süreci</a:t>
            </a:r>
            <a:r>
              <a:rPr lang="tr-TR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söz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konusudur</a:t>
            </a:r>
            <a:r>
              <a:rPr lang="en-US" sz="3200" dirty="0">
                <a:latin typeface="Arial Black" pitchFamily="34" charset="0"/>
              </a:rPr>
              <a:t>. </a:t>
            </a:r>
            <a:endParaRPr lang="tr-TR" sz="3200" b="1" dirty="0"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 Black" pitchFamily="34" charset="0"/>
              </a:rPr>
              <a:t>STRATEJİK </a:t>
            </a:r>
            <a:r>
              <a:rPr lang="en-US" sz="2000" b="1" dirty="0">
                <a:latin typeface="Arial Black" pitchFamily="34" charset="0"/>
              </a:rPr>
              <a:t>PLANLAMA VE EĞİTİM UYGULAMALARI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95400"/>
            <a:ext cx="9067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 smtClean="0">
                <a:latin typeface="Arial Black" pitchFamily="34" charset="0"/>
              </a:rPr>
              <a:t>Rasyonel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bir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anlayışa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sahip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olan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sistemde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güç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odağı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politik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liderlerdir</a:t>
            </a:r>
            <a:r>
              <a:rPr lang="en-US" sz="3200" dirty="0">
                <a:latin typeface="Arial Black" pitchFamily="34" charset="0"/>
              </a:rPr>
              <a:t>. </a:t>
            </a:r>
            <a:r>
              <a:rPr lang="tr-TR" sz="3200" i="1" u="sng" dirty="0" smtClean="0">
                <a:solidFill>
                  <a:srgbClr val="00B050"/>
                </a:solidFill>
                <a:latin typeface="Arial Black" pitchFamily="34" charset="0"/>
              </a:rPr>
              <a:t>KKTC EĞT.BAK.LIĞI </a:t>
            </a:r>
            <a:r>
              <a:rPr lang="en-US" sz="3200" i="1" u="sng" dirty="0" err="1" smtClean="0">
                <a:solidFill>
                  <a:srgbClr val="00B050"/>
                </a:solidFill>
                <a:latin typeface="Arial Black" pitchFamily="34" charset="0"/>
              </a:rPr>
              <a:t>Eğitim</a:t>
            </a:r>
            <a:r>
              <a:rPr lang="en-US" sz="3200" i="1" u="sng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00B050"/>
                </a:solidFill>
                <a:latin typeface="Arial Black" pitchFamily="34" charset="0"/>
              </a:rPr>
              <a:t>Sistemi</a:t>
            </a:r>
            <a:r>
              <a:rPr lang="en-US" sz="32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00B050"/>
                </a:solidFill>
                <a:latin typeface="Arial Black" pitchFamily="34" charset="0"/>
              </a:rPr>
              <a:t>ile</a:t>
            </a:r>
            <a:r>
              <a:rPr lang="en-US" sz="32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00B050"/>
                </a:solidFill>
                <a:latin typeface="Arial Black" pitchFamily="34" charset="0"/>
              </a:rPr>
              <a:t>ilgili</a:t>
            </a:r>
            <a:r>
              <a:rPr lang="en-US" sz="32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00B050"/>
                </a:solidFill>
                <a:latin typeface="Arial Black" pitchFamily="34" charset="0"/>
              </a:rPr>
              <a:t>tüm</a:t>
            </a:r>
            <a:r>
              <a:rPr lang="en-US" sz="32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00B050"/>
                </a:solidFill>
                <a:latin typeface="Arial Black" pitchFamily="34" charset="0"/>
              </a:rPr>
              <a:t>kararları</a:t>
            </a:r>
            <a:r>
              <a:rPr lang="en-US" sz="32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00B050"/>
                </a:solidFill>
                <a:latin typeface="Arial Black" pitchFamily="34" charset="0"/>
              </a:rPr>
              <a:t>almakla</a:t>
            </a:r>
            <a:r>
              <a:rPr lang="en-US" sz="32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00B050"/>
                </a:solidFill>
                <a:latin typeface="Arial Black" pitchFamily="34" charset="0"/>
              </a:rPr>
              <a:t>sorumludur</a:t>
            </a:r>
            <a:r>
              <a:rPr lang="en-US" sz="3200" dirty="0">
                <a:latin typeface="Arial Black" pitchFamily="34" charset="0"/>
              </a:rPr>
              <a:t>. 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Son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yirmi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yılda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tr-TR" sz="3200" dirty="0" smtClean="0">
                <a:solidFill>
                  <a:srgbClr val="FF0000"/>
                </a:solidFill>
                <a:latin typeface="Arial Black" pitchFamily="34" charset="0"/>
              </a:rPr>
              <a:t>Bakanlığın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aldığı</a:t>
            </a:r>
            <a:r>
              <a:rPr lang="tr-TR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bazı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kararlar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incelendiğinde</a:t>
            </a:r>
            <a:r>
              <a:rPr lang="en-US" sz="3200" dirty="0">
                <a:latin typeface="Arial Black" pitchFamily="34" charset="0"/>
              </a:rPr>
              <a:t>, </a:t>
            </a:r>
            <a:r>
              <a:rPr lang="en-US" sz="3200" dirty="0" err="1">
                <a:latin typeface="Arial Black" pitchFamily="34" charset="0"/>
              </a:rPr>
              <a:t>alınan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kararlar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ve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uygulamaların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7030A0"/>
                </a:solidFill>
                <a:latin typeface="Arial Black" pitchFamily="34" charset="0"/>
              </a:rPr>
              <a:t>stratejik</a:t>
            </a:r>
            <a:r>
              <a:rPr lang="en-US" sz="32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7030A0"/>
                </a:solidFill>
                <a:latin typeface="Arial Black" pitchFamily="34" charset="0"/>
              </a:rPr>
              <a:t>planlamaya</a:t>
            </a:r>
            <a:r>
              <a:rPr lang="en-US" sz="32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7030A0"/>
                </a:solidFill>
                <a:latin typeface="Arial Black" pitchFamily="34" charset="0"/>
              </a:rPr>
              <a:t>yakın</a:t>
            </a:r>
            <a:r>
              <a:rPr lang="en-US" sz="32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7030A0"/>
                </a:solidFill>
                <a:latin typeface="Arial Black" pitchFamily="34" charset="0"/>
              </a:rPr>
              <a:t>olmadığı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görülmektedir</a:t>
            </a:r>
            <a:r>
              <a:rPr lang="en-US" sz="3200" dirty="0">
                <a:latin typeface="Arial Black" pitchFamily="34" charset="0"/>
              </a:rPr>
              <a:t>. </a:t>
            </a:r>
            <a:endParaRPr lang="tr-TR" sz="3200" b="1" dirty="0"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 Black" pitchFamily="34" charset="0"/>
              </a:rPr>
              <a:t>STRATEJİK </a:t>
            </a:r>
            <a:r>
              <a:rPr lang="en-US" sz="2000" b="1" dirty="0">
                <a:latin typeface="Arial Black" pitchFamily="34" charset="0"/>
              </a:rPr>
              <a:t>PLANLAMA VE EĞİTİM UYGULAMALARI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2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95400"/>
            <a:ext cx="9067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 smtClean="0">
                <a:latin typeface="Arial Black" pitchFamily="34" charset="0"/>
              </a:rPr>
              <a:t>    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Strateji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, </a:t>
            </a:r>
            <a:endParaRPr lang="tr-TR" sz="3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/>
            <a:r>
              <a:rPr lang="tr-TR" sz="3200" dirty="0" smtClean="0">
                <a:solidFill>
                  <a:srgbClr val="FFC000"/>
                </a:solidFill>
                <a:latin typeface="Arial Black" pitchFamily="34" charset="0"/>
              </a:rPr>
              <a:t>1.B</a:t>
            </a:r>
            <a:r>
              <a:rPr lang="en-US" sz="3200" dirty="0" err="1" smtClean="0">
                <a:solidFill>
                  <a:srgbClr val="FFC000"/>
                </a:solidFill>
                <a:latin typeface="Arial Black" pitchFamily="34" charset="0"/>
              </a:rPr>
              <a:t>ir</a:t>
            </a:r>
            <a:r>
              <a:rPr lang="en-US" sz="32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 Black" pitchFamily="34" charset="0"/>
              </a:rPr>
              <a:t>analiz</a:t>
            </a:r>
            <a:r>
              <a:rPr lang="en-US" sz="3200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 Black" pitchFamily="34" charset="0"/>
              </a:rPr>
              <a:t>etme</a:t>
            </a:r>
            <a:r>
              <a:rPr lang="en-US" sz="3200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 Black" pitchFamily="34" charset="0"/>
              </a:rPr>
              <a:t>işidir</a:t>
            </a:r>
            <a:r>
              <a:rPr lang="en-US" sz="3200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ve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amaçlara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bağlı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bir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unsur</a:t>
            </a:r>
            <a:r>
              <a:rPr lang="tr-TR" sz="3200" dirty="0" smtClean="0">
                <a:latin typeface="Arial Black" pitchFamily="34" charset="0"/>
              </a:rPr>
              <a:t> olmalıdır.</a:t>
            </a:r>
            <a:r>
              <a:rPr lang="en-US" sz="3200" dirty="0" smtClean="0">
                <a:latin typeface="Arial Black" pitchFamily="34" charset="0"/>
              </a:rPr>
              <a:t> </a:t>
            </a:r>
            <a:endParaRPr lang="tr-TR" sz="3200" dirty="0" smtClean="0">
              <a:latin typeface="Arial Black" pitchFamily="34" charset="0"/>
            </a:endParaRPr>
          </a:p>
          <a:p>
            <a:pPr algn="just"/>
            <a:r>
              <a:rPr lang="tr-TR" sz="3200" dirty="0" smtClean="0">
                <a:solidFill>
                  <a:srgbClr val="FF0000"/>
                </a:solidFill>
                <a:latin typeface="Arial Black" pitchFamily="34" charset="0"/>
              </a:rPr>
              <a:t>2.</a:t>
            </a:r>
            <a:r>
              <a:rPr lang="en-US" sz="3200" dirty="0" err="1" smtClean="0">
                <a:solidFill>
                  <a:srgbClr val="00B050"/>
                </a:solidFill>
                <a:latin typeface="Arial Black" pitchFamily="34" charset="0"/>
              </a:rPr>
              <a:t>Tekrarlanan</a:t>
            </a:r>
            <a:r>
              <a:rPr lang="en-US" sz="3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işlerin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aksine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uzak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geleceğe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bağlı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bir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Arial Black" pitchFamily="34" charset="0"/>
              </a:rPr>
              <a:t>düzeni</a:t>
            </a:r>
            <a:r>
              <a:rPr lang="tr-TR" sz="32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Arial Black" pitchFamily="34" charset="0"/>
              </a:rPr>
              <a:t>ilgilendir</a:t>
            </a:r>
            <a:r>
              <a:rPr lang="tr-TR" sz="3200" dirty="0" smtClean="0">
                <a:solidFill>
                  <a:srgbClr val="0070C0"/>
                </a:solidFill>
                <a:latin typeface="Arial Black" pitchFamily="34" charset="0"/>
              </a:rPr>
              <a:t>melidir</a:t>
            </a:r>
            <a:r>
              <a:rPr lang="en-US" sz="32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smtClean="0">
                <a:latin typeface="Arial Black" pitchFamily="34" charset="0"/>
              </a:rPr>
              <a:t>(Quinn, 1984:146). </a:t>
            </a:r>
            <a:endParaRPr lang="tr-TR" sz="3200" dirty="0" smtClean="0">
              <a:latin typeface="Arial Black" pitchFamily="34" charset="0"/>
            </a:endParaRPr>
          </a:p>
          <a:p>
            <a:pPr algn="just"/>
            <a:r>
              <a:rPr lang="tr-TR" sz="3200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r>
              <a:rPr lang="tr-TR" sz="3200" dirty="0" smtClean="0">
                <a:latin typeface="Arial Black" pitchFamily="34" charset="0"/>
              </a:rPr>
              <a:t>.</a:t>
            </a:r>
            <a:r>
              <a:rPr lang="en-US" sz="3200" dirty="0" err="1" smtClean="0">
                <a:solidFill>
                  <a:srgbClr val="7030A0"/>
                </a:solidFill>
                <a:latin typeface="Arial Black" pitchFamily="34" charset="0"/>
              </a:rPr>
              <a:t>Eğitim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Türk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toplumunun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çıkarlarını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göz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önüne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alan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bir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sosyal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sorumluluk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taşıma</a:t>
            </a:r>
            <a:r>
              <a:rPr lang="tr-TR" sz="3200" dirty="0" smtClean="0">
                <a:solidFill>
                  <a:srgbClr val="FF0000"/>
                </a:solidFill>
                <a:latin typeface="Arial Black" pitchFamily="34" charset="0"/>
              </a:rPr>
              <a:t>sı gerekmektedir</a:t>
            </a:r>
            <a:r>
              <a:rPr lang="tr-TR" sz="3200" dirty="0" smtClean="0">
                <a:latin typeface="Arial Black" pitchFamily="34" charset="0"/>
              </a:rPr>
              <a:t>.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tr-TR" sz="4400" b="1" dirty="0" smtClean="0">
                <a:latin typeface="Arial Black" pitchFamily="34" charset="0"/>
              </a:rPr>
              <a:t>SONUÇ</a:t>
            </a:r>
            <a:endParaRPr lang="tr-TR" sz="60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3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95400"/>
            <a:ext cx="9067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 smtClean="0">
                <a:latin typeface="Arial Black" pitchFamily="34" charset="0"/>
              </a:rPr>
              <a:t>4.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tr-TR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karar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almada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eğitim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kurumları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 Black" pitchFamily="34" charset="0"/>
              </a:rPr>
              <a:t>bir</a:t>
            </a:r>
            <a:r>
              <a:rPr lang="en-US" sz="3200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 Black" pitchFamily="34" charset="0"/>
              </a:rPr>
              <a:t>bütün</a:t>
            </a:r>
            <a:r>
              <a:rPr lang="en-US" sz="3200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 Black" pitchFamily="34" charset="0"/>
              </a:rPr>
              <a:t>olarak</a:t>
            </a:r>
            <a:r>
              <a:rPr lang="en-US" sz="3200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 Black" pitchFamily="34" charset="0"/>
              </a:rPr>
              <a:t>algılanmalı</a:t>
            </a:r>
            <a:r>
              <a:rPr lang="en-US" sz="3200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ve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bütün-parça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ilişkisi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göz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önünde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bulundurulmalıdır</a:t>
            </a:r>
            <a:r>
              <a:rPr lang="en-US" sz="3200" dirty="0">
                <a:latin typeface="Arial Black" pitchFamily="34" charset="0"/>
              </a:rPr>
              <a:t>. </a:t>
            </a:r>
            <a:endParaRPr lang="tr-TR" sz="3200" dirty="0" smtClean="0">
              <a:latin typeface="Arial Black" pitchFamily="34" charset="0"/>
            </a:endParaRPr>
          </a:p>
          <a:p>
            <a:pPr algn="just"/>
            <a:r>
              <a:rPr lang="tr-TR" sz="3200" dirty="0" smtClean="0">
                <a:latin typeface="Arial Black" pitchFamily="34" charset="0"/>
              </a:rPr>
              <a:t>5.</a:t>
            </a:r>
            <a:r>
              <a:rPr lang="en-US" sz="3200" i="1" u="sng" dirty="0" err="1" smtClean="0">
                <a:solidFill>
                  <a:srgbClr val="00B050"/>
                </a:solidFill>
                <a:latin typeface="Arial Black" pitchFamily="34" charset="0"/>
              </a:rPr>
              <a:t>Eğitim</a:t>
            </a:r>
            <a:r>
              <a:rPr lang="tr-TR" sz="3200" i="1" u="sng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i="1" u="sng" dirty="0" err="1" smtClean="0">
                <a:solidFill>
                  <a:srgbClr val="00B050"/>
                </a:solidFill>
                <a:latin typeface="Arial Black" pitchFamily="34" charset="0"/>
              </a:rPr>
              <a:t>yöneticileri</a:t>
            </a:r>
            <a:r>
              <a:rPr lang="en-US" sz="3200" i="1" u="sng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00B050"/>
                </a:solidFill>
                <a:latin typeface="Arial Black" pitchFamily="34" charset="0"/>
              </a:rPr>
              <a:t>karar</a:t>
            </a:r>
            <a:r>
              <a:rPr lang="en-US" sz="3200" i="1" u="sng" dirty="0">
                <a:solidFill>
                  <a:srgbClr val="00B050"/>
                </a:solidFill>
                <a:latin typeface="Arial Black" pitchFamily="34" charset="0"/>
              </a:rPr>
              <a:t> alma </a:t>
            </a:r>
            <a:r>
              <a:rPr lang="en-US" sz="3200" i="1" u="sng" dirty="0" err="1">
                <a:solidFill>
                  <a:srgbClr val="00B050"/>
                </a:solidFill>
                <a:latin typeface="Arial Black" pitchFamily="34" charset="0"/>
              </a:rPr>
              <a:t>ve</a:t>
            </a:r>
            <a:r>
              <a:rPr lang="en-US" sz="32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00B050"/>
                </a:solidFill>
                <a:latin typeface="Arial Black" pitchFamily="34" charset="0"/>
              </a:rPr>
              <a:t>stratejik</a:t>
            </a:r>
            <a:r>
              <a:rPr lang="en-US" sz="32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00B050"/>
                </a:solidFill>
                <a:latin typeface="Arial Black" pitchFamily="34" charset="0"/>
              </a:rPr>
              <a:t>planlamalarında</a:t>
            </a:r>
            <a:r>
              <a:rPr lang="en-US" sz="3200" i="1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günlük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karar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almak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yerine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stratejiyi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bir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kavram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olarak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ele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al</a:t>
            </a:r>
            <a:r>
              <a:rPr lang="tr-TR" sz="3200" dirty="0" smtClean="0">
                <a:solidFill>
                  <a:srgbClr val="7030A0"/>
                </a:solidFill>
                <a:latin typeface="Arial Black" pitchFamily="34" charset="0"/>
              </a:rPr>
              <a:t>ınmalıdır.</a:t>
            </a:r>
            <a:r>
              <a:rPr lang="tr-TR" sz="3200" dirty="0" smtClean="0">
                <a:latin typeface="Arial Black" pitchFamily="34" charset="0"/>
              </a:rPr>
              <a:t> </a:t>
            </a:r>
            <a:endParaRPr lang="tr-TR" sz="3200" b="1" dirty="0"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tr-TR" sz="4400" b="1" dirty="0" smtClean="0">
                <a:latin typeface="Arial Black" pitchFamily="34" charset="0"/>
              </a:rPr>
              <a:t>SONUÇ</a:t>
            </a:r>
            <a:endParaRPr lang="tr-TR" sz="60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95400"/>
            <a:ext cx="9067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 smtClean="0">
                <a:latin typeface="Arial Black" pitchFamily="34" charset="0"/>
              </a:rPr>
              <a:t>6.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Eğitimde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stratejik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karar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alma</a:t>
            </a:r>
            <a:r>
              <a:rPr lang="en-US" sz="3200" dirty="0">
                <a:latin typeface="Arial Black" pitchFamily="34" charset="0"/>
              </a:rPr>
              <a:t>, </a:t>
            </a:r>
            <a:r>
              <a:rPr lang="en-US" sz="3200" dirty="0" err="1">
                <a:latin typeface="Arial Black" pitchFamily="34" charset="0"/>
              </a:rPr>
              <a:t>öncelikle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 Black" pitchFamily="34" charset="0"/>
              </a:rPr>
              <a:t>eğitim</a:t>
            </a:r>
            <a:r>
              <a:rPr lang="en-US" sz="3200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 Black" pitchFamily="34" charset="0"/>
              </a:rPr>
              <a:t>üst</a:t>
            </a:r>
            <a:r>
              <a:rPr lang="en-US" sz="3200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 Black" pitchFamily="34" charset="0"/>
              </a:rPr>
              <a:t>düzey</a:t>
            </a:r>
            <a:r>
              <a:rPr lang="en-US" sz="3200" dirty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Arial Black" pitchFamily="34" charset="0"/>
              </a:rPr>
              <a:t>yöneticilerinin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sorumluğundadır</a:t>
            </a:r>
            <a:r>
              <a:rPr lang="en-US" sz="3200" dirty="0">
                <a:latin typeface="Arial Black" pitchFamily="34" charset="0"/>
              </a:rPr>
              <a:t>. </a:t>
            </a:r>
            <a:endParaRPr lang="tr-TR" sz="3200" dirty="0" smtClean="0">
              <a:latin typeface="Arial Black" pitchFamily="34" charset="0"/>
            </a:endParaRPr>
          </a:p>
          <a:p>
            <a:pPr algn="just"/>
            <a:r>
              <a:rPr lang="tr-TR" sz="3200" dirty="0" smtClean="0">
                <a:latin typeface="Arial Black" pitchFamily="34" charset="0"/>
              </a:rPr>
              <a:t>7.</a:t>
            </a:r>
            <a:r>
              <a:rPr lang="en-US" sz="3200" dirty="0" err="1" smtClean="0">
                <a:solidFill>
                  <a:srgbClr val="00B050"/>
                </a:solidFill>
                <a:latin typeface="Arial Black" pitchFamily="34" charset="0"/>
              </a:rPr>
              <a:t>Alınan</a:t>
            </a:r>
            <a:r>
              <a:rPr lang="en-US" sz="3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kararlar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Arial Black" pitchFamily="34" charset="0"/>
              </a:rPr>
              <a:t>eğitim</a:t>
            </a:r>
            <a:r>
              <a:rPr lang="tr-TR" sz="3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Arial Black" pitchFamily="34" charset="0"/>
              </a:rPr>
              <a:t>kurumlarıyla</a:t>
            </a:r>
            <a:r>
              <a:rPr lang="en-US" sz="3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ilgili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olacağından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bu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önemli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görevin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sorumluluğunun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bilincinde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olunması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büyük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önem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taşımaktadır</a:t>
            </a:r>
            <a:r>
              <a:rPr lang="en-US" sz="3200" dirty="0">
                <a:latin typeface="Arial Black" pitchFamily="34" charset="0"/>
              </a:rPr>
              <a:t>. </a:t>
            </a:r>
            <a:endParaRPr lang="tr-TR" sz="3200" dirty="0" smtClean="0"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tr-TR" sz="4400" b="1" dirty="0" smtClean="0">
                <a:latin typeface="Arial Black" pitchFamily="34" charset="0"/>
              </a:rPr>
              <a:t>SONUÇ</a:t>
            </a:r>
            <a:endParaRPr lang="tr-TR" sz="60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95400"/>
            <a:ext cx="9067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 smtClean="0">
                <a:latin typeface="Arial Black" pitchFamily="34" charset="0"/>
              </a:rPr>
              <a:t>8.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Karar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vericiler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bugünkü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sorunun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dünün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çözümlerinden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kaynaklandığını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fark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Black" pitchFamily="34" charset="0"/>
              </a:rPr>
              <a:t>ederek</a:t>
            </a:r>
            <a:r>
              <a:rPr lang="en-US" sz="32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karar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alma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mekanizmalarını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Arial Black" pitchFamily="34" charset="0"/>
              </a:rPr>
              <a:t>yeniden</a:t>
            </a:r>
            <a:r>
              <a:rPr lang="tr-TR" sz="3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Arial Black" pitchFamily="34" charset="0"/>
              </a:rPr>
              <a:t>şekillendirmelidirler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. </a:t>
            </a:r>
            <a:endParaRPr lang="tr-TR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just"/>
            <a:r>
              <a:rPr lang="tr-TR" sz="3200" dirty="0" smtClean="0">
                <a:latin typeface="Arial Black" pitchFamily="34" charset="0"/>
              </a:rPr>
              <a:t>9.</a:t>
            </a:r>
            <a:r>
              <a:rPr lang="en-US" sz="3200" dirty="0" err="1" smtClean="0">
                <a:solidFill>
                  <a:srgbClr val="0070C0"/>
                </a:solidFill>
                <a:latin typeface="Arial Black" pitchFamily="34" charset="0"/>
              </a:rPr>
              <a:t>Sistem</a:t>
            </a:r>
            <a:r>
              <a:rPr lang="en-US" sz="32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yapısı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yeniden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şekilleneceğinden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sistemdeki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kişiler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de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sistemin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yapısına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göre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davranacak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ve</a:t>
            </a:r>
            <a:r>
              <a:rPr lang="tr-TR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Arial Black" pitchFamily="34" charset="0"/>
              </a:rPr>
              <a:t>belki</a:t>
            </a:r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de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ormanda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tek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ağaç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görmekten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çok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ormanı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bütünde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görmeye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çalışacaklardır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. </a:t>
            </a:r>
            <a:endParaRPr lang="tr-TR" sz="32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tr-TR" sz="4400" b="1" dirty="0" smtClean="0">
                <a:latin typeface="Arial Black" pitchFamily="34" charset="0"/>
              </a:rPr>
              <a:t>SONUÇ</a:t>
            </a:r>
            <a:endParaRPr lang="tr-TR" sz="60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95400"/>
            <a:ext cx="9067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 smtClean="0">
                <a:latin typeface="Arial Black" pitchFamily="34" charset="0"/>
              </a:rPr>
              <a:t>10.</a:t>
            </a:r>
            <a:r>
              <a:rPr lang="en-US" sz="3200" dirty="0" smtClean="0">
                <a:latin typeface="Arial Black" pitchFamily="34" charset="0"/>
              </a:rPr>
              <a:t>Bu </a:t>
            </a:r>
            <a:r>
              <a:rPr lang="en-US" sz="3200" dirty="0" err="1">
                <a:latin typeface="Arial Black" pitchFamily="34" charset="0"/>
              </a:rPr>
              <a:t>bağlamda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bir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kaldıraç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>
                <a:solidFill>
                  <a:srgbClr val="FF0000"/>
                </a:solidFill>
                <a:latin typeface="Arial Black" pitchFamily="34" charset="0"/>
              </a:rPr>
              <a:t>gücüne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latin typeface="Arial Black" pitchFamily="34" charset="0"/>
              </a:rPr>
              <a:t>ihtiyaç</a:t>
            </a:r>
            <a:r>
              <a:rPr lang="tr-TR" sz="3200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latin typeface="Arial Black" pitchFamily="34" charset="0"/>
              </a:rPr>
              <a:t>vardır</a:t>
            </a:r>
            <a:r>
              <a:rPr lang="en-US" sz="3200" i="1" u="sng" dirty="0">
                <a:solidFill>
                  <a:srgbClr val="FF0000"/>
                </a:solidFill>
                <a:latin typeface="Arial Black" pitchFamily="34" charset="0"/>
              </a:rPr>
              <a:t>.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Karar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vericiler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olaylar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yerine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temeldeki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yapıyı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Arial Black" pitchFamily="34" charset="0"/>
              </a:rPr>
              <a:t>görmeli</a:t>
            </a:r>
            <a:r>
              <a:rPr lang="en-US" sz="32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ve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anlık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fotoğraflarla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 Black" pitchFamily="34" charset="0"/>
              </a:rPr>
              <a:t>değil</a:t>
            </a:r>
            <a:r>
              <a:rPr lang="en-US" sz="3200" dirty="0">
                <a:solidFill>
                  <a:srgbClr val="0070C0"/>
                </a:solidFill>
                <a:latin typeface="Arial Black" pitchFamily="34" charset="0"/>
              </a:rPr>
              <a:t>,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değişim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süreci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terimleri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Arial Black" pitchFamily="34" charset="0"/>
              </a:rPr>
              <a:t>içinde</a:t>
            </a:r>
            <a:r>
              <a:rPr lang="tr-TR" sz="32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Arial Black" pitchFamily="34" charset="0"/>
              </a:rPr>
              <a:t>düşünerek</a:t>
            </a:r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bir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başlangıç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noktasına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Black" pitchFamily="34" charset="0"/>
              </a:rPr>
              <a:t>ulaşmalıdırlar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>
                <a:latin typeface="Arial Black" pitchFamily="34" charset="0"/>
              </a:rPr>
              <a:t>(</a:t>
            </a:r>
            <a:r>
              <a:rPr lang="en-US" sz="3200" dirty="0" err="1">
                <a:latin typeface="Arial Black" pitchFamily="34" charset="0"/>
              </a:rPr>
              <a:t>Senge</a:t>
            </a:r>
            <a:r>
              <a:rPr lang="en-US" sz="3200" dirty="0">
                <a:latin typeface="Arial Black" pitchFamily="34" charset="0"/>
              </a:rPr>
              <a:t>, 1993: 275).</a:t>
            </a:r>
            <a:endParaRPr lang="tr-TR" sz="3200" b="1" dirty="0">
              <a:latin typeface="Arial Black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tr-TR" sz="4400" b="1" dirty="0" smtClean="0">
                <a:latin typeface="Arial Black" pitchFamily="34" charset="0"/>
              </a:rPr>
              <a:t>SONUÇ</a:t>
            </a:r>
            <a:endParaRPr lang="tr-TR" sz="60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5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600200"/>
            <a:ext cx="8763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4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EĞİTİM YÖNETİMİNDE STRATEJİK PLANLAMA</a:t>
            </a:r>
          </a:p>
          <a:p>
            <a:pPr algn="ctr"/>
            <a:endParaRPr lang="tr-TR" sz="5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3200" b="1" dirty="0" smtClean="0">
                <a:latin typeface="Arial Black" pitchFamily="34" charset="0"/>
                <a:cs typeface="Arial" pitchFamily="34" charset="0"/>
              </a:rPr>
              <a:t>DOÇ.DR.GÖKMEN DAĞLI</a:t>
            </a:r>
            <a:endParaRPr lang="en-US" sz="3200" b="1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304800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970544"/>
            <a:ext cx="8763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/>
              <a:t>     </a:t>
            </a:r>
            <a:r>
              <a:rPr lang="en-US" sz="2800" dirty="0" err="1" smtClean="0">
                <a:latin typeface="Arial Black" pitchFamily="34" charset="0"/>
              </a:rPr>
              <a:t>Strateji</a:t>
            </a:r>
            <a:r>
              <a:rPr lang="en-US" sz="2800" dirty="0" smtClean="0">
                <a:latin typeface="Arial Black" pitchFamily="34" charset="0"/>
              </a:rPr>
              <a:t>; </a:t>
            </a:r>
            <a:r>
              <a:rPr lang="en-US" sz="2800" dirty="0" err="1" smtClean="0">
                <a:latin typeface="Arial Black" pitchFamily="34" charset="0"/>
              </a:rPr>
              <a:t>Latince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00B050"/>
                </a:solidFill>
                <a:latin typeface="Arial Black" pitchFamily="34" charset="0"/>
              </a:rPr>
              <a:t>yol</a:t>
            </a:r>
            <a:r>
              <a:rPr lang="en-US" sz="2800" i="1" u="sng" dirty="0" smtClean="0">
                <a:solidFill>
                  <a:srgbClr val="00B050"/>
                </a:solidFill>
                <a:latin typeface="Arial Black" pitchFamily="34" charset="0"/>
              </a:rPr>
              <a:t>, </a:t>
            </a:r>
            <a:r>
              <a:rPr lang="en-US" sz="2800" i="1" u="sng" dirty="0" err="1" smtClean="0">
                <a:solidFill>
                  <a:srgbClr val="00B050"/>
                </a:solidFill>
                <a:latin typeface="Arial Black" pitchFamily="34" charset="0"/>
              </a:rPr>
              <a:t>çizgi</a:t>
            </a:r>
            <a:r>
              <a:rPr lang="en-US" sz="2800" i="1" u="sng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00B050"/>
                </a:solidFill>
                <a:latin typeface="Arial Black" pitchFamily="34" charset="0"/>
              </a:rPr>
              <a:t>veya</a:t>
            </a:r>
            <a:r>
              <a:rPr lang="en-US" sz="2800" i="1" u="sng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00B050"/>
                </a:solidFill>
                <a:latin typeface="Arial Black" pitchFamily="34" charset="0"/>
              </a:rPr>
              <a:t>yatak</a:t>
            </a:r>
            <a:r>
              <a:rPr lang="en-US" sz="2800" i="1" u="sng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anlamına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gelen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stratum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kavramıyla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ve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tr-TR" sz="2800" dirty="0" smtClean="0">
                <a:latin typeface="Arial Black" pitchFamily="34" charset="0"/>
              </a:rPr>
              <a:t>                </a:t>
            </a:r>
            <a:r>
              <a:rPr lang="en-US" sz="2800" dirty="0" err="1" smtClean="0">
                <a:latin typeface="Arial Black" pitchFamily="34" charset="0"/>
              </a:rPr>
              <a:t>eski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tr-TR" sz="2800" dirty="0" smtClean="0">
                <a:latin typeface="Arial Black" pitchFamily="34" charset="0"/>
              </a:rPr>
              <a:t>  </a:t>
            </a:r>
            <a:r>
              <a:rPr lang="en-US" sz="2800" dirty="0" err="1" smtClean="0">
                <a:latin typeface="Arial Black" pitchFamily="34" charset="0"/>
              </a:rPr>
              <a:t>Yunanlı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tr-TR" sz="2800" dirty="0" smtClean="0">
                <a:latin typeface="Arial Black" pitchFamily="34" charset="0"/>
              </a:rPr>
              <a:t>  </a:t>
            </a:r>
            <a:r>
              <a:rPr lang="en-US" sz="2800" dirty="0" smtClean="0">
                <a:latin typeface="Arial Black" pitchFamily="34" charset="0"/>
              </a:rPr>
              <a:t>General 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  <a:latin typeface="Arial Black" pitchFamily="34" charset="0"/>
              </a:rPr>
              <a:t>Strategos</a:t>
            </a:r>
            <a:r>
              <a:rPr lang="en-US" sz="2800" dirty="0" err="1" smtClean="0">
                <a:latin typeface="Arial Black" pitchFamily="34" charset="0"/>
              </a:rPr>
              <a:t>’un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adıyla</a:t>
            </a:r>
            <a:endParaRPr lang="en-US" sz="2800" dirty="0" smtClean="0">
              <a:latin typeface="Arial Black" pitchFamily="34" charset="0"/>
            </a:endParaRPr>
          </a:p>
          <a:p>
            <a:pPr algn="just"/>
            <a:r>
              <a:rPr lang="en-US" sz="2800" dirty="0" err="1" smtClean="0">
                <a:latin typeface="Arial Black" pitchFamily="34" charset="0"/>
              </a:rPr>
              <a:t>ilgilidir</a:t>
            </a:r>
            <a:r>
              <a:rPr lang="en-US" sz="2800" dirty="0" smtClean="0">
                <a:latin typeface="Arial Black" pitchFamily="34" charset="0"/>
              </a:rPr>
              <a:t>. </a:t>
            </a:r>
            <a:r>
              <a:rPr lang="en-US" sz="2800" dirty="0" err="1" smtClean="0">
                <a:latin typeface="Arial Black" pitchFamily="34" charset="0"/>
              </a:rPr>
              <a:t>Strateji</a:t>
            </a:r>
            <a:r>
              <a:rPr lang="en-US" sz="2800" dirty="0" smtClean="0">
                <a:latin typeface="Arial Black" pitchFamily="34" charset="0"/>
              </a:rPr>
              <a:t>, </a:t>
            </a:r>
            <a:r>
              <a:rPr lang="en-US" sz="2800" dirty="0" err="1" smtClean="0">
                <a:latin typeface="Arial Black" pitchFamily="34" charset="0"/>
              </a:rPr>
              <a:t>bilimsel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bir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disiplin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olarak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gelişmesini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askeri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alanda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taşıdığı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öneme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borçludur</a:t>
            </a:r>
            <a:r>
              <a:rPr lang="en-US" sz="2800" dirty="0" smtClean="0">
                <a:latin typeface="Arial Black" pitchFamily="34" charset="0"/>
              </a:rPr>
              <a:t> (</a:t>
            </a:r>
            <a:r>
              <a:rPr lang="en-US" sz="2800" dirty="0" err="1" smtClean="0">
                <a:latin typeface="Arial Black" pitchFamily="34" charset="0"/>
              </a:rPr>
              <a:t>Eren</a:t>
            </a:r>
            <a:r>
              <a:rPr lang="en-US" sz="2800" dirty="0" smtClean="0">
                <a:latin typeface="Arial Black" pitchFamily="34" charset="0"/>
              </a:rPr>
              <a:t>, 2000:1). 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KAVRAMI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9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820882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Arial Black" pitchFamily="34" charset="0"/>
              </a:rPr>
              <a:t>     </a:t>
            </a:r>
            <a:r>
              <a:rPr lang="en-US" sz="2800" dirty="0" err="1" smtClean="0">
                <a:latin typeface="Arial Black" pitchFamily="34" charset="0"/>
              </a:rPr>
              <a:t>Yüzyıllarca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askeri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bir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kavram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olarak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kullanılan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strateji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bir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savaşta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sonuca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gitmek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için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tarafların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askerî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gücünü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şartlara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uygun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800" i="1" u="sng" dirty="0" err="1" smtClean="0">
                <a:solidFill>
                  <a:srgbClr val="7030A0"/>
                </a:solidFill>
                <a:latin typeface="Arial Black" pitchFamily="34" charset="0"/>
              </a:rPr>
              <a:t>elverişli</a:t>
            </a:r>
            <a:r>
              <a:rPr lang="tr-TR" sz="2800" i="1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7030A0"/>
                </a:solidFill>
                <a:latin typeface="Arial Black" pitchFamily="34" charset="0"/>
              </a:rPr>
              <a:t>olarak</a:t>
            </a:r>
            <a:r>
              <a:rPr lang="en-US" sz="2800" i="1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yerleştirmesi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bilimi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ve</a:t>
            </a:r>
            <a:r>
              <a:rPr lang="en-US" sz="2800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7030A0"/>
                </a:solidFill>
                <a:latin typeface="Arial Black" pitchFamily="34" charset="0"/>
              </a:rPr>
              <a:t>sanatıdır</a:t>
            </a:r>
            <a:r>
              <a:rPr lang="en-US" sz="2800" dirty="0">
                <a:latin typeface="Arial Black" pitchFamily="34" charset="0"/>
              </a:rPr>
              <a:t>. </a:t>
            </a:r>
            <a:r>
              <a:rPr lang="en-US" sz="2800" dirty="0" err="1">
                <a:latin typeface="Arial Black" pitchFamily="34" charset="0"/>
              </a:rPr>
              <a:t>Strateji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kavramı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askeri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alanda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kullanılmakla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birlikte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Arial Black" pitchFamily="34" charset="0"/>
              </a:rPr>
              <a:t>iş</a:t>
            </a:r>
            <a:r>
              <a:rPr lang="en-US" sz="2800" i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Arial Black" pitchFamily="34" charset="0"/>
              </a:rPr>
              <a:t>dünyasında</a:t>
            </a:r>
            <a:r>
              <a:rPr lang="en-US" sz="2800" i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“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belirlenen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  <a:latin typeface="Arial Black" pitchFamily="34" charset="0"/>
              </a:rPr>
              <a:t>bir</a:t>
            </a:r>
            <a:r>
              <a:rPr lang="tr-TR" sz="2800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  <a:latin typeface="Arial Black" pitchFamily="34" charset="0"/>
              </a:rPr>
              <a:t>amacın</a:t>
            </a:r>
            <a:r>
              <a:rPr lang="en-US" sz="2800" i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başarılması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”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anlamında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kullanılmaktadır</a:t>
            </a:r>
            <a:r>
              <a:rPr lang="en-US" sz="2800" dirty="0">
                <a:latin typeface="Arial Black" pitchFamily="34" charset="0"/>
              </a:rPr>
              <a:t> (</a:t>
            </a:r>
            <a:r>
              <a:rPr lang="en-US" sz="2800" dirty="0" err="1">
                <a:latin typeface="Arial Black" pitchFamily="34" charset="0"/>
              </a:rPr>
              <a:t>Luffman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vd</a:t>
            </a:r>
            <a:r>
              <a:rPr lang="en-US" sz="2800" dirty="0">
                <a:latin typeface="Arial Black" pitchFamily="34" charset="0"/>
              </a:rPr>
              <a:t>., 1996:65). 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KAVRAMI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752600"/>
            <a:ext cx="8763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>
                <a:latin typeface="Arial Black" pitchFamily="34" charset="0"/>
              </a:rPr>
              <a:t>     </a:t>
            </a:r>
            <a:r>
              <a:rPr lang="en-US" sz="2800" dirty="0" smtClean="0">
                <a:latin typeface="Arial Black" pitchFamily="34" charset="0"/>
              </a:rPr>
              <a:t>Bu </a:t>
            </a:r>
            <a:r>
              <a:rPr lang="en-US" sz="2800" dirty="0" err="1">
                <a:latin typeface="Arial Black" pitchFamily="34" charset="0"/>
              </a:rPr>
              <a:t>ifadelerden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yola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çıkarak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 Black" pitchFamily="34" charset="0"/>
              </a:rPr>
              <a:t>stratejiyi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; </a:t>
            </a:r>
            <a:r>
              <a:rPr lang="en-US" sz="2800" dirty="0" err="1" smtClean="0">
                <a:latin typeface="Arial Black" pitchFamily="34" charset="0"/>
              </a:rPr>
              <a:t>örgütün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hangi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işi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yaptığını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veya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yapmak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istediğini</a:t>
            </a:r>
            <a:r>
              <a:rPr lang="en-US" sz="2800" dirty="0">
                <a:latin typeface="Arial Black" pitchFamily="34" charset="0"/>
              </a:rPr>
              <a:t>; ne </a:t>
            </a:r>
            <a:r>
              <a:rPr lang="en-US" sz="2800" dirty="0" err="1">
                <a:latin typeface="Arial Black" pitchFamily="34" charset="0"/>
              </a:rPr>
              <a:t>tür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bir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örgüt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olduğunu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veya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olmak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istediğini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tanımlayan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amaç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,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hedef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ve</a:t>
            </a:r>
            <a:endParaRPr lang="en-US" sz="2800" i="1" u="sng" dirty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görevlerin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tümü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ve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bunları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gerçekleştirmek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için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gerekli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yöntemlere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  <a:latin typeface="Arial Black" pitchFamily="34" charset="0"/>
              </a:rPr>
              <a:t>verilen</a:t>
            </a:r>
            <a:r>
              <a:rPr lang="en-US" sz="2800" i="1" u="sng" dirty="0">
                <a:solidFill>
                  <a:srgbClr val="FF0000"/>
                </a:solidFill>
                <a:latin typeface="Arial Black" pitchFamily="34" charset="0"/>
              </a:rPr>
              <a:t> ad</a:t>
            </a:r>
            <a:r>
              <a:rPr lang="en-US" sz="2800" dirty="0">
                <a:latin typeface="Arial Black" pitchFamily="34" charset="0"/>
              </a:rPr>
              <a:t>” </a:t>
            </a:r>
            <a:r>
              <a:rPr lang="en-US" sz="2800" dirty="0" err="1">
                <a:latin typeface="Arial Black" pitchFamily="34" charset="0"/>
              </a:rPr>
              <a:t>olarak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tanımlamak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mümkündür</a:t>
            </a:r>
            <a:r>
              <a:rPr lang="en-US" sz="2800" dirty="0">
                <a:latin typeface="Arial Black" pitchFamily="34" charset="0"/>
              </a:rPr>
              <a:t> (</a:t>
            </a:r>
            <a:r>
              <a:rPr lang="en-US" sz="2800" dirty="0" err="1">
                <a:latin typeface="Arial Black" pitchFamily="34" charset="0"/>
              </a:rPr>
              <a:t>Üzün</a:t>
            </a:r>
            <a:r>
              <a:rPr lang="en-US" sz="2800" dirty="0" smtClean="0">
                <a:latin typeface="Arial Black" pitchFamily="34" charset="0"/>
              </a:rPr>
              <a:t>,</a:t>
            </a:r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latin typeface="Arial Black" pitchFamily="34" charset="0"/>
              </a:rPr>
              <a:t>2000:1</a:t>
            </a:r>
            <a:r>
              <a:rPr lang="en-US" sz="2800" dirty="0">
                <a:latin typeface="Arial Black" pitchFamily="34" charset="0"/>
              </a:rPr>
              <a:t>).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" y="228600"/>
            <a:ext cx="8839200" cy="914400"/>
          </a:xfrm>
          <a:prstGeom prst="flowChartPunchedTap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STRATEJİK KAVRAMI</a:t>
            </a:r>
            <a:endParaRPr lang="tr-TR" sz="32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72" y="171126"/>
            <a:ext cx="788428" cy="971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362</TotalTime>
  <Words>2771</Words>
  <Application>Microsoft Office PowerPoint</Application>
  <PresentationFormat>On-screen Show (4:3)</PresentationFormat>
  <Paragraphs>421</Paragraphs>
  <Slides>68</Slides>
  <Notes>57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Eylem Planları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gökmen's pc</dc:creator>
  <cp:lastModifiedBy>Digikey</cp:lastModifiedBy>
  <cp:revision>77</cp:revision>
  <dcterms:created xsi:type="dcterms:W3CDTF">2006-08-16T00:00:00Z</dcterms:created>
  <dcterms:modified xsi:type="dcterms:W3CDTF">2014-01-29T20:41:21Z</dcterms:modified>
</cp:coreProperties>
</file>