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b="def" i="def"/>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b="def" i="def"/>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b="def" i="def"/>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1"/>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917700"/>
            <a:ext cx="10464800" cy="2794000"/>
          </a:xfrm>
          <a:prstGeom prst="rect">
            <a:avLst/>
          </a:prstGeom>
        </p:spPr>
        <p:txBody>
          <a:bodyPr anchor="b"/>
          <a:lstStyle>
            <a:lvl1pPr>
              <a:defRPr sz="9500"/>
            </a:lvl1pPr>
          </a:lstStyle>
          <a:p>
            <a:pPr/>
            <a:r>
              <a:t>Title Text</a:t>
            </a:r>
          </a:p>
        </p:txBody>
      </p:sp>
      <p:sp>
        <p:nvSpPr>
          <p:cNvPr id="12" name="Shape 12"/>
          <p:cNvSpPr/>
          <p:nvPr>
            <p:ph type="body" sz="quarter" idx="1"/>
          </p:nvPr>
        </p:nvSpPr>
        <p:spPr>
          <a:xfrm>
            <a:off x="1270000" y="5016500"/>
            <a:ext cx="10464800" cy="12700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4279900"/>
            <a:ext cx="10464800" cy="660400"/>
          </a:xfrm>
          <a:prstGeom prst="rect">
            <a:avLst/>
          </a:prstGeom>
        </p:spPr>
        <p:txBody>
          <a:bodyPr>
            <a:spAutoFit/>
          </a:bodyPr>
          <a:lstStyle>
            <a:lvl1pPr marL="0" indent="0" algn="ctr">
              <a:spcBef>
                <a:spcPts val="0"/>
              </a:spcBef>
              <a:buSzTx/>
              <a:buNone/>
              <a:defRPr sz="4000">
                <a:solidFill>
                  <a:srgbClr val="45A7DE"/>
                </a:solidFill>
              </a:defRPr>
            </a:lvl1pPr>
          </a:lstStyle>
          <a:p>
            <a:pPr/>
            <a:r>
              <a:t>“Type a quote here.”</a:t>
            </a:r>
          </a:p>
        </p:txBody>
      </p:sp>
      <p:sp>
        <p:nvSpPr>
          <p:cNvPr id="94" name="Shape 94"/>
          <p:cNvSpPr/>
          <p:nvPr>
            <p:ph type="body" sz="quarter" idx="14"/>
          </p:nvPr>
        </p:nvSpPr>
        <p:spPr>
          <a:xfrm>
            <a:off x="1270000" y="6362700"/>
            <a:ext cx="10464800" cy="596900"/>
          </a:xfrm>
          <a:prstGeom prst="rect">
            <a:avLst/>
          </a:prstGeom>
        </p:spPr>
        <p:txBody>
          <a:bodyPr anchor="t">
            <a:spAutoFit/>
          </a:bodyPr>
          <a:lstStyle>
            <a:lvl1pPr marL="0" indent="0" algn="ctr">
              <a:spcBef>
                <a:spcPts val="0"/>
              </a:spcBef>
              <a:buSzTx/>
              <a:buNone/>
              <a:defRPr sz="3600"/>
            </a:lvl1pPr>
          </a:lstStyle>
          <a:p>
            <a:pPr/>
            <a:r>
              <a:t>–Johnny Appleseed</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307138" y="649152"/>
            <a:ext cx="10401301" cy="5856302"/>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270000" y="6604000"/>
            <a:ext cx="10464800" cy="1651000"/>
          </a:xfrm>
          <a:prstGeom prst="rect">
            <a:avLst/>
          </a:prstGeom>
        </p:spPr>
        <p:txBody>
          <a:bodyPr anchor="b"/>
          <a:lstStyle>
            <a:lvl1pPr>
              <a:defRPr sz="9500"/>
            </a:lvl1pPr>
          </a:lstStyle>
          <a:p>
            <a:pPr/>
            <a:r>
              <a:t>Title Text</a:t>
            </a:r>
          </a:p>
        </p:txBody>
      </p:sp>
      <p:sp>
        <p:nvSpPr>
          <p:cNvPr id="22" name="Shape 22"/>
          <p:cNvSpPr/>
          <p:nvPr>
            <p:ph type="body" sz="quarter" idx="1"/>
          </p:nvPr>
        </p:nvSpPr>
        <p:spPr>
          <a:xfrm>
            <a:off x="1270000" y="8331200"/>
            <a:ext cx="10464800" cy="12700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2844800"/>
            <a:ext cx="10464800" cy="4064000"/>
          </a:xfrm>
          <a:prstGeom prst="rect">
            <a:avLst/>
          </a:prstGeom>
        </p:spPr>
        <p:txBody>
          <a:bodyPr/>
          <a:lstStyle>
            <a:lvl1pPr>
              <a:defRPr sz="95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572250" y="812800"/>
            <a:ext cx="5753100" cy="76708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381000" y="1409700"/>
            <a:ext cx="5867400" cy="3302000"/>
          </a:xfrm>
          <a:prstGeom prst="rect">
            <a:avLst/>
          </a:prstGeom>
        </p:spPr>
        <p:txBody>
          <a:bodyPr anchor="b"/>
          <a:lstStyle/>
          <a:p>
            <a:pPr/>
            <a:r>
              <a:t>Title Text</a:t>
            </a:r>
          </a:p>
        </p:txBody>
      </p:sp>
      <p:sp>
        <p:nvSpPr>
          <p:cNvPr id="40" name="Shape 40"/>
          <p:cNvSpPr/>
          <p:nvPr>
            <p:ph type="body" sz="quarter" idx="1"/>
          </p:nvPr>
        </p:nvSpPr>
        <p:spPr>
          <a:xfrm>
            <a:off x="381000" y="4787900"/>
            <a:ext cx="5867400" cy="37211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1270000" y="27686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7277100" y="2578100"/>
            <a:ext cx="4457700" cy="59436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270000" y="2768600"/>
            <a:ext cx="5461000" cy="5715000"/>
          </a:xfrm>
          <a:prstGeom prst="rect">
            <a:avLst/>
          </a:prstGeom>
        </p:spPr>
        <p:txBody>
          <a:bodyPr/>
          <a:lstStyle>
            <a:lvl1pPr marL="444500" indent="-444500">
              <a:spcBef>
                <a:spcPts val="3800"/>
              </a:spcBef>
              <a:buSzPct val="50000"/>
              <a:buBlip>
                <a:blip r:embed="rId2"/>
              </a:buBlip>
              <a:defRPr sz="3600"/>
            </a:lvl1pPr>
            <a:lvl2pPr marL="889000" indent="-444500">
              <a:spcBef>
                <a:spcPts val="3800"/>
              </a:spcBef>
              <a:buSzPct val="50000"/>
              <a:buBlip>
                <a:blip r:embed="rId2"/>
              </a:buBlip>
              <a:defRPr sz="3600"/>
            </a:lvl2pPr>
            <a:lvl3pPr marL="1333500" indent="-444500">
              <a:spcBef>
                <a:spcPts val="3800"/>
              </a:spcBef>
              <a:buSzPct val="50000"/>
              <a:buBlip>
                <a:blip r:embed="rId2"/>
              </a:buBlip>
              <a:defRPr sz="3600"/>
            </a:lvl3pPr>
            <a:lvl4pPr marL="1778000" indent="-444500">
              <a:spcBef>
                <a:spcPts val="3800"/>
              </a:spcBef>
              <a:buSzPct val="50000"/>
              <a:buBlip>
                <a:blip r:embed="rId2"/>
              </a:buBlip>
              <a:defRPr sz="3600"/>
            </a:lvl4pPr>
            <a:lvl5pPr marL="2222500" indent="-444500">
              <a:spcBef>
                <a:spcPts val="3800"/>
              </a:spcBef>
              <a:buSzPct val="50000"/>
              <a:buBlip>
                <a:blip r:embed="rId2"/>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rot="21600000">
            <a:off x="7063543" y="473144"/>
            <a:ext cx="5554134" cy="41656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rot="21600000">
            <a:off x="7095370" y="5018682"/>
            <a:ext cx="5520268" cy="4140201"/>
          </a:xfrm>
          <a:prstGeom prst="rect">
            <a:avLst/>
          </a:prstGeom>
          <a:ln w="9525">
            <a:round/>
          </a:ln>
        </p:spPr>
        <p:txBody>
          <a:bodyPr lIns="91439" tIns="45719" rIns="91439" bIns="45719" anchor="t">
            <a:noAutofit/>
          </a:bodyPr>
          <a:lstStyle/>
          <a:p>
            <a:pPr/>
          </a:p>
        </p:txBody>
      </p:sp>
      <p:sp>
        <p:nvSpPr>
          <p:cNvPr id="85" name="Shape 85"/>
          <p:cNvSpPr/>
          <p:nvPr>
            <p:ph type="pic" idx="15"/>
          </p:nvPr>
        </p:nvSpPr>
        <p:spPr>
          <a:xfrm>
            <a:off x="266700" y="482600"/>
            <a:ext cx="6502400" cy="8669867"/>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11901" y="9271000"/>
            <a:ext cx="374905" cy="355600"/>
          </a:xfrm>
          <a:prstGeom prst="rect">
            <a:avLst/>
          </a:prstGeom>
          <a:ln w="12700">
            <a:miter lim="400000"/>
          </a:ln>
        </p:spPr>
        <p:txBody>
          <a:bodyPr wrap="none" lIns="50800" tIns="50800" rIns="50800" bIns="50800">
            <a:spAutoFit/>
          </a:bodyPr>
          <a:lstStyle>
            <a:lvl1pPr>
              <a:defRPr sz="1800">
                <a:solidFill>
                  <a:srgbClr val="868686"/>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45A7DE"/>
          </a:solidFill>
          <a:uFillTx/>
          <a:latin typeface="+mn-lt"/>
          <a:ea typeface="+mn-ea"/>
          <a:cs typeface="+mn-cs"/>
          <a:sym typeface="Marker Felt"/>
        </a:defRPr>
      </a:lvl9pPr>
    </p:titleStyle>
    <p:bodyStyle>
      <a:lvl1pPr marL="635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3"/>
        </a:buBlip>
        <a:tabLst/>
        <a:defRPr b="0" baseline="0" cap="none" i="0" spc="0" strike="noStrike" sz="4600" u="none">
          <a:ln>
            <a:noFill/>
          </a:ln>
          <a:solidFill>
            <a:srgbClr val="858585"/>
          </a:solidFill>
          <a:uFillTx/>
          <a:latin typeface="+mn-lt"/>
          <a:ea typeface="+mn-ea"/>
          <a:cs typeface="+mn-cs"/>
          <a:sym typeface="Marker Fel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Marker Fel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dublincore.org/" TargetMode="External"/><Relationship Id="rId4" Type="http://schemas.openxmlformats.org/officeDocument/2006/relationships/hyperlink" Target="http://www.loc.go/ead/ead2002.html" TargetMode="External"/><Relationship Id="rId5" Type="http://schemas.openxmlformats.org/officeDocument/2006/relationships/hyperlink" Target="http://www.ims.global.org/metadata/mdv1p3pd/imsmd" TargetMode="External"/><Relationship Id="rId6" Type="http://schemas.openxmlformats.org/officeDocument/2006/relationships/hyperlink" Target="http://lcweb.loc.gov/marc/" TargetMode="External"/><Relationship Id="rId7" Type="http://schemas.openxmlformats.org/officeDocument/2006/relationships/hyperlink" Target="http://www.loc.gov/standards/mts" TargetMode="External"/><Relationship Id="rId8" Type="http://schemas.openxmlformats.org/officeDocument/2006/relationships/hyperlink" Target="http://loc.gov/standards/mods" TargetMode="External"/><Relationship Id="rId9" Type="http://schemas.openxmlformats.org/officeDocument/2006/relationships/hyperlink" Target="http://www.vraweb.org/vracor3.htm" TargetMode="External"/><Relationship Id="rId10" Type="http://schemas.openxmlformats.org/officeDocument/2006/relationships/hyperlink" Target="http://www.chiariglione.org/mpeg/standards/mpeg-7/mpeg-7.htm" TargetMode="External"/><Relationship Id="rId11" Type="http://schemas.openxmlformats.org/officeDocument/2006/relationships/hyperlink" Target="http://www.smpte-ra.org/mdd"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ab.org.tr/ab07/program/60.html" TargetMode="External"/><Relationship Id="rId4" Type="http://schemas.openxmlformats.org/officeDocument/2006/relationships/hyperlink" Target="http://www.clip.org.uk/publications/updatemagazine/archive/archive2004/july/update04" TargetMode="External"/><Relationship Id="rId5" Type="http://schemas.openxmlformats.org/officeDocument/2006/relationships/hyperlink" Target="http://www.gacs.in/digitization" TargetMode="External"/><Relationship Id="rId6" Type="http://schemas.openxmlformats.org/officeDocument/2006/relationships/hyperlink" Target="http://www.snipview.com/q/Planetary%20scanner" TargetMode="External"/><Relationship Id="rId7" Type="http://schemas.openxmlformats.org/officeDocument/2006/relationships/hyperlink" Target="http://www.dcc.ac.uk/resources/metadata-standards/list"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lvl1pPr defTabSz="373887">
              <a:defRPr b="1" sz="6080"/>
            </a:lvl1pPr>
          </a:lstStyle>
          <a:p>
            <a:pPr/>
            <a:r>
              <a:t>Dijitalleştirmede Kullanılan Ekipmanlar, Teknikler, ve Standartlar</a:t>
            </a:r>
          </a:p>
        </p:txBody>
      </p:sp>
      <p:sp>
        <p:nvSpPr>
          <p:cNvPr id="120" name="Shape 120"/>
          <p:cNvSpPr/>
          <p:nvPr>
            <p:ph type="subTitle" sz="quarter" idx="1"/>
          </p:nvPr>
        </p:nvSpPr>
        <p:spPr>
          <a:prstGeom prst="rect">
            <a:avLst/>
          </a:prstGeom>
        </p:spPr>
        <p:txBody>
          <a:bodyPr/>
          <a:lstStyle/>
          <a:p>
            <a:pPr defTabSz="391414">
              <a:defRPr b="1" sz="2680"/>
            </a:pPr>
            <a:r>
              <a:t>BY423</a:t>
            </a:r>
          </a:p>
          <a:p>
            <a:pPr defTabSz="391414">
              <a:defRPr b="1" sz="2680"/>
            </a:pPr>
            <a:r>
              <a:t>GUZ, 2015</a:t>
            </a:r>
          </a:p>
          <a:p>
            <a:pPr defTabSz="391414">
              <a:defRPr b="1" sz="2680"/>
            </a:pPr>
            <a:r>
              <a:t>Gurbet Evsel, MLIS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lvl1pPr defTabSz="356362">
              <a:defRPr sz="5795"/>
            </a:lvl1pPr>
          </a:lstStyle>
          <a:p>
            <a:pPr/>
            <a:r>
              <a:t>Belgelerin Dijitalleştirilmesinde Dikkat Edilmesi Gereken Noktalar</a:t>
            </a:r>
          </a:p>
        </p:txBody>
      </p:sp>
      <p:sp>
        <p:nvSpPr>
          <p:cNvPr id="150" name="Shape 150"/>
          <p:cNvSpPr/>
          <p:nvPr>
            <p:ph type="body" idx="1"/>
          </p:nvPr>
        </p:nvSpPr>
        <p:spPr>
          <a:prstGeom prst="rect">
            <a:avLst/>
          </a:prstGeom>
        </p:spPr>
        <p:txBody>
          <a:bodyPr/>
          <a:lstStyle/>
          <a:p>
            <a:pPr marL="603250" indent="-603250" defTabSz="554990">
              <a:spcBef>
                <a:spcPts val="3900"/>
              </a:spcBef>
              <a:buBlip>
                <a:blip r:embed="rId2"/>
              </a:buBlip>
              <a:defRPr sz="4370">
                <a:solidFill>
                  <a:schemeClr val="accent6">
                    <a:hueOff val="1070290"/>
                    <a:satOff val="36161"/>
                    <a:lumOff val="-30156"/>
                  </a:schemeClr>
                </a:solidFill>
              </a:defRPr>
            </a:pPr>
            <a:r>
              <a:t>Belge hangi çözünürlükte taranacaktır?</a:t>
            </a:r>
          </a:p>
          <a:p>
            <a:pPr marL="603250" indent="-603250" defTabSz="554990">
              <a:spcBef>
                <a:spcPts val="3900"/>
              </a:spcBef>
              <a:buBlip>
                <a:blip r:embed="rId2"/>
              </a:buBlip>
              <a:defRPr sz="4370">
                <a:solidFill>
                  <a:schemeClr val="accent6">
                    <a:hueOff val="1070290"/>
                    <a:satOff val="36161"/>
                    <a:lumOff val="-30156"/>
                  </a:schemeClr>
                </a:solidFill>
              </a:defRPr>
            </a:pPr>
            <a:r>
              <a:t> Hangi dosya formatı ile kaydedilecektir?</a:t>
            </a:r>
          </a:p>
          <a:p>
            <a:pPr marL="603250" indent="-603250" defTabSz="554990">
              <a:spcBef>
                <a:spcPts val="3900"/>
              </a:spcBef>
              <a:buBlip>
                <a:blip r:embed="rId2"/>
              </a:buBlip>
              <a:defRPr sz="4370">
                <a:solidFill>
                  <a:schemeClr val="accent6">
                    <a:hueOff val="1070290"/>
                    <a:satOff val="36161"/>
                    <a:lumOff val="-30156"/>
                  </a:schemeClr>
                </a:solidFill>
              </a:defRPr>
            </a:pPr>
            <a:r>
              <a:t> Tarama modu ne olacaktır?(Siyah beyaz, renkli ya da gri tonlama)</a:t>
            </a:r>
          </a:p>
          <a:p>
            <a:pPr marL="603250" indent="-603250" defTabSz="554990">
              <a:spcBef>
                <a:spcPts val="3900"/>
              </a:spcBef>
              <a:buBlip>
                <a:blip r:embed="rId2"/>
              </a:buBlip>
              <a:defRPr sz="4370">
                <a:solidFill>
                  <a:schemeClr val="accent6">
                    <a:hueOff val="1070290"/>
                    <a:satOff val="36161"/>
                    <a:lumOff val="-30156"/>
                  </a:schemeClr>
                </a:solidFill>
              </a:defRPr>
            </a:pPr>
            <a:r>
              <a:t> Tek kopya mı yoksa farklı amaçlara yönelik çok kopya mı edinilmesi istenmektedir?</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Dosya Formatı Ne olmalı?</a:t>
            </a:r>
          </a:p>
        </p:txBody>
      </p:sp>
      <p:sp>
        <p:nvSpPr>
          <p:cNvPr id="153" name="Shape 153"/>
          <p:cNvSpPr/>
          <p:nvPr>
            <p:ph type="body" idx="1"/>
          </p:nvPr>
        </p:nvSpPr>
        <p:spPr>
          <a:prstGeom prst="rect">
            <a:avLst/>
          </a:prstGeom>
        </p:spPr>
        <p:txBody>
          <a:bodyPr/>
          <a:lstStyle/>
          <a:p>
            <a:pPr marL="577850" indent="-577850" defTabSz="531622">
              <a:spcBef>
                <a:spcPts val="3800"/>
              </a:spcBef>
              <a:buBlip>
                <a:blip r:embed="rId2"/>
              </a:buBlip>
              <a:defRPr sz="4186">
                <a:solidFill>
                  <a:schemeClr val="accent6">
                    <a:hueOff val="1070290"/>
                    <a:satOff val="36161"/>
                    <a:lumOff val="-30156"/>
                  </a:schemeClr>
                </a:solidFill>
              </a:defRPr>
            </a:pPr>
            <a:r>
              <a:t>Bir belgenin dijital ortamda olmasının  ilk koşulu olarak orijinal boyutlarında dijital ortama aktarılması dile getirilir. </a:t>
            </a:r>
          </a:p>
          <a:p>
            <a:pPr marL="577850" indent="-577850" defTabSz="531622">
              <a:spcBef>
                <a:spcPts val="3800"/>
              </a:spcBef>
              <a:buBlip>
                <a:blip r:embed="rId2"/>
              </a:buBlip>
              <a:defRPr sz="4186">
                <a:solidFill>
                  <a:schemeClr val="accent6">
                    <a:hueOff val="1070290"/>
                    <a:satOff val="36161"/>
                    <a:lumOff val="-30156"/>
                  </a:schemeClr>
                </a:solidFill>
              </a:defRPr>
            </a:pPr>
            <a:r>
              <a:t>Bundan amaç en az kayıpla belgeyi dijital ortama alabilmektir. </a:t>
            </a:r>
          </a:p>
          <a:p>
            <a:pPr marL="577850" indent="-577850" defTabSz="531622">
              <a:spcBef>
                <a:spcPts val="3800"/>
              </a:spcBef>
              <a:buBlip>
                <a:blip r:embed="rId2"/>
              </a:buBlip>
              <a:defRPr sz="4186">
                <a:solidFill>
                  <a:schemeClr val="accent6">
                    <a:hueOff val="1070290"/>
                    <a:satOff val="36161"/>
                    <a:lumOff val="-30156"/>
                  </a:schemeClr>
                </a:solidFill>
              </a:defRPr>
            </a:pPr>
            <a:r>
              <a:t>Genel uygulamalar 3 ayrı dosya formatı üretimi ile dijital arşivlemenin tamamlanması eğilimindedir.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lvl1pPr defTabSz="350520">
              <a:defRPr sz="5700"/>
            </a:lvl1pPr>
          </a:lstStyle>
          <a:p>
            <a:pPr/>
            <a:r>
              <a:t>MASTER KOPYA: SIKIŞTIRILMAMIŞ TIFF</a:t>
            </a:r>
          </a:p>
        </p:txBody>
      </p:sp>
      <p:sp>
        <p:nvSpPr>
          <p:cNvPr id="156" name="Shape 156"/>
          <p:cNvSpPr/>
          <p:nvPr>
            <p:ph type="body" idx="1"/>
          </p:nvPr>
        </p:nvSpPr>
        <p:spPr>
          <a:prstGeom prst="rect">
            <a:avLst/>
          </a:prstGeom>
        </p:spPr>
        <p:txBody>
          <a:bodyPr/>
          <a:lstStyle/>
          <a:p>
            <a:pPr marL="463550" indent="-463550" defTabSz="426466">
              <a:spcBef>
                <a:spcPts val="3000"/>
              </a:spcBef>
              <a:buBlip>
                <a:blip r:embed="rId2"/>
              </a:buBlip>
              <a:defRPr sz="3358">
                <a:solidFill>
                  <a:schemeClr val="accent6">
                    <a:hueOff val="1070290"/>
                    <a:satOff val="36161"/>
                    <a:lumOff val="-30156"/>
                  </a:schemeClr>
                </a:solidFill>
              </a:defRPr>
            </a:pPr>
            <a:r>
              <a:t>Orijinal belgeye birebir olarak en fazla yaklaşan dosya formatıdır,</a:t>
            </a:r>
          </a:p>
          <a:p>
            <a:pPr marL="463550" indent="-463550" defTabSz="426466">
              <a:spcBef>
                <a:spcPts val="3000"/>
              </a:spcBef>
              <a:buBlip>
                <a:blip r:embed="rId2"/>
              </a:buBlip>
              <a:defRPr sz="3358">
                <a:solidFill>
                  <a:schemeClr val="accent6">
                    <a:hueOff val="1070290"/>
                    <a:satOff val="36161"/>
                    <a:lumOff val="-30156"/>
                  </a:schemeClr>
                </a:solidFill>
              </a:defRPr>
            </a:pPr>
            <a:r>
              <a:t> Herhangi bir sıkıştırma yapılmadan üretilir ve depolanır,</a:t>
            </a:r>
          </a:p>
          <a:p>
            <a:pPr marL="463550" indent="-463550" defTabSz="426466">
              <a:spcBef>
                <a:spcPts val="3000"/>
              </a:spcBef>
              <a:buBlip>
                <a:blip r:embed="rId2"/>
              </a:buBlip>
              <a:defRPr sz="3358">
                <a:solidFill>
                  <a:schemeClr val="accent6">
                    <a:hueOff val="1070290"/>
                    <a:satOff val="36161"/>
                    <a:lumOff val="-30156"/>
                  </a:schemeClr>
                </a:solidFill>
              </a:defRPr>
            </a:pPr>
            <a:r>
              <a:t> Arşiv kopyası olarak kabul edilir, üzerinde herhangi bir değişiklik yapılmaz,</a:t>
            </a:r>
          </a:p>
          <a:p>
            <a:pPr marL="463550" indent="-463550" defTabSz="426466">
              <a:spcBef>
                <a:spcPts val="3000"/>
              </a:spcBef>
              <a:buBlip>
                <a:blip r:embed="rId2"/>
              </a:buBlip>
              <a:defRPr sz="3358">
                <a:solidFill>
                  <a:schemeClr val="accent6">
                    <a:hueOff val="1070290"/>
                    <a:satOff val="36161"/>
                    <a:lumOff val="-30156"/>
                  </a:schemeClr>
                </a:solidFill>
              </a:defRPr>
            </a:pPr>
            <a:r>
              <a:t> Görüntü kalitesi yüksektir,</a:t>
            </a:r>
          </a:p>
          <a:p>
            <a:pPr marL="463550" indent="-463550" defTabSz="426466">
              <a:spcBef>
                <a:spcPts val="3000"/>
              </a:spcBef>
              <a:buBlip>
                <a:blip r:embed="rId2"/>
              </a:buBlip>
              <a:defRPr sz="3358">
                <a:solidFill>
                  <a:schemeClr val="accent6">
                    <a:hueOff val="1070290"/>
                    <a:satOff val="36161"/>
                    <a:lumOff val="-30156"/>
                  </a:schemeClr>
                </a:solidFill>
              </a:defRPr>
            </a:pPr>
            <a:r>
              <a:t> Orijinal kopyanın yerine veya yedegi olarak kullanılır,</a:t>
            </a:r>
          </a:p>
          <a:p>
            <a:pPr marL="463550" indent="-463550" defTabSz="426466">
              <a:spcBef>
                <a:spcPts val="3000"/>
              </a:spcBef>
              <a:buBlip>
                <a:blip r:embed="rId2"/>
              </a:buBlip>
              <a:defRPr sz="3358">
                <a:solidFill>
                  <a:schemeClr val="accent6">
                    <a:hueOff val="1070290"/>
                    <a:satOff val="36161"/>
                    <a:lumOff val="-30156"/>
                  </a:schemeClr>
                </a:solidFill>
              </a:defRPr>
            </a:pPr>
            <a:r>
              <a:t> Dosya boyutu büyüktür,</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KULLANIM KOPYASI:JPEG veya PDF</a:t>
            </a:r>
          </a:p>
        </p:txBody>
      </p:sp>
      <p:sp>
        <p:nvSpPr>
          <p:cNvPr id="159" name="Shape 159"/>
          <p:cNvSpPr/>
          <p:nvPr>
            <p:ph type="body" idx="1"/>
          </p:nvPr>
        </p:nvSpPr>
        <p:spPr>
          <a:prstGeom prst="rect">
            <a:avLst/>
          </a:prstGeom>
        </p:spPr>
        <p:txBody>
          <a:bodyPr/>
          <a:lstStyle/>
          <a:p>
            <a:pPr marL="450850" indent="-450850" defTabSz="414781">
              <a:spcBef>
                <a:spcPts val="2900"/>
              </a:spcBef>
              <a:buBlip>
                <a:blip r:embed="rId2"/>
              </a:buBlip>
              <a:defRPr sz="3266">
                <a:solidFill>
                  <a:schemeClr val="accent6">
                    <a:hueOff val="1070290"/>
                    <a:satOff val="36161"/>
                    <a:lumOff val="-30156"/>
                  </a:schemeClr>
                </a:solidFill>
              </a:defRPr>
            </a:pPr>
            <a:r>
              <a:t> Sıkıştırılmamış TIFF formatı, dosya boyutu fazla olduğundan internet üzerinden kullanıma sunulamaz. Bu nedenle Internet üzerinden kullanımı ve dağıtımı kolay, JPEG ya da PDF formatları tercih edilir. Bunlar kullanım kopyası olarak kabul edilirler,</a:t>
            </a:r>
          </a:p>
          <a:p>
            <a:pPr marL="450850" indent="-450850" defTabSz="414781">
              <a:spcBef>
                <a:spcPts val="2900"/>
              </a:spcBef>
              <a:buBlip>
                <a:blip r:embed="rId2"/>
              </a:buBlip>
              <a:defRPr sz="3266">
                <a:solidFill>
                  <a:schemeClr val="accent6">
                    <a:hueOff val="1070290"/>
                    <a:satOff val="36161"/>
                    <a:lumOff val="-30156"/>
                  </a:schemeClr>
                </a:solidFill>
              </a:defRPr>
            </a:pPr>
            <a:r>
              <a:t> TIFF yani master kopyadan sıkıştırma yapmak suretiyle elde edilirler,</a:t>
            </a:r>
          </a:p>
          <a:p>
            <a:pPr marL="450850" indent="-450850" defTabSz="414781">
              <a:spcBef>
                <a:spcPts val="2900"/>
              </a:spcBef>
              <a:buBlip>
                <a:blip r:embed="rId2"/>
              </a:buBlip>
              <a:defRPr sz="3266">
                <a:solidFill>
                  <a:schemeClr val="accent6">
                    <a:hueOff val="1070290"/>
                    <a:satOff val="36161"/>
                    <a:lumOff val="-30156"/>
                  </a:schemeClr>
                </a:solidFill>
              </a:defRPr>
            </a:pPr>
            <a:r>
              <a:t> Dosya boyutu küçüktür,</a:t>
            </a:r>
          </a:p>
          <a:p>
            <a:pPr marL="450850" indent="-450850" defTabSz="414781">
              <a:spcBef>
                <a:spcPts val="2900"/>
              </a:spcBef>
              <a:buBlip>
                <a:blip r:embed="rId2"/>
              </a:buBlip>
              <a:defRPr sz="3266">
                <a:solidFill>
                  <a:schemeClr val="accent6">
                    <a:hueOff val="1070290"/>
                    <a:satOff val="36161"/>
                    <a:lumOff val="-30156"/>
                  </a:schemeClr>
                </a:solidFill>
              </a:defRPr>
            </a:pPr>
            <a:r>
              <a:t> Bilgi ve araştırma amaçlı görüntülemek için kabul edilebilir bir görüntü kalitesine sahiptir,</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Çözünürlük</a:t>
            </a:r>
          </a:p>
        </p:txBody>
      </p:sp>
      <p:sp>
        <p:nvSpPr>
          <p:cNvPr id="162" name="Shape 162"/>
          <p:cNvSpPr/>
          <p:nvPr>
            <p:ph type="body" idx="1"/>
          </p:nvPr>
        </p:nvSpPr>
        <p:spPr>
          <a:prstGeom prst="rect">
            <a:avLst/>
          </a:prstGeom>
        </p:spPr>
        <p:txBody>
          <a:bodyPr/>
          <a:lstStyle/>
          <a:p>
            <a:pPr marL="457200" indent="-457200" defTabSz="420624">
              <a:spcBef>
                <a:spcPts val="3000"/>
              </a:spcBef>
              <a:buBlip>
                <a:blip r:embed="rId2"/>
              </a:buBlip>
              <a:defRPr sz="3312">
                <a:solidFill>
                  <a:schemeClr val="accent6">
                    <a:hueOff val="1070290"/>
                    <a:satOff val="36161"/>
                    <a:lumOff val="-30156"/>
                  </a:schemeClr>
                </a:solidFill>
              </a:defRPr>
            </a:pPr>
            <a:r>
              <a:t>Belgelerinin dijitalleştirilmesindeki en önemli unsurlardan biri ÇÖZÜNÜRLÜKTÜR. </a:t>
            </a:r>
          </a:p>
          <a:p>
            <a:pPr marL="457200" indent="-457200" defTabSz="420624">
              <a:spcBef>
                <a:spcPts val="3000"/>
              </a:spcBef>
              <a:buBlip>
                <a:blip r:embed="rId2"/>
              </a:buBlip>
              <a:defRPr sz="3312">
                <a:solidFill>
                  <a:schemeClr val="accent6">
                    <a:hueOff val="1070290"/>
                    <a:satOff val="36161"/>
                    <a:lumOff val="-30156"/>
                  </a:schemeClr>
                </a:solidFill>
              </a:defRPr>
            </a:pPr>
            <a:r>
              <a:t>Yüksek çözünürlükte taranmış bir belgenin görüntü kalitesi de yüksek demektir.</a:t>
            </a:r>
          </a:p>
          <a:p>
            <a:pPr marL="457200" indent="-457200" defTabSz="420624">
              <a:spcBef>
                <a:spcPts val="3000"/>
              </a:spcBef>
              <a:buBlip>
                <a:blip r:embed="rId2"/>
              </a:buBlip>
              <a:defRPr sz="3312">
                <a:solidFill>
                  <a:schemeClr val="accent6">
                    <a:hueOff val="1070290"/>
                    <a:satOff val="36161"/>
                    <a:lumOff val="-30156"/>
                  </a:schemeClr>
                </a:solidFill>
              </a:defRPr>
            </a:pPr>
            <a:r>
              <a:t>DPI (Dots Per Inc): Görüntülenen malzemenin yeniden baskı çıktısı alındığındaki çözünürlülük yoğunluğunu ifade eder.</a:t>
            </a:r>
          </a:p>
          <a:p>
            <a:pPr marL="457200" indent="-457200" defTabSz="420624">
              <a:spcBef>
                <a:spcPts val="3000"/>
              </a:spcBef>
              <a:buBlip>
                <a:blip r:embed="rId2"/>
              </a:buBlip>
              <a:defRPr sz="3312">
                <a:solidFill>
                  <a:schemeClr val="accent6">
                    <a:hueOff val="1070290"/>
                    <a:satOff val="36161"/>
                    <a:lumOff val="-30156"/>
                  </a:schemeClr>
                </a:solidFill>
              </a:defRPr>
            </a:pPr>
            <a:r>
              <a:t>PPI (Pixels Per Inc): Görüntülenen malzemenin tarama esnasında yoğunlukta taranacağını ve bilgisayar ekranında hangi çözünürlülükte görüntüleneceğini ifade eder.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
          <p:cNvPicPr>
            <a:picLocks noChangeAspect="0"/>
          </p:cNvPicPr>
          <p:nvPr>
            <p:ph type="pic" idx="13"/>
          </p:nvPr>
        </p:nvPicPr>
        <p:blipFill>
          <a:blip r:embed="rId2">
            <a:extLst/>
          </a:blip>
          <a:stretch>
            <a:fillRect/>
          </a:stretch>
        </p:blipFill>
        <p:spPr>
          <a:xfrm>
            <a:off x="1467417" y="430439"/>
            <a:ext cx="10426701" cy="6276522"/>
          </a:xfrm>
          <a:prstGeom prst="rect">
            <a:avLst/>
          </a:prstGeom>
        </p:spPr>
      </p:pic>
      <p:sp>
        <p:nvSpPr>
          <p:cNvPr id="165" name="Shape 165"/>
          <p:cNvSpPr/>
          <p:nvPr>
            <p:ph type="title"/>
          </p:nvPr>
        </p:nvSpPr>
        <p:spPr>
          <a:prstGeom prst="rect">
            <a:avLst/>
          </a:prstGeom>
        </p:spPr>
        <p:txBody>
          <a:bodyPr/>
          <a:lstStyle/>
          <a:p>
            <a:pPr defTabSz="414781">
              <a:defRPr sz="5680"/>
            </a:pPr>
            <a:r>
              <a:t>Çözünürlülük Değerleri Ne</a:t>
            </a:r>
          </a:p>
          <a:p>
            <a:pPr defTabSz="414781">
              <a:defRPr sz="5680"/>
            </a:pPr>
            <a:r>
              <a:t>olmalıdır?</a:t>
            </a:r>
          </a:p>
        </p:txBody>
      </p:sp>
      <p:sp>
        <p:nvSpPr>
          <p:cNvPr id="166" name="Shape 166"/>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
          <p:cNvPicPr>
            <a:picLocks noChangeAspect="0"/>
          </p:cNvPicPr>
          <p:nvPr>
            <p:ph type="pic" idx="13"/>
          </p:nvPr>
        </p:nvPicPr>
        <p:blipFill>
          <a:blip r:embed="rId2">
            <a:extLst/>
          </a:blip>
          <a:stretch>
            <a:fillRect/>
          </a:stretch>
        </p:blipFill>
        <p:spPr>
          <a:xfrm>
            <a:off x="1289049" y="1627493"/>
            <a:ext cx="10426701" cy="5506609"/>
          </a:xfrm>
          <a:prstGeom prst="rect">
            <a:avLst/>
          </a:prstGeom>
        </p:spPr>
      </p:pic>
      <p:sp>
        <p:nvSpPr>
          <p:cNvPr id="169" name="Shape 169"/>
          <p:cNvSpPr/>
          <p:nvPr>
            <p:ph type="title"/>
          </p:nvPr>
        </p:nvSpPr>
        <p:spPr>
          <a:xfrm>
            <a:off x="1096513" y="-196653"/>
            <a:ext cx="10464801" cy="1651001"/>
          </a:xfrm>
          <a:prstGeom prst="rect">
            <a:avLst/>
          </a:prstGeom>
        </p:spPr>
        <p:txBody>
          <a:bodyPr/>
          <a:lstStyle/>
          <a:p>
            <a:pPr lvl="1"/>
            <a:r>
              <a:t>Ses ve Görsel Malzeme</a:t>
            </a:r>
          </a:p>
        </p:txBody>
      </p:sp>
      <p:sp>
        <p:nvSpPr>
          <p:cNvPr id="170" name="Shape 170"/>
          <p:cNvSpPr/>
          <p:nvPr>
            <p:ph type="body" sz="quarter" idx="1"/>
          </p:nvPr>
        </p:nvSpPr>
        <p:spPr>
          <a:prstGeom prst="rect">
            <a:avLst/>
          </a:prstGeom>
        </p:spPr>
        <p:txBody>
          <a:bodyPr/>
          <a:lstStyle/>
          <a:p>
            <a:pPr/>
            <a:r>
              <a:t>Hangileri ses icin hangileri gorsel malzemeler icin?</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
          <p:cNvPicPr>
            <a:picLocks noChangeAspect="0"/>
          </p:cNvPicPr>
          <p:nvPr>
            <p:ph type="pic" idx="13"/>
          </p:nvPr>
        </p:nvPicPr>
        <p:blipFill>
          <a:blip r:embed="rId2">
            <a:extLst/>
          </a:blip>
          <a:stretch>
            <a:fillRect/>
          </a:stretch>
        </p:blipFill>
        <p:spPr>
          <a:xfrm>
            <a:off x="861103" y="737699"/>
            <a:ext cx="11282594" cy="5017664"/>
          </a:xfrm>
          <a:prstGeom prst="rect">
            <a:avLst/>
          </a:prstGeom>
        </p:spPr>
      </p:pic>
      <p:sp>
        <p:nvSpPr>
          <p:cNvPr id="173" name="Shape 173"/>
          <p:cNvSpPr/>
          <p:nvPr>
            <p:ph type="title"/>
          </p:nvPr>
        </p:nvSpPr>
        <p:spPr>
          <a:prstGeom prst="rect">
            <a:avLst/>
          </a:prstGeom>
        </p:spPr>
        <p:txBody>
          <a:bodyPr/>
          <a:lstStyle/>
          <a:p>
            <a:pPr lvl="1"/>
            <a:r>
              <a:t>Ses ve Görsel Malzeme</a:t>
            </a:r>
          </a:p>
        </p:txBody>
      </p:sp>
      <p:sp>
        <p:nvSpPr>
          <p:cNvPr id="174" name="Shape 174"/>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
          <p:cNvPicPr>
            <a:picLocks noChangeAspect="0"/>
          </p:cNvPicPr>
          <p:nvPr>
            <p:ph type="pic" idx="13"/>
          </p:nvPr>
        </p:nvPicPr>
        <p:blipFill>
          <a:blip r:embed="rId2">
            <a:extLst/>
          </a:blip>
          <a:stretch>
            <a:fillRect/>
          </a:stretch>
        </p:blipFill>
        <p:spPr>
          <a:xfrm>
            <a:off x="493697" y="330532"/>
            <a:ext cx="12028183" cy="7178213"/>
          </a:xfrm>
          <a:prstGeom prst="rect">
            <a:avLst/>
          </a:prstGeom>
        </p:spPr>
      </p:pic>
      <p:sp>
        <p:nvSpPr>
          <p:cNvPr id="177" name="Shape 177"/>
          <p:cNvSpPr/>
          <p:nvPr>
            <p:ph type="body" sz="quarter" idx="1"/>
          </p:nvPr>
        </p:nvSpPr>
        <p:spPr>
          <a:prstGeom prst="rect">
            <a:avLst/>
          </a:prstGeom>
        </p:spPr>
        <p:txBody>
          <a:bodyPr/>
          <a:lstStyle/>
          <a:p>
            <a:pPr/>
            <a:r>
              <a:t>Analog ses dijitalleştirme işlemlerinde analog çalar kalitesi çok onemlidir.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body" sz="quarter" idx="1"/>
          </p:nvPr>
        </p:nvSpPr>
        <p:spPr>
          <a:xfrm>
            <a:off x="1270000" y="1073409"/>
            <a:ext cx="10464800" cy="1270001"/>
          </a:xfrm>
          <a:prstGeom prst="rect">
            <a:avLst/>
          </a:prstGeom>
        </p:spPr>
        <p:txBody>
          <a:bodyPr/>
          <a:lstStyle>
            <a:lvl1pPr defTabSz="508254">
              <a:defRPr sz="6960">
                <a:solidFill>
                  <a:srgbClr val="45A7DE"/>
                </a:solidFill>
              </a:defRPr>
            </a:lvl1pPr>
          </a:lstStyle>
          <a:p>
            <a:pPr/>
            <a:r>
              <a:t>Kaliteli bir dijitalleştirme icin</a:t>
            </a:r>
          </a:p>
        </p:txBody>
      </p:sp>
      <p:grpSp>
        <p:nvGrpSpPr>
          <p:cNvPr id="182" name="Group 182"/>
          <p:cNvGrpSpPr/>
          <p:nvPr/>
        </p:nvGrpSpPr>
        <p:grpSpPr>
          <a:xfrm>
            <a:off x="1515071" y="3434826"/>
            <a:ext cx="10426701" cy="2883948"/>
            <a:chOff x="0" y="0"/>
            <a:chExt cx="10426700" cy="2883946"/>
          </a:xfrm>
        </p:grpSpPr>
        <p:pic>
          <p:nvPicPr>
            <p:cNvPr id="181" name="pasted-image.png"/>
            <p:cNvPicPr>
              <a:picLocks noChangeAspect="1"/>
            </p:cNvPicPr>
            <p:nvPr/>
          </p:nvPicPr>
          <p:blipFill>
            <a:blip r:embed="rId2">
              <a:extLst/>
            </a:blip>
            <a:srcRect l="0" t="41198" r="0" b="27218"/>
            <a:stretch>
              <a:fillRect/>
            </a:stretch>
          </p:blipFill>
          <p:spPr>
            <a:xfrm>
              <a:off x="12700" y="318619"/>
              <a:ext cx="10401300" cy="2463728"/>
            </a:xfrm>
            <a:prstGeom prst="rect">
              <a:avLst/>
            </a:prstGeom>
            <a:ln>
              <a:noFill/>
            </a:ln>
            <a:effectLst/>
          </p:spPr>
        </p:pic>
        <p:pic>
          <p:nvPicPr>
            <p:cNvPr id="180" name=""/>
            <p:cNvPicPr>
              <a:picLocks noChangeAspect="0"/>
            </p:cNvPicPr>
            <p:nvPr/>
          </p:nvPicPr>
          <p:blipFill>
            <a:blip r:embed="rId3">
              <a:extLst/>
            </a:blip>
            <a:stretch>
              <a:fillRect/>
            </a:stretch>
          </p:blipFill>
          <p:spPr>
            <a:xfrm>
              <a:off x="0" y="0"/>
              <a:ext cx="10426700" cy="2883947"/>
            </a:xfrm>
            <a:prstGeom prst="rect">
              <a:avLst/>
            </a:prstGeom>
            <a:effectLst/>
          </p:spPr>
        </p:pic>
      </p:gr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lvl1pPr>
              <a:defRPr b="1"/>
            </a:lvl1pPr>
          </a:lstStyle>
          <a:p>
            <a:pPr/>
            <a:r>
              <a:t>Dersin Amacı ve İçeriği</a:t>
            </a:r>
          </a:p>
        </p:txBody>
      </p:sp>
      <p:sp>
        <p:nvSpPr>
          <p:cNvPr id="123" name="Shape 123"/>
          <p:cNvSpPr/>
          <p:nvPr>
            <p:ph type="body" sz="half" idx="1"/>
          </p:nvPr>
        </p:nvSpPr>
        <p:spPr>
          <a:xfrm>
            <a:off x="996534" y="2338342"/>
            <a:ext cx="5461001" cy="5715001"/>
          </a:xfrm>
          <a:prstGeom prst="rect">
            <a:avLst/>
          </a:prstGeom>
        </p:spPr>
        <p:txBody>
          <a:bodyPr/>
          <a:lstStyle>
            <a:lvl1pPr marL="440055" indent="-440055" defTabSz="578358">
              <a:spcBef>
                <a:spcPts val="3700"/>
              </a:spcBef>
              <a:buBlip>
                <a:blip r:embed="rId2"/>
              </a:buBlip>
              <a:defRPr b="1" sz="3564">
                <a:solidFill>
                  <a:srgbClr val="000000"/>
                </a:solidFill>
              </a:defRPr>
            </a:lvl1pPr>
          </a:lstStyle>
          <a:p>
            <a:pPr/>
            <a:r>
              <a:t>Bu derste donanım ve yazılım da dahil olmak üzere sayısallaştırma/dijitalleştirme projeleri için kullanılan ekipmanları ve teknolojileri göreceğiz. Ayrıca ders kapsamında dijital saklama ve koruma metodlarına değineceğiz. </a:t>
            </a:r>
          </a:p>
        </p:txBody>
      </p:sp>
      <p:pic>
        <p:nvPicPr>
          <p:cNvPr id="124" name="pasted-image.png"/>
          <p:cNvPicPr>
            <a:picLocks noChangeAspect="1"/>
          </p:cNvPicPr>
          <p:nvPr/>
        </p:nvPicPr>
        <p:blipFill>
          <a:blip r:embed="rId3">
            <a:extLst/>
          </a:blip>
          <a:stretch>
            <a:fillRect/>
          </a:stretch>
        </p:blipFill>
        <p:spPr>
          <a:xfrm>
            <a:off x="6853252" y="2948417"/>
            <a:ext cx="5588001" cy="4191001"/>
          </a:xfrm>
          <a:prstGeom prst="rect">
            <a:avLst/>
          </a:prstGeom>
          <a:ln w="12700">
            <a:miter lim="400000"/>
          </a:ln>
        </p:spPr>
      </p:pic>
      <p:sp>
        <p:nvSpPr>
          <p:cNvPr id="125" name="Shape 125"/>
          <p:cNvSpPr/>
          <p:nvPr/>
        </p:nvSpPr>
        <p:spPr>
          <a:xfrm>
            <a:off x="3861963" y="7624035"/>
            <a:ext cx="8768744"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8" algn="r">
              <a:spcBef>
                <a:spcPts val="4200"/>
              </a:spcBef>
              <a:defRPr b="1" sz="1200"/>
            </a:pPr>
            <a:r>
              <a:t>Internet Archive book scanner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
          <p:cNvPicPr>
            <a:picLocks noChangeAspect="0"/>
          </p:cNvPicPr>
          <p:nvPr>
            <p:ph type="pic" idx="13"/>
          </p:nvPr>
        </p:nvPicPr>
        <p:blipFill>
          <a:blip r:embed="rId2">
            <a:extLst/>
          </a:blip>
          <a:stretch>
            <a:fillRect/>
          </a:stretch>
        </p:blipFill>
        <p:spPr>
          <a:xfrm>
            <a:off x="7264400" y="2259480"/>
            <a:ext cx="4483101" cy="6363820"/>
          </a:xfrm>
          <a:prstGeom prst="rect">
            <a:avLst/>
          </a:prstGeom>
        </p:spPr>
      </p:pic>
      <p:sp>
        <p:nvSpPr>
          <p:cNvPr id="185" name="Shape 185"/>
          <p:cNvSpPr/>
          <p:nvPr>
            <p:ph type="title"/>
          </p:nvPr>
        </p:nvSpPr>
        <p:spPr>
          <a:prstGeom prst="rect">
            <a:avLst/>
          </a:prstGeom>
        </p:spPr>
        <p:txBody>
          <a:bodyPr/>
          <a:lstStyle>
            <a:lvl1pPr>
              <a:defRPr sz="9500"/>
            </a:lvl1pPr>
          </a:lstStyle>
          <a:p>
            <a:pPr/>
            <a:r>
              <a:t>Kaliteli bir; </a:t>
            </a:r>
          </a:p>
        </p:txBody>
      </p:sp>
      <p:sp>
        <p:nvSpPr>
          <p:cNvPr id="186" name="Shape 186"/>
          <p:cNvSpPr/>
          <p:nvPr>
            <p:ph type="body" sz="half" idx="1"/>
          </p:nvPr>
        </p:nvSpPr>
        <p:spPr>
          <a:prstGeom prst="rect">
            <a:avLst/>
          </a:prstGeom>
        </p:spPr>
        <p:txBody>
          <a:bodyPr/>
          <a:lstStyle/>
          <a:p>
            <a:pPr>
              <a:buBlip>
                <a:blip r:embed="rId3"/>
              </a:buBlip>
              <a:defRPr>
                <a:solidFill>
                  <a:schemeClr val="accent6">
                    <a:hueOff val="1070290"/>
                    <a:satOff val="36161"/>
                    <a:lumOff val="-30156"/>
                  </a:schemeClr>
                </a:solidFill>
              </a:defRPr>
            </a:pPr>
            <a:r>
              <a:t>Dijital ses istasyonu</a:t>
            </a:r>
          </a:p>
          <a:p>
            <a:pPr>
              <a:buBlip>
                <a:blip r:embed="rId3"/>
              </a:buBlip>
              <a:defRPr>
                <a:solidFill>
                  <a:schemeClr val="accent6">
                    <a:hueOff val="1070290"/>
                    <a:satOff val="36161"/>
                    <a:lumOff val="-30156"/>
                  </a:schemeClr>
                </a:solidFill>
              </a:defRPr>
            </a:pPr>
            <a:r>
              <a:t>Dijitalleştirme Video</a:t>
            </a:r>
          </a:p>
          <a:p>
            <a:pPr>
              <a:buBlip>
                <a:blip r:embed="rId3"/>
              </a:buBlip>
              <a:defRPr>
                <a:solidFill>
                  <a:schemeClr val="accent6">
                    <a:hueOff val="1070290"/>
                    <a:satOff val="36161"/>
                    <a:lumOff val="-30156"/>
                  </a:schemeClr>
                </a:solidFill>
              </a:defRPr>
            </a:pPr>
            <a:r>
              <a:t>Hareketli görüntü tarayıcı istasyonu</a:t>
            </a:r>
          </a:p>
          <a:p>
            <a:pPr>
              <a:buBlip>
                <a:blip r:embed="rId3"/>
              </a:buBlip>
              <a:defRPr>
                <a:solidFill>
                  <a:schemeClr val="accent6">
                    <a:hueOff val="1070290"/>
                    <a:satOff val="36161"/>
                    <a:lumOff val="-30156"/>
                  </a:schemeClr>
                </a:solidFill>
              </a:defRPr>
            </a:pPr>
            <a:r>
              <a:t>Kulaklık</a:t>
            </a:r>
          </a:p>
          <a:p>
            <a:pPr>
              <a:buBlip>
                <a:blip r:embed="rId3"/>
              </a:buBlip>
              <a:defRPr>
                <a:solidFill>
                  <a:schemeClr val="accent6">
                    <a:hueOff val="1070290"/>
                    <a:satOff val="36161"/>
                    <a:lumOff val="-30156"/>
                  </a:schemeClr>
                </a:solidFill>
              </a:defRPr>
            </a:pPr>
            <a:r>
              <a:t>Bilgisayar</a:t>
            </a:r>
          </a:p>
        </p:txBody>
      </p:sp>
      <p:sp>
        <p:nvSpPr>
          <p:cNvPr id="187" name="Shape 187"/>
          <p:cNvSpPr/>
          <p:nvPr/>
        </p:nvSpPr>
        <p:spPr>
          <a:xfrm>
            <a:off x="10153322" y="8757352"/>
            <a:ext cx="1534516"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vl1pPr>
          </a:lstStyle>
          <a:p>
            <a:pPr/>
            <a:r>
              <a:t>motion picture scanner</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
          <p:cNvPicPr>
            <a:picLocks noChangeAspect="0"/>
          </p:cNvPicPr>
          <p:nvPr>
            <p:ph type="pic" idx="13"/>
          </p:nvPr>
        </p:nvPicPr>
        <p:blipFill>
          <a:blip r:embed="rId2">
            <a:extLst/>
          </a:blip>
          <a:stretch>
            <a:fillRect/>
          </a:stretch>
        </p:blipFill>
        <p:spPr>
          <a:xfrm>
            <a:off x="1294438" y="922759"/>
            <a:ext cx="10426701" cy="5684295"/>
          </a:xfrm>
          <a:prstGeom prst="rect">
            <a:avLst/>
          </a:prstGeom>
        </p:spPr>
      </p:pic>
      <p:sp>
        <p:nvSpPr>
          <p:cNvPr id="190" name="Shape 190"/>
          <p:cNvSpPr/>
          <p:nvPr>
            <p:ph type="title"/>
          </p:nvPr>
        </p:nvSpPr>
        <p:spPr>
          <a:prstGeom prst="rect">
            <a:avLst/>
          </a:prstGeom>
        </p:spPr>
        <p:txBody>
          <a:bodyPr/>
          <a:lstStyle/>
          <a:p>
            <a:pPr/>
            <a:r>
              <a:t>Ses dijitalleştirmede,  </a:t>
            </a:r>
          </a:p>
        </p:txBody>
      </p:sp>
      <p:sp>
        <p:nvSpPr>
          <p:cNvPr id="191" name="Shape 191"/>
          <p:cNvSpPr/>
          <p:nvPr>
            <p:ph type="body" sz="quarter" idx="1"/>
          </p:nvPr>
        </p:nvSpPr>
        <p:spPr>
          <a:prstGeom prst="rect">
            <a:avLst/>
          </a:prstGeom>
        </p:spPr>
        <p:txBody>
          <a:bodyPr/>
          <a:lstStyle>
            <a:lvl1pPr defTabSz="420624">
              <a:defRPr sz="2880"/>
            </a:lvl1pPr>
          </a:lstStyle>
          <a:p>
            <a:pPr/>
            <a:r>
              <a:t>Audacity, Windows, Mac OS X, Linux gibi birçok platformda çalışabilen özgür ve ücretsiz bir sayısal ses düzenleme ve ses kaydetme yazılımıdır.</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
          <p:cNvPicPr>
            <a:picLocks noChangeAspect="0"/>
          </p:cNvPicPr>
          <p:nvPr>
            <p:ph type="pic" idx="13"/>
          </p:nvPr>
        </p:nvPicPr>
        <p:blipFill>
          <a:blip r:embed="rId2">
            <a:extLst/>
          </a:blip>
          <a:stretch>
            <a:fillRect/>
          </a:stretch>
        </p:blipFill>
        <p:spPr>
          <a:xfrm>
            <a:off x="1431883" y="768715"/>
            <a:ext cx="10416069" cy="6270536"/>
          </a:xfrm>
          <a:prstGeom prst="rect">
            <a:avLst/>
          </a:prstGeom>
        </p:spPr>
      </p:pic>
      <p:sp>
        <p:nvSpPr>
          <p:cNvPr id="194" name="Shape 194"/>
          <p:cNvSpPr/>
          <p:nvPr>
            <p:ph type="title"/>
          </p:nvPr>
        </p:nvSpPr>
        <p:spPr>
          <a:prstGeom prst="rect">
            <a:avLst/>
          </a:prstGeom>
        </p:spPr>
        <p:txBody>
          <a:bodyPr/>
          <a:lstStyle/>
          <a:p>
            <a:pPr/>
            <a:r>
              <a:t>Görsel Dijitalleştirme</a:t>
            </a:r>
          </a:p>
        </p:txBody>
      </p:sp>
      <p:sp>
        <p:nvSpPr>
          <p:cNvPr id="195" name="Shape 195"/>
          <p:cNvSpPr/>
          <p:nvPr>
            <p:ph type="body" sz="quarter" idx="1"/>
          </p:nvPr>
        </p:nvSpPr>
        <p:spPr>
          <a:prstGeom prst="rect">
            <a:avLst/>
          </a:prstGeom>
        </p:spPr>
        <p:txBody>
          <a:bodyPr/>
          <a:lstStyle/>
          <a:p>
            <a:pPr/>
            <a:r>
              <a:t>Adobe Premier bir standarttır, ancak V-DUB da kullanılabilecek ücretsiz bir uygulamadir.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p>
            <a:pPr/>
            <a:r>
              <a:t>DEPOLAMA</a:t>
            </a:r>
          </a:p>
        </p:txBody>
      </p:sp>
      <p:sp>
        <p:nvSpPr>
          <p:cNvPr id="198" name="Shape 198"/>
          <p:cNvSpPr/>
          <p:nvPr>
            <p:ph type="body" idx="1"/>
          </p:nvPr>
        </p:nvSpPr>
        <p:spPr>
          <a:prstGeom prst="rect">
            <a:avLst/>
          </a:prstGeom>
        </p:spPr>
        <p:txBody>
          <a:bodyPr/>
          <a:lstStyle/>
          <a:p>
            <a:pPr>
              <a:buBlip>
                <a:blip r:embed="rId2"/>
              </a:buBlip>
            </a:pPr>
          </a:p>
        </p:txBody>
      </p:sp>
      <p:pic>
        <p:nvPicPr>
          <p:cNvPr id="199" name="pasted-image.png"/>
          <p:cNvPicPr>
            <a:picLocks noChangeAspect="1"/>
          </p:cNvPicPr>
          <p:nvPr/>
        </p:nvPicPr>
        <p:blipFill>
          <a:blip r:embed="rId3">
            <a:extLst/>
          </a:blip>
          <a:srcRect l="0" t="31001" r="0" b="0"/>
          <a:stretch>
            <a:fillRect/>
          </a:stretch>
        </p:blipFill>
        <p:spPr>
          <a:xfrm>
            <a:off x="1879600" y="3071049"/>
            <a:ext cx="9245600" cy="4784495"/>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p>
            <a:pPr/>
            <a:r>
              <a:t>METADATA</a:t>
            </a:r>
          </a:p>
        </p:txBody>
      </p:sp>
      <p:sp>
        <p:nvSpPr>
          <p:cNvPr id="202" name="Shape 202"/>
          <p:cNvSpPr/>
          <p:nvPr>
            <p:ph type="body" idx="1"/>
          </p:nvPr>
        </p:nvSpPr>
        <p:spPr>
          <a:prstGeom prst="rect">
            <a:avLst/>
          </a:prstGeom>
        </p:spPr>
        <p:txBody>
          <a:bodyPr/>
          <a:lstStyle/>
          <a:p>
            <a:pPr marL="0" indent="0" defTabSz="479044">
              <a:spcBef>
                <a:spcPts val="3400"/>
              </a:spcBef>
              <a:buSzTx/>
              <a:buNone/>
              <a:defRPr sz="3772"/>
            </a:pPr>
            <a:r>
              <a:t>Metadata önemini, bilgiye erişimdeki performansı artırması, elektronik kaynakların yönetimine katkısı, doğru bilgiye ulaşılabilirliği sağlaması, karşılıklı işlerliği gerçekleştirmesi ve gelecekteki uygulanabilirliği şeklinde özetlemek mümkündür. (Haynes, 2004, s.31)</a:t>
            </a:r>
          </a:p>
          <a:p>
            <a:pPr marL="0" indent="0" defTabSz="479044">
              <a:spcBef>
                <a:spcPts val="3400"/>
              </a:spcBef>
              <a:buSzTx/>
              <a:buNone/>
              <a:defRPr sz="3772"/>
            </a:pPr>
          </a:p>
          <a:p>
            <a:pPr marL="0" indent="0" defTabSz="479044">
              <a:spcBef>
                <a:spcPts val="3400"/>
              </a:spcBef>
              <a:buSzTx/>
              <a:buNone/>
              <a:defRPr sz="3772"/>
            </a:pPr>
            <a:r>
              <a:t>Metadata sayısal imaj ile birlikte dolaşır ve ihtiyaç duyulan herhangi bir zamanda çağrılabilir (Ergun, 2010, 10). </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p>
            <a:pPr/>
            <a:r>
              <a:t>T</a:t>
            </a:r>
            <a:r>
              <a:t>ü</a:t>
            </a:r>
            <a:r>
              <a:t>rleri </a:t>
            </a:r>
          </a:p>
        </p:txBody>
      </p:sp>
      <p:sp>
        <p:nvSpPr>
          <p:cNvPr id="205" name="Shape 205"/>
          <p:cNvSpPr/>
          <p:nvPr>
            <p:ph type="body" idx="1"/>
          </p:nvPr>
        </p:nvSpPr>
        <p:spPr>
          <a:prstGeom prst="rect">
            <a:avLst/>
          </a:prstGeom>
        </p:spPr>
        <p:txBody>
          <a:bodyPr/>
          <a:lstStyle/>
          <a:p>
            <a:pPr marL="0" indent="0" defTabSz="531622">
              <a:spcBef>
                <a:spcPts val="3800"/>
              </a:spcBef>
              <a:buSzTx/>
              <a:buNone/>
              <a:defRPr sz="3276"/>
            </a:pPr>
          </a:p>
          <a:p>
            <a:pPr marL="0" indent="0" defTabSz="531622">
              <a:spcBef>
                <a:spcPts val="3800"/>
              </a:spcBef>
              <a:buSzTx/>
              <a:buNone/>
              <a:defRPr sz="3276"/>
            </a:pPr>
            <a:r>
              <a:t>Materyal türlerine göre farklı metadata çeşitleri vardır. Bunlar:</a:t>
            </a:r>
          </a:p>
          <a:p>
            <a:pPr marL="0" indent="0" defTabSz="531622">
              <a:spcBef>
                <a:spcPts val="3800"/>
              </a:spcBef>
              <a:buSzTx/>
              <a:buNone/>
              <a:defRPr sz="3276"/>
            </a:pPr>
            <a:r>
              <a:t>	</a:t>
            </a:r>
          </a:p>
          <a:p>
            <a:pPr marL="1164945" indent="-956919" defTabSz="531622">
              <a:spcBef>
                <a:spcPts val="3800"/>
              </a:spcBef>
              <a:buSzPct val="100000"/>
              <a:buFont typeface="Wingdings"/>
              <a:buChar char="▪"/>
              <a:defRPr sz="3276"/>
            </a:pPr>
            <a:r>
              <a:t>Metin metadata</a:t>
            </a:r>
          </a:p>
          <a:p>
            <a:pPr marL="1164945" indent="-956919" defTabSz="531622">
              <a:spcBef>
                <a:spcPts val="3800"/>
              </a:spcBef>
              <a:buSzPct val="100000"/>
              <a:buFont typeface="Wingdings"/>
              <a:buChar char="▪"/>
              <a:defRPr sz="3276"/>
            </a:pPr>
            <a:r>
              <a:t>İmaj metadata</a:t>
            </a:r>
          </a:p>
          <a:p>
            <a:pPr marL="1164945" indent="-956919" defTabSz="531622">
              <a:spcBef>
                <a:spcPts val="3800"/>
              </a:spcBef>
              <a:buSzPct val="100000"/>
              <a:buFont typeface="Wingdings"/>
              <a:buChar char="▪"/>
              <a:defRPr sz="3276"/>
            </a:pPr>
            <a:r>
              <a:t>Ses-Görüntü metadata</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lvl1pPr defTabSz="572516">
              <a:defRPr sz="8428"/>
            </a:lvl1pPr>
          </a:lstStyle>
          <a:p>
            <a:pPr/>
            <a:r>
              <a:t>Mevcut metadata şemaları</a:t>
            </a:r>
          </a:p>
        </p:txBody>
      </p:sp>
      <p:sp>
        <p:nvSpPr>
          <p:cNvPr id="208" name="Shape 208"/>
          <p:cNvSpPr/>
          <p:nvPr>
            <p:ph type="body" idx="1"/>
          </p:nvPr>
        </p:nvSpPr>
        <p:spPr>
          <a:prstGeom prst="rect">
            <a:avLst/>
          </a:prstGeom>
        </p:spPr>
        <p:txBody>
          <a:bodyPr/>
          <a:lstStyle/>
          <a:p>
            <a:pPr marL="99391" indent="-99391" defTabSz="269748">
              <a:spcBef>
                <a:spcPts val="0"/>
              </a:spcBef>
              <a:buBlip>
                <a:blip r:embed="rId2"/>
              </a:buBlip>
              <a:tabLst>
                <a:tab pos="266700" algn="l"/>
              </a:tabLst>
              <a:defRPr sz="2160">
                <a:solidFill>
                  <a:srgbClr val="000000"/>
                </a:solidFill>
                <a:uFill>
                  <a:solidFill>
                    <a:srgbClr val="000000"/>
                  </a:solidFill>
                </a:uFill>
              </a:defRPr>
            </a:pPr>
            <a:r>
              <a:t>Dublin Core : </a:t>
            </a:r>
            <a:r>
              <a:rPr>
                <a:solidFill>
                  <a:srgbClr val="9C0000"/>
                </a:solidFill>
                <a:uFill>
                  <a:solidFill>
                    <a:srgbClr val="9C0000"/>
                  </a:solidFill>
                </a:uFill>
                <a:hlinkClick r:id="rId3" invalidUrl="" action="" tgtFrame="" tooltip="" history="1" highlightClick="0" endSnd="0"/>
              </a:rPr>
              <a:t>http://dublincore.org/</a:t>
            </a:r>
          </a:p>
          <a:p>
            <a:pPr marL="82826"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Encoded Archival Description (EAD): </a:t>
            </a:r>
            <a:r>
              <a:rPr>
                <a:solidFill>
                  <a:srgbClr val="9C0000"/>
                </a:solidFill>
                <a:uFill>
                  <a:solidFill>
                    <a:srgbClr val="9C0000"/>
                  </a:solidFill>
                </a:uFill>
                <a:hlinkClick r:id="rId4" invalidUrl="" action="" tgtFrame="" tooltip="" history="1" highlightClick="0" endSnd="0"/>
              </a:rPr>
              <a:t>http://www.loc.go/ead/ead2002.html</a:t>
            </a:r>
          </a:p>
          <a:p>
            <a:pPr marL="82826"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Learnin Object metadata: </a:t>
            </a:r>
            <a:r>
              <a:rPr>
                <a:solidFill>
                  <a:srgbClr val="9C0000"/>
                </a:solidFill>
                <a:uFill>
                  <a:solidFill>
                    <a:srgbClr val="9C0000"/>
                  </a:solidFill>
                </a:uFill>
                <a:hlinkClick r:id="rId5" invalidUrl="" action="" tgtFrame="" tooltip="" history="1" highlightClick="0" endSnd="0"/>
              </a:rPr>
              <a:t>http://www.ims.global.org/metadata/mdv1p3pd/imsmd</a:t>
            </a:r>
          </a:p>
          <a:p>
            <a:pPr marL="82826"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MARC 21 : </a:t>
            </a:r>
            <a:r>
              <a:rPr>
                <a:solidFill>
                  <a:srgbClr val="9C0000"/>
                </a:solidFill>
                <a:uFill>
                  <a:solidFill>
                    <a:srgbClr val="9C0000"/>
                  </a:solidFill>
                </a:uFill>
                <a:hlinkClick r:id="rId6" invalidUrl="" action="" tgtFrame="" tooltip="" history="1" highlightClick="0" endSnd="0"/>
              </a:rPr>
              <a:t>http://lcweb.loc.gov/marc/</a:t>
            </a:r>
          </a:p>
          <a:p>
            <a:pPr marL="82826"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Metadata Encoding and Transmission Standart (METS): </a:t>
            </a:r>
            <a:r>
              <a:rPr>
                <a:solidFill>
                  <a:srgbClr val="9C0000"/>
                </a:solidFill>
                <a:uFill>
                  <a:solidFill>
                    <a:srgbClr val="9C0000"/>
                  </a:solidFill>
                </a:uFill>
                <a:hlinkClick r:id="rId7" invalidUrl="" action="" tgtFrame="" tooltip="" history="1" highlightClick="0" endSnd="0"/>
              </a:rPr>
              <a:t>http://www.loc.gov/standards/mts</a:t>
            </a:r>
            <a:r>
              <a:t> </a:t>
            </a:r>
          </a:p>
          <a:p>
            <a:pPr marL="352574"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MODS (Metadata Object Descirption Schema): </a:t>
            </a:r>
            <a:r>
              <a:rPr>
                <a:solidFill>
                  <a:srgbClr val="9C0000"/>
                </a:solidFill>
                <a:uFill>
                  <a:solidFill>
                    <a:srgbClr val="9C0000"/>
                  </a:solidFill>
                </a:uFill>
                <a:hlinkClick r:id="rId8" invalidUrl="" action="" tgtFrame="" tooltip="" history="1" highlightClick="0" endSnd="0"/>
              </a:rPr>
              <a:t>http://loc.gov/standards/mods</a:t>
            </a:r>
          </a:p>
          <a:p>
            <a:pPr marL="352574"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VRA Core Categories Version 3: </a:t>
            </a:r>
            <a:r>
              <a:rPr>
                <a:solidFill>
                  <a:srgbClr val="9C0000"/>
                </a:solidFill>
                <a:uFill>
                  <a:solidFill>
                    <a:srgbClr val="9C0000"/>
                  </a:solidFill>
                </a:uFill>
                <a:hlinkClick r:id="rId9" invalidUrl="" action="" tgtFrame="" tooltip="" history="1" highlightClick="0" endSnd="0"/>
              </a:rPr>
              <a:t>http://www.vraweb.org/vracor3.htm</a:t>
            </a:r>
          </a:p>
          <a:p>
            <a:pPr marL="352574"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MPEG-7 Multimedia Content Description Interface (ISO/IEC 15938): </a:t>
            </a:r>
            <a:r>
              <a:rPr>
                <a:solidFill>
                  <a:srgbClr val="9C0000"/>
                </a:solidFill>
                <a:uFill>
                  <a:solidFill>
                    <a:srgbClr val="9C0000"/>
                  </a:solidFill>
                </a:uFill>
                <a:hlinkClick r:id="rId10" invalidUrl="" action="" tgtFrame="" tooltip="" history="1" highlightClick="0" endSnd="0"/>
              </a:rPr>
              <a:t>http://www.chiariglione.org/mpeg/standards/mpeg-7/mpeg-7.htm</a:t>
            </a:r>
          </a:p>
          <a:p>
            <a:pPr marL="352574" indent="-82826" defTabSz="269748">
              <a:spcBef>
                <a:spcPts val="0"/>
              </a:spcBef>
              <a:buBlip>
                <a:blip r:embed="rId2"/>
              </a:buBlip>
              <a:defRPr sz="2160">
                <a:solidFill>
                  <a:srgbClr val="000000"/>
                </a:solidFill>
                <a:uFill>
                  <a:solidFill>
                    <a:srgbClr val="000000"/>
                  </a:solidFill>
                </a:uFill>
              </a:defRPr>
            </a:pPr>
          </a:p>
          <a:p>
            <a:pPr marL="99391" indent="-99391" defTabSz="269748">
              <a:spcBef>
                <a:spcPts val="0"/>
              </a:spcBef>
              <a:buBlip>
                <a:blip r:embed="rId2"/>
              </a:buBlip>
              <a:tabLst>
                <a:tab pos="266700" algn="l"/>
              </a:tabLst>
              <a:defRPr sz="2160">
                <a:solidFill>
                  <a:srgbClr val="000000"/>
                </a:solidFill>
                <a:uFill>
                  <a:solidFill>
                    <a:srgbClr val="000000"/>
                  </a:solidFill>
                </a:uFill>
              </a:defRPr>
            </a:pPr>
            <a:r>
              <a:t>SMPTE Metadata Dictionary: </a:t>
            </a:r>
            <a:r>
              <a:rPr>
                <a:solidFill>
                  <a:srgbClr val="9C0000"/>
                </a:solidFill>
                <a:uFill>
                  <a:solidFill>
                    <a:srgbClr val="9C0000"/>
                  </a:solidFill>
                </a:uFill>
                <a:hlinkClick r:id="rId11" invalidUrl="" action="" tgtFrame="" tooltip="" history="1" highlightClick="0" endSnd="0"/>
              </a:rPr>
              <a:t>http://www.smpte-ra.org/mdd</a:t>
            </a:r>
            <a:r>
              <a:t>   </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prstGeom prst="rect">
            <a:avLst/>
          </a:prstGeom>
        </p:spPr>
        <p:txBody>
          <a:bodyPr/>
          <a:lstStyle/>
          <a:p>
            <a:pPr/>
            <a:r>
              <a:t>Metadata Standartları nelerdir?</a:t>
            </a:r>
          </a:p>
        </p:txBody>
      </p:sp>
      <p:sp>
        <p:nvSpPr>
          <p:cNvPr id="211" name="Shape 211"/>
          <p:cNvSpPr/>
          <p:nvPr>
            <p:ph type="body" idx="1"/>
          </p:nvPr>
        </p:nvSpPr>
        <p:spPr>
          <a:xfrm>
            <a:off x="1270000" y="2768600"/>
            <a:ext cx="10747859" cy="5715000"/>
          </a:xfrm>
          <a:prstGeom prst="rect">
            <a:avLst/>
          </a:prstGeom>
        </p:spPr>
        <p:txBody>
          <a:bodyPr/>
          <a:lstStyle/>
          <a:p>
            <a:pPr marL="337378" indent="-337378" defTabSz="422605">
              <a:spcBef>
                <a:spcPts val="0"/>
              </a:spcBef>
              <a:buSzPct val="47000"/>
              <a:buBlip>
                <a:blip r:embed="rId2"/>
              </a:buBlip>
              <a:defRPr sz="3384">
                <a:solidFill>
                  <a:srgbClr val="000000"/>
                </a:solidFill>
                <a:uFill>
                  <a:solidFill>
                    <a:srgbClr val="000000"/>
                  </a:solidFill>
                </a:uFill>
              </a:defRPr>
            </a:pPr>
            <a:r>
              <a:t>ABCD - Access to Biological Collection Data</a:t>
            </a:r>
          </a:p>
          <a:p>
            <a:pPr marL="337378" indent="-337378" defTabSz="422605">
              <a:spcBef>
                <a:spcPts val="0"/>
              </a:spcBef>
              <a:buSzPct val="47000"/>
              <a:buBlip>
                <a:blip r:embed="rId2"/>
              </a:buBlip>
              <a:defRPr sz="3384">
                <a:solidFill>
                  <a:srgbClr val="000000"/>
                </a:solidFill>
                <a:uFill>
                  <a:solidFill>
                    <a:srgbClr val="000000"/>
                  </a:solidFill>
                </a:uFill>
              </a:defRPr>
            </a:pPr>
            <a:r>
              <a:t>AgMES - Agricultural Metadata Element Set</a:t>
            </a:r>
          </a:p>
          <a:p>
            <a:pPr marL="337378" indent="-337378" defTabSz="422605">
              <a:spcBef>
                <a:spcPts val="0"/>
              </a:spcBef>
              <a:buSzPct val="47000"/>
              <a:buBlip>
                <a:blip r:embed="rId2"/>
              </a:buBlip>
              <a:defRPr sz="3384">
                <a:solidFill>
                  <a:srgbClr val="000000"/>
                </a:solidFill>
                <a:uFill>
                  <a:solidFill>
                    <a:srgbClr val="000000"/>
                  </a:solidFill>
                </a:uFill>
              </a:defRPr>
            </a:pPr>
            <a:r>
              <a:t>AVM - Astronomy Visualization Metadata</a:t>
            </a:r>
          </a:p>
          <a:p>
            <a:pPr marL="337378" indent="-337378" defTabSz="422605">
              <a:spcBef>
                <a:spcPts val="0"/>
              </a:spcBef>
              <a:buSzPct val="47000"/>
              <a:buBlip>
                <a:blip r:embed="rId2"/>
              </a:buBlip>
              <a:defRPr sz="3384">
                <a:solidFill>
                  <a:srgbClr val="000000"/>
                </a:solidFill>
                <a:uFill>
                  <a:solidFill>
                    <a:srgbClr val="000000"/>
                  </a:solidFill>
                </a:uFill>
              </a:defRPr>
            </a:pPr>
            <a:r>
              <a:t>CERIF - Common European Research Information Format</a:t>
            </a:r>
          </a:p>
          <a:p>
            <a:pPr marL="337378" indent="-337378" defTabSz="422605">
              <a:spcBef>
                <a:spcPts val="0"/>
              </a:spcBef>
              <a:buSzPct val="47000"/>
              <a:buBlip>
                <a:blip r:embed="rId2"/>
              </a:buBlip>
              <a:defRPr sz="3384">
                <a:solidFill>
                  <a:srgbClr val="000000"/>
                </a:solidFill>
                <a:uFill>
                  <a:solidFill>
                    <a:srgbClr val="000000"/>
                  </a:solidFill>
                </a:uFill>
              </a:defRPr>
            </a:pPr>
            <a:r>
              <a:t>CF (Climate and Forecast) Metadata Conventions</a:t>
            </a:r>
          </a:p>
          <a:p>
            <a:pPr marL="337378" indent="-337378" defTabSz="422605">
              <a:spcBef>
                <a:spcPts val="0"/>
              </a:spcBef>
              <a:buSzPct val="47000"/>
              <a:buBlip>
                <a:blip r:embed="rId2"/>
              </a:buBlip>
              <a:defRPr sz="3384">
                <a:solidFill>
                  <a:srgbClr val="000000"/>
                </a:solidFill>
                <a:uFill>
                  <a:solidFill>
                    <a:srgbClr val="000000"/>
                  </a:solidFill>
                </a:uFill>
              </a:defRPr>
            </a:pPr>
            <a:r>
              <a:t>CIM - Common Information Model</a:t>
            </a:r>
          </a:p>
          <a:p>
            <a:pPr marL="337378" indent="-337378" defTabSz="422605">
              <a:spcBef>
                <a:spcPts val="0"/>
              </a:spcBef>
              <a:buSzPct val="47000"/>
              <a:buBlip>
                <a:blip r:embed="rId2"/>
              </a:buBlip>
              <a:defRPr sz="3384">
                <a:solidFill>
                  <a:srgbClr val="000000"/>
                </a:solidFill>
                <a:uFill>
                  <a:solidFill>
                    <a:srgbClr val="000000"/>
                  </a:solidFill>
                </a:uFill>
              </a:defRPr>
            </a:pPr>
            <a:r>
              <a:t>CSMD-CCLRC Core Scientific Metadata Model</a:t>
            </a:r>
          </a:p>
          <a:p>
            <a:pPr marL="337378" indent="-337378" defTabSz="422605">
              <a:spcBef>
                <a:spcPts val="0"/>
              </a:spcBef>
              <a:buSzPct val="47000"/>
              <a:buBlip>
                <a:blip r:embed="rId2"/>
              </a:buBlip>
              <a:defRPr sz="3384">
                <a:solidFill>
                  <a:srgbClr val="000000"/>
                </a:solidFill>
                <a:uFill>
                  <a:solidFill>
                    <a:srgbClr val="000000"/>
                  </a:solidFill>
                </a:uFill>
              </a:defRPr>
            </a:pPr>
            <a:r>
              <a:t>Darwin Core </a:t>
            </a:r>
          </a:p>
          <a:p>
            <a:pPr marL="337378" indent="-337378" defTabSz="422605">
              <a:spcBef>
                <a:spcPts val="0"/>
              </a:spcBef>
              <a:buSzPct val="47000"/>
              <a:buBlip>
                <a:blip r:embed="rId2"/>
              </a:buBlip>
              <a:defRPr sz="3384">
                <a:solidFill>
                  <a:srgbClr val="000000"/>
                </a:solidFill>
                <a:uFill>
                  <a:solidFill>
                    <a:srgbClr val="000000"/>
                  </a:solidFill>
                </a:uFill>
              </a:defRPr>
            </a:pPr>
            <a:r>
              <a:t>Dublin Core En iyi bilinen ve en yaygın olarak kullanılan meta standartlarından biridir.  </a:t>
            </a:r>
          </a:p>
          <a:p>
            <a:pPr marL="0" indent="0" defTabSz="422605">
              <a:spcBef>
                <a:spcPts val="0"/>
              </a:spcBef>
              <a:buSzTx/>
              <a:buNone/>
              <a:defRPr sz="3384">
                <a:solidFill>
                  <a:srgbClr val="000000"/>
                </a:solidFill>
                <a:uFill>
                  <a:solidFill>
                    <a:srgbClr val="000000"/>
                  </a:solidFill>
                </a:uFill>
              </a:defRPr>
            </a:pPr>
            <a:r>
              <a:t>— Her türlü uygulamada rahatlıkla kullanılabilmektedir.</a:t>
            </a:r>
          </a:p>
          <a:p>
            <a:pPr marL="0" indent="0" defTabSz="422605">
              <a:spcBef>
                <a:spcPts val="0"/>
              </a:spcBef>
              <a:buSzTx/>
              <a:buNone/>
              <a:defRPr sz="3384">
                <a:solidFill>
                  <a:srgbClr val="000000"/>
                </a:solidFill>
                <a:uFill>
                  <a:solidFill>
                    <a:srgbClr val="000000"/>
                  </a:solidFill>
                </a:uFill>
              </a:defRPr>
            </a:pPr>
            <a:r>
              <a:t>— Basit (Simple) Dublin Core ve Kalifiye (Qualified) Dublin Core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
          </p:nvPr>
        </p:nvSpPr>
        <p:spPr>
          <a:xfrm>
            <a:off x="1270000" y="2768600"/>
            <a:ext cx="10742783" cy="5715000"/>
          </a:xfrm>
          <a:prstGeom prst="rect">
            <a:avLst/>
          </a:prstGeom>
        </p:spPr>
        <p:txBody>
          <a:bodyPr/>
          <a:lstStyle/>
          <a:p>
            <a:pPr marL="272773" indent="-272773" defTabSz="341680">
              <a:spcBef>
                <a:spcPts val="0"/>
              </a:spcBef>
              <a:buSzPct val="47000"/>
              <a:buBlip>
                <a:blip r:embed="rId2"/>
              </a:buBlip>
              <a:defRPr sz="1976">
                <a:solidFill>
                  <a:srgbClr val="000000"/>
                </a:solidFill>
                <a:uFill>
                  <a:solidFill>
                    <a:srgbClr val="000000"/>
                  </a:solidFill>
                </a:uFill>
              </a:defRPr>
            </a:pPr>
            <a:r>
              <a:t>EAD (Encoded Archival Description): </a:t>
            </a:r>
          </a:p>
          <a:p>
            <a:pPr marL="0" indent="0" defTabSz="341680">
              <a:spcBef>
                <a:spcPts val="0"/>
              </a:spcBef>
              <a:buSzTx/>
              <a:buNone/>
              <a:defRPr sz="1976">
                <a:solidFill>
                  <a:srgbClr val="000000"/>
                </a:solidFill>
                <a:uFill>
                  <a:solidFill>
                    <a:srgbClr val="000000"/>
                  </a:solidFill>
                </a:uFill>
              </a:defRPr>
            </a:pPr>
            <a:r>
              <a:t>— Arşivler için yaygın olarak kullanılan bir standard.</a:t>
            </a:r>
          </a:p>
          <a:p>
            <a:pPr marL="272773" indent="-272773" defTabSz="341680">
              <a:spcBef>
                <a:spcPts val="0"/>
              </a:spcBef>
              <a:buSzPct val="47000"/>
              <a:buBlip>
                <a:blip r:embed="rId2"/>
              </a:buBlip>
              <a:defRPr sz="1976">
                <a:solidFill>
                  <a:srgbClr val="000000"/>
                </a:solidFill>
                <a:uFill>
                  <a:solidFill>
                    <a:srgbClr val="000000"/>
                  </a:solidFill>
                </a:uFill>
              </a:defRPr>
            </a:pPr>
            <a:r>
              <a:t>EML - Ecological Metadata Language</a:t>
            </a:r>
          </a:p>
          <a:p>
            <a:pPr marL="272773" indent="-272773" defTabSz="341680">
              <a:spcBef>
                <a:spcPts val="0"/>
              </a:spcBef>
              <a:buSzPct val="47000"/>
              <a:buBlip>
                <a:blip r:embed="rId2"/>
              </a:buBlip>
              <a:defRPr sz="1976">
                <a:solidFill>
                  <a:srgbClr val="000000"/>
                </a:solidFill>
                <a:uFill>
                  <a:solidFill>
                    <a:srgbClr val="000000"/>
                  </a:solidFill>
                </a:uFill>
              </a:defRPr>
            </a:pPr>
            <a:r>
              <a:t>FGDC/CSDGM - Federal Geographic Data Committee Content Standard for Digital Geospatial Metadata </a:t>
            </a:r>
          </a:p>
          <a:p>
            <a:pPr marL="0" indent="0" defTabSz="341680">
              <a:spcBef>
                <a:spcPts val="0"/>
              </a:spcBef>
              <a:buSzTx/>
              <a:buNone/>
              <a:defRPr sz="1976">
                <a:solidFill>
                  <a:srgbClr val="000000"/>
                </a:solidFill>
                <a:uFill>
                  <a:solidFill>
                    <a:srgbClr val="000000"/>
                  </a:solidFill>
                </a:uFill>
              </a:defRPr>
            </a:pPr>
            <a:r>
              <a:t>— Uzaysal veriler için</a:t>
            </a:r>
          </a:p>
          <a:p>
            <a:pPr marL="272773" indent="-272773" defTabSz="341680">
              <a:spcBef>
                <a:spcPts val="0"/>
              </a:spcBef>
              <a:buSzPct val="47000"/>
              <a:buBlip>
                <a:blip r:embed="rId2"/>
              </a:buBlip>
              <a:defRPr sz="1976">
                <a:solidFill>
                  <a:srgbClr val="000000"/>
                </a:solidFill>
                <a:uFill>
                  <a:solidFill>
                    <a:srgbClr val="000000"/>
                  </a:solidFill>
                </a:uFill>
              </a:defRPr>
            </a:pPr>
            <a:r>
              <a:t>FITS - Flexible Image Transport System</a:t>
            </a:r>
          </a:p>
          <a:p>
            <a:pPr marL="272773" indent="-272773" defTabSz="341680">
              <a:spcBef>
                <a:spcPts val="0"/>
              </a:spcBef>
              <a:buSzPct val="47000"/>
              <a:buBlip>
                <a:blip r:embed="rId2"/>
              </a:buBlip>
              <a:defRPr sz="1976">
                <a:solidFill>
                  <a:srgbClr val="000000"/>
                </a:solidFill>
                <a:uFill>
                  <a:solidFill>
                    <a:srgbClr val="000000"/>
                  </a:solidFill>
                </a:uFill>
              </a:defRPr>
            </a:pPr>
            <a:r>
              <a:t>GILS (Government Information Locator Service)</a:t>
            </a:r>
          </a:p>
          <a:p>
            <a:pPr marL="0" indent="0" defTabSz="341680">
              <a:spcBef>
                <a:spcPts val="0"/>
              </a:spcBef>
              <a:buSzTx/>
              <a:buNone/>
              <a:defRPr sz="1976">
                <a:solidFill>
                  <a:srgbClr val="000000"/>
                </a:solidFill>
                <a:uFill>
                  <a:solidFill>
                    <a:srgbClr val="000000"/>
                  </a:solidFill>
                </a:uFill>
              </a:defRPr>
            </a:pPr>
            <a:r>
              <a:t>— Hükümet Yayınları için kullanılan bir standard.</a:t>
            </a:r>
          </a:p>
          <a:p>
            <a:pPr marL="272773" indent="-272773" defTabSz="341680">
              <a:spcBef>
                <a:spcPts val="0"/>
              </a:spcBef>
              <a:buSzPct val="47000"/>
              <a:buBlip>
                <a:blip r:embed="rId2"/>
              </a:buBlip>
              <a:defRPr sz="1976">
                <a:solidFill>
                  <a:srgbClr val="000000"/>
                </a:solidFill>
                <a:uFill>
                  <a:solidFill>
                    <a:srgbClr val="000000"/>
                  </a:solidFill>
                </a:uFill>
              </a:defRPr>
            </a:pPr>
            <a:r>
              <a:t>International Virtual Observatory Alliance Technical Specifications</a:t>
            </a:r>
          </a:p>
          <a:p>
            <a:pPr marL="272773" indent="-272773" defTabSz="341680">
              <a:spcBef>
                <a:spcPts val="0"/>
              </a:spcBef>
              <a:buSzPct val="47000"/>
              <a:buBlip>
                <a:blip r:embed="rId2"/>
              </a:buBlip>
              <a:defRPr sz="1976">
                <a:solidFill>
                  <a:srgbClr val="000000"/>
                </a:solidFill>
                <a:uFill>
                  <a:solidFill>
                    <a:srgbClr val="000000"/>
                  </a:solidFill>
                </a:uFill>
              </a:defRPr>
            </a:pPr>
            <a:r>
              <a:t>ISA-Tab</a:t>
            </a:r>
          </a:p>
          <a:p>
            <a:pPr marL="272773" indent="-272773" defTabSz="341680">
              <a:spcBef>
                <a:spcPts val="0"/>
              </a:spcBef>
              <a:buSzPct val="47000"/>
              <a:buBlip>
                <a:blip r:embed="rId2"/>
              </a:buBlip>
              <a:defRPr sz="1976">
                <a:solidFill>
                  <a:srgbClr val="000000"/>
                </a:solidFill>
                <a:uFill>
                  <a:solidFill>
                    <a:srgbClr val="000000"/>
                  </a:solidFill>
                </a:uFill>
              </a:defRPr>
            </a:pPr>
            <a:r>
              <a:t>ISO 19115</a:t>
            </a:r>
          </a:p>
          <a:p>
            <a:pPr marL="272773" indent="-272773" defTabSz="341680">
              <a:spcBef>
                <a:spcPts val="0"/>
              </a:spcBef>
              <a:buSzPct val="47000"/>
              <a:buBlip>
                <a:blip r:embed="rId2"/>
              </a:buBlip>
              <a:defRPr sz="1976">
                <a:solidFill>
                  <a:srgbClr val="000000"/>
                </a:solidFill>
                <a:uFill>
                  <a:solidFill>
                    <a:srgbClr val="000000"/>
                  </a:solidFill>
                </a:uFill>
              </a:defRPr>
            </a:pPr>
            <a:r>
              <a:t>MIBBI - Minimum Information for Biological and Biomedical Investigations</a:t>
            </a:r>
          </a:p>
          <a:p>
            <a:pPr marL="272773" indent="-272773" defTabSz="341680">
              <a:spcBef>
                <a:spcPts val="0"/>
              </a:spcBef>
              <a:buSzPct val="47000"/>
              <a:buBlip>
                <a:blip r:embed="rId2"/>
              </a:buBlip>
              <a:defRPr sz="1976">
                <a:solidFill>
                  <a:srgbClr val="000000"/>
                </a:solidFill>
                <a:uFill>
                  <a:solidFill>
                    <a:srgbClr val="000000"/>
                  </a:solidFill>
                </a:uFill>
              </a:defRPr>
            </a:pPr>
            <a:r>
              <a:t>MARC: MARC (Machine Readable Cataloging—Makinaca Okunabilir Kataloglama)</a:t>
            </a:r>
          </a:p>
          <a:p>
            <a:pPr marL="0" indent="0" defTabSz="341680">
              <a:spcBef>
                <a:spcPts val="0"/>
              </a:spcBef>
              <a:buSzTx/>
              <a:buNone/>
              <a:defRPr sz="1976">
                <a:solidFill>
                  <a:srgbClr val="000000"/>
                </a:solidFill>
                <a:uFill>
                  <a:solidFill>
                    <a:srgbClr val="000000"/>
                  </a:solidFill>
                </a:uFill>
              </a:defRPr>
            </a:pPr>
            <a:r>
              <a:t>— Katalogdaki bibliyografik kayŦtlarŦn “makinaca" okunabilmesi ve bilinen katalog kayıtların ekranda izlenebilmesi için önceden tanımlanmış kataloglama sistemi.</a:t>
            </a:r>
          </a:p>
          <a:p>
            <a:pPr marL="272773" indent="-272773" defTabSz="341680">
              <a:spcBef>
                <a:spcPts val="0"/>
              </a:spcBef>
              <a:buSzPct val="47000"/>
              <a:buBlip>
                <a:blip r:embed="rId2"/>
              </a:buBlip>
              <a:defRPr sz="1976">
                <a:solidFill>
                  <a:srgbClr val="000000"/>
                </a:solidFill>
                <a:uFill>
                  <a:solidFill>
                    <a:srgbClr val="000000"/>
                  </a:solidFill>
                </a:uFill>
              </a:defRPr>
            </a:pPr>
            <a:r>
              <a:t>MIDAS-Heritage </a:t>
            </a:r>
          </a:p>
          <a:p>
            <a:pPr marL="0" indent="0" defTabSz="341680">
              <a:spcBef>
                <a:spcPts val="0"/>
              </a:spcBef>
              <a:buSzTx/>
              <a:buNone/>
              <a:defRPr sz="1976">
                <a:solidFill>
                  <a:srgbClr val="000000"/>
                </a:solidFill>
                <a:uFill>
                  <a:solidFill>
                    <a:srgbClr val="000000"/>
                  </a:solidFill>
                </a:uFill>
              </a:defRPr>
            </a:pPr>
            <a:r>
              <a:t>— İngiliz kültürel mirası icin kullanılan  bir bilgi kayıt standardı</a:t>
            </a:r>
          </a:p>
          <a:p>
            <a:pPr marL="272773" indent="-272773" defTabSz="341680">
              <a:spcBef>
                <a:spcPts val="0"/>
              </a:spcBef>
              <a:buSzPct val="47000"/>
              <a:buBlip>
                <a:blip r:embed="rId2"/>
              </a:buBlip>
              <a:defRPr sz="1976">
                <a:solidFill>
                  <a:srgbClr val="000000"/>
                </a:solidFill>
                <a:uFill>
                  <a:solidFill>
                    <a:srgbClr val="000000"/>
                  </a:solidFill>
                </a:uFill>
              </a:defRPr>
            </a:pPr>
            <a:r>
              <a:t>OAI-ORE - Open Archives Initiative Object Reuse and Exchange</a:t>
            </a:r>
          </a:p>
          <a:p>
            <a:pPr marL="272773" indent="-272773" defTabSz="341680">
              <a:spcBef>
                <a:spcPts val="0"/>
              </a:spcBef>
              <a:buSzPct val="47000"/>
              <a:buBlip>
                <a:blip r:embed="rId2"/>
              </a:buBlip>
              <a:defRPr sz="1976">
                <a:solidFill>
                  <a:srgbClr val="000000"/>
                </a:solidFill>
                <a:uFill>
                  <a:solidFill>
                    <a:srgbClr val="000000"/>
                  </a:solidFill>
                </a:uFill>
              </a:defRPr>
            </a:pPr>
            <a:r>
              <a:t>Observ-OM</a:t>
            </a:r>
          </a:p>
          <a:p>
            <a:pPr marL="272773" indent="-272773" defTabSz="341680">
              <a:spcBef>
                <a:spcPts val="0"/>
              </a:spcBef>
              <a:buSzPct val="47000"/>
              <a:buBlip>
                <a:blip r:embed="rId2"/>
              </a:buBlip>
              <a:defRPr sz="1976">
                <a:solidFill>
                  <a:srgbClr val="000000"/>
                </a:solidFill>
                <a:uFill>
                  <a:solidFill>
                    <a:srgbClr val="000000"/>
                  </a:solidFill>
                </a:uFill>
              </a:defRPr>
            </a:pPr>
            <a:r>
              <a:t>Observations and Measurements</a:t>
            </a:r>
          </a:p>
        </p:txBody>
      </p:sp>
      <p:sp>
        <p:nvSpPr>
          <p:cNvPr id="214" name="Shape 214"/>
          <p:cNvSpPr/>
          <p:nvPr/>
        </p:nvSpPr>
        <p:spPr>
          <a:xfrm>
            <a:off x="1541526" y="66421"/>
            <a:ext cx="9921749"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rgbClr val="45A7DE"/>
                </a:solidFill>
              </a:defRPr>
            </a:lvl1pPr>
          </a:lstStyle>
          <a:p>
            <a:pPr/>
            <a:r>
              <a:t>Metadata Standartları nelerdir? II</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p>
            <a:pPr/>
            <a:r>
              <a:t>Metadata Standartları nelerdir? III</a:t>
            </a:r>
          </a:p>
        </p:txBody>
      </p:sp>
      <p:sp>
        <p:nvSpPr>
          <p:cNvPr id="217" name="Shape 217"/>
          <p:cNvSpPr/>
          <p:nvPr>
            <p:ph type="body" idx="1"/>
          </p:nvPr>
        </p:nvSpPr>
        <p:spPr>
          <a:prstGeom prst="rect">
            <a:avLst/>
          </a:prstGeom>
        </p:spPr>
        <p:txBody>
          <a:bodyPr/>
          <a:lstStyle/>
          <a:p>
            <a:pPr marL="358913" indent="-358913" defTabSz="449580">
              <a:spcBef>
                <a:spcPts val="0"/>
              </a:spcBef>
              <a:buBlip>
                <a:blip r:embed="rId2"/>
              </a:buBlip>
              <a:defRPr sz="2600">
                <a:solidFill>
                  <a:srgbClr val="000000"/>
                </a:solidFill>
                <a:uFill>
                  <a:solidFill>
                    <a:srgbClr val="000000"/>
                  </a:solidFill>
                </a:uFill>
              </a:defRPr>
            </a:pPr>
            <a:r>
              <a:t>OME-XML - Open Microscopy Environment XML</a:t>
            </a:r>
          </a:p>
          <a:p>
            <a:pPr marL="358913" indent="-358913" defTabSz="449580">
              <a:spcBef>
                <a:spcPts val="0"/>
              </a:spcBef>
              <a:buBlip>
                <a:blip r:embed="rId2"/>
              </a:buBlip>
              <a:defRPr sz="2600">
                <a:solidFill>
                  <a:srgbClr val="000000"/>
                </a:solidFill>
                <a:uFill>
                  <a:solidFill>
                    <a:srgbClr val="000000"/>
                  </a:solidFill>
                </a:uFill>
              </a:defRPr>
            </a:pPr>
            <a:r>
              <a:t>ONIX (Online Information Exchange): Çevrimiçi Bilgi Değişimi</a:t>
            </a:r>
          </a:p>
          <a:p>
            <a:pPr marL="358913" indent="-358913" defTabSz="449580">
              <a:spcBef>
                <a:spcPts val="0"/>
              </a:spcBef>
              <a:buBlip>
                <a:blip r:embed="rId2"/>
              </a:buBlip>
              <a:defRPr sz="2600">
                <a:solidFill>
                  <a:srgbClr val="000000"/>
                </a:solidFill>
                <a:uFill>
                  <a:solidFill>
                    <a:srgbClr val="000000"/>
                  </a:solidFill>
                </a:uFill>
              </a:defRPr>
            </a:pPr>
            <a:r>
              <a:t>Protocol Data Element Definitions</a:t>
            </a:r>
          </a:p>
          <a:p>
            <a:pPr marL="358913" indent="-358913" defTabSz="449580">
              <a:spcBef>
                <a:spcPts val="0"/>
              </a:spcBef>
              <a:buBlip>
                <a:blip r:embed="rId2"/>
              </a:buBlip>
              <a:defRPr sz="2600">
                <a:solidFill>
                  <a:srgbClr val="000000"/>
                </a:solidFill>
                <a:uFill>
                  <a:solidFill>
                    <a:srgbClr val="000000"/>
                  </a:solidFill>
                </a:uFill>
              </a:defRPr>
            </a:pPr>
            <a:r>
              <a:t>PROV QuDEx - Qualitative Data Exchange Format</a:t>
            </a:r>
          </a:p>
          <a:p>
            <a:pPr marL="358913" indent="-358913" defTabSz="449580">
              <a:spcBef>
                <a:spcPts val="0"/>
              </a:spcBef>
              <a:buBlip>
                <a:blip r:embed="rId2"/>
              </a:buBlip>
              <a:defRPr sz="2600">
                <a:solidFill>
                  <a:srgbClr val="000000"/>
                </a:solidFill>
                <a:uFill>
                  <a:solidFill>
                    <a:srgbClr val="000000"/>
                  </a:solidFill>
                </a:uFill>
              </a:defRPr>
            </a:pPr>
            <a:r>
              <a:t>RDF (Resource Description Framework) :Kaynak Tanımlama Çerçevesi</a:t>
            </a:r>
          </a:p>
          <a:p>
            <a:pPr marL="0" indent="0" defTabSz="449580">
              <a:spcBef>
                <a:spcPts val="0"/>
              </a:spcBef>
              <a:buSzTx/>
              <a:buNone/>
              <a:defRPr sz="2600">
                <a:solidFill>
                  <a:srgbClr val="000000"/>
                </a:solidFill>
                <a:uFill>
                  <a:solidFill>
                    <a:srgbClr val="000000"/>
                  </a:solidFill>
                </a:uFill>
              </a:defRPr>
            </a:pPr>
            <a:r>
              <a:t>— Çeşitli sözdizim biçemlerinde bilgi modellemek için kullanılan genel bir metadata uygulama standardıdır.</a:t>
            </a:r>
          </a:p>
          <a:p>
            <a:pPr marL="358913" indent="-358913" defTabSz="449580">
              <a:spcBef>
                <a:spcPts val="0"/>
              </a:spcBef>
              <a:buBlip>
                <a:blip r:embed="rId2"/>
              </a:buBlip>
              <a:defRPr sz="2600">
                <a:solidFill>
                  <a:srgbClr val="000000"/>
                </a:solidFill>
                <a:uFill>
                  <a:solidFill>
                    <a:srgbClr val="000000"/>
                  </a:solidFill>
                </a:uFill>
              </a:defRPr>
            </a:pPr>
            <a:r>
              <a:t>Repository-Developed Metadata Schemas</a:t>
            </a:r>
          </a:p>
          <a:p>
            <a:pPr marL="358913" indent="-358913" defTabSz="449580">
              <a:spcBef>
                <a:spcPts val="0"/>
              </a:spcBef>
              <a:buBlip>
                <a:blip r:embed="rId2"/>
              </a:buBlip>
              <a:defRPr sz="2600">
                <a:solidFill>
                  <a:srgbClr val="000000"/>
                </a:solidFill>
                <a:uFill>
                  <a:solidFill>
                    <a:srgbClr val="000000"/>
                  </a:solidFill>
                </a:uFill>
              </a:defRPr>
            </a:pPr>
            <a:r>
              <a:t>SDAC - Standard for Documentation of Astronomical Catalogues</a:t>
            </a:r>
          </a:p>
          <a:p>
            <a:pPr marL="358913" indent="-358913" defTabSz="449580">
              <a:spcBef>
                <a:spcPts val="0"/>
              </a:spcBef>
              <a:buBlip>
                <a:blip r:embed="rId2"/>
              </a:buBlip>
              <a:defRPr sz="2600">
                <a:solidFill>
                  <a:srgbClr val="000000"/>
                </a:solidFill>
                <a:uFill>
                  <a:solidFill>
                    <a:srgbClr val="000000"/>
                  </a:solidFill>
                </a:uFill>
              </a:defRPr>
            </a:pPr>
            <a:r>
              <a:t>SDMX - Statistical Data and Metadata Exchange</a:t>
            </a:r>
          </a:p>
          <a:p>
            <a:pPr marL="358913" indent="-358913" defTabSz="449580">
              <a:spcBef>
                <a:spcPts val="0"/>
              </a:spcBef>
              <a:buBlip>
                <a:blip r:embed="rId2"/>
              </a:buBlip>
              <a:defRPr sz="2600">
                <a:solidFill>
                  <a:srgbClr val="000000"/>
                </a:solidFill>
                <a:uFill>
                  <a:solidFill>
                    <a:srgbClr val="000000"/>
                  </a:solidFill>
                </a:uFill>
              </a:defRPr>
            </a:pPr>
            <a:r>
              <a:t>SPASE Data Model</a:t>
            </a:r>
          </a:p>
          <a:p>
            <a:pPr marL="358913" indent="-358913" defTabSz="449580">
              <a:spcBef>
                <a:spcPts val="0"/>
              </a:spcBef>
              <a:buBlip>
                <a:blip r:embed="rId2"/>
              </a:buBlip>
              <a:defRPr sz="2600">
                <a:solidFill>
                  <a:srgbClr val="000000"/>
                </a:solidFill>
                <a:uFill>
                  <a:solidFill>
                    <a:srgbClr val="000000"/>
                  </a:solidFill>
                </a:uFill>
              </a:defRPr>
            </a:pPr>
            <a:r>
              <a:t>VRA (Visual Resources Association): Görsel Kaynaklar için</a:t>
            </a:r>
          </a:p>
          <a:p>
            <a:pPr marL="0" indent="0" defTabSz="449580">
              <a:spcBef>
                <a:spcPts val="0"/>
              </a:spcBef>
              <a:buSzTx/>
              <a:buNone/>
              <a:defRPr sz="2600">
                <a:solidFill>
                  <a:srgbClr val="000000"/>
                </a:solidFill>
                <a:uFill>
                  <a:solidFill>
                    <a:srgbClr val="000000"/>
                  </a:solidFill>
                </a:uFill>
              </a:defRPr>
            </a:pPr>
            <a:r>
              <a:t>— Görsel kültürel eserlerin yanı sıra bunları belgelemek görüntülerin açıklaması için bir veri standardıdır.</a:t>
            </a:r>
          </a:p>
          <a:p>
            <a:pPr marL="358913" indent="-358913" defTabSz="449580">
              <a:spcBef>
                <a:spcPts val="0"/>
              </a:spcBef>
              <a:buBlip>
                <a:blip r:embed="rId2"/>
              </a:buBlip>
              <a:defRPr sz="2600">
                <a:solidFill>
                  <a:srgbClr val="000000"/>
                </a:solidFill>
                <a:uFill>
                  <a:solidFill>
                    <a:srgbClr val="000000"/>
                  </a:solidFill>
                </a:uFill>
              </a:defRPr>
            </a:pPr>
            <a:r>
              <a:t>TEI (Text Encoded Initiative): Metinler için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Dijitalleştirme Aşamaları</a:t>
            </a:r>
          </a:p>
        </p:txBody>
      </p:sp>
      <p:sp>
        <p:nvSpPr>
          <p:cNvPr id="128" name="Shape 128"/>
          <p:cNvSpPr/>
          <p:nvPr>
            <p:ph type="body" idx="1"/>
          </p:nvPr>
        </p:nvSpPr>
        <p:spPr>
          <a:prstGeom prst="rect">
            <a:avLst/>
          </a:prstGeom>
        </p:spPr>
        <p:txBody>
          <a:bodyPr/>
          <a:lstStyle/>
          <a:p>
            <a:pPr marL="457200" indent="-457200" defTabSz="420624">
              <a:spcBef>
                <a:spcPts val="3000"/>
              </a:spcBef>
              <a:buBlip>
                <a:blip r:embed="rId2"/>
              </a:buBlip>
              <a:defRPr sz="3312">
                <a:solidFill>
                  <a:srgbClr val="000000"/>
                </a:solidFill>
              </a:defRPr>
            </a:pPr>
            <a:r>
              <a:t>Dijitalleştirme  “tarama” yapmaktan daha fazla birşeydir! </a:t>
            </a:r>
          </a:p>
          <a:p>
            <a:pPr marL="457200" indent="-457200" defTabSz="420624">
              <a:spcBef>
                <a:spcPts val="3000"/>
              </a:spcBef>
              <a:buBlip>
                <a:blip r:embed="rId2"/>
              </a:buBlip>
              <a:defRPr sz="3312">
                <a:solidFill>
                  <a:srgbClr val="000000"/>
                </a:solidFill>
              </a:defRPr>
            </a:pPr>
            <a:r>
              <a:t>Bu süreç bir çok alanı içerir: </a:t>
            </a:r>
          </a:p>
          <a:p>
            <a:pPr marL="0" indent="0" defTabSz="420624">
              <a:spcBef>
                <a:spcPts val="3000"/>
              </a:spcBef>
              <a:buSzTx/>
              <a:buNone/>
              <a:defRPr sz="3312">
                <a:solidFill>
                  <a:srgbClr val="000000"/>
                </a:solidFill>
              </a:defRPr>
            </a:pPr>
            <a:r>
              <a:t>• Seçim</a:t>
            </a:r>
          </a:p>
          <a:p>
            <a:pPr marL="0" indent="0" defTabSz="420624">
              <a:spcBef>
                <a:spcPts val="3000"/>
              </a:spcBef>
              <a:buSzTx/>
              <a:buNone/>
              <a:defRPr sz="3312">
                <a:solidFill>
                  <a:srgbClr val="000000"/>
                </a:solidFill>
              </a:defRPr>
            </a:pPr>
            <a:r>
              <a:t>• Değerlendirme</a:t>
            </a:r>
          </a:p>
          <a:p>
            <a:pPr marL="0" indent="0" defTabSz="420624">
              <a:spcBef>
                <a:spcPts val="3000"/>
              </a:spcBef>
              <a:buSzTx/>
              <a:buNone/>
              <a:defRPr sz="3312">
                <a:solidFill>
                  <a:srgbClr val="000000"/>
                </a:solidFill>
              </a:defRPr>
            </a:pPr>
            <a:r>
              <a:t>• Önceliklendirme</a:t>
            </a:r>
          </a:p>
          <a:p>
            <a:pPr marL="0" indent="0" defTabSz="420624">
              <a:spcBef>
                <a:spcPts val="3000"/>
              </a:spcBef>
              <a:buSzTx/>
              <a:buNone/>
              <a:defRPr sz="3312">
                <a:solidFill>
                  <a:srgbClr val="000000"/>
                </a:solidFill>
              </a:defRPr>
            </a:pPr>
            <a:r>
              <a:t>• Proje yönetimi ve izleme</a:t>
            </a:r>
          </a:p>
          <a:p>
            <a:pPr marL="0" indent="0" defTabSz="420624">
              <a:spcBef>
                <a:spcPts val="3000"/>
              </a:spcBef>
              <a:buSzTx/>
              <a:buNone/>
              <a:defRPr sz="3312">
                <a:solidFill>
                  <a:srgbClr val="000000"/>
                </a:solidFill>
              </a:defRPr>
            </a:pPr>
            <a:r>
              <a:t>• Dijitalleştirme için orijinal hazırlanması</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1270000" y="254000"/>
            <a:ext cx="10464800" cy="2177605"/>
          </a:xfrm>
          <a:prstGeom prst="rect">
            <a:avLst/>
          </a:prstGeom>
        </p:spPr>
        <p:txBody>
          <a:bodyPr/>
          <a:lstStyle>
            <a:lvl1pPr defTabSz="549148">
              <a:defRPr sz="7519"/>
            </a:lvl1pPr>
          </a:lstStyle>
          <a:p>
            <a:pPr/>
            <a:r>
              <a:t>Kitap dijitalleştirme iş akışı </a:t>
            </a:r>
          </a:p>
        </p:txBody>
      </p:sp>
      <p:pic>
        <p:nvPicPr>
          <p:cNvPr id="220" name="pasted-image.png"/>
          <p:cNvPicPr>
            <a:picLocks noChangeAspect="1"/>
          </p:cNvPicPr>
          <p:nvPr/>
        </p:nvPicPr>
        <p:blipFill>
          <a:blip r:embed="rId2">
            <a:extLst/>
          </a:blip>
          <a:stretch>
            <a:fillRect/>
          </a:stretch>
        </p:blipFill>
        <p:spPr>
          <a:xfrm>
            <a:off x="2244804" y="2017474"/>
            <a:ext cx="8896459" cy="7217252"/>
          </a:xfrm>
          <a:prstGeom prst="rect">
            <a:avLst/>
          </a:prstGeom>
          <a:ln w="12700">
            <a:miter lim="400000"/>
          </a:ln>
        </p:spPr>
      </p:pic>
      <p:sp>
        <p:nvSpPr>
          <p:cNvPr id="221" name="Shape 221"/>
          <p:cNvSpPr/>
          <p:nvPr/>
        </p:nvSpPr>
        <p:spPr>
          <a:xfrm>
            <a:off x="4347306" y="9140311"/>
            <a:ext cx="426791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35000" indent="-635000" algn="l">
              <a:spcBef>
                <a:spcPts val="4200"/>
              </a:spcBef>
              <a:buSzPct val="47000"/>
              <a:buBlip>
                <a:blip r:embed="rId3"/>
              </a:buBlip>
              <a:defRPr b="1" sz="2600"/>
            </a:lvl1pPr>
          </a:lstStyle>
          <a:p>
            <a:pPr/>
            <a:r>
              <a:t>Digitzation Process Flow</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a:r>
              <a:t>Referanslar</a:t>
            </a:r>
          </a:p>
        </p:txBody>
      </p:sp>
      <p:sp>
        <p:nvSpPr>
          <p:cNvPr id="224" name="Shape 224"/>
          <p:cNvSpPr/>
          <p:nvPr>
            <p:ph type="body" idx="1"/>
          </p:nvPr>
        </p:nvSpPr>
        <p:spPr>
          <a:prstGeom prst="rect">
            <a:avLst/>
          </a:prstGeom>
        </p:spPr>
        <p:txBody>
          <a:bodyPr/>
          <a:lstStyle/>
          <a:p>
            <a:pPr marL="304800" indent="-304800" defTabSz="280415">
              <a:spcBef>
                <a:spcPts val="2000"/>
              </a:spcBef>
              <a:buBlip>
                <a:blip r:embed="rId2"/>
              </a:buBlip>
              <a:defRPr sz="2208">
                <a:solidFill>
                  <a:srgbClr val="000000"/>
                </a:solidFill>
              </a:defRPr>
            </a:pPr>
            <a:r>
              <a:t>Ergün, C.: Kütüphanelerde Sayısallaştırma Projesi Planlaması. </a:t>
            </a:r>
            <a:r>
              <a:rPr u="sng">
                <a:hlinkClick r:id="rId3" invalidUrl="" action="" tgtFrame="" tooltip="" history="1" highlightClick="0" endSnd="0"/>
              </a:rPr>
              <a:t>http://ab.org.tr/ab07/program/60.html</a:t>
            </a:r>
          </a:p>
          <a:p>
            <a:pPr marL="304800" indent="-304800" defTabSz="280415">
              <a:spcBef>
                <a:spcPts val="2000"/>
              </a:spcBef>
              <a:buBlip>
                <a:blip r:embed="rId2"/>
              </a:buBlip>
              <a:defRPr sz="2208">
                <a:solidFill>
                  <a:srgbClr val="000000"/>
                </a:solidFill>
              </a:defRPr>
            </a:pPr>
            <a:r>
              <a:t>Haynes, David (2004), "The five purposes of metadata", Update Magazine , </a:t>
            </a:r>
          </a:p>
          <a:p>
            <a:pPr marL="0" indent="215798" defTabSz="215798">
              <a:spcBef>
                <a:spcPts val="0"/>
              </a:spcBef>
              <a:buSzTx/>
              <a:buNone/>
              <a:defRPr sz="2208">
                <a:solidFill>
                  <a:srgbClr val="000000"/>
                </a:solidFill>
                <a:uFill>
                  <a:solidFill>
                    <a:srgbClr val="000000"/>
                  </a:solidFill>
                </a:uFill>
              </a:defRPr>
            </a:pPr>
            <a:r>
              <a:t>July/August 2004, s.30-31. </a:t>
            </a:r>
          </a:p>
          <a:p>
            <a:pPr marL="215798" indent="0" defTabSz="215798">
              <a:spcBef>
                <a:spcPts val="0"/>
              </a:spcBef>
              <a:buSzTx/>
              <a:buNone/>
              <a:defRPr sz="2208">
                <a:solidFill>
                  <a:srgbClr val="000000"/>
                </a:solidFill>
                <a:uFill>
                  <a:solidFill>
                    <a:srgbClr val="000000"/>
                  </a:solidFill>
                </a:uFill>
              </a:defRPr>
            </a:pPr>
            <a:r>
              <a:rPr>
                <a:uFill>
                  <a:solidFill>
                    <a:srgbClr val="9C0000"/>
                  </a:solidFill>
                </a:uFill>
                <a:hlinkClick r:id="rId4" invalidUrl="" action="" tgtFrame="" tooltip="" history="1" highlightClick="0" endSnd="0"/>
              </a:rPr>
              <a:t>http://www.clip.org.uk/publications/updatemagazine/archive/archive2004/july/update04</a:t>
            </a:r>
            <a:r>
              <a:t>07.htm</a:t>
            </a:r>
          </a:p>
          <a:p>
            <a:pPr marL="304800" indent="-304800" defTabSz="280415">
              <a:spcBef>
                <a:spcPts val="2000"/>
              </a:spcBef>
              <a:buBlip>
                <a:blip r:embed="rId2"/>
              </a:buBlip>
              <a:defRPr sz="2208">
                <a:solidFill>
                  <a:srgbClr val="000000"/>
                </a:solidFill>
              </a:defRPr>
            </a:pPr>
            <a:r>
              <a:t>Picture 1: Internet Archive book scanner 1.jpg https://commons.wikimedia.org/wiki/File:Internet_Archive_book_scanner_1.jpg</a:t>
            </a:r>
          </a:p>
          <a:p>
            <a:pPr marL="304800" indent="-304800" defTabSz="280415">
              <a:spcBef>
                <a:spcPts val="2000"/>
              </a:spcBef>
              <a:buBlip>
                <a:blip r:embed="rId2"/>
              </a:buBlip>
              <a:defRPr sz="2208">
                <a:solidFill>
                  <a:srgbClr val="000000"/>
                </a:solidFill>
              </a:defRPr>
            </a:pPr>
            <a:r>
              <a:t>Picture 2: Digitzation Process Flow </a:t>
            </a:r>
            <a:r>
              <a:rPr u="sng">
                <a:hlinkClick r:id="rId5" invalidUrl="" action="" tgtFrame="" tooltip="" history="1" highlightClick="0" endSnd="0"/>
              </a:rPr>
              <a:t>http://www.gacs.in/digitization</a:t>
            </a:r>
          </a:p>
          <a:p>
            <a:pPr marL="304800" indent="-304800" defTabSz="280415">
              <a:spcBef>
                <a:spcPts val="2000"/>
              </a:spcBef>
              <a:buBlip>
                <a:blip r:embed="rId2"/>
              </a:buBlip>
              <a:defRPr sz="2208">
                <a:solidFill>
                  <a:srgbClr val="000000"/>
                </a:solidFill>
              </a:defRPr>
            </a:pPr>
            <a:r>
              <a:t>Picture 3: Planetary scanner </a:t>
            </a:r>
            <a:r>
              <a:rPr u="sng">
                <a:hlinkClick r:id="rId6" invalidUrl="" action="" tgtFrame="" tooltip="" history="1" highlightClick="0" endSnd="0"/>
              </a:rPr>
              <a:t>http://www.snipview.com/q/Planetary%20scanner</a:t>
            </a:r>
          </a:p>
          <a:p>
            <a:pPr marL="304800" indent="-304800" defTabSz="280415">
              <a:spcBef>
                <a:spcPts val="2000"/>
              </a:spcBef>
              <a:buBlip>
                <a:blip r:embed="rId2"/>
              </a:buBlip>
              <a:defRPr sz="2208">
                <a:solidFill>
                  <a:srgbClr val="000000"/>
                </a:solidFill>
              </a:defRPr>
            </a:pPr>
            <a:r>
              <a:t>Picture 4: Motion picture scanner http://digitalcinemasystems.net/wp-content/uploads/2012/04/Scanner-Full-Height_Black_700x925.jpg</a:t>
            </a:r>
          </a:p>
          <a:p>
            <a:pPr marL="304800" indent="-304800" defTabSz="280415">
              <a:spcBef>
                <a:spcPts val="2000"/>
              </a:spcBef>
              <a:buBlip>
                <a:blip r:embed="rId2"/>
              </a:buBlip>
              <a:defRPr sz="2208">
                <a:solidFill>
                  <a:srgbClr val="000000"/>
                </a:solidFill>
              </a:defRPr>
            </a:pPr>
            <a:r>
              <a:t>List of Metadata Standards  </a:t>
            </a:r>
            <a:r>
              <a:rPr u="sng">
                <a:hlinkClick r:id="rId7" invalidUrl="" action="" tgtFrame="" tooltip="" history="1" highlightClick="0" endSnd="0"/>
              </a:rPr>
              <a:t>http://www.dcc.ac.uk/resources/metadata-standards/list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Dijitalleştirme Aşamaları II</a:t>
            </a:r>
          </a:p>
        </p:txBody>
      </p:sp>
      <p:sp>
        <p:nvSpPr>
          <p:cNvPr id="131" name="Shape 131"/>
          <p:cNvSpPr/>
          <p:nvPr>
            <p:ph type="body" idx="1"/>
          </p:nvPr>
        </p:nvSpPr>
        <p:spPr>
          <a:prstGeom prst="rect">
            <a:avLst/>
          </a:prstGeom>
        </p:spPr>
        <p:txBody>
          <a:bodyPr/>
          <a:lstStyle/>
          <a:p>
            <a:pPr marL="0" indent="0" defTabSz="426466">
              <a:spcBef>
                <a:spcPts val="3000"/>
              </a:spcBef>
              <a:buSzTx/>
              <a:buNone/>
              <a:defRPr sz="3358">
                <a:solidFill>
                  <a:srgbClr val="000000"/>
                </a:solidFill>
              </a:defRPr>
            </a:pPr>
            <a:r>
              <a:t>• Meta toplanması ve oluşturulması</a:t>
            </a:r>
          </a:p>
          <a:p>
            <a:pPr marL="0" indent="0" defTabSz="426466">
              <a:spcBef>
                <a:spcPts val="3000"/>
              </a:spcBef>
              <a:buSzTx/>
              <a:buNone/>
              <a:defRPr sz="3358">
                <a:solidFill>
                  <a:srgbClr val="000000"/>
                </a:solidFill>
              </a:defRPr>
            </a:pPr>
            <a:r>
              <a:t>• Sayısallaştırma</a:t>
            </a:r>
          </a:p>
          <a:p>
            <a:pPr marL="0" indent="0" defTabSz="426466">
              <a:spcBef>
                <a:spcPts val="3000"/>
              </a:spcBef>
              <a:buSzTx/>
              <a:buNone/>
              <a:defRPr sz="3358">
                <a:solidFill>
                  <a:srgbClr val="000000"/>
                </a:solidFill>
              </a:defRPr>
            </a:pPr>
            <a:r>
              <a:t>• Kalite Yönetimi</a:t>
            </a:r>
          </a:p>
          <a:p>
            <a:pPr marL="0" indent="0" defTabSz="426466">
              <a:spcBef>
                <a:spcPts val="3000"/>
              </a:spcBef>
              <a:buSzTx/>
              <a:buNone/>
              <a:defRPr sz="3358">
                <a:solidFill>
                  <a:srgbClr val="000000"/>
                </a:solidFill>
              </a:defRPr>
            </a:pPr>
            <a:r>
              <a:t>• Veri toplama ve yönetim</a:t>
            </a:r>
          </a:p>
          <a:p>
            <a:pPr marL="0" indent="0" defTabSz="426466">
              <a:spcBef>
                <a:spcPts val="3000"/>
              </a:spcBef>
              <a:buSzTx/>
              <a:buNone/>
              <a:defRPr sz="3358">
                <a:solidFill>
                  <a:srgbClr val="000000"/>
                </a:solidFill>
              </a:defRPr>
            </a:pPr>
            <a:r>
              <a:t>• Dijital kaynakların sunulması</a:t>
            </a:r>
          </a:p>
          <a:p>
            <a:pPr marL="0" indent="0" defTabSz="426466">
              <a:spcBef>
                <a:spcPts val="3000"/>
              </a:spcBef>
              <a:buSzTx/>
              <a:buNone/>
              <a:defRPr sz="3358">
                <a:solidFill>
                  <a:srgbClr val="000000"/>
                </a:solidFill>
              </a:defRPr>
            </a:pPr>
            <a:r>
              <a:t>• Taşıyıcı sistemler ve depoya ortamları</a:t>
            </a:r>
          </a:p>
          <a:p>
            <a:pPr marL="0" indent="0" defTabSz="426466">
              <a:spcBef>
                <a:spcPts val="3000"/>
              </a:spcBef>
              <a:buSzTx/>
              <a:buNone/>
              <a:defRPr sz="3358">
                <a:solidFill>
                  <a:srgbClr val="000000"/>
                </a:solidFill>
              </a:defRPr>
            </a:pPr>
            <a:r>
              <a:t>• Değerlendirme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body" idx="1"/>
          </p:nvPr>
        </p:nvSpPr>
        <p:spPr>
          <a:xfrm>
            <a:off x="1270000" y="895205"/>
            <a:ext cx="10464800" cy="7588395"/>
          </a:xfrm>
          <a:prstGeom prst="rect">
            <a:avLst/>
          </a:prstGeom>
        </p:spPr>
        <p:txBody>
          <a:bodyPr/>
          <a:lstStyle/>
          <a:p>
            <a:pPr marL="496956" indent="-496956" defTabSz="457200">
              <a:spcBef>
                <a:spcPts val="0"/>
              </a:spcBef>
              <a:buBlip>
                <a:blip r:embed="rId2"/>
              </a:buBlip>
              <a:defRPr sz="3600">
                <a:solidFill>
                  <a:srgbClr val="000000"/>
                </a:solidFill>
              </a:defRPr>
            </a:pPr>
            <a:r>
              <a:t>Bilgi online ortamda bir çok sekilde yer almaktadır; metin, derleme, ses kayıtları, görüntü, 3D materyaller, ve kültürel miras ögeleri.</a:t>
            </a:r>
          </a:p>
          <a:p>
            <a:pPr marL="0" indent="0" defTabSz="457200">
              <a:spcBef>
                <a:spcPts val="0"/>
              </a:spcBef>
              <a:buSzTx/>
              <a:buNone/>
              <a:defRPr sz="3600">
                <a:solidFill>
                  <a:srgbClr val="000000"/>
                </a:solidFill>
              </a:defRPr>
            </a:pPr>
          </a:p>
          <a:p>
            <a:pPr marL="496956" indent="-496956" defTabSz="457200">
              <a:spcBef>
                <a:spcPts val="0"/>
              </a:spcBef>
              <a:buBlip>
                <a:blip r:embed="rId2"/>
              </a:buBlip>
              <a:defRPr sz="3600">
                <a:solidFill>
                  <a:srgbClr val="000000"/>
                </a:solidFill>
              </a:defRPr>
            </a:pPr>
            <a:r>
              <a:t>Herhangi bir sayısallaştırma/ dijitalleştirme projesine  başlamadan önce okunabilirliliği ve kalitesini sağlamak için teknik özellikleri belirlemek önemlidir. </a:t>
            </a:r>
          </a:p>
          <a:p>
            <a:pPr marL="0" indent="0" defTabSz="457200">
              <a:spcBef>
                <a:spcPts val="0"/>
              </a:spcBef>
              <a:buSzTx/>
              <a:buNone/>
              <a:defRPr sz="3600">
                <a:solidFill>
                  <a:srgbClr val="000000"/>
                </a:solidFill>
              </a:defRPr>
            </a:pPr>
          </a:p>
          <a:p>
            <a:pPr marL="0" indent="0" defTabSz="457200">
              <a:spcBef>
                <a:spcPts val="0"/>
              </a:spcBef>
              <a:buSzTx/>
              <a:buNone/>
              <a:defRPr sz="3600">
                <a:solidFill>
                  <a:srgbClr val="000000"/>
                </a:solidFill>
              </a:defRPr>
            </a:pPr>
          </a:p>
          <a:p>
            <a:pPr marL="496956" indent="-496956" defTabSz="457200">
              <a:spcBef>
                <a:spcPts val="0"/>
              </a:spcBef>
              <a:buBlip>
                <a:blip r:embed="rId2"/>
              </a:buBlip>
              <a:defRPr sz="3600">
                <a:solidFill>
                  <a:srgbClr val="000000"/>
                </a:solidFill>
              </a:defRPr>
            </a:pPr>
            <a:r>
              <a:t>Teknik özellikleri biliyor olmak satın alınacak gerekli ekipmanları secmekte size yardımcı olacaktir.</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lvl1pPr defTabSz="525779">
              <a:defRPr sz="7200"/>
            </a:lvl1pPr>
          </a:lstStyle>
          <a:p>
            <a:pPr/>
            <a:r>
              <a:t>Dijitalleştirme projeleri için gerekli donanımlar nelerdir?</a:t>
            </a:r>
          </a:p>
        </p:txBody>
      </p:sp>
      <p:sp>
        <p:nvSpPr>
          <p:cNvPr id="136" name="Shape 136"/>
          <p:cNvSpPr/>
          <p:nvPr>
            <p:ph type="body" idx="1"/>
          </p:nvPr>
        </p:nvSpPr>
        <p:spPr>
          <a:xfrm>
            <a:off x="1270000" y="2768600"/>
            <a:ext cx="10796476" cy="5715000"/>
          </a:xfrm>
          <a:prstGeom prst="rect">
            <a:avLst/>
          </a:prstGeom>
        </p:spPr>
        <p:txBody>
          <a:bodyPr/>
          <a:lstStyle/>
          <a:p>
            <a:pPr marL="326897" indent="-178307" defTabSz="292227">
              <a:spcBef>
                <a:spcPts val="0"/>
              </a:spcBef>
              <a:buSzPct val="100000"/>
              <a:buFont typeface="Wingdings"/>
              <a:buChar char="▪"/>
              <a:tabLst>
                <a:tab pos="292100" algn="l"/>
              </a:tabLst>
              <a:defRPr b="1" sz="2990">
                <a:solidFill>
                  <a:srgbClr val="000000"/>
                </a:solidFill>
                <a:uFill>
                  <a:solidFill>
                    <a:srgbClr val="000000"/>
                  </a:solidFill>
                </a:uFill>
              </a:defRPr>
            </a:pPr>
            <a:r>
              <a:t>Yazılım: İşletim sistemleri, imaj işleme programları (photoshop..vb.), metadata yazılımları, veri tabanı, indeks ve tarama sistemleri, web hizmet sunucuları, hizmet sunucuları, ağ kullanıcıları ve özel uygulamalardır.</a:t>
            </a:r>
          </a:p>
          <a:p>
            <a:pPr marL="0" indent="0" defTabSz="292227">
              <a:spcBef>
                <a:spcPts val="0"/>
              </a:spcBef>
              <a:buSzTx/>
              <a:buNone/>
              <a:defRPr b="1" sz="2990">
                <a:solidFill>
                  <a:srgbClr val="000000"/>
                </a:solidFill>
                <a:uFill>
                  <a:solidFill>
                    <a:srgbClr val="000000"/>
                  </a:solidFill>
                </a:uFill>
              </a:defRPr>
            </a:pPr>
          </a:p>
          <a:p>
            <a:pPr marL="326897" indent="-178307" defTabSz="292227">
              <a:spcBef>
                <a:spcPts val="0"/>
              </a:spcBef>
              <a:buSzPct val="100000"/>
              <a:buFont typeface="Wingdings"/>
              <a:buChar char="▪"/>
              <a:tabLst>
                <a:tab pos="292100" algn="l"/>
              </a:tabLst>
              <a:defRPr b="1" sz="2990">
                <a:solidFill>
                  <a:srgbClr val="000000"/>
                </a:solidFill>
                <a:uFill>
                  <a:solidFill>
                    <a:srgbClr val="000000"/>
                  </a:solidFill>
                </a:uFill>
              </a:defRPr>
            </a:pPr>
            <a:r>
              <a:t>Saklama aletleri: Yerel hard diskler, ağ saklama sunucuları (server), optik aletler (CD, DVD) ve manyetik aletler (teypler),</a:t>
            </a:r>
          </a:p>
          <a:p>
            <a:pPr marL="0" indent="0" defTabSz="292227">
              <a:spcBef>
                <a:spcPts val="0"/>
              </a:spcBef>
              <a:buSzTx/>
              <a:buNone/>
              <a:defRPr b="1" sz="2990">
                <a:solidFill>
                  <a:srgbClr val="000000"/>
                </a:solidFill>
                <a:uFill>
                  <a:solidFill>
                    <a:srgbClr val="000000"/>
                  </a:solidFill>
                </a:uFill>
              </a:defRPr>
            </a:pPr>
          </a:p>
          <a:p>
            <a:pPr marL="326897" indent="-178307" defTabSz="292227">
              <a:spcBef>
                <a:spcPts val="0"/>
              </a:spcBef>
              <a:buSzPct val="100000"/>
              <a:buFont typeface="Wingdings"/>
              <a:buChar char="▪"/>
              <a:tabLst>
                <a:tab pos="292100" algn="l"/>
              </a:tabLst>
              <a:defRPr b="1" sz="2990">
                <a:solidFill>
                  <a:srgbClr val="000000"/>
                </a:solidFill>
                <a:uFill>
                  <a:solidFill>
                    <a:srgbClr val="000000"/>
                  </a:solidFill>
                </a:uFill>
              </a:defRPr>
            </a:pPr>
            <a:r>
              <a:t>Ağ alt yapısı: Kablolar, yönlendiriciler, devre anahtarları, ağ kartları ve ağ portlarıdır.</a:t>
            </a:r>
          </a:p>
          <a:p>
            <a:pPr marL="0" indent="0" defTabSz="292227">
              <a:spcBef>
                <a:spcPts val="0"/>
              </a:spcBef>
              <a:buSzTx/>
              <a:buNone/>
              <a:defRPr b="1" sz="2990">
                <a:solidFill>
                  <a:srgbClr val="000000"/>
                </a:solidFill>
                <a:uFill>
                  <a:solidFill>
                    <a:srgbClr val="000000"/>
                  </a:solidFill>
                </a:uFill>
              </a:defRPr>
            </a:pPr>
          </a:p>
          <a:p>
            <a:pPr marL="326897" indent="-178307" defTabSz="292227">
              <a:spcBef>
                <a:spcPts val="0"/>
              </a:spcBef>
              <a:buSzPct val="100000"/>
              <a:buFont typeface="Wingdings"/>
              <a:buChar char="▪"/>
              <a:tabLst>
                <a:tab pos="292100" algn="l"/>
              </a:tabLst>
              <a:defRPr b="1" sz="2990">
                <a:solidFill>
                  <a:srgbClr val="000000"/>
                </a:solidFill>
                <a:uFill>
                  <a:solidFill>
                    <a:srgbClr val="000000"/>
                  </a:solidFill>
                </a:uFill>
              </a:defRPr>
            </a:pPr>
            <a:r>
              <a:t>Tüketim malzemeleri: Kırtasiye, yazıcı kartuşları, araçlar, lambaları, saklama ve yedekleme medyalarıdır (Ergün, 2).</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Dijitalleştirme Ekipmanları</a:t>
            </a:r>
          </a:p>
        </p:txBody>
      </p:sp>
      <p:sp>
        <p:nvSpPr>
          <p:cNvPr id="139" name="Shape 139"/>
          <p:cNvSpPr/>
          <p:nvPr>
            <p:ph type="body" idx="1"/>
          </p:nvPr>
        </p:nvSpPr>
        <p:spPr>
          <a:prstGeom prst="rect">
            <a:avLst/>
          </a:prstGeom>
        </p:spPr>
        <p:txBody>
          <a:bodyPr/>
          <a:lstStyle/>
          <a:p>
            <a:pPr>
              <a:buBlip>
                <a:blip r:embed="rId2"/>
              </a:buBlip>
              <a:defRPr>
                <a:solidFill>
                  <a:srgbClr val="000000"/>
                </a:solidFill>
              </a:defRPr>
            </a:pPr>
            <a:r>
              <a:t>Sabit Görüntüler</a:t>
            </a:r>
          </a:p>
          <a:p>
            <a:pPr>
              <a:buBlip>
                <a:blip r:embed="rId2"/>
              </a:buBlip>
              <a:defRPr>
                <a:solidFill>
                  <a:srgbClr val="000000"/>
                </a:solidFill>
              </a:defRPr>
            </a:pPr>
            <a:r>
              <a:t>Ses, Video ve Hareketli Resimler</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
          <p:cNvPicPr>
            <a:picLocks noChangeAspect="0"/>
          </p:cNvPicPr>
          <p:nvPr>
            <p:ph type="pic" idx="13"/>
          </p:nvPr>
        </p:nvPicPr>
        <p:blipFill>
          <a:blip r:embed="rId2">
            <a:extLst/>
          </a:blip>
          <a:stretch>
            <a:fillRect/>
          </a:stretch>
        </p:blipFill>
        <p:spPr>
          <a:xfrm>
            <a:off x="7264400" y="2259480"/>
            <a:ext cx="4483101" cy="6363820"/>
          </a:xfrm>
          <a:prstGeom prst="rect">
            <a:avLst/>
          </a:prstGeom>
        </p:spPr>
      </p:pic>
      <p:sp>
        <p:nvSpPr>
          <p:cNvPr id="142" name="Shape 142"/>
          <p:cNvSpPr/>
          <p:nvPr>
            <p:ph type="title"/>
          </p:nvPr>
        </p:nvSpPr>
        <p:spPr>
          <a:prstGeom prst="rect">
            <a:avLst/>
          </a:prstGeom>
        </p:spPr>
        <p:txBody>
          <a:bodyPr/>
          <a:lstStyle/>
          <a:p>
            <a:pPr/>
            <a:r>
              <a:t>Sabit Görüntüler</a:t>
            </a:r>
          </a:p>
        </p:txBody>
      </p:sp>
      <p:sp>
        <p:nvSpPr>
          <p:cNvPr id="143" name="Shape 143"/>
          <p:cNvSpPr/>
          <p:nvPr>
            <p:ph type="body" sz="half" idx="1"/>
          </p:nvPr>
        </p:nvSpPr>
        <p:spPr>
          <a:prstGeom prst="rect">
            <a:avLst/>
          </a:prstGeom>
        </p:spPr>
        <p:txBody>
          <a:bodyPr/>
          <a:lstStyle/>
          <a:p>
            <a:pPr marL="200025" indent="-200025" defTabSz="262889">
              <a:spcBef>
                <a:spcPts val="1700"/>
              </a:spcBef>
              <a:buBlip>
                <a:blip r:embed="rId3"/>
              </a:buBlip>
              <a:defRPr sz="1619">
                <a:solidFill>
                  <a:srgbClr val="000000"/>
                </a:solidFill>
              </a:defRPr>
            </a:pPr>
            <a:r>
              <a:t>Genel Taramalar, Dokumanlar, Fotograflar, Haritalar, Resimler, Slaytlar, El yazmaları, ve benzerleri…</a:t>
            </a:r>
          </a:p>
          <a:p>
            <a:pPr marL="0" indent="0" defTabSz="262889">
              <a:spcBef>
                <a:spcPts val="1700"/>
              </a:spcBef>
              <a:buSzTx/>
              <a:buNone/>
              <a:defRPr sz="1619">
                <a:solidFill>
                  <a:srgbClr val="000000"/>
                </a:solidFill>
              </a:defRPr>
            </a:pPr>
            <a:r>
              <a:t>—Dijital kopya standları</a:t>
            </a:r>
          </a:p>
          <a:p>
            <a:pPr marL="0" indent="0" defTabSz="262889">
              <a:spcBef>
                <a:spcPts val="1700"/>
              </a:spcBef>
              <a:buSzTx/>
              <a:buNone/>
              <a:defRPr sz="1619">
                <a:solidFill>
                  <a:srgbClr val="000000"/>
                </a:solidFill>
              </a:defRPr>
            </a:pPr>
            <a:r>
              <a:t>— Düz yatak tarayıcı</a:t>
            </a:r>
          </a:p>
          <a:p>
            <a:pPr marL="0" indent="0" defTabSz="262889">
              <a:spcBef>
                <a:spcPts val="1700"/>
              </a:spcBef>
              <a:buSzTx/>
              <a:buNone/>
              <a:defRPr sz="1619">
                <a:solidFill>
                  <a:srgbClr val="000000"/>
                </a:solidFill>
              </a:defRPr>
            </a:pPr>
            <a:r>
              <a:t>— Yüksek hızda dokuman tarayıcı</a:t>
            </a:r>
          </a:p>
          <a:p>
            <a:pPr marL="0" indent="0" defTabSz="262889">
              <a:spcBef>
                <a:spcPts val="1700"/>
              </a:spcBef>
              <a:buSzTx/>
              <a:buNone/>
              <a:defRPr sz="1619">
                <a:solidFill>
                  <a:srgbClr val="000000"/>
                </a:solidFill>
              </a:defRPr>
            </a:pPr>
            <a:r>
              <a:t>— Varil (drum) tarayıcıları</a:t>
            </a:r>
          </a:p>
          <a:p>
            <a:pPr marL="0" indent="0" defTabSz="262889">
              <a:spcBef>
                <a:spcPts val="1700"/>
              </a:spcBef>
              <a:buSzTx/>
              <a:buNone/>
              <a:defRPr sz="1619">
                <a:solidFill>
                  <a:srgbClr val="000000"/>
                </a:solidFill>
              </a:defRPr>
            </a:pPr>
            <a:r>
              <a:t>—  Kalem Tarayıcılar</a:t>
            </a:r>
          </a:p>
          <a:p>
            <a:pPr marL="0" indent="0" defTabSz="262889">
              <a:spcBef>
                <a:spcPts val="1700"/>
              </a:spcBef>
              <a:buSzTx/>
              <a:buNone/>
              <a:defRPr sz="1619">
                <a:solidFill>
                  <a:srgbClr val="000000"/>
                </a:solidFill>
              </a:defRPr>
            </a:pPr>
            <a:r>
              <a:t>—  El tarayıcıları</a:t>
            </a:r>
          </a:p>
          <a:p>
            <a:pPr marL="0" indent="0" defTabSz="262889">
              <a:spcBef>
                <a:spcPts val="1700"/>
              </a:spcBef>
              <a:buSzTx/>
              <a:buNone/>
              <a:defRPr sz="1619">
                <a:solidFill>
                  <a:srgbClr val="000000"/>
                </a:solidFill>
              </a:defRPr>
            </a:pPr>
            <a:r>
              <a:t>—  Gezegen / yörünge tarayıcı (planetary scanner/ orbital scanner)</a:t>
            </a:r>
          </a:p>
          <a:p>
            <a:pPr marL="0" indent="0" defTabSz="262889">
              <a:spcBef>
                <a:spcPts val="1700"/>
              </a:spcBef>
              <a:buSzTx/>
              <a:buNone/>
              <a:defRPr sz="1619">
                <a:solidFill>
                  <a:srgbClr val="000000"/>
                </a:solidFill>
              </a:defRPr>
            </a:pPr>
            <a:r>
              <a:t>— Nadir Eser tarayıcı</a:t>
            </a:r>
          </a:p>
          <a:p>
            <a:pPr marL="0" indent="0" defTabSz="262889">
              <a:spcBef>
                <a:spcPts val="1700"/>
              </a:spcBef>
              <a:buSzTx/>
              <a:buNone/>
              <a:defRPr sz="1619">
                <a:solidFill>
                  <a:srgbClr val="000000"/>
                </a:solidFill>
              </a:defRPr>
            </a:pPr>
            <a:r>
              <a:t>— Otomatic Kitap tarayıcı</a:t>
            </a:r>
          </a:p>
          <a:p>
            <a:pPr marL="0" indent="0" defTabSz="262889">
              <a:spcBef>
                <a:spcPts val="1700"/>
              </a:spcBef>
              <a:buSzTx/>
              <a:buNone/>
              <a:defRPr sz="1619">
                <a:solidFill>
                  <a:srgbClr val="000000"/>
                </a:solidFill>
              </a:defRPr>
            </a:pPr>
            <a:r>
              <a:t>— Buyuk boy (Oversized) orijinal dokuman  tarayıcı</a:t>
            </a:r>
          </a:p>
          <a:p>
            <a:pPr marL="0" indent="0" defTabSz="262889">
              <a:spcBef>
                <a:spcPts val="1700"/>
              </a:spcBef>
              <a:buSzTx/>
              <a:buNone/>
              <a:defRPr sz="1619">
                <a:solidFill>
                  <a:srgbClr val="000000"/>
                </a:solidFill>
              </a:defRPr>
            </a:pPr>
            <a:r>
              <a:t>— Mikrofilm tarayıcı</a:t>
            </a:r>
          </a:p>
        </p:txBody>
      </p:sp>
      <p:sp>
        <p:nvSpPr>
          <p:cNvPr id="144" name="Shape 144"/>
          <p:cNvSpPr/>
          <p:nvPr/>
        </p:nvSpPr>
        <p:spPr>
          <a:xfrm>
            <a:off x="8597813" y="8699597"/>
            <a:ext cx="3086863"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8" algn="r">
              <a:defRPr sz="1200"/>
            </a:pPr>
            <a:r>
              <a:t>planetary scanner</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a:defRPr sz="9500"/>
            </a:lvl1pPr>
          </a:lstStyle>
          <a:p>
            <a:pPr/>
            <a:r>
              <a:t>Tarayıcılar</a:t>
            </a:r>
          </a:p>
        </p:txBody>
      </p:sp>
      <p:sp>
        <p:nvSpPr>
          <p:cNvPr id="147" name="Shape 147"/>
          <p:cNvSpPr/>
          <p:nvPr>
            <p:ph type="body" idx="1"/>
          </p:nvPr>
        </p:nvSpPr>
        <p:spPr>
          <a:xfrm>
            <a:off x="1270000" y="2768600"/>
            <a:ext cx="11457376" cy="5715000"/>
          </a:xfrm>
          <a:prstGeom prst="rect">
            <a:avLst/>
          </a:prstGeom>
        </p:spPr>
        <p:txBody>
          <a:bodyPr/>
          <a:lstStyle/>
          <a:p>
            <a:pPr marL="358913" indent="-358913" defTabSz="449580">
              <a:spcBef>
                <a:spcPts val="0"/>
              </a:spcBef>
              <a:buSzPct val="47000"/>
              <a:buBlip>
                <a:blip r:embed="rId2"/>
              </a:buBlip>
              <a:defRPr sz="2600">
                <a:solidFill>
                  <a:srgbClr val="000000"/>
                </a:solidFill>
                <a:uFill>
                  <a:solidFill>
                    <a:srgbClr val="000000"/>
                  </a:solidFill>
                </a:uFill>
              </a:defRPr>
            </a:pPr>
            <a:r>
              <a:t>Düz yatak tarayıcılar,</a:t>
            </a:r>
            <a:r>
              <a:t> kağıt, düz fotoğraf ve diğer basılı materyalleri taramak için kütüphaneler ve arşivler için uygundurlar. </a:t>
            </a:r>
          </a:p>
          <a:p>
            <a:pPr marL="0" indent="0" defTabSz="449580">
              <a:spcBef>
                <a:spcPts val="0"/>
              </a:spcBef>
              <a:buSzTx/>
              <a:buNone/>
              <a:defRPr sz="2600">
                <a:solidFill>
                  <a:srgbClr val="000000"/>
                </a:solidFill>
                <a:uFill>
                  <a:solidFill>
                    <a:srgbClr val="000000"/>
                  </a:solidFill>
                </a:uFill>
              </a:defRPr>
            </a:pPr>
          </a:p>
          <a:p>
            <a:pPr marL="358913" indent="-358913" defTabSz="449580">
              <a:spcBef>
                <a:spcPts val="0"/>
              </a:spcBef>
              <a:buSzPct val="47000"/>
              <a:buBlip>
                <a:blip r:embed="rId2"/>
              </a:buBlip>
              <a:defRPr sz="2600">
                <a:solidFill>
                  <a:srgbClr val="000000"/>
                </a:solidFill>
                <a:uFill>
                  <a:solidFill>
                    <a:srgbClr val="000000"/>
                  </a:solidFill>
                </a:uFill>
              </a:defRPr>
            </a:pPr>
            <a:r>
              <a:t>Slayt tarayıcılar, </a:t>
            </a:r>
            <a:r>
              <a:t>slayt ve film gibi materyalleri taramak için geliştirilmişlerdir. Bu tür tarayıcılar düz yatak tarayıcılara oranla daha yüksek optik çözünürlükte ve yüksek ton kalitesinde taramaktadırlar. </a:t>
            </a:r>
          </a:p>
          <a:p>
            <a:pPr marL="358913" indent="-358913" defTabSz="449580">
              <a:spcBef>
                <a:spcPts val="0"/>
              </a:spcBef>
              <a:buSzPct val="47000"/>
              <a:buBlip>
                <a:blip r:embed="rId2"/>
              </a:buBlip>
              <a:defRPr sz="2600">
                <a:solidFill>
                  <a:srgbClr val="000000"/>
                </a:solidFill>
                <a:uFill>
                  <a:solidFill>
                    <a:srgbClr val="000000"/>
                  </a:solidFill>
                </a:uFill>
              </a:defRPr>
            </a:pPr>
          </a:p>
          <a:p>
            <a:pPr marL="358913" indent="-358913" defTabSz="449580">
              <a:spcBef>
                <a:spcPts val="0"/>
              </a:spcBef>
              <a:buSzPct val="47000"/>
              <a:buBlip>
                <a:blip r:embed="rId2"/>
              </a:buBlip>
              <a:defRPr sz="2600">
                <a:solidFill>
                  <a:srgbClr val="000000"/>
                </a:solidFill>
                <a:uFill>
                  <a:solidFill>
                    <a:srgbClr val="000000"/>
                  </a:solidFill>
                </a:uFill>
              </a:defRPr>
            </a:pPr>
            <a:r>
              <a:t>Varil (drum) tarayıcıları</a:t>
            </a:r>
            <a:r>
              <a:t>, Varil tarayıcı ismi taranacak cismin konulduğu cam silindirden dolayı bu adı almışlar. Negatifler ve saydam için kullanılır. Yüksek çözünürlük, yüksek renk doğruluğu kalitesi ve dinamik renk oranlarında tarama yaparlar.</a:t>
            </a:r>
          </a:p>
          <a:p>
            <a:pPr marL="358913" indent="-358913" defTabSz="449580">
              <a:spcBef>
                <a:spcPts val="0"/>
              </a:spcBef>
              <a:buSzPct val="47000"/>
              <a:buBlip>
                <a:blip r:embed="rId2"/>
              </a:buBlip>
              <a:defRPr sz="2600">
                <a:solidFill>
                  <a:srgbClr val="000000"/>
                </a:solidFill>
                <a:uFill>
                  <a:solidFill>
                    <a:srgbClr val="000000"/>
                  </a:solidFill>
                </a:uFill>
              </a:defRPr>
            </a:pPr>
          </a:p>
          <a:p>
            <a:pPr marL="358913" indent="-358913" defTabSz="449580">
              <a:spcBef>
                <a:spcPts val="0"/>
              </a:spcBef>
              <a:buSzPct val="47000"/>
              <a:buBlip>
                <a:blip r:embed="rId2"/>
              </a:buBlip>
              <a:defRPr sz="2600">
                <a:solidFill>
                  <a:srgbClr val="000000"/>
                </a:solidFill>
                <a:uFill>
                  <a:solidFill>
                    <a:srgbClr val="000000"/>
                  </a:solidFill>
                </a:uFill>
              </a:defRPr>
            </a:pPr>
            <a:r>
              <a:t>Geniş-format tarayıcıları</a:t>
            </a:r>
            <a:r>
              <a:t>, büyük formatlı materyalleri taramak için kullanılırlar. Mesala mühendislik çizimleri, mimarlık projeleri, şehir mühendisliği ve yerel projelerinin taranmasında kullanılırlar.</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phPaper">
  <a:themeElements>
    <a:clrScheme name="GraphPaper">
      <a:dk1>
        <a:srgbClr val="0043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