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1pPr>
    <a:lvl2pPr marL="0" marR="0" indent="22860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2pPr>
    <a:lvl3pPr marL="0" marR="0" indent="45720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3pPr>
    <a:lvl4pPr marL="0" marR="0" indent="68580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4pPr>
    <a:lvl5pPr marL="0" marR="0" indent="91440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5pPr>
    <a:lvl6pPr marL="0" marR="0" indent="114300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6pPr>
    <a:lvl7pPr marL="0" marR="0" indent="137160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7pPr>
    <a:lvl8pPr marL="0" marR="0" indent="160020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8pPr>
    <a:lvl9pPr marL="0" marR="0" indent="182880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b="def" i="def"/>
      <a:tcStyle>
        <a:tcBdr/>
        <a:fill>
          <a:solidFill>
            <a:srgbClr val="CBCBCB">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Roman"/>
          <a:ea typeface="Iowan Old Style Roman"/>
          <a:cs typeface="Iowan Old Style Roman"/>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b="def" i="def"/>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DIN Alternate"/>
          <a:ea typeface="DIN Alternate"/>
          <a:cs typeface="DIN Alternat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Roman"/>
          <a:ea typeface="Iowan Old Style Roman"/>
          <a:cs typeface="Iowan Old Style Roman"/>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b="def" i="def"/>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b="def" i="def"/>
      <a:tcStyle>
        <a:tcBdr/>
        <a:fill>
          <a:solidFill>
            <a:srgbClr val="CBCBCB">
              <a:alpha val="36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b="def" i="def"/>
      <a:tcStyle>
        <a:tcBdr/>
        <a:fill>
          <a:solidFill>
            <a:srgbClr val="AEAEAE">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b="def" i="def"/>
      <a:tcStyle>
        <a:tcBdr/>
        <a:fill>
          <a:solidFill>
            <a:srgbClr val="EDEEEE"/>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p:nvPr>
            <p:ph type="sldImg"/>
          </p:nvPr>
        </p:nvSpPr>
        <p:spPr>
          <a:xfrm>
            <a:off x="1143000" y="685800"/>
            <a:ext cx="4572000" cy="3429000"/>
          </a:xfrm>
          <a:prstGeom prst="rect">
            <a:avLst/>
          </a:prstGeom>
        </p:spPr>
        <p:txBody>
          <a:bodyPr/>
          <a:lstStyle/>
          <a:p>
            <a:pPr/>
          </a:p>
        </p:txBody>
      </p:sp>
      <p:sp>
        <p:nvSpPr>
          <p:cNvPr id="138" name="Shape 13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body" sz="quarter" idx="13"/>
          </p:nvPr>
        </p:nvSpPr>
        <p:spPr>
          <a:xfrm>
            <a:off x="571500" y="5588000"/>
            <a:ext cx="1187578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2" name="Shape 12"/>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pPr/>
            <a:r>
              <a:t>Title Text</a:t>
            </a:r>
          </a:p>
        </p:txBody>
      </p:sp>
      <p:sp>
        <p:nvSpPr>
          <p:cNvPr id="13" name="Shape 13"/>
          <p:cNvSpPr/>
          <p:nvPr>
            <p:ph type="body" sz="half" idx="1"/>
          </p:nvPr>
        </p:nvSpPr>
        <p:spPr>
          <a:xfrm>
            <a:off x="571500" y="5676900"/>
            <a:ext cx="11861800" cy="3263900"/>
          </a:xfrm>
          <a:prstGeom prst="rect">
            <a:avLst/>
          </a:prstGeom>
        </p:spPr>
        <p:txBody>
          <a:bodyPr/>
          <a:lstStyle>
            <a:lvl1pPr marL="0" indent="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1pPr>
            <a:lvl2pPr marL="0" indent="2286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2pPr>
            <a:lvl3pPr marL="0" indent="4572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3pPr>
            <a:lvl4pPr marL="0" indent="6858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4pPr>
            <a:lvl5pPr marL="0" indent="9144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5pPr>
          </a:lstStyle>
          <a:p>
            <a:pPr/>
            <a:r>
              <a:t>Body Level One</a:t>
            </a:r>
          </a:p>
          <a:p>
            <a:pPr lvl="1"/>
            <a:r>
              <a:t>Body Level Two</a:t>
            </a:r>
          </a:p>
          <a:p>
            <a:pPr lvl="2"/>
            <a:r>
              <a:t>Body Level Three</a:t>
            </a:r>
          </a:p>
          <a:p>
            <a:pPr lvl="3"/>
            <a:r>
              <a:t>Body Level Four</a:t>
            </a:r>
          </a:p>
          <a:p>
            <a:pPr lvl="4"/>
            <a:r>
              <a:t>Body Level Five</a:t>
            </a:r>
          </a:p>
        </p:txBody>
      </p:sp>
      <p:sp>
        <p:nvSpPr>
          <p:cNvPr id="14" name="Shape 14"/>
          <p:cNvSpPr/>
          <p:nvPr>
            <p:ph type="sldNum" sz="quarter" idx="2"/>
          </p:nvPr>
        </p:nvSpPr>
        <p:spPr>
          <a:xfrm>
            <a:off x="12088552" y="9189156"/>
            <a:ext cx="309365" cy="3429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101" name="Shape 101"/>
          <p:cNvSpPr/>
          <p:nvPr/>
        </p:nvSpPr>
        <p:spPr>
          <a:xfrm>
            <a:off x="508000" y="1771650"/>
            <a:ext cx="1697832" cy="317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21000">
                <a:solidFill>
                  <a:srgbClr val="E4E4E4"/>
                </a:solidFill>
                <a:latin typeface="Baskerville SemiBold"/>
                <a:ea typeface="Baskerville SemiBold"/>
                <a:cs typeface="Baskerville SemiBold"/>
                <a:sym typeface="Baskerville SemiBold"/>
              </a:defRPr>
            </a:lvl1pPr>
          </a:lstStyle>
          <a:p>
            <a:pPr/>
            <a:r>
              <a:t>“</a:t>
            </a:r>
          </a:p>
        </p:txBody>
      </p:sp>
      <p:sp>
        <p:nvSpPr>
          <p:cNvPr id="102" name="Shape 102"/>
          <p:cNvSpPr/>
          <p:nvPr>
            <p:ph type="body" sz="quarter" idx="13"/>
          </p:nvPr>
        </p:nvSpPr>
        <p:spPr>
          <a:xfrm>
            <a:off x="1943100" y="3870536"/>
            <a:ext cx="10490200" cy="939801"/>
          </a:xfrm>
          <a:prstGeom prst="rect">
            <a:avLst/>
          </a:prstGeom>
        </p:spPr>
        <p:txBody>
          <a:bodyPr>
            <a:spAutoFit/>
          </a:bodyPr>
          <a:lstStyle>
            <a:lvl1pPr marL="0" indent="0">
              <a:spcBef>
                <a:spcPts val="1600"/>
              </a:spcBef>
              <a:buSzTx/>
              <a:buFontTx/>
              <a:buNone/>
              <a:defRPr sz="4800">
                <a:solidFill>
                  <a:srgbClr val="747676"/>
                </a:solidFill>
              </a:defRPr>
            </a:lvl1pPr>
          </a:lstStyle>
          <a:p>
            <a:pPr/>
            <a:r>
              <a:t>Type a quote here.</a:t>
            </a:r>
          </a:p>
        </p:txBody>
      </p:sp>
      <p:sp>
        <p:nvSpPr>
          <p:cNvPr id="103" name="Shape 103"/>
          <p:cNvSpPr/>
          <p:nvPr>
            <p:ph type="body" sz="quarter" idx="14"/>
          </p:nvPr>
        </p:nvSpPr>
        <p:spPr>
          <a:xfrm>
            <a:off x="1943100" y="7772400"/>
            <a:ext cx="10490200" cy="939800"/>
          </a:xfrm>
          <a:prstGeom prst="rect">
            <a:avLst/>
          </a:prstGeom>
        </p:spPr>
        <p:txBody>
          <a:bodyPr>
            <a:spAutoFit/>
          </a:bodyPr>
          <a:lstStyle>
            <a:lvl1pPr marL="0" indent="0" algn="r">
              <a:lnSpc>
                <a:spcPct val="70000"/>
              </a:lnSpc>
              <a:spcBef>
                <a:spcPts val="1600"/>
              </a:spcBef>
              <a:buSzTx/>
              <a:buFontTx/>
              <a:buNone/>
              <a:defRPr sz="4800">
                <a:solidFill>
                  <a:srgbClr val="6B6D6D"/>
                </a:solidFill>
                <a:latin typeface="Iowan Old Style Italic"/>
                <a:ea typeface="Iowan Old Style Italic"/>
                <a:cs typeface="Iowan Old Style Italic"/>
                <a:sym typeface="Iowan Old Style Italic"/>
              </a:defRPr>
            </a:lvl1pPr>
          </a:lstStyle>
          <a:p>
            <a:pPr/>
            <a:r>
              <a:t>-Johnny Appleseed</a:t>
            </a:r>
          </a:p>
        </p:txBody>
      </p:sp>
      <p:sp>
        <p:nvSpPr>
          <p:cNvPr id="104" name="Shape 10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11" name="Shape 111"/>
          <p:cNvSpPr/>
          <p:nvPr>
            <p:ph type="pic" idx="13"/>
          </p:nvPr>
        </p:nvSpPr>
        <p:spPr>
          <a:xfrm>
            <a:off x="0" y="0"/>
            <a:ext cx="13004800" cy="9753600"/>
          </a:xfrm>
          <a:prstGeom prst="rect">
            <a:avLst/>
          </a:prstGeom>
        </p:spPr>
        <p:txBody>
          <a:bodyPr lIns="91439" tIns="45719" rIns="91439" bIns="45719">
            <a:noAutofit/>
          </a:bodyPr>
          <a:lstStyle/>
          <a:p>
            <a:pPr/>
          </a:p>
        </p:txBody>
      </p:sp>
      <p:sp>
        <p:nvSpPr>
          <p:cNvPr id="112" name="Shape 112"/>
          <p:cNvSpPr/>
          <p:nvPr>
            <p:ph type="sldNum" sz="quarter" idx="2"/>
          </p:nvPr>
        </p:nvSpPr>
        <p:spPr>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9" name="Shape 11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Başlık ve İçerik">
    <p:bg>
      <p:bgPr>
        <a:solidFill>
          <a:srgbClr val="FFFFF3"/>
        </a:solidFill>
      </p:bgPr>
    </p:bg>
    <p:spTree>
      <p:nvGrpSpPr>
        <p:cNvPr id="1" name=""/>
        <p:cNvGrpSpPr/>
        <p:nvPr/>
      </p:nvGrpSpPr>
      <p:grpSpPr>
        <a:xfrm>
          <a:off x="0" y="0"/>
          <a:ext cx="0" cy="0"/>
          <a:chOff x="0" y="0"/>
          <a:chExt cx="0" cy="0"/>
        </a:xfrm>
      </p:grpSpPr>
      <p:grpSp>
        <p:nvGrpSpPr>
          <p:cNvPr id="128" name="Group 128"/>
          <p:cNvGrpSpPr/>
          <p:nvPr/>
        </p:nvGrpSpPr>
        <p:grpSpPr>
          <a:xfrm>
            <a:off x="1176933" y="2521035"/>
            <a:ext cx="10650932" cy="90031"/>
            <a:chOff x="0" y="0"/>
            <a:chExt cx="10650931" cy="90029"/>
          </a:xfrm>
        </p:grpSpPr>
        <p:sp>
          <p:nvSpPr>
            <p:cNvPr id="126" name="Shape 126"/>
            <p:cNvSpPr/>
            <p:nvPr/>
          </p:nvSpPr>
          <p:spPr>
            <a:xfrm flipH="1" flipV="1">
              <a:off x="-1" y="0"/>
              <a:ext cx="10650933" cy="1"/>
            </a:xfrm>
            <a:prstGeom prst="line">
              <a:avLst/>
            </a:prstGeom>
            <a:noFill/>
            <a:ln w="38100" cap="flat">
              <a:solidFill>
                <a:srgbClr val="514843"/>
              </a:solidFill>
              <a:prstDash val="solid"/>
              <a:miter lim="800000"/>
            </a:ln>
            <a:effectLst/>
          </p:spPr>
          <p:txBody>
            <a:bodyPr wrap="square" lIns="48767" tIns="48767" rIns="48767" bIns="48767" numCol="1" anchor="t">
              <a:noAutofit/>
            </a:bodyPr>
            <a:lstStyle/>
            <a:p>
              <a:pPr defTabSz="1300480">
                <a:spcBef>
                  <a:spcPts val="0"/>
                </a:spcBef>
                <a:defRPr spc="0" sz="2400">
                  <a:solidFill>
                    <a:srgbClr val="514843"/>
                  </a:solidFill>
                  <a:latin typeface="Euphemia"/>
                  <a:ea typeface="Euphemia"/>
                  <a:cs typeface="Euphemia"/>
                  <a:sym typeface="Euphemia"/>
                </a:defRPr>
              </a:pPr>
            </a:p>
          </p:txBody>
        </p:sp>
        <p:sp>
          <p:nvSpPr>
            <p:cNvPr id="127" name="Shape 127"/>
            <p:cNvSpPr/>
            <p:nvPr/>
          </p:nvSpPr>
          <p:spPr>
            <a:xfrm flipH="1" flipV="1">
              <a:off x="-1" y="90029"/>
              <a:ext cx="10650933" cy="1"/>
            </a:xfrm>
            <a:prstGeom prst="line">
              <a:avLst/>
            </a:prstGeom>
            <a:noFill/>
            <a:ln w="12700" cap="flat">
              <a:solidFill>
                <a:srgbClr val="514843"/>
              </a:solidFill>
              <a:prstDash val="solid"/>
              <a:miter lim="800000"/>
            </a:ln>
            <a:effectLst/>
          </p:spPr>
          <p:txBody>
            <a:bodyPr wrap="square" lIns="48767" tIns="48767" rIns="48767" bIns="48767" numCol="1" anchor="t">
              <a:noAutofit/>
            </a:bodyPr>
            <a:lstStyle/>
            <a:p>
              <a:pPr defTabSz="1300480">
                <a:spcBef>
                  <a:spcPts val="0"/>
                </a:spcBef>
                <a:defRPr spc="0" sz="2400">
                  <a:solidFill>
                    <a:srgbClr val="514843"/>
                  </a:solidFill>
                  <a:latin typeface="Euphemia"/>
                  <a:ea typeface="Euphemia"/>
                  <a:cs typeface="Euphemia"/>
                  <a:sym typeface="Euphemia"/>
                </a:defRPr>
              </a:pPr>
            </a:p>
          </p:txBody>
        </p:sp>
      </p:grpSp>
      <p:sp>
        <p:nvSpPr>
          <p:cNvPr id="129" name="Shape 129"/>
          <p:cNvSpPr/>
          <p:nvPr>
            <p:ph type="title"/>
          </p:nvPr>
        </p:nvSpPr>
        <p:spPr>
          <a:xfrm>
            <a:off x="1178559" y="1300479"/>
            <a:ext cx="10646063" cy="1170094"/>
          </a:xfrm>
          <a:prstGeom prst="rect">
            <a:avLst/>
          </a:prstGeom>
        </p:spPr>
        <p:txBody>
          <a:bodyPr lIns="0" tIns="0" rIns="0" bIns="0" anchor="b"/>
          <a:lstStyle>
            <a:lvl1pPr defTabSz="1300480">
              <a:lnSpc>
                <a:spcPct val="90000"/>
              </a:lnSpc>
              <a:spcBef>
                <a:spcPts val="0"/>
              </a:spcBef>
              <a:defRPr cap="none" sz="3800">
                <a:solidFill>
                  <a:srgbClr val="514843"/>
                </a:solidFill>
                <a:latin typeface="Plantagenet Cherokee"/>
                <a:ea typeface="Plantagenet Cherokee"/>
                <a:cs typeface="Plantagenet Cherokee"/>
                <a:sym typeface="Plantagenet Cherokee"/>
              </a:defRPr>
            </a:lvl1pPr>
          </a:lstStyle>
          <a:p>
            <a:pPr/>
            <a:r>
              <a:t>Title Text</a:t>
            </a:r>
          </a:p>
        </p:txBody>
      </p:sp>
      <p:sp>
        <p:nvSpPr>
          <p:cNvPr id="130" name="Shape 130"/>
          <p:cNvSpPr/>
          <p:nvPr>
            <p:ph type="body" idx="1"/>
          </p:nvPr>
        </p:nvSpPr>
        <p:spPr>
          <a:xfrm>
            <a:off x="1178559" y="2926079"/>
            <a:ext cx="10647682" cy="4876802"/>
          </a:xfrm>
          <a:prstGeom prst="rect">
            <a:avLst/>
          </a:prstGeom>
        </p:spPr>
        <p:txBody>
          <a:bodyPr lIns="0" tIns="0" rIns="0" bIns="0"/>
          <a:lstStyle>
            <a:lvl1pPr marL="320039" indent="-320039" defTabSz="1300480">
              <a:lnSpc>
                <a:spcPct val="90000"/>
              </a:lnSpc>
              <a:spcBef>
                <a:spcPts val="2500"/>
              </a:spcBef>
              <a:buSzPct val="100000"/>
              <a:buFont typeface="Wingdings"/>
              <a:buChar char="▪"/>
              <a:defRPr sz="2800">
                <a:solidFill>
                  <a:srgbClr val="514843"/>
                </a:solidFill>
                <a:latin typeface="Euphemia"/>
                <a:ea typeface="Euphemia"/>
                <a:cs typeface="Euphemia"/>
                <a:sym typeface="Euphemia"/>
              </a:defRPr>
            </a:lvl1pPr>
            <a:lvl2pPr marL="857250" indent="-400050" defTabSz="1300480">
              <a:lnSpc>
                <a:spcPct val="90000"/>
              </a:lnSpc>
              <a:spcBef>
                <a:spcPts val="2500"/>
              </a:spcBef>
              <a:buSzPct val="100000"/>
              <a:buFont typeface="Wingdings"/>
              <a:buChar char="▪"/>
              <a:defRPr sz="2800">
                <a:solidFill>
                  <a:srgbClr val="514843"/>
                </a:solidFill>
                <a:latin typeface="Euphemia"/>
                <a:ea typeface="Euphemia"/>
                <a:cs typeface="Euphemia"/>
                <a:sym typeface="Euphemia"/>
              </a:defRPr>
            </a:lvl2pPr>
            <a:lvl3pPr marL="1371600" indent="-457200" defTabSz="1300480">
              <a:lnSpc>
                <a:spcPct val="90000"/>
              </a:lnSpc>
              <a:spcBef>
                <a:spcPts val="2500"/>
              </a:spcBef>
              <a:buSzPct val="100000"/>
              <a:buFont typeface="Wingdings"/>
              <a:buChar char="▪"/>
              <a:defRPr sz="2800">
                <a:solidFill>
                  <a:srgbClr val="514843"/>
                </a:solidFill>
                <a:latin typeface="Euphemia"/>
                <a:ea typeface="Euphemia"/>
                <a:cs typeface="Euphemia"/>
                <a:sym typeface="Euphemia"/>
              </a:defRPr>
            </a:lvl3pPr>
            <a:lvl4pPr marL="1828800" indent="-457200" defTabSz="1300480">
              <a:lnSpc>
                <a:spcPct val="90000"/>
              </a:lnSpc>
              <a:spcBef>
                <a:spcPts val="2500"/>
              </a:spcBef>
              <a:buSzPct val="100000"/>
              <a:buFont typeface="Wingdings"/>
              <a:buChar char="▪"/>
              <a:defRPr sz="2800">
                <a:solidFill>
                  <a:srgbClr val="514843"/>
                </a:solidFill>
                <a:latin typeface="Euphemia"/>
                <a:ea typeface="Euphemia"/>
                <a:cs typeface="Euphemia"/>
                <a:sym typeface="Euphemia"/>
              </a:defRPr>
            </a:lvl4pPr>
            <a:lvl5pPr marL="2286000" indent="-457200" defTabSz="1300480">
              <a:lnSpc>
                <a:spcPct val="90000"/>
              </a:lnSpc>
              <a:spcBef>
                <a:spcPts val="2500"/>
              </a:spcBef>
              <a:buSzPct val="100000"/>
              <a:buFont typeface="Wingdings"/>
              <a:buChar char="▪"/>
              <a:defRPr sz="2800">
                <a:solidFill>
                  <a:srgbClr val="514843"/>
                </a:solidFill>
                <a:latin typeface="Euphemia"/>
                <a:ea typeface="Euphemia"/>
                <a:cs typeface="Euphemia"/>
                <a:sym typeface="Euphemia"/>
              </a:defRPr>
            </a:lvl5pPr>
          </a:lstStyle>
          <a:p>
            <a:pPr/>
            <a:r>
              <a:t>Body Level One</a:t>
            </a:r>
          </a:p>
          <a:p>
            <a:pPr lvl="1"/>
            <a:r>
              <a:t>Body Level Two</a:t>
            </a:r>
          </a:p>
          <a:p>
            <a:pPr lvl="2"/>
            <a:r>
              <a:t>Body Level Three</a:t>
            </a:r>
          </a:p>
          <a:p>
            <a:pPr lvl="3"/>
            <a:r>
              <a:t>Body Level Four</a:t>
            </a:r>
          </a:p>
          <a:p>
            <a:pPr lvl="4"/>
            <a:r>
              <a:t>Body Level Five</a:t>
            </a:r>
          </a:p>
        </p:txBody>
      </p:sp>
      <p:sp>
        <p:nvSpPr>
          <p:cNvPr id="131" name="Shape 131"/>
          <p:cNvSpPr/>
          <p:nvPr>
            <p:ph type="sldNum" sz="quarter" idx="2"/>
          </p:nvPr>
        </p:nvSpPr>
        <p:spPr>
          <a:xfrm>
            <a:off x="11585901" y="8073391"/>
            <a:ext cx="238721" cy="241301"/>
          </a:xfrm>
          <a:prstGeom prst="rect">
            <a:avLst/>
          </a:prstGeom>
        </p:spPr>
        <p:txBody>
          <a:bodyPr lIns="0" tIns="0" rIns="0" bIns="0" anchor="ctr"/>
          <a:lstStyle>
            <a:lvl1pPr defTabSz="1300480">
              <a:defRPr>
                <a:solidFill>
                  <a:srgbClr val="9D8F88"/>
                </a:solidFill>
                <a:latin typeface="Euphemia"/>
                <a:ea typeface="Euphemia"/>
                <a:cs typeface="Euphemia"/>
                <a:sym typeface="Euphemi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1" name="Shape 21"/>
          <p:cNvSpPr/>
          <p:nvPr>
            <p:ph type="pic" idx="13"/>
          </p:nvPr>
        </p:nvSpPr>
        <p:spPr>
          <a:xfrm>
            <a:off x="0" y="0"/>
            <a:ext cx="13004800" cy="9753600"/>
          </a:xfrm>
          <a:prstGeom prst="rect">
            <a:avLst/>
          </a:prstGeom>
        </p:spPr>
        <p:txBody>
          <a:bodyPr lIns="91439" tIns="45719" rIns="91439" bIns="45719">
            <a:noAutofit/>
          </a:bodyPr>
          <a:lstStyle/>
          <a:p>
            <a:pPr/>
          </a:p>
        </p:txBody>
      </p:sp>
      <p:sp>
        <p:nvSpPr>
          <p:cNvPr id="22" name="Shape 22"/>
          <p:cNvSpPr/>
          <p:nvPr>
            <p:ph type="body" sz="half" idx="14"/>
          </p:nvPr>
        </p:nvSpPr>
        <p:spPr>
          <a:xfrm>
            <a:off x="0" y="5422900"/>
            <a:ext cx="13004800" cy="3606800"/>
          </a:xfrm>
          <a:prstGeom prst="rect">
            <a:avLst/>
          </a:prstGeom>
          <a:solidFill>
            <a:srgbClr val="FFFFFF"/>
          </a:solidFill>
        </p:spPr>
        <p:txBody>
          <a:bodyPr anchor="ctr">
            <a:noAutofit/>
          </a:bodyPr>
          <a:lstStyle/>
          <a:p>
            <a:pPr marL="0" indent="0" algn="ctr">
              <a:spcBef>
                <a:spcPts val="0"/>
              </a:spcBef>
              <a:buSzTx/>
              <a:buFontTx/>
              <a:buNone/>
              <a:defRPr sz="2400">
                <a:latin typeface="DIN Alternate"/>
                <a:ea typeface="DIN Alternate"/>
                <a:cs typeface="DIN Alternate"/>
                <a:sym typeface="DIN Alternate"/>
              </a:defRPr>
            </a:pPr>
          </a:p>
        </p:txBody>
      </p:sp>
      <p:sp>
        <p:nvSpPr>
          <p:cNvPr id="23" name="Shape 23"/>
          <p:cNvSpPr/>
          <p:nvPr>
            <p:ph type="body" sz="quarter" idx="15"/>
          </p:nvPr>
        </p:nvSpPr>
        <p:spPr>
          <a:xfrm flipV="1">
            <a:off x="571500" y="7619996"/>
            <a:ext cx="11874500" cy="4"/>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24" name="Shape 24"/>
          <p:cNvSpPr/>
          <p:nvPr>
            <p:ph type="title"/>
          </p:nvPr>
        </p:nvSpPr>
        <p:spPr>
          <a:xfrm>
            <a:off x="571500" y="5562600"/>
            <a:ext cx="11861800" cy="2209800"/>
          </a:xfrm>
          <a:prstGeom prst="rect">
            <a:avLst/>
          </a:prstGeom>
        </p:spPr>
        <p:txBody>
          <a:bodyPr anchor="b"/>
          <a:lstStyle>
            <a:lvl1pPr algn="r">
              <a:lnSpc>
                <a:spcPct val="80000"/>
              </a:lnSpc>
              <a:spcBef>
                <a:spcPts val="0"/>
              </a:spcBef>
              <a:defRPr sz="12100">
                <a:solidFill>
                  <a:srgbClr val="5C5C5C"/>
                </a:solidFill>
              </a:defRPr>
            </a:lvl1pPr>
          </a:lstStyle>
          <a:p>
            <a:pPr/>
            <a:r>
              <a:t>Title Text</a:t>
            </a:r>
          </a:p>
        </p:txBody>
      </p:sp>
      <p:sp>
        <p:nvSpPr>
          <p:cNvPr id="25" name="Shape 25"/>
          <p:cNvSpPr/>
          <p:nvPr>
            <p:ph type="body" sz="quarter" idx="1"/>
          </p:nvPr>
        </p:nvSpPr>
        <p:spPr>
          <a:xfrm>
            <a:off x="571500" y="7670800"/>
            <a:ext cx="11861800" cy="1231900"/>
          </a:xfrm>
          <a:prstGeom prst="rect">
            <a:avLst/>
          </a:prstGeom>
        </p:spPr>
        <p:txBody>
          <a:bodyPr/>
          <a:lstStyle>
            <a:lvl1pPr marL="0" indent="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1pPr>
            <a:lvl2pPr marL="0" indent="2286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2pPr>
            <a:lvl3pPr marL="0" indent="4572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3pPr>
            <a:lvl4pPr marL="0" indent="6858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4pPr>
            <a:lvl5pPr marL="0" indent="9144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5pPr>
          </a:lstStyle>
          <a:p>
            <a:pPr/>
            <a:r>
              <a:t>Body Level One</a:t>
            </a:r>
          </a:p>
          <a:p>
            <a:pPr lvl="1"/>
            <a:r>
              <a:t>Body Level Two</a:t>
            </a:r>
          </a:p>
          <a:p>
            <a:pPr lvl="2"/>
            <a:r>
              <a:t>Body Level Three</a:t>
            </a:r>
          </a:p>
          <a:p>
            <a:pPr lvl="3"/>
            <a:r>
              <a:t>Body Level Four</a:t>
            </a:r>
          </a:p>
          <a:p>
            <a:pPr lvl="4"/>
            <a:r>
              <a:t>Body Level Five</a:t>
            </a:r>
          </a:p>
        </p:txBody>
      </p:sp>
      <p:sp>
        <p:nvSpPr>
          <p:cNvPr id="26" name="Shape 26"/>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3" name="Shape 33"/>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pPr/>
            <a:r>
              <a:t>Title Text</a:t>
            </a:r>
          </a:p>
        </p:txBody>
      </p:sp>
      <p:sp>
        <p:nvSpPr>
          <p:cNvPr id="34" name="Shape 34"/>
          <p:cNvSpPr/>
          <p:nvPr>
            <p:ph type="sldNum" sz="quarter" idx="2"/>
          </p:nvPr>
        </p:nvSpPr>
        <p:spPr>
          <a:xfrm>
            <a:off x="12083465" y="9189156"/>
            <a:ext cx="309365" cy="3429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41" name="Shape 41"/>
          <p:cNvSpPr/>
          <p:nvPr>
            <p:ph type="pic" idx="13"/>
          </p:nvPr>
        </p:nvSpPr>
        <p:spPr>
          <a:xfrm>
            <a:off x="7531100" y="0"/>
            <a:ext cx="5473700" cy="9753600"/>
          </a:xfrm>
          <a:prstGeom prst="rect">
            <a:avLst/>
          </a:prstGeom>
        </p:spPr>
        <p:txBody>
          <a:bodyPr lIns="91439" tIns="45719" rIns="91439" bIns="45719">
            <a:noAutofit/>
          </a:bodyPr>
          <a:lstStyle/>
          <a:p>
            <a:pPr/>
          </a:p>
        </p:txBody>
      </p:sp>
      <p:sp>
        <p:nvSpPr>
          <p:cNvPr id="42" name="Shape 42"/>
          <p:cNvSpPr/>
          <p:nvPr>
            <p:ph type="body" sz="quarter" idx="14"/>
          </p:nvPr>
        </p:nvSpPr>
        <p:spPr>
          <a:xfrm flipV="1">
            <a:off x="571500" y="7619998"/>
            <a:ext cx="645160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43" name="Shape 43"/>
          <p:cNvSpPr/>
          <p:nvPr>
            <p:ph type="title"/>
          </p:nvPr>
        </p:nvSpPr>
        <p:spPr>
          <a:xfrm>
            <a:off x="571500" y="571500"/>
            <a:ext cx="6451600" cy="7213600"/>
          </a:xfrm>
          <a:prstGeom prst="rect">
            <a:avLst/>
          </a:prstGeom>
        </p:spPr>
        <p:txBody>
          <a:bodyPr anchor="b"/>
          <a:lstStyle>
            <a:lvl1pPr algn="r">
              <a:lnSpc>
                <a:spcPct val="80000"/>
              </a:lnSpc>
              <a:spcBef>
                <a:spcPts val="0"/>
              </a:spcBef>
              <a:defRPr sz="12100">
                <a:solidFill>
                  <a:srgbClr val="5C5C5C"/>
                </a:solidFill>
              </a:defRPr>
            </a:lvl1pPr>
          </a:lstStyle>
          <a:p>
            <a:pPr/>
            <a:r>
              <a:t>Title Text</a:t>
            </a:r>
          </a:p>
        </p:txBody>
      </p:sp>
      <p:sp>
        <p:nvSpPr>
          <p:cNvPr id="44" name="Shape 44"/>
          <p:cNvSpPr/>
          <p:nvPr>
            <p:ph type="body" sz="quarter" idx="1"/>
          </p:nvPr>
        </p:nvSpPr>
        <p:spPr>
          <a:xfrm>
            <a:off x="571500" y="7670800"/>
            <a:ext cx="6451600" cy="1358900"/>
          </a:xfrm>
          <a:prstGeom prst="rect">
            <a:avLst/>
          </a:prstGeom>
        </p:spPr>
        <p:txBody>
          <a:bodyPr/>
          <a:lstStyle>
            <a:lvl1pPr marL="0" indent="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1pPr>
            <a:lvl2pPr marL="0" indent="2286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2pPr>
            <a:lvl3pPr marL="0" indent="4572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3pPr>
            <a:lvl4pPr marL="0" indent="6858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4pPr>
            <a:lvl5pPr marL="0" indent="9144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5pPr>
          </a:lstStyle>
          <a:p>
            <a:pPr/>
            <a:r>
              <a:t>Body Level One</a:t>
            </a:r>
          </a:p>
          <a:p>
            <a:pPr lvl="1"/>
            <a:r>
              <a:t>Body Level Two</a:t>
            </a:r>
          </a:p>
          <a:p>
            <a:pPr lvl="2"/>
            <a:r>
              <a:t>Body Level Three</a:t>
            </a:r>
          </a:p>
          <a:p>
            <a:pPr lvl="3"/>
            <a:r>
              <a:t>Body Level Four</a:t>
            </a:r>
          </a:p>
          <a:p>
            <a:pPr lvl="4"/>
            <a:r>
              <a:t>Body Level Five</a:t>
            </a:r>
          </a:p>
        </p:txBody>
      </p:sp>
      <p:sp>
        <p:nvSpPr>
          <p:cNvPr id="45" name="Shape 45"/>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52" name="Shape 52"/>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53" name="Shape 53"/>
          <p:cNvSpPr/>
          <p:nvPr>
            <p:ph type="title"/>
          </p:nvPr>
        </p:nvSpPr>
        <p:spPr>
          <a:prstGeom prst="rect">
            <a:avLst/>
          </a:prstGeom>
        </p:spPr>
        <p:txBody>
          <a:bodyPr/>
          <a:lstStyle/>
          <a:p>
            <a:pPr/>
            <a:r>
              <a:t>Title Text</a:t>
            </a:r>
          </a:p>
        </p:txBody>
      </p:sp>
      <p:sp>
        <p:nvSpPr>
          <p:cNvPr id="54" name="Shape 5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61" name="Shape 61"/>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62" name="Shape 62"/>
          <p:cNvSpPr/>
          <p:nvPr>
            <p:ph type="title"/>
          </p:nvPr>
        </p:nvSpPr>
        <p:spPr>
          <a:prstGeom prst="rect">
            <a:avLst/>
          </a:prstGeom>
        </p:spPr>
        <p:txBody>
          <a:bodyPr/>
          <a:lstStyle/>
          <a:p>
            <a:pPr/>
            <a:r>
              <a:t>Title Text</a:t>
            </a:r>
          </a:p>
        </p:txBody>
      </p:sp>
      <p:sp>
        <p:nvSpPr>
          <p:cNvPr id="63" name="Shape 63"/>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4" name="Shape 6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71" name="Shape 71"/>
          <p:cNvSpPr/>
          <p:nvPr>
            <p:ph type="pic" idx="13"/>
          </p:nvPr>
        </p:nvSpPr>
        <p:spPr>
          <a:xfrm>
            <a:off x="0" y="0"/>
            <a:ext cx="6438900" cy="9753600"/>
          </a:xfrm>
          <a:prstGeom prst="rect">
            <a:avLst/>
          </a:prstGeom>
        </p:spPr>
        <p:txBody>
          <a:bodyPr lIns="91439" tIns="45719" rIns="91439" bIns="45719">
            <a:noAutofit/>
          </a:bodyPr>
          <a:lstStyle/>
          <a:p>
            <a:pPr/>
          </a:p>
        </p:txBody>
      </p:sp>
      <p:sp>
        <p:nvSpPr>
          <p:cNvPr id="72" name="Shape 72"/>
          <p:cNvSpPr/>
          <p:nvPr>
            <p:ph type="body" sz="quarter" idx="14"/>
          </p:nvPr>
        </p:nvSpPr>
        <p:spPr>
          <a:xfrm>
            <a:off x="7023100" y="1574800"/>
            <a:ext cx="53975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73" name="Shape 73"/>
          <p:cNvSpPr/>
          <p:nvPr>
            <p:ph type="title"/>
          </p:nvPr>
        </p:nvSpPr>
        <p:spPr>
          <a:xfrm>
            <a:off x="7023100" y="723900"/>
            <a:ext cx="5397500" cy="723900"/>
          </a:xfrm>
          <a:prstGeom prst="rect">
            <a:avLst/>
          </a:prstGeom>
        </p:spPr>
        <p:txBody>
          <a:bodyPr/>
          <a:lstStyle/>
          <a:p>
            <a:pPr/>
            <a:r>
              <a:t>Title Text</a:t>
            </a:r>
          </a:p>
        </p:txBody>
      </p:sp>
      <p:sp>
        <p:nvSpPr>
          <p:cNvPr id="74" name="Shape 74"/>
          <p:cNvSpPr/>
          <p:nvPr>
            <p:ph type="body" sz="half" idx="1"/>
          </p:nvPr>
        </p:nvSpPr>
        <p:spPr>
          <a:xfrm>
            <a:off x="7023100" y="1803400"/>
            <a:ext cx="5397500" cy="7226300"/>
          </a:xfrm>
          <a:prstGeom prst="rect">
            <a:avLst/>
          </a:prstGeom>
        </p:spPr>
        <p:txBody>
          <a:bodyPr/>
          <a:lstStyle>
            <a:lvl1pPr marL="406400" indent="-406400">
              <a:defRPr sz="2800"/>
            </a:lvl1pPr>
            <a:lvl2pPr marL="812800" indent="-406400">
              <a:defRPr sz="2800"/>
            </a:lvl2pPr>
            <a:lvl3pPr marL="1219200" indent="-406400">
              <a:defRPr sz="2800"/>
            </a:lvl3pPr>
            <a:lvl4pPr marL="1625600" indent="-406400">
              <a:defRPr sz="2800"/>
            </a:lvl4pPr>
            <a:lvl5pPr marL="2032000" indent="-406400">
              <a:defRPr sz="2800"/>
            </a:lvl5pPr>
          </a:lstStyle>
          <a:p>
            <a:pPr/>
            <a:r>
              <a:t>Body Level One</a:t>
            </a:r>
          </a:p>
          <a:p>
            <a:pPr lvl="1"/>
            <a:r>
              <a:t>Body Level Two</a:t>
            </a:r>
          </a:p>
          <a:p>
            <a:pPr lvl="2"/>
            <a:r>
              <a:t>Body Level Three</a:t>
            </a:r>
          </a:p>
          <a:p>
            <a:pPr lvl="3"/>
            <a:r>
              <a:t>Body Level Four</a:t>
            </a:r>
          </a:p>
          <a:p>
            <a:pPr lvl="4"/>
            <a:r>
              <a:t>Body Level Five</a:t>
            </a:r>
          </a:p>
        </p:txBody>
      </p:sp>
      <p:sp>
        <p:nvSpPr>
          <p:cNvPr id="75" name="Shape 7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82" name="Shape 82"/>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3" name="Shape 8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90" name="Shape 90"/>
          <p:cNvSpPr/>
          <p:nvPr>
            <p:ph type="pic" idx="13"/>
          </p:nvPr>
        </p:nvSpPr>
        <p:spPr>
          <a:xfrm>
            <a:off x="571500" y="571500"/>
            <a:ext cx="7429500" cy="7315200"/>
          </a:xfrm>
          <a:prstGeom prst="rect">
            <a:avLst/>
          </a:prstGeom>
        </p:spPr>
        <p:txBody>
          <a:bodyPr lIns="91439" tIns="45719" rIns="91439" bIns="45719">
            <a:noAutofit/>
          </a:bodyPr>
          <a:lstStyle/>
          <a:p>
            <a:pPr/>
          </a:p>
        </p:txBody>
      </p:sp>
      <p:sp>
        <p:nvSpPr>
          <p:cNvPr id="91" name="Shape 91"/>
          <p:cNvSpPr/>
          <p:nvPr>
            <p:ph type="pic" sz="quarter" idx="14"/>
          </p:nvPr>
        </p:nvSpPr>
        <p:spPr>
          <a:xfrm>
            <a:off x="8128000" y="571500"/>
            <a:ext cx="4305300" cy="3594100"/>
          </a:xfrm>
          <a:prstGeom prst="rect">
            <a:avLst/>
          </a:prstGeom>
        </p:spPr>
        <p:txBody>
          <a:bodyPr lIns="91439" tIns="45719" rIns="91439" bIns="45719">
            <a:noAutofit/>
          </a:bodyPr>
          <a:lstStyle/>
          <a:p>
            <a:pPr/>
          </a:p>
        </p:txBody>
      </p:sp>
      <p:sp>
        <p:nvSpPr>
          <p:cNvPr id="92" name="Shape 92"/>
          <p:cNvSpPr/>
          <p:nvPr>
            <p:ph type="pic" sz="quarter" idx="15"/>
          </p:nvPr>
        </p:nvSpPr>
        <p:spPr>
          <a:xfrm>
            <a:off x="8128000" y="4292600"/>
            <a:ext cx="4305300" cy="3594100"/>
          </a:xfrm>
          <a:prstGeom prst="rect">
            <a:avLst/>
          </a:prstGeom>
        </p:spPr>
        <p:txBody>
          <a:bodyPr lIns="91439" tIns="45719" rIns="91439" bIns="45719">
            <a:noAutofit/>
          </a:bodyPr>
          <a:lstStyle/>
          <a:p>
            <a:pPr/>
          </a:p>
        </p:txBody>
      </p:sp>
      <p:sp>
        <p:nvSpPr>
          <p:cNvPr id="93" name="Shape 93"/>
          <p:cNvSpPr/>
          <p:nvPr>
            <p:ph type="body" sz="quarter" idx="1"/>
          </p:nvPr>
        </p:nvSpPr>
        <p:spPr>
          <a:xfrm>
            <a:off x="571500" y="8051800"/>
            <a:ext cx="11861800" cy="1333500"/>
          </a:xfrm>
          <a:prstGeom prst="rect">
            <a:avLst/>
          </a:prstGeom>
        </p:spPr>
        <p:txBody>
          <a:bodyPr/>
          <a:lstStyle>
            <a:lvl1pPr marL="0" indent="0">
              <a:spcBef>
                <a:spcPts val="1400"/>
              </a:spcBef>
              <a:buSzTx/>
              <a:buFontTx/>
              <a:buNone/>
              <a:defRPr spc="28" sz="2800">
                <a:latin typeface="Iowan Old Style Italic"/>
                <a:ea typeface="Iowan Old Style Italic"/>
                <a:cs typeface="Iowan Old Style Italic"/>
                <a:sym typeface="Iowan Old Style Italic"/>
              </a:defRPr>
            </a:lvl1pPr>
            <a:lvl2pPr marL="0" indent="228600">
              <a:spcBef>
                <a:spcPts val="1400"/>
              </a:spcBef>
              <a:buSzTx/>
              <a:buFontTx/>
              <a:buNone/>
              <a:defRPr spc="28" sz="2800">
                <a:latin typeface="Iowan Old Style Italic"/>
                <a:ea typeface="Iowan Old Style Italic"/>
                <a:cs typeface="Iowan Old Style Italic"/>
                <a:sym typeface="Iowan Old Style Italic"/>
              </a:defRPr>
            </a:lvl2pPr>
            <a:lvl3pPr marL="0" indent="457200">
              <a:spcBef>
                <a:spcPts val="1400"/>
              </a:spcBef>
              <a:buSzTx/>
              <a:buFontTx/>
              <a:buNone/>
              <a:defRPr spc="28" sz="2800">
                <a:latin typeface="Iowan Old Style Italic"/>
                <a:ea typeface="Iowan Old Style Italic"/>
                <a:cs typeface="Iowan Old Style Italic"/>
                <a:sym typeface="Iowan Old Style Italic"/>
              </a:defRPr>
            </a:lvl3pPr>
            <a:lvl4pPr marL="0" indent="685800">
              <a:spcBef>
                <a:spcPts val="1400"/>
              </a:spcBef>
              <a:buSzTx/>
              <a:buFontTx/>
              <a:buNone/>
              <a:defRPr spc="28" sz="2800">
                <a:latin typeface="Iowan Old Style Italic"/>
                <a:ea typeface="Iowan Old Style Italic"/>
                <a:cs typeface="Iowan Old Style Italic"/>
                <a:sym typeface="Iowan Old Style Italic"/>
              </a:defRPr>
            </a:lvl4pPr>
            <a:lvl5pPr marL="0" indent="914400">
              <a:spcBef>
                <a:spcPts val="1400"/>
              </a:spcBef>
              <a:buSzTx/>
              <a:buFontTx/>
              <a:buNone/>
              <a:defRPr spc="28" sz="2800">
                <a:latin typeface="Iowan Old Style Italic"/>
                <a:ea typeface="Iowan Old Style Italic"/>
                <a:cs typeface="Iowan Old Style Italic"/>
                <a:sym typeface="Iowan Old Style Italic"/>
              </a:defRPr>
            </a:lvl5pPr>
          </a:lstStyle>
          <a:p>
            <a:pPr/>
            <a:r>
              <a:t>Body Level One</a:t>
            </a:r>
          </a:p>
          <a:p>
            <a:pPr lvl="1"/>
            <a:r>
              <a:t>Body Level Two</a:t>
            </a:r>
          </a:p>
          <a:p>
            <a:pPr lvl="2"/>
            <a:r>
              <a:t>Body Level Three</a:t>
            </a:r>
          </a:p>
          <a:p>
            <a:pPr lvl="3"/>
            <a:r>
              <a:t>Body Level Four</a:t>
            </a:r>
          </a:p>
          <a:p>
            <a:pPr lvl="4"/>
            <a:r>
              <a:t>Body Level Five</a:t>
            </a:r>
          </a:p>
        </p:txBody>
      </p:sp>
      <p:sp>
        <p:nvSpPr>
          <p:cNvPr id="94" name="Shape 9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571500" y="723900"/>
            <a:ext cx="118618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3" name="Shape 3"/>
          <p:cNvSpPr/>
          <p:nvPr>
            <p:ph type="body" idx="1"/>
          </p:nvPr>
        </p:nvSpPr>
        <p:spPr>
          <a:xfrm>
            <a:off x="571500" y="1803400"/>
            <a:ext cx="11861800" cy="7226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12081047" y="9194800"/>
            <a:ext cx="309365" cy="342900"/>
          </a:xfrm>
          <a:prstGeom prst="rect">
            <a:avLst/>
          </a:prstGeom>
          <a:ln w="12700">
            <a:miter lim="400000"/>
          </a:ln>
        </p:spPr>
        <p:txBody>
          <a:bodyPr wrap="none" lIns="50800" tIns="50800" rIns="50800" bIns="50800">
            <a:spAutoFit/>
          </a:bodyPr>
          <a:lstStyle>
            <a:lvl1pPr algn="r">
              <a:spcBef>
                <a:spcPts val="0"/>
              </a:spcBef>
              <a:defRPr spc="0" sz="1600">
                <a:solidFill>
                  <a:srgbClr val="747676"/>
                </a:solidFill>
                <a:latin typeface="DIN Alternate"/>
                <a:ea typeface="DIN Alternate"/>
                <a:cs typeface="DIN Alternate"/>
                <a:sym typeface="DIN Alternate"/>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Condensed"/>
        </a:defRPr>
      </a:lvl9pPr>
    </p:titleStyle>
    <p:bodyStyle>
      <a:lvl1pPr marL="4699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1pPr>
      <a:lvl2pPr marL="9398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2pPr>
      <a:lvl3pPr marL="14097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3pPr>
      <a:lvl4pPr marL="18796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4pPr>
      <a:lvl5pPr marL="23495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5pPr>
      <a:lvl6pPr marL="28194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6pPr>
      <a:lvl7pPr marL="32893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7pPr>
      <a:lvl8pPr marL="37592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8pPr>
      <a:lvl9pPr marL="42291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9pPr>
    </p:bodyStyle>
    <p:otherStyle>
      <a:lvl1pPr marL="0" marR="0" indent="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1pPr>
      <a:lvl2pPr marL="0" marR="0" indent="2286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2pPr>
      <a:lvl3pPr marL="0" marR="0" indent="4572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3pPr>
      <a:lvl4pPr marL="0" marR="0" indent="6858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4pPr>
      <a:lvl5pPr marL="0" marR="0" indent="9144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5pPr>
      <a:lvl6pPr marL="0" marR="0" indent="11430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6pPr>
      <a:lvl7pPr marL="0" marR="0" indent="13716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7pPr>
      <a:lvl8pPr marL="0" marR="0" indent="16002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8pPr>
      <a:lvl9pPr marL="0" marR="0" indent="18288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ifla.org/VI/3/nd1/isbdlist.htm" TargetMode="Externa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jpe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0" name="118295074_2675x2907.jpeg"/>
          <p:cNvPicPr>
            <a:picLocks noChangeAspect="1"/>
          </p:cNvPicPr>
          <p:nvPr>
            <p:ph type="pic" idx="13"/>
          </p:nvPr>
        </p:nvPicPr>
        <p:blipFill>
          <a:blip r:embed="rId2">
            <a:extLst/>
          </a:blip>
          <a:srcRect l="194" t="7974" r="116" b="23208"/>
          <a:stretch>
            <a:fillRect/>
          </a:stretch>
        </p:blipFill>
        <p:spPr>
          <a:prstGeom prst="rect">
            <a:avLst/>
          </a:prstGeom>
        </p:spPr>
      </p:pic>
      <p:sp>
        <p:nvSpPr>
          <p:cNvPr id="141" name="Shape 141"/>
          <p:cNvSpPr/>
          <p:nvPr>
            <p:ph type="body" idx="14"/>
          </p:nvPr>
        </p:nvSpPr>
        <p:spPr>
          <a:prstGeom prst="rect">
            <a:avLst/>
          </a:prstGeom>
        </p:spPr>
        <p:txBody>
          <a:bodyPr/>
          <a:lstStyle/>
          <a:p>
            <a:pPr marL="0" indent="0" algn="ctr">
              <a:spcBef>
                <a:spcPts val="0"/>
              </a:spcBef>
              <a:buSzTx/>
              <a:buFontTx/>
              <a:buNone/>
              <a:defRPr sz="2400">
                <a:latin typeface="DIN Alternate"/>
                <a:ea typeface="DIN Alternate"/>
                <a:cs typeface="DIN Alternate"/>
                <a:sym typeface="DIN Alternate"/>
              </a:defRPr>
            </a:pPr>
          </a:p>
        </p:txBody>
      </p:sp>
      <p:sp>
        <p:nvSpPr>
          <p:cNvPr id="142" name="Shape 142"/>
          <p:cNvSpPr/>
          <p:nvPr>
            <p:ph type="body" idx="15"/>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43" name="Shape 143"/>
          <p:cNvSpPr/>
          <p:nvPr>
            <p:ph type="title"/>
          </p:nvPr>
        </p:nvSpPr>
        <p:spPr>
          <a:prstGeom prst="rect">
            <a:avLst/>
          </a:prstGeom>
        </p:spPr>
        <p:txBody>
          <a:bodyPr anchor="ctr"/>
          <a:lstStyle>
            <a:lvl1pPr defTabSz="233679">
              <a:defRPr sz="10000"/>
            </a:lvl1pPr>
          </a:lstStyle>
          <a:p>
            <a:pPr/>
            <a:r>
              <a:t>Metadata</a:t>
            </a:r>
          </a:p>
        </p:txBody>
      </p:sp>
      <p:sp>
        <p:nvSpPr>
          <p:cNvPr id="144" name="Shape 144"/>
          <p:cNvSpPr/>
          <p:nvPr>
            <p:ph type="body" sz="quarter" idx="1"/>
          </p:nvPr>
        </p:nvSpPr>
        <p:spPr>
          <a:prstGeom prst="rect">
            <a:avLst/>
          </a:prstGeom>
        </p:spPr>
        <p:txBody>
          <a:bodyPr/>
          <a:lstStyle/>
          <a:p>
            <a:pPr/>
            <a:r>
              <a:t>Gurbet G. Evsel, MLIS Guz, 2015</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Shape 183"/>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84" name="Shape 184"/>
          <p:cNvSpPr/>
          <p:nvPr>
            <p:ph type="title"/>
          </p:nvPr>
        </p:nvSpPr>
        <p:spPr>
          <a:prstGeom prst="rect">
            <a:avLst/>
          </a:prstGeom>
        </p:spPr>
        <p:txBody>
          <a:bodyPr/>
          <a:lstStyle>
            <a:lvl1pPr defTabSz="233679">
              <a:lnSpc>
                <a:spcPct val="80000"/>
              </a:lnSpc>
              <a:spcBef>
                <a:spcPts val="0"/>
              </a:spcBef>
              <a:defRPr sz="4840">
                <a:solidFill>
                  <a:srgbClr val="5C5C5C"/>
                </a:solidFill>
              </a:defRPr>
            </a:lvl1pPr>
          </a:lstStyle>
          <a:p>
            <a:pPr/>
            <a:r>
              <a:t>Embedded (Gömülü) Metadata</a:t>
            </a:r>
          </a:p>
        </p:txBody>
      </p:sp>
      <p:sp>
        <p:nvSpPr>
          <p:cNvPr id="185" name="Shape 185"/>
          <p:cNvSpPr/>
          <p:nvPr/>
        </p:nvSpPr>
        <p:spPr>
          <a:xfrm>
            <a:off x="243759" y="3543300"/>
            <a:ext cx="12759578" cy="2667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i="1" spc="36" sz="3600">
                <a:latin typeface="Iowan Old Style Bold"/>
                <a:ea typeface="Iowan Old Style Bold"/>
                <a:cs typeface="Iowan Old Style Bold"/>
                <a:sym typeface="Iowan Old Style Bold"/>
              </a:defRPr>
            </a:pPr>
            <a:r>
              <a:t>Metadata kaynak içinde yer almaz..yani dışarda bilgi yoktur.. kaynağın içinde yer alır.</a:t>
            </a:r>
          </a:p>
          <a:p>
            <a:pP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Shape 187"/>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88" name="Shape 188"/>
          <p:cNvSpPr/>
          <p:nvPr>
            <p:ph type="title"/>
          </p:nvPr>
        </p:nvSpPr>
        <p:spPr>
          <a:prstGeom prst="rect">
            <a:avLst/>
          </a:prstGeom>
        </p:spPr>
        <p:txBody>
          <a:bodyPr/>
          <a:lstStyle>
            <a:lvl1pPr defTabSz="233679">
              <a:lnSpc>
                <a:spcPct val="80000"/>
              </a:lnSpc>
              <a:spcBef>
                <a:spcPts val="0"/>
              </a:spcBef>
              <a:defRPr sz="4840">
                <a:solidFill>
                  <a:srgbClr val="5C5C5C"/>
                </a:solidFill>
              </a:defRPr>
            </a:lvl1pPr>
          </a:lstStyle>
          <a:p>
            <a:pPr/>
            <a:r>
              <a:t>Stand Alone (Kaynağa Yönlendiren) Metadata</a:t>
            </a:r>
          </a:p>
        </p:txBody>
      </p:sp>
      <p:sp>
        <p:nvSpPr>
          <p:cNvPr id="189" name="Shape 189"/>
          <p:cNvSpPr/>
          <p:nvPr>
            <p:ph type="body" idx="1"/>
          </p:nvPr>
        </p:nvSpPr>
        <p:spPr>
          <a:prstGeom prst="rect">
            <a:avLst/>
          </a:prstGeom>
        </p:spPr>
        <p:txBody>
          <a:bodyPr/>
          <a:lstStyle/>
          <a:p>
            <a:pPr marL="0" indent="0">
              <a:buSzTx/>
              <a:buFontTx/>
              <a:buNone/>
            </a:pPr>
          </a:p>
        </p:txBody>
      </p:sp>
      <p:sp>
        <p:nvSpPr>
          <p:cNvPr id="190" name="Shape 190"/>
          <p:cNvSpPr/>
          <p:nvPr/>
        </p:nvSpPr>
        <p:spPr>
          <a:xfrm>
            <a:off x="1280098" y="3892550"/>
            <a:ext cx="11722292" cy="1968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1" spc="36" sz="3600">
                <a:latin typeface="Iowan Old Style Bold"/>
                <a:ea typeface="Iowan Old Style Bold"/>
                <a:cs typeface="Iowan Old Style Bold"/>
                <a:sym typeface="Iowan Old Style Bold"/>
              </a:defRPr>
            </a:lvl1pPr>
          </a:lstStyle>
          <a:p>
            <a:pPr/>
            <a:r>
              <a:t>Kaynağa yönlendiren metadatadır. İkincil kaynak vazifesi görerek kaynağa yönlendirir. Bu metadataya kütüphane katalogunu örnek verebiliriz.</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Shape 192"/>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93" name="Shape 193"/>
          <p:cNvSpPr/>
          <p:nvPr>
            <p:ph type="title"/>
          </p:nvPr>
        </p:nvSpPr>
        <p:spPr>
          <a:prstGeom prst="rect">
            <a:avLst/>
          </a:prstGeom>
        </p:spPr>
        <p:txBody>
          <a:bodyPr/>
          <a:lstStyle>
            <a:lvl1pPr defTabSz="233679">
              <a:lnSpc>
                <a:spcPct val="80000"/>
              </a:lnSpc>
              <a:spcBef>
                <a:spcPts val="0"/>
              </a:spcBef>
              <a:defRPr sz="4840">
                <a:solidFill>
                  <a:srgbClr val="5C5C5C"/>
                </a:solidFill>
              </a:defRPr>
            </a:lvl1pPr>
          </a:lstStyle>
          <a:p>
            <a:pPr/>
            <a:r>
              <a:t>METADATA TURLERI</a:t>
            </a:r>
          </a:p>
        </p:txBody>
      </p:sp>
      <p:sp>
        <p:nvSpPr>
          <p:cNvPr id="194" name="Shape 194"/>
          <p:cNvSpPr/>
          <p:nvPr>
            <p:ph type="body" idx="1"/>
          </p:nvPr>
        </p:nvSpPr>
        <p:spPr>
          <a:xfrm>
            <a:off x="584200" y="2353715"/>
            <a:ext cx="11836400" cy="6675985"/>
          </a:xfrm>
          <a:prstGeom prst="rect">
            <a:avLst/>
          </a:prstGeom>
        </p:spPr>
        <p:txBody>
          <a:bodyPr/>
          <a:lstStyle/>
          <a:p>
            <a:pPr marL="406400" indent="-406400">
              <a:defRPr sz="3600"/>
            </a:pPr>
            <a:r>
              <a:rPr>
                <a:latin typeface="Iowan Old Style Bold"/>
                <a:ea typeface="Iowan Old Style Bold"/>
                <a:cs typeface="Iowan Old Style Bold"/>
                <a:sym typeface="Iowan Old Style Bold"/>
              </a:rPr>
              <a:t>Tanımlayıcı/ Tanımsal </a:t>
            </a:r>
            <a:r>
              <a:t>– bilgi kaynaklarını/nesnelerini tanımlamaya yönelik alanlar tanımlayıcı metadata olarak adlandırılır.Geleneksel bibliyografik kataloglamaya en benzer olanıdır. Yazar adı, eser adı ve konu gibi bilgileri içeren ve elektronik kaynağın tanımlanmasında kullanılan bilgi, tanımlayıcı metadatadır. Dublin Core ve diğer [metadata standartlarının] hepsi de benzer tanımlayıcı unsurları içerirler. </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Shape 196"/>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97" name="Shape 197"/>
          <p:cNvSpPr/>
          <p:nvPr>
            <p:ph type="title"/>
          </p:nvPr>
        </p:nvSpPr>
        <p:spPr>
          <a:prstGeom prst="rect">
            <a:avLst/>
          </a:prstGeom>
        </p:spPr>
        <p:txBody>
          <a:bodyPr/>
          <a:lstStyle>
            <a:lvl1pPr defTabSz="233679">
              <a:lnSpc>
                <a:spcPct val="80000"/>
              </a:lnSpc>
              <a:spcBef>
                <a:spcPts val="0"/>
              </a:spcBef>
              <a:defRPr sz="4840">
                <a:solidFill>
                  <a:srgbClr val="5C5C5C"/>
                </a:solidFill>
              </a:defRPr>
            </a:lvl1pPr>
          </a:lstStyle>
          <a:p>
            <a:pPr/>
            <a:r>
              <a:t>METADATA TURLERI</a:t>
            </a:r>
          </a:p>
        </p:txBody>
      </p:sp>
      <p:sp>
        <p:nvSpPr>
          <p:cNvPr id="198" name="Shape 198"/>
          <p:cNvSpPr/>
          <p:nvPr>
            <p:ph type="body" idx="1"/>
          </p:nvPr>
        </p:nvSpPr>
        <p:spPr>
          <a:xfrm>
            <a:off x="584200" y="2353715"/>
            <a:ext cx="11836400" cy="6675985"/>
          </a:xfrm>
          <a:prstGeom prst="rect">
            <a:avLst/>
          </a:prstGeom>
        </p:spPr>
        <p:txBody>
          <a:bodyPr/>
          <a:lstStyle/>
          <a:p>
            <a:pPr marL="406400" indent="-406400">
              <a:defRPr sz="3600"/>
            </a:pPr>
            <a:r>
              <a:rPr>
                <a:latin typeface="Iowan Old Style Bold"/>
                <a:ea typeface="Iowan Old Style Bold"/>
                <a:cs typeface="Iowan Old Style Bold"/>
                <a:sym typeface="Iowan Old Style Bold"/>
              </a:rPr>
              <a:t>Yönetimsel/ İdari</a:t>
            </a:r>
            <a:r>
              <a:t> – bilgi kaynaklarının/nesnelerinin yönetimine yönelik alanlar. Haklar ve koruma ile ilgili alanlar. Ör. Saglama bilgileri</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Shape 200"/>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201" name="Shape 201"/>
          <p:cNvSpPr/>
          <p:nvPr>
            <p:ph type="title"/>
          </p:nvPr>
        </p:nvSpPr>
        <p:spPr>
          <a:prstGeom prst="rect">
            <a:avLst/>
          </a:prstGeom>
        </p:spPr>
        <p:txBody>
          <a:bodyPr/>
          <a:lstStyle>
            <a:lvl1pPr defTabSz="233679">
              <a:lnSpc>
                <a:spcPct val="80000"/>
              </a:lnSpc>
              <a:spcBef>
                <a:spcPts val="0"/>
              </a:spcBef>
              <a:defRPr sz="4840">
                <a:solidFill>
                  <a:srgbClr val="5C5C5C"/>
                </a:solidFill>
              </a:defRPr>
            </a:lvl1pPr>
          </a:lstStyle>
          <a:p>
            <a:pPr/>
            <a:r>
              <a:t>METADATA TURLERI</a:t>
            </a:r>
          </a:p>
        </p:txBody>
      </p:sp>
      <p:sp>
        <p:nvSpPr>
          <p:cNvPr id="202" name="Shape 202"/>
          <p:cNvSpPr/>
          <p:nvPr>
            <p:ph type="body" idx="1"/>
          </p:nvPr>
        </p:nvSpPr>
        <p:spPr>
          <a:xfrm>
            <a:off x="584200" y="2353715"/>
            <a:ext cx="11836400" cy="6675985"/>
          </a:xfrm>
          <a:prstGeom prst="rect">
            <a:avLst/>
          </a:prstGeom>
        </p:spPr>
        <p:txBody>
          <a:bodyPr/>
          <a:lstStyle/>
          <a:p>
            <a:pPr marL="406400" indent="-406400">
              <a:defRPr sz="3600"/>
            </a:pPr>
            <a:r>
              <a:rPr>
                <a:latin typeface="Iowan Old Style Bold"/>
                <a:ea typeface="Iowan Old Style Bold"/>
                <a:cs typeface="Iowan Old Style Bold"/>
                <a:sym typeface="Iowan Old Style Bold"/>
              </a:rPr>
              <a:t>Yapısal</a:t>
            </a:r>
            <a:r>
              <a:t> – bilgi kaynaklarının/nesnelerinin nasıl bir araya geldiğini yansıtan alanlar. Telif durumu, iletişim bilgisi ve yayın tarihi gibi haklar ve yönetim bilgisini içerir. Elektronik kaynakların durumunda güncelleme bilgisi ve sürüm numarasını da içerebilir.</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Shape 204"/>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205" name="Shape 205"/>
          <p:cNvSpPr/>
          <p:nvPr>
            <p:ph type="title"/>
          </p:nvPr>
        </p:nvSpPr>
        <p:spPr>
          <a:prstGeom prst="rect">
            <a:avLst/>
          </a:prstGeom>
        </p:spPr>
        <p:txBody>
          <a:bodyPr/>
          <a:lstStyle>
            <a:lvl1pPr defTabSz="233679">
              <a:lnSpc>
                <a:spcPct val="80000"/>
              </a:lnSpc>
              <a:spcBef>
                <a:spcPts val="0"/>
              </a:spcBef>
              <a:defRPr sz="4840">
                <a:solidFill>
                  <a:srgbClr val="5C5C5C"/>
                </a:solidFill>
              </a:defRPr>
            </a:lvl1pPr>
          </a:lstStyle>
          <a:p>
            <a:pPr/>
            <a:r>
              <a:t>METADATA TURLERI</a:t>
            </a:r>
          </a:p>
        </p:txBody>
      </p:sp>
      <p:sp>
        <p:nvSpPr>
          <p:cNvPr id="206" name="Shape 206"/>
          <p:cNvSpPr/>
          <p:nvPr>
            <p:ph type="body" idx="1"/>
          </p:nvPr>
        </p:nvSpPr>
        <p:spPr>
          <a:xfrm>
            <a:off x="584200" y="2353715"/>
            <a:ext cx="11836400" cy="6675985"/>
          </a:xfrm>
          <a:prstGeom prst="rect">
            <a:avLst/>
          </a:prstGeom>
        </p:spPr>
        <p:txBody>
          <a:bodyPr/>
          <a:lstStyle/>
          <a:p>
            <a:pPr marL="406400" indent="-406400">
              <a:defRPr sz="3600"/>
            </a:pPr>
            <a:r>
              <a:rPr>
                <a:latin typeface="Iowan Old Style Bold"/>
                <a:ea typeface="Iowan Old Style Bold"/>
                <a:cs typeface="Iowan Old Style Bold"/>
                <a:sym typeface="Iowan Old Style Bold"/>
              </a:rPr>
              <a:t>Teknik</a:t>
            </a:r>
            <a:r>
              <a:t> – bilgi kaynaklarının/nesnelerinin oluşturulmasında kullanılan donanım/yazılımlarla ilgili bilgilerin tutulduğu alanlar. Ör. Sayısallaştırma bilgileri</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8" name="Shape 208"/>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209" name="Shape 209"/>
          <p:cNvSpPr/>
          <p:nvPr>
            <p:ph type="title"/>
          </p:nvPr>
        </p:nvSpPr>
        <p:spPr>
          <a:prstGeom prst="rect">
            <a:avLst/>
          </a:prstGeom>
        </p:spPr>
        <p:txBody>
          <a:bodyPr/>
          <a:lstStyle>
            <a:lvl1pPr algn="ctr" defTabSz="233679">
              <a:lnSpc>
                <a:spcPct val="80000"/>
              </a:lnSpc>
              <a:spcBef>
                <a:spcPts val="0"/>
              </a:spcBef>
              <a:defRPr sz="4840">
                <a:solidFill>
                  <a:srgbClr val="5C5C5C"/>
                </a:solidFill>
              </a:defRPr>
            </a:lvl1pPr>
          </a:lstStyle>
          <a:p>
            <a:pPr/>
            <a:r>
              <a:t>Metadata Nerde ve Hangi Formatta Saklanır? </a:t>
            </a:r>
          </a:p>
        </p:txBody>
      </p:sp>
      <p:sp>
        <p:nvSpPr>
          <p:cNvPr id="210" name="Shape 210"/>
          <p:cNvSpPr/>
          <p:nvPr>
            <p:ph type="body" idx="1"/>
          </p:nvPr>
        </p:nvSpPr>
        <p:spPr>
          <a:prstGeom prst="rect">
            <a:avLst/>
          </a:prstGeom>
        </p:spPr>
        <p:txBody>
          <a:bodyPr/>
          <a:lstStyle/>
          <a:p>
            <a:pPr marL="0" indent="0" defTabSz="543305">
              <a:spcBef>
                <a:spcPts val="1600"/>
              </a:spcBef>
              <a:buSzTx/>
              <a:buFontTx/>
              <a:buNone/>
              <a:defRPr sz="2976">
                <a:latin typeface="Iowan Old Style Bold"/>
                <a:ea typeface="Iowan Old Style Bold"/>
                <a:cs typeface="Iowan Old Style Bold"/>
                <a:sym typeface="Iowan Old Style Bold"/>
              </a:defRPr>
            </a:pPr>
            <a:r>
              <a:t>Metadata Nerde Saklanır? </a:t>
            </a:r>
          </a:p>
          <a:p>
            <a:pPr marL="437006" indent="-437006" defTabSz="543305">
              <a:spcBef>
                <a:spcPts val="1600"/>
              </a:spcBef>
              <a:defRPr sz="2976"/>
            </a:pPr>
            <a:r>
              <a:t>Metadata formun yada nesnenin içinde saklanabilir. </a:t>
            </a:r>
          </a:p>
          <a:p>
            <a:pPr marL="437006" indent="-437006" defTabSz="543305">
              <a:spcBef>
                <a:spcPts val="1600"/>
              </a:spcBef>
              <a:defRPr sz="2976"/>
            </a:pPr>
            <a:r>
              <a:t>Nesneden ayrı olarakta bir dosyadada saklanabilir.</a:t>
            </a:r>
          </a:p>
          <a:p>
            <a:pPr marL="437006" indent="-437006" defTabSz="543305">
              <a:spcBef>
                <a:spcPts val="1600"/>
              </a:spcBef>
              <a:defRPr sz="2976"/>
            </a:pPr>
            <a:r>
              <a:t>Bir veritabanında saklanabilir. </a:t>
            </a:r>
          </a:p>
          <a:p>
            <a:pPr marL="0" indent="0" defTabSz="543305">
              <a:spcBef>
                <a:spcPts val="1600"/>
              </a:spcBef>
              <a:buSzTx/>
              <a:buFontTx/>
              <a:buNone/>
              <a:defRPr sz="2976">
                <a:latin typeface="Iowan Old Style Bold"/>
                <a:ea typeface="Iowan Old Style Bold"/>
                <a:cs typeface="Iowan Old Style Bold"/>
                <a:sym typeface="Iowan Old Style Bold"/>
              </a:defRPr>
            </a:pPr>
            <a:r>
              <a:t>Hangi Formatta Saklanır? </a:t>
            </a:r>
          </a:p>
          <a:p>
            <a:pPr marL="437006" indent="-437006" defTabSz="543305">
              <a:spcBef>
                <a:spcPts val="1600"/>
              </a:spcBef>
              <a:defRPr sz="2976"/>
            </a:pPr>
            <a:r>
              <a:t>&lt; META&gt; tagları arasında verilebilir. </a:t>
            </a:r>
          </a:p>
          <a:p>
            <a:pPr marL="437006" indent="-437006" defTabSz="543305">
              <a:spcBef>
                <a:spcPts val="1600"/>
              </a:spcBef>
              <a:defRPr sz="2976"/>
            </a:pPr>
            <a:r>
              <a:t>Resource Description Framework (RDF) yapısı içinde verilebilirler. </a:t>
            </a:r>
          </a:p>
          <a:p>
            <a:pPr marL="437006" indent="-437006" defTabSz="543305">
              <a:spcBef>
                <a:spcPts val="1600"/>
              </a:spcBef>
              <a:defRPr sz="2976"/>
            </a:pPr>
            <a:r>
              <a:t>Bir veritabanında saklanabilir. </a:t>
            </a:r>
          </a:p>
          <a:p>
            <a:pPr marL="437006" indent="-437006" defTabSz="543305">
              <a:spcBef>
                <a:spcPts val="1600"/>
              </a:spcBef>
              <a:defRPr sz="2976"/>
            </a:pPr>
            <a:r>
              <a:t>Tablo veya tablolardaki alanlara bölünmüş bilginin bir veri tabanı kullanılarak saklanabilir. </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Shape 212"/>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213" name="Shape 213"/>
          <p:cNvSpPr/>
          <p:nvPr>
            <p:ph type="title"/>
          </p:nvPr>
        </p:nvSpPr>
        <p:spPr>
          <a:prstGeom prst="rect">
            <a:avLst/>
          </a:prstGeom>
        </p:spPr>
        <p:txBody>
          <a:bodyPr/>
          <a:lstStyle>
            <a:lvl1pPr defTabSz="233679">
              <a:lnSpc>
                <a:spcPct val="80000"/>
              </a:lnSpc>
              <a:spcBef>
                <a:spcPts val="0"/>
              </a:spcBef>
              <a:defRPr sz="4840">
                <a:solidFill>
                  <a:srgbClr val="5C5C5C"/>
                </a:solidFill>
              </a:defRPr>
            </a:lvl1pPr>
          </a:lstStyle>
          <a:p>
            <a:pPr/>
            <a:r>
              <a:t>Web Kaynakları ve Metadata</a:t>
            </a:r>
          </a:p>
        </p:txBody>
      </p:sp>
      <p:pic>
        <p:nvPicPr>
          <p:cNvPr id="214" name="image31.png" descr="http://www.clearci.com/Portals/139013/images/imagenes%20de%20link%20descarga-08-01.png"/>
          <p:cNvPicPr>
            <a:picLocks noChangeAspect="1"/>
          </p:cNvPicPr>
          <p:nvPr/>
        </p:nvPicPr>
        <p:blipFill>
          <a:blip r:embed="rId2">
            <a:extLst/>
          </a:blip>
          <a:srcRect l="1235" t="8582" r="0" b="17033"/>
          <a:stretch>
            <a:fillRect/>
          </a:stretch>
        </p:blipFill>
        <p:spPr>
          <a:xfrm>
            <a:off x="316362" y="1627740"/>
            <a:ext cx="12372071" cy="8007362"/>
          </a:xfrm>
          <a:prstGeom prst="rect">
            <a:avLst/>
          </a:prstGeom>
          <a:ln w="12700">
            <a:miter lim="400000"/>
          </a:ln>
        </p:spPr>
      </p:pic>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Shape 216"/>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217" name="Shape 217"/>
          <p:cNvSpPr/>
          <p:nvPr>
            <p:ph type="title"/>
          </p:nvPr>
        </p:nvSpPr>
        <p:spPr>
          <a:prstGeom prst="rect">
            <a:avLst/>
          </a:prstGeom>
        </p:spPr>
        <p:txBody>
          <a:bodyPr/>
          <a:lstStyle>
            <a:lvl1pPr defTabSz="233679">
              <a:lnSpc>
                <a:spcPct val="80000"/>
              </a:lnSpc>
              <a:spcBef>
                <a:spcPts val="0"/>
              </a:spcBef>
              <a:defRPr sz="4840">
                <a:solidFill>
                  <a:srgbClr val="5C5C5C"/>
                </a:solidFill>
              </a:defRPr>
            </a:lvl1pPr>
          </a:lstStyle>
          <a:p>
            <a:pPr/>
            <a:r>
              <a:t>Web Sayfaları ve Elektronik Kaynaklar</a:t>
            </a:r>
          </a:p>
        </p:txBody>
      </p:sp>
      <p:sp>
        <p:nvSpPr>
          <p:cNvPr id="218" name="Shape 218"/>
          <p:cNvSpPr/>
          <p:nvPr>
            <p:ph type="body" idx="4294967295"/>
          </p:nvPr>
        </p:nvSpPr>
        <p:spPr>
          <a:xfrm>
            <a:off x="319879" y="1701800"/>
            <a:ext cx="12090401" cy="7687472"/>
          </a:xfrm>
          <a:prstGeom prst="rect">
            <a:avLst/>
          </a:prstGeom>
        </p:spPr>
        <p:txBody>
          <a:bodyPr lIns="45719" tIns="45719" rIns="45719" bIns="45719"/>
          <a:lstStyle/>
          <a:p>
            <a:pPr marL="257175" indent="-171450" algn="just" defTabSz="685800">
              <a:spcBef>
                <a:spcPts val="500"/>
              </a:spcBef>
              <a:buClr>
                <a:srgbClr val="A9A57C"/>
              </a:buClr>
              <a:buSzPct val="100000"/>
              <a:buFont typeface="Arial"/>
              <a:buChar char="•"/>
              <a:defRPr sz="4200">
                <a:solidFill>
                  <a:srgbClr val="2F2B20"/>
                </a:solidFill>
                <a:latin typeface="Calibri"/>
                <a:ea typeface="Calibri"/>
                <a:cs typeface="Calibri"/>
                <a:sym typeface="Calibri"/>
              </a:defRPr>
            </a:pPr>
            <a:r>
              <a:t>Web sayfaları nasıl oluşturuluyor?</a:t>
            </a:r>
          </a:p>
          <a:p>
            <a:pPr lvl="1" marL="480060" indent="-171450" algn="just" defTabSz="685800">
              <a:spcBef>
                <a:spcPts val="300"/>
              </a:spcBef>
              <a:buClr>
                <a:srgbClr val="9CBEBD"/>
              </a:buClr>
              <a:buSzPct val="100000"/>
              <a:buFont typeface="Arial"/>
              <a:buChar char="•"/>
              <a:defRPr sz="4200">
                <a:solidFill>
                  <a:srgbClr val="2F2B20"/>
                </a:solidFill>
                <a:latin typeface="Calibri"/>
                <a:ea typeface="Calibri"/>
                <a:cs typeface="Calibri"/>
                <a:sym typeface="Calibri"/>
              </a:defRPr>
            </a:pPr>
            <a:r>
              <a:t>Kodlar</a:t>
            </a:r>
          </a:p>
          <a:p>
            <a:pPr lvl="1" marL="171450" indent="137160" algn="just" defTabSz="685800">
              <a:spcBef>
                <a:spcPts val="300"/>
              </a:spcBef>
              <a:buClr>
                <a:srgbClr val="A9A57C"/>
              </a:buClr>
              <a:buSzTx/>
              <a:buFont typeface="Arial"/>
              <a:buNone/>
              <a:defRPr sz="4200">
                <a:solidFill>
                  <a:srgbClr val="2F2B20"/>
                </a:solidFill>
                <a:latin typeface="Calibri"/>
                <a:ea typeface="Calibri"/>
                <a:cs typeface="Calibri"/>
                <a:sym typeface="Calibri"/>
              </a:defRPr>
            </a:pPr>
            <a:r>
              <a:rPr b="1">
                <a:solidFill>
                  <a:srgbClr val="00B0F0"/>
                </a:solidFill>
              </a:rPr>
              <a:t>&lt;html&gt;</a:t>
            </a:r>
          </a:p>
          <a:p>
            <a:pPr lvl="1" marL="171450" indent="137160" algn="just" defTabSz="685800">
              <a:spcBef>
                <a:spcPts val="300"/>
              </a:spcBef>
              <a:buClr>
                <a:srgbClr val="A9A57C"/>
              </a:buClr>
              <a:buSzTx/>
              <a:buFont typeface="Arial"/>
              <a:buNone/>
              <a:defRPr sz="4200">
                <a:solidFill>
                  <a:srgbClr val="2F2B20"/>
                </a:solidFill>
                <a:latin typeface="Calibri"/>
                <a:ea typeface="Calibri"/>
                <a:cs typeface="Calibri"/>
                <a:sym typeface="Calibri"/>
              </a:defRPr>
            </a:pPr>
            <a:r>
              <a:t>	</a:t>
            </a:r>
            <a:r>
              <a:rPr b="1">
                <a:solidFill>
                  <a:srgbClr val="002060"/>
                </a:solidFill>
              </a:rPr>
              <a:t>&lt;head &gt;</a:t>
            </a:r>
          </a:p>
          <a:p>
            <a:pPr lvl="1" marL="171450" indent="137160" algn="just" defTabSz="685800">
              <a:spcBef>
                <a:spcPts val="300"/>
              </a:spcBef>
              <a:buClr>
                <a:srgbClr val="A9A57C"/>
              </a:buClr>
              <a:buSzTx/>
              <a:buFont typeface="Arial"/>
              <a:buNone/>
              <a:defRPr sz="4200">
                <a:solidFill>
                  <a:srgbClr val="2F2B20"/>
                </a:solidFill>
                <a:latin typeface="Calibri"/>
                <a:ea typeface="Calibri"/>
                <a:cs typeface="Calibri"/>
                <a:sym typeface="Calibri"/>
              </a:defRPr>
            </a:pPr>
            <a:r>
              <a:t>			&lt;title&gt; My Web Page &lt;/title&gt;</a:t>
            </a:r>
          </a:p>
          <a:p>
            <a:pPr lvl="1" marL="171450" indent="137160" algn="just" defTabSz="685800">
              <a:spcBef>
                <a:spcPts val="300"/>
              </a:spcBef>
              <a:buClr>
                <a:srgbClr val="A9A57C"/>
              </a:buClr>
              <a:buSzTx/>
              <a:buFont typeface="Arial"/>
              <a:buNone/>
              <a:defRPr sz="4200">
                <a:solidFill>
                  <a:srgbClr val="2F2B20"/>
                </a:solidFill>
                <a:latin typeface="Calibri"/>
                <a:ea typeface="Calibri"/>
                <a:cs typeface="Calibri"/>
                <a:sym typeface="Calibri"/>
              </a:defRPr>
            </a:pPr>
            <a:r>
              <a:t>	</a:t>
            </a:r>
            <a:r>
              <a:rPr b="1">
                <a:solidFill>
                  <a:srgbClr val="002060"/>
                </a:solidFill>
              </a:rPr>
              <a:t>&lt;/head&gt;</a:t>
            </a:r>
          </a:p>
          <a:p>
            <a:pPr lvl="1" marL="171450" indent="137160" algn="just" defTabSz="685800">
              <a:spcBef>
                <a:spcPts val="300"/>
              </a:spcBef>
              <a:buClr>
                <a:srgbClr val="A9A57C"/>
              </a:buClr>
              <a:buSzTx/>
              <a:buFont typeface="Arial"/>
              <a:buNone/>
              <a:defRPr sz="4200">
                <a:solidFill>
                  <a:srgbClr val="2F2B20"/>
                </a:solidFill>
                <a:latin typeface="Calibri"/>
                <a:ea typeface="Calibri"/>
                <a:cs typeface="Calibri"/>
                <a:sym typeface="Calibri"/>
              </a:defRPr>
            </a:pPr>
            <a:r>
              <a:rPr b="1">
                <a:solidFill>
                  <a:srgbClr val="00B050"/>
                </a:solidFill>
              </a:rPr>
              <a:t>	&lt;body&gt;</a:t>
            </a:r>
            <a:endParaRPr>
              <a:solidFill>
                <a:srgbClr val="00B050"/>
              </a:solidFill>
            </a:endParaRPr>
          </a:p>
          <a:p>
            <a:pPr lvl="1" marL="171450" indent="137160" algn="just" defTabSz="685800">
              <a:spcBef>
                <a:spcPts val="300"/>
              </a:spcBef>
              <a:buClr>
                <a:srgbClr val="A9A57C"/>
              </a:buClr>
              <a:buSzTx/>
              <a:buFont typeface="Arial"/>
              <a:buNone/>
              <a:defRPr sz="4200">
                <a:solidFill>
                  <a:srgbClr val="2F2B20"/>
                </a:solidFill>
                <a:latin typeface="Calibri"/>
                <a:ea typeface="Calibri"/>
                <a:cs typeface="Calibri"/>
                <a:sym typeface="Calibri"/>
              </a:defRPr>
            </a:pPr>
            <a:r>
              <a:t>			&lt;h3&gt; Welcome to my web page. &lt;br&gt;</a:t>
            </a:r>
          </a:p>
          <a:p>
            <a:pPr lvl="1" marL="171450" indent="137160" algn="just" defTabSz="685800">
              <a:spcBef>
                <a:spcPts val="300"/>
              </a:spcBef>
              <a:buClr>
                <a:srgbClr val="A9A57C"/>
              </a:buClr>
              <a:buSzTx/>
              <a:buFont typeface="Arial"/>
              <a:buNone/>
              <a:defRPr sz="4200">
                <a:solidFill>
                  <a:srgbClr val="2F2B20"/>
                </a:solidFill>
                <a:latin typeface="Calibri"/>
                <a:ea typeface="Calibri"/>
                <a:cs typeface="Calibri"/>
                <a:sym typeface="Calibri"/>
              </a:defRPr>
            </a:pPr>
            <a:r>
              <a:t>				It is under construction now &lt;/h3&gt;</a:t>
            </a:r>
          </a:p>
          <a:p>
            <a:pPr lvl="1" marL="171450" indent="137160" algn="just" defTabSz="685800">
              <a:spcBef>
                <a:spcPts val="300"/>
              </a:spcBef>
              <a:buClr>
                <a:srgbClr val="A9A57C"/>
              </a:buClr>
              <a:buSzTx/>
              <a:buFont typeface="Arial"/>
              <a:buNone/>
              <a:defRPr sz="4200">
                <a:solidFill>
                  <a:srgbClr val="2F2B20"/>
                </a:solidFill>
                <a:latin typeface="Calibri"/>
                <a:ea typeface="Calibri"/>
                <a:cs typeface="Calibri"/>
                <a:sym typeface="Calibri"/>
              </a:defRPr>
            </a:pPr>
            <a:r>
              <a:rPr b="1">
                <a:solidFill>
                  <a:srgbClr val="002060"/>
                </a:solidFill>
              </a:rPr>
              <a:t>	</a:t>
            </a:r>
            <a:r>
              <a:rPr b="1">
                <a:solidFill>
                  <a:srgbClr val="00B050"/>
                </a:solidFill>
              </a:rPr>
              <a:t>&lt;/body&gt;</a:t>
            </a:r>
          </a:p>
          <a:p>
            <a:pPr lvl="1" marL="171450" indent="137160" algn="just" defTabSz="685800">
              <a:spcBef>
                <a:spcPts val="300"/>
              </a:spcBef>
              <a:buClr>
                <a:srgbClr val="A9A57C"/>
              </a:buClr>
              <a:buSzTx/>
              <a:buFont typeface="Arial"/>
              <a:buNone/>
              <a:defRPr sz="4200">
                <a:solidFill>
                  <a:srgbClr val="2F2B20"/>
                </a:solidFill>
                <a:latin typeface="Calibri"/>
                <a:ea typeface="Calibri"/>
                <a:cs typeface="Calibri"/>
                <a:sym typeface="Calibri"/>
              </a:defRPr>
            </a:pPr>
            <a:r>
              <a:rPr b="1">
                <a:solidFill>
                  <a:srgbClr val="00B0F0"/>
                </a:solidFill>
              </a:rPr>
              <a:t>&lt;/html&gt;</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Shape 220"/>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221" name="Shape 221"/>
          <p:cNvSpPr/>
          <p:nvPr>
            <p:ph type="title"/>
          </p:nvPr>
        </p:nvSpPr>
        <p:spPr>
          <a:prstGeom prst="rect">
            <a:avLst/>
          </a:prstGeom>
        </p:spPr>
        <p:txBody>
          <a:bodyPr/>
          <a:lstStyle>
            <a:lvl1pPr defTabSz="233679">
              <a:lnSpc>
                <a:spcPct val="80000"/>
              </a:lnSpc>
              <a:spcBef>
                <a:spcPts val="0"/>
              </a:spcBef>
              <a:defRPr sz="4840">
                <a:solidFill>
                  <a:srgbClr val="5C5C5C"/>
                </a:solidFill>
              </a:defRPr>
            </a:lvl1pPr>
          </a:lstStyle>
          <a:p>
            <a:pPr/>
            <a:r>
              <a:t>Metadata Standartları</a:t>
            </a:r>
          </a:p>
        </p:txBody>
      </p:sp>
      <p:sp>
        <p:nvSpPr>
          <p:cNvPr id="222" name="Shape 222"/>
          <p:cNvSpPr/>
          <p:nvPr>
            <p:ph type="body" idx="1"/>
          </p:nvPr>
        </p:nvSpPr>
        <p:spPr>
          <a:prstGeom prst="rect">
            <a:avLst/>
          </a:prstGeom>
        </p:spPr>
        <p:txBody>
          <a:bodyPr/>
          <a:lstStyle/>
          <a:p>
            <a:pPr marL="234950" indent="-234950" defTabSz="731520">
              <a:lnSpc>
                <a:spcPct val="90000"/>
              </a:lnSpc>
              <a:spcBef>
                <a:spcPts val="1400"/>
              </a:spcBef>
              <a:defRPr sz="4480">
                <a:solidFill>
                  <a:srgbClr val="514843"/>
                </a:solidFill>
                <a:latin typeface="Euphemia"/>
                <a:ea typeface="Euphemia"/>
                <a:cs typeface="Euphemia"/>
                <a:sym typeface="Euphemia"/>
              </a:defRPr>
            </a:pPr>
            <a:r>
              <a:t>Tipolojik açıdan tanımlayıcı metadata grubunda yer alırlar</a:t>
            </a:r>
          </a:p>
          <a:p>
            <a:pPr marL="234950" indent="-234950" defTabSz="731520">
              <a:lnSpc>
                <a:spcPct val="90000"/>
              </a:lnSpc>
              <a:spcBef>
                <a:spcPts val="1400"/>
              </a:spcBef>
              <a:defRPr sz="4480">
                <a:solidFill>
                  <a:srgbClr val="514843"/>
                </a:solidFill>
                <a:latin typeface="Euphemia"/>
                <a:ea typeface="Euphemia"/>
                <a:cs typeface="Euphemia"/>
                <a:sym typeface="Euphemia"/>
              </a:defRPr>
            </a:pPr>
            <a:r>
              <a:t>Belirli bir alana yönelik tanımlama alanlarının belirlenmesini içermekle birlikte bu alanlara yönelik elemanların, özelliklerin ve değerlerin ne olacağını gösterir.</a:t>
            </a:r>
          </a:p>
          <a:p>
            <a:pPr marL="234950" indent="-234950" defTabSz="731520">
              <a:lnSpc>
                <a:spcPct val="90000"/>
              </a:lnSpc>
              <a:spcBef>
                <a:spcPts val="1400"/>
              </a:spcBef>
              <a:defRPr sz="4480">
                <a:solidFill>
                  <a:srgbClr val="514843"/>
                </a:solidFill>
                <a:latin typeface="Euphemia"/>
                <a:ea typeface="Euphemia"/>
                <a:cs typeface="Euphemia"/>
                <a:sym typeface="Euphemia"/>
              </a:defRPr>
            </a:pPr>
            <a:r>
              <a:t>Kütüphane katalog kayıtları</a:t>
            </a:r>
          </a:p>
          <a:p>
            <a:pPr marL="234950" indent="-234950" defTabSz="731520">
              <a:lnSpc>
                <a:spcPct val="90000"/>
              </a:lnSpc>
              <a:spcBef>
                <a:spcPts val="1400"/>
              </a:spcBef>
              <a:defRPr sz="4480">
                <a:solidFill>
                  <a:srgbClr val="514843"/>
                </a:solidFill>
                <a:latin typeface="Euphemia"/>
                <a:ea typeface="Euphemia"/>
                <a:cs typeface="Euphemia"/>
                <a:sym typeface="Euphemia"/>
              </a:defRPr>
            </a:pPr>
            <a:r>
              <a:t>Arşiv materyali tanımlama</a:t>
            </a:r>
          </a:p>
          <a:p>
            <a:pPr marL="234950" indent="-234950" defTabSz="731520">
              <a:lnSpc>
                <a:spcPct val="90000"/>
              </a:lnSpc>
              <a:spcBef>
                <a:spcPts val="1400"/>
              </a:spcBef>
              <a:defRPr sz="4480">
                <a:solidFill>
                  <a:srgbClr val="514843"/>
                </a:solidFill>
                <a:latin typeface="Euphemia"/>
                <a:ea typeface="Euphemia"/>
                <a:cs typeface="Euphemia"/>
                <a:sym typeface="Euphemia"/>
              </a:defRPr>
            </a:pPr>
            <a:r>
              <a:t>Hükümet Kaynakları için üstveri</a:t>
            </a:r>
          </a:p>
          <a:p>
            <a:pPr marL="234950" indent="-234950" defTabSz="731520">
              <a:lnSpc>
                <a:spcPct val="90000"/>
              </a:lnSpc>
              <a:spcBef>
                <a:spcPts val="1400"/>
              </a:spcBef>
              <a:defRPr sz="4480">
                <a:solidFill>
                  <a:srgbClr val="514843"/>
                </a:solidFill>
                <a:latin typeface="Euphemia"/>
                <a:ea typeface="Euphemia"/>
                <a:cs typeface="Euphemia"/>
                <a:sym typeface="Euphemia"/>
              </a:defRPr>
            </a:pPr>
            <a:r>
              <a:t>Sanat ve mimari eserler için üstveri</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6" name="images.jpg"/>
          <p:cNvPicPr>
            <a:picLocks noChangeAspect="1"/>
          </p:cNvPicPr>
          <p:nvPr>
            <p:ph type="pic" idx="13"/>
          </p:nvPr>
        </p:nvPicPr>
        <p:blipFill>
          <a:blip r:embed="rId2">
            <a:extLst/>
          </a:blip>
          <a:srcRect l="0" t="0" r="0" b="0"/>
          <a:stretch>
            <a:fillRect/>
          </a:stretch>
        </p:blipFill>
        <p:spPr>
          <a:xfrm>
            <a:off x="7399128" y="2139950"/>
            <a:ext cx="5473701" cy="5473700"/>
          </a:xfrm>
          <a:prstGeom prst="rect">
            <a:avLst/>
          </a:prstGeom>
        </p:spPr>
      </p:pic>
      <p:sp>
        <p:nvSpPr>
          <p:cNvPr id="147" name="Shape 147"/>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48" name="Shape 148"/>
          <p:cNvSpPr/>
          <p:nvPr>
            <p:ph type="title"/>
          </p:nvPr>
        </p:nvSpPr>
        <p:spPr>
          <a:xfrm>
            <a:off x="571500" y="584200"/>
            <a:ext cx="6451600" cy="7213600"/>
          </a:xfrm>
          <a:prstGeom prst="rect">
            <a:avLst/>
          </a:prstGeom>
        </p:spPr>
        <p:txBody>
          <a:bodyPr/>
          <a:lstStyle/>
          <a:p>
            <a:pPr defTabSz="309625">
              <a:defRPr sz="6412"/>
            </a:pPr>
            <a:r>
              <a:t>Metadata nedir?</a:t>
            </a:r>
          </a:p>
          <a:p>
            <a:pPr defTabSz="309625">
              <a:defRPr sz="6412"/>
            </a:pPr>
            <a:r>
              <a:t>Nesnenin metadatasının hazırlama</a:t>
            </a:r>
          </a:p>
          <a:p>
            <a:pPr defTabSz="309625">
              <a:defRPr sz="6412"/>
            </a:pPr>
            <a:r>
              <a:t>•  Metadata örnekleri</a:t>
            </a:r>
          </a:p>
          <a:p>
            <a:pPr defTabSz="309625">
              <a:defRPr sz="6412"/>
            </a:pPr>
            <a:r>
              <a:t>•  Metadata çeşitleri</a:t>
            </a:r>
          </a:p>
          <a:p>
            <a:pPr defTabSz="309625">
              <a:defRPr sz="6412"/>
            </a:pPr>
            <a:r>
              <a:t>•  Metadata şemaları: bileşenler</a:t>
            </a:r>
          </a:p>
        </p:txBody>
      </p:sp>
      <p:sp>
        <p:nvSpPr>
          <p:cNvPr id="149" name="Shape 149"/>
          <p:cNvSpPr/>
          <p:nvPr>
            <p:ph type="body" sz="quarter" idx="1"/>
          </p:nvPr>
        </p:nvSpPr>
        <p:spPr>
          <a:prstGeom prst="rect">
            <a:avLst/>
          </a:prstGeom>
        </p:spPr>
        <p:txBody>
          <a:bodyPr/>
          <a:lstStyle/>
          <a:p>
            <a:pP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4" name="Shape 224"/>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225" name="Shape 225"/>
          <p:cNvSpPr/>
          <p:nvPr>
            <p:ph type="title"/>
          </p:nvPr>
        </p:nvSpPr>
        <p:spPr>
          <a:prstGeom prst="rect">
            <a:avLst/>
          </a:prstGeom>
        </p:spPr>
        <p:txBody>
          <a:bodyPr/>
          <a:lstStyle>
            <a:lvl1pPr defTabSz="233679">
              <a:lnSpc>
                <a:spcPct val="80000"/>
              </a:lnSpc>
              <a:spcBef>
                <a:spcPts val="0"/>
              </a:spcBef>
              <a:defRPr sz="4840">
                <a:solidFill>
                  <a:srgbClr val="5C5C5C"/>
                </a:solidFill>
              </a:defRPr>
            </a:lvl1pPr>
          </a:lstStyle>
          <a:p>
            <a:pPr/>
            <a:r>
              <a:t>Kütüphane katalog kayıtları</a:t>
            </a:r>
          </a:p>
        </p:txBody>
      </p:sp>
      <p:pic>
        <p:nvPicPr>
          <p:cNvPr id="226" name="image17.png"/>
          <p:cNvPicPr>
            <a:picLocks noChangeAspect="1"/>
          </p:cNvPicPr>
          <p:nvPr/>
        </p:nvPicPr>
        <p:blipFill>
          <a:blip r:embed="rId2">
            <a:extLst/>
          </a:blip>
          <a:stretch>
            <a:fillRect/>
          </a:stretch>
        </p:blipFill>
        <p:spPr>
          <a:xfrm>
            <a:off x="150614" y="2028031"/>
            <a:ext cx="12703645" cy="5697593"/>
          </a:xfrm>
          <a:prstGeom prst="rect">
            <a:avLst/>
          </a:prstGeom>
          <a:ln w="12700">
            <a:miter lim="400000"/>
          </a:ln>
        </p:spPr>
      </p:pic>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Shape 228"/>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229" name="Shape 229"/>
          <p:cNvSpPr/>
          <p:nvPr>
            <p:ph type="title"/>
          </p:nvPr>
        </p:nvSpPr>
        <p:spPr>
          <a:prstGeom prst="rect">
            <a:avLst/>
          </a:prstGeom>
        </p:spPr>
        <p:txBody>
          <a:bodyPr/>
          <a:lstStyle>
            <a:lvl1pPr defTabSz="233679">
              <a:lnSpc>
                <a:spcPct val="80000"/>
              </a:lnSpc>
              <a:spcBef>
                <a:spcPts val="0"/>
              </a:spcBef>
              <a:defRPr sz="4840">
                <a:solidFill>
                  <a:srgbClr val="5C5C5C"/>
                </a:solidFill>
              </a:defRPr>
            </a:lvl1pPr>
          </a:lstStyle>
          <a:p>
            <a:pPr/>
            <a:r>
              <a:t>Kütüphane katalog kayıtları</a:t>
            </a:r>
          </a:p>
        </p:txBody>
      </p:sp>
      <p:pic>
        <p:nvPicPr>
          <p:cNvPr id="230" name="Screen Shot 2015-10-26 at 9.22.42 PM.png"/>
          <p:cNvPicPr>
            <a:picLocks noChangeAspect="1"/>
          </p:cNvPicPr>
          <p:nvPr/>
        </p:nvPicPr>
        <p:blipFill>
          <a:blip r:embed="rId2">
            <a:extLst/>
          </a:blip>
          <a:srcRect l="0" t="12644" r="0" b="12644"/>
          <a:stretch>
            <a:fillRect/>
          </a:stretch>
        </p:blipFill>
        <p:spPr>
          <a:xfrm>
            <a:off x="150614" y="2028031"/>
            <a:ext cx="12703645" cy="5697593"/>
          </a:xfrm>
          <a:prstGeom prst="rect">
            <a:avLst/>
          </a:prstGeom>
          <a:ln w="12700">
            <a:miter lim="400000"/>
          </a:ln>
        </p:spPr>
      </p:pic>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2" name="Shape 232"/>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233" name="Shape 233"/>
          <p:cNvSpPr/>
          <p:nvPr>
            <p:ph type="title"/>
          </p:nvPr>
        </p:nvSpPr>
        <p:spPr>
          <a:prstGeom prst="rect">
            <a:avLst/>
          </a:prstGeom>
        </p:spPr>
        <p:txBody>
          <a:bodyPr/>
          <a:lstStyle>
            <a:lvl1pPr defTabSz="233679">
              <a:lnSpc>
                <a:spcPct val="80000"/>
              </a:lnSpc>
              <a:spcBef>
                <a:spcPts val="0"/>
              </a:spcBef>
              <a:defRPr sz="4840">
                <a:solidFill>
                  <a:srgbClr val="5C5C5C"/>
                </a:solidFill>
              </a:defRPr>
            </a:lvl1pPr>
          </a:lstStyle>
          <a:p>
            <a:pPr/>
            <a:r>
              <a:t>Kütüphane katalog kayıtları</a:t>
            </a:r>
          </a:p>
        </p:txBody>
      </p:sp>
      <p:pic>
        <p:nvPicPr>
          <p:cNvPr id="234" name="image19.png"/>
          <p:cNvPicPr>
            <a:picLocks noChangeAspect="1"/>
          </p:cNvPicPr>
          <p:nvPr/>
        </p:nvPicPr>
        <p:blipFill>
          <a:blip r:embed="rId2">
            <a:extLst/>
          </a:blip>
          <a:stretch>
            <a:fillRect/>
          </a:stretch>
        </p:blipFill>
        <p:spPr>
          <a:xfrm>
            <a:off x="2537384" y="1868855"/>
            <a:ext cx="7117600" cy="6444314"/>
          </a:xfrm>
          <a:prstGeom prst="rect">
            <a:avLst/>
          </a:prstGeom>
          <a:ln w="12700">
            <a:miter lim="400000"/>
          </a:ln>
        </p:spPr>
      </p:pic>
      <p:pic>
        <p:nvPicPr>
          <p:cNvPr id="235" name="image19.png"/>
          <p:cNvPicPr>
            <a:picLocks noChangeAspect="1"/>
          </p:cNvPicPr>
          <p:nvPr/>
        </p:nvPicPr>
        <p:blipFill>
          <a:blip r:embed="rId2">
            <a:extLst/>
          </a:blip>
          <a:stretch>
            <a:fillRect/>
          </a:stretch>
        </p:blipFill>
        <p:spPr>
          <a:xfrm>
            <a:off x="3834938" y="2749896"/>
            <a:ext cx="5775499" cy="5229168"/>
          </a:xfrm>
          <a:prstGeom prst="rect">
            <a:avLst/>
          </a:prstGeom>
          <a:ln w="12700">
            <a:miter lim="400000"/>
          </a:ln>
        </p:spPr>
      </p:pic>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Shape 237"/>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238" name="Shape 238"/>
          <p:cNvSpPr/>
          <p:nvPr>
            <p:ph type="title"/>
          </p:nvPr>
        </p:nvSpPr>
        <p:spPr>
          <a:prstGeom prst="rect">
            <a:avLst/>
          </a:prstGeom>
        </p:spPr>
        <p:txBody>
          <a:bodyPr/>
          <a:lstStyle>
            <a:lvl1pPr defTabSz="233679">
              <a:lnSpc>
                <a:spcPct val="80000"/>
              </a:lnSpc>
              <a:spcBef>
                <a:spcPts val="0"/>
              </a:spcBef>
              <a:defRPr sz="4840">
                <a:solidFill>
                  <a:srgbClr val="5C5C5C"/>
                </a:solidFill>
              </a:defRPr>
            </a:lvl1pPr>
          </a:lstStyle>
          <a:p>
            <a:pPr/>
            <a:r>
              <a:t>Kütüphane katalog kayıtları</a:t>
            </a:r>
          </a:p>
        </p:txBody>
      </p:sp>
      <p:pic>
        <p:nvPicPr>
          <p:cNvPr id="239" name="image23.png"/>
          <p:cNvPicPr>
            <a:picLocks noChangeAspect="1"/>
          </p:cNvPicPr>
          <p:nvPr/>
        </p:nvPicPr>
        <p:blipFill>
          <a:blip r:embed="rId2">
            <a:extLst/>
          </a:blip>
          <a:stretch>
            <a:fillRect/>
          </a:stretch>
        </p:blipFill>
        <p:spPr>
          <a:xfrm>
            <a:off x="1491053" y="2331164"/>
            <a:ext cx="9522936" cy="5479555"/>
          </a:xfrm>
          <a:prstGeom prst="rect">
            <a:avLst/>
          </a:prstGeom>
          <a:ln w="12700">
            <a:miter lim="400000"/>
          </a:ln>
        </p:spPr>
      </p:pic>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1" name="Shape 24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242" name="Shape 242"/>
          <p:cNvSpPr/>
          <p:nvPr>
            <p:ph type="title"/>
          </p:nvPr>
        </p:nvSpPr>
        <p:spPr>
          <a:prstGeom prst="rect">
            <a:avLst/>
          </a:prstGeom>
        </p:spPr>
        <p:txBody>
          <a:bodyPr/>
          <a:lstStyle>
            <a:lvl1pPr defTabSz="233679">
              <a:lnSpc>
                <a:spcPct val="80000"/>
              </a:lnSpc>
              <a:spcBef>
                <a:spcPts val="0"/>
              </a:spcBef>
              <a:defRPr sz="4840">
                <a:solidFill>
                  <a:srgbClr val="5C5C5C"/>
                </a:solidFill>
              </a:defRPr>
            </a:lvl1pPr>
          </a:lstStyle>
          <a:p>
            <a:pPr/>
            <a:r>
              <a:t>Arşiv Materyalleri için Üstveri</a:t>
            </a:r>
          </a:p>
        </p:txBody>
      </p:sp>
      <p:sp>
        <p:nvSpPr>
          <p:cNvPr id="243" name="Shape 243"/>
          <p:cNvSpPr/>
          <p:nvPr/>
        </p:nvSpPr>
        <p:spPr>
          <a:xfrm>
            <a:off x="594418" y="1752036"/>
            <a:ext cx="10226763" cy="16611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293687" indent="-293687" defTabSz="914400">
              <a:lnSpc>
                <a:spcPct val="90000"/>
              </a:lnSpc>
              <a:spcBef>
                <a:spcPts val="1800"/>
              </a:spcBef>
              <a:buSzPct val="75000"/>
              <a:buFont typeface="Zapf Dingbats"/>
              <a:buChar char="➤"/>
              <a:defRPr spc="0" sz="2600">
                <a:solidFill>
                  <a:srgbClr val="514843"/>
                </a:solidFill>
                <a:latin typeface="Euphemia"/>
                <a:ea typeface="Euphemia"/>
                <a:cs typeface="Euphemia"/>
                <a:sym typeface="Euphemia"/>
              </a:defRPr>
            </a:pPr>
            <a:r>
              <a:t>Encoded Archival Description</a:t>
            </a:r>
          </a:p>
          <a:p>
            <a:pPr marL="293687" indent="-293687" defTabSz="914400">
              <a:lnSpc>
                <a:spcPct val="90000"/>
              </a:lnSpc>
              <a:spcBef>
                <a:spcPts val="1800"/>
              </a:spcBef>
              <a:buSzPct val="75000"/>
              <a:buFont typeface="Zapf Dingbats"/>
              <a:buChar char="➤"/>
              <a:defRPr spc="0" sz="2600">
                <a:solidFill>
                  <a:srgbClr val="514843"/>
                </a:solidFill>
                <a:latin typeface="Euphemia"/>
                <a:ea typeface="Euphemia"/>
                <a:cs typeface="Euphemia"/>
                <a:sym typeface="Euphemia"/>
              </a:defRPr>
            </a:pPr>
            <a:r>
              <a:t>The USMARC Format for Archives and Manuscripts Control</a:t>
            </a:r>
          </a:p>
          <a:p>
            <a:pPr marL="293687" indent="-293687" defTabSz="914400">
              <a:lnSpc>
                <a:spcPct val="90000"/>
              </a:lnSpc>
              <a:spcBef>
                <a:spcPts val="1800"/>
              </a:spcBef>
              <a:buSzPct val="75000"/>
              <a:buFont typeface="Zapf Dingbats"/>
              <a:buChar char="➤"/>
              <a:defRPr spc="0" sz="2600">
                <a:solidFill>
                  <a:srgbClr val="514843"/>
                </a:solidFill>
                <a:latin typeface="Euphemia"/>
                <a:ea typeface="Euphemia"/>
                <a:cs typeface="Euphemia"/>
                <a:sym typeface="Euphemia"/>
              </a:defRPr>
            </a:pPr>
            <a:r>
              <a:t>International Standard for Archival Description (General) – ISAD(G)</a:t>
            </a:r>
          </a:p>
        </p:txBody>
      </p:sp>
      <p:pic>
        <p:nvPicPr>
          <p:cNvPr id="244" name="image24.png" descr="http://pastperfect-online.com/webhelp/Chapters/PP5-8-web-resources/image/Fig8-3_opt.png"/>
          <p:cNvPicPr>
            <a:picLocks noChangeAspect="1"/>
          </p:cNvPicPr>
          <p:nvPr/>
        </p:nvPicPr>
        <p:blipFill>
          <a:blip r:embed="rId2">
            <a:extLst/>
          </a:blip>
          <a:stretch>
            <a:fillRect/>
          </a:stretch>
        </p:blipFill>
        <p:spPr>
          <a:xfrm>
            <a:off x="186892" y="3827507"/>
            <a:ext cx="12025540" cy="5707486"/>
          </a:xfrm>
          <a:prstGeom prst="rect">
            <a:avLst/>
          </a:prstGeom>
          <a:ln w="12700">
            <a:miter lim="400000"/>
          </a:ln>
        </p:spPr>
      </p:pic>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6" name="Shape 246"/>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247" name="Shape 247"/>
          <p:cNvSpPr/>
          <p:nvPr>
            <p:ph type="title"/>
          </p:nvPr>
        </p:nvSpPr>
        <p:spPr>
          <a:prstGeom prst="rect">
            <a:avLst/>
          </a:prstGeom>
        </p:spPr>
        <p:txBody>
          <a:bodyPr/>
          <a:lstStyle>
            <a:lvl1pPr defTabSz="233679">
              <a:lnSpc>
                <a:spcPct val="80000"/>
              </a:lnSpc>
              <a:spcBef>
                <a:spcPts val="0"/>
              </a:spcBef>
              <a:defRPr sz="4840">
                <a:solidFill>
                  <a:srgbClr val="5C5C5C"/>
                </a:solidFill>
              </a:defRPr>
            </a:lvl1pPr>
          </a:lstStyle>
          <a:p>
            <a:pPr/>
            <a:r>
              <a:t>Metadata Şemaları</a:t>
            </a:r>
          </a:p>
        </p:txBody>
      </p:sp>
      <p:sp>
        <p:nvSpPr>
          <p:cNvPr id="248" name="Shape 248"/>
          <p:cNvSpPr/>
          <p:nvPr>
            <p:ph type="body" idx="1"/>
          </p:nvPr>
        </p:nvSpPr>
        <p:spPr>
          <a:prstGeom prst="rect">
            <a:avLst/>
          </a:prstGeom>
        </p:spPr>
        <p:txBody>
          <a:bodyPr/>
          <a:lstStyle/>
          <a:p>
            <a:pPr/>
          </a:p>
          <a:p>
            <a:pPr/>
            <a:r>
              <a:t>ISBD (International Standard Bibliographic Descriptions)</a:t>
            </a:r>
          </a:p>
          <a:p>
            <a:pPr/>
            <a:r>
              <a:t>AACR2 (Anglo – American Cataloguing Rules, SecondEdition, 2002 Revision)</a:t>
            </a:r>
          </a:p>
          <a:p>
            <a:pPr/>
            <a:r>
              <a:t>Dublin Core (DC)</a:t>
            </a:r>
          </a:p>
          <a:p>
            <a:pPr/>
            <a:r>
              <a:t>İndeksleme: İndeksleme için kabul edilmiş uluslar arası herhangi bir yapı (standart) henüz oluşturulmamıştır.</a:t>
            </a: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0" name="Shape 250"/>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251" name="Shape 251"/>
          <p:cNvSpPr/>
          <p:nvPr>
            <p:ph type="title"/>
          </p:nvPr>
        </p:nvSpPr>
        <p:spPr>
          <a:prstGeom prst="rect">
            <a:avLst/>
          </a:prstGeom>
        </p:spPr>
        <p:txBody>
          <a:bodyPr/>
          <a:lstStyle>
            <a:lvl1pPr defTabSz="519937">
              <a:spcBef>
                <a:spcPts val="2000"/>
              </a:spcBef>
              <a:defRPr sz="4628"/>
            </a:lvl1pPr>
          </a:lstStyle>
          <a:p>
            <a:pPr/>
            <a:r>
              <a:t>ISBD (International Standard Bibliographic Descriptions)</a:t>
            </a:r>
          </a:p>
        </p:txBody>
      </p:sp>
      <p:sp>
        <p:nvSpPr>
          <p:cNvPr id="252" name="Shape 252"/>
          <p:cNvSpPr/>
          <p:nvPr>
            <p:ph type="body" idx="1"/>
          </p:nvPr>
        </p:nvSpPr>
        <p:spPr>
          <a:prstGeom prst="rect">
            <a:avLst/>
          </a:prstGeom>
        </p:spPr>
        <p:txBody>
          <a:bodyPr/>
          <a:lstStyle/>
          <a:p>
            <a:pPr marL="244347" indent="-244347" defTabSz="303783">
              <a:spcBef>
                <a:spcPts val="900"/>
              </a:spcBef>
              <a:defRPr sz="1664"/>
            </a:pPr>
            <a:r>
              <a:t>Tanımlama alanları :</a:t>
            </a:r>
          </a:p>
          <a:p>
            <a:pPr marL="244347" indent="-244347" defTabSz="303783">
              <a:spcBef>
                <a:spcPts val="900"/>
              </a:spcBef>
              <a:defRPr sz="1664"/>
            </a:pPr>
            <a:r>
              <a:t>1. Alan: Eseradı ve Sorumluluk</a:t>
            </a:r>
          </a:p>
          <a:p>
            <a:pPr marL="244347" indent="-244347" defTabSz="303783">
              <a:spcBef>
                <a:spcPts val="900"/>
              </a:spcBef>
              <a:defRPr sz="1664"/>
            </a:pPr>
          </a:p>
          <a:p>
            <a:pPr marL="244347" indent="-244347" defTabSz="303783">
              <a:spcBef>
                <a:spcPts val="900"/>
              </a:spcBef>
              <a:defRPr sz="1664"/>
            </a:pPr>
            <a:r>
              <a:t>2. Alan: Basım</a:t>
            </a:r>
          </a:p>
          <a:p>
            <a:pPr marL="244347" indent="-244347" defTabSz="303783">
              <a:spcBef>
                <a:spcPts val="900"/>
              </a:spcBef>
              <a:defRPr sz="1664"/>
            </a:pPr>
          </a:p>
          <a:p>
            <a:pPr marL="244347" indent="-244347" defTabSz="303783">
              <a:spcBef>
                <a:spcPts val="900"/>
              </a:spcBef>
              <a:defRPr sz="1664"/>
            </a:pPr>
            <a:r>
              <a:t>3. Alan: Materyal türüne özgü ayrıntı</a:t>
            </a:r>
          </a:p>
          <a:p>
            <a:pPr marL="244347" indent="-244347" defTabSz="303783">
              <a:spcBef>
                <a:spcPts val="900"/>
              </a:spcBef>
              <a:defRPr sz="1664"/>
            </a:pPr>
          </a:p>
          <a:p>
            <a:pPr marL="244347" indent="-244347" defTabSz="303783">
              <a:spcBef>
                <a:spcPts val="900"/>
              </a:spcBef>
              <a:defRPr sz="1664"/>
            </a:pPr>
            <a:r>
              <a:t>4. Alan: Yayınlayan, dağıtan, v.b.</a:t>
            </a:r>
          </a:p>
          <a:p>
            <a:pPr marL="244347" indent="-244347" defTabSz="303783">
              <a:spcBef>
                <a:spcPts val="900"/>
              </a:spcBef>
              <a:defRPr sz="1664"/>
            </a:pPr>
          </a:p>
          <a:p>
            <a:pPr marL="244347" indent="-244347" defTabSz="303783">
              <a:spcBef>
                <a:spcPts val="900"/>
              </a:spcBef>
              <a:defRPr sz="1664"/>
            </a:pPr>
            <a:r>
              <a:t>5. Alan: Fiziksel Niteleme</a:t>
            </a:r>
          </a:p>
          <a:p>
            <a:pPr marL="244347" indent="-244347" defTabSz="303783">
              <a:spcBef>
                <a:spcPts val="900"/>
              </a:spcBef>
              <a:defRPr sz="1664"/>
            </a:pPr>
          </a:p>
          <a:p>
            <a:pPr marL="244347" indent="-244347" defTabSz="303783">
              <a:spcBef>
                <a:spcPts val="900"/>
              </a:spcBef>
              <a:defRPr sz="1664"/>
            </a:pPr>
            <a:r>
              <a:t>6. Alan: Dizi</a:t>
            </a:r>
          </a:p>
          <a:p>
            <a:pPr marL="244347" indent="-244347" defTabSz="303783">
              <a:spcBef>
                <a:spcPts val="900"/>
              </a:spcBef>
              <a:defRPr sz="1664"/>
            </a:pPr>
          </a:p>
          <a:p>
            <a:pPr marL="244347" indent="-244347" defTabSz="303783">
              <a:spcBef>
                <a:spcPts val="900"/>
              </a:spcBef>
              <a:defRPr sz="1664"/>
            </a:pPr>
            <a:r>
              <a:t>7. Alan: Notlar</a:t>
            </a:r>
          </a:p>
          <a:p>
            <a:pPr marL="244347" indent="-244347" defTabSz="303783">
              <a:spcBef>
                <a:spcPts val="900"/>
              </a:spcBef>
              <a:defRPr sz="1664"/>
            </a:pPr>
          </a:p>
          <a:p>
            <a:pPr marL="244347" indent="-244347" defTabSz="303783">
              <a:spcBef>
                <a:spcPts val="900"/>
              </a:spcBef>
              <a:defRPr sz="1664"/>
            </a:pPr>
            <a:r>
              <a:t>8. Alan: Standart Numara</a:t>
            </a:r>
          </a:p>
          <a:p>
            <a:pPr marL="244347" indent="-244347" defTabSz="303783">
              <a:spcBef>
                <a:spcPts val="900"/>
              </a:spcBef>
              <a:defRPr sz="1664"/>
            </a:pPr>
          </a:p>
          <a:p>
            <a:pPr marL="244347" indent="-244347" defTabSz="303783">
              <a:spcBef>
                <a:spcPts val="900"/>
              </a:spcBef>
              <a:defRPr sz="1664"/>
            </a:pPr>
            <a:r>
              <a:rPr u="sng">
                <a:hlinkClick r:id="rId2" invalidUrl="" action="" tgtFrame="" tooltip="" history="1" highlightClick="0" endSnd="0"/>
              </a:rPr>
              <a:t>http://www.ifla.org/VI/3/nd1/isbdlist.htm</a:t>
            </a:r>
          </a:p>
        </p:txBody>
      </p:sp>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4" name="Shape 254"/>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255" name="Shape 255"/>
          <p:cNvSpPr/>
          <p:nvPr>
            <p:ph type="title"/>
          </p:nvPr>
        </p:nvSpPr>
        <p:spPr>
          <a:prstGeom prst="rect">
            <a:avLst/>
          </a:prstGeom>
        </p:spPr>
        <p:txBody>
          <a:bodyPr/>
          <a:lstStyle>
            <a:lvl1pPr defTabSz="408940">
              <a:spcBef>
                <a:spcPts val="1600"/>
              </a:spcBef>
              <a:defRPr sz="3639"/>
            </a:lvl1pPr>
          </a:lstStyle>
          <a:p>
            <a:pPr/>
            <a:r>
              <a:t>AACR2 (Anglo – American Cataloging Rules, Second Edition, 2002 Revision)</a:t>
            </a:r>
          </a:p>
        </p:txBody>
      </p:sp>
      <p:sp>
        <p:nvSpPr>
          <p:cNvPr id="256" name="Shape 256"/>
          <p:cNvSpPr/>
          <p:nvPr>
            <p:ph type="body" idx="1"/>
          </p:nvPr>
        </p:nvSpPr>
        <p:spPr>
          <a:prstGeom prst="rect">
            <a:avLst/>
          </a:prstGeom>
        </p:spPr>
        <p:txBody>
          <a:bodyPr/>
          <a:lstStyle/>
          <a:p>
            <a:pPr>
              <a:defRPr sz="4600"/>
            </a:pPr>
            <a:r>
              <a:t>AACR’ nin Oluşum ve Gelişimi</a:t>
            </a:r>
          </a:p>
          <a:p>
            <a:pPr>
              <a:defRPr sz="4600"/>
            </a:pPr>
            <a:r>
              <a:t>AACR’ de tanımlama: ISBD</a:t>
            </a:r>
          </a:p>
          <a:p>
            <a:pPr>
              <a:defRPr sz="4600"/>
            </a:pPr>
            <a:r>
              <a:t>AACR’de başlık seçimi: Erişim</a:t>
            </a:r>
          </a:p>
          <a:p>
            <a:pPr>
              <a:defRPr sz="4600"/>
            </a:pPr>
            <a:r>
              <a:t>AACR’de yetke dizini oluşturma</a:t>
            </a:r>
          </a:p>
        </p:txBody>
      </p:sp>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8" name="Shape 258"/>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259" name="Shape 259"/>
          <p:cNvSpPr/>
          <p:nvPr>
            <p:ph type="title"/>
          </p:nvPr>
        </p:nvSpPr>
        <p:spPr>
          <a:prstGeom prst="rect">
            <a:avLst/>
          </a:prstGeom>
        </p:spPr>
        <p:txBody>
          <a:bodyPr/>
          <a:lstStyle>
            <a:lvl1pPr defTabSz="543305">
              <a:spcBef>
                <a:spcPts val="2100"/>
              </a:spcBef>
              <a:defRPr sz="4836"/>
            </a:lvl1pPr>
          </a:lstStyle>
          <a:p>
            <a:pPr/>
            <a:r>
              <a:t>Dublin Core (DC)</a:t>
            </a:r>
          </a:p>
        </p:txBody>
      </p:sp>
      <p:sp>
        <p:nvSpPr>
          <p:cNvPr id="260" name="Shape 260"/>
          <p:cNvSpPr/>
          <p:nvPr>
            <p:ph type="body" idx="1"/>
          </p:nvPr>
        </p:nvSpPr>
        <p:spPr>
          <a:prstGeom prst="rect">
            <a:avLst/>
          </a:prstGeom>
        </p:spPr>
        <p:txBody>
          <a:bodyPr/>
          <a:lstStyle/>
          <a:p>
            <a:pPr/>
            <a:r>
              <a:t>Bir Metadata Standardı olarak Dublin Core (DC)</a:t>
            </a:r>
          </a:p>
          <a:p>
            <a:pPr/>
            <a:r>
              <a:t>Dublin Core adını, yapısının oluşturulduğu ABD’nin Dublin, Ohio şehrinden almıştır.</a:t>
            </a:r>
          </a:p>
          <a:p>
            <a:pPr/>
            <a:r>
              <a:t>Dublin Core, uluslararası metadata öğelerinin belirlendiği bir şemadır. Alanlar, elektronik dokümanların yaratıcıları (creator) tarafından doldurulmak üzere geliştirilmiştir.</a:t>
            </a:r>
          </a:p>
        </p:txBody>
      </p:sp>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2" name="Shape 262"/>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263" name="Shape 263"/>
          <p:cNvSpPr/>
          <p:nvPr>
            <p:ph type="title"/>
          </p:nvPr>
        </p:nvSpPr>
        <p:spPr>
          <a:prstGeom prst="rect">
            <a:avLst/>
          </a:prstGeom>
        </p:spPr>
        <p:txBody>
          <a:bodyPr/>
          <a:lstStyle/>
          <a:p>
            <a:pPr defTabSz="233679">
              <a:lnSpc>
                <a:spcPct val="80000"/>
              </a:lnSpc>
              <a:spcBef>
                <a:spcPts val="0"/>
              </a:spcBef>
              <a:defRPr sz="4840">
                <a:solidFill>
                  <a:srgbClr val="5C5C5C"/>
                </a:solidFill>
              </a:defRPr>
            </a:pPr>
            <a:r>
              <a:rPr b="1">
                <a:latin typeface="Verdana"/>
                <a:ea typeface="Verdana"/>
                <a:cs typeface="Verdana"/>
                <a:sym typeface="Verdana"/>
              </a:rPr>
              <a:t>Çeşitli Standartlar</a:t>
            </a:r>
          </a:p>
          <a:p>
            <a:pPr defTabSz="233679">
              <a:lnSpc>
                <a:spcPct val="80000"/>
              </a:lnSpc>
              <a:spcBef>
                <a:spcPts val="0"/>
              </a:spcBef>
              <a:buSzPct val="85000"/>
              <a:defRPr sz="4840">
                <a:solidFill>
                  <a:srgbClr val="5C5C5C"/>
                </a:solidFill>
              </a:defRPr>
            </a:pPr>
            <a:r>
              <a:rPr b="1">
                <a:latin typeface="Verdana"/>
                <a:ea typeface="Verdana"/>
                <a:cs typeface="Verdana"/>
                <a:sym typeface="Verdana"/>
              </a:rPr>
              <a:t>Çeşitli Standartlar</a:t>
            </a:r>
          </a:p>
        </p:txBody>
      </p:sp>
      <p:sp>
        <p:nvSpPr>
          <p:cNvPr id="264" name="Shape 264"/>
          <p:cNvSpPr/>
          <p:nvPr>
            <p:ph type="body" idx="1"/>
          </p:nvPr>
        </p:nvSpPr>
        <p:spPr>
          <a:xfrm>
            <a:off x="571500" y="1816100"/>
            <a:ext cx="11861800" cy="7226300"/>
          </a:xfrm>
          <a:prstGeom prst="rect">
            <a:avLst/>
          </a:prstGeom>
        </p:spPr>
        <p:txBody>
          <a:bodyPr/>
          <a:lstStyle/>
          <a:p>
            <a:pPr marL="211454" indent="-211454" defTabSz="822959">
              <a:spcBef>
                <a:spcPts val="0"/>
              </a:spcBef>
              <a:defRPr sz="3239">
                <a:solidFill>
                  <a:srgbClr val="000000"/>
                </a:solidFill>
              </a:defRPr>
            </a:pPr>
            <a:r>
              <a:t> </a:t>
            </a:r>
            <a:r>
              <a:rPr>
                <a:latin typeface="Iowan Old Style Bold"/>
                <a:ea typeface="Iowan Old Style Bold"/>
                <a:cs typeface="Iowan Old Style Bold"/>
                <a:sym typeface="Iowan Old Style Bold"/>
              </a:rPr>
              <a:t>EAD </a:t>
            </a:r>
            <a:r>
              <a:t>(Encoded Archival Description)--Arşivler için</a:t>
            </a:r>
          </a:p>
          <a:p>
            <a:pPr marL="211454" indent="-211454" defTabSz="822959">
              <a:spcBef>
                <a:spcPts val="0"/>
              </a:spcBef>
              <a:defRPr sz="3239">
                <a:solidFill>
                  <a:srgbClr val="000000"/>
                </a:solidFill>
              </a:defRPr>
            </a:pPr>
            <a:r>
              <a:t> </a:t>
            </a:r>
            <a:r>
              <a:rPr>
                <a:latin typeface="Iowan Old Style Bold"/>
                <a:ea typeface="Iowan Old Style Bold"/>
                <a:cs typeface="Iowan Old Style Bold"/>
                <a:sym typeface="Iowan Old Style Bold"/>
              </a:rPr>
              <a:t>GILS </a:t>
            </a:r>
            <a:r>
              <a:t>(Government Information Locator Service) -- Hükümet Yayınları için</a:t>
            </a:r>
          </a:p>
          <a:p>
            <a:pPr marL="211454" indent="-211454" defTabSz="822959">
              <a:spcBef>
                <a:spcPts val="0"/>
              </a:spcBef>
              <a:defRPr sz="3239">
                <a:solidFill>
                  <a:srgbClr val="000000"/>
                </a:solidFill>
              </a:defRPr>
            </a:pPr>
            <a:r>
              <a:t> </a:t>
            </a:r>
            <a:r>
              <a:rPr>
                <a:latin typeface="Iowan Old Style Bold"/>
                <a:ea typeface="Iowan Old Style Bold"/>
                <a:cs typeface="Iowan Old Style Bold"/>
                <a:sym typeface="Iowan Old Style Bold"/>
              </a:rPr>
              <a:t>VRA </a:t>
            </a:r>
            <a:r>
              <a:t>(Visual Resources Association)-- Görsel Kaynaklar için</a:t>
            </a:r>
          </a:p>
          <a:p>
            <a:pPr marL="211454" indent="-211454" defTabSz="822959">
              <a:spcBef>
                <a:spcPts val="0"/>
              </a:spcBef>
              <a:defRPr sz="3239">
                <a:solidFill>
                  <a:srgbClr val="000000"/>
                </a:solidFill>
                <a:latin typeface="Iowan Old Style Bold"/>
                <a:ea typeface="Iowan Old Style Bold"/>
                <a:cs typeface="Iowan Old Style Bold"/>
                <a:sym typeface="Iowan Old Style Bold"/>
              </a:defRPr>
            </a:pPr>
            <a:r>
              <a:t> ONIX</a:t>
            </a:r>
            <a:r>
              <a:rPr>
                <a:latin typeface="Iowan Old Style Roman"/>
                <a:ea typeface="Iowan Old Style Roman"/>
                <a:cs typeface="Iowan Old Style Roman"/>
                <a:sym typeface="Iowan Old Style Roman"/>
              </a:rPr>
              <a:t> (Online Information Exchange)- Çevirim-içi Bilgi Değişimi </a:t>
            </a:r>
            <a:endParaRPr>
              <a:latin typeface="Iowan Old Style Roman"/>
              <a:ea typeface="Iowan Old Style Roman"/>
              <a:cs typeface="Iowan Old Style Roman"/>
              <a:sym typeface="Iowan Old Style Roman"/>
            </a:endParaRPr>
          </a:p>
          <a:p>
            <a:pPr marL="211454" indent="-211454" defTabSz="822959">
              <a:spcBef>
                <a:spcPts val="0"/>
              </a:spcBef>
              <a:defRPr sz="3239">
                <a:solidFill>
                  <a:srgbClr val="000000"/>
                </a:solidFill>
              </a:defRPr>
            </a:pPr>
            <a:r>
              <a:t> </a:t>
            </a:r>
            <a:r>
              <a:rPr>
                <a:latin typeface="Iowan Old Style Bold"/>
                <a:ea typeface="Iowan Old Style Bold"/>
                <a:cs typeface="Iowan Old Style Bold"/>
                <a:sym typeface="Iowan Old Style Bold"/>
              </a:rPr>
              <a:t>TEI </a:t>
            </a:r>
            <a:r>
              <a:t>(Text Encoded Initiative)-- Metinler için</a:t>
            </a:r>
          </a:p>
          <a:p>
            <a:pPr marL="211454" indent="-211454" defTabSz="822959">
              <a:spcBef>
                <a:spcPts val="0"/>
              </a:spcBef>
              <a:defRPr sz="3239">
                <a:solidFill>
                  <a:srgbClr val="000000"/>
                </a:solidFill>
              </a:defRPr>
            </a:pPr>
            <a:r>
              <a:t> </a:t>
            </a:r>
            <a:r>
              <a:rPr>
                <a:latin typeface="Iowan Old Style Bold"/>
                <a:ea typeface="Iowan Old Style Bold"/>
                <a:cs typeface="Iowan Old Style Bold"/>
                <a:sym typeface="Iowan Old Style Bold"/>
              </a:rPr>
              <a:t>FGDC </a:t>
            </a:r>
            <a:r>
              <a:t>(Federal Geographic Commitee’s Content Standart for  </a:t>
            </a:r>
          </a:p>
          <a:p>
            <a:pPr marL="211454" indent="-211454" defTabSz="822959">
              <a:spcBef>
                <a:spcPts val="0"/>
              </a:spcBef>
              <a:defRPr sz="3239">
                <a:solidFill>
                  <a:srgbClr val="000000"/>
                </a:solidFill>
              </a:defRPr>
            </a:pPr>
            <a:r>
              <a:t>Digital Geospatial Metadata)-- Coğrafik Veriler için</a:t>
            </a:r>
          </a:p>
          <a:p>
            <a:pPr marL="211454" indent="-211454" defTabSz="822959">
              <a:spcBef>
                <a:spcPts val="0"/>
              </a:spcBef>
              <a:defRPr sz="3239">
                <a:solidFill>
                  <a:srgbClr val="000000"/>
                </a:solidFill>
                <a:latin typeface="Iowan Old Style Bold"/>
                <a:ea typeface="Iowan Old Style Bold"/>
                <a:cs typeface="Iowan Old Style Bold"/>
                <a:sym typeface="Iowan Old Style Bold"/>
              </a:defRPr>
            </a:pPr>
            <a:r>
              <a:t> RDF </a:t>
            </a:r>
            <a:r>
              <a:rPr>
                <a:latin typeface="Iowan Old Style Roman"/>
                <a:ea typeface="Iowan Old Style Roman"/>
                <a:cs typeface="Iowan Old Style Roman"/>
                <a:sym typeface="Iowan Old Style Roman"/>
              </a:rPr>
              <a:t>(Resource Description Framework) – Kaynak Tanımlama Çatısı </a:t>
            </a:r>
            <a:endParaRPr>
              <a:latin typeface="Iowan Old Style Roman"/>
              <a:ea typeface="Iowan Old Style Roman"/>
              <a:cs typeface="Iowan Old Style Roman"/>
              <a:sym typeface="Iowan Old Style Roman"/>
            </a:endParaRPr>
          </a:p>
          <a:p>
            <a:pPr marL="211454" indent="-211454" defTabSz="822959">
              <a:spcBef>
                <a:spcPts val="0"/>
              </a:spcBef>
              <a:defRPr sz="3239">
                <a:solidFill>
                  <a:srgbClr val="000000"/>
                </a:solidFill>
              </a:defRPr>
            </a:pPr>
            <a:r>
              <a:t> </a:t>
            </a:r>
            <a:r>
              <a:rPr>
                <a:latin typeface="Iowan Old Style Bold"/>
                <a:ea typeface="Iowan Old Style Bold"/>
                <a:cs typeface="Iowan Old Style Bold"/>
                <a:sym typeface="Iowan Old Style Bold"/>
              </a:rPr>
              <a:t>Dublin Core-- </a:t>
            </a:r>
            <a:r>
              <a:t>Her tür kaynak için</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52" name="Shape 152"/>
          <p:cNvSpPr/>
          <p:nvPr>
            <p:ph type="title"/>
          </p:nvPr>
        </p:nvSpPr>
        <p:spPr>
          <a:xfrm>
            <a:off x="5486674" y="717550"/>
            <a:ext cx="5397501" cy="723900"/>
          </a:xfrm>
          <a:prstGeom prst="rect">
            <a:avLst/>
          </a:prstGeom>
        </p:spPr>
        <p:txBody>
          <a:bodyPr/>
          <a:lstStyle>
            <a:lvl1pPr defTabSz="543305">
              <a:spcBef>
                <a:spcPts val="2100"/>
              </a:spcBef>
              <a:defRPr sz="4836"/>
            </a:lvl1pPr>
          </a:lstStyle>
          <a:p>
            <a:pPr/>
            <a:r>
              <a:t>Metadata</a:t>
            </a:r>
          </a:p>
        </p:txBody>
      </p:sp>
      <p:sp>
        <p:nvSpPr>
          <p:cNvPr id="153" name="Shape 153"/>
          <p:cNvSpPr/>
          <p:nvPr>
            <p:ph type="body" idx="1"/>
          </p:nvPr>
        </p:nvSpPr>
        <p:spPr>
          <a:xfrm>
            <a:off x="472237" y="1803400"/>
            <a:ext cx="11948363" cy="7226300"/>
          </a:xfrm>
          <a:prstGeom prst="rect">
            <a:avLst/>
          </a:prstGeom>
        </p:spPr>
        <p:txBody>
          <a:bodyPr/>
          <a:lstStyle/>
          <a:p>
            <a:pPr marL="0" indent="0" defTabSz="877823">
              <a:spcBef>
                <a:spcPts val="500"/>
              </a:spcBef>
              <a:buClr>
                <a:srgbClr val="A9A57C"/>
              </a:buClr>
              <a:buSzTx/>
              <a:buFont typeface="Arial"/>
              <a:buNone/>
              <a:defRPr sz="3455">
                <a:solidFill>
                  <a:srgbClr val="2F2B20"/>
                </a:solidFill>
                <a:latin typeface="Calibri"/>
                <a:ea typeface="Calibri"/>
                <a:cs typeface="Calibri"/>
                <a:sym typeface="Calibri"/>
              </a:defRPr>
            </a:pPr>
          </a:p>
          <a:p>
            <a:pPr marL="310134" indent="-310134" defTabSz="877823">
              <a:spcBef>
                <a:spcPts val="500"/>
              </a:spcBef>
              <a:defRPr sz="3455">
                <a:solidFill>
                  <a:srgbClr val="2F2B20"/>
                </a:solidFill>
                <a:latin typeface="Calibri"/>
                <a:ea typeface="Calibri"/>
                <a:cs typeface="Calibri"/>
                <a:sym typeface="Calibri"/>
              </a:defRPr>
            </a:pPr>
            <a:r>
              <a:t>Data about data – veri hakkında veri</a:t>
            </a:r>
          </a:p>
          <a:p>
            <a:pPr marL="310134" indent="-310134" defTabSz="877823">
              <a:spcBef>
                <a:spcPts val="500"/>
              </a:spcBef>
              <a:defRPr sz="3455">
                <a:solidFill>
                  <a:srgbClr val="2F2B20"/>
                </a:solidFill>
                <a:latin typeface="Calibri"/>
                <a:ea typeface="Calibri"/>
                <a:cs typeface="Calibri"/>
                <a:sym typeface="Calibri"/>
              </a:defRPr>
            </a:pPr>
            <a:r>
              <a:t>Bilgiye yönlendiren, bilginin yerini gösteren, bilgiyi açıklayan ve erişim sağlayan bilgilerdir.</a:t>
            </a:r>
          </a:p>
          <a:p>
            <a:pPr marL="310134" indent="-310134" defTabSz="877823">
              <a:spcBef>
                <a:spcPts val="500"/>
              </a:spcBef>
              <a:defRPr sz="3455">
                <a:solidFill>
                  <a:srgbClr val="2F2B20"/>
                </a:solidFill>
                <a:latin typeface="Calibri"/>
                <a:ea typeface="Calibri"/>
                <a:cs typeface="Calibri"/>
                <a:sym typeface="Calibri"/>
              </a:defRPr>
            </a:pPr>
            <a:r>
              <a:t>Farklı alanlarca farklı tanımlamaların yapıldığı bir kavramdır.</a:t>
            </a:r>
          </a:p>
          <a:p>
            <a:pPr marL="310134" indent="-310134" defTabSz="877823">
              <a:spcBef>
                <a:spcPts val="500"/>
              </a:spcBef>
              <a:defRPr sz="3455">
                <a:solidFill>
                  <a:srgbClr val="2F2B20"/>
                </a:solidFill>
                <a:latin typeface="Calibri"/>
                <a:ea typeface="Calibri"/>
                <a:cs typeface="Calibri"/>
                <a:sym typeface="Calibri"/>
              </a:defRPr>
            </a:pPr>
            <a:r>
              <a:t>Makinece anlaşılabilir bilgi</a:t>
            </a:r>
          </a:p>
          <a:p>
            <a:pPr marL="310134" indent="-310134" defTabSz="877823">
              <a:spcBef>
                <a:spcPts val="500"/>
              </a:spcBef>
              <a:defRPr sz="3455">
                <a:solidFill>
                  <a:srgbClr val="2F2B20"/>
                </a:solidFill>
                <a:latin typeface="Calibri"/>
                <a:ea typeface="Calibri"/>
                <a:cs typeface="Calibri"/>
                <a:sym typeface="Calibri"/>
              </a:defRPr>
            </a:pPr>
            <a:r>
              <a:t>Elektronik bilginin kayıtları</a:t>
            </a:r>
          </a:p>
          <a:p>
            <a:pPr marL="310134" indent="-310134" defTabSz="877823">
              <a:spcBef>
                <a:spcPts val="500"/>
              </a:spcBef>
              <a:defRPr sz="3455">
                <a:solidFill>
                  <a:srgbClr val="2F2B20"/>
                </a:solidFill>
                <a:latin typeface="Calibri"/>
                <a:ea typeface="Calibri"/>
                <a:cs typeface="Calibri"/>
                <a:sym typeface="Calibri"/>
              </a:defRPr>
            </a:pPr>
            <a:r>
              <a:t>Bilgi yönetiminde metadata her tür bilgi kaynağının tanımlanmasında kullanılan tanımlama unsurlarıdır.</a:t>
            </a:r>
          </a:p>
          <a:p>
            <a:pPr marL="310134" indent="-310134" defTabSz="877823">
              <a:spcBef>
                <a:spcPts val="500"/>
              </a:spcBef>
              <a:defRPr sz="3455">
                <a:solidFill>
                  <a:srgbClr val="2F2B20"/>
                </a:solidFill>
                <a:latin typeface="Calibri"/>
                <a:ea typeface="Calibri"/>
                <a:cs typeface="Calibri"/>
                <a:sym typeface="Calibri"/>
              </a:defRPr>
            </a:pPr>
            <a:r>
              <a:t>Kütüphane kataloglarında, AACR2 ve MARC 21 gibi unsurlar metadata olarak yer almaktadır (NISO, 2004, s.1). </a:t>
            </a:r>
          </a:p>
        </p:txBody>
      </p:sp>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66" name="118295074_2675x2907.jpeg"/>
          <p:cNvPicPr>
            <a:picLocks noChangeAspect="1"/>
          </p:cNvPicPr>
          <p:nvPr>
            <p:ph type="pic" idx="13"/>
          </p:nvPr>
        </p:nvPicPr>
        <p:blipFill>
          <a:blip r:embed="rId2">
            <a:extLst/>
          </a:blip>
          <a:srcRect l="483" t="978" r="579" b="30723"/>
          <a:stretch>
            <a:fillRect/>
          </a:stretch>
        </p:blipFill>
        <p:spPr>
          <a:prstGeom prst="rect">
            <a:avLst/>
          </a:prstGeom>
        </p:spPr>
      </p:pic>
      <p:sp>
        <p:nvSpPr>
          <p:cNvPr id="267" name="Shape 267"/>
          <p:cNvSpPr/>
          <p:nvPr/>
        </p:nvSpPr>
        <p:spPr>
          <a:xfrm>
            <a:off x="6261975" y="4552950"/>
            <a:ext cx="5211530" cy="901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1" spc="45" sz="4600">
                <a:solidFill>
                  <a:srgbClr val="FFFFFF"/>
                </a:solidFill>
                <a:latin typeface="Iowan Old Style Bold"/>
                <a:ea typeface="Iowan Old Style Bold"/>
                <a:cs typeface="Iowan Old Style Bold"/>
                <a:sym typeface="Iowan Old Style Bold"/>
              </a:defRPr>
            </a:lvl1pPr>
          </a:lstStyle>
          <a:p>
            <a:pPr/>
            <a:r>
              <a:t>TESEKKURLER</a:t>
            </a:r>
          </a:p>
        </p:txBody>
      </p:sp>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9" name="Shape 269"/>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270" name="Shape 270"/>
          <p:cNvSpPr/>
          <p:nvPr>
            <p:ph type="title"/>
          </p:nvPr>
        </p:nvSpPr>
        <p:spPr>
          <a:prstGeom prst="rect">
            <a:avLst/>
          </a:prstGeom>
        </p:spPr>
        <p:txBody>
          <a:bodyPr/>
          <a:lstStyle>
            <a:lvl1pPr defTabSz="543305">
              <a:spcBef>
                <a:spcPts val="2100"/>
              </a:spcBef>
              <a:defRPr sz="4836"/>
            </a:lvl1pPr>
          </a:lstStyle>
          <a:p>
            <a:pPr/>
            <a:r>
              <a:t>REFERANSLAR</a:t>
            </a:r>
          </a:p>
        </p:txBody>
      </p:sp>
      <p:sp>
        <p:nvSpPr>
          <p:cNvPr id="271" name="Shape 271"/>
          <p:cNvSpPr/>
          <p:nvPr>
            <p:ph type="body" idx="1"/>
          </p:nvPr>
        </p:nvSpPr>
        <p:spPr>
          <a:prstGeom prst="rect">
            <a:avLst/>
          </a:prstGeom>
        </p:spPr>
        <p:txBody>
          <a:bodyPr/>
          <a:lstStyle/>
          <a:p>
            <a:pPr/>
            <a:r>
              <a:t>Ergün, Canan: Kütüphanelerde Sayısallaştırma Projesi Planlaması. </a:t>
            </a:r>
          </a:p>
          <a:p>
            <a:pPr/>
            <a:r>
              <a:t>Çakmak, Tolga: Dijital varlıkların Yönetiminde Yeni Teknolojiler ve Tanımlama Standartlar. Atatürk Kitaplığı Nadir Eserleri Sayısallaştırma Çalışmaları Çalıştayı, 28 Mart 2013.</a:t>
            </a:r>
          </a:p>
          <a:p>
            <a:pPr/>
            <a:r>
              <a:t>Yılmaz, Bülent : Dijital Kütüphane Becerileri Konusunda Türkiye’de Durum: AccessIT Projesi Çerçevesinde Bir Değerlendirme</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5" name="118295074_2675x2907.jpeg"/>
          <p:cNvPicPr>
            <a:picLocks noChangeAspect="1"/>
          </p:cNvPicPr>
          <p:nvPr>
            <p:ph type="pic" idx="13"/>
          </p:nvPr>
        </p:nvPicPr>
        <p:blipFill>
          <a:blip r:embed="rId2">
            <a:extLst/>
          </a:blip>
          <a:srcRect l="2257" t="129" r="26205" b="129"/>
          <a:stretch>
            <a:fillRect/>
          </a:stretch>
        </p:blipFill>
        <p:spPr>
          <a:xfrm>
            <a:off x="6258523" y="-1"/>
            <a:ext cx="6438901" cy="9753601"/>
          </a:xfrm>
          <a:prstGeom prst="rect">
            <a:avLst/>
          </a:prstGeom>
        </p:spPr>
      </p:pic>
      <p:sp>
        <p:nvSpPr>
          <p:cNvPr id="156" name="Shape 156"/>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57" name="Shape 157"/>
          <p:cNvSpPr/>
          <p:nvPr>
            <p:ph type="title"/>
          </p:nvPr>
        </p:nvSpPr>
        <p:spPr>
          <a:xfrm>
            <a:off x="527050" y="717550"/>
            <a:ext cx="5397500" cy="723900"/>
          </a:xfrm>
          <a:prstGeom prst="rect">
            <a:avLst/>
          </a:prstGeom>
        </p:spPr>
        <p:txBody>
          <a:bodyPr/>
          <a:lstStyle>
            <a:lvl1pPr defTabSz="543305">
              <a:spcBef>
                <a:spcPts val="2100"/>
              </a:spcBef>
              <a:defRPr sz="4836"/>
            </a:lvl1pPr>
          </a:lstStyle>
          <a:p>
            <a:pPr/>
            <a:r>
              <a:t>Metadata</a:t>
            </a:r>
          </a:p>
        </p:txBody>
      </p:sp>
      <p:sp>
        <p:nvSpPr>
          <p:cNvPr id="158" name="Shape 158"/>
          <p:cNvSpPr/>
          <p:nvPr>
            <p:ph type="body" sz="half" idx="1"/>
          </p:nvPr>
        </p:nvSpPr>
        <p:spPr>
          <a:xfrm>
            <a:off x="527050" y="1809750"/>
            <a:ext cx="5397500" cy="7226300"/>
          </a:xfrm>
          <a:prstGeom prst="rect">
            <a:avLst/>
          </a:prstGeom>
        </p:spPr>
        <p:txBody>
          <a:bodyPr/>
          <a:lstStyle/>
          <a:p>
            <a:pPr/>
            <a:r>
              <a:t>Bir dokumanın içeriği hakkında bilgi</a:t>
            </a:r>
          </a:p>
          <a:p>
            <a:pPr/>
            <a:r>
              <a:t>Fiziksel yada elektronik bir nesne yada kaynak hakkında</a:t>
            </a:r>
          </a:p>
          <a:p>
            <a:pPr/>
            <a:r>
              <a:t>Metadata, bir bilgi kaynağını tanımlayan, açıklayan, yerini belirten yada yönetimini kolaylastiran bilgidir. </a:t>
            </a:r>
          </a:p>
          <a:p>
            <a:pPr/>
            <a:r>
              <a:t>Sayısal yada sayısal olmayan her tür nesneye uygulanabilen tanıtımsal bilgi verir (Ergun, 2009).</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61" name="Shape 161"/>
          <p:cNvSpPr/>
          <p:nvPr>
            <p:ph type="title"/>
          </p:nvPr>
        </p:nvSpPr>
        <p:spPr>
          <a:prstGeom prst="rect">
            <a:avLst/>
          </a:prstGeom>
        </p:spPr>
        <p:txBody>
          <a:bodyPr/>
          <a:lstStyle>
            <a:lvl1pPr defTabSz="543305">
              <a:spcBef>
                <a:spcPts val="2100"/>
              </a:spcBef>
              <a:defRPr sz="4836"/>
            </a:lvl1pPr>
          </a:lstStyle>
          <a:p>
            <a:pPr/>
            <a:r>
              <a:t>Metadata</a:t>
            </a:r>
          </a:p>
        </p:txBody>
      </p:sp>
      <p:sp>
        <p:nvSpPr>
          <p:cNvPr id="162" name="Shape 162"/>
          <p:cNvSpPr/>
          <p:nvPr>
            <p:ph type="body" idx="1"/>
          </p:nvPr>
        </p:nvSpPr>
        <p:spPr>
          <a:prstGeom prst="rect">
            <a:avLst/>
          </a:prstGeom>
        </p:spPr>
        <p:txBody>
          <a:bodyPr/>
          <a:lstStyle/>
          <a:p>
            <a:pPr/>
            <a:r>
              <a:t>Bilginin; </a:t>
            </a:r>
          </a:p>
          <a:p>
            <a:pPr/>
            <a:r>
              <a:t>Ne? </a:t>
            </a:r>
          </a:p>
          <a:p>
            <a:pPr/>
            <a:r>
              <a:t>Nerede? </a:t>
            </a:r>
          </a:p>
          <a:p>
            <a:pPr/>
            <a:r>
              <a:t>Nasıl ? </a:t>
            </a:r>
          </a:p>
          <a:p>
            <a:pPr/>
            <a:r>
              <a:t>Ne zaman ? ve </a:t>
            </a:r>
          </a:p>
          <a:p>
            <a:pPr/>
            <a:r>
              <a:t>Kim ? </a:t>
            </a:r>
          </a:p>
          <a:p>
            <a:pPr/>
            <a:r>
              <a:t>Tarafından oluşturulduğu hakkında bilgi veren unsurlar bütünüdür.</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65" name="Shape 165"/>
          <p:cNvSpPr/>
          <p:nvPr>
            <p:ph type="title"/>
          </p:nvPr>
        </p:nvSpPr>
        <p:spPr>
          <a:prstGeom prst="rect">
            <a:avLst/>
          </a:prstGeom>
        </p:spPr>
        <p:txBody>
          <a:bodyPr/>
          <a:lstStyle>
            <a:lvl1pPr defTabSz="233679">
              <a:lnSpc>
                <a:spcPct val="80000"/>
              </a:lnSpc>
              <a:spcBef>
                <a:spcPts val="0"/>
              </a:spcBef>
              <a:defRPr sz="4840">
                <a:solidFill>
                  <a:srgbClr val="5C5C5C"/>
                </a:solidFill>
              </a:defRPr>
            </a:lvl1pPr>
          </a:lstStyle>
          <a:p>
            <a:pPr/>
            <a:r>
              <a:t>Metadata Kullanımına Yönelik Gereksinimler</a:t>
            </a:r>
          </a:p>
        </p:txBody>
      </p:sp>
      <p:sp>
        <p:nvSpPr>
          <p:cNvPr id="166" name="Shape 166"/>
          <p:cNvSpPr/>
          <p:nvPr>
            <p:ph type="body" idx="1"/>
          </p:nvPr>
        </p:nvSpPr>
        <p:spPr>
          <a:prstGeom prst="rect">
            <a:avLst/>
          </a:prstGeom>
        </p:spPr>
        <p:txBody>
          <a:bodyPr/>
          <a:lstStyle/>
          <a:p>
            <a:pPr marL="293687" indent="-293687" defTabSz="914400">
              <a:lnSpc>
                <a:spcPct val="90000"/>
              </a:lnSpc>
              <a:defRPr>
                <a:solidFill>
                  <a:srgbClr val="514843"/>
                </a:solidFill>
                <a:latin typeface="Euphemia"/>
                <a:ea typeface="Euphemia"/>
                <a:cs typeface="Euphemia"/>
                <a:sym typeface="Euphemia"/>
              </a:defRPr>
            </a:pPr>
            <a:r>
              <a:t>Online üretilen bilgi artışı</a:t>
            </a:r>
          </a:p>
          <a:p>
            <a:pPr lvl="1" marL="704850" indent="-234950" defTabSz="914400">
              <a:lnSpc>
                <a:spcPct val="90000"/>
              </a:lnSpc>
              <a:spcBef>
                <a:spcPts val="600"/>
              </a:spcBef>
              <a:defRPr>
                <a:solidFill>
                  <a:srgbClr val="514843"/>
                </a:solidFill>
                <a:latin typeface="Euphemia"/>
                <a:ea typeface="Euphemia"/>
                <a:cs typeface="Euphemia"/>
                <a:sym typeface="Euphemia"/>
              </a:defRPr>
            </a:pPr>
            <a:r>
              <a:t>Veri tabanları, kurumsal arşivler, web</a:t>
            </a:r>
          </a:p>
          <a:p>
            <a:pPr marL="293687" indent="-293687" defTabSz="914400">
              <a:lnSpc>
                <a:spcPct val="90000"/>
              </a:lnSpc>
              <a:defRPr>
                <a:solidFill>
                  <a:srgbClr val="514843"/>
                </a:solidFill>
                <a:latin typeface="Euphemia"/>
                <a:ea typeface="Euphemia"/>
                <a:cs typeface="Euphemia"/>
                <a:sym typeface="Euphemia"/>
              </a:defRPr>
            </a:pPr>
            <a:r>
              <a:t>Online bilginin çeşitlenmesi</a:t>
            </a:r>
          </a:p>
          <a:p>
            <a:pPr lvl="1" marL="704850" indent="-234950" defTabSz="914400">
              <a:lnSpc>
                <a:spcPct val="90000"/>
              </a:lnSpc>
              <a:spcBef>
                <a:spcPts val="600"/>
              </a:spcBef>
              <a:defRPr>
                <a:solidFill>
                  <a:srgbClr val="514843"/>
                </a:solidFill>
                <a:latin typeface="Euphemia"/>
                <a:ea typeface="Euphemia"/>
                <a:cs typeface="Euphemia"/>
                <a:sym typeface="Euphemia"/>
              </a:defRPr>
            </a:pPr>
            <a:r>
              <a:t>Metin, Ses, Görüntü, 3D nesneler</a:t>
            </a:r>
          </a:p>
          <a:p>
            <a:pPr marL="293687" indent="-293687" defTabSz="914400">
              <a:lnSpc>
                <a:spcPct val="90000"/>
              </a:lnSpc>
              <a:defRPr>
                <a:solidFill>
                  <a:srgbClr val="514843"/>
                </a:solidFill>
                <a:latin typeface="Euphemia"/>
                <a:ea typeface="Euphemia"/>
                <a:cs typeface="Euphemia"/>
                <a:sym typeface="Euphemia"/>
              </a:defRPr>
            </a:pPr>
            <a:r>
              <a:t>Bilimsel Yayıncılık ve ortamların artışı </a:t>
            </a:r>
          </a:p>
          <a:p>
            <a:pPr marL="293687" indent="-293687" defTabSz="914400">
              <a:lnSpc>
                <a:spcPct val="90000"/>
              </a:lnSpc>
              <a:defRPr>
                <a:solidFill>
                  <a:srgbClr val="514843"/>
                </a:solidFill>
                <a:latin typeface="Euphemia"/>
                <a:ea typeface="Euphemia"/>
                <a:cs typeface="Euphemia"/>
                <a:sym typeface="Euphemia"/>
              </a:defRPr>
            </a:pPr>
            <a:r>
              <a:t>Dijital kütüphane</a:t>
            </a:r>
          </a:p>
          <a:p>
            <a:pPr marL="293687" indent="-293687" defTabSz="914400">
              <a:lnSpc>
                <a:spcPct val="90000"/>
              </a:lnSpc>
              <a:defRPr>
                <a:solidFill>
                  <a:srgbClr val="514843"/>
                </a:solidFill>
                <a:latin typeface="Euphemia"/>
                <a:ea typeface="Euphemia"/>
                <a:cs typeface="Euphemia"/>
                <a:sym typeface="Euphemia"/>
              </a:defRPr>
            </a:pPr>
            <a:r>
              <a:t>Kurumsal arşivler</a:t>
            </a:r>
          </a:p>
          <a:p>
            <a:pPr marL="293687" indent="-293687" defTabSz="914400">
              <a:lnSpc>
                <a:spcPct val="90000"/>
              </a:lnSpc>
              <a:defRPr>
                <a:solidFill>
                  <a:srgbClr val="514843"/>
                </a:solidFill>
                <a:latin typeface="Euphemia"/>
                <a:ea typeface="Euphemia"/>
                <a:cs typeface="Euphemia"/>
                <a:sym typeface="Euphemia"/>
              </a:defRPr>
            </a:pPr>
            <a:r>
              <a:t>Bulut tabanlı (Cloud) platformların ortaya çıkışı</a:t>
            </a:r>
          </a:p>
          <a:p>
            <a:pPr lvl="1" marL="704850" indent="-234950" defTabSz="914400">
              <a:lnSpc>
                <a:spcPct val="90000"/>
              </a:lnSpc>
              <a:spcBef>
                <a:spcPts val="600"/>
              </a:spcBef>
              <a:defRPr>
                <a:solidFill>
                  <a:srgbClr val="514843"/>
                </a:solidFill>
                <a:latin typeface="Euphemia"/>
                <a:ea typeface="Euphemia"/>
                <a:cs typeface="Euphemia"/>
                <a:sym typeface="Euphemia"/>
              </a:defRPr>
            </a:pPr>
            <a:r>
              <a:t>Google scholar citations, Academia.edu, Researchgate, slideshare (Çakmak, 2009)</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8" name="images.png"/>
          <p:cNvPicPr>
            <a:picLocks noChangeAspect="1"/>
          </p:cNvPicPr>
          <p:nvPr>
            <p:ph type="pic" idx="13"/>
          </p:nvPr>
        </p:nvPicPr>
        <p:blipFill>
          <a:blip r:embed="rId2">
            <a:extLst/>
          </a:blip>
          <a:srcRect l="1469" t="0" r="1469" b="0"/>
          <a:stretch>
            <a:fillRect/>
          </a:stretch>
        </p:blipFill>
        <p:spPr>
          <a:xfrm>
            <a:off x="377059" y="0"/>
            <a:ext cx="6438901" cy="9753601"/>
          </a:xfrm>
          <a:prstGeom prst="rect">
            <a:avLst/>
          </a:prstGeom>
        </p:spPr>
      </p:pic>
      <p:sp>
        <p:nvSpPr>
          <p:cNvPr id="169" name="Shape 169"/>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70" name="Shape 170"/>
          <p:cNvSpPr/>
          <p:nvPr>
            <p:ph type="title"/>
          </p:nvPr>
        </p:nvSpPr>
        <p:spPr>
          <a:xfrm>
            <a:off x="6752025" y="622300"/>
            <a:ext cx="5939651" cy="723900"/>
          </a:xfrm>
          <a:prstGeom prst="rect">
            <a:avLst/>
          </a:prstGeom>
        </p:spPr>
        <p:txBody>
          <a:bodyPr/>
          <a:lstStyle>
            <a:lvl1pPr algn="ctr" defTabSz="233679">
              <a:lnSpc>
                <a:spcPct val="80000"/>
              </a:lnSpc>
              <a:spcBef>
                <a:spcPts val="0"/>
              </a:spcBef>
              <a:defRPr sz="4840">
                <a:solidFill>
                  <a:srgbClr val="5C5C5C"/>
                </a:solidFill>
              </a:defRPr>
            </a:lvl1pPr>
          </a:lstStyle>
          <a:p>
            <a:pPr/>
            <a:r>
              <a:t>Neden Metadataya ihtiyaç ?var?</a:t>
            </a:r>
          </a:p>
        </p:txBody>
      </p:sp>
      <p:sp>
        <p:nvSpPr>
          <p:cNvPr id="171" name="Shape 171"/>
          <p:cNvSpPr/>
          <p:nvPr>
            <p:ph type="body" sz="half" idx="1"/>
          </p:nvPr>
        </p:nvSpPr>
        <p:spPr>
          <a:prstGeom prst="rect">
            <a:avLst/>
          </a:prstGeom>
        </p:spPr>
        <p:txBody>
          <a:bodyPr/>
          <a:lstStyle/>
          <a:p>
            <a:pPr marL="373888" indent="-373888" defTabSz="537463">
              <a:spcBef>
                <a:spcPts val="1600"/>
              </a:spcBef>
              <a:defRPr sz="2576"/>
            </a:pPr>
            <a:r>
              <a:t>İçerik; Kaynağın arşivlenmesi, dağıtımı ve yaşatımını sağlamak için dokümantasyonu oluşturmak</a:t>
            </a:r>
          </a:p>
          <a:p>
            <a:pPr marL="373888" indent="-373888" defTabSz="537463">
              <a:spcBef>
                <a:spcPts val="1600"/>
              </a:spcBef>
              <a:defRPr sz="2576"/>
            </a:pPr>
            <a:r>
              <a:t>Kaynağın kültürel, teknik, yönetsel ve yapısal altyapısını sağlamak </a:t>
            </a:r>
          </a:p>
          <a:p>
            <a:pPr marL="373888" indent="-373888" defTabSz="537463">
              <a:spcBef>
                <a:spcPts val="1600"/>
              </a:spcBef>
              <a:defRPr sz="2576"/>
            </a:pPr>
            <a:r>
              <a:t>Uzun süreli koruma ve kaynağın bütünlüğünü değişen araçlarda sağlamak </a:t>
            </a:r>
          </a:p>
          <a:p>
            <a:pPr marL="373888" indent="-373888" defTabSz="537463">
              <a:spcBef>
                <a:spcPts val="1600"/>
              </a:spcBef>
              <a:defRPr sz="2576"/>
            </a:pPr>
            <a:r>
              <a:t>Kaynaklara ilişkin tarih ve saklama süreçlerini yönetmek</a:t>
            </a:r>
          </a:p>
          <a:p>
            <a:pPr marL="373888" indent="-373888" defTabSz="537463">
              <a:spcBef>
                <a:spcPts val="1600"/>
              </a:spcBef>
              <a:defRPr sz="2576"/>
            </a:pPr>
            <a:r>
              <a:t>Veri madenciliği ve profil oluşturmaya olanak sağlamak</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3" name="118295074_2675x2907.jpeg"/>
          <p:cNvPicPr>
            <a:picLocks noChangeAspect="1"/>
          </p:cNvPicPr>
          <p:nvPr>
            <p:ph type="pic" idx="13"/>
          </p:nvPr>
        </p:nvPicPr>
        <p:blipFill>
          <a:blip r:embed="rId2">
            <a:extLst/>
          </a:blip>
          <a:srcRect l="483" t="978" r="579" b="30723"/>
          <a:stretch>
            <a:fillRect/>
          </a:stretch>
        </p:blipFill>
        <p:spPr>
          <a:prstGeom prst="rect">
            <a:avLst/>
          </a:prstGeom>
        </p:spPr>
      </p:pic>
      <p:sp>
        <p:nvSpPr>
          <p:cNvPr id="174" name="Shape 174"/>
          <p:cNvSpPr/>
          <p:nvPr/>
        </p:nvSpPr>
        <p:spPr>
          <a:xfrm>
            <a:off x="6261975" y="4711699"/>
            <a:ext cx="734850" cy="584201"/>
          </a:xfrm>
          <a:prstGeom prst="rect">
            <a:avLst/>
          </a:prstGeom>
          <a:ln w="12700">
            <a:miter lim="400000"/>
          </a:ln>
        </p:spPr>
        <p:txBody>
          <a:bodyPr wrap="none" lIns="50800" tIns="50800" rIns="50800" bIns="50800" anchor="ctr">
            <a:spAutoFit/>
          </a:bodyPr>
          <a:lstStyle/>
          <a:p>
            <a:pPr/>
          </a:p>
        </p:txBody>
      </p:sp>
      <p:sp>
        <p:nvSpPr>
          <p:cNvPr id="175" name="Shape 175"/>
          <p:cNvSpPr/>
          <p:nvPr/>
        </p:nvSpPr>
        <p:spPr>
          <a:xfrm>
            <a:off x="2817663" y="3328416"/>
            <a:ext cx="7877474" cy="360476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228600" indent="-114300" algn="ctr" defTabSz="914400">
              <a:spcBef>
                <a:spcPts val="500"/>
              </a:spcBef>
              <a:buClr>
                <a:srgbClr val="A9A57C"/>
              </a:buClr>
              <a:buFont typeface="Arial"/>
              <a:defRPr spc="0" sz="5600">
                <a:solidFill>
                  <a:srgbClr val="FFFFFF"/>
                </a:solidFill>
                <a:latin typeface="Calibri"/>
                <a:ea typeface="Calibri"/>
                <a:cs typeface="Calibri"/>
                <a:sym typeface="Calibri"/>
              </a:defRPr>
            </a:pPr>
            <a:r>
              <a:t>ÖĞRENCİ NUMARALARI</a:t>
            </a:r>
          </a:p>
          <a:p>
            <a:pPr marL="228600" indent="-114300" algn="ctr" defTabSz="914400">
              <a:spcBef>
                <a:spcPts val="500"/>
              </a:spcBef>
              <a:buClr>
                <a:srgbClr val="A9A57C"/>
              </a:buClr>
              <a:buFont typeface="Arial"/>
              <a:defRPr spc="0" sz="5600">
                <a:solidFill>
                  <a:srgbClr val="FFFFFF"/>
                </a:solidFill>
                <a:latin typeface="Calibri"/>
                <a:ea typeface="Calibri"/>
                <a:cs typeface="Calibri"/>
                <a:sym typeface="Calibri"/>
              </a:defRPr>
            </a:pPr>
            <a:r>
              <a:t>KITAP YER NUMARALARI</a:t>
            </a:r>
          </a:p>
          <a:p>
            <a:pPr marL="228600" indent="-114300" algn="ctr" defTabSz="914400">
              <a:spcBef>
                <a:spcPts val="500"/>
              </a:spcBef>
              <a:buClr>
                <a:srgbClr val="A9A57C"/>
              </a:buClr>
              <a:buFont typeface="Arial"/>
              <a:defRPr spc="0" sz="5600">
                <a:solidFill>
                  <a:srgbClr val="FFFFFF"/>
                </a:solidFill>
                <a:latin typeface="Calibri"/>
                <a:ea typeface="Calibri"/>
                <a:cs typeface="Calibri"/>
                <a:sym typeface="Calibri"/>
              </a:defRPr>
            </a:pPr>
            <a:r>
              <a:t>KİMLİK NUMARALARI</a:t>
            </a:r>
          </a:p>
        </p:txBody>
      </p:sp>
      <p:sp>
        <p:nvSpPr>
          <p:cNvPr id="176" name="Shape 176"/>
          <p:cNvSpPr/>
          <p:nvPr/>
        </p:nvSpPr>
        <p:spPr>
          <a:xfrm>
            <a:off x="5434838" y="1586998"/>
            <a:ext cx="2135125" cy="75692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2300"/>
              </a:spcBef>
              <a:defRPr cap="all" spc="0" sz="5200">
                <a:solidFill>
                  <a:srgbClr val="FFFFFF"/>
                </a:solidFill>
                <a:latin typeface="+mn-lt"/>
                <a:ea typeface="+mn-ea"/>
                <a:cs typeface="+mn-cs"/>
                <a:sym typeface="DIN Condensed"/>
              </a:defRPr>
            </a:lvl1pPr>
          </a:lstStyle>
          <a:p>
            <a:pPr/>
            <a:r>
              <a:t>METADATA</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Shape 178"/>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79" name="Shape 179"/>
          <p:cNvSpPr/>
          <p:nvPr>
            <p:ph type="title"/>
          </p:nvPr>
        </p:nvSpPr>
        <p:spPr>
          <a:prstGeom prst="rect">
            <a:avLst/>
          </a:prstGeom>
        </p:spPr>
        <p:txBody>
          <a:bodyPr/>
          <a:lstStyle>
            <a:lvl1pPr defTabSz="233679">
              <a:lnSpc>
                <a:spcPct val="80000"/>
              </a:lnSpc>
              <a:spcBef>
                <a:spcPts val="0"/>
              </a:spcBef>
              <a:defRPr sz="4840">
                <a:solidFill>
                  <a:srgbClr val="5C5C5C"/>
                </a:solidFill>
              </a:defRPr>
            </a:lvl1pPr>
          </a:lstStyle>
          <a:p>
            <a:pPr/>
            <a:r>
              <a:t>Metadata Yapıları – Kaynak – metadata ilişkisi</a:t>
            </a:r>
          </a:p>
        </p:txBody>
      </p:sp>
      <p:sp>
        <p:nvSpPr>
          <p:cNvPr id="180" name="Shape 180"/>
          <p:cNvSpPr/>
          <p:nvPr>
            <p:ph type="body" idx="1"/>
          </p:nvPr>
        </p:nvSpPr>
        <p:spPr>
          <a:prstGeom prst="rect">
            <a:avLst/>
          </a:prstGeom>
        </p:spPr>
        <p:txBody>
          <a:bodyPr/>
          <a:lstStyle/>
          <a:p>
            <a:pPr/>
          </a:p>
        </p:txBody>
      </p:sp>
      <p:pic>
        <p:nvPicPr>
          <p:cNvPr id="181" name="image11.png"/>
          <p:cNvPicPr>
            <a:picLocks noChangeAspect="1"/>
          </p:cNvPicPr>
          <p:nvPr/>
        </p:nvPicPr>
        <p:blipFill>
          <a:blip r:embed="rId2">
            <a:extLst/>
          </a:blip>
          <a:stretch>
            <a:fillRect/>
          </a:stretch>
        </p:blipFill>
        <p:spPr>
          <a:xfrm>
            <a:off x="668932" y="1946447"/>
            <a:ext cx="11667110" cy="6568341"/>
          </a:xfrm>
          <a:prstGeom prst="rect">
            <a:avLst/>
          </a:prstGeom>
          <a:ln w="12700">
            <a:miter lim="400000"/>
          </a:ln>
        </p:spPr>
      </p:pic>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