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 b="def" i="def"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mühendislik , işlem</a:t>
            </a:r>
          </a:p>
          <a:p>
            <a:pPr/>
            <a:r>
              <a:t>veya içerik odakli.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4" name="Shape 15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Arayuz odakli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• Doğrudan anketler ve online anketler de dahil olmak üzere anketler,</a:t>
            </a:r>
          </a:p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2" name="Shape 102"/>
          <p:cNvSpPr/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" name="Shape 23"/>
          <p:cNvSpPr/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" name="Shape 42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3" name="Shape 43"/>
          <p:cNvSpPr/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" name="Shape 70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1" name="Shape 71"/>
          <p:cNvSpPr/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Shape 72"/>
          <p:cNvSpPr/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0" name="Shape 90"/>
          <p:cNvSpPr/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Shape 91"/>
          <p:cNvSpPr/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Shape 92"/>
          <p:cNvSpPr/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ctrTitle"/>
          </p:nvPr>
        </p:nvSpPr>
        <p:spPr>
          <a:xfrm>
            <a:off x="571500" y="545041"/>
            <a:ext cx="11861800" cy="3950759"/>
          </a:xfrm>
          <a:prstGeom prst="rect">
            <a:avLst/>
          </a:prstGeom>
        </p:spPr>
        <p:txBody>
          <a:bodyPr/>
          <a:lstStyle/>
          <a:p>
            <a:pPr defTabSz="239522">
              <a:defRPr b="1" sz="3525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Dijital kütüphanelerin değerlendirilmesi nedir?</a:t>
            </a:r>
          </a:p>
          <a:p>
            <a:pPr defTabSz="239522">
              <a:defRPr b="1" sz="3525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239522">
              <a:defRPr sz="3525"/>
            </a:pPr>
            <a:r>
              <a:t>• Farklı modeller</a:t>
            </a:r>
          </a:p>
          <a:p>
            <a:pPr defTabSz="239522">
              <a:defRPr sz="3525"/>
            </a:pPr>
            <a:r>
              <a:t>• Değerlendirme döngüsü</a:t>
            </a:r>
          </a:p>
          <a:p>
            <a:pPr defTabSz="239522">
              <a:defRPr sz="3525"/>
            </a:pPr>
            <a:r>
              <a:t>• Ne değerlendirilir?</a:t>
            </a:r>
          </a:p>
          <a:p>
            <a:pPr defTabSz="239522">
              <a:defRPr sz="3525"/>
            </a:pPr>
            <a:r>
              <a:t>• Nasıl değerlendirilir?</a:t>
            </a:r>
          </a:p>
        </p:txBody>
      </p:sp>
      <p:sp>
        <p:nvSpPr>
          <p:cNvPr id="128" name="Shape 128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3600"/>
            </a:lvl1pPr>
          </a:lstStyle>
          <a:p>
            <a:pPr/>
            <a:r>
              <a:t>Gurbet G. Evsel, Guz 2015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DK değerlendirilmesi…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Belirtildiği gibi, DK`ler karmaşık varlıklardır. Bu nedenle, birçok değerlendirme yöntemi uygulanır. Her yöntemin belirli güçlü ve zayıf yönleri vardır. "En iyi yöntem” diye bir yöntem yoktur ve olmayacaktır. </a:t>
            </a:r>
          </a:p>
          <a:p>
            <a:pPr/>
            <a:r>
              <a:t>Yine de bazı genellemeler elde edebilmek için uygun kriter ve yöntemlerden bazılarının standardizasyonu olmak zorundadır.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DK değerlendirilmesi…</a:t>
            </a:r>
          </a:p>
        </p:txBody>
      </p:sp>
      <p:sp>
        <p:nvSpPr>
          <p:cNvPr id="165" name="Shape 1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• Imkansız? pek sayılmaz</a:t>
            </a:r>
          </a:p>
          <a:p>
            <a:pPr/>
            <a:r>
              <a:t>• Zor? çok</a:t>
            </a:r>
          </a:p>
          <a:p>
            <a:pPr/>
            <a:r>
              <a:t>• Henüz genelleme yapılamıyor</a:t>
            </a:r>
          </a:p>
          <a:p>
            <a:pPr/>
            <a:r>
              <a:t>• Genel değerlendirme modelleri  henüz mevcut degil. </a:t>
            </a:r>
          </a:p>
          <a:p>
            <a:pPr/>
            <a:r>
              <a:t>• DK yapılan çalışmalara kıyasla yalnızca bir kısım  değerlendirmeye yönelik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49833">
              <a:defRPr b="1" sz="323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Örnek</a:t>
            </a:r>
            <a:r>
              <a:t>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Dijital Kütüphane İnceleme ve Değerlendirme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Taslağı 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68" name="Shape 1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  <a:r>
              <a:t>D</a:t>
            </a:r>
            <a:r>
              <a:t>ijital Kütüphanenin (DK)</a:t>
            </a:r>
            <a:r>
              <a:t> Adı</a:t>
            </a:r>
            <a:r>
              <a:t>: </a:t>
            </a: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  <a:r>
              <a:t>Dijital Kütüphanenin URL</a:t>
            </a:r>
            <a:r>
              <a:t>: </a:t>
            </a: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  <a:r>
              <a:t>Dijital Kütüphanenin Misyonu</a:t>
            </a:r>
            <a:r>
              <a:t>:</a:t>
            </a: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  <a:r>
              <a:t>Web sitesinin ekran görüntüsü</a:t>
            </a:r>
            <a:r>
              <a:t>: </a:t>
            </a: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1. İnceleme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Topluluk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Kullanıcı toplulukları nelerdir?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Paydaşlar (sponsorlar, ortaklar) kimlerdir?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DK </a:t>
            </a:r>
            <a:r>
              <a:t>nasıl finanse ediliyor? D</a:t>
            </a:r>
            <a:r>
              <a:t>K</a:t>
            </a:r>
            <a:r>
              <a:t> sürdürülebilir mi?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D</a:t>
            </a:r>
            <a:r>
              <a:t>iğ</a:t>
            </a:r>
            <a:r>
              <a:t>er D</a:t>
            </a:r>
            <a:r>
              <a:t>K ile</a:t>
            </a:r>
            <a:r>
              <a:t> işbirliği </a:t>
            </a:r>
            <a:r>
              <a:t>var mi</a:t>
            </a:r>
            <a:r>
              <a:t>?</a:t>
            </a: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İçerik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DK</a:t>
            </a:r>
            <a:r>
              <a:t> ne t</a:t>
            </a:r>
            <a:r>
              <a:t>ü</a:t>
            </a:r>
            <a:r>
              <a:t>r</a:t>
            </a:r>
            <a:r>
              <a:t> (</a:t>
            </a:r>
            <a:r>
              <a:t>görsel</a:t>
            </a:r>
            <a:r>
              <a:t>, medya, </a:t>
            </a:r>
            <a:r>
              <a:t>metin</a:t>
            </a:r>
            <a:r>
              <a:t>) içeri</a:t>
            </a:r>
            <a:r>
              <a:t>k mevcut</a:t>
            </a:r>
            <a:r>
              <a:t>?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DK n</a:t>
            </a:r>
            <a:r>
              <a:t>asıl organize </a:t>
            </a:r>
            <a:r>
              <a:t>edilmiş</a:t>
            </a:r>
            <a:r>
              <a:t>?</a:t>
            </a:r>
            <a:r>
              <a:t> Nesneleri listelemek  </a:t>
            </a:r>
            <a:r>
              <a:t>için </a:t>
            </a:r>
            <a:r>
              <a:t>ne  t</a:t>
            </a:r>
            <a:r>
              <a:t>ü</a:t>
            </a:r>
            <a:r>
              <a:t>r tablolar</a:t>
            </a:r>
            <a:r>
              <a:t> </a:t>
            </a:r>
            <a:r>
              <a:t>kullanılanılmıştır?</a:t>
            </a:r>
            <a:r>
              <a:t> 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Hangi diller </a:t>
            </a:r>
            <a:r>
              <a:t>kullanılanılmıştır</a:t>
            </a:r>
            <a:r>
              <a:t>?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Şu anda dijital kütüphane</a:t>
            </a:r>
            <a:r>
              <a:t>de</a:t>
            </a:r>
            <a:r>
              <a:t> kaç nesne (</a:t>
            </a:r>
            <a:r>
              <a:t>kayıtlı</a:t>
            </a:r>
            <a:r>
              <a:t>)?</a:t>
            </a: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49833">
              <a:defRPr sz="3234"/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Örnek</a:t>
            </a:r>
            <a:r>
              <a:t>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Dijital Kütüphane İnceleme ve Değerlendirme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Taslağı 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defTabSz="449833">
              <a:defRPr sz="3234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II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182880">
              <a:spcBef>
                <a:spcPts val="0"/>
              </a:spcBef>
              <a:buSzTx/>
              <a:buFontTx/>
              <a:buNone/>
              <a:defRPr sz="44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Hizmetler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Erişim ilkesi (örneğin, açık URL kısmen açık, üyelik, vs.) nedir?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Hangi arama hizmeti verilmektedir? (örneğin, tüm DL tek arama motoru, ya da birden fazla arama</a:t>
            </a:r>
            <a:r>
              <a:t> </a:t>
            </a:r>
            <a:r>
              <a:t>gibi temel arama ve gelişmiş arama gibi fonksiyonlar)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Referans hizmetleri (örneğin, SSS, e-posta sorguları, sorgu formu, vb) sunulmakta mıdır?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Mevcut sistemin nasıl kullanılacağı hakkında yardım ya da talimat var mı?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Kullanıcılar için bir tartışma forumu var mı?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RSS, wiki</a:t>
            </a:r>
            <a:r>
              <a:t>,</a:t>
            </a:r>
            <a:r>
              <a:t> blog </a:t>
            </a:r>
            <a:r>
              <a:t>vb. </a:t>
            </a:r>
            <a:r>
              <a:t>başka herhangi bir kullanıcı etkileşimi hizmetleri var mı?</a:t>
            </a: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Teknoloji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Açık kaynak, ticari ya da in-house dijital kütüphane yönetim sistemi kullanı</a:t>
            </a:r>
            <a:r>
              <a:t>yor mu?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Ne tür arayüz teknikleri kullanılmaktadır (kullanıcı uzmanlığı hakkında varsayımlar, etkileşim tarzı desteklenen</a:t>
            </a:r>
            <a:r>
              <a:t> </a:t>
            </a:r>
            <a:r>
              <a:t>[komut / form doldurma / menü / doğrudan manipülasyon / görsel], kullanıcı arayüzü kontrol mekanizmaları</a:t>
            </a:r>
            <a:r>
              <a:t> </a:t>
            </a:r>
            <a:r>
              <a:t>sağlanan [menüler, çerçeveler, java uygulamalar])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Güvenlik ve/ veya hizmet kalitesi için herhangi bir özel hükümler var mıdır?</a:t>
            </a: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Diğer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DK ile ilgili</a:t>
            </a:r>
            <a:r>
              <a:t> kişisel izleniminiz nedir? (Sizce DK`nin arayüzü nedir kullanışlı mı? İstediğinizi bulmak kolay mı? )</a:t>
            </a:r>
          </a:p>
          <a:p>
            <a:pPr marL="299258" indent="-299258" defTabSz="233679">
              <a:spcBef>
                <a:spcPts val="1600"/>
              </a:spcBef>
              <a:buSzPct val="100000"/>
              <a:buFontTx/>
              <a:buAutoNum type="arabicPeriod" startAt="1"/>
              <a:defRPr sz="1440"/>
            </a:pPr>
            <a:r>
              <a:t>DK`nin</a:t>
            </a:r>
            <a:r>
              <a:t> geliştirmesi gerekmektedir</a:t>
            </a:r>
            <a:r>
              <a:t> </a:t>
            </a:r>
            <a:r>
              <a:t>(pazarlama, arayüz, arama, tarama, hizmet, vb)</a:t>
            </a:r>
            <a:r>
              <a:t>?</a:t>
            </a:r>
          </a:p>
          <a:p>
            <a:pPr marL="0" indent="0" defTabSz="233679">
              <a:spcBef>
                <a:spcPts val="1600"/>
              </a:spcBef>
              <a:buSzTx/>
              <a:buFontTx/>
              <a:buNone/>
              <a:defRPr sz="1440"/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Referanslar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Saracevic, T. (2000): ‘Digital library evaluation: toward an evolution of concepts’, Library Trends, 49(3), 350–369.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b="1" sz="36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Dijital kütüphane değerlendirilmesi nedir?</a:t>
            </a:r>
          </a:p>
        </p:txBody>
      </p:sp>
      <p:sp>
        <p:nvSpPr>
          <p:cNvPr id="131" name="Shape 131"/>
          <p:cNvSpPr/>
          <p:nvPr/>
        </p:nvSpPr>
        <p:spPr>
          <a:xfrm>
            <a:off x="-20473" y="1199517"/>
            <a:ext cx="13045746" cy="7354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</a:p>
          <a:p>
            <a:pPr/>
            <a:r>
              <a:t>• Dijital kütüphaneleri değerlendirmek için kavramlar ve modeller temel olarak üç araştırma alanından gelir: kütüphane ve bilgi bilimi çalışmaları, bilgisayar bilimi</a:t>
            </a:r>
          </a:p>
          <a:p>
            <a:pPr/>
            <a:r>
              <a:t>çalışmalar ve insan-bilgisayar etkileşimi çalışmaları. </a:t>
            </a:r>
          </a:p>
          <a:p>
            <a:pPr/>
          </a:p>
          <a:p>
            <a:pPr/>
            <a:r>
              <a:t>Dijital kütüphane değerlendirmesi 1990'ların sonundan beri araştırılmaktadır. Saraceviç göre DL değerlendirmesi sistemin işleyişi veya performansına bağlı olarak yapılabilir. Ayrıca bazı amaçlarla/ hedeflerle ile ilgili olarak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etkinliğine</a:t>
            </a:r>
            <a:r>
              <a:t> göre değerlendirilebilir:</a:t>
            </a:r>
          </a:p>
          <a:p>
            <a:pPr/>
            <a:r>
              <a:t>(Sistem tasarım amacına göre iyi çalışıyor mu? )</a:t>
            </a:r>
          </a:p>
          <a:p>
            <a:pPr/>
            <a:r>
              <a:t>(Saraceviç, 2000).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31622">
              <a:defRPr sz="3822"/>
            </a:pPr>
          </a:p>
          <a:p>
            <a:pPr defTabSz="531622">
              <a:defRPr b="1" sz="3822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Dijital kütüphanelerin değerlendirme amacı nedir ?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• Sorumluluk: Kaynakların değerlendirmesi </a:t>
            </a:r>
          </a:p>
          <a:p>
            <a:pPr/>
            <a:r>
              <a:t>• Etkililik: temel bilgi aramayı anlamak</a:t>
            </a:r>
          </a:p>
          <a:p>
            <a:pPr/>
            <a:r>
              <a:t>• Etkisi: Artan öğrenme, araştırma, yayma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Screen Shot 2015-12-02 at 9.27.29 PM.pn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4159" r="0" b="415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37" name="Shape 1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479044">
              <a:defRPr b="1" sz="3443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Değerlendirme planlama döngüsü</a:t>
            </a:r>
          </a:p>
        </p:txBody>
      </p:sp>
      <p:sp>
        <p:nvSpPr>
          <p:cNvPr id="138" name="Shape 138"/>
          <p:cNvSpPr/>
          <p:nvPr>
            <p:ph type="body" sz="quarter" idx="1"/>
          </p:nvPr>
        </p:nvSpPr>
        <p:spPr>
          <a:xfrm>
            <a:off x="7696200" y="6506633"/>
            <a:ext cx="4953000" cy="2969882"/>
          </a:xfrm>
          <a:prstGeom prst="rect">
            <a:avLst/>
          </a:prstGeom>
        </p:spPr>
        <p:txBody>
          <a:bodyPr/>
          <a:lstStyle/>
          <a:p>
            <a:pPr defTabSz="467359">
              <a:defRPr b="1" sz="2080"/>
            </a:pPr>
            <a:r>
              <a:t>DK amaclari </a:t>
            </a:r>
          </a:p>
          <a:p>
            <a:pPr defTabSz="467359">
              <a:defRPr sz="2080"/>
            </a:pPr>
            <a:r>
              <a:t>Aktiviteleri planla</a:t>
            </a:r>
          </a:p>
          <a:p>
            <a:pPr defTabSz="467359">
              <a:defRPr sz="2080"/>
            </a:pPr>
            <a:r>
              <a:t>Method seç</a:t>
            </a:r>
          </a:p>
          <a:p>
            <a:pPr defTabSz="467359">
              <a:defRPr sz="2080"/>
            </a:pPr>
            <a:r>
              <a:t>Veri kolleksiyonu</a:t>
            </a:r>
          </a:p>
          <a:p>
            <a:pPr defTabSz="467359">
              <a:defRPr sz="2080"/>
            </a:pPr>
            <a:r>
              <a:t>Veri analizi</a:t>
            </a:r>
          </a:p>
          <a:p>
            <a:pPr defTabSz="467359">
              <a:defRPr sz="2080"/>
            </a:pPr>
            <a:r>
              <a:t>Yapılan secimi takip et</a:t>
            </a:r>
          </a:p>
          <a:p>
            <a:pPr defTabSz="467359">
              <a:defRPr sz="2080"/>
            </a:pPr>
            <a:r>
              <a:t>Degerlendirmeyi tekrarla</a:t>
            </a:r>
          </a:p>
          <a:p>
            <a:pPr defTabSz="467359">
              <a:defRPr sz="2080"/>
            </a:pPr>
            <a:r>
              <a:t>Kriter hedefleri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DK`de neler değerlendirilebilir ?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• İçerik</a:t>
            </a:r>
          </a:p>
          <a:p>
            <a:pPr/>
            <a:r>
              <a:t>• Hizmetler / sistem</a:t>
            </a:r>
          </a:p>
          <a:p>
            <a:pPr/>
            <a:r>
              <a:t>• Kullanıcılar ve kullanımları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İçerik merkezli değerlendirme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• İçerik kalitesi (konu kapsamı, alaka)</a:t>
            </a:r>
          </a:p>
          <a:p>
            <a:pPr/>
            <a:r>
              <a:t>• İçerik kapsamı ( Neler dahil? Online, dergi , e-kitap)</a:t>
            </a:r>
          </a:p>
          <a:p>
            <a:pPr/>
            <a:r>
              <a:t>• İçerik organizasyonu (bibliyografik organizasyon, indeksleme )</a:t>
            </a:r>
          </a:p>
          <a:p>
            <a:pPr/>
            <a:r>
              <a:t>• Etkinlik (yönetimi, kullanıcı desteği)</a:t>
            </a:r>
          </a:p>
          <a:p>
            <a:pPr/>
            <a:r>
              <a:t>• Verimlilik (maliyet)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Sistem merkezli değerlendirme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• İçerik arayüzü (tasarım , navigasyon destek)</a:t>
            </a:r>
          </a:p>
          <a:p>
            <a:pPr/>
            <a:r>
              <a:t>• Sistem performansı ( etkileşim, arama algoritmaları, işleme süresi )</a:t>
            </a:r>
          </a:p>
          <a:p>
            <a:pPr/>
            <a:r>
              <a:t>• Sistem yapılandırması ( ağlar, güvenlik, kimlik doğrulaması)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Kullanıcı merkezli değerlendirme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2627" indent="-452627" defTabSz="578358">
              <a:spcBef>
                <a:spcPts val="4100"/>
              </a:spcBef>
              <a:defRPr sz="3564"/>
            </a:pPr>
            <a:r>
              <a:t>• Kimler? ( araştırmacılar, öğrenciler, uzaktan, v.b.)</a:t>
            </a:r>
          </a:p>
          <a:p>
            <a:pPr marL="452627" indent="-452627" defTabSz="578358">
              <a:spcBef>
                <a:spcPts val="4100"/>
              </a:spcBef>
              <a:defRPr sz="3564"/>
            </a:pPr>
            <a:r>
              <a:t>• Dijital kütüphaneye nasıl erişim sağlıyorlar? (bilgi arama davranışı, kullanışlılık)</a:t>
            </a:r>
          </a:p>
          <a:p>
            <a:pPr marL="452627" indent="-452627" defTabSz="578358">
              <a:spcBef>
                <a:spcPts val="4100"/>
              </a:spcBef>
              <a:defRPr sz="3564"/>
            </a:pPr>
            <a:r>
              <a:t>• Neden dijital kütüphane gerekiyor? (faaliyetler, beklentiler)</a:t>
            </a:r>
          </a:p>
          <a:p>
            <a:pPr marL="452627" indent="-452627" defTabSz="578358">
              <a:spcBef>
                <a:spcPts val="4100"/>
              </a:spcBef>
              <a:defRPr sz="3564"/>
            </a:pPr>
            <a:r>
              <a:t>• Ne tür kaynaklara ihtiyacları var? (konu, v.b.)</a:t>
            </a:r>
          </a:p>
          <a:p>
            <a:pPr marL="452627" indent="-452627" defTabSz="578358">
              <a:spcBef>
                <a:spcPts val="4100"/>
              </a:spcBef>
              <a:defRPr sz="3564"/>
            </a:pPr>
            <a:r>
              <a:t>• dijital kütüphane değeri nedir ? (sonuçlar, kullanıcı oluşturma potansiyeli 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Nasıl değerlendirilir?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xfrm>
            <a:off x="571500" y="2222500"/>
            <a:ext cx="11861800" cy="6997304"/>
          </a:xfrm>
          <a:prstGeom prst="rect">
            <a:avLst/>
          </a:prstGeom>
        </p:spPr>
        <p:txBody>
          <a:bodyPr numCol="2" spcCol="593090"/>
          <a:lstStyle/>
          <a:p>
            <a:pPr marL="384047" indent="-384047" defTabSz="490727">
              <a:spcBef>
                <a:spcPts val="3500"/>
              </a:spcBef>
              <a:defRPr sz="3024"/>
            </a:pPr>
            <a:r>
              <a:t>• Anket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Odak grubu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Söyleşiler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Gözlemler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Yüksek sesle düşünmek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Kullanılabilirlik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Durum çalışmaları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İşlem günlüğü analizleri 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Kayıtlar analizi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Kullanım analizi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Uzun dönem çalışmalar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Kültürlerarası değerlendirme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Kıyaslama 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Deney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• Belgeler , toplantı, iletişim analizi ( antropoloji 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3000">
        <p:cover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