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3"/>
  </p:notesMasterIdLst>
  <p:sldIdLst>
    <p:sldId id="328" r:id="rId2"/>
    <p:sldId id="482" r:id="rId3"/>
    <p:sldId id="483" r:id="rId4"/>
    <p:sldId id="484" r:id="rId5"/>
    <p:sldId id="485" r:id="rId6"/>
    <p:sldId id="487" r:id="rId7"/>
    <p:sldId id="486" r:id="rId8"/>
    <p:sldId id="488" r:id="rId9"/>
    <p:sldId id="490" r:id="rId10"/>
    <p:sldId id="489" r:id="rId11"/>
    <p:sldId id="491" r:id="rId12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4A9E2-89A6-4B84-8205-DAB185891181}" type="datetimeFigureOut">
              <a:rPr lang="tr-TR" smtClean="0"/>
              <a:pPr/>
              <a:t>01.03.2016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F418D-BD77-46B3-941E-E0E137DAB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F418D-BD77-46B3-941E-E0E137DABE30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D034-5D68-4FA8-BAAD-76D8A94241B2}" type="datetime7">
              <a:rPr lang="en-US" smtClean="0"/>
              <a:t>Mar-16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D3F3-E9C5-4351-9C06-938FA35067E5}" type="datetime7">
              <a:rPr lang="en-US" smtClean="0"/>
              <a:t>Mar-16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991E-85AA-4424-A2DA-019A06947F4C}" type="datetime7">
              <a:rPr lang="en-US" smtClean="0"/>
              <a:t>Mar-16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PDR Dr. Hüseyin Bayraktaroğlu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C61A1-F4F6-4298-94F2-A6AF4DD02963}" type="datetime7">
              <a:rPr lang="en-US" smtClean="0"/>
              <a:t>Mar-16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C2EFD-1A04-46C9-A74A-FF41A2466CFD}" type="datetime7">
              <a:rPr lang="en-US" smtClean="0"/>
              <a:t>Mar-16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27DE-AE21-4B4C-9D53-C5EE0C7AC6F7}" type="datetime7">
              <a:rPr lang="en-US" smtClean="0"/>
              <a:t>Mar-16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7C5C2-BC0D-471E-966E-66DACA75D820}" type="datetime7">
              <a:rPr lang="en-US" smtClean="0"/>
              <a:t>Mar-16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30B9-4890-4930-A591-613EBFD2C7A4}" type="datetime7">
              <a:rPr lang="en-US" smtClean="0"/>
              <a:t>Mar-16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577E-56AC-4832-AA34-B88515CDF4F1}" type="datetime7">
              <a:rPr lang="en-US" smtClean="0"/>
              <a:t>Mar-16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5BB3-6262-40CF-923F-1A0D7A47D7A0}" type="datetime7">
              <a:rPr lang="en-US" smtClean="0"/>
              <a:t>Mar-16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61BF-E674-4BFC-B55A-CE8D2EB97172}" type="datetime7">
              <a:rPr lang="en-US" smtClean="0"/>
              <a:t>Mar-16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5EF9-EEA2-45E8-BCA0-BBF9145DF1C0}" type="datetime7">
              <a:rPr lang="en-US" smtClean="0"/>
              <a:t>Mar-16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D31E7-9448-49AE-96F4-D6FDEC2CD536}" type="datetime7">
              <a:rPr lang="en-US" smtClean="0"/>
              <a:t>Mar-16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371600" y="1447800"/>
            <a:ext cx="6105525" cy="3744595"/>
          </a:xfrm>
          <a:custGeom>
            <a:avLst/>
            <a:gdLst/>
            <a:ahLst/>
            <a:cxnLst/>
            <a:rect l="l" t="t" r="r" b="b"/>
            <a:pathLst>
              <a:path w="6105525" h="3744595">
                <a:moveTo>
                  <a:pt x="0" y="1872234"/>
                </a:moveTo>
                <a:lnTo>
                  <a:pt x="2256" y="1799576"/>
                </a:lnTo>
                <a:lnTo>
                  <a:pt x="8971" y="1727620"/>
                </a:lnTo>
                <a:lnTo>
                  <a:pt x="20062" y="1656415"/>
                </a:lnTo>
                <a:lnTo>
                  <a:pt x="35447" y="1586011"/>
                </a:lnTo>
                <a:lnTo>
                  <a:pt x="55045" y="1516458"/>
                </a:lnTo>
                <a:lnTo>
                  <a:pt x="78774" y="1447807"/>
                </a:lnTo>
                <a:lnTo>
                  <a:pt x="106552" y="1380107"/>
                </a:lnTo>
                <a:lnTo>
                  <a:pt x="138297" y="1313409"/>
                </a:lnTo>
                <a:lnTo>
                  <a:pt x="173927" y="1247764"/>
                </a:lnTo>
                <a:lnTo>
                  <a:pt x="213360" y="1183221"/>
                </a:lnTo>
                <a:lnTo>
                  <a:pt x="234477" y="1151379"/>
                </a:lnTo>
                <a:lnTo>
                  <a:pt x="256514" y="1119831"/>
                </a:lnTo>
                <a:lnTo>
                  <a:pt x="279461" y="1088583"/>
                </a:lnTo>
                <a:lnTo>
                  <a:pt x="303308" y="1057643"/>
                </a:lnTo>
                <a:lnTo>
                  <a:pt x="328044" y="1027016"/>
                </a:lnTo>
                <a:lnTo>
                  <a:pt x="353660" y="996709"/>
                </a:lnTo>
                <a:lnTo>
                  <a:pt x="380144" y="966727"/>
                </a:lnTo>
                <a:lnTo>
                  <a:pt x="407487" y="937077"/>
                </a:lnTo>
                <a:lnTo>
                  <a:pt x="435678" y="907766"/>
                </a:lnTo>
                <a:lnTo>
                  <a:pt x="464708" y="878799"/>
                </a:lnTo>
                <a:lnTo>
                  <a:pt x="494565" y="850183"/>
                </a:lnTo>
                <a:lnTo>
                  <a:pt x="525240" y="821925"/>
                </a:lnTo>
                <a:lnTo>
                  <a:pt x="556723" y="794030"/>
                </a:lnTo>
                <a:lnTo>
                  <a:pt x="589003" y="766504"/>
                </a:lnTo>
                <a:lnTo>
                  <a:pt x="622070" y="739355"/>
                </a:lnTo>
                <a:lnTo>
                  <a:pt x="655914" y="712588"/>
                </a:lnTo>
                <a:lnTo>
                  <a:pt x="690525" y="686210"/>
                </a:lnTo>
                <a:lnTo>
                  <a:pt x="725891" y="660226"/>
                </a:lnTo>
                <a:lnTo>
                  <a:pt x="762004" y="634643"/>
                </a:lnTo>
                <a:lnTo>
                  <a:pt x="798853" y="609468"/>
                </a:lnTo>
                <a:lnTo>
                  <a:pt x="836427" y="584707"/>
                </a:lnTo>
                <a:lnTo>
                  <a:pt x="874717" y="560365"/>
                </a:lnTo>
                <a:lnTo>
                  <a:pt x="913712" y="536450"/>
                </a:lnTo>
                <a:lnTo>
                  <a:pt x="953402" y="512967"/>
                </a:lnTo>
                <a:lnTo>
                  <a:pt x="993776" y="489923"/>
                </a:lnTo>
                <a:lnTo>
                  <a:pt x="1034825" y="467324"/>
                </a:lnTo>
                <a:lnTo>
                  <a:pt x="1076539" y="445176"/>
                </a:lnTo>
                <a:lnTo>
                  <a:pt x="1118906" y="423486"/>
                </a:lnTo>
                <a:lnTo>
                  <a:pt x="1161917" y="402260"/>
                </a:lnTo>
                <a:lnTo>
                  <a:pt x="1205561" y="381504"/>
                </a:lnTo>
                <a:lnTo>
                  <a:pt x="1249829" y="361224"/>
                </a:lnTo>
                <a:lnTo>
                  <a:pt x="1294710" y="341427"/>
                </a:lnTo>
                <a:lnTo>
                  <a:pt x="1340193" y="322119"/>
                </a:lnTo>
                <a:lnTo>
                  <a:pt x="1386269" y="303306"/>
                </a:lnTo>
                <a:lnTo>
                  <a:pt x="1432928" y="284995"/>
                </a:lnTo>
                <a:lnTo>
                  <a:pt x="1480158" y="267192"/>
                </a:lnTo>
                <a:lnTo>
                  <a:pt x="1527951" y="249903"/>
                </a:lnTo>
                <a:lnTo>
                  <a:pt x="1576295" y="233134"/>
                </a:lnTo>
                <a:lnTo>
                  <a:pt x="1625180" y="216891"/>
                </a:lnTo>
                <a:lnTo>
                  <a:pt x="1674597" y="201182"/>
                </a:lnTo>
                <a:lnTo>
                  <a:pt x="1724534" y="186012"/>
                </a:lnTo>
                <a:lnTo>
                  <a:pt x="1774982" y="171387"/>
                </a:lnTo>
                <a:lnTo>
                  <a:pt x="1825931" y="157314"/>
                </a:lnTo>
                <a:lnTo>
                  <a:pt x="1877370" y="143799"/>
                </a:lnTo>
                <a:lnTo>
                  <a:pt x="1929289" y="130848"/>
                </a:lnTo>
                <a:lnTo>
                  <a:pt x="1981677" y="118468"/>
                </a:lnTo>
                <a:lnTo>
                  <a:pt x="2034525" y="106665"/>
                </a:lnTo>
                <a:lnTo>
                  <a:pt x="2087823" y="95445"/>
                </a:lnTo>
                <a:lnTo>
                  <a:pt x="2141559" y="84814"/>
                </a:lnTo>
                <a:lnTo>
                  <a:pt x="2195724" y="74779"/>
                </a:lnTo>
                <a:lnTo>
                  <a:pt x="2250308" y="65345"/>
                </a:lnTo>
                <a:lnTo>
                  <a:pt x="2305300" y="56520"/>
                </a:lnTo>
                <a:lnTo>
                  <a:pt x="2360690" y="48310"/>
                </a:lnTo>
                <a:lnTo>
                  <a:pt x="2416468" y="40720"/>
                </a:lnTo>
                <a:lnTo>
                  <a:pt x="2472624" y="33758"/>
                </a:lnTo>
                <a:lnTo>
                  <a:pt x="2529147" y="27428"/>
                </a:lnTo>
                <a:lnTo>
                  <a:pt x="2586027" y="21739"/>
                </a:lnTo>
                <a:lnTo>
                  <a:pt x="2643254" y="16695"/>
                </a:lnTo>
                <a:lnTo>
                  <a:pt x="2700818" y="12303"/>
                </a:lnTo>
                <a:lnTo>
                  <a:pt x="2758709" y="8570"/>
                </a:lnTo>
                <a:lnTo>
                  <a:pt x="2816915" y="5501"/>
                </a:lnTo>
                <a:lnTo>
                  <a:pt x="2875428" y="3104"/>
                </a:lnTo>
                <a:lnTo>
                  <a:pt x="2934236" y="1383"/>
                </a:lnTo>
                <a:lnTo>
                  <a:pt x="2993329" y="346"/>
                </a:lnTo>
                <a:lnTo>
                  <a:pt x="3052699" y="0"/>
                </a:lnTo>
                <a:lnTo>
                  <a:pt x="3112067" y="346"/>
                </a:lnTo>
                <a:lnTo>
                  <a:pt x="3171161" y="1383"/>
                </a:lnTo>
                <a:lnTo>
                  <a:pt x="3229969" y="3104"/>
                </a:lnTo>
                <a:lnTo>
                  <a:pt x="3288481" y="5501"/>
                </a:lnTo>
                <a:lnTo>
                  <a:pt x="3346687" y="8570"/>
                </a:lnTo>
                <a:lnTo>
                  <a:pt x="3404577" y="12303"/>
                </a:lnTo>
                <a:lnTo>
                  <a:pt x="3462140" y="16695"/>
                </a:lnTo>
                <a:lnTo>
                  <a:pt x="3519367" y="21739"/>
                </a:lnTo>
                <a:lnTo>
                  <a:pt x="3576246" y="27428"/>
                </a:lnTo>
                <a:lnTo>
                  <a:pt x="3632768" y="33758"/>
                </a:lnTo>
                <a:lnTo>
                  <a:pt x="3688923" y="40720"/>
                </a:lnTo>
                <a:lnTo>
                  <a:pt x="3744700" y="48310"/>
                </a:lnTo>
                <a:lnTo>
                  <a:pt x="3800089" y="56520"/>
                </a:lnTo>
                <a:lnTo>
                  <a:pt x="3855080" y="65345"/>
                </a:lnTo>
                <a:lnTo>
                  <a:pt x="3909662" y="74779"/>
                </a:lnTo>
                <a:lnTo>
                  <a:pt x="3963826" y="84814"/>
                </a:lnTo>
                <a:lnTo>
                  <a:pt x="4017561" y="95445"/>
                </a:lnTo>
                <a:lnTo>
                  <a:pt x="4070857" y="106665"/>
                </a:lnTo>
                <a:lnTo>
                  <a:pt x="4123704" y="118468"/>
                </a:lnTo>
                <a:lnTo>
                  <a:pt x="4176091" y="130848"/>
                </a:lnTo>
                <a:lnTo>
                  <a:pt x="4228008" y="143799"/>
                </a:lnTo>
                <a:lnTo>
                  <a:pt x="4279445" y="157314"/>
                </a:lnTo>
                <a:lnTo>
                  <a:pt x="4330392" y="171387"/>
                </a:lnTo>
                <a:lnTo>
                  <a:pt x="4380838" y="186012"/>
                </a:lnTo>
                <a:lnTo>
                  <a:pt x="4430774" y="201182"/>
                </a:lnTo>
                <a:lnTo>
                  <a:pt x="4480189" y="216891"/>
                </a:lnTo>
                <a:lnTo>
                  <a:pt x="4529072" y="233134"/>
                </a:lnTo>
                <a:lnTo>
                  <a:pt x="4577414" y="249903"/>
                </a:lnTo>
                <a:lnTo>
                  <a:pt x="4625205" y="267192"/>
                </a:lnTo>
                <a:lnTo>
                  <a:pt x="4672433" y="284995"/>
                </a:lnTo>
                <a:lnTo>
                  <a:pt x="4719089" y="303306"/>
                </a:lnTo>
                <a:lnTo>
                  <a:pt x="4765163" y="322119"/>
                </a:lnTo>
                <a:lnTo>
                  <a:pt x="4810645" y="341427"/>
                </a:lnTo>
                <a:lnTo>
                  <a:pt x="4855523" y="361224"/>
                </a:lnTo>
                <a:lnTo>
                  <a:pt x="4899789" y="381504"/>
                </a:lnTo>
                <a:lnTo>
                  <a:pt x="4943431" y="402260"/>
                </a:lnTo>
                <a:lnTo>
                  <a:pt x="4986440" y="423486"/>
                </a:lnTo>
                <a:lnTo>
                  <a:pt x="5028805" y="445176"/>
                </a:lnTo>
                <a:lnTo>
                  <a:pt x="5070516" y="467324"/>
                </a:lnTo>
                <a:lnTo>
                  <a:pt x="5111563" y="489923"/>
                </a:lnTo>
                <a:lnTo>
                  <a:pt x="5151935" y="512967"/>
                </a:lnTo>
                <a:lnTo>
                  <a:pt x="5191623" y="536450"/>
                </a:lnTo>
                <a:lnTo>
                  <a:pt x="5230615" y="560365"/>
                </a:lnTo>
                <a:lnTo>
                  <a:pt x="5268903" y="584707"/>
                </a:lnTo>
                <a:lnTo>
                  <a:pt x="5306475" y="609468"/>
                </a:lnTo>
                <a:lnTo>
                  <a:pt x="5343321" y="634643"/>
                </a:lnTo>
                <a:lnTo>
                  <a:pt x="5379432" y="660226"/>
                </a:lnTo>
                <a:lnTo>
                  <a:pt x="5414797" y="686210"/>
                </a:lnTo>
                <a:lnTo>
                  <a:pt x="5449405" y="712588"/>
                </a:lnTo>
                <a:lnTo>
                  <a:pt x="5483247" y="739355"/>
                </a:lnTo>
                <a:lnTo>
                  <a:pt x="5516312" y="766504"/>
                </a:lnTo>
                <a:lnTo>
                  <a:pt x="5548589" y="794030"/>
                </a:lnTo>
                <a:lnTo>
                  <a:pt x="5580070" y="821925"/>
                </a:lnTo>
                <a:lnTo>
                  <a:pt x="5610743" y="850183"/>
                </a:lnTo>
                <a:lnTo>
                  <a:pt x="5640599" y="878799"/>
                </a:lnTo>
                <a:lnTo>
                  <a:pt x="5669626" y="907766"/>
                </a:lnTo>
                <a:lnTo>
                  <a:pt x="5697816" y="937077"/>
                </a:lnTo>
                <a:lnTo>
                  <a:pt x="5725157" y="966727"/>
                </a:lnTo>
                <a:lnTo>
                  <a:pt x="5751639" y="996709"/>
                </a:lnTo>
                <a:lnTo>
                  <a:pt x="5777252" y="1027016"/>
                </a:lnTo>
                <a:lnTo>
                  <a:pt x="5801987" y="1057643"/>
                </a:lnTo>
                <a:lnTo>
                  <a:pt x="5825831" y="1088583"/>
                </a:lnTo>
                <a:lnTo>
                  <a:pt x="5848777" y="1119831"/>
                </a:lnTo>
                <a:lnTo>
                  <a:pt x="5870812" y="1151379"/>
                </a:lnTo>
                <a:lnTo>
                  <a:pt x="5891928" y="1183221"/>
                </a:lnTo>
                <a:lnTo>
                  <a:pt x="5931358" y="1247764"/>
                </a:lnTo>
                <a:lnTo>
                  <a:pt x="5966985" y="1313409"/>
                </a:lnTo>
                <a:lnTo>
                  <a:pt x="5998727" y="1380107"/>
                </a:lnTo>
                <a:lnTo>
                  <a:pt x="6026502" y="1447807"/>
                </a:lnTo>
                <a:lnTo>
                  <a:pt x="6050229" y="1516458"/>
                </a:lnTo>
                <a:lnTo>
                  <a:pt x="6069826" y="1586011"/>
                </a:lnTo>
                <a:lnTo>
                  <a:pt x="6085210" y="1656415"/>
                </a:lnTo>
                <a:lnTo>
                  <a:pt x="6096300" y="1727620"/>
                </a:lnTo>
                <a:lnTo>
                  <a:pt x="6103014" y="1799576"/>
                </a:lnTo>
                <a:lnTo>
                  <a:pt x="6105271" y="1872234"/>
                </a:lnTo>
                <a:lnTo>
                  <a:pt x="6104705" y="1908646"/>
                </a:lnTo>
                <a:lnTo>
                  <a:pt x="6100209" y="1980959"/>
                </a:lnTo>
                <a:lnTo>
                  <a:pt x="6091297" y="2052546"/>
                </a:lnTo>
                <a:lnTo>
                  <a:pt x="6078050" y="2123357"/>
                </a:lnTo>
                <a:lnTo>
                  <a:pt x="6060549" y="2193342"/>
                </a:lnTo>
                <a:lnTo>
                  <a:pt x="6038877" y="2262449"/>
                </a:lnTo>
                <a:lnTo>
                  <a:pt x="6013116" y="2330631"/>
                </a:lnTo>
                <a:lnTo>
                  <a:pt x="5983347" y="2397835"/>
                </a:lnTo>
                <a:lnTo>
                  <a:pt x="5949652" y="2464012"/>
                </a:lnTo>
                <a:lnTo>
                  <a:pt x="5912113" y="2529112"/>
                </a:lnTo>
                <a:lnTo>
                  <a:pt x="5870812" y="2593084"/>
                </a:lnTo>
                <a:lnTo>
                  <a:pt x="5848777" y="2624632"/>
                </a:lnTo>
                <a:lnTo>
                  <a:pt x="5825831" y="2655879"/>
                </a:lnTo>
                <a:lnTo>
                  <a:pt x="5801987" y="2686819"/>
                </a:lnTo>
                <a:lnTo>
                  <a:pt x="5777252" y="2717446"/>
                </a:lnTo>
                <a:lnTo>
                  <a:pt x="5751639" y="2747753"/>
                </a:lnTo>
                <a:lnTo>
                  <a:pt x="5725157" y="2777734"/>
                </a:lnTo>
                <a:lnTo>
                  <a:pt x="5697816" y="2807383"/>
                </a:lnTo>
                <a:lnTo>
                  <a:pt x="5669626" y="2836694"/>
                </a:lnTo>
                <a:lnTo>
                  <a:pt x="5640599" y="2865661"/>
                </a:lnTo>
                <a:lnTo>
                  <a:pt x="5610743" y="2894276"/>
                </a:lnTo>
                <a:lnTo>
                  <a:pt x="5580070" y="2922534"/>
                </a:lnTo>
                <a:lnTo>
                  <a:pt x="5548589" y="2950429"/>
                </a:lnTo>
                <a:lnTo>
                  <a:pt x="5516312" y="2977954"/>
                </a:lnTo>
                <a:lnTo>
                  <a:pt x="5483247" y="3005103"/>
                </a:lnTo>
                <a:lnTo>
                  <a:pt x="5449405" y="3031869"/>
                </a:lnTo>
                <a:lnTo>
                  <a:pt x="5414797" y="3058247"/>
                </a:lnTo>
                <a:lnTo>
                  <a:pt x="5379432" y="3084230"/>
                </a:lnTo>
                <a:lnTo>
                  <a:pt x="5343321" y="3109813"/>
                </a:lnTo>
                <a:lnTo>
                  <a:pt x="5306475" y="3134987"/>
                </a:lnTo>
                <a:lnTo>
                  <a:pt x="5268903" y="3159748"/>
                </a:lnTo>
                <a:lnTo>
                  <a:pt x="5230615" y="3184089"/>
                </a:lnTo>
                <a:lnTo>
                  <a:pt x="5191623" y="3208004"/>
                </a:lnTo>
                <a:lnTo>
                  <a:pt x="5151935" y="3231487"/>
                </a:lnTo>
                <a:lnTo>
                  <a:pt x="5111563" y="3254530"/>
                </a:lnTo>
                <a:lnTo>
                  <a:pt x="5070516" y="3277129"/>
                </a:lnTo>
                <a:lnTo>
                  <a:pt x="5028805" y="3299276"/>
                </a:lnTo>
                <a:lnTo>
                  <a:pt x="4986440" y="3320966"/>
                </a:lnTo>
                <a:lnTo>
                  <a:pt x="4943431" y="3342192"/>
                </a:lnTo>
                <a:lnTo>
                  <a:pt x="4899789" y="3362947"/>
                </a:lnTo>
                <a:lnTo>
                  <a:pt x="4855523" y="3383226"/>
                </a:lnTo>
                <a:lnTo>
                  <a:pt x="4810645" y="3403023"/>
                </a:lnTo>
                <a:lnTo>
                  <a:pt x="4765163" y="3422331"/>
                </a:lnTo>
                <a:lnTo>
                  <a:pt x="4719089" y="3441143"/>
                </a:lnTo>
                <a:lnTo>
                  <a:pt x="4672433" y="3459454"/>
                </a:lnTo>
                <a:lnTo>
                  <a:pt x="4625205" y="3477257"/>
                </a:lnTo>
                <a:lnTo>
                  <a:pt x="4577414" y="3494545"/>
                </a:lnTo>
                <a:lnTo>
                  <a:pt x="4529072" y="3511314"/>
                </a:lnTo>
                <a:lnTo>
                  <a:pt x="4480189" y="3527556"/>
                </a:lnTo>
                <a:lnTo>
                  <a:pt x="4430774" y="3543265"/>
                </a:lnTo>
                <a:lnTo>
                  <a:pt x="4380838" y="3558435"/>
                </a:lnTo>
                <a:lnTo>
                  <a:pt x="4330392" y="3573059"/>
                </a:lnTo>
                <a:lnTo>
                  <a:pt x="4279445" y="3587132"/>
                </a:lnTo>
                <a:lnTo>
                  <a:pt x="4228008" y="3600647"/>
                </a:lnTo>
                <a:lnTo>
                  <a:pt x="4176091" y="3613597"/>
                </a:lnTo>
                <a:lnTo>
                  <a:pt x="4123704" y="3625977"/>
                </a:lnTo>
                <a:lnTo>
                  <a:pt x="4070857" y="3637780"/>
                </a:lnTo>
                <a:lnTo>
                  <a:pt x="4017561" y="3649000"/>
                </a:lnTo>
                <a:lnTo>
                  <a:pt x="3963826" y="3659630"/>
                </a:lnTo>
                <a:lnTo>
                  <a:pt x="3909662" y="3669665"/>
                </a:lnTo>
                <a:lnTo>
                  <a:pt x="3855080" y="3679098"/>
                </a:lnTo>
                <a:lnTo>
                  <a:pt x="3800089" y="3687923"/>
                </a:lnTo>
                <a:lnTo>
                  <a:pt x="3744700" y="3696133"/>
                </a:lnTo>
                <a:lnTo>
                  <a:pt x="3688923" y="3703722"/>
                </a:lnTo>
                <a:lnTo>
                  <a:pt x="3632768" y="3710685"/>
                </a:lnTo>
                <a:lnTo>
                  <a:pt x="3576246" y="3717014"/>
                </a:lnTo>
                <a:lnTo>
                  <a:pt x="3519367" y="3722704"/>
                </a:lnTo>
                <a:lnTo>
                  <a:pt x="3462140" y="3727747"/>
                </a:lnTo>
                <a:lnTo>
                  <a:pt x="3404577" y="3732139"/>
                </a:lnTo>
                <a:lnTo>
                  <a:pt x="3346687" y="3735872"/>
                </a:lnTo>
                <a:lnTo>
                  <a:pt x="3288481" y="3738941"/>
                </a:lnTo>
                <a:lnTo>
                  <a:pt x="3229969" y="3741338"/>
                </a:lnTo>
                <a:lnTo>
                  <a:pt x="3171161" y="3743058"/>
                </a:lnTo>
                <a:lnTo>
                  <a:pt x="3112067" y="3744095"/>
                </a:lnTo>
                <a:lnTo>
                  <a:pt x="3052699" y="3744442"/>
                </a:lnTo>
                <a:lnTo>
                  <a:pt x="2993329" y="3744095"/>
                </a:lnTo>
                <a:lnTo>
                  <a:pt x="2934236" y="3743058"/>
                </a:lnTo>
                <a:lnTo>
                  <a:pt x="2875428" y="3741338"/>
                </a:lnTo>
                <a:lnTo>
                  <a:pt x="2816915" y="3738941"/>
                </a:lnTo>
                <a:lnTo>
                  <a:pt x="2758709" y="3735872"/>
                </a:lnTo>
                <a:lnTo>
                  <a:pt x="2700818" y="3732139"/>
                </a:lnTo>
                <a:lnTo>
                  <a:pt x="2643254" y="3727747"/>
                </a:lnTo>
                <a:lnTo>
                  <a:pt x="2586027" y="3722704"/>
                </a:lnTo>
                <a:lnTo>
                  <a:pt x="2529147" y="3717014"/>
                </a:lnTo>
                <a:lnTo>
                  <a:pt x="2472624" y="3710685"/>
                </a:lnTo>
                <a:lnTo>
                  <a:pt x="2416468" y="3703722"/>
                </a:lnTo>
                <a:lnTo>
                  <a:pt x="2360690" y="3696133"/>
                </a:lnTo>
                <a:lnTo>
                  <a:pt x="2305300" y="3687923"/>
                </a:lnTo>
                <a:lnTo>
                  <a:pt x="2250308" y="3679098"/>
                </a:lnTo>
                <a:lnTo>
                  <a:pt x="2195724" y="3669665"/>
                </a:lnTo>
                <a:lnTo>
                  <a:pt x="2141559" y="3659630"/>
                </a:lnTo>
                <a:lnTo>
                  <a:pt x="2087823" y="3649000"/>
                </a:lnTo>
                <a:lnTo>
                  <a:pt x="2034525" y="3637780"/>
                </a:lnTo>
                <a:lnTo>
                  <a:pt x="1981677" y="3625977"/>
                </a:lnTo>
                <a:lnTo>
                  <a:pt x="1929289" y="3613597"/>
                </a:lnTo>
                <a:lnTo>
                  <a:pt x="1877370" y="3600647"/>
                </a:lnTo>
                <a:lnTo>
                  <a:pt x="1825931" y="3587132"/>
                </a:lnTo>
                <a:lnTo>
                  <a:pt x="1774982" y="3573059"/>
                </a:lnTo>
                <a:lnTo>
                  <a:pt x="1724534" y="3558435"/>
                </a:lnTo>
                <a:lnTo>
                  <a:pt x="1674597" y="3543265"/>
                </a:lnTo>
                <a:lnTo>
                  <a:pt x="1625180" y="3527556"/>
                </a:lnTo>
                <a:lnTo>
                  <a:pt x="1576295" y="3511314"/>
                </a:lnTo>
                <a:lnTo>
                  <a:pt x="1527951" y="3494545"/>
                </a:lnTo>
                <a:lnTo>
                  <a:pt x="1480158" y="3477257"/>
                </a:lnTo>
                <a:lnTo>
                  <a:pt x="1432928" y="3459454"/>
                </a:lnTo>
                <a:lnTo>
                  <a:pt x="1386269" y="3441143"/>
                </a:lnTo>
                <a:lnTo>
                  <a:pt x="1340193" y="3422331"/>
                </a:lnTo>
                <a:lnTo>
                  <a:pt x="1294710" y="3403023"/>
                </a:lnTo>
                <a:lnTo>
                  <a:pt x="1249829" y="3383226"/>
                </a:lnTo>
                <a:lnTo>
                  <a:pt x="1205561" y="3362947"/>
                </a:lnTo>
                <a:lnTo>
                  <a:pt x="1161917" y="3342192"/>
                </a:lnTo>
                <a:lnTo>
                  <a:pt x="1118906" y="3320966"/>
                </a:lnTo>
                <a:lnTo>
                  <a:pt x="1076539" y="3299276"/>
                </a:lnTo>
                <a:lnTo>
                  <a:pt x="1034825" y="3277129"/>
                </a:lnTo>
                <a:lnTo>
                  <a:pt x="993776" y="3254530"/>
                </a:lnTo>
                <a:lnTo>
                  <a:pt x="953402" y="3231487"/>
                </a:lnTo>
                <a:lnTo>
                  <a:pt x="913712" y="3208004"/>
                </a:lnTo>
                <a:lnTo>
                  <a:pt x="874717" y="3184089"/>
                </a:lnTo>
                <a:lnTo>
                  <a:pt x="836427" y="3159748"/>
                </a:lnTo>
                <a:lnTo>
                  <a:pt x="798853" y="3134987"/>
                </a:lnTo>
                <a:lnTo>
                  <a:pt x="762004" y="3109813"/>
                </a:lnTo>
                <a:lnTo>
                  <a:pt x="725891" y="3084230"/>
                </a:lnTo>
                <a:lnTo>
                  <a:pt x="690525" y="3058247"/>
                </a:lnTo>
                <a:lnTo>
                  <a:pt x="655914" y="3031869"/>
                </a:lnTo>
                <a:lnTo>
                  <a:pt x="622070" y="3005103"/>
                </a:lnTo>
                <a:lnTo>
                  <a:pt x="589003" y="2977954"/>
                </a:lnTo>
                <a:lnTo>
                  <a:pt x="556723" y="2950429"/>
                </a:lnTo>
                <a:lnTo>
                  <a:pt x="525240" y="2922534"/>
                </a:lnTo>
                <a:lnTo>
                  <a:pt x="494565" y="2894276"/>
                </a:lnTo>
                <a:lnTo>
                  <a:pt x="464708" y="2865661"/>
                </a:lnTo>
                <a:lnTo>
                  <a:pt x="435678" y="2836694"/>
                </a:lnTo>
                <a:lnTo>
                  <a:pt x="407487" y="2807383"/>
                </a:lnTo>
                <a:lnTo>
                  <a:pt x="380144" y="2777734"/>
                </a:lnTo>
                <a:lnTo>
                  <a:pt x="353660" y="2747753"/>
                </a:lnTo>
                <a:lnTo>
                  <a:pt x="328044" y="2717446"/>
                </a:lnTo>
                <a:lnTo>
                  <a:pt x="303308" y="2686819"/>
                </a:lnTo>
                <a:lnTo>
                  <a:pt x="279461" y="2655879"/>
                </a:lnTo>
                <a:lnTo>
                  <a:pt x="256514" y="2624632"/>
                </a:lnTo>
                <a:lnTo>
                  <a:pt x="234477" y="2593084"/>
                </a:lnTo>
                <a:lnTo>
                  <a:pt x="213360" y="2561242"/>
                </a:lnTo>
                <a:lnTo>
                  <a:pt x="173927" y="2496700"/>
                </a:lnTo>
                <a:lnTo>
                  <a:pt x="138297" y="2431055"/>
                </a:lnTo>
                <a:lnTo>
                  <a:pt x="106552" y="2364358"/>
                </a:lnTo>
                <a:lnTo>
                  <a:pt x="78774" y="2296659"/>
                </a:lnTo>
                <a:lnTo>
                  <a:pt x="55045" y="2228008"/>
                </a:lnTo>
                <a:lnTo>
                  <a:pt x="35447" y="2158456"/>
                </a:lnTo>
                <a:lnTo>
                  <a:pt x="20062" y="2088052"/>
                </a:lnTo>
                <a:lnTo>
                  <a:pt x="8971" y="2016847"/>
                </a:lnTo>
                <a:lnTo>
                  <a:pt x="2256" y="1944890"/>
                </a:lnTo>
                <a:lnTo>
                  <a:pt x="0" y="187223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95600" y="2362200"/>
            <a:ext cx="3469640" cy="1723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ct val="100000"/>
              </a:lnSpc>
            </a:pPr>
            <a:r>
              <a:rPr lang="tr-TR" sz="2800" dirty="0" smtClean="0">
                <a:latin typeface="Calibri"/>
                <a:cs typeface="Calibri"/>
              </a:rPr>
              <a:t>Hafta III</a:t>
            </a:r>
          </a:p>
          <a:p>
            <a:pPr marL="3175" algn="ctr">
              <a:lnSpc>
                <a:spcPct val="100000"/>
              </a:lnSpc>
            </a:pPr>
            <a:r>
              <a:rPr lang="tr-TR" sz="2800" dirty="0" smtClean="0">
                <a:latin typeface="Calibri"/>
                <a:cs typeface="Calibri"/>
              </a:rPr>
              <a:t>Ders Kitabı s.77-95</a:t>
            </a:r>
          </a:p>
          <a:p>
            <a:pPr marL="3175" algn="ctr">
              <a:lnSpc>
                <a:spcPct val="100000"/>
              </a:lnSpc>
            </a:pPr>
            <a:r>
              <a:rPr lang="tr-TR" sz="2800" dirty="0" smtClean="0">
                <a:latin typeface="Calibri"/>
                <a:cs typeface="Calibri"/>
              </a:rPr>
              <a:t>Bölüm 3 </a:t>
            </a:r>
          </a:p>
          <a:p>
            <a:pPr marL="3175" algn="ctr">
              <a:lnSpc>
                <a:spcPct val="100000"/>
              </a:lnSpc>
            </a:pPr>
            <a:r>
              <a:rPr lang="tr-TR" sz="2800" dirty="0" smtClean="0">
                <a:latin typeface="Calibri"/>
                <a:cs typeface="Calibri"/>
              </a:rPr>
              <a:t>“Sosyal Etki ve Uyma”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3EF67CE3-7450-4533-8B29-D2AF5F6484BD}" type="datetime7">
              <a:rPr lang="en-US" smtClean="0"/>
              <a:t>Mar-16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1000" y="599917"/>
            <a:ext cx="85344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0">
              <a:lnSpc>
                <a:spcPct val="100000"/>
              </a:lnSpc>
            </a:pP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UYMA DAVRANIŞI TÜRLERİ</a:t>
            </a:r>
            <a:endParaRPr sz="3200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914400" y="1676400"/>
            <a:ext cx="7489190" cy="4392930"/>
          </a:xfrm>
          <a:custGeom>
            <a:avLst/>
            <a:gdLst/>
            <a:ahLst/>
            <a:cxnLst/>
            <a:rect l="l" t="t" r="r" b="b"/>
            <a:pathLst>
              <a:path w="7489190" h="4392930">
                <a:moveTo>
                  <a:pt x="0" y="4392549"/>
                </a:moveTo>
                <a:lnTo>
                  <a:pt x="7488808" y="4392549"/>
                </a:lnTo>
                <a:lnTo>
                  <a:pt x="7488808" y="0"/>
                </a:lnTo>
                <a:lnTo>
                  <a:pt x="0" y="0"/>
                </a:lnTo>
                <a:lnTo>
                  <a:pt x="0" y="43925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90600" y="2209800"/>
            <a:ext cx="7391400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*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İtaat: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Uyulmadığı takdirde sonuçtan çekinmek (alay edilmek, hor görülmek, dışlanmak, sevilmemek, ceza).</a:t>
            </a:r>
          </a:p>
          <a:p>
            <a:pPr indent="-3810"/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*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Özdeşleşmek: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O’na benzeyebilmek için uyar. Uyulanın cazibesi, değeri</a:t>
            </a:r>
          </a:p>
          <a:p>
            <a:pPr indent="-3810"/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*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Benimsemek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(kendine mal etmek): Doğruluğuna inanç</a:t>
            </a: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180-2983-4FCC-BA3F-E29161D2B2FC}" type="datetime7">
              <a:rPr lang="en-US" smtClean="0"/>
              <a:t>Mar-16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1000" y="353696"/>
            <a:ext cx="85344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0">
              <a:lnSpc>
                <a:spcPct val="100000"/>
              </a:lnSpc>
            </a:pP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BİR SONRAKİ HAFTA </a:t>
            </a:r>
            <a:br>
              <a:rPr lang="tr-TR" sz="3200" spc="-5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DERS KONUSU</a:t>
            </a:r>
            <a:endParaRPr sz="3200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914400" y="1676400"/>
            <a:ext cx="7489190" cy="4392930"/>
          </a:xfrm>
          <a:custGeom>
            <a:avLst/>
            <a:gdLst/>
            <a:ahLst/>
            <a:cxnLst/>
            <a:rect l="l" t="t" r="r" b="b"/>
            <a:pathLst>
              <a:path w="7489190" h="4392930">
                <a:moveTo>
                  <a:pt x="0" y="4392549"/>
                </a:moveTo>
                <a:lnTo>
                  <a:pt x="7488808" y="4392549"/>
                </a:lnTo>
                <a:lnTo>
                  <a:pt x="7488808" y="0"/>
                </a:lnTo>
                <a:lnTo>
                  <a:pt x="0" y="0"/>
                </a:lnTo>
                <a:lnTo>
                  <a:pt x="0" y="43925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90600" y="2209800"/>
            <a:ext cx="7391400" cy="40626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Ders kitabı Bölüm 4, sayfa 101-134</a:t>
            </a:r>
          </a:p>
          <a:p>
            <a:pPr indent="-3810"/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Konu: Tutumlar</a:t>
            </a: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Konu başlıkları</a:t>
            </a: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-Tutum nedir?</a:t>
            </a: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-Tutumun öğeleri</a:t>
            </a: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-Tutum ve davranış</a:t>
            </a: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-Tutumların gelişmesi ve kalıplaşması</a:t>
            </a: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-Kalıplaşmış tutumlar</a:t>
            </a:r>
          </a:p>
          <a:p>
            <a:pPr indent="-3810"/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2B7C-765B-4CC1-99B0-14C31F3C3EB7}" type="datetime7">
              <a:rPr lang="en-US" smtClean="0"/>
              <a:t>Mar-16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1000" y="107475"/>
            <a:ext cx="853440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0">
              <a:lnSpc>
                <a:spcPct val="100000"/>
              </a:lnSpc>
            </a:pP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UYMA DAVRANIŞINI ETKİLEYEN (UDE) ETKENLER </a:t>
            </a:r>
            <a:br>
              <a:rPr lang="tr-TR" sz="3200" spc="-5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VE UYMA DAVRANIŞI TÜRLERİ</a:t>
            </a:r>
            <a:endParaRPr sz="3200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914400" y="1676400"/>
            <a:ext cx="7489190" cy="4392930"/>
          </a:xfrm>
          <a:custGeom>
            <a:avLst/>
            <a:gdLst/>
            <a:ahLst/>
            <a:cxnLst/>
            <a:rect l="l" t="t" r="r" b="b"/>
            <a:pathLst>
              <a:path w="7489190" h="4392930">
                <a:moveTo>
                  <a:pt x="0" y="4392549"/>
                </a:moveTo>
                <a:lnTo>
                  <a:pt x="7488808" y="4392549"/>
                </a:lnTo>
                <a:lnTo>
                  <a:pt x="7488808" y="0"/>
                </a:lnTo>
                <a:lnTo>
                  <a:pt x="0" y="0"/>
                </a:lnTo>
                <a:lnTo>
                  <a:pt x="0" y="43925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66999" y="2348864"/>
            <a:ext cx="3962401" cy="432434"/>
          </a:xfrm>
          <a:custGeom>
            <a:avLst/>
            <a:gdLst/>
            <a:ahLst/>
            <a:cxnLst/>
            <a:rect l="l" t="t" r="r" b="b"/>
            <a:pathLst>
              <a:path w="2808604" h="432435">
                <a:moveTo>
                  <a:pt x="0" y="72009"/>
                </a:moveTo>
                <a:lnTo>
                  <a:pt x="5661" y="43987"/>
                </a:lnTo>
                <a:lnTo>
                  <a:pt x="21097" y="21097"/>
                </a:lnTo>
                <a:lnTo>
                  <a:pt x="43987" y="5661"/>
                </a:lnTo>
                <a:lnTo>
                  <a:pt x="72009" y="0"/>
                </a:lnTo>
                <a:lnTo>
                  <a:pt x="2736342" y="0"/>
                </a:lnTo>
                <a:lnTo>
                  <a:pt x="2764363" y="5661"/>
                </a:lnTo>
                <a:lnTo>
                  <a:pt x="2787253" y="21097"/>
                </a:lnTo>
                <a:lnTo>
                  <a:pt x="2802689" y="43987"/>
                </a:lnTo>
                <a:lnTo>
                  <a:pt x="2808351" y="72009"/>
                </a:lnTo>
                <a:lnTo>
                  <a:pt x="2808351" y="360045"/>
                </a:lnTo>
                <a:lnTo>
                  <a:pt x="2802689" y="388066"/>
                </a:lnTo>
                <a:lnTo>
                  <a:pt x="2787253" y="410956"/>
                </a:lnTo>
                <a:lnTo>
                  <a:pt x="2764363" y="426392"/>
                </a:lnTo>
                <a:lnTo>
                  <a:pt x="2736342" y="432054"/>
                </a:lnTo>
                <a:lnTo>
                  <a:pt x="72009" y="432054"/>
                </a:lnTo>
                <a:lnTo>
                  <a:pt x="43987" y="426392"/>
                </a:lnTo>
                <a:lnTo>
                  <a:pt x="21097" y="410956"/>
                </a:lnTo>
                <a:lnTo>
                  <a:pt x="5661" y="388066"/>
                </a:lnTo>
                <a:lnTo>
                  <a:pt x="0" y="360045"/>
                </a:lnTo>
                <a:lnTo>
                  <a:pt x="0" y="7200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14400" y="2226199"/>
            <a:ext cx="7391400" cy="517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 algn="ctr">
              <a:lnSpc>
                <a:spcPct val="157500"/>
              </a:lnSpc>
            </a:pPr>
            <a:r>
              <a:rPr lang="tr-TR" sz="2400" b="1" spc="-5" dirty="0" smtClean="0">
                <a:latin typeface="Times New Roman" pitchFamily="18" charset="0"/>
                <a:cs typeface="Times New Roman" pitchFamily="18" charset="0"/>
              </a:rPr>
              <a:t>UDE</a:t>
            </a:r>
            <a:r>
              <a:rPr lang="tr-TR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spc="-5" dirty="0" smtClean="0">
                <a:latin typeface="Times New Roman" pitchFamily="18" charset="0"/>
                <a:cs typeface="Times New Roman" pitchFamily="18" charset="0"/>
              </a:rPr>
              <a:t>Ortamsal </a:t>
            </a:r>
            <a:r>
              <a:rPr lang="tr-TR" sz="2400" spc="-5" dirty="0" smtClean="0">
                <a:latin typeface="Times New Roman" pitchFamily="18" charset="0"/>
                <a:cs typeface="Times New Roman" pitchFamily="18" charset="0"/>
              </a:rPr>
              <a:t>etkenler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bject 9"/>
          <p:cNvSpPr/>
          <p:nvPr/>
        </p:nvSpPr>
        <p:spPr>
          <a:xfrm>
            <a:off x="2667000" y="2971800"/>
            <a:ext cx="3962401" cy="432434"/>
          </a:xfrm>
          <a:custGeom>
            <a:avLst/>
            <a:gdLst/>
            <a:ahLst/>
            <a:cxnLst/>
            <a:rect l="l" t="t" r="r" b="b"/>
            <a:pathLst>
              <a:path w="2808604" h="432435">
                <a:moveTo>
                  <a:pt x="0" y="72009"/>
                </a:moveTo>
                <a:lnTo>
                  <a:pt x="5661" y="43987"/>
                </a:lnTo>
                <a:lnTo>
                  <a:pt x="21097" y="21097"/>
                </a:lnTo>
                <a:lnTo>
                  <a:pt x="43987" y="5661"/>
                </a:lnTo>
                <a:lnTo>
                  <a:pt x="72009" y="0"/>
                </a:lnTo>
                <a:lnTo>
                  <a:pt x="2736342" y="0"/>
                </a:lnTo>
                <a:lnTo>
                  <a:pt x="2764363" y="5661"/>
                </a:lnTo>
                <a:lnTo>
                  <a:pt x="2787253" y="21097"/>
                </a:lnTo>
                <a:lnTo>
                  <a:pt x="2802689" y="43987"/>
                </a:lnTo>
                <a:lnTo>
                  <a:pt x="2808351" y="72009"/>
                </a:lnTo>
                <a:lnTo>
                  <a:pt x="2808351" y="360045"/>
                </a:lnTo>
                <a:lnTo>
                  <a:pt x="2802689" y="388066"/>
                </a:lnTo>
                <a:lnTo>
                  <a:pt x="2787253" y="410956"/>
                </a:lnTo>
                <a:lnTo>
                  <a:pt x="2764363" y="426392"/>
                </a:lnTo>
                <a:lnTo>
                  <a:pt x="2736342" y="432054"/>
                </a:lnTo>
                <a:lnTo>
                  <a:pt x="72009" y="432054"/>
                </a:lnTo>
                <a:lnTo>
                  <a:pt x="43987" y="426392"/>
                </a:lnTo>
                <a:lnTo>
                  <a:pt x="21097" y="410956"/>
                </a:lnTo>
                <a:lnTo>
                  <a:pt x="5661" y="388066"/>
                </a:lnTo>
                <a:lnTo>
                  <a:pt x="0" y="360045"/>
                </a:lnTo>
                <a:lnTo>
                  <a:pt x="0" y="7200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8"/>
          <p:cNvSpPr txBox="1"/>
          <p:nvPr/>
        </p:nvSpPr>
        <p:spPr>
          <a:xfrm>
            <a:off x="1143000" y="2895600"/>
            <a:ext cx="7391400" cy="517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 algn="ctr">
              <a:lnSpc>
                <a:spcPct val="157500"/>
              </a:lnSpc>
            </a:pPr>
            <a:r>
              <a:rPr lang="tr-TR" sz="2400" b="1" spc="-5" dirty="0" smtClean="0">
                <a:latin typeface="Times New Roman" pitchFamily="18" charset="0"/>
                <a:cs typeface="Times New Roman" pitchFamily="18" charset="0"/>
              </a:rPr>
              <a:t>UDE Kişisel </a:t>
            </a:r>
            <a:r>
              <a:rPr lang="tr-TR" sz="2400" spc="-5" dirty="0" smtClean="0">
                <a:latin typeface="Times New Roman" pitchFamily="18" charset="0"/>
                <a:cs typeface="Times New Roman" pitchFamily="18" charset="0"/>
              </a:rPr>
              <a:t>etkenler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bject 9"/>
          <p:cNvSpPr/>
          <p:nvPr/>
        </p:nvSpPr>
        <p:spPr>
          <a:xfrm>
            <a:off x="2667000" y="3733800"/>
            <a:ext cx="3962401" cy="432434"/>
          </a:xfrm>
          <a:custGeom>
            <a:avLst/>
            <a:gdLst/>
            <a:ahLst/>
            <a:cxnLst/>
            <a:rect l="l" t="t" r="r" b="b"/>
            <a:pathLst>
              <a:path w="2808604" h="432435">
                <a:moveTo>
                  <a:pt x="0" y="72009"/>
                </a:moveTo>
                <a:lnTo>
                  <a:pt x="5661" y="43987"/>
                </a:lnTo>
                <a:lnTo>
                  <a:pt x="21097" y="21097"/>
                </a:lnTo>
                <a:lnTo>
                  <a:pt x="43987" y="5661"/>
                </a:lnTo>
                <a:lnTo>
                  <a:pt x="72009" y="0"/>
                </a:lnTo>
                <a:lnTo>
                  <a:pt x="2736342" y="0"/>
                </a:lnTo>
                <a:lnTo>
                  <a:pt x="2764363" y="5661"/>
                </a:lnTo>
                <a:lnTo>
                  <a:pt x="2787253" y="21097"/>
                </a:lnTo>
                <a:lnTo>
                  <a:pt x="2802689" y="43987"/>
                </a:lnTo>
                <a:lnTo>
                  <a:pt x="2808351" y="72009"/>
                </a:lnTo>
                <a:lnTo>
                  <a:pt x="2808351" y="360045"/>
                </a:lnTo>
                <a:lnTo>
                  <a:pt x="2802689" y="388066"/>
                </a:lnTo>
                <a:lnTo>
                  <a:pt x="2787253" y="410956"/>
                </a:lnTo>
                <a:lnTo>
                  <a:pt x="2764363" y="426392"/>
                </a:lnTo>
                <a:lnTo>
                  <a:pt x="2736342" y="432054"/>
                </a:lnTo>
                <a:lnTo>
                  <a:pt x="72009" y="432054"/>
                </a:lnTo>
                <a:lnTo>
                  <a:pt x="43987" y="426392"/>
                </a:lnTo>
                <a:lnTo>
                  <a:pt x="21097" y="410956"/>
                </a:lnTo>
                <a:lnTo>
                  <a:pt x="5661" y="388066"/>
                </a:lnTo>
                <a:lnTo>
                  <a:pt x="0" y="360045"/>
                </a:lnTo>
                <a:lnTo>
                  <a:pt x="0" y="7200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8"/>
          <p:cNvSpPr txBox="1"/>
          <p:nvPr/>
        </p:nvSpPr>
        <p:spPr>
          <a:xfrm>
            <a:off x="1143000" y="3657600"/>
            <a:ext cx="7391400" cy="517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 algn="ctr">
              <a:lnSpc>
                <a:spcPct val="157500"/>
              </a:lnSpc>
            </a:pPr>
            <a:r>
              <a:rPr lang="tr-TR" sz="2400" b="1" spc="-5" dirty="0" smtClean="0">
                <a:latin typeface="Times New Roman" pitchFamily="18" charset="0"/>
                <a:cs typeface="Times New Roman" pitchFamily="18" charset="0"/>
              </a:rPr>
              <a:t>UDE Kültürel </a:t>
            </a:r>
            <a:r>
              <a:rPr lang="tr-TR" sz="2400" spc="-5" dirty="0" smtClean="0">
                <a:latin typeface="Times New Roman" pitchFamily="18" charset="0"/>
                <a:cs typeface="Times New Roman" pitchFamily="18" charset="0"/>
              </a:rPr>
              <a:t>etkenle</a:t>
            </a:r>
            <a:r>
              <a:rPr lang="tr-TR" sz="2400" b="1" spc="-5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bject 18"/>
          <p:cNvSpPr txBox="1"/>
          <p:nvPr/>
        </p:nvSpPr>
        <p:spPr>
          <a:xfrm>
            <a:off x="1219200" y="4343400"/>
            <a:ext cx="7391400" cy="518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 algn="ctr">
              <a:lnSpc>
                <a:spcPct val="1575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Uyma davranışı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türleri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; itaat, benimseme, özdeşleşme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BA6-AA39-4020-9826-E910F240878F}" type="datetime7">
              <a:rPr lang="en-US" smtClean="0"/>
              <a:t>Mar-16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1000" y="353696"/>
            <a:ext cx="85344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0">
              <a:lnSpc>
                <a:spcPct val="100000"/>
              </a:lnSpc>
            </a:pP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UYMA DAVRANIŞINI ETKİLEYEN </a:t>
            </a:r>
            <a:r>
              <a:rPr lang="tr-TR" sz="3200" b="1" spc="-5" dirty="0" smtClean="0">
                <a:latin typeface="Times New Roman" pitchFamily="18" charset="0"/>
                <a:cs typeface="Times New Roman" pitchFamily="18" charset="0"/>
              </a:rPr>
              <a:t>ORTAMSAL</a:t>
            </a: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 ETKENLER</a:t>
            </a:r>
            <a:endParaRPr sz="3200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914400" y="1676400"/>
            <a:ext cx="7489190" cy="4724400"/>
          </a:xfrm>
          <a:custGeom>
            <a:avLst/>
            <a:gdLst/>
            <a:ahLst/>
            <a:cxnLst/>
            <a:rect l="l" t="t" r="r" b="b"/>
            <a:pathLst>
              <a:path w="7489190" h="4392930">
                <a:moveTo>
                  <a:pt x="0" y="4392549"/>
                </a:moveTo>
                <a:lnTo>
                  <a:pt x="7488808" y="4392549"/>
                </a:lnTo>
                <a:lnTo>
                  <a:pt x="7488808" y="0"/>
                </a:lnTo>
                <a:lnTo>
                  <a:pt x="0" y="0"/>
                </a:lnTo>
                <a:lnTo>
                  <a:pt x="0" y="43925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66999" y="2348864"/>
            <a:ext cx="3962401" cy="432434"/>
          </a:xfrm>
          <a:custGeom>
            <a:avLst/>
            <a:gdLst/>
            <a:ahLst/>
            <a:cxnLst/>
            <a:rect l="l" t="t" r="r" b="b"/>
            <a:pathLst>
              <a:path w="2808604" h="432435">
                <a:moveTo>
                  <a:pt x="0" y="72009"/>
                </a:moveTo>
                <a:lnTo>
                  <a:pt x="5661" y="43987"/>
                </a:lnTo>
                <a:lnTo>
                  <a:pt x="21097" y="21097"/>
                </a:lnTo>
                <a:lnTo>
                  <a:pt x="43987" y="5661"/>
                </a:lnTo>
                <a:lnTo>
                  <a:pt x="72009" y="0"/>
                </a:lnTo>
                <a:lnTo>
                  <a:pt x="2736342" y="0"/>
                </a:lnTo>
                <a:lnTo>
                  <a:pt x="2764363" y="5661"/>
                </a:lnTo>
                <a:lnTo>
                  <a:pt x="2787253" y="21097"/>
                </a:lnTo>
                <a:lnTo>
                  <a:pt x="2802689" y="43987"/>
                </a:lnTo>
                <a:lnTo>
                  <a:pt x="2808351" y="72009"/>
                </a:lnTo>
                <a:lnTo>
                  <a:pt x="2808351" y="360045"/>
                </a:lnTo>
                <a:lnTo>
                  <a:pt x="2802689" y="388066"/>
                </a:lnTo>
                <a:lnTo>
                  <a:pt x="2787253" y="410956"/>
                </a:lnTo>
                <a:lnTo>
                  <a:pt x="2764363" y="426392"/>
                </a:lnTo>
                <a:lnTo>
                  <a:pt x="2736342" y="432054"/>
                </a:lnTo>
                <a:lnTo>
                  <a:pt x="72009" y="432054"/>
                </a:lnTo>
                <a:lnTo>
                  <a:pt x="43987" y="426392"/>
                </a:lnTo>
                <a:lnTo>
                  <a:pt x="21097" y="410956"/>
                </a:lnTo>
                <a:lnTo>
                  <a:pt x="5661" y="388066"/>
                </a:lnTo>
                <a:lnTo>
                  <a:pt x="0" y="360045"/>
                </a:lnTo>
                <a:lnTo>
                  <a:pt x="0" y="7200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14400" y="2209800"/>
            <a:ext cx="7391400" cy="517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 algn="ctr">
              <a:lnSpc>
                <a:spcPct val="1575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Grubun büyüklüğü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bject 9"/>
          <p:cNvSpPr/>
          <p:nvPr/>
        </p:nvSpPr>
        <p:spPr>
          <a:xfrm>
            <a:off x="2667000" y="2971800"/>
            <a:ext cx="3962401" cy="432434"/>
          </a:xfrm>
          <a:custGeom>
            <a:avLst/>
            <a:gdLst/>
            <a:ahLst/>
            <a:cxnLst/>
            <a:rect l="l" t="t" r="r" b="b"/>
            <a:pathLst>
              <a:path w="2808604" h="432435">
                <a:moveTo>
                  <a:pt x="0" y="72009"/>
                </a:moveTo>
                <a:lnTo>
                  <a:pt x="5661" y="43987"/>
                </a:lnTo>
                <a:lnTo>
                  <a:pt x="21097" y="21097"/>
                </a:lnTo>
                <a:lnTo>
                  <a:pt x="43987" y="5661"/>
                </a:lnTo>
                <a:lnTo>
                  <a:pt x="72009" y="0"/>
                </a:lnTo>
                <a:lnTo>
                  <a:pt x="2736342" y="0"/>
                </a:lnTo>
                <a:lnTo>
                  <a:pt x="2764363" y="5661"/>
                </a:lnTo>
                <a:lnTo>
                  <a:pt x="2787253" y="21097"/>
                </a:lnTo>
                <a:lnTo>
                  <a:pt x="2802689" y="43987"/>
                </a:lnTo>
                <a:lnTo>
                  <a:pt x="2808351" y="72009"/>
                </a:lnTo>
                <a:lnTo>
                  <a:pt x="2808351" y="360045"/>
                </a:lnTo>
                <a:lnTo>
                  <a:pt x="2802689" y="388066"/>
                </a:lnTo>
                <a:lnTo>
                  <a:pt x="2787253" y="410956"/>
                </a:lnTo>
                <a:lnTo>
                  <a:pt x="2764363" y="426392"/>
                </a:lnTo>
                <a:lnTo>
                  <a:pt x="2736342" y="432054"/>
                </a:lnTo>
                <a:lnTo>
                  <a:pt x="72009" y="432054"/>
                </a:lnTo>
                <a:lnTo>
                  <a:pt x="43987" y="426392"/>
                </a:lnTo>
                <a:lnTo>
                  <a:pt x="21097" y="410956"/>
                </a:lnTo>
                <a:lnTo>
                  <a:pt x="5661" y="388066"/>
                </a:lnTo>
                <a:lnTo>
                  <a:pt x="0" y="360045"/>
                </a:lnTo>
                <a:lnTo>
                  <a:pt x="0" y="7200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8"/>
          <p:cNvSpPr txBox="1"/>
          <p:nvPr/>
        </p:nvSpPr>
        <p:spPr>
          <a:xfrm>
            <a:off x="1143000" y="2895600"/>
            <a:ext cx="7391400" cy="509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 algn="ctr">
              <a:lnSpc>
                <a:spcPct val="1575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Grubun söz birliği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bject 9"/>
          <p:cNvSpPr/>
          <p:nvPr/>
        </p:nvSpPr>
        <p:spPr>
          <a:xfrm>
            <a:off x="2667000" y="3733800"/>
            <a:ext cx="3962401" cy="432434"/>
          </a:xfrm>
          <a:custGeom>
            <a:avLst/>
            <a:gdLst/>
            <a:ahLst/>
            <a:cxnLst/>
            <a:rect l="l" t="t" r="r" b="b"/>
            <a:pathLst>
              <a:path w="2808604" h="432435">
                <a:moveTo>
                  <a:pt x="0" y="72009"/>
                </a:moveTo>
                <a:lnTo>
                  <a:pt x="5661" y="43987"/>
                </a:lnTo>
                <a:lnTo>
                  <a:pt x="21097" y="21097"/>
                </a:lnTo>
                <a:lnTo>
                  <a:pt x="43987" y="5661"/>
                </a:lnTo>
                <a:lnTo>
                  <a:pt x="72009" y="0"/>
                </a:lnTo>
                <a:lnTo>
                  <a:pt x="2736342" y="0"/>
                </a:lnTo>
                <a:lnTo>
                  <a:pt x="2764363" y="5661"/>
                </a:lnTo>
                <a:lnTo>
                  <a:pt x="2787253" y="21097"/>
                </a:lnTo>
                <a:lnTo>
                  <a:pt x="2802689" y="43987"/>
                </a:lnTo>
                <a:lnTo>
                  <a:pt x="2808351" y="72009"/>
                </a:lnTo>
                <a:lnTo>
                  <a:pt x="2808351" y="360045"/>
                </a:lnTo>
                <a:lnTo>
                  <a:pt x="2802689" y="388066"/>
                </a:lnTo>
                <a:lnTo>
                  <a:pt x="2787253" y="410956"/>
                </a:lnTo>
                <a:lnTo>
                  <a:pt x="2764363" y="426392"/>
                </a:lnTo>
                <a:lnTo>
                  <a:pt x="2736342" y="432054"/>
                </a:lnTo>
                <a:lnTo>
                  <a:pt x="72009" y="432054"/>
                </a:lnTo>
                <a:lnTo>
                  <a:pt x="43987" y="426392"/>
                </a:lnTo>
                <a:lnTo>
                  <a:pt x="21097" y="410956"/>
                </a:lnTo>
                <a:lnTo>
                  <a:pt x="5661" y="388066"/>
                </a:lnTo>
                <a:lnTo>
                  <a:pt x="0" y="360045"/>
                </a:lnTo>
                <a:lnTo>
                  <a:pt x="0" y="7200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8"/>
          <p:cNvSpPr txBox="1"/>
          <p:nvPr/>
        </p:nvSpPr>
        <p:spPr>
          <a:xfrm>
            <a:off x="1143000" y="3657600"/>
            <a:ext cx="7391400" cy="509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 algn="ctr">
              <a:lnSpc>
                <a:spcPct val="1575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Mevki ve saygınlık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ject 9"/>
          <p:cNvSpPr/>
          <p:nvPr/>
        </p:nvSpPr>
        <p:spPr>
          <a:xfrm>
            <a:off x="2667000" y="4419600"/>
            <a:ext cx="3962401" cy="432434"/>
          </a:xfrm>
          <a:custGeom>
            <a:avLst/>
            <a:gdLst/>
            <a:ahLst/>
            <a:cxnLst/>
            <a:rect l="l" t="t" r="r" b="b"/>
            <a:pathLst>
              <a:path w="2808604" h="432435">
                <a:moveTo>
                  <a:pt x="0" y="72009"/>
                </a:moveTo>
                <a:lnTo>
                  <a:pt x="5661" y="43987"/>
                </a:lnTo>
                <a:lnTo>
                  <a:pt x="21097" y="21097"/>
                </a:lnTo>
                <a:lnTo>
                  <a:pt x="43987" y="5661"/>
                </a:lnTo>
                <a:lnTo>
                  <a:pt x="72009" y="0"/>
                </a:lnTo>
                <a:lnTo>
                  <a:pt x="2736342" y="0"/>
                </a:lnTo>
                <a:lnTo>
                  <a:pt x="2764363" y="5661"/>
                </a:lnTo>
                <a:lnTo>
                  <a:pt x="2787253" y="21097"/>
                </a:lnTo>
                <a:lnTo>
                  <a:pt x="2802689" y="43987"/>
                </a:lnTo>
                <a:lnTo>
                  <a:pt x="2808351" y="72009"/>
                </a:lnTo>
                <a:lnTo>
                  <a:pt x="2808351" y="360045"/>
                </a:lnTo>
                <a:lnTo>
                  <a:pt x="2802689" y="388066"/>
                </a:lnTo>
                <a:lnTo>
                  <a:pt x="2787253" y="410956"/>
                </a:lnTo>
                <a:lnTo>
                  <a:pt x="2764363" y="426392"/>
                </a:lnTo>
                <a:lnTo>
                  <a:pt x="2736342" y="432054"/>
                </a:lnTo>
                <a:lnTo>
                  <a:pt x="72009" y="432054"/>
                </a:lnTo>
                <a:lnTo>
                  <a:pt x="43987" y="426392"/>
                </a:lnTo>
                <a:lnTo>
                  <a:pt x="21097" y="410956"/>
                </a:lnTo>
                <a:lnTo>
                  <a:pt x="5661" y="388066"/>
                </a:lnTo>
                <a:lnTo>
                  <a:pt x="0" y="360045"/>
                </a:lnTo>
                <a:lnTo>
                  <a:pt x="0" y="7200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9"/>
          <p:cNvSpPr/>
          <p:nvPr/>
        </p:nvSpPr>
        <p:spPr>
          <a:xfrm>
            <a:off x="2667000" y="5105400"/>
            <a:ext cx="3962401" cy="432434"/>
          </a:xfrm>
          <a:custGeom>
            <a:avLst/>
            <a:gdLst/>
            <a:ahLst/>
            <a:cxnLst/>
            <a:rect l="l" t="t" r="r" b="b"/>
            <a:pathLst>
              <a:path w="2808604" h="432435">
                <a:moveTo>
                  <a:pt x="0" y="72009"/>
                </a:moveTo>
                <a:lnTo>
                  <a:pt x="5661" y="43987"/>
                </a:lnTo>
                <a:lnTo>
                  <a:pt x="21097" y="21097"/>
                </a:lnTo>
                <a:lnTo>
                  <a:pt x="43987" y="5661"/>
                </a:lnTo>
                <a:lnTo>
                  <a:pt x="72009" y="0"/>
                </a:lnTo>
                <a:lnTo>
                  <a:pt x="2736342" y="0"/>
                </a:lnTo>
                <a:lnTo>
                  <a:pt x="2764363" y="5661"/>
                </a:lnTo>
                <a:lnTo>
                  <a:pt x="2787253" y="21097"/>
                </a:lnTo>
                <a:lnTo>
                  <a:pt x="2802689" y="43987"/>
                </a:lnTo>
                <a:lnTo>
                  <a:pt x="2808351" y="72009"/>
                </a:lnTo>
                <a:lnTo>
                  <a:pt x="2808351" y="360045"/>
                </a:lnTo>
                <a:lnTo>
                  <a:pt x="2802689" y="388066"/>
                </a:lnTo>
                <a:lnTo>
                  <a:pt x="2787253" y="410956"/>
                </a:lnTo>
                <a:lnTo>
                  <a:pt x="2764363" y="426392"/>
                </a:lnTo>
                <a:lnTo>
                  <a:pt x="2736342" y="432054"/>
                </a:lnTo>
                <a:lnTo>
                  <a:pt x="72009" y="432054"/>
                </a:lnTo>
                <a:lnTo>
                  <a:pt x="43987" y="426392"/>
                </a:lnTo>
                <a:lnTo>
                  <a:pt x="21097" y="410956"/>
                </a:lnTo>
                <a:lnTo>
                  <a:pt x="5661" y="388066"/>
                </a:lnTo>
                <a:lnTo>
                  <a:pt x="0" y="360045"/>
                </a:lnTo>
                <a:lnTo>
                  <a:pt x="0" y="7200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9"/>
          <p:cNvSpPr/>
          <p:nvPr/>
        </p:nvSpPr>
        <p:spPr>
          <a:xfrm>
            <a:off x="2667000" y="5867400"/>
            <a:ext cx="3962401" cy="432434"/>
          </a:xfrm>
          <a:custGeom>
            <a:avLst/>
            <a:gdLst/>
            <a:ahLst/>
            <a:cxnLst/>
            <a:rect l="l" t="t" r="r" b="b"/>
            <a:pathLst>
              <a:path w="2808604" h="432435">
                <a:moveTo>
                  <a:pt x="0" y="72009"/>
                </a:moveTo>
                <a:lnTo>
                  <a:pt x="5661" y="43987"/>
                </a:lnTo>
                <a:lnTo>
                  <a:pt x="21097" y="21097"/>
                </a:lnTo>
                <a:lnTo>
                  <a:pt x="43987" y="5661"/>
                </a:lnTo>
                <a:lnTo>
                  <a:pt x="72009" y="0"/>
                </a:lnTo>
                <a:lnTo>
                  <a:pt x="2736342" y="0"/>
                </a:lnTo>
                <a:lnTo>
                  <a:pt x="2764363" y="5661"/>
                </a:lnTo>
                <a:lnTo>
                  <a:pt x="2787253" y="21097"/>
                </a:lnTo>
                <a:lnTo>
                  <a:pt x="2802689" y="43987"/>
                </a:lnTo>
                <a:lnTo>
                  <a:pt x="2808351" y="72009"/>
                </a:lnTo>
                <a:lnTo>
                  <a:pt x="2808351" y="360045"/>
                </a:lnTo>
                <a:lnTo>
                  <a:pt x="2802689" y="388066"/>
                </a:lnTo>
                <a:lnTo>
                  <a:pt x="2787253" y="410956"/>
                </a:lnTo>
                <a:lnTo>
                  <a:pt x="2764363" y="426392"/>
                </a:lnTo>
                <a:lnTo>
                  <a:pt x="2736342" y="432054"/>
                </a:lnTo>
                <a:lnTo>
                  <a:pt x="72009" y="432054"/>
                </a:lnTo>
                <a:lnTo>
                  <a:pt x="43987" y="426392"/>
                </a:lnTo>
                <a:lnTo>
                  <a:pt x="21097" y="410956"/>
                </a:lnTo>
                <a:lnTo>
                  <a:pt x="5661" y="388066"/>
                </a:lnTo>
                <a:lnTo>
                  <a:pt x="0" y="360045"/>
                </a:lnTo>
                <a:lnTo>
                  <a:pt x="0" y="7200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8"/>
          <p:cNvSpPr txBox="1"/>
          <p:nvPr/>
        </p:nvSpPr>
        <p:spPr>
          <a:xfrm>
            <a:off x="1295400" y="4343400"/>
            <a:ext cx="7391400" cy="509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 algn="ctr">
              <a:lnSpc>
                <a:spcPct val="157500"/>
              </a:lnSpc>
            </a:pP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Yüzyüze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olmak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ject 18"/>
          <p:cNvSpPr txBox="1"/>
          <p:nvPr/>
        </p:nvSpPr>
        <p:spPr>
          <a:xfrm>
            <a:off x="1295400" y="5029200"/>
            <a:ext cx="7391400" cy="509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 algn="ctr">
              <a:lnSpc>
                <a:spcPct val="1575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Gruba bağlılık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bject 18"/>
          <p:cNvSpPr txBox="1"/>
          <p:nvPr/>
        </p:nvSpPr>
        <p:spPr>
          <a:xfrm>
            <a:off x="1371600" y="5791200"/>
            <a:ext cx="7391400" cy="509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 algn="ctr">
              <a:lnSpc>
                <a:spcPct val="1575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Azınlığın çoğunluğa etkisi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F584-5BCB-48E0-8B6A-9B7061FD0A53}" type="datetime7">
              <a:rPr lang="en-US" smtClean="0"/>
              <a:t>Mar-16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1000" y="353696"/>
            <a:ext cx="85344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0">
              <a:lnSpc>
                <a:spcPct val="100000"/>
              </a:lnSpc>
            </a:pP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UYMA DAVRANIŞINI ETKİLEYEN </a:t>
            </a:r>
            <a:r>
              <a:rPr lang="tr-TR" sz="3200" b="1" spc="-5" dirty="0" smtClean="0">
                <a:latin typeface="Times New Roman" pitchFamily="18" charset="0"/>
                <a:cs typeface="Times New Roman" pitchFamily="18" charset="0"/>
              </a:rPr>
              <a:t>ORTAMSAL</a:t>
            </a: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 ETKENLER</a:t>
            </a:r>
            <a:endParaRPr sz="3200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914400" y="1676400"/>
            <a:ext cx="7489190" cy="4392930"/>
          </a:xfrm>
          <a:custGeom>
            <a:avLst/>
            <a:gdLst/>
            <a:ahLst/>
            <a:cxnLst/>
            <a:rect l="l" t="t" r="r" b="b"/>
            <a:pathLst>
              <a:path w="7489190" h="4392930">
                <a:moveTo>
                  <a:pt x="0" y="4392549"/>
                </a:moveTo>
                <a:lnTo>
                  <a:pt x="7488808" y="4392549"/>
                </a:lnTo>
                <a:lnTo>
                  <a:pt x="7488808" y="0"/>
                </a:lnTo>
                <a:lnTo>
                  <a:pt x="0" y="0"/>
                </a:lnTo>
                <a:lnTo>
                  <a:pt x="0" y="43925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90600" y="1752600"/>
            <a:ext cx="7391400" cy="5813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*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Grubun büyüklüğü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hangi durumlarda önemlidir?</a:t>
            </a: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Şerif,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Asch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Milgram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deneyleri</a:t>
            </a: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Milgram’ın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cadde deneyi</a:t>
            </a: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*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Grubun söz birliği</a:t>
            </a: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Asch’in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Milgram’ın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deneyi</a:t>
            </a: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*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Mevki ve saygınlık</a:t>
            </a: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Milgram’ın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deneyinde üniversite dışı</a:t>
            </a: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*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Yüzyüze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olmak</a:t>
            </a: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Milgram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deneyinde öğrenci ve öğretmen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yüzyüze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olması, öğretmen ve araştırmacı (otoritenin) telefonla bağlantı kurması</a:t>
            </a:r>
          </a:p>
          <a:p>
            <a:pPr indent="-3810">
              <a:lnSpc>
                <a:spcPct val="157500"/>
              </a:lnSpc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3810">
              <a:lnSpc>
                <a:spcPct val="157500"/>
              </a:lnSpc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3810" algn="ctr">
              <a:lnSpc>
                <a:spcPct val="157500"/>
              </a:lnSpc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0B93-7880-46C9-BE07-085A0A289DA6}" type="datetime7">
              <a:rPr lang="en-US" smtClean="0"/>
              <a:t>Mar-16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1000" y="353696"/>
            <a:ext cx="85344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0">
              <a:lnSpc>
                <a:spcPct val="100000"/>
              </a:lnSpc>
            </a:pP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UYMA DAVRANIŞINI ETKİLEYEN </a:t>
            </a:r>
            <a:r>
              <a:rPr lang="tr-TR" sz="3200" b="1" spc="-5" dirty="0" smtClean="0">
                <a:latin typeface="Times New Roman" pitchFamily="18" charset="0"/>
                <a:cs typeface="Times New Roman" pitchFamily="18" charset="0"/>
              </a:rPr>
              <a:t>ORTAMSAL</a:t>
            </a: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 ETKENLER</a:t>
            </a:r>
            <a:endParaRPr sz="3200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914400" y="1676400"/>
            <a:ext cx="7489190" cy="4392930"/>
          </a:xfrm>
          <a:custGeom>
            <a:avLst/>
            <a:gdLst/>
            <a:ahLst/>
            <a:cxnLst/>
            <a:rect l="l" t="t" r="r" b="b"/>
            <a:pathLst>
              <a:path w="7489190" h="4392930">
                <a:moveTo>
                  <a:pt x="0" y="4392549"/>
                </a:moveTo>
                <a:lnTo>
                  <a:pt x="7488808" y="4392549"/>
                </a:lnTo>
                <a:lnTo>
                  <a:pt x="7488808" y="0"/>
                </a:lnTo>
                <a:lnTo>
                  <a:pt x="0" y="0"/>
                </a:lnTo>
                <a:lnTo>
                  <a:pt x="0" y="43925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90600" y="2209800"/>
            <a:ext cx="7391400" cy="37524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*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Gruba bağlılık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; Şerif,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Asch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Milgram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deneylerinde denekler birbirini tanımıyor</a:t>
            </a: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Gruba bağlılığın oranı ve gruba karşı olumlu olumsuz duyguların etkisi</a:t>
            </a: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*Azınlığın etkisi</a:t>
            </a:r>
          </a:p>
          <a:p>
            <a:pPr indent="-3810"/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Tutarlılık deneyi</a:t>
            </a: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Grup üyesi olmak/olmamak</a:t>
            </a:r>
          </a:p>
          <a:p>
            <a:pPr indent="-3810">
              <a:lnSpc>
                <a:spcPct val="157500"/>
              </a:lnSpc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3810" algn="ctr">
              <a:lnSpc>
                <a:spcPct val="157500"/>
              </a:lnSpc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A6ED-EAB2-470A-899F-3B2C0D47CCFC}" type="datetime7">
              <a:rPr lang="en-US" smtClean="0"/>
              <a:t>Mar-16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1000" y="353696"/>
            <a:ext cx="85344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0">
              <a:lnSpc>
                <a:spcPct val="100000"/>
              </a:lnSpc>
            </a:pP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UYMA DAVRANIŞINI ETKİLEYEN </a:t>
            </a:r>
            <a:r>
              <a:rPr lang="tr-TR" sz="3200" b="1" spc="-5" dirty="0" smtClean="0">
                <a:latin typeface="Times New Roman" pitchFamily="18" charset="0"/>
                <a:cs typeface="Times New Roman" pitchFamily="18" charset="0"/>
              </a:rPr>
              <a:t>KİŞİSEL</a:t>
            </a: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 ETKENLER</a:t>
            </a:r>
            <a:endParaRPr sz="3200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1295400" y="1447800"/>
            <a:ext cx="7108190" cy="4114800"/>
          </a:xfrm>
          <a:custGeom>
            <a:avLst/>
            <a:gdLst/>
            <a:ahLst/>
            <a:cxnLst/>
            <a:rect l="l" t="t" r="r" b="b"/>
            <a:pathLst>
              <a:path w="7489190" h="4392930">
                <a:moveTo>
                  <a:pt x="0" y="4392549"/>
                </a:moveTo>
                <a:lnTo>
                  <a:pt x="7488808" y="4392549"/>
                </a:lnTo>
                <a:lnTo>
                  <a:pt x="7488808" y="0"/>
                </a:lnTo>
                <a:lnTo>
                  <a:pt x="0" y="0"/>
                </a:lnTo>
                <a:lnTo>
                  <a:pt x="0" y="43925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66999" y="2348864"/>
            <a:ext cx="3962401" cy="432434"/>
          </a:xfrm>
          <a:custGeom>
            <a:avLst/>
            <a:gdLst/>
            <a:ahLst/>
            <a:cxnLst/>
            <a:rect l="l" t="t" r="r" b="b"/>
            <a:pathLst>
              <a:path w="2808604" h="432435">
                <a:moveTo>
                  <a:pt x="0" y="72009"/>
                </a:moveTo>
                <a:lnTo>
                  <a:pt x="5661" y="43987"/>
                </a:lnTo>
                <a:lnTo>
                  <a:pt x="21097" y="21097"/>
                </a:lnTo>
                <a:lnTo>
                  <a:pt x="43987" y="5661"/>
                </a:lnTo>
                <a:lnTo>
                  <a:pt x="72009" y="0"/>
                </a:lnTo>
                <a:lnTo>
                  <a:pt x="2736342" y="0"/>
                </a:lnTo>
                <a:lnTo>
                  <a:pt x="2764363" y="5661"/>
                </a:lnTo>
                <a:lnTo>
                  <a:pt x="2787253" y="21097"/>
                </a:lnTo>
                <a:lnTo>
                  <a:pt x="2802689" y="43987"/>
                </a:lnTo>
                <a:lnTo>
                  <a:pt x="2808351" y="72009"/>
                </a:lnTo>
                <a:lnTo>
                  <a:pt x="2808351" y="360045"/>
                </a:lnTo>
                <a:lnTo>
                  <a:pt x="2802689" y="388066"/>
                </a:lnTo>
                <a:lnTo>
                  <a:pt x="2787253" y="410956"/>
                </a:lnTo>
                <a:lnTo>
                  <a:pt x="2764363" y="426392"/>
                </a:lnTo>
                <a:lnTo>
                  <a:pt x="2736342" y="432054"/>
                </a:lnTo>
                <a:lnTo>
                  <a:pt x="72009" y="432054"/>
                </a:lnTo>
                <a:lnTo>
                  <a:pt x="43987" y="426392"/>
                </a:lnTo>
                <a:lnTo>
                  <a:pt x="21097" y="410956"/>
                </a:lnTo>
                <a:lnTo>
                  <a:pt x="5661" y="388066"/>
                </a:lnTo>
                <a:lnTo>
                  <a:pt x="0" y="360045"/>
                </a:lnTo>
                <a:lnTo>
                  <a:pt x="0" y="7200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14400" y="2209800"/>
            <a:ext cx="7391400" cy="509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 algn="ctr">
              <a:lnSpc>
                <a:spcPct val="1575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Benliğin etkileri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bject 9"/>
          <p:cNvSpPr/>
          <p:nvPr/>
        </p:nvSpPr>
        <p:spPr>
          <a:xfrm>
            <a:off x="2667000" y="2971800"/>
            <a:ext cx="3962401" cy="432434"/>
          </a:xfrm>
          <a:custGeom>
            <a:avLst/>
            <a:gdLst/>
            <a:ahLst/>
            <a:cxnLst/>
            <a:rect l="l" t="t" r="r" b="b"/>
            <a:pathLst>
              <a:path w="2808604" h="432435">
                <a:moveTo>
                  <a:pt x="0" y="72009"/>
                </a:moveTo>
                <a:lnTo>
                  <a:pt x="5661" y="43987"/>
                </a:lnTo>
                <a:lnTo>
                  <a:pt x="21097" y="21097"/>
                </a:lnTo>
                <a:lnTo>
                  <a:pt x="43987" y="5661"/>
                </a:lnTo>
                <a:lnTo>
                  <a:pt x="72009" y="0"/>
                </a:lnTo>
                <a:lnTo>
                  <a:pt x="2736342" y="0"/>
                </a:lnTo>
                <a:lnTo>
                  <a:pt x="2764363" y="5661"/>
                </a:lnTo>
                <a:lnTo>
                  <a:pt x="2787253" y="21097"/>
                </a:lnTo>
                <a:lnTo>
                  <a:pt x="2802689" y="43987"/>
                </a:lnTo>
                <a:lnTo>
                  <a:pt x="2808351" y="72009"/>
                </a:lnTo>
                <a:lnTo>
                  <a:pt x="2808351" y="360045"/>
                </a:lnTo>
                <a:lnTo>
                  <a:pt x="2802689" y="388066"/>
                </a:lnTo>
                <a:lnTo>
                  <a:pt x="2787253" y="410956"/>
                </a:lnTo>
                <a:lnTo>
                  <a:pt x="2764363" y="426392"/>
                </a:lnTo>
                <a:lnTo>
                  <a:pt x="2736342" y="432054"/>
                </a:lnTo>
                <a:lnTo>
                  <a:pt x="72009" y="432054"/>
                </a:lnTo>
                <a:lnTo>
                  <a:pt x="43987" y="426392"/>
                </a:lnTo>
                <a:lnTo>
                  <a:pt x="21097" y="410956"/>
                </a:lnTo>
                <a:lnTo>
                  <a:pt x="5661" y="388066"/>
                </a:lnTo>
                <a:lnTo>
                  <a:pt x="0" y="360045"/>
                </a:lnTo>
                <a:lnTo>
                  <a:pt x="0" y="7200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8"/>
          <p:cNvSpPr txBox="1"/>
          <p:nvPr/>
        </p:nvSpPr>
        <p:spPr>
          <a:xfrm>
            <a:off x="1143000" y="2895600"/>
            <a:ext cx="7391400" cy="509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 algn="ctr">
              <a:lnSpc>
                <a:spcPct val="1575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Birey olma gereksinimi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bject 9"/>
          <p:cNvSpPr/>
          <p:nvPr/>
        </p:nvSpPr>
        <p:spPr>
          <a:xfrm>
            <a:off x="2667000" y="3733800"/>
            <a:ext cx="3962401" cy="432434"/>
          </a:xfrm>
          <a:custGeom>
            <a:avLst/>
            <a:gdLst/>
            <a:ahLst/>
            <a:cxnLst/>
            <a:rect l="l" t="t" r="r" b="b"/>
            <a:pathLst>
              <a:path w="2808604" h="432435">
                <a:moveTo>
                  <a:pt x="0" y="72009"/>
                </a:moveTo>
                <a:lnTo>
                  <a:pt x="5661" y="43987"/>
                </a:lnTo>
                <a:lnTo>
                  <a:pt x="21097" y="21097"/>
                </a:lnTo>
                <a:lnTo>
                  <a:pt x="43987" y="5661"/>
                </a:lnTo>
                <a:lnTo>
                  <a:pt x="72009" y="0"/>
                </a:lnTo>
                <a:lnTo>
                  <a:pt x="2736342" y="0"/>
                </a:lnTo>
                <a:lnTo>
                  <a:pt x="2764363" y="5661"/>
                </a:lnTo>
                <a:lnTo>
                  <a:pt x="2787253" y="21097"/>
                </a:lnTo>
                <a:lnTo>
                  <a:pt x="2802689" y="43987"/>
                </a:lnTo>
                <a:lnTo>
                  <a:pt x="2808351" y="72009"/>
                </a:lnTo>
                <a:lnTo>
                  <a:pt x="2808351" y="360045"/>
                </a:lnTo>
                <a:lnTo>
                  <a:pt x="2802689" y="388066"/>
                </a:lnTo>
                <a:lnTo>
                  <a:pt x="2787253" y="410956"/>
                </a:lnTo>
                <a:lnTo>
                  <a:pt x="2764363" y="426392"/>
                </a:lnTo>
                <a:lnTo>
                  <a:pt x="2736342" y="432054"/>
                </a:lnTo>
                <a:lnTo>
                  <a:pt x="72009" y="432054"/>
                </a:lnTo>
                <a:lnTo>
                  <a:pt x="43987" y="426392"/>
                </a:lnTo>
                <a:lnTo>
                  <a:pt x="21097" y="410956"/>
                </a:lnTo>
                <a:lnTo>
                  <a:pt x="5661" y="388066"/>
                </a:lnTo>
                <a:lnTo>
                  <a:pt x="0" y="360045"/>
                </a:lnTo>
                <a:lnTo>
                  <a:pt x="0" y="7200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8"/>
          <p:cNvSpPr txBox="1"/>
          <p:nvPr/>
        </p:nvSpPr>
        <p:spPr>
          <a:xfrm>
            <a:off x="1143000" y="3657600"/>
            <a:ext cx="7391400" cy="509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 algn="ctr">
              <a:lnSpc>
                <a:spcPct val="1575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Kişisel kontrol arzusu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ject 9"/>
          <p:cNvSpPr/>
          <p:nvPr/>
        </p:nvSpPr>
        <p:spPr>
          <a:xfrm>
            <a:off x="2667000" y="4419600"/>
            <a:ext cx="3962401" cy="432434"/>
          </a:xfrm>
          <a:custGeom>
            <a:avLst/>
            <a:gdLst/>
            <a:ahLst/>
            <a:cxnLst/>
            <a:rect l="l" t="t" r="r" b="b"/>
            <a:pathLst>
              <a:path w="2808604" h="432435">
                <a:moveTo>
                  <a:pt x="0" y="72009"/>
                </a:moveTo>
                <a:lnTo>
                  <a:pt x="5661" y="43987"/>
                </a:lnTo>
                <a:lnTo>
                  <a:pt x="21097" y="21097"/>
                </a:lnTo>
                <a:lnTo>
                  <a:pt x="43987" y="5661"/>
                </a:lnTo>
                <a:lnTo>
                  <a:pt x="72009" y="0"/>
                </a:lnTo>
                <a:lnTo>
                  <a:pt x="2736342" y="0"/>
                </a:lnTo>
                <a:lnTo>
                  <a:pt x="2764363" y="5661"/>
                </a:lnTo>
                <a:lnTo>
                  <a:pt x="2787253" y="21097"/>
                </a:lnTo>
                <a:lnTo>
                  <a:pt x="2802689" y="43987"/>
                </a:lnTo>
                <a:lnTo>
                  <a:pt x="2808351" y="72009"/>
                </a:lnTo>
                <a:lnTo>
                  <a:pt x="2808351" y="360045"/>
                </a:lnTo>
                <a:lnTo>
                  <a:pt x="2802689" y="388066"/>
                </a:lnTo>
                <a:lnTo>
                  <a:pt x="2787253" y="410956"/>
                </a:lnTo>
                <a:lnTo>
                  <a:pt x="2764363" y="426392"/>
                </a:lnTo>
                <a:lnTo>
                  <a:pt x="2736342" y="432054"/>
                </a:lnTo>
                <a:lnTo>
                  <a:pt x="72009" y="432054"/>
                </a:lnTo>
                <a:lnTo>
                  <a:pt x="43987" y="426392"/>
                </a:lnTo>
                <a:lnTo>
                  <a:pt x="21097" y="410956"/>
                </a:lnTo>
                <a:lnTo>
                  <a:pt x="5661" y="388066"/>
                </a:lnTo>
                <a:lnTo>
                  <a:pt x="0" y="360045"/>
                </a:lnTo>
                <a:lnTo>
                  <a:pt x="0" y="7200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8"/>
          <p:cNvSpPr txBox="1"/>
          <p:nvPr/>
        </p:nvSpPr>
        <p:spPr>
          <a:xfrm>
            <a:off x="1295400" y="4343400"/>
            <a:ext cx="7391400" cy="509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 algn="ctr">
              <a:lnSpc>
                <a:spcPct val="1575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Cinsiyet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bject 18"/>
          <p:cNvSpPr txBox="1"/>
          <p:nvPr/>
        </p:nvSpPr>
        <p:spPr>
          <a:xfrm>
            <a:off x="1600200" y="1524000"/>
            <a:ext cx="66294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*Şerif,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Asch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Milgram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deneylerinin üçünde de denekler arası uyma davranışında farklılıklar var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1A55-26E4-460E-9D99-584714B6074D}" type="datetime7">
              <a:rPr lang="en-US" smtClean="0"/>
              <a:t>Mar-16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1000" y="353696"/>
            <a:ext cx="85344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0">
              <a:lnSpc>
                <a:spcPct val="100000"/>
              </a:lnSpc>
            </a:pP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UYMA DAVRANIŞINI ETKİLEYEN </a:t>
            </a:r>
            <a:r>
              <a:rPr lang="tr-TR" sz="3200" b="1" spc="-5" dirty="0" smtClean="0">
                <a:latin typeface="Times New Roman" pitchFamily="18" charset="0"/>
                <a:cs typeface="Times New Roman" pitchFamily="18" charset="0"/>
              </a:rPr>
              <a:t>KİŞİSEL</a:t>
            </a: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 ETKENLER</a:t>
            </a:r>
            <a:endParaRPr sz="3200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914400" y="1676400"/>
            <a:ext cx="7489190" cy="4392930"/>
          </a:xfrm>
          <a:custGeom>
            <a:avLst/>
            <a:gdLst/>
            <a:ahLst/>
            <a:cxnLst/>
            <a:rect l="l" t="t" r="r" b="b"/>
            <a:pathLst>
              <a:path w="7489190" h="4392930">
                <a:moveTo>
                  <a:pt x="0" y="4392549"/>
                </a:moveTo>
                <a:lnTo>
                  <a:pt x="7488808" y="4392549"/>
                </a:lnTo>
                <a:lnTo>
                  <a:pt x="7488808" y="0"/>
                </a:lnTo>
                <a:lnTo>
                  <a:pt x="0" y="0"/>
                </a:lnTo>
                <a:lnTo>
                  <a:pt x="0" y="43925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90600" y="2209800"/>
            <a:ext cx="7391400" cy="390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*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Benliğin etkileri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; ilişkisel veya bireyci</a:t>
            </a:r>
          </a:p>
          <a:p>
            <a:pPr indent="-3810"/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*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Birey olma gereksinimi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; herkes gibi olmak</a:t>
            </a:r>
          </a:p>
          <a:p>
            <a:pPr indent="-3810"/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*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Kişisel kontrol arzusu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; direnç</a:t>
            </a:r>
          </a:p>
          <a:p>
            <a:pPr indent="-3810"/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*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Cinsiyet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; izlenme</a:t>
            </a: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*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Uyan (bağımlı)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kişilik yapısı</a:t>
            </a:r>
          </a:p>
          <a:p>
            <a:pPr indent="-3810" algn="ctr">
              <a:lnSpc>
                <a:spcPct val="157500"/>
              </a:lnSpc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DE4F-97AD-45D7-8A64-885F9DAE238A}" type="datetime7">
              <a:rPr lang="en-US" smtClean="0"/>
              <a:t>Mar-16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1000" y="353696"/>
            <a:ext cx="85344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0">
              <a:lnSpc>
                <a:spcPct val="100000"/>
              </a:lnSpc>
            </a:pP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UYMA DAVRANIŞINI ETKİLEYEN </a:t>
            </a:r>
            <a:r>
              <a:rPr lang="tr-TR" sz="3200" b="1" spc="-5" dirty="0" smtClean="0">
                <a:latin typeface="Times New Roman" pitchFamily="18" charset="0"/>
                <a:cs typeface="Times New Roman" pitchFamily="18" charset="0"/>
              </a:rPr>
              <a:t>KÜLTÜREL</a:t>
            </a: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 ETKENLER</a:t>
            </a:r>
            <a:endParaRPr sz="3200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1143000" y="2057400"/>
            <a:ext cx="7260590" cy="2971800"/>
          </a:xfrm>
          <a:custGeom>
            <a:avLst/>
            <a:gdLst/>
            <a:ahLst/>
            <a:cxnLst/>
            <a:rect l="l" t="t" r="r" b="b"/>
            <a:pathLst>
              <a:path w="7489190" h="4392930">
                <a:moveTo>
                  <a:pt x="0" y="4392549"/>
                </a:moveTo>
                <a:lnTo>
                  <a:pt x="7488808" y="4392549"/>
                </a:lnTo>
                <a:lnTo>
                  <a:pt x="7488808" y="0"/>
                </a:lnTo>
                <a:lnTo>
                  <a:pt x="0" y="0"/>
                </a:lnTo>
                <a:lnTo>
                  <a:pt x="0" y="43925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14400" y="2743200"/>
            <a:ext cx="739140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*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Bireyci ve toplulukçu kültürler;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zayıflık/olgunluk</a:t>
            </a:r>
          </a:p>
          <a:p>
            <a:pPr indent="-3810"/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*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İç ve dış grup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Asch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deneyi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E5A7-E93D-430E-9A3A-3BFCC659B7AA}" type="datetime7">
              <a:rPr lang="en-US" smtClean="0"/>
              <a:t>Mar-16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1000" y="599917"/>
            <a:ext cx="85344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0">
              <a:lnSpc>
                <a:spcPct val="100000"/>
              </a:lnSpc>
            </a:pPr>
            <a:r>
              <a:rPr lang="tr-TR" sz="3200" spc="-5" dirty="0" smtClean="0">
                <a:latin typeface="Times New Roman" pitchFamily="18" charset="0"/>
                <a:cs typeface="Times New Roman" pitchFamily="18" charset="0"/>
              </a:rPr>
              <a:t>UYMA DAVRANIŞI TÜRLERİ</a:t>
            </a:r>
            <a:endParaRPr sz="3200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1295400" y="1447800"/>
            <a:ext cx="7108190" cy="4114800"/>
          </a:xfrm>
          <a:custGeom>
            <a:avLst/>
            <a:gdLst/>
            <a:ahLst/>
            <a:cxnLst/>
            <a:rect l="l" t="t" r="r" b="b"/>
            <a:pathLst>
              <a:path w="7489190" h="4392930">
                <a:moveTo>
                  <a:pt x="0" y="4392549"/>
                </a:moveTo>
                <a:lnTo>
                  <a:pt x="7488808" y="4392549"/>
                </a:lnTo>
                <a:lnTo>
                  <a:pt x="7488808" y="0"/>
                </a:lnTo>
                <a:lnTo>
                  <a:pt x="0" y="0"/>
                </a:lnTo>
                <a:lnTo>
                  <a:pt x="0" y="43925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66999" y="2615566"/>
            <a:ext cx="3962401" cy="432434"/>
          </a:xfrm>
          <a:custGeom>
            <a:avLst/>
            <a:gdLst/>
            <a:ahLst/>
            <a:cxnLst/>
            <a:rect l="l" t="t" r="r" b="b"/>
            <a:pathLst>
              <a:path w="2808604" h="432435">
                <a:moveTo>
                  <a:pt x="0" y="72009"/>
                </a:moveTo>
                <a:lnTo>
                  <a:pt x="5661" y="43987"/>
                </a:lnTo>
                <a:lnTo>
                  <a:pt x="21097" y="21097"/>
                </a:lnTo>
                <a:lnTo>
                  <a:pt x="43987" y="5661"/>
                </a:lnTo>
                <a:lnTo>
                  <a:pt x="72009" y="0"/>
                </a:lnTo>
                <a:lnTo>
                  <a:pt x="2736342" y="0"/>
                </a:lnTo>
                <a:lnTo>
                  <a:pt x="2764363" y="5661"/>
                </a:lnTo>
                <a:lnTo>
                  <a:pt x="2787253" y="21097"/>
                </a:lnTo>
                <a:lnTo>
                  <a:pt x="2802689" y="43987"/>
                </a:lnTo>
                <a:lnTo>
                  <a:pt x="2808351" y="72009"/>
                </a:lnTo>
                <a:lnTo>
                  <a:pt x="2808351" y="360045"/>
                </a:lnTo>
                <a:lnTo>
                  <a:pt x="2802689" y="388066"/>
                </a:lnTo>
                <a:lnTo>
                  <a:pt x="2787253" y="410956"/>
                </a:lnTo>
                <a:lnTo>
                  <a:pt x="2764363" y="426392"/>
                </a:lnTo>
                <a:lnTo>
                  <a:pt x="2736342" y="432054"/>
                </a:lnTo>
                <a:lnTo>
                  <a:pt x="72009" y="432054"/>
                </a:lnTo>
                <a:lnTo>
                  <a:pt x="43987" y="426392"/>
                </a:lnTo>
                <a:lnTo>
                  <a:pt x="21097" y="410956"/>
                </a:lnTo>
                <a:lnTo>
                  <a:pt x="5661" y="388066"/>
                </a:lnTo>
                <a:lnTo>
                  <a:pt x="0" y="360045"/>
                </a:lnTo>
                <a:lnTo>
                  <a:pt x="0" y="7200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14400" y="2461980"/>
            <a:ext cx="7391400" cy="509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 algn="ctr">
              <a:lnSpc>
                <a:spcPct val="1575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İtaat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bject 9"/>
          <p:cNvSpPr/>
          <p:nvPr/>
        </p:nvSpPr>
        <p:spPr>
          <a:xfrm>
            <a:off x="2667000" y="3581400"/>
            <a:ext cx="3962401" cy="432434"/>
          </a:xfrm>
          <a:custGeom>
            <a:avLst/>
            <a:gdLst/>
            <a:ahLst/>
            <a:cxnLst/>
            <a:rect l="l" t="t" r="r" b="b"/>
            <a:pathLst>
              <a:path w="2808604" h="432435">
                <a:moveTo>
                  <a:pt x="0" y="72009"/>
                </a:moveTo>
                <a:lnTo>
                  <a:pt x="5661" y="43987"/>
                </a:lnTo>
                <a:lnTo>
                  <a:pt x="21097" y="21097"/>
                </a:lnTo>
                <a:lnTo>
                  <a:pt x="43987" y="5661"/>
                </a:lnTo>
                <a:lnTo>
                  <a:pt x="72009" y="0"/>
                </a:lnTo>
                <a:lnTo>
                  <a:pt x="2736342" y="0"/>
                </a:lnTo>
                <a:lnTo>
                  <a:pt x="2764363" y="5661"/>
                </a:lnTo>
                <a:lnTo>
                  <a:pt x="2787253" y="21097"/>
                </a:lnTo>
                <a:lnTo>
                  <a:pt x="2802689" y="43987"/>
                </a:lnTo>
                <a:lnTo>
                  <a:pt x="2808351" y="72009"/>
                </a:lnTo>
                <a:lnTo>
                  <a:pt x="2808351" y="360045"/>
                </a:lnTo>
                <a:lnTo>
                  <a:pt x="2802689" y="388066"/>
                </a:lnTo>
                <a:lnTo>
                  <a:pt x="2787253" y="410956"/>
                </a:lnTo>
                <a:lnTo>
                  <a:pt x="2764363" y="426392"/>
                </a:lnTo>
                <a:lnTo>
                  <a:pt x="2736342" y="432054"/>
                </a:lnTo>
                <a:lnTo>
                  <a:pt x="72009" y="432054"/>
                </a:lnTo>
                <a:lnTo>
                  <a:pt x="43987" y="426392"/>
                </a:lnTo>
                <a:lnTo>
                  <a:pt x="21097" y="410956"/>
                </a:lnTo>
                <a:lnTo>
                  <a:pt x="5661" y="388066"/>
                </a:lnTo>
                <a:lnTo>
                  <a:pt x="0" y="360045"/>
                </a:lnTo>
                <a:lnTo>
                  <a:pt x="0" y="7200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8"/>
          <p:cNvSpPr txBox="1"/>
          <p:nvPr/>
        </p:nvSpPr>
        <p:spPr>
          <a:xfrm>
            <a:off x="1143000" y="3452580"/>
            <a:ext cx="7391400" cy="509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 algn="ctr">
              <a:lnSpc>
                <a:spcPct val="1575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Özdeşleşme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bject 9"/>
          <p:cNvSpPr/>
          <p:nvPr/>
        </p:nvSpPr>
        <p:spPr>
          <a:xfrm>
            <a:off x="2667000" y="4444366"/>
            <a:ext cx="3962401" cy="432434"/>
          </a:xfrm>
          <a:custGeom>
            <a:avLst/>
            <a:gdLst/>
            <a:ahLst/>
            <a:cxnLst/>
            <a:rect l="l" t="t" r="r" b="b"/>
            <a:pathLst>
              <a:path w="2808604" h="432435">
                <a:moveTo>
                  <a:pt x="0" y="72009"/>
                </a:moveTo>
                <a:lnTo>
                  <a:pt x="5661" y="43987"/>
                </a:lnTo>
                <a:lnTo>
                  <a:pt x="21097" y="21097"/>
                </a:lnTo>
                <a:lnTo>
                  <a:pt x="43987" y="5661"/>
                </a:lnTo>
                <a:lnTo>
                  <a:pt x="72009" y="0"/>
                </a:lnTo>
                <a:lnTo>
                  <a:pt x="2736342" y="0"/>
                </a:lnTo>
                <a:lnTo>
                  <a:pt x="2764363" y="5661"/>
                </a:lnTo>
                <a:lnTo>
                  <a:pt x="2787253" y="21097"/>
                </a:lnTo>
                <a:lnTo>
                  <a:pt x="2802689" y="43987"/>
                </a:lnTo>
                <a:lnTo>
                  <a:pt x="2808351" y="72009"/>
                </a:lnTo>
                <a:lnTo>
                  <a:pt x="2808351" y="360045"/>
                </a:lnTo>
                <a:lnTo>
                  <a:pt x="2802689" y="388066"/>
                </a:lnTo>
                <a:lnTo>
                  <a:pt x="2787253" y="410956"/>
                </a:lnTo>
                <a:lnTo>
                  <a:pt x="2764363" y="426392"/>
                </a:lnTo>
                <a:lnTo>
                  <a:pt x="2736342" y="432054"/>
                </a:lnTo>
                <a:lnTo>
                  <a:pt x="72009" y="432054"/>
                </a:lnTo>
                <a:lnTo>
                  <a:pt x="43987" y="426392"/>
                </a:lnTo>
                <a:lnTo>
                  <a:pt x="21097" y="410956"/>
                </a:lnTo>
                <a:lnTo>
                  <a:pt x="5661" y="388066"/>
                </a:lnTo>
                <a:lnTo>
                  <a:pt x="0" y="360045"/>
                </a:lnTo>
                <a:lnTo>
                  <a:pt x="0" y="7200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8"/>
          <p:cNvSpPr txBox="1"/>
          <p:nvPr/>
        </p:nvSpPr>
        <p:spPr>
          <a:xfrm>
            <a:off x="1143000" y="4290780"/>
            <a:ext cx="7391400" cy="509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 algn="ctr">
              <a:lnSpc>
                <a:spcPct val="1575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Benimseme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bject 18"/>
          <p:cNvSpPr txBox="1"/>
          <p:nvPr/>
        </p:nvSpPr>
        <p:spPr>
          <a:xfrm>
            <a:off x="1600200" y="1524000"/>
            <a:ext cx="66294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810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*Uyma davranışı kişiye yarar sağlar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19BD-F35D-4B28-8B33-80426181E51F}" type="datetime7">
              <a:rPr lang="en-US" smtClean="0"/>
              <a:t>Mar-16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Gri Tonlamalı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192</Words>
  <Application>Microsoft Office PowerPoint</Application>
  <PresentationFormat>Ekran Gösterisi (4:3)</PresentationFormat>
  <Paragraphs>101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Slayt 1</vt:lpstr>
      <vt:lpstr>UYMA DAVRANIŞINI ETKİLEYEN (UDE) ETKENLER  VE UYMA DAVRANIŞI TÜRLERİ</vt:lpstr>
      <vt:lpstr>UYMA DAVRANIŞINI ETKİLEYEN ORTAMSAL ETKENLER</vt:lpstr>
      <vt:lpstr>UYMA DAVRANIŞINI ETKİLEYEN ORTAMSAL ETKENLER</vt:lpstr>
      <vt:lpstr>UYMA DAVRANIŞINI ETKİLEYEN ORTAMSAL ETKENLER</vt:lpstr>
      <vt:lpstr>UYMA DAVRANIŞINI ETKİLEYEN KİŞİSEL ETKENLER</vt:lpstr>
      <vt:lpstr>UYMA DAVRANIŞINI ETKİLEYEN KİŞİSEL ETKENLER</vt:lpstr>
      <vt:lpstr>UYMA DAVRANIŞINI ETKİLEYEN KÜLTÜREL ETKENLER</vt:lpstr>
      <vt:lpstr>UYMA DAVRANIŞI TÜRLERİ</vt:lpstr>
      <vt:lpstr>UYMA DAVRANIŞI TÜRLERİ</vt:lpstr>
      <vt:lpstr>BİR SONRAKİ HAFTA  DERS KONUSU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Sau</dc:creator>
  <cp:lastModifiedBy>COMPUTERIUM</cp:lastModifiedBy>
  <cp:revision>54</cp:revision>
  <dcterms:created xsi:type="dcterms:W3CDTF">2016-01-31T20:10:02Z</dcterms:created>
  <dcterms:modified xsi:type="dcterms:W3CDTF">2016-03-01T19:46:00Z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2013-05-02T00:00:00Z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2016-01-31T00:00:00Z</vt:filetime>
  </property>
</Properties>
</file>