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18"/>
  </p:notesMasterIdLst>
  <p:sldIdLst>
    <p:sldId id="484" r:id="rId2"/>
    <p:sldId id="257" r:id="rId3"/>
    <p:sldId id="258" r:id="rId4"/>
    <p:sldId id="259" r:id="rId5"/>
    <p:sldId id="261" r:id="rId6"/>
    <p:sldId id="482" r:id="rId7"/>
    <p:sldId id="483" r:id="rId8"/>
    <p:sldId id="277" r:id="rId9"/>
    <p:sldId id="282" r:id="rId10"/>
    <p:sldId id="285" r:id="rId11"/>
    <p:sldId id="286" r:id="rId12"/>
    <p:sldId id="287" r:id="rId13"/>
    <p:sldId id="288" r:id="rId14"/>
    <p:sldId id="289" r:id="rId15"/>
    <p:sldId id="292" r:id="rId16"/>
    <p:sldId id="298" r:id="rId17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4A9E2-89A6-4B84-8205-DAB185891181}" type="datetimeFigureOut">
              <a:rPr lang="tr-TR" smtClean="0"/>
              <a:pPr/>
              <a:t>16.02.2016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F418D-BD77-46B3-941E-E0E137DAB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F418D-BD77-46B3-941E-E0E137DABE30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F418D-BD77-46B3-941E-E0E137DABE30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F418D-BD77-46B3-941E-E0E137DABE30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E505-E0D5-4B91-B87F-45BE68309EC3}" type="datetime6">
              <a:rPr lang="tr-TR" smtClean="0"/>
              <a:pPr/>
              <a:t>Şubat 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453F-031C-472E-9230-518AF5F46DE5}" type="datetime6">
              <a:rPr lang="tr-TR" smtClean="0"/>
              <a:pPr/>
              <a:t>Şubat 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488B-BD83-4531-ADFA-704F30CB0C92}" type="datetime6">
              <a:rPr lang="tr-TR" smtClean="0"/>
              <a:pPr/>
              <a:t>Şubat 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PDR Dr. Hüseyin Bayraktaroğlu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DC027-8E61-48D3-A2DE-5B18481E3851}" type="datetime6">
              <a:rPr lang="tr-TR" smtClean="0"/>
              <a:pPr/>
              <a:t>Şubat 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E174-9D7F-4435-9EAC-CDF55333FEEA}" type="datetime6">
              <a:rPr lang="tr-TR" smtClean="0"/>
              <a:pPr/>
              <a:t>Şubat 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AB33-E4BE-408C-97E9-EC8AA8047F25}" type="datetime6">
              <a:rPr lang="tr-TR" smtClean="0"/>
              <a:pPr/>
              <a:t>Şubat 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3450-B7BA-4172-A4C4-8F4558FD5AF1}" type="datetime6">
              <a:rPr lang="tr-TR" smtClean="0"/>
              <a:pPr/>
              <a:t>Şubat 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9310-2DC3-49F7-BE80-22D6DAA6D251}" type="datetime6">
              <a:rPr lang="tr-TR" smtClean="0"/>
              <a:pPr/>
              <a:t>Şubat 16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FFA0-2BD1-4714-AD08-3767714896C1}" type="datetime6">
              <a:rPr lang="tr-TR" smtClean="0"/>
              <a:pPr/>
              <a:t>Şubat 16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89F9-C8D6-4D68-A1B8-B83942860910}" type="datetime6">
              <a:rPr lang="tr-TR" smtClean="0"/>
              <a:pPr/>
              <a:t>Şubat 16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2563-9725-4247-B054-5BBF332537F7}" type="datetime6">
              <a:rPr lang="tr-TR" smtClean="0"/>
              <a:pPr/>
              <a:t>Şubat 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D208-348F-4A4A-96F7-03925C853D00}" type="datetime6">
              <a:rPr lang="tr-TR" smtClean="0"/>
              <a:pPr/>
              <a:t>Şubat 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B556A-E961-4C6F-9180-32980C6BD620}" type="datetime6">
              <a:rPr lang="tr-TR" smtClean="0"/>
              <a:pPr/>
              <a:t>Şubat 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1628775"/>
            <a:ext cx="9144000" cy="504825"/>
          </a:xfrm>
          <a:custGeom>
            <a:avLst/>
            <a:gdLst/>
            <a:ahLst/>
            <a:cxnLst/>
            <a:rect l="l" t="t" r="r" b="b"/>
            <a:pathLst>
              <a:path w="9144000" h="504825">
                <a:moveTo>
                  <a:pt x="0" y="504825"/>
                </a:moveTo>
                <a:lnTo>
                  <a:pt x="9144000" y="504825"/>
                </a:lnTo>
                <a:lnTo>
                  <a:pt x="9144000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38401" y="1725901"/>
            <a:ext cx="45720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tr-TR" sz="2000" spc="135" dirty="0" smtClean="0">
                <a:solidFill>
                  <a:srgbClr val="000000"/>
                </a:solidFill>
              </a:rPr>
              <a:t>RPD-104 </a:t>
            </a:r>
            <a:r>
              <a:rPr sz="2000" spc="135" dirty="0" smtClean="0">
                <a:solidFill>
                  <a:srgbClr val="000000"/>
                </a:solidFill>
              </a:rPr>
              <a:t>SOSYAL </a:t>
            </a:r>
            <a:r>
              <a:rPr sz="2000" spc="175" dirty="0">
                <a:solidFill>
                  <a:srgbClr val="000000"/>
                </a:solidFill>
              </a:rPr>
              <a:t>PSİKOLOJİ</a:t>
            </a:r>
            <a:r>
              <a:rPr sz="2000" spc="500" dirty="0">
                <a:solidFill>
                  <a:srgbClr val="000000"/>
                </a:solidFill>
              </a:rPr>
              <a:t> </a:t>
            </a:r>
            <a:r>
              <a:rPr sz="2000" spc="160" dirty="0">
                <a:solidFill>
                  <a:srgbClr val="000000"/>
                </a:solidFill>
              </a:rPr>
              <a:t>DERSİ</a:t>
            </a:r>
            <a:endParaRPr sz="2000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5" name="object 5"/>
          <p:cNvSpPr/>
          <p:nvPr/>
        </p:nvSpPr>
        <p:spPr>
          <a:xfrm>
            <a:off x="27063" y="2133574"/>
            <a:ext cx="9116936" cy="34556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3E3A8-3C64-4BA8-9EB1-9FA4A90A200D}" type="datetime6">
              <a:rPr lang="tr-TR" smtClean="0"/>
              <a:pPr/>
              <a:t>Şubat 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53696"/>
            <a:ext cx="82296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395">
              <a:lnSpc>
                <a:spcPct val="100000"/>
              </a:lnSpc>
            </a:pPr>
            <a:r>
              <a:rPr sz="3200" spc="-50" dirty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PSİKOLOJİNİN 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TARİHSEL</a:t>
            </a:r>
            <a:r>
              <a:rPr sz="32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GELİŞİMİ</a:t>
            </a: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 (19.YY)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0" marR="6985">
              <a:lnSpc>
                <a:spcPct val="100000"/>
              </a:lnSpc>
            </a:pPr>
            <a:r>
              <a:rPr sz="2400" b="0" spc="-3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Toplumun </a:t>
            </a:r>
            <a:r>
              <a:rPr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ön </a:t>
            </a:r>
            <a:r>
              <a:rPr sz="2400" b="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plana çıktığı bu görüş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‘’Grup 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Ruhu’’,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‘’Grup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Zihni’’ </a:t>
            </a:r>
            <a:r>
              <a:rPr sz="2400" b="0" spc="-1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kavramlarıyla</a:t>
            </a:r>
            <a:r>
              <a:rPr sz="2400" b="0" spc="-7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0" spc="-2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açıklanmıştır</a:t>
            </a:r>
            <a:r>
              <a:rPr sz="2400" b="0" spc="-2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457200" y="1447800"/>
            <a:ext cx="8077200" cy="4608830"/>
          </a:xfrm>
          <a:custGeom>
            <a:avLst/>
            <a:gdLst/>
            <a:ahLst/>
            <a:cxnLst/>
            <a:rect l="l" t="t" r="r" b="b"/>
            <a:pathLst>
              <a:path w="7489190" h="4608830">
                <a:moveTo>
                  <a:pt x="0" y="4608449"/>
                </a:moveTo>
                <a:lnTo>
                  <a:pt x="7488808" y="4608449"/>
                </a:lnTo>
                <a:lnTo>
                  <a:pt x="7488808" y="0"/>
                </a:lnTo>
                <a:lnTo>
                  <a:pt x="0" y="0"/>
                </a:lnTo>
                <a:lnTo>
                  <a:pt x="0" y="46084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09600" y="2819400"/>
            <a:ext cx="7174891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Times New Roman" pitchFamily="18" charset="0"/>
                <a:cs typeface="Times New Roman" pitchFamily="18" charset="0"/>
              </a:rPr>
              <a:t>Burada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öne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sürülen</a:t>
            </a:r>
            <a:r>
              <a:rPr sz="2400" b="1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fikir;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400" spc="-30" dirty="0">
                <a:latin typeface="Times New Roman" pitchFamily="18" charset="0"/>
                <a:cs typeface="Times New Roman" pitchFamily="18" charset="0"/>
              </a:rPr>
              <a:t>-Toplumsal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normlar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bireyi</a:t>
            </a:r>
            <a:r>
              <a:rPr sz="24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kısıtlıyor,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tabLst>
                <a:tab pos="870585" algn="l"/>
                <a:tab pos="2324735" algn="l"/>
                <a:tab pos="3542665" algn="l"/>
                <a:tab pos="419354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sz="2400" spc="-5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ynı	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lumsal	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rm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ar	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ç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ok	</a:t>
            </a:r>
            <a:r>
              <a:rPr sz="24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400" spc="-55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dirty="0" err="1" smtClean="0">
                <a:latin typeface="Times New Roman" pitchFamily="18" charset="0"/>
                <a:cs typeface="Times New Roman" pitchFamily="18" charset="0"/>
              </a:rPr>
              <a:t>yıda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tr-TR" sz="2400" spc="-3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tr-TR" sz="2400" spc="-4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tr-TR" sz="2400" spc="-5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fından benimseniyor,</a:t>
            </a:r>
          </a:p>
          <a:p>
            <a:pPr marL="12700">
              <a:tabLst>
                <a:tab pos="870585" algn="l"/>
                <a:tab pos="2324735" algn="l"/>
                <a:tab pos="3542665" algn="l"/>
                <a:tab pos="4193540" algn="l"/>
              </a:tabLst>
            </a:pP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spc="-65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arklı	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tr-TR" sz="2400" spc="-3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sz="2400" spc="-2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er	a</a:t>
            </a:r>
            <a:r>
              <a:rPr lang="tr-TR" sz="2400" spc="-4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asında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ben</a:t>
            </a:r>
            <a:r>
              <a:rPr lang="tr-TR" sz="2400" spc="-45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er	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tr-TR" sz="2400" spc="-5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tr-TR" sz="2400" spc="-5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anışlar 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beli</a:t>
            </a:r>
            <a:r>
              <a:rPr lang="tr-TR" sz="2400" spc="1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tr-TR" sz="2400" spc="-2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tr-TR" sz="2400" spc="-30" dirty="0" smtClean="0">
                <a:latin typeface="Times New Roman" pitchFamily="18" charset="0"/>
                <a:cs typeface="Times New Roman" pitchFamily="18" charset="0"/>
              </a:rPr>
              <a:t>ve  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böylece </a:t>
            </a: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toplumsal </a:t>
            </a:r>
            <a:r>
              <a:rPr lang="tr-TR" sz="2400" spc="-15" dirty="0" smtClean="0">
                <a:latin typeface="Times New Roman" pitchFamily="18" charset="0"/>
                <a:cs typeface="Times New Roman" pitchFamily="18" charset="0"/>
              </a:rPr>
              <a:t>düzen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spc="-25" dirty="0" smtClean="0">
                <a:latin typeface="Times New Roman" pitchFamily="18" charset="0"/>
                <a:cs typeface="Times New Roman" pitchFamily="18" charset="0"/>
              </a:rPr>
              <a:t>kurulabiliyor.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9AB0-5ADE-4CB5-9368-D9D7B884D6F0}" type="datetime6">
              <a:rPr lang="tr-TR" smtClean="0"/>
              <a:pPr/>
              <a:t>Şubat 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53696"/>
            <a:ext cx="82296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395">
              <a:lnSpc>
                <a:spcPct val="100000"/>
              </a:lnSpc>
            </a:pPr>
            <a:r>
              <a:rPr sz="3200" spc="-50" dirty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PSİKOLOJİNİN 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TARİHSEL</a:t>
            </a:r>
            <a:r>
              <a:rPr sz="32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GELİŞİMİ</a:t>
            </a: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 (19 YY)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7" name="object 7"/>
          <p:cNvSpPr txBox="1"/>
          <p:nvPr/>
        </p:nvSpPr>
        <p:spPr>
          <a:xfrm>
            <a:off x="990600" y="1905000"/>
            <a:ext cx="7489190" cy="3646383"/>
          </a:xfrm>
          <a:prstGeom prst="rect">
            <a:avLst/>
          </a:prstGeom>
          <a:ln w="25400">
            <a:solidFill>
              <a:srgbClr val="385D89"/>
            </a:solidFill>
          </a:ln>
        </p:spPr>
        <p:txBody>
          <a:bodyPr vert="horz" wrap="square" lIns="0" tIns="6858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4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78740" marR="71120" algn="just">
              <a:lnSpc>
                <a:spcPct val="100000"/>
              </a:lnSpc>
            </a:pP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Hegel, </a:t>
            </a:r>
            <a:r>
              <a:rPr sz="2400" b="1" spc="-20" dirty="0">
                <a:latin typeface="Times New Roman" pitchFamily="18" charset="0"/>
                <a:cs typeface="Times New Roman" pitchFamily="18" charset="0"/>
              </a:rPr>
              <a:t>Wundt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ve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Durkheim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gerçeğe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önem </a:t>
            </a:r>
            <a:r>
              <a:rPr sz="2400" spc="-15" dirty="0" err="1">
                <a:latin typeface="Times New Roman" pitchFamily="18" charset="0"/>
                <a:cs typeface="Times New Roman" pitchFamily="18" charset="0"/>
              </a:rPr>
              <a:t>veren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spc="-10" dirty="0" err="1" smtClean="0">
                <a:latin typeface="Times New Roman" pitchFamily="18" charset="0"/>
                <a:cs typeface="Times New Roman" pitchFamily="18" charset="0"/>
              </a:rPr>
              <a:t>birey</a:t>
            </a:r>
            <a:r>
              <a:rPr lang="tr-TR" sz="2400" spc="-10" dirty="0" err="1" smtClean="0">
                <a:latin typeface="Times New Roman" pitchFamily="18" charset="0"/>
                <a:cs typeface="Times New Roman" pitchFamily="18" charset="0"/>
              </a:rPr>
              <a:t>lerin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zihinlerinin </a:t>
            </a:r>
            <a:r>
              <a:rPr sz="2400" spc="-10" dirty="0" err="1">
                <a:latin typeface="Times New Roman" pitchFamily="18" charset="0"/>
                <a:cs typeface="Times New Roman" pitchFamily="18" charset="0"/>
              </a:rPr>
              <a:t>ortak</a:t>
            </a:r>
            <a:r>
              <a:rPr sz="2400" b="1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spc="-1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sz="2400" b="1" spc="-15" dirty="0" err="1" smtClean="0">
                <a:latin typeface="Times New Roman" pitchFamily="18" charset="0"/>
                <a:cs typeface="Times New Roman" pitchFamily="18" charset="0"/>
              </a:rPr>
              <a:t>kollektif</a:t>
            </a:r>
            <a:r>
              <a:rPr sz="2400" b="1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spc="-15" dirty="0" smtClean="0">
                <a:latin typeface="Times New Roman" pitchFamily="18" charset="0"/>
                <a:cs typeface="Times New Roman" pitchFamily="18" charset="0"/>
              </a:rPr>
              <a:t>(toplumsal) </a:t>
            </a:r>
            <a:r>
              <a:rPr sz="2400" b="1" dirty="0" err="1" smtClean="0">
                <a:latin typeface="Times New Roman" pitchFamily="18" charset="0"/>
                <a:cs typeface="Times New Roman" pitchFamily="18" charset="0"/>
              </a:rPr>
              <a:t>zihinde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birleştiğini 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ve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bu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kollektif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zihnin insan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davranışlarını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kısıtladığını 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ve 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denetlediğini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ileri </a:t>
            </a:r>
            <a:r>
              <a:rPr sz="2400" spc="-25" dirty="0" err="1">
                <a:latin typeface="Times New Roman" pitchFamily="18" charset="0"/>
                <a:cs typeface="Times New Roman" pitchFamily="18" charset="0"/>
              </a:rPr>
              <a:t>sürmüşlerdir</a:t>
            </a:r>
            <a:r>
              <a:rPr sz="2400" spc="-2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spc="-25" dirty="0" smtClean="0">
              <a:latin typeface="Times New Roman" pitchFamily="18" charset="0"/>
              <a:cs typeface="Times New Roman" pitchFamily="18" charset="0"/>
            </a:endParaRPr>
          </a:p>
          <a:p>
            <a:pPr marL="78740" marR="71120" algn="just">
              <a:lnSpc>
                <a:spcPct val="100000"/>
              </a:lnSpc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78740" marR="67945" algn="just">
              <a:lnSpc>
                <a:spcPct val="100000"/>
              </a:lnSpc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Birey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üzerindeki bu baskıya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Wundt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‘’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DİL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’’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Durkheim ‘’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DİN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’’ 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konusunda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örnekler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 err="1">
                <a:latin typeface="Times New Roman" pitchFamily="18" charset="0"/>
                <a:cs typeface="Times New Roman" pitchFamily="18" charset="0"/>
              </a:rPr>
              <a:t>vermişlerdir</a:t>
            </a:r>
            <a:r>
              <a:rPr sz="2400" spc="-2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spc="-25" dirty="0" smtClean="0">
              <a:latin typeface="Times New Roman" pitchFamily="18" charset="0"/>
              <a:cs typeface="Times New Roman" pitchFamily="18" charset="0"/>
            </a:endParaRPr>
          </a:p>
          <a:p>
            <a:pPr marL="78740" marR="67945" algn="just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728B-85D5-4B4F-A72D-D5F34821325D}" type="datetime6">
              <a:rPr lang="tr-TR" smtClean="0"/>
              <a:pPr/>
              <a:t>Şubat 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53696"/>
            <a:ext cx="82296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395">
              <a:lnSpc>
                <a:spcPct val="100000"/>
              </a:lnSpc>
            </a:pPr>
            <a:r>
              <a:rPr sz="3200" spc="-50" dirty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PSİKOLOJİNİN 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TARİHSEL</a:t>
            </a:r>
            <a:r>
              <a:rPr sz="32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GELİŞİMİ</a:t>
            </a: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 (19 YY)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914400" y="1600200"/>
            <a:ext cx="7489190" cy="3886200"/>
          </a:xfrm>
          <a:custGeom>
            <a:avLst/>
            <a:gdLst/>
            <a:ahLst/>
            <a:cxnLst/>
            <a:rect l="l" t="t" r="r" b="b"/>
            <a:pathLst>
              <a:path w="7489190" h="4608830">
                <a:moveTo>
                  <a:pt x="0" y="4608449"/>
                </a:moveTo>
                <a:lnTo>
                  <a:pt x="7488808" y="4608449"/>
                </a:lnTo>
                <a:lnTo>
                  <a:pt x="7488808" y="0"/>
                </a:lnTo>
                <a:lnTo>
                  <a:pt x="0" y="0"/>
                </a:lnTo>
                <a:lnTo>
                  <a:pt x="0" y="46084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78509" y="1835784"/>
            <a:ext cx="7334250" cy="3354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Wilhelm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Wundt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tarafından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geliştirilen </a:t>
            </a:r>
            <a:r>
              <a:rPr sz="2400" b="1" spc="-20" dirty="0">
                <a:latin typeface="Times New Roman" pitchFamily="18" charset="0"/>
                <a:cs typeface="Times New Roman" pitchFamily="18" charset="0"/>
              </a:rPr>
              <a:t>Völkerpsikoloji,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ve</a:t>
            </a:r>
            <a:r>
              <a:rPr sz="2400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Le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Bon’un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Kitle </a:t>
            </a:r>
            <a:r>
              <a:rPr sz="2400" b="1" spc="-15" dirty="0">
                <a:latin typeface="Times New Roman" pitchFamily="18" charset="0"/>
                <a:cs typeface="Times New Roman" pitchFamily="18" charset="0"/>
              </a:rPr>
              <a:t>Psikolojisi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belirli bir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gruba ait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olan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insanların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bireysel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değil </a:t>
            </a:r>
            <a:r>
              <a:rPr sz="2400" b="1" spc="-10" dirty="0">
                <a:latin typeface="Times New Roman" pitchFamily="18" charset="0"/>
                <a:cs typeface="Times New Roman" pitchFamily="18" charset="0"/>
              </a:rPr>
              <a:t>kollektif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bir biçimde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düşünme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eğiliminde olduklarını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ileri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sürer;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bu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insanlar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aynı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görüş 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ve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inançları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taşırlar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ve aynı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değerleri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paylaşırlar.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2700" marR="6985" algn="just">
              <a:lnSpc>
                <a:spcPct val="100000"/>
              </a:lnSpc>
            </a:pPr>
            <a:r>
              <a:rPr sz="2400" spc="-20" dirty="0">
                <a:latin typeface="Times New Roman" pitchFamily="18" charset="0"/>
                <a:cs typeface="Times New Roman" pitchFamily="18" charset="0"/>
              </a:rPr>
              <a:t>Völkerpsikoloji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diğer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tüm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psikolojik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akımlar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gibi,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içinde  bulunulan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zaman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ve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bağlamın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bir 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ürünüdür.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2530-77F9-41F4-A746-AB0876820A20}" type="datetime6">
              <a:rPr lang="tr-TR" smtClean="0"/>
              <a:pPr/>
              <a:t>Şubat 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53696"/>
            <a:ext cx="82296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395">
              <a:lnSpc>
                <a:spcPct val="100000"/>
              </a:lnSpc>
            </a:pPr>
            <a:r>
              <a:rPr sz="3200" spc="-50" dirty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PSİKOLOJİNİN </a:t>
            </a: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ÇALIŞMA ALANI OLARAK BELİRMESİ (20 YY)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914400" y="1524000"/>
            <a:ext cx="7489190" cy="4608830"/>
          </a:xfrm>
          <a:custGeom>
            <a:avLst/>
            <a:gdLst/>
            <a:ahLst/>
            <a:cxnLst/>
            <a:rect l="l" t="t" r="r" b="b"/>
            <a:pathLst>
              <a:path w="7489190" h="4608830">
                <a:moveTo>
                  <a:pt x="0" y="4608449"/>
                </a:moveTo>
                <a:lnTo>
                  <a:pt x="7488808" y="4608449"/>
                </a:lnTo>
                <a:lnTo>
                  <a:pt x="7488808" y="0"/>
                </a:lnTo>
                <a:lnTo>
                  <a:pt x="0" y="0"/>
                </a:lnTo>
                <a:lnTo>
                  <a:pt x="0" y="46084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0600" y="1600200"/>
            <a:ext cx="73914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15" dirty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psikolojinin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bir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bilim dalı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olarak </a:t>
            </a:r>
            <a:r>
              <a:rPr sz="2400" spc="-5" dirty="0" err="1">
                <a:latin typeface="Times New Roman" pitchFamily="18" charset="0"/>
                <a:cs typeface="Times New Roman" pitchFamily="18" charset="0"/>
              </a:rPr>
              <a:t>belirmesi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20. yy ile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başlar.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8509" y="2561272"/>
            <a:ext cx="7403491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1908 yılında </a:t>
            </a:r>
            <a:r>
              <a:rPr sz="2400" spc="-5" dirty="0" err="1">
                <a:latin typeface="Times New Roman" pitchFamily="18" charset="0"/>
                <a:cs typeface="Times New Roman" pitchFamily="18" charset="0"/>
              </a:rPr>
              <a:t>biri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err="1" smtClean="0">
                <a:latin typeface="Times New Roman" pitchFamily="18" charset="0"/>
                <a:cs typeface="Times New Roman" pitchFamily="18" charset="0"/>
              </a:rPr>
              <a:t>sosyolog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sz="2400" b="1" spc="-10" dirty="0" smtClean="0">
                <a:latin typeface="Times New Roman" pitchFamily="18" charset="0"/>
                <a:cs typeface="Times New Roman" pitchFamily="18" charset="0"/>
              </a:rPr>
              <a:t>Ross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sz="2400" spc="-5" dirty="0" err="1" smtClean="0">
                <a:latin typeface="Times New Roman" pitchFamily="18" charset="0"/>
                <a:cs typeface="Times New Roman" pitchFamily="18" charset="0"/>
              </a:rPr>
              <a:t>diğeri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 err="1" smtClean="0">
                <a:latin typeface="Times New Roman" pitchFamily="18" charset="0"/>
                <a:cs typeface="Times New Roman" pitchFamily="18" charset="0"/>
              </a:rPr>
              <a:t>psikolog</a:t>
            </a:r>
            <a:r>
              <a:rPr sz="24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400" b="1" dirty="0" smtClean="0"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Dougall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iki </a:t>
            </a:r>
            <a:r>
              <a:rPr sz="2400" spc="-10" dirty="0" err="1" smtClean="0">
                <a:latin typeface="Times New Roman" pitchFamily="18" charset="0"/>
                <a:cs typeface="Times New Roman" pitchFamily="18" charset="0"/>
              </a:rPr>
              <a:t>araştırmacının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20" dirty="0">
                <a:latin typeface="Times New Roman" pitchFamily="18" charset="0"/>
                <a:cs typeface="Times New Roman" pitchFamily="18" charset="0"/>
              </a:rPr>
              <a:t>“sosyal </a:t>
            </a:r>
            <a:r>
              <a:rPr sz="2400" b="1" spc="-10" dirty="0">
                <a:latin typeface="Times New Roman" pitchFamily="18" charset="0"/>
                <a:cs typeface="Times New Roman" pitchFamily="18" charset="0"/>
              </a:rPr>
              <a:t>psikoloji” </a:t>
            </a:r>
            <a:r>
              <a:rPr sz="2400" spc="-5" dirty="0" err="1">
                <a:latin typeface="Times New Roman" pitchFamily="18" charset="0"/>
                <a:cs typeface="Times New Roman" pitchFamily="18" charset="0"/>
              </a:rPr>
              <a:t>başlıklı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err="1" smtClean="0">
                <a:latin typeface="Times New Roman" pitchFamily="18" charset="0"/>
                <a:cs typeface="Times New Roman" pitchFamily="18" charset="0"/>
              </a:rPr>
              <a:t>ders</a:t>
            </a: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 notlarını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yazmaları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sosyal psikolojinin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başlangıcı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kabul</a:t>
            </a:r>
            <a:r>
              <a:rPr sz="2400" spc="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edilir.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0600" y="4327029"/>
            <a:ext cx="7332345" cy="18158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tr-TR" sz="2400" spc="-20" dirty="0" err="1" smtClean="0">
                <a:latin typeface="Times New Roman" pitchFamily="18" charset="0"/>
                <a:cs typeface="Times New Roman" pitchFamily="18" charset="0"/>
              </a:rPr>
              <a:t>Roos</a:t>
            </a:r>
            <a:r>
              <a:rPr lang="tr-TR" sz="2400" spc="-2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	sosyal davranışın kaynağı </a:t>
            </a:r>
            <a:r>
              <a:rPr lang="tr-TR" sz="2400" b="1" spc="-15" dirty="0" smtClean="0">
                <a:latin typeface="Times New Roman" pitchFamily="18" charset="0"/>
                <a:cs typeface="Times New Roman" pitchFamily="18" charset="0"/>
              </a:rPr>
              <a:t>‘’TAKLİT’’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Mc  </a:t>
            </a:r>
            <a:r>
              <a:rPr sz="2400" spc="-10" dirty="0" err="1" smtClean="0">
                <a:latin typeface="Times New Roman" pitchFamily="18" charset="0"/>
                <a:cs typeface="Times New Roman" pitchFamily="18" charset="0"/>
              </a:rPr>
              <a:t>Dougall</a:t>
            </a: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sosyal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spc="-15" dirty="0" err="1">
                <a:latin typeface="Times New Roman" pitchFamily="18" charset="0"/>
                <a:cs typeface="Times New Roman" pitchFamily="18" charset="0"/>
              </a:rPr>
              <a:t>davranışın</a:t>
            </a:r>
            <a:r>
              <a:rPr sz="2400" spc="4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 err="1" smtClean="0">
                <a:latin typeface="Times New Roman" pitchFamily="18" charset="0"/>
                <a:cs typeface="Times New Roman" pitchFamily="18" charset="0"/>
              </a:rPr>
              <a:t>kaynağı</a:t>
            </a:r>
            <a:r>
              <a:rPr lang="tr-TR" sz="24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’İÇGÜDELER</a:t>
            </a: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’’</a:t>
            </a:r>
            <a:endParaRPr lang="tr-TR" sz="2400" b="1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tr-TR" sz="2400" b="1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İkisinin de ortak yanı </a:t>
            </a:r>
            <a:r>
              <a:rPr lang="tr-TR" sz="2400" b="1" spc="-5" dirty="0" smtClean="0">
                <a:latin typeface="Times New Roman" pitchFamily="18" charset="0"/>
                <a:cs typeface="Times New Roman" pitchFamily="18" charset="0"/>
              </a:rPr>
              <a:t>“akılcı olmayışları”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tabLst>
                <a:tab pos="798830" algn="l"/>
                <a:tab pos="1350645" algn="l"/>
                <a:tab pos="3028950" algn="l"/>
                <a:tab pos="4389755" algn="l"/>
                <a:tab pos="5927725" algn="l"/>
              </a:tabLst>
            </a:pPr>
            <a:endParaRPr lang="tr-TR" sz="2200" spc="-20" dirty="0" smtClean="0">
              <a:latin typeface="Calibri"/>
              <a:cs typeface="Calibri"/>
            </a:endParaRPr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51D1-8F7D-415C-92BF-F85FBFB6967B}" type="datetime6">
              <a:rPr lang="tr-TR" smtClean="0"/>
              <a:pPr/>
              <a:t>Şubat 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53696"/>
            <a:ext cx="82296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395">
              <a:lnSpc>
                <a:spcPct val="100000"/>
              </a:lnSpc>
            </a:pPr>
            <a:r>
              <a:rPr lang="tr-TR" sz="3200" spc="-50" dirty="0" smtClean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PSİKOLOJİNİN ÇALIŞMA ALANI OLARAK BELİRMESİ (20 YY)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899591" y="1752599"/>
            <a:ext cx="7489190" cy="4053039"/>
          </a:xfrm>
          <a:custGeom>
            <a:avLst/>
            <a:gdLst/>
            <a:ahLst/>
            <a:cxnLst/>
            <a:rect l="l" t="t" r="r" b="b"/>
            <a:pathLst>
              <a:path w="7489190" h="4608830">
                <a:moveTo>
                  <a:pt x="0" y="4608449"/>
                </a:moveTo>
                <a:lnTo>
                  <a:pt x="7488808" y="4608449"/>
                </a:lnTo>
                <a:lnTo>
                  <a:pt x="7488808" y="0"/>
                </a:lnTo>
                <a:lnTo>
                  <a:pt x="0" y="0"/>
                </a:lnTo>
                <a:lnTo>
                  <a:pt x="0" y="46084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4400" y="1752600"/>
            <a:ext cx="7403491" cy="40934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Mc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Dougall’ın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eseri, 1924’te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Floyd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H.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Allport’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un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“Sosyal  Psikoloji”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kitabı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yayınlanana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kadar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önemini</a:t>
            </a:r>
            <a:r>
              <a:rPr sz="24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korumuştur.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8"/>
              </a:spcBef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2700" marR="6350" algn="just">
              <a:lnSpc>
                <a:spcPct val="100000"/>
              </a:lnSpc>
              <a:tabLst>
                <a:tab pos="1132840" algn="l"/>
                <a:tab pos="1692275" algn="l"/>
                <a:tab pos="2818130" algn="l"/>
                <a:tab pos="3519804" algn="l"/>
                <a:tab pos="4673600" algn="l"/>
                <a:tab pos="6021070" algn="l"/>
                <a:tab pos="688213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Al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por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	Mc	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Dou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all	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bi,	bi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sel	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aklaşımı	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	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ti  </a:t>
            </a:r>
            <a:r>
              <a:rPr sz="2400" spc="-5" dirty="0" err="1">
                <a:latin typeface="Times New Roman" pitchFamily="18" charset="0"/>
                <a:cs typeface="Times New Roman" pitchFamily="18" charset="0"/>
              </a:rPr>
              <a:t>ancak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onun kabullendiği </a:t>
            </a:r>
            <a:r>
              <a:rPr lang="tr-TR" sz="2400" b="1" spc="-5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sz="2400" b="1" spc="-5" dirty="0" err="1" smtClean="0">
                <a:latin typeface="Times New Roman" pitchFamily="18" charset="0"/>
                <a:cs typeface="Times New Roman" pitchFamily="18" charset="0"/>
              </a:rPr>
              <a:t>grup</a:t>
            </a: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 smtClean="0">
                <a:latin typeface="Times New Roman" pitchFamily="18" charset="0"/>
                <a:cs typeface="Times New Roman" pitchFamily="18" charset="0"/>
              </a:rPr>
              <a:t>zihni</a:t>
            </a:r>
            <a:r>
              <a:rPr lang="tr-TR" sz="2400" b="1" spc="-5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kavramına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karşı</a:t>
            </a:r>
            <a:r>
              <a:rPr sz="24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err="1">
                <a:latin typeface="Times New Roman" pitchFamily="18" charset="0"/>
                <a:cs typeface="Times New Roman" pitchFamily="18" charset="0"/>
              </a:rPr>
              <a:t>çıktı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6350" algn="just">
              <a:lnSpc>
                <a:spcPct val="100000"/>
              </a:lnSpc>
              <a:tabLst>
                <a:tab pos="1132840" algn="l"/>
                <a:tab pos="1692275" algn="l"/>
                <a:tab pos="2818130" algn="l"/>
                <a:tab pos="3519804" algn="l"/>
                <a:tab pos="4673600" algn="l"/>
                <a:tab pos="6021070" algn="l"/>
                <a:tab pos="6882130" algn="l"/>
              </a:tabLst>
            </a:pPr>
            <a:endParaRPr lang="tr-TR" sz="2400" b="1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6350" algn="just">
              <a:tabLst>
                <a:tab pos="1132840" algn="l"/>
                <a:tab pos="1692275" algn="l"/>
                <a:tab pos="2818130" algn="l"/>
                <a:tab pos="3519804" algn="l"/>
                <a:tab pos="4673600" algn="l"/>
                <a:tab pos="6021070" algn="l"/>
                <a:tab pos="6882130" algn="l"/>
              </a:tabLst>
            </a:pPr>
            <a:r>
              <a:rPr lang="tr-TR" sz="2400" spc="-5" dirty="0" err="1" smtClean="0">
                <a:latin typeface="Times New Roman" pitchFamily="18" charset="0"/>
                <a:cs typeface="Times New Roman" pitchFamily="18" charset="0"/>
              </a:rPr>
              <a:t>Allport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b="1" spc="-10" dirty="0" smtClean="0">
                <a:latin typeface="Times New Roman" pitchFamily="18" charset="0"/>
                <a:cs typeface="Times New Roman" pitchFamily="18" charset="0"/>
              </a:rPr>
              <a:t>deney</a:t>
            </a: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 yöntemine 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ağırlık </a:t>
            </a:r>
            <a:r>
              <a:rPr lang="tr-TR" sz="2400" spc="-30" dirty="0" smtClean="0">
                <a:latin typeface="Times New Roman" pitchFamily="18" charset="0"/>
                <a:cs typeface="Times New Roman" pitchFamily="18" charset="0"/>
              </a:rPr>
              <a:t>vermiştir.  </a:t>
            </a:r>
            <a:r>
              <a:rPr lang="tr-TR" sz="2400" spc="-5" dirty="0" err="1" smtClean="0">
                <a:latin typeface="Times New Roman" pitchFamily="18" charset="0"/>
                <a:cs typeface="Times New Roman" pitchFamily="18" charset="0"/>
              </a:rPr>
              <a:t>Allport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tr-TR" sz="2400" spc="-25" dirty="0" err="1" smtClean="0">
                <a:latin typeface="Times New Roman" pitchFamily="18" charset="0"/>
                <a:cs typeface="Times New Roman" pitchFamily="18" charset="0"/>
              </a:rPr>
              <a:t>Triplett</a:t>
            </a:r>
            <a:r>
              <a:rPr lang="tr-TR" sz="24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spc="-15" dirty="0" smtClean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2400" spc="-5" dirty="0" err="1" smtClean="0">
                <a:latin typeface="Times New Roman" pitchFamily="18" charset="0"/>
                <a:cs typeface="Times New Roman" pitchFamily="18" charset="0"/>
              </a:rPr>
              <a:t>Moede’nin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 yaptıkları grup </a:t>
            </a:r>
            <a:r>
              <a:rPr lang="tr-TR" sz="2400" spc="-15" dirty="0" err="1" smtClean="0">
                <a:latin typeface="Times New Roman" pitchFamily="18" charset="0"/>
                <a:cs typeface="Times New Roman" pitchFamily="18" charset="0"/>
              </a:rPr>
              <a:t>laboratuvar</a:t>
            </a:r>
            <a:r>
              <a:rPr lang="tr-TR" sz="24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deneyleri  </a:t>
            </a: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deneysel </a:t>
            </a:r>
            <a:r>
              <a:rPr lang="tr-TR" sz="2400" spc="-20" dirty="0" smtClean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lang="tr-TR" sz="2400" spc="-15" dirty="0" smtClean="0">
                <a:latin typeface="Times New Roman" pitchFamily="18" charset="0"/>
                <a:cs typeface="Times New Roman" pitchFamily="18" charset="0"/>
              </a:rPr>
              <a:t>psikolojinin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ilk</a:t>
            </a:r>
            <a:r>
              <a:rPr lang="tr-TR" sz="2400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spc="-20" dirty="0" smtClean="0">
                <a:latin typeface="Times New Roman" pitchFamily="18" charset="0"/>
                <a:cs typeface="Times New Roman" pitchFamily="18" charset="0"/>
              </a:rPr>
              <a:t>örnekleridir.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6350">
              <a:lnSpc>
                <a:spcPct val="100000"/>
              </a:lnSpc>
              <a:tabLst>
                <a:tab pos="1132840" algn="l"/>
                <a:tab pos="1692275" algn="l"/>
                <a:tab pos="2818130" algn="l"/>
                <a:tab pos="3519804" algn="l"/>
                <a:tab pos="4673600" algn="l"/>
                <a:tab pos="6021070" algn="l"/>
                <a:tab pos="6882130" algn="l"/>
              </a:tabLst>
            </a:pP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00" dirty="0">
              <a:latin typeface="Times New Roman"/>
              <a:cs typeface="Times New Roman"/>
            </a:endParaRP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EEF5-BE6F-4F90-96AF-70A75C38282F}" type="datetime6">
              <a:rPr lang="tr-TR" smtClean="0"/>
              <a:pPr/>
              <a:t>Şubat 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395">
              <a:lnSpc>
                <a:spcPct val="100000"/>
              </a:lnSpc>
            </a:pP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ALANIN BİLİMSEL GELİŞİMİ (1930’LARDAN 1970’LERE)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990600" y="1295400"/>
            <a:ext cx="7489190" cy="4495800"/>
          </a:xfrm>
          <a:custGeom>
            <a:avLst/>
            <a:gdLst/>
            <a:ahLst/>
            <a:cxnLst/>
            <a:rect l="l" t="t" r="r" b="b"/>
            <a:pathLst>
              <a:path w="7489190" h="4608830">
                <a:moveTo>
                  <a:pt x="0" y="4608449"/>
                </a:moveTo>
                <a:lnTo>
                  <a:pt x="7488808" y="4608449"/>
                </a:lnTo>
                <a:lnTo>
                  <a:pt x="7488808" y="0"/>
                </a:lnTo>
                <a:lnTo>
                  <a:pt x="0" y="0"/>
                </a:lnTo>
                <a:lnTo>
                  <a:pt x="0" y="46084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90600" y="1304627"/>
            <a:ext cx="7467600" cy="637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sz="2100" dirty="0">
                <a:latin typeface="Times New Roman" pitchFamily="18" charset="0"/>
                <a:cs typeface="Times New Roman" pitchFamily="18" charset="0"/>
              </a:rPr>
              <a:t>Asıl </a:t>
            </a:r>
            <a:r>
              <a:rPr sz="2100" spc="-20" dirty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sz="2100" spc="-15" dirty="0">
                <a:latin typeface="Times New Roman" pitchFamily="18" charset="0"/>
                <a:cs typeface="Times New Roman" pitchFamily="18" charset="0"/>
              </a:rPr>
              <a:t>psikolojinin </a:t>
            </a:r>
            <a:r>
              <a:rPr sz="2100" spc="-5" dirty="0">
                <a:latin typeface="Times New Roman" pitchFamily="18" charset="0"/>
                <a:cs typeface="Times New Roman" pitchFamily="18" charset="0"/>
              </a:rPr>
              <a:t>bugünkü duruma gelmesine 2.  </a:t>
            </a:r>
            <a:r>
              <a:rPr sz="2100" spc="-20" dirty="0">
                <a:latin typeface="Times New Roman" pitchFamily="18" charset="0"/>
                <a:cs typeface="Times New Roman" pitchFamily="18" charset="0"/>
              </a:rPr>
              <a:t>Dünya </a:t>
            </a:r>
            <a:r>
              <a:rPr sz="2100" spc="-10" dirty="0">
                <a:latin typeface="Times New Roman" pitchFamily="18" charset="0"/>
                <a:cs typeface="Times New Roman" pitchFamily="18" charset="0"/>
              </a:rPr>
              <a:t>Savaşının </a:t>
            </a:r>
            <a:r>
              <a:rPr sz="2100" spc="-5" dirty="0">
                <a:latin typeface="Times New Roman" pitchFamily="18" charset="0"/>
                <a:cs typeface="Times New Roman" pitchFamily="18" charset="0"/>
              </a:rPr>
              <a:t>hemen </a:t>
            </a:r>
            <a:r>
              <a:rPr sz="2100" dirty="0">
                <a:latin typeface="Times New Roman" pitchFamily="18" charset="0"/>
                <a:cs typeface="Times New Roman" pitchFamily="18" charset="0"/>
              </a:rPr>
              <a:t>öncesinde </a:t>
            </a:r>
            <a:r>
              <a:rPr sz="2100" spc="-15" dirty="0" err="1">
                <a:latin typeface="Times New Roman" pitchFamily="18" charset="0"/>
                <a:cs typeface="Times New Roman" pitchFamily="18" charset="0"/>
              </a:rPr>
              <a:t>başlayan</a:t>
            </a:r>
            <a:r>
              <a:rPr sz="21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100" b="1" spc="-15" dirty="0" smtClean="0">
                <a:latin typeface="Times New Roman" pitchFamily="18" charset="0"/>
                <a:cs typeface="Times New Roman" pitchFamily="18" charset="0"/>
              </a:rPr>
              <a:t>üç</a:t>
            </a:r>
            <a:r>
              <a:rPr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b="1" spc="-5" dirty="0">
                <a:latin typeface="Times New Roman" pitchFamily="18" charset="0"/>
                <a:cs typeface="Times New Roman" pitchFamily="18" charset="0"/>
              </a:rPr>
              <a:t>temel  gelişme </a:t>
            </a:r>
            <a:r>
              <a:rPr sz="2100" spc="-5" dirty="0">
                <a:latin typeface="Times New Roman" pitchFamily="18" charset="0"/>
                <a:cs typeface="Times New Roman" pitchFamily="18" charset="0"/>
              </a:rPr>
              <a:t>etkili</a:t>
            </a:r>
            <a:r>
              <a:rPr sz="21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30" dirty="0">
                <a:latin typeface="Times New Roman" pitchFamily="18" charset="0"/>
                <a:cs typeface="Times New Roman" pitchFamily="18" charset="0"/>
              </a:rPr>
              <a:t>olmuştur.</a:t>
            </a:r>
            <a:endParaRPr sz="21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sz="2100" dirty="0" err="1" smtClean="0">
                <a:latin typeface="Times New Roman" pitchFamily="18" charset="0"/>
                <a:cs typeface="Times New Roman" pitchFamily="18" charset="0"/>
              </a:rPr>
              <a:t>Bunlar</a:t>
            </a: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dan birisi,</a:t>
            </a:r>
            <a:r>
              <a:rPr sz="2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100" spc="-15" dirty="0">
                <a:latin typeface="Times New Roman" pitchFamily="18" charset="0"/>
                <a:cs typeface="Times New Roman" pitchFamily="18" charset="0"/>
              </a:rPr>
              <a:t>Kurt  </a:t>
            </a:r>
            <a:r>
              <a:rPr sz="2100" spc="-5" dirty="0">
                <a:latin typeface="Times New Roman" pitchFamily="18" charset="0"/>
                <a:cs typeface="Times New Roman" pitchFamily="18" charset="0"/>
              </a:rPr>
              <a:t>Lewin  </a:t>
            </a:r>
            <a:r>
              <a:rPr sz="2100" spc="-15" dirty="0">
                <a:latin typeface="Times New Roman" pitchFamily="18" charset="0"/>
                <a:cs typeface="Times New Roman" pitchFamily="18" charset="0"/>
              </a:rPr>
              <a:t>ve  </a:t>
            </a:r>
            <a:r>
              <a:rPr sz="2100" spc="-5" dirty="0">
                <a:latin typeface="Times New Roman" pitchFamily="18" charset="0"/>
                <a:cs typeface="Times New Roman" pitchFamily="18" charset="0"/>
              </a:rPr>
              <a:t>öğrencilerinin  </a:t>
            </a:r>
            <a:r>
              <a:rPr sz="2100" b="1" spc="-5" dirty="0" err="1">
                <a:latin typeface="Times New Roman" pitchFamily="18" charset="0"/>
                <a:cs typeface="Times New Roman" pitchFamily="18" charset="0"/>
              </a:rPr>
              <a:t>grup</a:t>
            </a:r>
            <a:r>
              <a:rPr sz="2100"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b="1" spc="3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b="1" spc="-5" dirty="0" err="1" smtClean="0">
                <a:latin typeface="Times New Roman" pitchFamily="18" charset="0"/>
                <a:cs typeface="Times New Roman" pitchFamily="18" charset="0"/>
              </a:rPr>
              <a:t>dinamiği</a:t>
            </a:r>
            <a:r>
              <a:rPr lang="tr-TR" sz="21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20" dirty="0" err="1" smtClean="0">
                <a:latin typeface="Times New Roman" pitchFamily="18" charset="0"/>
                <a:cs typeface="Times New Roman" pitchFamily="18" charset="0"/>
              </a:rPr>
              <a:t>çalışmasıdır</a:t>
            </a:r>
            <a:r>
              <a:rPr sz="2100" spc="-2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21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100" spc="-20" dirty="0" err="1" smtClean="0">
                <a:latin typeface="Times New Roman" pitchFamily="18" charset="0"/>
                <a:cs typeface="Times New Roman" pitchFamily="18" charset="0"/>
              </a:rPr>
              <a:t>Lewin</a:t>
            </a:r>
            <a:r>
              <a:rPr lang="tr-TR" sz="2100" spc="-20" dirty="0" smtClean="0">
                <a:latin typeface="Times New Roman" pitchFamily="18" charset="0"/>
                <a:cs typeface="Times New Roman" pitchFamily="18" charset="0"/>
              </a:rPr>
              <a:t> “sosyal gerçeği” </a:t>
            </a:r>
            <a:r>
              <a:rPr lang="tr-TR" sz="2100" spc="-20" dirty="0" err="1" smtClean="0">
                <a:latin typeface="Times New Roman" pitchFamily="18" charset="0"/>
                <a:cs typeface="Times New Roman" pitchFamily="18" charset="0"/>
              </a:rPr>
              <a:t>laboratuvar</a:t>
            </a:r>
            <a:r>
              <a:rPr lang="tr-TR" sz="2100" spc="-20" dirty="0" smtClean="0">
                <a:latin typeface="Times New Roman" pitchFamily="18" charset="0"/>
                <a:cs typeface="Times New Roman" pitchFamily="18" charset="0"/>
              </a:rPr>
              <a:t> ortamına getirmiştir.</a:t>
            </a:r>
          </a:p>
          <a:p>
            <a:pPr algn="just">
              <a:lnSpc>
                <a:spcPct val="100000"/>
              </a:lnSpc>
            </a:pPr>
            <a:endParaRPr lang="tr-TR" sz="2100" spc="-20" dirty="0" smtClean="0">
              <a:latin typeface="Times New Roman" pitchFamily="18" charset="0"/>
              <a:cs typeface="Times New Roman" pitchFamily="18" charset="0"/>
            </a:endParaRPr>
          </a:p>
          <a:p>
            <a:pPr marL="12700" algn="just"/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İkinci gelişme, </a:t>
            </a:r>
            <a:r>
              <a:rPr lang="tr-TR" sz="2100" b="1" dirty="0" smtClean="0">
                <a:latin typeface="Times New Roman" pitchFamily="18" charset="0"/>
                <a:cs typeface="Times New Roman" pitchFamily="18" charset="0"/>
              </a:rPr>
              <a:t>sembolik etkileşim kuramını </a:t>
            </a: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benimsemiş bilim insanlarının ortaya çıkmasıdır. Bu  </a:t>
            </a:r>
            <a:r>
              <a:rPr lang="tr-TR" sz="2100" spc="-5" dirty="0" smtClean="0">
                <a:latin typeface="Times New Roman" pitchFamily="18" charset="0"/>
                <a:cs typeface="Times New Roman" pitchFamily="18" charset="0"/>
              </a:rPr>
              <a:t>nesilden  </a:t>
            </a:r>
            <a:r>
              <a:rPr lang="tr-TR" sz="2100" spc="-20" dirty="0" smtClean="0">
                <a:latin typeface="Times New Roman" pitchFamily="18" charset="0"/>
                <a:cs typeface="Times New Roman" pitchFamily="18" charset="0"/>
              </a:rPr>
              <a:t>Muzaffer</a:t>
            </a:r>
            <a:r>
              <a:rPr lang="tr-TR" sz="21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100" spc="-5" dirty="0" smtClean="0">
                <a:latin typeface="Times New Roman" pitchFamily="18" charset="0"/>
                <a:cs typeface="Times New Roman" pitchFamily="18" charset="0"/>
              </a:rPr>
              <a:t>Şerif </a:t>
            </a:r>
            <a:r>
              <a:rPr lang="tr-TR" sz="2100" b="1" spc="-20" dirty="0" smtClean="0">
                <a:latin typeface="Times New Roman" pitchFamily="18" charset="0"/>
                <a:cs typeface="Times New Roman" pitchFamily="18" charset="0"/>
              </a:rPr>
              <a:t>sosyal    </a:t>
            </a:r>
            <a:r>
              <a:rPr lang="tr-TR" sz="2100" b="1" dirty="0" smtClean="0">
                <a:latin typeface="Times New Roman" pitchFamily="18" charset="0"/>
                <a:cs typeface="Times New Roman" pitchFamily="18" charset="0"/>
              </a:rPr>
              <a:t>normların    </a:t>
            </a:r>
            <a:r>
              <a:rPr lang="tr-TR" sz="2100" spc="-5" dirty="0" smtClean="0">
                <a:latin typeface="Times New Roman" pitchFamily="18" charset="0"/>
                <a:cs typeface="Times New Roman" pitchFamily="18" charset="0"/>
              </a:rPr>
              <a:t>oluşumunu    </a:t>
            </a: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ilk    </a:t>
            </a:r>
            <a:r>
              <a:rPr lang="tr-TR" sz="2100" spc="-20" dirty="0" smtClean="0">
                <a:latin typeface="Times New Roman" pitchFamily="18" charset="0"/>
                <a:cs typeface="Times New Roman" pitchFamily="18" charset="0"/>
              </a:rPr>
              <a:t>defa   </a:t>
            </a:r>
            <a:r>
              <a:rPr lang="tr-TR" sz="2100" spc="2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100" spc="-15" dirty="0" err="1" smtClean="0">
                <a:latin typeface="Times New Roman" pitchFamily="18" charset="0"/>
                <a:cs typeface="Times New Roman" pitchFamily="18" charset="0"/>
              </a:rPr>
              <a:t>laboratuvarda</a:t>
            </a:r>
            <a:r>
              <a:rPr lang="tr-TR" sz="2100" spc="-15" dirty="0" smtClean="0">
                <a:latin typeface="Times New Roman" pitchFamily="18" charset="0"/>
                <a:cs typeface="Times New Roman" pitchFamily="18" charset="0"/>
              </a:rPr>
              <a:t> gerçekleştirmiştir.</a:t>
            </a:r>
          </a:p>
          <a:p>
            <a:pPr marL="12700" algn="just"/>
            <a:endParaRPr lang="tr-TR" sz="2100" spc="-15" dirty="0" smtClean="0">
              <a:latin typeface="Times New Roman" pitchFamily="18" charset="0"/>
              <a:cs typeface="Times New Roman" pitchFamily="18" charset="0"/>
            </a:endParaRPr>
          </a:p>
          <a:p>
            <a:pPr marL="12700" algn="just"/>
            <a:r>
              <a:rPr lang="tr-TR" sz="2100" spc="-5" dirty="0" smtClean="0">
                <a:latin typeface="Times New Roman" pitchFamily="18" charset="0"/>
                <a:cs typeface="Times New Roman" pitchFamily="18" charset="0"/>
              </a:rPr>
              <a:t>Üçüncü gelişme </a:t>
            </a:r>
            <a:r>
              <a:rPr lang="tr-TR" sz="2100" spc="-25" dirty="0" smtClean="0">
                <a:latin typeface="Times New Roman" pitchFamily="18" charset="0"/>
                <a:cs typeface="Times New Roman" pitchFamily="18" charset="0"/>
              </a:rPr>
              <a:t>ABD’de </a:t>
            </a:r>
            <a:r>
              <a:rPr lang="tr-TR" sz="2100" b="1" spc="-5" dirty="0" smtClean="0">
                <a:latin typeface="Times New Roman" pitchFamily="18" charset="0"/>
                <a:cs typeface="Times New Roman" pitchFamily="18" charset="0"/>
              </a:rPr>
              <a:t>kamusal </a:t>
            </a:r>
            <a:r>
              <a:rPr lang="tr-TR" sz="2100" b="1" spc="-10" dirty="0" smtClean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2100" b="1" spc="-20" dirty="0" smtClean="0">
                <a:latin typeface="Times New Roman" pitchFamily="18" charset="0"/>
                <a:cs typeface="Times New Roman" pitchFamily="18" charset="0"/>
              </a:rPr>
              <a:t>özel </a:t>
            </a:r>
            <a:r>
              <a:rPr lang="tr-TR" sz="2100" b="1" spc="-10" dirty="0" smtClean="0">
                <a:latin typeface="Times New Roman" pitchFamily="18" charset="0"/>
                <a:cs typeface="Times New Roman" pitchFamily="18" charset="0"/>
              </a:rPr>
              <a:t>fonların </a:t>
            </a:r>
            <a:r>
              <a:rPr lang="tr-TR" sz="2100" spc="-15" dirty="0" smtClean="0">
                <a:latin typeface="Times New Roman" pitchFamily="18" charset="0"/>
                <a:cs typeface="Times New Roman" pitchFamily="18" charset="0"/>
              </a:rPr>
              <a:t>sosyal  </a:t>
            </a:r>
            <a:r>
              <a:rPr lang="tr-TR" sz="2100" spc="-10" dirty="0" smtClean="0">
                <a:latin typeface="Times New Roman" pitchFamily="18" charset="0"/>
                <a:cs typeface="Times New Roman" pitchFamily="18" charset="0"/>
              </a:rPr>
              <a:t>psikolojik araştırmalara kaynaklık </a:t>
            </a:r>
            <a:r>
              <a:rPr lang="tr-TR" sz="2100" spc="-25" dirty="0" smtClean="0">
                <a:latin typeface="Times New Roman" pitchFamily="18" charset="0"/>
                <a:cs typeface="Times New Roman" pitchFamily="18" charset="0"/>
              </a:rPr>
              <a:t>etmesidir.</a:t>
            </a:r>
            <a:endParaRPr lang="tr-TR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endParaRPr lang="tr-TR" sz="2400" spc="-20" dirty="0" smtClean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endParaRPr lang="tr-TR" sz="2400" spc="-20" dirty="0" smtClean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endParaRPr lang="tr-TR" sz="2400" spc="-20" dirty="0" smtClean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endParaRPr lang="tr-TR" sz="2400" spc="-20" dirty="0" smtClean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6406-FF31-4D1C-B5C0-8AA266A7E4DC}" type="datetime6">
              <a:rPr lang="tr-TR" smtClean="0"/>
              <a:pPr/>
              <a:t>Şubat 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53696"/>
            <a:ext cx="82296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395">
              <a:lnSpc>
                <a:spcPct val="100000"/>
              </a:lnSpc>
            </a:pP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1970’LERDEN GÜNÜMÜZE</a:t>
            </a:r>
            <a:br>
              <a:rPr lang="tr-TR" sz="3200" spc="-5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 SOSYAL PSİKOLOJİ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990600" y="1524000"/>
            <a:ext cx="7489190" cy="4680585"/>
          </a:xfrm>
          <a:custGeom>
            <a:avLst/>
            <a:gdLst/>
            <a:ahLst/>
            <a:cxnLst/>
            <a:rect l="l" t="t" r="r" b="b"/>
            <a:pathLst>
              <a:path w="7489190" h="4680585">
                <a:moveTo>
                  <a:pt x="0" y="4680458"/>
                </a:moveTo>
                <a:lnTo>
                  <a:pt x="7488808" y="4680458"/>
                </a:lnTo>
                <a:lnTo>
                  <a:pt x="7488808" y="0"/>
                </a:lnTo>
                <a:lnTo>
                  <a:pt x="0" y="0"/>
                </a:lnTo>
                <a:lnTo>
                  <a:pt x="0" y="4680458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78509" y="1620520"/>
            <a:ext cx="7334250" cy="50629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 smtClean="0">
                <a:latin typeface="Times New Roman" pitchFamily="18" charset="0"/>
                <a:cs typeface="Times New Roman" pitchFamily="18" charset="0"/>
              </a:rPr>
              <a:t>Modern </a:t>
            </a:r>
            <a:r>
              <a:rPr sz="2400" b="1" spc="-15" dirty="0" err="1">
                <a:latin typeface="Times New Roman" pitchFamily="18" charset="0"/>
                <a:cs typeface="Times New Roman" pitchFamily="18" charset="0"/>
              </a:rPr>
              <a:t>Sosyal</a:t>
            </a:r>
            <a:r>
              <a:rPr sz="2400" b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0" dirty="0" err="1" smtClean="0">
                <a:latin typeface="Times New Roman" pitchFamily="18" charset="0"/>
                <a:cs typeface="Times New Roman" pitchFamily="18" charset="0"/>
              </a:rPr>
              <a:t>Psikoloji</a:t>
            </a:r>
            <a:endParaRPr lang="tr-TR" sz="2400" b="1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Günümüzde sosyal psikoloji problem konuları bakımından diğer  sosyal bilimlerden ayrılmaktadır. </a:t>
            </a:r>
          </a:p>
          <a:p>
            <a:pPr marL="12700">
              <a:lnSpc>
                <a:spcPct val="100000"/>
              </a:lnSpc>
            </a:pP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Ele alınan sosyal davranış;</a:t>
            </a:r>
          </a:p>
          <a:p>
            <a:pPr marL="12700"/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*Kesitsel; sosyalleşmiş kişinin sosyal ortam içindeki ilişkileri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*Boylamsal; sosyalleşme ve sosyal gelişim</a:t>
            </a:r>
          </a:p>
          <a:p>
            <a:pPr marL="12700">
              <a:lnSpc>
                <a:spcPct val="100000"/>
              </a:lnSpc>
            </a:pPr>
            <a:endParaRPr lang="tr-TR" sz="2400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Günümüz sosyal psikolojisi hangi yönlerde </a:t>
            </a:r>
            <a:r>
              <a:rPr lang="tr-TR" sz="2400" b="1" spc="-10" dirty="0" smtClean="0">
                <a:latin typeface="Times New Roman" pitchFamily="18" charset="0"/>
                <a:cs typeface="Times New Roman" pitchFamily="18" charset="0"/>
              </a:rPr>
              <a:t>gelişmektedir</a:t>
            </a: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12700">
              <a:lnSpc>
                <a:spcPct val="100000"/>
              </a:lnSpc>
            </a:pP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*Bilişsel sosyal psikoloji akımı </a:t>
            </a:r>
          </a:p>
          <a:p>
            <a:pPr marL="12700">
              <a:lnSpc>
                <a:spcPct val="100000"/>
              </a:lnSpc>
            </a:pP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*Yaşam boyu gelişim</a:t>
            </a:r>
          </a:p>
          <a:p>
            <a:pPr marL="12700">
              <a:lnSpc>
                <a:spcPct val="100000"/>
              </a:lnSpc>
            </a:pP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*Kültürler-arası psikoloji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 smtClean="0">
              <a:latin typeface="Times New Roman"/>
              <a:cs typeface="Times New Roman"/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6328-DD11-4245-B7F4-23933AC39F64}" type="datetime6">
              <a:rPr lang="tr-TR" smtClean="0"/>
              <a:pPr/>
              <a:t>Şubat 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24000" y="838200"/>
          <a:ext cx="6849070" cy="45479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5783447"/>
                <a:gridCol w="151223"/>
              </a:tblGrid>
              <a:tr h="399541">
                <a:tc>
                  <a:txBody>
                    <a:bodyPr/>
                    <a:lstStyle/>
                    <a:p>
                      <a:pPr marR="50800" algn="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800" b="1" spc="-5" dirty="0">
                          <a:latin typeface="Verdana"/>
                          <a:cs typeface="Verdana"/>
                        </a:rPr>
                        <a:t>fta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Konular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800" spc="-10" dirty="0">
                          <a:latin typeface="Times New Roman" pitchFamily="18" charset="0"/>
                          <a:cs typeface="Times New Roman" pitchFamily="18" charset="0"/>
                        </a:rPr>
                        <a:t>Sosyal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psikoloji nedir? </a:t>
                      </a:r>
                      <a:r>
                        <a:rPr sz="1800" spc="-20" dirty="0" err="1">
                          <a:latin typeface="Times New Roman" pitchFamily="18" charset="0"/>
                          <a:cs typeface="Times New Roman" pitchFamily="18" charset="0"/>
                        </a:rPr>
                        <a:t>Tarihsel</a:t>
                      </a:r>
                      <a:r>
                        <a:rPr sz="1800" spc="-2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5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gelişimi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Sosyal etki ve uyma araştırmaları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43204"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3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Sosyal uyma davranışını etkileyen etkenler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4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Tutum</a:t>
                      </a:r>
                      <a:r>
                        <a:rPr lang="tr-T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ve davranış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43204"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5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Tutumların gelişmesi ve kalıplaşması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43331"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6</a:t>
                      </a: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ARA SINAV  (21-26 Mart 2016)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 cap="flat" cmpd="sng" algn="ctr">
                      <a:solidFill>
                        <a:srgbClr val="41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7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 cap="flat" cmpd="sng" algn="ctr">
                      <a:solidFill>
                        <a:srgbClr val="41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tr-TR" sz="1800" spc="-5" dirty="0" smtClean="0">
                          <a:latin typeface="Times New Roman" pitchFamily="18" charset="0"/>
                          <a:cs typeface="Times New Roman" pitchFamily="18" charset="0"/>
                        </a:rPr>
                        <a:t>Tutum </a:t>
                      </a:r>
                      <a:r>
                        <a:rPr lang="tr-TR" sz="1800" spc="-5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deği</a:t>
                      </a:r>
                      <a:r>
                        <a:rPr sz="1800" spc="-5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şimine</a:t>
                      </a:r>
                      <a:r>
                        <a:rPr sz="1800" spc="-5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5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kuramsal</a:t>
                      </a:r>
                      <a:r>
                        <a:rPr sz="1800" spc="45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1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yaklaşımlar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41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8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 cap="flat" cmpd="sng" algn="ctr">
                      <a:solidFill>
                        <a:srgbClr val="41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spc="-5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İletişim</a:t>
                      </a:r>
                      <a:r>
                        <a:rPr lang="tr-TR" sz="1800" spc="-5" dirty="0" smtClean="0">
                          <a:latin typeface="Times New Roman" pitchFamily="18" charset="0"/>
                          <a:cs typeface="Times New Roman" pitchFamily="18" charset="0"/>
                        </a:rPr>
                        <a:t>de kaynağın ve propagandanın özellikleri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41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43204"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9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 cap="flat" cmpd="sng" algn="ctr">
                      <a:solidFill>
                        <a:srgbClr val="41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spc="-5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İletişim</a:t>
                      </a:r>
                      <a:r>
                        <a:rPr lang="tr-TR" sz="1800" spc="-5" dirty="0" smtClean="0">
                          <a:latin typeface="Times New Roman" pitchFamily="18" charset="0"/>
                          <a:cs typeface="Times New Roman" pitchFamily="18" charset="0"/>
                        </a:rPr>
                        <a:t>de hedefin</a:t>
                      </a:r>
                      <a:r>
                        <a:rPr sz="1800" spc="-5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ortam</a:t>
                      </a:r>
                      <a:r>
                        <a:rPr lang="tr-T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ın</a:t>
                      </a:r>
                      <a:r>
                        <a:rPr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10" dirty="0">
                          <a:latin typeface="Times New Roman" pitchFamily="18" charset="0"/>
                          <a:cs typeface="Times New Roman" pitchFamily="18" charset="0"/>
                        </a:rPr>
                        <a:t>ve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kültürün özellikleri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41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spc="5" dirty="0">
                          <a:latin typeface="Verdana"/>
                          <a:cs typeface="Verdana"/>
                        </a:rPr>
                        <a:t>10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spc="-10" dirty="0">
                          <a:latin typeface="Times New Roman" pitchFamily="18" charset="0"/>
                          <a:cs typeface="Times New Roman" pitchFamily="18" charset="0"/>
                        </a:rPr>
                        <a:t>Sosyal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biliş </a:t>
                      </a:r>
                      <a:r>
                        <a:rPr sz="1800" spc="-10" dirty="0">
                          <a:latin typeface="Times New Roman" pitchFamily="18" charset="0"/>
                          <a:cs typeface="Times New Roman" pitchFamily="18" charset="0"/>
                        </a:rPr>
                        <a:t>(Sosyal</a:t>
                      </a:r>
                      <a:r>
                        <a:rPr sz="1800" spc="1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5" dirty="0" err="1">
                          <a:latin typeface="Times New Roman" pitchFamily="18" charset="0"/>
                          <a:cs typeface="Times New Roman" pitchFamily="18" charset="0"/>
                        </a:rPr>
                        <a:t>algı</a:t>
                      </a:r>
                      <a:r>
                        <a:rPr sz="1800" spc="-5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tr-TR" sz="1800" spc="-5" dirty="0" smtClean="0">
                          <a:latin typeface="Times New Roman" pitchFamily="18" charset="0"/>
                          <a:cs typeface="Times New Roman" pitchFamily="18" charset="0"/>
                        </a:rPr>
                        <a:t>: İzlenim oluşturma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 cap="flat" cmpd="sng" algn="ctr">
                      <a:solidFill>
                        <a:srgbClr val="41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lang="tr-TR" sz="1800" dirty="0" smtClean="0">
                          <a:latin typeface="Verdana"/>
                          <a:cs typeface="Verdana"/>
                        </a:rPr>
                        <a:t>11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 cap="flat" cmpd="sng" algn="ctr">
                      <a:solidFill>
                        <a:srgbClr val="41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1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Atıf</a:t>
                      </a:r>
                      <a:r>
                        <a:rPr lang="tr-T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kuramları ve atıf yanılgıları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41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1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1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41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 cap="flat" cmpd="sng" algn="ctr">
                      <a:solidFill>
                        <a:srgbClr val="41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spc="5" dirty="0" smtClean="0">
                          <a:latin typeface="Verdana"/>
                          <a:cs typeface="Verdana"/>
                        </a:rPr>
                        <a:t>1</a:t>
                      </a:r>
                      <a:r>
                        <a:rPr lang="tr-TR" sz="1800" spc="5" dirty="0" smtClean="0">
                          <a:latin typeface="Verdana"/>
                          <a:cs typeface="Verdana"/>
                        </a:rPr>
                        <a:t>2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lang="tr-T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Sosyometri</a:t>
                      </a:r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,g</a:t>
                      </a:r>
                      <a:r>
                        <a:rPr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rup</a:t>
                      </a:r>
                      <a:r>
                        <a:rPr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10" dirty="0">
                          <a:latin typeface="Times New Roman" pitchFamily="18" charset="0"/>
                          <a:cs typeface="Times New Roman" pitchFamily="18" charset="0"/>
                        </a:rPr>
                        <a:t>yapısı </a:t>
                      </a:r>
                      <a:r>
                        <a:rPr sz="1800" spc="-10" dirty="0" err="1"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r>
                        <a:rPr sz="1800" spc="-3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1800" spc="-35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sz="1800" spc="-5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tr-TR" sz="1800" spc="-5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namiği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43331"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spc="5" dirty="0" smtClean="0">
                          <a:latin typeface="Verdana"/>
                          <a:cs typeface="Verdana"/>
                        </a:rPr>
                        <a:t>1</a:t>
                      </a:r>
                      <a:r>
                        <a:rPr lang="tr-TR" sz="1800" spc="5" dirty="0" smtClean="0">
                          <a:latin typeface="Verdana"/>
                          <a:cs typeface="Verdana"/>
                        </a:rPr>
                        <a:t>3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pc="-5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sz="1800" spc="-5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osyal</a:t>
                      </a:r>
                      <a:r>
                        <a:rPr sz="1800" spc="-65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5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gelişim</a:t>
                      </a:r>
                      <a:r>
                        <a:rPr lang="tr-TR" sz="1800" spc="-5" dirty="0" smtClean="0">
                          <a:latin typeface="Times New Roman" pitchFamily="18" charset="0"/>
                          <a:cs typeface="Times New Roman" pitchFamily="18" charset="0"/>
                        </a:rPr>
                        <a:t>, kültür </a:t>
                      </a:r>
                      <a:r>
                        <a:rPr lang="tr-TR" sz="1800" spc="-10" dirty="0" smtClean="0"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r>
                        <a:rPr lang="tr-TR" sz="1800" spc="-45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1800" spc="-5" dirty="0" smtClean="0">
                          <a:latin typeface="Times New Roman" pitchFamily="18" charset="0"/>
                          <a:cs typeface="Times New Roman" pitchFamily="18" charset="0"/>
                        </a:rPr>
                        <a:t>benlik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spc="5" dirty="0" smtClean="0">
                          <a:latin typeface="Verdana"/>
                          <a:cs typeface="Verdana"/>
                        </a:rPr>
                        <a:t>1</a:t>
                      </a:r>
                      <a:r>
                        <a:rPr lang="tr-TR" sz="1800" spc="5" dirty="0" smtClean="0">
                          <a:latin typeface="Verdana"/>
                          <a:cs typeface="Verdana"/>
                        </a:rPr>
                        <a:t>4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Genel değerlendirme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4183C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43204"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FİNAL</a:t>
                      </a:r>
                      <a:r>
                        <a:rPr lang="tr-T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SINAVI (16-25 Mayıs 2016)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9525">
                      <a:solidFill>
                        <a:srgbClr val="4183C1"/>
                      </a:solidFill>
                      <a:prstDash val="solid"/>
                    </a:lnR>
                    <a:lnT w="9525">
                      <a:solidFill>
                        <a:srgbClr val="4183C1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4183C1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B3B3A"/>
                    </a:solidFill>
                  </a:tcPr>
                </a:tc>
              </a:tr>
            </a:tbl>
          </a:graphicData>
        </a:graphic>
      </p:graphicFrame>
      <p:sp>
        <p:nvSpPr>
          <p:cNvPr id="3" name="2 Altbilgi Yer Tutucusu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D4674C27-8E37-4570-AB1F-C899E868D04A}" type="datetime6">
              <a:rPr lang="tr-TR" smtClean="0"/>
              <a:pPr/>
              <a:t>Şubat 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90600" y="962502"/>
            <a:ext cx="486029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Kaynak Kitaplar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 txBox="1"/>
          <p:nvPr/>
        </p:nvSpPr>
        <p:spPr>
          <a:xfrm>
            <a:off x="381000" y="1752600"/>
            <a:ext cx="5943600" cy="43216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lang="tr-TR" sz="2000" b="1" spc="-35" dirty="0" smtClean="0">
                <a:latin typeface="Times New Roman" pitchFamily="18" charset="0"/>
                <a:cs typeface="Times New Roman" pitchFamily="18" charset="0"/>
              </a:rPr>
              <a:t>Ders kitabı: </a:t>
            </a:r>
            <a:r>
              <a:rPr sz="2000" b="1" spc="-35" dirty="0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sz="2000" b="1" spc="-35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sz="2000" b="1" spc="-70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Çiğdem </a:t>
            </a:r>
            <a:r>
              <a:rPr sz="2000" b="1" spc="-10" dirty="0">
                <a:latin typeface="Times New Roman" pitchFamily="18" charset="0"/>
                <a:cs typeface="Times New Roman" pitchFamily="18" charset="0"/>
              </a:rPr>
              <a:t>KAĞITÇIBAŞI </a:t>
            </a:r>
            <a:r>
              <a:rPr sz="2000" b="1" spc="-30" dirty="0">
                <a:latin typeface="Times New Roman" pitchFamily="18" charset="0"/>
                <a:cs typeface="Times New Roman" pitchFamily="18" charset="0"/>
              </a:rPr>
              <a:t>(Yeni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İnsan </a:t>
            </a:r>
            <a:r>
              <a:rPr sz="2000" b="1" spc="-15" dirty="0">
                <a:latin typeface="Times New Roman" pitchFamily="18" charset="0"/>
                <a:cs typeface="Times New Roman" pitchFamily="18" charset="0"/>
              </a:rPr>
              <a:t>ve</a:t>
            </a:r>
            <a:r>
              <a:rPr sz="2000" b="1" spc="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İnsanlar)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lang="tr-TR" sz="2000" spc="-15" dirty="0" smtClean="0">
                <a:latin typeface="Times New Roman" pitchFamily="18" charset="0"/>
                <a:cs typeface="Times New Roman" pitchFamily="18" charset="0"/>
              </a:rPr>
              <a:t>Yardımcı kaynak: Sosyal Psikoloji (Anadolu Üniversitesi Yayın No. 1288)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lang="tr-TR" sz="2000" spc="-15" dirty="0" smtClean="0">
                <a:latin typeface="Times New Roman" pitchFamily="18" charset="0"/>
                <a:cs typeface="Times New Roman" pitchFamily="18" charset="0"/>
              </a:rPr>
              <a:t>Yardımcı kaynak: </a:t>
            </a:r>
            <a:r>
              <a:rPr sz="2000" spc="-50" dirty="0" smtClean="0">
                <a:latin typeface="Times New Roman" pitchFamily="18" charset="0"/>
                <a:cs typeface="Times New Roman" pitchFamily="18" charset="0"/>
              </a:rPr>
              <a:t>Prof.</a:t>
            </a:r>
            <a:r>
              <a:rPr lang="tr-TR" sz="20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0" dirty="0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Ali DÖNMEZ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(Sosyal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 err="1">
                <a:latin typeface="Times New Roman" pitchFamily="18" charset="0"/>
                <a:cs typeface="Times New Roman" pitchFamily="18" charset="0"/>
              </a:rPr>
              <a:t>Psikoloji</a:t>
            </a:r>
            <a:r>
              <a:rPr sz="2000" spc="-15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2000" spc="-1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lang="tr-TR" sz="2000" spc="-15" dirty="0" smtClean="0">
                <a:latin typeface="Times New Roman" pitchFamily="18" charset="0"/>
                <a:cs typeface="Times New Roman" pitchFamily="18" charset="0"/>
              </a:rPr>
              <a:t>Yardımcı kaynak: Öğretmen slaytları (</a:t>
            </a:r>
            <a:r>
              <a:rPr lang="tr-TR" sz="2000" b="1" spc="-15" dirty="0" smtClean="0">
                <a:latin typeface="Times New Roman" pitchFamily="18" charset="0"/>
                <a:cs typeface="Times New Roman" pitchFamily="18" charset="0"/>
              </a:rPr>
              <a:t>YDÜ </a:t>
            </a:r>
            <a:r>
              <a:rPr lang="tr-TR" sz="2000" b="1" spc="-15" dirty="0" err="1" smtClean="0">
                <a:latin typeface="Times New Roman" pitchFamily="18" charset="0"/>
                <a:cs typeface="Times New Roman" pitchFamily="18" charset="0"/>
              </a:rPr>
              <a:t>UZEM’e</a:t>
            </a:r>
            <a:r>
              <a:rPr lang="tr-TR" sz="2000" b="1" spc="-15" dirty="0" smtClean="0">
                <a:latin typeface="Times New Roman" pitchFamily="18" charset="0"/>
                <a:cs typeface="Times New Roman" pitchFamily="18" charset="0"/>
              </a:rPr>
              <a:t> ders öncesi kaydedilecektir)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endParaRPr lang="tr-TR" sz="2000" spc="-1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tabLst>
                <a:tab pos="355600" algn="l"/>
              </a:tabLst>
            </a:pPr>
            <a:r>
              <a:rPr lang="tr-TR" sz="2000" spc="-15" dirty="0" smtClean="0">
                <a:latin typeface="Times New Roman" pitchFamily="18" charset="0"/>
                <a:cs typeface="Times New Roman" pitchFamily="18" charset="0"/>
              </a:rPr>
              <a:t>      Not: Öğretmen slaytları konunun ana hatları ve anahtar kavramların vurgulanması için hazırlanmaktadır. Derse ve </a:t>
            </a:r>
            <a:r>
              <a:rPr lang="tr-TR" sz="2000" b="1" spc="-15" dirty="0" smtClean="0">
                <a:latin typeface="Times New Roman" pitchFamily="18" charset="0"/>
                <a:cs typeface="Times New Roman" pitchFamily="18" charset="0"/>
              </a:rPr>
              <a:t>sınava hazırlık kapsamında ders kitabına çalışılacaktır.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6"/>
          <p:cNvSpPr/>
          <p:nvPr/>
        </p:nvSpPr>
        <p:spPr>
          <a:xfrm>
            <a:off x="6400800" y="1752600"/>
            <a:ext cx="2287143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B5BA-FEB7-47D5-AEEE-A9B826006015}" type="datetime6">
              <a:rPr lang="tr-TR" smtClean="0"/>
              <a:pPr/>
              <a:t>Şubat 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24000" y="1447800"/>
          <a:ext cx="6340803" cy="37122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69299"/>
                <a:gridCol w="25400"/>
                <a:gridCol w="1023052"/>
                <a:gridCol w="1023052"/>
              </a:tblGrid>
              <a:tr h="381000">
                <a:tc gridSpan="4"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b="1" spc="-5" dirty="0">
                          <a:solidFill>
                            <a:srgbClr val="444444"/>
                          </a:solidFill>
                          <a:latin typeface="Arial Black" pitchFamily="34" charset="0"/>
                          <a:cs typeface="Verdana"/>
                        </a:rPr>
                        <a:t>DEĞERLENDİRME</a:t>
                      </a:r>
                      <a:r>
                        <a:rPr sz="1200" b="1" spc="-65" dirty="0">
                          <a:solidFill>
                            <a:srgbClr val="444444"/>
                          </a:solidFill>
                          <a:latin typeface="Arial Black" pitchFamily="34" charset="0"/>
                          <a:cs typeface="Verdan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444444"/>
                          </a:solidFill>
                          <a:latin typeface="Arial Black" pitchFamily="34" charset="0"/>
                          <a:cs typeface="Verdana"/>
                        </a:rPr>
                        <a:t>SİSTEMİ</a:t>
                      </a:r>
                      <a:endParaRPr sz="1200" b="1" dirty="0">
                        <a:latin typeface="Arial Black" pitchFamily="34" charset="0"/>
                        <a:cs typeface="Verdana"/>
                      </a:endParaRPr>
                    </a:p>
                  </a:txBody>
                  <a:tcPr marL="0" marR="0" marT="0" marB="0"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b="1" dirty="0">
                        <a:latin typeface="Arial Black" pitchFamily="34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b="1" dirty="0">
                        <a:latin typeface="Arial Black" pitchFamily="34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b="1" dirty="0">
                        <a:latin typeface="Arial Black" pitchFamily="34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b="1" dirty="0">
                        <a:latin typeface="Arial Black" pitchFamily="34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b="1" dirty="0">
                        <a:latin typeface="Arial Black" pitchFamily="34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"/>
                        </a:spcBef>
                      </a:pPr>
                      <a:endParaRPr sz="1200" b="1" dirty="0">
                        <a:latin typeface="Arial Black" pitchFamily="34" charset="0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</a:pPr>
                      <a:endParaRPr sz="1200" b="1" dirty="0">
                        <a:latin typeface="Arial Black" pitchFamily="34" charset="0"/>
                        <a:cs typeface="Verdana"/>
                      </a:endParaRPr>
                    </a:p>
                  </a:txBody>
                  <a:tcPr marL="0" marR="0" marT="0" marB="0"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 Black" pitchFamily="34" charset="0"/>
                      </a:endParaRPr>
                    </a:p>
                  </a:txBody>
                  <a:tcPr marL="0" marR="0" marT="0" marB="0"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b="1" dirty="0">
                        <a:latin typeface="Arial Black" pitchFamily="34" charset="0"/>
                        <a:cs typeface="Times New Roman"/>
                      </a:endParaRPr>
                    </a:p>
                    <a:p>
                      <a:pPr marL="92075" marR="476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200" b="1" dirty="0" smtClean="0">
                          <a:solidFill>
                            <a:srgbClr val="444444"/>
                          </a:solidFill>
                          <a:latin typeface="Arial Black" pitchFamily="34" charset="0"/>
                          <a:cs typeface="Verdana"/>
                        </a:rPr>
                        <a:t>KATKI  </a:t>
                      </a:r>
                      <a:endParaRPr lang="tr-TR" sz="1200" b="1" dirty="0" smtClean="0">
                        <a:solidFill>
                          <a:srgbClr val="444444"/>
                        </a:solidFill>
                        <a:latin typeface="Arial Black" pitchFamily="34" charset="0"/>
                        <a:cs typeface="Verdana"/>
                      </a:endParaRPr>
                    </a:p>
                    <a:p>
                      <a:pPr marL="92075" marR="476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200" b="1" spc="-5" dirty="0" smtClean="0">
                          <a:solidFill>
                            <a:srgbClr val="444444"/>
                          </a:solidFill>
                          <a:latin typeface="Arial Black" pitchFamily="34" charset="0"/>
                          <a:cs typeface="Verdana"/>
                        </a:rPr>
                        <a:t>Y</a:t>
                      </a:r>
                      <a:r>
                        <a:rPr sz="1200" b="1" dirty="0" smtClean="0">
                          <a:solidFill>
                            <a:srgbClr val="444444"/>
                          </a:solidFill>
                          <a:latin typeface="Arial Black" pitchFamily="34" charset="0"/>
                          <a:cs typeface="Verdana"/>
                        </a:rPr>
                        <a:t>ÜZD</a:t>
                      </a:r>
                      <a:r>
                        <a:rPr sz="1200" b="1" spc="-5" dirty="0" smtClean="0">
                          <a:solidFill>
                            <a:srgbClr val="444444"/>
                          </a:solidFill>
                          <a:latin typeface="Arial Black" pitchFamily="34" charset="0"/>
                          <a:cs typeface="Verdana"/>
                        </a:rPr>
                        <a:t>E</a:t>
                      </a:r>
                      <a:r>
                        <a:rPr sz="1200" b="1" dirty="0" smtClean="0">
                          <a:solidFill>
                            <a:srgbClr val="444444"/>
                          </a:solidFill>
                          <a:latin typeface="Arial Black" pitchFamily="34" charset="0"/>
                          <a:cs typeface="Verdana"/>
                        </a:rPr>
                        <a:t>Sİ</a:t>
                      </a:r>
                      <a:endParaRPr sz="1200" b="1" dirty="0">
                        <a:latin typeface="Arial Black" pitchFamily="34" charset="0"/>
                        <a:cs typeface="Verdana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 Black" pitchFamily="34" charset="0"/>
                      </a:endParaRPr>
                    </a:p>
                  </a:txBody>
                  <a:tcPr marL="0" marR="0" marT="0" marB="0"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200" b="0" spc="-5" dirty="0">
                          <a:solidFill>
                            <a:srgbClr val="444444"/>
                          </a:solidFill>
                          <a:latin typeface="Arial Black" pitchFamily="34" charset="0"/>
                          <a:cs typeface="Verdana"/>
                        </a:rPr>
                        <a:t>Ara</a:t>
                      </a:r>
                      <a:r>
                        <a:rPr sz="1200" b="0" spc="-90" dirty="0">
                          <a:solidFill>
                            <a:srgbClr val="444444"/>
                          </a:solidFill>
                          <a:latin typeface="Arial Black" pitchFamily="34" charset="0"/>
                          <a:cs typeface="Verdana"/>
                        </a:rPr>
                        <a:t> </a:t>
                      </a:r>
                      <a:r>
                        <a:rPr sz="1200" b="0" spc="-5" dirty="0">
                          <a:solidFill>
                            <a:srgbClr val="444444"/>
                          </a:solidFill>
                          <a:latin typeface="Arial Black" pitchFamily="34" charset="0"/>
                          <a:cs typeface="Verdana"/>
                        </a:rPr>
                        <a:t>Sınav</a:t>
                      </a:r>
                      <a:endParaRPr sz="1200" b="0" dirty="0">
                        <a:latin typeface="Arial Black" pitchFamily="34" charset="0"/>
                        <a:cs typeface="Verdana"/>
                      </a:endParaRPr>
                    </a:p>
                  </a:txBody>
                  <a:tcPr marL="0" marR="0" marT="0" marB="0"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0" dirty="0">
                        <a:latin typeface="Arial Black" pitchFamily="34" charset="0"/>
                      </a:endParaRPr>
                    </a:p>
                  </a:txBody>
                  <a:tcPr marL="0" marR="0" marT="0" marB="0"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lang="tr-TR" sz="1200" b="0" dirty="0" smtClean="0">
                          <a:latin typeface="Arial Black" pitchFamily="34" charset="0"/>
                          <a:cs typeface="Verdana"/>
                        </a:rPr>
                        <a:t>35</a:t>
                      </a:r>
                      <a:endParaRPr sz="1200" b="0" dirty="0">
                        <a:latin typeface="Arial Black" pitchFamily="34" charset="0"/>
                        <a:cs typeface="Verdana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dirty="0" smtClean="0">
                          <a:latin typeface="Arial Black" pitchFamily="34" charset="0"/>
                        </a:rPr>
                        <a:t>Test tipi</a:t>
                      </a:r>
                      <a:endParaRPr lang="tr-TR" sz="1200" b="0" dirty="0">
                        <a:latin typeface="Arial Black" pitchFamily="34" charset="0"/>
                      </a:endParaRPr>
                    </a:p>
                  </a:txBody>
                  <a:tcPr marL="0" marR="0" marT="0" marB="0"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lang="tr-TR" sz="1200" b="0" dirty="0" smtClean="0">
                          <a:latin typeface="Arial Black" pitchFamily="34" charset="0"/>
                          <a:cs typeface="Verdana"/>
                        </a:rPr>
                        <a:t>Final</a:t>
                      </a:r>
                      <a:endParaRPr sz="1200" b="0" dirty="0">
                        <a:latin typeface="Arial Black" pitchFamily="34" charset="0"/>
                        <a:cs typeface="Verdana"/>
                      </a:endParaRPr>
                    </a:p>
                  </a:txBody>
                  <a:tcPr marL="0" marR="0" marT="0" marB="0"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0" dirty="0">
                        <a:latin typeface="Arial Black" pitchFamily="34" charset="0"/>
                      </a:endParaRPr>
                    </a:p>
                  </a:txBody>
                  <a:tcPr marL="0" marR="0" marT="0" marB="0"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lang="tr-TR" sz="1200" b="0" dirty="0" smtClean="0">
                          <a:latin typeface="Arial Black" pitchFamily="34" charset="0"/>
                          <a:cs typeface="Verdana"/>
                        </a:rPr>
                        <a:t>55</a:t>
                      </a:r>
                      <a:endParaRPr sz="1200" b="0" dirty="0">
                        <a:latin typeface="Arial Black" pitchFamily="34" charset="0"/>
                        <a:cs typeface="Verdana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dirty="0" smtClean="0">
                          <a:latin typeface="Arial Black" pitchFamily="34" charset="0"/>
                        </a:rPr>
                        <a:t>Test tipi</a:t>
                      </a:r>
                    </a:p>
                    <a:p>
                      <a:r>
                        <a:rPr lang="tr-TR" sz="1200" b="0" dirty="0" smtClean="0">
                          <a:latin typeface="Arial Black" pitchFamily="34" charset="0"/>
                        </a:rPr>
                        <a:t>(Ara sınav öncesi konular dahil)</a:t>
                      </a:r>
                      <a:endParaRPr lang="tr-TR" sz="1200" b="0" dirty="0">
                        <a:latin typeface="Arial Black" pitchFamily="34" charset="0"/>
                      </a:endParaRPr>
                    </a:p>
                  </a:txBody>
                  <a:tcPr marL="0" marR="0" marT="0" marB="0"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17373"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lang="tr-TR" sz="1200" b="0" dirty="0" smtClean="0">
                          <a:solidFill>
                            <a:srgbClr val="444444"/>
                          </a:solidFill>
                          <a:latin typeface="Arial Black" pitchFamily="34" charset="0"/>
                          <a:cs typeface="Verdana"/>
                        </a:rPr>
                        <a:t>Aktif katılım</a:t>
                      </a:r>
                      <a:endParaRPr sz="1200" b="0" dirty="0">
                        <a:latin typeface="Arial Black" pitchFamily="34" charset="0"/>
                        <a:cs typeface="Verdana"/>
                      </a:endParaRPr>
                    </a:p>
                  </a:txBody>
                  <a:tcPr marL="0" marR="0" marT="0" marB="0"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0" dirty="0">
                        <a:latin typeface="Arial Black" pitchFamily="34" charset="0"/>
                      </a:endParaRPr>
                    </a:p>
                  </a:txBody>
                  <a:tcPr marL="0" marR="0" marT="0" marB="0"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200" b="0" dirty="0">
                          <a:solidFill>
                            <a:srgbClr val="444444"/>
                          </a:solidFill>
                          <a:latin typeface="Arial Black" pitchFamily="34" charset="0"/>
                          <a:cs typeface="Verdana"/>
                        </a:rPr>
                        <a:t>10</a:t>
                      </a:r>
                      <a:endParaRPr sz="1200" b="0" dirty="0">
                        <a:latin typeface="Arial Black" pitchFamily="34" charset="0"/>
                        <a:cs typeface="Verdana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0" dirty="0">
                        <a:latin typeface="Arial Black" pitchFamily="34" charset="0"/>
                      </a:endParaRPr>
                    </a:p>
                  </a:txBody>
                  <a:tcPr marL="0" marR="0" marT="0" marB="0"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53516">
                <a:tc>
                  <a:txBody>
                    <a:bodyPr/>
                    <a:lstStyle/>
                    <a:p>
                      <a:pPr marR="27940" algn="l">
                        <a:lnSpc>
                          <a:spcPct val="100000"/>
                        </a:lnSpc>
                      </a:pPr>
                      <a:r>
                        <a:rPr sz="1200" b="0" dirty="0" err="1" smtClean="0">
                          <a:solidFill>
                            <a:srgbClr val="444444"/>
                          </a:solidFill>
                          <a:latin typeface="Arial Black" pitchFamily="34" charset="0"/>
                          <a:cs typeface="Verdana"/>
                        </a:rPr>
                        <a:t>T</a:t>
                      </a:r>
                      <a:r>
                        <a:rPr sz="1200" b="0" spc="-10" dirty="0" err="1" smtClean="0">
                          <a:solidFill>
                            <a:srgbClr val="444444"/>
                          </a:solidFill>
                          <a:latin typeface="Arial Black" pitchFamily="34" charset="0"/>
                          <a:cs typeface="Verdana"/>
                        </a:rPr>
                        <a:t>op</a:t>
                      </a:r>
                      <a:r>
                        <a:rPr sz="1200" b="0" dirty="0" err="1" smtClean="0">
                          <a:solidFill>
                            <a:srgbClr val="444444"/>
                          </a:solidFill>
                          <a:latin typeface="Arial Black" pitchFamily="34" charset="0"/>
                          <a:cs typeface="Verdana"/>
                        </a:rPr>
                        <a:t>lam</a:t>
                      </a:r>
                      <a:endParaRPr sz="1200" b="0" dirty="0">
                        <a:latin typeface="Arial Black" pitchFamily="34" charset="0"/>
                        <a:cs typeface="Verdana"/>
                      </a:endParaRPr>
                    </a:p>
                  </a:txBody>
                  <a:tcPr marL="0" marR="0" marT="0" marB="0"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0">
                        <a:latin typeface="Arial Black" pitchFamily="34" charset="0"/>
                      </a:endParaRPr>
                    </a:p>
                  </a:txBody>
                  <a:tcPr marL="0" marR="0" marT="0" marB="0"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endParaRPr sz="1200" b="0" dirty="0">
                        <a:latin typeface="Arial Black" pitchFamily="34" charset="0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b="0" spc="-5" dirty="0">
                          <a:solidFill>
                            <a:srgbClr val="444444"/>
                          </a:solidFill>
                          <a:latin typeface="Arial Black" pitchFamily="34" charset="0"/>
                          <a:cs typeface="Verdana"/>
                        </a:rPr>
                        <a:t>100</a:t>
                      </a:r>
                      <a:endParaRPr sz="1200" b="0" dirty="0">
                        <a:latin typeface="Arial Black" pitchFamily="34" charset="0"/>
                        <a:cs typeface="Verdana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0" dirty="0">
                        <a:latin typeface="Arial Black" pitchFamily="34" charset="0"/>
                      </a:endParaRPr>
                    </a:p>
                  </a:txBody>
                  <a:tcPr marL="0" marR="0" marT="0" marB="0"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2 Altbilgi Yer Tutucusu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70E53EEE-01F4-46AE-BB35-0C082FEFF147}" type="datetime6">
              <a:rPr lang="tr-TR" smtClean="0"/>
              <a:pPr/>
              <a:t>Şubat 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41601" y="520518"/>
            <a:ext cx="486029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0" dirty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PSİKOLOJİ</a:t>
            </a:r>
            <a:r>
              <a:rPr sz="32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NEDİR</a:t>
            </a: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spc="-5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(Psikolojik açıdan)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5" name="object 5"/>
          <p:cNvSpPr/>
          <p:nvPr/>
        </p:nvSpPr>
        <p:spPr>
          <a:xfrm>
            <a:off x="971600" y="2636901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7056831" y="0"/>
                </a:moveTo>
                <a:lnTo>
                  <a:pt x="144017" y="0"/>
                </a:lnTo>
                <a:lnTo>
                  <a:pt x="98496" y="7345"/>
                </a:lnTo>
                <a:lnTo>
                  <a:pt x="58962" y="27797"/>
                </a:lnTo>
                <a:lnTo>
                  <a:pt x="27786" y="58978"/>
                </a:lnTo>
                <a:lnTo>
                  <a:pt x="7342" y="98511"/>
                </a:lnTo>
                <a:lnTo>
                  <a:pt x="0" y="144018"/>
                </a:lnTo>
                <a:lnTo>
                  <a:pt x="0" y="720089"/>
                </a:lnTo>
                <a:lnTo>
                  <a:pt x="7342" y="765596"/>
                </a:lnTo>
                <a:lnTo>
                  <a:pt x="27786" y="805129"/>
                </a:lnTo>
                <a:lnTo>
                  <a:pt x="58962" y="836310"/>
                </a:lnTo>
                <a:lnTo>
                  <a:pt x="98496" y="856762"/>
                </a:lnTo>
                <a:lnTo>
                  <a:pt x="144017" y="864108"/>
                </a:lnTo>
                <a:lnTo>
                  <a:pt x="7056831" y="864108"/>
                </a:lnTo>
                <a:lnTo>
                  <a:pt x="7102337" y="856762"/>
                </a:lnTo>
                <a:lnTo>
                  <a:pt x="7141870" y="836310"/>
                </a:lnTo>
                <a:lnTo>
                  <a:pt x="7173051" y="805129"/>
                </a:lnTo>
                <a:lnTo>
                  <a:pt x="7193503" y="765596"/>
                </a:lnTo>
                <a:lnTo>
                  <a:pt x="7200849" y="720089"/>
                </a:lnTo>
                <a:lnTo>
                  <a:pt x="7200849" y="144018"/>
                </a:lnTo>
                <a:lnTo>
                  <a:pt x="7193503" y="98511"/>
                </a:lnTo>
                <a:lnTo>
                  <a:pt x="7173051" y="58978"/>
                </a:lnTo>
                <a:lnTo>
                  <a:pt x="7141870" y="27797"/>
                </a:lnTo>
                <a:lnTo>
                  <a:pt x="7102337" y="7345"/>
                </a:lnTo>
                <a:lnTo>
                  <a:pt x="705683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71600" y="2636901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0" y="144018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7" y="0"/>
                </a:lnTo>
                <a:lnTo>
                  <a:pt x="7056831" y="0"/>
                </a:lnTo>
                <a:lnTo>
                  <a:pt x="7102337" y="7345"/>
                </a:lnTo>
                <a:lnTo>
                  <a:pt x="7141870" y="27797"/>
                </a:lnTo>
                <a:lnTo>
                  <a:pt x="7173051" y="58978"/>
                </a:lnTo>
                <a:lnTo>
                  <a:pt x="7193503" y="98511"/>
                </a:lnTo>
                <a:lnTo>
                  <a:pt x="7200849" y="144018"/>
                </a:lnTo>
                <a:lnTo>
                  <a:pt x="7200849" y="720089"/>
                </a:lnTo>
                <a:lnTo>
                  <a:pt x="7193503" y="765596"/>
                </a:lnTo>
                <a:lnTo>
                  <a:pt x="7173051" y="805129"/>
                </a:lnTo>
                <a:lnTo>
                  <a:pt x="7141870" y="836310"/>
                </a:lnTo>
                <a:lnTo>
                  <a:pt x="7102337" y="856762"/>
                </a:lnTo>
                <a:lnTo>
                  <a:pt x="7056831" y="864108"/>
                </a:lnTo>
                <a:lnTo>
                  <a:pt x="144017" y="864108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89"/>
                </a:lnTo>
                <a:lnTo>
                  <a:pt x="0" y="144018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66800" y="2690336"/>
            <a:ext cx="70104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Sosyal ve kültürel ortamdaki birey davranışının özellikleri ve nedenlerinin incelenmesidir. 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8700" y="3657600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7056831" y="0"/>
                </a:moveTo>
                <a:lnTo>
                  <a:pt x="144018" y="0"/>
                </a:lnTo>
                <a:lnTo>
                  <a:pt x="98496" y="7345"/>
                </a:lnTo>
                <a:lnTo>
                  <a:pt x="58962" y="27797"/>
                </a:lnTo>
                <a:lnTo>
                  <a:pt x="27786" y="58978"/>
                </a:lnTo>
                <a:lnTo>
                  <a:pt x="7342" y="98511"/>
                </a:lnTo>
                <a:lnTo>
                  <a:pt x="0" y="144018"/>
                </a:lnTo>
                <a:lnTo>
                  <a:pt x="0" y="720090"/>
                </a:lnTo>
                <a:lnTo>
                  <a:pt x="7342" y="765596"/>
                </a:lnTo>
                <a:lnTo>
                  <a:pt x="27786" y="805129"/>
                </a:lnTo>
                <a:lnTo>
                  <a:pt x="58962" y="836310"/>
                </a:lnTo>
                <a:lnTo>
                  <a:pt x="98496" y="856762"/>
                </a:lnTo>
                <a:lnTo>
                  <a:pt x="144018" y="864108"/>
                </a:lnTo>
                <a:lnTo>
                  <a:pt x="7056831" y="864108"/>
                </a:lnTo>
                <a:lnTo>
                  <a:pt x="7102337" y="856762"/>
                </a:lnTo>
                <a:lnTo>
                  <a:pt x="7141870" y="836310"/>
                </a:lnTo>
                <a:lnTo>
                  <a:pt x="7173051" y="805129"/>
                </a:lnTo>
                <a:lnTo>
                  <a:pt x="7193503" y="765596"/>
                </a:lnTo>
                <a:lnTo>
                  <a:pt x="7200849" y="720090"/>
                </a:lnTo>
                <a:lnTo>
                  <a:pt x="7200849" y="144018"/>
                </a:lnTo>
                <a:lnTo>
                  <a:pt x="7193503" y="98511"/>
                </a:lnTo>
                <a:lnTo>
                  <a:pt x="7173051" y="58978"/>
                </a:lnTo>
                <a:lnTo>
                  <a:pt x="7141870" y="27797"/>
                </a:lnTo>
                <a:lnTo>
                  <a:pt x="7102337" y="7345"/>
                </a:lnTo>
                <a:lnTo>
                  <a:pt x="705683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28700" y="3657600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0" y="144018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8" y="0"/>
                </a:lnTo>
                <a:lnTo>
                  <a:pt x="7056831" y="0"/>
                </a:lnTo>
                <a:lnTo>
                  <a:pt x="7102337" y="7345"/>
                </a:lnTo>
                <a:lnTo>
                  <a:pt x="7141870" y="27797"/>
                </a:lnTo>
                <a:lnTo>
                  <a:pt x="7173051" y="58978"/>
                </a:lnTo>
                <a:lnTo>
                  <a:pt x="7193503" y="98511"/>
                </a:lnTo>
                <a:lnTo>
                  <a:pt x="7200849" y="144018"/>
                </a:lnTo>
                <a:lnTo>
                  <a:pt x="7200849" y="720090"/>
                </a:lnTo>
                <a:lnTo>
                  <a:pt x="7193503" y="765596"/>
                </a:lnTo>
                <a:lnTo>
                  <a:pt x="7173051" y="805129"/>
                </a:lnTo>
                <a:lnTo>
                  <a:pt x="7141870" y="836310"/>
                </a:lnTo>
                <a:lnTo>
                  <a:pt x="7102337" y="856762"/>
                </a:lnTo>
                <a:lnTo>
                  <a:pt x="7056831" y="864108"/>
                </a:lnTo>
                <a:lnTo>
                  <a:pt x="144018" y="864108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90"/>
                </a:lnTo>
                <a:lnTo>
                  <a:pt x="0" y="144018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66800" y="3657600"/>
            <a:ext cx="685800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49065" algn="l"/>
              </a:tabLst>
            </a:pPr>
            <a:r>
              <a:rPr lang="tr-TR" i="1" spc="-5" dirty="0" smtClean="0">
                <a:latin typeface="Times New Roman" pitchFamily="18" charset="0"/>
                <a:cs typeface="Times New Roman" pitchFamily="18" charset="0"/>
              </a:rPr>
              <a:t>Bireylerin </a:t>
            </a:r>
            <a:r>
              <a:rPr lang="tr-TR" spc="-10" dirty="0" smtClean="0">
                <a:latin typeface="Times New Roman" pitchFamily="18" charset="0"/>
                <a:cs typeface="Times New Roman" pitchFamily="18" charset="0"/>
              </a:rPr>
              <a:t>davranış, duygu </a:t>
            </a:r>
            <a:r>
              <a:rPr lang="tr-TR" spc="-15" dirty="0" smtClean="0">
                <a:latin typeface="Times New Roman" pitchFamily="18" charset="0"/>
                <a:cs typeface="Times New Roman" pitchFamily="18" charset="0"/>
              </a:rPr>
              <a:t>ve  </a:t>
            </a:r>
            <a:r>
              <a:rPr lang="tr-TR" spc="-5" dirty="0" smtClean="0">
                <a:latin typeface="Times New Roman" pitchFamily="18" charset="0"/>
                <a:cs typeface="Times New Roman" pitchFamily="18" charset="0"/>
              </a:rPr>
              <a:t>düşüncelerinin </a:t>
            </a:r>
            <a:r>
              <a:rPr lang="tr-TR" i="1" spc="-5" dirty="0" smtClean="0">
                <a:latin typeface="Times New Roman" pitchFamily="18" charset="0"/>
                <a:cs typeface="Times New Roman" pitchFamily="18" charset="0"/>
              </a:rPr>
              <a:t>başkalarının </a:t>
            </a:r>
            <a:r>
              <a:rPr lang="tr-TR" spc="-10" dirty="0" smtClean="0">
                <a:latin typeface="Times New Roman" pitchFamily="18" charset="0"/>
                <a:cs typeface="Times New Roman" pitchFamily="18" charset="0"/>
              </a:rPr>
              <a:t>gerçek, </a:t>
            </a:r>
            <a:r>
              <a:rPr lang="tr-TR" spc="-20" dirty="0" smtClean="0">
                <a:latin typeface="Times New Roman" pitchFamily="18" charset="0"/>
                <a:cs typeface="Times New Roman" pitchFamily="18" charset="0"/>
              </a:rPr>
              <a:t>hayal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pc="-20" dirty="0" smtClean="0">
                <a:latin typeface="Times New Roman" pitchFamily="18" charset="0"/>
                <a:cs typeface="Times New Roman" pitchFamily="18" charset="0"/>
              </a:rPr>
              <a:t>veya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ima </a:t>
            </a:r>
            <a:r>
              <a:rPr lang="tr-TR" spc="-5" dirty="0" smtClean="0">
                <a:latin typeface="Times New Roman" pitchFamily="18" charset="0"/>
                <a:cs typeface="Times New Roman" pitchFamily="18" charset="0"/>
              </a:rPr>
              <a:t>edilen varlığından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nasıl </a:t>
            </a:r>
            <a:r>
              <a:rPr lang="tr-TR" i="1" u="sng" spc="-5" dirty="0" smtClean="0">
                <a:latin typeface="Times New Roman" pitchFamily="18" charset="0"/>
                <a:cs typeface="Times New Roman" pitchFamily="18" charset="0"/>
              </a:rPr>
              <a:t>etki</a:t>
            </a:r>
            <a:r>
              <a:rPr lang="tr-TR" spc="-5" dirty="0" smtClean="0">
                <a:latin typeface="Times New Roman" pitchFamily="18" charset="0"/>
                <a:cs typeface="Times New Roman" pitchFamily="18" charset="0"/>
              </a:rPr>
              <a:t>lendiğinin  bilimsel yollarla</a:t>
            </a:r>
            <a:r>
              <a:rPr lang="tr-TR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pc="-20" dirty="0" smtClean="0">
                <a:latin typeface="Times New Roman" pitchFamily="18" charset="0"/>
                <a:cs typeface="Times New Roman" pitchFamily="18" charset="0"/>
              </a:rPr>
              <a:t>araştırılmasıdır.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ject 5"/>
          <p:cNvSpPr/>
          <p:nvPr/>
        </p:nvSpPr>
        <p:spPr>
          <a:xfrm>
            <a:off x="1028700" y="4724400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7056831" y="0"/>
                </a:moveTo>
                <a:lnTo>
                  <a:pt x="144017" y="0"/>
                </a:lnTo>
                <a:lnTo>
                  <a:pt x="98496" y="7345"/>
                </a:lnTo>
                <a:lnTo>
                  <a:pt x="58962" y="27797"/>
                </a:lnTo>
                <a:lnTo>
                  <a:pt x="27786" y="58978"/>
                </a:lnTo>
                <a:lnTo>
                  <a:pt x="7342" y="98511"/>
                </a:lnTo>
                <a:lnTo>
                  <a:pt x="0" y="144018"/>
                </a:lnTo>
                <a:lnTo>
                  <a:pt x="0" y="720089"/>
                </a:lnTo>
                <a:lnTo>
                  <a:pt x="7342" y="765596"/>
                </a:lnTo>
                <a:lnTo>
                  <a:pt x="27786" y="805129"/>
                </a:lnTo>
                <a:lnTo>
                  <a:pt x="58962" y="836310"/>
                </a:lnTo>
                <a:lnTo>
                  <a:pt x="98496" y="856762"/>
                </a:lnTo>
                <a:lnTo>
                  <a:pt x="144017" y="864108"/>
                </a:lnTo>
                <a:lnTo>
                  <a:pt x="7056831" y="864108"/>
                </a:lnTo>
                <a:lnTo>
                  <a:pt x="7102337" y="856762"/>
                </a:lnTo>
                <a:lnTo>
                  <a:pt x="7141870" y="836310"/>
                </a:lnTo>
                <a:lnTo>
                  <a:pt x="7173051" y="805129"/>
                </a:lnTo>
                <a:lnTo>
                  <a:pt x="7193503" y="765596"/>
                </a:lnTo>
                <a:lnTo>
                  <a:pt x="7200849" y="720089"/>
                </a:lnTo>
                <a:lnTo>
                  <a:pt x="7200849" y="144018"/>
                </a:lnTo>
                <a:lnTo>
                  <a:pt x="7193503" y="98511"/>
                </a:lnTo>
                <a:lnTo>
                  <a:pt x="7173051" y="58978"/>
                </a:lnTo>
                <a:lnTo>
                  <a:pt x="7141870" y="27797"/>
                </a:lnTo>
                <a:lnTo>
                  <a:pt x="7102337" y="7345"/>
                </a:lnTo>
                <a:lnTo>
                  <a:pt x="705683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/>
          <p:cNvSpPr txBox="1"/>
          <p:nvPr/>
        </p:nvSpPr>
        <p:spPr>
          <a:xfrm>
            <a:off x="1219200" y="4800600"/>
            <a:ext cx="648525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tanımlarda, sosyal psikolojinin çalışma alanı bireydir.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ject 9"/>
          <p:cNvSpPr/>
          <p:nvPr/>
        </p:nvSpPr>
        <p:spPr>
          <a:xfrm>
            <a:off x="1028700" y="4724400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0" y="144018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8" y="0"/>
                </a:lnTo>
                <a:lnTo>
                  <a:pt x="7056831" y="0"/>
                </a:lnTo>
                <a:lnTo>
                  <a:pt x="7102337" y="7345"/>
                </a:lnTo>
                <a:lnTo>
                  <a:pt x="7141870" y="27797"/>
                </a:lnTo>
                <a:lnTo>
                  <a:pt x="7173051" y="58978"/>
                </a:lnTo>
                <a:lnTo>
                  <a:pt x="7193503" y="98511"/>
                </a:lnTo>
                <a:lnTo>
                  <a:pt x="7200849" y="144018"/>
                </a:lnTo>
                <a:lnTo>
                  <a:pt x="7200849" y="720090"/>
                </a:lnTo>
                <a:lnTo>
                  <a:pt x="7193503" y="765596"/>
                </a:lnTo>
                <a:lnTo>
                  <a:pt x="7173051" y="805129"/>
                </a:lnTo>
                <a:lnTo>
                  <a:pt x="7141870" y="836310"/>
                </a:lnTo>
                <a:lnTo>
                  <a:pt x="7102337" y="856762"/>
                </a:lnTo>
                <a:lnTo>
                  <a:pt x="7056831" y="864108"/>
                </a:lnTo>
                <a:lnTo>
                  <a:pt x="144018" y="864108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90"/>
                </a:lnTo>
                <a:lnTo>
                  <a:pt x="0" y="144018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9545-29A6-4FEA-9554-7F0B7CA94394}" type="datetime6">
              <a:rPr lang="tr-TR" smtClean="0"/>
              <a:pPr/>
              <a:t>Şubat 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33600" y="609600"/>
            <a:ext cx="486029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0" dirty="0"/>
              <a:t>SOSYAL </a:t>
            </a:r>
            <a:r>
              <a:rPr sz="3200" spc="-5" dirty="0"/>
              <a:t>PSİKOLOJİ</a:t>
            </a:r>
            <a:r>
              <a:rPr sz="3200" spc="-50" dirty="0"/>
              <a:t> </a:t>
            </a:r>
            <a:r>
              <a:rPr sz="3200" spc="-5" dirty="0"/>
              <a:t>NEDİR</a:t>
            </a:r>
            <a:r>
              <a:rPr sz="3200" spc="-5" dirty="0" smtClean="0"/>
              <a:t>?</a:t>
            </a:r>
            <a:r>
              <a:rPr lang="tr-TR" sz="3200" spc="-5" dirty="0" smtClean="0"/>
              <a:t/>
            </a:r>
            <a:br>
              <a:rPr lang="tr-TR" sz="3200" spc="-5" dirty="0" smtClean="0"/>
            </a:br>
            <a:r>
              <a:rPr lang="tr-TR" sz="3200" spc="-5" dirty="0" smtClean="0"/>
              <a:t>(Sosyolojik açıdan)</a:t>
            </a:r>
            <a:endParaRPr sz="3200" spc="-5" dirty="0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5" name="object 5"/>
          <p:cNvSpPr/>
          <p:nvPr/>
        </p:nvSpPr>
        <p:spPr>
          <a:xfrm>
            <a:off x="1066800" y="2259965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7056831" y="0"/>
                </a:moveTo>
                <a:lnTo>
                  <a:pt x="144017" y="0"/>
                </a:lnTo>
                <a:lnTo>
                  <a:pt x="98496" y="7345"/>
                </a:lnTo>
                <a:lnTo>
                  <a:pt x="58962" y="27797"/>
                </a:lnTo>
                <a:lnTo>
                  <a:pt x="27786" y="58978"/>
                </a:lnTo>
                <a:lnTo>
                  <a:pt x="7342" y="98511"/>
                </a:lnTo>
                <a:lnTo>
                  <a:pt x="0" y="144018"/>
                </a:lnTo>
                <a:lnTo>
                  <a:pt x="0" y="720089"/>
                </a:lnTo>
                <a:lnTo>
                  <a:pt x="7342" y="765596"/>
                </a:lnTo>
                <a:lnTo>
                  <a:pt x="27786" y="805129"/>
                </a:lnTo>
                <a:lnTo>
                  <a:pt x="58962" y="836310"/>
                </a:lnTo>
                <a:lnTo>
                  <a:pt x="98496" y="856762"/>
                </a:lnTo>
                <a:lnTo>
                  <a:pt x="144017" y="864108"/>
                </a:lnTo>
                <a:lnTo>
                  <a:pt x="7056831" y="864108"/>
                </a:lnTo>
                <a:lnTo>
                  <a:pt x="7102337" y="856762"/>
                </a:lnTo>
                <a:lnTo>
                  <a:pt x="7141870" y="836310"/>
                </a:lnTo>
                <a:lnTo>
                  <a:pt x="7173051" y="805129"/>
                </a:lnTo>
                <a:lnTo>
                  <a:pt x="7193503" y="765596"/>
                </a:lnTo>
                <a:lnTo>
                  <a:pt x="7200849" y="720089"/>
                </a:lnTo>
                <a:lnTo>
                  <a:pt x="7200849" y="144018"/>
                </a:lnTo>
                <a:lnTo>
                  <a:pt x="7193503" y="98511"/>
                </a:lnTo>
                <a:lnTo>
                  <a:pt x="7173051" y="58978"/>
                </a:lnTo>
                <a:lnTo>
                  <a:pt x="7141870" y="27797"/>
                </a:lnTo>
                <a:lnTo>
                  <a:pt x="7102337" y="7345"/>
                </a:lnTo>
                <a:lnTo>
                  <a:pt x="705683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6800" y="2259965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0" y="144018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7" y="0"/>
                </a:lnTo>
                <a:lnTo>
                  <a:pt x="7056831" y="0"/>
                </a:lnTo>
                <a:lnTo>
                  <a:pt x="7102337" y="7345"/>
                </a:lnTo>
                <a:lnTo>
                  <a:pt x="7141870" y="27797"/>
                </a:lnTo>
                <a:lnTo>
                  <a:pt x="7173051" y="58978"/>
                </a:lnTo>
                <a:lnTo>
                  <a:pt x="7193503" y="98511"/>
                </a:lnTo>
                <a:lnTo>
                  <a:pt x="7200849" y="144018"/>
                </a:lnTo>
                <a:lnTo>
                  <a:pt x="7200849" y="720089"/>
                </a:lnTo>
                <a:lnTo>
                  <a:pt x="7193503" y="765596"/>
                </a:lnTo>
                <a:lnTo>
                  <a:pt x="7173051" y="805129"/>
                </a:lnTo>
                <a:lnTo>
                  <a:pt x="7141870" y="836310"/>
                </a:lnTo>
                <a:lnTo>
                  <a:pt x="7102337" y="856762"/>
                </a:lnTo>
                <a:lnTo>
                  <a:pt x="7056831" y="864108"/>
                </a:lnTo>
                <a:lnTo>
                  <a:pt x="144017" y="864108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89"/>
                </a:lnTo>
                <a:lnTo>
                  <a:pt x="0" y="144018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43000" y="2286000"/>
            <a:ext cx="70104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İnsanların sosyal gruplara katılmaları sonucu ortaya çıkan davranışlarını inceler 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8700" y="3479165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7056831" y="0"/>
                </a:moveTo>
                <a:lnTo>
                  <a:pt x="144018" y="0"/>
                </a:lnTo>
                <a:lnTo>
                  <a:pt x="98496" y="7345"/>
                </a:lnTo>
                <a:lnTo>
                  <a:pt x="58962" y="27797"/>
                </a:lnTo>
                <a:lnTo>
                  <a:pt x="27786" y="58978"/>
                </a:lnTo>
                <a:lnTo>
                  <a:pt x="7342" y="98511"/>
                </a:lnTo>
                <a:lnTo>
                  <a:pt x="0" y="144018"/>
                </a:lnTo>
                <a:lnTo>
                  <a:pt x="0" y="720090"/>
                </a:lnTo>
                <a:lnTo>
                  <a:pt x="7342" y="765596"/>
                </a:lnTo>
                <a:lnTo>
                  <a:pt x="27786" y="805129"/>
                </a:lnTo>
                <a:lnTo>
                  <a:pt x="58962" y="836310"/>
                </a:lnTo>
                <a:lnTo>
                  <a:pt x="98496" y="856762"/>
                </a:lnTo>
                <a:lnTo>
                  <a:pt x="144018" y="864108"/>
                </a:lnTo>
                <a:lnTo>
                  <a:pt x="7056831" y="864108"/>
                </a:lnTo>
                <a:lnTo>
                  <a:pt x="7102337" y="856762"/>
                </a:lnTo>
                <a:lnTo>
                  <a:pt x="7141870" y="836310"/>
                </a:lnTo>
                <a:lnTo>
                  <a:pt x="7173051" y="805129"/>
                </a:lnTo>
                <a:lnTo>
                  <a:pt x="7193503" y="765596"/>
                </a:lnTo>
                <a:lnTo>
                  <a:pt x="7200849" y="720090"/>
                </a:lnTo>
                <a:lnTo>
                  <a:pt x="7200849" y="144018"/>
                </a:lnTo>
                <a:lnTo>
                  <a:pt x="7193503" y="98511"/>
                </a:lnTo>
                <a:lnTo>
                  <a:pt x="7173051" y="58978"/>
                </a:lnTo>
                <a:lnTo>
                  <a:pt x="7141870" y="27797"/>
                </a:lnTo>
                <a:lnTo>
                  <a:pt x="7102337" y="7345"/>
                </a:lnTo>
                <a:lnTo>
                  <a:pt x="705683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28700" y="3505200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0" y="144018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8" y="0"/>
                </a:lnTo>
                <a:lnTo>
                  <a:pt x="7056831" y="0"/>
                </a:lnTo>
                <a:lnTo>
                  <a:pt x="7102337" y="7345"/>
                </a:lnTo>
                <a:lnTo>
                  <a:pt x="7141870" y="27797"/>
                </a:lnTo>
                <a:lnTo>
                  <a:pt x="7173051" y="58978"/>
                </a:lnTo>
                <a:lnTo>
                  <a:pt x="7193503" y="98511"/>
                </a:lnTo>
                <a:lnTo>
                  <a:pt x="7200849" y="144018"/>
                </a:lnTo>
                <a:lnTo>
                  <a:pt x="7200849" y="720090"/>
                </a:lnTo>
                <a:lnTo>
                  <a:pt x="7193503" y="765596"/>
                </a:lnTo>
                <a:lnTo>
                  <a:pt x="7173051" y="805129"/>
                </a:lnTo>
                <a:lnTo>
                  <a:pt x="7141870" y="836310"/>
                </a:lnTo>
                <a:lnTo>
                  <a:pt x="7102337" y="856762"/>
                </a:lnTo>
                <a:lnTo>
                  <a:pt x="7056831" y="864108"/>
                </a:lnTo>
                <a:lnTo>
                  <a:pt x="144018" y="864108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90"/>
                </a:lnTo>
                <a:lnTo>
                  <a:pt x="0" y="144018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66800" y="3581400"/>
            <a:ext cx="70104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49065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Sembolik nitelikteki etkileşimi inceler ve organizma-çevre karşılıklı etkilerini kapsar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ject 5"/>
          <p:cNvSpPr/>
          <p:nvPr/>
        </p:nvSpPr>
        <p:spPr>
          <a:xfrm>
            <a:off x="990600" y="4724400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7056831" y="0"/>
                </a:moveTo>
                <a:lnTo>
                  <a:pt x="144017" y="0"/>
                </a:lnTo>
                <a:lnTo>
                  <a:pt x="98496" y="7345"/>
                </a:lnTo>
                <a:lnTo>
                  <a:pt x="58962" y="27797"/>
                </a:lnTo>
                <a:lnTo>
                  <a:pt x="27786" y="58978"/>
                </a:lnTo>
                <a:lnTo>
                  <a:pt x="7342" y="98511"/>
                </a:lnTo>
                <a:lnTo>
                  <a:pt x="0" y="144018"/>
                </a:lnTo>
                <a:lnTo>
                  <a:pt x="0" y="720089"/>
                </a:lnTo>
                <a:lnTo>
                  <a:pt x="7342" y="765596"/>
                </a:lnTo>
                <a:lnTo>
                  <a:pt x="27786" y="805129"/>
                </a:lnTo>
                <a:lnTo>
                  <a:pt x="58962" y="836310"/>
                </a:lnTo>
                <a:lnTo>
                  <a:pt x="98496" y="856762"/>
                </a:lnTo>
                <a:lnTo>
                  <a:pt x="144017" y="864108"/>
                </a:lnTo>
                <a:lnTo>
                  <a:pt x="7056831" y="864108"/>
                </a:lnTo>
                <a:lnTo>
                  <a:pt x="7102337" y="856762"/>
                </a:lnTo>
                <a:lnTo>
                  <a:pt x="7141870" y="836310"/>
                </a:lnTo>
                <a:lnTo>
                  <a:pt x="7173051" y="805129"/>
                </a:lnTo>
                <a:lnTo>
                  <a:pt x="7193503" y="765596"/>
                </a:lnTo>
                <a:lnTo>
                  <a:pt x="7200849" y="720089"/>
                </a:lnTo>
                <a:lnTo>
                  <a:pt x="7200849" y="144018"/>
                </a:lnTo>
                <a:lnTo>
                  <a:pt x="7193503" y="98511"/>
                </a:lnTo>
                <a:lnTo>
                  <a:pt x="7173051" y="58978"/>
                </a:lnTo>
                <a:lnTo>
                  <a:pt x="7141870" y="27797"/>
                </a:lnTo>
                <a:lnTo>
                  <a:pt x="7102337" y="7345"/>
                </a:lnTo>
                <a:lnTo>
                  <a:pt x="705683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/>
          <p:cNvSpPr txBox="1"/>
          <p:nvPr/>
        </p:nvSpPr>
        <p:spPr>
          <a:xfrm>
            <a:off x="1066800" y="4800600"/>
            <a:ext cx="70104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Sosyal çevre tarafından kontrol edilen, etkilenen ve sınırlandırılan insan davranışlarını açıklar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ject 6"/>
          <p:cNvSpPr/>
          <p:nvPr/>
        </p:nvSpPr>
        <p:spPr>
          <a:xfrm>
            <a:off x="990600" y="4724400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0" y="144018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7" y="0"/>
                </a:lnTo>
                <a:lnTo>
                  <a:pt x="7056831" y="0"/>
                </a:lnTo>
                <a:lnTo>
                  <a:pt x="7102337" y="7345"/>
                </a:lnTo>
                <a:lnTo>
                  <a:pt x="7141870" y="27797"/>
                </a:lnTo>
                <a:lnTo>
                  <a:pt x="7173051" y="58978"/>
                </a:lnTo>
                <a:lnTo>
                  <a:pt x="7193503" y="98511"/>
                </a:lnTo>
                <a:lnTo>
                  <a:pt x="7200849" y="144018"/>
                </a:lnTo>
                <a:lnTo>
                  <a:pt x="7200849" y="720089"/>
                </a:lnTo>
                <a:lnTo>
                  <a:pt x="7193503" y="765596"/>
                </a:lnTo>
                <a:lnTo>
                  <a:pt x="7173051" y="805129"/>
                </a:lnTo>
                <a:lnTo>
                  <a:pt x="7141870" y="836310"/>
                </a:lnTo>
                <a:lnTo>
                  <a:pt x="7102337" y="856762"/>
                </a:lnTo>
                <a:lnTo>
                  <a:pt x="7056831" y="864108"/>
                </a:lnTo>
                <a:lnTo>
                  <a:pt x="144017" y="864108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89"/>
                </a:lnTo>
                <a:lnTo>
                  <a:pt x="0" y="144018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3D6F-73ED-4EA1-87C4-B3D43845170E}" type="datetime6">
              <a:rPr lang="tr-TR" smtClean="0"/>
              <a:pPr/>
              <a:t>Şubat 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41601" y="520518"/>
            <a:ext cx="486029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0" dirty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PSİKOLOJİ</a:t>
            </a:r>
            <a:r>
              <a:rPr sz="32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NEDİR</a:t>
            </a: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spc="-5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(Sonuç)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5" name="object 5"/>
          <p:cNvSpPr/>
          <p:nvPr/>
        </p:nvSpPr>
        <p:spPr>
          <a:xfrm>
            <a:off x="971600" y="2636901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7056831" y="0"/>
                </a:moveTo>
                <a:lnTo>
                  <a:pt x="144017" y="0"/>
                </a:lnTo>
                <a:lnTo>
                  <a:pt x="98496" y="7345"/>
                </a:lnTo>
                <a:lnTo>
                  <a:pt x="58962" y="27797"/>
                </a:lnTo>
                <a:lnTo>
                  <a:pt x="27786" y="58978"/>
                </a:lnTo>
                <a:lnTo>
                  <a:pt x="7342" y="98511"/>
                </a:lnTo>
                <a:lnTo>
                  <a:pt x="0" y="144018"/>
                </a:lnTo>
                <a:lnTo>
                  <a:pt x="0" y="720089"/>
                </a:lnTo>
                <a:lnTo>
                  <a:pt x="7342" y="765596"/>
                </a:lnTo>
                <a:lnTo>
                  <a:pt x="27786" y="805129"/>
                </a:lnTo>
                <a:lnTo>
                  <a:pt x="58962" y="836310"/>
                </a:lnTo>
                <a:lnTo>
                  <a:pt x="98496" y="856762"/>
                </a:lnTo>
                <a:lnTo>
                  <a:pt x="144017" y="864108"/>
                </a:lnTo>
                <a:lnTo>
                  <a:pt x="7056831" y="864108"/>
                </a:lnTo>
                <a:lnTo>
                  <a:pt x="7102337" y="856762"/>
                </a:lnTo>
                <a:lnTo>
                  <a:pt x="7141870" y="836310"/>
                </a:lnTo>
                <a:lnTo>
                  <a:pt x="7173051" y="805129"/>
                </a:lnTo>
                <a:lnTo>
                  <a:pt x="7193503" y="765596"/>
                </a:lnTo>
                <a:lnTo>
                  <a:pt x="7200849" y="720089"/>
                </a:lnTo>
                <a:lnTo>
                  <a:pt x="7200849" y="144018"/>
                </a:lnTo>
                <a:lnTo>
                  <a:pt x="7193503" y="98511"/>
                </a:lnTo>
                <a:lnTo>
                  <a:pt x="7173051" y="58978"/>
                </a:lnTo>
                <a:lnTo>
                  <a:pt x="7141870" y="27797"/>
                </a:lnTo>
                <a:lnTo>
                  <a:pt x="7102337" y="7345"/>
                </a:lnTo>
                <a:lnTo>
                  <a:pt x="705683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71600" y="2636901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0" y="144018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7" y="0"/>
                </a:lnTo>
                <a:lnTo>
                  <a:pt x="7056831" y="0"/>
                </a:lnTo>
                <a:lnTo>
                  <a:pt x="7102337" y="7345"/>
                </a:lnTo>
                <a:lnTo>
                  <a:pt x="7141870" y="27797"/>
                </a:lnTo>
                <a:lnTo>
                  <a:pt x="7173051" y="58978"/>
                </a:lnTo>
                <a:lnTo>
                  <a:pt x="7193503" y="98511"/>
                </a:lnTo>
                <a:lnTo>
                  <a:pt x="7200849" y="144018"/>
                </a:lnTo>
                <a:lnTo>
                  <a:pt x="7200849" y="720089"/>
                </a:lnTo>
                <a:lnTo>
                  <a:pt x="7193503" y="765596"/>
                </a:lnTo>
                <a:lnTo>
                  <a:pt x="7173051" y="805129"/>
                </a:lnTo>
                <a:lnTo>
                  <a:pt x="7141870" y="836310"/>
                </a:lnTo>
                <a:lnTo>
                  <a:pt x="7102337" y="856762"/>
                </a:lnTo>
                <a:lnTo>
                  <a:pt x="7056831" y="864108"/>
                </a:lnTo>
                <a:lnTo>
                  <a:pt x="144017" y="864108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89"/>
                </a:lnTo>
                <a:lnTo>
                  <a:pt x="0" y="144018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29308" y="2780029"/>
            <a:ext cx="648525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Her iki grup tanım, </a:t>
            </a: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sosyal etki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üzerinde durmaktadır.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90600" y="3657600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7056831" y="0"/>
                </a:moveTo>
                <a:lnTo>
                  <a:pt x="144018" y="0"/>
                </a:lnTo>
                <a:lnTo>
                  <a:pt x="98496" y="7345"/>
                </a:lnTo>
                <a:lnTo>
                  <a:pt x="58962" y="27797"/>
                </a:lnTo>
                <a:lnTo>
                  <a:pt x="27786" y="58978"/>
                </a:lnTo>
                <a:lnTo>
                  <a:pt x="7342" y="98511"/>
                </a:lnTo>
                <a:lnTo>
                  <a:pt x="0" y="144018"/>
                </a:lnTo>
                <a:lnTo>
                  <a:pt x="0" y="720090"/>
                </a:lnTo>
                <a:lnTo>
                  <a:pt x="7342" y="765596"/>
                </a:lnTo>
                <a:lnTo>
                  <a:pt x="27786" y="805129"/>
                </a:lnTo>
                <a:lnTo>
                  <a:pt x="58962" y="836310"/>
                </a:lnTo>
                <a:lnTo>
                  <a:pt x="98496" y="856762"/>
                </a:lnTo>
                <a:lnTo>
                  <a:pt x="144018" y="864108"/>
                </a:lnTo>
                <a:lnTo>
                  <a:pt x="7056831" y="864108"/>
                </a:lnTo>
                <a:lnTo>
                  <a:pt x="7102337" y="856762"/>
                </a:lnTo>
                <a:lnTo>
                  <a:pt x="7141870" y="836310"/>
                </a:lnTo>
                <a:lnTo>
                  <a:pt x="7173051" y="805129"/>
                </a:lnTo>
                <a:lnTo>
                  <a:pt x="7193503" y="765596"/>
                </a:lnTo>
                <a:lnTo>
                  <a:pt x="7200849" y="720090"/>
                </a:lnTo>
                <a:lnTo>
                  <a:pt x="7200849" y="144018"/>
                </a:lnTo>
                <a:lnTo>
                  <a:pt x="7193503" y="98511"/>
                </a:lnTo>
                <a:lnTo>
                  <a:pt x="7173051" y="58978"/>
                </a:lnTo>
                <a:lnTo>
                  <a:pt x="7141870" y="27797"/>
                </a:lnTo>
                <a:lnTo>
                  <a:pt x="7102337" y="7345"/>
                </a:lnTo>
                <a:lnTo>
                  <a:pt x="705683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28700" y="3657600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0" y="144018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8" y="0"/>
                </a:lnTo>
                <a:lnTo>
                  <a:pt x="7056831" y="0"/>
                </a:lnTo>
                <a:lnTo>
                  <a:pt x="7102337" y="7345"/>
                </a:lnTo>
                <a:lnTo>
                  <a:pt x="7141870" y="27797"/>
                </a:lnTo>
                <a:lnTo>
                  <a:pt x="7173051" y="58978"/>
                </a:lnTo>
                <a:lnTo>
                  <a:pt x="7193503" y="98511"/>
                </a:lnTo>
                <a:lnTo>
                  <a:pt x="7200849" y="144018"/>
                </a:lnTo>
                <a:lnTo>
                  <a:pt x="7200849" y="720090"/>
                </a:lnTo>
                <a:lnTo>
                  <a:pt x="7193503" y="765596"/>
                </a:lnTo>
                <a:lnTo>
                  <a:pt x="7173051" y="805129"/>
                </a:lnTo>
                <a:lnTo>
                  <a:pt x="7141870" y="836310"/>
                </a:lnTo>
                <a:lnTo>
                  <a:pt x="7102337" y="856762"/>
                </a:lnTo>
                <a:lnTo>
                  <a:pt x="7056831" y="864108"/>
                </a:lnTo>
                <a:lnTo>
                  <a:pt x="144018" y="864108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90"/>
                </a:lnTo>
                <a:lnTo>
                  <a:pt x="0" y="144018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66800" y="3657600"/>
            <a:ext cx="6858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49065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Sosyal psikolojinin konusu, birey-toplum (grup) etkileşimidir.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ject 5"/>
          <p:cNvSpPr/>
          <p:nvPr/>
        </p:nvSpPr>
        <p:spPr>
          <a:xfrm>
            <a:off x="990600" y="4724400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7056831" y="0"/>
                </a:moveTo>
                <a:lnTo>
                  <a:pt x="144017" y="0"/>
                </a:lnTo>
                <a:lnTo>
                  <a:pt x="98496" y="7345"/>
                </a:lnTo>
                <a:lnTo>
                  <a:pt x="58962" y="27797"/>
                </a:lnTo>
                <a:lnTo>
                  <a:pt x="27786" y="58978"/>
                </a:lnTo>
                <a:lnTo>
                  <a:pt x="7342" y="98511"/>
                </a:lnTo>
                <a:lnTo>
                  <a:pt x="0" y="144018"/>
                </a:lnTo>
                <a:lnTo>
                  <a:pt x="0" y="720089"/>
                </a:lnTo>
                <a:lnTo>
                  <a:pt x="7342" y="765596"/>
                </a:lnTo>
                <a:lnTo>
                  <a:pt x="27786" y="805129"/>
                </a:lnTo>
                <a:lnTo>
                  <a:pt x="58962" y="836310"/>
                </a:lnTo>
                <a:lnTo>
                  <a:pt x="98496" y="856762"/>
                </a:lnTo>
                <a:lnTo>
                  <a:pt x="144017" y="864108"/>
                </a:lnTo>
                <a:lnTo>
                  <a:pt x="7056831" y="864108"/>
                </a:lnTo>
                <a:lnTo>
                  <a:pt x="7102337" y="856762"/>
                </a:lnTo>
                <a:lnTo>
                  <a:pt x="7141870" y="836310"/>
                </a:lnTo>
                <a:lnTo>
                  <a:pt x="7173051" y="805129"/>
                </a:lnTo>
                <a:lnTo>
                  <a:pt x="7193503" y="765596"/>
                </a:lnTo>
                <a:lnTo>
                  <a:pt x="7200849" y="720089"/>
                </a:lnTo>
                <a:lnTo>
                  <a:pt x="7200849" y="144018"/>
                </a:lnTo>
                <a:lnTo>
                  <a:pt x="7193503" y="98511"/>
                </a:lnTo>
                <a:lnTo>
                  <a:pt x="7173051" y="58978"/>
                </a:lnTo>
                <a:lnTo>
                  <a:pt x="7141870" y="27797"/>
                </a:lnTo>
                <a:lnTo>
                  <a:pt x="7102337" y="7345"/>
                </a:lnTo>
                <a:lnTo>
                  <a:pt x="705683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/>
          <p:cNvSpPr txBox="1"/>
          <p:nvPr/>
        </p:nvSpPr>
        <p:spPr>
          <a:xfrm>
            <a:off x="1066800" y="4800600"/>
            <a:ext cx="70866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tanımlardan yola çıkarak 1970’lerden  sonra sosyal psikoloji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bilişsel süreçler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üzerine odaklanmıştır.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ject 6"/>
          <p:cNvSpPr/>
          <p:nvPr/>
        </p:nvSpPr>
        <p:spPr>
          <a:xfrm>
            <a:off x="990600" y="4724400"/>
            <a:ext cx="7200900" cy="864235"/>
          </a:xfrm>
          <a:custGeom>
            <a:avLst/>
            <a:gdLst/>
            <a:ahLst/>
            <a:cxnLst/>
            <a:rect l="l" t="t" r="r" b="b"/>
            <a:pathLst>
              <a:path w="7200900" h="864235">
                <a:moveTo>
                  <a:pt x="0" y="144018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7" y="0"/>
                </a:lnTo>
                <a:lnTo>
                  <a:pt x="7056831" y="0"/>
                </a:lnTo>
                <a:lnTo>
                  <a:pt x="7102337" y="7345"/>
                </a:lnTo>
                <a:lnTo>
                  <a:pt x="7141870" y="27797"/>
                </a:lnTo>
                <a:lnTo>
                  <a:pt x="7173051" y="58978"/>
                </a:lnTo>
                <a:lnTo>
                  <a:pt x="7193503" y="98511"/>
                </a:lnTo>
                <a:lnTo>
                  <a:pt x="7200849" y="144018"/>
                </a:lnTo>
                <a:lnTo>
                  <a:pt x="7200849" y="720089"/>
                </a:lnTo>
                <a:lnTo>
                  <a:pt x="7193503" y="765596"/>
                </a:lnTo>
                <a:lnTo>
                  <a:pt x="7173051" y="805129"/>
                </a:lnTo>
                <a:lnTo>
                  <a:pt x="7141870" y="836310"/>
                </a:lnTo>
                <a:lnTo>
                  <a:pt x="7102337" y="856762"/>
                </a:lnTo>
                <a:lnTo>
                  <a:pt x="7056831" y="864108"/>
                </a:lnTo>
                <a:lnTo>
                  <a:pt x="144017" y="864108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89"/>
                </a:lnTo>
                <a:lnTo>
                  <a:pt x="0" y="144018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1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92DC-382D-4A8D-A50F-C20466813DC5}" type="datetime6">
              <a:rPr lang="tr-TR" smtClean="0"/>
              <a:pPr/>
              <a:t>Şubat 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53696"/>
            <a:ext cx="82296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395">
              <a:lnSpc>
                <a:spcPct val="100000"/>
              </a:lnSpc>
            </a:pPr>
            <a:r>
              <a:rPr sz="3200" spc="-50" dirty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PSİKOLOJİNİN 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TARİHSEL</a:t>
            </a:r>
            <a:r>
              <a:rPr sz="32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GELİŞİMİ</a:t>
            </a: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5" name="object 5"/>
          <p:cNvSpPr txBox="1"/>
          <p:nvPr/>
        </p:nvSpPr>
        <p:spPr>
          <a:xfrm>
            <a:off x="914400" y="1524000"/>
            <a:ext cx="7489190" cy="1615186"/>
          </a:xfrm>
          <a:prstGeom prst="rect">
            <a:avLst/>
          </a:prstGeom>
          <a:solidFill>
            <a:srgbClr val="FFFF00"/>
          </a:solidFill>
          <a:ln w="25399">
            <a:solidFill>
              <a:srgbClr val="385D89"/>
            </a:solidFill>
          </a:ln>
        </p:spPr>
        <p:txBody>
          <a:bodyPr vert="horz" wrap="square" lIns="0" tIns="136525" rIns="0" bIns="0" rtlCol="0">
            <a:spAutoFit/>
          </a:bodyPr>
          <a:lstStyle/>
          <a:p>
            <a:pPr marL="78740" marR="70485" algn="just">
              <a:lnSpc>
                <a:spcPct val="100000"/>
              </a:lnSpc>
              <a:spcBef>
                <a:spcPts val="1075"/>
              </a:spcBef>
            </a:pPr>
            <a:r>
              <a:rPr sz="2400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Sosyal psikolojinin </a:t>
            </a:r>
            <a:r>
              <a:rPr sz="24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gelişim sürecinin başlangıcı </a:t>
            </a:r>
            <a:r>
              <a:rPr sz="2400" b="1" spc="-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EFLATUN</a:t>
            </a:r>
            <a:r>
              <a:rPr sz="2400" spc="-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’a </a:t>
            </a:r>
            <a:r>
              <a:rPr sz="2400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dayandırılabilir. </a:t>
            </a:r>
            <a:r>
              <a:rPr sz="24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Bu  </a:t>
            </a:r>
            <a:r>
              <a:rPr sz="2400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dönemden</a:t>
            </a:r>
            <a:r>
              <a:rPr sz="24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sz="2400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sz="24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yüzyıla </a:t>
            </a:r>
            <a:r>
              <a:rPr sz="2400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kadar </a:t>
            </a:r>
            <a:r>
              <a:rPr sz="24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insan </a:t>
            </a:r>
            <a:r>
              <a:rPr sz="2400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davranışları </a:t>
            </a:r>
            <a:r>
              <a:rPr sz="24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daha </a:t>
            </a:r>
            <a:r>
              <a:rPr sz="2400" spc="-10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çok</a:t>
            </a:r>
            <a:r>
              <a:rPr sz="2400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felsefi</a:t>
            </a:r>
            <a:r>
              <a:rPr lang="tr-TR" sz="2400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sz="2400" spc="-1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bakış açısıyla </a:t>
            </a:r>
            <a:r>
              <a:rPr sz="24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ele</a:t>
            </a:r>
            <a:r>
              <a:rPr sz="2400" spc="5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alınmıştır.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5400" y="3276600"/>
            <a:ext cx="6858000" cy="2867452"/>
          </a:xfrm>
          <a:prstGeom prst="rect">
            <a:avLst/>
          </a:prstGeom>
          <a:solidFill>
            <a:srgbClr val="4F81BC"/>
          </a:solidFill>
          <a:ln w="25399">
            <a:solidFill>
              <a:srgbClr val="385D8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78740">
              <a:lnSpc>
                <a:spcPct val="100000"/>
              </a:lnSpc>
              <a:spcBef>
                <a:spcPts val="1035"/>
              </a:spcBef>
            </a:pP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Hamurabi;</a:t>
            </a:r>
            <a:r>
              <a:rPr sz="20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Devlet </a:t>
            </a:r>
            <a:r>
              <a:rPr sz="2000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otoritesinin </a:t>
            </a:r>
            <a:r>
              <a:rPr sz="2000" spc="-1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himaye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edilmesi ve</a:t>
            </a:r>
            <a:r>
              <a:rPr sz="2000" spc="10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korunması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78740">
              <a:lnSpc>
                <a:spcPct val="100000"/>
              </a:lnSpc>
            </a:pPr>
            <a:r>
              <a:rPr sz="2000" b="1" spc="-10" dirty="0">
                <a:latin typeface="Times New Roman" pitchFamily="18" charset="0"/>
                <a:cs typeface="Times New Roman" pitchFamily="18" charset="0"/>
              </a:rPr>
              <a:t>Eflatun;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İnsan ve </a:t>
            </a:r>
            <a:r>
              <a:rPr sz="2000" spc="-3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Toplum</a:t>
            </a:r>
            <a:r>
              <a:rPr sz="2000" spc="-3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ilişkilerini;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78740">
              <a:lnSpc>
                <a:spcPct val="100000"/>
              </a:lnSpc>
            </a:pP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Aristo; </a:t>
            </a:r>
            <a:r>
              <a:rPr sz="2000" spc="-1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Sosyal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etki ve</a:t>
            </a:r>
            <a:r>
              <a:rPr sz="2000" spc="-6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ikna;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78740" marR="72390">
              <a:lnSpc>
                <a:spcPct val="100000"/>
              </a:lnSpc>
              <a:tabLst>
                <a:tab pos="815975" algn="l"/>
                <a:tab pos="2028189" algn="l"/>
                <a:tab pos="2444115" algn="l"/>
                <a:tab pos="3070225" algn="l"/>
                <a:tab pos="3569335" algn="l"/>
                <a:tab pos="4304030" algn="l"/>
                <a:tab pos="5321935" algn="l"/>
              </a:tabLst>
            </a:pPr>
            <a:r>
              <a:rPr sz="2000" spc="-1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Sosyal	psikolojinin	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bir	</a:t>
            </a:r>
            <a:r>
              <a:rPr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bilim	dalı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2000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olarak	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gelişmesi	1900’lü  </a:t>
            </a:r>
            <a:r>
              <a:rPr sz="2000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yıllardan </a:t>
            </a:r>
            <a:r>
              <a:rPr sz="2000" spc="-1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sonra</a:t>
            </a:r>
            <a:r>
              <a:rPr sz="2000" spc="-2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spc="-2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gerçekleşmiştir</a:t>
            </a:r>
            <a:r>
              <a:rPr sz="2000" spc="-2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26E3-DA65-4521-855B-4248B36960FB}" type="datetime6">
              <a:rPr lang="tr-TR" smtClean="0"/>
              <a:pPr/>
              <a:t>Şubat 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53696"/>
            <a:ext cx="82296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395">
              <a:lnSpc>
                <a:spcPct val="100000"/>
              </a:lnSpc>
            </a:pPr>
            <a:r>
              <a:rPr sz="3200" spc="-50" dirty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PSİKOLOJİNİN 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TARİHSEL</a:t>
            </a:r>
            <a:r>
              <a:rPr sz="32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GELİŞİMİ</a:t>
            </a: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533400" y="1524000"/>
            <a:ext cx="8077200" cy="4608830"/>
          </a:xfrm>
          <a:custGeom>
            <a:avLst/>
            <a:gdLst/>
            <a:ahLst/>
            <a:cxnLst/>
            <a:rect l="l" t="t" r="r" b="b"/>
            <a:pathLst>
              <a:path w="7489190" h="4608830">
                <a:moveTo>
                  <a:pt x="0" y="4608449"/>
                </a:moveTo>
                <a:lnTo>
                  <a:pt x="7488808" y="4608449"/>
                </a:lnTo>
                <a:lnTo>
                  <a:pt x="7488808" y="0"/>
                </a:lnTo>
                <a:lnTo>
                  <a:pt x="0" y="0"/>
                </a:lnTo>
                <a:lnTo>
                  <a:pt x="0" y="46084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2000" y="2286000"/>
            <a:ext cx="7308215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sz="2400" b="1" spc="-20" dirty="0" err="1">
                <a:latin typeface="Times New Roman" pitchFamily="18" charset="0"/>
                <a:cs typeface="Times New Roman" pitchFamily="18" charset="0"/>
              </a:rPr>
              <a:t>Yüzyıl</a:t>
            </a:r>
            <a:r>
              <a:rPr sz="2400" b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spc="-20" dirty="0" smtClean="0">
                <a:latin typeface="Times New Roman" pitchFamily="18" charset="0"/>
                <a:cs typeface="Times New Roman" pitchFamily="18" charset="0"/>
              </a:rPr>
              <a:t>(1801-1900) </a:t>
            </a:r>
            <a:r>
              <a:rPr sz="2400" b="1" spc="-10" dirty="0" err="1" smtClean="0">
                <a:latin typeface="Times New Roman" pitchFamily="18" charset="0"/>
                <a:cs typeface="Times New Roman" pitchFamily="18" charset="0"/>
              </a:rPr>
              <a:t>sosyologlarının</a:t>
            </a:r>
            <a:r>
              <a:rPr sz="2400" b="1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cevabını </a:t>
            </a:r>
            <a:r>
              <a:rPr sz="2400" b="1" spc="-10" dirty="0">
                <a:latin typeface="Times New Roman" pitchFamily="18" charset="0"/>
                <a:cs typeface="Times New Roman" pitchFamily="18" charset="0"/>
              </a:rPr>
              <a:t>aradığı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en </a:t>
            </a:r>
            <a:r>
              <a:rPr sz="2400" b="1" dirty="0" err="1">
                <a:latin typeface="Times New Roman" pitchFamily="18" charset="0"/>
                <a:cs typeface="Times New Roman" pitchFamily="18" charset="0"/>
              </a:rPr>
              <a:t>önemli</a:t>
            </a:r>
            <a:r>
              <a:rPr sz="2400" b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 smtClean="0">
                <a:latin typeface="Times New Roman" pitchFamily="18" charset="0"/>
                <a:cs typeface="Times New Roman" pitchFamily="18" charset="0"/>
              </a:rPr>
              <a:t>soru</a:t>
            </a:r>
            <a:r>
              <a:rPr lang="tr-TR" sz="2400" b="1" spc="-5" dirty="0" smtClean="0">
                <a:latin typeface="Times New Roman" pitchFamily="18" charset="0"/>
                <a:cs typeface="Times New Roman" pitchFamily="18" charset="0"/>
              </a:rPr>
              <a:t> ve cevabı</a:t>
            </a: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’Kişisel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farklıklara</a:t>
            </a:r>
            <a:r>
              <a:rPr sz="2400" spc="6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ve</a:t>
            </a:r>
            <a:r>
              <a:rPr sz="2400" spc="6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güdülenmelere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rağmen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insanlar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nasıl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oluyor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benzer  davranışlarda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bulunarak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bir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sz="2400" spc="-15" dirty="0" err="1">
                <a:latin typeface="Times New Roman" pitchFamily="18" charset="0"/>
                <a:cs typeface="Times New Roman" pitchFamily="18" charset="0"/>
              </a:rPr>
              <a:t>düzeni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spc="-15" dirty="0" err="1" smtClean="0">
                <a:latin typeface="Times New Roman" pitchFamily="18" charset="0"/>
                <a:cs typeface="Times New Roman" pitchFamily="18" charset="0"/>
              </a:rPr>
              <a:t>kurabiliyorlar</a:t>
            </a:r>
            <a:r>
              <a:rPr sz="2400" spc="-15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tr-TR" sz="2400" spc="-15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lnSpc>
                <a:spcPct val="100000"/>
              </a:lnSpc>
            </a:pPr>
            <a:r>
              <a:rPr lang="tr-TR" sz="2400" spc="-15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algn="just">
              <a:lnSpc>
                <a:spcPct val="100000"/>
              </a:lnSpc>
            </a:pPr>
            <a:r>
              <a:rPr lang="tr-TR" sz="2400" b="1" spc="-15" dirty="0" smtClean="0">
                <a:latin typeface="Times New Roman" pitchFamily="18" charset="0"/>
                <a:cs typeface="Times New Roman" pitchFamily="18" charset="0"/>
              </a:rPr>
              <a:t>Toplumun bireyi şekillendirmesi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1A62-DB7B-4277-92B2-9A2156794E3A}" type="datetime6">
              <a:rPr lang="tr-TR" smtClean="0"/>
              <a:pPr/>
              <a:t>Şubat 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900</Words>
  <Application>Microsoft Office PowerPoint</Application>
  <PresentationFormat>Ekran Gösterisi (4:3)</PresentationFormat>
  <Paragraphs>190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RPD-104 SOSYAL PSİKOLOJİ DERSİ</vt:lpstr>
      <vt:lpstr>Slayt 2</vt:lpstr>
      <vt:lpstr>Kaynak Kitaplar</vt:lpstr>
      <vt:lpstr>Slayt 4</vt:lpstr>
      <vt:lpstr>SOSYAL PSİKOLOJİ NEDİR? (Psikolojik açıdan)</vt:lpstr>
      <vt:lpstr>SOSYAL PSİKOLOJİ NEDİR? (Sosyolojik açıdan)</vt:lpstr>
      <vt:lpstr>SOSYAL PSİKOLOJİ NEDİR? (Sonuç)</vt:lpstr>
      <vt:lpstr>SOSYAL PSİKOLOJİNİN TARİHSEL GELİŞİMİ</vt:lpstr>
      <vt:lpstr>SOSYAL PSİKOLOJİNİN TARİHSEL GELİŞİMİ</vt:lpstr>
      <vt:lpstr>SOSYAL PSİKOLOJİNİN TARİHSEL GELİŞİMİ (19.YY)</vt:lpstr>
      <vt:lpstr>SOSYAL PSİKOLOJİNİN TARİHSEL GELİŞİMİ (19 YY)</vt:lpstr>
      <vt:lpstr>SOSYAL PSİKOLOJİNİN TARİHSEL GELİŞİMİ (19 YY)</vt:lpstr>
      <vt:lpstr>SOSYAL PSİKOLOJİNİN ÇALIŞMA ALANI OLARAK BELİRMESİ (20 YY)</vt:lpstr>
      <vt:lpstr>SOSYAL PSİKOLOJİNİN ÇALIŞMA ALANI OLARAK BELİRMESİ (20 YY)</vt:lpstr>
      <vt:lpstr>ALANIN BİLİMSEL GELİŞİMİ (1930’LARDAN 1970’LERE)</vt:lpstr>
      <vt:lpstr>1970’LERDEN GÜNÜMÜZE  SOSYAL PSİKOLOJİ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Sau</dc:creator>
  <cp:lastModifiedBy>COMPUTERIUM</cp:lastModifiedBy>
  <cp:revision>60</cp:revision>
  <dcterms:created xsi:type="dcterms:W3CDTF">2016-01-31T20:10:02Z</dcterms:created>
  <dcterms:modified xsi:type="dcterms:W3CDTF">2016-02-16T19:42:49Z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2016-01-31T00:00:00Z</vt:filetime>
  </property>
</Properties>
</file>