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603" autoAdjust="0"/>
  </p:normalViewPr>
  <p:slideViewPr>
    <p:cSldViewPr snapToGrid="0" snapToObjects="1">
      <p:cViewPr varScale="1">
        <p:scale>
          <a:sx n="77" d="100"/>
          <a:sy n="77" d="100"/>
        </p:scale>
        <p:origin x="-3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22D2D2-A6D4-E24D-BF97-A4AA8B565723}" type="datetimeFigureOut">
              <a:rPr lang="en-US" smtClean="0"/>
              <a:t>09/10/15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865C62-0076-B848-B6D6-705158666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564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65C62-0076-B848-B6D6-70515866665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1316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65C62-0076-B848-B6D6-70515866665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2468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65C62-0076-B848-B6D6-70515866665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7709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65C62-0076-B848-B6D6-70515866665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633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65C62-0076-B848-B6D6-70515866665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7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65C62-0076-B848-B6D6-70515866665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8285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65C62-0076-B848-B6D6-70515866665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551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65C62-0076-B848-B6D6-70515866665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684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65C62-0076-B848-B6D6-70515866665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284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65C62-0076-B848-B6D6-70515866665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88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65C62-0076-B848-B6D6-70515866665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892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65C62-0076-B848-B6D6-70515866665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9522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65C62-0076-B848-B6D6-70515866665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4223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65C62-0076-B848-B6D6-70515866665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424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65C62-0076-B848-B6D6-70515866665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315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65C62-0076-B848-B6D6-70515866665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932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5CC0-2D2A-6C41-A428-55F73BBC7FDA}" type="datetimeFigureOut">
              <a:rPr lang="en-US" smtClean="0"/>
              <a:t>09/10/15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FCA3-6420-774B-B8EA-39AC0FF40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51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5CC0-2D2A-6C41-A428-55F73BBC7FDA}" type="datetimeFigureOut">
              <a:rPr lang="en-US" smtClean="0"/>
              <a:t>09/10/15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FCA3-6420-774B-B8EA-39AC0FF40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826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5CC0-2D2A-6C41-A428-55F73BBC7FDA}" type="datetimeFigureOut">
              <a:rPr lang="en-US" smtClean="0"/>
              <a:t>09/10/15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FCA3-6420-774B-B8EA-39AC0FF40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95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5CC0-2D2A-6C41-A428-55F73BBC7FDA}" type="datetimeFigureOut">
              <a:rPr lang="en-US" smtClean="0"/>
              <a:t>09/10/15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FCA3-6420-774B-B8EA-39AC0FF40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7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5CC0-2D2A-6C41-A428-55F73BBC7FDA}" type="datetimeFigureOut">
              <a:rPr lang="en-US" smtClean="0"/>
              <a:t>09/10/15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FCA3-6420-774B-B8EA-39AC0FF40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122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5CC0-2D2A-6C41-A428-55F73BBC7FDA}" type="datetimeFigureOut">
              <a:rPr lang="en-US" smtClean="0"/>
              <a:t>09/10/15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FCA3-6420-774B-B8EA-39AC0FF40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711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5CC0-2D2A-6C41-A428-55F73BBC7FDA}" type="datetimeFigureOut">
              <a:rPr lang="en-US" smtClean="0"/>
              <a:t>09/10/15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FCA3-6420-774B-B8EA-39AC0FF40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667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5CC0-2D2A-6C41-A428-55F73BBC7FDA}" type="datetimeFigureOut">
              <a:rPr lang="en-US" smtClean="0"/>
              <a:t>09/10/15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FCA3-6420-774B-B8EA-39AC0FF40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809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5CC0-2D2A-6C41-A428-55F73BBC7FDA}" type="datetimeFigureOut">
              <a:rPr lang="en-US" smtClean="0"/>
              <a:t>09/10/15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FCA3-6420-774B-B8EA-39AC0FF40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852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5CC0-2D2A-6C41-A428-55F73BBC7FDA}" type="datetimeFigureOut">
              <a:rPr lang="en-US" smtClean="0"/>
              <a:t>09/10/15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FCA3-6420-774B-B8EA-39AC0FF40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77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5CC0-2D2A-6C41-A428-55F73BBC7FDA}" type="datetimeFigureOut">
              <a:rPr lang="en-US" smtClean="0"/>
              <a:t>09/10/15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FCA3-6420-774B-B8EA-39AC0FF40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002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5CC0-2D2A-6C41-A428-55F73BBC7FDA}" type="datetimeFigureOut">
              <a:rPr lang="en-US" smtClean="0"/>
              <a:t>09/10/15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1FCA3-6420-774B-B8EA-39AC0FF40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750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Yatırım</a:t>
            </a:r>
            <a:r>
              <a:rPr lang="en-US" dirty="0" smtClean="0"/>
              <a:t> </a:t>
            </a:r>
            <a:r>
              <a:rPr lang="en-US" smtClean="0"/>
              <a:t>Analizi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Ders</a:t>
            </a:r>
            <a:r>
              <a:rPr lang="en-US" dirty="0" smtClean="0"/>
              <a:t> </a:t>
            </a:r>
            <a:r>
              <a:rPr lang="en-US" dirty="0" smtClean="0"/>
              <a:t>1</a:t>
            </a:r>
          </a:p>
          <a:p>
            <a:endParaRPr lang="en-US" dirty="0"/>
          </a:p>
          <a:p>
            <a:r>
              <a:rPr lang="en-US" sz="2400" dirty="0" err="1" smtClean="0"/>
              <a:t>Hüseyin</a:t>
            </a:r>
            <a:r>
              <a:rPr lang="en-US" sz="2400" dirty="0" smtClean="0"/>
              <a:t> İlker </a:t>
            </a:r>
            <a:r>
              <a:rPr lang="en-US" sz="2400" dirty="0" err="1" smtClean="0"/>
              <a:t>Erçen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63008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Finansal</a:t>
            </a:r>
            <a:r>
              <a:rPr lang="en-US" dirty="0" smtClean="0"/>
              <a:t> </a:t>
            </a:r>
            <a:r>
              <a:rPr lang="en-US" dirty="0" err="1" smtClean="0"/>
              <a:t>Piyasaların</a:t>
            </a:r>
            <a:r>
              <a:rPr lang="en-US" dirty="0" smtClean="0"/>
              <a:t> </a:t>
            </a:r>
            <a:r>
              <a:rPr lang="en-US" dirty="0" err="1" smtClean="0"/>
              <a:t>Sınıflandırılması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 </a:t>
            </a:r>
            <a:r>
              <a:rPr lang="en-US" dirty="0" err="1" smtClean="0"/>
              <a:t>Piyasası</a:t>
            </a:r>
            <a:r>
              <a:rPr lang="en-US" dirty="0" smtClean="0"/>
              <a:t> - </a:t>
            </a:r>
            <a:r>
              <a:rPr lang="en-US" dirty="0" err="1" smtClean="0"/>
              <a:t>Sermaye</a:t>
            </a:r>
            <a:r>
              <a:rPr lang="en-US" dirty="0" smtClean="0"/>
              <a:t> </a:t>
            </a:r>
            <a:r>
              <a:rPr lang="en-US" dirty="0" err="1" smtClean="0"/>
              <a:t>Piyasası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Birincil</a:t>
            </a:r>
            <a:r>
              <a:rPr lang="en-US" dirty="0" smtClean="0"/>
              <a:t> </a:t>
            </a:r>
            <a:r>
              <a:rPr lang="en-US" dirty="0" err="1" smtClean="0"/>
              <a:t>Piyasa</a:t>
            </a:r>
            <a:r>
              <a:rPr lang="en-US" dirty="0" smtClean="0"/>
              <a:t> - </a:t>
            </a:r>
            <a:r>
              <a:rPr lang="en-US" dirty="0" err="1" smtClean="0"/>
              <a:t>İkincil</a:t>
            </a:r>
            <a:r>
              <a:rPr lang="en-US" dirty="0" smtClean="0"/>
              <a:t> </a:t>
            </a:r>
            <a:r>
              <a:rPr lang="en-US" dirty="0" err="1" smtClean="0"/>
              <a:t>Piyasa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Örgütlü</a:t>
            </a:r>
            <a:r>
              <a:rPr lang="en-US" dirty="0" smtClean="0"/>
              <a:t> </a:t>
            </a:r>
            <a:r>
              <a:rPr lang="en-US" dirty="0" err="1" smtClean="0"/>
              <a:t>Piyasa</a:t>
            </a:r>
            <a:r>
              <a:rPr lang="en-US" dirty="0" smtClean="0"/>
              <a:t> - </a:t>
            </a:r>
            <a:r>
              <a:rPr lang="en-US" dirty="0" err="1" smtClean="0"/>
              <a:t>Tezgah</a:t>
            </a:r>
            <a:r>
              <a:rPr lang="en-US" dirty="0" smtClean="0"/>
              <a:t> </a:t>
            </a:r>
            <a:r>
              <a:rPr lang="en-US" dirty="0" err="1" smtClean="0"/>
              <a:t>Üstü</a:t>
            </a:r>
            <a:r>
              <a:rPr lang="en-US" dirty="0" smtClean="0"/>
              <a:t> </a:t>
            </a:r>
            <a:r>
              <a:rPr lang="en-US" dirty="0" err="1" smtClean="0"/>
              <a:t>Piyasa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Spot </a:t>
            </a:r>
            <a:r>
              <a:rPr lang="en-US" dirty="0" err="1" smtClean="0"/>
              <a:t>Piyasa</a:t>
            </a:r>
            <a:r>
              <a:rPr lang="en-US" dirty="0" smtClean="0"/>
              <a:t> - </a:t>
            </a:r>
            <a:r>
              <a:rPr lang="en-US" dirty="0" err="1" smtClean="0"/>
              <a:t>Vadeli</a:t>
            </a:r>
            <a:r>
              <a:rPr lang="en-US" dirty="0" smtClean="0"/>
              <a:t> </a:t>
            </a:r>
            <a:r>
              <a:rPr lang="en-US" dirty="0" err="1" smtClean="0"/>
              <a:t>Piyasa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195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Finansal</a:t>
            </a:r>
            <a:r>
              <a:rPr lang="en-US" dirty="0" smtClean="0"/>
              <a:t> </a:t>
            </a:r>
            <a:r>
              <a:rPr lang="en-US" dirty="0" err="1" smtClean="0"/>
              <a:t>Varlıklar</a:t>
            </a:r>
            <a:r>
              <a:rPr lang="en-US" dirty="0" smtClean="0"/>
              <a:t> (</a:t>
            </a:r>
            <a:r>
              <a:rPr lang="en-US" dirty="0" err="1" smtClean="0"/>
              <a:t>Araçlar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9091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Para </a:t>
            </a:r>
            <a:r>
              <a:rPr lang="en-US" dirty="0" err="1" smtClean="0"/>
              <a:t>Piyasası</a:t>
            </a:r>
            <a:r>
              <a:rPr lang="en-US" dirty="0" smtClean="0"/>
              <a:t> </a:t>
            </a:r>
            <a:r>
              <a:rPr lang="en-US" dirty="0" err="1" smtClean="0"/>
              <a:t>Araçları</a:t>
            </a:r>
            <a:endParaRPr lang="en-US" dirty="0" smtClean="0"/>
          </a:p>
          <a:p>
            <a:pPr lvl="1"/>
            <a:r>
              <a:rPr lang="en-US" dirty="0" err="1" smtClean="0"/>
              <a:t>Hazine</a:t>
            </a:r>
            <a:r>
              <a:rPr lang="en-US" dirty="0" smtClean="0"/>
              <a:t> </a:t>
            </a:r>
            <a:r>
              <a:rPr lang="en-US" dirty="0" err="1" smtClean="0"/>
              <a:t>Bonosu</a:t>
            </a:r>
            <a:endParaRPr lang="en-US" dirty="0"/>
          </a:p>
          <a:p>
            <a:pPr lvl="1"/>
            <a:r>
              <a:rPr lang="en-US" dirty="0" smtClean="0"/>
              <a:t>Repo</a:t>
            </a:r>
          </a:p>
          <a:p>
            <a:pPr lvl="1"/>
            <a:r>
              <a:rPr lang="en-US" dirty="0" err="1" smtClean="0"/>
              <a:t>Varlığa</a:t>
            </a:r>
            <a:r>
              <a:rPr lang="en-US" dirty="0" smtClean="0"/>
              <a:t> </a:t>
            </a:r>
            <a:r>
              <a:rPr lang="en-US" dirty="0" err="1" smtClean="0"/>
              <a:t>Dayalı</a:t>
            </a:r>
            <a:r>
              <a:rPr lang="en-US" dirty="0" smtClean="0"/>
              <a:t> </a:t>
            </a:r>
            <a:r>
              <a:rPr lang="en-US" dirty="0" err="1" smtClean="0"/>
              <a:t>Menkul</a:t>
            </a:r>
            <a:r>
              <a:rPr lang="en-US" dirty="0" smtClean="0"/>
              <a:t> </a:t>
            </a:r>
            <a:r>
              <a:rPr lang="en-US" dirty="0" err="1" smtClean="0"/>
              <a:t>Kıymetler</a:t>
            </a:r>
            <a:endParaRPr lang="en-US" dirty="0" smtClean="0"/>
          </a:p>
          <a:p>
            <a:pPr lvl="1"/>
            <a:r>
              <a:rPr lang="en-US" dirty="0" err="1" smtClean="0"/>
              <a:t>Mevduat</a:t>
            </a:r>
            <a:r>
              <a:rPr lang="en-US" dirty="0" smtClean="0"/>
              <a:t> </a:t>
            </a:r>
            <a:r>
              <a:rPr lang="en-US" dirty="0" err="1" smtClean="0"/>
              <a:t>Sertifikası</a:t>
            </a:r>
            <a:endParaRPr lang="en-US" dirty="0"/>
          </a:p>
          <a:p>
            <a:pPr lvl="1"/>
            <a:r>
              <a:rPr lang="en-US" dirty="0" err="1" smtClean="0"/>
              <a:t>Finansman</a:t>
            </a:r>
            <a:r>
              <a:rPr lang="en-US" dirty="0" smtClean="0"/>
              <a:t> </a:t>
            </a:r>
            <a:r>
              <a:rPr lang="en-US" dirty="0" err="1" smtClean="0"/>
              <a:t>Bonosu</a:t>
            </a:r>
            <a:endParaRPr lang="en-US" dirty="0" smtClean="0"/>
          </a:p>
          <a:p>
            <a:r>
              <a:rPr lang="en-US" dirty="0" err="1" smtClean="0"/>
              <a:t>Sermaye</a:t>
            </a:r>
            <a:r>
              <a:rPr lang="en-US" dirty="0" smtClean="0"/>
              <a:t> </a:t>
            </a:r>
            <a:r>
              <a:rPr lang="en-US" dirty="0" err="1" smtClean="0"/>
              <a:t>Piyasası</a:t>
            </a:r>
            <a:r>
              <a:rPr lang="en-US" dirty="0" smtClean="0"/>
              <a:t> </a:t>
            </a:r>
            <a:r>
              <a:rPr lang="en-US" dirty="0" err="1" smtClean="0"/>
              <a:t>Araçları</a:t>
            </a:r>
            <a:endParaRPr lang="en-US" dirty="0" smtClean="0"/>
          </a:p>
          <a:p>
            <a:pPr lvl="1"/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Tahvili</a:t>
            </a:r>
            <a:endParaRPr lang="en-US" dirty="0" smtClean="0"/>
          </a:p>
          <a:p>
            <a:pPr lvl="1"/>
            <a:r>
              <a:rPr lang="en-US" dirty="0" err="1" smtClean="0"/>
              <a:t>Şirket</a:t>
            </a:r>
            <a:r>
              <a:rPr lang="en-US" dirty="0" smtClean="0"/>
              <a:t> </a:t>
            </a:r>
            <a:r>
              <a:rPr lang="en-US" dirty="0" err="1" smtClean="0"/>
              <a:t>Tahvilleri</a:t>
            </a:r>
            <a:endParaRPr lang="en-US" dirty="0" smtClean="0"/>
          </a:p>
          <a:p>
            <a:pPr lvl="1"/>
            <a:r>
              <a:rPr lang="en-US" dirty="0" err="1" smtClean="0"/>
              <a:t>Hisse</a:t>
            </a:r>
            <a:r>
              <a:rPr lang="en-US" dirty="0" smtClean="0"/>
              <a:t> </a:t>
            </a:r>
            <a:r>
              <a:rPr lang="en-US" dirty="0" err="1" smtClean="0"/>
              <a:t>Senedi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3265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Menkul</a:t>
            </a:r>
            <a:r>
              <a:rPr lang="en-US" dirty="0" smtClean="0"/>
              <a:t> </a:t>
            </a:r>
            <a:r>
              <a:rPr lang="en-US" dirty="0" err="1" smtClean="0"/>
              <a:t>Kıymet</a:t>
            </a:r>
            <a:r>
              <a:rPr lang="en-US" dirty="0" smtClean="0"/>
              <a:t> </a:t>
            </a:r>
            <a:r>
              <a:rPr lang="en-US" dirty="0" err="1" smtClean="0"/>
              <a:t>Borsalarının</a:t>
            </a:r>
            <a:r>
              <a:rPr lang="en-US" dirty="0" smtClean="0"/>
              <a:t> </a:t>
            </a:r>
            <a:r>
              <a:rPr lang="en-US" dirty="0" err="1" smtClean="0"/>
              <a:t>Oyuncuları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Yatırımcılar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Spekülatörler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Arbitajcılar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Riskten</a:t>
            </a:r>
            <a:r>
              <a:rPr lang="en-US" dirty="0" smtClean="0"/>
              <a:t> </a:t>
            </a:r>
            <a:r>
              <a:rPr lang="en-US" dirty="0" err="1" smtClean="0"/>
              <a:t>Kaçınanlar</a:t>
            </a:r>
            <a:r>
              <a:rPr lang="en-US" dirty="0" smtClean="0"/>
              <a:t> (Hedgers)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554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Yatırımcılar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Uzun</a:t>
            </a:r>
            <a:r>
              <a:rPr lang="en-US" dirty="0" smtClean="0"/>
              <a:t> </a:t>
            </a:r>
            <a:r>
              <a:rPr lang="en-US" dirty="0" err="1" smtClean="0"/>
              <a:t>vadeli</a:t>
            </a:r>
            <a:r>
              <a:rPr lang="en-US" dirty="0" smtClean="0"/>
              <a:t> </a:t>
            </a:r>
            <a:r>
              <a:rPr lang="en-US" dirty="0" err="1" smtClean="0"/>
              <a:t>yatırım</a:t>
            </a:r>
            <a:endParaRPr lang="en-US" dirty="0"/>
          </a:p>
          <a:p>
            <a:r>
              <a:rPr lang="en-US" dirty="0" err="1" smtClean="0"/>
              <a:t>Menkul</a:t>
            </a:r>
            <a:r>
              <a:rPr lang="en-US" dirty="0" smtClean="0"/>
              <a:t> </a:t>
            </a:r>
            <a:r>
              <a:rPr lang="en-US" dirty="0" err="1" smtClean="0"/>
              <a:t>kıymetlerin</a:t>
            </a:r>
            <a:r>
              <a:rPr lang="en-US" dirty="0" smtClean="0"/>
              <a:t> </a:t>
            </a:r>
            <a:r>
              <a:rPr lang="en-US" dirty="0" err="1" smtClean="0"/>
              <a:t>değerlerini</a:t>
            </a:r>
            <a:r>
              <a:rPr lang="en-US" dirty="0" smtClean="0"/>
              <a:t>  </a:t>
            </a:r>
            <a:r>
              <a:rPr lang="en-US" dirty="0" err="1" smtClean="0"/>
              <a:t>dikkate</a:t>
            </a:r>
            <a:r>
              <a:rPr lang="en-US" dirty="0" smtClean="0"/>
              <a:t> </a:t>
            </a:r>
            <a:r>
              <a:rPr lang="en-US" dirty="0" err="1" smtClean="0"/>
              <a:t>alırlar</a:t>
            </a:r>
            <a:endParaRPr lang="en-US" dirty="0" smtClean="0"/>
          </a:p>
          <a:p>
            <a:r>
              <a:rPr lang="en-US" dirty="0" err="1" smtClean="0"/>
              <a:t>Günlük</a:t>
            </a:r>
            <a:r>
              <a:rPr lang="en-US" dirty="0" smtClean="0"/>
              <a:t> </a:t>
            </a:r>
            <a:r>
              <a:rPr lang="en-US" dirty="0" err="1" smtClean="0"/>
              <a:t>bilgilerden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kısa</a:t>
            </a:r>
            <a:r>
              <a:rPr lang="en-US" dirty="0" smtClean="0"/>
              <a:t> </a:t>
            </a:r>
            <a:r>
              <a:rPr lang="en-US" dirty="0" err="1" smtClean="0"/>
              <a:t>vadeli</a:t>
            </a:r>
            <a:r>
              <a:rPr lang="en-US" dirty="0" smtClean="0"/>
              <a:t> </a:t>
            </a:r>
            <a:r>
              <a:rPr lang="en-US" dirty="0" err="1" smtClean="0"/>
              <a:t>Pazar</a:t>
            </a:r>
            <a:r>
              <a:rPr lang="en-US" dirty="0" smtClean="0"/>
              <a:t> </a:t>
            </a:r>
            <a:r>
              <a:rPr lang="en-US" dirty="0" err="1" smtClean="0"/>
              <a:t>hareketlerinden</a:t>
            </a:r>
            <a:r>
              <a:rPr lang="en-US" dirty="0" smtClean="0"/>
              <a:t> </a:t>
            </a:r>
            <a:r>
              <a:rPr lang="en-US" dirty="0" err="1" smtClean="0"/>
              <a:t>kazanmayı</a:t>
            </a:r>
            <a:r>
              <a:rPr lang="en-US" dirty="0" smtClean="0"/>
              <a:t> </a:t>
            </a:r>
            <a:r>
              <a:rPr lang="en-US" dirty="0" err="1" smtClean="0"/>
              <a:t>düşünmezler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1085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Spekülatörler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Pazarın</a:t>
            </a:r>
            <a:r>
              <a:rPr lang="en-US" dirty="0" smtClean="0"/>
              <a:t> </a:t>
            </a:r>
            <a:r>
              <a:rPr lang="en-US" dirty="0" err="1" smtClean="0"/>
              <a:t>hareket</a:t>
            </a:r>
            <a:r>
              <a:rPr lang="en-US" dirty="0" smtClean="0"/>
              <a:t> </a:t>
            </a:r>
            <a:r>
              <a:rPr lang="en-US" dirty="0" err="1" smtClean="0"/>
              <a:t>yönünü</a:t>
            </a:r>
            <a:r>
              <a:rPr lang="en-US" dirty="0" smtClean="0"/>
              <a:t> </a:t>
            </a:r>
            <a:r>
              <a:rPr lang="en-US" dirty="0" err="1" smtClean="0"/>
              <a:t>takip</a:t>
            </a:r>
            <a:r>
              <a:rPr lang="en-US" dirty="0" smtClean="0"/>
              <a:t> </a:t>
            </a:r>
            <a:r>
              <a:rPr lang="en-US" dirty="0" err="1" smtClean="0"/>
              <a:t>ederek</a:t>
            </a:r>
            <a:r>
              <a:rPr lang="en-US" dirty="0" smtClean="0"/>
              <a:t> </a:t>
            </a:r>
            <a:r>
              <a:rPr lang="en-US" dirty="0" err="1" smtClean="0"/>
              <a:t>kazanan</a:t>
            </a:r>
            <a:r>
              <a:rPr lang="en-US" dirty="0" smtClean="0"/>
              <a:t> </a:t>
            </a:r>
            <a:r>
              <a:rPr lang="en-US" dirty="0" err="1" smtClean="0"/>
              <a:t>yatırımcılardır</a:t>
            </a:r>
            <a:endParaRPr lang="en-US" dirty="0" smtClean="0"/>
          </a:p>
          <a:p>
            <a:r>
              <a:rPr lang="en-US" dirty="0" err="1" smtClean="0"/>
              <a:t>Pazardan</a:t>
            </a:r>
            <a:r>
              <a:rPr lang="en-US" dirty="0" smtClean="0"/>
              <a:t> </a:t>
            </a:r>
            <a:r>
              <a:rPr lang="en-US" dirty="0" err="1" smtClean="0"/>
              <a:t>gelen</a:t>
            </a:r>
            <a:r>
              <a:rPr lang="en-US" dirty="0" smtClean="0"/>
              <a:t> </a:t>
            </a:r>
            <a:r>
              <a:rPr lang="en-US" dirty="0" err="1" smtClean="0"/>
              <a:t>haberleri</a:t>
            </a:r>
            <a:r>
              <a:rPr lang="en-US" dirty="0" smtClean="0"/>
              <a:t> </a:t>
            </a:r>
            <a:r>
              <a:rPr lang="en-US" dirty="0" err="1" smtClean="0"/>
              <a:t>yakından</a:t>
            </a:r>
            <a:r>
              <a:rPr lang="en-US" dirty="0" smtClean="0"/>
              <a:t> </a:t>
            </a:r>
            <a:r>
              <a:rPr lang="en-US" dirty="0" err="1" smtClean="0"/>
              <a:t>izler</a:t>
            </a:r>
            <a:endParaRPr lang="en-US" dirty="0" smtClean="0"/>
          </a:p>
          <a:p>
            <a:r>
              <a:rPr lang="en-US" dirty="0" err="1" smtClean="0"/>
              <a:t>Mevcut</a:t>
            </a:r>
            <a:r>
              <a:rPr lang="en-US" dirty="0" smtClean="0"/>
              <a:t> </a:t>
            </a:r>
            <a:r>
              <a:rPr lang="en-US" dirty="0" err="1" smtClean="0"/>
              <a:t>fiyatları</a:t>
            </a:r>
            <a:r>
              <a:rPr lang="en-US" dirty="0" smtClean="0"/>
              <a:t> </a:t>
            </a:r>
            <a:r>
              <a:rPr lang="en-US" dirty="0" err="1" smtClean="0"/>
              <a:t>değil</a:t>
            </a:r>
            <a:r>
              <a:rPr lang="en-US" dirty="0" smtClean="0"/>
              <a:t>, </a:t>
            </a:r>
            <a:r>
              <a:rPr lang="en-US" dirty="0" err="1" smtClean="0"/>
              <a:t>fiyatların</a:t>
            </a:r>
            <a:r>
              <a:rPr lang="en-US" dirty="0" smtClean="0"/>
              <a:t> </a:t>
            </a:r>
            <a:r>
              <a:rPr lang="en-US" dirty="0" err="1" smtClean="0"/>
              <a:t>nereye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gidebileceğini</a:t>
            </a:r>
            <a:r>
              <a:rPr lang="en-US" dirty="0" smtClean="0"/>
              <a:t> </a:t>
            </a:r>
            <a:r>
              <a:rPr lang="en-US" dirty="0" err="1" smtClean="0"/>
              <a:t>hesaplarlar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918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Arbitajcılar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Menkul</a:t>
            </a:r>
            <a:r>
              <a:rPr lang="en-US" dirty="0" smtClean="0"/>
              <a:t> </a:t>
            </a:r>
            <a:r>
              <a:rPr lang="en-US" dirty="0" err="1" smtClean="0"/>
              <a:t>değerin</a:t>
            </a:r>
            <a:r>
              <a:rPr lang="en-US" dirty="0" smtClean="0"/>
              <a:t> </a:t>
            </a:r>
            <a:r>
              <a:rPr lang="en-US" dirty="0" err="1" smtClean="0"/>
              <a:t>gerçek</a:t>
            </a:r>
            <a:r>
              <a:rPr lang="en-US" dirty="0" smtClean="0"/>
              <a:t> </a:t>
            </a:r>
            <a:r>
              <a:rPr lang="en-US" dirty="0" err="1" smtClean="0"/>
              <a:t>değerinde</a:t>
            </a:r>
            <a:r>
              <a:rPr lang="en-US" dirty="0" smtClean="0"/>
              <a:t> </a:t>
            </a:r>
            <a:r>
              <a:rPr lang="en-US" dirty="0" err="1" smtClean="0"/>
              <a:t>olup</a:t>
            </a:r>
            <a:r>
              <a:rPr lang="en-US" dirty="0" smtClean="0"/>
              <a:t> </a:t>
            </a:r>
            <a:r>
              <a:rPr lang="en-US" dirty="0" err="1" smtClean="0"/>
              <a:t>olmadıklarını</a:t>
            </a:r>
            <a:r>
              <a:rPr lang="en-US" dirty="0" smtClean="0"/>
              <a:t> </a:t>
            </a:r>
            <a:r>
              <a:rPr lang="en-US" dirty="0" err="1" smtClean="0"/>
              <a:t>araştıran</a:t>
            </a:r>
            <a:r>
              <a:rPr lang="en-US" dirty="0"/>
              <a:t> </a:t>
            </a:r>
            <a:r>
              <a:rPr lang="en-US" dirty="0" err="1" smtClean="0"/>
              <a:t>yatırımcılardır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427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Riskten</a:t>
            </a:r>
            <a:r>
              <a:rPr lang="en-US" dirty="0" smtClean="0"/>
              <a:t> </a:t>
            </a:r>
            <a:r>
              <a:rPr lang="en-US" dirty="0" err="1" smtClean="0"/>
              <a:t>Kaçınanlar</a:t>
            </a:r>
            <a:r>
              <a:rPr lang="en-US" dirty="0" smtClean="0"/>
              <a:t> (Hedgers)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Uzun</a:t>
            </a:r>
            <a:r>
              <a:rPr lang="en-US" dirty="0" smtClean="0"/>
              <a:t> </a:t>
            </a:r>
            <a:r>
              <a:rPr lang="en-US" dirty="0" err="1" smtClean="0"/>
              <a:t>vadede</a:t>
            </a:r>
            <a:r>
              <a:rPr lang="en-US" dirty="0" smtClean="0"/>
              <a:t> </a:t>
            </a:r>
            <a:r>
              <a:rPr lang="en-US" dirty="0" err="1" smtClean="0"/>
              <a:t>hisse</a:t>
            </a:r>
            <a:r>
              <a:rPr lang="en-US" dirty="0" smtClean="0"/>
              <a:t> </a:t>
            </a:r>
            <a:r>
              <a:rPr lang="en-US" dirty="0" err="1" smtClean="0"/>
              <a:t>senetlerine</a:t>
            </a:r>
            <a:r>
              <a:rPr lang="en-US" dirty="0" smtClean="0"/>
              <a:t> </a:t>
            </a:r>
            <a:r>
              <a:rPr lang="en-US" dirty="0" err="1" smtClean="0"/>
              <a:t>yatırım</a:t>
            </a:r>
            <a:r>
              <a:rPr lang="en-US" dirty="0" smtClean="0"/>
              <a:t> </a:t>
            </a:r>
            <a:r>
              <a:rPr lang="en-US" dirty="0" err="1" smtClean="0"/>
              <a:t>yapan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yatırımcının</a:t>
            </a:r>
            <a:r>
              <a:rPr lang="en-US" dirty="0" smtClean="0"/>
              <a:t>, </a:t>
            </a:r>
            <a:r>
              <a:rPr lang="en-US" dirty="0" err="1" smtClean="0"/>
              <a:t>hisse</a:t>
            </a:r>
            <a:r>
              <a:rPr lang="en-US" dirty="0" smtClean="0"/>
              <a:t> </a:t>
            </a:r>
            <a:r>
              <a:rPr lang="en-US" dirty="0" err="1" smtClean="0"/>
              <a:t>senedi</a:t>
            </a:r>
            <a:r>
              <a:rPr lang="en-US" dirty="0" smtClean="0"/>
              <a:t> </a:t>
            </a:r>
            <a:r>
              <a:rPr lang="en-US" dirty="0" err="1" smtClean="0"/>
              <a:t>fiyatlarının</a:t>
            </a:r>
            <a:r>
              <a:rPr lang="en-US" dirty="0" smtClean="0"/>
              <a:t> </a:t>
            </a:r>
            <a:r>
              <a:rPr lang="en-US" dirty="0" err="1" smtClean="0"/>
              <a:t>düşmesi</a:t>
            </a:r>
            <a:r>
              <a:rPr lang="en-US" dirty="0" smtClean="0"/>
              <a:t> </a:t>
            </a:r>
            <a:r>
              <a:rPr lang="en-US" dirty="0" err="1" smtClean="0"/>
              <a:t>halinde</a:t>
            </a:r>
            <a:r>
              <a:rPr lang="en-US" dirty="0" smtClean="0"/>
              <a:t> </a:t>
            </a:r>
            <a:r>
              <a:rPr lang="en-US" dirty="0" err="1" smtClean="0"/>
              <a:t>karşılaşabileceği</a:t>
            </a:r>
            <a:r>
              <a:rPr lang="en-US" dirty="0" smtClean="0"/>
              <a:t> </a:t>
            </a:r>
            <a:r>
              <a:rPr lang="en-US" dirty="0" err="1" smtClean="0"/>
              <a:t>riskler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Pazar</a:t>
            </a:r>
            <a:r>
              <a:rPr lang="en-US" dirty="0" smtClean="0"/>
              <a:t> </a:t>
            </a:r>
            <a:r>
              <a:rPr lang="en-US" dirty="0" err="1" smtClean="0"/>
              <a:t>faiz</a:t>
            </a:r>
            <a:r>
              <a:rPr lang="en-US" dirty="0" smtClean="0"/>
              <a:t> </a:t>
            </a:r>
            <a:r>
              <a:rPr lang="en-US" dirty="0" err="1" smtClean="0"/>
              <a:t>oranına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borçlanmış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yatırımcının</a:t>
            </a:r>
            <a:r>
              <a:rPr lang="en-US" dirty="0" smtClean="0"/>
              <a:t>, </a:t>
            </a:r>
            <a:r>
              <a:rPr lang="en-US" dirty="0" err="1" smtClean="0"/>
              <a:t>faiz</a:t>
            </a:r>
            <a:r>
              <a:rPr lang="en-US" dirty="0" smtClean="0"/>
              <a:t> </a:t>
            </a:r>
            <a:r>
              <a:rPr lang="en-US" dirty="0" err="1" smtClean="0"/>
              <a:t>oranının</a:t>
            </a:r>
            <a:r>
              <a:rPr lang="en-US" dirty="0" smtClean="0"/>
              <a:t> </a:t>
            </a:r>
            <a:r>
              <a:rPr lang="en-US" dirty="0" err="1" smtClean="0"/>
              <a:t>yükselmesi</a:t>
            </a:r>
            <a:r>
              <a:rPr lang="en-US" dirty="0" smtClean="0"/>
              <a:t> </a:t>
            </a:r>
            <a:r>
              <a:rPr lang="en-US" dirty="0" err="1" smtClean="0"/>
              <a:t>halinde</a:t>
            </a:r>
            <a:r>
              <a:rPr lang="en-US" dirty="0" smtClean="0"/>
              <a:t> </a:t>
            </a:r>
            <a:r>
              <a:rPr lang="en-US" dirty="0" err="1" smtClean="0"/>
              <a:t>karşılaşabileceği</a:t>
            </a:r>
            <a:r>
              <a:rPr lang="en-US" dirty="0" smtClean="0"/>
              <a:t> </a:t>
            </a:r>
            <a:r>
              <a:rPr lang="en-US" dirty="0" err="1" smtClean="0"/>
              <a:t>riskler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Döviz</a:t>
            </a:r>
            <a:r>
              <a:rPr lang="en-US" dirty="0" smtClean="0"/>
              <a:t> </a:t>
            </a:r>
            <a:r>
              <a:rPr lang="en-US" dirty="0" err="1" smtClean="0"/>
              <a:t>pozisonu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yatırımcıların</a:t>
            </a:r>
            <a:r>
              <a:rPr lang="en-US" dirty="0" smtClean="0"/>
              <a:t> </a:t>
            </a:r>
            <a:r>
              <a:rPr lang="en-US" dirty="0" err="1" smtClean="0"/>
              <a:t>döviz</a:t>
            </a:r>
            <a:r>
              <a:rPr lang="en-US" dirty="0" smtClean="0"/>
              <a:t> </a:t>
            </a:r>
            <a:r>
              <a:rPr lang="en-US" dirty="0" err="1" smtClean="0"/>
              <a:t>kurlarındaki</a:t>
            </a:r>
            <a:r>
              <a:rPr lang="en-US" dirty="0" smtClean="0"/>
              <a:t> </a:t>
            </a:r>
            <a:r>
              <a:rPr lang="en-US" dirty="0" err="1" smtClean="0"/>
              <a:t>değişimlerden</a:t>
            </a:r>
            <a:r>
              <a:rPr lang="en-US" dirty="0" smtClean="0"/>
              <a:t> </a:t>
            </a:r>
            <a:r>
              <a:rPr lang="en-US" dirty="0" err="1" smtClean="0"/>
              <a:t>dolayı</a:t>
            </a:r>
            <a:r>
              <a:rPr lang="en-US" dirty="0" smtClean="0"/>
              <a:t> </a:t>
            </a:r>
            <a:r>
              <a:rPr lang="en-US" dirty="0" err="1" smtClean="0"/>
              <a:t>karşılaşabileceği</a:t>
            </a:r>
            <a:r>
              <a:rPr lang="en-US" dirty="0" smtClean="0"/>
              <a:t> </a:t>
            </a:r>
            <a:r>
              <a:rPr lang="en-US" dirty="0" err="1" smtClean="0"/>
              <a:t>riskler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01972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Ödev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Reel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finansal</a:t>
            </a:r>
            <a:r>
              <a:rPr lang="en-US" dirty="0" smtClean="0"/>
              <a:t> </a:t>
            </a:r>
            <a:r>
              <a:rPr lang="en-US" dirty="0" err="1" smtClean="0"/>
              <a:t>yatırımları</a:t>
            </a:r>
            <a:r>
              <a:rPr lang="en-US" dirty="0" smtClean="0"/>
              <a:t> </a:t>
            </a:r>
            <a:r>
              <a:rPr lang="en-US" dirty="0" err="1" smtClean="0"/>
              <a:t>karşılaştırarak</a:t>
            </a:r>
            <a:r>
              <a:rPr lang="en-US" dirty="0" smtClean="0"/>
              <a:t> </a:t>
            </a:r>
            <a:r>
              <a:rPr lang="en-US" dirty="0" err="1" smtClean="0"/>
              <a:t>açıklayınız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Vadeli</a:t>
            </a:r>
            <a:r>
              <a:rPr lang="en-US" dirty="0" smtClean="0"/>
              <a:t> </a:t>
            </a:r>
            <a:r>
              <a:rPr lang="en-US" dirty="0" err="1" smtClean="0"/>
              <a:t>piyasaların</a:t>
            </a:r>
            <a:r>
              <a:rPr lang="en-US" dirty="0" smtClean="0"/>
              <a:t> spot </a:t>
            </a:r>
            <a:r>
              <a:rPr lang="en-US" dirty="0" err="1" smtClean="0"/>
              <a:t>piyasalardan</a:t>
            </a:r>
            <a:r>
              <a:rPr lang="en-US" dirty="0" smtClean="0"/>
              <a:t> </a:t>
            </a:r>
            <a:r>
              <a:rPr lang="en-US" dirty="0" err="1" smtClean="0"/>
              <a:t>farkı</a:t>
            </a:r>
            <a:r>
              <a:rPr lang="en-US" dirty="0" smtClean="0"/>
              <a:t> </a:t>
            </a:r>
            <a:r>
              <a:rPr lang="en-US" dirty="0" err="1" smtClean="0"/>
              <a:t>nedir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err="1" smtClean="0"/>
              <a:t>Borsaların</a:t>
            </a:r>
            <a:r>
              <a:rPr lang="en-US" dirty="0" smtClean="0"/>
              <a:t> </a:t>
            </a:r>
            <a:r>
              <a:rPr lang="en-US" dirty="0" err="1" smtClean="0"/>
              <a:t>ekonomiye</a:t>
            </a:r>
            <a:r>
              <a:rPr lang="en-US" dirty="0" smtClean="0"/>
              <a:t> </a:t>
            </a:r>
            <a:r>
              <a:rPr lang="en-US" dirty="0" err="1" smtClean="0"/>
              <a:t>katkısı</a:t>
            </a:r>
            <a:r>
              <a:rPr lang="en-US" dirty="0" smtClean="0"/>
              <a:t> </a:t>
            </a:r>
            <a:r>
              <a:rPr lang="en-US" dirty="0" err="1" smtClean="0"/>
              <a:t>sizce</a:t>
            </a:r>
            <a:r>
              <a:rPr lang="en-US" dirty="0" smtClean="0"/>
              <a:t> </a:t>
            </a:r>
            <a:r>
              <a:rPr lang="en-US" dirty="0" err="1" smtClean="0"/>
              <a:t>nelerdir</a:t>
            </a:r>
            <a:r>
              <a:rPr lang="en-US" smtClean="0"/>
              <a:t>?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494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Yatırımlar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Yatırım</a:t>
            </a:r>
            <a:r>
              <a:rPr lang="en-US" dirty="0" smtClean="0"/>
              <a:t> </a:t>
            </a:r>
            <a:r>
              <a:rPr lang="en-US" dirty="0" err="1" smtClean="0"/>
              <a:t>Ortamı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Yatırım</a:t>
            </a:r>
            <a:r>
              <a:rPr lang="en-US" dirty="0" smtClean="0"/>
              <a:t> </a:t>
            </a:r>
            <a:r>
              <a:rPr lang="en-US" dirty="0" err="1" smtClean="0"/>
              <a:t>nedir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Reel </a:t>
            </a:r>
            <a:r>
              <a:rPr lang="en-US" dirty="0" err="1" smtClean="0"/>
              <a:t>yatırımlar</a:t>
            </a:r>
            <a:endParaRPr lang="en-US" dirty="0"/>
          </a:p>
          <a:p>
            <a:r>
              <a:rPr lang="en-US" dirty="0" err="1" smtClean="0"/>
              <a:t>Finansal</a:t>
            </a:r>
            <a:r>
              <a:rPr lang="en-US" dirty="0" smtClean="0"/>
              <a:t> </a:t>
            </a:r>
            <a:r>
              <a:rPr lang="en-US" dirty="0" err="1" smtClean="0"/>
              <a:t>yatırımlar</a:t>
            </a:r>
            <a:endParaRPr lang="en-US" dirty="0"/>
          </a:p>
          <a:p>
            <a:pPr lvl="1"/>
            <a:r>
              <a:rPr lang="en-US" dirty="0" err="1" smtClean="0"/>
              <a:t>Tahviller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hisse</a:t>
            </a:r>
            <a:r>
              <a:rPr lang="en-US" dirty="0" smtClean="0"/>
              <a:t> </a:t>
            </a:r>
            <a:r>
              <a:rPr lang="en-US" dirty="0" err="1" smtClean="0"/>
              <a:t>senetleri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427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Finansal</a:t>
            </a:r>
            <a:r>
              <a:rPr lang="en-US" dirty="0" smtClean="0"/>
              <a:t> </a:t>
            </a:r>
            <a:r>
              <a:rPr lang="en-US" dirty="0" err="1" smtClean="0"/>
              <a:t>varlıkların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görevleri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err="1" smtClean="0"/>
              <a:t>Fon</a:t>
            </a:r>
            <a:r>
              <a:rPr lang="en-US" sz="2400" dirty="0" smtClean="0"/>
              <a:t> </a:t>
            </a:r>
            <a:r>
              <a:rPr lang="en-US" sz="2400" dirty="0" err="1" smtClean="0"/>
              <a:t>fazlası</a:t>
            </a:r>
            <a:r>
              <a:rPr lang="en-US" sz="2400" dirty="0" smtClean="0"/>
              <a:t> </a:t>
            </a:r>
            <a:r>
              <a:rPr lang="en-US" sz="2400" dirty="0" err="1" smtClean="0"/>
              <a:t>olup</a:t>
            </a:r>
            <a:r>
              <a:rPr lang="en-US" sz="2400" dirty="0" smtClean="0"/>
              <a:t>, </a:t>
            </a:r>
            <a:r>
              <a:rPr lang="en-US" sz="2400" dirty="0" err="1" smtClean="0"/>
              <a:t>fona</a:t>
            </a:r>
            <a:r>
              <a:rPr lang="en-US" sz="2400" dirty="0" smtClean="0"/>
              <a:t> </a:t>
            </a:r>
            <a:r>
              <a:rPr lang="en-US" sz="2400" dirty="0" err="1" smtClean="0"/>
              <a:t>ihtiyacı</a:t>
            </a:r>
            <a:r>
              <a:rPr lang="en-US" sz="2400" dirty="0" smtClean="0"/>
              <a:t> </a:t>
            </a:r>
            <a:r>
              <a:rPr lang="en-US" sz="2400" dirty="0" err="1" smtClean="0"/>
              <a:t>olan</a:t>
            </a:r>
            <a:r>
              <a:rPr lang="en-US" sz="2400" dirty="0" smtClean="0"/>
              <a:t> </a:t>
            </a:r>
            <a:r>
              <a:rPr lang="en-US" sz="2400" dirty="0" err="1" smtClean="0"/>
              <a:t>kişilerin</a:t>
            </a:r>
            <a:r>
              <a:rPr lang="en-US" sz="2400" dirty="0" smtClean="0"/>
              <a:t> (</a:t>
            </a:r>
            <a:r>
              <a:rPr lang="en-US" sz="2400" dirty="0" err="1" smtClean="0"/>
              <a:t>şirketlerin</a:t>
            </a:r>
            <a:r>
              <a:rPr lang="en-US" sz="2400" dirty="0" smtClean="0"/>
              <a:t>) </a:t>
            </a:r>
            <a:r>
              <a:rPr lang="en-US" sz="2400" dirty="0" err="1" smtClean="0"/>
              <a:t>ihraç</a:t>
            </a:r>
            <a:r>
              <a:rPr lang="en-US" sz="2400" dirty="0" smtClean="0"/>
              <a:t> </a:t>
            </a:r>
            <a:r>
              <a:rPr lang="en-US" sz="2400" dirty="0" err="1" smtClean="0"/>
              <a:t>ettikleri</a:t>
            </a:r>
            <a:r>
              <a:rPr lang="en-US" sz="2400" dirty="0" smtClean="0"/>
              <a:t> </a:t>
            </a:r>
            <a:r>
              <a:rPr lang="en-US" sz="2400" dirty="0" err="1" smtClean="0"/>
              <a:t>finansal</a:t>
            </a:r>
            <a:r>
              <a:rPr lang="en-US" sz="2400" dirty="0" smtClean="0"/>
              <a:t> </a:t>
            </a:r>
            <a:r>
              <a:rPr lang="en-US" sz="2400" dirty="0" err="1" smtClean="0"/>
              <a:t>varlıklara</a:t>
            </a:r>
            <a:r>
              <a:rPr lang="en-US" sz="2400" dirty="0" smtClean="0"/>
              <a:t> </a:t>
            </a:r>
            <a:r>
              <a:rPr lang="en-US" sz="2400" dirty="0" err="1" smtClean="0"/>
              <a:t>yatırım</a:t>
            </a:r>
            <a:r>
              <a:rPr lang="en-US" sz="2400" dirty="0" smtClean="0"/>
              <a:t> </a:t>
            </a:r>
            <a:r>
              <a:rPr lang="en-US" sz="2400" dirty="0" err="1" smtClean="0"/>
              <a:t>yapmak</a:t>
            </a:r>
            <a:r>
              <a:rPr lang="en-US" sz="2400" dirty="0" smtClean="0"/>
              <a:t> </a:t>
            </a:r>
            <a:r>
              <a:rPr lang="en-US" sz="2400" dirty="0" err="1" smtClean="0"/>
              <a:t>isteyenlerden</a:t>
            </a:r>
            <a:r>
              <a:rPr lang="en-US" sz="2400" dirty="0" smtClean="0"/>
              <a:t> </a:t>
            </a:r>
            <a:r>
              <a:rPr lang="en-US" sz="2400" dirty="0" err="1" smtClean="0"/>
              <a:t>fon</a:t>
            </a:r>
            <a:r>
              <a:rPr lang="en-US" sz="2400" dirty="0" smtClean="0"/>
              <a:t> </a:t>
            </a:r>
            <a:r>
              <a:rPr lang="en-US" sz="2400" dirty="0" err="1" smtClean="0"/>
              <a:t>transferi</a:t>
            </a:r>
            <a:r>
              <a:rPr lang="en-US" sz="2400" dirty="0" smtClean="0"/>
              <a:t> </a:t>
            </a:r>
            <a:r>
              <a:rPr lang="en-US" sz="2400" dirty="0" err="1" smtClean="0"/>
              <a:t>sağlanması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Fon</a:t>
            </a:r>
            <a:r>
              <a:rPr lang="en-US" sz="2400" dirty="0" smtClean="0"/>
              <a:t> </a:t>
            </a:r>
            <a:r>
              <a:rPr lang="en-US" sz="2400" dirty="0" err="1" smtClean="0"/>
              <a:t>transferi</a:t>
            </a:r>
            <a:r>
              <a:rPr lang="en-US" sz="2400" dirty="0" smtClean="0"/>
              <a:t> </a:t>
            </a:r>
            <a:r>
              <a:rPr lang="en-US" sz="2400" dirty="0" err="1" smtClean="0"/>
              <a:t>aynı</a:t>
            </a:r>
            <a:r>
              <a:rPr lang="en-US" sz="2400" dirty="0" smtClean="0"/>
              <a:t> </a:t>
            </a:r>
            <a:r>
              <a:rPr lang="en-US" sz="2400" dirty="0" err="1" smtClean="0"/>
              <a:t>zamanda</a:t>
            </a:r>
            <a:r>
              <a:rPr lang="en-US" sz="2400" dirty="0" smtClean="0"/>
              <a:t>, reel </a:t>
            </a:r>
            <a:r>
              <a:rPr lang="en-US" sz="2400" dirty="0" err="1" smtClean="0"/>
              <a:t>varlıklar</a:t>
            </a:r>
            <a:r>
              <a:rPr lang="en-US" sz="2400" dirty="0" smtClean="0"/>
              <a:t> </a:t>
            </a:r>
            <a:r>
              <a:rPr lang="en-US" sz="2400" dirty="0" err="1" smtClean="0"/>
              <a:t>yolu</a:t>
            </a:r>
            <a:r>
              <a:rPr lang="en-US" sz="2400" dirty="0" smtClean="0"/>
              <a:t> </a:t>
            </a:r>
            <a:r>
              <a:rPr lang="en-US" sz="2400" dirty="0" err="1" smtClean="0"/>
              <a:t>ile</a:t>
            </a:r>
            <a:r>
              <a:rPr lang="en-US" sz="2400" dirty="0" smtClean="0"/>
              <a:t> </a:t>
            </a:r>
            <a:r>
              <a:rPr lang="en-US" sz="2400" dirty="0" err="1" smtClean="0"/>
              <a:t>elde</a:t>
            </a:r>
            <a:r>
              <a:rPr lang="en-US" sz="2400" dirty="0" smtClean="0"/>
              <a:t> </a:t>
            </a:r>
            <a:r>
              <a:rPr lang="en-US" sz="2400" dirty="0" err="1" smtClean="0"/>
              <a:t>edilecek</a:t>
            </a:r>
            <a:r>
              <a:rPr lang="en-US" sz="2400" dirty="0" smtClean="0"/>
              <a:t> </a:t>
            </a:r>
            <a:r>
              <a:rPr lang="en-US" sz="2400" dirty="0" err="1" smtClean="0"/>
              <a:t>nakit</a:t>
            </a:r>
            <a:r>
              <a:rPr lang="en-US" sz="2400" dirty="0" smtClean="0"/>
              <a:t> </a:t>
            </a:r>
            <a:r>
              <a:rPr lang="en-US" sz="2400" dirty="0" err="1" smtClean="0"/>
              <a:t>girişinin</a:t>
            </a:r>
            <a:r>
              <a:rPr lang="en-US" sz="2400" dirty="0" smtClean="0"/>
              <a:t> </a:t>
            </a:r>
            <a:r>
              <a:rPr lang="en-US" sz="2400" dirty="0" err="1" smtClean="0"/>
              <a:t>riskini</a:t>
            </a:r>
            <a:r>
              <a:rPr lang="en-US" sz="2400" dirty="0" smtClean="0"/>
              <a:t> </a:t>
            </a:r>
            <a:r>
              <a:rPr lang="en-US" sz="2400" dirty="0" err="1" smtClean="0"/>
              <a:t>fon</a:t>
            </a:r>
            <a:r>
              <a:rPr lang="en-US" sz="2400" dirty="0" smtClean="0"/>
              <a:t> </a:t>
            </a:r>
            <a:r>
              <a:rPr lang="en-US" sz="2400" dirty="0" err="1" smtClean="0"/>
              <a:t>arayanlar</a:t>
            </a:r>
            <a:r>
              <a:rPr lang="en-US" sz="2400" dirty="0" smtClean="0"/>
              <a:t> </a:t>
            </a:r>
            <a:r>
              <a:rPr lang="en-US" sz="2400" dirty="0" err="1" smtClean="0"/>
              <a:t>ile</a:t>
            </a:r>
            <a:r>
              <a:rPr lang="en-US" sz="2400" dirty="0" smtClean="0"/>
              <a:t> </a:t>
            </a:r>
            <a:r>
              <a:rPr lang="en-US" sz="2400" dirty="0" err="1" smtClean="0"/>
              <a:t>temin</a:t>
            </a:r>
            <a:r>
              <a:rPr lang="en-US" sz="2400" dirty="0" smtClean="0"/>
              <a:t> </a:t>
            </a:r>
            <a:r>
              <a:rPr lang="en-US" sz="2400" dirty="0" err="1" smtClean="0"/>
              <a:t>edenler</a:t>
            </a:r>
            <a:r>
              <a:rPr lang="en-US" sz="2400" dirty="0" smtClean="0"/>
              <a:t> </a:t>
            </a:r>
            <a:r>
              <a:rPr lang="en-US" sz="2400" dirty="0" err="1" smtClean="0"/>
              <a:t>arasında</a:t>
            </a:r>
            <a:r>
              <a:rPr lang="en-US" sz="2400" dirty="0" smtClean="0"/>
              <a:t> </a:t>
            </a:r>
            <a:r>
              <a:rPr lang="en-US" sz="2400" dirty="0" err="1" smtClean="0"/>
              <a:t>yeniden</a:t>
            </a:r>
            <a:r>
              <a:rPr lang="en-US" sz="2400" dirty="0" smtClean="0"/>
              <a:t> </a:t>
            </a:r>
            <a:r>
              <a:rPr lang="en-US" sz="2400" dirty="0" err="1" smtClean="0"/>
              <a:t>dağıtılmasını</a:t>
            </a:r>
            <a:r>
              <a:rPr lang="en-US" sz="2400" dirty="0" smtClean="0"/>
              <a:t> </a:t>
            </a:r>
            <a:r>
              <a:rPr lang="en-US" sz="2400" dirty="0" err="1" smtClean="0"/>
              <a:t>sağlayabilmesidir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1155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Finansal</a:t>
            </a:r>
            <a:r>
              <a:rPr lang="en-US" dirty="0" smtClean="0"/>
              <a:t> </a:t>
            </a:r>
            <a:r>
              <a:rPr lang="en-US" dirty="0" err="1" smtClean="0"/>
              <a:t>Piyasalar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Gelir</a:t>
            </a:r>
            <a:r>
              <a:rPr lang="en-US" dirty="0" smtClean="0"/>
              <a:t>/</a:t>
            </a:r>
            <a:r>
              <a:rPr lang="en-US" dirty="0" err="1" smtClean="0"/>
              <a:t>Gider</a:t>
            </a:r>
            <a:r>
              <a:rPr lang="en-US" dirty="0" smtClean="0"/>
              <a:t> </a:t>
            </a:r>
            <a:r>
              <a:rPr lang="en-US" dirty="0" err="1" smtClean="0"/>
              <a:t>dengesi</a:t>
            </a:r>
            <a:endParaRPr lang="en-US" dirty="0" smtClean="0"/>
          </a:p>
          <a:p>
            <a:r>
              <a:rPr lang="en-US" dirty="0" err="1" smtClean="0"/>
              <a:t>Firmalar</a:t>
            </a:r>
            <a:r>
              <a:rPr lang="en-US" dirty="0" smtClean="0"/>
              <a:t> </a:t>
            </a:r>
            <a:r>
              <a:rPr lang="en-US" dirty="0" err="1" smtClean="0"/>
              <a:t>neden</a:t>
            </a:r>
            <a:r>
              <a:rPr lang="en-US" dirty="0" smtClean="0"/>
              <a:t> </a:t>
            </a:r>
            <a:r>
              <a:rPr lang="en-US" dirty="0" err="1" smtClean="0"/>
              <a:t>borç</a:t>
            </a:r>
            <a:r>
              <a:rPr lang="en-US" dirty="0" smtClean="0"/>
              <a:t> </a:t>
            </a:r>
            <a:r>
              <a:rPr lang="en-US" dirty="0" err="1" smtClean="0"/>
              <a:t>alır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Yatırımlarının</a:t>
            </a:r>
            <a:r>
              <a:rPr lang="en-US" dirty="0" smtClean="0"/>
              <a:t> </a:t>
            </a:r>
            <a:r>
              <a:rPr lang="en-US" dirty="0" err="1" smtClean="0"/>
              <a:t>finansmanı</a:t>
            </a:r>
            <a:endParaRPr lang="en-US" dirty="0" smtClean="0"/>
          </a:p>
          <a:p>
            <a:pPr lvl="1"/>
            <a:r>
              <a:rPr lang="en-US" dirty="0" err="1" smtClean="0"/>
              <a:t>Sermaye</a:t>
            </a:r>
            <a:r>
              <a:rPr lang="en-US" dirty="0" smtClean="0"/>
              <a:t> </a:t>
            </a:r>
            <a:r>
              <a:rPr lang="en-US" dirty="0" err="1" smtClean="0"/>
              <a:t>yapılarındaki</a:t>
            </a:r>
            <a:r>
              <a:rPr lang="en-US" dirty="0" smtClean="0"/>
              <a:t> </a:t>
            </a:r>
            <a:r>
              <a:rPr lang="en-US" dirty="0" err="1" smtClean="0"/>
              <a:t>değişimler</a:t>
            </a:r>
            <a:endParaRPr lang="en-US" dirty="0" smtClean="0"/>
          </a:p>
          <a:p>
            <a:pPr lvl="1"/>
            <a:r>
              <a:rPr lang="en-US" dirty="0" err="1" smtClean="0"/>
              <a:t>İşletme</a:t>
            </a:r>
            <a:r>
              <a:rPr lang="en-US" dirty="0" smtClean="0"/>
              <a:t> </a:t>
            </a:r>
            <a:r>
              <a:rPr lang="en-US" dirty="0" err="1" smtClean="0"/>
              <a:t>sermayesi</a:t>
            </a:r>
            <a:r>
              <a:rPr lang="en-US" dirty="0" smtClean="0"/>
              <a:t> </a:t>
            </a:r>
            <a:r>
              <a:rPr lang="en-US" dirty="0" err="1" smtClean="0"/>
              <a:t>gereksinimler</a:t>
            </a:r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6555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Fon</a:t>
            </a:r>
            <a:r>
              <a:rPr lang="en-US" dirty="0" smtClean="0"/>
              <a:t> </a:t>
            </a:r>
            <a:r>
              <a:rPr lang="en-US" dirty="0" err="1" smtClean="0"/>
              <a:t>ihtiyaçlarını</a:t>
            </a:r>
            <a:r>
              <a:rPr lang="en-US" dirty="0" smtClean="0"/>
              <a:t> </a:t>
            </a:r>
            <a:r>
              <a:rPr lang="en-US" dirty="0" err="1" smtClean="0"/>
              <a:t>karşılamak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414" y="1417638"/>
            <a:ext cx="8577010" cy="52578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DSU (Deficit Spending Units) (</a:t>
            </a:r>
            <a:r>
              <a:rPr lang="en-US" sz="3000" dirty="0" err="1" smtClean="0"/>
              <a:t>Bütçe</a:t>
            </a:r>
            <a:r>
              <a:rPr lang="en-US" sz="3000" dirty="0" smtClean="0"/>
              <a:t> </a:t>
            </a:r>
            <a:r>
              <a:rPr lang="en-US" sz="3000" dirty="0" err="1" smtClean="0"/>
              <a:t>açığı</a:t>
            </a:r>
            <a:r>
              <a:rPr lang="en-US" sz="3000" dirty="0" smtClean="0"/>
              <a:t> </a:t>
            </a:r>
            <a:r>
              <a:rPr lang="en-US" sz="3000" dirty="0" err="1" smtClean="0"/>
              <a:t>birimleri</a:t>
            </a:r>
            <a:r>
              <a:rPr lang="en-US" sz="3000" dirty="0" smtClean="0"/>
              <a:t>)</a:t>
            </a:r>
          </a:p>
          <a:p>
            <a:pPr lvl="1"/>
            <a:r>
              <a:rPr lang="en-US" sz="2200" dirty="0" err="1" smtClean="0"/>
              <a:t>Nakit</a:t>
            </a:r>
            <a:r>
              <a:rPr lang="en-US" sz="2200" dirty="0" smtClean="0"/>
              <a:t> </a:t>
            </a:r>
            <a:r>
              <a:rPr lang="en-US" sz="2200" dirty="0" err="1" smtClean="0"/>
              <a:t>rezervlerini</a:t>
            </a:r>
            <a:r>
              <a:rPr lang="en-US" sz="2200" dirty="0" smtClean="0"/>
              <a:t> </a:t>
            </a:r>
            <a:r>
              <a:rPr lang="en-US" sz="2200" dirty="0" err="1" smtClean="0"/>
              <a:t>azaltabilir</a:t>
            </a:r>
            <a:endParaRPr lang="en-US" sz="2200" dirty="0" smtClean="0"/>
          </a:p>
          <a:p>
            <a:pPr lvl="1"/>
            <a:r>
              <a:rPr lang="en-US" sz="2200" dirty="0" err="1" smtClean="0"/>
              <a:t>Daha</a:t>
            </a:r>
            <a:r>
              <a:rPr lang="en-US" sz="2200" dirty="0" smtClean="0"/>
              <a:t> </a:t>
            </a:r>
            <a:r>
              <a:rPr lang="en-US" sz="2200" dirty="0" err="1" smtClean="0"/>
              <a:t>önce</a:t>
            </a:r>
            <a:r>
              <a:rPr lang="en-US" sz="2200" dirty="0" smtClean="0"/>
              <a:t> </a:t>
            </a:r>
            <a:r>
              <a:rPr lang="en-US" sz="2200" dirty="0" err="1" smtClean="0"/>
              <a:t>tasarruf</a:t>
            </a:r>
            <a:r>
              <a:rPr lang="en-US" sz="2200" dirty="0" smtClean="0"/>
              <a:t> </a:t>
            </a:r>
            <a:r>
              <a:rPr lang="en-US" sz="2200" dirty="0" err="1" smtClean="0"/>
              <a:t>yapmak</a:t>
            </a:r>
            <a:r>
              <a:rPr lang="en-US" sz="2200" dirty="0" smtClean="0"/>
              <a:t> </a:t>
            </a:r>
            <a:r>
              <a:rPr lang="en-US" sz="2200" dirty="0" err="1" smtClean="0"/>
              <a:t>amacı</a:t>
            </a:r>
            <a:r>
              <a:rPr lang="en-US" sz="2200" dirty="0" smtClean="0"/>
              <a:t> </a:t>
            </a:r>
            <a:r>
              <a:rPr lang="en-US" sz="2200" dirty="0" err="1" smtClean="0"/>
              <a:t>ile</a:t>
            </a:r>
            <a:r>
              <a:rPr lang="en-US" sz="2200" dirty="0" smtClean="0"/>
              <a:t> satın </a:t>
            </a:r>
            <a:r>
              <a:rPr lang="en-US" sz="2200" dirty="0" err="1" smtClean="0"/>
              <a:t>aldıkları</a:t>
            </a:r>
            <a:r>
              <a:rPr lang="en-US" sz="2200" dirty="0" smtClean="0"/>
              <a:t>, </a:t>
            </a:r>
            <a:r>
              <a:rPr lang="en-US" sz="2200" dirty="0" err="1" smtClean="0"/>
              <a:t>başkalarının</a:t>
            </a:r>
            <a:r>
              <a:rPr lang="en-US" sz="2200" dirty="0" smtClean="0"/>
              <a:t> </a:t>
            </a:r>
            <a:r>
              <a:rPr lang="en-US" sz="2200" dirty="0" err="1" smtClean="0"/>
              <a:t>ihraç</a:t>
            </a:r>
            <a:r>
              <a:rPr lang="en-US" sz="2200" dirty="0" smtClean="0"/>
              <a:t> </a:t>
            </a:r>
            <a:r>
              <a:rPr lang="en-US" sz="2200" dirty="0" err="1" smtClean="0"/>
              <a:t>etmiş</a:t>
            </a:r>
            <a:r>
              <a:rPr lang="en-US" sz="2200" dirty="0" smtClean="0"/>
              <a:t> </a:t>
            </a:r>
            <a:r>
              <a:rPr lang="en-US" sz="2200" dirty="0" err="1" smtClean="0"/>
              <a:t>olduğu</a:t>
            </a:r>
            <a:r>
              <a:rPr lang="en-US" sz="2200" dirty="0" smtClean="0"/>
              <a:t>, </a:t>
            </a:r>
            <a:r>
              <a:rPr lang="en-US" sz="2200" dirty="0" err="1" smtClean="0"/>
              <a:t>menkul</a:t>
            </a:r>
            <a:r>
              <a:rPr lang="en-US" sz="2200" dirty="0" smtClean="0"/>
              <a:t> </a:t>
            </a:r>
            <a:r>
              <a:rPr lang="en-US" sz="2200" dirty="0" err="1" smtClean="0"/>
              <a:t>değerleri</a:t>
            </a:r>
            <a:r>
              <a:rPr lang="en-US" sz="2200" dirty="0" smtClean="0"/>
              <a:t> </a:t>
            </a:r>
            <a:r>
              <a:rPr lang="en-US" sz="2200" dirty="0" err="1" smtClean="0"/>
              <a:t>satarlar</a:t>
            </a:r>
            <a:r>
              <a:rPr lang="en-US" sz="2200" dirty="0" smtClean="0"/>
              <a:t>.</a:t>
            </a:r>
          </a:p>
          <a:p>
            <a:pPr lvl="1"/>
            <a:r>
              <a:rPr lang="en-US" sz="2200" dirty="0" err="1" smtClean="0"/>
              <a:t>Kendi</a:t>
            </a:r>
            <a:r>
              <a:rPr lang="en-US" sz="2200" dirty="0" smtClean="0"/>
              <a:t> </a:t>
            </a:r>
            <a:r>
              <a:rPr lang="en-US" sz="2200" dirty="0" err="1" smtClean="0"/>
              <a:t>ihraç</a:t>
            </a:r>
            <a:r>
              <a:rPr lang="en-US" sz="2200" dirty="0" smtClean="0"/>
              <a:t> </a:t>
            </a:r>
            <a:r>
              <a:rPr lang="en-US" sz="2200" dirty="0" err="1" smtClean="0"/>
              <a:t>edecekleri</a:t>
            </a:r>
            <a:r>
              <a:rPr lang="en-US" sz="2200" dirty="0" smtClean="0"/>
              <a:t> </a:t>
            </a:r>
            <a:r>
              <a:rPr lang="en-US" sz="2200" dirty="0" err="1" smtClean="0"/>
              <a:t>finansal</a:t>
            </a:r>
            <a:r>
              <a:rPr lang="en-US" sz="2200" dirty="0" smtClean="0"/>
              <a:t> </a:t>
            </a:r>
            <a:r>
              <a:rPr lang="en-US" sz="2200" dirty="0" err="1" smtClean="0"/>
              <a:t>varlıkları</a:t>
            </a:r>
            <a:r>
              <a:rPr lang="en-US" sz="2200" dirty="0" smtClean="0"/>
              <a:t> </a:t>
            </a:r>
            <a:r>
              <a:rPr lang="en-US" sz="2200" dirty="0" err="1" smtClean="0"/>
              <a:t>satarak</a:t>
            </a:r>
            <a:r>
              <a:rPr lang="en-US" sz="2200" dirty="0" smtClean="0"/>
              <a:t> </a:t>
            </a:r>
            <a:r>
              <a:rPr lang="en-US" sz="2200" dirty="0" err="1" smtClean="0"/>
              <a:t>fon</a:t>
            </a:r>
            <a:r>
              <a:rPr lang="en-US" sz="2200" dirty="0" smtClean="0"/>
              <a:t> </a:t>
            </a:r>
            <a:r>
              <a:rPr lang="en-US" sz="2200" dirty="0" err="1" smtClean="0"/>
              <a:t>elde</a:t>
            </a:r>
            <a:r>
              <a:rPr lang="en-US" sz="2200" dirty="0" smtClean="0"/>
              <a:t> </a:t>
            </a:r>
            <a:r>
              <a:rPr lang="en-US" sz="2200" dirty="0" err="1" smtClean="0"/>
              <a:t>ederler</a:t>
            </a:r>
            <a:r>
              <a:rPr lang="en-US" sz="2200" dirty="0" smtClean="0"/>
              <a:t>.</a:t>
            </a:r>
          </a:p>
          <a:p>
            <a:pPr lvl="1"/>
            <a:endParaRPr lang="en-US" sz="2200" dirty="0" smtClean="0"/>
          </a:p>
          <a:p>
            <a:r>
              <a:rPr lang="en-US" sz="3000" dirty="0" smtClean="0"/>
              <a:t>SSU (Surplus Spending Units) (</a:t>
            </a:r>
            <a:r>
              <a:rPr lang="en-US" sz="3000" dirty="0" err="1" smtClean="0"/>
              <a:t>Artı</a:t>
            </a:r>
            <a:r>
              <a:rPr lang="en-US" sz="3000" dirty="0" smtClean="0"/>
              <a:t> </a:t>
            </a:r>
            <a:r>
              <a:rPr lang="en-US" sz="3000" dirty="0" err="1" smtClean="0"/>
              <a:t>harcama</a:t>
            </a:r>
            <a:r>
              <a:rPr lang="en-US" sz="3000" dirty="0" smtClean="0"/>
              <a:t> </a:t>
            </a:r>
            <a:r>
              <a:rPr lang="en-US" sz="3000" dirty="0" err="1" smtClean="0"/>
              <a:t>birimleri</a:t>
            </a:r>
            <a:r>
              <a:rPr lang="en-US" sz="3000" dirty="0" smtClean="0"/>
              <a:t>)</a:t>
            </a:r>
          </a:p>
          <a:p>
            <a:pPr lvl="1"/>
            <a:r>
              <a:rPr lang="en-US" sz="2200" dirty="0" err="1" smtClean="0"/>
              <a:t>Nakit</a:t>
            </a:r>
            <a:r>
              <a:rPr lang="en-US" sz="2200" dirty="0" smtClean="0"/>
              <a:t> </a:t>
            </a:r>
            <a:r>
              <a:rPr lang="en-US" sz="2200" dirty="0" err="1" smtClean="0"/>
              <a:t>rezervlerini</a:t>
            </a:r>
            <a:r>
              <a:rPr lang="en-US" sz="2200" dirty="0" smtClean="0"/>
              <a:t> </a:t>
            </a:r>
            <a:r>
              <a:rPr lang="en-US" sz="2200" dirty="0" err="1" smtClean="0"/>
              <a:t>artırabilirler</a:t>
            </a:r>
            <a:r>
              <a:rPr lang="en-US" sz="2200" dirty="0" smtClean="0"/>
              <a:t>.</a:t>
            </a:r>
          </a:p>
          <a:p>
            <a:pPr lvl="1"/>
            <a:r>
              <a:rPr lang="en-US" sz="2200" dirty="0" err="1" smtClean="0"/>
              <a:t>Daha</a:t>
            </a:r>
            <a:r>
              <a:rPr lang="en-US" sz="2200" dirty="0" smtClean="0"/>
              <a:t> </a:t>
            </a:r>
            <a:r>
              <a:rPr lang="en-US" sz="2200" dirty="0" err="1" smtClean="0"/>
              <a:t>önce</a:t>
            </a:r>
            <a:r>
              <a:rPr lang="en-US" sz="2200" dirty="0" smtClean="0"/>
              <a:t> DSU </a:t>
            </a:r>
            <a:r>
              <a:rPr lang="en-US" sz="2200" dirty="0" err="1" smtClean="0"/>
              <a:t>pozisyonundayken</a:t>
            </a:r>
            <a:r>
              <a:rPr lang="en-US" sz="2200" dirty="0" smtClean="0"/>
              <a:t> </a:t>
            </a:r>
            <a:r>
              <a:rPr lang="en-US" sz="2200" dirty="0" err="1" smtClean="0"/>
              <a:t>ihraç</a:t>
            </a:r>
            <a:r>
              <a:rPr lang="en-US" sz="2200" dirty="0" smtClean="0"/>
              <a:t> </a:t>
            </a:r>
            <a:r>
              <a:rPr lang="en-US" sz="2200" dirty="0" err="1" smtClean="0"/>
              <a:t>ettikleri</a:t>
            </a:r>
            <a:r>
              <a:rPr lang="en-US" sz="2200" dirty="0" smtClean="0"/>
              <a:t> </a:t>
            </a:r>
            <a:r>
              <a:rPr lang="en-US" sz="2200" dirty="0" err="1" smtClean="0"/>
              <a:t>menkul</a:t>
            </a:r>
            <a:r>
              <a:rPr lang="en-US" sz="2200" dirty="0" smtClean="0"/>
              <a:t> </a:t>
            </a:r>
            <a:r>
              <a:rPr lang="en-US" sz="2200" dirty="0" err="1" smtClean="0"/>
              <a:t>kıymetleri</a:t>
            </a:r>
            <a:r>
              <a:rPr lang="en-US" sz="2200" dirty="0" smtClean="0"/>
              <a:t> </a:t>
            </a:r>
            <a:r>
              <a:rPr lang="en-US" sz="2200" dirty="0" err="1" smtClean="0"/>
              <a:t>geri</a:t>
            </a:r>
            <a:r>
              <a:rPr lang="en-US" sz="2200" dirty="0" smtClean="0"/>
              <a:t> satın </a:t>
            </a:r>
            <a:r>
              <a:rPr lang="en-US" sz="2200" dirty="0" err="1" smtClean="0"/>
              <a:t>alabilirler</a:t>
            </a:r>
            <a:r>
              <a:rPr lang="en-US" sz="2200" dirty="0" smtClean="0"/>
              <a:t>.</a:t>
            </a:r>
          </a:p>
          <a:p>
            <a:pPr lvl="1"/>
            <a:r>
              <a:rPr lang="en-US" sz="2200" dirty="0" err="1" smtClean="0"/>
              <a:t>Başkalarının</a:t>
            </a:r>
            <a:r>
              <a:rPr lang="en-US" sz="2200" dirty="0" smtClean="0"/>
              <a:t> </a:t>
            </a:r>
            <a:r>
              <a:rPr lang="en-US" sz="2200" dirty="0" err="1" smtClean="0"/>
              <a:t>ihraç</a:t>
            </a:r>
            <a:r>
              <a:rPr lang="en-US" sz="2200" dirty="0" smtClean="0"/>
              <a:t> </a:t>
            </a:r>
            <a:r>
              <a:rPr lang="en-US" sz="2200" dirty="0" err="1" smtClean="0"/>
              <a:t>edecekleri</a:t>
            </a:r>
            <a:r>
              <a:rPr lang="en-US" sz="2200" dirty="0" smtClean="0"/>
              <a:t> </a:t>
            </a:r>
            <a:r>
              <a:rPr lang="en-US" sz="2200" dirty="0" err="1" smtClean="0"/>
              <a:t>finansal</a:t>
            </a:r>
            <a:r>
              <a:rPr lang="en-US" sz="2200" dirty="0" smtClean="0"/>
              <a:t> </a:t>
            </a:r>
            <a:r>
              <a:rPr lang="en-US" sz="2200" dirty="0" err="1" smtClean="0"/>
              <a:t>varlıkları</a:t>
            </a:r>
            <a:r>
              <a:rPr lang="en-US" sz="2200" dirty="0" smtClean="0"/>
              <a:t> satın </a:t>
            </a:r>
            <a:r>
              <a:rPr lang="en-US" sz="2200" dirty="0" err="1" smtClean="0"/>
              <a:t>alırlar</a:t>
            </a:r>
            <a:r>
              <a:rPr lang="en-US" sz="2200" dirty="0" smtClean="0"/>
              <a:t>.</a:t>
            </a:r>
          </a:p>
          <a:p>
            <a:pPr marL="457200" lvl="1" indent="0">
              <a:buNone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304529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Finansal</a:t>
            </a:r>
            <a:r>
              <a:rPr lang="en-US" dirty="0" smtClean="0"/>
              <a:t> </a:t>
            </a:r>
            <a:r>
              <a:rPr lang="en-US" dirty="0" err="1" smtClean="0"/>
              <a:t>Piyasaların</a:t>
            </a:r>
            <a:r>
              <a:rPr lang="en-US" dirty="0" smtClean="0"/>
              <a:t> </a:t>
            </a:r>
            <a:r>
              <a:rPr lang="en-US" dirty="0" err="1" smtClean="0"/>
              <a:t>Rolleri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Fiyat</a:t>
            </a:r>
            <a:r>
              <a:rPr lang="en-US" sz="2400" dirty="0" smtClean="0"/>
              <a:t> </a:t>
            </a:r>
            <a:r>
              <a:rPr lang="en-US" sz="2400" dirty="0" err="1" smtClean="0"/>
              <a:t>belirleme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Likidite</a:t>
            </a:r>
            <a:r>
              <a:rPr lang="en-US" sz="2400" dirty="0" smtClean="0"/>
              <a:t> </a:t>
            </a:r>
            <a:r>
              <a:rPr lang="en-US" sz="2400" dirty="0" err="1" smtClean="0"/>
              <a:t>sağlama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Araştırma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haber</a:t>
            </a:r>
            <a:r>
              <a:rPr lang="en-US" sz="2400" dirty="0" smtClean="0"/>
              <a:t> alma </a:t>
            </a:r>
            <a:r>
              <a:rPr lang="en-US" sz="2400" dirty="0" err="1" smtClean="0"/>
              <a:t>giderlerini</a:t>
            </a:r>
            <a:r>
              <a:rPr lang="en-US" sz="2400" dirty="0" smtClean="0"/>
              <a:t> </a:t>
            </a:r>
            <a:r>
              <a:rPr lang="en-US" sz="2400" dirty="0" err="1" smtClean="0"/>
              <a:t>azaltma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1286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Doğrudan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Dolaylı</a:t>
            </a:r>
            <a:r>
              <a:rPr lang="en-US" dirty="0" smtClean="0"/>
              <a:t> </a:t>
            </a:r>
            <a:r>
              <a:rPr lang="en-US" dirty="0" err="1" smtClean="0"/>
              <a:t>Finansman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Doğrudan</a:t>
            </a:r>
            <a:r>
              <a:rPr lang="en-US" sz="2400" dirty="0" smtClean="0"/>
              <a:t> </a:t>
            </a:r>
            <a:r>
              <a:rPr lang="en-US" sz="2400" dirty="0" err="1" smtClean="0"/>
              <a:t>Finansman</a:t>
            </a:r>
            <a:endParaRPr lang="en-US" sz="2400" dirty="0" smtClean="0"/>
          </a:p>
          <a:p>
            <a:pPr lvl="1"/>
            <a:r>
              <a:rPr lang="en-US" sz="2400" dirty="0" err="1" smtClean="0"/>
              <a:t>Iki</a:t>
            </a:r>
            <a:r>
              <a:rPr lang="en-US" sz="2400" dirty="0" smtClean="0"/>
              <a:t> </a:t>
            </a:r>
            <a:r>
              <a:rPr lang="en-US" sz="2400" dirty="0" err="1" smtClean="0"/>
              <a:t>tarafın</a:t>
            </a:r>
            <a:r>
              <a:rPr lang="en-US" sz="2400" dirty="0" smtClean="0"/>
              <a:t> </a:t>
            </a:r>
            <a:r>
              <a:rPr lang="en-US" sz="2400" dirty="0" err="1" smtClean="0"/>
              <a:t>birbiri</a:t>
            </a:r>
            <a:r>
              <a:rPr lang="en-US" sz="2400" dirty="0" smtClean="0"/>
              <a:t> </a:t>
            </a:r>
            <a:r>
              <a:rPr lang="en-US" sz="2400" dirty="0" err="1" smtClean="0"/>
              <a:t>ile</a:t>
            </a:r>
            <a:r>
              <a:rPr lang="en-US" sz="2400" dirty="0" smtClean="0"/>
              <a:t> </a:t>
            </a:r>
            <a:r>
              <a:rPr lang="en-US" sz="2400" dirty="0" err="1" smtClean="0"/>
              <a:t>muhatap</a:t>
            </a:r>
            <a:r>
              <a:rPr lang="en-US" sz="2400" dirty="0" smtClean="0"/>
              <a:t> </a:t>
            </a:r>
            <a:r>
              <a:rPr lang="en-US" sz="2400" dirty="0" err="1" smtClean="0"/>
              <a:t>olması</a:t>
            </a:r>
            <a:endParaRPr lang="en-US" sz="2400" dirty="0" smtClean="0"/>
          </a:p>
          <a:p>
            <a:pPr lvl="1"/>
            <a:r>
              <a:rPr lang="en-US" sz="2400" dirty="0" err="1" smtClean="0"/>
              <a:t>Fon</a:t>
            </a:r>
            <a:r>
              <a:rPr lang="en-US" sz="2400" dirty="0" smtClean="0"/>
              <a:t> </a:t>
            </a:r>
            <a:r>
              <a:rPr lang="en-US" sz="2400" dirty="0" err="1" smtClean="0"/>
              <a:t>akışı</a:t>
            </a:r>
            <a:r>
              <a:rPr lang="en-US" sz="2400" dirty="0" smtClean="0"/>
              <a:t> </a:t>
            </a:r>
            <a:r>
              <a:rPr lang="en-US" sz="2400" dirty="0" err="1" smtClean="0"/>
              <a:t>ile</a:t>
            </a:r>
            <a:r>
              <a:rPr lang="en-US" sz="2400" dirty="0" smtClean="0"/>
              <a:t> </a:t>
            </a:r>
            <a:r>
              <a:rPr lang="en-US" sz="2400" dirty="0" err="1" smtClean="0"/>
              <a:t>menkul</a:t>
            </a:r>
            <a:r>
              <a:rPr lang="en-US" sz="2400" dirty="0" smtClean="0"/>
              <a:t> </a:t>
            </a:r>
            <a:r>
              <a:rPr lang="en-US" sz="2400" dirty="0" err="1" smtClean="0"/>
              <a:t>kıymet</a:t>
            </a:r>
            <a:r>
              <a:rPr lang="en-US" sz="2400" dirty="0" smtClean="0"/>
              <a:t> </a:t>
            </a:r>
            <a:r>
              <a:rPr lang="en-US" sz="2400" dirty="0" err="1" smtClean="0"/>
              <a:t>takası</a:t>
            </a:r>
            <a:r>
              <a:rPr lang="en-US" sz="2400" dirty="0" smtClean="0"/>
              <a:t> </a:t>
            </a:r>
            <a:r>
              <a:rPr lang="en-US" sz="2400" dirty="0" err="1" smtClean="0"/>
              <a:t>başka</a:t>
            </a:r>
            <a:r>
              <a:rPr lang="en-US" sz="2400" dirty="0" smtClean="0"/>
              <a:t> </a:t>
            </a:r>
            <a:r>
              <a:rPr lang="en-US" sz="2400" dirty="0" err="1" smtClean="0"/>
              <a:t>bir</a:t>
            </a:r>
            <a:r>
              <a:rPr lang="en-US" sz="2400" dirty="0" smtClean="0"/>
              <a:t> </a:t>
            </a:r>
            <a:r>
              <a:rPr lang="en-US" sz="2400" dirty="0" err="1" smtClean="0"/>
              <a:t>finansal</a:t>
            </a:r>
            <a:r>
              <a:rPr lang="en-US" sz="2400" dirty="0" smtClean="0"/>
              <a:t> </a:t>
            </a:r>
            <a:r>
              <a:rPr lang="en-US" sz="2400" dirty="0" err="1" smtClean="0"/>
              <a:t>kurum</a:t>
            </a:r>
            <a:r>
              <a:rPr lang="en-US" sz="2400" dirty="0" smtClean="0"/>
              <a:t> </a:t>
            </a:r>
            <a:r>
              <a:rPr lang="en-US" sz="2400" dirty="0" err="1" smtClean="0"/>
              <a:t>aracılığı</a:t>
            </a:r>
            <a:r>
              <a:rPr lang="en-US" sz="2400" dirty="0" smtClean="0"/>
              <a:t> </a:t>
            </a:r>
            <a:r>
              <a:rPr lang="en-US" sz="2400" dirty="0" err="1" smtClean="0"/>
              <a:t>ile</a:t>
            </a:r>
            <a:r>
              <a:rPr lang="en-US" sz="2400" dirty="0" smtClean="0"/>
              <a:t> </a:t>
            </a:r>
            <a:r>
              <a:rPr lang="en-US" sz="2400" dirty="0" err="1" smtClean="0"/>
              <a:t>yapılır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r>
              <a:rPr lang="en-US" sz="2400" dirty="0" err="1" smtClean="0"/>
              <a:t>Dolaylı</a:t>
            </a:r>
            <a:r>
              <a:rPr lang="en-US" sz="2400" dirty="0" smtClean="0"/>
              <a:t> </a:t>
            </a:r>
            <a:r>
              <a:rPr lang="en-US" sz="2400" dirty="0" err="1" smtClean="0"/>
              <a:t>Finansman</a:t>
            </a:r>
            <a:endParaRPr lang="en-US" sz="2400" dirty="0"/>
          </a:p>
          <a:p>
            <a:pPr lvl="1"/>
            <a:r>
              <a:rPr lang="en-US" sz="2400" dirty="0" err="1"/>
              <a:t>Bazen</a:t>
            </a:r>
            <a:r>
              <a:rPr lang="en-US" sz="2400" dirty="0"/>
              <a:t> </a:t>
            </a:r>
            <a:r>
              <a:rPr lang="en-US" sz="2400" dirty="0" err="1"/>
              <a:t>finansal</a:t>
            </a:r>
            <a:r>
              <a:rPr lang="en-US" sz="2400" dirty="0"/>
              <a:t> </a:t>
            </a:r>
            <a:r>
              <a:rPr lang="en-US" sz="2400" dirty="0" err="1"/>
              <a:t>aracı</a:t>
            </a:r>
            <a:r>
              <a:rPr lang="en-US" sz="2400" dirty="0"/>
              <a:t> </a:t>
            </a:r>
            <a:r>
              <a:rPr lang="en-US" sz="2400" dirty="0" err="1"/>
              <a:t>kurumun</a:t>
            </a:r>
            <a:r>
              <a:rPr lang="en-US" sz="2400" dirty="0"/>
              <a:t> </a:t>
            </a:r>
            <a:r>
              <a:rPr lang="en-US" sz="2400" dirty="0" err="1"/>
              <a:t>araya</a:t>
            </a:r>
            <a:r>
              <a:rPr lang="en-US" sz="2400" dirty="0"/>
              <a:t> </a:t>
            </a:r>
            <a:r>
              <a:rPr lang="en-US" sz="2400" dirty="0" err="1"/>
              <a:t>girmesi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gerçekleşir</a:t>
            </a:r>
            <a:r>
              <a:rPr lang="en-US" sz="2400" dirty="0"/>
              <a:t>.</a:t>
            </a:r>
          </a:p>
          <a:p>
            <a:pPr lvl="1"/>
            <a:r>
              <a:rPr lang="en-US" sz="2400" dirty="0" err="1" smtClean="0"/>
              <a:t>Aracı</a:t>
            </a:r>
            <a:r>
              <a:rPr lang="en-US" sz="2400" dirty="0" smtClean="0"/>
              <a:t> </a:t>
            </a:r>
            <a:r>
              <a:rPr lang="en-US" sz="2400" dirty="0" err="1" smtClean="0"/>
              <a:t>kurumun</a:t>
            </a:r>
            <a:r>
              <a:rPr lang="en-US" sz="2400" dirty="0" smtClean="0"/>
              <a:t> </a:t>
            </a:r>
            <a:r>
              <a:rPr lang="en-US" sz="2400" dirty="0" err="1" smtClean="0"/>
              <a:t>kendi</a:t>
            </a:r>
            <a:r>
              <a:rPr lang="en-US" sz="2400" dirty="0" smtClean="0"/>
              <a:t> </a:t>
            </a:r>
            <a:r>
              <a:rPr lang="en-US" sz="2400" dirty="0" err="1" smtClean="0"/>
              <a:t>menkul</a:t>
            </a:r>
            <a:r>
              <a:rPr lang="en-US" sz="2400" dirty="0" smtClean="0"/>
              <a:t> </a:t>
            </a:r>
            <a:r>
              <a:rPr lang="en-US" sz="2400" dirty="0" err="1" smtClean="0"/>
              <a:t>değerlerini</a:t>
            </a:r>
            <a:r>
              <a:rPr lang="en-US" sz="2400" dirty="0" smtClean="0"/>
              <a:t> </a:t>
            </a:r>
            <a:r>
              <a:rPr lang="en-US" sz="2400" dirty="0" err="1" smtClean="0"/>
              <a:t>ihraç</a:t>
            </a:r>
            <a:r>
              <a:rPr lang="en-US" sz="2400" dirty="0" smtClean="0"/>
              <a:t> </a:t>
            </a:r>
            <a:r>
              <a:rPr lang="en-US" sz="2400" dirty="0" err="1" smtClean="0"/>
              <a:t>ederek</a:t>
            </a:r>
            <a:r>
              <a:rPr lang="en-US" sz="2400" dirty="0" smtClean="0"/>
              <a:t> </a:t>
            </a:r>
            <a:r>
              <a:rPr lang="en-US" sz="2400" dirty="0" err="1" smtClean="0"/>
              <a:t>temin</a:t>
            </a:r>
            <a:r>
              <a:rPr lang="en-US" sz="2400" dirty="0" smtClean="0"/>
              <a:t> </a:t>
            </a:r>
            <a:r>
              <a:rPr lang="en-US" sz="2400" dirty="0" err="1" smtClean="0"/>
              <a:t>ettiği</a:t>
            </a:r>
            <a:r>
              <a:rPr lang="en-US" sz="2400" dirty="0" smtClean="0"/>
              <a:t> </a:t>
            </a:r>
            <a:r>
              <a:rPr lang="en-US" sz="2400" dirty="0" err="1" smtClean="0"/>
              <a:t>fonları</a:t>
            </a:r>
            <a:r>
              <a:rPr lang="en-US" sz="2400" dirty="0" smtClean="0"/>
              <a:t> </a:t>
            </a:r>
            <a:r>
              <a:rPr lang="en-US" sz="2400" dirty="0" err="1" smtClean="0"/>
              <a:t>borç</a:t>
            </a:r>
            <a:r>
              <a:rPr lang="en-US" sz="2400" dirty="0" smtClean="0"/>
              <a:t> </a:t>
            </a:r>
            <a:r>
              <a:rPr lang="en-US" sz="2400" dirty="0" err="1" smtClean="0"/>
              <a:t>ya</a:t>
            </a:r>
            <a:r>
              <a:rPr lang="en-US" sz="2400" dirty="0" smtClean="0"/>
              <a:t> da </a:t>
            </a:r>
            <a:r>
              <a:rPr lang="en-US" sz="2400" dirty="0" err="1" smtClean="0"/>
              <a:t>özkaynak</a:t>
            </a:r>
            <a:r>
              <a:rPr lang="en-US" sz="2400" dirty="0" smtClean="0"/>
              <a:t> </a:t>
            </a:r>
            <a:r>
              <a:rPr lang="en-US" sz="2400" dirty="0" err="1" smtClean="0"/>
              <a:t>olarak</a:t>
            </a:r>
            <a:r>
              <a:rPr lang="en-US" sz="2400" dirty="0" smtClean="0"/>
              <a:t> </a:t>
            </a:r>
            <a:r>
              <a:rPr lang="en-US" sz="2400" dirty="0" err="1" smtClean="0"/>
              <a:t>sunmasıdır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14272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Doğrudan</a:t>
            </a:r>
            <a:r>
              <a:rPr lang="en-US" dirty="0" smtClean="0"/>
              <a:t> </a:t>
            </a:r>
            <a:r>
              <a:rPr lang="en-US" dirty="0" err="1" smtClean="0"/>
              <a:t>Finansman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Broker</a:t>
            </a:r>
          </a:p>
          <a:p>
            <a:endParaRPr lang="en-US" dirty="0" smtClean="0"/>
          </a:p>
          <a:p>
            <a:r>
              <a:rPr lang="en-US" dirty="0" smtClean="0"/>
              <a:t>Dealer</a:t>
            </a:r>
          </a:p>
          <a:p>
            <a:endParaRPr lang="en-US" dirty="0" smtClean="0"/>
          </a:p>
          <a:p>
            <a:r>
              <a:rPr lang="en-US" dirty="0" err="1" smtClean="0"/>
              <a:t>Yatırım</a:t>
            </a:r>
            <a:r>
              <a:rPr lang="en-US" dirty="0" smtClean="0"/>
              <a:t> </a:t>
            </a:r>
            <a:r>
              <a:rPr lang="en-US" dirty="0" err="1" smtClean="0"/>
              <a:t>Bankası</a:t>
            </a:r>
            <a:r>
              <a:rPr lang="en-US" dirty="0" smtClean="0"/>
              <a:t>/</a:t>
            </a:r>
            <a:r>
              <a:rPr lang="en-US" dirty="0" err="1" smtClean="0"/>
              <a:t>Bankeri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334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082"/>
            <a:ext cx="8229600" cy="868362"/>
          </a:xfrm>
        </p:spPr>
        <p:txBody>
          <a:bodyPr/>
          <a:lstStyle/>
          <a:p>
            <a:r>
              <a:rPr lang="en-US" dirty="0" err="1" smtClean="0"/>
              <a:t>Dolaylı</a:t>
            </a:r>
            <a:r>
              <a:rPr lang="en-US" dirty="0" smtClean="0"/>
              <a:t> </a:t>
            </a:r>
            <a:r>
              <a:rPr lang="en-US" dirty="0" err="1" smtClean="0"/>
              <a:t>Finansman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45444"/>
            <a:ext cx="8229600" cy="5912556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Mevduat</a:t>
            </a:r>
            <a:r>
              <a:rPr lang="en-US" dirty="0" smtClean="0"/>
              <a:t> Kabul </a:t>
            </a:r>
            <a:r>
              <a:rPr lang="en-US" dirty="0" err="1" smtClean="0"/>
              <a:t>eden</a:t>
            </a:r>
            <a:r>
              <a:rPr lang="en-US" dirty="0" smtClean="0"/>
              <a:t> </a:t>
            </a:r>
            <a:r>
              <a:rPr lang="en-US" dirty="0" err="1" smtClean="0"/>
              <a:t>Kurumlar</a:t>
            </a:r>
            <a:endParaRPr lang="en-US" dirty="0" smtClean="0"/>
          </a:p>
          <a:p>
            <a:pPr lvl="1"/>
            <a:r>
              <a:rPr lang="en-US" dirty="0" err="1"/>
              <a:t>Ticari</a:t>
            </a:r>
            <a:r>
              <a:rPr lang="en-US" dirty="0"/>
              <a:t> </a:t>
            </a:r>
            <a:r>
              <a:rPr lang="en-US" dirty="0" err="1"/>
              <a:t>Bankalar</a:t>
            </a:r>
            <a:endParaRPr lang="en-US" dirty="0"/>
          </a:p>
          <a:p>
            <a:pPr lvl="1"/>
            <a:r>
              <a:rPr lang="en-US" dirty="0" err="1"/>
              <a:t>Yardımlaşma</a:t>
            </a:r>
            <a:r>
              <a:rPr lang="en-US" dirty="0"/>
              <a:t> </a:t>
            </a:r>
            <a:r>
              <a:rPr lang="en-US" dirty="0" err="1" smtClean="0"/>
              <a:t>Sandıkları</a:t>
            </a:r>
            <a:endParaRPr lang="en-US" dirty="0" smtClean="0"/>
          </a:p>
          <a:p>
            <a:r>
              <a:rPr lang="en-US" dirty="0" err="1" smtClean="0"/>
              <a:t>Sigorta</a:t>
            </a:r>
            <a:r>
              <a:rPr lang="en-US" dirty="0" smtClean="0"/>
              <a:t> </a:t>
            </a:r>
            <a:r>
              <a:rPr lang="en-US" dirty="0" err="1" smtClean="0"/>
              <a:t>Şirketleri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Güvenlik</a:t>
            </a:r>
            <a:r>
              <a:rPr lang="en-US" dirty="0" smtClean="0"/>
              <a:t> </a:t>
            </a:r>
            <a:r>
              <a:rPr lang="en-US" dirty="0" err="1" smtClean="0"/>
              <a:t>Kurumları</a:t>
            </a:r>
            <a:endParaRPr lang="en-US" dirty="0" smtClean="0"/>
          </a:p>
          <a:p>
            <a:pPr lvl="1"/>
            <a:r>
              <a:rPr lang="en-US" dirty="0" smtClean="0"/>
              <a:t>Hayat </a:t>
            </a:r>
            <a:r>
              <a:rPr lang="en-US" dirty="0" err="1" smtClean="0"/>
              <a:t>Sigortası</a:t>
            </a:r>
            <a:r>
              <a:rPr lang="en-US" dirty="0" smtClean="0"/>
              <a:t> </a:t>
            </a:r>
            <a:r>
              <a:rPr lang="en-US" dirty="0" err="1" smtClean="0"/>
              <a:t>Şirketleri</a:t>
            </a:r>
            <a:endParaRPr lang="en-US" dirty="0" smtClean="0"/>
          </a:p>
          <a:p>
            <a:pPr lvl="1"/>
            <a:r>
              <a:rPr lang="en-US" dirty="0" err="1" smtClean="0"/>
              <a:t>Elementer</a:t>
            </a:r>
            <a:r>
              <a:rPr lang="en-US" dirty="0" smtClean="0"/>
              <a:t> </a:t>
            </a:r>
            <a:r>
              <a:rPr lang="en-US" dirty="0" err="1" smtClean="0"/>
              <a:t>Sigorta</a:t>
            </a:r>
            <a:r>
              <a:rPr lang="en-US" dirty="0" smtClean="0"/>
              <a:t> </a:t>
            </a:r>
            <a:r>
              <a:rPr lang="en-US" dirty="0" err="1" smtClean="0"/>
              <a:t>Şirketleri</a:t>
            </a:r>
            <a:endParaRPr lang="en-US" dirty="0" smtClean="0"/>
          </a:p>
          <a:p>
            <a:pPr lvl="1"/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Güvenlik</a:t>
            </a:r>
            <a:r>
              <a:rPr lang="en-US" dirty="0" smtClean="0"/>
              <a:t> </a:t>
            </a:r>
            <a:r>
              <a:rPr lang="en-US" dirty="0" err="1" smtClean="0"/>
              <a:t>Kurumları</a:t>
            </a:r>
            <a:endParaRPr lang="en-US" dirty="0" smtClean="0"/>
          </a:p>
          <a:p>
            <a:r>
              <a:rPr lang="en-US" dirty="0" err="1" smtClean="0"/>
              <a:t>Diğerleri</a:t>
            </a:r>
            <a:endParaRPr lang="en-US" dirty="0" smtClean="0"/>
          </a:p>
          <a:p>
            <a:pPr lvl="1"/>
            <a:r>
              <a:rPr lang="en-US" dirty="0" err="1" smtClean="0"/>
              <a:t>Yatırım</a:t>
            </a:r>
            <a:r>
              <a:rPr lang="en-US" dirty="0" smtClean="0"/>
              <a:t> </a:t>
            </a:r>
            <a:r>
              <a:rPr lang="en-US" dirty="0" err="1" smtClean="0"/>
              <a:t>Fonları</a:t>
            </a:r>
            <a:endParaRPr lang="en-US" dirty="0" smtClean="0"/>
          </a:p>
          <a:p>
            <a:pPr lvl="1"/>
            <a:r>
              <a:rPr lang="en-US" dirty="0" err="1" smtClean="0"/>
              <a:t>Yatırım</a:t>
            </a:r>
            <a:r>
              <a:rPr lang="en-US" dirty="0" smtClean="0"/>
              <a:t> </a:t>
            </a:r>
            <a:r>
              <a:rPr lang="en-US" dirty="0" err="1" smtClean="0"/>
              <a:t>Ortaklıkları</a:t>
            </a:r>
            <a:endParaRPr lang="en-US" dirty="0" smtClean="0"/>
          </a:p>
          <a:p>
            <a:pPr lvl="1"/>
            <a:r>
              <a:rPr lang="en-US" dirty="0" err="1" smtClean="0"/>
              <a:t>Finansman</a:t>
            </a:r>
            <a:r>
              <a:rPr lang="en-US" dirty="0" smtClean="0"/>
              <a:t> </a:t>
            </a:r>
            <a:r>
              <a:rPr lang="en-US" dirty="0" err="1" smtClean="0"/>
              <a:t>Şirketleri</a:t>
            </a:r>
            <a:endParaRPr lang="en-US" dirty="0" smtClean="0"/>
          </a:p>
          <a:p>
            <a:pPr lvl="1"/>
            <a:r>
              <a:rPr lang="en-US" dirty="0" err="1" smtClean="0"/>
              <a:t>Finansal</a:t>
            </a:r>
            <a:r>
              <a:rPr lang="en-US" dirty="0" smtClean="0"/>
              <a:t> </a:t>
            </a:r>
            <a:r>
              <a:rPr lang="en-US" dirty="0" err="1" smtClean="0"/>
              <a:t>Kiralama</a:t>
            </a:r>
            <a:r>
              <a:rPr lang="en-US" dirty="0" smtClean="0"/>
              <a:t> </a:t>
            </a:r>
            <a:r>
              <a:rPr lang="en-US" dirty="0" err="1" smtClean="0"/>
              <a:t>Şirketleri</a:t>
            </a:r>
            <a:endParaRPr lang="en-US" dirty="0" smtClean="0"/>
          </a:p>
          <a:p>
            <a:pPr lvl="1"/>
            <a:r>
              <a:rPr lang="en-US" dirty="0" err="1" smtClean="0"/>
              <a:t>Faktöring</a:t>
            </a:r>
            <a:r>
              <a:rPr lang="en-US" dirty="0" smtClean="0"/>
              <a:t> </a:t>
            </a:r>
            <a:r>
              <a:rPr lang="en-US" dirty="0" err="1" smtClean="0"/>
              <a:t>Şirketleri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35650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479</Words>
  <Application>Microsoft Macintosh PowerPoint</Application>
  <PresentationFormat>On-screen Show (4:3)</PresentationFormat>
  <Paragraphs>130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Yatırım Analizi</vt:lpstr>
      <vt:lpstr> Yatırımlar ve Yatırım Ortamı</vt:lpstr>
      <vt:lpstr>Finansal varlıkların temel ekonomik görevleri</vt:lpstr>
      <vt:lpstr> Finansal Piyasalar</vt:lpstr>
      <vt:lpstr>Fon ihtiyaçlarını karşılamak</vt:lpstr>
      <vt:lpstr>Finansal Piyasaların Rolleri</vt:lpstr>
      <vt:lpstr>Doğrudan ve Dolaylı Finansman</vt:lpstr>
      <vt:lpstr>Doğrudan Finansman</vt:lpstr>
      <vt:lpstr>Dolaylı Finansman</vt:lpstr>
      <vt:lpstr>Finansal Piyasaların Sınıflandırılması</vt:lpstr>
      <vt:lpstr>Finansal Varlıklar (Araçlar)</vt:lpstr>
      <vt:lpstr>Menkul Kıymet Borsalarının Oyuncuları</vt:lpstr>
      <vt:lpstr>Yatırımcılar</vt:lpstr>
      <vt:lpstr>Spekülatörler</vt:lpstr>
      <vt:lpstr>Arbitajcılar</vt:lpstr>
      <vt:lpstr>Riskten Kaçınanlar (Hedgers)</vt:lpstr>
      <vt:lpstr>Ödev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Yatırım Temelleri</dc:title>
  <dc:creator>Huseyin Ilker Ercen</dc:creator>
  <cp:lastModifiedBy>Huseyin Ilker Ercen</cp:lastModifiedBy>
  <cp:revision>128</cp:revision>
  <dcterms:created xsi:type="dcterms:W3CDTF">2015-07-30T16:01:34Z</dcterms:created>
  <dcterms:modified xsi:type="dcterms:W3CDTF">2015-10-09T17:24:01Z</dcterms:modified>
</cp:coreProperties>
</file>