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2" r:id="rId1"/>
  </p:sldMasterIdLst>
  <p:notesMasterIdLst>
    <p:notesMasterId r:id="rId19"/>
  </p:notesMasterIdLst>
  <p:sldIdLst>
    <p:sldId id="335" r:id="rId2"/>
    <p:sldId id="336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A1711-6DF8-418A-BC3F-17AEEEB51CF3}" type="datetimeFigureOut">
              <a:rPr lang="tr-TR" smtClean="0"/>
              <a:pPr/>
              <a:t>19.11.2015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A3B75-72FC-43E2-BCD6-A30DA780A60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A3B75-72FC-43E2-BCD6-A30DA780A602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502C2D-1140-4D7E-BD31-11D788238C3A}" type="datetimeFigureOut">
              <a:rPr lang="tr-TR" smtClean="0"/>
              <a:pPr>
                <a:defRPr/>
              </a:pPr>
              <a:t>19.11.2015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AA808-2A18-457D-B7A5-91B825EE529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C96D39-4A7B-431A-9DD6-081EC8833408}" type="datetimeFigureOut">
              <a:rPr lang="tr-TR" smtClean="0"/>
              <a:pPr>
                <a:defRPr/>
              </a:pPr>
              <a:t>19.11.2015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1CEE4-3580-466E-9B66-CC1B95B82AB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5C5F72-F2D1-4504-B36A-F4888C60F431}" type="datetimeFigureOut">
              <a:rPr lang="tr-TR" smtClean="0"/>
              <a:pPr>
                <a:defRPr/>
              </a:pPr>
              <a:t>19.11.2015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6ED64-3CBD-4071-B8DB-2F0D62BCBE3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79002-CD0B-4E2E-8CE0-C828C2AD05E8}" type="datetimeFigureOut">
              <a:rPr lang="tr-TR" smtClean="0"/>
              <a:pPr>
                <a:defRPr/>
              </a:pPr>
              <a:t>19.11.2015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B5AE05-E669-49C3-B3CE-F248EEA0F74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0562A-15C5-4B2A-8DBE-8D79C5344547}" type="datetimeFigureOut">
              <a:rPr lang="tr-TR" smtClean="0"/>
              <a:pPr>
                <a:defRPr/>
              </a:pPr>
              <a:t>19.11.2015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D8EFC-7B71-4FD5-9BA8-FE2BCDB5A49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D107EE-A069-49A2-A523-C69BC59C9797}" type="datetimeFigureOut">
              <a:rPr lang="tr-TR" smtClean="0"/>
              <a:pPr>
                <a:defRPr/>
              </a:pPr>
              <a:t>19.11.2015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8F0E1-609B-45C2-94F0-3861EDCE697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8A2A2F-8E9A-40D8-B68D-60C864921770}" type="datetimeFigureOut">
              <a:rPr lang="tr-TR" smtClean="0"/>
              <a:pPr>
                <a:defRPr/>
              </a:pPr>
              <a:t>19.11.2015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E9892-6E61-47C4-8321-FD37F22318B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27E263-EC0A-443B-A8EB-1D6DB625FEDC}" type="datetimeFigureOut">
              <a:rPr lang="tr-TR" smtClean="0"/>
              <a:pPr>
                <a:defRPr/>
              </a:pPr>
              <a:t>19.11.2015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EB5D3-6E91-4EC7-A18B-6C6EB10D286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78708B-3351-46CA-81B2-55F53F9F3669}" type="datetimeFigureOut">
              <a:rPr lang="tr-TR" smtClean="0"/>
              <a:pPr>
                <a:defRPr/>
              </a:pPr>
              <a:t>19.11.2015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5D3C99-1946-4A0F-A5DE-430CD532F99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58634-102B-4928-A6F6-54E6405EF1B8}" type="datetimeFigureOut">
              <a:rPr lang="tr-TR" smtClean="0"/>
              <a:pPr>
                <a:defRPr/>
              </a:pPr>
              <a:t>19.11.2015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DEE80A-5F79-48EF-93DB-FA6FDC65EE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5E0F20-0771-43B9-AD5A-BC1DBF7D4E28}" type="datetimeFigureOut">
              <a:rPr lang="tr-TR" smtClean="0"/>
              <a:pPr>
                <a:defRPr/>
              </a:pPr>
              <a:t>19.11.2015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A728C367-C531-4711-A4C5-AB6768BD079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5486B35-95D6-42BA-BEF7-F71C088DBC96}" type="datetimeFigureOut">
              <a:rPr lang="tr-TR" smtClean="0"/>
              <a:pPr>
                <a:defRPr/>
              </a:pPr>
              <a:t>19.11.2015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1A84F2A-DFA2-41C5-8FC1-72139233DEE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3" r:id="rId1"/>
    <p:sldLayoutId id="2147484444" r:id="rId2"/>
    <p:sldLayoutId id="2147484445" r:id="rId3"/>
    <p:sldLayoutId id="2147484446" r:id="rId4"/>
    <p:sldLayoutId id="2147484447" r:id="rId5"/>
    <p:sldLayoutId id="2147484448" r:id="rId6"/>
    <p:sldLayoutId id="2147484449" r:id="rId7"/>
    <p:sldLayoutId id="2147484450" r:id="rId8"/>
    <p:sldLayoutId id="2147484451" r:id="rId9"/>
    <p:sldLayoutId id="2147484452" r:id="rId10"/>
    <p:sldLayoutId id="214748445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tr/imgres?q=b%C3%BCro&amp;num=10&amp;hl=tr&amp;tbo=d&amp;biw=1366&amp;bih=673&amp;tbm=isch&amp;tbnid=fU6T-yzfOjr5UM:&amp;imgrefurl=http://www.arel.edu.tr/bolum.php?birim=19&amp;bolum=47&amp;docid=Q7iCkL9jxJW73M&amp;imgurl=http://www.arel.edu.tr/files/akademik_birimler/19/47/image/buro_hizmetleri.jpg&amp;w=639&amp;h=480&amp;ei=YebMUKTGJsjAhAeAl4HwCg&amp;zoom=1&amp;iact=hc&amp;vpx=947&amp;vpy=345&amp;dur=1933&amp;hovh=195&amp;hovw=259&amp;tx=135&amp;ty=73&amp;sig=113196732423386462548&amp;page=3&amp;tbnh=137&amp;tbnw=172&amp;start=52&amp;ndsp=33&amp;ved=1t:429,r:70,s:0,i:36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m.tr/imgres?q=b%C3%BCro&amp;num=10&amp;hl=tr&amp;tbo=d&amp;biw=1366&amp;bih=673&amp;tbm=isch&amp;tbnid=ynUBqmHIZO_P-M:&amp;imgrefurl=http://www.constructionweekonline.com/article-8980-top-interior-designs-offices/2/&amp;docid=LDA9XNhMl89f7M&amp;imgurl=http://www.constructionweekonline.com/pictures/gallery/InPictures/Top%20Favourite%2050/Top-Fav-Offices-2.jpg&amp;w=800&amp;h=550&amp;ei=YebMUKTGJsjAhAeAl4HwCg&amp;zoom=1&amp;iact=hc&amp;vpx=725&amp;vpy=386&amp;dur=1513&amp;hovh=186&amp;hovw=271&amp;tx=145&amp;ty=100&amp;sig=113196732423386462548&amp;page=3&amp;tbnh=146&amp;tbnw=205&amp;start=52&amp;ndsp=33&amp;ved=1t:429,r:56,s:0,i:32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543800" cy="1524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00B0F0"/>
                </a:solidFill>
              </a:rPr>
              <a:t>BÜRO YÖNETİMİ VE SEKRETERLİK</a:t>
            </a:r>
            <a:endParaRPr lang="tr-TR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0298" y="4786322"/>
            <a:ext cx="6400800" cy="1600200"/>
          </a:xfrm>
        </p:spPr>
        <p:txBody>
          <a:bodyPr>
            <a:normAutofit/>
          </a:bodyPr>
          <a:lstStyle/>
          <a:p>
            <a:pPr algn="r"/>
            <a:r>
              <a:rPr lang="tr-TR" sz="3200" b="1" kern="12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David" pitchFamily="34" charset="-79"/>
                <a:cs typeface="David" pitchFamily="34" charset="-79"/>
              </a:rPr>
              <a:t>UZ.MAHMUT ÇELİK</a:t>
            </a:r>
            <a:endParaRPr lang="tr-TR" sz="3200" b="1" dirty="0"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12402" t="11073" r="31490" b="82281"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27584" y="476672"/>
            <a:ext cx="3593976" cy="870992"/>
          </a:xfrm>
        </p:spPr>
        <p:txBody>
          <a:bodyPr/>
          <a:lstStyle/>
          <a:p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Teknik bürolar</a:t>
            </a:r>
            <a:endParaRPr lang="tr-TR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endParaRPr lang="tr-TR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Mesleki uzmanlık bilgileri sağlamak için oluşturulmuş bürolardır. Daha çok özel ve meslek kuruluşlarınca oluşturulan bürolardır.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tr-TR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Avukatlık,noterlik,mühendislik,mali müşavirlik </a:t>
            </a:r>
            <a:r>
              <a:rPr lang="tr-TR" dirty="0" err="1" smtClean="0"/>
              <a:t>gb</a:t>
            </a:r>
            <a:r>
              <a:rPr lang="tr-TR" dirty="0" smtClean="0"/>
              <a:t>…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55576" y="1052736"/>
            <a:ext cx="4242048" cy="582960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Post-modern bürolar</a:t>
            </a:r>
            <a:endParaRPr lang="tr-TR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1844824"/>
            <a:ext cx="7715200" cy="33123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Daha çok ileri kuruluşlarda,özellikle bankacılık ta yaygın kullanılmaktadır.genellikle parasal iş ve işlemlerin yapıldığı odasız bürolardır.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071563"/>
            <a:ext cx="8675687" cy="5597525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buFontTx/>
              <a:buNone/>
            </a:pPr>
            <a:r>
              <a:rPr lang="tr-TR" sz="1900" b="1" dirty="0">
                <a:solidFill>
                  <a:schemeClr val="bg1"/>
                </a:solidFill>
              </a:rPr>
              <a:t/>
            </a:r>
            <a:br>
              <a:rPr lang="tr-TR" sz="1900" b="1" dirty="0">
                <a:solidFill>
                  <a:schemeClr val="bg1"/>
                </a:solidFill>
              </a:rPr>
            </a:br>
            <a:r>
              <a:rPr lang="tr-TR" sz="2000" b="1" dirty="0" smtClean="0">
                <a:solidFill>
                  <a:srgbClr val="472905"/>
                </a:solidFill>
              </a:rPr>
              <a:t>bürokratik </a:t>
            </a:r>
            <a:r>
              <a:rPr lang="tr-TR" sz="2000" b="1" dirty="0">
                <a:solidFill>
                  <a:srgbClr val="472905"/>
                </a:solidFill>
              </a:rPr>
              <a:t>iş ve </a:t>
            </a:r>
            <a:r>
              <a:rPr lang="tr-TR" sz="2000" b="1" dirty="0" smtClean="0">
                <a:solidFill>
                  <a:srgbClr val="472905"/>
                </a:solidFill>
              </a:rPr>
              <a:t>etkinlikler</a:t>
            </a:r>
            <a:endParaRPr lang="tr-TR" sz="2000" dirty="0">
              <a:solidFill>
                <a:srgbClr val="472905"/>
              </a:solidFill>
              <a:latin typeface="Comic Sans MS" pitchFamily="66" charset="0"/>
            </a:endParaRPr>
          </a:p>
          <a:p>
            <a:pPr lvl="4">
              <a:lnSpc>
                <a:spcPct val="150000"/>
              </a:lnSpc>
              <a:spcBef>
                <a:spcPts val="0"/>
              </a:spcBef>
            </a:pPr>
            <a:r>
              <a:rPr lang="tr-TR" sz="2000" dirty="0">
                <a:solidFill>
                  <a:srgbClr val="472905"/>
                </a:solidFill>
                <a:latin typeface="Comic Sans MS" pitchFamily="66" charset="0"/>
              </a:rPr>
              <a:t>Gelen-giden evrak kayıt işleri, </a:t>
            </a:r>
          </a:p>
          <a:p>
            <a:pPr lvl="4">
              <a:lnSpc>
                <a:spcPct val="150000"/>
              </a:lnSpc>
              <a:spcBef>
                <a:spcPts val="0"/>
              </a:spcBef>
            </a:pPr>
            <a:r>
              <a:rPr lang="tr-TR" sz="2000" dirty="0">
                <a:solidFill>
                  <a:srgbClr val="472905"/>
                </a:solidFill>
                <a:latin typeface="Comic Sans MS" pitchFamily="66" charset="0"/>
              </a:rPr>
              <a:t>Haberleşme; yazışma ve raporlama işleri, </a:t>
            </a:r>
          </a:p>
          <a:p>
            <a:pPr lvl="4">
              <a:lnSpc>
                <a:spcPct val="150000"/>
              </a:lnSpc>
              <a:spcBef>
                <a:spcPts val="0"/>
              </a:spcBef>
            </a:pPr>
            <a:r>
              <a:rPr lang="tr-TR" sz="2000" dirty="0">
                <a:solidFill>
                  <a:srgbClr val="472905"/>
                </a:solidFill>
                <a:latin typeface="Comic Sans MS" pitchFamily="66" charset="0"/>
              </a:rPr>
              <a:t>Dosyalama ve arşivleme işleri, </a:t>
            </a:r>
          </a:p>
          <a:p>
            <a:pPr lvl="4">
              <a:lnSpc>
                <a:spcPct val="150000"/>
              </a:lnSpc>
              <a:spcBef>
                <a:spcPts val="0"/>
              </a:spcBef>
            </a:pPr>
            <a:r>
              <a:rPr lang="tr-TR" sz="2000" dirty="0">
                <a:solidFill>
                  <a:srgbClr val="472905"/>
                </a:solidFill>
                <a:latin typeface="Comic Sans MS" pitchFamily="66" charset="0"/>
              </a:rPr>
              <a:t>Bilgi toplama, veri kayıt ve değerlendirme işleri, </a:t>
            </a:r>
          </a:p>
          <a:p>
            <a:pPr lvl="4">
              <a:lnSpc>
                <a:spcPct val="150000"/>
              </a:lnSpc>
              <a:spcBef>
                <a:spcPts val="0"/>
              </a:spcBef>
            </a:pPr>
            <a:r>
              <a:rPr lang="tr-TR" sz="2000" dirty="0">
                <a:solidFill>
                  <a:srgbClr val="472905"/>
                </a:solidFill>
                <a:latin typeface="Comic Sans MS" pitchFamily="66" charset="0"/>
              </a:rPr>
              <a:t>Mali </a:t>
            </a:r>
            <a:r>
              <a:rPr lang="tr-TR" sz="2000" dirty="0" smtClean="0">
                <a:solidFill>
                  <a:srgbClr val="472905"/>
                </a:solidFill>
                <a:latin typeface="Comic Sans MS" pitchFamily="66" charset="0"/>
              </a:rPr>
              <a:t>işler</a:t>
            </a:r>
            <a:endParaRPr lang="tr-TR" sz="2000" dirty="0">
              <a:solidFill>
                <a:srgbClr val="472905"/>
              </a:solidFill>
              <a:latin typeface="Comic Sans MS" pitchFamily="66" charset="0"/>
            </a:endParaRPr>
          </a:p>
          <a:p>
            <a:pPr lvl="4">
              <a:lnSpc>
                <a:spcPct val="150000"/>
              </a:lnSpc>
              <a:spcBef>
                <a:spcPts val="0"/>
              </a:spcBef>
            </a:pPr>
            <a:r>
              <a:rPr lang="tr-TR" sz="2000" dirty="0">
                <a:solidFill>
                  <a:srgbClr val="472905"/>
                </a:solidFill>
                <a:latin typeface="Comic Sans MS" pitchFamily="66" charset="0"/>
              </a:rPr>
              <a:t>Personel </a:t>
            </a:r>
            <a:r>
              <a:rPr lang="tr-TR" sz="2000" dirty="0" smtClean="0">
                <a:solidFill>
                  <a:srgbClr val="472905"/>
                </a:solidFill>
                <a:latin typeface="Comic Sans MS" pitchFamily="66" charset="0"/>
              </a:rPr>
              <a:t>işleri</a:t>
            </a:r>
            <a:endParaRPr lang="tr-TR" sz="2000" dirty="0">
              <a:solidFill>
                <a:srgbClr val="472905"/>
              </a:solidFill>
              <a:latin typeface="Comic Sans MS" pitchFamily="66" charset="0"/>
            </a:endParaRPr>
          </a:p>
          <a:p>
            <a:pPr lvl="4">
              <a:lnSpc>
                <a:spcPct val="150000"/>
              </a:lnSpc>
              <a:spcBef>
                <a:spcPts val="0"/>
              </a:spcBef>
            </a:pPr>
            <a:r>
              <a:rPr lang="tr-TR" sz="2000" dirty="0">
                <a:solidFill>
                  <a:srgbClr val="472905"/>
                </a:solidFill>
                <a:latin typeface="Comic Sans MS" pitchFamily="66" charset="0"/>
              </a:rPr>
              <a:t>Ayniyat ve demirbaş işleri, </a:t>
            </a:r>
          </a:p>
          <a:p>
            <a:pPr lvl="4">
              <a:lnSpc>
                <a:spcPct val="150000"/>
              </a:lnSpc>
              <a:spcBef>
                <a:spcPts val="0"/>
              </a:spcBef>
            </a:pPr>
            <a:r>
              <a:rPr lang="tr-TR" sz="2000" dirty="0">
                <a:solidFill>
                  <a:srgbClr val="472905"/>
                </a:solidFill>
                <a:latin typeface="Comic Sans MS" pitchFamily="66" charset="0"/>
              </a:rPr>
              <a:t>Büro makine ve malzemelerinin alımı, kullanımı, bakımı, onarımı ve korunması işleri, </a:t>
            </a:r>
          </a:p>
          <a:p>
            <a:pPr lvl="4">
              <a:lnSpc>
                <a:spcPct val="150000"/>
              </a:lnSpc>
              <a:spcBef>
                <a:spcPts val="0"/>
              </a:spcBef>
            </a:pPr>
            <a:r>
              <a:rPr lang="tr-TR" sz="2000" dirty="0">
                <a:solidFill>
                  <a:srgbClr val="472905"/>
                </a:solidFill>
                <a:latin typeface="Comic Sans MS" pitchFamily="66" charset="0"/>
              </a:rPr>
              <a:t>Form, tablo, grafik ve şema hazırlama/çizme işleri, </a:t>
            </a:r>
          </a:p>
          <a:p>
            <a:pPr lvl="4">
              <a:lnSpc>
                <a:spcPct val="150000"/>
              </a:lnSpc>
              <a:spcBef>
                <a:spcPts val="0"/>
              </a:spcBef>
            </a:pPr>
            <a:r>
              <a:rPr lang="tr-TR" sz="2000" dirty="0">
                <a:solidFill>
                  <a:srgbClr val="472905"/>
                </a:solidFill>
                <a:latin typeface="Comic Sans MS" pitchFamily="66" charset="0"/>
              </a:rPr>
              <a:t>Fotokopi ve faks işleri 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395536" y="620688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C00000"/>
                </a:solidFill>
                <a:latin typeface="Comic Sans MS" pitchFamily="66" charset="0"/>
              </a:rPr>
              <a:t>BÜRO İŞLERİ VE BÜRO HİZMETLERİ</a:t>
            </a:r>
            <a:endParaRPr lang="tr-TR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4868863"/>
            <a:ext cx="8686800" cy="17287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tr-TR" sz="2800" dirty="0" smtClean="0">
                <a:solidFill>
                  <a:srgbClr val="00B0F0"/>
                </a:solidFill>
              </a:rPr>
              <a:t>			</a:t>
            </a:r>
            <a:r>
              <a:rPr lang="tr-TR" sz="2800" b="1" dirty="0" smtClean="0">
                <a:solidFill>
                  <a:schemeClr val="tx1"/>
                </a:solidFill>
              </a:rPr>
              <a:t>Büro </a:t>
            </a:r>
            <a:r>
              <a:rPr lang="tr-TR" sz="2800" b="1" dirty="0">
                <a:solidFill>
                  <a:schemeClr val="tx1"/>
                </a:solidFill>
              </a:rPr>
              <a:t>yöneticisi </a:t>
            </a:r>
            <a:r>
              <a:rPr lang="tr-TR" sz="2800" b="1" dirty="0" smtClean="0">
                <a:solidFill>
                  <a:schemeClr val="tx1"/>
                </a:solidFill>
              </a:rPr>
              <a:t> </a:t>
            </a:r>
            <a:r>
              <a:rPr lang="tr-TR" sz="2800" b="1" dirty="0" smtClean="0">
                <a:solidFill>
                  <a:srgbClr val="FF0000"/>
                </a:solidFill>
              </a:rPr>
              <a:t>Kimdir?</a:t>
            </a:r>
            <a:endParaRPr lang="tr-TR" sz="2400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tr-TR" sz="2400" dirty="0">
              <a:solidFill>
                <a:srgbClr val="472905"/>
              </a:solidFill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642910" y="285728"/>
            <a:ext cx="7715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</a:rPr>
              <a:t>BÜRO YÖNETİCİLERİNİN </a:t>
            </a:r>
          </a:p>
          <a:p>
            <a:pPr algn="ctr"/>
            <a:r>
              <a:rPr lang="tr-TR" sz="2800" b="1" dirty="0" smtClean="0">
                <a:solidFill>
                  <a:srgbClr val="FF0000"/>
                </a:solidFill>
              </a:rPr>
              <a:t>GÖREVLERİ VE YETKİLERİ</a:t>
            </a:r>
            <a:endParaRPr lang="tr-TR" sz="2800" b="1" dirty="0">
              <a:solidFill>
                <a:srgbClr val="FF0000"/>
              </a:solidFill>
            </a:endParaRPr>
          </a:p>
        </p:txBody>
      </p:sp>
      <p:sp>
        <p:nvSpPr>
          <p:cNvPr id="87042" name="AutoShape 2" descr="data:image/jpeg;base64,/9j/4AAQSkZJRgABAQAAAQABAAD/2wCEAAkGBhISEBQUExQWFBUVFRQWFxUVFxQUFxUYFRUVFRUVFBUXHCYeFxkjGRQVHy8gIycpLCwsFR4xNTAqNSYrLCkBCQoKDgwOGg8PGiwcHBwpKSkpKSkpKSkpKSkpKSkpKSkpKSkpKSwpKSkpKSwpKSkpLCkpLCksLCwsKSwsLCkpLP/AABEIAJwBRAMBIgACEQEDEQH/xAAcAAACAgMBAQAAAAAAAAAAAAAFBgQHAAEDAgj/xABFEAACAAQDBQYDBQYEAwkAAAABAgADBBEFEiEGMUFRYQcTInGBkTJSoRQVQrHBI2Jy0eHwFjOCkiRDshc0NVNUg7PC8f/EABkBAAMBAQEAAAAAAAAAAAAAAAIDBAEABf/EACMRAAICAgICAwEBAQAAAAAAAAABAhEDIRIxE0EEIlEycWH/2gAMAwEAAhEDEQA/ALwvGXiMxjQMFxMsr3tj7SZmHJLk05AnzQWLHXu0GgYDmTe3lFAz9q6x5neNUzi+/N3jA+ljpE7tDx9qzEqiadwdkQckQ5QPpf1hagTT6H7Ge0/7TL+y1c29Qp/Zs51mr8t+Lj6iLaBj4swSpaXUyXX4lmy2HmGEfZAe4B52PuL/AKxqVnEu4jLiIl43eN4mWSriMvEW8azR3E6yQZ6jiPcRrv1+Ye4iE1EhJJUEnfffC5VSQrso4GGQxqWhUsjiOHfr8w9xGxOXmPcQkxIoKcs4sBob68oN4KV2As9uqHHNGXiNeNiEUPTJMajQMZeBCNxosI4TJt9IhTMruVYmy28N7A3HGCUbBcgoGEZmgVUV4R0QDfvtwHSIuI4iGQhNRoGOoI6iNUGwHkSChpwSfMx0WRHmn+EeQ/KJAEK40xybojVUjQesRJU5FceIaXvBOYsImNIRUTB1/OG4sXOVAZMvCNjnKrVbcR7x2UxXcliDfX3iZJxGYu5yPWKpfFfpkq+SvY9QHxTHhLJVdSN/IRApNqGFg+o5wEqpuZ2ZTmDsSCNfTzhUcVP7DXktfUZcDxF5jvmN7Dd1J3Qalyra8TvgHsrQumdnFr2tffDDC51ehkLrZCxORmS3Mj6QCm4OCxNuPKGcrHMyIDtUGhZn0Sy5DlhpmS/peOMjDkcXXUQR2r0kBfmcfSF2hqjKYEH0vv8ASHQwucbQqefjKgp9zdI19y9IZKUB0VhuIvHX7NCKocpWKxwbpECswqw3Q6vTQLxCnjAlIr2povFujIK1krxmMjA7LBJjLx5ZtY41dakpGeYwRFF2ZjYADmYoJD5e7TNnDSYnPljVXbvU6rM8QHobj0hUtH1FspjtBi9TNmrJV2pCFlTXHiKuDdgOAuCBeKm7Xezk0NT30lCaacSQFBPdtvZDyHEQpjQT2UYAtTiMszVJkyj3j8rr8APm1o+jpuOqDopPW9vaAGGYPSyKCVPpgiSGlo7Fd3wi7Ft51vHRGBAINwRcEagg8QYqxQi0T5JyTDsvGkJ1BHWO0zFJam2b21hdMYIY8SFLKxgpcQDzCAfDYEX336dImwNwujyDMd5+kSWrkDZSbGENK9DYy1sk3gFjc0GZa24anqYNZoGYrSFiCovwP6RsNSMybQOpqZpjWHqeXnBekoVlG7Nr7COtCgSWAd9tY1VBHsGF+I5wU5OToGKS2TJLg6g6HWOgMQJdQF8I0sN3KPTVVwcu/ru84U4DVNBMsAIXcSxhi9kJUA7+Z/lHSfi4aYq/h9sx5npAqvnBWNypJ13GGYsW9gZMn4E3xRggzEZri1tbjjflEGdiLte5HoBEOXXhjbKL/wAo9GpHJYcsdehDnZIk1BzLmOinjHifNuTYAc7bjrGpNUAb2G7hv+samuCSbWjaOQ3U48I8h+USBEWlm+EeQiSpjzn2eh6PRhUxXCGm1EzKQLZbg9RvhqMVXI7SS+JVCogAlHu7E/5iqbE9CDBwk4u0DKKkqYf/AMNzea/WOE3CZq/hv5awQkbdyyfFLZeoIMHaOtlT1vLYNzHEeYh6+RJCX8eAjTDa19N+/SAeD4s8mccp0ZjdevAjlFnV+GI4IIHK/H3itsWwj7NOvcFCbqb3N/lh0c0ZppipYnBpoccO2slvYE5W6wxTcVlIql5iDNoPEPEQL2HPSKbk1Rux5Kf0iHVbUOr5bA5dATra41teEPDfQ5Zf0DTtvqv7dMnU9RMvMnaJe8vKWyquT+UfSFMTkXN8WUZuGthf63j54w5pRnI/2eUCrBgygrYg3BsDaLFG21Q1wGWwGpIFh5wvxSD8kR2xOllTQA53XsRwvxiotrMNnriCgNaWgQq97DU6gDix5Qaq9qmykhi5Fh8qkn6wITGZkyaui3v8tyPImKMUZxQnLKDLhwqVlkovJR9dYl3ir6zasyLd5NZb7jqR68omYftyWtlnI/qLwuXx5dhrNEsJ4FYhugfS7XA6TF9REidiEuYPCw8uMJlCUe0NhOLFetHjMZG60+MxuFDx1J19Y+au1fbKfU10+T3hEiU5RJYPhumhYjib33x9J319Y+P8dmZqqe3OdNPu7Q6RNAJbIbc1OGvMenK3mKFYOMw0NwQL7xDTs72yVhrVasmd7TzP2cyXYBVVjbOqjiIrWNgwsYXptBPMjZudJWaytT1ZlKV0zqZmeWOqmW4MSOzCuaZhsrMblC6DyBuB7GFDData/AKqUSftFIZU3f8AHLl+ANbmFOU/wrDH2PzFOHWB1E17jlcC30h+B1KhOb+R3jatY3jUexKbkfaLXRGFaTFQxCsLE7rcYg4hPDTCRw09o5JLYEEA6ajQx5deJ48OJhSirDcnVMn0VcTMNzoRp6RPaeBvNoEJRBgGU68QTEbE66x8RtwtGOKbO5slV2PrLOgvHRMZlOgazAkcOB6QpVc/vD4eA1vy5iCElgFFjcAAXjYQUpHZJuMSU+J5JgbXWxN/pGDHlIIB3anrHGeyPLKsbN+E8xyMBcGqhKnFpptoQt/hJ6xr7MgvrbJ74x4s3xEaXO7pAuZioZt51MFMWpVKiZLFlv4rbtT8Q6QB+7QJ5TN4A2rjUW5+8Pc0qaFxjfYVocWVD4tNNGA3eY4xkrGFdiBpfcI1RU8sEiaAykNZ73AFrajhzgNJTI+a91Xc3MbgRAykuWg+NKmMsuqiZLnXgFT1SsfCfSCdO0HKmhMZfow/4jlyTaZcDmAT7waocXkzQCjhr7tfp5wmYrJ1Nxv5wEqqEGT4SVtMvp1X+kSeCMlaK/O4umW2Wiots8Bp5WNyJsxklSJ0p+9IOW5UWPw8WuNYiS6ytl/BOYjkWuPYx1nVNZO8TTVUD4mYKVHkSNfIQMviuPsOPyE/RP2MpcNdMonO05y5ys0wgKGOUC4sPDaGSjp5VPNDq543Ua3HKEX727vczzm+Z/An+lF3+seJeNznmKM1hmGigARiwOgvOrHjFdtGuUkSXc8GIIAPmd8KM6lqZjBnQk3vw09LwJrqlu9mAsx8R0udLHhHiXfmfcw2OKkKll2FZuEtZjkZCRbcSv08oBVmAOWLDXy/u8T5VdMXc7D1MSkx1/8AmBZg6ix/3COcJI7nFgWjomlg3Bv5GJc2YcoXhvPUnifSDdRLlMcquZbkA5XN1OYXtm4R4xXBmYZjdczypQG65JALD5gQLwHNrbC4J6QLaWxRVUEksTpruFuETsLwecrZjLbzI/KGOVjtBTVBpWcJMUqvwnKS1rANz3Q2vRxnnYXgXsQpsliLMhI5EXECKjZSme5ymW3NDbf0ix51LruiNMwxTvAjVnZzwIr6nwKpk/5VTcfJMFwfWDGdwouQGtrlva/SGCo2f0uuh+kAK+S0vRhbrwhyyKa2JeKUXZFmYswOuvWMgbOmaxkTOMSlSkW5OewY8gx9gY+PKt7zHPNmPuTH17Xk93M/gmf9Jj4/mDU+cKmbjPEZGRkLGBPAMZammMw+F5cyU4+ZHWxHvY+kWz2LgCgmG17z2423IsUnFgdm23qUg7icLSmYt3g1KsQBqPl0huJpS2LyK46LrDD5fqYl/ezch9YGU1UkxQ6MrKwuGU3B8jHdZZO4E+UWtReyO2tIOyamWJBmTHCABmbUAKBe516R5w6RTzUSdLfOrrmVidCDxF4pPtK2madOXDqfUs6rNK8WJAEsW4DeYuWgoRJky5S7paKg/wBIAiRr7aZTqlaJ7U8vgbQp7TopmDXco474YQLA84VdpU8YPMflBOLrsSpJZKBIQA6H6xMwwC7a9d8CGMd6J7N6R2O+Q2dNUSqyb42vy09BAlHvYtwGl+u+OlVNIY87mBsFT2D6QSFQbWUnLfUDdHkghSBz08o4MjywpO5tR1jRqzfpHU0cmmrPPfONDx5xubO8IXov0EdGklkMzSy6escZUsN58IJaQLVnShezqeRENUu1rjjCvJkkEacRDfKmh1BtZrDMN2sMg9ASj7Gp8OSdLAbfYa8d0L9fsu6I4U5gxW3A74Z6I6DyEdqweDysfYxJHLKDKnjjLsrSfh7SgXmgqq+7Hgqwr4ttDmcK2mtgi7k/rDJt5tB4pij8JCoP3gTmb6wg4NQPPnhV11zOfLWPSh9o85EUo1LjELspiRh9M5mKQpNmG654w4YVsmgsX8R39B6Qz0mGquiqB5RJLP8AhRDA/ZXU3Zue8xisvQsTckDfHWVsjU3vlX/dFlzKYhWKrmYKSo5m2gv5xW0ivx2R3pmS2YKpKrlV7sxsApXgP0hXmYzwxEStxbJOdRNsQzAqdRcG1hwiZguIPOJDLa1rHnc23QOxebLmOzT6UynY3Ypml68TkbS94fuynA5D004qGf8AaAXcDQgXspEDHK09hSxpqgdiCXmvyBt/tAH6RJwbGDLZBNGeUrhwDqUI3Mp4eUGsW2TKktLJN7nKeu+0LBllSVIsRwMXQcZqmRTUsbslYDs5Nn46Zs4B5d2qA41Rh/ywOoPDpDjjlRNnTbZ2SWDbKul+pMAdm8XeWSq9WUdR8SjzH5QdlVyzhdLBrgsGuLA8jziPJhcWWY8qkgjRTpIAUMqkfhZgD9TC5t7t0MOMpEHeTXOZkJ0VOZ5E8BC3j1fQmrlGoRly5gxmI6EgDwC43i+t4RK3vK/EGAbO02blDC5AQGwPkFEJscfQ+FY7Km08ud8KTEDBt69QbbiDeIGNVtM6mzh+gBJ9I5SsGWVRCmp7qirYX1LE6sSepvCdVy3lNY3UiOs7RGqEBY5Tp13xkNOHNJMsGfIV3OpbdflcCNx3NhcUOLnU+t/1j5W20wFqStnSmBADsUPAoxupHofpH1O28+cUr2/zUM2lUEZlR7jiAzAqT03w2a0S43sqWMjIyEDzIk0DoJqGYLyw6lwN5UEZgPS8Roy8ccWrtv2wCYsqVho+zykXW6KrX4Ku+wtCtK7UcTUWFU1vJf5QqXhk2D2bWtrEls6qg8TAkKWA/Al95MEm+gWl2WN2N7Fn/wAQngl2zdzm1Ot80034ncPWLZvEWhIy5QoQJZQo0AAGgtwsI7lxe14qjGidys1MaAmNU2eWea3IgxMiBUC4PqIao2iPI6kmhHYxMwZA09Ad1z+Wn6REnCxt5wW2eQeJiNQQAYTGP2oqyT4wsXqm/etm1bM1/rHARKWUWnWO9mP1vHKTLu4H7wH1gvejL0FsTlj7Ov7uX0uNYC3hixFLymA5flC3Dsipk/xpXF/6EaZv+GcfMw+kQDcHqIJ0i3kMP4oH51Nid/LnC5KqHY3bYb2foDMDtexW1gfxXhmkUYEsk/Fb8oXsEmEZvSGKmnRsV9TZT3QdonNhv9eMTybqR0gfRyhygkixHLsrj0UBtUk16oy1Uk3NhbmTcmHvYrZUU0kZtZj6seA5AQQmYbatLKBZ2a+m6w8Q9SQYPyKeH5MzcVEDHiSfI3KlWjdVXy5KZ5jBV68TyHOJCy4U+0elHcy24hrb9BccolKPRAxXtLmZiJIVADbMwzt523CBK9oNZf8AzvTu1tCniFR3aFyCbb+gvvjjh1b3qk2AsdLG5tzI4RwBYtH2gh/DVSpU1eJygH2bQw74JKpu5/4ZUWWxzEILeI77jgYo8LDPsLizU9SguckwhGHDXcQOhjjSz59NeFDanZ7OuddGH16GHx0iDWSAwN90MhJp2DKKktlU4LMyzC5/AN3UnL+sS75ZLD55hH+lIlVWHZZxX5nzN0CC5PqSI54hhrgLlGZVBuRqbk3NxwixTUnsk8bitERZ8zLlJWYnyTlExfS+ojtgtPSSZ3e/ZRLcjLeU5y242Vt3pEdTrHZTDfDCQnyzj0OUrHaew+MekCccq6aaASHupvcC2nIwJlzLQUo6UTHVbXzH6cTCp/HhFWHD5E26IRcvZh4QRoNN0ZDq2Ey9LS1sBYRkQM9FTMdtT5xVPbps60yXKq0F+7vLmW+VjdW8r3EWqx1Mc5ktWUqwDAixBAIIPAg74qlG0QxlxdnyGRGo+kcZ2MwmnkTZ8ykl2lqzn4hcjcBrxNhFK1ux89qIYgqASnd/At/2ahrA2+XhfpEzg0VRmpCxGR6IizNiuzanxDDGmBml1AmOoa90NgpAZeG/hApXoJuuysY9y5hBBBII3EaEHoYm43gs2lnNJnLldTqOY4EHiDECM6NLk7I9s59Q0ynnMzlJZdHJ8VlIBVjxGsWIzX1MVL2JmSJs+7ftigCLzS93IPPdpFtRfh3Ejy6ke5dQV69I3mzC+7pHBzHNqggG3I/lDkiKfYq1LXY+Z/ODuA037K5/ESfQaQtpOzG3Ew5065UVeQA/nCca2M+Q2oJC1ieGmXMB4G5U/pEWgpQZqbzdhDbXZTLfMLgKT67rj3hURDowuPFYNyJ3RkvrIZjlzhsPVNDoRfeIUHSxIPC49oeHGVRc3IABJ4woYll71suov9eMNyO0mJ+OqbQTwmmvKHXNAmXJ8RPAEwfw1rSU4aQOqlXvGy6i/wD+xmX+UHi/phLBZGZSetoP00m0D8FkZZY6kn+UGZKx3UTnuYxU1MoA8hEjJHiTuHkPyjrHnPs9NdClVVXdV5Ui6zMt+htbMPaDyJATaukInSZo4EKffQwelEZAToIZOuKYGNtNo9qkLu3tPmpG6FTBtsRXheBW0LCZIdRy/LWFjn0U3jyhaeYW4rYdSTCJTzSuoJU8xD3iNO08/CGU5hqdFUaAgcyYUa/B5iPlIud+mukawEEKHaOY2VMqliwAY6A+Yixtk8MM2plqB8LBmPABTcxXWGYE8s53TNpoARxi4OyaoF58ttZgCEE7ymv5HSMrVnFiNHCakSCIU9qMbdWMpDYW1I3m/AQeOLk6RkpqCtkDGJ6PPyJY/O3/ANR0jzJPiuIiYVKFs53m9j+v5wSkU5HUcxBT06RmN2rZ3+yo/wAaK3UjX3EZ/hmQdwZfJv5xIkLE6WsYskl7Clji/QKXZaTzb3EFMKweWhLKLaWBJvv3x7giAEUDf05mOlllLtgrFCO0iO0u3ExuOb0uY3ZmvyU2AHLr5xkAaDnbU+cavGph1PnGosRCysu2zGzkkUaHxTWDMBxAOVAfNjf0iwMIwpZFLKp7AqkpUINiDp4rg77m8VFTTPvHaUE6y5Tm3LJIBt7sPrF1XgIbbbHT+qSRQfa1shKoqhHkLllTlY5eCOD4lHSxGkO3YtUrLwuc7kKiTnZiTuARSYl9seHCZQLNtfuJqMf4W8LfpFZY9tk32JKGWAioT3rrYd9Y/s725La/O0LkuEhkfvGgRtjtAa2tnT+DNZRyRfCo9h9YCRuJZwyZ3Hf5T3efu8371s1vaE9jeglsRiwpq+RMb4c+Vv4X8J/OPot1tp/fnHywI+ithMb+14dJcm8yWO6mc7poCfMWijBLdCM8fYYmRGmGJmWNCQCd0W3RE4WK1Ph3jbMDY3ykcIPUMl1WzNm5cxBRMPW2o1iVJw9SLwq1HYTi56AtZJLIRe14iyqUKiAi+Vr+vCGhsPW399f5RENGsdyUjuDiqPHcpMUgga7xAivwJWXIoA1vcDX3g7KkhTce3OJIn097nN7QrJfoOCFJ6EhQjDgBpx6iIz4dawHDdD282ncWsbjcbboHTKMZhpDFPktroFw4vTOFNT2A6ARMRY96RtJRbdHSao6MfwYZW4eQjrEeWbAeX6R5NTrYecee2j00nRrEKdXXKdxgHXTwpszWVbbzpB15l4H1+ErNPL6j1jkzuNA77Wg/EI5T6xSuUAnNcaDQeZjpNwFl6xuVSQSOsrufSGTnQqWZMxUDe66lcvPlEalw7w5mHicAvfr+HoByiyMQwGXOADjUfCw0ZfI/pAWdsjOHwzVI/fXX3G+CewBMkS7MyWPhsQSNCD14kQX2YLpMachtuVT81rlvMXNoKf4RJ/zZmYcVQZQehO+0E5OEm1gLAcN1hyjDKsa8KxhZ8u+5gPEvLqOkKM+lNTUzPkDeJuAA0sOsEcMw1pc0MTYAG9uOm6JswAKFUAA8up1Jg8c+FnTx8+yB9nHAWA0HQDdHaVII3RNSk0jvLpoWwujzTyzxsfSCEmmHKNSqe0SlFow08iQo4RvJ7xDmY9Tg2M6WDyzCOVRtBTqP81L/AMSxx1kxso3xkChS96M9y19xU6W5CNwXFAX/AMITnU+cD8fxISKWfN/8uU7eoGn1gg+8+ZhS7SWLUSyRvqJ8mT6M4J+gix/yQx3IWOx7CMs+omsLsJcpL/vTP2j/AEtFp3hY2Epgsme4Fu8qZ1uqyyJS/RIaFQG3iA1tr5QMNRDm+Uiqu1vbxpZehlqPEg712F9GswVBw4axTxEXriuwErEayvdzkZRKlyX1tmWWGLEfiBuB6xT0lDSViiaoJkzgHUi4IVvELcQReJ53ZVjrjSB0iQzMqqLsxCgDiSbARfGK7CqMDNKovMlp3t+c1fE3vqvpBKg2BwxpkuskKv4ZiZWOQk/u8xfdDT3Y+YQyEFTsVkydUfJBiwux7aDuqlqdj4Z406Ouo9xceggB2g4D9kxCdLHwFs6fwv4hby1HpAOhq2lTEmKbMjBgeoN4SvrIe1yifUESaZba84gYDWLUyJU5GFpiK3kT8S+hvDFLwd+NhytFkppEXB3SIQMSaZvD7/pHf7lbn+Ue0wtxuP8Aen8oXLJFmqEvw5MdP7/eiDeCpw9+f96/zjj9ytz/ACjIzivYUoSZAzRGmSTfSDP3K3P8o8NhJGpNhz32hnliD45fgOlJYR2WZwO78oIDBP3/AKRhwM/N9IF5Ys5YpESRTXPTnzgkQEXTQR4EjJpvjU5rraJsuS+izDjrbOVNiSzC1iPDvHGNTJ2SW0ziRoOkD8OoRLExuMw239YN1lP4BpcLbTyidIqbSYPweodpWaaLG+nUfzgnmsNTaONPJuRYWVdQOZ/pA3HKWZMIUXsCL2jekZpsMK8Z9nBOm+I1OGsEBuQBc8v6xMM1ZYsTGoCS9I5dxHJ0HKNvVq58N9PrG8sMTTFtNdgfEMWkymykgvmljJxHeNlUnpeJdOly54ZyB1AAGn98IQe0JsldLZdQyIHsQLd3MzAMeBPXnFgUlXKm00vuSLNlKgEXUAjNflbURik7oOSpJnXu4zu4H7TbQpSSs5GZmuEXde28noIUaLbytb9r9mMySN5VCBbmCdTG2YoNqyx5BG4xKSWIC4Ni8uplLNlG6nQ30KnirDgYJ1j/ALCZw8Da8vCdY4GiXmEeJrix8jFKNTo8/SsmqCyg2mjS+e+/+Ee8EqYNZSaqaLpLJHeLoWSaWG7mi+8FKPHbAlJRA9TtgEmDPTEG53gC/jQ8R+4feO7bUKqAdzcqN+nETLcP3h/thlwzudASZ50JLWmEEhSRe2nH3iejSQT+yG7flXm/9PaFedZJOC9HOLlFMObHVPeUUp8uXMGOXl4jpGRIwKeGkKQNLtYaaeIxuNo1IFzN58zCjtYc1dh8vgrzZ7f+1LJB94bX3nzMJmMPfEpzf+nw6YfIzSf0EXy6IoLdhjY2Xagkc2Uuf9bs36waiBgCWpKccpMr/oBifBJqgJXZof3/AFije0fBZX26tZpmSZaVMlpYnvM4AcabiN94vO0Je0FAGxIggXqMOnoDb8SEnTrZhC8lNDcLaYs7JbB4rJWW8urWSjAMZZLNodbFbW1EWyID7H1BfD6Zjv7lAfNRlP5QYgoJLoGcnJ7K77Ytlu/p1qVsGkA576ZkO63Mg/nFIroY+raqlSYjI6hkdSrA8QRaK5wTsxo1m1NNPQuwKzJMwEqTKYEaW4hgQYVkhbtDseSlTO2w3aPh60yy2tStL/AcxU8yrdTzhzwrtSp6ieJEh+8ax8So2QW5sd0V9/2HSzO/7w4lfLlu/lm3W6xYeCbP09JLEuRLCDid7MebNvMaot/0ZKSW49h775mdPaN/fMzp7RAjcHwiK8kyb98TOntGffMzp7RCjI7hD8O8kyb98zOntGHFph0sD0tEKPfw/wAX5f1juMTeU2EqCvscjenS/CCUxoWBBujc5ReEZYJbQ/FkvTI2IVWQFjyiDh9aJqKRfxMR7GO9ZOScjhdcpZL8yN5HS+kQsOlBFlre1mO/mYla2WpriFqnLLGaxNtSo42iQZhJtewtcn9IEYrOBkuVcXAPw6+Yj3PxNJYDOwAIt68rbzBirsI1dZ3Y0BbUCwtxIEc3Qk3va4t5QPram8sZTxQ3F+YP5R1l1wIvqOHiBBjqOuicJqoLDd+Z6wkY72jSpdQJKKZr38WUXyjp5Qar5rTX7oaLa7sNLD5QeZhew7YyRSTu8lgzJ8zNlzNcqu8tb9YVO30XYFCP9djKKzKAW3m2g68IOpuHlC5h8sISZrozk3AGuXmL8YmbVYw9PRtMlAFhaxOoF/xGDxxcVsnzyUpaK17S5DJWTWV8obIco0L2twtY2IjWwGMOcQlZjlLXl2A+NWu2ttBrxhex7HptQ7TJ8xSygb/CSDvyqN9oGUVcO8uHsQRlK3F+evC0buzfrx2W32mUYMykZz+zMwS36Atf2MNs6WstWJmBZKoLLYCwF9M3FekfPOMYmbWDZiebZrW84jNtBPZBLacxUblLMR7QYvukXV2ZpmWqmAWlPPOQeV76eohqxRm7mYARYy3Bv1Uwgdl8+plS8zSyaaYfiuNGBtnVd5W+hh+xVSyTFFr92415lSIy6QD/AKKPGxkx3BBTUjeSPnt/8Z94Z6DYczAjmYBnRGtYm2YMAPoYDrs/iKOAuc6ixVgfmta/m3uYZcPx0y1RCk8lVlrootpmAykndobQqObydsdlwRklWwdjOE0lG8pZxZ84zEjMBYOlx4Tr4c0QKaupBK8Ydm8V/jPGZl48ikMVcKeqKtPlsjLoudvEVOU38Og3mAlZTUKtMDMbh2GW7WsHYDcPlyxjqOzHhc4rHHTRZWw8xWoZRQZV8VhyGYxkb2MKGhld2LJZrf7jGQ1SF8K0MJljlCjgVKszFMTcgEAU0ixAIIWWXIt/rhwiJSYXLlPNdBZpz53NybsFC36aARoFEhJCgWAAAsALbgI33Y5CPV4y8cdSPPdjkIUtqkCYjhkyw1mzpJ8psom3ukN8AdrKNXFMxuClXJZSOd2HtYxxtBLDcKlSJSy5ShUW9l5ZiWO/qTEruxyj0Iy8cZSPJljlGdyt72F924R6vGXjjqR57ochGd0OQj1eMvHHUjz3Y5CM7schHq8ZeOs6kee7HIRndjkI9Rl446kee7HIRndjkI9XjLxxtHnuxygXjk9golS9JkzQEfgX8b+xsOpEFiYhS6cF3c6kkD0G4DpGoFo4U+GhEVVUBVFgL7o9/YRyG7nE/LGZY4JCpi6zQrypUhnAWwbRRzsvOEvHpuKNNUrh5mBRoS40v8Wg36aesWNU1TBm6E/nHIVjf3eBNoSKDFsQ7pUaiaWoI0tmNgb/ABX3w2YXmno37N5ZFge8BU7t6njEoV784wYi/T6wS2Y9Ec4bUgEAo5vvYhbeg3wD2mwGpKB1Yd6lymXibaoejC4hmNc3SNzJxZTfzgqBsUsDwN5iLOBNnF9d4O4g9QQQfKGOtkZ6eZJbUshA/itp9Y84YMkyaq6Kcr24BmvmI5XteJTDWOl2c2VntzsnRyqK8m7T/AVsWZ2O5wVG7j7RXsjCwL5r7ueoPlwj6bw+xJFh52F/eEjCuzGjmlnmGaxLubZwB8R5LADFVFS0+GoQbSw2QZydbgC1y3MRwenlFr5QL8B+kfQlN2a4dL3U4b+Ms35mCsjA6aUD3ciUvki/yjKCUkhL7Oc7YeGmnwq7KilbNlW1lufw3hmkTCQ5Opsx+hiPPnFjr6AaAeQjvRcRwOkc+qFN2xUpdqEzi0yWbEcbbif5mF2btFN7whVUhSoBve4QzCDv/fixKnZmmnTD3kpSFC2WwCjQ8BvjJmyFGvjSSstltYoMu7mNxiWHx3BvZTjzqG+NipgmzlXWDP3qSgLD4Q3AcBu0Aia/ZVM7zM1QJgZrveWqNrvIOoh8RrbgB5C35RvvzFKjqhcszlJyWiPheGinkpKUlggsCQoJ1J1tpGo6vMN4yCoXZ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87043" name="Picture 3" descr="C:\Users\Hukuk\Pictures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44824"/>
            <a:ext cx="5976664" cy="234999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85720" y="620688"/>
            <a:ext cx="8643998" cy="5225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472905"/>
                </a:solidFill>
              </a:rPr>
              <a:t>Büro işlerini ve hizmetlerini, örgütsel ve yönetsel iş ve işlemleri  işbirliği ve eşgüdüm içerisinde planlayan, programlayan,</a:t>
            </a:r>
          </a:p>
          <a:p>
            <a:pPr>
              <a:lnSpc>
                <a:spcPct val="150000"/>
              </a:lnSpc>
            </a:pPr>
            <a:endParaRPr lang="tr-TR" sz="2400" dirty="0" smtClean="0">
              <a:solidFill>
                <a:srgbClr val="472905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472905"/>
                </a:solidFill>
              </a:rPr>
              <a:t>Birlikte çalıştığı ve sorumlu olduğu personeli motive ederek amaca yönelten, Personelini iş başında yetiştiren,</a:t>
            </a:r>
          </a:p>
          <a:p>
            <a:pPr>
              <a:lnSpc>
                <a:spcPct val="150000"/>
              </a:lnSpc>
            </a:pPr>
            <a:endParaRPr lang="tr-TR" sz="2400" dirty="0" smtClean="0">
              <a:solidFill>
                <a:srgbClr val="472905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472905"/>
                </a:solidFill>
              </a:rPr>
              <a:t>Personelin yaptığı işleri sürekli olarak kontrol ve nezaret eden,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428596" y="620688"/>
            <a:ext cx="8358246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472905"/>
                </a:solidFill>
              </a:rPr>
              <a:t>Birimde/büroda gerekli iş bölümü, iş dağıtımı, iş analizi, iş ölçümü ve iş idaresini yapan, Büroda uygulanan yönetsel işlem, yöntem ve süreçleri       düzenleyen ve iş verimini yükselten;</a:t>
            </a:r>
          </a:p>
          <a:p>
            <a:pPr>
              <a:lnSpc>
                <a:spcPct val="150000"/>
              </a:lnSpc>
            </a:pPr>
            <a:endParaRPr lang="tr-TR" sz="2400" dirty="0" smtClean="0">
              <a:solidFill>
                <a:srgbClr val="472905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472905"/>
                </a:solidFill>
              </a:rPr>
              <a:t>Haberleşme ve yazışma işlerini yürüten;</a:t>
            </a:r>
          </a:p>
          <a:p>
            <a:pPr>
              <a:lnSpc>
                <a:spcPct val="150000"/>
              </a:lnSpc>
            </a:pPr>
            <a:endParaRPr lang="tr-TR" sz="2400" dirty="0" smtClean="0">
              <a:solidFill>
                <a:srgbClr val="472905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472905"/>
                </a:solidFill>
              </a:rPr>
              <a:t>Yazı ve belgelerin kayıt, dosyalama ve arşivleme işlerini yapan; </a:t>
            </a:r>
          </a:p>
          <a:p>
            <a:pPr>
              <a:lnSpc>
                <a:spcPct val="150000"/>
              </a:lnSpc>
            </a:pPr>
            <a:endParaRPr lang="tr-TR" dirty="0">
              <a:solidFill>
                <a:srgbClr val="472905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00063" y="285750"/>
            <a:ext cx="8643937" cy="63579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tr-TR" sz="2800" dirty="0" smtClean="0">
                <a:solidFill>
                  <a:srgbClr val="472905"/>
                </a:solidFill>
              </a:rPr>
              <a:t>Büronun </a:t>
            </a:r>
            <a:r>
              <a:rPr lang="tr-TR" sz="2800" dirty="0">
                <a:solidFill>
                  <a:srgbClr val="472905"/>
                </a:solidFill>
              </a:rPr>
              <a:t>demirbaş, makine, malzeme, kitap ve kırtasiye gereksinimini sağlayan; büro personelinin mali ve özlük haklarını takip eden</a:t>
            </a:r>
            <a:r>
              <a:rPr lang="tr-TR" sz="2800" dirty="0" smtClean="0">
                <a:solidFill>
                  <a:srgbClr val="472905"/>
                </a:solidFill>
              </a:rPr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tr-TR" sz="2800" dirty="0">
              <a:solidFill>
                <a:srgbClr val="472905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tr-TR" sz="2800" dirty="0">
                <a:solidFill>
                  <a:srgbClr val="472905"/>
                </a:solidFill>
              </a:rPr>
              <a:t>Ödenek ve ödeme işlerini yerine getiren</a:t>
            </a:r>
            <a:r>
              <a:rPr lang="tr-TR" sz="2800" dirty="0" smtClean="0">
                <a:solidFill>
                  <a:srgbClr val="472905"/>
                </a:solidFill>
              </a:rPr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tr-TR" sz="2800" dirty="0">
              <a:solidFill>
                <a:srgbClr val="472905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tr-TR" sz="2800" dirty="0">
                <a:solidFill>
                  <a:srgbClr val="472905"/>
                </a:solidFill>
              </a:rPr>
              <a:t>Örgütün/birimin mal ve/veya hizmet üretimiyle ilgili olarak gerekli bilgileri toplayan ve bu bilgileri değerlendirerek üstlerine sunan; </a:t>
            </a:r>
            <a:endParaRPr lang="tr-TR" sz="2800" dirty="0" smtClean="0">
              <a:solidFill>
                <a:srgbClr val="472905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tr-TR" sz="2800" dirty="0">
              <a:solidFill>
                <a:srgbClr val="472905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tr-TR" sz="2800" dirty="0">
                <a:solidFill>
                  <a:srgbClr val="472905"/>
                </a:solidFill>
              </a:rPr>
              <a:t>Büro işlerini ve etkinliklerini uyum içinde, etkili ve verimli bir şekilde yürüten ve yöneten kişidir. </a:t>
            </a:r>
            <a:r>
              <a:rPr lang="tr-TR" sz="2400" dirty="0">
                <a:solidFill>
                  <a:srgbClr val="472905"/>
                </a:solidFill>
              </a:rPr>
              <a:t/>
            </a:r>
            <a:br>
              <a:rPr lang="tr-TR" sz="2400" dirty="0">
                <a:solidFill>
                  <a:srgbClr val="472905"/>
                </a:solidFill>
              </a:rPr>
            </a:br>
            <a:endParaRPr lang="tr-TR" sz="2400" dirty="0">
              <a:solidFill>
                <a:srgbClr val="47290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549275"/>
            <a:ext cx="8686800" cy="58324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tr-TR" sz="2400" dirty="0" smtClean="0">
                <a:solidFill>
                  <a:schemeClr val="bg1"/>
                </a:solidFill>
              </a:rPr>
              <a:t>  </a:t>
            </a:r>
            <a:r>
              <a:rPr lang="tr-TR" sz="2800" dirty="0" smtClean="0">
                <a:solidFill>
                  <a:srgbClr val="472905"/>
                </a:solidFill>
              </a:rPr>
              <a:t>Örgütte ve/veya birimde,</a:t>
            </a:r>
            <a:r>
              <a:rPr lang="tr-TR" sz="2800" dirty="0" smtClean="0">
                <a:solidFill>
                  <a:schemeClr val="bg1"/>
                </a:solidFill>
              </a:rPr>
              <a:t>  </a:t>
            </a:r>
            <a:r>
              <a:rPr lang="tr-TR" sz="2800" u="sng" dirty="0">
                <a:solidFill>
                  <a:srgbClr val="FF0000"/>
                </a:solidFill>
              </a:rPr>
              <a:t>Büro yöneticisi </a:t>
            </a:r>
            <a:r>
              <a:rPr lang="tr-TR" sz="2800" dirty="0" smtClean="0">
                <a:solidFill>
                  <a:srgbClr val="472905"/>
                </a:solidFill>
              </a:rPr>
              <a:t>;</a:t>
            </a:r>
            <a:endParaRPr lang="tr-TR" sz="2400" dirty="0" smtClean="0">
              <a:solidFill>
                <a:srgbClr val="472905"/>
              </a:solidFill>
            </a:endParaRPr>
          </a:p>
          <a:p>
            <a:pPr lvl="8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tr-TR" sz="2800" dirty="0" smtClean="0">
                <a:solidFill>
                  <a:srgbClr val="472905"/>
                </a:solidFill>
              </a:rPr>
              <a:t>büro </a:t>
            </a:r>
            <a:r>
              <a:rPr lang="tr-TR" sz="2800" dirty="0">
                <a:solidFill>
                  <a:srgbClr val="472905"/>
                </a:solidFill>
              </a:rPr>
              <a:t>müdürü, </a:t>
            </a:r>
            <a:endParaRPr lang="tr-TR" sz="2800" dirty="0" smtClean="0">
              <a:solidFill>
                <a:srgbClr val="472905"/>
              </a:solidFill>
            </a:endParaRPr>
          </a:p>
          <a:p>
            <a:pPr lvl="8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tr-TR" sz="2800" dirty="0" smtClean="0">
                <a:solidFill>
                  <a:srgbClr val="472905"/>
                </a:solidFill>
              </a:rPr>
              <a:t>büro </a:t>
            </a:r>
            <a:r>
              <a:rPr lang="tr-TR" sz="2800" dirty="0">
                <a:solidFill>
                  <a:srgbClr val="472905"/>
                </a:solidFill>
              </a:rPr>
              <a:t>amiri, </a:t>
            </a:r>
            <a:endParaRPr lang="tr-TR" sz="2800" dirty="0" smtClean="0">
              <a:solidFill>
                <a:srgbClr val="472905"/>
              </a:solidFill>
            </a:endParaRPr>
          </a:p>
          <a:p>
            <a:pPr lvl="8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tr-TR" sz="2800" dirty="0" smtClean="0">
                <a:solidFill>
                  <a:srgbClr val="472905"/>
                </a:solidFill>
              </a:rPr>
              <a:t>büro </a:t>
            </a:r>
            <a:r>
              <a:rPr lang="tr-TR" sz="2800" dirty="0">
                <a:solidFill>
                  <a:srgbClr val="472905"/>
                </a:solidFill>
              </a:rPr>
              <a:t>şefi; </a:t>
            </a:r>
            <a:endParaRPr lang="tr-TR" sz="2800" dirty="0" smtClean="0">
              <a:solidFill>
                <a:srgbClr val="472905"/>
              </a:solidFill>
            </a:endParaRPr>
          </a:p>
          <a:p>
            <a:pPr lvl="8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tr-TR" sz="2800" dirty="0" smtClean="0">
                <a:solidFill>
                  <a:srgbClr val="472905"/>
                </a:solidFill>
              </a:rPr>
              <a:t>özel </a:t>
            </a:r>
            <a:r>
              <a:rPr lang="tr-TR" sz="2800" dirty="0">
                <a:solidFill>
                  <a:srgbClr val="472905"/>
                </a:solidFill>
              </a:rPr>
              <a:t>kalem müdürü, </a:t>
            </a:r>
            <a:endParaRPr lang="tr-TR" sz="2800" dirty="0" smtClean="0">
              <a:solidFill>
                <a:srgbClr val="472905"/>
              </a:solidFill>
            </a:endParaRPr>
          </a:p>
          <a:p>
            <a:pPr lvl="8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tr-TR" sz="2800" dirty="0" smtClean="0">
                <a:solidFill>
                  <a:srgbClr val="472905"/>
                </a:solidFill>
              </a:rPr>
              <a:t>yönetici </a:t>
            </a:r>
            <a:r>
              <a:rPr lang="tr-TR" sz="2800" dirty="0">
                <a:solidFill>
                  <a:srgbClr val="472905"/>
                </a:solidFill>
              </a:rPr>
              <a:t>asistanı </a:t>
            </a:r>
            <a:endParaRPr lang="tr-TR" sz="2800" dirty="0" smtClean="0">
              <a:solidFill>
                <a:srgbClr val="472905"/>
              </a:solidFill>
            </a:endParaRPr>
          </a:p>
          <a:p>
            <a:pPr lvl="8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tr-TR" sz="2800" dirty="0" smtClean="0">
                <a:solidFill>
                  <a:srgbClr val="472905"/>
                </a:solidFill>
              </a:rPr>
              <a:t>yönetici sekreteri     </a:t>
            </a:r>
            <a:endParaRPr lang="tr-TR" sz="2800" dirty="0">
              <a:solidFill>
                <a:srgbClr val="472905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tr-TR" sz="2400" dirty="0">
              <a:solidFill>
                <a:srgbClr val="47290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980728"/>
            <a:ext cx="7772400" cy="5039072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Comic Sans MS" pitchFamily="66" charset="0"/>
              </a:rPr>
              <a:t>Yönetimde toplam kalite uygulaması ,en üst kademeden en alt kademeye kadar tüm çalışanların belli bir yönetim becerisine sahip olma  gereğini ortaya koymuştur.</a:t>
            </a:r>
          </a:p>
          <a:p>
            <a:endParaRPr lang="tr-TR" dirty="0" smtClean="0">
              <a:latin typeface="Comic Sans MS" pitchFamily="66" charset="0"/>
            </a:endParaRPr>
          </a:p>
          <a:p>
            <a:pPr lvl="7">
              <a:buFont typeface="Wingdings" pitchFamily="2" charset="2"/>
              <a:buChar char="Ø"/>
            </a:pPr>
            <a:r>
              <a:rPr lang="tr-TR" sz="3200" dirty="0" smtClean="0">
                <a:latin typeface="Comic Sans MS" pitchFamily="66" charset="0"/>
              </a:rPr>
              <a:t>Teknik beceri</a:t>
            </a:r>
          </a:p>
          <a:p>
            <a:pPr lvl="7">
              <a:buFont typeface="Wingdings" pitchFamily="2" charset="2"/>
              <a:buChar char="Ø"/>
            </a:pPr>
            <a:r>
              <a:rPr lang="tr-TR" sz="3200" dirty="0" smtClean="0">
                <a:latin typeface="Comic Sans MS" pitchFamily="66" charset="0"/>
              </a:rPr>
              <a:t>İnsan ilişkileri becerisi</a:t>
            </a:r>
          </a:p>
          <a:p>
            <a:pPr lvl="7">
              <a:buFont typeface="Wingdings" pitchFamily="2" charset="2"/>
              <a:buChar char="Ø"/>
            </a:pPr>
            <a:r>
              <a:rPr lang="tr-TR" sz="3200" dirty="0" smtClean="0">
                <a:latin typeface="Comic Sans MS" pitchFamily="66" charset="0"/>
              </a:rPr>
              <a:t>Kavramsal beceri</a:t>
            </a:r>
          </a:p>
          <a:p>
            <a:pPr lvl="8">
              <a:buNone/>
            </a:pPr>
            <a:r>
              <a:rPr lang="tr-TR" dirty="0" smtClean="0"/>
              <a:t>                                  Planlama</a:t>
            </a:r>
          </a:p>
          <a:p>
            <a:pPr lvl="8">
              <a:buNone/>
            </a:pPr>
            <a:r>
              <a:rPr lang="tr-TR" dirty="0" smtClean="0"/>
              <a:t>                                  Sorun çözme</a:t>
            </a:r>
          </a:p>
          <a:p>
            <a:pPr lvl="8">
              <a:buNone/>
            </a:pPr>
            <a:r>
              <a:rPr lang="tr-TR" dirty="0" smtClean="0"/>
              <a:t>                                  Karar verme v.s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447800"/>
            <a:ext cx="8712968" cy="45720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tr-TR" sz="2800" dirty="0" smtClean="0">
                <a:solidFill>
                  <a:srgbClr val="0D0D0D"/>
                </a:solidFill>
                <a:latin typeface="Comic Sans MS" pitchFamily="66" charset="0"/>
              </a:rPr>
              <a:t>Resmi ve özel Tüm kurum ve kuruluşlarda,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tr-TR" sz="2800" dirty="0" smtClean="0">
                <a:solidFill>
                  <a:srgbClr val="0D0D0D"/>
                </a:solidFill>
                <a:latin typeface="Comic Sans MS" pitchFamily="66" charset="0"/>
              </a:rPr>
              <a:t>çalışan görevlilerin;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tr-TR" sz="2800" dirty="0" smtClean="0">
                <a:solidFill>
                  <a:srgbClr val="0D0D0D"/>
                </a:solidFill>
                <a:latin typeface="Comic Sans MS" pitchFamily="66" charset="0"/>
              </a:rPr>
              <a:t>			Bürokratik bilgi ve becerileri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tr-TR" sz="2800" dirty="0" smtClean="0">
                <a:solidFill>
                  <a:srgbClr val="0D0D0D"/>
                </a:solidFill>
                <a:latin typeface="Comic Sans MS" pitchFamily="66" charset="0"/>
              </a:rPr>
              <a:t>				Örgütsel ve y</a:t>
            </a:r>
            <a:r>
              <a:rPr lang="tr-TR" sz="2800" dirty="0" smtClean="0">
                <a:latin typeface="Comic Sans MS" pitchFamily="66" charset="0"/>
              </a:rPr>
              <a:t>önetsel başarının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 2" pitchFamily="18" charset="2"/>
              <a:buNone/>
            </a:pPr>
            <a:r>
              <a:rPr lang="tr-TR" sz="2800" dirty="0" smtClean="0">
                <a:latin typeface="Comic Sans MS" pitchFamily="66" charset="0"/>
              </a:rPr>
              <a:t>						</a:t>
            </a:r>
            <a:r>
              <a:rPr lang="tr-TR" sz="2800" u="sng" dirty="0" smtClean="0">
                <a:latin typeface="Comic Sans MS" pitchFamily="66" charset="0"/>
              </a:rPr>
              <a:t>en temel etkenidir</a:t>
            </a:r>
            <a:r>
              <a:rPr lang="tr-TR" sz="2800" dirty="0" smtClean="0">
                <a:latin typeface="Comic Sans MS" pitchFamily="66" charset="0"/>
              </a:rPr>
              <a:t>.</a:t>
            </a:r>
            <a:endParaRPr lang="tr-TR" sz="2800" dirty="0" smtClean="0">
              <a:solidFill>
                <a:srgbClr val="0D0D0D"/>
              </a:solidFill>
              <a:latin typeface="Comic Sans MS" pitchFamily="66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143668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Comic Sans MS" pitchFamily="66" charset="0"/>
              </a:rPr>
              <a:t>TDK ya göre,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			</a:t>
            </a: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Büro;</a:t>
            </a:r>
            <a:r>
              <a:rPr lang="tr-TR" dirty="0" smtClean="0">
                <a:latin typeface="Comic Sans MS" pitchFamily="66" charset="0"/>
              </a:rPr>
              <a:t>çalışma odası,yazıhane,danışma ve yazı işlerinin yürütüldüğü işyeri,bölüm ,şube……</a:t>
            </a:r>
          </a:p>
          <a:p>
            <a:pPr>
              <a:buNone/>
            </a:pPr>
            <a:endParaRPr lang="tr-TR" dirty="0" smtClean="0">
              <a:latin typeface="Comic Sans MS" pitchFamily="66" charset="0"/>
            </a:endParaRPr>
          </a:p>
          <a:p>
            <a:pPr>
              <a:buNone/>
            </a:pPr>
            <a:endParaRPr lang="tr-TR" dirty="0" smtClean="0">
              <a:latin typeface="Comic Sans MS" pitchFamily="66" charset="0"/>
            </a:endParaRPr>
          </a:p>
          <a:p>
            <a:pPr>
              <a:buNone/>
            </a:pPr>
            <a:endParaRPr lang="tr-TR" dirty="0" smtClean="0">
              <a:latin typeface="Comic Sans MS" pitchFamily="66" charset="0"/>
            </a:endParaRPr>
          </a:p>
          <a:p>
            <a:pPr>
              <a:buNone/>
            </a:pPr>
            <a:endParaRPr lang="tr-TR" dirty="0" smtClean="0">
              <a:latin typeface="Comic Sans MS" pitchFamily="66" charset="0"/>
            </a:endParaRPr>
          </a:p>
          <a:p>
            <a:pPr>
              <a:buNone/>
            </a:pPr>
            <a:endParaRPr lang="tr-TR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  <a:latin typeface="Comic Sans MS" pitchFamily="66" charset="0"/>
              </a:rPr>
              <a:t>BÜRO</a:t>
            </a: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;</a:t>
            </a:r>
            <a:r>
              <a:rPr lang="tr-TR" dirty="0" smtClean="0">
                <a:latin typeface="Comic Sans MS" pitchFamily="66" charset="0"/>
              </a:rPr>
              <a:t>örgütte yada birimde belli iş ve işlemlerin ya da hizmetlerin yerine getirilmesini sağlamak için ,bir yetkilinin idaresi altında ,gerekli personel ve ekipmanla donatılmış olan çalışma yeri 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			…………….</a:t>
            </a:r>
            <a:r>
              <a:rPr lang="tr-TR" u="sng" dirty="0" smtClean="0">
                <a:latin typeface="Comic Sans MS" pitchFamily="66" charset="0"/>
              </a:rPr>
              <a:t>en küçük yönetim ünitesidir</a:t>
            </a:r>
            <a:r>
              <a:rPr lang="tr-TR" dirty="0" smtClean="0">
                <a:latin typeface="Comic Sans MS" pitchFamily="66" charset="0"/>
              </a:rPr>
              <a:t>.</a:t>
            </a:r>
            <a:endParaRPr lang="tr-TR" dirty="0">
              <a:latin typeface="Comic Sans MS" pitchFamily="66" charset="0"/>
            </a:endParaRPr>
          </a:p>
        </p:txBody>
      </p:sp>
      <p:pic>
        <p:nvPicPr>
          <p:cNvPr id="4" name="rg_hi" descr="http://t3.gstatic.com/images?q=tbn:ANd9GcRtkMgbg_ofu3f4JsTS9raPjVLIsQHbeVIC60eUh3j0rFXW05wQ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916832"/>
            <a:ext cx="24669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g_hi" descr="http://t1.gstatic.com/images?q=tbn:ANd9GcQLRUByuPPmvzaE9BFt3sARIG1vG2Uj8d6oBf74c5jbZEa2B9Z5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1916832"/>
            <a:ext cx="25812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476672"/>
            <a:ext cx="6781800" cy="936104"/>
          </a:xfrm>
        </p:spPr>
        <p:txBody>
          <a:bodyPr/>
          <a:lstStyle/>
          <a:p>
            <a:pPr algn="ctr"/>
            <a:r>
              <a:rPr lang="tr-TR" sz="4000" dirty="0" smtClean="0">
                <a:solidFill>
                  <a:srgbClr val="C00000"/>
                </a:solidFill>
                <a:latin typeface="Comic Sans MS" pitchFamily="66" charset="0"/>
              </a:rPr>
              <a:t>Büroların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sz="4400" dirty="0" smtClean="0">
                <a:solidFill>
                  <a:srgbClr val="C00000"/>
                </a:solidFill>
                <a:latin typeface="Comic Sans MS" pitchFamily="66" charset="0"/>
              </a:rPr>
              <a:t>örgütlenmesi</a:t>
            </a:r>
            <a:endParaRPr lang="tr-TR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1268760"/>
            <a:ext cx="7543800" cy="3087216"/>
          </a:xfrm>
        </p:spPr>
        <p:txBody>
          <a:bodyPr/>
          <a:lstStyle/>
          <a:p>
            <a:r>
              <a:rPr lang="tr-TR" dirty="0" smtClean="0">
                <a:solidFill>
                  <a:srgbClr val="00B0F0"/>
                </a:solidFill>
                <a:latin typeface="Comic Sans MS" pitchFamily="66" charset="0"/>
              </a:rPr>
              <a:t>Büro kurmak </a:t>
            </a:r>
            <a:r>
              <a:rPr lang="tr-TR" dirty="0" smtClean="0">
                <a:latin typeface="Comic Sans MS" pitchFamily="66" charset="0"/>
              </a:rPr>
              <a:t>yönetimde işbölümü yapmak hiyerarşik bir kademe oluşturmak demektir.</a:t>
            </a:r>
          </a:p>
          <a:p>
            <a:endParaRPr lang="tr-TR" dirty="0">
              <a:latin typeface="Comic Sans MS" pitchFamily="66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1331640" y="3861048"/>
            <a:ext cx="568863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tr-TR" sz="2600" b="1" dirty="0" smtClean="0">
                <a:latin typeface="Comic Sans MS" pitchFamily="66" charset="0"/>
              </a:rPr>
              <a:t>Özel Bürolar</a:t>
            </a:r>
          </a:p>
          <a:p>
            <a:pPr>
              <a:buFont typeface="Wingdings" pitchFamily="2" charset="2"/>
              <a:buChar char="ü"/>
            </a:pPr>
            <a:r>
              <a:rPr lang="tr-TR" sz="2600" b="1" dirty="0" smtClean="0">
                <a:latin typeface="Comic Sans MS" pitchFamily="66" charset="0"/>
              </a:rPr>
              <a:t>İdari Bürolar</a:t>
            </a:r>
          </a:p>
          <a:p>
            <a:pPr>
              <a:buFont typeface="Wingdings" pitchFamily="2" charset="2"/>
              <a:buChar char="ü"/>
            </a:pPr>
            <a:r>
              <a:rPr lang="tr-TR" sz="2600" b="1" dirty="0" smtClean="0">
                <a:latin typeface="Comic Sans MS" pitchFamily="66" charset="0"/>
              </a:rPr>
              <a:t>Fonksiyonel Bürolar</a:t>
            </a:r>
          </a:p>
          <a:p>
            <a:pPr>
              <a:buFont typeface="Wingdings" pitchFamily="2" charset="2"/>
              <a:buChar char="ü"/>
            </a:pPr>
            <a:r>
              <a:rPr lang="tr-TR" sz="2600" b="1" dirty="0" smtClean="0">
                <a:latin typeface="Comic Sans MS" pitchFamily="66" charset="0"/>
              </a:rPr>
              <a:t>Teknik Bürolar</a:t>
            </a:r>
          </a:p>
          <a:p>
            <a:pPr>
              <a:buFont typeface="Wingdings" pitchFamily="2" charset="2"/>
              <a:buChar char="ü"/>
            </a:pPr>
            <a:r>
              <a:rPr lang="tr-TR" sz="2600" b="1" dirty="0" smtClean="0">
                <a:latin typeface="Comic Sans MS" pitchFamily="66" charset="0"/>
              </a:rPr>
              <a:t>Post-Modern (Sanal) Bürolar</a:t>
            </a:r>
            <a:endParaRPr lang="tr-TR" sz="2600" dirty="0">
              <a:latin typeface="Comic Sans MS" pitchFamily="66" charset="0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395536" y="3068960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Yürüttükleri iş ve işlemler ile hizmet ve etkinlikler açısından bürolar:</a:t>
            </a:r>
            <a:endParaRPr lang="tr-T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124744"/>
            <a:ext cx="8501122" cy="48950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dirty="0" smtClean="0"/>
              <a:t>Üst düzey yöneticilerinin özel kalem ve sekreterlik hizmetlerinin yönetildiği ve yürütüldüğü bürolardır.</a:t>
            </a:r>
          </a:p>
          <a:p>
            <a:pPr>
              <a:buNone/>
            </a:pPr>
            <a:endParaRPr lang="tr-TR" dirty="0" smtClean="0"/>
          </a:p>
          <a:p>
            <a:r>
              <a:rPr lang="tr-TR" sz="2400" b="1" i="1" dirty="0" smtClean="0"/>
              <a:t>Makam bürosu </a:t>
            </a:r>
          </a:p>
          <a:p>
            <a:r>
              <a:rPr lang="tr-TR" sz="2400" i="1" dirty="0" smtClean="0"/>
              <a:t>Başkan bürosu,Genel müdür bürosu….</a:t>
            </a:r>
            <a:r>
              <a:rPr lang="tr-TR" sz="2400" i="1" dirty="0" err="1" smtClean="0"/>
              <a:t>gb</a:t>
            </a:r>
            <a:r>
              <a:rPr lang="tr-TR" sz="2400" i="1" dirty="0" smtClean="0"/>
              <a:t>.</a:t>
            </a:r>
          </a:p>
          <a:p>
            <a:endParaRPr lang="tr-TR" sz="2000" dirty="0" smtClean="0"/>
          </a:p>
          <a:p>
            <a:pPr algn="ctr">
              <a:buNone/>
            </a:pPr>
            <a:r>
              <a:rPr lang="tr-TR" dirty="0" smtClean="0"/>
              <a:t>Özel bürolar makam katında yada makam girişinde olur.</a:t>
            </a:r>
          </a:p>
          <a:p>
            <a:pPr>
              <a:buNone/>
            </a:pPr>
            <a:endParaRPr lang="tr-TR" sz="2000" dirty="0" smtClean="0"/>
          </a:p>
          <a:p>
            <a:pPr>
              <a:buNone/>
            </a:pPr>
            <a:r>
              <a:rPr lang="tr-TR" sz="2000" dirty="0" smtClean="0"/>
              <a:t>		</a:t>
            </a:r>
            <a:endParaRPr lang="tr-TR" sz="2000" dirty="0"/>
          </a:p>
        </p:txBody>
      </p:sp>
      <p:sp>
        <p:nvSpPr>
          <p:cNvPr id="6" name="5 Metin kutusu"/>
          <p:cNvSpPr txBox="1"/>
          <p:nvPr/>
        </p:nvSpPr>
        <p:spPr>
          <a:xfrm>
            <a:off x="1115616" y="620688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rgbClr val="C00000"/>
                </a:solidFill>
                <a:latin typeface="Comic Sans MS" pitchFamily="66" charset="0"/>
              </a:rPr>
              <a:t>ÖZEL BÜROLAR</a:t>
            </a:r>
            <a:endParaRPr lang="tr-TR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332656"/>
            <a:ext cx="6781800" cy="1600200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Özel büro çalışanları ?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447800"/>
            <a:ext cx="8186766" cy="4572000"/>
          </a:xfrm>
        </p:spPr>
        <p:txBody>
          <a:bodyPr/>
          <a:lstStyle/>
          <a:p>
            <a:pPr>
              <a:buNone/>
            </a:pPr>
            <a:r>
              <a:rPr lang="tr-TR" sz="2800" dirty="0" smtClean="0"/>
              <a:t>		Özel büro müdürü yada şefi,</a:t>
            </a:r>
          </a:p>
          <a:p>
            <a:pPr>
              <a:buNone/>
            </a:pPr>
            <a:r>
              <a:rPr lang="tr-TR" sz="2800" dirty="0" smtClean="0"/>
              <a:t>		Özel kalem müdürü yada şefi,</a:t>
            </a:r>
          </a:p>
          <a:p>
            <a:pPr>
              <a:buNone/>
            </a:pPr>
            <a:r>
              <a:rPr lang="tr-TR" sz="2800" dirty="0" smtClean="0"/>
              <a:t>		Yönetici asistanı veya yönetici sekreteri</a:t>
            </a:r>
          </a:p>
          <a:p>
            <a:pPr>
              <a:buNone/>
            </a:pPr>
            <a:r>
              <a:rPr lang="tr-TR" sz="2800" dirty="0" smtClean="0"/>
              <a:t>		Şef-sekreter,sekreter;</a:t>
            </a:r>
          </a:p>
          <a:p>
            <a:pPr>
              <a:buNone/>
            </a:pPr>
            <a:r>
              <a:rPr lang="tr-TR" sz="2800" dirty="0" smtClean="0"/>
              <a:t>		Makam şoförü,makam hizmetlisi ve 	Koruma görevlisi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1043608" y="5229200"/>
            <a:ext cx="75009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 smtClean="0"/>
              <a:t>özel büro çalışanı </a:t>
            </a:r>
          </a:p>
          <a:p>
            <a:pPr algn="ctr"/>
            <a:r>
              <a:rPr lang="tr-TR" sz="2800" b="1" dirty="0" smtClean="0"/>
              <a:t>kurumu ve yöneticiyi temsil eder.</a:t>
            </a:r>
            <a:endParaRPr lang="tr-TR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764704"/>
            <a:ext cx="6781800" cy="720080"/>
          </a:xfrm>
        </p:spPr>
        <p:txBody>
          <a:bodyPr/>
          <a:lstStyle/>
          <a:p>
            <a:r>
              <a:rPr lang="tr-TR" sz="4000" dirty="0" smtClean="0">
                <a:solidFill>
                  <a:srgbClr val="C00000"/>
                </a:solidFill>
                <a:latin typeface="Comic Sans MS" pitchFamily="66" charset="0"/>
              </a:rPr>
              <a:t>İdari bürolar</a:t>
            </a:r>
            <a:endParaRPr lang="tr-TR" sz="4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1916832"/>
            <a:ext cx="7499176" cy="396044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Örgütte bulunan birimlerin haberleşme ve yazı işleri ile gelen-giden evrak kayıt,dosyalama ve arşiv hizmetlerinin yürütüldüğü bürolardır.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476672"/>
            <a:ext cx="4026024" cy="798984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  <a:latin typeface="Comic Sans MS" pitchFamily="66" charset="0"/>
              </a:rPr>
              <a:t>Fonksiyonel bürolar</a:t>
            </a:r>
            <a:endParaRPr lang="tr-TR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endParaRPr lang="tr-TR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Birimlerin ana hizmetleri ile ilgili iş ve işlemlerin yürüttüğü fonksiyonel hizmet bürolarıdır.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tr-TR" dirty="0" smtClean="0"/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	Atama bürosu,sicil bürosu,eğitim bürosu,ödenek bürosu,tahakkuk bürosu vs..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989</TotalTime>
  <Words>413</Words>
  <Application>Microsoft Office PowerPoint</Application>
  <PresentationFormat>Ekran Gösterisi (4:3)</PresentationFormat>
  <Paragraphs>104</Paragraphs>
  <Slides>17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Akış</vt:lpstr>
      <vt:lpstr>BÜRO YÖNETİMİ VE SEKRETERLİK</vt:lpstr>
      <vt:lpstr>Slayt 2</vt:lpstr>
      <vt:lpstr>Slayt 3</vt:lpstr>
      <vt:lpstr>Slayt 4</vt:lpstr>
      <vt:lpstr>Büroların örgütlenmesi</vt:lpstr>
      <vt:lpstr>Slayt 6</vt:lpstr>
      <vt:lpstr>Özel büro çalışanları ? </vt:lpstr>
      <vt:lpstr>İdari bürolar</vt:lpstr>
      <vt:lpstr>Fonksiyonel bürolar</vt:lpstr>
      <vt:lpstr>Teknik bürolar</vt:lpstr>
      <vt:lpstr>Post-modern bürolar</vt:lpstr>
      <vt:lpstr>Slayt 12</vt:lpstr>
      <vt:lpstr>Slayt 13</vt:lpstr>
      <vt:lpstr>Slayt 14</vt:lpstr>
      <vt:lpstr>Slayt 15</vt:lpstr>
      <vt:lpstr>Slayt 16</vt:lpstr>
      <vt:lpstr>Slayt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TELEFONLA İLETİŞİM</dc:title>
  <dc:creator>Win7</dc:creator>
  <cp:lastModifiedBy>Celik</cp:lastModifiedBy>
  <cp:revision>81</cp:revision>
  <dcterms:created xsi:type="dcterms:W3CDTF">2012-12-10T20:45:46Z</dcterms:created>
  <dcterms:modified xsi:type="dcterms:W3CDTF">2015-11-19T13:04:11Z</dcterms:modified>
</cp:coreProperties>
</file>