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5" r:id="rId8"/>
    <p:sldId id="266" r:id="rId9"/>
    <p:sldId id="263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0642500 h 528"/>
                <a:gd name="T6" fmla="*/ 12003212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2AA4AF-A59F-4547-B004-0CB65B872FBD}" type="datetimeFigureOut">
              <a:rPr lang="en-US"/>
              <a:pPr/>
              <a:t>12/2/2015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0938C8-32FC-4205-AE66-DF17E238A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66FEDE-F357-4D6B-AE79-67F32836F7DD}" type="datetimeFigureOut">
              <a:rPr lang="en-US"/>
              <a:pPr/>
              <a:t>12/2/2015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830B1-6BA8-4CE6-BB71-CA42B3967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396155-85EA-46CD-A6A4-DDF21199572F}" type="datetimeFigureOut">
              <a:rPr lang="en-US"/>
              <a:pPr/>
              <a:t>12/2/2015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7C338-3D08-4E91-9AFE-F7F5009AD1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A5739-44F4-4DCD-ACBF-303DCA2EE43E}" type="datetimeFigureOut">
              <a:rPr lang="en-US"/>
              <a:pPr/>
              <a:t>12/2/2015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5EE6D-3C27-4E1E-B1F4-1D8D4FAA1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7EB20-A903-46C8-AED2-733D35CDBBD5}" type="datetimeFigureOut">
              <a:rPr lang="en-US"/>
              <a:pPr/>
              <a:t>12/2/2015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97DC0-E02E-4DA4-A71F-DD06D5AAA2F6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F63B1-0975-448D-80C1-1820A4A207D7}" type="datetimeFigureOut">
              <a:rPr lang="en-US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F0A38-F0DA-4B18-8DAB-37AB0921B69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D3B390-3218-4ACC-8EA5-4C46AE00D70A}" type="datetimeFigureOut">
              <a:rPr lang="en-US"/>
              <a:pPr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D7B00-D925-4CF8-9784-1A1B7ADB50D9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42DAC6-5BF4-4B48-ADA6-E2850EA2737C}" type="datetimeFigureOut">
              <a:rPr lang="en-US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B25EB-78D3-41B5-8F3A-5F30619BD7A7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217D74-513D-4C62-9F3C-63BDE9EEB9D8}" type="datetimeFigureOut">
              <a:rPr lang="en-US"/>
              <a:pPr/>
              <a:t>12/2/2015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79384-6DCE-4AC8-A215-45366516E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C8AC0E-2820-4082-AB16-375796E9162C}" type="datetimeFigureOut">
              <a:rPr lang="en-US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06A0C-F6DA-47C4-AB30-7F1F92CD1635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1330642500 h 528"/>
              <a:gd name="T6" fmla="*/ 2091398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3358F3-6FAA-41B9-90C8-BE91A57F816E}" type="datetimeFigureOut">
              <a:rPr lang="en-US"/>
              <a:pPr/>
              <a:t>12/2/2015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052A8-F518-4B21-B8C8-D30CC7964635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1330642500 h 528"/>
              <a:gd name="T6" fmla="*/ 2091398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C2B5B662-64B9-41A2-9138-F962AD9B1644}" type="datetimeFigureOut">
              <a:rPr lang="en-US"/>
              <a:pPr/>
              <a:t>12/2/2015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0472C5D-A1C4-4D61-AC8B-19EE8829E1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0"/>
          <a:cs typeface="ＭＳ Ｐゴシック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>
                <a:ea typeface="+mj-ea"/>
                <a:cs typeface="+mj-cs"/>
              </a:rPr>
              <a:t>IR 312</a:t>
            </a:r>
            <a:br>
              <a:rPr lang="tr-TR" dirty="0" smtClean="0">
                <a:ea typeface="+mj-ea"/>
                <a:cs typeface="+mj-cs"/>
              </a:rPr>
            </a:br>
            <a:r>
              <a:rPr lang="tr-TR" dirty="0" smtClean="0">
                <a:ea typeface="+mj-ea"/>
                <a:cs typeface="+mj-cs"/>
              </a:rPr>
              <a:t>International </a:t>
            </a:r>
            <a:r>
              <a:rPr lang="tr-TR" dirty="0" err="1" smtClean="0">
                <a:ea typeface="+mj-ea"/>
                <a:cs typeface="+mj-cs"/>
              </a:rPr>
              <a:t>Organizations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r>
              <a:rPr lang="tr-TR" smtClean="0">
                <a:ea typeface="ＭＳ Ｐゴシック" charset="-128"/>
              </a:rPr>
              <a:t>Muhittin Tolga Özsağlam</a:t>
            </a:r>
          </a:p>
          <a:p>
            <a:pPr marR="0" eaLnBrk="1" hangingPunct="1"/>
            <a:r>
              <a:rPr lang="tr-TR" smtClean="0">
                <a:ea typeface="ＭＳ Ｐゴシック" charset="-128"/>
              </a:rPr>
              <a:t>Text Book: Kelly-Kate S.Pease,International Organizations, Pearson Publication.</a:t>
            </a: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endParaRPr lang="tr-TR" smtClean="0">
              <a:ea typeface="ＭＳ Ｐゴシック" charset="-128"/>
            </a:endParaRPr>
          </a:p>
          <a:p>
            <a:pPr marR="0" eaLnBrk="1" hangingPunct="1"/>
            <a:r>
              <a:rPr lang="en-US" smtClean="0">
                <a:ea typeface="ＭＳ Ｐゴシック" charset="-128"/>
              </a:rPr>
              <a:t>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Environmental Problems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Conferences on Environmental Issues 1970s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UNCLOS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New Era 1990s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Rio, Kyoto</a:t>
            </a:r>
          </a:p>
          <a:p>
            <a:pPr eaLnBrk="1" hangingPunct="1"/>
            <a:endParaRPr lang="en-US" smtClean="0">
              <a:ea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ENVIRONMENTAL ISSUES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Immigration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Asylum Seeker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Refugee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Human Rights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Human Rights Under UN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Human Rights Under the Council of Europe</a:t>
            </a:r>
          </a:p>
          <a:p>
            <a:pPr eaLnBrk="1" hangingPunct="1"/>
            <a:r>
              <a:rPr lang="en-US" sz="1800" smtClean="0">
                <a:solidFill>
                  <a:srgbClr val="FF0000"/>
                </a:solidFill>
                <a:ea typeface="ＭＳ Ｐゴシック" charset="-128"/>
              </a:rPr>
              <a:t>Individual Petition Right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Humanitarian Intervention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Humanitarian Issues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tr-TR" smtClean="0">
                <a:ea typeface="ＭＳ Ｐゴシック" charset="-128"/>
              </a:rPr>
              <a:t>International Organziation?</a:t>
            </a:r>
          </a:p>
          <a:p>
            <a:pPr eaLnBrk="1" hangingPunct="1"/>
            <a:r>
              <a:rPr lang="tr-TR" sz="1800" smtClean="0">
                <a:ea typeface="ＭＳ Ｐゴシック" charset="-128"/>
              </a:rPr>
              <a:t>Requirtments for the foundation of International Organizations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1) Members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2) Aim and Actitivties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3) Structure</a:t>
            </a:r>
          </a:p>
          <a:p>
            <a:pPr eaLnBrk="1" hangingPunct="1"/>
            <a:r>
              <a:rPr lang="tr-TR" smtClean="0">
                <a:ea typeface="ＭＳ Ｐゴシック" charset="-128"/>
              </a:rPr>
              <a:t>Historical Background of the International Organizations.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Industrial Revolution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Technical Cooperation, Foundation of Technical Organizations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Genesis of League of Nations</a:t>
            </a:r>
          </a:p>
          <a:p>
            <a:pPr eaLnBrk="1" hangingPunct="1">
              <a:buFont typeface="Wingdings 3" pitchFamily="18" charset="2"/>
              <a:buNone/>
            </a:pPr>
            <a:endParaRPr lang="tr-TR" sz="1800" smtClean="0">
              <a:ea typeface="ＭＳ Ｐゴシック" charset="-128"/>
            </a:endParaRPr>
          </a:p>
          <a:p>
            <a:pPr eaLnBrk="1" hangingPunct="1"/>
            <a:endParaRPr lang="en-US" sz="1800" smtClean="0"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ea typeface="+mj-ea"/>
                <a:cs typeface="+mj-cs"/>
              </a:rPr>
              <a:t>Introduction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tr-TR" smtClean="0">
                <a:ea typeface="ＭＳ Ｐゴシック" charset="-128"/>
              </a:rPr>
              <a:t>Global Intergovernmental Organizations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United Nations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Principal Organs of the United Nations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1) General Assembly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2) Security Council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a) Collective Security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Article 41-42 of UN Charter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3) ECOSOC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4) International Court of Justice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5) Secreteriat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6) Trusteeship Council</a:t>
            </a:r>
          </a:p>
          <a:p>
            <a:pPr eaLnBrk="1" hangingPunct="1"/>
            <a:endParaRPr lang="en-US" sz="180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ea typeface="+mj-ea"/>
                <a:cs typeface="+mj-cs"/>
              </a:rPr>
              <a:t>Characteristics of International Organizations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dirty="0" smtClean="0">
                <a:ea typeface="+mn-ea"/>
                <a:cs typeface="+mn-cs"/>
              </a:rPr>
              <a:t>The European Union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1800" dirty="0" smtClean="0">
                <a:solidFill>
                  <a:srgbClr val="FF0000"/>
                </a:solidFill>
                <a:ea typeface="+mn-ea"/>
                <a:cs typeface="+mn-cs"/>
              </a:rPr>
              <a:t>The European Council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1800" dirty="0" smtClean="0">
                <a:solidFill>
                  <a:srgbClr val="FF0000"/>
                </a:solidFill>
                <a:ea typeface="+mn-ea"/>
                <a:cs typeface="+mn-cs"/>
              </a:rPr>
              <a:t>The Council of Minsiters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1800" dirty="0" smtClean="0">
                <a:solidFill>
                  <a:srgbClr val="FF0000"/>
                </a:solidFill>
                <a:ea typeface="+mn-ea"/>
                <a:cs typeface="+mn-cs"/>
              </a:rPr>
              <a:t>The European Commission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1800" dirty="0" smtClean="0">
                <a:solidFill>
                  <a:srgbClr val="FF0000"/>
                </a:solidFill>
                <a:ea typeface="+mn-ea"/>
                <a:cs typeface="+mn-cs"/>
              </a:rPr>
              <a:t>The European Parliament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1800" dirty="0" smtClean="0">
                <a:solidFill>
                  <a:srgbClr val="FF0000"/>
                </a:solidFill>
                <a:ea typeface="+mn-ea"/>
                <a:cs typeface="+mn-cs"/>
              </a:rPr>
              <a:t>The European Court of Justice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3600" dirty="0" smtClean="0">
                <a:ea typeface="+mn-ea"/>
                <a:cs typeface="+mn-cs"/>
              </a:rPr>
              <a:t>The Organization of Islamic Conference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3600" dirty="0" smtClean="0">
                <a:ea typeface="+mn-ea"/>
                <a:cs typeface="+mn-cs"/>
              </a:rPr>
              <a:t>The African Union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3600" dirty="0" smtClean="0">
                <a:ea typeface="+mn-ea"/>
                <a:cs typeface="+mn-cs"/>
              </a:rPr>
              <a:t>The Association of Southeast Asian States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3600" dirty="0" smtClean="0">
                <a:ea typeface="+mn-ea"/>
                <a:cs typeface="+mn-cs"/>
              </a:rPr>
              <a:t>The Commonwealth of Independent States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3600" dirty="0" smtClean="0">
                <a:ea typeface="+mn-ea"/>
                <a:cs typeface="+mn-cs"/>
              </a:rPr>
              <a:t>Colective Security Treaty Organization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tr-TR" sz="3600" dirty="0" smtClean="0">
                <a:ea typeface="+mn-ea"/>
                <a:cs typeface="+mn-cs"/>
              </a:rPr>
              <a:t>Shangahai Cooperation Organization</a:t>
            </a:r>
            <a:endParaRPr lang="en-US" sz="3600" dirty="0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ea typeface="+mj-ea"/>
                <a:cs typeface="+mj-cs"/>
              </a:rPr>
              <a:t>Regional Organizations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  <a:ea typeface="ＭＳ Ｐゴシック" charset="-128"/>
              </a:rPr>
              <a:t>Characteristics of the Nongovernmental Organizations</a:t>
            </a:r>
          </a:p>
          <a:p>
            <a:pPr eaLnBrk="1" hangingPunct="1"/>
            <a:r>
              <a:rPr lang="tr-TR" smtClean="0">
                <a:solidFill>
                  <a:srgbClr val="FF0000"/>
                </a:solidFill>
                <a:ea typeface="ＭＳ Ｐゴシック" charset="-128"/>
              </a:rPr>
              <a:t>Amnesty International</a:t>
            </a:r>
          </a:p>
          <a:p>
            <a:pPr eaLnBrk="1" hangingPunct="1"/>
            <a:r>
              <a:rPr lang="tr-TR" smtClean="0">
                <a:solidFill>
                  <a:srgbClr val="FF0000"/>
                </a:solidFill>
                <a:ea typeface="ＭＳ Ｐゴシック" charset="-128"/>
              </a:rPr>
              <a:t>Greenpeace</a:t>
            </a:r>
          </a:p>
          <a:p>
            <a:pPr eaLnBrk="1" hangingPunct="1"/>
            <a:r>
              <a:rPr lang="tr-TR" smtClean="0">
                <a:solidFill>
                  <a:srgbClr val="FF0000"/>
                </a:solidFill>
                <a:ea typeface="ＭＳ Ｐゴシック" charset="-128"/>
              </a:rPr>
              <a:t>Doctors without Borders</a:t>
            </a:r>
          </a:p>
          <a:p>
            <a:pPr eaLnBrk="1" hangingPunct="1"/>
            <a:r>
              <a:rPr lang="tr-TR" sz="3600" b="1" smtClean="0">
                <a:ea typeface="ＭＳ Ｐゴシック" charset="-128"/>
              </a:rPr>
              <a:t>Multinational Corporations</a:t>
            </a:r>
          </a:p>
          <a:p>
            <a:pPr eaLnBrk="1" hangingPunct="1"/>
            <a:endParaRPr lang="en-US" sz="3600" b="1" smtClean="0"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ea typeface="+mj-ea"/>
                <a:cs typeface="+mj-cs"/>
              </a:rPr>
              <a:t>Nongovernmental Organizations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ea typeface="ＭＳ Ｐゴシック" charset="-128"/>
              </a:rPr>
              <a:t>Realism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States are unitary actors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Power Politics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International Organizations as instruments of the states</a:t>
            </a:r>
          </a:p>
          <a:p>
            <a:pPr eaLnBrk="1" hangingPunct="1"/>
            <a:endParaRPr lang="tr-TR" sz="1800" smtClean="0">
              <a:ea typeface="ＭＳ Ｐゴシック" charset="-128"/>
            </a:endParaRPr>
          </a:p>
          <a:p>
            <a:pPr eaLnBrk="1" hangingPunct="1"/>
            <a:r>
              <a:rPr lang="tr-TR" smtClean="0">
                <a:ea typeface="ＭＳ Ｐゴシック" charset="-128"/>
              </a:rPr>
              <a:t>Liberalism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The importance of International norms and law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International Organizations as the actors for stability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International Organiations as the venues for Cooperation and Mutual Benefits.</a:t>
            </a:r>
          </a:p>
          <a:p>
            <a:pPr eaLnBrk="1" hangingPunct="1"/>
            <a:endParaRPr lang="tr-TR" sz="1800" smtClean="0">
              <a:ea typeface="ＭＳ Ｐゴシック" charset="-128"/>
            </a:endParaRPr>
          </a:p>
          <a:p>
            <a:pPr eaLnBrk="1" hangingPunct="1"/>
            <a:endParaRPr lang="en-US" smtClean="0"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ea typeface="+mj-ea"/>
                <a:cs typeface="+mj-cs"/>
              </a:rPr>
              <a:t>Theories of International Relations</a:t>
            </a:r>
            <a:br>
              <a:rPr lang="tr-TR" dirty="0" smtClean="0">
                <a:ea typeface="+mj-ea"/>
                <a:cs typeface="+mj-cs"/>
              </a:rPr>
            </a:br>
            <a:r>
              <a:rPr lang="tr-TR" dirty="0" smtClean="0">
                <a:ea typeface="+mj-ea"/>
                <a:cs typeface="+mj-cs"/>
              </a:rPr>
              <a:t>&amp; International Organizations 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ea typeface="ＭＳ Ｐゴシック" charset="-128"/>
              </a:rPr>
              <a:t>Marxism 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Theory of Imperialism by V.I. Lenin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Immanuel Wallerstein-World System-Periphery,Semi-Periphery-Center.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International Organizations as the Instrument of the Center and World Capitalist System.</a:t>
            </a:r>
          </a:p>
          <a:p>
            <a:pPr eaLnBrk="1" hangingPunct="1"/>
            <a:endParaRPr lang="tr-TR" sz="1800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/>
            <a:r>
              <a:rPr lang="tr-TR" sz="3600" smtClean="0">
                <a:ea typeface="ＭＳ Ｐゴシック" charset="-128"/>
              </a:rPr>
              <a:t>Feminism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Gender Equality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 Critics to the International Organiaitons due to lack of sufficient women cadres. </a:t>
            </a:r>
          </a:p>
          <a:p>
            <a:pPr eaLnBrk="1" hangingPunct="1"/>
            <a:endParaRPr lang="en-US" sz="1800" smtClean="0"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ea typeface="ＭＳ Ｐゴシック" charset="-128"/>
              </a:rPr>
              <a:t>Security and New Role of NATO</a:t>
            </a:r>
          </a:p>
          <a:p>
            <a:pPr eaLnBrk="1" hangingPunct="1"/>
            <a:r>
              <a:rPr lang="tr-TR" smtClean="0">
                <a:ea typeface="ＭＳ Ｐゴシック" charset="-128"/>
              </a:rPr>
              <a:t>Collective Security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Case Studies: Iraq, Iran.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 Concept of Responsibility to Protect (R2P)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Kosova, Libya, Abkhazia Cases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Enlargment of NATO</a:t>
            </a:r>
          </a:p>
          <a:p>
            <a:pPr eaLnBrk="1" hangingPunct="1"/>
            <a:r>
              <a:rPr lang="tr-TR" sz="1800" smtClean="0">
                <a:solidFill>
                  <a:srgbClr val="FF0000"/>
                </a:solidFill>
                <a:ea typeface="ＭＳ Ｐゴシック" charset="-128"/>
              </a:rPr>
              <a:t>Madrid Summit, 1997.</a:t>
            </a:r>
          </a:p>
          <a:p>
            <a:pPr eaLnBrk="1" hangingPunct="1"/>
            <a:endParaRPr lang="tr-TR" sz="1800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/>
            <a:endParaRPr lang="en-US" sz="1800" smtClean="0"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0" eaLnBrk="1" hangingPunct="1">
              <a:buFont typeface="Wingdings 3" pitchFamily="18" charset="2"/>
              <a:buNone/>
            </a:pPr>
            <a:r>
              <a:rPr lang="en-US" sz="2400" smtClean="0">
                <a:ea typeface="ＭＳ Ｐゴシック" charset="-128"/>
              </a:rPr>
              <a:t>History of International Trade</a:t>
            </a:r>
          </a:p>
          <a:p>
            <a:pPr marL="109538" indent="0" eaLnBrk="1" hangingPunct="1">
              <a:buFont typeface="Wingdings 3" pitchFamily="18" charset="2"/>
              <a:buNone/>
            </a:pPr>
            <a:r>
              <a:rPr lang="en-US" sz="2400" smtClean="0">
                <a:ea typeface="ＭＳ Ｐゴシック" charset="-128"/>
              </a:rPr>
              <a:t>World Trade Organization</a:t>
            </a:r>
          </a:p>
          <a:p>
            <a:pPr marL="109538" indent="0" eaLnBrk="1" hangingPunct="1">
              <a:buFont typeface="Wingdings 3" pitchFamily="18" charset="2"/>
              <a:buNone/>
            </a:pPr>
            <a:r>
              <a:rPr lang="en-US" sz="1800" smtClean="0">
                <a:solidFill>
                  <a:srgbClr val="FF0000"/>
                </a:solidFill>
                <a:ea typeface="ＭＳ Ｐゴシック" charset="-128"/>
              </a:rPr>
              <a:t>Intellectual  Property Right</a:t>
            </a:r>
          </a:p>
          <a:p>
            <a:pPr marL="109538" indent="0" eaLnBrk="1" hangingPunct="1">
              <a:buFont typeface="Wingdings 3" pitchFamily="18" charset="2"/>
              <a:buNone/>
            </a:pPr>
            <a:r>
              <a:rPr lang="en-US" sz="1800" smtClean="0">
                <a:solidFill>
                  <a:srgbClr val="FF0000"/>
                </a:solidFill>
                <a:ea typeface="ＭＳ Ｐゴシック" charset="-128"/>
              </a:rPr>
              <a:t>Multilateral Agreement on Investment (MAI)</a:t>
            </a:r>
          </a:p>
          <a:p>
            <a:pPr marL="109538" indent="0" eaLnBrk="1" hangingPunct="1">
              <a:buFont typeface="Wingdings 3" pitchFamily="18" charset="2"/>
              <a:buNone/>
            </a:pPr>
            <a:endParaRPr lang="en-US" sz="1800" smtClean="0">
              <a:solidFill>
                <a:srgbClr val="FF0000"/>
              </a:solidFill>
              <a:ea typeface="ＭＳ Ｐゴシック" charset="-128"/>
            </a:endParaRPr>
          </a:p>
          <a:p>
            <a:pPr marL="109538" indent="0" eaLnBrk="1" hangingPunct="1">
              <a:buFont typeface="Wingdings 3" pitchFamily="18" charset="2"/>
              <a:buNone/>
            </a:pPr>
            <a:r>
              <a:rPr lang="en-US" sz="2400" smtClean="0">
                <a:solidFill>
                  <a:srgbClr val="000000"/>
                </a:solidFill>
                <a:ea typeface="ＭＳ Ｐゴシック" charset="-128"/>
              </a:rPr>
              <a:t>Devleopment?</a:t>
            </a:r>
          </a:p>
          <a:p>
            <a:pPr marL="109538" indent="0" eaLnBrk="1" hangingPunct="1">
              <a:buFont typeface="Wingdings 3" pitchFamily="18" charset="2"/>
              <a:buNone/>
            </a:pPr>
            <a:r>
              <a:rPr lang="en-US" sz="1800" smtClean="0">
                <a:solidFill>
                  <a:srgbClr val="000000"/>
                </a:solidFill>
                <a:ea typeface="ＭＳ Ｐゴシック" charset="-128"/>
              </a:rPr>
              <a:t>The World Bank</a:t>
            </a:r>
          </a:p>
          <a:p>
            <a:pPr marL="109538" indent="0" eaLnBrk="1" hangingPunct="1">
              <a:buFont typeface="Wingdings 3" pitchFamily="18" charset="2"/>
              <a:buNone/>
            </a:pPr>
            <a:r>
              <a:rPr lang="en-US" sz="1800" smtClean="0">
                <a:solidFill>
                  <a:srgbClr val="000000"/>
                </a:solidFill>
                <a:ea typeface="ＭＳ Ｐゴシック" charset="-128"/>
              </a:rPr>
              <a:t>International Monetary Fund (IMF)</a:t>
            </a:r>
          </a:p>
          <a:p>
            <a:pPr marL="109538" indent="0" eaLnBrk="1" hangingPunct="1">
              <a:buFont typeface="Wingdings 3" pitchFamily="18" charset="2"/>
              <a:buNone/>
            </a:pPr>
            <a:r>
              <a:rPr lang="en-US" sz="1800" smtClean="0">
                <a:solidFill>
                  <a:srgbClr val="000000"/>
                </a:solidFill>
                <a:ea typeface="ＭＳ Ｐゴシック" charset="-128"/>
              </a:rPr>
              <a:t>UNCTAD</a:t>
            </a:r>
          </a:p>
          <a:p>
            <a:pPr marL="109538" indent="0" eaLnBrk="1" hangingPunct="1">
              <a:buFont typeface="Wingdings 3" pitchFamily="18" charset="2"/>
              <a:buNone/>
            </a:pPr>
            <a:r>
              <a:rPr lang="en-US" sz="1800" smtClean="0">
                <a:solidFill>
                  <a:srgbClr val="000000"/>
                </a:solidFill>
                <a:ea typeface="ＭＳ Ｐゴシック" charset="-128"/>
              </a:rPr>
              <a:t>UNDP</a:t>
            </a:r>
          </a:p>
          <a:p>
            <a:pPr marL="109538" indent="0" eaLnBrk="1" hangingPunct="1">
              <a:buFont typeface="Wingdings 3" pitchFamily="18" charset="2"/>
              <a:buNone/>
            </a:pPr>
            <a:endParaRPr lang="en-US" sz="1800" smtClean="0">
              <a:solidFill>
                <a:srgbClr val="000000"/>
              </a:solidFill>
              <a:ea typeface="ＭＳ Ｐゴシック" charset="-128"/>
            </a:endParaRPr>
          </a:p>
          <a:p>
            <a:pPr marL="109538" indent="0" eaLnBrk="1" hangingPunct="1">
              <a:buFont typeface="Wingdings 3" pitchFamily="18" charset="2"/>
              <a:buNone/>
            </a:pPr>
            <a:endParaRPr lang="en-US" sz="1800" smtClean="0">
              <a:solidFill>
                <a:srgbClr val="FF0000"/>
              </a:solidFill>
              <a:ea typeface="ＭＳ Ｐゴシック" charset="-128"/>
            </a:endParaRPr>
          </a:p>
          <a:p>
            <a:pPr marL="109538" indent="0" eaLnBrk="1" hangingPunct="1">
              <a:buFont typeface="Wingdings 3" pitchFamily="18" charset="2"/>
              <a:buNone/>
            </a:pPr>
            <a:endParaRPr lang="en-US" sz="180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a typeface="+mj-ea"/>
                <a:cs typeface="+mj-cs"/>
              </a:rPr>
              <a:t>Trade Relations and Economic Development</a:t>
            </a:r>
            <a:endParaRPr lang="en-US" sz="3600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370</Words>
  <Application>Microsoft Macintosh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Lucida Sans Unicode</vt:lpstr>
      <vt:lpstr>ＭＳ Ｐゴシック</vt:lpstr>
      <vt:lpstr>Arial</vt:lpstr>
      <vt:lpstr>Wingdings 3</vt:lpstr>
      <vt:lpstr>Verdana</vt:lpstr>
      <vt:lpstr>Wingdings 2</vt:lpstr>
      <vt:lpstr>Calibri</vt:lpstr>
      <vt:lpstr>Concourse</vt:lpstr>
      <vt:lpstr>IR 312 International Organizations</vt:lpstr>
      <vt:lpstr>Introduction</vt:lpstr>
      <vt:lpstr>Characteristics of International Organizations</vt:lpstr>
      <vt:lpstr>Regional Organizations</vt:lpstr>
      <vt:lpstr>Nongovernmental Organizations</vt:lpstr>
      <vt:lpstr>Theories of International Relations &amp; International Organizations </vt:lpstr>
      <vt:lpstr>Slide 7</vt:lpstr>
      <vt:lpstr>Slide 8</vt:lpstr>
      <vt:lpstr>Trade Relations and Economic Development</vt:lpstr>
      <vt:lpstr>ENVIRONMENTAL ISSUES</vt:lpstr>
      <vt:lpstr>Humanitarian Issues</vt:lpstr>
    </vt:vector>
  </TitlesOfParts>
  <Company>lite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312 International Organizations</dc:title>
  <dc:creator>admin</dc:creator>
  <cp:lastModifiedBy>admin</cp:lastModifiedBy>
  <cp:revision>17</cp:revision>
  <dcterms:created xsi:type="dcterms:W3CDTF">2015-11-23T13:34:35Z</dcterms:created>
  <dcterms:modified xsi:type="dcterms:W3CDTF">2015-12-02T09:09:48Z</dcterms:modified>
</cp:coreProperties>
</file>