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441" r:id="rId2"/>
    <p:sldId id="469" r:id="rId3"/>
    <p:sldId id="467" r:id="rId4"/>
    <p:sldId id="448" r:id="rId5"/>
    <p:sldId id="419" r:id="rId6"/>
    <p:sldId id="487" r:id="rId7"/>
    <p:sldId id="420" r:id="rId8"/>
    <p:sldId id="421" r:id="rId9"/>
    <p:sldId id="422" r:id="rId10"/>
    <p:sldId id="423" r:id="rId11"/>
    <p:sldId id="425" r:id="rId12"/>
    <p:sldId id="426" r:id="rId13"/>
    <p:sldId id="427" r:id="rId14"/>
    <p:sldId id="428" r:id="rId15"/>
    <p:sldId id="429" r:id="rId16"/>
    <p:sldId id="474" r:id="rId17"/>
    <p:sldId id="475" r:id="rId18"/>
    <p:sldId id="476" r:id="rId19"/>
    <p:sldId id="477" r:id="rId20"/>
    <p:sldId id="478" r:id="rId21"/>
    <p:sldId id="479" r:id="rId22"/>
    <p:sldId id="362" r:id="rId23"/>
    <p:sldId id="333" r:id="rId24"/>
    <p:sldId id="470" r:id="rId25"/>
    <p:sldId id="472" r:id="rId26"/>
    <p:sldId id="471" r:id="rId27"/>
    <p:sldId id="480" r:id="rId28"/>
    <p:sldId id="481" r:id="rId29"/>
    <p:sldId id="482" r:id="rId30"/>
    <p:sldId id="484" r:id="rId31"/>
    <p:sldId id="485" r:id="rId32"/>
    <p:sldId id="486" r:id="rId33"/>
    <p:sldId id="449" r:id="rId34"/>
    <p:sldId id="446" r:id="rId35"/>
    <p:sldId id="450" r:id="rId36"/>
    <p:sldId id="451" r:id="rId37"/>
    <p:sldId id="452" r:id="rId38"/>
    <p:sldId id="453" r:id="rId39"/>
    <p:sldId id="455" r:id="rId40"/>
    <p:sldId id="459" r:id="rId41"/>
    <p:sldId id="460" r:id="rId42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9900"/>
    <a:srgbClr val="00FF00"/>
    <a:srgbClr val="99FF99"/>
    <a:srgbClr val="B9E5BD"/>
    <a:srgbClr val="FFCC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71" autoAdjust="0"/>
    <p:restoredTop sz="95898" autoAdjust="0"/>
  </p:normalViewPr>
  <p:slideViewPr>
    <p:cSldViewPr>
      <p:cViewPr varScale="1">
        <p:scale>
          <a:sx n="66" d="100"/>
          <a:sy n="66" d="100"/>
        </p:scale>
        <p:origin x="-6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91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3F2DFD-6DB7-4BF4-9AFF-302BD73FB23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2DDF3D-1AA8-4F63-B0DA-64590F4F3B5E}" type="slidenum">
              <a:rPr lang="da-DK" smtClean="0"/>
              <a:pPr/>
              <a:t>1</a:t>
            </a:fld>
            <a:endParaRPr lang="da-DK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0F67CF-E0CC-4B40-9EE8-E2C35308ED0D}" type="slidenum">
              <a:rPr lang="da-DK" smtClean="0"/>
              <a:pPr/>
              <a:t>13</a:t>
            </a:fld>
            <a:endParaRPr lang="da-DK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AD6878-845F-43E6-A1AF-826A09773DEE}" type="slidenum">
              <a:rPr lang="da-DK" smtClean="0"/>
              <a:pPr/>
              <a:t>14</a:t>
            </a:fld>
            <a:endParaRPr lang="da-DK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942989-5EB3-4067-ACD6-09B335D4F079}" type="slidenum">
              <a:rPr lang="da-DK" smtClean="0"/>
              <a:pPr/>
              <a:t>15</a:t>
            </a:fld>
            <a:endParaRPr lang="da-DK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A70A8-CD3D-43B0-9F5E-BD261B5EAA47}" type="slidenum">
              <a:rPr lang="da-DK" smtClean="0"/>
              <a:pPr/>
              <a:t>16</a:t>
            </a:fld>
            <a:endParaRPr lang="da-DK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36EAE4-6406-4DEF-85EF-076672EFB22A}" type="slidenum">
              <a:rPr lang="da-DK" smtClean="0"/>
              <a:pPr/>
              <a:t>17</a:t>
            </a:fld>
            <a:endParaRPr lang="da-DK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F474EE-ADE0-4E94-9462-19299130E5C5}" type="slidenum">
              <a:rPr lang="da-DK" smtClean="0"/>
              <a:pPr/>
              <a:t>18</a:t>
            </a:fld>
            <a:endParaRPr lang="da-DK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0FD850-03D3-4AFC-BBBF-7FD4F7001FF9}" type="slidenum">
              <a:rPr lang="da-DK" smtClean="0"/>
              <a:pPr/>
              <a:t>19</a:t>
            </a:fld>
            <a:endParaRPr lang="da-DK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D53CE4-5047-499F-BF5B-A8BC15F317A9}" type="slidenum">
              <a:rPr lang="da-DK" smtClean="0"/>
              <a:pPr/>
              <a:t>20</a:t>
            </a:fld>
            <a:endParaRPr lang="da-DK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A15848-F542-4CE7-A3F9-DEFE5F0ADB3E}" type="slidenum">
              <a:rPr lang="da-DK" smtClean="0"/>
              <a:pPr/>
              <a:t>21</a:t>
            </a:fld>
            <a:endParaRPr lang="da-DK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F457A8-958C-4F20-A647-21D8C25D510C}" type="slidenum">
              <a:rPr lang="da-DK" smtClean="0"/>
              <a:pPr/>
              <a:t>22</a:t>
            </a:fld>
            <a:endParaRPr lang="da-DK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DABFEB-8837-4F52-8500-C1599F8A23F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SCID = severe combined immunodeficiency.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5BE002-61C4-4EF3-8615-CC0861AEEE66}" type="slidenum">
              <a:rPr lang="da-DK" smtClean="0"/>
              <a:pPr/>
              <a:t>23</a:t>
            </a:fld>
            <a:endParaRPr lang="da-DK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8906B8-B9E2-493A-AB8A-E2EFEAE1A774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E1DC4-1D00-4BE7-889E-D65CE92F4A81}" type="slidenum">
              <a:rPr lang="da-DK" smtClean="0"/>
              <a:pPr/>
              <a:t>35</a:t>
            </a:fld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7E48D3-CF18-452F-A32A-AC9B12B41CF7}" type="slidenum">
              <a:rPr lang="da-DK" smtClean="0"/>
              <a:pPr/>
              <a:t>5</a:t>
            </a:fld>
            <a:endParaRPr lang="da-DK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DA074A-14CD-4829-AC49-5E5DD1048AA8}" type="slidenum">
              <a:rPr lang="da-DK" smtClean="0"/>
              <a:pPr/>
              <a:t>7</a:t>
            </a:fld>
            <a:endParaRPr lang="da-DK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1413" y="685800"/>
            <a:ext cx="4572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GB" smtClean="0"/>
              <a:t>Two main classes of vectors:</a:t>
            </a:r>
          </a:p>
          <a:p>
            <a:pPr eaLnBrk="1" hangingPunct="1"/>
            <a:r>
              <a:rPr lang="en-GB" smtClean="0"/>
              <a:t>Cationic polymers &amp; cationic lipids</a:t>
            </a:r>
          </a:p>
          <a:p>
            <a:pPr eaLnBrk="1" hangingPunct="1"/>
            <a:r>
              <a:rPr lang="en-GB" smtClean="0"/>
              <a:t>Complex formation requires charge-charge interaction and co-operativity to create stable complexes </a:t>
            </a:r>
          </a:p>
          <a:p>
            <a:pPr eaLnBrk="1" hangingPunct="1"/>
            <a:r>
              <a:rPr lang="en-GB" smtClean="0"/>
              <a:t>Provided through multiple interaction sites and self-aggregation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PPI dendrimers are low molecular weight compounds less than 1/10 MW  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CA18F0-2B25-44D1-AF57-6867DD6ECB03}" type="slidenum">
              <a:rPr lang="da-DK" smtClean="0"/>
              <a:pPr/>
              <a:t>8</a:t>
            </a:fld>
            <a:endParaRPr lang="da-DK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79265B-5F05-4422-8EFD-8C78BE8393ED}" type="slidenum">
              <a:rPr lang="da-DK" smtClean="0"/>
              <a:pPr/>
              <a:t>9</a:t>
            </a:fld>
            <a:endParaRPr lang="da-DK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3C7157-0B27-4EAF-BA67-7925E6E3293C}" type="slidenum">
              <a:rPr lang="da-DK" smtClean="0"/>
              <a:pPr/>
              <a:t>10</a:t>
            </a:fld>
            <a:endParaRPr lang="da-DK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Suicide gene therapy</a:t>
            </a:r>
          </a:p>
          <a:p>
            <a:pPr eaLnBrk="1" hangingPunct="1"/>
            <a:r>
              <a:rPr lang="da-DK" smtClean="0"/>
              <a:t>2 step protocol requiring initial transfection of the tumor cells and subsequent treatment with a suitable drug.</a:t>
            </a:r>
          </a:p>
          <a:p>
            <a:pPr eaLnBrk="1" hangingPunct="1"/>
            <a:r>
              <a:rPr lang="da-DK" smtClean="0"/>
              <a:t>HSV/TK (timidin kinase)</a:t>
            </a:r>
          </a:p>
          <a:p>
            <a:pPr eaLnBrk="1" hangingPunct="1"/>
            <a:r>
              <a:rPr lang="da-DK" smtClean="0"/>
              <a:t>That activates the nucleotide analog GCV that interferes with DNA synthesis which leads to DNA chain termination and subsequent apoptosis.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68469F-BB47-4382-B8C8-53795A06DE01}" type="slidenum">
              <a:rPr lang="da-DK" smtClean="0"/>
              <a:pPr/>
              <a:t>11</a:t>
            </a:fld>
            <a:endParaRPr lang="da-DK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FC2927-26D4-41FC-848E-44440B1FE05D}" type="slidenum">
              <a:rPr lang="da-DK" smtClean="0"/>
              <a:pPr/>
              <a:t>12</a:t>
            </a:fld>
            <a:endParaRPr lang="da-DK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35426-BBB8-4BFE-85FF-2BDC72542E1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C2F16-D592-4099-91C4-680917530B7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52EFC-2226-4D01-B7F2-FA3167EE3F5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5380F-784C-4AD7-960C-8C5D4333A30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EF7C7-AA40-4C1A-8495-666DE94A6E2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84AEB-B612-4B9A-9569-129ED3924A2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7F876-4C20-4DE9-9BC7-68FBAB4A11E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D298A-3859-40BC-9DCE-C1095032DC8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43007-2E2B-4C3A-A0F8-37D7140428B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94296-2208-42D3-8AA3-6279F1FFE54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75042-7A55-49AD-9ACC-3E437231736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893F4-4D65-4AF8-BB60-276B6B4BBF1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D1010-5B56-4434-A3FA-8966D744523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D1995-56EA-4B58-9218-62A8D313497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rgbClr val="B9E5BD"/>
            </a:gs>
            <a:gs pos="10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658546F-F719-4E9A-9369-C64C865C583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cy/url?sa=i&amp;rct=j&amp;q=&amp;esrc=s&amp;source=images&amp;cd=&amp;ved=0ahUKEwig69WCu7bJAhXC2RoKHfzPAFkQjRwIBw&amp;url=https%3A%2F%2Fciteline.com%2Fdo-you-know-the-other-diseases-looking-at-cognitive-function%2F&amp;psig=AFQjCNE9fDUz9hzpKM7pERVX0hg-CpVWhQ&amp;ust=1448914885629616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5.wmf"/><Relationship Id="rId7" Type="http://schemas.openxmlformats.org/officeDocument/2006/relationships/oleObject" Target="../embeddings/oleObject1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29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32.png"/><Relationship Id="rId9" Type="http://schemas.openxmlformats.org/officeDocument/2006/relationships/oleObject" Target="../embeddings/oleObject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200525"/>
            <a:ext cx="7772400" cy="1470025"/>
          </a:xfrm>
        </p:spPr>
        <p:txBody>
          <a:bodyPr/>
          <a:lstStyle/>
          <a:p>
            <a:pPr eaLnBrk="1" hangingPunct="1"/>
            <a:r>
              <a:rPr lang="tr-TR" sz="5400" b="1" smtClean="0">
                <a:solidFill>
                  <a:srgbClr val="C00000"/>
                </a:solidFill>
              </a:rPr>
              <a:t>Gene Therapy</a:t>
            </a:r>
            <a:endParaRPr lang="da-DK" sz="5400" b="1" smtClean="0">
              <a:solidFill>
                <a:srgbClr val="C00000"/>
              </a:solidFill>
            </a:endParaRPr>
          </a:p>
        </p:txBody>
      </p:sp>
      <p:sp>
        <p:nvSpPr>
          <p:cNvPr id="3075" name="Text Box 4"/>
          <p:cNvSpPr>
            <a:spLocks noChangeArrowheads="1"/>
          </p:cNvSpPr>
          <p:nvPr>
            <p:ph type="subTitle" idx="1"/>
          </p:nvPr>
        </p:nvSpPr>
        <p:spPr>
          <a:xfrm>
            <a:off x="1116013" y="5445125"/>
            <a:ext cx="6911975" cy="6477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400" b="1" smtClean="0"/>
              <a:t>Prof. Dr. </a:t>
            </a:r>
            <a:r>
              <a:rPr lang="en-US" sz="2400" b="1" smtClean="0"/>
              <a:t>Nedime Serakinci</a:t>
            </a:r>
            <a:endParaRPr lang="tr-TR" sz="2400" b="1" smtClean="0"/>
          </a:p>
          <a:p>
            <a:pPr eaLnBrk="1" hangingPunct="1">
              <a:lnSpc>
                <a:spcPct val="80000"/>
              </a:lnSpc>
            </a:pPr>
            <a:r>
              <a:rPr lang="tr-TR" sz="2400" b="1" smtClean="0"/>
              <a:t>Dept. of Medical Genetics &amp; Medical Biology</a:t>
            </a:r>
            <a:endParaRPr lang="en-US" sz="2400" b="1" smtClean="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a-DK" b="1"/>
              <a:t>Gene Therapy cartoon 10 - search ID shrn157</a:t>
            </a:r>
          </a:p>
          <a:p>
            <a:pPr eaLnBrk="0" hangingPunct="0"/>
            <a:r>
              <a:rPr lang="da-DK" sz="900"/>
              <a:t>  </a:t>
            </a:r>
            <a:r>
              <a:rPr lang="da-DK" sz="17200"/>
              <a:t> </a:t>
            </a:r>
            <a:endParaRPr lang="da-DK"/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da-DK" b="1"/>
              <a:t>Gene Therapy cartoon 5 - search ID shrn147</a:t>
            </a:r>
          </a:p>
          <a:p>
            <a:pPr eaLnBrk="0" hangingPunct="0"/>
            <a:r>
              <a:rPr lang="da-DK" sz="900"/>
              <a:t>  </a:t>
            </a:r>
            <a:r>
              <a:rPr lang="da-DK" sz="18200"/>
              <a:t> </a:t>
            </a:r>
            <a:endParaRPr lang="da-DK"/>
          </a:p>
        </p:txBody>
      </p:sp>
      <p:pic>
        <p:nvPicPr>
          <p:cNvPr id="3078" name="Picture 7" descr="gene therapy cartoons, gene therapy cartoon, gene therapy picture, gene therapy pictures, gene therapy image, gene therapy images, gene therapy illustration, gene therapy illustrations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4350" y="188913"/>
            <a:ext cx="557530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90600"/>
            <a:ext cx="7339013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477000" y="6459538"/>
            <a:ext cx="2584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000"/>
              <a:t>Brown MD, Int. J pharmaceutics 229, 2001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000125" y="84138"/>
            <a:ext cx="7891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4000" b="1">
                <a:solidFill>
                  <a:srgbClr val="C00000"/>
                </a:solidFill>
              </a:rPr>
              <a:t>Suicide gene therapy for cancer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0706" name="Group 2"/>
          <p:cNvGraphicFramePr>
            <a:graphicFrameLocks noGrp="1"/>
          </p:cNvGraphicFramePr>
          <p:nvPr/>
        </p:nvGraphicFramePr>
        <p:xfrm>
          <a:off x="1060450" y="1339850"/>
          <a:ext cx="7092950" cy="5068570"/>
        </p:xfrm>
        <a:graphic>
          <a:graphicData uri="http://schemas.openxmlformats.org/drawingml/2006/table">
            <a:tbl>
              <a:tblPr/>
              <a:tblGrid>
                <a:gridCol w="4516438"/>
                <a:gridCol w="2576512"/>
              </a:tblGrid>
              <a:tr h="679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Cell lines cultered in vitro</a:t>
                      </a:r>
                    </a:p>
                  </a:txBody>
                  <a:tcPr marT="137160" marB="1371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137160" marB="1371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Primary cells cultured in vitro</a:t>
                      </a:r>
                    </a:p>
                  </a:txBody>
                  <a:tcPr marT="137160" marB="1371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37160" marB="1371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Gene delivery in vivo/ex vivo</a:t>
                      </a:r>
                    </a:p>
                  </a:txBody>
                  <a:tcPr marT="137160" marB="1371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+/-</a:t>
                      </a:r>
                    </a:p>
                  </a:txBody>
                  <a:tcPr marT="137160" marB="1371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Overall transfection efficiency</a:t>
                      </a:r>
                    </a:p>
                  </a:txBody>
                  <a:tcPr marT="137160" marB="1371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37160" marB="1371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Transgene capacity</a:t>
                      </a:r>
                    </a:p>
                  </a:txBody>
                  <a:tcPr marT="137160" marB="1371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(up to 100kb)</a:t>
                      </a:r>
                    </a:p>
                  </a:txBody>
                  <a:tcPr marT="137160" marB="1371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Generation of stable transfectants</a:t>
                      </a:r>
                    </a:p>
                  </a:txBody>
                  <a:tcPr marT="137160" marB="1371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37160" marB="1371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General safety</a:t>
                      </a:r>
                    </a:p>
                  </a:txBody>
                  <a:tcPr marT="137160" marB="1371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137160" marB="1371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marT="137160" marB="1371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137160" marB="1371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</a:t>
                      </a:r>
                    </a:p>
                  </a:txBody>
                  <a:tcPr marT="137160" marB="1371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137160" marB="1371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395288" y="404813"/>
            <a:ext cx="87487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3600" b="1">
                <a:solidFill>
                  <a:srgbClr val="CC3300"/>
                </a:solidFill>
              </a:rPr>
              <a:t>Success table of Non-viral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04800" y="2362200"/>
            <a:ext cx="47244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da-DK" sz="3200"/>
              <a:t> Retrovirus</a:t>
            </a:r>
          </a:p>
          <a:p>
            <a:pPr lvl="1">
              <a:buFontTx/>
              <a:buChar char="•"/>
            </a:pPr>
            <a:r>
              <a:rPr lang="da-DK" sz="3200"/>
              <a:t> Lentivirus</a:t>
            </a:r>
          </a:p>
          <a:p>
            <a:pPr lvl="1">
              <a:buFontTx/>
              <a:buChar char="•"/>
            </a:pPr>
            <a:r>
              <a:rPr lang="da-DK" sz="3200"/>
              <a:t> Adenovirus</a:t>
            </a:r>
          </a:p>
          <a:p>
            <a:pPr lvl="1">
              <a:buFontTx/>
              <a:buChar char="•"/>
            </a:pPr>
            <a:r>
              <a:rPr lang="da-DK" sz="3200"/>
              <a:t> Adeno-associated   virus (AAVs)</a:t>
            </a:r>
          </a:p>
          <a:p>
            <a:endParaRPr lang="da-DK" sz="320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981200" y="381000"/>
            <a:ext cx="49879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4400" b="1">
                <a:solidFill>
                  <a:srgbClr val="C00000"/>
                </a:solidFill>
              </a:rPr>
              <a:t>viral gene vectors</a:t>
            </a:r>
          </a:p>
        </p:txBody>
      </p:sp>
      <p:pic>
        <p:nvPicPr>
          <p:cNvPr id="14340" name="Picture 4" descr="virus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3025" y="2438400"/>
            <a:ext cx="3533775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85800" y="1268413"/>
            <a:ext cx="239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3600">
                <a:solidFill>
                  <a:srgbClr val="0070C0"/>
                </a:solidFill>
              </a:rPr>
              <a:t>Retrovirus</a:t>
            </a:r>
            <a:r>
              <a:rPr lang="da-DK" sz="3600"/>
              <a:t>;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93725" y="2325688"/>
            <a:ext cx="58769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da-DK" sz="2400"/>
              <a:t>Enveloped singel-stranded RNA viruses</a:t>
            </a:r>
          </a:p>
          <a:p>
            <a:pPr>
              <a:buFontTx/>
              <a:buChar char="-"/>
            </a:pPr>
            <a:r>
              <a:rPr lang="da-DK" sz="2400"/>
              <a:t>Diploid genome about 7-10kb</a:t>
            </a:r>
          </a:p>
          <a:p>
            <a:pPr>
              <a:buFontTx/>
              <a:buChar char="-"/>
            </a:pPr>
            <a:r>
              <a:rPr lang="da-DK" sz="2400"/>
              <a:t>Four gene regions ; </a:t>
            </a:r>
            <a:r>
              <a:rPr lang="da-DK" sz="2400" i="1"/>
              <a:t>gag, pro, pol and env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28600" y="3962400"/>
            <a:ext cx="87042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/>
              <a:t>Most commonly used retroviral vectors based on Mo-MLV </a:t>
            </a:r>
          </a:p>
          <a:p>
            <a:r>
              <a:rPr lang="da-DK" sz="2400" b="1"/>
              <a:t>have varrying cellular tropisms depending on the receptor </a:t>
            </a:r>
          </a:p>
          <a:p>
            <a:r>
              <a:rPr lang="da-DK" sz="2400" b="1"/>
              <a:t>binding surface domain of the envelope glycoprotein</a:t>
            </a:r>
          </a:p>
          <a:p>
            <a:endParaRPr lang="da-DK" sz="2400" b="1"/>
          </a:p>
          <a:p>
            <a:pPr lvl="1"/>
            <a:r>
              <a:rPr lang="da-DK" sz="2400"/>
              <a:t> Ecotropic ; strictly murine host range</a:t>
            </a:r>
          </a:p>
          <a:p>
            <a:pPr lvl="1"/>
            <a:r>
              <a:rPr lang="da-DK" sz="2400"/>
              <a:t>Amphotropic ; murine and human host range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438400" y="228600"/>
            <a:ext cx="49879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4400" b="1">
                <a:solidFill>
                  <a:srgbClr val="C00000"/>
                </a:solidFill>
              </a:rPr>
              <a:t>viral gene vectors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485900"/>
            <a:ext cx="44831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6200" y="609600"/>
            <a:ext cx="8839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da-DK" b="1"/>
              <a:t> Retroviruses have diploid genome of about 7-10kb composed of four gene regions gag, pro (core proteins), pol (RT &amp;integrase) and env</a:t>
            </a:r>
          </a:p>
          <a:p>
            <a:pPr>
              <a:buFontTx/>
              <a:buChar char="•"/>
            </a:pPr>
            <a:endParaRPr lang="da-DK" b="1"/>
          </a:p>
          <a:p>
            <a:pPr>
              <a:buFontTx/>
              <a:buChar char="•"/>
            </a:pPr>
            <a:r>
              <a:rPr lang="da-DK" b="1"/>
              <a:t>  Packaging signal</a:t>
            </a:r>
          </a:p>
          <a:p>
            <a:endParaRPr lang="da-DK" b="1"/>
          </a:p>
          <a:p>
            <a:pPr>
              <a:buFontTx/>
              <a:buChar char="•"/>
            </a:pPr>
            <a:r>
              <a:rPr lang="da-DK" b="1"/>
              <a:t> long terminal repeats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133600" y="76200"/>
            <a:ext cx="4881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3200" b="1">
                <a:solidFill>
                  <a:srgbClr val="C00000"/>
                </a:solidFill>
              </a:rPr>
              <a:t>Life cycle of a retrovirus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6200" y="2295525"/>
            <a:ext cx="41910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b="1">
                <a:solidFill>
                  <a:schemeClr val="accent2"/>
                </a:solidFill>
              </a:rPr>
              <a:t>After binding to its exstracellular receptor</a:t>
            </a:r>
          </a:p>
          <a:p>
            <a:pPr>
              <a:buFontTx/>
              <a:buChar char="•"/>
            </a:pPr>
            <a:r>
              <a:rPr lang="da-DK" b="1"/>
              <a:t> fuse in to cytoplasm</a:t>
            </a:r>
          </a:p>
          <a:p>
            <a:pPr>
              <a:buFontTx/>
              <a:buChar char="•"/>
            </a:pPr>
            <a:endParaRPr lang="da-DK" b="1"/>
          </a:p>
          <a:p>
            <a:pPr>
              <a:buFontTx/>
              <a:buChar char="•"/>
            </a:pPr>
            <a:r>
              <a:rPr lang="da-DK" b="1"/>
              <a:t> in the cytoplasm ssRNA</a:t>
            </a:r>
          </a:p>
          <a:p>
            <a:pPr>
              <a:buFontTx/>
              <a:buChar char="•"/>
            </a:pPr>
            <a:endParaRPr lang="da-DK" b="1"/>
          </a:p>
          <a:p>
            <a:pPr>
              <a:buFontTx/>
              <a:buChar char="•"/>
            </a:pPr>
            <a:r>
              <a:rPr lang="da-DK" b="1"/>
              <a:t> reverstranscribe into ds-DNA proviral genome</a:t>
            </a:r>
          </a:p>
          <a:p>
            <a:pPr>
              <a:buFontTx/>
              <a:buChar char="•"/>
            </a:pPr>
            <a:endParaRPr lang="da-DK" b="1"/>
          </a:p>
          <a:p>
            <a:pPr>
              <a:buFontTx/>
              <a:buChar char="•"/>
            </a:pPr>
            <a:r>
              <a:rPr lang="da-DK" b="1"/>
              <a:t> preintegration complex</a:t>
            </a:r>
          </a:p>
          <a:p>
            <a:pPr>
              <a:buFontTx/>
              <a:buChar char="•"/>
            </a:pPr>
            <a:endParaRPr lang="da-DK" b="1"/>
          </a:p>
          <a:p>
            <a:pPr>
              <a:buFontTx/>
              <a:buChar char="•"/>
            </a:pPr>
            <a:r>
              <a:rPr lang="da-DK" b="1"/>
              <a:t> at the nuclear membrane mitosis must occure to provirus to get in</a:t>
            </a:r>
          </a:p>
          <a:p>
            <a:pPr>
              <a:buFontTx/>
              <a:buChar char="•"/>
            </a:pPr>
            <a:endParaRPr lang="da-DK" b="1"/>
          </a:p>
          <a:p>
            <a:pPr>
              <a:buFontTx/>
              <a:buChar char="•"/>
            </a:pPr>
            <a:r>
              <a:rPr lang="da-DK" b="1"/>
              <a:t> viral integrase can randomly integrate into host genome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179513"/>
            <a:ext cx="6324600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524000" y="0"/>
            <a:ext cx="6256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3600">
                <a:solidFill>
                  <a:srgbClr val="C00000"/>
                </a:solidFill>
              </a:rPr>
              <a:t>Recombinant retroviralvectors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1319213"/>
            <a:ext cx="2819400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da-DK" b="1"/>
              <a:t> To propagete the recombinat retroviruses;</a:t>
            </a:r>
          </a:p>
          <a:p>
            <a:pPr>
              <a:buFontTx/>
              <a:buChar char="•"/>
            </a:pPr>
            <a:endParaRPr lang="da-DK" b="1"/>
          </a:p>
          <a:p>
            <a:pPr>
              <a:buFontTx/>
              <a:buChar char="•"/>
            </a:pPr>
            <a:r>
              <a:rPr lang="da-DK" b="1"/>
              <a:t> It is necessary to provide viral genes</a:t>
            </a:r>
          </a:p>
          <a:p>
            <a:endParaRPr lang="da-DK" b="1"/>
          </a:p>
          <a:p>
            <a:pPr>
              <a:buFontTx/>
              <a:buChar char="•"/>
            </a:pPr>
            <a:r>
              <a:rPr lang="da-DK" b="1"/>
              <a:t> This is possible by creating packacing cell lines</a:t>
            </a:r>
          </a:p>
          <a:p>
            <a:pPr>
              <a:buFontTx/>
              <a:buChar char="•"/>
            </a:pPr>
            <a:endParaRPr lang="da-DK" b="1"/>
          </a:p>
          <a:p>
            <a:pPr>
              <a:buFontTx/>
              <a:buChar char="•"/>
            </a:pPr>
            <a:r>
              <a:rPr lang="da-DK" b="1"/>
              <a:t> That expresses these genes in a stable fashion</a:t>
            </a:r>
          </a:p>
          <a:p>
            <a:pPr>
              <a:buFontTx/>
              <a:buChar char="•"/>
            </a:pPr>
            <a:endParaRPr lang="da-DK" b="1"/>
          </a:p>
          <a:p>
            <a:pPr>
              <a:buFontTx/>
              <a:buChar char="•"/>
            </a:pPr>
            <a:r>
              <a:rPr lang="da-DK" b="1"/>
              <a:t> With this system it is possible to produce viral titres 10</a:t>
            </a:r>
            <a:r>
              <a:rPr lang="da-DK" b="1" baseline="30000"/>
              <a:t>5</a:t>
            </a:r>
            <a:r>
              <a:rPr lang="da-DK" b="1"/>
              <a:t>-10</a:t>
            </a:r>
            <a:r>
              <a:rPr lang="da-DK" b="1" baseline="30000"/>
              <a:t>7</a:t>
            </a:r>
            <a:r>
              <a:rPr lang="da-DK" b="1"/>
              <a:t> colony forming units/ml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52400" y="65405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b="1"/>
              <a:t>viral genes have replace with marker or therapeutic gene LTR and </a:t>
            </a:r>
            <a:r>
              <a:rPr lang="da-DK" b="1">
                <a:sym typeface="Symbol" pitchFamily="18" charset="2"/>
              </a:rPr>
              <a:t> are the only viral sequences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62000" y="2286000"/>
            <a:ext cx="7223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3600">
                <a:solidFill>
                  <a:srgbClr val="C00000"/>
                </a:solidFill>
              </a:rPr>
              <a:t>Disadvantages of retroviral vectors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1000" y="3124200"/>
            <a:ext cx="8339138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da-DK" sz="2400"/>
              <a:t>The random insertion into the host genome</a:t>
            </a:r>
          </a:p>
          <a:p>
            <a:pPr>
              <a:buFontTx/>
              <a:buChar char="•"/>
            </a:pPr>
            <a:r>
              <a:rPr lang="da-DK" sz="2400"/>
              <a:t>Possibly cause oncogene activation or</a:t>
            </a:r>
          </a:p>
          <a:p>
            <a:pPr lvl="1"/>
            <a:r>
              <a:rPr lang="da-DK" sz="2400"/>
              <a:t> tumor supresor gene inactivation</a:t>
            </a:r>
          </a:p>
          <a:p>
            <a:pPr>
              <a:buFontTx/>
              <a:buChar char="•"/>
            </a:pPr>
            <a:r>
              <a:rPr lang="da-DK" sz="2400"/>
              <a:t>Limited insert capacity (8kb)</a:t>
            </a:r>
          </a:p>
          <a:p>
            <a:pPr>
              <a:buFontTx/>
              <a:buChar char="•"/>
            </a:pPr>
            <a:r>
              <a:rPr lang="da-DK" sz="2400"/>
              <a:t>The low titres</a:t>
            </a:r>
          </a:p>
          <a:p>
            <a:pPr>
              <a:buFontTx/>
              <a:buChar char="•"/>
            </a:pPr>
            <a:r>
              <a:rPr lang="da-DK" sz="2400"/>
              <a:t>Their inactivation by human complement</a:t>
            </a:r>
          </a:p>
          <a:p>
            <a:pPr>
              <a:buFontTx/>
              <a:buChar char="•"/>
            </a:pPr>
            <a:r>
              <a:rPr lang="da-DK" sz="2400"/>
              <a:t>The inability to infect non-dividing cells</a:t>
            </a:r>
          </a:p>
          <a:p>
            <a:pPr>
              <a:buFontTx/>
              <a:buChar char="•"/>
            </a:pPr>
            <a:r>
              <a:rPr lang="da-DK" sz="2400"/>
              <a:t>The potential shut-off of transgene expression over the time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62000" y="152400"/>
            <a:ext cx="6613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3600">
                <a:solidFill>
                  <a:srgbClr val="C00000"/>
                </a:solidFill>
              </a:rPr>
              <a:t>Advantages of retroviral vectors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81000" y="914400"/>
            <a:ext cx="69484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da-DK" sz="2400"/>
              <a:t>Ability to stably transduce dividing cells</a:t>
            </a:r>
          </a:p>
          <a:p>
            <a:pPr>
              <a:buFontTx/>
              <a:buChar char="•"/>
            </a:pPr>
            <a:r>
              <a:rPr lang="da-DK" sz="2400"/>
              <a:t>Inability to express any viral proteins</a:t>
            </a:r>
          </a:p>
          <a:p>
            <a:pPr>
              <a:buFontTx/>
              <a:buChar char="•"/>
            </a:pPr>
            <a:r>
              <a:rPr lang="da-DK" sz="2400"/>
              <a:t>Ability to achieve long-term transgene expression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81000" y="6338888"/>
            <a:ext cx="6446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b="1">
                <a:solidFill>
                  <a:schemeClr val="accent2"/>
                </a:solidFill>
              </a:rPr>
              <a:t>Example; endocrine system cells and hemotopoietic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da-DK" smtClean="0">
                <a:solidFill>
                  <a:srgbClr val="C00000"/>
                </a:solidFill>
              </a:rPr>
              <a:t>Lentiviruses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678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b="1" smtClean="0">
                <a:solidFill>
                  <a:srgbClr val="C00000"/>
                </a:solidFill>
              </a:rPr>
              <a:t>Advantages</a:t>
            </a:r>
          </a:p>
          <a:p>
            <a:pPr eaLnBrk="1" hangingPunct="1">
              <a:lnSpc>
                <a:spcPct val="80000"/>
              </a:lnSpc>
            </a:pPr>
            <a:r>
              <a:rPr lang="da-DK" sz="2800" smtClean="0"/>
              <a:t>Complex retroviruses</a:t>
            </a:r>
          </a:p>
          <a:p>
            <a:pPr eaLnBrk="1" hangingPunct="1">
              <a:lnSpc>
                <a:spcPct val="80000"/>
              </a:lnSpc>
            </a:pPr>
            <a:r>
              <a:rPr lang="da-DK" sz="2800" smtClean="0"/>
              <a:t>Ability to infect and express their gene in both mitotic and post mitotic </a:t>
            </a:r>
            <a:r>
              <a:rPr lang="da-DK" sz="2000" smtClean="0"/>
              <a:t>cells (two viron proteins-matrix and Vpr)</a:t>
            </a:r>
          </a:p>
          <a:p>
            <a:pPr eaLnBrk="1" hangingPunct="1">
              <a:lnSpc>
                <a:spcPct val="80000"/>
              </a:lnSpc>
            </a:pPr>
            <a:r>
              <a:rPr lang="da-DK" sz="2800" smtClean="0"/>
              <a:t>Have all the advantages of Mo-MLV-based retroviral vectors</a:t>
            </a:r>
          </a:p>
          <a:p>
            <a:pPr eaLnBrk="1" hangingPunct="1">
              <a:lnSpc>
                <a:spcPct val="80000"/>
              </a:lnSpc>
            </a:pPr>
            <a:r>
              <a:rPr lang="da-DK" sz="2800" smtClean="0"/>
              <a:t>Transgene expression is effective up to 6months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b="1" smtClean="0">
                <a:solidFill>
                  <a:srgbClr val="C00000"/>
                </a:solidFill>
              </a:rPr>
              <a:t>Disadvantages</a:t>
            </a:r>
          </a:p>
          <a:p>
            <a:pPr eaLnBrk="1" hangingPunct="1">
              <a:lnSpc>
                <a:spcPct val="80000"/>
              </a:lnSpc>
            </a:pPr>
            <a:r>
              <a:rPr lang="da-DK" smtClean="0"/>
              <a:t>Question of biosafety 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85800" y="6223000"/>
            <a:ext cx="5730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000" b="1">
                <a:solidFill>
                  <a:schemeClr val="accent2"/>
                </a:solidFill>
              </a:rPr>
              <a:t>example: Shown to transduce neurons in vivo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>
                <a:solidFill>
                  <a:srgbClr val="C00000"/>
                </a:solidFill>
              </a:rPr>
              <a:t>Adenovirus vectors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058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sz="2500" b="1" smtClean="0">
                <a:solidFill>
                  <a:srgbClr val="0070C0"/>
                </a:solidFill>
              </a:rPr>
              <a:t>Advantages</a:t>
            </a:r>
          </a:p>
          <a:p>
            <a:pPr eaLnBrk="1" hangingPunct="1">
              <a:lnSpc>
                <a:spcPct val="80000"/>
              </a:lnSpc>
            </a:pPr>
            <a:r>
              <a:rPr lang="da-DK" sz="2500" smtClean="0"/>
              <a:t>Non-enveloped double stranded DNA viruses</a:t>
            </a:r>
          </a:p>
          <a:p>
            <a:pPr eaLnBrk="1" hangingPunct="1">
              <a:lnSpc>
                <a:spcPct val="80000"/>
              </a:lnSpc>
            </a:pPr>
            <a:r>
              <a:rPr lang="da-DK" sz="2500" smtClean="0"/>
              <a:t>Ability to infect and express their genes in vide variety of cell types including dividing and non-dividing cells</a:t>
            </a:r>
          </a:p>
          <a:p>
            <a:pPr eaLnBrk="1" hangingPunct="1">
              <a:lnSpc>
                <a:spcPct val="80000"/>
              </a:lnSpc>
            </a:pPr>
            <a:r>
              <a:rPr lang="da-DK" sz="2500" smtClean="0"/>
              <a:t>No integration into host genome</a:t>
            </a:r>
          </a:p>
          <a:p>
            <a:pPr eaLnBrk="1" hangingPunct="1">
              <a:lnSpc>
                <a:spcPct val="80000"/>
              </a:lnSpc>
            </a:pPr>
            <a:r>
              <a:rPr lang="da-DK" sz="2500" smtClean="0"/>
              <a:t>Relatively larger transgene capacity</a:t>
            </a:r>
          </a:p>
          <a:p>
            <a:pPr eaLnBrk="1" hangingPunct="1">
              <a:lnSpc>
                <a:spcPct val="80000"/>
              </a:lnSpc>
            </a:pPr>
            <a:r>
              <a:rPr lang="da-DK" sz="2500" smtClean="0"/>
              <a:t>Easy man</a:t>
            </a:r>
            <a:r>
              <a:rPr lang="tr-TR" sz="2500" smtClean="0"/>
              <a:t>i</a:t>
            </a:r>
            <a:r>
              <a:rPr lang="da-DK" sz="2500" smtClean="0"/>
              <a:t>pulation</a:t>
            </a:r>
          </a:p>
          <a:p>
            <a:pPr eaLnBrk="1" hangingPunct="1">
              <a:lnSpc>
                <a:spcPct val="80000"/>
              </a:lnSpc>
            </a:pPr>
            <a:r>
              <a:rPr lang="da-DK" sz="2500" smtClean="0"/>
              <a:t>High titres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a-DK" sz="2500" b="1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a-DK" sz="2500" b="1" smtClean="0">
                <a:solidFill>
                  <a:srgbClr val="0070C0"/>
                </a:solidFill>
              </a:rPr>
              <a:t>Disadvantages</a:t>
            </a:r>
          </a:p>
          <a:p>
            <a:pPr eaLnBrk="1" hangingPunct="1">
              <a:lnSpc>
                <a:spcPct val="80000"/>
              </a:lnSpc>
            </a:pPr>
            <a:r>
              <a:rPr lang="da-DK" sz="2500" smtClean="0"/>
              <a:t>Limited duration of trangene expression</a:t>
            </a:r>
          </a:p>
          <a:p>
            <a:pPr eaLnBrk="1" hangingPunct="1">
              <a:lnSpc>
                <a:spcPct val="80000"/>
              </a:lnSpc>
            </a:pPr>
            <a:r>
              <a:rPr lang="da-DK" sz="2500" smtClean="0"/>
              <a:t>Immuno responce against to rAV in vivo</a:t>
            </a:r>
          </a:p>
          <a:p>
            <a:pPr eaLnBrk="1" hangingPunct="1">
              <a:lnSpc>
                <a:spcPct val="80000"/>
              </a:lnSpc>
            </a:pPr>
            <a:r>
              <a:rPr lang="da-DK" sz="2500" smtClean="0"/>
              <a:t>Generation of AV-neutralising antibodies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28600" y="60198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b="1">
                <a:solidFill>
                  <a:schemeClr val="accent2"/>
                </a:solidFill>
              </a:rPr>
              <a:t>Example; have been used to gene transfer into variety of endocrine cells e.g pituitary, pancreatic beta cells and tyroid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631950" y="517525"/>
            <a:ext cx="60896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a-DK" sz="4000">
                <a:solidFill>
                  <a:srgbClr val="CC3300"/>
                </a:solidFill>
              </a:rPr>
              <a:t>Adeno-associated vectors</a:t>
            </a:r>
          </a:p>
          <a:p>
            <a:pPr algn="ctr"/>
            <a:r>
              <a:rPr lang="da-DK" sz="4000">
                <a:solidFill>
                  <a:srgbClr val="CC3300"/>
                </a:solidFill>
              </a:rPr>
              <a:t>(AAV)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46125" y="2057400"/>
            <a:ext cx="79756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800">
                <a:solidFill>
                  <a:srgbClr val="0070C0"/>
                </a:solidFill>
              </a:rPr>
              <a:t>Advantages:</a:t>
            </a:r>
          </a:p>
          <a:p>
            <a:pPr lvl="1">
              <a:buFontTx/>
              <a:buChar char="•"/>
            </a:pPr>
            <a:r>
              <a:rPr lang="da-DK" sz="2800"/>
              <a:t> Belived to be relatively non-immunogenic</a:t>
            </a:r>
          </a:p>
          <a:p>
            <a:pPr lvl="1">
              <a:buFontTx/>
              <a:buChar char="•"/>
            </a:pPr>
            <a:r>
              <a:rPr lang="da-DK" sz="2800"/>
              <a:t> Long trangene expression ( up to 10 months)</a:t>
            </a:r>
          </a:p>
          <a:p>
            <a:endParaRPr lang="da-DK" sz="2800">
              <a:solidFill>
                <a:srgbClr val="0070C0"/>
              </a:solidFill>
            </a:endParaRPr>
          </a:p>
          <a:p>
            <a:r>
              <a:rPr lang="da-DK" sz="2800">
                <a:solidFill>
                  <a:srgbClr val="0070C0"/>
                </a:solidFill>
              </a:rPr>
              <a:t>Disadvantages</a:t>
            </a:r>
          </a:p>
          <a:p>
            <a:pPr lvl="1">
              <a:buFontTx/>
              <a:buChar char="•"/>
            </a:pPr>
            <a:r>
              <a:rPr lang="da-DK" sz="2800"/>
              <a:t> Complex procedures need to obtain rAAs</a:t>
            </a:r>
          </a:p>
          <a:p>
            <a:pPr lvl="1">
              <a:buFontTx/>
              <a:buChar char="•"/>
            </a:pPr>
            <a:r>
              <a:rPr lang="da-DK" sz="2800"/>
              <a:t> Limited packaging capacity for transgene</a:t>
            </a:r>
          </a:p>
          <a:p>
            <a:pPr lvl="1">
              <a:buFontTx/>
              <a:buChar char="•"/>
            </a:pPr>
            <a:r>
              <a:rPr lang="da-DK" sz="2800"/>
              <a:t>Desperate need for helper virus e.g AV</a:t>
            </a:r>
          </a:p>
          <a:p>
            <a:endParaRPr lang="da-DK" sz="280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28600" y="6096000"/>
            <a:ext cx="8682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b="1">
                <a:solidFill>
                  <a:schemeClr val="accent2"/>
                </a:solidFill>
              </a:rPr>
              <a:t>Example: have been used to treat some endocrine disfuntions in ob/ob mouse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50825" y="115888"/>
            <a:ext cx="8893175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tr-TR" sz="4400" b="1">
                <a:solidFill>
                  <a:srgbClr val="C00000"/>
                </a:solidFill>
              </a:rPr>
              <a:t>Purpose of</a:t>
            </a:r>
            <a:r>
              <a:rPr lang="en-US" sz="4400" b="1">
                <a:solidFill>
                  <a:srgbClr val="C00000"/>
                </a:solidFill>
              </a:rPr>
              <a:t> gene therapy:</a:t>
            </a:r>
          </a:p>
          <a:p>
            <a:pPr marL="457200" indent="-457200"/>
            <a:endParaRPr lang="en-US" sz="2400" b="1"/>
          </a:p>
          <a:p>
            <a:pPr marL="457200" indent="-457200"/>
            <a:r>
              <a:rPr lang="en-US" sz="2600" b="1"/>
              <a:t>Management and correction of human diseases</a:t>
            </a:r>
          </a:p>
          <a:p>
            <a:pPr marL="457200" indent="-457200"/>
            <a:r>
              <a:rPr lang="en-US" sz="2600" b="1"/>
              <a:t>	a. Inherited and acquired disorders</a:t>
            </a:r>
          </a:p>
          <a:p>
            <a:pPr marL="457200" indent="-457200"/>
            <a:r>
              <a:rPr lang="en-US" sz="2600" b="1"/>
              <a:t>	b. cancer</a:t>
            </a:r>
          </a:p>
          <a:p>
            <a:pPr marL="457200" indent="-457200"/>
            <a:r>
              <a:rPr lang="en-US" sz="2600" b="1"/>
              <a:t>	c. AIDS/HIV 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07950" y="3027363"/>
            <a:ext cx="896461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Promising advances during the last two decades in recombinant DNA technology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uccess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in treating SCID</a:t>
            </a:r>
            <a:endParaRPr lang="tr-TR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Success in </a:t>
            </a: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treating </a:t>
            </a: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some cancers ei. Brain tumour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(Until recently?) Efficacy in any gene therapy protocol not definitive.</a:t>
            </a:r>
          </a:p>
          <a:p>
            <a:pPr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	1. Shortcomings in gene transfer vectors.</a:t>
            </a:r>
          </a:p>
          <a:p>
            <a:pPr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	2. Inadequate understanding of biological interactions</a:t>
            </a:r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of vector and host.  (Jesse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</a:rPr>
              <a:t>Gelsinger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case).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-76200" y="76200"/>
            <a:ext cx="93106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600" b="1">
                <a:solidFill>
                  <a:srgbClr val="CC3300"/>
                </a:solidFill>
              </a:rPr>
              <a:t>viral vectors and their suitability for different applications</a:t>
            </a:r>
          </a:p>
        </p:txBody>
      </p:sp>
      <p:graphicFrame>
        <p:nvGraphicFramePr>
          <p:cNvPr id="210947" name="Group 3"/>
          <p:cNvGraphicFramePr>
            <a:graphicFrameLocks noGrp="1"/>
          </p:cNvGraphicFramePr>
          <p:nvPr/>
        </p:nvGraphicFramePr>
        <p:xfrm>
          <a:off x="76200" y="762000"/>
          <a:ext cx="8991600" cy="6004560"/>
        </p:xfrm>
        <a:graphic>
          <a:graphicData uri="http://schemas.openxmlformats.org/drawingml/2006/table">
            <a:tbl>
              <a:tblPr/>
              <a:tblGrid>
                <a:gridCol w="1198563"/>
                <a:gridCol w="2038350"/>
                <a:gridCol w="2054225"/>
                <a:gridCol w="1758950"/>
                <a:gridCol w="1941512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vector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Virion/vector 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Particle size and titres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advantages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disadvantages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adenovirus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Recombinant+ ”gutless”  (dsDNA)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100nm,10</a:t>
                      </a:r>
                      <a:r>
                        <a:rPr kumimoji="0" lang="da-DK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-10</a:t>
                      </a:r>
                      <a:r>
                        <a:rPr kumimoji="0" lang="da-DK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dividing+ non-dividing cells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Transgene capacity upto 30kb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Immunogenic, instability of transgene expression can be toxic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Lentivirus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Retrovirus(RNA)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100nm, 10</a:t>
                      </a:r>
                      <a:r>
                        <a:rPr kumimoji="0" lang="da-DK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-10</a:t>
                      </a:r>
                      <a:r>
                        <a:rPr kumimoji="0" lang="da-DK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 integrate dividing + non-dividing cells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Some risk of activating a proto-oncogene or inactivation a critical gene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7-8kb transgene capacity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AAV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Parvovirus (ssDNA)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20-30nm, 10</a:t>
                      </a:r>
                      <a:r>
                        <a:rPr kumimoji="0" lang="da-DK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-10</a:t>
                      </a:r>
                      <a:r>
                        <a:rPr kumimoji="0" lang="da-DK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Stably retained in dividing+non-dividing cells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 immunogenecity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Limited transgene capacity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4,5kb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Retrovirus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100nm,10</a:t>
                      </a:r>
                      <a:r>
                        <a:rPr kumimoji="0" lang="da-DK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-10</a:t>
                      </a:r>
                      <a:r>
                        <a:rPr kumimoji="0" lang="da-DK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Stable expression of transgene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Non-immunogenic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Random insertion into host genome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Oncogene activation or inactivation of tumor supressor gene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a-D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Limited insert capacity (8kb)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970" name="Group 2"/>
          <p:cNvGraphicFramePr>
            <a:graphicFrameLocks noGrp="1"/>
          </p:cNvGraphicFramePr>
          <p:nvPr/>
        </p:nvGraphicFramePr>
        <p:xfrm>
          <a:off x="679450" y="1065213"/>
          <a:ext cx="7626350" cy="5342890"/>
        </p:xfrm>
        <a:graphic>
          <a:graphicData uri="http://schemas.openxmlformats.org/drawingml/2006/table">
            <a:tbl>
              <a:tblPr/>
              <a:tblGrid>
                <a:gridCol w="3562350"/>
                <a:gridCol w="2032000"/>
                <a:gridCol w="20320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Cell lines cultered in vitro</a:t>
                      </a:r>
                    </a:p>
                  </a:txBody>
                  <a:tcPr marT="137160" marB="1371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137160" marB="1371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37160" marB="1371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Primary cells cultured in vitro</a:t>
                      </a:r>
                    </a:p>
                  </a:txBody>
                  <a:tcPr marT="137160" marB="1371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37160" marB="1371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137160" marB="1371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Gene delivery in vivo/ex vivo</a:t>
                      </a:r>
                    </a:p>
                  </a:txBody>
                  <a:tcPr marT="137160" marB="1371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+/-</a:t>
                      </a:r>
                    </a:p>
                  </a:txBody>
                  <a:tcPr marT="137160" marB="1371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+/-</a:t>
                      </a:r>
                    </a:p>
                  </a:txBody>
                  <a:tcPr marT="137160" marB="1371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Overall transfection efficiency</a:t>
                      </a:r>
                    </a:p>
                  </a:txBody>
                  <a:tcPr marT="137160" marB="1371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37160" marB="1371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137160" marB="1371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Transgene capacity</a:t>
                      </a:r>
                    </a:p>
                  </a:txBody>
                  <a:tcPr marT="137160" marB="1371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137160" marB="1371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37160" marB="1371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Generation of stable transfectants</a:t>
                      </a:r>
                    </a:p>
                  </a:txBody>
                  <a:tcPr marT="137160" marB="1371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37160" marB="1371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137160" marB="1371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General safety</a:t>
                      </a:r>
                    </a:p>
                  </a:txBody>
                  <a:tcPr marT="137160" marB="1371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137160" marB="1371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37160" marB="1371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marT="137160" marB="1371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137160" marB="1371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37160" marB="1371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</a:t>
                      </a:r>
                    </a:p>
                  </a:txBody>
                  <a:tcPr marT="137160" marB="1371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marT="137160" marB="1371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137160" marB="1371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96" name="Text Box 44"/>
          <p:cNvSpPr txBox="1">
            <a:spLocks noChangeArrowheads="1"/>
          </p:cNvSpPr>
          <p:nvPr/>
        </p:nvSpPr>
        <p:spPr bwMode="auto">
          <a:xfrm>
            <a:off x="142875" y="395288"/>
            <a:ext cx="8750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 b="1">
                <a:solidFill>
                  <a:srgbClr val="CC3300"/>
                </a:solidFill>
              </a:rPr>
              <a:t>Success Comparison of  Non-viral methods- viral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1447800"/>
            <a:ext cx="1744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Times" pitchFamily="18" charset="0"/>
              </a:rPr>
              <a:t>Retrovirus with eGFP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69875" y="2743200"/>
            <a:ext cx="882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Cell of interest</a:t>
            </a:r>
          </a:p>
        </p:txBody>
      </p:sp>
      <p:sp>
        <p:nvSpPr>
          <p:cNvPr id="24580" name="Text Box 160"/>
          <p:cNvSpPr txBox="1">
            <a:spLocks noChangeArrowheads="1"/>
          </p:cNvSpPr>
          <p:nvPr/>
        </p:nvSpPr>
        <p:spPr bwMode="auto">
          <a:xfrm>
            <a:off x="3562350" y="3657600"/>
            <a:ext cx="1419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400" b="1"/>
              <a:t>RT-PCR  eGFP</a:t>
            </a:r>
          </a:p>
        </p:txBody>
      </p:sp>
      <p:sp>
        <p:nvSpPr>
          <p:cNvPr id="24581" name="Text Box 161"/>
          <p:cNvSpPr txBox="1">
            <a:spLocks noChangeArrowheads="1"/>
          </p:cNvSpPr>
          <p:nvPr/>
        </p:nvSpPr>
        <p:spPr bwMode="auto">
          <a:xfrm>
            <a:off x="6684963" y="3657600"/>
            <a:ext cx="2378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400" b="1"/>
              <a:t>eGFP detection with </a:t>
            </a:r>
          </a:p>
          <a:p>
            <a:r>
              <a:rPr lang="da-DK" sz="1400" b="1"/>
              <a:t>Fluorescence microscopy</a:t>
            </a:r>
          </a:p>
        </p:txBody>
      </p:sp>
      <p:grpSp>
        <p:nvGrpSpPr>
          <p:cNvPr id="24582" name="Group 331"/>
          <p:cNvGrpSpPr>
            <a:grpSpLocks/>
          </p:cNvGrpSpPr>
          <p:nvPr/>
        </p:nvGrpSpPr>
        <p:grpSpPr bwMode="auto">
          <a:xfrm>
            <a:off x="3657600" y="4105275"/>
            <a:ext cx="1703388" cy="2600325"/>
            <a:chOff x="2304" y="2387"/>
            <a:chExt cx="1073" cy="1638"/>
          </a:xfrm>
        </p:grpSpPr>
        <p:sp>
          <p:nvSpPr>
            <p:cNvPr id="25767" name="Text Box 163"/>
            <p:cNvSpPr txBox="1">
              <a:spLocks noChangeArrowheads="1"/>
            </p:cNvSpPr>
            <p:nvPr/>
          </p:nvSpPr>
          <p:spPr bwMode="auto">
            <a:xfrm rot="-3144641">
              <a:off x="2312" y="2833"/>
              <a:ext cx="74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a-DK" sz="1200">
                  <a:latin typeface="Times New Roman" pitchFamily="18" charset="0"/>
                </a:rPr>
                <a:t>expresson eGFP</a:t>
              </a:r>
            </a:p>
          </p:txBody>
        </p:sp>
        <p:sp>
          <p:nvSpPr>
            <p:cNvPr id="25768" name="Text Box 164"/>
            <p:cNvSpPr txBox="1">
              <a:spLocks noChangeArrowheads="1"/>
            </p:cNvSpPr>
            <p:nvPr/>
          </p:nvSpPr>
          <p:spPr bwMode="auto">
            <a:xfrm rot="-3144641">
              <a:off x="2857" y="2734"/>
              <a:ext cx="8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a-DK" sz="1200">
                  <a:latin typeface="Times New Roman" pitchFamily="18" charset="0"/>
                </a:rPr>
                <a:t>Cells without insert</a:t>
              </a:r>
            </a:p>
          </p:txBody>
        </p:sp>
        <p:sp>
          <p:nvSpPr>
            <p:cNvPr id="25769" name="Text Box 165"/>
            <p:cNvSpPr txBox="1">
              <a:spLocks noChangeArrowheads="1"/>
            </p:cNvSpPr>
            <p:nvPr/>
          </p:nvSpPr>
          <p:spPr bwMode="auto">
            <a:xfrm rot="-3144641">
              <a:off x="2644" y="2923"/>
              <a:ext cx="4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a-DK" sz="1200"/>
                <a:t>+-control</a:t>
              </a:r>
            </a:p>
          </p:txBody>
        </p:sp>
        <p:pic>
          <p:nvPicPr>
            <p:cNvPr id="25770" name="Picture 166" descr="ecto TER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04" y="3205"/>
              <a:ext cx="956" cy="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83" name="Text Box 168"/>
          <p:cNvSpPr txBox="1">
            <a:spLocks noChangeArrowheads="1"/>
          </p:cNvSpPr>
          <p:nvPr/>
        </p:nvSpPr>
        <p:spPr bwMode="auto">
          <a:xfrm>
            <a:off x="609600" y="3657600"/>
            <a:ext cx="2154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Times" pitchFamily="18" charset="0"/>
              </a:rPr>
              <a:t>Detection of ectopic eGFP</a:t>
            </a:r>
          </a:p>
        </p:txBody>
      </p:sp>
      <p:sp>
        <p:nvSpPr>
          <p:cNvPr id="24584" name="Text Box 170"/>
          <p:cNvSpPr txBox="1">
            <a:spLocks noChangeArrowheads="1"/>
          </p:cNvSpPr>
          <p:nvPr/>
        </p:nvSpPr>
        <p:spPr bwMode="auto">
          <a:xfrm>
            <a:off x="1143000" y="228600"/>
            <a:ext cx="66484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400" b="1">
                <a:solidFill>
                  <a:srgbClr val="CC3300"/>
                </a:solidFill>
                <a:latin typeface="Times" pitchFamily="18" charset="0"/>
              </a:rPr>
              <a:t>Retroviral transduction with eGFP</a:t>
            </a:r>
          </a:p>
        </p:txBody>
      </p:sp>
      <p:sp>
        <p:nvSpPr>
          <p:cNvPr id="24585" name="Text Box 171"/>
          <p:cNvSpPr txBox="1">
            <a:spLocks noChangeArrowheads="1"/>
          </p:cNvSpPr>
          <p:nvPr/>
        </p:nvSpPr>
        <p:spPr bwMode="auto">
          <a:xfrm>
            <a:off x="6880225" y="2974975"/>
            <a:ext cx="2238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Times" pitchFamily="18" charset="0"/>
              </a:rPr>
              <a:t>Cell of interest- GFP line</a:t>
            </a:r>
          </a:p>
        </p:txBody>
      </p:sp>
      <p:sp>
        <p:nvSpPr>
          <p:cNvPr id="24586" name="Text Box 172"/>
          <p:cNvSpPr txBox="1">
            <a:spLocks noChangeArrowheads="1"/>
          </p:cNvSpPr>
          <p:nvPr/>
        </p:nvSpPr>
        <p:spPr bwMode="auto">
          <a:xfrm>
            <a:off x="4376738" y="2895600"/>
            <a:ext cx="188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Times" pitchFamily="18" charset="0"/>
              </a:rPr>
              <a:t>Cell of interest- GFP</a:t>
            </a:r>
          </a:p>
        </p:txBody>
      </p:sp>
      <p:grpSp>
        <p:nvGrpSpPr>
          <p:cNvPr id="24587" name="Group 173"/>
          <p:cNvGrpSpPr>
            <a:grpSpLocks/>
          </p:cNvGrpSpPr>
          <p:nvPr/>
        </p:nvGrpSpPr>
        <p:grpSpPr bwMode="auto">
          <a:xfrm>
            <a:off x="1779588" y="1208088"/>
            <a:ext cx="6754812" cy="1916112"/>
            <a:chOff x="1131" y="1046"/>
            <a:chExt cx="4255" cy="1207"/>
          </a:xfrm>
        </p:grpSpPr>
        <p:grpSp>
          <p:nvGrpSpPr>
            <p:cNvPr id="24594" name="Group 174"/>
            <p:cNvGrpSpPr>
              <a:grpSpLocks/>
            </p:cNvGrpSpPr>
            <p:nvPr/>
          </p:nvGrpSpPr>
          <p:grpSpPr bwMode="auto">
            <a:xfrm>
              <a:off x="1131" y="1745"/>
              <a:ext cx="525" cy="508"/>
              <a:chOff x="1483" y="1268"/>
              <a:chExt cx="470" cy="444"/>
            </a:xfrm>
          </p:grpSpPr>
          <p:sp>
            <p:nvSpPr>
              <p:cNvPr id="25574" name="Freeform 175"/>
              <p:cNvSpPr>
                <a:spLocks/>
              </p:cNvSpPr>
              <p:nvPr/>
            </p:nvSpPr>
            <p:spPr bwMode="auto">
              <a:xfrm>
                <a:off x="1487" y="1272"/>
                <a:ext cx="462" cy="436"/>
              </a:xfrm>
              <a:custGeom>
                <a:avLst/>
                <a:gdLst>
                  <a:gd name="T0" fmla="*/ 493 w 450"/>
                  <a:gd name="T1" fmla="*/ 160 h 489"/>
                  <a:gd name="T2" fmla="*/ 495 w 450"/>
                  <a:gd name="T3" fmla="*/ 175 h 489"/>
                  <a:gd name="T4" fmla="*/ 513 w 450"/>
                  <a:gd name="T5" fmla="*/ 186 h 489"/>
                  <a:gd name="T6" fmla="*/ 488 w 450"/>
                  <a:gd name="T7" fmla="*/ 190 h 489"/>
                  <a:gd name="T8" fmla="*/ 461 w 450"/>
                  <a:gd name="T9" fmla="*/ 202 h 489"/>
                  <a:gd name="T10" fmla="*/ 439 w 450"/>
                  <a:gd name="T11" fmla="*/ 216 h 489"/>
                  <a:gd name="T12" fmla="*/ 438 w 450"/>
                  <a:gd name="T13" fmla="*/ 243 h 489"/>
                  <a:gd name="T14" fmla="*/ 423 w 450"/>
                  <a:gd name="T15" fmla="*/ 247 h 489"/>
                  <a:gd name="T16" fmla="*/ 410 w 450"/>
                  <a:gd name="T17" fmla="*/ 238 h 489"/>
                  <a:gd name="T18" fmla="*/ 387 w 450"/>
                  <a:gd name="T19" fmla="*/ 242 h 489"/>
                  <a:gd name="T20" fmla="*/ 350 w 450"/>
                  <a:gd name="T21" fmla="*/ 253 h 489"/>
                  <a:gd name="T22" fmla="*/ 329 w 450"/>
                  <a:gd name="T23" fmla="*/ 271 h 489"/>
                  <a:gd name="T24" fmla="*/ 312 w 450"/>
                  <a:gd name="T25" fmla="*/ 274 h 489"/>
                  <a:gd name="T26" fmla="*/ 298 w 450"/>
                  <a:gd name="T27" fmla="*/ 261 h 489"/>
                  <a:gd name="T28" fmla="*/ 260 w 450"/>
                  <a:gd name="T29" fmla="*/ 262 h 489"/>
                  <a:gd name="T30" fmla="*/ 199 w 450"/>
                  <a:gd name="T31" fmla="*/ 267 h 489"/>
                  <a:gd name="T32" fmla="*/ 184 w 450"/>
                  <a:gd name="T33" fmla="*/ 264 h 489"/>
                  <a:gd name="T34" fmla="*/ 167 w 450"/>
                  <a:gd name="T35" fmla="*/ 253 h 489"/>
                  <a:gd name="T36" fmla="*/ 119 w 450"/>
                  <a:gd name="T37" fmla="*/ 243 h 489"/>
                  <a:gd name="T38" fmla="*/ 91 w 450"/>
                  <a:gd name="T39" fmla="*/ 226 h 489"/>
                  <a:gd name="T40" fmla="*/ 71 w 450"/>
                  <a:gd name="T41" fmla="*/ 226 h 489"/>
                  <a:gd name="T42" fmla="*/ 46 w 450"/>
                  <a:gd name="T43" fmla="*/ 231 h 489"/>
                  <a:gd name="T44" fmla="*/ 52 w 450"/>
                  <a:gd name="T45" fmla="*/ 212 h 489"/>
                  <a:gd name="T46" fmla="*/ 40 w 450"/>
                  <a:gd name="T47" fmla="*/ 193 h 489"/>
                  <a:gd name="T48" fmla="*/ 15 w 450"/>
                  <a:gd name="T49" fmla="*/ 172 h 489"/>
                  <a:gd name="T50" fmla="*/ 9 w 450"/>
                  <a:gd name="T51" fmla="*/ 162 h 489"/>
                  <a:gd name="T52" fmla="*/ 15 w 450"/>
                  <a:gd name="T53" fmla="*/ 151 h 489"/>
                  <a:gd name="T54" fmla="*/ 14 w 450"/>
                  <a:gd name="T55" fmla="*/ 136 h 489"/>
                  <a:gd name="T56" fmla="*/ 16 w 450"/>
                  <a:gd name="T57" fmla="*/ 112 h 489"/>
                  <a:gd name="T58" fmla="*/ 2 w 450"/>
                  <a:gd name="T59" fmla="*/ 108 h 489"/>
                  <a:gd name="T60" fmla="*/ 29 w 450"/>
                  <a:gd name="T61" fmla="*/ 99 h 489"/>
                  <a:gd name="T62" fmla="*/ 37 w 450"/>
                  <a:gd name="T63" fmla="*/ 78 h 489"/>
                  <a:gd name="T64" fmla="*/ 53 w 450"/>
                  <a:gd name="T65" fmla="*/ 55 h 489"/>
                  <a:gd name="T66" fmla="*/ 44 w 450"/>
                  <a:gd name="T67" fmla="*/ 40 h 489"/>
                  <a:gd name="T68" fmla="*/ 55 w 450"/>
                  <a:gd name="T69" fmla="*/ 37 h 489"/>
                  <a:gd name="T70" fmla="*/ 85 w 450"/>
                  <a:gd name="T71" fmla="*/ 47 h 489"/>
                  <a:gd name="T72" fmla="*/ 115 w 450"/>
                  <a:gd name="T73" fmla="*/ 39 h 489"/>
                  <a:gd name="T74" fmla="*/ 137 w 450"/>
                  <a:gd name="T75" fmla="*/ 29 h 489"/>
                  <a:gd name="T76" fmla="*/ 127 w 450"/>
                  <a:gd name="T77" fmla="*/ 17 h 489"/>
                  <a:gd name="T78" fmla="*/ 133 w 450"/>
                  <a:gd name="T79" fmla="*/ 10 h 489"/>
                  <a:gd name="T80" fmla="*/ 160 w 450"/>
                  <a:gd name="T81" fmla="*/ 21 h 489"/>
                  <a:gd name="T82" fmla="*/ 199 w 450"/>
                  <a:gd name="T83" fmla="*/ 19 h 489"/>
                  <a:gd name="T84" fmla="*/ 217 w 450"/>
                  <a:gd name="T85" fmla="*/ 11 h 489"/>
                  <a:gd name="T86" fmla="*/ 238 w 450"/>
                  <a:gd name="T87" fmla="*/ 4 h 489"/>
                  <a:gd name="T88" fmla="*/ 246 w 450"/>
                  <a:gd name="T89" fmla="*/ 15 h 489"/>
                  <a:gd name="T90" fmla="*/ 277 w 450"/>
                  <a:gd name="T91" fmla="*/ 13 h 489"/>
                  <a:gd name="T92" fmla="*/ 318 w 450"/>
                  <a:gd name="T93" fmla="*/ 19 h 489"/>
                  <a:gd name="T94" fmla="*/ 371 w 450"/>
                  <a:gd name="T95" fmla="*/ 13 h 489"/>
                  <a:gd name="T96" fmla="*/ 383 w 450"/>
                  <a:gd name="T97" fmla="*/ 19 h 489"/>
                  <a:gd name="T98" fmla="*/ 371 w 450"/>
                  <a:gd name="T99" fmla="*/ 27 h 489"/>
                  <a:gd name="T100" fmla="*/ 393 w 450"/>
                  <a:gd name="T101" fmla="*/ 38 h 489"/>
                  <a:gd name="T102" fmla="*/ 405 w 450"/>
                  <a:gd name="T103" fmla="*/ 49 h 489"/>
                  <a:gd name="T104" fmla="*/ 436 w 450"/>
                  <a:gd name="T105" fmla="*/ 57 h 489"/>
                  <a:gd name="T106" fmla="*/ 463 w 450"/>
                  <a:gd name="T107" fmla="*/ 70 h 489"/>
                  <a:gd name="T108" fmla="*/ 491 w 450"/>
                  <a:gd name="T109" fmla="*/ 77 h 489"/>
                  <a:gd name="T110" fmla="*/ 478 w 450"/>
                  <a:gd name="T111" fmla="*/ 96 h 489"/>
                  <a:gd name="T112" fmla="*/ 491 w 450"/>
                  <a:gd name="T113" fmla="*/ 130 h 489"/>
                  <a:gd name="T114" fmla="*/ 512 w 450"/>
                  <a:gd name="T115" fmla="*/ 143 h 48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50"/>
                  <a:gd name="T175" fmla="*/ 0 h 489"/>
                  <a:gd name="T176" fmla="*/ 450 w 450"/>
                  <a:gd name="T177" fmla="*/ 489 h 48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50" h="489">
                    <a:moveTo>
                      <a:pt x="446" y="256"/>
                    </a:moveTo>
                    <a:lnTo>
                      <a:pt x="443" y="260"/>
                    </a:lnTo>
                    <a:lnTo>
                      <a:pt x="440" y="265"/>
                    </a:lnTo>
                    <a:lnTo>
                      <a:pt x="438" y="270"/>
                    </a:lnTo>
                    <a:lnTo>
                      <a:pt x="436" y="276"/>
                    </a:lnTo>
                    <a:lnTo>
                      <a:pt x="435" y="280"/>
                    </a:lnTo>
                    <a:lnTo>
                      <a:pt x="432" y="285"/>
                    </a:lnTo>
                    <a:lnTo>
                      <a:pt x="430" y="290"/>
                    </a:lnTo>
                    <a:lnTo>
                      <a:pt x="429" y="294"/>
                    </a:lnTo>
                    <a:lnTo>
                      <a:pt x="428" y="298"/>
                    </a:lnTo>
                    <a:lnTo>
                      <a:pt x="428" y="303"/>
                    </a:lnTo>
                    <a:lnTo>
                      <a:pt x="429" y="307"/>
                    </a:lnTo>
                    <a:lnTo>
                      <a:pt x="431" y="309"/>
                    </a:lnTo>
                    <a:lnTo>
                      <a:pt x="433" y="311"/>
                    </a:lnTo>
                    <a:lnTo>
                      <a:pt x="437" y="314"/>
                    </a:lnTo>
                    <a:lnTo>
                      <a:pt x="442" y="317"/>
                    </a:lnTo>
                    <a:lnTo>
                      <a:pt x="445" y="319"/>
                    </a:lnTo>
                    <a:lnTo>
                      <a:pt x="447" y="321"/>
                    </a:lnTo>
                    <a:lnTo>
                      <a:pt x="449" y="323"/>
                    </a:lnTo>
                    <a:lnTo>
                      <a:pt x="450" y="326"/>
                    </a:lnTo>
                    <a:lnTo>
                      <a:pt x="450" y="330"/>
                    </a:lnTo>
                    <a:lnTo>
                      <a:pt x="449" y="331"/>
                    </a:lnTo>
                    <a:lnTo>
                      <a:pt x="448" y="333"/>
                    </a:lnTo>
                    <a:lnTo>
                      <a:pt x="447" y="334"/>
                    </a:lnTo>
                    <a:lnTo>
                      <a:pt x="446" y="335"/>
                    </a:lnTo>
                    <a:lnTo>
                      <a:pt x="442" y="336"/>
                    </a:lnTo>
                    <a:lnTo>
                      <a:pt x="434" y="337"/>
                    </a:lnTo>
                    <a:lnTo>
                      <a:pt x="428" y="338"/>
                    </a:lnTo>
                    <a:lnTo>
                      <a:pt x="424" y="339"/>
                    </a:lnTo>
                    <a:lnTo>
                      <a:pt x="421" y="341"/>
                    </a:lnTo>
                    <a:lnTo>
                      <a:pt x="418" y="342"/>
                    </a:lnTo>
                    <a:lnTo>
                      <a:pt x="416" y="344"/>
                    </a:lnTo>
                    <a:lnTo>
                      <a:pt x="412" y="349"/>
                    </a:lnTo>
                    <a:lnTo>
                      <a:pt x="408" y="356"/>
                    </a:lnTo>
                    <a:lnTo>
                      <a:pt x="404" y="360"/>
                    </a:lnTo>
                    <a:lnTo>
                      <a:pt x="398" y="365"/>
                    </a:lnTo>
                    <a:lnTo>
                      <a:pt x="393" y="370"/>
                    </a:lnTo>
                    <a:lnTo>
                      <a:pt x="391" y="372"/>
                    </a:lnTo>
                    <a:lnTo>
                      <a:pt x="389" y="375"/>
                    </a:lnTo>
                    <a:lnTo>
                      <a:pt x="387" y="378"/>
                    </a:lnTo>
                    <a:lnTo>
                      <a:pt x="386" y="380"/>
                    </a:lnTo>
                    <a:lnTo>
                      <a:pt x="385" y="383"/>
                    </a:lnTo>
                    <a:lnTo>
                      <a:pt x="385" y="386"/>
                    </a:lnTo>
                    <a:lnTo>
                      <a:pt x="384" y="393"/>
                    </a:lnTo>
                    <a:lnTo>
                      <a:pt x="385" y="400"/>
                    </a:lnTo>
                    <a:lnTo>
                      <a:pt x="386" y="413"/>
                    </a:lnTo>
                    <a:lnTo>
                      <a:pt x="386" y="419"/>
                    </a:lnTo>
                    <a:lnTo>
                      <a:pt x="386" y="425"/>
                    </a:lnTo>
                    <a:lnTo>
                      <a:pt x="384" y="431"/>
                    </a:lnTo>
                    <a:lnTo>
                      <a:pt x="383" y="433"/>
                    </a:lnTo>
                    <a:lnTo>
                      <a:pt x="382" y="435"/>
                    </a:lnTo>
                    <a:lnTo>
                      <a:pt x="381" y="437"/>
                    </a:lnTo>
                    <a:lnTo>
                      <a:pt x="379" y="438"/>
                    </a:lnTo>
                    <a:lnTo>
                      <a:pt x="376" y="439"/>
                    </a:lnTo>
                    <a:lnTo>
                      <a:pt x="374" y="439"/>
                    </a:lnTo>
                    <a:lnTo>
                      <a:pt x="371" y="438"/>
                    </a:lnTo>
                    <a:lnTo>
                      <a:pt x="369" y="436"/>
                    </a:lnTo>
                    <a:lnTo>
                      <a:pt x="367" y="434"/>
                    </a:lnTo>
                    <a:lnTo>
                      <a:pt x="365" y="431"/>
                    </a:lnTo>
                    <a:lnTo>
                      <a:pt x="362" y="426"/>
                    </a:lnTo>
                    <a:lnTo>
                      <a:pt x="361" y="424"/>
                    </a:lnTo>
                    <a:lnTo>
                      <a:pt x="360" y="423"/>
                    </a:lnTo>
                    <a:lnTo>
                      <a:pt x="359" y="423"/>
                    </a:lnTo>
                    <a:lnTo>
                      <a:pt x="357" y="422"/>
                    </a:lnTo>
                    <a:lnTo>
                      <a:pt x="355" y="421"/>
                    </a:lnTo>
                    <a:lnTo>
                      <a:pt x="353" y="421"/>
                    </a:lnTo>
                    <a:lnTo>
                      <a:pt x="351" y="422"/>
                    </a:lnTo>
                    <a:lnTo>
                      <a:pt x="347" y="424"/>
                    </a:lnTo>
                    <a:lnTo>
                      <a:pt x="343" y="427"/>
                    </a:lnTo>
                    <a:lnTo>
                      <a:pt x="339" y="430"/>
                    </a:lnTo>
                    <a:lnTo>
                      <a:pt x="336" y="433"/>
                    </a:lnTo>
                    <a:lnTo>
                      <a:pt x="330" y="439"/>
                    </a:lnTo>
                    <a:lnTo>
                      <a:pt x="325" y="442"/>
                    </a:lnTo>
                    <a:lnTo>
                      <a:pt x="320" y="444"/>
                    </a:lnTo>
                    <a:lnTo>
                      <a:pt x="316" y="445"/>
                    </a:lnTo>
                    <a:lnTo>
                      <a:pt x="311" y="447"/>
                    </a:lnTo>
                    <a:lnTo>
                      <a:pt x="307" y="449"/>
                    </a:lnTo>
                    <a:lnTo>
                      <a:pt x="303" y="452"/>
                    </a:lnTo>
                    <a:lnTo>
                      <a:pt x="301" y="456"/>
                    </a:lnTo>
                    <a:lnTo>
                      <a:pt x="299" y="459"/>
                    </a:lnTo>
                    <a:lnTo>
                      <a:pt x="295" y="467"/>
                    </a:lnTo>
                    <a:lnTo>
                      <a:pt x="292" y="475"/>
                    </a:lnTo>
                    <a:lnTo>
                      <a:pt x="290" y="480"/>
                    </a:lnTo>
                    <a:lnTo>
                      <a:pt x="288" y="482"/>
                    </a:lnTo>
                    <a:lnTo>
                      <a:pt x="287" y="484"/>
                    </a:lnTo>
                    <a:lnTo>
                      <a:pt x="285" y="486"/>
                    </a:lnTo>
                    <a:lnTo>
                      <a:pt x="283" y="488"/>
                    </a:lnTo>
                    <a:lnTo>
                      <a:pt x="281" y="489"/>
                    </a:lnTo>
                    <a:lnTo>
                      <a:pt x="278" y="489"/>
                    </a:lnTo>
                    <a:lnTo>
                      <a:pt x="276" y="488"/>
                    </a:lnTo>
                    <a:lnTo>
                      <a:pt x="274" y="486"/>
                    </a:lnTo>
                    <a:lnTo>
                      <a:pt x="272" y="483"/>
                    </a:lnTo>
                    <a:lnTo>
                      <a:pt x="270" y="480"/>
                    </a:lnTo>
                    <a:lnTo>
                      <a:pt x="268" y="474"/>
                    </a:lnTo>
                    <a:lnTo>
                      <a:pt x="266" y="471"/>
                    </a:lnTo>
                    <a:lnTo>
                      <a:pt x="265" y="468"/>
                    </a:lnTo>
                    <a:lnTo>
                      <a:pt x="263" y="466"/>
                    </a:lnTo>
                    <a:lnTo>
                      <a:pt x="261" y="464"/>
                    </a:lnTo>
                    <a:lnTo>
                      <a:pt x="259" y="463"/>
                    </a:lnTo>
                    <a:lnTo>
                      <a:pt x="257" y="462"/>
                    </a:lnTo>
                    <a:lnTo>
                      <a:pt x="252" y="461"/>
                    </a:lnTo>
                    <a:lnTo>
                      <a:pt x="247" y="462"/>
                    </a:lnTo>
                    <a:lnTo>
                      <a:pt x="238" y="464"/>
                    </a:lnTo>
                    <a:lnTo>
                      <a:pt x="233" y="465"/>
                    </a:lnTo>
                    <a:lnTo>
                      <a:pt x="228" y="465"/>
                    </a:lnTo>
                    <a:lnTo>
                      <a:pt x="214" y="464"/>
                    </a:lnTo>
                    <a:lnTo>
                      <a:pt x="207" y="465"/>
                    </a:lnTo>
                    <a:lnTo>
                      <a:pt x="204" y="465"/>
                    </a:lnTo>
                    <a:lnTo>
                      <a:pt x="201" y="466"/>
                    </a:lnTo>
                    <a:lnTo>
                      <a:pt x="187" y="472"/>
                    </a:lnTo>
                    <a:lnTo>
                      <a:pt x="180" y="474"/>
                    </a:lnTo>
                    <a:lnTo>
                      <a:pt x="174" y="475"/>
                    </a:lnTo>
                    <a:lnTo>
                      <a:pt x="169" y="475"/>
                    </a:lnTo>
                    <a:lnTo>
                      <a:pt x="166" y="475"/>
                    </a:lnTo>
                    <a:lnTo>
                      <a:pt x="165" y="474"/>
                    </a:lnTo>
                    <a:lnTo>
                      <a:pt x="163" y="473"/>
                    </a:lnTo>
                    <a:lnTo>
                      <a:pt x="162" y="472"/>
                    </a:lnTo>
                    <a:lnTo>
                      <a:pt x="161" y="470"/>
                    </a:lnTo>
                    <a:lnTo>
                      <a:pt x="161" y="468"/>
                    </a:lnTo>
                    <a:lnTo>
                      <a:pt x="161" y="465"/>
                    </a:lnTo>
                    <a:lnTo>
                      <a:pt x="160" y="462"/>
                    </a:lnTo>
                    <a:lnTo>
                      <a:pt x="159" y="459"/>
                    </a:lnTo>
                    <a:lnTo>
                      <a:pt x="157" y="457"/>
                    </a:lnTo>
                    <a:lnTo>
                      <a:pt x="155" y="455"/>
                    </a:lnTo>
                    <a:lnTo>
                      <a:pt x="153" y="453"/>
                    </a:lnTo>
                    <a:lnTo>
                      <a:pt x="147" y="449"/>
                    </a:lnTo>
                    <a:lnTo>
                      <a:pt x="141" y="447"/>
                    </a:lnTo>
                    <a:lnTo>
                      <a:pt x="135" y="444"/>
                    </a:lnTo>
                    <a:lnTo>
                      <a:pt x="124" y="440"/>
                    </a:lnTo>
                    <a:lnTo>
                      <a:pt x="119" y="438"/>
                    </a:lnTo>
                    <a:lnTo>
                      <a:pt x="115" y="437"/>
                    </a:lnTo>
                    <a:lnTo>
                      <a:pt x="107" y="434"/>
                    </a:lnTo>
                    <a:lnTo>
                      <a:pt x="104" y="432"/>
                    </a:lnTo>
                    <a:lnTo>
                      <a:pt x="100" y="430"/>
                    </a:lnTo>
                    <a:lnTo>
                      <a:pt x="97" y="427"/>
                    </a:lnTo>
                    <a:lnTo>
                      <a:pt x="93" y="422"/>
                    </a:lnTo>
                    <a:lnTo>
                      <a:pt x="90" y="416"/>
                    </a:lnTo>
                    <a:lnTo>
                      <a:pt x="85" y="409"/>
                    </a:lnTo>
                    <a:lnTo>
                      <a:pt x="83" y="406"/>
                    </a:lnTo>
                    <a:lnTo>
                      <a:pt x="81" y="403"/>
                    </a:lnTo>
                    <a:lnTo>
                      <a:pt x="78" y="401"/>
                    </a:lnTo>
                    <a:lnTo>
                      <a:pt x="75" y="399"/>
                    </a:lnTo>
                    <a:lnTo>
                      <a:pt x="73" y="398"/>
                    </a:lnTo>
                    <a:lnTo>
                      <a:pt x="70" y="398"/>
                    </a:lnTo>
                    <a:lnTo>
                      <a:pt x="68" y="399"/>
                    </a:lnTo>
                    <a:lnTo>
                      <a:pt x="66" y="400"/>
                    </a:lnTo>
                    <a:lnTo>
                      <a:pt x="61" y="403"/>
                    </a:lnTo>
                    <a:lnTo>
                      <a:pt x="56" y="407"/>
                    </a:lnTo>
                    <a:lnTo>
                      <a:pt x="52" y="410"/>
                    </a:lnTo>
                    <a:lnTo>
                      <a:pt x="47" y="413"/>
                    </a:lnTo>
                    <a:lnTo>
                      <a:pt x="44" y="413"/>
                    </a:lnTo>
                    <a:lnTo>
                      <a:pt x="42" y="413"/>
                    </a:lnTo>
                    <a:lnTo>
                      <a:pt x="42" y="412"/>
                    </a:lnTo>
                    <a:lnTo>
                      <a:pt x="41" y="411"/>
                    </a:lnTo>
                    <a:lnTo>
                      <a:pt x="41" y="410"/>
                    </a:lnTo>
                    <a:lnTo>
                      <a:pt x="40" y="408"/>
                    </a:lnTo>
                    <a:lnTo>
                      <a:pt x="40" y="404"/>
                    </a:lnTo>
                    <a:lnTo>
                      <a:pt x="41" y="399"/>
                    </a:lnTo>
                    <a:lnTo>
                      <a:pt x="42" y="395"/>
                    </a:lnTo>
                    <a:lnTo>
                      <a:pt x="45" y="385"/>
                    </a:lnTo>
                    <a:lnTo>
                      <a:pt x="47" y="377"/>
                    </a:lnTo>
                    <a:lnTo>
                      <a:pt x="48" y="372"/>
                    </a:lnTo>
                    <a:lnTo>
                      <a:pt x="47" y="367"/>
                    </a:lnTo>
                    <a:lnTo>
                      <a:pt x="46" y="363"/>
                    </a:lnTo>
                    <a:lnTo>
                      <a:pt x="44" y="359"/>
                    </a:lnTo>
                    <a:lnTo>
                      <a:pt x="40" y="352"/>
                    </a:lnTo>
                    <a:lnTo>
                      <a:pt x="37" y="348"/>
                    </a:lnTo>
                    <a:lnTo>
                      <a:pt x="35" y="343"/>
                    </a:lnTo>
                    <a:lnTo>
                      <a:pt x="33" y="338"/>
                    </a:lnTo>
                    <a:lnTo>
                      <a:pt x="31" y="333"/>
                    </a:lnTo>
                    <a:lnTo>
                      <a:pt x="28" y="322"/>
                    </a:lnTo>
                    <a:lnTo>
                      <a:pt x="26" y="317"/>
                    </a:lnTo>
                    <a:lnTo>
                      <a:pt x="23" y="312"/>
                    </a:lnTo>
                    <a:lnTo>
                      <a:pt x="20" y="308"/>
                    </a:lnTo>
                    <a:lnTo>
                      <a:pt x="15" y="305"/>
                    </a:lnTo>
                    <a:lnTo>
                      <a:pt x="14" y="304"/>
                    </a:lnTo>
                    <a:lnTo>
                      <a:pt x="13" y="303"/>
                    </a:lnTo>
                    <a:lnTo>
                      <a:pt x="11" y="301"/>
                    </a:lnTo>
                    <a:lnTo>
                      <a:pt x="10" y="298"/>
                    </a:lnTo>
                    <a:lnTo>
                      <a:pt x="9" y="294"/>
                    </a:lnTo>
                    <a:lnTo>
                      <a:pt x="9" y="291"/>
                    </a:lnTo>
                    <a:lnTo>
                      <a:pt x="9" y="288"/>
                    </a:lnTo>
                    <a:lnTo>
                      <a:pt x="10" y="285"/>
                    </a:lnTo>
                    <a:lnTo>
                      <a:pt x="11" y="283"/>
                    </a:lnTo>
                    <a:lnTo>
                      <a:pt x="14" y="280"/>
                    </a:lnTo>
                    <a:lnTo>
                      <a:pt x="15" y="278"/>
                    </a:lnTo>
                    <a:lnTo>
                      <a:pt x="16" y="276"/>
                    </a:lnTo>
                    <a:lnTo>
                      <a:pt x="16" y="272"/>
                    </a:lnTo>
                    <a:lnTo>
                      <a:pt x="15" y="268"/>
                    </a:lnTo>
                    <a:lnTo>
                      <a:pt x="12" y="260"/>
                    </a:lnTo>
                    <a:lnTo>
                      <a:pt x="11" y="256"/>
                    </a:lnTo>
                    <a:lnTo>
                      <a:pt x="10" y="252"/>
                    </a:lnTo>
                    <a:lnTo>
                      <a:pt x="10" y="250"/>
                    </a:lnTo>
                    <a:lnTo>
                      <a:pt x="11" y="248"/>
                    </a:lnTo>
                    <a:lnTo>
                      <a:pt x="13" y="246"/>
                    </a:lnTo>
                    <a:lnTo>
                      <a:pt x="14" y="243"/>
                    </a:lnTo>
                    <a:lnTo>
                      <a:pt x="16" y="240"/>
                    </a:lnTo>
                    <a:lnTo>
                      <a:pt x="19" y="224"/>
                    </a:lnTo>
                    <a:lnTo>
                      <a:pt x="19" y="216"/>
                    </a:lnTo>
                    <a:lnTo>
                      <a:pt x="20" y="208"/>
                    </a:lnTo>
                    <a:lnTo>
                      <a:pt x="19" y="204"/>
                    </a:lnTo>
                    <a:lnTo>
                      <a:pt x="18" y="201"/>
                    </a:lnTo>
                    <a:lnTo>
                      <a:pt x="16" y="199"/>
                    </a:lnTo>
                    <a:lnTo>
                      <a:pt x="14" y="198"/>
                    </a:lnTo>
                    <a:lnTo>
                      <a:pt x="11" y="198"/>
                    </a:lnTo>
                    <a:lnTo>
                      <a:pt x="8" y="197"/>
                    </a:lnTo>
                    <a:lnTo>
                      <a:pt x="1" y="196"/>
                    </a:lnTo>
                    <a:lnTo>
                      <a:pt x="0" y="196"/>
                    </a:lnTo>
                    <a:lnTo>
                      <a:pt x="0" y="194"/>
                    </a:lnTo>
                    <a:lnTo>
                      <a:pt x="2" y="191"/>
                    </a:lnTo>
                    <a:lnTo>
                      <a:pt x="4" y="189"/>
                    </a:lnTo>
                    <a:lnTo>
                      <a:pt x="10" y="183"/>
                    </a:lnTo>
                    <a:lnTo>
                      <a:pt x="13" y="181"/>
                    </a:lnTo>
                    <a:lnTo>
                      <a:pt x="16" y="180"/>
                    </a:lnTo>
                    <a:lnTo>
                      <a:pt x="19" y="179"/>
                    </a:lnTo>
                    <a:lnTo>
                      <a:pt x="21" y="178"/>
                    </a:lnTo>
                    <a:lnTo>
                      <a:pt x="24" y="176"/>
                    </a:lnTo>
                    <a:lnTo>
                      <a:pt x="25" y="174"/>
                    </a:lnTo>
                    <a:lnTo>
                      <a:pt x="28" y="168"/>
                    </a:lnTo>
                    <a:lnTo>
                      <a:pt x="29" y="163"/>
                    </a:lnTo>
                    <a:lnTo>
                      <a:pt x="30" y="156"/>
                    </a:lnTo>
                    <a:lnTo>
                      <a:pt x="30" y="150"/>
                    </a:lnTo>
                    <a:lnTo>
                      <a:pt x="31" y="144"/>
                    </a:lnTo>
                    <a:lnTo>
                      <a:pt x="32" y="138"/>
                    </a:lnTo>
                    <a:lnTo>
                      <a:pt x="34" y="134"/>
                    </a:lnTo>
                    <a:lnTo>
                      <a:pt x="36" y="130"/>
                    </a:lnTo>
                    <a:lnTo>
                      <a:pt x="41" y="123"/>
                    </a:lnTo>
                    <a:lnTo>
                      <a:pt x="44" y="116"/>
                    </a:lnTo>
                    <a:lnTo>
                      <a:pt x="46" y="108"/>
                    </a:lnTo>
                    <a:lnTo>
                      <a:pt x="47" y="104"/>
                    </a:lnTo>
                    <a:lnTo>
                      <a:pt x="48" y="100"/>
                    </a:lnTo>
                    <a:lnTo>
                      <a:pt x="48" y="96"/>
                    </a:lnTo>
                    <a:lnTo>
                      <a:pt x="48" y="93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0" y="76"/>
                    </a:lnTo>
                    <a:lnTo>
                      <a:pt x="39" y="74"/>
                    </a:lnTo>
                    <a:lnTo>
                      <a:pt x="39" y="72"/>
                    </a:lnTo>
                    <a:lnTo>
                      <a:pt x="39" y="70"/>
                    </a:lnTo>
                    <a:lnTo>
                      <a:pt x="40" y="69"/>
                    </a:lnTo>
                    <a:lnTo>
                      <a:pt x="41" y="68"/>
                    </a:lnTo>
                    <a:lnTo>
                      <a:pt x="43" y="67"/>
                    </a:lnTo>
                    <a:lnTo>
                      <a:pt x="45" y="67"/>
                    </a:lnTo>
                    <a:lnTo>
                      <a:pt x="48" y="67"/>
                    </a:lnTo>
                    <a:lnTo>
                      <a:pt x="50" y="67"/>
                    </a:lnTo>
                    <a:lnTo>
                      <a:pt x="52" y="68"/>
                    </a:lnTo>
                    <a:lnTo>
                      <a:pt x="56" y="71"/>
                    </a:lnTo>
                    <a:lnTo>
                      <a:pt x="63" y="77"/>
                    </a:lnTo>
                    <a:lnTo>
                      <a:pt x="67" y="81"/>
                    </a:lnTo>
                    <a:lnTo>
                      <a:pt x="71" y="83"/>
                    </a:lnTo>
                    <a:lnTo>
                      <a:pt x="73" y="84"/>
                    </a:lnTo>
                    <a:lnTo>
                      <a:pt x="75" y="84"/>
                    </a:lnTo>
                    <a:lnTo>
                      <a:pt x="77" y="84"/>
                    </a:lnTo>
                    <a:lnTo>
                      <a:pt x="80" y="84"/>
                    </a:lnTo>
                    <a:lnTo>
                      <a:pt x="82" y="82"/>
                    </a:lnTo>
                    <a:lnTo>
                      <a:pt x="85" y="81"/>
                    </a:lnTo>
                    <a:lnTo>
                      <a:pt x="90" y="77"/>
                    </a:lnTo>
                    <a:lnTo>
                      <a:pt x="94" y="73"/>
                    </a:lnTo>
                    <a:lnTo>
                      <a:pt x="100" y="69"/>
                    </a:lnTo>
                    <a:lnTo>
                      <a:pt x="107" y="65"/>
                    </a:lnTo>
                    <a:lnTo>
                      <a:pt x="110" y="63"/>
                    </a:lnTo>
                    <a:lnTo>
                      <a:pt x="114" y="61"/>
                    </a:lnTo>
                    <a:lnTo>
                      <a:pt x="117" y="58"/>
                    </a:lnTo>
                    <a:lnTo>
                      <a:pt x="120" y="55"/>
                    </a:lnTo>
                    <a:lnTo>
                      <a:pt x="120" y="53"/>
                    </a:lnTo>
                    <a:lnTo>
                      <a:pt x="121" y="51"/>
                    </a:lnTo>
                    <a:lnTo>
                      <a:pt x="121" y="49"/>
                    </a:lnTo>
                    <a:lnTo>
                      <a:pt x="121" y="47"/>
                    </a:lnTo>
                    <a:lnTo>
                      <a:pt x="121" y="45"/>
                    </a:lnTo>
                    <a:lnTo>
                      <a:pt x="120" y="44"/>
                    </a:lnTo>
                    <a:lnTo>
                      <a:pt x="119" y="40"/>
                    </a:lnTo>
                    <a:lnTo>
                      <a:pt x="114" y="33"/>
                    </a:lnTo>
                    <a:lnTo>
                      <a:pt x="112" y="29"/>
                    </a:lnTo>
                    <a:lnTo>
                      <a:pt x="110" y="25"/>
                    </a:lnTo>
                    <a:lnTo>
                      <a:pt x="110" y="24"/>
                    </a:lnTo>
                    <a:lnTo>
                      <a:pt x="111" y="22"/>
                    </a:lnTo>
                    <a:lnTo>
                      <a:pt x="112" y="20"/>
                    </a:lnTo>
                    <a:lnTo>
                      <a:pt x="113" y="19"/>
                    </a:lnTo>
                    <a:lnTo>
                      <a:pt x="116" y="17"/>
                    </a:lnTo>
                    <a:lnTo>
                      <a:pt x="118" y="17"/>
                    </a:lnTo>
                    <a:lnTo>
                      <a:pt x="120" y="17"/>
                    </a:lnTo>
                    <a:lnTo>
                      <a:pt x="122" y="18"/>
                    </a:lnTo>
                    <a:lnTo>
                      <a:pt x="127" y="22"/>
                    </a:lnTo>
                    <a:lnTo>
                      <a:pt x="131" y="27"/>
                    </a:lnTo>
                    <a:lnTo>
                      <a:pt x="135" y="32"/>
                    </a:lnTo>
                    <a:lnTo>
                      <a:pt x="139" y="37"/>
                    </a:lnTo>
                    <a:lnTo>
                      <a:pt x="140" y="38"/>
                    </a:lnTo>
                    <a:lnTo>
                      <a:pt x="142" y="38"/>
                    </a:lnTo>
                    <a:lnTo>
                      <a:pt x="144" y="39"/>
                    </a:lnTo>
                    <a:lnTo>
                      <a:pt x="147" y="39"/>
                    </a:lnTo>
                    <a:lnTo>
                      <a:pt x="150" y="39"/>
                    </a:lnTo>
                    <a:lnTo>
                      <a:pt x="159" y="36"/>
                    </a:lnTo>
                    <a:lnTo>
                      <a:pt x="169" y="35"/>
                    </a:lnTo>
                    <a:lnTo>
                      <a:pt x="174" y="33"/>
                    </a:lnTo>
                    <a:lnTo>
                      <a:pt x="179" y="32"/>
                    </a:lnTo>
                    <a:lnTo>
                      <a:pt x="181" y="31"/>
                    </a:lnTo>
                    <a:lnTo>
                      <a:pt x="183" y="30"/>
                    </a:lnTo>
                    <a:lnTo>
                      <a:pt x="185" y="28"/>
                    </a:lnTo>
                    <a:lnTo>
                      <a:pt x="187" y="27"/>
                    </a:lnTo>
                    <a:lnTo>
                      <a:pt x="189" y="24"/>
                    </a:lnTo>
                    <a:lnTo>
                      <a:pt x="191" y="19"/>
                    </a:lnTo>
                    <a:lnTo>
                      <a:pt x="196" y="8"/>
                    </a:lnTo>
                    <a:lnTo>
                      <a:pt x="199" y="4"/>
                    </a:lnTo>
                    <a:lnTo>
                      <a:pt x="202" y="1"/>
                    </a:lnTo>
                    <a:lnTo>
                      <a:pt x="203" y="0"/>
                    </a:lnTo>
                    <a:lnTo>
                      <a:pt x="205" y="1"/>
                    </a:lnTo>
                    <a:lnTo>
                      <a:pt x="207" y="2"/>
                    </a:lnTo>
                    <a:lnTo>
                      <a:pt x="208" y="4"/>
                    </a:lnTo>
                    <a:lnTo>
                      <a:pt x="209" y="7"/>
                    </a:lnTo>
                    <a:lnTo>
                      <a:pt x="210" y="10"/>
                    </a:lnTo>
                    <a:lnTo>
                      <a:pt x="210" y="17"/>
                    </a:lnTo>
                    <a:lnTo>
                      <a:pt x="210" y="19"/>
                    </a:lnTo>
                    <a:lnTo>
                      <a:pt x="211" y="22"/>
                    </a:lnTo>
                    <a:lnTo>
                      <a:pt x="213" y="25"/>
                    </a:lnTo>
                    <a:lnTo>
                      <a:pt x="216" y="27"/>
                    </a:lnTo>
                    <a:lnTo>
                      <a:pt x="219" y="28"/>
                    </a:lnTo>
                    <a:lnTo>
                      <a:pt x="223" y="28"/>
                    </a:lnTo>
                    <a:lnTo>
                      <a:pt x="226" y="27"/>
                    </a:lnTo>
                    <a:lnTo>
                      <a:pt x="230" y="27"/>
                    </a:lnTo>
                    <a:lnTo>
                      <a:pt x="236" y="25"/>
                    </a:lnTo>
                    <a:lnTo>
                      <a:pt x="240" y="24"/>
                    </a:lnTo>
                    <a:lnTo>
                      <a:pt x="243" y="23"/>
                    </a:lnTo>
                    <a:lnTo>
                      <a:pt x="248" y="23"/>
                    </a:lnTo>
                    <a:lnTo>
                      <a:pt x="252" y="24"/>
                    </a:lnTo>
                    <a:lnTo>
                      <a:pt x="257" y="26"/>
                    </a:lnTo>
                    <a:lnTo>
                      <a:pt x="261" y="27"/>
                    </a:lnTo>
                    <a:lnTo>
                      <a:pt x="270" y="30"/>
                    </a:lnTo>
                    <a:lnTo>
                      <a:pt x="275" y="31"/>
                    </a:lnTo>
                    <a:lnTo>
                      <a:pt x="279" y="32"/>
                    </a:lnTo>
                    <a:lnTo>
                      <a:pt x="284" y="31"/>
                    </a:lnTo>
                    <a:lnTo>
                      <a:pt x="289" y="31"/>
                    </a:lnTo>
                    <a:lnTo>
                      <a:pt x="300" y="28"/>
                    </a:lnTo>
                    <a:lnTo>
                      <a:pt x="310" y="25"/>
                    </a:lnTo>
                    <a:lnTo>
                      <a:pt x="315" y="24"/>
                    </a:lnTo>
                    <a:lnTo>
                      <a:pt x="320" y="23"/>
                    </a:lnTo>
                    <a:lnTo>
                      <a:pt x="325" y="23"/>
                    </a:lnTo>
                    <a:lnTo>
                      <a:pt x="330" y="24"/>
                    </a:lnTo>
                    <a:lnTo>
                      <a:pt x="332" y="25"/>
                    </a:lnTo>
                    <a:lnTo>
                      <a:pt x="334" y="26"/>
                    </a:lnTo>
                    <a:lnTo>
                      <a:pt x="336" y="28"/>
                    </a:lnTo>
                    <a:lnTo>
                      <a:pt x="336" y="31"/>
                    </a:lnTo>
                    <a:lnTo>
                      <a:pt x="336" y="32"/>
                    </a:lnTo>
                    <a:lnTo>
                      <a:pt x="336" y="34"/>
                    </a:lnTo>
                    <a:lnTo>
                      <a:pt x="335" y="35"/>
                    </a:lnTo>
                    <a:lnTo>
                      <a:pt x="334" y="36"/>
                    </a:lnTo>
                    <a:lnTo>
                      <a:pt x="330" y="40"/>
                    </a:lnTo>
                    <a:lnTo>
                      <a:pt x="327" y="42"/>
                    </a:lnTo>
                    <a:lnTo>
                      <a:pt x="326" y="45"/>
                    </a:lnTo>
                    <a:lnTo>
                      <a:pt x="325" y="46"/>
                    </a:lnTo>
                    <a:lnTo>
                      <a:pt x="325" y="48"/>
                    </a:lnTo>
                    <a:lnTo>
                      <a:pt x="325" y="49"/>
                    </a:lnTo>
                    <a:lnTo>
                      <a:pt x="325" y="51"/>
                    </a:lnTo>
                    <a:lnTo>
                      <a:pt x="327" y="55"/>
                    </a:lnTo>
                    <a:lnTo>
                      <a:pt x="329" y="57"/>
                    </a:lnTo>
                    <a:lnTo>
                      <a:pt x="335" y="61"/>
                    </a:lnTo>
                    <a:lnTo>
                      <a:pt x="342" y="65"/>
                    </a:lnTo>
                    <a:lnTo>
                      <a:pt x="345" y="68"/>
                    </a:lnTo>
                    <a:lnTo>
                      <a:pt x="347" y="71"/>
                    </a:lnTo>
                    <a:lnTo>
                      <a:pt x="348" y="74"/>
                    </a:lnTo>
                    <a:lnTo>
                      <a:pt x="349" y="77"/>
                    </a:lnTo>
                    <a:lnTo>
                      <a:pt x="350" y="82"/>
                    </a:lnTo>
                    <a:lnTo>
                      <a:pt x="351" y="84"/>
                    </a:lnTo>
                    <a:lnTo>
                      <a:pt x="353" y="85"/>
                    </a:lnTo>
                    <a:lnTo>
                      <a:pt x="355" y="87"/>
                    </a:lnTo>
                    <a:lnTo>
                      <a:pt x="359" y="88"/>
                    </a:lnTo>
                    <a:lnTo>
                      <a:pt x="366" y="91"/>
                    </a:lnTo>
                    <a:lnTo>
                      <a:pt x="373" y="93"/>
                    </a:lnTo>
                    <a:lnTo>
                      <a:pt x="375" y="95"/>
                    </a:lnTo>
                    <a:lnTo>
                      <a:pt x="378" y="97"/>
                    </a:lnTo>
                    <a:lnTo>
                      <a:pt x="381" y="99"/>
                    </a:lnTo>
                    <a:lnTo>
                      <a:pt x="383" y="102"/>
                    </a:lnTo>
                    <a:lnTo>
                      <a:pt x="387" y="108"/>
                    </a:lnTo>
                    <a:lnTo>
                      <a:pt x="391" y="115"/>
                    </a:lnTo>
                    <a:lnTo>
                      <a:pt x="393" y="118"/>
                    </a:lnTo>
                    <a:lnTo>
                      <a:pt x="396" y="121"/>
                    </a:lnTo>
                    <a:lnTo>
                      <a:pt x="398" y="123"/>
                    </a:lnTo>
                    <a:lnTo>
                      <a:pt x="401" y="125"/>
                    </a:lnTo>
                    <a:lnTo>
                      <a:pt x="406" y="126"/>
                    </a:lnTo>
                    <a:lnTo>
                      <a:pt x="411" y="128"/>
                    </a:lnTo>
                    <a:lnTo>
                      <a:pt x="421" y="130"/>
                    </a:lnTo>
                    <a:lnTo>
                      <a:pt x="425" y="131"/>
                    </a:lnTo>
                    <a:lnTo>
                      <a:pt x="428" y="132"/>
                    </a:lnTo>
                    <a:lnTo>
                      <a:pt x="431" y="134"/>
                    </a:lnTo>
                    <a:lnTo>
                      <a:pt x="431" y="135"/>
                    </a:lnTo>
                    <a:lnTo>
                      <a:pt x="431" y="136"/>
                    </a:lnTo>
                    <a:lnTo>
                      <a:pt x="429" y="141"/>
                    </a:lnTo>
                    <a:lnTo>
                      <a:pt x="426" y="146"/>
                    </a:lnTo>
                    <a:lnTo>
                      <a:pt x="424" y="151"/>
                    </a:lnTo>
                    <a:lnTo>
                      <a:pt x="422" y="156"/>
                    </a:lnTo>
                    <a:lnTo>
                      <a:pt x="420" y="163"/>
                    </a:lnTo>
                    <a:lnTo>
                      <a:pt x="420" y="167"/>
                    </a:lnTo>
                    <a:lnTo>
                      <a:pt x="420" y="171"/>
                    </a:lnTo>
                    <a:lnTo>
                      <a:pt x="422" y="186"/>
                    </a:lnTo>
                    <a:lnTo>
                      <a:pt x="422" y="195"/>
                    </a:lnTo>
                    <a:lnTo>
                      <a:pt x="423" y="207"/>
                    </a:lnTo>
                    <a:lnTo>
                      <a:pt x="424" y="219"/>
                    </a:lnTo>
                    <a:lnTo>
                      <a:pt x="425" y="224"/>
                    </a:lnTo>
                    <a:lnTo>
                      <a:pt x="427" y="227"/>
                    </a:lnTo>
                    <a:lnTo>
                      <a:pt x="431" y="231"/>
                    </a:lnTo>
                    <a:lnTo>
                      <a:pt x="435" y="235"/>
                    </a:lnTo>
                    <a:lnTo>
                      <a:pt x="444" y="242"/>
                    </a:lnTo>
                    <a:lnTo>
                      <a:pt x="447" y="245"/>
                    </a:lnTo>
                    <a:lnTo>
                      <a:pt x="449" y="247"/>
                    </a:lnTo>
                    <a:lnTo>
                      <a:pt x="450" y="250"/>
                    </a:lnTo>
                    <a:lnTo>
                      <a:pt x="450" y="251"/>
                    </a:lnTo>
                    <a:lnTo>
                      <a:pt x="449" y="252"/>
                    </a:lnTo>
                    <a:lnTo>
                      <a:pt x="446" y="256"/>
                    </a:lnTo>
                    <a:close/>
                  </a:path>
                </a:pathLst>
              </a:custGeom>
              <a:solidFill>
                <a:srgbClr val="FF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75" name="Freeform 176"/>
              <p:cNvSpPr>
                <a:spLocks/>
              </p:cNvSpPr>
              <p:nvPr/>
            </p:nvSpPr>
            <p:spPr bwMode="auto">
              <a:xfrm>
                <a:off x="1930" y="1498"/>
                <a:ext cx="18" cy="21"/>
              </a:xfrm>
              <a:custGeom>
                <a:avLst/>
                <a:gdLst>
                  <a:gd name="T0" fmla="*/ 22 w 17"/>
                  <a:gd name="T1" fmla="*/ 4 h 23"/>
                  <a:gd name="T2" fmla="*/ 19 w 17"/>
                  <a:gd name="T3" fmla="*/ 5 h 23"/>
                  <a:gd name="T4" fmla="*/ 17 w 17"/>
                  <a:gd name="T5" fmla="*/ 7 h 23"/>
                  <a:gd name="T6" fmla="*/ 15 w 17"/>
                  <a:gd name="T7" fmla="*/ 12 h 23"/>
                  <a:gd name="T8" fmla="*/ 8 w 17"/>
                  <a:gd name="T9" fmla="*/ 15 h 23"/>
                  <a:gd name="T10" fmla="*/ 0 w 17"/>
                  <a:gd name="T11" fmla="*/ 14 h 23"/>
                  <a:gd name="T12" fmla="*/ 2 w 17"/>
                  <a:gd name="T13" fmla="*/ 9 h 23"/>
                  <a:gd name="T14" fmla="*/ 4 w 17"/>
                  <a:gd name="T15" fmla="*/ 5 h 23"/>
                  <a:gd name="T16" fmla="*/ 7 w 17"/>
                  <a:gd name="T17" fmla="*/ 4 h 23"/>
                  <a:gd name="T18" fmla="*/ 16 w 17"/>
                  <a:gd name="T19" fmla="*/ 0 h 23"/>
                  <a:gd name="T20" fmla="*/ 22 w 17"/>
                  <a:gd name="T21" fmla="*/ 4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23"/>
                  <a:gd name="T35" fmla="*/ 17 w 17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23">
                    <a:moveTo>
                      <a:pt x="17" y="4"/>
                    </a:moveTo>
                    <a:lnTo>
                      <a:pt x="14" y="8"/>
                    </a:lnTo>
                    <a:lnTo>
                      <a:pt x="12" y="12"/>
                    </a:lnTo>
                    <a:lnTo>
                      <a:pt x="10" y="17"/>
                    </a:lnTo>
                    <a:lnTo>
                      <a:pt x="8" y="23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4" y="9"/>
                    </a:lnTo>
                    <a:lnTo>
                      <a:pt x="7" y="4"/>
                    </a:lnTo>
                    <a:lnTo>
                      <a:pt x="11" y="0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76" name="Freeform 177"/>
              <p:cNvSpPr>
                <a:spLocks/>
              </p:cNvSpPr>
              <p:nvPr/>
            </p:nvSpPr>
            <p:spPr bwMode="auto">
              <a:xfrm>
                <a:off x="1922" y="1516"/>
                <a:ext cx="17" cy="36"/>
              </a:xfrm>
              <a:custGeom>
                <a:avLst/>
                <a:gdLst>
                  <a:gd name="T0" fmla="*/ 21 w 16"/>
                  <a:gd name="T1" fmla="*/ 3 h 40"/>
                  <a:gd name="T2" fmla="*/ 19 w 16"/>
                  <a:gd name="T3" fmla="*/ 5 h 40"/>
                  <a:gd name="T4" fmla="*/ 17 w 16"/>
                  <a:gd name="T5" fmla="*/ 8 h 40"/>
                  <a:gd name="T6" fmla="*/ 15 w 16"/>
                  <a:gd name="T7" fmla="*/ 10 h 40"/>
                  <a:gd name="T8" fmla="*/ 13 w 16"/>
                  <a:gd name="T9" fmla="*/ 12 h 40"/>
                  <a:gd name="T10" fmla="*/ 13 w 16"/>
                  <a:gd name="T11" fmla="*/ 14 h 40"/>
                  <a:gd name="T12" fmla="*/ 7 w 16"/>
                  <a:gd name="T13" fmla="*/ 16 h 40"/>
                  <a:gd name="T14" fmla="*/ 14 w 16"/>
                  <a:gd name="T15" fmla="*/ 18 h 40"/>
                  <a:gd name="T16" fmla="*/ 15 w 16"/>
                  <a:gd name="T17" fmla="*/ 20 h 40"/>
                  <a:gd name="T18" fmla="*/ 16 w 16"/>
                  <a:gd name="T19" fmla="*/ 20 h 40"/>
                  <a:gd name="T20" fmla="*/ 6 w 16"/>
                  <a:gd name="T21" fmla="*/ 23 h 40"/>
                  <a:gd name="T22" fmla="*/ 4 w 16"/>
                  <a:gd name="T23" fmla="*/ 22 h 40"/>
                  <a:gd name="T24" fmla="*/ 1 w 16"/>
                  <a:gd name="T25" fmla="*/ 21 h 40"/>
                  <a:gd name="T26" fmla="*/ 0 w 16"/>
                  <a:gd name="T27" fmla="*/ 18 h 40"/>
                  <a:gd name="T28" fmla="*/ 0 w 16"/>
                  <a:gd name="T29" fmla="*/ 14 h 40"/>
                  <a:gd name="T30" fmla="*/ 1 w 16"/>
                  <a:gd name="T31" fmla="*/ 11 h 40"/>
                  <a:gd name="T32" fmla="*/ 3 w 16"/>
                  <a:gd name="T33" fmla="*/ 9 h 40"/>
                  <a:gd name="T34" fmla="*/ 5 w 16"/>
                  <a:gd name="T35" fmla="*/ 5 h 40"/>
                  <a:gd name="T36" fmla="*/ 7 w 16"/>
                  <a:gd name="T37" fmla="*/ 5 h 40"/>
                  <a:gd name="T38" fmla="*/ 13 w 16"/>
                  <a:gd name="T39" fmla="*/ 0 h 40"/>
                  <a:gd name="T40" fmla="*/ 21 w 16"/>
                  <a:gd name="T41" fmla="*/ 3 h 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"/>
                  <a:gd name="T64" fmla="*/ 0 h 40"/>
                  <a:gd name="T65" fmla="*/ 16 w 16"/>
                  <a:gd name="T66" fmla="*/ 40 h 4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" h="40">
                    <a:moveTo>
                      <a:pt x="16" y="3"/>
                    </a:moveTo>
                    <a:lnTo>
                      <a:pt x="14" y="8"/>
                    </a:lnTo>
                    <a:lnTo>
                      <a:pt x="12" y="13"/>
                    </a:lnTo>
                    <a:lnTo>
                      <a:pt x="10" y="17"/>
                    </a:lnTo>
                    <a:lnTo>
                      <a:pt x="8" y="21"/>
                    </a:lnTo>
                    <a:lnTo>
                      <a:pt x="8" y="25"/>
                    </a:lnTo>
                    <a:lnTo>
                      <a:pt x="7" y="28"/>
                    </a:lnTo>
                    <a:lnTo>
                      <a:pt x="9" y="31"/>
                    </a:lnTo>
                    <a:lnTo>
                      <a:pt x="10" y="33"/>
                    </a:lnTo>
                    <a:lnTo>
                      <a:pt x="11" y="34"/>
                    </a:lnTo>
                    <a:lnTo>
                      <a:pt x="6" y="40"/>
                    </a:lnTo>
                    <a:lnTo>
                      <a:pt x="4" y="38"/>
                    </a:lnTo>
                    <a:lnTo>
                      <a:pt x="1" y="35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1" y="19"/>
                    </a:lnTo>
                    <a:lnTo>
                      <a:pt x="3" y="14"/>
                    </a:lnTo>
                    <a:lnTo>
                      <a:pt x="5" y="9"/>
                    </a:lnTo>
                    <a:lnTo>
                      <a:pt x="7" y="5"/>
                    </a:lnTo>
                    <a:lnTo>
                      <a:pt x="8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77" name="Freeform 178"/>
              <p:cNvSpPr>
                <a:spLocks/>
              </p:cNvSpPr>
              <p:nvPr/>
            </p:nvSpPr>
            <p:spPr bwMode="auto">
              <a:xfrm>
                <a:off x="1930" y="1516"/>
                <a:ext cx="9" cy="3"/>
              </a:xfrm>
              <a:custGeom>
                <a:avLst/>
                <a:gdLst>
                  <a:gd name="T0" fmla="*/ 13 w 8"/>
                  <a:gd name="T1" fmla="*/ 3 h 3"/>
                  <a:gd name="T2" fmla="*/ 0 w 8"/>
                  <a:gd name="T3" fmla="*/ 0 h 3"/>
                  <a:gd name="T4" fmla="*/ 0 w 8"/>
                  <a:gd name="T5" fmla="*/ 1 h 3"/>
                  <a:gd name="T6" fmla="*/ 13 w 8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3"/>
                  <a:gd name="T14" fmla="*/ 8 w 8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3">
                    <a:moveTo>
                      <a:pt x="8" y="3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78" name="Freeform 179"/>
              <p:cNvSpPr>
                <a:spLocks/>
              </p:cNvSpPr>
              <p:nvPr/>
            </p:nvSpPr>
            <p:spPr bwMode="auto">
              <a:xfrm>
                <a:off x="1928" y="1547"/>
                <a:ext cx="25" cy="17"/>
              </a:xfrm>
              <a:custGeom>
                <a:avLst/>
                <a:gdLst>
                  <a:gd name="T0" fmla="*/ 5 w 24"/>
                  <a:gd name="T1" fmla="*/ 0 h 19"/>
                  <a:gd name="T2" fmla="*/ 9 w 24"/>
                  <a:gd name="T3" fmla="*/ 3 h 19"/>
                  <a:gd name="T4" fmla="*/ 19 w 24"/>
                  <a:gd name="T5" fmla="*/ 4 h 19"/>
                  <a:gd name="T6" fmla="*/ 23 w 24"/>
                  <a:gd name="T7" fmla="*/ 4 h 19"/>
                  <a:gd name="T8" fmla="*/ 25 w 24"/>
                  <a:gd name="T9" fmla="*/ 5 h 19"/>
                  <a:gd name="T10" fmla="*/ 27 w 24"/>
                  <a:gd name="T11" fmla="*/ 8 h 19"/>
                  <a:gd name="T12" fmla="*/ 29 w 24"/>
                  <a:gd name="T13" fmla="*/ 10 h 19"/>
                  <a:gd name="T14" fmla="*/ 21 w 24"/>
                  <a:gd name="T15" fmla="*/ 11 h 19"/>
                  <a:gd name="T16" fmla="*/ 20 w 24"/>
                  <a:gd name="T17" fmla="*/ 10 h 19"/>
                  <a:gd name="T18" fmla="*/ 19 w 24"/>
                  <a:gd name="T19" fmla="*/ 10 h 19"/>
                  <a:gd name="T20" fmla="*/ 18 w 24"/>
                  <a:gd name="T21" fmla="*/ 9 h 19"/>
                  <a:gd name="T22" fmla="*/ 10 w 24"/>
                  <a:gd name="T23" fmla="*/ 8 h 19"/>
                  <a:gd name="T24" fmla="*/ 5 w 24"/>
                  <a:gd name="T25" fmla="*/ 5 h 19"/>
                  <a:gd name="T26" fmla="*/ 0 w 24"/>
                  <a:gd name="T27" fmla="*/ 4 h 19"/>
                  <a:gd name="T28" fmla="*/ 5 w 24"/>
                  <a:gd name="T29" fmla="*/ 0 h 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4"/>
                  <a:gd name="T46" fmla="*/ 0 h 19"/>
                  <a:gd name="T47" fmla="*/ 24 w 24"/>
                  <a:gd name="T48" fmla="*/ 19 h 1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4" h="19">
                    <a:moveTo>
                      <a:pt x="5" y="0"/>
                    </a:moveTo>
                    <a:lnTo>
                      <a:pt x="9" y="3"/>
                    </a:lnTo>
                    <a:lnTo>
                      <a:pt x="14" y="6"/>
                    </a:lnTo>
                    <a:lnTo>
                      <a:pt x="18" y="8"/>
                    </a:lnTo>
                    <a:lnTo>
                      <a:pt x="20" y="10"/>
                    </a:lnTo>
                    <a:lnTo>
                      <a:pt x="22" y="13"/>
                    </a:lnTo>
                    <a:lnTo>
                      <a:pt x="24" y="16"/>
                    </a:lnTo>
                    <a:lnTo>
                      <a:pt x="16" y="19"/>
                    </a:lnTo>
                    <a:lnTo>
                      <a:pt x="15" y="17"/>
                    </a:lnTo>
                    <a:lnTo>
                      <a:pt x="14" y="16"/>
                    </a:lnTo>
                    <a:lnTo>
                      <a:pt x="13" y="14"/>
                    </a:lnTo>
                    <a:lnTo>
                      <a:pt x="10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79" name="Freeform 180"/>
              <p:cNvSpPr>
                <a:spLocks/>
              </p:cNvSpPr>
              <p:nvPr/>
            </p:nvSpPr>
            <p:spPr bwMode="auto">
              <a:xfrm>
                <a:off x="1928" y="1547"/>
                <a:ext cx="6" cy="5"/>
              </a:xfrm>
              <a:custGeom>
                <a:avLst/>
                <a:gdLst>
                  <a:gd name="T0" fmla="*/ 0 w 5"/>
                  <a:gd name="T1" fmla="*/ 3 h 6"/>
                  <a:gd name="T2" fmla="*/ 12 w 5"/>
                  <a:gd name="T3" fmla="*/ 0 h 6"/>
                  <a:gd name="T4" fmla="*/ 0 w 5"/>
                  <a:gd name="T5" fmla="*/ 3 h 6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6"/>
                  <a:gd name="T11" fmla="*/ 5 w 5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6">
                    <a:moveTo>
                      <a:pt x="0" y="6"/>
                    </a:move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80" name="Freeform 181"/>
              <p:cNvSpPr>
                <a:spLocks/>
              </p:cNvSpPr>
              <p:nvPr/>
            </p:nvSpPr>
            <p:spPr bwMode="auto">
              <a:xfrm>
                <a:off x="1925" y="1563"/>
                <a:ext cx="28" cy="14"/>
              </a:xfrm>
              <a:custGeom>
                <a:avLst/>
                <a:gdLst>
                  <a:gd name="T0" fmla="*/ 32 w 27"/>
                  <a:gd name="T1" fmla="*/ 0 h 16"/>
                  <a:gd name="T2" fmla="*/ 32 w 27"/>
                  <a:gd name="T3" fmla="*/ 4 h 16"/>
                  <a:gd name="T4" fmla="*/ 31 w 27"/>
                  <a:gd name="T5" fmla="*/ 4 h 16"/>
                  <a:gd name="T6" fmla="*/ 29 w 27"/>
                  <a:gd name="T7" fmla="*/ 4 h 16"/>
                  <a:gd name="T8" fmla="*/ 28 w 27"/>
                  <a:gd name="T9" fmla="*/ 6 h 16"/>
                  <a:gd name="T10" fmla="*/ 25 w 27"/>
                  <a:gd name="T11" fmla="*/ 6 h 16"/>
                  <a:gd name="T12" fmla="*/ 21 w 27"/>
                  <a:gd name="T13" fmla="*/ 7 h 16"/>
                  <a:gd name="T14" fmla="*/ 8 w 27"/>
                  <a:gd name="T15" fmla="*/ 8 h 16"/>
                  <a:gd name="T16" fmla="*/ 1 w 27"/>
                  <a:gd name="T17" fmla="*/ 8 h 16"/>
                  <a:gd name="T18" fmla="*/ 0 w 27"/>
                  <a:gd name="T19" fmla="*/ 4 h 16"/>
                  <a:gd name="T20" fmla="*/ 7 w 27"/>
                  <a:gd name="T21" fmla="*/ 4 h 16"/>
                  <a:gd name="T22" fmla="*/ 19 w 27"/>
                  <a:gd name="T23" fmla="*/ 4 h 16"/>
                  <a:gd name="T24" fmla="*/ 22 w 27"/>
                  <a:gd name="T25" fmla="*/ 4 h 16"/>
                  <a:gd name="T26" fmla="*/ 23 w 27"/>
                  <a:gd name="T27" fmla="*/ 4 h 16"/>
                  <a:gd name="T28" fmla="*/ 23 w 27"/>
                  <a:gd name="T29" fmla="*/ 4 h 16"/>
                  <a:gd name="T30" fmla="*/ 24 w 27"/>
                  <a:gd name="T31" fmla="*/ 3 h 16"/>
                  <a:gd name="T32" fmla="*/ 24 w 27"/>
                  <a:gd name="T33" fmla="*/ 3 h 16"/>
                  <a:gd name="T34" fmla="*/ 24 w 27"/>
                  <a:gd name="T35" fmla="*/ 0 h 16"/>
                  <a:gd name="T36" fmla="*/ 32 w 27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"/>
                  <a:gd name="T58" fmla="*/ 0 h 16"/>
                  <a:gd name="T59" fmla="*/ 27 w 27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" h="16">
                    <a:moveTo>
                      <a:pt x="27" y="0"/>
                    </a:moveTo>
                    <a:lnTo>
                      <a:pt x="27" y="4"/>
                    </a:lnTo>
                    <a:lnTo>
                      <a:pt x="26" y="7"/>
                    </a:lnTo>
                    <a:lnTo>
                      <a:pt x="24" y="9"/>
                    </a:lnTo>
                    <a:lnTo>
                      <a:pt x="23" y="11"/>
                    </a:lnTo>
                    <a:lnTo>
                      <a:pt x="20" y="12"/>
                    </a:lnTo>
                    <a:lnTo>
                      <a:pt x="16" y="14"/>
                    </a:lnTo>
                    <a:lnTo>
                      <a:pt x="8" y="15"/>
                    </a:lnTo>
                    <a:lnTo>
                      <a:pt x="1" y="16"/>
                    </a:lnTo>
                    <a:lnTo>
                      <a:pt x="0" y="9"/>
                    </a:lnTo>
                    <a:lnTo>
                      <a:pt x="7" y="8"/>
                    </a:lnTo>
                    <a:lnTo>
                      <a:pt x="14" y="6"/>
                    </a:lnTo>
                    <a:lnTo>
                      <a:pt x="17" y="5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9" y="3"/>
                    </a:lnTo>
                    <a:lnTo>
                      <a:pt x="19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81" name="Freeform 182"/>
              <p:cNvSpPr>
                <a:spLocks/>
              </p:cNvSpPr>
              <p:nvPr/>
            </p:nvSpPr>
            <p:spPr bwMode="auto">
              <a:xfrm>
                <a:off x="1945" y="1561"/>
                <a:ext cx="8" cy="3"/>
              </a:xfrm>
              <a:custGeom>
                <a:avLst/>
                <a:gdLst>
                  <a:gd name="T0" fmla="*/ 8 w 8"/>
                  <a:gd name="T1" fmla="*/ 0 h 3"/>
                  <a:gd name="T2" fmla="*/ 8 w 8"/>
                  <a:gd name="T3" fmla="*/ 2 h 3"/>
                  <a:gd name="T4" fmla="*/ 0 w 8"/>
                  <a:gd name="T5" fmla="*/ 2 h 3"/>
                  <a:gd name="T6" fmla="*/ 0 w 8"/>
                  <a:gd name="T7" fmla="*/ 3 h 3"/>
                  <a:gd name="T8" fmla="*/ 8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"/>
                  <a:gd name="T17" fmla="*/ 8 w 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">
                    <a:moveTo>
                      <a:pt x="8" y="0"/>
                    </a:moveTo>
                    <a:lnTo>
                      <a:pt x="8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82" name="Freeform 183"/>
              <p:cNvSpPr>
                <a:spLocks/>
              </p:cNvSpPr>
              <p:nvPr/>
            </p:nvSpPr>
            <p:spPr bwMode="auto">
              <a:xfrm>
                <a:off x="1902" y="1571"/>
                <a:ext cx="25" cy="20"/>
              </a:xfrm>
              <a:custGeom>
                <a:avLst/>
                <a:gdLst>
                  <a:gd name="T0" fmla="*/ 25 w 25"/>
                  <a:gd name="T1" fmla="*/ 3 h 23"/>
                  <a:gd name="T2" fmla="*/ 21 w 25"/>
                  <a:gd name="T3" fmla="*/ 3 h 23"/>
                  <a:gd name="T4" fmla="*/ 19 w 25"/>
                  <a:gd name="T5" fmla="*/ 4 h 23"/>
                  <a:gd name="T6" fmla="*/ 17 w 25"/>
                  <a:gd name="T7" fmla="*/ 6 h 23"/>
                  <a:gd name="T8" fmla="*/ 15 w 25"/>
                  <a:gd name="T9" fmla="*/ 6 h 23"/>
                  <a:gd name="T10" fmla="*/ 11 w 25"/>
                  <a:gd name="T11" fmla="*/ 9 h 23"/>
                  <a:gd name="T12" fmla="*/ 7 w 25"/>
                  <a:gd name="T13" fmla="*/ 11 h 23"/>
                  <a:gd name="T14" fmla="*/ 0 w 25"/>
                  <a:gd name="T15" fmla="*/ 10 h 23"/>
                  <a:gd name="T16" fmla="*/ 5 w 25"/>
                  <a:gd name="T17" fmla="*/ 6 h 23"/>
                  <a:gd name="T18" fmla="*/ 9 w 25"/>
                  <a:gd name="T19" fmla="*/ 3 h 23"/>
                  <a:gd name="T20" fmla="*/ 12 w 25"/>
                  <a:gd name="T21" fmla="*/ 3 h 23"/>
                  <a:gd name="T22" fmla="*/ 15 w 25"/>
                  <a:gd name="T23" fmla="*/ 2 h 23"/>
                  <a:gd name="T24" fmla="*/ 18 w 25"/>
                  <a:gd name="T25" fmla="*/ 1 h 23"/>
                  <a:gd name="T26" fmla="*/ 22 w 25"/>
                  <a:gd name="T27" fmla="*/ 0 h 23"/>
                  <a:gd name="T28" fmla="*/ 25 w 25"/>
                  <a:gd name="T29" fmla="*/ 3 h 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"/>
                  <a:gd name="T46" fmla="*/ 0 h 23"/>
                  <a:gd name="T47" fmla="*/ 25 w 25"/>
                  <a:gd name="T48" fmla="*/ 23 h 2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" h="23">
                    <a:moveTo>
                      <a:pt x="25" y="7"/>
                    </a:moveTo>
                    <a:lnTo>
                      <a:pt x="21" y="8"/>
                    </a:lnTo>
                    <a:lnTo>
                      <a:pt x="19" y="9"/>
                    </a:lnTo>
                    <a:lnTo>
                      <a:pt x="17" y="11"/>
                    </a:lnTo>
                    <a:lnTo>
                      <a:pt x="15" y="12"/>
                    </a:lnTo>
                    <a:lnTo>
                      <a:pt x="11" y="17"/>
                    </a:lnTo>
                    <a:lnTo>
                      <a:pt x="7" y="23"/>
                    </a:lnTo>
                    <a:lnTo>
                      <a:pt x="0" y="19"/>
                    </a:lnTo>
                    <a:lnTo>
                      <a:pt x="5" y="12"/>
                    </a:lnTo>
                    <a:lnTo>
                      <a:pt x="9" y="7"/>
                    </a:lnTo>
                    <a:lnTo>
                      <a:pt x="12" y="4"/>
                    </a:lnTo>
                    <a:lnTo>
                      <a:pt x="15" y="2"/>
                    </a:lnTo>
                    <a:lnTo>
                      <a:pt x="18" y="1"/>
                    </a:lnTo>
                    <a:lnTo>
                      <a:pt x="22" y="0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83" name="Freeform 184"/>
              <p:cNvSpPr>
                <a:spLocks/>
              </p:cNvSpPr>
              <p:nvPr/>
            </p:nvSpPr>
            <p:spPr bwMode="auto">
              <a:xfrm>
                <a:off x="1924" y="1571"/>
                <a:ext cx="3" cy="6"/>
              </a:xfrm>
              <a:custGeom>
                <a:avLst/>
                <a:gdLst>
                  <a:gd name="T0" fmla="*/ 1 w 3"/>
                  <a:gd name="T1" fmla="*/ 0 h 7"/>
                  <a:gd name="T2" fmla="*/ 0 w 3"/>
                  <a:gd name="T3" fmla="*/ 0 h 7"/>
                  <a:gd name="T4" fmla="*/ 3 w 3"/>
                  <a:gd name="T5" fmla="*/ 3 h 7"/>
                  <a:gd name="T6" fmla="*/ 2 w 3"/>
                  <a:gd name="T7" fmla="*/ 3 h 7"/>
                  <a:gd name="T8" fmla="*/ 1 w 3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7"/>
                  <a:gd name="T17" fmla="*/ 3 w 3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7">
                    <a:moveTo>
                      <a:pt x="1" y="0"/>
                    </a:moveTo>
                    <a:lnTo>
                      <a:pt x="0" y="0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84" name="Freeform 185"/>
              <p:cNvSpPr>
                <a:spLocks/>
              </p:cNvSpPr>
              <p:nvPr/>
            </p:nvSpPr>
            <p:spPr bwMode="auto">
              <a:xfrm>
                <a:off x="1883" y="1587"/>
                <a:ext cx="26" cy="21"/>
              </a:xfrm>
              <a:custGeom>
                <a:avLst/>
                <a:gdLst>
                  <a:gd name="T0" fmla="*/ 30 w 25"/>
                  <a:gd name="T1" fmla="*/ 4 h 24"/>
                  <a:gd name="T2" fmla="*/ 25 w 25"/>
                  <a:gd name="T3" fmla="*/ 5 h 24"/>
                  <a:gd name="T4" fmla="*/ 20 w 25"/>
                  <a:gd name="T5" fmla="*/ 8 h 24"/>
                  <a:gd name="T6" fmla="*/ 10 w 25"/>
                  <a:gd name="T7" fmla="*/ 11 h 24"/>
                  <a:gd name="T8" fmla="*/ 8 w 25"/>
                  <a:gd name="T9" fmla="*/ 11 h 24"/>
                  <a:gd name="T10" fmla="*/ 6 w 25"/>
                  <a:gd name="T11" fmla="*/ 12 h 24"/>
                  <a:gd name="T12" fmla="*/ 0 w 25"/>
                  <a:gd name="T13" fmla="*/ 11 h 24"/>
                  <a:gd name="T14" fmla="*/ 2 w 25"/>
                  <a:gd name="T15" fmla="*/ 9 h 24"/>
                  <a:gd name="T16" fmla="*/ 5 w 25"/>
                  <a:gd name="T17" fmla="*/ 8 h 24"/>
                  <a:gd name="T18" fmla="*/ 10 w 25"/>
                  <a:gd name="T19" fmla="*/ 4 h 24"/>
                  <a:gd name="T20" fmla="*/ 20 w 25"/>
                  <a:gd name="T21" fmla="*/ 4 h 24"/>
                  <a:gd name="T22" fmla="*/ 24 w 25"/>
                  <a:gd name="T23" fmla="*/ 0 h 24"/>
                  <a:gd name="T24" fmla="*/ 30 w 25"/>
                  <a:gd name="T25" fmla="*/ 4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24"/>
                  <a:gd name="T41" fmla="*/ 25 w 25"/>
                  <a:gd name="T42" fmla="*/ 24 h 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24">
                    <a:moveTo>
                      <a:pt x="25" y="5"/>
                    </a:moveTo>
                    <a:lnTo>
                      <a:pt x="20" y="10"/>
                    </a:lnTo>
                    <a:lnTo>
                      <a:pt x="15" y="15"/>
                    </a:lnTo>
                    <a:lnTo>
                      <a:pt x="10" y="20"/>
                    </a:lnTo>
                    <a:lnTo>
                      <a:pt x="8" y="22"/>
                    </a:lnTo>
                    <a:lnTo>
                      <a:pt x="6" y="24"/>
                    </a:lnTo>
                    <a:lnTo>
                      <a:pt x="0" y="20"/>
                    </a:lnTo>
                    <a:lnTo>
                      <a:pt x="2" y="17"/>
                    </a:lnTo>
                    <a:lnTo>
                      <a:pt x="5" y="14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19" y="0"/>
                    </a:lnTo>
                    <a:lnTo>
                      <a:pt x="25" y="5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85" name="Freeform 186"/>
              <p:cNvSpPr>
                <a:spLocks/>
              </p:cNvSpPr>
              <p:nvPr/>
            </p:nvSpPr>
            <p:spPr bwMode="auto">
              <a:xfrm>
                <a:off x="1902" y="1587"/>
                <a:ext cx="7" cy="4"/>
              </a:xfrm>
              <a:custGeom>
                <a:avLst/>
                <a:gdLst>
                  <a:gd name="T0" fmla="*/ 7 w 7"/>
                  <a:gd name="T1" fmla="*/ 2 h 5"/>
                  <a:gd name="T2" fmla="*/ 1 w 7"/>
                  <a:gd name="T3" fmla="*/ 0 h 5"/>
                  <a:gd name="T4" fmla="*/ 0 w 7"/>
                  <a:gd name="T5" fmla="*/ 1 h 5"/>
                  <a:gd name="T6" fmla="*/ 7 w 7"/>
                  <a:gd name="T7" fmla="*/ 2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5"/>
                  <a:gd name="T14" fmla="*/ 7 w 7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5">
                    <a:moveTo>
                      <a:pt x="7" y="5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86" name="Freeform 187"/>
              <p:cNvSpPr>
                <a:spLocks/>
              </p:cNvSpPr>
              <p:nvPr/>
            </p:nvSpPr>
            <p:spPr bwMode="auto">
              <a:xfrm>
                <a:off x="1877" y="1605"/>
                <a:ext cx="12" cy="47"/>
              </a:xfrm>
              <a:custGeom>
                <a:avLst/>
                <a:gdLst>
                  <a:gd name="T0" fmla="*/ 12 w 12"/>
                  <a:gd name="T1" fmla="*/ 4 h 53"/>
                  <a:gd name="T2" fmla="*/ 11 w 12"/>
                  <a:gd name="T3" fmla="*/ 4 h 53"/>
                  <a:gd name="T4" fmla="*/ 10 w 12"/>
                  <a:gd name="T5" fmla="*/ 4 h 53"/>
                  <a:gd name="T6" fmla="*/ 9 w 12"/>
                  <a:gd name="T7" fmla="*/ 6 h 53"/>
                  <a:gd name="T8" fmla="*/ 9 w 12"/>
                  <a:gd name="T9" fmla="*/ 8 h 53"/>
                  <a:gd name="T10" fmla="*/ 8 w 12"/>
                  <a:gd name="T11" fmla="*/ 11 h 53"/>
                  <a:gd name="T12" fmla="*/ 9 w 12"/>
                  <a:gd name="T13" fmla="*/ 14 h 53"/>
                  <a:gd name="T14" fmla="*/ 10 w 12"/>
                  <a:gd name="T15" fmla="*/ 21 h 53"/>
                  <a:gd name="T16" fmla="*/ 10 w 12"/>
                  <a:gd name="T17" fmla="*/ 25 h 53"/>
                  <a:gd name="T18" fmla="*/ 10 w 12"/>
                  <a:gd name="T19" fmla="*/ 29 h 53"/>
                  <a:gd name="T20" fmla="*/ 2 w 12"/>
                  <a:gd name="T21" fmla="*/ 28 h 53"/>
                  <a:gd name="T22" fmla="*/ 2 w 12"/>
                  <a:gd name="T23" fmla="*/ 25 h 53"/>
                  <a:gd name="T24" fmla="*/ 2 w 12"/>
                  <a:gd name="T25" fmla="*/ 21 h 53"/>
                  <a:gd name="T26" fmla="*/ 1 w 12"/>
                  <a:gd name="T27" fmla="*/ 15 h 53"/>
                  <a:gd name="T28" fmla="*/ 0 w 12"/>
                  <a:gd name="T29" fmla="*/ 11 h 53"/>
                  <a:gd name="T30" fmla="*/ 1 w 12"/>
                  <a:gd name="T31" fmla="*/ 8 h 53"/>
                  <a:gd name="T32" fmla="*/ 1 w 12"/>
                  <a:gd name="T33" fmla="*/ 5 h 53"/>
                  <a:gd name="T34" fmla="*/ 2 w 12"/>
                  <a:gd name="T35" fmla="*/ 4 h 53"/>
                  <a:gd name="T36" fmla="*/ 4 w 12"/>
                  <a:gd name="T37" fmla="*/ 3 h 53"/>
                  <a:gd name="T38" fmla="*/ 5 w 12"/>
                  <a:gd name="T39" fmla="*/ 0 h 53"/>
                  <a:gd name="T40" fmla="*/ 12 w 12"/>
                  <a:gd name="T41" fmla="*/ 4 h 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"/>
                  <a:gd name="T64" fmla="*/ 0 h 53"/>
                  <a:gd name="T65" fmla="*/ 12 w 12"/>
                  <a:gd name="T66" fmla="*/ 53 h 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" h="53">
                    <a:moveTo>
                      <a:pt x="12" y="4"/>
                    </a:moveTo>
                    <a:lnTo>
                      <a:pt x="11" y="6"/>
                    </a:lnTo>
                    <a:lnTo>
                      <a:pt x="10" y="9"/>
                    </a:lnTo>
                    <a:lnTo>
                      <a:pt x="9" y="11"/>
                    </a:lnTo>
                    <a:lnTo>
                      <a:pt x="9" y="14"/>
                    </a:lnTo>
                    <a:lnTo>
                      <a:pt x="8" y="20"/>
                    </a:lnTo>
                    <a:lnTo>
                      <a:pt x="9" y="26"/>
                    </a:lnTo>
                    <a:lnTo>
                      <a:pt x="10" y="40"/>
                    </a:lnTo>
                    <a:lnTo>
                      <a:pt x="10" y="46"/>
                    </a:lnTo>
                    <a:lnTo>
                      <a:pt x="10" y="53"/>
                    </a:lnTo>
                    <a:lnTo>
                      <a:pt x="2" y="52"/>
                    </a:lnTo>
                    <a:lnTo>
                      <a:pt x="2" y="46"/>
                    </a:lnTo>
                    <a:lnTo>
                      <a:pt x="2" y="40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1" y="13"/>
                    </a:lnTo>
                    <a:lnTo>
                      <a:pt x="1" y="10"/>
                    </a:lnTo>
                    <a:lnTo>
                      <a:pt x="2" y="6"/>
                    </a:lnTo>
                    <a:lnTo>
                      <a:pt x="4" y="3"/>
                    </a:lnTo>
                    <a:lnTo>
                      <a:pt x="5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87" name="Freeform 188"/>
              <p:cNvSpPr>
                <a:spLocks/>
              </p:cNvSpPr>
              <p:nvPr/>
            </p:nvSpPr>
            <p:spPr bwMode="auto">
              <a:xfrm>
                <a:off x="1882" y="1605"/>
                <a:ext cx="7" cy="3"/>
              </a:xfrm>
              <a:custGeom>
                <a:avLst/>
                <a:gdLst>
                  <a:gd name="T0" fmla="*/ 1 w 7"/>
                  <a:gd name="T1" fmla="*/ 0 h 4"/>
                  <a:gd name="T2" fmla="*/ 0 w 7"/>
                  <a:gd name="T3" fmla="*/ 0 h 4"/>
                  <a:gd name="T4" fmla="*/ 7 w 7"/>
                  <a:gd name="T5" fmla="*/ 2 h 4"/>
                  <a:gd name="T6" fmla="*/ 1 w 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4"/>
                  <a:gd name="T14" fmla="*/ 7 w 7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4">
                    <a:moveTo>
                      <a:pt x="1" y="0"/>
                    </a:moveTo>
                    <a:lnTo>
                      <a:pt x="0" y="0"/>
                    </a:lnTo>
                    <a:lnTo>
                      <a:pt x="7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88" name="Freeform 189"/>
              <p:cNvSpPr>
                <a:spLocks/>
              </p:cNvSpPr>
              <p:nvPr/>
            </p:nvSpPr>
            <p:spPr bwMode="auto">
              <a:xfrm>
                <a:off x="1871" y="1651"/>
                <a:ext cx="15" cy="16"/>
              </a:xfrm>
              <a:custGeom>
                <a:avLst/>
                <a:gdLst>
                  <a:gd name="T0" fmla="*/ 15 w 15"/>
                  <a:gd name="T1" fmla="*/ 1 h 18"/>
                  <a:gd name="T2" fmla="*/ 14 w 15"/>
                  <a:gd name="T3" fmla="*/ 4 h 18"/>
                  <a:gd name="T4" fmla="*/ 13 w 15"/>
                  <a:gd name="T5" fmla="*/ 5 h 18"/>
                  <a:gd name="T6" fmla="*/ 11 w 15"/>
                  <a:gd name="T7" fmla="*/ 8 h 18"/>
                  <a:gd name="T8" fmla="*/ 9 w 15"/>
                  <a:gd name="T9" fmla="*/ 9 h 18"/>
                  <a:gd name="T10" fmla="*/ 6 w 15"/>
                  <a:gd name="T11" fmla="*/ 10 h 18"/>
                  <a:gd name="T12" fmla="*/ 3 w 15"/>
                  <a:gd name="T13" fmla="*/ 10 h 18"/>
                  <a:gd name="T14" fmla="*/ 0 w 15"/>
                  <a:gd name="T15" fmla="*/ 10 h 18"/>
                  <a:gd name="T16" fmla="*/ 0 w 15"/>
                  <a:gd name="T17" fmla="*/ 5 h 18"/>
                  <a:gd name="T18" fmla="*/ 2 w 15"/>
                  <a:gd name="T19" fmla="*/ 5 h 18"/>
                  <a:gd name="T20" fmla="*/ 3 w 15"/>
                  <a:gd name="T21" fmla="*/ 5 h 18"/>
                  <a:gd name="T22" fmla="*/ 4 w 15"/>
                  <a:gd name="T23" fmla="*/ 4 h 18"/>
                  <a:gd name="T24" fmla="*/ 5 w 15"/>
                  <a:gd name="T25" fmla="*/ 4 h 18"/>
                  <a:gd name="T26" fmla="*/ 6 w 15"/>
                  <a:gd name="T27" fmla="*/ 4 h 18"/>
                  <a:gd name="T28" fmla="*/ 6 w 15"/>
                  <a:gd name="T29" fmla="*/ 4 h 18"/>
                  <a:gd name="T30" fmla="*/ 8 w 15"/>
                  <a:gd name="T31" fmla="*/ 0 h 18"/>
                  <a:gd name="T32" fmla="*/ 15 w 15"/>
                  <a:gd name="T33" fmla="*/ 1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18"/>
                  <a:gd name="T53" fmla="*/ 15 w 15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18">
                    <a:moveTo>
                      <a:pt x="15" y="1"/>
                    </a:moveTo>
                    <a:lnTo>
                      <a:pt x="14" y="7"/>
                    </a:lnTo>
                    <a:lnTo>
                      <a:pt x="13" y="10"/>
                    </a:lnTo>
                    <a:lnTo>
                      <a:pt x="11" y="13"/>
                    </a:lnTo>
                    <a:lnTo>
                      <a:pt x="9" y="15"/>
                    </a:lnTo>
                    <a:lnTo>
                      <a:pt x="6" y="17"/>
                    </a:lnTo>
                    <a:lnTo>
                      <a:pt x="3" y="18"/>
                    </a:lnTo>
                    <a:lnTo>
                      <a:pt x="0" y="18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8" y="0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89" name="Freeform 190"/>
              <p:cNvSpPr>
                <a:spLocks/>
              </p:cNvSpPr>
              <p:nvPr/>
            </p:nvSpPr>
            <p:spPr bwMode="auto">
              <a:xfrm>
                <a:off x="1879" y="1651"/>
                <a:ext cx="8" cy="1"/>
              </a:xfrm>
              <a:custGeom>
                <a:avLst/>
                <a:gdLst>
                  <a:gd name="T0" fmla="*/ 8 w 8"/>
                  <a:gd name="T1" fmla="*/ 1 h 1"/>
                  <a:gd name="T2" fmla="*/ 7 w 8"/>
                  <a:gd name="T3" fmla="*/ 1 h 1"/>
                  <a:gd name="T4" fmla="*/ 0 w 8"/>
                  <a:gd name="T5" fmla="*/ 0 h 1"/>
                  <a:gd name="T6" fmla="*/ 8 w 8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"/>
                  <a:gd name="T14" fmla="*/ 8 w 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">
                    <a:moveTo>
                      <a:pt x="8" y="1"/>
                    </a:moveTo>
                    <a:lnTo>
                      <a:pt x="7" y="1"/>
                    </a:lnTo>
                    <a:lnTo>
                      <a:pt x="0" y="0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90" name="Freeform 191"/>
              <p:cNvSpPr>
                <a:spLocks/>
              </p:cNvSpPr>
              <p:nvPr/>
            </p:nvSpPr>
            <p:spPr bwMode="auto">
              <a:xfrm>
                <a:off x="1853" y="1646"/>
                <a:ext cx="19" cy="21"/>
              </a:xfrm>
              <a:custGeom>
                <a:avLst/>
                <a:gdLst>
                  <a:gd name="T0" fmla="*/ 20 w 18"/>
                  <a:gd name="T1" fmla="*/ 12 h 24"/>
                  <a:gd name="T2" fmla="*/ 17 w 18"/>
                  <a:gd name="T3" fmla="*/ 12 h 24"/>
                  <a:gd name="T4" fmla="*/ 14 w 18"/>
                  <a:gd name="T5" fmla="*/ 11 h 24"/>
                  <a:gd name="T6" fmla="*/ 6 w 18"/>
                  <a:gd name="T7" fmla="*/ 9 h 24"/>
                  <a:gd name="T8" fmla="*/ 5 w 18"/>
                  <a:gd name="T9" fmla="*/ 8 h 24"/>
                  <a:gd name="T10" fmla="*/ 2 w 18"/>
                  <a:gd name="T11" fmla="*/ 4 h 24"/>
                  <a:gd name="T12" fmla="*/ 1 w 18"/>
                  <a:gd name="T13" fmla="*/ 4 h 24"/>
                  <a:gd name="T14" fmla="*/ 0 w 18"/>
                  <a:gd name="T15" fmla="*/ 4 h 24"/>
                  <a:gd name="T16" fmla="*/ 0 w 18"/>
                  <a:gd name="T17" fmla="*/ 4 h 24"/>
                  <a:gd name="T18" fmla="*/ 4 w 18"/>
                  <a:gd name="T19" fmla="*/ 0 h 24"/>
                  <a:gd name="T20" fmla="*/ 5 w 18"/>
                  <a:gd name="T21" fmla="*/ 1 h 24"/>
                  <a:gd name="T22" fmla="*/ 7 w 18"/>
                  <a:gd name="T23" fmla="*/ 2 h 24"/>
                  <a:gd name="T24" fmla="*/ 14 w 18"/>
                  <a:gd name="T25" fmla="*/ 4 h 24"/>
                  <a:gd name="T26" fmla="*/ 16 w 18"/>
                  <a:gd name="T27" fmla="*/ 5 h 24"/>
                  <a:gd name="T28" fmla="*/ 18 w 18"/>
                  <a:gd name="T29" fmla="*/ 7 h 24"/>
                  <a:gd name="T30" fmla="*/ 19 w 18"/>
                  <a:gd name="T31" fmla="*/ 8 h 24"/>
                  <a:gd name="T32" fmla="*/ 21 w 18"/>
                  <a:gd name="T33" fmla="*/ 9 h 24"/>
                  <a:gd name="T34" fmla="*/ 23 w 18"/>
                  <a:gd name="T35" fmla="*/ 9 h 24"/>
                  <a:gd name="T36" fmla="*/ 20 w 18"/>
                  <a:gd name="T37" fmla="*/ 12 h 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"/>
                  <a:gd name="T58" fmla="*/ 0 h 24"/>
                  <a:gd name="T59" fmla="*/ 18 w 18"/>
                  <a:gd name="T60" fmla="*/ 24 h 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" h="24">
                    <a:moveTo>
                      <a:pt x="15" y="24"/>
                    </a:moveTo>
                    <a:lnTo>
                      <a:pt x="12" y="23"/>
                    </a:lnTo>
                    <a:lnTo>
                      <a:pt x="9" y="20"/>
                    </a:lnTo>
                    <a:lnTo>
                      <a:pt x="6" y="17"/>
                    </a:lnTo>
                    <a:lnTo>
                      <a:pt x="5" y="14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7" y="2"/>
                    </a:lnTo>
                    <a:lnTo>
                      <a:pt x="9" y="5"/>
                    </a:lnTo>
                    <a:lnTo>
                      <a:pt x="11" y="10"/>
                    </a:lnTo>
                    <a:lnTo>
                      <a:pt x="13" y="13"/>
                    </a:lnTo>
                    <a:lnTo>
                      <a:pt x="14" y="15"/>
                    </a:lnTo>
                    <a:lnTo>
                      <a:pt x="16" y="16"/>
                    </a:lnTo>
                    <a:lnTo>
                      <a:pt x="18" y="16"/>
                    </a:lnTo>
                    <a:lnTo>
                      <a:pt x="15" y="24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91" name="Freeform 192"/>
              <p:cNvSpPr>
                <a:spLocks/>
              </p:cNvSpPr>
              <p:nvPr/>
            </p:nvSpPr>
            <p:spPr bwMode="auto">
              <a:xfrm>
                <a:off x="1869" y="1660"/>
                <a:ext cx="3" cy="7"/>
              </a:xfrm>
              <a:custGeom>
                <a:avLst/>
                <a:gdLst>
                  <a:gd name="T0" fmla="*/ 2 w 3"/>
                  <a:gd name="T1" fmla="*/ 4 h 8"/>
                  <a:gd name="T2" fmla="*/ 0 w 3"/>
                  <a:gd name="T3" fmla="*/ 4 h 8"/>
                  <a:gd name="T4" fmla="*/ 3 w 3"/>
                  <a:gd name="T5" fmla="*/ 0 h 8"/>
                  <a:gd name="T6" fmla="*/ 2 w 3"/>
                  <a:gd name="T7" fmla="*/ 0 h 8"/>
                  <a:gd name="T8" fmla="*/ 2 w 3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8"/>
                  <a:gd name="T17" fmla="*/ 3 w 3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8">
                    <a:moveTo>
                      <a:pt x="2" y="8"/>
                    </a:moveTo>
                    <a:lnTo>
                      <a:pt x="0" y="8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92" name="Freeform 193"/>
              <p:cNvSpPr>
                <a:spLocks/>
              </p:cNvSpPr>
              <p:nvPr/>
            </p:nvSpPr>
            <p:spPr bwMode="auto">
              <a:xfrm>
                <a:off x="1823" y="1645"/>
                <a:ext cx="34" cy="21"/>
              </a:xfrm>
              <a:custGeom>
                <a:avLst/>
                <a:gdLst>
                  <a:gd name="T0" fmla="*/ 35 w 33"/>
                  <a:gd name="T1" fmla="*/ 4 h 24"/>
                  <a:gd name="T2" fmla="*/ 33 w 33"/>
                  <a:gd name="T3" fmla="*/ 4 h 24"/>
                  <a:gd name="T4" fmla="*/ 32 w 33"/>
                  <a:gd name="T5" fmla="*/ 4 h 24"/>
                  <a:gd name="T6" fmla="*/ 31 w 33"/>
                  <a:gd name="T7" fmla="*/ 4 h 24"/>
                  <a:gd name="T8" fmla="*/ 30 w 33"/>
                  <a:gd name="T9" fmla="*/ 4 h 24"/>
                  <a:gd name="T10" fmla="*/ 27 w 33"/>
                  <a:gd name="T11" fmla="*/ 4 h 24"/>
                  <a:gd name="T12" fmla="*/ 24 w 33"/>
                  <a:gd name="T13" fmla="*/ 7 h 24"/>
                  <a:gd name="T14" fmla="*/ 15 w 33"/>
                  <a:gd name="T15" fmla="*/ 8 h 24"/>
                  <a:gd name="T16" fmla="*/ 12 w 33"/>
                  <a:gd name="T17" fmla="*/ 10 h 24"/>
                  <a:gd name="T18" fmla="*/ 6 w 33"/>
                  <a:gd name="T19" fmla="*/ 12 h 24"/>
                  <a:gd name="T20" fmla="*/ 0 w 33"/>
                  <a:gd name="T21" fmla="*/ 10 h 24"/>
                  <a:gd name="T22" fmla="*/ 6 w 33"/>
                  <a:gd name="T23" fmla="*/ 7 h 24"/>
                  <a:gd name="T24" fmla="*/ 9 w 33"/>
                  <a:gd name="T25" fmla="*/ 4 h 24"/>
                  <a:gd name="T26" fmla="*/ 13 w 33"/>
                  <a:gd name="T27" fmla="*/ 4 h 24"/>
                  <a:gd name="T28" fmla="*/ 22 w 33"/>
                  <a:gd name="T29" fmla="*/ 2 h 24"/>
                  <a:gd name="T30" fmla="*/ 27 w 33"/>
                  <a:gd name="T31" fmla="*/ 0 h 24"/>
                  <a:gd name="T32" fmla="*/ 30 w 33"/>
                  <a:gd name="T33" fmla="*/ 0 h 24"/>
                  <a:gd name="T34" fmla="*/ 33 w 33"/>
                  <a:gd name="T35" fmla="*/ 0 h 24"/>
                  <a:gd name="T36" fmla="*/ 36 w 33"/>
                  <a:gd name="T37" fmla="*/ 0 h 24"/>
                  <a:gd name="T38" fmla="*/ 38 w 33"/>
                  <a:gd name="T39" fmla="*/ 1 h 24"/>
                  <a:gd name="T40" fmla="*/ 35 w 33"/>
                  <a:gd name="T41" fmla="*/ 4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3"/>
                  <a:gd name="T64" fmla="*/ 0 h 24"/>
                  <a:gd name="T65" fmla="*/ 33 w 33"/>
                  <a:gd name="T66" fmla="*/ 24 h 2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3" h="24">
                    <a:moveTo>
                      <a:pt x="30" y="8"/>
                    </a:moveTo>
                    <a:lnTo>
                      <a:pt x="28" y="7"/>
                    </a:lnTo>
                    <a:lnTo>
                      <a:pt x="27" y="7"/>
                    </a:lnTo>
                    <a:lnTo>
                      <a:pt x="26" y="7"/>
                    </a:lnTo>
                    <a:lnTo>
                      <a:pt x="25" y="8"/>
                    </a:lnTo>
                    <a:lnTo>
                      <a:pt x="22" y="9"/>
                    </a:lnTo>
                    <a:lnTo>
                      <a:pt x="19" y="12"/>
                    </a:lnTo>
                    <a:lnTo>
                      <a:pt x="15" y="15"/>
                    </a:lnTo>
                    <a:lnTo>
                      <a:pt x="12" y="18"/>
                    </a:lnTo>
                    <a:lnTo>
                      <a:pt x="6" y="24"/>
                    </a:lnTo>
                    <a:lnTo>
                      <a:pt x="0" y="18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3" y="6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3" y="1"/>
                    </a:lnTo>
                    <a:lnTo>
                      <a:pt x="30" y="8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93" name="Freeform 194"/>
              <p:cNvSpPr>
                <a:spLocks/>
              </p:cNvSpPr>
              <p:nvPr/>
            </p:nvSpPr>
            <p:spPr bwMode="auto">
              <a:xfrm>
                <a:off x="1853" y="1646"/>
                <a:ext cx="5" cy="6"/>
              </a:xfrm>
              <a:custGeom>
                <a:avLst/>
                <a:gdLst>
                  <a:gd name="T0" fmla="*/ 11 w 4"/>
                  <a:gd name="T1" fmla="*/ 0 h 7"/>
                  <a:gd name="T2" fmla="*/ 9 w 4"/>
                  <a:gd name="T3" fmla="*/ 0 h 7"/>
                  <a:gd name="T4" fmla="*/ 0 w 4"/>
                  <a:gd name="T5" fmla="*/ 3 h 7"/>
                  <a:gd name="T6" fmla="*/ 11 w 4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7"/>
                  <a:gd name="T14" fmla="*/ 4 w 4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7">
                    <a:moveTo>
                      <a:pt x="4" y="0"/>
                    </a:moveTo>
                    <a:lnTo>
                      <a:pt x="3" y="0"/>
                    </a:lnTo>
                    <a:lnTo>
                      <a:pt x="0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94" name="Freeform 195"/>
              <p:cNvSpPr>
                <a:spLocks/>
              </p:cNvSpPr>
              <p:nvPr/>
            </p:nvSpPr>
            <p:spPr bwMode="auto">
              <a:xfrm>
                <a:off x="1804" y="1661"/>
                <a:ext cx="24" cy="13"/>
              </a:xfrm>
              <a:custGeom>
                <a:avLst/>
                <a:gdLst>
                  <a:gd name="T0" fmla="*/ 28 w 23"/>
                  <a:gd name="T1" fmla="*/ 3 h 15"/>
                  <a:gd name="T2" fmla="*/ 23 w 23"/>
                  <a:gd name="T3" fmla="*/ 5 h 15"/>
                  <a:gd name="T4" fmla="*/ 18 w 23"/>
                  <a:gd name="T5" fmla="*/ 6 h 15"/>
                  <a:gd name="T6" fmla="*/ 8 w 23"/>
                  <a:gd name="T7" fmla="*/ 7 h 15"/>
                  <a:gd name="T8" fmla="*/ 3 w 23"/>
                  <a:gd name="T9" fmla="*/ 8 h 15"/>
                  <a:gd name="T10" fmla="*/ 0 w 23"/>
                  <a:gd name="T11" fmla="*/ 3 h 15"/>
                  <a:gd name="T12" fmla="*/ 5 w 23"/>
                  <a:gd name="T13" fmla="*/ 3 h 15"/>
                  <a:gd name="T14" fmla="*/ 10 w 23"/>
                  <a:gd name="T15" fmla="*/ 3 h 15"/>
                  <a:gd name="T16" fmla="*/ 20 w 23"/>
                  <a:gd name="T17" fmla="*/ 3 h 15"/>
                  <a:gd name="T18" fmla="*/ 24 w 23"/>
                  <a:gd name="T19" fmla="*/ 0 h 15"/>
                  <a:gd name="T20" fmla="*/ 28 w 23"/>
                  <a:gd name="T21" fmla="*/ 3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15"/>
                  <a:gd name="T35" fmla="*/ 23 w 23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15">
                    <a:moveTo>
                      <a:pt x="23" y="7"/>
                    </a:moveTo>
                    <a:lnTo>
                      <a:pt x="18" y="10"/>
                    </a:lnTo>
                    <a:lnTo>
                      <a:pt x="13" y="11"/>
                    </a:lnTo>
                    <a:lnTo>
                      <a:pt x="8" y="13"/>
                    </a:lnTo>
                    <a:lnTo>
                      <a:pt x="3" y="15"/>
                    </a:lnTo>
                    <a:lnTo>
                      <a:pt x="0" y="7"/>
                    </a:lnTo>
                    <a:lnTo>
                      <a:pt x="5" y="5"/>
                    </a:lnTo>
                    <a:lnTo>
                      <a:pt x="10" y="4"/>
                    </a:lnTo>
                    <a:lnTo>
                      <a:pt x="15" y="3"/>
                    </a:lnTo>
                    <a:lnTo>
                      <a:pt x="19" y="0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95" name="Freeform 196"/>
              <p:cNvSpPr>
                <a:spLocks/>
              </p:cNvSpPr>
              <p:nvPr/>
            </p:nvSpPr>
            <p:spPr bwMode="auto">
              <a:xfrm>
                <a:off x="1823" y="1661"/>
                <a:ext cx="6" cy="6"/>
              </a:xfrm>
              <a:custGeom>
                <a:avLst/>
                <a:gdLst>
                  <a:gd name="T0" fmla="*/ 6 w 6"/>
                  <a:gd name="T1" fmla="*/ 3 h 7"/>
                  <a:gd name="T2" fmla="*/ 5 w 6"/>
                  <a:gd name="T3" fmla="*/ 3 h 7"/>
                  <a:gd name="T4" fmla="*/ 1 w 6"/>
                  <a:gd name="T5" fmla="*/ 0 h 7"/>
                  <a:gd name="T6" fmla="*/ 0 w 6"/>
                  <a:gd name="T7" fmla="*/ 0 h 7"/>
                  <a:gd name="T8" fmla="*/ 6 w 6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"/>
                  <a:gd name="T17" fmla="*/ 6 w 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">
                    <a:moveTo>
                      <a:pt x="6" y="6"/>
                    </a:moveTo>
                    <a:lnTo>
                      <a:pt x="5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96" name="Freeform 197"/>
              <p:cNvSpPr>
                <a:spLocks/>
              </p:cNvSpPr>
              <p:nvPr/>
            </p:nvSpPr>
            <p:spPr bwMode="auto">
              <a:xfrm>
                <a:off x="1783" y="1668"/>
                <a:ext cx="25" cy="30"/>
              </a:xfrm>
              <a:custGeom>
                <a:avLst/>
                <a:gdLst>
                  <a:gd name="T0" fmla="*/ 25 w 25"/>
                  <a:gd name="T1" fmla="*/ 5 h 33"/>
                  <a:gd name="T2" fmla="*/ 21 w 25"/>
                  <a:gd name="T3" fmla="*/ 5 h 33"/>
                  <a:gd name="T4" fmla="*/ 18 w 25"/>
                  <a:gd name="T5" fmla="*/ 6 h 33"/>
                  <a:gd name="T6" fmla="*/ 16 w 25"/>
                  <a:gd name="T7" fmla="*/ 9 h 33"/>
                  <a:gd name="T8" fmla="*/ 14 w 25"/>
                  <a:gd name="T9" fmla="*/ 11 h 33"/>
                  <a:gd name="T10" fmla="*/ 11 w 25"/>
                  <a:gd name="T11" fmla="*/ 15 h 33"/>
                  <a:gd name="T12" fmla="*/ 8 w 25"/>
                  <a:gd name="T13" fmla="*/ 21 h 33"/>
                  <a:gd name="T14" fmla="*/ 0 w 25"/>
                  <a:gd name="T15" fmla="*/ 19 h 33"/>
                  <a:gd name="T16" fmla="*/ 4 w 25"/>
                  <a:gd name="T17" fmla="*/ 13 h 33"/>
                  <a:gd name="T18" fmla="*/ 7 w 25"/>
                  <a:gd name="T19" fmla="*/ 9 h 33"/>
                  <a:gd name="T20" fmla="*/ 9 w 25"/>
                  <a:gd name="T21" fmla="*/ 5 h 33"/>
                  <a:gd name="T22" fmla="*/ 12 w 25"/>
                  <a:gd name="T23" fmla="*/ 5 h 33"/>
                  <a:gd name="T24" fmla="*/ 16 w 25"/>
                  <a:gd name="T25" fmla="*/ 2 h 33"/>
                  <a:gd name="T26" fmla="*/ 20 w 25"/>
                  <a:gd name="T27" fmla="*/ 0 h 33"/>
                  <a:gd name="T28" fmla="*/ 25 w 25"/>
                  <a:gd name="T29" fmla="*/ 5 h 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"/>
                  <a:gd name="T46" fmla="*/ 0 h 33"/>
                  <a:gd name="T47" fmla="*/ 25 w 25"/>
                  <a:gd name="T48" fmla="*/ 33 h 3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" h="33">
                    <a:moveTo>
                      <a:pt x="25" y="6"/>
                    </a:moveTo>
                    <a:lnTo>
                      <a:pt x="21" y="9"/>
                    </a:lnTo>
                    <a:lnTo>
                      <a:pt x="18" y="11"/>
                    </a:lnTo>
                    <a:lnTo>
                      <a:pt x="16" y="14"/>
                    </a:lnTo>
                    <a:lnTo>
                      <a:pt x="14" y="17"/>
                    </a:lnTo>
                    <a:lnTo>
                      <a:pt x="11" y="25"/>
                    </a:lnTo>
                    <a:lnTo>
                      <a:pt x="8" y="33"/>
                    </a:lnTo>
                    <a:lnTo>
                      <a:pt x="0" y="30"/>
                    </a:lnTo>
                    <a:lnTo>
                      <a:pt x="4" y="21"/>
                    </a:lnTo>
                    <a:lnTo>
                      <a:pt x="7" y="14"/>
                    </a:lnTo>
                    <a:lnTo>
                      <a:pt x="9" y="10"/>
                    </a:lnTo>
                    <a:lnTo>
                      <a:pt x="12" y="6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5" y="6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97" name="Freeform 198"/>
              <p:cNvSpPr>
                <a:spLocks/>
              </p:cNvSpPr>
              <p:nvPr/>
            </p:nvSpPr>
            <p:spPr bwMode="auto">
              <a:xfrm>
                <a:off x="1803" y="1667"/>
                <a:ext cx="5" cy="7"/>
              </a:xfrm>
              <a:custGeom>
                <a:avLst/>
                <a:gdLst>
                  <a:gd name="T0" fmla="*/ 1 w 5"/>
                  <a:gd name="T1" fmla="*/ 0 h 8"/>
                  <a:gd name="T2" fmla="*/ 0 w 5"/>
                  <a:gd name="T3" fmla="*/ 1 h 8"/>
                  <a:gd name="T4" fmla="*/ 5 w 5"/>
                  <a:gd name="T5" fmla="*/ 4 h 8"/>
                  <a:gd name="T6" fmla="*/ 4 w 5"/>
                  <a:gd name="T7" fmla="*/ 4 h 8"/>
                  <a:gd name="T8" fmla="*/ 1 w 5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8"/>
                  <a:gd name="T17" fmla="*/ 5 w 5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8">
                    <a:moveTo>
                      <a:pt x="1" y="0"/>
                    </a:moveTo>
                    <a:lnTo>
                      <a:pt x="0" y="1"/>
                    </a:lnTo>
                    <a:lnTo>
                      <a:pt x="5" y="7"/>
                    </a:lnTo>
                    <a:lnTo>
                      <a:pt x="4" y="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98" name="Freeform 199"/>
              <p:cNvSpPr>
                <a:spLocks/>
              </p:cNvSpPr>
              <p:nvPr/>
            </p:nvSpPr>
            <p:spPr bwMode="auto">
              <a:xfrm>
                <a:off x="1772" y="1695"/>
                <a:ext cx="19" cy="17"/>
              </a:xfrm>
              <a:custGeom>
                <a:avLst/>
                <a:gdLst>
                  <a:gd name="T0" fmla="*/ 23 w 18"/>
                  <a:gd name="T1" fmla="*/ 3 h 19"/>
                  <a:gd name="T2" fmla="*/ 20 w 18"/>
                  <a:gd name="T3" fmla="*/ 4 h 19"/>
                  <a:gd name="T4" fmla="*/ 19 w 18"/>
                  <a:gd name="T5" fmla="*/ 5 h 19"/>
                  <a:gd name="T6" fmla="*/ 17 w 18"/>
                  <a:gd name="T7" fmla="*/ 8 h 19"/>
                  <a:gd name="T8" fmla="*/ 15 w 18"/>
                  <a:gd name="T9" fmla="*/ 9 h 19"/>
                  <a:gd name="T10" fmla="*/ 7 w 18"/>
                  <a:gd name="T11" fmla="*/ 10 h 19"/>
                  <a:gd name="T12" fmla="*/ 4 w 18"/>
                  <a:gd name="T13" fmla="*/ 11 h 19"/>
                  <a:gd name="T14" fmla="*/ 0 w 18"/>
                  <a:gd name="T15" fmla="*/ 11 h 19"/>
                  <a:gd name="T16" fmla="*/ 0 w 18"/>
                  <a:gd name="T17" fmla="*/ 6 h 19"/>
                  <a:gd name="T18" fmla="*/ 2 w 18"/>
                  <a:gd name="T19" fmla="*/ 6 h 19"/>
                  <a:gd name="T20" fmla="*/ 3 w 18"/>
                  <a:gd name="T21" fmla="*/ 6 h 19"/>
                  <a:gd name="T22" fmla="*/ 4 w 18"/>
                  <a:gd name="T23" fmla="*/ 5 h 19"/>
                  <a:gd name="T24" fmla="*/ 6 w 18"/>
                  <a:gd name="T25" fmla="*/ 4 h 19"/>
                  <a:gd name="T26" fmla="*/ 7 w 18"/>
                  <a:gd name="T27" fmla="*/ 4 h 19"/>
                  <a:gd name="T28" fmla="*/ 8 w 18"/>
                  <a:gd name="T29" fmla="*/ 4 h 19"/>
                  <a:gd name="T30" fmla="*/ 15 w 18"/>
                  <a:gd name="T31" fmla="*/ 0 h 19"/>
                  <a:gd name="T32" fmla="*/ 23 w 18"/>
                  <a:gd name="T33" fmla="*/ 3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19"/>
                  <a:gd name="T53" fmla="*/ 18 w 18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19">
                    <a:moveTo>
                      <a:pt x="18" y="3"/>
                    </a:moveTo>
                    <a:lnTo>
                      <a:pt x="15" y="7"/>
                    </a:lnTo>
                    <a:lnTo>
                      <a:pt x="14" y="10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7" y="17"/>
                    </a:lnTo>
                    <a:lnTo>
                      <a:pt x="4" y="19"/>
                    </a:lnTo>
                    <a:lnTo>
                      <a:pt x="0" y="19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10" y="0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99" name="Freeform 200"/>
              <p:cNvSpPr>
                <a:spLocks/>
              </p:cNvSpPr>
              <p:nvPr/>
            </p:nvSpPr>
            <p:spPr bwMode="auto">
              <a:xfrm>
                <a:off x="1783" y="1695"/>
                <a:ext cx="8" cy="3"/>
              </a:xfrm>
              <a:custGeom>
                <a:avLst/>
                <a:gdLst>
                  <a:gd name="T0" fmla="*/ 8 w 8"/>
                  <a:gd name="T1" fmla="*/ 3 h 3"/>
                  <a:gd name="T2" fmla="*/ 0 w 8"/>
                  <a:gd name="T3" fmla="*/ 0 h 3"/>
                  <a:gd name="T4" fmla="*/ 8 w 8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3"/>
                  <a:gd name="T11" fmla="*/ 8 w 8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3">
                    <a:moveTo>
                      <a:pt x="8" y="3"/>
                    </a:moveTo>
                    <a:lnTo>
                      <a:pt x="0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0" name="Freeform 201"/>
              <p:cNvSpPr>
                <a:spLocks/>
              </p:cNvSpPr>
              <p:nvPr/>
            </p:nvSpPr>
            <p:spPr bwMode="auto">
              <a:xfrm>
                <a:off x="1755" y="1688"/>
                <a:ext cx="19" cy="24"/>
              </a:xfrm>
              <a:custGeom>
                <a:avLst/>
                <a:gdLst>
                  <a:gd name="T0" fmla="*/ 16 w 19"/>
                  <a:gd name="T1" fmla="*/ 15 h 27"/>
                  <a:gd name="T2" fmla="*/ 12 w 19"/>
                  <a:gd name="T3" fmla="*/ 14 h 27"/>
                  <a:gd name="T4" fmla="*/ 10 w 19"/>
                  <a:gd name="T5" fmla="*/ 12 h 27"/>
                  <a:gd name="T6" fmla="*/ 7 w 19"/>
                  <a:gd name="T7" fmla="*/ 11 h 27"/>
                  <a:gd name="T8" fmla="*/ 5 w 19"/>
                  <a:gd name="T9" fmla="*/ 9 h 27"/>
                  <a:gd name="T10" fmla="*/ 3 w 19"/>
                  <a:gd name="T11" fmla="*/ 4 h 27"/>
                  <a:gd name="T12" fmla="*/ 2 w 19"/>
                  <a:gd name="T13" fmla="*/ 4 h 27"/>
                  <a:gd name="T14" fmla="*/ 0 w 19"/>
                  <a:gd name="T15" fmla="*/ 4 h 27"/>
                  <a:gd name="T16" fmla="*/ 7 w 19"/>
                  <a:gd name="T17" fmla="*/ 0 h 27"/>
                  <a:gd name="T18" fmla="*/ 9 w 19"/>
                  <a:gd name="T19" fmla="*/ 3 h 27"/>
                  <a:gd name="T20" fmla="*/ 10 w 19"/>
                  <a:gd name="T21" fmla="*/ 4 h 27"/>
                  <a:gd name="T22" fmla="*/ 13 w 19"/>
                  <a:gd name="T23" fmla="*/ 8 h 27"/>
                  <a:gd name="T24" fmla="*/ 14 w 19"/>
                  <a:gd name="T25" fmla="*/ 9 h 27"/>
                  <a:gd name="T26" fmla="*/ 16 w 19"/>
                  <a:gd name="T27" fmla="*/ 10 h 27"/>
                  <a:gd name="T28" fmla="*/ 17 w 19"/>
                  <a:gd name="T29" fmla="*/ 11 h 27"/>
                  <a:gd name="T30" fmla="*/ 19 w 19"/>
                  <a:gd name="T31" fmla="*/ 11 h 27"/>
                  <a:gd name="T32" fmla="*/ 16 w 19"/>
                  <a:gd name="T33" fmla="*/ 15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9"/>
                  <a:gd name="T52" fmla="*/ 0 h 27"/>
                  <a:gd name="T53" fmla="*/ 19 w 19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9" h="27">
                    <a:moveTo>
                      <a:pt x="16" y="27"/>
                    </a:moveTo>
                    <a:lnTo>
                      <a:pt x="12" y="25"/>
                    </a:lnTo>
                    <a:lnTo>
                      <a:pt x="10" y="23"/>
                    </a:lnTo>
                    <a:lnTo>
                      <a:pt x="7" y="19"/>
                    </a:lnTo>
                    <a:lnTo>
                      <a:pt x="5" y="16"/>
                    </a:lnTo>
                    <a:lnTo>
                      <a:pt x="3" y="9"/>
                    </a:lnTo>
                    <a:lnTo>
                      <a:pt x="2" y="7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9" y="3"/>
                    </a:lnTo>
                    <a:lnTo>
                      <a:pt x="10" y="6"/>
                    </a:lnTo>
                    <a:lnTo>
                      <a:pt x="13" y="13"/>
                    </a:lnTo>
                    <a:lnTo>
                      <a:pt x="14" y="15"/>
                    </a:lnTo>
                    <a:lnTo>
                      <a:pt x="16" y="17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16" y="27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1" name="Freeform 202"/>
              <p:cNvSpPr>
                <a:spLocks/>
              </p:cNvSpPr>
              <p:nvPr/>
            </p:nvSpPr>
            <p:spPr bwMode="auto">
              <a:xfrm>
                <a:off x="1771" y="1705"/>
                <a:ext cx="3" cy="7"/>
              </a:xfrm>
              <a:custGeom>
                <a:avLst/>
                <a:gdLst>
                  <a:gd name="T0" fmla="*/ 1 w 3"/>
                  <a:gd name="T1" fmla="*/ 4 h 8"/>
                  <a:gd name="T2" fmla="*/ 0 w 3"/>
                  <a:gd name="T3" fmla="*/ 4 h 8"/>
                  <a:gd name="T4" fmla="*/ 3 w 3"/>
                  <a:gd name="T5" fmla="*/ 0 h 8"/>
                  <a:gd name="T6" fmla="*/ 1 w 3"/>
                  <a:gd name="T7" fmla="*/ 0 h 8"/>
                  <a:gd name="T8" fmla="*/ 1 w 3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8"/>
                  <a:gd name="T17" fmla="*/ 3 w 3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8">
                    <a:moveTo>
                      <a:pt x="1" y="8"/>
                    </a:moveTo>
                    <a:lnTo>
                      <a:pt x="0" y="8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2" name="Freeform 203"/>
              <p:cNvSpPr>
                <a:spLocks/>
              </p:cNvSpPr>
              <p:nvPr/>
            </p:nvSpPr>
            <p:spPr bwMode="auto">
              <a:xfrm>
                <a:off x="1720" y="1681"/>
                <a:ext cx="42" cy="11"/>
              </a:xfrm>
              <a:custGeom>
                <a:avLst/>
                <a:gdLst>
                  <a:gd name="T0" fmla="*/ 40 w 41"/>
                  <a:gd name="T1" fmla="*/ 6 h 13"/>
                  <a:gd name="T2" fmla="*/ 38 w 41"/>
                  <a:gd name="T3" fmla="*/ 5 h 13"/>
                  <a:gd name="T4" fmla="*/ 37 w 41"/>
                  <a:gd name="T5" fmla="*/ 4 h 13"/>
                  <a:gd name="T6" fmla="*/ 35 w 41"/>
                  <a:gd name="T7" fmla="*/ 3 h 13"/>
                  <a:gd name="T8" fmla="*/ 34 w 41"/>
                  <a:gd name="T9" fmla="*/ 3 h 13"/>
                  <a:gd name="T10" fmla="*/ 30 w 41"/>
                  <a:gd name="T11" fmla="*/ 3 h 13"/>
                  <a:gd name="T12" fmla="*/ 26 w 41"/>
                  <a:gd name="T13" fmla="*/ 3 h 13"/>
                  <a:gd name="T14" fmla="*/ 11 w 41"/>
                  <a:gd name="T15" fmla="*/ 4 h 13"/>
                  <a:gd name="T16" fmla="*/ 6 w 41"/>
                  <a:gd name="T17" fmla="*/ 5 h 13"/>
                  <a:gd name="T18" fmla="*/ 1 w 41"/>
                  <a:gd name="T19" fmla="*/ 5 h 13"/>
                  <a:gd name="T20" fmla="*/ 0 w 41"/>
                  <a:gd name="T21" fmla="*/ 3 h 13"/>
                  <a:gd name="T22" fmla="*/ 5 w 41"/>
                  <a:gd name="T23" fmla="*/ 3 h 13"/>
                  <a:gd name="T24" fmla="*/ 10 w 41"/>
                  <a:gd name="T25" fmla="*/ 2 h 13"/>
                  <a:gd name="T26" fmla="*/ 20 w 41"/>
                  <a:gd name="T27" fmla="*/ 0 h 13"/>
                  <a:gd name="T28" fmla="*/ 30 w 41"/>
                  <a:gd name="T29" fmla="*/ 0 h 13"/>
                  <a:gd name="T30" fmla="*/ 36 w 41"/>
                  <a:gd name="T31" fmla="*/ 0 h 13"/>
                  <a:gd name="T32" fmla="*/ 39 w 41"/>
                  <a:gd name="T33" fmla="*/ 1 h 13"/>
                  <a:gd name="T34" fmla="*/ 41 w 41"/>
                  <a:gd name="T35" fmla="*/ 3 h 13"/>
                  <a:gd name="T36" fmla="*/ 44 w 41"/>
                  <a:gd name="T37" fmla="*/ 3 h 13"/>
                  <a:gd name="T38" fmla="*/ 46 w 41"/>
                  <a:gd name="T39" fmla="*/ 3 h 13"/>
                  <a:gd name="T40" fmla="*/ 40 w 41"/>
                  <a:gd name="T41" fmla="*/ 6 h 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1"/>
                  <a:gd name="T64" fmla="*/ 0 h 13"/>
                  <a:gd name="T65" fmla="*/ 41 w 41"/>
                  <a:gd name="T66" fmla="*/ 13 h 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1" h="13">
                    <a:moveTo>
                      <a:pt x="35" y="13"/>
                    </a:moveTo>
                    <a:lnTo>
                      <a:pt x="33" y="11"/>
                    </a:lnTo>
                    <a:lnTo>
                      <a:pt x="32" y="9"/>
                    </a:lnTo>
                    <a:lnTo>
                      <a:pt x="30" y="8"/>
                    </a:lnTo>
                    <a:lnTo>
                      <a:pt x="29" y="8"/>
                    </a:lnTo>
                    <a:lnTo>
                      <a:pt x="25" y="7"/>
                    </a:lnTo>
                    <a:lnTo>
                      <a:pt x="21" y="8"/>
                    </a:lnTo>
                    <a:lnTo>
                      <a:pt x="11" y="10"/>
                    </a:lnTo>
                    <a:lnTo>
                      <a:pt x="6" y="11"/>
                    </a:lnTo>
                    <a:lnTo>
                      <a:pt x="1" y="11"/>
                    </a:lnTo>
                    <a:lnTo>
                      <a:pt x="0" y="4"/>
                    </a:lnTo>
                    <a:lnTo>
                      <a:pt x="5" y="3"/>
                    </a:lnTo>
                    <a:lnTo>
                      <a:pt x="10" y="2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4" y="1"/>
                    </a:lnTo>
                    <a:lnTo>
                      <a:pt x="36" y="3"/>
                    </a:lnTo>
                    <a:lnTo>
                      <a:pt x="39" y="5"/>
                    </a:lnTo>
                    <a:lnTo>
                      <a:pt x="41" y="8"/>
                    </a:lnTo>
                    <a:lnTo>
                      <a:pt x="35" y="13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3" name="Freeform 204"/>
              <p:cNvSpPr>
                <a:spLocks/>
              </p:cNvSpPr>
              <p:nvPr/>
            </p:nvSpPr>
            <p:spPr bwMode="auto">
              <a:xfrm>
                <a:off x="1755" y="1687"/>
                <a:ext cx="7" cy="5"/>
              </a:xfrm>
              <a:custGeom>
                <a:avLst/>
                <a:gdLst>
                  <a:gd name="T0" fmla="*/ 7 w 7"/>
                  <a:gd name="T1" fmla="*/ 1 h 6"/>
                  <a:gd name="T2" fmla="*/ 7 w 7"/>
                  <a:gd name="T3" fmla="*/ 0 h 6"/>
                  <a:gd name="T4" fmla="*/ 7 w 7"/>
                  <a:gd name="T5" fmla="*/ 1 h 6"/>
                  <a:gd name="T6" fmla="*/ 1 w 7"/>
                  <a:gd name="T7" fmla="*/ 3 h 6"/>
                  <a:gd name="T8" fmla="*/ 0 w 7"/>
                  <a:gd name="T9" fmla="*/ 3 h 6"/>
                  <a:gd name="T10" fmla="*/ 7 w 7"/>
                  <a:gd name="T11" fmla="*/ 1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6"/>
                  <a:gd name="T20" fmla="*/ 7 w 7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6">
                    <a:moveTo>
                      <a:pt x="7" y="1"/>
                    </a:moveTo>
                    <a:lnTo>
                      <a:pt x="7" y="0"/>
                    </a:lnTo>
                    <a:lnTo>
                      <a:pt x="7" y="1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4" name="Freeform 205"/>
              <p:cNvSpPr>
                <a:spLocks/>
              </p:cNvSpPr>
              <p:nvPr/>
            </p:nvSpPr>
            <p:spPr bwMode="auto">
              <a:xfrm>
                <a:off x="1692" y="1683"/>
                <a:ext cx="29" cy="8"/>
              </a:xfrm>
              <a:custGeom>
                <a:avLst/>
                <a:gdLst>
                  <a:gd name="T0" fmla="*/ 32 w 28"/>
                  <a:gd name="T1" fmla="*/ 4 h 9"/>
                  <a:gd name="T2" fmla="*/ 14 w 28"/>
                  <a:gd name="T3" fmla="*/ 4 h 9"/>
                  <a:gd name="T4" fmla="*/ 8 w 28"/>
                  <a:gd name="T5" fmla="*/ 4 h 9"/>
                  <a:gd name="T6" fmla="*/ 5 w 28"/>
                  <a:gd name="T7" fmla="*/ 4 h 9"/>
                  <a:gd name="T8" fmla="*/ 2 w 28"/>
                  <a:gd name="T9" fmla="*/ 4 h 9"/>
                  <a:gd name="T10" fmla="*/ 0 w 28"/>
                  <a:gd name="T11" fmla="*/ 1 h 9"/>
                  <a:gd name="T12" fmla="*/ 3 w 28"/>
                  <a:gd name="T13" fmla="*/ 0 h 9"/>
                  <a:gd name="T14" fmla="*/ 7 w 28"/>
                  <a:gd name="T15" fmla="*/ 0 h 9"/>
                  <a:gd name="T16" fmla="*/ 14 w 28"/>
                  <a:gd name="T17" fmla="*/ 0 h 9"/>
                  <a:gd name="T18" fmla="*/ 33 w 28"/>
                  <a:gd name="T19" fmla="*/ 1 h 9"/>
                  <a:gd name="T20" fmla="*/ 32 w 28"/>
                  <a:gd name="T21" fmla="*/ 4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9"/>
                  <a:gd name="T35" fmla="*/ 28 w 28"/>
                  <a:gd name="T36" fmla="*/ 9 h 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9">
                    <a:moveTo>
                      <a:pt x="27" y="8"/>
                    </a:moveTo>
                    <a:lnTo>
                      <a:pt x="14" y="7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2" y="9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8" y="1"/>
                    </a:ln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5" name="Freeform 206"/>
              <p:cNvSpPr>
                <a:spLocks/>
              </p:cNvSpPr>
              <p:nvPr/>
            </p:nvSpPr>
            <p:spPr bwMode="auto">
              <a:xfrm>
                <a:off x="1720" y="1684"/>
                <a:ext cx="1" cy="7"/>
              </a:xfrm>
              <a:custGeom>
                <a:avLst/>
                <a:gdLst>
                  <a:gd name="T0" fmla="*/ 1 w 1"/>
                  <a:gd name="T1" fmla="*/ 7 h 7"/>
                  <a:gd name="T2" fmla="*/ 0 w 1"/>
                  <a:gd name="T3" fmla="*/ 7 h 7"/>
                  <a:gd name="T4" fmla="*/ 1 w 1"/>
                  <a:gd name="T5" fmla="*/ 0 h 7"/>
                  <a:gd name="T6" fmla="*/ 0 w 1"/>
                  <a:gd name="T7" fmla="*/ 0 h 7"/>
                  <a:gd name="T8" fmla="*/ 1 w 1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7"/>
                  <a:gd name="T17" fmla="*/ 1 w 1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7">
                    <a:moveTo>
                      <a:pt x="1" y="7"/>
                    </a:moveTo>
                    <a:lnTo>
                      <a:pt x="0" y="7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6" name="Freeform 207"/>
              <p:cNvSpPr>
                <a:spLocks/>
              </p:cNvSpPr>
              <p:nvPr/>
            </p:nvSpPr>
            <p:spPr bwMode="auto">
              <a:xfrm>
                <a:off x="1648" y="1685"/>
                <a:ext cx="47" cy="14"/>
              </a:xfrm>
              <a:custGeom>
                <a:avLst/>
                <a:gdLst>
                  <a:gd name="T0" fmla="*/ 51 w 46"/>
                  <a:gd name="T1" fmla="*/ 4 h 16"/>
                  <a:gd name="T2" fmla="*/ 36 w 46"/>
                  <a:gd name="T3" fmla="*/ 6 h 16"/>
                  <a:gd name="T4" fmla="*/ 29 w 46"/>
                  <a:gd name="T5" fmla="*/ 8 h 16"/>
                  <a:gd name="T6" fmla="*/ 18 w 46"/>
                  <a:gd name="T7" fmla="*/ 8 h 16"/>
                  <a:gd name="T8" fmla="*/ 12 w 46"/>
                  <a:gd name="T9" fmla="*/ 8 h 16"/>
                  <a:gd name="T10" fmla="*/ 8 w 46"/>
                  <a:gd name="T11" fmla="*/ 8 h 16"/>
                  <a:gd name="T12" fmla="*/ 6 w 46"/>
                  <a:gd name="T13" fmla="*/ 8 h 16"/>
                  <a:gd name="T14" fmla="*/ 3 w 46"/>
                  <a:gd name="T15" fmla="*/ 7 h 16"/>
                  <a:gd name="T16" fmla="*/ 1 w 46"/>
                  <a:gd name="T17" fmla="*/ 6 h 16"/>
                  <a:gd name="T18" fmla="*/ 0 w 46"/>
                  <a:gd name="T19" fmla="*/ 4 h 16"/>
                  <a:gd name="T20" fmla="*/ 0 w 46"/>
                  <a:gd name="T21" fmla="*/ 4 h 16"/>
                  <a:gd name="T22" fmla="*/ 8 w 46"/>
                  <a:gd name="T23" fmla="*/ 4 h 16"/>
                  <a:gd name="T24" fmla="*/ 8 w 46"/>
                  <a:gd name="T25" fmla="*/ 4 h 16"/>
                  <a:gd name="T26" fmla="*/ 8 w 46"/>
                  <a:gd name="T27" fmla="*/ 4 h 16"/>
                  <a:gd name="T28" fmla="*/ 9 w 46"/>
                  <a:gd name="T29" fmla="*/ 4 h 16"/>
                  <a:gd name="T30" fmla="*/ 9 w 46"/>
                  <a:gd name="T31" fmla="*/ 4 h 16"/>
                  <a:gd name="T32" fmla="*/ 10 w 46"/>
                  <a:gd name="T33" fmla="*/ 4 h 16"/>
                  <a:gd name="T34" fmla="*/ 12 w 46"/>
                  <a:gd name="T35" fmla="*/ 4 h 16"/>
                  <a:gd name="T36" fmla="*/ 16 w 46"/>
                  <a:gd name="T37" fmla="*/ 4 h 16"/>
                  <a:gd name="T38" fmla="*/ 22 w 46"/>
                  <a:gd name="T39" fmla="*/ 4 h 16"/>
                  <a:gd name="T40" fmla="*/ 34 w 46"/>
                  <a:gd name="T41" fmla="*/ 4 h 16"/>
                  <a:gd name="T42" fmla="*/ 47 w 46"/>
                  <a:gd name="T43" fmla="*/ 0 h 16"/>
                  <a:gd name="T44" fmla="*/ 51 w 46"/>
                  <a:gd name="T45" fmla="*/ 4 h 1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6"/>
                  <a:gd name="T70" fmla="*/ 0 h 16"/>
                  <a:gd name="T71" fmla="*/ 46 w 46"/>
                  <a:gd name="T72" fmla="*/ 16 h 1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6" h="16">
                    <a:moveTo>
                      <a:pt x="46" y="7"/>
                    </a:moveTo>
                    <a:lnTo>
                      <a:pt x="31" y="12"/>
                    </a:lnTo>
                    <a:lnTo>
                      <a:pt x="24" y="15"/>
                    </a:lnTo>
                    <a:lnTo>
                      <a:pt x="18" y="16"/>
                    </a:lnTo>
                    <a:lnTo>
                      <a:pt x="12" y="16"/>
                    </a:lnTo>
                    <a:lnTo>
                      <a:pt x="8" y="16"/>
                    </a:lnTo>
                    <a:lnTo>
                      <a:pt x="6" y="15"/>
                    </a:lnTo>
                    <a:lnTo>
                      <a:pt x="3" y="13"/>
                    </a:lnTo>
                    <a:lnTo>
                      <a:pt x="1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6" y="8"/>
                    </a:lnTo>
                    <a:lnTo>
                      <a:pt x="22" y="7"/>
                    </a:lnTo>
                    <a:lnTo>
                      <a:pt x="29" y="5"/>
                    </a:lnTo>
                    <a:lnTo>
                      <a:pt x="42" y="0"/>
                    </a:lnTo>
                    <a:lnTo>
                      <a:pt x="46" y="7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7" name="Freeform 208"/>
              <p:cNvSpPr>
                <a:spLocks/>
              </p:cNvSpPr>
              <p:nvPr/>
            </p:nvSpPr>
            <p:spPr bwMode="auto">
              <a:xfrm>
                <a:off x="1691" y="1684"/>
                <a:ext cx="4" cy="7"/>
              </a:xfrm>
              <a:custGeom>
                <a:avLst/>
                <a:gdLst>
                  <a:gd name="T0" fmla="*/ 1 w 4"/>
                  <a:gd name="T1" fmla="*/ 0 h 8"/>
                  <a:gd name="T2" fmla="*/ 0 w 4"/>
                  <a:gd name="T3" fmla="*/ 1 h 8"/>
                  <a:gd name="T4" fmla="*/ 4 w 4"/>
                  <a:gd name="T5" fmla="*/ 4 h 8"/>
                  <a:gd name="T6" fmla="*/ 3 w 4"/>
                  <a:gd name="T7" fmla="*/ 4 h 8"/>
                  <a:gd name="T8" fmla="*/ 1 w 4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8"/>
                  <a:gd name="T17" fmla="*/ 4 w 4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8">
                    <a:moveTo>
                      <a:pt x="1" y="0"/>
                    </a:moveTo>
                    <a:lnTo>
                      <a:pt x="0" y="1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8" name="Freeform 209"/>
              <p:cNvSpPr>
                <a:spLocks/>
              </p:cNvSpPr>
              <p:nvPr/>
            </p:nvSpPr>
            <p:spPr bwMode="auto">
              <a:xfrm>
                <a:off x="1613" y="1662"/>
                <a:ext cx="43" cy="28"/>
              </a:xfrm>
              <a:custGeom>
                <a:avLst/>
                <a:gdLst>
                  <a:gd name="T0" fmla="*/ 39 w 42"/>
                  <a:gd name="T1" fmla="*/ 19 h 31"/>
                  <a:gd name="T2" fmla="*/ 39 w 42"/>
                  <a:gd name="T3" fmla="*/ 17 h 31"/>
                  <a:gd name="T4" fmla="*/ 39 w 42"/>
                  <a:gd name="T5" fmla="*/ 16 h 31"/>
                  <a:gd name="T6" fmla="*/ 38 w 42"/>
                  <a:gd name="T7" fmla="*/ 15 h 31"/>
                  <a:gd name="T8" fmla="*/ 36 w 42"/>
                  <a:gd name="T9" fmla="*/ 14 h 31"/>
                  <a:gd name="T10" fmla="*/ 35 w 42"/>
                  <a:gd name="T11" fmla="*/ 13 h 31"/>
                  <a:gd name="T12" fmla="*/ 33 w 42"/>
                  <a:gd name="T13" fmla="*/ 12 h 31"/>
                  <a:gd name="T14" fmla="*/ 27 w 42"/>
                  <a:gd name="T15" fmla="*/ 10 h 31"/>
                  <a:gd name="T16" fmla="*/ 16 w 42"/>
                  <a:gd name="T17" fmla="*/ 8 h 31"/>
                  <a:gd name="T18" fmla="*/ 10 w 42"/>
                  <a:gd name="T19" fmla="*/ 6 h 31"/>
                  <a:gd name="T20" fmla="*/ 0 w 42"/>
                  <a:gd name="T21" fmla="*/ 5 h 31"/>
                  <a:gd name="T22" fmla="*/ 3 w 42"/>
                  <a:gd name="T23" fmla="*/ 0 h 31"/>
                  <a:gd name="T24" fmla="*/ 13 w 42"/>
                  <a:gd name="T25" fmla="*/ 4 h 31"/>
                  <a:gd name="T26" fmla="*/ 19 w 42"/>
                  <a:gd name="T27" fmla="*/ 5 h 31"/>
                  <a:gd name="T28" fmla="*/ 31 w 42"/>
                  <a:gd name="T29" fmla="*/ 5 h 31"/>
                  <a:gd name="T30" fmla="*/ 37 w 42"/>
                  <a:gd name="T31" fmla="*/ 8 h 31"/>
                  <a:gd name="T32" fmla="*/ 40 w 42"/>
                  <a:gd name="T33" fmla="*/ 10 h 31"/>
                  <a:gd name="T34" fmla="*/ 42 w 42"/>
                  <a:gd name="T35" fmla="*/ 11 h 31"/>
                  <a:gd name="T36" fmla="*/ 44 w 42"/>
                  <a:gd name="T37" fmla="*/ 12 h 31"/>
                  <a:gd name="T38" fmla="*/ 46 w 42"/>
                  <a:gd name="T39" fmla="*/ 14 h 31"/>
                  <a:gd name="T40" fmla="*/ 47 w 42"/>
                  <a:gd name="T41" fmla="*/ 16 h 31"/>
                  <a:gd name="T42" fmla="*/ 47 w 42"/>
                  <a:gd name="T43" fmla="*/ 19 h 31"/>
                  <a:gd name="T44" fmla="*/ 39 w 42"/>
                  <a:gd name="T45" fmla="*/ 19 h 3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2"/>
                  <a:gd name="T70" fmla="*/ 0 h 31"/>
                  <a:gd name="T71" fmla="*/ 42 w 42"/>
                  <a:gd name="T72" fmla="*/ 31 h 3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2" h="31">
                    <a:moveTo>
                      <a:pt x="34" y="31"/>
                    </a:moveTo>
                    <a:lnTo>
                      <a:pt x="34" y="29"/>
                    </a:lnTo>
                    <a:lnTo>
                      <a:pt x="34" y="27"/>
                    </a:lnTo>
                    <a:lnTo>
                      <a:pt x="33" y="25"/>
                    </a:lnTo>
                    <a:lnTo>
                      <a:pt x="31" y="23"/>
                    </a:lnTo>
                    <a:lnTo>
                      <a:pt x="30" y="21"/>
                    </a:lnTo>
                    <a:lnTo>
                      <a:pt x="28" y="19"/>
                    </a:lnTo>
                    <a:lnTo>
                      <a:pt x="22" y="16"/>
                    </a:lnTo>
                    <a:lnTo>
                      <a:pt x="16" y="13"/>
                    </a:lnTo>
                    <a:lnTo>
                      <a:pt x="10" y="11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13" y="4"/>
                    </a:lnTo>
                    <a:lnTo>
                      <a:pt x="19" y="6"/>
                    </a:lnTo>
                    <a:lnTo>
                      <a:pt x="26" y="9"/>
                    </a:lnTo>
                    <a:lnTo>
                      <a:pt x="32" y="13"/>
                    </a:lnTo>
                    <a:lnTo>
                      <a:pt x="35" y="15"/>
                    </a:lnTo>
                    <a:lnTo>
                      <a:pt x="37" y="18"/>
                    </a:lnTo>
                    <a:lnTo>
                      <a:pt x="39" y="20"/>
                    </a:lnTo>
                    <a:lnTo>
                      <a:pt x="41" y="24"/>
                    </a:lnTo>
                    <a:lnTo>
                      <a:pt x="42" y="27"/>
                    </a:lnTo>
                    <a:lnTo>
                      <a:pt x="42" y="31"/>
                    </a:lnTo>
                    <a:lnTo>
                      <a:pt x="34" y="31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9" name="Freeform 210"/>
              <p:cNvSpPr>
                <a:spLocks/>
              </p:cNvSpPr>
              <p:nvPr/>
            </p:nvSpPr>
            <p:spPr bwMode="auto">
              <a:xfrm>
                <a:off x="1579" y="1646"/>
                <a:ext cx="37" cy="22"/>
              </a:xfrm>
              <a:custGeom>
                <a:avLst/>
                <a:gdLst>
                  <a:gd name="T0" fmla="*/ 37 w 36"/>
                  <a:gd name="T1" fmla="*/ 13 h 25"/>
                  <a:gd name="T2" fmla="*/ 33 w 36"/>
                  <a:gd name="T3" fmla="*/ 12 h 25"/>
                  <a:gd name="T4" fmla="*/ 28 w 36"/>
                  <a:gd name="T5" fmla="*/ 11 h 25"/>
                  <a:gd name="T6" fmla="*/ 16 w 36"/>
                  <a:gd name="T7" fmla="*/ 10 h 25"/>
                  <a:gd name="T8" fmla="*/ 11 w 36"/>
                  <a:gd name="T9" fmla="*/ 9 h 25"/>
                  <a:gd name="T10" fmla="*/ 8 w 36"/>
                  <a:gd name="T11" fmla="*/ 8 h 25"/>
                  <a:gd name="T12" fmla="*/ 4 w 36"/>
                  <a:gd name="T13" fmla="*/ 5 h 25"/>
                  <a:gd name="T14" fmla="*/ 0 w 36"/>
                  <a:gd name="T15" fmla="*/ 4 h 25"/>
                  <a:gd name="T16" fmla="*/ 6 w 36"/>
                  <a:gd name="T17" fmla="*/ 0 h 25"/>
                  <a:gd name="T18" fmla="*/ 10 w 36"/>
                  <a:gd name="T19" fmla="*/ 4 h 25"/>
                  <a:gd name="T20" fmla="*/ 13 w 36"/>
                  <a:gd name="T21" fmla="*/ 4 h 25"/>
                  <a:gd name="T22" fmla="*/ 16 w 36"/>
                  <a:gd name="T23" fmla="*/ 5 h 25"/>
                  <a:gd name="T24" fmla="*/ 24 w 36"/>
                  <a:gd name="T25" fmla="*/ 7 h 25"/>
                  <a:gd name="T26" fmla="*/ 31 w 36"/>
                  <a:gd name="T27" fmla="*/ 8 h 25"/>
                  <a:gd name="T28" fmla="*/ 36 w 36"/>
                  <a:gd name="T29" fmla="*/ 8 h 25"/>
                  <a:gd name="T30" fmla="*/ 41 w 36"/>
                  <a:gd name="T31" fmla="*/ 10 h 25"/>
                  <a:gd name="T32" fmla="*/ 37 w 36"/>
                  <a:gd name="T33" fmla="*/ 13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25"/>
                  <a:gd name="T53" fmla="*/ 36 w 36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25">
                    <a:moveTo>
                      <a:pt x="32" y="25"/>
                    </a:moveTo>
                    <a:lnTo>
                      <a:pt x="28" y="23"/>
                    </a:lnTo>
                    <a:lnTo>
                      <a:pt x="23" y="21"/>
                    </a:lnTo>
                    <a:lnTo>
                      <a:pt x="16" y="19"/>
                    </a:lnTo>
                    <a:lnTo>
                      <a:pt x="11" y="17"/>
                    </a:lnTo>
                    <a:lnTo>
                      <a:pt x="8" y="14"/>
                    </a:lnTo>
                    <a:lnTo>
                      <a:pt x="4" y="10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0" y="5"/>
                    </a:lnTo>
                    <a:lnTo>
                      <a:pt x="13" y="8"/>
                    </a:lnTo>
                    <a:lnTo>
                      <a:pt x="16" y="10"/>
                    </a:lnTo>
                    <a:lnTo>
                      <a:pt x="19" y="12"/>
                    </a:lnTo>
                    <a:lnTo>
                      <a:pt x="26" y="14"/>
                    </a:lnTo>
                    <a:lnTo>
                      <a:pt x="31" y="15"/>
                    </a:lnTo>
                    <a:lnTo>
                      <a:pt x="36" y="18"/>
                    </a:lnTo>
                    <a:lnTo>
                      <a:pt x="32" y="25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0" name="Freeform 211"/>
              <p:cNvSpPr>
                <a:spLocks/>
              </p:cNvSpPr>
              <p:nvPr/>
            </p:nvSpPr>
            <p:spPr bwMode="auto">
              <a:xfrm>
                <a:off x="1612" y="1662"/>
                <a:ext cx="4" cy="6"/>
              </a:xfrm>
              <a:custGeom>
                <a:avLst/>
                <a:gdLst>
                  <a:gd name="T0" fmla="*/ 1 w 4"/>
                  <a:gd name="T1" fmla="*/ 3 h 7"/>
                  <a:gd name="T2" fmla="*/ 0 w 4"/>
                  <a:gd name="T3" fmla="*/ 3 h 7"/>
                  <a:gd name="T4" fmla="*/ 4 w 4"/>
                  <a:gd name="T5" fmla="*/ 0 h 7"/>
                  <a:gd name="T6" fmla="*/ 1 w 4"/>
                  <a:gd name="T7" fmla="*/ 3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7"/>
                  <a:gd name="T14" fmla="*/ 4 w 4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7">
                    <a:moveTo>
                      <a:pt x="1" y="7"/>
                    </a:moveTo>
                    <a:lnTo>
                      <a:pt x="0" y="7"/>
                    </a:lnTo>
                    <a:lnTo>
                      <a:pt x="4" y="0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1" name="Freeform 212"/>
              <p:cNvSpPr>
                <a:spLocks/>
              </p:cNvSpPr>
              <p:nvPr/>
            </p:nvSpPr>
            <p:spPr bwMode="auto">
              <a:xfrm>
                <a:off x="1562" y="1625"/>
                <a:ext cx="25" cy="25"/>
              </a:xfrm>
              <a:custGeom>
                <a:avLst/>
                <a:gdLst>
                  <a:gd name="T0" fmla="*/ 22 w 24"/>
                  <a:gd name="T1" fmla="*/ 16 h 28"/>
                  <a:gd name="T2" fmla="*/ 18 w 24"/>
                  <a:gd name="T3" fmla="*/ 13 h 28"/>
                  <a:gd name="T4" fmla="*/ 9 w 24"/>
                  <a:gd name="T5" fmla="*/ 9 h 28"/>
                  <a:gd name="T6" fmla="*/ 7 w 24"/>
                  <a:gd name="T7" fmla="*/ 8 h 28"/>
                  <a:gd name="T8" fmla="*/ 5 w 24"/>
                  <a:gd name="T9" fmla="*/ 5 h 28"/>
                  <a:gd name="T10" fmla="*/ 2 w 24"/>
                  <a:gd name="T11" fmla="*/ 4 h 28"/>
                  <a:gd name="T12" fmla="*/ 0 w 24"/>
                  <a:gd name="T13" fmla="*/ 4 h 28"/>
                  <a:gd name="T14" fmla="*/ 4 w 24"/>
                  <a:gd name="T15" fmla="*/ 0 h 28"/>
                  <a:gd name="T16" fmla="*/ 7 w 24"/>
                  <a:gd name="T17" fmla="*/ 2 h 28"/>
                  <a:gd name="T18" fmla="*/ 10 w 24"/>
                  <a:gd name="T19" fmla="*/ 4 h 28"/>
                  <a:gd name="T20" fmla="*/ 18 w 24"/>
                  <a:gd name="T21" fmla="*/ 4 h 28"/>
                  <a:gd name="T22" fmla="*/ 21 w 24"/>
                  <a:gd name="T23" fmla="*/ 6 h 28"/>
                  <a:gd name="T24" fmla="*/ 25 w 24"/>
                  <a:gd name="T25" fmla="*/ 11 h 28"/>
                  <a:gd name="T26" fmla="*/ 29 w 24"/>
                  <a:gd name="T27" fmla="*/ 13 h 28"/>
                  <a:gd name="T28" fmla="*/ 22 w 24"/>
                  <a:gd name="T29" fmla="*/ 16 h 2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4"/>
                  <a:gd name="T46" fmla="*/ 0 h 28"/>
                  <a:gd name="T47" fmla="*/ 24 w 24"/>
                  <a:gd name="T48" fmla="*/ 28 h 2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4" h="28">
                    <a:moveTo>
                      <a:pt x="17" y="28"/>
                    </a:moveTo>
                    <a:lnTo>
                      <a:pt x="13" y="22"/>
                    </a:lnTo>
                    <a:lnTo>
                      <a:pt x="9" y="15"/>
                    </a:lnTo>
                    <a:lnTo>
                      <a:pt x="7" y="13"/>
                    </a:lnTo>
                    <a:lnTo>
                      <a:pt x="5" y="10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7" y="2"/>
                    </a:lnTo>
                    <a:lnTo>
                      <a:pt x="10" y="4"/>
                    </a:lnTo>
                    <a:lnTo>
                      <a:pt x="13" y="7"/>
                    </a:lnTo>
                    <a:lnTo>
                      <a:pt x="16" y="11"/>
                    </a:lnTo>
                    <a:lnTo>
                      <a:pt x="20" y="18"/>
                    </a:lnTo>
                    <a:lnTo>
                      <a:pt x="24" y="24"/>
                    </a:lnTo>
                    <a:lnTo>
                      <a:pt x="17" y="28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2" name="Freeform 213"/>
              <p:cNvSpPr>
                <a:spLocks/>
              </p:cNvSpPr>
              <p:nvPr/>
            </p:nvSpPr>
            <p:spPr bwMode="auto">
              <a:xfrm>
                <a:off x="1579" y="1646"/>
                <a:ext cx="8" cy="4"/>
              </a:xfrm>
              <a:custGeom>
                <a:avLst/>
                <a:gdLst>
                  <a:gd name="T0" fmla="*/ 0 w 7"/>
                  <a:gd name="T1" fmla="*/ 2 h 5"/>
                  <a:gd name="T2" fmla="*/ 13 w 7"/>
                  <a:gd name="T3" fmla="*/ 1 h 5"/>
                  <a:gd name="T4" fmla="*/ 11 w 7"/>
                  <a:gd name="T5" fmla="*/ 0 h 5"/>
                  <a:gd name="T6" fmla="*/ 0 w 7"/>
                  <a:gd name="T7" fmla="*/ 2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5"/>
                  <a:gd name="T14" fmla="*/ 7 w 7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5">
                    <a:moveTo>
                      <a:pt x="0" y="5"/>
                    </a:moveTo>
                    <a:lnTo>
                      <a:pt x="7" y="1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3" name="Freeform 214"/>
              <p:cNvSpPr>
                <a:spLocks/>
              </p:cNvSpPr>
              <p:nvPr/>
            </p:nvSpPr>
            <p:spPr bwMode="auto">
              <a:xfrm>
                <a:off x="1526" y="1624"/>
                <a:ext cx="39" cy="20"/>
              </a:xfrm>
              <a:custGeom>
                <a:avLst/>
                <a:gdLst>
                  <a:gd name="T0" fmla="*/ 41 w 38"/>
                  <a:gd name="T1" fmla="*/ 4 h 23"/>
                  <a:gd name="T2" fmla="*/ 39 w 38"/>
                  <a:gd name="T3" fmla="*/ 3 h 23"/>
                  <a:gd name="T4" fmla="*/ 38 w 38"/>
                  <a:gd name="T5" fmla="*/ 3 h 23"/>
                  <a:gd name="T6" fmla="*/ 36 w 38"/>
                  <a:gd name="T7" fmla="*/ 4 h 23"/>
                  <a:gd name="T8" fmla="*/ 35 w 38"/>
                  <a:gd name="T9" fmla="*/ 4 h 23"/>
                  <a:gd name="T10" fmla="*/ 30 w 38"/>
                  <a:gd name="T11" fmla="*/ 6 h 23"/>
                  <a:gd name="T12" fmla="*/ 26 w 38"/>
                  <a:gd name="T13" fmla="*/ 8 h 23"/>
                  <a:gd name="T14" fmla="*/ 16 w 38"/>
                  <a:gd name="T15" fmla="*/ 10 h 23"/>
                  <a:gd name="T16" fmla="*/ 11 w 38"/>
                  <a:gd name="T17" fmla="*/ 11 h 23"/>
                  <a:gd name="T18" fmla="*/ 5 w 38"/>
                  <a:gd name="T19" fmla="*/ 11 h 23"/>
                  <a:gd name="T20" fmla="*/ 2 w 38"/>
                  <a:gd name="T21" fmla="*/ 11 h 23"/>
                  <a:gd name="T22" fmla="*/ 1 w 38"/>
                  <a:gd name="T23" fmla="*/ 10 h 23"/>
                  <a:gd name="T24" fmla="*/ 0 w 38"/>
                  <a:gd name="T25" fmla="*/ 10 h 23"/>
                  <a:gd name="T26" fmla="*/ 6 w 38"/>
                  <a:gd name="T27" fmla="*/ 8 h 23"/>
                  <a:gd name="T28" fmla="*/ 7 w 38"/>
                  <a:gd name="T29" fmla="*/ 8 h 23"/>
                  <a:gd name="T30" fmla="*/ 6 w 38"/>
                  <a:gd name="T31" fmla="*/ 8 h 23"/>
                  <a:gd name="T32" fmla="*/ 6 w 38"/>
                  <a:gd name="T33" fmla="*/ 8 h 23"/>
                  <a:gd name="T34" fmla="*/ 8 w 38"/>
                  <a:gd name="T35" fmla="*/ 8 h 23"/>
                  <a:gd name="T36" fmla="*/ 11 w 38"/>
                  <a:gd name="T37" fmla="*/ 7 h 23"/>
                  <a:gd name="T38" fmla="*/ 16 w 38"/>
                  <a:gd name="T39" fmla="*/ 5 h 23"/>
                  <a:gd name="T40" fmla="*/ 25 w 38"/>
                  <a:gd name="T41" fmla="*/ 3 h 23"/>
                  <a:gd name="T42" fmla="*/ 30 w 38"/>
                  <a:gd name="T43" fmla="*/ 3 h 23"/>
                  <a:gd name="T44" fmla="*/ 34 w 38"/>
                  <a:gd name="T45" fmla="*/ 1 h 23"/>
                  <a:gd name="T46" fmla="*/ 37 w 38"/>
                  <a:gd name="T47" fmla="*/ 0 h 23"/>
                  <a:gd name="T48" fmla="*/ 40 w 38"/>
                  <a:gd name="T49" fmla="*/ 0 h 23"/>
                  <a:gd name="T50" fmla="*/ 43 w 38"/>
                  <a:gd name="T51" fmla="*/ 1 h 23"/>
                  <a:gd name="T52" fmla="*/ 41 w 38"/>
                  <a:gd name="T53" fmla="*/ 4 h 2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"/>
                  <a:gd name="T82" fmla="*/ 0 h 23"/>
                  <a:gd name="T83" fmla="*/ 38 w 38"/>
                  <a:gd name="T84" fmla="*/ 23 h 2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" h="23">
                    <a:moveTo>
                      <a:pt x="36" y="9"/>
                    </a:moveTo>
                    <a:lnTo>
                      <a:pt x="34" y="8"/>
                    </a:lnTo>
                    <a:lnTo>
                      <a:pt x="33" y="8"/>
                    </a:lnTo>
                    <a:lnTo>
                      <a:pt x="31" y="9"/>
                    </a:lnTo>
                    <a:lnTo>
                      <a:pt x="30" y="9"/>
                    </a:lnTo>
                    <a:lnTo>
                      <a:pt x="25" y="12"/>
                    </a:lnTo>
                    <a:lnTo>
                      <a:pt x="21" y="16"/>
                    </a:lnTo>
                    <a:lnTo>
                      <a:pt x="16" y="19"/>
                    </a:lnTo>
                    <a:lnTo>
                      <a:pt x="11" y="22"/>
                    </a:lnTo>
                    <a:lnTo>
                      <a:pt x="5" y="23"/>
                    </a:lnTo>
                    <a:lnTo>
                      <a:pt x="2" y="22"/>
                    </a:lnTo>
                    <a:lnTo>
                      <a:pt x="1" y="21"/>
                    </a:lnTo>
                    <a:lnTo>
                      <a:pt x="0" y="20"/>
                    </a:lnTo>
                    <a:lnTo>
                      <a:pt x="6" y="15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6" y="16"/>
                    </a:lnTo>
                    <a:lnTo>
                      <a:pt x="8" y="15"/>
                    </a:lnTo>
                    <a:lnTo>
                      <a:pt x="11" y="13"/>
                    </a:lnTo>
                    <a:lnTo>
                      <a:pt x="16" y="10"/>
                    </a:lnTo>
                    <a:lnTo>
                      <a:pt x="20" y="6"/>
                    </a:lnTo>
                    <a:lnTo>
                      <a:pt x="25" y="3"/>
                    </a:lnTo>
                    <a:lnTo>
                      <a:pt x="29" y="1"/>
                    </a:lnTo>
                    <a:lnTo>
                      <a:pt x="32" y="0"/>
                    </a:lnTo>
                    <a:lnTo>
                      <a:pt x="35" y="0"/>
                    </a:lnTo>
                    <a:lnTo>
                      <a:pt x="38" y="1"/>
                    </a:lnTo>
                    <a:lnTo>
                      <a:pt x="36" y="9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4" name="Freeform 215"/>
              <p:cNvSpPr>
                <a:spLocks/>
              </p:cNvSpPr>
              <p:nvPr/>
            </p:nvSpPr>
            <p:spPr bwMode="auto">
              <a:xfrm>
                <a:off x="1562" y="1624"/>
                <a:ext cx="4" cy="8"/>
              </a:xfrm>
              <a:custGeom>
                <a:avLst/>
                <a:gdLst>
                  <a:gd name="T0" fmla="*/ 4 w 4"/>
                  <a:gd name="T1" fmla="*/ 1 h 8"/>
                  <a:gd name="T2" fmla="*/ 3 w 4"/>
                  <a:gd name="T3" fmla="*/ 0 h 8"/>
                  <a:gd name="T4" fmla="*/ 1 w 4"/>
                  <a:gd name="T5" fmla="*/ 8 h 8"/>
                  <a:gd name="T6" fmla="*/ 0 w 4"/>
                  <a:gd name="T7" fmla="*/ 7 h 8"/>
                  <a:gd name="T8" fmla="*/ 4 w 4"/>
                  <a:gd name="T9" fmla="*/ 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8"/>
                  <a:gd name="T17" fmla="*/ 4 w 4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8">
                    <a:moveTo>
                      <a:pt x="4" y="1"/>
                    </a:moveTo>
                    <a:lnTo>
                      <a:pt x="3" y="0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5" name="Freeform 216"/>
              <p:cNvSpPr>
                <a:spLocks/>
              </p:cNvSpPr>
              <p:nvPr/>
            </p:nvSpPr>
            <p:spPr bwMode="auto">
              <a:xfrm>
                <a:off x="1524" y="1607"/>
                <a:ext cx="15" cy="34"/>
              </a:xfrm>
              <a:custGeom>
                <a:avLst/>
                <a:gdLst>
                  <a:gd name="T0" fmla="*/ 2 w 15"/>
                  <a:gd name="T1" fmla="*/ 24 h 37"/>
                  <a:gd name="T2" fmla="*/ 1 w 15"/>
                  <a:gd name="T3" fmla="*/ 23 h 37"/>
                  <a:gd name="T4" fmla="*/ 0 w 15"/>
                  <a:gd name="T5" fmla="*/ 22 h 37"/>
                  <a:gd name="T6" fmla="*/ 0 w 15"/>
                  <a:gd name="T7" fmla="*/ 18 h 37"/>
                  <a:gd name="T8" fmla="*/ 1 w 15"/>
                  <a:gd name="T9" fmla="*/ 15 h 37"/>
                  <a:gd name="T10" fmla="*/ 2 w 15"/>
                  <a:gd name="T11" fmla="*/ 12 h 37"/>
                  <a:gd name="T12" fmla="*/ 5 w 15"/>
                  <a:gd name="T13" fmla="*/ 6 h 37"/>
                  <a:gd name="T14" fmla="*/ 8 w 15"/>
                  <a:gd name="T15" fmla="*/ 0 h 37"/>
                  <a:gd name="T16" fmla="*/ 15 w 15"/>
                  <a:gd name="T17" fmla="*/ 2 h 37"/>
                  <a:gd name="T18" fmla="*/ 13 w 15"/>
                  <a:gd name="T19" fmla="*/ 6 h 37"/>
                  <a:gd name="T20" fmla="*/ 10 w 15"/>
                  <a:gd name="T21" fmla="*/ 14 h 37"/>
                  <a:gd name="T22" fmla="*/ 9 w 15"/>
                  <a:gd name="T23" fmla="*/ 16 h 37"/>
                  <a:gd name="T24" fmla="*/ 8 w 15"/>
                  <a:gd name="T25" fmla="*/ 19 h 37"/>
                  <a:gd name="T26" fmla="*/ 8 w 15"/>
                  <a:gd name="T27" fmla="*/ 21 h 37"/>
                  <a:gd name="T28" fmla="*/ 8 w 15"/>
                  <a:gd name="T29" fmla="*/ 22 h 37"/>
                  <a:gd name="T30" fmla="*/ 9 w 15"/>
                  <a:gd name="T31" fmla="*/ 22 h 37"/>
                  <a:gd name="T32" fmla="*/ 2 w 15"/>
                  <a:gd name="T33" fmla="*/ 24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37"/>
                  <a:gd name="T53" fmla="*/ 15 w 15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37">
                    <a:moveTo>
                      <a:pt x="2" y="37"/>
                    </a:moveTo>
                    <a:lnTo>
                      <a:pt x="1" y="35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1" y="23"/>
                    </a:lnTo>
                    <a:lnTo>
                      <a:pt x="2" y="17"/>
                    </a:lnTo>
                    <a:lnTo>
                      <a:pt x="5" y="8"/>
                    </a:lnTo>
                    <a:lnTo>
                      <a:pt x="8" y="0"/>
                    </a:lnTo>
                    <a:lnTo>
                      <a:pt x="15" y="2"/>
                    </a:lnTo>
                    <a:lnTo>
                      <a:pt x="13" y="10"/>
                    </a:lnTo>
                    <a:lnTo>
                      <a:pt x="10" y="20"/>
                    </a:lnTo>
                    <a:lnTo>
                      <a:pt x="9" y="24"/>
                    </a:lnTo>
                    <a:lnTo>
                      <a:pt x="8" y="29"/>
                    </a:lnTo>
                    <a:lnTo>
                      <a:pt x="8" y="32"/>
                    </a:lnTo>
                    <a:lnTo>
                      <a:pt x="8" y="33"/>
                    </a:lnTo>
                    <a:lnTo>
                      <a:pt x="9" y="34"/>
                    </a:lnTo>
                    <a:lnTo>
                      <a:pt x="2" y="37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6" name="Freeform 217"/>
              <p:cNvSpPr>
                <a:spLocks/>
              </p:cNvSpPr>
              <p:nvPr/>
            </p:nvSpPr>
            <p:spPr bwMode="auto">
              <a:xfrm>
                <a:off x="1526" y="1637"/>
                <a:ext cx="7" cy="4"/>
              </a:xfrm>
              <a:custGeom>
                <a:avLst/>
                <a:gdLst>
                  <a:gd name="T0" fmla="*/ 0 w 7"/>
                  <a:gd name="T1" fmla="*/ 2 h 5"/>
                  <a:gd name="T2" fmla="*/ 0 w 7"/>
                  <a:gd name="T3" fmla="*/ 2 h 5"/>
                  <a:gd name="T4" fmla="*/ 7 w 7"/>
                  <a:gd name="T5" fmla="*/ 1 h 5"/>
                  <a:gd name="T6" fmla="*/ 6 w 7"/>
                  <a:gd name="T7" fmla="*/ 0 h 5"/>
                  <a:gd name="T8" fmla="*/ 0 w 7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5"/>
                  <a:gd name="T17" fmla="*/ 7 w 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5">
                    <a:moveTo>
                      <a:pt x="0" y="5"/>
                    </a:moveTo>
                    <a:lnTo>
                      <a:pt x="0" y="4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7" name="Freeform 218"/>
              <p:cNvSpPr>
                <a:spLocks/>
              </p:cNvSpPr>
              <p:nvPr/>
            </p:nvSpPr>
            <p:spPr bwMode="auto">
              <a:xfrm>
                <a:off x="1519" y="1577"/>
                <a:ext cx="21" cy="32"/>
              </a:xfrm>
              <a:custGeom>
                <a:avLst/>
                <a:gdLst>
                  <a:gd name="T0" fmla="*/ 12 w 21"/>
                  <a:gd name="T1" fmla="*/ 20 h 36"/>
                  <a:gd name="T2" fmla="*/ 13 w 21"/>
                  <a:gd name="T3" fmla="*/ 17 h 36"/>
                  <a:gd name="T4" fmla="*/ 12 w 21"/>
                  <a:gd name="T5" fmla="*/ 14 h 36"/>
                  <a:gd name="T6" fmla="*/ 11 w 21"/>
                  <a:gd name="T7" fmla="*/ 12 h 36"/>
                  <a:gd name="T8" fmla="*/ 10 w 21"/>
                  <a:gd name="T9" fmla="*/ 11 h 36"/>
                  <a:gd name="T10" fmla="*/ 5 w 21"/>
                  <a:gd name="T11" fmla="*/ 7 h 36"/>
                  <a:gd name="T12" fmla="*/ 3 w 21"/>
                  <a:gd name="T13" fmla="*/ 4 h 36"/>
                  <a:gd name="T14" fmla="*/ 0 w 21"/>
                  <a:gd name="T15" fmla="*/ 3 h 36"/>
                  <a:gd name="T16" fmla="*/ 7 w 21"/>
                  <a:gd name="T17" fmla="*/ 0 h 36"/>
                  <a:gd name="T18" fmla="*/ 10 w 21"/>
                  <a:gd name="T19" fmla="*/ 4 h 36"/>
                  <a:gd name="T20" fmla="*/ 12 w 21"/>
                  <a:gd name="T21" fmla="*/ 4 h 36"/>
                  <a:gd name="T22" fmla="*/ 17 w 21"/>
                  <a:gd name="T23" fmla="*/ 9 h 36"/>
                  <a:gd name="T24" fmla="*/ 19 w 21"/>
                  <a:gd name="T25" fmla="*/ 11 h 36"/>
                  <a:gd name="T26" fmla="*/ 20 w 21"/>
                  <a:gd name="T27" fmla="*/ 14 h 36"/>
                  <a:gd name="T28" fmla="*/ 21 w 21"/>
                  <a:gd name="T29" fmla="*/ 17 h 36"/>
                  <a:gd name="T30" fmla="*/ 20 w 21"/>
                  <a:gd name="T31" fmla="*/ 20 h 36"/>
                  <a:gd name="T32" fmla="*/ 12 w 21"/>
                  <a:gd name="T33" fmla="*/ 2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"/>
                  <a:gd name="T52" fmla="*/ 0 h 36"/>
                  <a:gd name="T53" fmla="*/ 21 w 21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" h="36">
                    <a:moveTo>
                      <a:pt x="12" y="35"/>
                    </a:moveTo>
                    <a:lnTo>
                      <a:pt x="13" y="30"/>
                    </a:lnTo>
                    <a:lnTo>
                      <a:pt x="12" y="26"/>
                    </a:lnTo>
                    <a:lnTo>
                      <a:pt x="11" y="23"/>
                    </a:lnTo>
                    <a:lnTo>
                      <a:pt x="10" y="20"/>
                    </a:lnTo>
                    <a:lnTo>
                      <a:pt x="5" y="12"/>
                    </a:lnTo>
                    <a:lnTo>
                      <a:pt x="3" y="8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10" y="4"/>
                    </a:lnTo>
                    <a:lnTo>
                      <a:pt x="12" y="8"/>
                    </a:lnTo>
                    <a:lnTo>
                      <a:pt x="17" y="15"/>
                    </a:lnTo>
                    <a:lnTo>
                      <a:pt x="19" y="20"/>
                    </a:lnTo>
                    <a:lnTo>
                      <a:pt x="20" y="25"/>
                    </a:lnTo>
                    <a:lnTo>
                      <a:pt x="21" y="30"/>
                    </a:lnTo>
                    <a:lnTo>
                      <a:pt x="20" y="36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8" name="Freeform 219"/>
              <p:cNvSpPr>
                <a:spLocks/>
              </p:cNvSpPr>
              <p:nvPr/>
            </p:nvSpPr>
            <p:spPr bwMode="auto">
              <a:xfrm>
                <a:off x="1531" y="1607"/>
                <a:ext cx="8" cy="2"/>
              </a:xfrm>
              <a:custGeom>
                <a:avLst/>
                <a:gdLst>
                  <a:gd name="T0" fmla="*/ 8 w 8"/>
                  <a:gd name="T1" fmla="*/ 2 h 2"/>
                  <a:gd name="T2" fmla="*/ 0 w 8"/>
                  <a:gd name="T3" fmla="*/ 1 h 2"/>
                  <a:gd name="T4" fmla="*/ 1 w 8"/>
                  <a:gd name="T5" fmla="*/ 0 h 2"/>
                  <a:gd name="T6" fmla="*/ 8 w 8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2"/>
                  <a:gd name="T14" fmla="*/ 8 w 8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2">
                    <a:moveTo>
                      <a:pt x="8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9" name="Freeform 220"/>
              <p:cNvSpPr>
                <a:spLocks/>
              </p:cNvSpPr>
              <p:nvPr/>
            </p:nvSpPr>
            <p:spPr bwMode="auto">
              <a:xfrm>
                <a:off x="1499" y="1541"/>
                <a:ext cx="27" cy="39"/>
              </a:xfrm>
              <a:custGeom>
                <a:avLst/>
                <a:gdLst>
                  <a:gd name="T0" fmla="*/ 24 w 26"/>
                  <a:gd name="T1" fmla="*/ 26 h 43"/>
                  <a:gd name="T2" fmla="*/ 22 w 26"/>
                  <a:gd name="T3" fmla="*/ 23 h 43"/>
                  <a:gd name="T4" fmla="*/ 20 w 26"/>
                  <a:gd name="T5" fmla="*/ 20 h 43"/>
                  <a:gd name="T6" fmla="*/ 12 w 26"/>
                  <a:gd name="T7" fmla="*/ 14 h 43"/>
                  <a:gd name="T8" fmla="*/ 10 w 26"/>
                  <a:gd name="T9" fmla="*/ 11 h 43"/>
                  <a:gd name="T10" fmla="*/ 8 w 26"/>
                  <a:gd name="T11" fmla="*/ 8 h 43"/>
                  <a:gd name="T12" fmla="*/ 5 w 26"/>
                  <a:gd name="T13" fmla="*/ 5 h 43"/>
                  <a:gd name="T14" fmla="*/ 0 w 26"/>
                  <a:gd name="T15" fmla="*/ 5 h 43"/>
                  <a:gd name="T16" fmla="*/ 5 w 26"/>
                  <a:gd name="T17" fmla="*/ 0 h 43"/>
                  <a:gd name="T18" fmla="*/ 10 w 26"/>
                  <a:gd name="T19" fmla="*/ 4 h 43"/>
                  <a:gd name="T20" fmla="*/ 19 w 26"/>
                  <a:gd name="T21" fmla="*/ 5 h 43"/>
                  <a:gd name="T22" fmla="*/ 22 w 26"/>
                  <a:gd name="T23" fmla="*/ 8 h 43"/>
                  <a:gd name="T24" fmla="*/ 25 w 26"/>
                  <a:gd name="T25" fmla="*/ 12 h 43"/>
                  <a:gd name="T26" fmla="*/ 28 w 26"/>
                  <a:gd name="T27" fmla="*/ 18 h 43"/>
                  <a:gd name="T28" fmla="*/ 30 w 26"/>
                  <a:gd name="T29" fmla="*/ 22 h 43"/>
                  <a:gd name="T30" fmla="*/ 31 w 26"/>
                  <a:gd name="T31" fmla="*/ 24 h 43"/>
                  <a:gd name="T32" fmla="*/ 24 w 26"/>
                  <a:gd name="T33" fmla="*/ 26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43"/>
                  <a:gd name="T53" fmla="*/ 26 w 26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43">
                    <a:moveTo>
                      <a:pt x="19" y="43"/>
                    </a:moveTo>
                    <a:lnTo>
                      <a:pt x="17" y="38"/>
                    </a:lnTo>
                    <a:lnTo>
                      <a:pt x="15" y="32"/>
                    </a:lnTo>
                    <a:lnTo>
                      <a:pt x="12" y="22"/>
                    </a:lnTo>
                    <a:lnTo>
                      <a:pt x="10" y="17"/>
                    </a:lnTo>
                    <a:lnTo>
                      <a:pt x="8" y="13"/>
                    </a:lnTo>
                    <a:lnTo>
                      <a:pt x="5" y="9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10" y="4"/>
                    </a:lnTo>
                    <a:lnTo>
                      <a:pt x="14" y="8"/>
                    </a:lnTo>
                    <a:lnTo>
                      <a:pt x="17" y="13"/>
                    </a:lnTo>
                    <a:lnTo>
                      <a:pt x="20" y="19"/>
                    </a:lnTo>
                    <a:lnTo>
                      <a:pt x="23" y="30"/>
                    </a:lnTo>
                    <a:lnTo>
                      <a:pt x="25" y="35"/>
                    </a:lnTo>
                    <a:lnTo>
                      <a:pt x="26" y="40"/>
                    </a:lnTo>
                    <a:lnTo>
                      <a:pt x="19" y="43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0" name="Freeform 221"/>
              <p:cNvSpPr>
                <a:spLocks/>
              </p:cNvSpPr>
              <p:nvPr/>
            </p:nvSpPr>
            <p:spPr bwMode="auto">
              <a:xfrm>
                <a:off x="1519" y="1577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7 w 7"/>
                  <a:gd name="T3" fmla="*/ 0 h 3"/>
                  <a:gd name="T4" fmla="*/ 0 w 7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1" name="Freeform 222"/>
              <p:cNvSpPr>
                <a:spLocks/>
              </p:cNvSpPr>
              <p:nvPr/>
            </p:nvSpPr>
            <p:spPr bwMode="auto">
              <a:xfrm>
                <a:off x="1492" y="1522"/>
                <a:ext cx="13" cy="25"/>
              </a:xfrm>
              <a:custGeom>
                <a:avLst/>
                <a:gdLst>
                  <a:gd name="T0" fmla="*/ 13 w 12"/>
                  <a:gd name="T1" fmla="*/ 16 h 28"/>
                  <a:gd name="T2" fmla="*/ 11 w 12"/>
                  <a:gd name="T3" fmla="*/ 15 h 28"/>
                  <a:gd name="T4" fmla="*/ 5 w 12"/>
                  <a:gd name="T5" fmla="*/ 15 h 28"/>
                  <a:gd name="T6" fmla="*/ 3 w 12"/>
                  <a:gd name="T7" fmla="*/ 13 h 28"/>
                  <a:gd name="T8" fmla="*/ 1 w 12"/>
                  <a:gd name="T9" fmla="*/ 11 h 28"/>
                  <a:gd name="T10" fmla="*/ 0 w 12"/>
                  <a:gd name="T11" fmla="*/ 9 h 28"/>
                  <a:gd name="T12" fmla="*/ 0 w 12"/>
                  <a:gd name="T13" fmla="*/ 6 h 28"/>
                  <a:gd name="T14" fmla="*/ 0 w 12"/>
                  <a:gd name="T15" fmla="*/ 4 h 28"/>
                  <a:gd name="T16" fmla="*/ 1 w 12"/>
                  <a:gd name="T17" fmla="*/ 3 h 28"/>
                  <a:gd name="T18" fmla="*/ 3 w 12"/>
                  <a:gd name="T19" fmla="*/ 0 h 28"/>
                  <a:gd name="T20" fmla="*/ 14 w 12"/>
                  <a:gd name="T21" fmla="*/ 4 h 28"/>
                  <a:gd name="T22" fmla="*/ 13 w 12"/>
                  <a:gd name="T23" fmla="*/ 4 h 28"/>
                  <a:gd name="T24" fmla="*/ 13 w 12"/>
                  <a:gd name="T25" fmla="*/ 4 h 28"/>
                  <a:gd name="T26" fmla="*/ 12 w 12"/>
                  <a:gd name="T27" fmla="*/ 6 h 28"/>
                  <a:gd name="T28" fmla="*/ 13 w 12"/>
                  <a:gd name="T29" fmla="*/ 9 h 28"/>
                  <a:gd name="T30" fmla="*/ 14 w 12"/>
                  <a:gd name="T31" fmla="*/ 10 h 28"/>
                  <a:gd name="T32" fmla="*/ 15 w 12"/>
                  <a:gd name="T33" fmla="*/ 11 h 28"/>
                  <a:gd name="T34" fmla="*/ 16 w 12"/>
                  <a:gd name="T35" fmla="*/ 12 h 28"/>
                  <a:gd name="T36" fmla="*/ 16 w 12"/>
                  <a:gd name="T37" fmla="*/ 12 h 28"/>
                  <a:gd name="T38" fmla="*/ 17 w 12"/>
                  <a:gd name="T39" fmla="*/ 13 h 28"/>
                  <a:gd name="T40" fmla="*/ 13 w 12"/>
                  <a:gd name="T41" fmla="*/ 16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"/>
                  <a:gd name="T64" fmla="*/ 0 h 28"/>
                  <a:gd name="T65" fmla="*/ 12 w 12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" h="28">
                    <a:moveTo>
                      <a:pt x="8" y="28"/>
                    </a:moveTo>
                    <a:lnTo>
                      <a:pt x="6" y="27"/>
                    </a:lnTo>
                    <a:lnTo>
                      <a:pt x="5" y="26"/>
                    </a:lnTo>
                    <a:lnTo>
                      <a:pt x="3" y="23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7" y="11"/>
                    </a:lnTo>
                    <a:lnTo>
                      <a:pt x="8" y="14"/>
                    </a:lnTo>
                    <a:lnTo>
                      <a:pt x="9" y="17"/>
                    </a:lnTo>
                    <a:lnTo>
                      <a:pt x="10" y="19"/>
                    </a:lnTo>
                    <a:lnTo>
                      <a:pt x="11" y="21"/>
                    </a:lnTo>
                    <a:lnTo>
                      <a:pt x="12" y="22"/>
                    </a:lnTo>
                    <a:lnTo>
                      <a:pt x="8" y="28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2" name="Freeform 223"/>
              <p:cNvSpPr>
                <a:spLocks/>
              </p:cNvSpPr>
              <p:nvPr/>
            </p:nvSpPr>
            <p:spPr bwMode="auto">
              <a:xfrm>
                <a:off x="1499" y="1541"/>
                <a:ext cx="6" cy="6"/>
              </a:xfrm>
              <a:custGeom>
                <a:avLst/>
                <a:gdLst>
                  <a:gd name="T0" fmla="*/ 12 w 5"/>
                  <a:gd name="T1" fmla="*/ 0 h 6"/>
                  <a:gd name="T2" fmla="*/ 1 w 5"/>
                  <a:gd name="T3" fmla="*/ 6 h 6"/>
                  <a:gd name="T4" fmla="*/ 0 w 5"/>
                  <a:gd name="T5" fmla="*/ 6 h 6"/>
                  <a:gd name="T6" fmla="*/ 12 w 5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6"/>
                  <a:gd name="T14" fmla="*/ 5 w 5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6">
                    <a:moveTo>
                      <a:pt x="5" y="0"/>
                    </a:moveTo>
                    <a:lnTo>
                      <a:pt x="1" y="6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3" name="Freeform 224"/>
              <p:cNvSpPr>
                <a:spLocks/>
              </p:cNvSpPr>
              <p:nvPr/>
            </p:nvSpPr>
            <p:spPr bwMode="auto">
              <a:xfrm>
                <a:off x="1493" y="1496"/>
                <a:ext cx="14" cy="31"/>
              </a:xfrm>
              <a:custGeom>
                <a:avLst/>
                <a:gdLst>
                  <a:gd name="T0" fmla="*/ 2 w 13"/>
                  <a:gd name="T1" fmla="*/ 16 h 35"/>
                  <a:gd name="T2" fmla="*/ 5 w 13"/>
                  <a:gd name="T3" fmla="*/ 14 h 35"/>
                  <a:gd name="T4" fmla="*/ 5 w 13"/>
                  <a:gd name="T5" fmla="*/ 14 h 35"/>
                  <a:gd name="T6" fmla="*/ 6 w 13"/>
                  <a:gd name="T7" fmla="*/ 13 h 35"/>
                  <a:gd name="T8" fmla="*/ 6 w 13"/>
                  <a:gd name="T9" fmla="*/ 12 h 35"/>
                  <a:gd name="T10" fmla="*/ 5 w 13"/>
                  <a:gd name="T11" fmla="*/ 10 h 35"/>
                  <a:gd name="T12" fmla="*/ 2 w 13"/>
                  <a:gd name="T13" fmla="*/ 5 h 35"/>
                  <a:gd name="T14" fmla="*/ 1 w 13"/>
                  <a:gd name="T15" fmla="*/ 4 h 35"/>
                  <a:gd name="T16" fmla="*/ 0 w 13"/>
                  <a:gd name="T17" fmla="*/ 1 h 35"/>
                  <a:gd name="T18" fmla="*/ 13 w 13"/>
                  <a:gd name="T19" fmla="*/ 0 h 35"/>
                  <a:gd name="T20" fmla="*/ 13 w 13"/>
                  <a:gd name="T21" fmla="*/ 4 h 35"/>
                  <a:gd name="T22" fmla="*/ 15 w 13"/>
                  <a:gd name="T23" fmla="*/ 4 h 35"/>
                  <a:gd name="T24" fmla="*/ 17 w 13"/>
                  <a:gd name="T25" fmla="*/ 9 h 35"/>
                  <a:gd name="T26" fmla="*/ 18 w 13"/>
                  <a:gd name="T27" fmla="*/ 12 h 35"/>
                  <a:gd name="T28" fmla="*/ 18 w 13"/>
                  <a:gd name="T29" fmla="*/ 14 h 35"/>
                  <a:gd name="T30" fmla="*/ 18 w 13"/>
                  <a:gd name="T31" fmla="*/ 16 h 35"/>
                  <a:gd name="T32" fmla="*/ 16 w 13"/>
                  <a:gd name="T33" fmla="*/ 17 h 35"/>
                  <a:gd name="T34" fmla="*/ 13 w 13"/>
                  <a:gd name="T35" fmla="*/ 19 h 35"/>
                  <a:gd name="T36" fmla="*/ 2 w 13"/>
                  <a:gd name="T37" fmla="*/ 16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"/>
                  <a:gd name="T58" fmla="*/ 0 h 35"/>
                  <a:gd name="T59" fmla="*/ 13 w 13"/>
                  <a:gd name="T60" fmla="*/ 35 h 3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" h="35">
                    <a:moveTo>
                      <a:pt x="2" y="29"/>
                    </a:moveTo>
                    <a:lnTo>
                      <a:pt x="5" y="26"/>
                    </a:lnTo>
                    <a:lnTo>
                      <a:pt x="6" y="25"/>
                    </a:lnTo>
                    <a:lnTo>
                      <a:pt x="6" y="22"/>
                    </a:lnTo>
                    <a:lnTo>
                      <a:pt x="5" y="18"/>
                    </a:lnTo>
                    <a:lnTo>
                      <a:pt x="2" y="10"/>
                    </a:lnTo>
                    <a:lnTo>
                      <a:pt x="1" y="5"/>
                    </a:lnTo>
                    <a:lnTo>
                      <a:pt x="0" y="1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10" y="8"/>
                    </a:lnTo>
                    <a:lnTo>
                      <a:pt x="12" y="16"/>
                    </a:lnTo>
                    <a:lnTo>
                      <a:pt x="13" y="21"/>
                    </a:lnTo>
                    <a:lnTo>
                      <a:pt x="13" y="26"/>
                    </a:lnTo>
                    <a:lnTo>
                      <a:pt x="13" y="29"/>
                    </a:lnTo>
                    <a:lnTo>
                      <a:pt x="11" y="31"/>
                    </a:lnTo>
                    <a:lnTo>
                      <a:pt x="8" y="35"/>
                    </a:lnTo>
                    <a:lnTo>
                      <a:pt x="2" y="29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4" name="Freeform 225"/>
              <p:cNvSpPr>
                <a:spLocks/>
              </p:cNvSpPr>
              <p:nvPr/>
            </p:nvSpPr>
            <p:spPr bwMode="auto">
              <a:xfrm>
                <a:off x="1495" y="1522"/>
                <a:ext cx="6" cy="5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3 h 6"/>
                  <a:gd name="T4" fmla="*/ 0 w 6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6"/>
                  <a:gd name="T11" fmla="*/ 6 w 6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5" name="Freeform 226"/>
              <p:cNvSpPr>
                <a:spLocks/>
              </p:cNvSpPr>
              <p:nvPr/>
            </p:nvSpPr>
            <p:spPr bwMode="auto">
              <a:xfrm>
                <a:off x="1493" y="1484"/>
                <a:ext cx="14" cy="13"/>
              </a:xfrm>
              <a:custGeom>
                <a:avLst/>
                <a:gdLst>
                  <a:gd name="T0" fmla="*/ 0 w 13"/>
                  <a:gd name="T1" fmla="*/ 8 h 14"/>
                  <a:gd name="T2" fmla="*/ 0 w 13"/>
                  <a:gd name="T3" fmla="*/ 7 h 14"/>
                  <a:gd name="T4" fmla="*/ 2 w 13"/>
                  <a:gd name="T5" fmla="*/ 7 h 14"/>
                  <a:gd name="T6" fmla="*/ 3 w 13"/>
                  <a:gd name="T7" fmla="*/ 6 h 14"/>
                  <a:gd name="T8" fmla="*/ 5 w 13"/>
                  <a:gd name="T9" fmla="*/ 3 h 14"/>
                  <a:gd name="T10" fmla="*/ 6 w 13"/>
                  <a:gd name="T11" fmla="*/ 0 h 14"/>
                  <a:gd name="T12" fmla="*/ 18 w 13"/>
                  <a:gd name="T13" fmla="*/ 3 h 14"/>
                  <a:gd name="T14" fmla="*/ 17 w 13"/>
                  <a:gd name="T15" fmla="*/ 7 h 14"/>
                  <a:gd name="T16" fmla="*/ 15 w 13"/>
                  <a:gd name="T17" fmla="*/ 7 h 14"/>
                  <a:gd name="T18" fmla="*/ 14 w 13"/>
                  <a:gd name="T19" fmla="*/ 7 h 14"/>
                  <a:gd name="T20" fmla="*/ 13 w 13"/>
                  <a:gd name="T21" fmla="*/ 8 h 14"/>
                  <a:gd name="T22" fmla="*/ 13 w 13"/>
                  <a:gd name="T23" fmla="*/ 9 h 14"/>
                  <a:gd name="T24" fmla="*/ 0 w 13"/>
                  <a:gd name="T25" fmla="*/ 8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14"/>
                  <a:gd name="T41" fmla="*/ 13 w 13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14">
                    <a:moveTo>
                      <a:pt x="0" y="13"/>
                    </a:moveTo>
                    <a:lnTo>
                      <a:pt x="0" y="11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6" y="0"/>
                    </a:lnTo>
                    <a:lnTo>
                      <a:pt x="13" y="3"/>
                    </a:lnTo>
                    <a:lnTo>
                      <a:pt x="12" y="7"/>
                    </a:lnTo>
                    <a:lnTo>
                      <a:pt x="10" y="10"/>
                    </a:lnTo>
                    <a:lnTo>
                      <a:pt x="9" y="12"/>
                    </a:lnTo>
                    <a:lnTo>
                      <a:pt x="8" y="13"/>
                    </a:lnTo>
                    <a:lnTo>
                      <a:pt x="8" y="1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6" name="Freeform 227"/>
              <p:cNvSpPr>
                <a:spLocks/>
              </p:cNvSpPr>
              <p:nvPr/>
            </p:nvSpPr>
            <p:spPr bwMode="auto">
              <a:xfrm>
                <a:off x="1493" y="1496"/>
                <a:ext cx="8" cy="1"/>
              </a:xfrm>
              <a:custGeom>
                <a:avLst/>
                <a:gdLst>
                  <a:gd name="T0" fmla="*/ 0 w 8"/>
                  <a:gd name="T1" fmla="*/ 1 h 1"/>
                  <a:gd name="T2" fmla="*/ 0 w 8"/>
                  <a:gd name="T3" fmla="*/ 0 h 1"/>
                  <a:gd name="T4" fmla="*/ 8 w 8"/>
                  <a:gd name="T5" fmla="*/ 1 h 1"/>
                  <a:gd name="T6" fmla="*/ 8 w 8"/>
                  <a:gd name="T7" fmla="*/ 0 h 1"/>
                  <a:gd name="T8" fmla="*/ 0 w 8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"/>
                  <a:gd name="T17" fmla="*/ 8 w 8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">
                    <a:moveTo>
                      <a:pt x="0" y="1"/>
                    </a:moveTo>
                    <a:lnTo>
                      <a:pt x="0" y="0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7" name="Freeform 228"/>
              <p:cNvSpPr>
                <a:spLocks/>
              </p:cNvSpPr>
              <p:nvPr/>
            </p:nvSpPr>
            <p:spPr bwMode="auto">
              <a:xfrm>
                <a:off x="1499" y="1457"/>
                <a:ext cx="12" cy="30"/>
              </a:xfrm>
              <a:custGeom>
                <a:avLst/>
                <a:gdLst>
                  <a:gd name="T0" fmla="*/ 0 w 11"/>
                  <a:gd name="T1" fmla="*/ 19 h 33"/>
                  <a:gd name="T2" fmla="*/ 3 w 11"/>
                  <a:gd name="T3" fmla="*/ 10 h 33"/>
                  <a:gd name="T4" fmla="*/ 3 w 11"/>
                  <a:gd name="T5" fmla="*/ 5 h 33"/>
                  <a:gd name="T6" fmla="*/ 4 w 11"/>
                  <a:gd name="T7" fmla="*/ 0 h 33"/>
                  <a:gd name="T8" fmla="*/ 16 w 11"/>
                  <a:gd name="T9" fmla="*/ 0 h 33"/>
                  <a:gd name="T10" fmla="*/ 16 w 11"/>
                  <a:gd name="T11" fmla="*/ 5 h 33"/>
                  <a:gd name="T12" fmla="*/ 15 w 11"/>
                  <a:gd name="T13" fmla="*/ 11 h 33"/>
                  <a:gd name="T14" fmla="*/ 12 w 11"/>
                  <a:gd name="T15" fmla="*/ 21 h 33"/>
                  <a:gd name="T16" fmla="*/ 0 w 11"/>
                  <a:gd name="T17" fmla="*/ 19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33"/>
                  <a:gd name="T29" fmla="*/ 11 w 11"/>
                  <a:gd name="T30" fmla="*/ 33 h 3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33">
                    <a:moveTo>
                      <a:pt x="0" y="31"/>
                    </a:moveTo>
                    <a:lnTo>
                      <a:pt x="3" y="15"/>
                    </a:lnTo>
                    <a:lnTo>
                      <a:pt x="3" y="8"/>
                    </a:lnTo>
                    <a:lnTo>
                      <a:pt x="4" y="0"/>
                    </a:lnTo>
                    <a:lnTo>
                      <a:pt x="11" y="0"/>
                    </a:lnTo>
                    <a:lnTo>
                      <a:pt x="11" y="8"/>
                    </a:lnTo>
                    <a:lnTo>
                      <a:pt x="10" y="17"/>
                    </a:lnTo>
                    <a:lnTo>
                      <a:pt x="7" y="33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8" name="Freeform 229"/>
              <p:cNvSpPr>
                <a:spLocks/>
              </p:cNvSpPr>
              <p:nvPr/>
            </p:nvSpPr>
            <p:spPr bwMode="auto">
              <a:xfrm>
                <a:off x="1499" y="1484"/>
                <a:ext cx="8" cy="3"/>
              </a:xfrm>
              <a:custGeom>
                <a:avLst/>
                <a:gdLst>
                  <a:gd name="T0" fmla="*/ 13 w 7"/>
                  <a:gd name="T1" fmla="*/ 3 h 3"/>
                  <a:gd name="T2" fmla="*/ 0 w 7"/>
                  <a:gd name="T3" fmla="*/ 1 h 3"/>
                  <a:gd name="T4" fmla="*/ 0 w 7"/>
                  <a:gd name="T5" fmla="*/ 0 h 3"/>
                  <a:gd name="T6" fmla="*/ 13 w 7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3"/>
                  <a:gd name="T14" fmla="*/ 7 w 7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3">
                    <a:moveTo>
                      <a:pt x="7" y="3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9" name="Freeform 230"/>
              <p:cNvSpPr>
                <a:spLocks/>
              </p:cNvSpPr>
              <p:nvPr/>
            </p:nvSpPr>
            <p:spPr bwMode="auto">
              <a:xfrm>
                <a:off x="1487" y="1444"/>
                <a:ext cx="24" cy="14"/>
              </a:xfrm>
              <a:custGeom>
                <a:avLst/>
                <a:gdLst>
                  <a:gd name="T0" fmla="*/ 21 w 23"/>
                  <a:gd name="T1" fmla="*/ 8 h 16"/>
                  <a:gd name="T2" fmla="*/ 20 w 23"/>
                  <a:gd name="T3" fmla="*/ 6 h 16"/>
                  <a:gd name="T4" fmla="*/ 20 w 23"/>
                  <a:gd name="T5" fmla="*/ 6 h 16"/>
                  <a:gd name="T6" fmla="*/ 19 w 23"/>
                  <a:gd name="T7" fmla="*/ 5 h 16"/>
                  <a:gd name="T8" fmla="*/ 18 w 23"/>
                  <a:gd name="T9" fmla="*/ 4 h 16"/>
                  <a:gd name="T10" fmla="*/ 10 w 23"/>
                  <a:gd name="T11" fmla="*/ 4 h 16"/>
                  <a:gd name="T12" fmla="*/ 7 w 23"/>
                  <a:gd name="T13" fmla="*/ 4 h 16"/>
                  <a:gd name="T14" fmla="*/ 0 w 23"/>
                  <a:gd name="T15" fmla="*/ 4 h 16"/>
                  <a:gd name="T16" fmla="*/ 1 w 23"/>
                  <a:gd name="T17" fmla="*/ 0 h 16"/>
                  <a:gd name="T18" fmla="*/ 8 w 23"/>
                  <a:gd name="T19" fmla="*/ 1 h 16"/>
                  <a:gd name="T20" fmla="*/ 17 w 23"/>
                  <a:gd name="T21" fmla="*/ 1 h 16"/>
                  <a:gd name="T22" fmla="*/ 20 w 23"/>
                  <a:gd name="T23" fmla="*/ 1 h 16"/>
                  <a:gd name="T24" fmla="*/ 23 w 23"/>
                  <a:gd name="T25" fmla="*/ 3 h 16"/>
                  <a:gd name="T26" fmla="*/ 26 w 23"/>
                  <a:gd name="T27" fmla="*/ 4 h 16"/>
                  <a:gd name="T28" fmla="*/ 28 w 23"/>
                  <a:gd name="T29" fmla="*/ 5 h 16"/>
                  <a:gd name="T30" fmla="*/ 28 w 23"/>
                  <a:gd name="T31" fmla="*/ 8 h 16"/>
                  <a:gd name="T32" fmla="*/ 21 w 23"/>
                  <a:gd name="T33" fmla="*/ 8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16"/>
                  <a:gd name="T53" fmla="*/ 23 w 23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16">
                    <a:moveTo>
                      <a:pt x="16" y="16"/>
                    </a:moveTo>
                    <a:lnTo>
                      <a:pt x="15" y="12"/>
                    </a:lnTo>
                    <a:lnTo>
                      <a:pt x="15" y="11"/>
                    </a:lnTo>
                    <a:lnTo>
                      <a:pt x="14" y="10"/>
                    </a:lnTo>
                    <a:lnTo>
                      <a:pt x="13" y="9"/>
                    </a:lnTo>
                    <a:lnTo>
                      <a:pt x="10" y="9"/>
                    </a:lnTo>
                    <a:lnTo>
                      <a:pt x="7" y="8"/>
                    </a:lnTo>
                    <a:lnTo>
                      <a:pt x="0" y="7"/>
                    </a:lnTo>
                    <a:lnTo>
                      <a:pt x="1" y="0"/>
                    </a:lnTo>
                    <a:lnTo>
                      <a:pt x="8" y="1"/>
                    </a:lnTo>
                    <a:lnTo>
                      <a:pt x="12" y="1"/>
                    </a:lnTo>
                    <a:lnTo>
                      <a:pt x="15" y="1"/>
                    </a:lnTo>
                    <a:lnTo>
                      <a:pt x="18" y="3"/>
                    </a:lnTo>
                    <a:lnTo>
                      <a:pt x="21" y="6"/>
                    </a:lnTo>
                    <a:lnTo>
                      <a:pt x="23" y="10"/>
                    </a:lnTo>
                    <a:lnTo>
                      <a:pt x="23" y="15"/>
                    </a:lnTo>
                    <a:lnTo>
                      <a:pt x="16" y="16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0" name="Freeform 231"/>
              <p:cNvSpPr>
                <a:spLocks/>
              </p:cNvSpPr>
              <p:nvPr/>
            </p:nvSpPr>
            <p:spPr bwMode="auto">
              <a:xfrm>
                <a:off x="1504" y="1457"/>
                <a:ext cx="7" cy="1"/>
              </a:xfrm>
              <a:custGeom>
                <a:avLst/>
                <a:gdLst>
                  <a:gd name="T0" fmla="*/ 7 w 7"/>
                  <a:gd name="T1" fmla="*/ 0 h 1"/>
                  <a:gd name="T2" fmla="*/ 0 w 7"/>
                  <a:gd name="T3" fmla="*/ 1 h 1"/>
                  <a:gd name="T4" fmla="*/ 0 w 7"/>
                  <a:gd name="T5" fmla="*/ 0 h 1"/>
                  <a:gd name="T6" fmla="*/ 7 w 7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1"/>
                  <a:gd name="T14" fmla="*/ 7 w 7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1">
                    <a:moveTo>
                      <a:pt x="7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1" name="Freeform 232"/>
              <p:cNvSpPr>
                <a:spLocks/>
              </p:cNvSpPr>
              <p:nvPr/>
            </p:nvSpPr>
            <p:spPr bwMode="auto">
              <a:xfrm>
                <a:off x="1483" y="1430"/>
                <a:ext cx="22" cy="20"/>
              </a:xfrm>
              <a:custGeom>
                <a:avLst/>
                <a:gdLst>
                  <a:gd name="T0" fmla="*/ 3 w 21"/>
                  <a:gd name="T1" fmla="*/ 11 h 23"/>
                  <a:gd name="T2" fmla="*/ 1 w 21"/>
                  <a:gd name="T3" fmla="*/ 11 h 23"/>
                  <a:gd name="T4" fmla="*/ 0 w 21"/>
                  <a:gd name="T5" fmla="*/ 9 h 23"/>
                  <a:gd name="T6" fmla="*/ 1 w 21"/>
                  <a:gd name="T7" fmla="*/ 8 h 23"/>
                  <a:gd name="T8" fmla="*/ 3 w 21"/>
                  <a:gd name="T9" fmla="*/ 6 h 23"/>
                  <a:gd name="T10" fmla="*/ 5 w 21"/>
                  <a:gd name="T11" fmla="*/ 4 h 23"/>
                  <a:gd name="T12" fmla="*/ 17 w 21"/>
                  <a:gd name="T13" fmla="*/ 3 h 23"/>
                  <a:gd name="T14" fmla="*/ 20 w 21"/>
                  <a:gd name="T15" fmla="*/ 1 h 23"/>
                  <a:gd name="T16" fmla="*/ 23 w 21"/>
                  <a:gd name="T17" fmla="*/ 0 h 23"/>
                  <a:gd name="T18" fmla="*/ 26 w 21"/>
                  <a:gd name="T19" fmla="*/ 3 h 23"/>
                  <a:gd name="T20" fmla="*/ 24 w 21"/>
                  <a:gd name="T21" fmla="*/ 3 h 23"/>
                  <a:gd name="T22" fmla="*/ 22 w 21"/>
                  <a:gd name="T23" fmla="*/ 5 h 23"/>
                  <a:gd name="T24" fmla="*/ 16 w 21"/>
                  <a:gd name="T25" fmla="*/ 8 h 23"/>
                  <a:gd name="T26" fmla="*/ 9 w 21"/>
                  <a:gd name="T27" fmla="*/ 9 h 23"/>
                  <a:gd name="T28" fmla="*/ 8 w 21"/>
                  <a:gd name="T29" fmla="*/ 9 h 23"/>
                  <a:gd name="T30" fmla="*/ 8 w 21"/>
                  <a:gd name="T31" fmla="*/ 10 h 23"/>
                  <a:gd name="T32" fmla="*/ 7 w 21"/>
                  <a:gd name="T33" fmla="*/ 8 h 23"/>
                  <a:gd name="T34" fmla="*/ 7 w 21"/>
                  <a:gd name="T35" fmla="*/ 8 h 23"/>
                  <a:gd name="T36" fmla="*/ 3 w 21"/>
                  <a:gd name="T37" fmla="*/ 11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"/>
                  <a:gd name="T58" fmla="*/ 0 h 23"/>
                  <a:gd name="T59" fmla="*/ 21 w 21"/>
                  <a:gd name="T60" fmla="*/ 23 h 2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" h="23">
                    <a:moveTo>
                      <a:pt x="3" y="23"/>
                    </a:moveTo>
                    <a:lnTo>
                      <a:pt x="1" y="22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3" y="12"/>
                    </a:lnTo>
                    <a:lnTo>
                      <a:pt x="5" y="9"/>
                    </a:lnTo>
                    <a:lnTo>
                      <a:pt x="12" y="3"/>
                    </a:lnTo>
                    <a:lnTo>
                      <a:pt x="15" y="1"/>
                    </a:lnTo>
                    <a:lnTo>
                      <a:pt x="18" y="0"/>
                    </a:lnTo>
                    <a:lnTo>
                      <a:pt x="21" y="7"/>
                    </a:lnTo>
                    <a:lnTo>
                      <a:pt x="19" y="8"/>
                    </a:lnTo>
                    <a:lnTo>
                      <a:pt x="17" y="10"/>
                    </a:lnTo>
                    <a:lnTo>
                      <a:pt x="11" y="15"/>
                    </a:lnTo>
                    <a:lnTo>
                      <a:pt x="9" y="17"/>
                    </a:lnTo>
                    <a:lnTo>
                      <a:pt x="8" y="18"/>
                    </a:lnTo>
                    <a:lnTo>
                      <a:pt x="8" y="19"/>
                    </a:lnTo>
                    <a:lnTo>
                      <a:pt x="7" y="16"/>
                    </a:lnTo>
                    <a:lnTo>
                      <a:pt x="3" y="23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2" name="Freeform 233"/>
              <p:cNvSpPr>
                <a:spLocks/>
              </p:cNvSpPr>
              <p:nvPr/>
            </p:nvSpPr>
            <p:spPr bwMode="auto">
              <a:xfrm>
                <a:off x="1486" y="1444"/>
                <a:ext cx="4" cy="6"/>
              </a:xfrm>
              <a:custGeom>
                <a:avLst/>
                <a:gdLst>
                  <a:gd name="T0" fmla="*/ 1 w 4"/>
                  <a:gd name="T1" fmla="*/ 3 h 7"/>
                  <a:gd name="T2" fmla="*/ 0 w 4"/>
                  <a:gd name="T3" fmla="*/ 3 h 7"/>
                  <a:gd name="T4" fmla="*/ 4 w 4"/>
                  <a:gd name="T5" fmla="*/ 0 h 7"/>
                  <a:gd name="T6" fmla="*/ 2 w 4"/>
                  <a:gd name="T7" fmla="*/ 0 h 7"/>
                  <a:gd name="T8" fmla="*/ 1 w 4"/>
                  <a:gd name="T9" fmla="*/ 3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7"/>
                  <a:gd name="T17" fmla="*/ 4 w 4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7">
                    <a:moveTo>
                      <a:pt x="1" y="7"/>
                    </a:moveTo>
                    <a:lnTo>
                      <a:pt x="0" y="7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3" name="Freeform 234"/>
              <p:cNvSpPr>
                <a:spLocks/>
              </p:cNvSpPr>
              <p:nvPr/>
            </p:nvSpPr>
            <p:spPr bwMode="auto">
              <a:xfrm>
                <a:off x="1501" y="1394"/>
                <a:ext cx="23" cy="42"/>
              </a:xfrm>
              <a:custGeom>
                <a:avLst/>
                <a:gdLst>
                  <a:gd name="T0" fmla="*/ 0 w 22"/>
                  <a:gd name="T1" fmla="*/ 22 h 47"/>
                  <a:gd name="T2" fmla="*/ 3 w 22"/>
                  <a:gd name="T3" fmla="*/ 22 h 47"/>
                  <a:gd name="T4" fmla="*/ 5 w 22"/>
                  <a:gd name="T5" fmla="*/ 21 h 47"/>
                  <a:gd name="T6" fmla="*/ 7 w 22"/>
                  <a:gd name="T7" fmla="*/ 21 h 47"/>
                  <a:gd name="T8" fmla="*/ 8 w 22"/>
                  <a:gd name="T9" fmla="*/ 20 h 47"/>
                  <a:gd name="T10" fmla="*/ 10 w 22"/>
                  <a:gd name="T11" fmla="*/ 17 h 47"/>
                  <a:gd name="T12" fmla="*/ 16 w 22"/>
                  <a:gd name="T13" fmla="*/ 14 h 47"/>
                  <a:gd name="T14" fmla="*/ 17 w 22"/>
                  <a:gd name="T15" fmla="*/ 11 h 47"/>
                  <a:gd name="T16" fmla="*/ 17 w 22"/>
                  <a:gd name="T17" fmla="*/ 7 h 47"/>
                  <a:gd name="T18" fmla="*/ 18 w 22"/>
                  <a:gd name="T19" fmla="*/ 4 h 47"/>
                  <a:gd name="T20" fmla="*/ 19 w 22"/>
                  <a:gd name="T21" fmla="*/ 0 h 47"/>
                  <a:gd name="T22" fmla="*/ 27 w 22"/>
                  <a:gd name="T23" fmla="*/ 2 h 47"/>
                  <a:gd name="T24" fmla="*/ 26 w 22"/>
                  <a:gd name="T25" fmla="*/ 4 h 47"/>
                  <a:gd name="T26" fmla="*/ 25 w 22"/>
                  <a:gd name="T27" fmla="*/ 8 h 47"/>
                  <a:gd name="T28" fmla="*/ 25 w 22"/>
                  <a:gd name="T29" fmla="*/ 12 h 47"/>
                  <a:gd name="T30" fmla="*/ 24 w 22"/>
                  <a:gd name="T31" fmla="*/ 15 h 47"/>
                  <a:gd name="T32" fmla="*/ 22 w 22"/>
                  <a:gd name="T33" fmla="*/ 19 h 47"/>
                  <a:gd name="T34" fmla="*/ 20 w 22"/>
                  <a:gd name="T35" fmla="*/ 22 h 47"/>
                  <a:gd name="T36" fmla="*/ 17 w 22"/>
                  <a:gd name="T37" fmla="*/ 23 h 47"/>
                  <a:gd name="T38" fmla="*/ 10 w 22"/>
                  <a:gd name="T39" fmla="*/ 25 h 47"/>
                  <a:gd name="T40" fmla="*/ 6 w 22"/>
                  <a:gd name="T41" fmla="*/ 26 h 47"/>
                  <a:gd name="T42" fmla="*/ 3 w 22"/>
                  <a:gd name="T43" fmla="*/ 27 h 47"/>
                  <a:gd name="T44" fmla="*/ 0 w 22"/>
                  <a:gd name="T45" fmla="*/ 22 h 4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"/>
                  <a:gd name="T70" fmla="*/ 0 h 47"/>
                  <a:gd name="T71" fmla="*/ 22 w 22"/>
                  <a:gd name="T72" fmla="*/ 47 h 4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" h="47">
                    <a:moveTo>
                      <a:pt x="0" y="39"/>
                    </a:moveTo>
                    <a:lnTo>
                      <a:pt x="3" y="39"/>
                    </a:lnTo>
                    <a:lnTo>
                      <a:pt x="5" y="37"/>
                    </a:lnTo>
                    <a:lnTo>
                      <a:pt x="7" y="36"/>
                    </a:lnTo>
                    <a:lnTo>
                      <a:pt x="8" y="35"/>
                    </a:lnTo>
                    <a:lnTo>
                      <a:pt x="10" y="30"/>
                    </a:lnTo>
                    <a:lnTo>
                      <a:pt x="11" y="25"/>
                    </a:lnTo>
                    <a:lnTo>
                      <a:pt x="12" y="19"/>
                    </a:lnTo>
                    <a:lnTo>
                      <a:pt x="12" y="12"/>
                    </a:lnTo>
                    <a:lnTo>
                      <a:pt x="13" y="6"/>
                    </a:lnTo>
                    <a:lnTo>
                      <a:pt x="14" y="0"/>
                    </a:lnTo>
                    <a:lnTo>
                      <a:pt x="22" y="2"/>
                    </a:lnTo>
                    <a:lnTo>
                      <a:pt x="21" y="7"/>
                    </a:lnTo>
                    <a:lnTo>
                      <a:pt x="20" y="13"/>
                    </a:lnTo>
                    <a:lnTo>
                      <a:pt x="20" y="20"/>
                    </a:lnTo>
                    <a:lnTo>
                      <a:pt x="19" y="27"/>
                    </a:lnTo>
                    <a:lnTo>
                      <a:pt x="17" y="33"/>
                    </a:lnTo>
                    <a:lnTo>
                      <a:pt x="15" y="39"/>
                    </a:lnTo>
                    <a:lnTo>
                      <a:pt x="12" y="41"/>
                    </a:lnTo>
                    <a:lnTo>
                      <a:pt x="10" y="44"/>
                    </a:lnTo>
                    <a:lnTo>
                      <a:pt x="6" y="46"/>
                    </a:lnTo>
                    <a:lnTo>
                      <a:pt x="3" y="47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4" name="Freeform 235"/>
              <p:cNvSpPr>
                <a:spLocks/>
              </p:cNvSpPr>
              <p:nvPr/>
            </p:nvSpPr>
            <p:spPr bwMode="auto">
              <a:xfrm>
                <a:off x="1501" y="1429"/>
                <a:ext cx="4" cy="7"/>
              </a:xfrm>
              <a:custGeom>
                <a:avLst/>
                <a:gdLst>
                  <a:gd name="T0" fmla="*/ 0 w 3"/>
                  <a:gd name="T1" fmla="*/ 1 h 8"/>
                  <a:gd name="T2" fmla="*/ 0 w 3"/>
                  <a:gd name="T3" fmla="*/ 0 h 8"/>
                  <a:gd name="T4" fmla="*/ 12 w 3"/>
                  <a:gd name="T5" fmla="*/ 4 h 8"/>
                  <a:gd name="T6" fmla="*/ 0 w 3"/>
                  <a:gd name="T7" fmla="*/ 1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8"/>
                  <a:gd name="T14" fmla="*/ 3 w 3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8">
                    <a:moveTo>
                      <a:pt x="0" y="1"/>
                    </a:moveTo>
                    <a:lnTo>
                      <a:pt x="0" y="0"/>
                    </a:lnTo>
                    <a:lnTo>
                      <a:pt x="3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5" name="Freeform 236"/>
              <p:cNvSpPr>
                <a:spLocks/>
              </p:cNvSpPr>
              <p:nvPr/>
            </p:nvSpPr>
            <p:spPr bwMode="auto">
              <a:xfrm>
                <a:off x="1517" y="1380"/>
                <a:ext cx="15" cy="17"/>
              </a:xfrm>
              <a:custGeom>
                <a:avLst/>
                <a:gdLst>
                  <a:gd name="T0" fmla="*/ 0 w 15"/>
                  <a:gd name="T1" fmla="*/ 10 h 19"/>
                  <a:gd name="T2" fmla="*/ 2 w 15"/>
                  <a:gd name="T3" fmla="*/ 6 h 19"/>
                  <a:gd name="T4" fmla="*/ 4 w 15"/>
                  <a:gd name="T5" fmla="*/ 4 h 19"/>
                  <a:gd name="T6" fmla="*/ 8 w 15"/>
                  <a:gd name="T7" fmla="*/ 0 h 19"/>
                  <a:gd name="T8" fmla="*/ 15 w 15"/>
                  <a:gd name="T9" fmla="*/ 4 h 19"/>
                  <a:gd name="T10" fmla="*/ 11 w 15"/>
                  <a:gd name="T11" fmla="*/ 7 h 19"/>
                  <a:gd name="T12" fmla="*/ 9 w 15"/>
                  <a:gd name="T13" fmla="*/ 9 h 19"/>
                  <a:gd name="T14" fmla="*/ 7 w 15"/>
                  <a:gd name="T15" fmla="*/ 11 h 19"/>
                  <a:gd name="T16" fmla="*/ 0 w 15"/>
                  <a:gd name="T17" fmla="*/ 1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9"/>
                  <a:gd name="T29" fmla="*/ 15 w 15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9">
                    <a:moveTo>
                      <a:pt x="0" y="16"/>
                    </a:moveTo>
                    <a:lnTo>
                      <a:pt x="2" y="11"/>
                    </a:lnTo>
                    <a:lnTo>
                      <a:pt x="4" y="7"/>
                    </a:lnTo>
                    <a:lnTo>
                      <a:pt x="8" y="0"/>
                    </a:lnTo>
                    <a:lnTo>
                      <a:pt x="15" y="4"/>
                    </a:lnTo>
                    <a:lnTo>
                      <a:pt x="11" y="12"/>
                    </a:lnTo>
                    <a:lnTo>
                      <a:pt x="9" y="15"/>
                    </a:lnTo>
                    <a:lnTo>
                      <a:pt x="7" y="1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6" name="Freeform 237"/>
              <p:cNvSpPr>
                <a:spLocks/>
              </p:cNvSpPr>
              <p:nvPr/>
            </p:nvSpPr>
            <p:spPr bwMode="auto">
              <a:xfrm>
                <a:off x="1516" y="1394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1 w 8"/>
                  <a:gd name="T3" fmla="*/ 0 h 3"/>
                  <a:gd name="T4" fmla="*/ 8 w 8"/>
                  <a:gd name="T5" fmla="*/ 3 h 3"/>
                  <a:gd name="T6" fmla="*/ 8 w 8"/>
                  <a:gd name="T7" fmla="*/ 2 h 3"/>
                  <a:gd name="T8" fmla="*/ 0 w 8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"/>
                  <a:gd name="T17" fmla="*/ 8 w 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">
                    <a:moveTo>
                      <a:pt x="0" y="0"/>
                    </a:moveTo>
                    <a:lnTo>
                      <a:pt x="1" y="0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7" name="Freeform 238"/>
              <p:cNvSpPr>
                <a:spLocks/>
              </p:cNvSpPr>
              <p:nvPr/>
            </p:nvSpPr>
            <p:spPr bwMode="auto">
              <a:xfrm>
                <a:off x="1525" y="1355"/>
                <a:ext cx="15" cy="28"/>
              </a:xfrm>
              <a:custGeom>
                <a:avLst/>
                <a:gdLst>
                  <a:gd name="T0" fmla="*/ 0 w 15"/>
                  <a:gd name="T1" fmla="*/ 14 h 32"/>
                  <a:gd name="T2" fmla="*/ 3 w 15"/>
                  <a:gd name="T3" fmla="*/ 11 h 32"/>
                  <a:gd name="T4" fmla="*/ 6 w 15"/>
                  <a:gd name="T5" fmla="*/ 7 h 32"/>
                  <a:gd name="T6" fmla="*/ 6 w 15"/>
                  <a:gd name="T7" fmla="*/ 5 h 32"/>
                  <a:gd name="T8" fmla="*/ 7 w 15"/>
                  <a:gd name="T9" fmla="*/ 4 h 32"/>
                  <a:gd name="T10" fmla="*/ 7 w 15"/>
                  <a:gd name="T11" fmla="*/ 3 h 32"/>
                  <a:gd name="T12" fmla="*/ 7 w 15"/>
                  <a:gd name="T13" fmla="*/ 1 h 32"/>
                  <a:gd name="T14" fmla="*/ 15 w 15"/>
                  <a:gd name="T15" fmla="*/ 0 h 32"/>
                  <a:gd name="T16" fmla="*/ 15 w 15"/>
                  <a:gd name="T17" fmla="*/ 3 h 32"/>
                  <a:gd name="T18" fmla="*/ 15 w 15"/>
                  <a:gd name="T19" fmla="*/ 4 h 32"/>
                  <a:gd name="T20" fmla="*/ 14 w 15"/>
                  <a:gd name="T21" fmla="*/ 6 h 32"/>
                  <a:gd name="T22" fmla="*/ 13 w 15"/>
                  <a:gd name="T23" fmla="*/ 8 h 32"/>
                  <a:gd name="T24" fmla="*/ 10 w 15"/>
                  <a:gd name="T25" fmla="*/ 13 h 32"/>
                  <a:gd name="T26" fmla="*/ 7 w 15"/>
                  <a:gd name="T27" fmla="*/ 16 h 32"/>
                  <a:gd name="T28" fmla="*/ 0 w 15"/>
                  <a:gd name="T29" fmla="*/ 14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"/>
                  <a:gd name="T46" fmla="*/ 0 h 32"/>
                  <a:gd name="T47" fmla="*/ 15 w 15"/>
                  <a:gd name="T48" fmla="*/ 32 h 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" h="32">
                    <a:moveTo>
                      <a:pt x="0" y="28"/>
                    </a:moveTo>
                    <a:lnTo>
                      <a:pt x="3" y="22"/>
                    </a:lnTo>
                    <a:lnTo>
                      <a:pt x="6" y="14"/>
                    </a:lnTo>
                    <a:lnTo>
                      <a:pt x="6" y="10"/>
                    </a:lnTo>
                    <a:lnTo>
                      <a:pt x="7" y="6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15" y="0"/>
                    </a:lnTo>
                    <a:lnTo>
                      <a:pt x="15" y="3"/>
                    </a:lnTo>
                    <a:lnTo>
                      <a:pt x="15" y="8"/>
                    </a:lnTo>
                    <a:lnTo>
                      <a:pt x="14" y="12"/>
                    </a:lnTo>
                    <a:lnTo>
                      <a:pt x="13" y="16"/>
                    </a:lnTo>
                    <a:lnTo>
                      <a:pt x="10" y="25"/>
                    </a:lnTo>
                    <a:lnTo>
                      <a:pt x="7" y="3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8" name="Freeform 239"/>
              <p:cNvSpPr>
                <a:spLocks/>
              </p:cNvSpPr>
              <p:nvPr/>
            </p:nvSpPr>
            <p:spPr bwMode="auto">
              <a:xfrm>
                <a:off x="1525" y="1380"/>
                <a:ext cx="7" cy="3"/>
              </a:xfrm>
              <a:custGeom>
                <a:avLst/>
                <a:gdLst>
                  <a:gd name="T0" fmla="*/ 7 w 7"/>
                  <a:gd name="T1" fmla="*/ 2 h 4"/>
                  <a:gd name="T2" fmla="*/ 0 w 7"/>
                  <a:gd name="T3" fmla="*/ 0 h 4"/>
                  <a:gd name="T4" fmla="*/ 7 w 7"/>
                  <a:gd name="T5" fmla="*/ 2 h 4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4"/>
                  <a:gd name="T11" fmla="*/ 7 w 7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4">
                    <a:moveTo>
                      <a:pt x="7" y="4"/>
                    </a:moveTo>
                    <a:lnTo>
                      <a:pt x="0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9" name="Freeform 240"/>
              <p:cNvSpPr>
                <a:spLocks/>
              </p:cNvSpPr>
              <p:nvPr/>
            </p:nvSpPr>
            <p:spPr bwMode="auto">
              <a:xfrm>
                <a:off x="1523" y="1328"/>
                <a:ext cx="17" cy="28"/>
              </a:xfrm>
              <a:custGeom>
                <a:avLst/>
                <a:gdLst>
                  <a:gd name="T0" fmla="*/ 9 w 17"/>
                  <a:gd name="T1" fmla="*/ 16 h 32"/>
                  <a:gd name="T2" fmla="*/ 8 w 17"/>
                  <a:gd name="T3" fmla="*/ 14 h 32"/>
                  <a:gd name="T4" fmla="*/ 6 w 17"/>
                  <a:gd name="T5" fmla="*/ 12 h 32"/>
                  <a:gd name="T6" fmla="*/ 1 w 17"/>
                  <a:gd name="T7" fmla="*/ 8 h 32"/>
                  <a:gd name="T8" fmla="*/ 0 w 17"/>
                  <a:gd name="T9" fmla="*/ 6 h 32"/>
                  <a:gd name="T10" fmla="*/ 0 w 17"/>
                  <a:gd name="T11" fmla="*/ 4 h 32"/>
                  <a:gd name="T12" fmla="*/ 0 w 17"/>
                  <a:gd name="T13" fmla="*/ 4 h 32"/>
                  <a:gd name="T14" fmla="*/ 2 w 17"/>
                  <a:gd name="T15" fmla="*/ 4 h 32"/>
                  <a:gd name="T16" fmla="*/ 4 w 17"/>
                  <a:gd name="T17" fmla="*/ 2 h 32"/>
                  <a:gd name="T18" fmla="*/ 7 w 17"/>
                  <a:gd name="T19" fmla="*/ 0 h 32"/>
                  <a:gd name="T20" fmla="*/ 10 w 17"/>
                  <a:gd name="T21" fmla="*/ 0 h 32"/>
                  <a:gd name="T22" fmla="*/ 13 w 17"/>
                  <a:gd name="T23" fmla="*/ 0 h 32"/>
                  <a:gd name="T24" fmla="*/ 13 w 17"/>
                  <a:gd name="T25" fmla="*/ 4 h 32"/>
                  <a:gd name="T26" fmla="*/ 10 w 17"/>
                  <a:gd name="T27" fmla="*/ 4 h 32"/>
                  <a:gd name="T28" fmla="*/ 9 w 17"/>
                  <a:gd name="T29" fmla="*/ 4 h 32"/>
                  <a:gd name="T30" fmla="*/ 8 w 17"/>
                  <a:gd name="T31" fmla="*/ 4 h 32"/>
                  <a:gd name="T32" fmla="*/ 8 w 17"/>
                  <a:gd name="T33" fmla="*/ 4 h 32"/>
                  <a:gd name="T34" fmla="*/ 8 w 17"/>
                  <a:gd name="T35" fmla="*/ 4 h 32"/>
                  <a:gd name="T36" fmla="*/ 8 w 17"/>
                  <a:gd name="T37" fmla="*/ 4 h 32"/>
                  <a:gd name="T38" fmla="*/ 8 w 17"/>
                  <a:gd name="T39" fmla="*/ 5 h 32"/>
                  <a:gd name="T40" fmla="*/ 9 w 17"/>
                  <a:gd name="T41" fmla="*/ 6 h 32"/>
                  <a:gd name="T42" fmla="*/ 13 w 17"/>
                  <a:gd name="T43" fmla="*/ 10 h 32"/>
                  <a:gd name="T44" fmla="*/ 15 w 17"/>
                  <a:gd name="T45" fmla="*/ 13 h 32"/>
                  <a:gd name="T46" fmla="*/ 17 w 17"/>
                  <a:gd name="T47" fmla="*/ 15 h 32"/>
                  <a:gd name="T48" fmla="*/ 9 w 17"/>
                  <a:gd name="T49" fmla="*/ 16 h 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32"/>
                  <a:gd name="T77" fmla="*/ 17 w 17"/>
                  <a:gd name="T78" fmla="*/ 32 h 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32">
                    <a:moveTo>
                      <a:pt x="9" y="32"/>
                    </a:moveTo>
                    <a:lnTo>
                      <a:pt x="8" y="28"/>
                    </a:lnTo>
                    <a:lnTo>
                      <a:pt x="6" y="24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3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9" y="12"/>
                    </a:lnTo>
                    <a:lnTo>
                      <a:pt x="13" y="21"/>
                    </a:lnTo>
                    <a:lnTo>
                      <a:pt x="15" y="25"/>
                    </a:lnTo>
                    <a:lnTo>
                      <a:pt x="17" y="29"/>
                    </a:lnTo>
                    <a:lnTo>
                      <a:pt x="9" y="32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0" name="Freeform 241"/>
              <p:cNvSpPr>
                <a:spLocks/>
              </p:cNvSpPr>
              <p:nvPr/>
            </p:nvSpPr>
            <p:spPr bwMode="auto">
              <a:xfrm>
                <a:off x="1532" y="1354"/>
                <a:ext cx="8" cy="2"/>
              </a:xfrm>
              <a:custGeom>
                <a:avLst/>
                <a:gdLst>
                  <a:gd name="T0" fmla="*/ 8 w 8"/>
                  <a:gd name="T1" fmla="*/ 1 h 3"/>
                  <a:gd name="T2" fmla="*/ 8 w 8"/>
                  <a:gd name="T3" fmla="*/ 0 h 3"/>
                  <a:gd name="T4" fmla="*/ 0 w 8"/>
                  <a:gd name="T5" fmla="*/ 1 h 3"/>
                  <a:gd name="T6" fmla="*/ 0 w 8"/>
                  <a:gd name="T7" fmla="*/ 1 h 3"/>
                  <a:gd name="T8" fmla="*/ 8 w 8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"/>
                  <a:gd name="T17" fmla="*/ 8 w 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">
                    <a:moveTo>
                      <a:pt x="8" y="1"/>
                    </a:moveTo>
                    <a:lnTo>
                      <a:pt x="8" y="0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1" name="Freeform 242"/>
              <p:cNvSpPr>
                <a:spLocks/>
              </p:cNvSpPr>
              <p:nvPr/>
            </p:nvSpPr>
            <p:spPr bwMode="auto">
              <a:xfrm>
                <a:off x="1535" y="1328"/>
                <a:ext cx="35" cy="22"/>
              </a:xfrm>
              <a:custGeom>
                <a:avLst/>
                <a:gdLst>
                  <a:gd name="T0" fmla="*/ 2 w 34"/>
                  <a:gd name="T1" fmla="*/ 0 h 25"/>
                  <a:gd name="T2" fmla="*/ 4 w 34"/>
                  <a:gd name="T3" fmla="*/ 1 h 25"/>
                  <a:gd name="T4" fmla="*/ 7 w 34"/>
                  <a:gd name="T5" fmla="*/ 2 h 25"/>
                  <a:gd name="T6" fmla="*/ 11 w 34"/>
                  <a:gd name="T7" fmla="*/ 4 h 25"/>
                  <a:gd name="T8" fmla="*/ 24 w 34"/>
                  <a:gd name="T9" fmla="*/ 6 h 25"/>
                  <a:gd name="T10" fmla="*/ 28 w 34"/>
                  <a:gd name="T11" fmla="*/ 8 h 25"/>
                  <a:gd name="T12" fmla="*/ 31 w 34"/>
                  <a:gd name="T13" fmla="*/ 9 h 25"/>
                  <a:gd name="T14" fmla="*/ 32 w 34"/>
                  <a:gd name="T15" fmla="*/ 9 h 25"/>
                  <a:gd name="T16" fmla="*/ 34 w 34"/>
                  <a:gd name="T17" fmla="*/ 9 h 25"/>
                  <a:gd name="T18" fmla="*/ 35 w 34"/>
                  <a:gd name="T19" fmla="*/ 9 h 25"/>
                  <a:gd name="T20" fmla="*/ 37 w 34"/>
                  <a:gd name="T21" fmla="*/ 9 h 25"/>
                  <a:gd name="T22" fmla="*/ 39 w 34"/>
                  <a:gd name="T23" fmla="*/ 13 h 25"/>
                  <a:gd name="T24" fmla="*/ 36 w 34"/>
                  <a:gd name="T25" fmla="*/ 13 h 25"/>
                  <a:gd name="T26" fmla="*/ 33 w 34"/>
                  <a:gd name="T27" fmla="*/ 13 h 25"/>
                  <a:gd name="T28" fmla="*/ 30 w 34"/>
                  <a:gd name="T29" fmla="*/ 13 h 25"/>
                  <a:gd name="T30" fmla="*/ 27 w 34"/>
                  <a:gd name="T31" fmla="*/ 12 h 25"/>
                  <a:gd name="T32" fmla="*/ 23 w 34"/>
                  <a:gd name="T33" fmla="*/ 11 h 25"/>
                  <a:gd name="T34" fmla="*/ 14 w 34"/>
                  <a:gd name="T35" fmla="*/ 9 h 25"/>
                  <a:gd name="T36" fmla="*/ 6 w 34"/>
                  <a:gd name="T37" fmla="*/ 6 h 25"/>
                  <a:gd name="T38" fmla="*/ 3 w 34"/>
                  <a:gd name="T39" fmla="*/ 4 h 25"/>
                  <a:gd name="T40" fmla="*/ 2 w 34"/>
                  <a:gd name="T41" fmla="*/ 4 h 25"/>
                  <a:gd name="T42" fmla="*/ 0 w 34"/>
                  <a:gd name="T43" fmla="*/ 4 h 25"/>
                  <a:gd name="T44" fmla="*/ 2 w 34"/>
                  <a:gd name="T45" fmla="*/ 0 h 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4"/>
                  <a:gd name="T70" fmla="*/ 0 h 25"/>
                  <a:gd name="T71" fmla="*/ 34 w 34"/>
                  <a:gd name="T72" fmla="*/ 25 h 2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4" h="25">
                    <a:moveTo>
                      <a:pt x="2" y="0"/>
                    </a:moveTo>
                    <a:lnTo>
                      <a:pt x="4" y="1"/>
                    </a:lnTo>
                    <a:lnTo>
                      <a:pt x="7" y="2"/>
                    </a:lnTo>
                    <a:lnTo>
                      <a:pt x="11" y="5"/>
                    </a:lnTo>
                    <a:lnTo>
                      <a:pt x="19" y="11"/>
                    </a:lnTo>
                    <a:lnTo>
                      <a:pt x="23" y="14"/>
                    </a:lnTo>
                    <a:lnTo>
                      <a:pt x="26" y="17"/>
                    </a:lnTo>
                    <a:lnTo>
                      <a:pt x="27" y="17"/>
                    </a:lnTo>
                    <a:lnTo>
                      <a:pt x="29" y="17"/>
                    </a:lnTo>
                    <a:lnTo>
                      <a:pt x="30" y="17"/>
                    </a:lnTo>
                    <a:lnTo>
                      <a:pt x="32" y="17"/>
                    </a:lnTo>
                    <a:lnTo>
                      <a:pt x="34" y="25"/>
                    </a:lnTo>
                    <a:lnTo>
                      <a:pt x="31" y="25"/>
                    </a:lnTo>
                    <a:lnTo>
                      <a:pt x="28" y="25"/>
                    </a:lnTo>
                    <a:lnTo>
                      <a:pt x="25" y="25"/>
                    </a:lnTo>
                    <a:lnTo>
                      <a:pt x="22" y="24"/>
                    </a:lnTo>
                    <a:lnTo>
                      <a:pt x="18" y="21"/>
                    </a:lnTo>
                    <a:lnTo>
                      <a:pt x="14" y="17"/>
                    </a:lnTo>
                    <a:lnTo>
                      <a:pt x="6" y="11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2" name="Freeform 243"/>
              <p:cNvSpPr>
                <a:spLocks/>
              </p:cNvSpPr>
              <p:nvPr/>
            </p:nvSpPr>
            <p:spPr bwMode="auto">
              <a:xfrm>
                <a:off x="1535" y="1328"/>
                <a:ext cx="2" cy="7"/>
              </a:xfrm>
              <a:custGeom>
                <a:avLst/>
                <a:gdLst>
                  <a:gd name="T0" fmla="*/ 1 w 2"/>
                  <a:gd name="T1" fmla="*/ 0 h 8"/>
                  <a:gd name="T2" fmla="*/ 2 w 2"/>
                  <a:gd name="T3" fmla="*/ 0 h 8"/>
                  <a:gd name="T4" fmla="*/ 0 w 2"/>
                  <a:gd name="T5" fmla="*/ 4 h 8"/>
                  <a:gd name="T6" fmla="*/ 1 w 2"/>
                  <a:gd name="T7" fmla="*/ 4 h 8"/>
                  <a:gd name="T8" fmla="*/ 1 w 2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8"/>
                  <a:gd name="T17" fmla="*/ 2 w 2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8">
                    <a:moveTo>
                      <a:pt x="1" y="0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1" y="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3" name="Freeform 244"/>
              <p:cNvSpPr>
                <a:spLocks/>
              </p:cNvSpPr>
              <p:nvPr/>
            </p:nvSpPr>
            <p:spPr bwMode="auto">
              <a:xfrm>
                <a:off x="1567" y="1331"/>
                <a:ext cx="25" cy="18"/>
              </a:xfrm>
              <a:custGeom>
                <a:avLst/>
                <a:gdLst>
                  <a:gd name="T0" fmla="*/ 0 w 24"/>
                  <a:gd name="T1" fmla="*/ 7 h 21"/>
                  <a:gd name="T2" fmla="*/ 2 w 24"/>
                  <a:gd name="T3" fmla="*/ 6 h 21"/>
                  <a:gd name="T4" fmla="*/ 4 w 24"/>
                  <a:gd name="T5" fmla="*/ 5 h 21"/>
                  <a:gd name="T6" fmla="*/ 9 w 24"/>
                  <a:gd name="T7" fmla="*/ 3 h 21"/>
                  <a:gd name="T8" fmla="*/ 19 w 24"/>
                  <a:gd name="T9" fmla="*/ 3 h 21"/>
                  <a:gd name="T10" fmla="*/ 24 w 24"/>
                  <a:gd name="T11" fmla="*/ 0 h 21"/>
                  <a:gd name="T12" fmla="*/ 29 w 24"/>
                  <a:gd name="T13" fmla="*/ 3 h 21"/>
                  <a:gd name="T14" fmla="*/ 24 w 24"/>
                  <a:gd name="T15" fmla="*/ 5 h 21"/>
                  <a:gd name="T16" fmla="*/ 19 w 24"/>
                  <a:gd name="T17" fmla="*/ 7 h 21"/>
                  <a:gd name="T18" fmla="*/ 9 w 24"/>
                  <a:gd name="T19" fmla="*/ 8 h 21"/>
                  <a:gd name="T20" fmla="*/ 6 w 24"/>
                  <a:gd name="T21" fmla="*/ 9 h 21"/>
                  <a:gd name="T22" fmla="*/ 3 w 24"/>
                  <a:gd name="T23" fmla="*/ 9 h 21"/>
                  <a:gd name="T24" fmla="*/ 0 w 24"/>
                  <a:gd name="T25" fmla="*/ 7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21"/>
                  <a:gd name="T41" fmla="*/ 24 w 24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21">
                    <a:moveTo>
                      <a:pt x="0" y="14"/>
                    </a:moveTo>
                    <a:lnTo>
                      <a:pt x="2" y="13"/>
                    </a:lnTo>
                    <a:lnTo>
                      <a:pt x="4" y="11"/>
                    </a:lnTo>
                    <a:lnTo>
                      <a:pt x="9" y="8"/>
                    </a:lnTo>
                    <a:lnTo>
                      <a:pt x="14" y="4"/>
                    </a:lnTo>
                    <a:lnTo>
                      <a:pt x="19" y="0"/>
                    </a:lnTo>
                    <a:lnTo>
                      <a:pt x="24" y="6"/>
                    </a:lnTo>
                    <a:lnTo>
                      <a:pt x="19" y="10"/>
                    </a:lnTo>
                    <a:lnTo>
                      <a:pt x="14" y="14"/>
                    </a:lnTo>
                    <a:lnTo>
                      <a:pt x="9" y="18"/>
                    </a:lnTo>
                    <a:lnTo>
                      <a:pt x="6" y="20"/>
                    </a:lnTo>
                    <a:lnTo>
                      <a:pt x="3" y="2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4" name="Freeform 245"/>
              <p:cNvSpPr>
                <a:spLocks/>
              </p:cNvSpPr>
              <p:nvPr/>
            </p:nvSpPr>
            <p:spPr bwMode="auto">
              <a:xfrm>
                <a:off x="1567" y="1343"/>
                <a:ext cx="3" cy="7"/>
              </a:xfrm>
              <a:custGeom>
                <a:avLst/>
                <a:gdLst>
                  <a:gd name="T0" fmla="*/ 3 w 3"/>
                  <a:gd name="T1" fmla="*/ 4 h 8"/>
                  <a:gd name="T2" fmla="*/ 3 w 3"/>
                  <a:gd name="T3" fmla="*/ 4 h 8"/>
                  <a:gd name="T4" fmla="*/ 0 w 3"/>
                  <a:gd name="T5" fmla="*/ 0 h 8"/>
                  <a:gd name="T6" fmla="*/ 1 w 3"/>
                  <a:gd name="T7" fmla="*/ 0 h 8"/>
                  <a:gd name="T8" fmla="*/ 3 w 3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8"/>
                  <a:gd name="T17" fmla="*/ 3 w 3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8">
                    <a:moveTo>
                      <a:pt x="3" y="8"/>
                    </a:moveTo>
                    <a:lnTo>
                      <a:pt x="3" y="7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5" name="Freeform 246"/>
              <p:cNvSpPr>
                <a:spLocks/>
              </p:cNvSpPr>
              <p:nvPr/>
            </p:nvSpPr>
            <p:spPr bwMode="auto">
              <a:xfrm>
                <a:off x="1588" y="1314"/>
                <a:ext cx="27" cy="22"/>
              </a:xfrm>
              <a:custGeom>
                <a:avLst/>
                <a:gdLst>
                  <a:gd name="T0" fmla="*/ 0 w 27"/>
                  <a:gd name="T1" fmla="*/ 10 h 25"/>
                  <a:gd name="T2" fmla="*/ 7 w 27"/>
                  <a:gd name="T3" fmla="*/ 8 h 25"/>
                  <a:gd name="T4" fmla="*/ 10 w 27"/>
                  <a:gd name="T5" fmla="*/ 7 h 25"/>
                  <a:gd name="T6" fmla="*/ 13 w 27"/>
                  <a:gd name="T7" fmla="*/ 6 h 25"/>
                  <a:gd name="T8" fmla="*/ 16 w 27"/>
                  <a:gd name="T9" fmla="*/ 4 h 25"/>
                  <a:gd name="T10" fmla="*/ 18 w 27"/>
                  <a:gd name="T11" fmla="*/ 4 h 25"/>
                  <a:gd name="T12" fmla="*/ 19 w 27"/>
                  <a:gd name="T13" fmla="*/ 4 h 25"/>
                  <a:gd name="T14" fmla="*/ 19 w 27"/>
                  <a:gd name="T15" fmla="*/ 3 h 25"/>
                  <a:gd name="T16" fmla="*/ 19 w 27"/>
                  <a:gd name="T17" fmla="*/ 1 h 25"/>
                  <a:gd name="T18" fmla="*/ 19 w 27"/>
                  <a:gd name="T19" fmla="*/ 0 h 25"/>
                  <a:gd name="T20" fmla="*/ 27 w 27"/>
                  <a:gd name="T21" fmla="*/ 0 h 25"/>
                  <a:gd name="T22" fmla="*/ 27 w 27"/>
                  <a:gd name="T23" fmla="*/ 2 h 25"/>
                  <a:gd name="T24" fmla="*/ 27 w 27"/>
                  <a:gd name="T25" fmla="*/ 4 h 25"/>
                  <a:gd name="T26" fmla="*/ 26 w 27"/>
                  <a:gd name="T27" fmla="*/ 4 h 25"/>
                  <a:gd name="T28" fmla="*/ 25 w 27"/>
                  <a:gd name="T29" fmla="*/ 5 h 25"/>
                  <a:gd name="T30" fmla="*/ 22 w 27"/>
                  <a:gd name="T31" fmla="*/ 8 h 25"/>
                  <a:gd name="T32" fmla="*/ 18 w 27"/>
                  <a:gd name="T33" fmla="*/ 9 h 25"/>
                  <a:gd name="T34" fmla="*/ 14 w 27"/>
                  <a:gd name="T35" fmla="*/ 11 h 25"/>
                  <a:gd name="T36" fmla="*/ 10 w 27"/>
                  <a:gd name="T37" fmla="*/ 11 h 25"/>
                  <a:gd name="T38" fmla="*/ 3 w 27"/>
                  <a:gd name="T39" fmla="*/ 13 h 25"/>
                  <a:gd name="T40" fmla="*/ 0 w 27"/>
                  <a:gd name="T41" fmla="*/ 10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"/>
                  <a:gd name="T64" fmla="*/ 0 h 25"/>
                  <a:gd name="T65" fmla="*/ 27 w 27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" h="25">
                    <a:moveTo>
                      <a:pt x="0" y="18"/>
                    </a:moveTo>
                    <a:lnTo>
                      <a:pt x="7" y="15"/>
                    </a:lnTo>
                    <a:lnTo>
                      <a:pt x="10" y="13"/>
                    </a:lnTo>
                    <a:lnTo>
                      <a:pt x="13" y="11"/>
                    </a:lnTo>
                    <a:lnTo>
                      <a:pt x="16" y="8"/>
                    </a:lnTo>
                    <a:lnTo>
                      <a:pt x="18" y="5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27" y="2"/>
                    </a:lnTo>
                    <a:lnTo>
                      <a:pt x="27" y="5"/>
                    </a:lnTo>
                    <a:lnTo>
                      <a:pt x="26" y="7"/>
                    </a:lnTo>
                    <a:lnTo>
                      <a:pt x="25" y="10"/>
                    </a:lnTo>
                    <a:lnTo>
                      <a:pt x="22" y="14"/>
                    </a:lnTo>
                    <a:lnTo>
                      <a:pt x="18" y="17"/>
                    </a:lnTo>
                    <a:lnTo>
                      <a:pt x="14" y="20"/>
                    </a:lnTo>
                    <a:lnTo>
                      <a:pt x="10" y="22"/>
                    </a:lnTo>
                    <a:lnTo>
                      <a:pt x="3" y="25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6" name="Freeform 247"/>
              <p:cNvSpPr>
                <a:spLocks/>
              </p:cNvSpPr>
              <p:nvPr/>
            </p:nvSpPr>
            <p:spPr bwMode="auto">
              <a:xfrm>
                <a:off x="1587" y="1330"/>
                <a:ext cx="5" cy="6"/>
              </a:xfrm>
              <a:custGeom>
                <a:avLst/>
                <a:gdLst>
                  <a:gd name="T0" fmla="*/ 0 w 5"/>
                  <a:gd name="T1" fmla="*/ 1 h 7"/>
                  <a:gd name="T2" fmla="*/ 1 w 5"/>
                  <a:gd name="T3" fmla="*/ 0 h 7"/>
                  <a:gd name="T4" fmla="*/ 4 w 5"/>
                  <a:gd name="T5" fmla="*/ 3 h 7"/>
                  <a:gd name="T6" fmla="*/ 5 w 5"/>
                  <a:gd name="T7" fmla="*/ 3 h 7"/>
                  <a:gd name="T8" fmla="*/ 0 w 5"/>
                  <a:gd name="T9" fmla="*/ 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7"/>
                  <a:gd name="T17" fmla="*/ 5 w 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7">
                    <a:moveTo>
                      <a:pt x="0" y="1"/>
                    </a:moveTo>
                    <a:lnTo>
                      <a:pt x="1" y="0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7" name="Freeform 248"/>
              <p:cNvSpPr>
                <a:spLocks/>
              </p:cNvSpPr>
              <p:nvPr/>
            </p:nvSpPr>
            <p:spPr bwMode="auto">
              <a:xfrm>
                <a:off x="1596" y="1286"/>
                <a:ext cx="19" cy="28"/>
              </a:xfrm>
              <a:custGeom>
                <a:avLst/>
                <a:gdLst>
                  <a:gd name="T0" fmla="*/ 11 w 19"/>
                  <a:gd name="T1" fmla="*/ 16 h 32"/>
                  <a:gd name="T2" fmla="*/ 11 w 19"/>
                  <a:gd name="T3" fmla="*/ 16 h 32"/>
                  <a:gd name="T4" fmla="*/ 11 w 19"/>
                  <a:gd name="T5" fmla="*/ 15 h 32"/>
                  <a:gd name="T6" fmla="*/ 9 w 19"/>
                  <a:gd name="T7" fmla="*/ 14 h 32"/>
                  <a:gd name="T8" fmla="*/ 4 w 19"/>
                  <a:gd name="T9" fmla="*/ 10 h 32"/>
                  <a:gd name="T10" fmla="*/ 2 w 19"/>
                  <a:gd name="T11" fmla="*/ 7 h 32"/>
                  <a:gd name="T12" fmla="*/ 0 w 19"/>
                  <a:gd name="T13" fmla="*/ 5 h 32"/>
                  <a:gd name="T14" fmla="*/ 0 w 19"/>
                  <a:gd name="T15" fmla="*/ 4 h 32"/>
                  <a:gd name="T16" fmla="*/ 1 w 19"/>
                  <a:gd name="T17" fmla="*/ 4 h 32"/>
                  <a:gd name="T18" fmla="*/ 2 w 19"/>
                  <a:gd name="T19" fmla="*/ 2 h 32"/>
                  <a:gd name="T20" fmla="*/ 4 w 19"/>
                  <a:gd name="T21" fmla="*/ 0 h 32"/>
                  <a:gd name="T22" fmla="*/ 10 w 19"/>
                  <a:gd name="T23" fmla="*/ 4 h 32"/>
                  <a:gd name="T24" fmla="*/ 9 w 19"/>
                  <a:gd name="T25" fmla="*/ 4 h 32"/>
                  <a:gd name="T26" fmla="*/ 9 w 19"/>
                  <a:gd name="T27" fmla="*/ 4 h 32"/>
                  <a:gd name="T28" fmla="*/ 8 w 19"/>
                  <a:gd name="T29" fmla="*/ 4 h 32"/>
                  <a:gd name="T30" fmla="*/ 8 w 19"/>
                  <a:gd name="T31" fmla="*/ 4 h 32"/>
                  <a:gd name="T32" fmla="*/ 9 w 19"/>
                  <a:gd name="T33" fmla="*/ 6 h 32"/>
                  <a:gd name="T34" fmla="*/ 11 w 19"/>
                  <a:gd name="T35" fmla="*/ 8 h 32"/>
                  <a:gd name="T36" fmla="*/ 16 w 19"/>
                  <a:gd name="T37" fmla="*/ 11 h 32"/>
                  <a:gd name="T38" fmla="*/ 18 w 19"/>
                  <a:gd name="T39" fmla="*/ 13 h 32"/>
                  <a:gd name="T40" fmla="*/ 19 w 19"/>
                  <a:gd name="T41" fmla="*/ 14 h 32"/>
                  <a:gd name="T42" fmla="*/ 19 w 19"/>
                  <a:gd name="T43" fmla="*/ 15 h 32"/>
                  <a:gd name="T44" fmla="*/ 11 w 19"/>
                  <a:gd name="T45" fmla="*/ 16 h 3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"/>
                  <a:gd name="T70" fmla="*/ 0 h 32"/>
                  <a:gd name="T71" fmla="*/ 19 w 19"/>
                  <a:gd name="T72" fmla="*/ 32 h 3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" h="32">
                    <a:moveTo>
                      <a:pt x="11" y="32"/>
                    </a:moveTo>
                    <a:lnTo>
                      <a:pt x="11" y="31"/>
                    </a:lnTo>
                    <a:lnTo>
                      <a:pt x="11" y="30"/>
                    </a:lnTo>
                    <a:lnTo>
                      <a:pt x="9" y="27"/>
                    </a:lnTo>
                    <a:lnTo>
                      <a:pt x="4" y="19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" y="6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9" y="11"/>
                    </a:lnTo>
                    <a:lnTo>
                      <a:pt x="11" y="15"/>
                    </a:lnTo>
                    <a:lnTo>
                      <a:pt x="16" y="22"/>
                    </a:lnTo>
                    <a:lnTo>
                      <a:pt x="18" y="26"/>
                    </a:lnTo>
                    <a:lnTo>
                      <a:pt x="19" y="28"/>
                    </a:lnTo>
                    <a:lnTo>
                      <a:pt x="19" y="30"/>
                    </a:lnTo>
                    <a:lnTo>
                      <a:pt x="11" y="32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8" name="Freeform 249"/>
              <p:cNvSpPr>
                <a:spLocks/>
              </p:cNvSpPr>
              <p:nvPr/>
            </p:nvSpPr>
            <p:spPr bwMode="auto">
              <a:xfrm>
                <a:off x="1607" y="1313"/>
                <a:ext cx="8" cy="1"/>
              </a:xfrm>
              <a:custGeom>
                <a:avLst/>
                <a:gdLst>
                  <a:gd name="T0" fmla="*/ 8 w 8"/>
                  <a:gd name="T1" fmla="*/ 1 h 2"/>
                  <a:gd name="T2" fmla="*/ 8 w 8"/>
                  <a:gd name="T3" fmla="*/ 0 h 2"/>
                  <a:gd name="T4" fmla="*/ 0 w 8"/>
                  <a:gd name="T5" fmla="*/ 1 h 2"/>
                  <a:gd name="T6" fmla="*/ 0 w 8"/>
                  <a:gd name="T7" fmla="*/ 1 h 2"/>
                  <a:gd name="T8" fmla="*/ 8 w 8"/>
                  <a:gd name="T9" fmla="*/ 1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"/>
                  <a:gd name="T17" fmla="*/ 8 w 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">
                    <a:moveTo>
                      <a:pt x="8" y="1"/>
                    </a:moveTo>
                    <a:lnTo>
                      <a:pt x="8" y="0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9" name="Freeform 250"/>
              <p:cNvSpPr>
                <a:spLocks/>
              </p:cNvSpPr>
              <p:nvPr/>
            </p:nvSpPr>
            <p:spPr bwMode="auto">
              <a:xfrm>
                <a:off x="1601" y="1283"/>
                <a:ext cx="41" cy="27"/>
              </a:xfrm>
              <a:custGeom>
                <a:avLst/>
                <a:gdLst>
                  <a:gd name="T0" fmla="*/ 0 w 40"/>
                  <a:gd name="T1" fmla="*/ 3 h 30"/>
                  <a:gd name="T2" fmla="*/ 3 w 40"/>
                  <a:gd name="T3" fmla="*/ 1 h 30"/>
                  <a:gd name="T4" fmla="*/ 7 w 40"/>
                  <a:gd name="T5" fmla="*/ 0 h 30"/>
                  <a:gd name="T6" fmla="*/ 10 w 40"/>
                  <a:gd name="T7" fmla="*/ 0 h 30"/>
                  <a:gd name="T8" fmla="*/ 14 w 40"/>
                  <a:gd name="T9" fmla="*/ 2 h 30"/>
                  <a:gd name="T10" fmla="*/ 18 w 40"/>
                  <a:gd name="T11" fmla="*/ 5 h 30"/>
                  <a:gd name="T12" fmla="*/ 28 w 40"/>
                  <a:gd name="T13" fmla="*/ 6 h 30"/>
                  <a:gd name="T14" fmla="*/ 32 w 40"/>
                  <a:gd name="T15" fmla="*/ 11 h 30"/>
                  <a:gd name="T16" fmla="*/ 36 w 40"/>
                  <a:gd name="T17" fmla="*/ 13 h 30"/>
                  <a:gd name="T18" fmla="*/ 36 w 40"/>
                  <a:gd name="T19" fmla="*/ 13 h 30"/>
                  <a:gd name="T20" fmla="*/ 37 w 40"/>
                  <a:gd name="T21" fmla="*/ 13 h 30"/>
                  <a:gd name="T22" fmla="*/ 39 w 40"/>
                  <a:gd name="T23" fmla="*/ 13 h 30"/>
                  <a:gd name="T24" fmla="*/ 41 w 40"/>
                  <a:gd name="T25" fmla="*/ 13 h 30"/>
                  <a:gd name="T26" fmla="*/ 43 w 40"/>
                  <a:gd name="T27" fmla="*/ 13 h 30"/>
                  <a:gd name="T28" fmla="*/ 45 w 40"/>
                  <a:gd name="T29" fmla="*/ 18 h 30"/>
                  <a:gd name="T30" fmla="*/ 41 w 40"/>
                  <a:gd name="T31" fmla="*/ 18 h 30"/>
                  <a:gd name="T32" fmla="*/ 37 w 40"/>
                  <a:gd name="T33" fmla="*/ 18 h 30"/>
                  <a:gd name="T34" fmla="*/ 34 w 40"/>
                  <a:gd name="T35" fmla="*/ 17 h 30"/>
                  <a:gd name="T36" fmla="*/ 32 w 40"/>
                  <a:gd name="T37" fmla="*/ 17 h 30"/>
                  <a:gd name="T38" fmla="*/ 30 w 40"/>
                  <a:gd name="T39" fmla="*/ 16 h 30"/>
                  <a:gd name="T40" fmla="*/ 26 w 40"/>
                  <a:gd name="T41" fmla="*/ 13 h 30"/>
                  <a:gd name="T42" fmla="*/ 16 w 40"/>
                  <a:gd name="T43" fmla="*/ 10 h 30"/>
                  <a:gd name="T44" fmla="*/ 13 w 40"/>
                  <a:gd name="T45" fmla="*/ 7 h 30"/>
                  <a:gd name="T46" fmla="*/ 9 w 40"/>
                  <a:gd name="T47" fmla="*/ 5 h 30"/>
                  <a:gd name="T48" fmla="*/ 8 w 40"/>
                  <a:gd name="T49" fmla="*/ 5 h 30"/>
                  <a:gd name="T50" fmla="*/ 7 w 40"/>
                  <a:gd name="T51" fmla="*/ 5 h 30"/>
                  <a:gd name="T52" fmla="*/ 6 w 40"/>
                  <a:gd name="T53" fmla="*/ 5 h 30"/>
                  <a:gd name="T54" fmla="*/ 4 w 40"/>
                  <a:gd name="T55" fmla="*/ 5 h 30"/>
                  <a:gd name="T56" fmla="*/ 0 w 40"/>
                  <a:gd name="T57" fmla="*/ 3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0"/>
                  <a:gd name="T88" fmla="*/ 0 h 30"/>
                  <a:gd name="T89" fmla="*/ 40 w 40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0" h="30">
                    <a:moveTo>
                      <a:pt x="0" y="3"/>
                    </a:moveTo>
                    <a:lnTo>
                      <a:pt x="3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8" y="6"/>
                    </a:lnTo>
                    <a:lnTo>
                      <a:pt x="23" y="11"/>
                    </a:lnTo>
                    <a:lnTo>
                      <a:pt x="27" y="17"/>
                    </a:lnTo>
                    <a:lnTo>
                      <a:pt x="31" y="21"/>
                    </a:lnTo>
                    <a:lnTo>
                      <a:pt x="32" y="22"/>
                    </a:lnTo>
                    <a:lnTo>
                      <a:pt x="34" y="22"/>
                    </a:lnTo>
                    <a:lnTo>
                      <a:pt x="36" y="22"/>
                    </a:lnTo>
                    <a:lnTo>
                      <a:pt x="38" y="22"/>
                    </a:lnTo>
                    <a:lnTo>
                      <a:pt x="40" y="30"/>
                    </a:lnTo>
                    <a:lnTo>
                      <a:pt x="36" y="30"/>
                    </a:lnTo>
                    <a:lnTo>
                      <a:pt x="32" y="30"/>
                    </a:lnTo>
                    <a:lnTo>
                      <a:pt x="29" y="29"/>
                    </a:lnTo>
                    <a:lnTo>
                      <a:pt x="27" y="28"/>
                    </a:lnTo>
                    <a:lnTo>
                      <a:pt x="25" y="27"/>
                    </a:lnTo>
                    <a:lnTo>
                      <a:pt x="21" y="22"/>
                    </a:lnTo>
                    <a:lnTo>
                      <a:pt x="16" y="16"/>
                    </a:lnTo>
                    <a:lnTo>
                      <a:pt x="13" y="12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0" name="Freeform 251"/>
              <p:cNvSpPr>
                <a:spLocks/>
              </p:cNvSpPr>
              <p:nvPr/>
            </p:nvSpPr>
            <p:spPr bwMode="auto">
              <a:xfrm>
                <a:off x="1600" y="1286"/>
                <a:ext cx="6" cy="6"/>
              </a:xfrm>
              <a:custGeom>
                <a:avLst/>
                <a:gdLst>
                  <a:gd name="T0" fmla="*/ 0 w 6"/>
                  <a:gd name="T1" fmla="*/ 0 h 7"/>
                  <a:gd name="T2" fmla="*/ 1 w 6"/>
                  <a:gd name="T3" fmla="*/ 0 h 7"/>
                  <a:gd name="T4" fmla="*/ 5 w 6"/>
                  <a:gd name="T5" fmla="*/ 3 h 7"/>
                  <a:gd name="T6" fmla="*/ 6 w 6"/>
                  <a:gd name="T7" fmla="*/ 3 h 7"/>
                  <a:gd name="T8" fmla="*/ 0 w 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"/>
                  <a:gd name="T17" fmla="*/ 6 w 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">
                    <a:moveTo>
                      <a:pt x="0" y="0"/>
                    </a:moveTo>
                    <a:lnTo>
                      <a:pt x="1" y="0"/>
                    </a:lnTo>
                    <a:lnTo>
                      <a:pt x="5" y="7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1" name="Freeform 252"/>
              <p:cNvSpPr>
                <a:spLocks/>
              </p:cNvSpPr>
              <p:nvPr/>
            </p:nvSpPr>
            <p:spPr bwMode="auto">
              <a:xfrm>
                <a:off x="1640" y="1293"/>
                <a:ext cx="42" cy="17"/>
              </a:xfrm>
              <a:custGeom>
                <a:avLst/>
                <a:gdLst>
                  <a:gd name="T0" fmla="*/ 0 w 41"/>
                  <a:gd name="T1" fmla="*/ 6 h 19"/>
                  <a:gd name="T2" fmla="*/ 9 w 41"/>
                  <a:gd name="T3" fmla="*/ 4 h 19"/>
                  <a:gd name="T4" fmla="*/ 19 w 41"/>
                  <a:gd name="T5" fmla="*/ 4 h 19"/>
                  <a:gd name="T6" fmla="*/ 29 w 41"/>
                  <a:gd name="T7" fmla="*/ 4 h 19"/>
                  <a:gd name="T8" fmla="*/ 33 w 41"/>
                  <a:gd name="T9" fmla="*/ 4 h 19"/>
                  <a:gd name="T10" fmla="*/ 35 w 41"/>
                  <a:gd name="T11" fmla="*/ 3 h 19"/>
                  <a:gd name="T12" fmla="*/ 37 w 41"/>
                  <a:gd name="T13" fmla="*/ 2 h 19"/>
                  <a:gd name="T14" fmla="*/ 39 w 41"/>
                  <a:gd name="T15" fmla="*/ 1 h 19"/>
                  <a:gd name="T16" fmla="*/ 40 w 41"/>
                  <a:gd name="T17" fmla="*/ 0 h 19"/>
                  <a:gd name="T18" fmla="*/ 46 w 41"/>
                  <a:gd name="T19" fmla="*/ 4 h 19"/>
                  <a:gd name="T20" fmla="*/ 44 w 41"/>
                  <a:gd name="T21" fmla="*/ 4 h 19"/>
                  <a:gd name="T22" fmla="*/ 41 w 41"/>
                  <a:gd name="T23" fmla="*/ 4 h 19"/>
                  <a:gd name="T24" fmla="*/ 39 w 41"/>
                  <a:gd name="T25" fmla="*/ 5 h 19"/>
                  <a:gd name="T26" fmla="*/ 36 w 41"/>
                  <a:gd name="T27" fmla="*/ 6 h 19"/>
                  <a:gd name="T28" fmla="*/ 31 w 41"/>
                  <a:gd name="T29" fmla="*/ 8 h 19"/>
                  <a:gd name="T30" fmla="*/ 26 w 41"/>
                  <a:gd name="T31" fmla="*/ 9 h 19"/>
                  <a:gd name="T32" fmla="*/ 11 w 41"/>
                  <a:gd name="T33" fmla="*/ 10 h 19"/>
                  <a:gd name="T34" fmla="*/ 2 w 41"/>
                  <a:gd name="T35" fmla="*/ 11 h 19"/>
                  <a:gd name="T36" fmla="*/ 0 w 41"/>
                  <a:gd name="T37" fmla="*/ 6 h 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1"/>
                  <a:gd name="T58" fmla="*/ 0 h 19"/>
                  <a:gd name="T59" fmla="*/ 41 w 41"/>
                  <a:gd name="T60" fmla="*/ 19 h 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1" h="19">
                    <a:moveTo>
                      <a:pt x="0" y="11"/>
                    </a:moveTo>
                    <a:lnTo>
                      <a:pt x="9" y="9"/>
                    </a:lnTo>
                    <a:lnTo>
                      <a:pt x="19" y="7"/>
                    </a:lnTo>
                    <a:lnTo>
                      <a:pt x="24" y="6"/>
                    </a:lnTo>
                    <a:lnTo>
                      <a:pt x="28" y="4"/>
                    </a:lnTo>
                    <a:lnTo>
                      <a:pt x="30" y="3"/>
                    </a:lnTo>
                    <a:lnTo>
                      <a:pt x="32" y="2"/>
                    </a:lnTo>
                    <a:lnTo>
                      <a:pt x="34" y="1"/>
                    </a:lnTo>
                    <a:lnTo>
                      <a:pt x="35" y="0"/>
                    </a:lnTo>
                    <a:lnTo>
                      <a:pt x="41" y="6"/>
                    </a:lnTo>
                    <a:lnTo>
                      <a:pt x="39" y="7"/>
                    </a:lnTo>
                    <a:lnTo>
                      <a:pt x="36" y="9"/>
                    </a:lnTo>
                    <a:lnTo>
                      <a:pt x="34" y="10"/>
                    </a:lnTo>
                    <a:lnTo>
                      <a:pt x="31" y="11"/>
                    </a:lnTo>
                    <a:lnTo>
                      <a:pt x="26" y="13"/>
                    </a:lnTo>
                    <a:lnTo>
                      <a:pt x="21" y="15"/>
                    </a:lnTo>
                    <a:lnTo>
                      <a:pt x="11" y="16"/>
                    </a:lnTo>
                    <a:lnTo>
                      <a:pt x="2" y="1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2" name="Freeform 253"/>
              <p:cNvSpPr>
                <a:spLocks/>
              </p:cNvSpPr>
              <p:nvPr/>
            </p:nvSpPr>
            <p:spPr bwMode="auto">
              <a:xfrm>
                <a:off x="1640" y="1303"/>
                <a:ext cx="2" cy="7"/>
              </a:xfrm>
              <a:custGeom>
                <a:avLst/>
                <a:gdLst>
                  <a:gd name="T0" fmla="*/ 2 w 2"/>
                  <a:gd name="T1" fmla="*/ 4 h 8"/>
                  <a:gd name="T2" fmla="*/ 0 w 2"/>
                  <a:gd name="T3" fmla="*/ 0 h 8"/>
                  <a:gd name="T4" fmla="*/ 2 w 2"/>
                  <a:gd name="T5" fmla="*/ 4 h 8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8"/>
                  <a:gd name="T11" fmla="*/ 2 w 2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8">
                    <a:moveTo>
                      <a:pt x="2" y="8"/>
                    </a:moveTo>
                    <a:lnTo>
                      <a:pt x="0" y="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3" name="Freeform 254"/>
              <p:cNvSpPr>
                <a:spLocks/>
              </p:cNvSpPr>
              <p:nvPr/>
            </p:nvSpPr>
            <p:spPr bwMode="auto">
              <a:xfrm>
                <a:off x="1676" y="1268"/>
                <a:ext cx="28" cy="29"/>
              </a:xfrm>
              <a:custGeom>
                <a:avLst/>
                <a:gdLst>
                  <a:gd name="T0" fmla="*/ 0 w 27"/>
                  <a:gd name="T1" fmla="*/ 15 h 33"/>
                  <a:gd name="T2" fmla="*/ 1 w 27"/>
                  <a:gd name="T3" fmla="*/ 14 h 33"/>
                  <a:gd name="T4" fmla="*/ 3 w 27"/>
                  <a:gd name="T5" fmla="*/ 11 h 33"/>
                  <a:gd name="T6" fmla="*/ 8 w 27"/>
                  <a:gd name="T7" fmla="*/ 6 h 33"/>
                  <a:gd name="T8" fmla="*/ 12 w 27"/>
                  <a:gd name="T9" fmla="*/ 4 h 33"/>
                  <a:gd name="T10" fmla="*/ 21 w 27"/>
                  <a:gd name="T11" fmla="*/ 1 h 33"/>
                  <a:gd name="T12" fmla="*/ 24 w 27"/>
                  <a:gd name="T13" fmla="*/ 0 h 33"/>
                  <a:gd name="T14" fmla="*/ 28 w 27"/>
                  <a:gd name="T15" fmla="*/ 1 h 33"/>
                  <a:gd name="T16" fmla="*/ 31 w 27"/>
                  <a:gd name="T17" fmla="*/ 3 h 33"/>
                  <a:gd name="T18" fmla="*/ 32 w 27"/>
                  <a:gd name="T19" fmla="*/ 4 h 33"/>
                  <a:gd name="T20" fmla="*/ 26 w 27"/>
                  <a:gd name="T21" fmla="*/ 6 h 33"/>
                  <a:gd name="T22" fmla="*/ 25 w 27"/>
                  <a:gd name="T23" fmla="*/ 4 h 33"/>
                  <a:gd name="T24" fmla="*/ 24 w 27"/>
                  <a:gd name="T25" fmla="*/ 4 h 33"/>
                  <a:gd name="T26" fmla="*/ 24 w 27"/>
                  <a:gd name="T27" fmla="*/ 4 h 33"/>
                  <a:gd name="T28" fmla="*/ 25 w 27"/>
                  <a:gd name="T29" fmla="*/ 4 h 33"/>
                  <a:gd name="T30" fmla="*/ 23 w 27"/>
                  <a:gd name="T31" fmla="*/ 5 h 33"/>
                  <a:gd name="T32" fmla="*/ 20 w 27"/>
                  <a:gd name="T33" fmla="*/ 8 h 33"/>
                  <a:gd name="T34" fmla="*/ 10 w 27"/>
                  <a:gd name="T35" fmla="*/ 13 h 33"/>
                  <a:gd name="T36" fmla="*/ 8 w 27"/>
                  <a:gd name="T37" fmla="*/ 16 h 33"/>
                  <a:gd name="T38" fmla="*/ 6 w 27"/>
                  <a:gd name="T39" fmla="*/ 17 h 33"/>
                  <a:gd name="T40" fmla="*/ 0 w 27"/>
                  <a:gd name="T41" fmla="*/ 15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"/>
                  <a:gd name="T64" fmla="*/ 0 h 33"/>
                  <a:gd name="T65" fmla="*/ 27 w 27"/>
                  <a:gd name="T66" fmla="*/ 33 h 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" h="33">
                    <a:moveTo>
                      <a:pt x="0" y="29"/>
                    </a:moveTo>
                    <a:lnTo>
                      <a:pt x="1" y="26"/>
                    </a:lnTo>
                    <a:lnTo>
                      <a:pt x="3" y="22"/>
                    </a:lnTo>
                    <a:lnTo>
                      <a:pt x="8" y="11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19" y="0"/>
                    </a:lnTo>
                    <a:lnTo>
                      <a:pt x="23" y="1"/>
                    </a:lnTo>
                    <a:lnTo>
                      <a:pt x="26" y="3"/>
                    </a:lnTo>
                    <a:lnTo>
                      <a:pt x="27" y="6"/>
                    </a:lnTo>
                    <a:lnTo>
                      <a:pt x="21" y="11"/>
                    </a:lnTo>
                    <a:lnTo>
                      <a:pt x="20" y="9"/>
                    </a:lnTo>
                    <a:lnTo>
                      <a:pt x="19" y="8"/>
                    </a:lnTo>
                    <a:lnTo>
                      <a:pt x="20" y="8"/>
                    </a:lnTo>
                    <a:lnTo>
                      <a:pt x="18" y="10"/>
                    </a:lnTo>
                    <a:lnTo>
                      <a:pt x="15" y="14"/>
                    </a:lnTo>
                    <a:lnTo>
                      <a:pt x="10" y="25"/>
                    </a:lnTo>
                    <a:lnTo>
                      <a:pt x="8" y="30"/>
                    </a:lnTo>
                    <a:lnTo>
                      <a:pt x="6" y="3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4" name="Freeform 255"/>
              <p:cNvSpPr>
                <a:spLocks/>
              </p:cNvSpPr>
              <p:nvPr/>
            </p:nvSpPr>
            <p:spPr bwMode="auto">
              <a:xfrm>
                <a:off x="1676" y="1293"/>
                <a:ext cx="6" cy="5"/>
              </a:xfrm>
              <a:custGeom>
                <a:avLst/>
                <a:gdLst>
                  <a:gd name="T0" fmla="*/ 6 w 6"/>
                  <a:gd name="T1" fmla="*/ 3 h 6"/>
                  <a:gd name="T2" fmla="*/ 6 w 6"/>
                  <a:gd name="T3" fmla="*/ 3 h 6"/>
                  <a:gd name="T4" fmla="*/ 0 w 6"/>
                  <a:gd name="T5" fmla="*/ 1 h 6"/>
                  <a:gd name="T6" fmla="*/ 0 w 6"/>
                  <a:gd name="T7" fmla="*/ 0 h 6"/>
                  <a:gd name="T8" fmla="*/ 6 w 6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6" y="6"/>
                    </a:moveTo>
                    <a:lnTo>
                      <a:pt x="6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5" name="Freeform 256"/>
              <p:cNvSpPr>
                <a:spLocks/>
              </p:cNvSpPr>
              <p:nvPr/>
            </p:nvSpPr>
            <p:spPr bwMode="auto">
              <a:xfrm>
                <a:off x="1696" y="1274"/>
                <a:ext cx="15" cy="24"/>
              </a:xfrm>
              <a:custGeom>
                <a:avLst/>
                <a:gdLst>
                  <a:gd name="T0" fmla="*/ 13 w 14"/>
                  <a:gd name="T1" fmla="*/ 0 h 27"/>
                  <a:gd name="T2" fmla="*/ 14 w 14"/>
                  <a:gd name="T3" fmla="*/ 3 h 27"/>
                  <a:gd name="T4" fmla="*/ 15 w 14"/>
                  <a:gd name="T5" fmla="*/ 4 h 27"/>
                  <a:gd name="T6" fmla="*/ 15 w 14"/>
                  <a:gd name="T7" fmla="*/ 8 h 27"/>
                  <a:gd name="T8" fmla="*/ 15 w 14"/>
                  <a:gd name="T9" fmla="*/ 9 h 27"/>
                  <a:gd name="T10" fmla="*/ 15 w 14"/>
                  <a:gd name="T11" fmla="*/ 10 h 27"/>
                  <a:gd name="T12" fmla="*/ 16 w 14"/>
                  <a:gd name="T13" fmla="*/ 11 h 27"/>
                  <a:gd name="T14" fmla="*/ 19 w 14"/>
                  <a:gd name="T15" fmla="*/ 11 h 27"/>
                  <a:gd name="T16" fmla="*/ 15 w 14"/>
                  <a:gd name="T17" fmla="*/ 15 h 27"/>
                  <a:gd name="T18" fmla="*/ 6 w 14"/>
                  <a:gd name="T19" fmla="*/ 14 h 27"/>
                  <a:gd name="T20" fmla="*/ 3 w 14"/>
                  <a:gd name="T21" fmla="*/ 12 h 27"/>
                  <a:gd name="T22" fmla="*/ 2 w 14"/>
                  <a:gd name="T23" fmla="*/ 10 h 27"/>
                  <a:gd name="T24" fmla="*/ 2 w 14"/>
                  <a:gd name="T25" fmla="*/ 8 h 27"/>
                  <a:gd name="T26" fmla="*/ 2 w 14"/>
                  <a:gd name="T27" fmla="*/ 4 h 27"/>
                  <a:gd name="T28" fmla="*/ 1 w 14"/>
                  <a:gd name="T29" fmla="*/ 4 h 27"/>
                  <a:gd name="T30" fmla="*/ 0 w 14"/>
                  <a:gd name="T31" fmla="*/ 3 h 27"/>
                  <a:gd name="T32" fmla="*/ 13 w 14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"/>
                  <a:gd name="T52" fmla="*/ 0 h 27"/>
                  <a:gd name="T53" fmla="*/ 14 w 14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" h="27">
                    <a:moveTo>
                      <a:pt x="8" y="0"/>
                    </a:moveTo>
                    <a:lnTo>
                      <a:pt x="9" y="3"/>
                    </a:lnTo>
                    <a:lnTo>
                      <a:pt x="10" y="7"/>
                    </a:lnTo>
                    <a:lnTo>
                      <a:pt x="10" y="14"/>
                    </a:lnTo>
                    <a:lnTo>
                      <a:pt x="10" y="16"/>
                    </a:lnTo>
                    <a:lnTo>
                      <a:pt x="10" y="17"/>
                    </a:lnTo>
                    <a:lnTo>
                      <a:pt x="11" y="19"/>
                    </a:lnTo>
                    <a:lnTo>
                      <a:pt x="14" y="20"/>
                    </a:lnTo>
                    <a:lnTo>
                      <a:pt x="10" y="27"/>
                    </a:lnTo>
                    <a:lnTo>
                      <a:pt x="6" y="25"/>
                    </a:lnTo>
                    <a:lnTo>
                      <a:pt x="3" y="21"/>
                    </a:lnTo>
                    <a:lnTo>
                      <a:pt x="2" y="17"/>
                    </a:lnTo>
                    <a:lnTo>
                      <a:pt x="2" y="14"/>
                    </a:lnTo>
                    <a:lnTo>
                      <a:pt x="2" y="8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6" name="Freeform 257"/>
              <p:cNvSpPr>
                <a:spLocks/>
              </p:cNvSpPr>
              <p:nvPr/>
            </p:nvSpPr>
            <p:spPr bwMode="auto">
              <a:xfrm>
                <a:off x="1696" y="1273"/>
                <a:ext cx="9" cy="5"/>
              </a:xfrm>
              <a:custGeom>
                <a:avLst/>
                <a:gdLst>
                  <a:gd name="T0" fmla="*/ 12 w 8"/>
                  <a:gd name="T1" fmla="*/ 0 h 5"/>
                  <a:gd name="T2" fmla="*/ 13 w 8"/>
                  <a:gd name="T3" fmla="*/ 1 h 5"/>
                  <a:gd name="T4" fmla="*/ 0 w 8"/>
                  <a:gd name="T5" fmla="*/ 4 h 5"/>
                  <a:gd name="T6" fmla="*/ 1 w 8"/>
                  <a:gd name="T7" fmla="*/ 5 h 5"/>
                  <a:gd name="T8" fmla="*/ 12 w 8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5"/>
                  <a:gd name="T17" fmla="*/ 8 w 8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5">
                    <a:moveTo>
                      <a:pt x="7" y="0"/>
                    </a:moveTo>
                    <a:lnTo>
                      <a:pt x="8" y="1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7" name="Freeform 258"/>
              <p:cNvSpPr>
                <a:spLocks/>
              </p:cNvSpPr>
              <p:nvPr/>
            </p:nvSpPr>
            <p:spPr bwMode="auto">
              <a:xfrm>
                <a:off x="1708" y="1289"/>
                <a:ext cx="29" cy="11"/>
              </a:xfrm>
              <a:custGeom>
                <a:avLst/>
                <a:gdLst>
                  <a:gd name="T0" fmla="*/ 2 w 29"/>
                  <a:gd name="T1" fmla="*/ 3 h 13"/>
                  <a:gd name="T2" fmla="*/ 5 w 29"/>
                  <a:gd name="T3" fmla="*/ 3 h 13"/>
                  <a:gd name="T4" fmla="*/ 8 w 29"/>
                  <a:gd name="T5" fmla="*/ 3 h 13"/>
                  <a:gd name="T6" fmla="*/ 10 w 29"/>
                  <a:gd name="T7" fmla="*/ 3 h 13"/>
                  <a:gd name="T8" fmla="*/ 14 w 29"/>
                  <a:gd name="T9" fmla="*/ 3 h 13"/>
                  <a:gd name="T10" fmla="*/ 20 w 29"/>
                  <a:gd name="T11" fmla="*/ 2 h 13"/>
                  <a:gd name="T12" fmla="*/ 24 w 29"/>
                  <a:gd name="T13" fmla="*/ 1 h 13"/>
                  <a:gd name="T14" fmla="*/ 28 w 29"/>
                  <a:gd name="T15" fmla="*/ 0 h 13"/>
                  <a:gd name="T16" fmla="*/ 29 w 29"/>
                  <a:gd name="T17" fmla="*/ 3 h 13"/>
                  <a:gd name="T18" fmla="*/ 25 w 29"/>
                  <a:gd name="T19" fmla="*/ 4 h 13"/>
                  <a:gd name="T20" fmla="*/ 22 w 29"/>
                  <a:gd name="T21" fmla="*/ 4 h 13"/>
                  <a:gd name="T22" fmla="*/ 16 w 29"/>
                  <a:gd name="T23" fmla="*/ 5 h 13"/>
                  <a:gd name="T24" fmla="*/ 12 w 29"/>
                  <a:gd name="T25" fmla="*/ 5 h 13"/>
                  <a:gd name="T26" fmla="*/ 8 w 29"/>
                  <a:gd name="T27" fmla="*/ 6 h 13"/>
                  <a:gd name="T28" fmla="*/ 3 w 29"/>
                  <a:gd name="T29" fmla="*/ 6 h 13"/>
                  <a:gd name="T30" fmla="*/ 0 w 29"/>
                  <a:gd name="T31" fmla="*/ 5 h 13"/>
                  <a:gd name="T32" fmla="*/ 2 w 29"/>
                  <a:gd name="T33" fmla="*/ 3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13"/>
                  <a:gd name="T53" fmla="*/ 29 w 29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13">
                    <a:moveTo>
                      <a:pt x="2" y="4"/>
                    </a:moveTo>
                    <a:lnTo>
                      <a:pt x="5" y="5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4" y="4"/>
                    </a:lnTo>
                    <a:lnTo>
                      <a:pt x="20" y="2"/>
                    </a:lnTo>
                    <a:lnTo>
                      <a:pt x="24" y="1"/>
                    </a:lnTo>
                    <a:lnTo>
                      <a:pt x="28" y="0"/>
                    </a:lnTo>
                    <a:lnTo>
                      <a:pt x="29" y="8"/>
                    </a:lnTo>
                    <a:lnTo>
                      <a:pt x="25" y="9"/>
                    </a:lnTo>
                    <a:lnTo>
                      <a:pt x="22" y="10"/>
                    </a:lnTo>
                    <a:lnTo>
                      <a:pt x="16" y="12"/>
                    </a:lnTo>
                    <a:lnTo>
                      <a:pt x="12" y="12"/>
                    </a:lnTo>
                    <a:lnTo>
                      <a:pt x="8" y="13"/>
                    </a:lnTo>
                    <a:lnTo>
                      <a:pt x="3" y="13"/>
                    </a:lnTo>
                    <a:lnTo>
                      <a:pt x="0" y="1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8" name="Freeform 259"/>
              <p:cNvSpPr>
                <a:spLocks/>
              </p:cNvSpPr>
              <p:nvPr/>
            </p:nvSpPr>
            <p:spPr bwMode="auto">
              <a:xfrm>
                <a:off x="1707" y="1292"/>
                <a:ext cx="4" cy="7"/>
              </a:xfrm>
              <a:custGeom>
                <a:avLst/>
                <a:gdLst>
                  <a:gd name="T0" fmla="*/ 0 w 4"/>
                  <a:gd name="T1" fmla="*/ 4 h 8"/>
                  <a:gd name="T2" fmla="*/ 1 w 4"/>
                  <a:gd name="T3" fmla="*/ 4 h 8"/>
                  <a:gd name="T4" fmla="*/ 3 w 4"/>
                  <a:gd name="T5" fmla="*/ 0 h 8"/>
                  <a:gd name="T6" fmla="*/ 4 w 4"/>
                  <a:gd name="T7" fmla="*/ 0 h 8"/>
                  <a:gd name="T8" fmla="*/ 0 w 4"/>
                  <a:gd name="T9" fmla="*/ 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8"/>
                  <a:gd name="T17" fmla="*/ 4 w 4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8">
                    <a:moveTo>
                      <a:pt x="0" y="7"/>
                    </a:moveTo>
                    <a:lnTo>
                      <a:pt x="1" y="8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9" name="Freeform 260"/>
              <p:cNvSpPr>
                <a:spLocks/>
              </p:cNvSpPr>
              <p:nvPr/>
            </p:nvSpPr>
            <p:spPr bwMode="auto">
              <a:xfrm>
                <a:off x="1736" y="1289"/>
                <a:ext cx="37" cy="15"/>
              </a:xfrm>
              <a:custGeom>
                <a:avLst/>
                <a:gdLst>
                  <a:gd name="T0" fmla="*/ 0 w 36"/>
                  <a:gd name="T1" fmla="*/ 0 h 17"/>
                  <a:gd name="T2" fmla="*/ 5 w 36"/>
                  <a:gd name="T3" fmla="*/ 0 h 17"/>
                  <a:gd name="T4" fmla="*/ 10 w 36"/>
                  <a:gd name="T5" fmla="*/ 2 h 17"/>
                  <a:gd name="T6" fmla="*/ 15 w 36"/>
                  <a:gd name="T7" fmla="*/ 3 h 17"/>
                  <a:gd name="T8" fmla="*/ 24 w 36"/>
                  <a:gd name="T9" fmla="*/ 4 h 17"/>
                  <a:gd name="T10" fmla="*/ 33 w 36"/>
                  <a:gd name="T11" fmla="*/ 4 h 17"/>
                  <a:gd name="T12" fmla="*/ 37 w 36"/>
                  <a:gd name="T13" fmla="*/ 4 h 17"/>
                  <a:gd name="T14" fmla="*/ 41 w 36"/>
                  <a:gd name="T15" fmla="*/ 4 h 17"/>
                  <a:gd name="T16" fmla="*/ 41 w 36"/>
                  <a:gd name="T17" fmla="*/ 9 h 17"/>
                  <a:gd name="T18" fmla="*/ 36 w 36"/>
                  <a:gd name="T19" fmla="*/ 9 h 17"/>
                  <a:gd name="T20" fmla="*/ 31 w 36"/>
                  <a:gd name="T21" fmla="*/ 8 h 17"/>
                  <a:gd name="T22" fmla="*/ 17 w 36"/>
                  <a:gd name="T23" fmla="*/ 7 h 17"/>
                  <a:gd name="T24" fmla="*/ 12 w 36"/>
                  <a:gd name="T25" fmla="*/ 5 h 17"/>
                  <a:gd name="T26" fmla="*/ 8 w 36"/>
                  <a:gd name="T27" fmla="*/ 4 h 17"/>
                  <a:gd name="T28" fmla="*/ 4 w 36"/>
                  <a:gd name="T29" fmla="*/ 4 h 17"/>
                  <a:gd name="T30" fmla="*/ 0 w 36"/>
                  <a:gd name="T31" fmla="*/ 4 h 17"/>
                  <a:gd name="T32" fmla="*/ 0 w 36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17"/>
                  <a:gd name="T53" fmla="*/ 36 w 36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17">
                    <a:moveTo>
                      <a:pt x="0" y="0"/>
                    </a:moveTo>
                    <a:lnTo>
                      <a:pt x="5" y="0"/>
                    </a:lnTo>
                    <a:lnTo>
                      <a:pt x="10" y="2"/>
                    </a:lnTo>
                    <a:lnTo>
                      <a:pt x="15" y="3"/>
                    </a:lnTo>
                    <a:lnTo>
                      <a:pt x="19" y="4"/>
                    </a:lnTo>
                    <a:lnTo>
                      <a:pt x="28" y="8"/>
                    </a:lnTo>
                    <a:lnTo>
                      <a:pt x="32" y="8"/>
                    </a:lnTo>
                    <a:lnTo>
                      <a:pt x="36" y="9"/>
                    </a:lnTo>
                    <a:lnTo>
                      <a:pt x="36" y="17"/>
                    </a:lnTo>
                    <a:lnTo>
                      <a:pt x="31" y="16"/>
                    </a:lnTo>
                    <a:lnTo>
                      <a:pt x="26" y="15"/>
                    </a:lnTo>
                    <a:lnTo>
                      <a:pt x="17" y="12"/>
                    </a:lnTo>
                    <a:lnTo>
                      <a:pt x="12" y="10"/>
                    </a:lnTo>
                    <a:lnTo>
                      <a:pt x="8" y="9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0" name="Freeform 261"/>
              <p:cNvSpPr>
                <a:spLocks/>
              </p:cNvSpPr>
              <p:nvPr/>
            </p:nvSpPr>
            <p:spPr bwMode="auto">
              <a:xfrm>
                <a:off x="1736" y="1289"/>
                <a:ext cx="1" cy="7"/>
              </a:xfrm>
              <a:custGeom>
                <a:avLst/>
                <a:gdLst>
                  <a:gd name="T0" fmla="*/ 0 w 1"/>
                  <a:gd name="T1" fmla="*/ 0 h 8"/>
                  <a:gd name="T2" fmla="*/ 0 w 1"/>
                  <a:gd name="T3" fmla="*/ 4 h 8"/>
                  <a:gd name="T4" fmla="*/ 1 w 1"/>
                  <a:gd name="T5" fmla="*/ 4 h 8"/>
                  <a:gd name="T6" fmla="*/ 0 w 1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8"/>
                  <a:gd name="T14" fmla="*/ 1 w 1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8">
                    <a:moveTo>
                      <a:pt x="0" y="0"/>
                    </a:moveTo>
                    <a:lnTo>
                      <a:pt x="0" y="8"/>
                    </a:lnTo>
                    <a:lnTo>
                      <a:pt x="1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1" name="Freeform 262"/>
              <p:cNvSpPr>
                <a:spLocks/>
              </p:cNvSpPr>
              <p:nvPr/>
            </p:nvSpPr>
            <p:spPr bwMode="auto">
              <a:xfrm>
                <a:off x="1773" y="1289"/>
                <a:ext cx="42" cy="15"/>
              </a:xfrm>
              <a:custGeom>
                <a:avLst/>
                <a:gdLst>
                  <a:gd name="T0" fmla="*/ 0 w 41"/>
                  <a:gd name="T1" fmla="*/ 4 h 17"/>
                  <a:gd name="T2" fmla="*/ 5 w 41"/>
                  <a:gd name="T3" fmla="*/ 4 h 17"/>
                  <a:gd name="T4" fmla="*/ 9 w 41"/>
                  <a:gd name="T5" fmla="*/ 4 h 17"/>
                  <a:gd name="T6" fmla="*/ 20 w 41"/>
                  <a:gd name="T7" fmla="*/ 4 h 17"/>
                  <a:gd name="T8" fmla="*/ 35 w 41"/>
                  <a:gd name="T9" fmla="*/ 2 h 17"/>
                  <a:gd name="T10" fmla="*/ 41 w 41"/>
                  <a:gd name="T11" fmla="*/ 1 h 17"/>
                  <a:gd name="T12" fmla="*/ 46 w 41"/>
                  <a:gd name="T13" fmla="*/ 0 h 17"/>
                  <a:gd name="T14" fmla="*/ 46 w 41"/>
                  <a:gd name="T15" fmla="*/ 4 h 17"/>
                  <a:gd name="T16" fmla="*/ 42 w 41"/>
                  <a:gd name="T17" fmla="*/ 4 h 17"/>
                  <a:gd name="T18" fmla="*/ 37 w 41"/>
                  <a:gd name="T19" fmla="*/ 5 h 17"/>
                  <a:gd name="T20" fmla="*/ 27 w 41"/>
                  <a:gd name="T21" fmla="*/ 7 h 17"/>
                  <a:gd name="T22" fmla="*/ 11 w 41"/>
                  <a:gd name="T23" fmla="*/ 9 h 17"/>
                  <a:gd name="T24" fmla="*/ 6 w 41"/>
                  <a:gd name="T25" fmla="*/ 9 h 17"/>
                  <a:gd name="T26" fmla="*/ 0 w 41"/>
                  <a:gd name="T27" fmla="*/ 9 h 17"/>
                  <a:gd name="T28" fmla="*/ 0 w 41"/>
                  <a:gd name="T29" fmla="*/ 4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1"/>
                  <a:gd name="T46" fmla="*/ 0 h 17"/>
                  <a:gd name="T47" fmla="*/ 41 w 41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1" h="17">
                    <a:moveTo>
                      <a:pt x="0" y="9"/>
                    </a:moveTo>
                    <a:lnTo>
                      <a:pt x="5" y="8"/>
                    </a:lnTo>
                    <a:lnTo>
                      <a:pt x="9" y="8"/>
                    </a:lnTo>
                    <a:lnTo>
                      <a:pt x="20" y="5"/>
                    </a:lnTo>
                    <a:lnTo>
                      <a:pt x="30" y="2"/>
                    </a:lnTo>
                    <a:lnTo>
                      <a:pt x="36" y="1"/>
                    </a:lnTo>
                    <a:lnTo>
                      <a:pt x="41" y="0"/>
                    </a:lnTo>
                    <a:lnTo>
                      <a:pt x="41" y="8"/>
                    </a:lnTo>
                    <a:lnTo>
                      <a:pt x="37" y="9"/>
                    </a:lnTo>
                    <a:lnTo>
                      <a:pt x="32" y="10"/>
                    </a:lnTo>
                    <a:lnTo>
                      <a:pt x="22" y="13"/>
                    </a:lnTo>
                    <a:lnTo>
                      <a:pt x="11" y="16"/>
                    </a:lnTo>
                    <a:lnTo>
                      <a:pt x="6" y="16"/>
                    </a:lnTo>
                    <a:lnTo>
                      <a:pt x="0" y="1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2" name="Freeform 263"/>
              <p:cNvSpPr>
                <a:spLocks/>
              </p:cNvSpPr>
              <p:nvPr/>
            </p:nvSpPr>
            <p:spPr bwMode="auto">
              <a:xfrm>
                <a:off x="1815" y="1289"/>
                <a:ext cx="21" cy="11"/>
              </a:xfrm>
              <a:custGeom>
                <a:avLst/>
                <a:gdLst>
                  <a:gd name="T0" fmla="*/ 0 w 20"/>
                  <a:gd name="T1" fmla="*/ 0 h 13"/>
                  <a:gd name="T2" fmla="*/ 5 w 20"/>
                  <a:gd name="T3" fmla="*/ 0 h 13"/>
                  <a:gd name="T4" fmla="*/ 16 w 20"/>
                  <a:gd name="T5" fmla="*/ 1 h 13"/>
                  <a:gd name="T6" fmla="*/ 19 w 20"/>
                  <a:gd name="T7" fmla="*/ 3 h 13"/>
                  <a:gd name="T8" fmla="*/ 22 w 20"/>
                  <a:gd name="T9" fmla="*/ 3 h 13"/>
                  <a:gd name="T10" fmla="*/ 24 w 20"/>
                  <a:gd name="T11" fmla="*/ 3 h 13"/>
                  <a:gd name="T12" fmla="*/ 25 w 20"/>
                  <a:gd name="T13" fmla="*/ 5 h 13"/>
                  <a:gd name="T14" fmla="*/ 17 w 20"/>
                  <a:gd name="T15" fmla="*/ 6 h 13"/>
                  <a:gd name="T16" fmla="*/ 17 w 20"/>
                  <a:gd name="T17" fmla="*/ 5 h 13"/>
                  <a:gd name="T18" fmla="*/ 16 w 20"/>
                  <a:gd name="T19" fmla="*/ 4 h 13"/>
                  <a:gd name="T20" fmla="*/ 10 w 20"/>
                  <a:gd name="T21" fmla="*/ 4 h 13"/>
                  <a:gd name="T22" fmla="*/ 9 w 20"/>
                  <a:gd name="T23" fmla="*/ 4 h 13"/>
                  <a:gd name="T24" fmla="*/ 4 w 20"/>
                  <a:gd name="T25" fmla="*/ 3 h 13"/>
                  <a:gd name="T26" fmla="*/ 0 w 20"/>
                  <a:gd name="T27" fmla="*/ 3 h 13"/>
                  <a:gd name="T28" fmla="*/ 0 w 20"/>
                  <a:gd name="T29" fmla="*/ 0 h 1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"/>
                  <a:gd name="T46" fmla="*/ 0 h 13"/>
                  <a:gd name="T47" fmla="*/ 20 w 20"/>
                  <a:gd name="T48" fmla="*/ 13 h 1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" h="13">
                    <a:moveTo>
                      <a:pt x="0" y="0"/>
                    </a:moveTo>
                    <a:lnTo>
                      <a:pt x="5" y="0"/>
                    </a:lnTo>
                    <a:lnTo>
                      <a:pt x="11" y="1"/>
                    </a:lnTo>
                    <a:lnTo>
                      <a:pt x="14" y="3"/>
                    </a:lnTo>
                    <a:lnTo>
                      <a:pt x="17" y="5"/>
                    </a:lnTo>
                    <a:lnTo>
                      <a:pt x="19" y="8"/>
                    </a:lnTo>
                    <a:lnTo>
                      <a:pt x="20" y="11"/>
                    </a:lnTo>
                    <a:lnTo>
                      <a:pt x="12" y="13"/>
                    </a:lnTo>
                    <a:lnTo>
                      <a:pt x="12" y="11"/>
                    </a:lnTo>
                    <a:lnTo>
                      <a:pt x="11" y="10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3" name="Freeform 264"/>
              <p:cNvSpPr>
                <a:spLocks/>
              </p:cNvSpPr>
              <p:nvPr/>
            </p:nvSpPr>
            <p:spPr bwMode="auto">
              <a:xfrm>
                <a:off x="1817" y="1299"/>
                <a:ext cx="19" cy="19"/>
              </a:xfrm>
              <a:custGeom>
                <a:avLst/>
                <a:gdLst>
                  <a:gd name="T0" fmla="*/ 19 w 19"/>
                  <a:gd name="T1" fmla="*/ 0 h 21"/>
                  <a:gd name="T2" fmla="*/ 19 w 19"/>
                  <a:gd name="T3" fmla="*/ 2 h 21"/>
                  <a:gd name="T4" fmla="*/ 19 w 19"/>
                  <a:gd name="T5" fmla="*/ 4 h 21"/>
                  <a:gd name="T6" fmla="*/ 17 w 19"/>
                  <a:gd name="T7" fmla="*/ 5 h 21"/>
                  <a:gd name="T8" fmla="*/ 16 w 19"/>
                  <a:gd name="T9" fmla="*/ 5 h 21"/>
                  <a:gd name="T10" fmla="*/ 11 w 19"/>
                  <a:gd name="T11" fmla="*/ 7 h 21"/>
                  <a:gd name="T12" fmla="*/ 9 w 19"/>
                  <a:gd name="T13" fmla="*/ 9 h 21"/>
                  <a:gd name="T14" fmla="*/ 8 w 19"/>
                  <a:gd name="T15" fmla="*/ 10 h 21"/>
                  <a:gd name="T16" fmla="*/ 8 w 19"/>
                  <a:gd name="T17" fmla="*/ 10 h 21"/>
                  <a:gd name="T18" fmla="*/ 8 w 19"/>
                  <a:gd name="T19" fmla="*/ 11 h 21"/>
                  <a:gd name="T20" fmla="*/ 8 w 19"/>
                  <a:gd name="T21" fmla="*/ 11 h 21"/>
                  <a:gd name="T22" fmla="*/ 8 w 19"/>
                  <a:gd name="T23" fmla="*/ 12 h 21"/>
                  <a:gd name="T24" fmla="*/ 0 w 19"/>
                  <a:gd name="T25" fmla="*/ 13 h 21"/>
                  <a:gd name="T26" fmla="*/ 0 w 19"/>
                  <a:gd name="T27" fmla="*/ 12 h 21"/>
                  <a:gd name="T28" fmla="*/ 0 w 19"/>
                  <a:gd name="T29" fmla="*/ 10 h 21"/>
                  <a:gd name="T30" fmla="*/ 0 w 19"/>
                  <a:gd name="T31" fmla="*/ 9 h 21"/>
                  <a:gd name="T32" fmla="*/ 1 w 19"/>
                  <a:gd name="T33" fmla="*/ 7 h 21"/>
                  <a:gd name="T34" fmla="*/ 3 w 19"/>
                  <a:gd name="T35" fmla="*/ 5 h 21"/>
                  <a:gd name="T36" fmla="*/ 6 w 19"/>
                  <a:gd name="T37" fmla="*/ 5 h 21"/>
                  <a:gd name="T38" fmla="*/ 11 w 19"/>
                  <a:gd name="T39" fmla="*/ 2 h 21"/>
                  <a:gd name="T40" fmla="*/ 11 w 19"/>
                  <a:gd name="T41" fmla="*/ 2 h 21"/>
                  <a:gd name="T42" fmla="*/ 11 w 19"/>
                  <a:gd name="T43" fmla="*/ 1 h 21"/>
                  <a:gd name="T44" fmla="*/ 11 w 19"/>
                  <a:gd name="T45" fmla="*/ 1 h 21"/>
                  <a:gd name="T46" fmla="*/ 11 w 19"/>
                  <a:gd name="T47" fmla="*/ 0 h 21"/>
                  <a:gd name="T48" fmla="*/ 19 w 19"/>
                  <a:gd name="T49" fmla="*/ 0 h 2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"/>
                  <a:gd name="T76" fmla="*/ 0 h 21"/>
                  <a:gd name="T77" fmla="*/ 19 w 19"/>
                  <a:gd name="T78" fmla="*/ 21 h 2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" h="21">
                    <a:moveTo>
                      <a:pt x="19" y="0"/>
                    </a:moveTo>
                    <a:lnTo>
                      <a:pt x="19" y="2"/>
                    </a:lnTo>
                    <a:lnTo>
                      <a:pt x="19" y="4"/>
                    </a:lnTo>
                    <a:lnTo>
                      <a:pt x="17" y="6"/>
                    </a:lnTo>
                    <a:lnTo>
                      <a:pt x="16" y="8"/>
                    </a:lnTo>
                    <a:lnTo>
                      <a:pt x="11" y="12"/>
                    </a:lnTo>
                    <a:lnTo>
                      <a:pt x="9" y="14"/>
                    </a:lnTo>
                    <a:lnTo>
                      <a:pt x="8" y="16"/>
                    </a:lnTo>
                    <a:lnTo>
                      <a:pt x="8" y="17"/>
                    </a:lnTo>
                    <a:lnTo>
                      <a:pt x="8" y="18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3" y="9"/>
                    </a:lnTo>
                    <a:lnTo>
                      <a:pt x="6" y="7"/>
                    </a:lnTo>
                    <a:lnTo>
                      <a:pt x="11" y="2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4" name="Freeform 265"/>
              <p:cNvSpPr>
                <a:spLocks/>
              </p:cNvSpPr>
              <p:nvPr/>
            </p:nvSpPr>
            <p:spPr bwMode="auto">
              <a:xfrm>
                <a:off x="1828" y="1298"/>
                <a:ext cx="8" cy="2"/>
              </a:xfrm>
              <a:custGeom>
                <a:avLst/>
                <a:gdLst>
                  <a:gd name="T0" fmla="*/ 8 w 8"/>
                  <a:gd name="T1" fmla="*/ 0 h 2"/>
                  <a:gd name="T2" fmla="*/ 8 w 8"/>
                  <a:gd name="T3" fmla="*/ 1 h 2"/>
                  <a:gd name="T4" fmla="*/ 0 w 8"/>
                  <a:gd name="T5" fmla="*/ 1 h 2"/>
                  <a:gd name="T6" fmla="*/ 0 w 8"/>
                  <a:gd name="T7" fmla="*/ 2 h 2"/>
                  <a:gd name="T8" fmla="*/ 8 w 8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2"/>
                  <a:gd name="T17" fmla="*/ 8 w 8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2">
                    <a:moveTo>
                      <a:pt x="8" y="0"/>
                    </a:moveTo>
                    <a:lnTo>
                      <a:pt x="8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5" name="Freeform 266"/>
              <p:cNvSpPr>
                <a:spLocks/>
              </p:cNvSpPr>
              <p:nvPr/>
            </p:nvSpPr>
            <p:spPr bwMode="auto">
              <a:xfrm>
                <a:off x="1818" y="1316"/>
                <a:ext cx="28" cy="22"/>
              </a:xfrm>
              <a:custGeom>
                <a:avLst/>
                <a:gdLst>
                  <a:gd name="T0" fmla="*/ 7 w 28"/>
                  <a:gd name="T1" fmla="*/ 0 h 24"/>
                  <a:gd name="T2" fmla="*/ 8 w 28"/>
                  <a:gd name="T3" fmla="*/ 2 h 24"/>
                  <a:gd name="T4" fmla="*/ 10 w 28"/>
                  <a:gd name="T5" fmla="*/ 4 h 24"/>
                  <a:gd name="T6" fmla="*/ 15 w 28"/>
                  <a:gd name="T7" fmla="*/ 6 h 24"/>
                  <a:gd name="T8" fmla="*/ 22 w 28"/>
                  <a:gd name="T9" fmla="*/ 7 h 24"/>
                  <a:gd name="T10" fmla="*/ 26 w 28"/>
                  <a:gd name="T11" fmla="*/ 10 h 24"/>
                  <a:gd name="T12" fmla="*/ 28 w 28"/>
                  <a:gd name="T13" fmla="*/ 13 h 24"/>
                  <a:gd name="T14" fmla="*/ 22 w 28"/>
                  <a:gd name="T15" fmla="*/ 16 h 24"/>
                  <a:gd name="T16" fmla="*/ 19 w 28"/>
                  <a:gd name="T17" fmla="*/ 14 h 24"/>
                  <a:gd name="T18" fmla="*/ 17 w 28"/>
                  <a:gd name="T19" fmla="*/ 13 h 24"/>
                  <a:gd name="T20" fmla="*/ 11 w 28"/>
                  <a:gd name="T21" fmla="*/ 10 h 24"/>
                  <a:gd name="T22" fmla="*/ 5 w 28"/>
                  <a:gd name="T23" fmla="*/ 6 h 24"/>
                  <a:gd name="T24" fmla="*/ 2 w 28"/>
                  <a:gd name="T25" fmla="*/ 6 h 24"/>
                  <a:gd name="T26" fmla="*/ 0 w 28"/>
                  <a:gd name="T27" fmla="*/ 3 h 24"/>
                  <a:gd name="T28" fmla="*/ 7 w 28"/>
                  <a:gd name="T29" fmla="*/ 0 h 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24"/>
                  <a:gd name="T47" fmla="*/ 28 w 28"/>
                  <a:gd name="T48" fmla="*/ 24 h 2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24">
                    <a:moveTo>
                      <a:pt x="7" y="0"/>
                    </a:moveTo>
                    <a:lnTo>
                      <a:pt x="8" y="2"/>
                    </a:lnTo>
                    <a:lnTo>
                      <a:pt x="10" y="4"/>
                    </a:lnTo>
                    <a:lnTo>
                      <a:pt x="15" y="8"/>
                    </a:lnTo>
                    <a:lnTo>
                      <a:pt x="22" y="12"/>
                    </a:lnTo>
                    <a:lnTo>
                      <a:pt x="26" y="15"/>
                    </a:lnTo>
                    <a:lnTo>
                      <a:pt x="28" y="19"/>
                    </a:lnTo>
                    <a:lnTo>
                      <a:pt x="22" y="24"/>
                    </a:lnTo>
                    <a:lnTo>
                      <a:pt x="19" y="20"/>
                    </a:lnTo>
                    <a:lnTo>
                      <a:pt x="17" y="19"/>
                    </a:lnTo>
                    <a:lnTo>
                      <a:pt x="11" y="15"/>
                    </a:lnTo>
                    <a:lnTo>
                      <a:pt x="5" y="10"/>
                    </a:lnTo>
                    <a:lnTo>
                      <a:pt x="2" y="7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6" name="Freeform 267"/>
              <p:cNvSpPr>
                <a:spLocks/>
              </p:cNvSpPr>
              <p:nvPr/>
            </p:nvSpPr>
            <p:spPr bwMode="auto">
              <a:xfrm>
                <a:off x="1817" y="1316"/>
                <a:ext cx="8" cy="3"/>
              </a:xfrm>
              <a:custGeom>
                <a:avLst/>
                <a:gdLst>
                  <a:gd name="T0" fmla="*/ 0 w 8"/>
                  <a:gd name="T1" fmla="*/ 2 h 3"/>
                  <a:gd name="T2" fmla="*/ 1 w 8"/>
                  <a:gd name="T3" fmla="*/ 3 h 3"/>
                  <a:gd name="T4" fmla="*/ 8 w 8"/>
                  <a:gd name="T5" fmla="*/ 0 h 3"/>
                  <a:gd name="T6" fmla="*/ 8 w 8"/>
                  <a:gd name="T7" fmla="*/ 1 h 3"/>
                  <a:gd name="T8" fmla="*/ 0 w 8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"/>
                  <a:gd name="T17" fmla="*/ 8 w 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">
                    <a:moveTo>
                      <a:pt x="0" y="2"/>
                    </a:moveTo>
                    <a:lnTo>
                      <a:pt x="1" y="3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7" name="Freeform 268"/>
              <p:cNvSpPr>
                <a:spLocks/>
              </p:cNvSpPr>
              <p:nvPr/>
            </p:nvSpPr>
            <p:spPr bwMode="auto">
              <a:xfrm>
                <a:off x="1839" y="1334"/>
                <a:ext cx="19" cy="20"/>
              </a:xfrm>
              <a:custGeom>
                <a:avLst/>
                <a:gdLst>
                  <a:gd name="T0" fmla="*/ 7 w 18"/>
                  <a:gd name="T1" fmla="*/ 0 h 22"/>
                  <a:gd name="T2" fmla="*/ 14 w 18"/>
                  <a:gd name="T3" fmla="*/ 3 h 22"/>
                  <a:gd name="T4" fmla="*/ 15 w 18"/>
                  <a:gd name="T5" fmla="*/ 5 h 22"/>
                  <a:gd name="T6" fmla="*/ 16 w 18"/>
                  <a:gd name="T7" fmla="*/ 6 h 22"/>
                  <a:gd name="T8" fmla="*/ 16 w 18"/>
                  <a:gd name="T9" fmla="*/ 6 h 22"/>
                  <a:gd name="T10" fmla="*/ 17 w 18"/>
                  <a:gd name="T11" fmla="*/ 7 h 22"/>
                  <a:gd name="T12" fmla="*/ 19 w 18"/>
                  <a:gd name="T13" fmla="*/ 9 h 22"/>
                  <a:gd name="T14" fmla="*/ 23 w 18"/>
                  <a:gd name="T15" fmla="*/ 10 h 22"/>
                  <a:gd name="T16" fmla="*/ 20 w 18"/>
                  <a:gd name="T17" fmla="*/ 14 h 22"/>
                  <a:gd name="T18" fmla="*/ 16 w 18"/>
                  <a:gd name="T19" fmla="*/ 13 h 22"/>
                  <a:gd name="T20" fmla="*/ 7 w 18"/>
                  <a:gd name="T21" fmla="*/ 12 h 22"/>
                  <a:gd name="T22" fmla="*/ 5 w 18"/>
                  <a:gd name="T23" fmla="*/ 11 h 22"/>
                  <a:gd name="T24" fmla="*/ 4 w 18"/>
                  <a:gd name="T25" fmla="*/ 8 h 22"/>
                  <a:gd name="T26" fmla="*/ 2 w 18"/>
                  <a:gd name="T27" fmla="*/ 5 h 22"/>
                  <a:gd name="T28" fmla="*/ 1 w 18"/>
                  <a:gd name="T29" fmla="*/ 5 h 22"/>
                  <a:gd name="T30" fmla="*/ 0 w 18"/>
                  <a:gd name="T31" fmla="*/ 3 h 22"/>
                  <a:gd name="T32" fmla="*/ 7 w 18"/>
                  <a:gd name="T33" fmla="*/ 0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22"/>
                  <a:gd name="T53" fmla="*/ 18 w 18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22">
                    <a:moveTo>
                      <a:pt x="7" y="0"/>
                    </a:moveTo>
                    <a:lnTo>
                      <a:pt x="9" y="3"/>
                    </a:lnTo>
                    <a:lnTo>
                      <a:pt x="10" y="6"/>
                    </a:lnTo>
                    <a:lnTo>
                      <a:pt x="11" y="11"/>
                    </a:lnTo>
                    <a:lnTo>
                      <a:pt x="12" y="12"/>
                    </a:lnTo>
                    <a:lnTo>
                      <a:pt x="14" y="14"/>
                    </a:lnTo>
                    <a:lnTo>
                      <a:pt x="18" y="15"/>
                    </a:lnTo>
                    <a:lnTo>
                      <a:pt x="15" y="22"/>
                    </a:lnTo>
                    <a:lnTo>
                      <a:pt x="11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4" y="13"/>
                    </a:lnTo>
                    <a:lnTo>
                      <a:pt x="2" y="8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8" name="Freeform 269"/>
              <p:cNvSpPr>
                <a:spLocks/>
              </p:cNvSpPr>
              <p:nvPr/>
            </p:nvSpPr>
            <p:spPr bwMode="auto">
              <a:xfrm>
                <a:off x="1839" y="1333"/>
                <a:ext cx="7" cy="5"/>
              </a:xfrm>
              <a:custGeom>
                <a:avLst/>
                <a:gdLst>
                  <a:gd name="T0" fmla="*/ 7 w 7"/>
                  <a:gd name="T1" fmla="*/ 0 h 5"/>
                  <a:gd name="T2" fmla="*/ 7 w 7"/>
                  <a:gd name="T3" fmla="*/ 1 h 5"/>
                  <a:gd name="T4" fmla="*/ 0 w 7"/>
                  <a:gd name="T5" fmla="*/ 4 h 5"/>
                  <a:gd name="T6" fmla="*/ 1 w 7"/>
                  <a:gd name="T7" fmla="*/ 5 h 5"/>
                  <a:gd name="T8" fmla="*/ 7 w 7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5"/>
                  <a:gd name="T17" fmla="*/ 7 w 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5">
                    <a:moveTo>
                      <a:pt x="7" y="0"/>
                    </a:moveTo>
                    <a:lnTo>
                      <a:pt x="7" y="1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9" name="Freeform 270"/>
              <p:cNvSpPr>
                <a:spLocks/>
              </p:cNvSpPr>
              <p:nvPr/>
            </p:nvSpPr>
            <p:spPr bwMode="auto">
              <a:xfrm>
                <a:off x="1854" y="1348"/>
                <a:ext cx="29" cy="17"/>
              </a:xfrm>
              <a:custGeom>
                <a:avLst/>
                <a:gdLst>
                  <a:gd name="T0" fmla="*/ 2 w 28"/>
                  <a:gd name="T1" fmla="*/ 0 h 20"/>
                  <a:gd name="T2" fmla="*/ 10 w 28"/>
                  <a:gd name="T3" fmla="*/ 2 h 20"/>
                  <a:gd name="T4" fmla="*/ 21 w 28"/>
                  <a:gd name="T5" fmla="*/ 3 h 20"/>
                  <a:gd name="T6" fmla="*/ 24 w 28"/>
                  <a:gd name="T7" fmla="*/ 3 h 20"/>
                  <a:gd name="T8" fmla="*/ 28 w 28"/>
                  <a:gd name="T9" fmla="*/ 4 h 20"/>
                  <a:gd name="T10" fmla="*/ 30 w 28"/>
                  <a:gd name="T11" fmla="*/ 5 h 20"/>
                  <a:gd name="T12" fmla="*/ 33 w 28"/>
                  <a:gd name="T13" fmla="*/ 7 h 20"/>
                  <a:gd name="T14" fmla="*/ 27 w 28"/>
                  <a:gd name="T15" fmla="*/ 9 h 20"/>
                  <a:gd name="T16" fmla="*/ 25 w 28"/>
                  <a:gd name="T17" fmla="*/ 8 h 20"/>
                  <a:gd name="T18" fmla="*/ 23 w 28"/>
                  <a:gd name="T19" fmla="*/ 7 h 20"/>
                  <a:gd name="T20" fmla="*/ 20 w 28"/>
                  <a:gd name="T21" fmla="*/ 6 h 20"/>
                  <a:gd name="T22" fmla="*/ 13 w 28"/>
                  <a:gd name="T23" fmla="*/ 6 h 20"/>
                  <a:gd name="T24" fmla="*/ 7 w 28"/>
                  <a:gd name="T25" fmla="*/ 4 h 20"/>
                  <a:gd name="T26" fmla="*/ 0 w 28"/>
                  <a:gd name="T27" fmla="*/ 3 h 20"/>
                  <a:gd name="T28" fmla="*/ 2 w 28"/>
                  <a:gd name="T29" fmla="*/ 0 h 2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20"/>
                  <a:gd name="T47" fmla="*/ 28 w 28"/>
                  <a:gd name="T48" fmla="*/ 20 h 2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20">
                    <a:moveTo>
                      <a:pt x="2" y="0"/>
                    </a:moveTo>
                    <a:lnTo>
                      <a:pt x="10" y="2"/>
                    </a:lnTo>
                    <a:lnTo>
                      <a:pt x="16" y="5"/>
                    </a:lnTo>
                    <a:lnTo>
                      <a:pt x="19" y="7"/>
                    </a:lnTo>
                    <a:lnTo>
                      <a:pt x="23" y="9"/>
                    </a:lnTo>
                    <a:lnTo>
                      <a:pt x="25" y="11"/>
                    </a:lnTo>
                    <a:lnTo>
                      <a:pt x="28" y="15"/>
                    </a:lnTo>
                    <a:lnTo>
                      <a:pt x="22" y="20"/>
                    </a:lnTo>
                    <a:lnTo>
                      <a:pt x="20" y="17"/>
                    </a:lnTo>
                    <a:lnTo>
                      <a:pt x="18" y="15"/>
                    </a:lnTo>
                    <a:lnTo>
                      <a:pt x="15" y="13"/>
                    </a:lnTo>
                    <a:lnTo>
                      <a:pt x="13" y="12"/>
                    </a:lnTo>
                    <a:lnTo>
                      <a:pt x="7" y="9"/>
                    </a:lnTo>
                    <a:lnTo>
                      <a:pt x="0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0" name="Freeform 271"/>
              <p:cNvSpPr>
                <a:spLocks/>
              </p:cNvSpPr>
              <p:nvPr/>
            </p:nvSpPr>
            <p:spPr bwMode="auto">
              <a:xfrm>
                <a:off x="1854" y="1348"/>
                <a:ext cx="4" cy="6"/>
              </a:xfrm>
              <a:custGeom>
                <a:avLst/>
                <a:gdLst>
                  <a:gd name="T0" fmla="*/ 0 w 3"/>
                  <a:gd name="T1" fmla="*/ 3 h 7"/>
                  <a:gd name="T2" fmla="*/ 9 w 3"/>
                  <a:gd name="T3" fmla="*/ 0 h 7"/>
                  <a:gd name="T4" fmla="*/ 12 w 3"/>
                  <a:gd name="T5" fmla="*/ 0 h 7"/>
                  <a:gd name="T6" fmla="*/ 0 w 3"/>
                  <a:gd name="T7" fmla="*/ 3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7"/>
                  <a:gd name="T14" fmla="*/ 3 w 3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7">
                    <a:moveTo>
                      <a:pt x="0" y="7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1" name="Freeform 272"/>
              <p:cNvSpPr>
                <a:spLocks/>
              </p:cNvSpPr>
              <p:nvPr/>
            </p:nvSpPr>
            <p:spPr bwMode="auto">
              <a:xfrm>
                <a:off x="1877" y="1361"/>
                <a:ext cx="24" cy="25"/>
              </a:xfrm>
              <a:custGeom>
                <a:avLst/>
                <a:gdLst>
                  <a:gd name="T0" fmla="*/ 7 w 23"/>
                  <a:gd name="T1" fmla="*/ 0 h 28"/>
                  <a:gd name="T2" fmla="*/ 11 w 23"/>
                  <a:gd name="T3" fmla="*/ 4 h 28"/>
                  <a:gd name="T4" fmla="*/ 19 w 23"/>
                  <a:gd name="T5" fmla="*/ 8 h 28"/>
                  <a:gd name="T6" fmla="*/ 21 w 23"/>
                  <a:gd name="T7" fmla="*/ 9 h 28"/>
                  <a:gd name="T8" fmla="*/ 23 w 23"/>
                  <a:gd name="T9" fmla="*/ 11 h 28"/>
                  <a:gd name="T10" fmla="*/ 26 w 23"/>
                  <a:gd name="T11" fmla="*/ 12 h 28"/>
                  <a:gd name="T12" fmla="*/ 28 w 23"/>
                  <a:gd name="T13" fmla="*/ 12 h 28"/>
                  <a:gd name="T14" fmla="*/ 24 w 23"/>
                  <a:gd name="T15" fmla="*/ 16 h 28"/>
                  <a:gd name="T16" fmla="*/ 21 w 23"/>
                  <a:gd name="T17" fmla="*/ 15 h 28"/>
                  <a:gd name="T18" fmla="*/ 18 w 23"/>
                  <a:gd name="T19" fmla="*/ 13 h 28"/>
                  <a:gd name="T20" fmla="*/ 10 w 23"/>
                  <a:gd name="T21" fmla="*/ 12 h 28"/>
                  <a:gd name="T22" fmla="*/ 8 w 23"/>
                  <a:gd name="T23" fmla="*/ 10 h 28"/>
                  <a:gd name="T24" fmla="*/ 4 w 23"/>
                  <a:gd name="T25" fmla="*/ 5 h 28"/>
                  <a:gd name="T26" fmla="*/ 0 w 23"/>
                  <a:gd name="T27" fmla="*/ 4 h 28"/>
                  <a:gd name="T28" fmla="*/ 7 w 23"/>
                  <a:gd name="T29" fmla="*/ 0 h 2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"/>
                  <a:gd name="T46" fmla="*/ 0 h 28"/>
                  <a:gd name="T47" fmla="*/ 23 w 23"/>
                  <a:gd name="T48" fmla="*/ 28 h 2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" h="28">
                    <a:moveTo>
                      <a:pt x="7" y="0"/>
                    </a:moveTo>
                    <a:lnTo>
                      <a:pt x="11" y="6"/>
                    </a:lnTo>
                    <a:lnTo>
                      <a:pt x="14" y="13"/>
                    </a:lnTo>
                    <a:lnTo>
                      <a:pt x="16" y="15"/>
                    </a:lnTo>
                    <a:lnTo>
                      <a:pt x="18" y="18"/>
                    </a:lnTo>
                    <a:lnTo>
                      <a:pt x="21" y="20"/>
                    </a:lnTo>
                    <a:lnTo>
                      <a:pt x="23" y="21"/>
                    </a:lnTo>
                    <a:lnTo>
                      <a:pt x="19" y="28"/>
                    </a:lnTo>
                    <a:lnTo>
                      <a:pt x="16" y="26"/>
                    </a:lnTo>
                    <a:lnTo>
                      <a:pt x="13" y="23"/>
                    </a:lnTo>
                    <a:lnTo>
                      <a:pt x="10" y="20"/>
                    </a:lnTo>
                    <a:lnTo>
                      <a:pt x="8" y="17"/>
                    </a:lnTo>
                    <a:lnTo>
                      <a:pt x="4" y="10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2" name="Freeform 273"/>
              <p:cNvSpPr>
                <a:spLocks/>
              </p:cNvSpPr>
              <p:nvPr/>
            </p:nvSpPr>
            <p:spPr bwMode="auto">
              <a:xfrm>
                <a:off x="1877" y="1361"/>
                <a:ext cx="7" cy="4"/>
              </a:xfrm>
              <a:custGeom>
                <a:avLst/>
                <a:gdLst>
                  <a:gd name="T0" fmla="*/ 6 w 7"/>
                  <a:gd name="T1" fmla="*/ 0 h 5"/>
                  <a:gd name="T2" fmla="*/ 7 w 7"/>
                  <a:gd name="T3" fmla="*/ 0 h 5"/>
                  <a:gd name="T4" fmla="*/ 0 w 7"/>
                  <a:gd name="T5" fmla="*/ 2 h 5"/>
                  <a:gd name="T6" fmla="*/ 0 w 7"/>
                  <a:gd name="T7" fmla="*/ 2 h 5"/>
                  <a:gd name="T8" fmla="*/ 6 w 7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5"/>
                  <a:gd name="T17" fmla="*/ 7 w 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5">
                    <a:moveTo>
                      <a:pt x="6" y="0"/>
                    </a:moveTo>
                    <a:lnTo>
                      <a:pt x="7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3" name="Freeform 274"/>
              <p:cNvSpPr>
                <a:spLocks/>
              </p:cNvSpPr>
              <p:nvPr/>
            </p:nvSpPr>
            <p:spPr bwMode="auto">
              <a:xfrm>
                <a:off x="1898" y="1380"/>
                <a:ext cx="36" cy="14"/>
              </a:xfrm>
              <a:custGeom>
                <a:avLst/>
                <a:gdLst>
                  <a:gd name="T0" fmla="*/ 3 w 35"/>
                  <a:gd name="T1" fmla="*/ 0 h 16"/>
                  <a:gd name="T2" fmla="*/ 7 w 35"/>
                  <a:gd name="T3" fmla="*/ 1 h 16"/>
                  <a:gd name="T4" fmla="*/ 12 w 35"/>
                  <a:gd name="T5" fmla="*/ 3 h 16"/>
                  <a:gd name="T6" fmla="*/ 27 w 35"/>
                  <a:gd name="T7" fmla="*/ 4 h 16"/>
                  <a:gd name="T8" fmla="*/ 31 w 35"/>
                  <a:gd name="T9" fmla="*/ 4 h 16"/>
                  <a:gd name="T10" fmla="*/ 35 w 35"/>
                  <a:gd name="T11" fmla="*/ 4 h 16"/>
                  <a:gd name="T12" fmla="*/ 38 w 35"/>
                  <a:gd name="T13" fmla="*/ 5 h 16"/>
                  <a:gd name="T14" fmla="*/ 40 w 35"/>
                  <a:gd name="T15" fmla="*/ 7 h 16"/>
                  <a:gd name="T16" fmla="*/ 40 w 35"/>
                  <a:gd name="T17" fmla="*/ 8 h 16"/>
                  <a:gd name="T18" fmla="*/ 32 w 35"/>
                  <a:gd name="T19" fmla="*/ 7 h 16"/>
                  <a:gd name="T20" fmla="*/ 32 w 35"/>
                  <a:gd name="T21" fmla="*/ 7 h 16"/>
                  <a:gd name="T22" fmla="*/ 33 w 35"/>
                  <a:gd name="T23" fmla="*/ 8 h 16"/>
                  <a:gd name="T24" fmla="*/ 31 w 35"/>
                  <a:gd name="T25" fmla="*/ 8 h 16"/>
                  <a:gd name="T26" fmla="*/ 29 w 35"/>
                  <a:gd name="T27" fmla="*/ 7 h 16"/>
                  <a:gd name="T28" fmla="*/ 25 w 35"/>
                  <a:gd name="T29" fmla="*/ 7 h 16"/>
                  <a:gd name="T30" fmla="*/ 10 w 35"/>
                  <a:gd name="T31" fmla="*/ 6 h 16"/>
                  <a:gd name="T32" fmla="*/ 4 w 35"/>
                  <a:gd name="T33" fmla="*/ 4 h 16"/>
                  <a:gd name="T34" fmla="*/ 0 w 35"/>
                  <a:gd name="T35" fmla="*/ 4 h 16"/>
                  <a:gd name="T36" fmla="*/ 3 w 35"/>
                  <a:gd name="T37" fmla="*/ 0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5"/>
                  <a:gd name="T58" fmla="*/ 0 h 16"/>
                  <a:gd name="T59" fmla="*/ 35 w 35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5" h="16">
                    <a:moveTo>
                      <a:pt x="3" y="0"/>
                    </a:moveTo>
                    <a:lnTo>
                      <a:pt x="7" y="1"/>
                    </a:lnTo>
                    <a:lnTo>
                      <a:pt x="12" y="3"/>
                    </a:lnTo>
                    <a:lnTo>
                      <a:pt x="22" y="5"/>
                    </a:lnTo>
                    <a:lnTo>
                      <a:pt x="26" y="6"/>
                    </a:lnTo>
                    <a:lnTo>
                      <a:pt x="30" y="8"/>
                    </a:lnTo>
                    <a:lnTo>
                      <a:pt x="33" y="10"/>
                    </a:lnTo>
                    <a:lnTo>
                      <a:pt x="35" y="14"/>
                    </a:lnTo>
                    <a:lnTo>
                      <a:pt x="35" y="15"/>
                    </a:lnTo>
                    <a:lnTo>
                      <a:pt x="27" y="14"/>
                    </a:lnTo>
                    <a:lnTo>
                      <a:pt x="28" y="16"/>
                    </a:lnTo>
                    <a:lnTo>
                      <a:pt x="26" y="15"/>
                    </a:lnTo>
                    <a:lnTo>
                      <a:pt x="24" y="14"/>
                    </a:lnTo>
                    <a:lnTo>
                      <a:pt x="20" y="13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4" name="Freeform 275"/>
              <p:cNvSpPr>
                <a:spLocks/>
              </p:cNvSpPr>
              <p:nvPr/>
            </p:nvSpPr>
            <p:spPr bwMode="auto">
              <a:xfrm>
                <a:off x="1897" y="1380"/>
                <a:ext cx="4" cy="6"/>
              </a:xfrm>
              <a:custGeom>
                <a:avLst/>
                <a:gdLst>
                  <a:gd name="T0" fmla="*/ 0 w 4"/>
                  <a:gd name="T1" fmla="*/ 3 h 7"/>
                  <a:gd name="T2" fmla="*/ 1 w 4"/>
                  <a:gd name="T3" fmla="*/ 3 h 7"/>
                  <a:gd name="T4" fmla="*/ 4 w 4"/>
                  <a:gd name="T5" fmla="*/ 0 h 7"/>
                  <a:gd name="T6" fmla="*/ 0 w 4"/>
                  <a:gd name="T7" fmla="*/ 3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7"/>
                  <a:gd name="T14" fmla="*/ 4 w 4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7">
                    <a:moveTo>
                      <a:pt x="0" y="7"/>
                    </a:moveTo>
                    <a:lnTo>
                      <a:pt x="1" y="7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5" name="Freeform 276"/>
              <p:cNvSpPr>
                <a:spLocks/>
              </p:cNvSpPr>
              <p:nvPr/>
            </p:nvSpPr>
            <p:spPr bwMode="auto">
              <a:xfrm>
                <a:off x="1916" y="1391"/>
                <a:ext cx="18" cy="22"/>
              </a:xfrm>
              <a:custGeom>
                <a:avLst/>
                <a:gdLst>
                  <a:gd name="T0" fmla="*/ 22 w 17"/>
                  <a:gd name="T1" fmla="*/ 3 h 24"/>
                  <a:gd name="T2" fmla="*/ 19 w 17"/>
                  <a:gd name="T3" fmla="*/ 6 h 24"/>
                  <a:gd name="T4" fmla="*/ 17 w 17"/>
                  <a:gd name="T5" fmla="*/ 9 h 24"/>
                  <a:gd name="T6" fmla="*/ 14 w 17"/>
                  <a:gd name="T7" fmla="*/ 13 h 24"/>
                  <a:gd name="T8" fmla="*/ 7 w 17"/>
                  <a:gd name="T9" fmla="*/ 16 h 24"/>
                  <a:gd name="T10" fmla="*/ 0 w 17"/>
                  <a:gd name="T11" fmla="*/ 14 h 24"/>
                  <a:gd name="T12" fmla="*/ 2 w 17"/>
                  <a:gd name="T13" fmla="*/ 10 h 24"/>
                  <a:gd name="T14" fmla="*/ 4 w 17"/>
                  <a:gd name="T15" fmla="*/ 6 h 24"/>
                  <a:gd name="T16" fmla="*/ 7 w 17"/>
                  <a:gd name="T17" fmla="*/ 5 h 24"/>
                  <a:gd name="T18" fmla="*/ 14 w 17"/>
                  <a:gd name="T19" fmla="*/ 0 h 24"/>
                  <a:gd name="T20" fmla="*/ 22 w 17"/>
                  <a:gd name="T21" fmla="*/ 3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24"/>
                  <a:gd name="T35" fmla="*/ 17 w 17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24">
                    <a:moveTo>
                      <a:pt x="17" y="3"/>
                    </a:moveTo>
                    <a:lnTo>
                      <a:pt x="14" y="9"/>
                    </a:lnTo>
                    <a:lnTo>
                      <a:pt x="12" y="14"/>
                    </a:lnTo>
                    <a:lnTo>
                      <a:pt x="9" y="19"/>
                    </a:lnTo>
                    <a:lnTo>
                      <a:pt x="7" y="24"/>
                    </a:lnTo>
                    <a:lnTo>
                      <a:pt x="0" y="21"/>
                    </a:lnTo>
                    <a:lnTo>
                      <a:pt x="2" y="15"/>
                    </a:lnTo>
                    <a:lnTo>
                      <a:pt x="4" y="10"/>
                    </a:lnTo>
                    <a:lnTo>
                      <a:pt x="7" y="5"/>
                    </a:lnTo>
                    <a:lnTo>
                      <a:pt x="9" y="0"/>
                    </a:lnTo>
                    <a:lnTo>
                      <a:pt x="17" y="3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6" name="Freeform 277"/>
              <p:cNvSpPr>
                <a:spLocks/>
              </p:cNvSpPr>
              <p:nvPr/>
            </p:nvSpPr>
            <p:spPr bwMode="auto">
              <a:xfrm>
                <a:off x="1925" y="1391"/>
                <a:ext cx="9" cy="3"/>
              </a:xfrm>
              <a:custGeom>
                <a:avLst/>
                <a:gdLst>
                  <a:gd name="T0" fmla="*/ 13 w 8"/>
                  <a:gd name="T1" fmla="*/ 2 h 3"/>
                  <a:gd name="T2" fmla="*/ 13 w 8"/>
                  <a:gd name="T3" fmla="*/ 3 h 3"/>
                  <a:gd name="T4" fmla="*/ 0 w 8"/>
                  <a:gd name="T5" fmla="*/ 0 h 3"/>
                  <a:gd name="T6" fmla="*/ 0 w 8"/>
                  <a:gd name="T7" fmla="*/ 1 h 3"/>
                  <a:gd name="T8" fmla="*/ 13 w 8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"/>
                  <a:gd name="T17" fmla="*/ 8 w 8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">
                    <a:moveTo>
                      <a:pt x="8" y="2"/>
                    </a:moveTo>
                    <a:lnTo>
                      <a:pt x="8" y="3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7" name="Freeform 278"/>
              <p:cNvSpPr>
                <a:spLocks/>
              </p:cNvSpPr>
              <p:nvPr/>
            </p:nvSpPr>
            <p:spPr bwMode="auto">
              <a:xfrm>
                <a:off x="1914" y="1410"/>
                <a:ext cx="10" cy="28"/>
              </a:xfrm>
              <a:custGeom>
                <a:avLst/>
                <a:gdLst>
                  <a:gd name="T0" fmla="*/ 9 w 10"/>
                  <a:gd name="T1" fmla="*/ 2 h 31"/>
                  <a:gd name="T2" fmla="*/ 8 w 10"/>
                  <a:gd name="T3" fmla="*/ 5 h 31"/>
                  <a:gd name="T4" fmla="*/ 8 w 10"/>
                  <a:gd name="T5" fmla="*/ 7 h 31"/>
                  <a:gd name="T6" fmla="*/ 8 w 10"/>
                  <a:gd name="T7" fmla="*/ 10 h 31"/>
                  <a:gd name="T8" fmla="*/ 10 w 10"/>
                  <a:gd name="T9" fmla="*/ 18 h 31"/>
                  <a:gd name="T10" fmla="*/ 2 w 10"/>
                  <a:gd name="T11" fmla="*/ 19 h 31"/>
                  <a:gd name="T12" fmla="*/ 0 w 10"/>
                  <a:gd name="T13" fmla="*/ 10 h 31"/>
                  <a:gd name="T14" fmla="*/ 0 w 10"/>
                  <a:gd name="T15" fmla="*/ 7 h 31"/>
                  <a:gd name="T16" fmla="*/ 0 w 10"/>
                  <a:gd name="T17" fmla="*/ 5 h 31"/>
                  <a:gd name="T18" fmla="*/ 2 w 10"/>
                  <a:gd name="T19" fmla="*/ 0 h 31"/>
                  <a:gd name="T20" fmla="*/ 9 w 10"/>
                  <a:gd name="T21" fmla="*/ 2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"/>
                  <a:gd name="T34" fmla="*/ 0 h 31"/>
                  <a:gd name="T35" fmla="*/ 10 w 10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" h="31">
                    <a:moveTo>
                      <a:pt x="9" y="2"/>
                    </a:moveTo>
                    <a:lnTo>
                      <a:pt x="8" y="9"/>
                    </a:lnTo>
                    <a:lnTo>
                      <a:pt x="8" y="12"/>
                    </a:lnTo>
                    <a:lnTo>
                      <a:pt x="8" y="15"/>
                    </a:lnTo>
                    <a:lnTo>
                      <a:pt x="10" y="30"/>
                    </a:lnTo>
                    <a:lnTo>
                      <a:pt x="2" y="3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" y="0"/>
                    </a:lnTo>
                    <a:lnTo>
                      <a:pt x="9" y="2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8" name="Freeform 279"/>
              <p:cNvSpPr>
                <a:spLocks/>
              </p:cNvSpPr>
              <p:nvPr/>
            </p:nvSpPr>
            <p:spPr bwMode="auto">
              <a:xfrm>
                <a:off x="1916" y="1410"/>
                <a:ext cx="7" cy="3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2 h 3"/>
                  <a:gd name="T4" fmla="*/ 7 w 7"/>
                  <a:gd name="T5" fmla="*/ 3 h 3"/>
                  <a:gd name="T6" fmla="*/ 0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3"/>
                  <a:gd name="T14" fmla="*/ 7 w 7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3">
                    <a:moveTo>
                      <a:pt x="0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9" name="Freeform 280"/>
              <p:cNvSpPr>
                <a:spLocks/>
              </p:cNvSpPr>
              <p:nvPr/>
            </p:nvSpPr>
            <p:spPr bwMode="auto">
              <a:xfrm>
                <a:off x="1916" y="1438"/>
                <a:ext cx="12" cy="38"/>
              </a:xfrm>
              <a:custGeom>
                <a:avLst/>
                <a:gdLst>
                  <a:gd name="T0" fmla="*/ 8 w 12"/>
                  <a:gd name="T1" fmla="*/ 0 h 43"/>
                  <a:gd name="T2" fmla="*/ 8 w 12"/>
                  <a:gd name="T3" fmla="*/ 4 h 43"/>
                  <a:gd name="T4" fmla="*/ 9 w 12"/>
                  <a:gd name="T5" fmla="*/ 11 h 43"/>
                  <a:gd name="T6" fmla="*/ 10 w 12"/>
                  <a:gd name="T7" fmla="*/ 17 h 43"/>
                  <a:gd name="T8" fmla="*/ 10 w 12"/>
                  <a:gd name="T9" fmla="*/ 19 h 43"/>
                  <a:gd name="T10" fmla="*/ 12 w 12"/>
                  <a:gd name="T11" fmla="*/ 21 h 43"/>
                  <a:gd name="T12" fmla="*/ 5 w 12"/>
                  <a:gd name="T13" fmla="*/ 24 h 43"/>
                  <a:gd name="T14" fmla="*/ 3 w 12"/>
                  <a:gd name="T15" fmla="*/ 21 h 43"/>
                  <a:gd name="T16" fmla="*/ 2 w 12"/>
                  <a:gd name="T17" fmla="*/ 18 h 43"/>
                  <a:gd name="T18" fmla="*/ 1 w 12"/>
                  <a:gd name="T19" fmla="*/ 11 h 43"/>
                  <a:gd name="T20" fmla="*/ 0 w 12"/>
                  <a:gd name="T21" fmla="*/ 4 h 43"/>
                  <a:gd name="T22" fmla="*/ 0 w 12"/>
                  <a:gd name="T23" fmla="*/ 0 h 43"/>
                  <a:gd name="T24" fmla="*/ 8 w 12"/>
                  <a:gd name="T25" fmla="*/ 0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43"/>
                  <a:gd name="T41" fmla="*/ 12 w 12"/>
                  <a:gd name="T42" fmla="*/ 43 h 4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43">
                    <a:moveTo>
                      <a:pt x="8" y="0"/>
                    </a:moveTo>
                    <a:lnTo>
                      <a:pt x="8" y="9"/>
                    </a:lnTo>
                    <a:lnTo>
                      <a:pt x="9" y="21"/>
                    </a:lnTo>
                    <a:lnTo>
                      <a:pt x="10" y="32"/>
                    </a:lnTo>
                    <a:lnTo>
                      <a:pt x="10" y="36"/>
                    </a:lnTo>
                    <a:lnTo>
                      <a:pt x="12" y="39"/>
                    </a:lnTo>
                    <a:lnTo>
                      <a:pt x="5" y="43"/>
                    </a:lnTo>
                    <a:lnTo>
                      <a:pt x="3" y="39"/>
                    </a:lnTo>
                    <a:lnTo>
                      <a:pt x="2" y="33"/>
                    </a:lnTo>
                    <a:lnTo>
                      <a:pt x="1" y="21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0" name="Freeform 281"/>
              <p:cNvSpPr>
                <a:spLocks/>
              </p:cNvSpPr>
              <p:nvPr/>
            </p:nvSpPr>
            <p:spPr bwMode="auto">
              <a:xfrm>
                <a:off x="1916" y="1437"/>
                <a:ext cx="8" cy="1"/>
              </a:xfrm>
              <a:custGeom>
                <a:avLst/>
                <a:gdLst>
                  <a:gd name="T0" fmla="*/ 8 w 8"/>
                  <a:gd name="T1" fmla="*/ 0 h 1"/>
                  <a:gd name="T2" fmla="*/ 8 w 8"/>
                  <a:gd name="T3" fmla="*/ 1 h 1"/>
                  <a:gd name="T4" fmla="*/ 0 w 8"/>
                  <a:gd name="T5" fmla="*/ 1 h 1"/>
                  <a:gd name="T6" fmla="*/ 8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1"/>
                  <a:gd name="T14" fmla="*/ 8 w 8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1">
                    <a:moveTo>
                      <a:pt x="8" y="0"/>
                    </a:moveTo>
                    <a:lnTo>
                      <a:pt x="8" y="1"/>
                    </a:lnTo>
                    <a:lnTo>
                      <a:pt x="0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1" name="Freeform 282"/>
              <p:cNvSpPr>
                <a:spLocks/>
              </p:cNvSpPr>
              <p:nvPr/>
            </p:nvSpPr>
            <p:spPr bwMode="auto">
              <a:xfrm>
                <a:off x="1922" y="1472"/>
                <a:ext cx="31" cy="27"/>
              </a:xfrm>
              <a:custGeom>
                <a:avLst/>
                <a:gdLst>
                  <a:gd name="T0" fmla="*/ 6 w 30"/>
                  <a:gd name="T1" fmla="*/ 0 h 31"/>
                  <a:gd name="T2" fmla="*/ 10 w 30"/>
                  <a:gd name="T3" fmla="*/ 3 h 31"/>
                  <a:gd name="T4" fmla="*/ 14 w 30"/>
                  <a:gd name="T5" fmla="*/ 3 h 31"/>
                  <a:gd name="T6" fmla="*/ 27 w 30"/>
                  <a:gd name="T7" fmla="*/ 8 h 31"/>
                  <a:gd name="T8" fmla="*/ 31 w 30"/>
                  <a:gd name="T9" fmla="*/ 9 h 31"/>
                  <a:gd name="T10" fmla="*/ 34 w 30"/>
                  <a:gd name="T11" fmla="*/ 10 h 31"/>
                  <a:gd name="T12" fmla="*/ 35 w 30"/>
                  <a:gd name="T13" fmla="*/ 13 h 31"/>
                  <a:gd name="T14" fmla="*/ 34 w 30"/>
                  <a:gd name="T15" fmla="*/ 15 h 31"/>
                  <a:gd name="T16" fmla="*/ 33 w 30"/>
                  <a:gd name="T17" fmla="*/ 16 h 31"/>
                  <a:gd name="T18" fmla="*/ 27 w 30"/>
                  <a:gd name="T19" fmla="*/ 13 h 31"/>
                  <a:gd name="T20" fmla="*/ 27 w 30"/>
                  <a:gd name="T21" fmla="*/ 13 h 31"/>
                  <a:gd name="T22" fmla="*/ 27 w 30"/>
                  <a:gd name="T23" fmla="*/ 13 h 31"/>
                  <a:gd name="T24" fmla="*/ 27 w 30"/>
                  <a:gd name="T25" fmla="*/ 13 h 31"/>
                  <a:gd name="T26" fmla="*/ 25 w 30"/>
                  <a:gd name="T27" fmla="*/ 11 h 31"/>
                  <a:gd name="T28" fmla="*/ 22 w 30"/>
                  <a:gd name="T29" fmla="*/ 10 h 31"/>
                  <a:gd name="T30" fmla="*/ 9 w 30"/>
                  <a:gd name="T31" fmla="*/ 7 h 31"/>
                  <a:gd name="T32" fmla="*/ 4 w 30"/>
                  <a:gd name="T33" fmla="*/ 5 h 31"/>
                  <a:gd name="T34" fmla="*/ 0 w 30"/>
                  <a:gd name="T35" fmla="*/ 3 h 31"/>
                  <a:gd name="T36" fmla="*/ 6 w 30"/>
                  <a:gd name="T37" fmla="*/ 0 h 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"/>
                  <a:gd name="T58" fmla="*/ 0 h 31"/>
                  <a:gd name="T59" fmla="*/ 30 w 30"/>
                  <a:gd name="T60" fmla="*/ 31 h 3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" h="31">
                    <a:moveTo>
                      <a:pt x="6" y="0"/>
                    </a:moveTo>
                    <a:lnTo>
                      <a:pt x="10" y="4"/>
                    </a:lnTo>
                    <a:lnTo>
                      <a:pt x="14" y="8"/>
                    </a:lnTo>
                    <a:lnTo>
                      <a:pt x="22" y="15"/>
                    </a:lnTo>
                    <a:lnTo>
                      <a:pt x="26" y="18"/>
                    </a:lnTo>
                    <a:lnTo>
                      <a:pt x="29" y="21"/>
                    </a:lnTo>
                    <a:lnTo>
                      <a:pt x="30" y="25"/>
                    </a:lnTo>
                    <a:lnTo>
                      <a:pt x="29" y="29"/>
                    </a:lnTo>
                    <a:lnTo>
                      <a:pt x="28" y="31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2" y="26"/>
                    </a:lnTo>
                    <a:lnTo>
                      <a:pt x="22" y="25"/>
                    </a:lnTo>
                    <a:lnTo>
                      <a:pt x="20" y="23"/>
                    </a:lnTo>
                    <a:lnTo>
                      <a:pt x="17" y="21"/>
                    </a:lnTo>
                    <a:lnTo>
                      <a:pt x="9" y="14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2" name="Freeform 283"/>
              <p:cNvSpPr>
                <a:spLocks/>
              </p:cNvSpPr>
              <p:nvPr/>
            </p:nvSpPr>
            <p:spPr bwMode="auto">
              <a:xfrm>
                <a:off x="1921" y="1472"/>
                <a:ext cx="7" cy="5"/>
              </a:xfrm>
              <a:custGeom>
                <a:avLst/>
                <a:gdLst>
                  <a:gd name="T0" fmla="*/ 0 w 7"/>
                  <a:gd name="T1" fmla="*/ 3 h 6"/>
                  <a:gd name="T2" fmla="*/ 1 w 7"/>
                  <a:gd name="T3" fmla="*/ 3 h 6"/>
                  <a:gd name="T4" fmla="*/ 7 w 7"/>
                  <a:gd name="T5" fmla="*/ 0 h 6"/>
                  <a:gd name="T6" fmla="*/ 7 w 7"/>
                  <a:gd name="T7" fmla="*/ 1 h 6"/>
                  <a:gd name="T8" fmla="*/ 0 w 7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0" y="5"/>
                    </a:moveTo>
                    <a:lnTo>
                      <a:pt x="1" y="6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3" name="Freeform 284"/>
              <p:cNvSpPr>
                <a:spLocks/>
              </p:cNvSpPr>
              <p:nvPr/>
            </p:nvSpPr>
            <p:spPr bwMode="auto">
              <a:xfrm>
                <a:off x="1942" y="1494"/>
                <a:ext cx="9" cy="9"/>
              </a:xfrm>
              <a:custGeom>
                <a:avLst/>
                <a:gdLst>
                  <a:gd name="T0" fmla="*/ 9 w 9"/>
                  <a:gd name="T1" fmla="*/ 5 h 10"/>
                  <a:gd name="T2" fmla="*/ 6 w 9"/>
                  <a:gd name="T3" fmla="*/ 5 h 10"/>
                  <a:gd name="T4" fmla="*/ 0 w 9"/>
                  <a:gd name="T5" fmla="*/ 4 h 10"/>
                  <a:gd name="T6" fmla="*/ 3 w 9"/>
                  <a:gd name="T7" fmla="*/ 0 h 10"/>
                  <a:gd name="T8" fmla="*/ 9 w 9"/>
                  <a:gd name="T9" fmla="*/ 5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10"/>
                  <a:gd name="T17" fmla="*/ 9 w 9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10">
                    <a:moveTo>
                      <a:pt x="9" y="6"/>
                    </a:moveTo>
                    <a:lnTo>
                      <a:pt x="6" y="10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4" name="Freeform 285"/>
              <p:cNvSpPr>
                <a:spLocks/>
              </p:cNvSpPr>
              <p:nvPr/>
            </p:nvSpPr>
            <p:spPr bwMode="auto">
              <a:xfrm>
                <a:off x="1945" y="1494"/>
                <a:ext cx="6" cy="5"/>
              </a:xfrm>
              <a:custGeom>
                <a:avLst/>
                <a:gdLst>
                  <a:gd name="T0" fmla="*/ 6 w 6"/>
                  <a:gd name="T1" fmla="*/ 3 h 6"/>
                  <a:gd name="T2" fmla="*/ 0 w 6"/>
                  <a:gd name="T3" fmla="*/ 0 h 6"/>
                  <a:gd name="T4" fmla="*/ 0 w 6"/>
                  <a:gd name="T5" fmla="*/ 1 h 6"/>
                  <a:gd name="T6" fmla="*/ 6 w 6"/>
                  <a:gd name="T7" fmla="*/ 3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5" name="Freeform 286"/>
              <p:cNvSpPr>
                <a:spLocks/>
              </p:cNvSpPr>
              <p:nvPr/>
            </p:nvSpPr>
            <p:spPr bwMode="auto">
              <a:xfrm>
                <a:off x="1942" y="1498"/>
                <a:ext cx="6" cy="5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1 h 6"/>
                  <a:gd name="T4" fmla="*/ 6 w 6"/>
                  <a:gd name="T5" fmla="*/ 3 h 6"/>
                  <a:gd name="T6" fmla="*/ 6 w 6"/>
                  <a:gd name="T7" fmla="*/ 3 h 6"/>
                  <a:gd name="T8" fmla="*/ 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0"/>
                    </a:moveTo>
                    <a:lnTo>
                      <a:pt x="0" y="1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3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6" name="Freeform 287"/>
              <p:cNvSpPr>
                <a:spLocks/>
              </p:cNvSpPr>
              <p:nvPr/>
            </p:nvSpPr>
            <p:spPr bwMode="auto">
              <a:xfrm>
                <a:off x="1535" y="1313"/>
                <a:ext cx="365" cy="340"/>
              </a:xfrm>
              <a:custGeom>
                <a:avLst/>
                <a:gdLst>
                  <a:gd name="T0" fmla="*/ 400 w 355"/>
                  <a:gd name="T1" fmla="*/ 87 h 381"/>
                  <a:gd name="T2" fmla="*/ 404 w 355"/>
                  <a:gd name="T3" fmla="*/ 97 h 381"/>
                  <a:gd name="T4" fmla="*/ 408 w 355"/>
                  <a:gd name="T5" fmla="*/ 113 h 381"/>
                  <a:gd name="T6" fmla="*/ 408 w 355"/>
                  <a:gd name="T7" fmla="*/ 123 h 381"/>
                  <a:gd name="T8" fmla="*/ 406 w 355"/>
                  <a:gd name="T9" fmla="*/ 134 h 381"/>
                  <a:gd name="T10" fmla="*/ 399 w 355"/>
                  <a:gd name="T11" fmla="*/ 149 h 381"/>
                  <a:gd name="T12" fmla="*/ 392 w 355"/>
                  <a:gd name="T13" fmla="*/ 158 h 381"/>
                  <a:gd name="T14" fmla="*/ 382 w 355"/>
                  <a:gd name="T15" fmla="*/ 167 h 381"/>
                  <a:gd name="T16" fmla="*/ 373 w 355"/>
                  <a:gd name="T17" fmla="*/ 175 h 381"/>
                  <a:gd name="T18" fmla="*/ 355 w 355"/>
                  <a:gd name="T19" fmla="*/ 187 h 381"/>
                  <a:gd name="T20" fmla="*/ 340 w 355"/>
                  <a:gd name="T21" fmla="*/ 194 h 381"/>
                  <a:gd name="T22" fmla="*/ 325 w 355"/>
                  <a:gd name="T23" fmla="*/ 200 h 381"/>
                  <a:gd name="T24" fmla="*/ 308 w 355"/>
                  <a:gd name="T25" fmla="*/ 204 h 381"/>
                  <a:gd name="T26" fmla="*/ 289 w 355"/>
                  <a:gd name="T27" fmla="*/ 209 h 381"/>
                  <a:gd name="T28" fmla="*/ 270 w 355"/>
                  <a:gd name="T29" fmla="*/ 212 h 381"/>
                  <a:gd name="T30" fmla="*/ 250 w 355"/>
                  <a:gd name="T31" fmla="*/ 215 h 381"/>
                  <a:gd name="T32" fmla="*/ 230 w 355"/>
                  <a:gd name="T33" fmla="*/ 215 h 381"/>
                  <a:gd name="T34" fmla="*/ 210 w 355"/>
                  <a:gd name="T35" fmla="*/ 215 h 381"/>
                  <a:gd name="T36" fmla="*/ 191 w 355"/>
                  <a:gd name="T37" fmla="*/ 215 h 381"/>
                  <a:gd name="T38" fmla="*/ 160 w 355"/>
                  <a:gd name="T39" fmla="*/ 211 h 381"/>
                  <a:gd name="T40" fmla="*/ 131 w 355"/>
                  <a:gd name="T41" fmla="*/ 205 h 381"/>
                  <a:gd name="T42" fmla="*/ 115 w 355"/>
                  <a:gd name="T43" fmla="*/ 202 h 381"/>
                  <a:gd name="T44" fmla="*/ 98 w 355"/>
                  <a:gd name="T45" fmla="*/ 195 h 381"/>
                  <a:gd name="T46" fmla="*/ 81 w 355"/>
                  <a:gd name="T47" fmla="*/ 188 h 381"/>
                  <a:gd name="T48" fmla="*/ 67 w 355"/>
                  <a:gd name="T49" fmla="*/ 181 h 381"/>
                  <a:gd name="T50" fmla="*/ 45 w 355"/>
                  <a:gd name="T51" fmla="*/ 169 h 381"/>
                  <a:gd name="T52" fmla="*/ 34 w 355"/>
                  <a:gd name="T53" fmla="*/ 161 h 381"/>
                  <a:gd name="T54" fmla="*/ 25 w 355"/>
                  <a:gd name="T55" fmla="*/ 150 h 381"/>
                  <a:gd name="T56" fmla="*/ 12 w 355"/>
                  <a:gd name="T57" fmla="*/ 139 h 381"/>
                  <a:gd name="T58" fmla="*/ 4 w 355"/>
                  <a:gd name="T59" fmla="*/ 123 h 381"/>
                  <a:gd name="T60" fmla="*/ 0 w 355"/>
                  <a:gd name="T61" fmla="*/ 108 h 381"/>
                  <a:gd name="T62" fmla="*/ 0 w 355"/>
                  <a:gd name="T63" fmla="*/ 97 h 381"/>
                  <a:gd name="T64" fmla="*/ 1 w 355"/>
                  <a:gd name="T65" fmla="*/ 87 h 381"/>
                  <a:gd name="T66" fmla="*/ 4 w 355"/>
                  <a:gd name="T67" fmla="*/ 77 h 381"/>
                  <a:gd name="T68" fmla="*/ 11 w 355"/>
                  <a:gd name="T69" fmla="*/ 62 h 381"/>
                  <a:gd name="T70" fmla="*/ 17 w 355"/>
                  <a:gd name="T71" fmla="*/ 54 h 381"/>
                  <a:gd name="T72" fmla="*/ 31 w 355"/>
                  <a:gd name="T73" fmla="*/ 44 h 381"/>
                  <a:gd name="T74" fmla="*/ 46 w 355"/>
                  <a:gd name="T75" fmla="*/ 33 h 381"/>
                  <a:gd name="T76" fmla="*/ 60 w 355"/>
                  <a:gd name="T77" fmla="*/ 26 h 381"/>
                  <a:gd name="T78" fmla="*/ 75 w 355"/>
                  <a:gd name="T79" fmla="*/ 19 h 381"/>
                  <a:gd name="T80" fmla="*/ 89 w 355"/>
                  <a:gd name="T81" fmla="*/ 13 h 381"/>
                  <a:gd name="T82" fmla="*/ 110 w 355"/>
                  <a:gd name="T83" fmla="*/ 9 h 381"/>
                  <a:gd name="T84" fmla="*/ 126 w 355"/>
                  <a:gd name="T85" fmla="*/ 4 h 381"/>
                  <a:gd name="T86" fmla="*/ 148 w 355"/>
                  <a:gd name="T87" fmla="*/ 4 h 381"/>
                  <a:gd name="T88" fmla="*/ 167 w 355"/>
                  <a:gd name="T89" fmla="*/ 1 h 381"/>
                  <a:gd name="T90" fmla="*/ 188 w 355"/>
                  <a:gd name="T91" fmla="*/ 0 h 381"/>
                  <a:gd name="T92" fmla="*/ 208 w 355"/>
                  <a:gd name="T93" fmla="*/ 1 h 381"/>
                  <a:gd name="T94" fmla="*/ 228 w 355"/>
                  <a:gd name="T95" fmla="*/ 4 h 381"/>
                  <a:gd name="T96" fmla="*/ 266 w 355"/>
                  <a:gd name="T97" fmla="*/ 9 h 381"/>
                  <a:gd name="T98" fmla="*/ 284 w 355"/>
                  <a:gd name="T99" fmla="*/ 12 h 381"/>
                  <a:gd name="T100" fmla="*/ 302 w 355"/>
                  <a:gd name="T101" fmla="*/ 19 h 381"/>
                  <a:gd name="T102" fmla="*/ 318 w 355"/>
                  <a:gd name="T103" fmla="*/ 23 h 381"/>
                  <a:gd name="T104" fmla="*/ 334 w 355"/>
                  <a:gd name="T105" fmla="*/ 31 h 381"/>
                  <a:gd name="T106" fmla="*/ 350 w 355"/>
                  <a:gd name="T107" fmla="*/ 38 h 381"/>
                  <a:gd name="T108" fmla="*/ 369 w 355"/>
                  <a:gd name="T109" fmla="*/ 51 h 381"/>
                  <a:gd name="T110" fmla="*/ 379 w 355"/>
                  <a:gd name="T111" fmla="*/ 61 h 381"/>
                  <a:gd name="T112" fmla="*/ 390 w 355"/>
                  <a:gd name="T113" fmla="*/ 70 h 38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55"/>
                  <a:gd name="T172" fmla="*/ 0 h 381"/>
                  <a:gd name="T173" fmla="*/ 355 w 355"/>
                  <a:gd name="T174" fmla="*/ 381 h 38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55" h="381">
                    <a:moveTo>
                      <a:pt x="342" y="134"/>
                    </a:moveTo>
                    <a:lnTo>
                      <a:pt x="348" y="153"/>
                    </a:lnTo>
                    <a:lnTo>
                      <a:pt x="351" y="163"/>
                    </a:lnTo>
                    <a:lnTo>
                      <a:pt x="352" y="172"/>
                    </a:lnTo>
                    <a:lnTo>
                      <a:pt x="355" y="191"/>
                    </a:lnTo>
                    <a:lnTo>
                      <a:pt x="355" y="200"/>
                    </a:lnTo>
                    <a:lnTo>
                      <a:pt x="355" y="209"/>
                    </a:lnTo>
                    <a:lnTo>
                      <a:pt x="355" y="219"/>
                    </a:lnTo>
                    <a:lnTo>
                      <a:pt x="354" y="228"/>
                    </a:lnTo>
                    <a:lnTo>
                      <a:pt x="353" y="237"/>
                    </a:lnTo>
                    <a:lnTo>
                      <a:pt x="351" y="246"/>
                    </a:lnTo>
                    <a:lnTo>
                      <a:pt x="347" y="263"/>
                    </a:lnTo>
                    <a:lnTo>
                      <a:pt x="344" y="271"/>
                    </a:lnTo>
                    <a:lnTo>
                      <a:pt x="341" y="279"/>
                    </a:lnTo>
                    <a:lnTo>
                      <a:pt x="337" y="287"/>
                    </a:lnTo>
                    <a:lnTo>
                      <a:pt x="333" y="295"/>
                    </a:lnTo>
                    <a:lnTo>
                      <a:pt x="329" y="303"/>
                    </a:lnTo>
                    <a:lnTo>
                      <a:pt x="325" y="310"/>
                    </a:lnTo>
                    <a:lnTo>
                      <a:pt x="314" y="324"/>
                    </a:lnTo>
                    <a:lnTo>
                      <a:pt x="309" y="330"/>
                    </a:lnTo>
                    <a:lnTo>
                      <a:pt x="303" y="336"/>
                    </a:lnTo>
                    <a:lnTo>
                      <a:pt x="296" y="342"/>
                    </a:lnTo>
                    <a:lnTo>
                      <a:pt x="290" y="348"/>
                    </a:lnTo>
                    <a:lnTo>
                      <a:pt x="283" y="353"/>
                    </a:lnTo>
                    <a:lnTo>
                      <a:pt x="276" y="357"/>
                    </a:lnTo>
                    <a:lnTo>
                      <a:pt x="268" y="362"/>
                    </a:lnTo>
                    <a:lnTo>
                      <a:pt x="260" y="366"/>
                    </a:lnTo>
                    <a:lnTo>
                      <a:pt x="252" y="369"/>
                    </a:lnTo>
                    <a:lnTo>
                      <a:pt x="244" y="373"/>
                    </a:lnTo>
                    <a:lnTo>
                      <a:pt x="235" y="375"/>
                    </a:lnTo>
                    <a:lnTo>
                      <a:pt x="226" y="377"/>
                    </a:lnTo>
                    <a:lnTo>
                      <a:pt x="218" y="379"/>
                    </a:lnTo>
                    <a:lnTo>
                      <a:pt x="209" y="380"/>
                    </a:lnTo>
                    <a:lnTo>
                      <a:pt x="200" y="381"/>
                    </a:lnTo>
                    <a:lnTo>
                      <a:pt x="192" y="381"/>
                    </a:lnTo>
                    <a:lnTo>
                      <a:pt x="183" y="381"/>
                    </a:lnTo>
                    <a:lnTo>
                      <a:pt x="174" y="380"/>
                    </a:lnTo>
                    <a:lnTo>
                      <a:pt x="166" y="379"/>
                    </a:lnTo>
                    <a:lnTo>
                      <a:pt x="157" y="378"/>
                    </a:lnTo>
                    <a:lnTo>
                      <a:pt x="140" y="373"/>
                    </a:lnTo>
                    <a:lnTo>
                      <a:pt x="124" y="367"/>
                    </a:lnTo>
                    <a:lnTo>
                      <a:pt x="115" y="363"/>
                    </a:lnTo>
                    <a:lnTo>
                      <a:pt x="108" y="359"/>
                    </a:lnTo>
                    <a:lnTo>
                      <a:pt x="100" y="355"/>
                    </a:lnTo>
                    <a:lnTo>
                      <a:pt x="92" y="350"/>
                    </a:lnTo>
                    <a:lnTo>
                      <a:pt x="85" y="345"/>
                    </a:lnTo>
                    <a:lnTo>
                      <a:pt x="78" y="339"/>
                    </a:lnTo>
                    <a:lnTo>
                      <a:pt x="71" y="333"/>
                    </a:lnTo>
                    <a:lnTo>
                      <a:pt x="64" y="327"/>
                    </a:lnTo>
                    <a:lnTo>
                      <a:pt x="57" y="321"/>
                    </a:lnTo>
                    <a:lnTo>
                      <a:pt x="51" y="314"/>
                    </a:lnTo>
                    <a:lnTo>
                      <a:pt x="40" y="299"/>
                    </a:lnTo>
                    <a:lnTo>
                      <a:pt x="34" y="291"/>
                    </a:lnTo>
                    <a:lnTo>
                      <a:pt x="29" y="283"/>
                    </a:lnTo>
                    <a:lnTo>
                      <a:pt x="24" y="274"/>
                    </a:lnTo>
                    <a:lnTo>
                      <a:pt x="20" y="266"/>
                    </a:lnTo>
                    <a:lnTo>
                      <a:pt x="16" y="257"/>
                    </a:lnTo>
                    <a:lnTo>
                      <a:pt x="12" y="247"/>
                    </a:lnTo>
                    <a:lnTo>
                      <a:pt x="7" y="228"/>
                    </a:lnTo>
                    <a:lnTo>
                      <a:pt x="4" y="219"/>
                    </a:lnTo>
                    <a:lnTo>
                      <a:pt x="2" y="210"/>
                    </a:lnTo>
                    <a:lnTo>
                      <a:pt x="0" y="191"/>
                    </a:lnTo>
                    <a:lnTo>
                      <a:pt x="0" y="181"/>
                    </a:lnTo>
                    <a:lnTo>
                      <a:pt x="0" y="172"/>
                    </a:lnTo>
                    <a:lnTo>
                      <a:pt x="0" y="163"/>
                    </a:lnTo>
                    <a:lnTo>
                      <a:pt x="1" y="154"/>
                    </a:lnTo>
                    <a:lnTo>
                      <a:pt x="2" y="145"/>
                    </a:lnTo>
                    <a:lnTo>
                      <a:pt x="4" y="136"/>
                    </a:lnTo>
                    <a:lnTo>
                      <a:pt x="8" y="119"/>
                    </a:lnTo>
                    <a:lnTo>
                      <a:pt x="11" y="110"/>
                    </a:lnTo>
                    <a:lnTo>
                      <a:pt x="14" y="102"/>
                    </a:lnTo>
                    <a:lnTo>
                      <a:pt x="17" y="94"/>
                    </a:lnTo>
                    <a:lnTo>
                      <a:pt x="21" y="86"/>
                    </a:lnTo>
                    <a:lnTo>
                      <a:pt x="26" y="79"/>
                    </a:lnTo>
                    <a:lnTo>
                      <a:pt x="30" y="72"/>
                    </a:lnTo>
                    <a:lnTo>
                      <a:pt x="41" y="58"/>
                    </a:lnTo>
                    <a:lnTo>
                      <a:pt x="46" y="51"/>
                    </a:lnTo>
                    <a:lnTo>
                      <a:pt x="52" y="45"/>
                    </a:lnTo>
                    <a:lnTo>
                      <a:pt x="59" y="40"/>
                    </a:lnTo>
                    <a:lnTo>
                      <a:pt x="65" y="34"/>
                    </a:lnTo>
                    <a:lnTo>
                      <a:pt x="72" y="29"/>
                    </a:lnTo>
                    <a:lnTo>
                      <a:pt x="79" y="24"/>
                    </a:lnTo>
                    <a:lnTo>
                      <a:pt x="87" y="20"/>
                    </a:lnTo>
                    <a:lnTo>
                      <a:pt x="95" y="16"/>
                    </a:lnTo>
                    <a:lnTo>
                      <a:pt x="103" y="12"/>
                    </a:lnTo>
                    <a:lnTo>
                      <a:pt x="111" y="9"/>
                    </a:lnTo>
                    <a:lnTo>
                      <a:pt x="120" y="6"/>
                    </a:lnTo>
                    <a:lnTo>
                      <a:pt x="128" y="4"/>
                    </a:lnTo>
                    <a:lnTo>
                      <a:pt x="137" y="3"/>
                    </a:lnTo>
                    <a:lnTo>
                      <a:pt x="146" y="1"/>
                    </a:lnTo>
                    <a:lnTo>
                      <a:pt x="155" y="1"/>
                    </a:lnTo>
                    <a:lnTo>
                      <a:pt x="163" y="0"/>
                    </a:lnTo>
                    <a:lnTo>
                      <a:pt x="172" y="1"/>
                    </a:lnTo>
                    <a:lnTo>
                      <a:pt x="181" y="1"/>
                    </a:lnTo>
                    <a:lnTo>
                      <a:pt x="189" y="2"/>
                    </a:lnTo>
                    <a:lnTo>
                      <a:pt x="198" y="4"/>
                    </a:lnTo>
                    <a:lnTo>
                      <a:pt x="215" y="9"/>
                    </a:lnTo>
                    <a:lnTo>
                      <a:pt x="231" y="15"/>
                    </a:lnTo>
                    <a:lnTo>
                      <a:pt x="239" y="18"/>
                    </a:lnTo>
                    <a:lnTo>
                      <a:pt x="247" y="22"/>
                    </a:lnTo>
                    <a:lnTo>
                      <a:pt x="255" y="27"/>
                    </a:lnTo>
                    <a:lnTo>
                      <a:pt x="263" y="32"/>
                    </a:lnTo>
                    <a:lnTo>
                      <a:pt x="270" y="37"/>
                    </a:lnTo>
                    <a:lnTo>
                      <a:pt x="277" y="42"/>
                    </a:lnTo>
                    <a:lnTo>
                      <a:pt x="284" y="48"/>
                    </a:lnTo>
                    <a:lnTo>
                      <a:pt x="291" y="55"/>
                    </a:lnTo>
                    <a:lnTo>
                      <a:pt x="298" y="61"/>
                    </a:lnTo>
                    <a:lnTo>
                      <a:pt x="304" y="68"/>
                    </a:lnTo>
                    <a:lnTo>
                      <a:pt x="315" y="83"/>
                    </a:lnTo>
                    <a:lnTo>
                      <a:pt x="321" y="91"/>
                    </a:lnTo>
                    <a:lnTo>
                      <a:pt x="326" y="99"/>
                    </a:lnTo>
                    <a:lnTo>
                      <a:pt x="330" y="107"/>
                    </a:lnTo>
                    <a:lnTo>
                      <a:pt x="335" y="116"/>
                    </a:lnTo>
                    <a:lnTo>
                      <a:pt x="339" y="125"/>
                    </a:lnTo>
                    <a:lnTo>
                      <a:pt x="342" y="134"/>
                    </a:lnTo>
                    <a:close/>
                  </a:path>
                </a:pathLst>
              </a:custGeom>
              <a:solidFill>
                <a:srgbClr val="99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7" name="Freeform 288"/>
              <p:cNvSpPr>
                <a:spLocks/>
              </p:cNvSpPr>
              <p:nvPr/>
            </p:nvSpPr>
            <p:spPr bwMode="auto">
              <a:xfrm>
                <a:off x="1784" y="1431"/>
                <a:ext cx="120" cy="218"/>
              </a:xfrm>
              <a:custGeom>
                <a:avLst/>
                <a:gdLst>
                  <a:gd name="T0" fmla="*/ 119 w 117"/>
                  <a:gd name="T1" fmla="*/ 0 h 243"/>
                  <a:gd name="T2" fmla="*/ 125 w 117"/>
                  <a:gd name="T3" fmla="*/ 11 h 243"/>
                  <a:gd name="T4" fmla="*/ 127 w 117"/>
                  <a:gd name="T5" fmla="*/ 17 h 243"/>
                  <a:gd name="T6" fmla="*/ 129 w 117"/>
                  <a:gd name="T7" fmla="*/ 22 h 243"/>
                  <a:gd name="T8" fmla="*/ 132 w 117"/>
                  <a:gd name="T9" fmla="*/ 34 h 243"/>
                  <a:gd name="T10" fmla="*/ 132 w 117"/>
                  <a:gd name="T11" fmla="*/ 39 h 243"/>
                  <a:gd name="T12" fmla="*/ 132 w 117"/>
                  <a:gd name="T13" fmla="*/ 44 h 243"/>
                  <a:gd name="T14" fmla="*/ 132 w 117"/>
                  <a:gd name="T15" fmla="*/ 50 h 243"/>
                  <a:gd name="T16" fmla="*/ 131 w 117"/>
                  <a:gd name="T17" fmla="*/ 55 h 243"/>
                  <a:gd name="T18" fmla="*/ 130 w 117"/>
                  <a:gd name="T19" fmla="*/ 59 h 243"/>
                  <a:gd name="T20" fmla="*/ 128 w 117"/>
                  <a:gd name="T21" fmla="*/ 66 h 243"/>
                  <a:gd name="T22" fmla="*/ 124 w 117"/>
                  <a:gd name="T23" fmla="*/ 76 h 243"/>
                  <a:gd name="T24" fmla="*/ 121 w 117"/>
                  <a:gd name="T25" fmla="*/ 82 h 243"/>
                  <a:gd name="T26" fmla="*/ 118 w 117"/>
                  <a:gd name="T27" fmla="*/ 86 h 243"/>
                  <a:gd name="T28" fmla="*/ 114 w 117"/>
                  <a:gd name="T29" fmla="*/ 91 h 243"/>
                  <a:gd name="T30" fmla="*/ 108 w 117"/>
                  <a:gd name="T31" fmla="*/ 95 h 243"/>
                  <a:gd name="T32" fmla="*/ 101 w 117"/>
                  <a:gd name="T33" fmla="*/ 100 h 243"/>
                  <a:gd name="T34" fmla="*/ 96 w 117"/>
                  <a:gd name="T35" fmla="*/ 104 h 243"/>
                  <a:gd name="T36" fmla="*/ 85 w 117"/>
                  <a:gd name="T37" fmla="*/ 112 h 243"/>
                  <a:gd name="T38" fmla="*/ 79 w 117"/>
                  <a:gd name="T39" fmla="*/ 116 h 243"/>
                  <a:gd name="T40" fmla="*/ 73 w 117"/>
                  <a:gd name="T41" fmla="*/ 120 h 243"/>
                  <a:gd name="T42" fmla="*/ 65 w 117"/>
                  <a:gd name="T43" fmla="*/ 123 h 243"/>
                  <a:gd name="T44" fmla="*/ 55 w 117"/>
                  <a:gd name="T45" fmla="*/ 127 h 243"/>
                  <a:gd name="T46" fmla="*/ 48 w 117"/>
                  <a:gd name="T47" fmla="*/ 129 h 243"/>
                  <a:gd name="T48" fmla="*/ 41 w 117"/>
                  <a:gd name="T49" fmla="*/ 133 h 243"/>
                  <a:gd name="T50" fmla="*/ 33 w 117"/>
                  <a:gd name="T51" fmla="*/ 135 h 243"/>
                  <a:gd name="T52" fmla="*/ 25 w 117"/>
                  <a:gd name="T53" fmla="*/ 137 h 243"/>
                  <a:gd name="T54" fmla="*/ 12 w 117"/>
                  <a:gd name="T55" fmla="*/ 139 h 243"/>
                  <a:gd name="T56" fmla="*/ 3 w 117"/>
                  <a:gd name="T57" fmla="*/ 142 h 243"/>
                  <a:gd name="T58" fmla="*/ 0 w 117"/>
                  <a:gd name="T59" fmla="*/ 137 h 243"/>
                  <a:gd name="T60" fmla="*/ 8 w 117"/>
                  <a:gd name="T61" fmla="*/ 135 h 243"/>
                  <a:gd name="T62" fmla="*/ 16 w 117"/>
                  <a:gd name="T63" fmla="*/ 133 h 243"/>
                  <a:gd name="T64" fmla="*/ 29 w 117"/>
                  <a:gd name="T65" fmla="*/ 130 h 243"/>
                  <a:gd name="T66" fmla="*/ 36 w 117"/>
                  <a:gd name="T67" fmla="*/ 129 h 243"/>
                  <a:gd name="T68" fmla="*/ 43 w 117"/>
                  <a:gd name="T69" fmla="*/ 126 h 243"/>
                  <a:gd name="T70" fmla="*/ 50 w 117"/>
                  <a:gd name="T71" fmla="*/ 123 h 243"/>
                  <a:gd name="T72" fmla="*/ 57 w 117"/>
                  <a:gd name="T73" fmla="*/ 120 h 243"/>
                  <a:gd name="T74" fmla="*/ 67 w 117"/>
                  <a:gd name="T75" fmla="*/ 116 h 243"/>
                  <a:gd name="T76" fmla="*/ 74 w 117"/>
                  <a:gd name="T77" fmla="*/ 113 h 243"/>
                  <a:gd name="T78" fmla="*/ 79 w 117"/>
                  <a:gd name="T79" fmla="*/ 109 h 243"/>
                  <a:gd name="T80" fmla="*/ 89 w 117"/>
                  <a:gd name="T81" fmla="*/ 101 h 243"/>
                  <a:gd name="T82" fmla="*/ 94 w 117"/>
                  <a:gd name="T83" fmla="*/ 98 h 243"/>
                  <a:gd name="T84" fmla="*/ 98 w 117"/>
                  <a:gd name="T85" fmla="*/ 93 h 243"/>
                  <a:gd name="T86" fmla="*/ 104 w 117"/>
                  <a:gd name="T87" fmla="*/ 89 h 243"/>
                  <a:gd name="T88" fmla="*/ 108 w 117"/>
                  <a:gd name="T89" fmla="*/ 84 h 243"/>
                  <a:gd name="T90" fmla="*/ 113 w 117"/>
                  <a:gd name="T91" fmla="*/ 80 h 243"/>
                  <a:gd name="T92" fmla="*/ 116 w 117"/>
                  <a:gd name="T93" fmla="*/ 74 h 243"/>
                  <a:gd name="T94" fmla="*/ 120 w 117"/>
                  <a:gd name="T95" fmla="*/ 65 h 243"/>
                  <a:gd name="T96" fmla="*/ 122 w 117"/>
                  <a:gd name="T97" fmla="*/ 59 h 243"/>
                  <a:gd name="T98" fmla="*/ 123 w 117"/>
                  <a:gd name="T99" fmla="*/ 55 h 243"/>
                  <a:gd name="T100" fmla="*/ 124 w 117"/>
                  <a:gd name="T101" fmla="*/ 49 h 243"/>
                  <a:gd name="T102" fmla="*/ 124 w 117"/>
                  <a:gd name="T103" fmla="*/ 44 h 243"/>
                  <a:gd name="T104" fmla="*/ 124 w 117"/>
                  <a:gd name="T105" fmla="*/ 39 h 243"/>
                  <a:gd name="T106" fmla="*/ 124 w 117"/>
                  <a:gd name="T107" fmla="*/ 34 h 243"/>
                  <a:gd name="T108" fmla="*/ 121 w 117"/>
                  <a:gd name="T109" fmla="*/ 23 h 243"/>
                  <a:gd name="T110" fmla="*/ 120 w 117"/>
                  <a:gd name="T111" fmla="*/ 18 h 243"/>
                  <a:gd name="T112" fmla="*/ 117 w 117"/>
                  <a:gd name="T113" fmla="*/ 12 h 243"/>
                  <a:gd name="T114" fmla="*/ 110 w 117"/>
                  <a:gd name="T115" fmla="*/ 3 h 243"/>
                  <a:gd name="T116" fmla="*/ 119 w 117"/>
                  <a:gd name="T117" fmla="*/ 0 h 24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7"/>
                  <a:gd name="T178" fmla="*/ 0 h 243"/>
                  <a:gd name="T179" fmla="*/ 117 w 117"/>
                  <a:gd name="T180" fmla="*/ 243 h 24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7" h="243">
                    <a:moveTo>
                      <a:pt x="104" y="0"/>
                    </a:moveTo>
                    <a:lnTo>
                      <a:pt x="110" y="19"/>
                    </a:lnTo>
                    <a:lnTo>
                      <a:pt x="112" y="29"/>
                    </a:lnTo>
                    <a:lnTo>
                      <a:pt x="114" y="39"/>
                    </a:lnTo>
                    <a:lnTo>
                      <a:pt x="117" y="58"/>
                    </a:lnTo>
                    <a:lnTo>
                      <a:pt x="117" y="67"/>
                    </a:lnTo>
                    <a:lnTo>
                      <a:pt x="117" y="76"/>
                    </a:lnTo>
                    <a:lnTo>
                      <a:pt x="117" y="86"/>
                    </a:lnTo>
                    <a:lnTo>
                      <a:pt x="116" y="95"/>
                    </a:lnTo>
                    <a:lnTo>
                      <a:pt x="115" y="104"/>
                    </a:lnTo>
                    <a:lnTo>
                      <a:pt x="113" y="114"/>
                    </a:lnTo>
                    <a:lnTo>
                      <a:pt x="109" y="131"/>
                    </a:lnTo>
                    <a:lnTo>
                      <a:pt x="106" y="140"/>
                    </a:lnTo>
                    <a:lnTo>
                      <a:pt x="103" y="148"/>
                    </a:lnTo>
                    <a:lnTo>
                      <a:pt x="99" y="156"/>
                    </a:lnTo>
                    <a:lnTo>
                      <a:pt x="95" y="164"/>
                    </a:lnTo>
                    <a:lnTo>
                      <a:pt x="90" y="172"/>
                    </a:lnTo>
                    <a:lnTo>
                      <a:pt x="86" y="179"/>
                    </a:lnTo>
                    <a:lnTo>
                      <a:pt x="75" y="193"/>
                    </a:lnTo>
                    <a:lnTo>
                      <a:pt x="69" y="200"/>
                    </a:lnTo>
                    <a:lnTo>
                      <a:pt x="63" y="206"/>
                    </a:lnTo>
                    <a:lnTo>
                      <a:pt x="57" y="212"/>
                    </a:lnTo>
                    <a:lnTo>
                      <a:pt x="50" y="218"/>
                    </a:lnTo>
                    <a:lnTo>
                      <a:pt x="43" y="223"/>
                    </a:lnTo>
                    <a:lnTo>
                      <a:pt x="36" y="228"/>
                    </a:lnTo>
                    <a:lnTo>
                      <a:pt x="28" y="232"/>
                    </a:lnTo>
                    <a:lnTo>
                      <a:pt x="20" y="236"/>
                    </a:lnTo>
                    <a:lnTo>
                      <a:pt x="12" y="240"/>
                    </a:lnTo>
                    <a:lnTo>
                      <a:pt x="3" y="243"/>
                    </a:lnTo>
                    <a:lnTo>
                      <a:pt x="0" y="236"/>
                    </a:lnTo>
                    <a:lnTo>
                      <a:pt x="8" y="233"/>
                    </a:lnTo>
                    <a:lnTo>
                      <a:pt x="16" y="229"/>
                    </a:lnTo>
                    <a:lnTo>
                      <a:pt x="24" y="225"/>
                    </a:lnTo>
                    <a:lnTo>
                      <a:pt x="31" y="221"/>
                    </a:lnTo>
                    <a:lnTo>
                      <a:pt x="38" y="216"/>
                    </a:lnTo>
                    <a:lnTo>
                      <a:pt x="45" y="212"/>
                    </a:lnTo>
                    <a:lnTo>
                      <a:pt x="52" y="206"/>
                    </a:lnTo>
                    <a:lnTo>
                      <a:pt x="58" y="201"/>
                    </a:lnTo>
                    <a:lnTo>
                      <a:pt x="64" y="194"/>
                    </a:lnTo>
                    <a:lnTo>
                      <a:pt x="69" y="188"/>
                    </a:lnTo>
                    <a:lnTo>
                      <a:pt x="79" y="175"/>
                    </a:lnTo>
                    <a:lnTo>
                      <a:pt x="84" y="168"/>
                    </a:lnTo>
                    <a:lnTo>
                      <a:pt x="88" y="160"/>
                    </a:lnTo>
                    <a:lnTo>
                      <a:pt x="92" y="153"/>
                    </a:lnTo>
                    <a:lnTo>
                      <a:pt x="95" y="145"/>
                    </a:lnTo>
                    <a:lnTo>
                      <a:pt x="98" y="137"/>
                    </a:lnTo>
                    <a:lnTo>
                      <a:pt x="101" y="129"/>
                    </a:lnTo>
                    <a:lnTo>
                      <a:pt x="105" y="112"/>
                    </a:lnTo>
                    <a:lnTo>
                      <a:pt x="107" y="103"/>
                    </a:lnTo>
                    <a:lnTo>
                      <a:pt x="108" y="95"/>
                    </a:lnTo>
                    <a:lnTo>
                      <a:pt x="109" y="85"/>
                    </a:lnTo>
                    <a:lnTo>
                      <a:pt x="109" y="76"/>
                    </a:lnTo>
                    <a:lnTo>
                      <a:pt x="109" y="67"/>
                    </a:lnTo>
                    <a:lnTo>
                      <a:pt x="109" y="58"/>
                    </a:lnTo>
                    <a:lnTo>
                      <a:pt x="106" y="40"/>
                    </a:lnTo>
                    <a:lnTo>
                      <a:pt x="105" y="31"/>
                    </a:lnTo>
                    <a:lnTo>
                      <a:pt x="102" y="21"/>
                    </a:lnTo>
                    <a:lnTo>
                      <a:pt x="96" y="3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8" name="Freeform 289"/>
              <p:cNvSpPr>
                <a:spLocks/>
              </p:cNvSpPr>
              <p:nvPr/>
            </p:nvSpPr>
            <p:spPr bwMode="auto">
              <a:xfrm>
                <a:off x="1545" y="1532"/>
                <a:ext cx="242" cy="125"/>
              </a:xfrm>
              <a:custGeom>
                <a:avLst/>
                <a:gdLst>
                  <a:gd name="T0" fmla="*/ 267 w 236"/>
                  <a:gd name="T1" fmla="*/ 76 h 139"/>
                  <a:gd name="T2" fmla="*/ 257 w 236"/>
                  <a:gd name="T3" fmla="*/ 78 h 139"/>
                  <a:gd name="T4" fmla="*/ 248 w 236"/>
                  <a:gd name="T5" fmla="*/ 79 h 139"/>
                  <a:gd name="T6" fmla="*/ 237 w 236"/>
                  <a:gd name="T7" fmla="*/ 81 h 139"/>
                  <a:gd name="T8" fmla="*/ 227 w 236"/>
                  <a:gd name="T9" fmla="*/ 82 h 139"/>
                  <a:gd name="T10" fmla="*/ 217 w 236"/>
                  <a:gd name="T11" fmla="*/ 82 h 139"/>
                  <a:gd name="T12" fmla="*/ 208 w 236"/>
                  <a:gd name="T13" fmla="*/ 82 h 139"/>
                  <a:gd name="T14" fmla="*/ 198 w 236"/>
                  <a:gd name="T15" fmla="*/ 82 h 139"/>
                  <a:gd name="T16" fmla="*/ 187 w 236"/>
                  <a:gd name="T17" fmla="*/ 82 h 139"/>
                  <a:gd name="T18" fmla="*/ 176 w 236"/>
                  <a:gd name="T19" fmla="*/ 81 h 139"/>
                  <a:gd name="T20" fmla="*/ 167 w 236"/>
                  <a:gd name="T21" fmla="*/ 80 h 139"/>
                  <a:gd name="T22" fmla="*/ 147 w 236"/>
                  <a:gd name="T23" fmla="*/ 76 h 139"/>
                  <a:gd name="T24" fmla="*/ 128 w 236"/>
                  <a:gd name="T25" fmla="*/ 74 h 139"/>
                  <a:gd name="T26" fmla="*/ 119 w 236"/>
                  <a:gd name="T27" fmla="*/ 71 h 139"/>
                  <a:gd name="T28" fmla="*/ 111 w 236"/>
                  <a:gd name="T29" fmla="*/ 68 h 139"/>
                  <a:gd name="T30" fmla="*/ 99 w 236"/>
                  <a:gd name="T31" fmla="*/ 67 h 139"/>
                  <a:gd name="T32" fmla="*/ 91 w 236"/>
                  <a:gd name="T33" fmla="*/ 62 h 139"/>
                  <a:gd name="T34" fmla="*/ 83 w 236"/>
                  <a:gd name="T35" fmla="*/ 60 h 139"/>
                  <a:gd name="T36" fmla="*/ 76 w 236"/>
                  <a:gd name="T37" fmla="*/ 56 h 139"/>
                  <a:gd name="T38" fmla="*/ 69 w 236"/>
                  <a:gd name="T39" fmla="*/ 53 h 139"/>
                  <a:gd name="T40" fmla="*/ 57 w 236"/>
                  <a:gd name="T41" fmla="*/ 49 h 139"/>
                  <a:gd name="T42" fmla="*/ 50 w 236"/>
                  <a:gd name="T43" fmla="*/ 45 h 139"/>
                  <a:gd name="T44" fmla="*/ 44 w 236"/>
                  <a:gd name="T45" fmla="*/ 41 h 139"/>
                  <a:gd name="T46" fmla="*/ 32 w 236"/>
                  <a:gd name="T47" fmla="*/ 32 h 139"/>
                  <a:gd name="T48" fmla="*/ 27 w 236"/>
                  <a:gd name="T49" fmla="*/ 28 h 139"/>
                  <a:gd name="T50" fmla="*/ 17 w 236"/>
                  <a:gd name="T51" fmla="*/ 22 h 139"/>
                  <a:gd name="T52" fmla="*/ 12 w 236"/>
                  <a:gd name="T53" fmla="*/ 18 h 139"/>
                  <a:gd name="T54" fmla="*/ 8 w 236"/>
                  <a:gd name="T55" fmla="*/ 12 h 139"/>
                  <a:gd name="T56" fmla="*/ 3 w 236"/>
                  <a:gd name="T57" fmla="*/ 7 h 139"/>
                  <a:gd name="T58" fmla="*/ 0 w 236"/>
                  <a:gd name="T59" fmla="*/ 3 h 139"/>
                  <a:gd name="T60" fmla="*/ 7 w 236"/>
                  <a:gd name="T61" fmla="*/ 0 h 139"/>
                  <a:gd name="T62" fmla="*/ 11 w 236"/>
                  <a:gd name="T63" fmla="*/ 4 h 139"/>
                  <a:gd name="T64" fmla="*/ 15 w 236"/>
                  <a:gd name="T65" fmla="*/ 11 h 139"/>
                  <a:gd name="T66" fmla="*/ 19 w 236"/>
                  <a:gd name="T67" fmla="*/ 16 h 139"/>
                  <a:gd name="T68" fmla="*/ 28 w 236"/>
                  <a:gd name="T69" fmla="*/ 20 h 139"/>
                  <a:gd name="T70" fmla="*/ 33 w 236"/>
                  <a:gd name="T71" fmla="*/ 25 h 139"/>
                  <a:gd name="T72" fmla="*/ 39 w 236"/>
                  <a:gd name="T73" fmla="*/ 29 h 139"/>
                  <a:gd name="T74" fmla="*/ 50 w 236"/>
                  <a:gd name="T75" fmla="*/ 38 h 139"/>
                  <a:gd name="T76" fmla="*/ 56 w 236"/>
                  <a:gd name="T77" fmla="*/ 42 h 139"/>
                  <a:gd name="T78" fmla="*/ 67 w 236"/>
                  <a:gd name="T79" fmla="*/ 46 h 139"/>
                  <a:gd name="T80" fmla="*/ 74 w 236"/>
                  <a:gd name="T81" fmla="*/ 49 h 139"/>
                  <a:gd name="T82" fmla="*/ 81 w 236"/>
                  <a:gd name="T83" fmla="*/ 53 h 139"/>
                  <a:gd name="T84" fmla="*/ 88 w 236"/>
                  <a:gd name="T85" fmla="*/ 56 h 139"/>
                  <a:gd name="T86" fmla="*/ 95 w 236"/>
                  <a:gd name="T87" fmla="*/ 60 h 139"/>
                  <a:gd name="T88" fmla="*/ 105 w 236"/>
                  <a:gd name="T89" fmla="*/ 61 h 139"/>
                  <a:gd name="T90" fmla="*/ 115 w 236"/>
                  <a:gd name="T91" fmla="*/ 65 h 139"/>
                  <a:gd name="T92" fmla="*/ 123 w 236"/>
                  <a:gd name="T93" fmla="*/ 68 h 139"/>
                  <a:gd name="T94" fmla="*/ 131 w 236"/>
                  <a:gd name="T95" fmla="*/ 68 h 139"/>
                  <a:gd name="T96" fmla="*/ 150 w 236"/>
                  <a:gd name="T97" fmla="*/ 73 h 139"/>
                  <a:gd name="T98" fmla="*/ 169 w 236"/>
                  <a:gd name="T99" fmla="*/ 76 h 139"/>
                  <a:gd name="T100" fmla="*/ 177 w 236"/>
                  <a:gd name="T101" fmla="*/ 76 h 139"/>
                  <a:gd name="T102" fmla="*/ 188 w 236"/>
                  <a:gd name="T103" fmla="*/ 76 h 139"/>
                  <a:gd name="T104" fmla="*/ 198 w 236"/>
                  <a:gd name="T105" fmla="*/ 76 h 139"/>
                  <a:gd name="T106" fmla="*/ 208 w 236"/>
                  <a:gd name="T107" fmla="*/ 76 h 139"/>
                  <a:gd name="T108" fmla="*/ 216 w 236"/>
                  <a:gd name="T109" fmla="*/ 76 h 139"/>
                  <a:gd name="T110" fmla="*/ 226 w 236"/>
                  <a:gd name="T111" fmla="*/ 76 h 139"/>
                  <a:gd name="T112" fmla="*/ 236 w 236"/>
                  <a:gd name="T113" fmla="*/ 76 h 139"/>
                  <a:gd name="T114" fmla="*/ 245 w 236"/>
                  <a:gd name="T115" fmla="*/ 76 h 139"/>
                  <a:gd name="T116" fmla="*/ 255 w 236"/>
                  <a:gd name="T117" fmla="*/ 74 h 139"/>
                  <a:gd name="T118" fmla="*/ 264 w 236"/>
                  <a:gd name="T119" fmla="*/ 73 h 139"/>
                  <a:gd name="T120" fmla="*/ 267 w 236"/>
                  <a:gd name="T121" fmla="*/ 76 h 1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6"/>
                  <a:gd name="T184" fmla="*/ 0 h 139"/>
                  <a:gd name="T185" fmla="*/ 236 w 236"/>
                  <a:gd name="T186" fmla="*/ 139 h 13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6" h="139">
                    <a:moveTo>
                      <a:pt x="236" y="130"/>
                    </a:moveTo>
                    <a:lnTo>
                      <a:pt x="227" y="133"/>
                    </a:lnTo>
                    <a:lnTo>
                      <a:pt x="218" y="135"/>
                    </a:lnTo>
                    <a:lnTo>
                      <a:pt x="209" y="137"/>
                    </a:lnTo>
                    <a:lnTo>
                      <a:pt x="201" y="138"/>
                    </a:lnTo>
                    <a:lnTo>
                      <a:pt x="192" y="139"/>
                    </a:lnTo>
                    <a:lnTo>
                      <a:pt x="183" y="139"/>
                    </a:lnTo>
                    <a:lnTo>
                      <a:pt x="174" y="139"/>
                    </a:lnTo>
                    <a:lnTo>
                      <a:pt x="165" y="138"/>
                    </a:lnTo>
                    <a:lnTo>
                      <a:pt x="156" y="137"/>
                    </a:lnTo>
                    <a:lnTo>
                      <a:pt x="147" y="136"/>
                    </a:lnTo>
                    <a:lnTo>
                      <a:pt x="130" y="131"/>
                    </a:lnTo>
                    <a:lnTo>
                      <a:pt x="113" y="125"/>
                    </a:lnTo>
                    <a:lnTo>
                      <a:pt x="104" y="121"/>
                    </a:lnTo>
                    <a:lnTo>
                      <a:pt x="97" y="117"/>
                    </a:lnTo>
                    <a:lnTo>
                      <a:pt x="89" y="112"/>
                    </a:lnTo>
                    <a:lnTo>
                      <a:pt x="81" y="107"/>
                    </a:lnTo>
                    <a:lnTo>
                      <a:pt x="73" y="102"/>
                    </a:lnTo>
                    <a:lnTo>
                      <a:pt x="66" y="96"/>
                    </a:lnTo>
                    <a:lnTo>
                      <a:pt x="59" y="90"/>
                    </a:lnTo>
                    <a:lnTo>
                      <a:pt x="52" y="84"/>
                    </a:lnTo>
                    <a:lnTo>
                      <a:pt x="45" y="77"/>
                    </a:lnTo>
                    <a:lnTo>
                      <a:pt x="39" y="70"/>
                    </a:lnTo>
                    <a:lnTo>
                      <a:pt x="27" y="55"/>
                    </a:lnTo>
                    <a:lnTo>
                      <a:pt x="22" y="47"/>
                    </a:lnTo>
                    <a:lnTo>
                      <a:pt x="17" y="39"/>
                    </a:lnTo>
                    <a:lnTo>
                      <a:pt x="12" y="30"/>
                    </a:lnTo>
                    <a:lnTo>
                      <a:pt x="8" y="21"/>
                    </a:lnTo>
                    <a:lnTo>
                      <a:pt x="3" y="12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11" y="9"/>
                    </a:lnTo>
                    <a:lnTo>
                      <a:pt x="15" y="18"/>
                    </a:lnTo>
                    <a:lnTo>
                      <a:pt x="19" y="27"/>
                    </a:lnTo>
                    <a:lnTo>
                      <a:pt x="23" y="35"/>
                    </a:lnTo>
                    <a:lnTo>
                      <a:pt x="28" y="43"/>
                    </a:lnTo>
                    <a:lnTo>
                      <a:pt x="34" y="50"/>
                    </a:lnTo>
                    <a:lnTo>
                      <a:pt x="45" y="65"/>
                    </a:lnTo>
                    <a:lnTo>
                      <a:pt x="51" y="72"/>
                    </a:lnTo>
                    <a:lnTo>
                      <a:pt x="58" y="78"/>
                    </a:lnTo>
                    <a:lnTo>
                      <a:pt x="64" y="85"/>
                    </a:lnTo>
                    <a:lnTo>
                      <a:pt x="71" y="90"/>
                    </a:lnTo>
                    <a:lnTo>
                      <a:pt x="78" y="96"/>
                    </a:lnTo>
                    <a:lnTo>
                      <a:pt x="85" y="101"/>
                    </a:lnTo>
                    <a:lnTo>
                      <a:pt x="93" y="106"/>
                    </a:lnTo>
                    <a:lnTo>
                      <a:pt x="100" y="110"/>
                    </a:lnTo>
                    <a:lnTo>
                      <a:pt x="108" y="114"/>
                    </a:lnTo>
                    <a:lnTo>
                      <a:pt x="116" y="117"/>
                    </a:lnTo>
                    <a:lnTo>
                      <a:pt x="132" y="123"/>
                    </a:lnTo>
                    <a:lnTo>
                      <a:pt x="149" y="128"/>
                    </a:lnTo>
                    <a:lnTo>
                      <a:pt x="157" y="129"/>
                    </a:lnTo>
                    <a:lnTo>
                      <a:pt x="166" y="130"/>
                    </a:lnTo>
                    <a:lnTo>
                      <a:pt x="174" y="131"/>
                    </a:lnTo>
                    <a:lnTo>
                      <a:pt x="183" y="131"/>
                    </a:lnTo>
                    <a:lnTo>
                      <a:pt x="191" y="131"/>
                    </a:lnTo>
                    <a:lnTo>
                      <a:pt x="200" y="130"/>
                    </a:lnTo>
                    <a:lnTo>
                      <a:pt x="208" y="129"/>
                    </a:lnTo>
                    <a:lnTo>
                      <a:pt x="216" y="128"/>
                    </a:lnTo>
                    <a:lnTo>
                      <a:pt x="225" y="125"/>
                    </a:lnTo>
                    <a:lnTo>
                      <a:pt x="233" y="123"/>
                    </a:lnTo>
                    <a:lnTo>
                      <a:pt x="236" y="130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9" name="Freeform 290"/>
              <p:cNvSpPr>
                <a:spLocks/>
              </p:cNvSpPr>
              <p:nvPr/>
            </p:nvSpPr>
            <p:spPr bwMode="auto">
              <a:xfrm>
                <a:off x="1784" y="1642"/>
                <a:ext cx="3" cy="7"/>
              </a:xfrm>
              <a:custGeom>
                <a:avLst/>
                <a:gdLst>
                  <a:gd name="T0" fmla="*/ 3 w 3"/>
                  <a:gd name="T1" fmla="*/ 7 h 7"/>
                  <a:gd name="T2" fmla="*/ 0 w 3"/>
                  <a:gd name="T3" fmla="*/ 0 h 7"/>
                  <a:gd name="T4" fmla="*/ 3 w 3"/>
                  <a:gd name="T5" fmla="*/ 7 h 7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7"/>
                  <a:gd name="T11" fmla="*/ 3 w 3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7">
                    <a:moveTo>
                      <a:pt x="3" y="7"/>
                    </a:moveTo>
                    <a:lnTo>
                      <a:pt x="0" y="0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0" name="Freeform 291"/>
              <p:cNvSpPr>
                <a:spLocks/>
              </p:cNvSpPr>
              <p:nvPr/>
            </p:nvSpPr>
            <p:spPr bwMode="auto">
              <a:xfrm>
                <a:off x="1531" y="1317"/>
                <a:ext cx="120" cy="218"/>
              </a:xfrm>
              <a:custGeom>
                <a:avLst/>
                <a:gdLst>
                  <a:gd name="T0" fmla="*/ 13 w 117"/>
                  <a:gd name="T1" fmla="*/ 138 h 244"/>
                  <a:gd name="T2" fmla="*/ 7 w 117"/>
                  <a:gd name="T3" fmla="*/ 129 h 244"/>
                  <a:gd name="T4" fmla="*/ 4 w 117"/>
                  <a:gd name="T5" fmla="*/ 123 h 244"/>
                  <a:gd name="T6" fmla="*/ 2 w 117"/>
                  <a:gd name="T7" fmla="*/ 117 h 244"/>
                  <a:gd name="T8" fmla="*/ 0 w 117"/>
                  <a:gd name="T9" fmla="*/ 105 h 244"/>
                  <a:gd name="T10" fmla="*/ 0 w 117"/>
                  <a:gd name="T11" fmla="*/ 100 h 244"/>
                  <a:gd name="T12" fmla="*/ 0 w 117"/>
                  <a:gd name="T13" fmla="*/ 95 h 244"/>
                  <a:gd name="T14" fmla="*/ 0 w 117"/>
                  <a:gd name="T15" fmla="*/ 90 h 244"/>
                  <a:gd name="T16" fmla="*/ 1 w 117"/>
                  <a:gd name="T17" fmla="*/ 84 h 244"/>
                  <a:gd name="T18" fmla="*/ 2 w 117"/>
                  <a:gd name="T19" fmla="*/ 79 h 244"/>
                  <a:gd name="T20" fmla="*/ 4 w 117"/>
                  <a:gd name="T21" fmla="*/ 74 h 244"/>
                  <a:gd name="T22" fmla="*/ 8 w 117"/>
                  <a:gd name="T23" fmla="*/ 63 h 244"/>
                  <a:gd name="T24" fmla="*/ 11 w 117"/>
                  <a:gd name="T25" fmla="*/ 59 h 244"/>
                  <a:gd name="T26" fmla="*/ 14 w 117"/>
                  <a:gd name="T27" fmla="*/ 55 h 244"/>
                  <a:gd name="T28" fmla="*/ 18 w 117"/>
                  <a:gd name="T29" fmla="*/ 50 h 244"/>
                  <a:gd name="T30" fmla="*/ 27 w 117"/>
                  <a:gd name="T31" fmla="*/ 45 h 244"/>
                  <a:gd name="T32" fmla="*/ 31 w 117"/>
                  <a:gd name="T33" fmla="*/ 41 h 244"/>
                  <a:gd name="T34" fmla="*/ 36 w 117"/>
                  <a:gd name="T35" fmla="*/ 37 h 244"/>
                  <a:gd name="T36" fmla="*/ 46 w 117"/>
                  <a:gd name="T37" fmla="*/ 29 h 244"/>
                  <a:gd name="T38" fmla="*/ 52 w 117"/>
                  <a:gd name="T39" fmla="*/ 25 h 244"/>
                  <a:gd name="T40" fmla="*/ 58 w 117"/>
                  <a:gd name="T41" fmla="*/ 21 h 244"/>
                  <a:gd name="T42" fmla="*/ 70 w 117"/>
                  <a:gd name="T43" fmla="*/ 19 h 244"/>
                  <a:gd name="T44" fmla="*/ 77 w 117"/>
                  <a:gd name="T45" fmla="*/ 15 h 244"/>
                  <a:gd name="T46" fmla="*/ 84 w 117"/>
                  <a:gd name="T47" fmla="*/ 12 h 244"/>
                  <a:gd name="T48" fmla="*/ 91 w 117"/>
                  <a:gd name="T49" fmla="*/ 10 h 244"/>
                  <a:gd name="T50" fmla="*/ 99 w 117"/>
                  <a:gd name="T51" fmla="*/ 6 h 244"/>
                  <a:gd name="T52" fmla="*/ 111 w 117"/>
                  <a:gd name="T53" fmla="*/ 4 h 244"/>
                  <a:gd name="T54" fmla="*/ 120 w 117"/>
                  <a:gd name="T55" fmla="*/ 3 h 244"/>
                  <a:gd name="T56" fmla="*/ 129 w 117"/>
                  <a:gd name="T57" fmla="*/ 0 h 244"/>
                  <a:gd name="T58" fmla="*/ 132 w 117"/>
                  <a:gd name="T59" fmla="*/ 4 h 244"/>
                  <a:gd name="T60" fmla="*/ 123 w 117"/>
                  <a:gd name="T61" fmla="*/ 6 h 244"/>
                  <a:gd name="T62" fmla="*/ 115 w 117"/>
                  <a:gd name="T63" fmla="*/ 9 h 244"/>
                  <a:gd name="T64" fmla="*/ 105 w 117"/>
                  <a:gd name="T65" fmla="*/ 11 h 244"/>
                  <a:gd name="T66" fmla="*/ 95 w 117"/>
                  <a:gd name="T67" fmla="*/ 13 h 244"/>
                  <a:gd name="T68" fmla="*/ 88 w 117"/>
                  <a:gd name="T69" fmla="*/ 15 h 244"/>
                  <a:gd name="T70" fmla="*/ 82 w 117"/>
                  <a:gd name="T71" fmla="*/ 19 h 244"/>
                  <a:gd name="T72" fmla="*/ 75 w 117"/>
                  <a:gd name="T73" fmla="*/ 21 h 244"/>
                  <a:gd name="T74" fmla="*/ 69 w 117"/>
                  <a:gd name="T75" fmla="*/ 24 h 244"/>
                  <a:gd name="T76" fmla="*/ 58 w 117"/>
                  <a:gd name="T77" fmla="*/ 28 h 244"/>
                  <a:gd name="T78" fmla="*/ 53 w 117"/>
                  <a:gd name="T79" fmla="*/ 31 h 244"/>
                  <a:gd name="T80" fmla="*/ 43 w 117"/>
                  <a:gd name="T81" fmla="*/ 39 h 244"/>
                  <a:gd name="T82" fmla="*/ 38 w 117"/>
                  <a:gd name="T83" fmla="*/ 44 h 244"/>
                  <a:gd name="T84" fmla="*/ 34 w 117"/>
                  <a:gd name="T85" fmla="*/ 47 h 244"/>
                  <a:gd name="T86" fmla="*/ 30 w 117"/>
                  <a:gd name="T87" fmla="*/ 51 h 244"/>
                  <a:gd name="T88" fmla="*/ 26 w 117"/>
                  <a:gd name="T89" fmla="*/ 56 h 244"/>
                  <a:gd name="T90" fmla="*/ 19 w 117"/>
                  <a:gd name="T91" fmla="*/ 62 h 244"/>
                  <a:gd name="T92" fmla="*/ 16 w 117"/>
                  <a:gd name="T93" fmla="*/ 65 h 244"/>
                  <a:gd name="T94" fmla="*/ 11 w 117"/>
                  <a:gd name="T95" fmla="*/ 75 h 244"/>
                  <a:gd name="T96" fmla="*/ 10 w 117"/>
                  <a:gd name="T97" fmla="*/ 80 h 244"/>
                  <a:gd name="T98" fmla="*/ 9 w 117"/>
                  <a:gd name="T99" fmla="*/ 86 h 244"/>
                  <a:gd name="T100" fmla="*/ 8 w 117"/>
                  <a:gd name="T101" fmla="*/ 90 h 244"/>
                  <a:gd name="T102" fmla="*/ 7 w 117"/>
                  <a:gd name="T103" fmla="*/ 95 h 244"/>
                  <a:gd name="T104" fmla="*/ 7 w 117"/>
                  <a:gd name="T105" fmla="*/ 100 h 244"/>
                  <a:gd name="T106" fmla="*/ 8 w 117"/>
                  <a:gd name="T107" fmla="*/ 105 h 244"/>
                  <a:gd name="T108" fmla="*/ 10 w 117"/>
                  <a:gd name="T109" fmla="*/ 116 h 244"/>
                  <a:gd name="T110" fmla="*/ 12 w 117"/>
                  <a:gd name="T111" fmla="*/ 122 h 244"/>
                  <a:gd name="T112" fmla="*/ 14 w 117"/>
                  <a:gd name="T113" fmla="*/ 126 h 244"/>
                  <a:gd name="T114" fmla="*/ 25 w 117"/>
                  <a:gd name="T115" fmla="*/ 138 h 244"/>
                  <a:gd name="T116" fmla="*/ 13 w 117"/>
                  <a:gd name="T117" fmla="*/ 138 h 24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7"/>
                  <a:gd name="T178" fmla="*/ 0 h 244"/>
                  <a:gd name="T179" fmla="*/ 117 w 117"/>
                  <a:gd name="T180" fmla="*/ 244 h 24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7" h="244">
                    <a:moveTo>
                      <a:pt x="13" y="244"/>
                    </a:moveTo>
                    <a:lnTo>
                      <a:pt x="7" y="225"/>
                    </a:lnTo>
                    <a:lnTo>
                      <a:pt x="4" y="215"/>
                    </a:lnTo>
                    <a:lnTo>
                      <a:pt x="2" y="205"/>
                    </a:lnTo>
                    <a:lnTo>
                      <a:pt x="0" y="186"/>
                    </a:lnTo>
                    <a:lnTo>
                      <a:pt x="0" y="176"/>
                    </a:lnTo>
                    <a:lnTo>
                      <a:pt x="0" y="167"/>
                    </a:lnTo>
                    <a:lnTo>
                      <a:pt x="0" y="158"/>
                    </a:lnTo>
                    <a:lnTo>
                      <a:pt x="1" y="148"/>
                    </a:lnTo>
                    <a:lnTo>
                      <a:pt x="2" y="139"/>
                    </a:lnTo>
                    <a:lnTo>
                      <a:pt x="4" y="130"/>
                    </a:lnTo>
                    <a:lnTo>
                      <a:pt x="8" y="113"/>
                    </a:lnTo>
                    <a:lnTo>
                      <a:pt x="11" y="104"/>
                    </a:lnTo>
                    <a:lnTo>
                      <a:pt x="14" y="96"/>
                    </a:lnTo>
                    <a:lnTo>
                      <a:pt x="18" y="88"/>
                    </a:lnTo>
                    <a:lnTo>
                      <a:pt x="22" y="80"/>
                    </a:lnTo>
                    <a:lnTo>
                      <a:pt x="26" y="72"/>
                    </a:lnTo>
                    <a:lnTo>
                      <a:pt x="31" y="64"/>
                    </a:lnTo>
                    <a:lnTo>
                      <a:pt x="41" y="50"/>
                    </a:lnTo>
                    <a:lnTo>
                      <a:pt x="47" y="44"/>
                    </a:lnTo>
                    <a:lnTo>
                      <a:pt x="53" y="38"/>
                    </a:lnTo>
                    <a:lnTo>
                      <a:pt x="60" y="32"/>
                    </a:lnTo>
                    <a:lnTo>
                      <a:pt x="67" y="26"/>
                    </a:lnTo>
                    <a:lnTo>
                      <a:pt x="74" y="21"/>
                    </a:lnTo>
                    <a:lnTo>
                      <a:pt x="81" y="16"/>
                    </a:lnTo>
                    <a:lnTo>
                      <a:pt x="89" y="11"/>
                    </a:lnTo>
                    <a:lnTo>
                      <a:pt x="97" y="7"/>
                    </a:lnTo>
                    <a:lnTo>
                      <a:pt x="105" y="3"/>
                    </a:lnTo>
                    <a:lnTo>
                      <a:pt x="114" y="0"/>
                    </a:lnTo>
                    <a:lnTo>
                      <a:pt x="117" y="8"/>
                    </a:lnTo>
                    <a:lnTo>
                      <a:pt x="108" y="11"/>
                    </a:lnTo>
                    <a:lnTo>
                      <a:pt x="100" y="15"/>
                    </a:lnTo>
                    <a:lnTo>
                      <a:pt x="93" y="18"/>
                    </a:lnTo>
                    <a:lnTo>
                      <a:pt x="85" y="23"/>
                    </a:lnTo>
                    <a:lnTo>
                      <a:pt x="78" y="27"/>
                    </a:lnTo>
                    <a:lnTo>
                      <a:pt x="72" y="32"/>
                    </a:lnTo>
                    <a:lnTo>
                      <a:pt x="65" y="38"/>
                    </a:lnTo>
                    <a:lnTo>
                      <a:pt x="59" y="43"/>
                    </a:lnTo>
                    <a:lnTo>
                      <a:pt x="53" y="49"/>
                    </a:lnTo>
                    <a:lnTo>
                      <a:pt x="48" y="55"/>
                    </a:lnTo>
                    <a:lnTo>
                      <a:pt x="38" y="69"/>
                    </a:lnTo>
                    <a:lnTo>
                      <a:pt x="33" y="76"/>
                    </a:lnTo>
                    <a:lnTo>
                      <a:pt x="29" y="83"/>
                    </a:lnTo>
                    <a:lnTo>
                      <a:pt x="25" y="91"/>
                    </a:lnTo>
                    <a:lnTo>
                      <a:pt x="21" y="99"/>
                    </a:lnTo>
                    <a:lnTo>
                      <a:pt x="19" y="107"/>
                    </a:lnTo>
                    <a:lnTo>
                      <a:pt x="16" y="115"/>
                    </a:lnTo>
                    <a:lnTo>
                      <a:pt x="11" y="132"/>
                    </a:lnTo>
                    <a:lnTo>
                      <a:pt x="10" y="141"/>
                    </a:lnTo>
                    <a:lnTo>
                      <a:pt x="9" y="150"/>
                    </a:lnTo>
                    <a:lnTo>
                      <a:pt x="8" y="158"/>
                    </a:lnTo>
                    <a:lnTo>
                      <a:pt x="7" y="167"/>
                    </a:lnTo>
                    <a:lnTo>
                      <a:pt x="7" y="176"/>
                    </a:lnTo>
                    <a:lnTo>
                      <a:pt x="8" y="185"/>
                    </a:lnTo>
                    <a:lnTo>
                      <a:pt x="10" y="204"/>
                    </a:lnTo>
                    <a:lnTo>
                      <a:pt x="12" y="213"/>
                    </a:lnTo>
                    <a:lnTo>
                      <a:pt x="14" y="222"/>
                    </a:lnTo>
                    <a:lnTo>
                      <a:pt x="20" y="241"/>
                    </a:lnTo>
                    <a:lnTo>
                      <a:pt x="13" y="244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1" name="Freeform 292"/>
              <p:cNvSpPr>
                <a:spLocks/>
              </p:cNvSpPr>
              <p:nvPr/>
            </p:nvSpPr>
            <p:spPr bwMode="auto">
              <a:xfrm>
                <a:off x="1545" y="1532"/>
                <a:ext cx="7" cy="3"/>
              </a:xfrm>
              <a:custGeom>
                <a:avLst/>
                <a:gdLst>
                  <a:gd name="T0" fmla="*/ 0 w 7"/>
                  <a:gd name="T1" fmla="*/ 3 h 3"/>
                  <a:gd name="T2" fmla="*/ 7 w 7"/>
                  <a:gd name="T3" fmla="*/ 0 h 3"/>
                  <a:gd name="T4" fmla="*/ 0 w 7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2" name="Freeform 293"/>
              <p:cNvSpPr>
                <a:spLocks/>
              </p:cNvSpPr>
              <p:nvPr/>
            </p:nvSpPr>
            <p:spPr bwMode="auto">
              <a:xfrm>
                <a:off x="1648" y="1309"/>
                <a:ext cx="242" cy="125"/>
              </a:xfrm>
              <a:custGeom>
                <a:avLst/>
                <a:gdLst>
                  <a:gd name="T0" fmla="*/ 0 w 236"/>
                  <a:gd name="T1" fmla="*/ 4 h 140"/>
                  <a:gd name="T2" fmla="*/ 9 w 236"/>
                  <a:gd name="T3" fmla="*/ 4 h 140"/>
                  <a:gd name="T4" fmla="*/ 17 w 236"/>
                  <a:gd name="T5" fmla="*/ 4 h 140"/>
                  <a:gd name="T6" fmla="*/ 32 w 236"/>
                  <a:gd name="T7" fmla="*/ 3 h 140"/>
                  <a:gd name="T8" fmla="*/ 40 w 236"/>
                  <a:gd name="T9" fmla="*/ 1 h 140"/>
                  <a:gd name="T10" fmla="*/ 50 w 236"/>
                  <a:gd name="T11" fmla="*/ 1 h 140"/>
                  <a:gd name="T12" fmla="*/ 58 w 236"/>
                  <a:gd name="T13" fmla="*/ 0 h 140"/>
                  <a:gd name="T14" fmla="*/ 72 w 236"/>
                  <a:gd name="T15" fmla="*/ 1 h 140"/>
                  <a:gd name="T16" fmla="*/ 81 w 236"/>
                  <a:gd name="T17" fmla="*/ 1 h 140"/>
                  <a:gd name="T18" fmla="*/ 90 w 236"/>
                  <a:gd name="T19" fmla="*/ 2 h 140"/>
                  <a:gd name="T20" fmla="*/ 99 w 236"/>
                  <a:gd name="T21" fmla="*/ 4 h 140"/>
                  <a:gd name="T22" fmla="*/ 121 w 236"/>
                  <a:gd name="T23" fmla="*/ 4 h 140"/>
                  <a:gd name="T24" fmla="*/ 138 w 236"/>
                  <a:gd name="T25" fmla="*/ 9 h 140"/>
                  <a:gd name="T26" fmla="*/ 148 w 236"/>
                  <a:gd name="T27" fmla="*/ 11 h 140"/>
                  <a:gd name="T28" fmla="*/ 159 w 236"/>
                  <a:gd name="T29" fmla="*/ 13 h 140"/>
                  <a:gd name="T30" fmla="*/ 167 w 236"/>
                  <a:gd name="T31" fmla="*/ 16 h 140"/>
                  <a:gd name="T32" fmla="*/ 175 w 236"/>
                  <a:gd name="T33" fmla="*/ 19 h 140"/>
                  <a:gd name="T34" fmla="*/ 183 w 236"/>
                  <a:gd name="T35" fmla="*/ 21 h 140"/>
                  <a:gd name="T36" fmla="*/ 193 w 236"/>
                  <a:gd name="T37" fmla="*/ 24 h 140"/>
                  <a:gd name="T38" fmla="*/ 202 w 236"/>
                  <a:gd name="T39" fmla="*/ 28 h 140"/>
                  <a:gd name="T40" fmla="*/ 209 w 236"/>
                  <a:gd name="T41" fmla="*/ 32 h 140"/>
                  <a:gd name="T42" fmla="*/ 215 w 236"/>
                  <a:gd name="T43" fmla="*/ 35 h 140"/>
                  <a:gd name="T44" fmla="*/ 223 w 236"/>
                  <a:gd name="T45" fmla="*/ 40 h 140"/>
                  <a:gd name="T46" fmla="*/ 237 w 236"/>
                  <a:gd name="T47" fmla="*/ 48 h 140"/>
                  <a:gd name="T48" fmla="*/ 243 w 236"/>
                  <a:gd name="T49" fmla="*/ 53 h 140"/>
                  <a:gd name="T50" fmla="*/ 249 w 236"/>
                  <a:gd name="T51" fmla="*/ 56 h 140"/>
                  <a:gd name="T52" fmla="*/ 254 w 236"/>
                  <a:gd name="T53" fmla="*/ 63 h 140"/>
                  <a:gd name="T54" fmla="*/ 258 w 236"/>
                  <a:gd name="T55" fmla="*/ 67 h 140"/>
                  <a:gd name="T56" fmla="*/ 264 w 236"/>
                  <a:gd name="T57" fmla="*/ 72 h 140"/>
                  <a:gd name="T58" fmla="*/ 267 w 236"/>
                  <a:gd name="T59" fmla="*/ 78 h 140"/>
                  <a:gd name="T60" fmla="*/ 259 w 236"/>
                  <a:gd name="T61" fmla="*/ 79 h 140"/>
                  <a:gd name="T62" fmla="*/ 255 w 236"/>
                  <a:gd name="T63" fmla="*/ 74 h 140"/>
                  <a:gd name="T64" fmla="*/ 251 w 236"/>
                  <a:gd name="T65" fmla="*/ 70 h 140"/>
                  <a:gd name="T66" fmla="*/ 247 w 236"/>
                  <a:gd name="T67" fmla="*/ 63 h 140"/>
                  <a:gd name="T68" fmla="*/ 241 w 236"/>
                  <a:gd name="T69" fmla="*/ 60 h 140"/>
                  <a:gd name="T70" fmla="*/ 235 w 236"/>
                  <a:gd name="T71" fmla="*/ 56 h 140"/>
                  <a:gd name="T72" fmla="*/ 229 w 236"/>
                  <a:gd name="T73" fmla="*/ 50 h 140"/>
                  <a:gd name="T74" fmla="*/ 215 w 236"/>
                  <a:gd name="T75" fmla="*/ 43 h 140"/>
                  <a:gd name="T76" fmla="*/ 210 w 236"/>
                  <a:gd name="T77" fmla="*/ 38 h 140"/>
                  <a:gd name="T78" fmla="*/ 203 w 236"/>
                  <a:gd name="T79" fmla="*/ 35 h 140"/>
                  <a:gd name="T80" fmla="*/ 195 w 236"/>
                  <a:gd name="T81" fmla="*/ 31 h 140"/>
                  <a:gd name="T82" fmla="*/ 187 w 236"/>
                  <a:gd name="T83" fmla="*/ 29 h 140"/>
                  <a:gd name="T84" fmla="*/ 178 w 236"/>
                  <a:gd name="T85" fmla="*/ 25 h 140"/>
                  <a:gd name="T86" fmla="*/ 170 w 236"/>
                  <a:gd name="T87" fmla="*/ 22 h 140"/>
                  <a:gd name="T88" fmla="*/ 163 w 236"/>
                  <a:gd name="T89" fmla="*/ 19 h 140"/>
                  <a:gd name="T90" fmla="*/ 154 w 236"/>
                  <a:gd name="T91" fmla="*/ 17 h 140"/>
                  <a:gd name="T92" fmla="*/ 144 w 236"/>
                  <a:gd name="T93" fmla="*/ 15 h 140"/>
                  <a:gd name="T94" fmla="*/ 135 w 236"/>
                  <a:gd name="T95" fmla="*/ 12 h 140"/>
                  <a:gd name="T96" fmla="*/ 119 w 236"/>
                  <a:gd name="T97" fmla="*/ 10 h 140"/>
                  <a:gd name="T98" fmla="*/ 97 w 236"/>
                  <a:gd name="T99" fmla="*/ 7 h 140"/>
                  <a:gd name="T100" fmla="*/ 89 w 236"/>
                  <a:gd name="T101" fmla="*/ 5 h 140"/>
                  <a:gd name="T102" fmla="*/ 80 w 236"/>
                  <a:gd name="T103" fmla="*/ 4 h 140"/>
                  <a:gd name="T104" fmla="*/ 72 w 236"/>
                  <a:gd name="T105" fmla="*/ 4 h 140"/>
                  <a:gd name="T106" fmla="*/ 58 w 236"/>
                  <a:gd name="T107" fmla="*/ 4 h 140"/>
                  <a:gd name="T108" fmla="*/ 50 w 236"/>
                  <a:gd name="T109" fmla="*/ 4 h 140"/>
                  <a:gd name="T110" fmla="*/ 41 w 236"/>
                  <a:gd name="T111" fmla="*/ 4 h 140"/>
                  <a:gd name="T112" fmla="*/ 33 w 236"/>
                  <a:gd name="T113" fmla="*/ 6 h 140"/>
                  <a:gd name="T114" fmla="*/ 19 w 236"/>
                  <a:gd name="T115" fmla="*/ 7 h 140"/>
                  <a:gd name="T116" fmla="*/ 11 w 236"/>
                  <a:gd name="T117" fmla="*/ 8 h 140"/>
                  <a:gd name="T118" fmla="*/ 2 w 236"/>
                  <a:gd name="T119" fmla="*/ 10 h 140"/>
                  <a:gd name="T120" fmla="*/ 0 w 236"/>
                  <a:gd name="T121" fmla="*/ 4 h 1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6"/>
                  <a:gd name="T184" fmla="*/ 0 h 140"/>
                  <a:gd name="T185" fmla="*/ 236 w 236"/>
                  <a:gd name="T186" fmla="*/ 140 h 14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6" h="140">
                    <a:moveTo>
                      <a:pt x="0" y="9"/>
                    </a:moveTo>
                    <a:lnTo>
                      <a:pt x="9" y="7"/>
                    </a:lnTo>
                    <a:lnTo>
                      <a:pt x="17" y="4"/>
                    </a:lnTo>
                    <a:lnTo>
                      <a:pt x="27" y="3"/>
                    </a:lnTo>
                    <a:lnTo>
                      <a:pt x="35" y="1"/>
                    </a:lnTo>
                    <a:lnTo>
                      <a:pt x="45" y="1"/>
                    </a:lnTo>
                    <a:lnTo>
                      <a:pt x="53" y="0"/>
                    </a:lnTo>
                    <a:lnTo>
                      <a:pt x="62" y="1"/>
                    </a:lnTo>
                    <a:lnTo>
                      <a:pt x="71" y="1"/>
                    </a:lnTo>
                    <a:lnTo>
                      <a:pt x="80" y="2"/>
                    </a:lnTo>
                    <a:lnTo>
                      <a:pt x="89" y="4"/>
                    </a:lnTo>
                    <a:lnTo>
                      <a:pt x="106" y="9"/>
                    </a:lnTo>
                    <a:lnTo>
                      <a:pt x="123" y="15"/>
                    </a:lnTo>
                    <a:lnTo>
                      <a:pt x="131" y="19"/>
                    </a:lnTo>
                    <a:lnTo>
                      <a:pt x="139" y="23"/>
                    </a:lnTo>
                    <a:lnTo>
                      <a:pt x="147" y="28"/>
                    </a:lnTo>
                    <a:lnTo>
                      <a:pt x="155" y="32"/>
                    </a:lnTo>
                    <a:lnTo>
                      <a:pt x="162" y="38"/>
                    </a:lnTo>
                    <a:lnTo>
                      <a:pt x="170" y="43"/>
                    </a:lnTo>
                    <a:lnTo>
                      <a:pt x="177" y="49"/>
                    </a:lnTo>
                    <a:lnTo>
                      <a:pt x="184" y="56"/>
                    </a:lnTo>
                    <a:lnTo>
                      <a:pt x="190" y="62"/>
                    </a:lnTo>
                    <a:lnTo>
                      <a:pt x="197" y="70"/>
                    </a:lnTo>
                    <a:lnTo>
                      <a:pt x="209" y="85"/>
                    </a:lnTo>
                    <a:lnTo>
                      <a:pt x="214" y="93"/>
                    </a:lnTo>
                    <a:lnTo>
                      <a:pt x="219" y="101"/>
                    </a:lnTo>
                    <a:lnTo>
                      <a:pt x="224" y="110"/>
                    </a:lnTo>
                    <a:lnTo>
                      <a:pt x="228" y="118"/>
                    </a:lnTo>
                    <a:lnTo>
                      <a:pt x="233" y="128"/>
                    </a:lnTo>
                    <a:lnTo>
                      <a:pt x="236" y="137"/>
                    </a:lnTo>
                    <a:lnTo>
                      <a:pt x="229" y="140"/>
                    </a:lnTo>
                    <a:lnTo>
                      <a:pt x="225" y="131"/>
                    </a:lnTo>
                    <a:lnTo>
                      <a:pt x="221" y="122"/>
                    </a:lnTo>
                    <a:lnTo>
                      <a:pt x="217" y="113"/>
                    </a:lnTo>
                    <a:lnTo>
                      <a:pt x="212" y="105"/>
                    </a:lnTo>
                    <a:lnTo>
                      <a:pt x="207" y="97"/>
                    </a:lnTo>
                    <a:lnTo>
                      <a:pt x="202" y="89"/>
                    </a:lnTo>
                    <a:lnTo>
                      <a:pt x="190" y="75"/>
                    </a:lnTo>
                    <a:lnTo>
                      <a:pt x="185" y="68"/>
                    </a:lnTo>
                    <a:lnTo>
                      <a:pt x="178" y="62"/>
                    </a:lnTo>
                    <a:lnTo>
                      <a:pt x="172" y="55"/>
                    </a:lnTo>
                    <a:lnTo>
                      <a:pt x="165" y="50"/>
                    </a:lnTo>
                    <a:lnTo>
                      <a:pt x="158" y="44"/>
                    </a:lnTo>
                    <a:lnTo>
                      <a:pt x="150" y="39"/>
                    </a:lnTo>
                    <a:lnTo>
                      <a:pt x="143" y="34"/>
                    </a:lnTo>
                    <a:lnTo>
                      <a:pt x="135" y="30"/>
                    </a:lnTo>
                    <a:lnTo>
                      <a:pt x="128" y="26"/>
                    </a:lnTo>
                    <a:lnTo>
                      <a:pt x="120" y="22"/>
                    </a:lnTo>
                    <a:lnTo>
                      <a:pt x="104" y="17"/>
                    </a:lnTo>
                    <a:lnTo>
                      <a:pt x="87" y="12"/>
                    </a:lnTo>
                    <a:lnTo>
                      <a:pt x="79" y="10"/>
                    </a:lnTo>
                    <a:lnTo>
                      <a:pt x="70" y="9"/>
                    </a:lnTo>
                    <a:lnTo>
                      <a:pt x="62" y="9"/>
                    </a:lnTo>
                    <a:lnTo>
                      <a:pt x="53" y="8"/>
                    </a:lnTo>
                    <a:lnTo>
                      <a:pt x="45" y="9"/>
                    </a:lnTo>
                    <a:lnTo>
                      <a:pt x="36" y="9"/>
                    </a:lnTo>
                    <a:lnTo>
                      <a:pt x="28" y="11"/>
                    </a:lnTo>
                    <a:lnTo>
                      <a:pt x="19" y="12"/>
                    </a:lnTo>
                    <a:lnTo>
                      <a:pt x="11" y="14"/>
                    </a:lnTo>
                    <a:lnTo>
                      <a:pt x="2" y="1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3" name="Freeform 294"/>
              <p:cNvSpPr>
                <a:spLocks/>
              </p:cNvSpPr>
              <p:nvPr/>
            </p:nvSpPr>
            <p:spPr bwMode="auto">
              <a:xfrm>
                <a:off x="1645" y="1317"/>
                <a:ext cx="6" cy="7"/>
              </a:xfrm>
              <a:custGeom>
                <a:avLst/>
                <a:gdLst>
                  <a:gd name="T0" fmla="*/ 3 w 6"/>
                  <a:gd name="T1" fmla="*/ 0 h 8"/>
                  <a:gd name="T2" fmla="*/ 0 w 6"/>
                  <a:gd name="T3" fmla="*/ 1 h 8"/>
                  <a:gd name="T4" fmla="*/ 3 w 6"/>
                  <a:gd name="T5" fmla="*/ 0 h 8"/>
                  <a:gd name="T6" fmla="*/ 5 w 6"/>
                  <a:gd name="T7" fmla="*/ 4 h 8"/>
                  <a:gd name="T8" fmla="*/ 6 w 6"/>
                  <a:gd name="T9" fmla="*/ 4 h 8"/>
                  <a:gd name="T10" fmla="*/ 3 w 6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8"/>
                  <a:gd name="T20" fmla="*/ 6 w 6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8">
                    <a:moveTo>
                      <a:pt x="3" y="0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4" name="Freeform 295"/>
              <p:cNvSpPr>
                <a:spLocks/>
              </p:cNvSpPr>
              <p:nvPr/>
            </p:nvSpPr>
            <p:spPr bwMode="auto">
              <a:xfrm>
                <a:off x="1882" y="1431"/>
                <a:ext cx="8" cy="3"/>
              </a:xfrm>
              <a:custGeom>
                <a:avLst/>
                <a:gdLst>
                  <a:gd name="T0" fmla="*/ 8 w 8"/>
                  <a:gd name="T1" fmla="*/ 0 h 3"/>
                  <a:gd name="T2" fmla="*/ 0 w 8"/>
                  <a:gd name="T3" fmla="*/ 3 h 3"/>
                  <a:gd name="T4" fmla="*/ 1 w 8"/>
                  <a:gd name="T5" fmla="*/ 3 h 3"/>
                  <a:gd name="T6" fmla="*/ 8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3"/>
                  <a:gd name="T14" fmla="*/ 8 w 8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3">
                    <a:moveTo>
                      <a:pt x="8" y="0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5" name="Freeform 296"/>
              <p:cNvSpPr>
                <a:spLocks/>
              </p:cNvSpPr>
              <p:nvPr/>
            </p:nvSpPr>
            <p:spPr bwMode="auto">
              <a:xfrm>
                <a:off x="1742" y="1572"/>
                <a:ext cx="32" cy="32"/>
              </a:xfrm>
              <a:custGeom>
                <a:avLst/>
                <a:gdLst>
                  <a:gd name="T0" fmla="*/ 3 w 32"/>
                  <a:gd name="T1" fmla="*/ 19 h 36"/>
                  <a:gd name="T2" fmla="*/ 2 w 32"/>
                  <a:gd name="T3" fmla="*/ 18 h 36"/>
                  <a:gd name="T4" fmla="*/ 0 w 32"/>
                  <a:gd name="T5" fmla="*/ 16 h 36"/>
                  <a:gd name="T6" fmla="*/ 0 w 32"/>
                  <a:gd name="T7" fmla="*/ 14 h 36"/>
                  <a:gd name="T8" fmla="*/ 0 w 32"/>
                  <a:gd name="T9" fmla="*/ 12 h 36"/>
                  <a:gd name="T10" fmla="*/ 0 w 32"/>
                  <a:gd name="T11" fmla="*/ 11 h 36"/>
                  <a:gd name="T12" fmla="*/ 1 w 32"/>
                  <a:gd name="T13" fmla="*/ 9 h 36"/>
                  <a:gd name="T14" fmla="*/ 3 w 32"/>
                  <a:gd name="T15" fmla="*/ 8 h 36"/>
                  <a:gd name="T16" fmla="*/ 5 w 32"/>
                  <a:gd name="T17" fmla="*/ 5 h 36"/>
                  <a:gd name="T18" fmla="*/ 8 w 32"/>
                  <a:gd name="T19" fmla="*/ 4 h 36"/>
                  <a:gd name="T20" fmla="*/ 11 w 32"/>
                  <a:gd name="T21" fmla="*/ 4 h 36"/>
                  <a:gd name="T22" fmla="*/ 14 w 32"/>
                  <a:gd name="T23" fmla="*/ 2 h 36"/>
                  <a:gd name="T24" fmla="*/ 17 w 32"/>
                  <a:gd name="T25" fmla="*/ 1 h 36"/>
                  <a:gd name="T26" fmla="*/ 20 w 32"/>
                  <a:gd name="T27" fmla="*/ 0 h 36"/>
                  <a:gd name="T28" fmla="*/ 23 w 32"/>
                  <a:gd name="T29" fmla="*/ 0 h 36"/>
                  <a:gd name="T30" fmla="*/ 26 w 32"/>
                  <a:gd name="T31" fmla="*/ 1 h 36"/>
                  <a:gd name="T32" fmla="*/ 28 w 32"/>
                  <a:gd name="T33" fmla="*/ 2 h 36"/>
                  <a:gd name="T34" fmla="*/ 30 w 32"/>
                  <a:gd name="T35" fmla="*/ 4 h 36"/>
                  <a:gd name="T36" fmla="*/ 31 w 32"/>
                  <a:gd name="T37" fmla="*/ 4 h 36"/>
                  <a:gd name="T38" fmla="*/ 32 w 32"/>
                  <a:gd name="T39" fmla="*/ 5 h 36"/>
                  <a:gd name="T40" fmla="*/ 32 w 32"/>
                  <a:gd name="T41" fmla="*/ 8 h 36"/>
                  <a:gd name="T42" fmla="*/ 31 w 32"/>
                  <a:gd name="T43" fmla="*/ 10 h 36"/>
                  <a:gd name="T44" fmla="*/ 30 w 32"/>
                  <a:gd name="T45" fmla="*/ 11 h 36"/>
                  <a:gd name="T46" fmla="*/ 28 w 32"/>
                  <a:gd name="T47" fmla="*/ 12 h 36"/>
                  <a:gd name="T48" fmla="*/ 26 w 32"/>
                  <a:gd name="T49" fmla="*/ 15 h 36"/>
                  <a:gd name="T50" fmla="*/ 23 w 32"/>
                  <a:gd name="T51" fmla="*/ 17 h 36"/>
                  <a:gd name="T52" fmla="*/ 21 w 32"/>
                  <a:gd name="T53" fmla="*/ 18 h 36"/>
                  <a:gd name="T54" fmla="*/ 17 w 32"/>
                  <a:gd name="T55" fmla="*/ 19 h 36"/>
                  <a:gd name="T56" fmla="*/ 14 w 32"/>
                  <a:gd name="T57" fmla="*/ 20 h 36"/>
                  <a:gd name="T58" fmla="*/ 11 w 32"/>
                  <a:gd name="T59" fmla="*/ 20 h 36"/>
                  <a:gd name="T60" fmla="*/ 8 w 32"/>
                  <a:gd name="T61" fmla="*/ 20 h 36"/>
                  <a:gd name="T62" fmla="*/ 6 w 32"/>
                  <a:gd name="T63" fmla="*/ 20 h 36"/>
                  <a:gd name="T64" fmla="*/ 3 w 32"/>
                  <a:gd name="T65" fmla="*/ 19 h 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2"/>
                  <a:gd name="T100" fmla="*/ 0 h 36"/>
                  <a:gd name="T101" fmla="*/ 32 w 32"/>
                  <a:gd name="T102" fmla="*/ 36 h 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2" h="36">
                    <a:moveTo>
                      <a:pt x="3" y="34"/>
                    </a:moveTo>
                    <a:lnTo>
                      <a:pt x="2" y="32"/>
                    </a:lnTo>
                    <a:lnTo>
                      <a:pt x="0" y="29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1" y="16"/>
                    </a:lnTo>
                    <a:lnTo>
                      <a:pt x="3" y="13"/>
                    </a:lnTo>
                    <a:lnTo>
                      <a:pt x="5" y="10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4" y="2"/>
                    </a:lnTo>
                    <a:lnTo>
                      <a:pt x="17" y="1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6" y="1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1" y="7"/>
                    </a:lnTo>
                    <a:lnTo>
                      <a:pt x="32" y="10"/>
                    </a:lnTo>
                    <a:lnTo>
                      <a:pt x="32" y="13"/>
                    </a:lnTo>
                    <a:lnTo>
                      <a:pt x="31" y="17"/>
                    </a:lnTo>
                    <a:lnTo>
                      <a:pt x="30" y="20"/>
                    </a:lnTo>
                    <a:lnTo>
                      <a:pt x="28" y="23"/>
                    </a:lnTo>
                    <a:lnTo>
                      <a:pt x="26" y="27"/>
                    </a:lnTo>
                    <a:lnTo>
                      <a:pt x="23" y="30"/>
                    </a:lnTo>
                    <a:lnTo>
                      <a:pt x="21" y="32"/>
                    </a:lnTo>
                    <a:lnTo>
                      <a:pt x="17" y="34"/>
                    </a:lnTo>
                    <a:lnTo>
                      <a:pt x="14" y="35"/>
                    </a:lnTo>
                    <a:lnTo>
                      <a:pt x="11" y="36"/>
                    </a:lnTo>
                    <a:lnTo>
                      <a:pt x="8" y="36"/>
                    </a:lnTo>
                    <a:lnTo>
                      <a:pt x="6" y="35"/>
                    </a:lnTo>
                    <a:lnTo>
                      <a:pt x="3" y="34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6" name="Freeform 297"/>
              <p:cNvSpPr>
                <a:spLocks/>
              </p:cNvSpPr>
              <p:nvPr/>
            </p:nvSpPr>
            <p:spPr bwMode="auto">
              <a:xfrm>
                <a:off x="1737" y="1578"/>
                <a:ext cx="14" cy="27"/>
              </a:xfrm>
              <a:custGeom>
                <a:avLst/>
                <a:gdLst>
                  <a:gd name="T0" fmla="*/ 4 w 13"/>
                  <a:gd name="T1" fmla="*/ 18 h 30"/>
                  <a:gd name="T2" fmla="*/ 2 w 13"/>
                  <a:gd name="T3" fmla="*/ 16 h 30"/>
                  <a:gd name="T4" fmla="*/ 1 w 13"/>
                  <a:gd name="T5" fmla="*/ 14 h 30"/>
                  <a:gd name="T6" fmla="*/ 0 w 13"/>
                  <a:gd name="T7" fmla="*/ 12 h 30"/>
                  <a:gd name="T8" fmla="*/ 0 w 13"/>
                  <a:gd name="T9" fmla="*/ 10 h 30"/>
                  <a:gd name="T10" fmla="*/ 0 w 13"/>
                  <a:gd name="T11" fmla="*/ 7 h 30"/>
                  <a:gd name="T12" fmla="*/ 2 w 13"/>
                  <a:gd name="T13" fmla="*/ 5 h 30"/>
                  <a:gd name="T14" fmla="*/ 4 w 13"/>
                  <a:gd name="T15" fmla="*/ 4 h 30"/>
                  <a:gd name="T16" fmla="*/ 6 w 13"/>
                  <a:gd name="T17" fmla="*/ 0 h 30"/>
                  <a:gd name="T18" fmla="*/ 18 w 13"/>
                  <a:gd name="T19" fmla="*/ 5 h 30"/>
                  <a:gd name="T20" fmla="*/ 15 w 13"/>
                  <a:gd name="T21" fmla="*/ 5 h 30"/>
                  <a:gd name="T22" fmla="*/ 14 w 13"/>
                  <a:gd name="T23" fmla="*/ 6 h 30"/>
                  <a:gd name="T24" fmla="*/ 13 w 13"/>
                  <a:gd name="T25" fmla="*/ 9 h 30"/>
                  <a:gd name="T26" fmla="*/ 12 w 13"/>
                  <a:gd name="T27" fmla="*/ 11 h 30"/>
                  <a:gd name="T28" fmla="*/ 13 w 13"/>
                  <a:gd name="T29" fmla="*/ 12 h 30"/>
                  <a:gd name="T30" fmla="*/ 13 w 13"/>
                  <a:gd name="T31" fmla="*/ 13 h 30"/>
                  <a:gd name="T32" fmla="*/ 14 w 13"/>
                  <a:gd name="T33" fmla="*/ 14 h 30"/>
                  <a:gd name="T34" fmla="*/ 15 w 13"/>
                  <a:gd name="T35" fmla="*/ 14 h 30"/>
                  <a:gd name="T36" fmla="*/ 4 w 13"/>
                  <a:gd name="T37" fmla="*/ 18 h 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"/>
                  <a:gd name="T58" fmla="*/ 0 h 30"/>
                  <a:gd name="T59" fmla="*/ 13 w 13"/>
                  <a:gd name="T60" fmla="*/ 30 h 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" h="30">
                    <a:moveTo>
                      <a:pt x="4" y="30"/>
                    </a:moveTo>
                    <a:lnTo>
                      <a:pt x="2" y="27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13" y="5"/>
                    </a:lnTo>
                    <a:lnTo>
                      <a:pt x="10" y="8"/>
                    </a:lnTo>
                    <a:lnTo>
                      <a:pt x="9" y="11"/>
                    </a:lnTo>
                    <a:lnTo>
                      <a:pt x="8" y="14"/>
                    </a:lnTo>
                    <a:lnTo>
                      <a:pt x="7" y="17"/>
                    </a:lnTo>
                    <a:lnTo>
                      <a:pt x="8" y="19"/>
                    </a:lnTo>
                    <a:lnTo>
                      <a:pt x="8" y="21"/>
                    </a:lnTo>
                    <a:lnTo>
                      <a:pt x="9" y="23"/>
                    </a:lnTo>
                    <a:lnTo>
                      <a:pt x="10" y="24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7" name="Freeform 298"/>
              <p:cNvSpPr>
                <a:spLocks/>
              </p:cNvSpPr>
              <p:nvPr/>
            </p:nvSpPr>
            <p:spPr bwMode="auto">
              <a:xfrm>
                <a:off x="1744" y="1568"/>
                <a:ext cx="28" cy="14"/>
              </a:xfrm>
              <a:custGeom>
                <a:avLst/>
                <a:gdLst>
                  <a:gd name="T0" fmla="*/ 0 w 28"/>
                  <a:gd name="T1" fmla="*/ 6 h 16"/>
                  <a:gd name="T2" fmla="*/ 3 w 28"/>
                  <a:gd name="T3" fmla="*/ 4 h 16"/>
                  <a:gd name="T4" fmla="*/ 7 w 28"/>
                  <a:gd name="T5" fmla="*/ 4 h 16"/>
                  <a:gd name="T6" fmla="*/ 10 w 28"/>
                  <a:gd name="T7" fmla="*/ 3 h 16"/>
                  <a:gd name="T8" fmla="*/ 14 w 28"/>
                  <a:gd name="T9" fmla="*/ 1 h 16"/>
                  <a:gd name="T10" fmla="*/ 18 w 28"/>
                  <a:gd name="T11" fmla="*/ 0 h 16"/>
                  <a:gd name="T12" fmla="*/ 22 w 28"/>
                  <a:gd name="T13" fmla="*/ 0 h 16"/>
                  <a:gd name="T14" fmla="*/ 25 w 28"/>
                  <a:gd name="T15" fmla="*/ 1 h 16"/>
                  <a:gd name="T16" fmla="*/ 28 w 28"/>
                  <a:gd name="T17" fmla="*/ 3 h 16"/>
                  <a:gd name="T18" fmla="*/ 24 w 28"/>
                  <a:gd name="T19" fmla="*/ 5 h 16"/>
                  <a:gd name="T20" fmla="*/ 22 w 28"/>
                  <a:gd name="T21" fmla="*/ 4 h 16"/>
                  <a:gd name="T22" fmla="*/ 21 w 28"/>
                  <a:gd name="T23" fmla="*/ 4 h 16"/>
                  <a:gd name="T24" fmla="*/ 19 w 28"/>
                  <a:gd name="T25" fmla="*/ 4 h 16"/>
                  <a:gd name="T26" fmla="*/ 16 w 28"/>
                  <a:gd name="T27" fmla="*/ 4 h 16"/>
                  <a:gd name="T28" fmla="*/ 14 w 28"/>
                  <a:gd name="T29" fmla="*/ 5 h 16"/>
                  <a:gd name="T30" fmla="*/ 11 w 28"/>
                  <a:gd name="T31" fmla="*/ 6 h 16"/>
                  <a:gd name="T32" fmla="*/ 9 w 28"/>
                  <a:gd name="T33" fmla="*/ 7 h 16"/>
                  <a:gd name="T34" fmla="*/ 6 w 28"/>
                  <a:gd name="T35" fmla="*/ 8 h 16"/>
                  <a:gd name="T36" fmla="*/ 0 w 28"/>
                  <a:gd name="T37" fmla="*/ 6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0" y="11"/>
                    </a:moveTo>
                    <a:lnTo>
                      <a:pt x="3" y="8"/>
                    </a:lnTo>
                    <a:lnTo>
                      <a:pt x="7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5" y="1"/>
                    </a:lnTo>
                    <a:lnTo>
                      <a:pt x="28" y="3"/>
                    </a:lnTo>
                    <a:lnTo>
                      <a:pt x="24" y="10"/>
                    </a:lnTo>
                    <a:lnTo>
                      <a:pt x="22" y="9"/>
                    </a:lnTo>
                    <a:lnTo>
                      <a:pt x="21" y="8"/>
                    </a:lnTo>
                    <a:lnTo>
                      <a:pt x="19" y="8"/>
                    </a:lnTo>
                    <a:lnTo>
                      <a:pt x="16" y="9"/>
                    </a:lnTo>
                    <a:lnTo>
                      <a:pt x="14" y="10"/>
                    </a:lnTo>
                    <a:lnTo>
                      <a:pt x="11" y="11"/>
                    </a:lnTo>
                    <a:lnTo>
                      <a:pt x="9" y="14"/>
                    </a:lnTo>
                    <a:lnTo>
                      <a:pt x="6" y="16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8" name="Freeform 299"/>
              <p:cNvSpPr>
                <a:spLocks/>
              </p:cNvSpPr>
              <p:nvPr/>
            </p:nvSpPr>
            <p:spPr bwMode="auto">
              <a:xfrm>
                <a:off x="1744" y="1577"/>
                <a:ext cx="7" cy="5"/>
              </a:xfrm>
              <a:custGeom>
                <a:avLst/>
                <a:gdLst>
                  <a:gd name="T0" fmla="*/ 0 w 7"/>
                  <a:gd name="T1" fmla="*/ 1 h 6"/>
                  <a:gd name="T2" fmla="*/ 1 w 7"/>
                  <a:gd name="T3" fmla="*/ 0 h 6"/>
                  <a:gd name="T4" fmla="*/ 0 w 7"/>
                  <a:gd name="T5" fmla="*/ 1 h 6"/>
                  <a:gd name="T6" fmla="*/ 6 w 7"/>
                  <a:gd name="T7" fmla="*/ 3 h 6"/>
                  <a:gd name="T8" fmla="*/ 7 w 7"/>
                  <a:gd name="T9" fmla="*/ 3 h 6"/>
                  <a:gd name="T10" fmla="*/ 0 w 7"/>
                  <a:gd name="T11" fmla="*/ 1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6"/>
                  <a:gd name="T20" fmla="*/ 7 w 7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6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9" name="Freeform 300"/>
              <p:cNvSpPr>
                <a:spLocks/>
              </p:cNvSpPr>
              <p:nvPr/>
            </p:nvSpPr>
            <p:spPr bwMode="auto">
              <a:xfrm>
                <a:off x="1765" y="1572"/>
                <a:ext cx="14" cy="26"/>
              </a:xfrm>
              <a:custGeom>
                <a:avLst/>
                <a:gdLst>
                  <a:gd name="T0" fmla="*/ 13 w 13"/>
                  <a:gd name="T1" fmla="*/ 0 h 29"/>
                  <a:gd name="T2" fmla="*/ 15 w 13"/>
                  <a:gd name="T3" fmla="*/ 2 h 29"/>
                  <a:gd name="T4" fmla="*/ 17 w 13"/>
                  <a:gd name="T5" fmla="*/ 4 h 29"/>
                  <a:gd name="T6" fmla="*/ 18 w 13"/>
                  <a:gd name="T7" fmla="*/ 5 h 29"/>
                  <a:gd name="T8" fmla="*/ 18 w 13"/>
                  <a:gd name="T9" fmla="*/ 8 h 29"/>
                  <a:gd name="T10" fmla="*/ 17 w 13"/>
                  <a:gd name="T11" fmla="*/ 11 h 29"/>
                  <a:gd name="T12" fmla="*/ 16 w 13"/>
                  <a:gd name="T13" fmla="*/ 12 h 29"/>
                  <a:gd name="T14" fmla="*/ 14 w 13"/>
                  <a:gd name="T15" fmla="*/ 14 h 29"/>
                  <a:gd name="T16" fmla="*/ 6 w 13"/>
                  <a:gd name="T17" fmla="*/ 17 h 29"/>
                  <a:gd name="T18" fmla="*/ 0 w 13"/>
                  <a:gd name="T19" fmla="*/ 14 h 29"/>
                  <a:gd name="T20" fmla="*/ 2 w 13"/>
                  <a:gd name="T21" fmla="*/ 12 h 29"/>
                  <a:gd name="T22" fmla="*/ 3 w 13"/>
                  <a:gd name="T23" fmla="*/ 11 h 29"/>
                  <a:gd name="T24" fmla="*/ 4 w 13"/>
                  <a:gd name="T25" fmla="*/ 10 h 29"/>
                  <a:gd name="T26" fmla="*/ 5 w 13"/>
                  <a:gd name="T27" fmla="*/ 8 h 29"/>
                  <a:gd name="T28" fmla="*/ 5 w 13"/>
                  <a:gd name="T29" fmla="*/ 5 h 29"/>
                  <a:gd name="T30" fmla="*/ 5 w 13"/>
                  <a:gd name="T31" fmla="*/ 4 h 29"/>
                  <a:gd name="T32" fmla="*/ 4 w 13"/>
                  <a:gd name="T33" fmla="*/ 4 h 29"/>
                  <a:gd name="T34" fmla="*/ 2 w 13"/>
                  <a:gd name="T35" fmla="*/ 4 h 29"/>
                  <a:gd name="T36" fmla="*/ 13 w 13"/>
                  <a:gd name="T37" fmla="*/ 0 h 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"/>
                  <a:gd name="T58" fmla="*/ 0 h 29"/>
                  <a:gd name="T59" fmla="*/ 13 w 13"/>
                  <a:gd name="T60" fmla="*/ 29 h 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" h="29">
                    <a:moveTo>
                      <a:pt x="8" y="0"/>
                    </a:moveTo>
                    <a:lnTo>
                      <a:pt x="10" y="2"/>
                    </a:lnTo>
                    <a:lnTo>
                      <a:pt x="12" y="6"/>
                    </a:lnTo>
                    <a:lnTo>
                      <a:pt x="13" y="10"/>
                    </a:lnTo>
                    <a:lnTo>
                      <a:pt x="13" y="13"/>
                    </a:lnTo>
                    <a:lnTo>
                      <a:pt x="12" y="18"/>
                    </a:lnTo>
                    <a:lnTo>
                      <a:pt x="11" y="21"/>
                    </a:lnTo>
                    <a:lnTo>
                      <a:pt x="9" y="25"/>
                    </a:lnTo>
                    <a:lnTo>
                      <a:pt x="6" y="29"/>
                    </a:lnTo>
                    <a:lnTo>
                      <a:pt x="0" y="25"/>
                    </a:lnTo>
                    <a:lnTo>
                      <a:pt x="2" y="21"/>
                    </a:lnTo>
                    <a:lnTo>
                      <a:pt x="3" y="19"/>
                    </a:lnTo>
                    <a:lnTo>
                      <a:pt x="4" y="16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0" name="Freeform 301"/>
              <p:cNvSpPr>
                <a:spLocks/>
              </p:cNvSpPr>
              <p:nvPr/>
            </p:nvSpPr>
            <p:spPr bwMode="auto">
              <a:xfrm>
                <a:off x="1767" y="1571"/>
                <a:ext cx="6" cy="6"/>
              </a:xfrm>
              <a:custGeom>
                <a:avLst/>
                <a:gdLst>
                  <a:gd name="T0" fmla="*/ 5 w 6"/>
                  <a:gd name="T1" fmla="*/ 0 h 7"/>
                  <a:gd name="T2" fmla="*/ 6 w 6"/>
                  <a:gd name="T3" fmla="*/ 1 h 7"/>
                  <a:gd name="T4" fmla="*/ 0 w 6"/>
                  <a:gd name="T5" fmla="*/ 3 h 7"/>
                  <a:gd name="T6" fmla="*/ 1 w 6"/>
                  <a:gd name="T7" fmla="*/ 3 h 7"/>
                  <a:gd name="T8" fmla="*/ 5 w 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"/>
                  <a:gd name="T17" fmla="*/ 6 w 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">
                    <a:moveTo>
                      <a:pt x="5" y="0"/>
                    </a:moveTo>
                    <a:lnTo>
                      <a:pt x="6" y="1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1" name="Freeform 302"/>
              <p:cNvSpPr>
                <a:spLocks/>
              </p:cNvSpPr>
              <p:nvPr/>
            </p:nvSpPr>
            <p:spPr bwMode="auto">
              <a:xfrm>
                <a:off x="1743" y="1593"/>
                <a:ext cx="28" cy="14"/>
              </a:xfrm>
              <a:custGeom>
                <a:avLst/>
                <a:gdLst>
                  <a:gd name="T0" fmla="*/ 28 w 28"/>
                  <a:gd name="T1" fmla="*/ 4 h 16"/>
                  <a:gd name="T2" fmla="*/ 25 w 28"/>
                  <a:gd name="T3" fmla="*/ 4 h 16"/>
                  <a:gd name="T4" fmla="*/ 22 w 28"/>
                  <a:gd name="T5" fmla="*/ 6 h 16"/>
                  <a:gd name="T6" fmla="*/ 18 w 28"/>
                  <a:gd name="T7" fmla="*/ 7 h 16"/>
                  <a:gd name="T8" fmla="*/ 15 w 28"/>
                  <a:gd name="T9" fmla="*/ 8 h 16"/>
                  <a:gd name="T10" fmla="*/ 11 w 28"/>
                  <a:gd name="T11" fmla="*/ 8 h 16"/>
                  <a:gd name="T12" fmla="*/ 7 w 28"/>
                  <a:gd name="T13" fmla="*/ 8 h 16"/>
                  <a:gd name="T14" fmla="*/ 3 w 28"/>
                  <a:gd name="T15" fmla="*/ 8 h 16"/>
                  <a:gd name="T16" fmla="*/ 0 w 28"/>
                  <a:gd name="T17" fmla="*/ 7 h 16"/>
                  <a:gd name="T18" fmla="*/ 4 w 28"/>
                  <a:gd name="T19" fmla="*/ 4 h 16"/>
                  <a:gd name="T20" fmla="*/ 6 w 28"/>
                  <a:gd name="T21" fmla="*/ 4 h 16"/>
                  <a:gd name="T22" fmla="*/ 8 w 28"/>
                  <a:gd name="T23" fmla="*/ 4 h 16"/>
                  <a:gd name="T24" fmla="*/ 10 w 28"/>
                  <a:gd name="T25" fmla="*/ 4 h 16"/>
                  <a:gd name="T26" fmla="*/ 12 w 28"/>
                  <a:gd name="T27" fmla="*/ 4 h 16"/>
                  <a:gd name="T28" fmla="*/ 14 w 28"/>
                  <a:gd name="T29" fmla="*/ 4 h 16"/>
                  <a:gd name="T30" fmla="*/ 17 w 28"/>
                  <a:gd name="T31" fmla="*/ 4 h 16"/>
                  <a:gd name="T32" fmla="*/ 20 w 28"/>
                  <a:gd name="T33" fmla="*/ 3 h 16"/>
                  <a:gd name="T34" fmla="*/ 22 w 28"/>
                  <a:gd name="T35" fmla="*/ 0 h 16"/>
                  <a:gd name="T36" fmla="*/ 28 w 28"/>
                  <a:gd name="T37" fmla="*/ 4 h 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16"/>
                  <a:gd name="T59" fmla="*/ 28 w 28"/>
                  <a:gd name="T60" fmla="*/ 16 h 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16">
                    <a:moveTo>
                      <a:pt x="28" y="6"/>
                    </a:moveTo>
                    <a:lnTo>
                      <a:pt x="25" y="9"/>
                    </a:lnTo>
                    <a:lnTo>
                      <a:pt x="22" y="12"/>
                    </a:lnTo>
                    <a:lnTo>
                      <a:pt x="18" y="14"/>
                    </a:lnTo>
                    <a:lnTo>
                      <a:pt x="15" y="15"/>
                    </a:lnTo>
                    <a:lnTo>
                      <a:pt x="11" y="16"/>
                    </a:lnTo>
                    <a:lnTo>
                      <a:pt x="7" y="16"/>
                    </a:lnTo>
                    <a:lnTo>
                      <a:pt x="3" y="15"/>
                    </a:lnTo>
                    <a:lnTo>
                      <a:pt x="0" y="13"/>
                    </a:lnTo>
                    <a:lnTo>
                      <a:pt x="4" y="7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2" y="8"/>
                    </a:lnTo>
                    <a:lnTo>
                      <a:pt x="14" y="7"/>
                    </a:lnTo>
                    <a:lnTo>
                      <a:pt x="17" y="5"/>
                    </a:lnTo>
                    <a:lnTo>
                      <a:pt x="20" y="3"/>
                    </a:lnTo>
                    <a:lnTo>
                      <a:pt x="22" y="0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2" name="Freeform 303"/>
              <p:cNvSpPr>
                <a:spLocks/>
              </p:cNvSpPr>
              <p:nvPr/>
            </p:nvSpPr>
            <p:spPr bwMode="auto">
              <a:xfrm>
                <a:off x="1765" y="1593"/>
                <a:ext cx="6" cy="6"/>
              </a:xfrm>
              <a:custGeom>
                <a:avLst/>
                <a:gdLst>
                  <a:gd name="T0" fmla="*/ 6 w 6"/>
                  <a:gd name="T1" fmla="*/ 5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1 h 6"/>
                  <a:gd name="T8" fmla="*/ 6 w 6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6" y="5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3" name="Freeform 304"/>
              <p:cNvSpPr>
                <a:spLocks/>
              </p:cNvSpPr>
              <p:nvPr/>
            </p:nvSpPr>
            <p:spPr bwMode="auto">
              <a:xfrm>
                <a:off x="1742" y="1599"/>
                <a:ext cx="6" cy="6"/>
              </a:xfrm>
              <a:custGeom>
                <a:avLst/>
                <a:gdLst>
                  <a:gd name="T0" fmla="*/ 1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5 w 6"/>
                  <a:gd name="T7" fmla="*/ 0 h 6"/>
                  <a:gd name="T8" fmla="*/ 1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1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4" name="Freeform 305"/>
              <p:cNvSpPr>
                <a:spLocks/>
              </p:cNvSpPr>
              <p:nvPr/>
            </p:nvSpPr>
            <p:spPr bwMode="auto">
              <a:xfrm>
                <a:off x="1749" y="1405"/>
                <a:ext cx="30" cy="24"/>
              </a:xfrm>
              <a:custGeom>
                <a:avLst/>
                <a:gdLst>
                  <a:gd name="T0" fmla="*/ 8 w 29"/>
                  <a:gd name="T1" fmla="*/ 12 h 27"/>
                  <a:gd name="T2" fmla="*/ 5 w 29"/>
                  <a:gd name="T3" fmla="*/ 11 h 27"/>
                  <a:gd name="T4" fmla="*/ 3 w 29"/>
                  <a:gd name="T5" fmla="*/ 10 h 27"/>
                  <a:gd name="T6" fmla="*/ 2 w 29"/>
                  <a:gd name="T7" fmla="*/ 8 h 27"/>
                  <a:gd name="T8" fmla="*/ 1 w 29"/>
                  <a:gd name="T9" fmla="*/ 7 h 27"/>
                  <a:gd name="T10" fmla="*/ 0 w 29"/>
                  <a:gd name="T11" fmla="*/ 4 h 27"/>
                  <a:gd name="T12" fmla="*/ 0 w 29"/>
                  <a:gd name="T13" fmla="*/ 4 h 27"/>
                  <a:gd name="T14" fmla="*/ 2 w 29"/>
                  <a:gd name="T15" fmla="*/ 3 h 27"/>
                  <a:gd name="T16" fmla="*/ 3 w 29"/>
                  <a:gd name="T17" fmla="*/ 1 h 27"/>
                  <a:gd name="T18" fmla="*/ 5 w 29"/>
                  <a:gd name="T19" fmla="*/ 0 h 27"/>
                  <a:gd name="T20" fmla="*/ 7 w 29"/>
                  <a:gd name="T21" fmla="*/ 0 h 27"/>
                  <a:gd name="T22" fmla="*/ 10 w 29"/>
                  <a:gd name="T23" fmla="*/ 0 h 27"/>
                  <a:gd name="T24" fmla="*/ 13 w 29"/>
                  <a:gd name="T25" fmla="*/ 1 h 27"/>
                  <a:gd name="T26" fmla="*/ 20 w 29"/>
                  <a:gd name="T27" fmla="*/ 2 h 27"/>
                  <a:gd name="T28" fmla="*/ 23 w 29"/>
                  <a:gd name="T29" fmla="*/ 3 h 27"/>
                  <a:gd name="T30" fmla="*/ 26 w 29"/>
                  <a:gd name="T31" fmla="*/ 4 h 27"/>
                  <a:gd name="T32" fmla="*/ 28 w 29"/>
                  <a:gd name="T33" fmla="*/ 4 h 27"/>
                  <a:gd name="T34" fmla="*/ 30 w 29"/>
                  <a:gd name="T35" fmla="*/ 5 h 27"/>
                  <a:gd name="T36" fmla="*/ 32 w 29"/>
                  <a:gd name="T37" fmla="*/ 8 h 27"/>
                  <a:gd name="T38" fmla="*/ 33 w 29"/>
                  <a:gd name="T39" fmla="*/ 9 h 27"/>
                  <a:gd name="T40" fmla="*/ 34 w 29"/>
                  <a:gd name="T41" fmla="*/ 11 h 27"/>
                  <a:gd name="T42" fmla="*/ 33 w 29"/>
                  <a:gd name="T43" fmla="*/ 12 h 27"/>
                  <a:gd name="T44" fmla="*/ 32 w 29"/>
                  <a:gd name="T45" fmla="*/ 13 h 27"/>
                  <a:gd name="T46" fmla="*/ 31 w 29"/>
                  <a:gd name="T47" fmla="*/ 14 h 27"/>
                  <a:gd name="T48" fmla="*/ 29 w 29"/>
                  <a:gd name="T49" fmla="*/ 14 h 27"/>
                  <a:gd name="T50" fmla="*/ 26 w 29"/>
                  <a:gd name="T51" fmla="*/ 15 h 27"/>
                  <a:gd name="T52" fmla="*/ 24 w 29"/>
                  <a:gd name="T53" fmla="*/ 15 h 27"/>
                  <a:gd name="T54" fmla="*/ 21 w 29"/>
                  <a:gd name="T55" fmla="*/ 14 h 27"/>
                  <a:gd name="T56" fmla="*/ 13 w 29"/>
                  <a:gd name="T57" fmla="*/ 14 h 27"/>
                  <a:gd name="T58" fmla="*/ 11 w 29"/>
                  <a:gd name="T59" fmla="*/ 13 h 27"/>
                  <a:gd name="T60" fmla="*/ 8 w 29"/>
                  <a:gd name="T61" fmla="*/ 12 h 2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9"/>
                  <a:gd name="T94" fmla="*/ 0 h 27"/>
                  <a:gd name="T95" fmla="*/ 29 w 29"/>
                  <a:gd name="T96" fmla="*/ 27 h 2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9" h="27">
                    <a:moveTo>
                      <a:pt x="8" y="22"/>
                    </a:moveTo>
                    <a:lnTo>
                      <a:pt x="5" y="19"/>
                    </a:lnTo>
                    <a:lnTo>
                      <a:pt x="3" y="17"/>
                    </a:lnTo>
                    <a:lnTo>
                      <a:pt x="2" y="14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5" y="2"/>
                    </a:lnTo>
                    <a:lnTo>
                      <a:pt x="18" y="3"/>
                    </a:lnTo>
                    <a:lnTo>
                      <a:pt x="21" y="5"/>
                    </a:lnTo>
                    <a:lnTo>
                      <a:pt x="23" y="8"/>
                    </a:lnTo>
                    <a:lnTo>
                      <a:pt x="25" y="10"/>
                    </a:lnTo>
                    <a:lnTo>
                      <a:pt x="27" y="13"/>
                    </a:lnTo>
                    <a:lnTo>
                      <a:pt x="28" y="15"/>
                    </a:lnTo>
                    <a:lnTo>
                      <a:pt x="29" y="20"/>
                    </a:lnTo>
                    <a:lnTo>
                      <a:pt x="28" y="22"/>
                    </a:lnTo>
                    <a:lnTo>
                      <a:pt x="27" y="24"/>
                    </a:lnTo>
                    <a:lnTo>
                      <a:pt x="26" y="26"/>
                    </a:lnTo>
                    <a:lnTo>
                      <a:pt x="24" y="26"/>
                    </a:lnTo>
                    <a:lnTo>
                      <a:pt x="21" y="27"/>
                    </a:lnTo>
                    <a:lnTo>
                      <a:pt x="19" y="27"/>
                    </a:lnTo>
                    <a:lnTo>
                      <a:pt x="16" y="26"/>
                    </a:lnTo>
                    <a:lnTo>
                      <a:pt x="13" y="25"/>
                    </a:lnTo>
                    <a:lnTo>
                      <a:pt x="11" y="24"/>
                    </a:lnTo>
                    <a:lnTo>
                      <a:pt x="8" y="22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5" name="Freeform 306"/>
              <p:cNvSpPr>
                <a:spLocks/>
              </p:cNvSpPr>
              <p:nvPr/>
            </p:nvSpPr>
            <p:spPr bwMode="auto">
              <a:xfrm>
                <a:off x="1745" y="1406"/>
                <a:ext cx="15" cy="21"/>
              </a:xfrm>
              <a:custGeom>
                <a:avLst/>
                <a:gdLst>
                  <a:gd name="T0" fmla="*/ 9 w 15"/>
                  <a:gd name="T1" fmla="*/ 12 h 24"/>
                  <a:gd name="T2" fmla="*/ 6 w 15"/>
                  <a:gd name="T3" fmla="*/ 11 h 24"/>
                  <a:gd name="T4" fmla="*/ 4 w 15"/>
                  <a:gd name="T5" fmla="*/ 10 h 24"/>
                  <a:gd name="T6" fmla="*/ 2 w 15"/>
                  <a:gd name="T7" fmla="*/ 8 h 24"/>
                  <a:gd name="T8" fmla="*/ 1 w 15"/>
                  <a:gd name="T9" fmla="*/ 7 h 24"/>
                  <a:gd name="T10" fmla="*/ 0 w 15"/>
                  <a:gd name="T11" fmla="*/ 4 h 24"/>
                  <a:gd name="T12" fmla="*/ 1 w 15"/>
                  <a:gd name="T13" fmla="*/ 2 h 24"/>
                  <a:gd name="T14" fmla="*/ 2 w 15"/>
                  <a:gd name="T15" fmla="*/ 0 h 24"/>
                  <a:gd name="T16" fmla="*/ 9 w 15"/>
                  <a:gd name="T17" fmla="*/ 4 h 24"/>
                  <a:gd name="T18" fmla="*/ 8 w 15"/>
                  <a:gd name="T19" fmla="*/ 4 h 24"/>
                  <a:gd name="T20" fmla="*/ 8 w 15"/>
                  <a:gd name="T21" fmla="*/ 4 h 24"/>
                  <a:gd name="T22" fmla="*/ 8 w 15"/>
                  <a:gd name="T23" fmla="*/ 5 h 24"/>
                  <a:gd name="T24" fmla="*/ 9 w 15"/>
                  <a:gd name="T25" fmla="*/ 7 h 24"/>
                  <a:gd name="T26" fmla="*/ 11 w 15"/>
                  <a:gd name="T27" fmla="*/ 8 h 24"/>
                  <a:gd name="T28" fmla="*/ 12 w 15"/>
                  <a:gd name="T29" fmla="*/ 9 h 24"/>
                  <a:gd name="T30" fmla="*/ 15 w 15"/>
                  <a:gd name="T31" fmla="*/ 10 h 24"/>
                  <a:gd name="T32" fmla="*/ 9 w 15"/>
                  <a:gd name="T33" fmla="*/ 12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4"/>
                  <a:gd name="T53" fmla="*/ 15 w 15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4">
                    <a:moveTo>
                      <a:pt x="9" y="24"/>
                    </a:moveTo>
                    <a:lnTo>
                      <a:pt x="6" y="21"/>
                    </a:lnTo>
                    <a:lnTo>
                      <a:pt x="4" y="18"/>
                    </a:lnTo>
                    <a:lnTo>
                      <a:pt x="2" y="15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9" y="12"/>
                    </a:lnTo>
                    <a:lnTo>
                      <a:pt x="11" y="14"/>
                    </a:lnTo>
                    <a:lnTo>
                      <a:pt x="12" y="16"/>
                    </a:lnTo>
                    <a:lnTo>
                      <a:pt x="15" y="18"/>
                    </a:lnTo>
                    <a:lnTo>
                      <a:pt x="9" y="24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6" name="Freeform 307"/>
              <p:cNvSpPr>
                <a:spLocks/>
              </p:cNvSpPr>
              <p:nvPr/>
            </p:nvSpPr>
            <p:spPr bwMode="auto">
              <a:xfrm>
                <a:off x="1748" y="1401"/>
                <a:ext cx="24" cy="12"/>
              </a:xfrm>
              <a:custGeom>
                <a:avLst/>
                <a:gdLst>
                  <a:gd name="T0" fmla="*/ 0 w 24"/>
                  <a:gd name="T1" fmla="*/ 4 h 13"/>
                  <a:gd name="T2" fmla="*/ 2 w 24"/>
                  <a:gd name="T3" fmla="*/ 2 h 13"/>
                  <a:gd name="T4" fmla="*/ 5 w 24"/>
                  <a:gd name="T5" fmla="*/ 1 h 13"/>
                  <a:gd name="T6" fmla="*/ 8 w 24"/>
                  <a:gd name="T7" fmla="*/ 0 h 13"/>
                  <a:gd name="T8" fmla="*/ 11 w 24"/>
                  <a:gd name="T9" fmla="*/ 0 h 13"/>
                  <a:gd name="T10" fmla="*/ 15 w 24"/>
                  <a:gd name="T11" fmla="*/ 1 h 13"/>
                  <a:gd name="T12" fmla="*/ 18 w 24"/>
                  <a:gd name="T13" fmla="*/ 2 h 13"/>
                  <a:gd name="T14" fmla="*/ 21 w 24"/>
                  <a:gd name="T15" fmla="*/ 4 h 13"/>
                  <a:gd name="T16" fmla="*/ 24 w 24"/>
                  <a:gd name="T17" fmla="*/ 6 h 13"/>
                  <a:gd name="T18" fmla="*/ 19 w 24"/>
                  <a:gd name="T19" fmla="*/ 8 h 13"/>
                  <a:gd name="T20" fmla="*/ 17 w 24"/>
                  <a:gd name="T21" fmla="*/ 6 h 13"/>
                  <a:gd name="T22" fmla="*/ 15 w 24"/>
                  <a:gd name="T23" fmla="*/ 6 h 13"/>
                  <a:gd name="T24" fmla="*/ 13 w 24"/>
                  <a:gd name="T25" fmla="*/ 6 h 13"/>
                  <a:gd name="T26" fmla="*/ 10 w 24"/>
                  <a:gd name="T27" fmla="*/ 6 h 13"/>
                  <a:gd name="T28" fmla="*/ 9 w 24"/>
                  <a:gd name="T29" fmla="*/ 6 h 13"/>
                  <a:gd name="T30" fmla="*/ 7 w 24"/>
                  <a:gd name="T31" fmla="*/ 6 h 13"/>
                  <a:gd name="T32" fmla="*/ 6 w 24"/>
                  <a:gd name="T33" fmla="*/ 6 h 13"/>
                  <a:gd name="T34" fmla="*/ 5 w 24"/>
                  <a:gd name="T35" fmla="*/ 6 h 13"/>
                  <a:gd name="T36" fmla="*/ 0 w 24"/>
                  <a:gd name="T37" fmla="*/ 4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"/>
                  <a:gd name="T58" fmla="*/ 0 h 13"/>
                  <a:gd name="T59" fmla="*/ 24 w 24"/>
                  <a:gd name="T60" fmla="*/ 13 h 1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" h="13">
                    <a:moveTo>
                      <a:pt x="0" y="4"/>
                    </a:moveTo>
                    <a:lnTo>
                      <a:pt x="2" y="2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5" y="1"/>
                    </a:lnTo>
                    <a:lnTo>
                      <a:pt x="18" y="2"/>
                    </a:lnTo>
                    <a:lnTo>
                      <a:pt x="21" y="4"/>
                    </a:lnTo>
                    <a:lnTo>
                      <a:pt x="24" y="6"/>
                    </a:lnTo>
                    <a:lnTo>
                      <a:pt x="19" y="13"/>
                    </a:lnTo>
                    <a:lnTo>
                      <a:pt x="17" y="11"/>
                    </a:lnTo>
                    <a:lnTo>
                      <a:pt x="15" y="10"/>
                    </a:lnTo>
                    <a:lnTo>
                      <a:pt x="13" y="9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7" y="8"/>
                    </a:lnTo>
                    <a:lnTo>
                      <a:pt x="6" y="9"/>
                    </a:lnTo>
                    <a:lnTo>
                      <a:pt x="5" y="1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7" name="Freeform 308"/>
              <p:cNvSpPr>
                <a:spLocks/>
              </p:cNvSpPr>
              <p:nvPr/>
            </p:nvSpPr>
            <p:spPr bwMode="auto">
              <a:xfrm>
                <a:off x="1747" y="1405"/>
                <a:ext cx="7" cy="5"/>
              </a:xfrm>
              <a:custGeom>
                <a:avLst/>
                <a:gdLst>
                  <a:gd name="T0" fmla="*/ 0 w 7"/>
                  <a:gd name="T1" fmla="*/ 1 h 6"/>
                  <a:gd name="T2" fmla="*/ 0 w 7"/>
                  <a:gd name="T3" fmla="*/ 0 h 6"/>
                  <a:gd name="T4" fmla="*/ 1 w 7"/>
                  <a:gd name="T5" fmla="*/ 0 h 6"/>
                  <a:gd name="T6" fmla="*/ 6 w 7"/>
                  <a:gd name="T7" fmla="*/ 3 h 6"/>
                  <a:gd name="T8" fmla="*/ 7 w 7"/>
                  <a:gd name="T9" fmla="*/ 3 h 6"/>
                  <a:gd name="T10" fmla="*/ 0 w 7"/>
                  <a:gd name="T11" fmla="*/ 1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6"/>
                  <a:gd name="T20" fmla="*/ 7 w 7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6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8" name="Freeform 309"/>
              <p:cNvSpPr>
                <a:spLocks/>
              </p:cNvSpPr>
              <p:nvPr/>
            </p:nvSpPr>
            <p:spPr bwMode="auto">
              <a:xfrm>
                <a:off x="1767" y="1407"/>
                <a:ext cx="16" cy="21"/>
              </a:xfrm>
              <a:custGeom>
                <a:avLst/>
                <a:gdLst>
                  <a:gd name="T0" fmla="*/ 6 w 15"/>
                  <a:gd name="T1" fmla="*/ 0 h 23"/>
                  <a:gd name="T2" fmla="*/ 13 w 15"/>
                  <a:gd name="T3" fmla="*/ 2 h 23"/>
                  <a:gd name="T4" fmla="*/ 15 w 15"/>
                  <a:gd name="T5" fmla="*/ 5 h 23"/>
                  <a:gd name="T6" fmla="*/ 17 w 15"/>
                  <a:gd name="T7" fmla="*/ 5 h 23"/>
                  <a:gd name="T8" fmla="*/ 19 w 15"/>
                  <a:gd name="T9" fmla="*/ 6 h 23"/>
                  <a:gd name="T10" fmla="*/ 20 w 15"/>
                  <a:gd name="T11" fmla="*/ 12 h 23"/>
                  <a:gd name="T12" fmla="*/ 19 w 15"/>
                  <a:gd name="T13" fmla="*/ 14 h 23"/>
                  <a:gd name="T14" fmla="*/ 18 w 15"/>
                  <a:gd name="T15" fmla="*/ 15 h 23"/>
                  <a:gd name="T16" fmla="*/ 6 w 15"/>
                  <a:gd name="T17" fmla="*/ 13 h 23"/>
                  <a:gd name="T18" fmla="*/ 6 w 15"/>
                  <a:gd name="T19" fmla="*/ 12 h 23"/>
                  <a:gd name="T20" fmla="*/ 7 w 15"/>
                  <a:gd name="T21" fmla="*/ 12 h 23"/>
                  <a:gd name="T22" fmla="*/ 6 w 15"/>
                  <a:gd name="T23" fmla="*/ 8 h 23"/>
                  <a:gd name="T24" fmla="*/ 5 w 15"/>
                  <a:gd name="T25" fmla="*/ 7 h 23"/>
                  <a:gd name="T26" fmla="*/ 4 w 15"/>
                  <a:gd name="T27" fmla="*/ 5 h 23"/>
                  <a:gd name="T28" fmla="*/ 2 w 15"/>
                  <a:gd name="T29" fmla="*/ 5 h 23"/>
                  <a:gd name="T30" fmla="*/ 0 w 15"/>
                  <a:gd name="T31" fmla="*/ 5 h 23"/>
                  <a:gd name="T32" fmla="*/ 6 w 15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3"/>
                  <a:gd name="T53" fmla="*/ 15 w 15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3">
                    <a:moveTo>
                      <a:pt x="6" y="0"/>
                    </a:moveTo>
                    <a:lnTo>
                      <a:pt x="8" y="2"/>
                    </a:lnTo>
                    <a:lnTo>
                      <a:pt x="10" y="5"/>
                    </a:lnTo>
                    <a:lnTo>
                      <a:pt x="12" y="8"/>
                    </a:lnTo>
                    <a:lnTo>
                      <a:pt x="14" y="11"/>
                    </a:lnTo>
                    <a:lnTo>
                      <a:pt x="15" y="17"/>
                    </a:lnTo>
                    <a:lnTo>
                      <a:pt x="14" y="21"/>
                    </a:lnTo>
                    <a:lnTo>
                      <a:pt x="13" y="23"/>
                    </a:lnTo>
                    <a:lnTo>
                      <a:pt x="6" y="19"/>
                    </a:lnTo>
                    <a:lnTo>
                      <a:pt x="6" y="18"/>
                    </a:lnTo>
                    <a:lnTo>
                      <a:pt x="7" y="17"/>
                    </a:lnTo>
                    <a:lnTo>
                      <a:pt x="6" y="13"/>
                    </a:lnTo>
                    <a:lnTo>
                      <a:pt x="5" y="12"/>
                    </a:lnTo>
                    <a:lnTo>
                      <a:pt x="4" y="10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9" name="Freeform 310"/>
              <p:cNvSpPr>
                <a:spLocks/>
              </p:cNvSpPr>
              <p:nvPr/>
            </p:nvSpPr>
            <p:spPr bwMode="auto">
              <a:xfrm>
                <a:off x="1767" y="1406"/>
                <a:ext cx="6" cy="7"/>
              </a:xfrm>
              <a:custGeom>
                <a:avLst/>
                <a:gdLst>
                  <a:gd name="T0" fmla="*/ 5 w 6"/>
                  <a:gd name="T1" fmla="*/ 0 h 7"/>
                  <a:gd name="T2" fmla="*/ 6 w 6"/>
                  <a:gd name="T3" fmla="*/ 1 h 7"/>
                  <a:gd name="T4" fmla="*/ 0 w 6"/>
                  <a:gd name="T5" fmla="*/ 6 h 7"/>
                  <a:gd name="T6" fmla="*/ 0 w 6"/>
                  <a:gd name="T7" fmla="*/ 7 h 7"/>
                  <a:gd name="T8" fmla="*/ 5 w 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"/>
                  <a:gd name="T17" fmla="*/ 6 w 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">
                    <a:moveTo>
                      <a:pt x="5" y="0"/>
                    </a:moveTo>
                    <a:lnTo>
                      <a:pt x="6" y="1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0" name="Freeform 311"/>
              <p:cNvSpPr>
                <a:spLocks/>
              </p:cNvSpPr>
              <p:nvPr/>
            </p:nvSpPr>
            <p:spPr bwMode="auto">
              <a:xfrm>
                <a:off x="1754" y="1422"/>
                <a:ext cx="26" cy="10"/>
              </a:xfrm>
              <a:custGeom>
                <a:avLst/>
                <a:gdLst>
                  <a:gd name="T0" fmla="*/ 30 w 25"/>
                  <a:gd name="T1" fmla="*/ 3 h 12"/>
                  <a:gd name="T2" fmla="*/ 28 w 25"/>
                  <a:gd name="T3" fmla="*/ 4 h 12"/>
                  <a:gd name="T4" fmla="*/ 25 w 25"/>
                  <a:gd name="T5" fmla="*/ 5 h 12"/>
                  <a:gd name="T6" fmla="*/ 22 w 25"/>
                  <a:gd name="T7" fmla="*/ 5 h 12"/>
                  <a:gd name="T8" fmla="*/ 18 w 25"/>
                  <a:gd name="T9" fmla="*/ 5 h 12"/>
                  <a:gd name="T10" fmla="*/ 10 w 25"/>
                  <a:gd name="T11" fmla="*/ 5 h 12"/>
                  <a:gd name="T12" fmla="*/ 7 w 25"/>
                  <a:gd name="T13" fmla="*/ 4 h 12"/>
                  <a:gd name="T14" fmla="*/ 3 w 25"/>
                  <a:gd name="T15" fmla="*/ 3 h 12"/>
                  <a:gd name="T16" fmla="*/ 0 w 25"/>
                  <a:gd name="T17" fmla="*/ 3 h 12"/>
                  <a:gd name="T18" fmla="*/ 5 w 25"/>
                  <a:gd name="T19" fmla="*/ 0 h 12"/>
                  <a:gd name="T20" fmla="*/ 8 w 25"/>
                  <a:gd name="T21" fmla="*/ 1 h 12"/>
                  <a:gd name="T22" fmla="*/ 10 w 25"/>
                  <a:gd name="T23" fmla="*/ 3 h 12"/>
                  <a:gd name="T24" fmla="*/ 12 w 25"/>
                  <a:gd name="T25" fmla="*/ 3 h 12"/>
                  <a:gd name="T26" fmla="*/ 19 w 25"/>
                  <a:gd name="T27" fmla="*/ 3 h 12"/>
                  <a:gd name="T28" fmla="*/ 21 w 25"/>
                  <a:gd name="T29" fmla="*/ 3 h 12"/>
                  <a:gd name="T30" fmla="*/ 22 w 25"/>
                  <a:gd name="T31" fmla="*/ 3 h 12"/>
                  <a:gd name="T32" fmla="*/ 23 w 25"/>
                  <a:gd name="T33" fmla="*/ 3 h 12"/>
                  <a:gd name="T34" fmla="*/ 24 w 25"/>
                  <a:gd name="T35" fmla="*/ 2 h 12"/>
                  <a:gd name="T36" fmla="*/ 30 w 25"/>
                  <a:gd name="T37" fmla="*/ 3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5"/>
                  <a:gd name="T58" fmla="*/ 0 h 12"/>
                  <a:gd name="T59" fmla="*/ 25 w 25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5" h="12">
                    <a:moveTo>
                      <a:pt x="25" y="8"/>
                    </a:moveTo>
                    <a:lnTo>
                      <a:pt x="23" y="10"/>
                    </a:lnTo>
                    <a:lnTo>
                      <a:pt x="20" y="11"/>
                    </a:lnTo>
                    <a:lnTo>
                      <a:pt x="17" y="12"/>
                    </a:lnTo>
                    <a:lnTo>
                      <a:pt x="13" y="12"/>
                    </a:lnTo>
                    <a:lnTo>
                      <a:pt x="10" y="11"/>
                    </a:lnTo>
                    <a:lnTo>
                      <a:pt x="7" y="10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8" y="1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8" y="3"/>
                    </a:lnTo>
                    <a:lnTo>
                      <a:pt x="19" y="2"/>
                    </a:lnTo>
                    <a:lnTo>
                      <a:pt x="25" y="8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1" name="Freeform 312"/>
              <p:cNvSpPr>
                <a:spLocks/>
              </p:cNvSpPr>
              <p:nvPr/>
            </p:nvSpPr>
            <p:spPr bwMode="auto">
              <a:xfrm>
                <a:off x="1773" y="1423"/>
                <a:ext cx="8" cy="6"/>
              </a:xfrm>
              <a:custGeom>
                <a:avLst/>
                <a:gdLst>
                  <a:gd name="T0" fmla="*/ 13 w 7"/>
                  <a:gd name="T1" fmla="*/ 5 h 6"/>
                  <a:gd name="T2" fmla="*/ 11 w 7"/>
                  <a:gd name="T3" fmla="*/ 6 h 6"/>
                  <a:gd name="T4" fmla="*/ 0 w 7"/>
                  <a:gd name="T5" fmla="*/ 0 h 6"/>
                  <a:gd name="T6" fmla="*/ 0 w 7"/>
                  <a:gd name="T7" fmla="*/ 1 h 6"/>
                  <a:gd name="T8" fmla="*/ 13 w 7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7" y="5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2" name="Freeform 313"/>
              <p:cNvSpPr>
                <a:spLocks/>
              </p:cNvSpPr>
              <p:nvPr/>
            </p:nvSpPr>
            <p:spPr bwMode="auto">
              <a:xfrm>
                <a:off x="1754" y="1422"/>
                <a:ext cx="6" cy="5"/>
              </a:xfrm>
              <a:custGeom>
                <a:avLst/>
                <a:gdLst>
                  <a:gd name="T0" fmla="*/ 0 w 6"/>
                  <a:gd name="T1" fmla="*/ 3 h 6"/>
                  <a:gd name="T2" fmla="*/ 6 w 6"/>
                  <a:gd name="T3" fmla="*/ 0 h 6"/>
                  <a:gd name="T4" fmla="*/ 5 w 6"/>
                  <a:gd name="T5" fmla="*/ 0 h 6"/>
                  <a:gd name="T6" fmla="*/ 0 w 6"/>
                  <a:gd name="T7" fmla="*/ 3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3" name="Freeform 314"/>
              <p:cNvSpPr>
                <a:spLocks/>
              </p:cNvSpPr>
              <p:nvPr/>
            </p:nvSpPr>
            <p:spPr bwMode="auto">
              <a:xfrm>
                <a:off x="1648" y="1523"/>
                <a:ext cx="27" cy="26"/>
              </a:xfrm>
              <a:custGeom>
                <a:avLst/>
                <a:gdLst>
                  <a:gd name="T0" fmla="*/ 3 w 26"/>
                  <a:gd name="T1" fmla="*/ 16 h 29"/>
                  <a:gd name="T2" fmla="*/ 1 w 26"/>
                  <a:gd name="T3" fmla="*/ 15 h 29"/>
                  <a:gd name="T4" fmla="*/ 0 w 26"/>
                  <a:gd name="T5" fmla="*/ 14 h 29"/>
                  <a:gd name="T6" fmla="*/ 0 w 26"/>
                  <a:gd name="T7" fmla="*/ 12 h 29"/>
                  <a:gd name="T8" fmla="*/ 0 w 26"/>
                  <a:gd name="T9" fmla="*/ 11 h 29"/>
                  <a:gd name="T10" fmla="*/ 1 w 26"/>
                  <a:gd name="T11" fmla="*/ 8 h 29"/>
                  <a:gd name="T12" fmla="*/ 2 w 26"/>
                  <a:gd name="T13" fmla="*/ 7 h 29"/>
                  <a:gd name="T14" fmla="*/ 3 w 26"/>
                  <a:gd name="T15" fmla="*/ 5 h 29"/>
                  <a:gd name="T16" fmla="*/ 5 w 26"/>
                  <a:gd name="T17" fmla="*/ 4 h 29"/>
                  <a:gd name="T18" fmla="*/ 7 w 26"/>
                  <a:gd name="T19" fmla="*/ 4 h 29"/>
                  <a:gd name="T20" fmla="*/ 9 w 26"/>
                  <a:gd name="T21" fmla="*/ 3 h 29"/>
                  <a:gd name="T22" fmla="*/ 12 w 26"/>
                  <a:gd name="T23" fmla="*/ 1 h 29"/>
                  <a:gd name="T24" fmla="*/ 19 w 26"/>
                  <a:gd name="T25" fmla="*/ 0 h 29"/>
                  <a:gd name="T26" fmla="*/ 22 w 26"/>
                  <a:gd name="T27" fmla="*/ 0 h 29"/>
                  <a:gd name="T28" fmla="*/ 24 w 26"/>
                  <a:gd name="T29" fmla="*/ 0 h 29"/>
                  <a:gd name="T30" fmla="*/ 26 w 26"/>
                  <a:gd name="T31" fmla="*/ 0 h 29"/>
                  <a:gd name="T32" fmla="*/ 28 w 26"/>
                  <a:gd name="T33" fmla="*/ 1 h 29"/>
                  <a:gd name="T34" fmla="*/ 30 w 26"/>
                  <a:gd name="T35" fmla="*/ 3 h 29"/>
                  <a:gd name="T36" fmla="*/ 31 w 26"/>
                  <a:gd name="T37" fmla="*/ 4 h 29"/>
                  <a:gd name="T38" fmla="*/ 31 w 26"/>
                  <a:gd name="T39" fmla="*/ 4 h 29"/>
                  <a:gd name="T40" fmla="*/ 31 w 26"/>
                  <a:gd name="T41" fmla="*/ 5 h 29"/>
                  <a:gd name="T42" fmla="*/ 30 w 26"/>
                  <a:gd name="T43" fmla="*/ 10 h 29"/>
                  <a:gd name="T44" fmla="*/ 29 w 26"/>
                  <a:gd name="T45" fmla="*/ 10 h 29"/>
                  <a:gd name="T46" fmla="*/ 28 w 26"/>
                  <a:gd name="T47" fmla="*/ 11 h 29"/>
                  <a:gd name="T48" fmla="*/ 26 w 26"/>
                  <a:gd name="T49" fmla="*/ 12 h 29"/>
                  <a:gd name="T50" fmla="*/ 24 w 26"/>
                  <a:gd name="T51" fmla="*/ 14 h 29"/>
                  <a:gd name="T52" fmla="*/ 22 w 26"/>
                  <a:gd name="T53" fmla="*/ 15 h 29"/>
                  <a:gd name="T54" fmla="*/ 19 w 26"/>
                  <a:gd name="T55" fmla="*/ 16 h 29"/>
                  <a:gd name="T56" fmla="*/ 12 w 26"/>
                  <a:gd name="T57" fmla="*/ 17 h 29"/>
                  <a:gd name="T58" fmla="*/ 9 w 26"/>
                  <a:gd name="T59" fmla="*/ 17 h 29"/>
                  <a:gd name="T60" fmla="*/ 7 w 26"/>
                  <a:gd name="T61" fmla="*/ 17 h 29"/>
                  <a:gd name="T62" fmla="*/ 5 w 26"/>
                  <a:gd name="T63" fmla="*/ 17 h 29"/>
                  <a:gd name="T64" fmla="*/ 3 w 26"/>
                  <a:gd name="T65" fmla="*/ 16 h 2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"/>
                  <a:gd name="T100" fmla="*/ 0 h 29"/>
                  <a:gd name="T101" fmla="*/ 26 w 26"/>
                  <a:gd name="T102" fmla="*/ 29 h 2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" h="29">
                    <a:moveTo>
                      <a:pt x="3" y="27"/>
                    </a:moveTo>
                    <a:lnTo>
                      <a:pt x="1" y="26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1" y="13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1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6" y="8"/>
                    </a:lnTo>
                    <a:lnTo>
                      <a:pt x="26" y="10"/>
                    </a:lnTo>
                    <a:lnTo>
                      <a:pt x="25" y="16"/>
                    </a:lnTo>
                    <a:lnTo>
                      <a:pt x="24" y="17"/>
                    </a:lnTo>
                    <a:lnTo>
                      <a:pt x="23" y="19"/>
                    </a:lnTo>
                    <a:lnTo>
                      <a:pt x="21" y="21"/>
                    </a:lnTo>
                    <a:lnTo>
                      <a:pt x="19" y="24"/>
                    </a:lnTo>
                    <a:lnTo>
                      <a:pt x="17" y="26"/>
                    </a:lnTo>
                    <a:lnTo>
                      <a:pt x="14" y="28"/>
                    </a:lnTo>
                    <a:lnTo>
                      <a:pt x="12" y="29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5" y="29"/>
                    </a:ln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4" name="Freeform 315"/>
              <p:cNvSpPr>
                <a:spLocks/>
              </p:cNvSpPr>
              <p:nvPr/>
            </p:nvSpPr>
            <p:spPr bwMode="auto">
              <a:xfrm>
                <a:off x="1644" y="1527"/>
                <a:ext cx="12" cy="22"/>
              </a:xfrm>
              <a:custGeom>
                <a:avLst/>
                <a:gdLst>
                  <a:gd name="T0" fmla="*/ 4 w 12"/>
                  <a:gd name="T1" fmla="*/ 13 h 25"/>
                  <a:gd name="T2" fmla="*/ 2 w 12"/>
                  <a:gd name="T3" fmla="*/ 12 h 25"/>
                  <a:gd name="T4" fmla="*/ 1 w 12"/>
                  <a:gd name="T5" fmla="*/ 11 h 25"/>
                  <a:gd name="T6" fmla="*/ 0 w 12"/>
                  <a:gd name="T7" fmla="*/ 9 h 25"/>
                  <a:gd name="T8" fmla="*/ 0 w 12"/>
                  <a:gd name="T9" fmla="*/ 7 h 25"/>
                  <a:gd name="T10" fmla="*/ 1 w 12"/>
                  <a:gd name="T11" fmla="*/ 4 h 25"/>
                  <a:gd name="T12" fmla="*/ 2 w 12"/>
                  <a:gd name="T13" fmla="*/ 4 h 25"/>
                  <a:gd name="T14" fmla="*/ 3 w 12"/>
                  <a:gd name="T15" fmla="*/ 3 h 25"/>
                  <a:gd name="T16" fmla="*/ 5 w 12"/>
                  <a:gd name="T17" fmla="*/ 0 h 25"/>
                  <a:gd name="T18" fmla="*/ 12 w 12"/>
                  <a:gd name="T19" fmla="*/ 4 h 25"/>
                  <a:gd name="T20" fmla="*/ 10 w 12"/>
                  <a:gd name="T21" fmla="*/ 4 h 25"/>
                  <a:gd name="T22" fmla="*/ 9 w 12"/>
                  <a:gd name="T23" fmla="*/ 4 h 25"/>
                  <a:gd name="T24" fmla="*/ 9 w 12"/>
                  <a:gd name="T25" fmla="*/ 4 h 25"/>
                  <a:gd name="T26" fmla="*/ 8 w 12"/>
                  <a:gd name="T27" fmla="*/ 8 h 25"/>
                  <a:gd name="T28" fmla="*/ 8 w 12"/>
                  <a:gd name="T29" fmla="*/ 9 h 25"/>
                  <a:gd name="T30" fmla="*/ 8 w 12"/>
                  <a:gd name="T31" fmla="*/ 9 h 25"/>
                  <a:gd name="T32" fmla="*/ 9 w 12"/>
                  <a:gd name="T33" fmla="*/ 10 h 25"/>
                  <a:gd name="T34" fmla="*/ 10 w 12"/>
                  <a:gd name="T35" fmla="*/ 11 h 25"/>
                  <a:gd name="T36" fmla="*/ 4 w 12"/>
                  <a:gd name="T37" fmla="*/ 13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25"/>
                  <a:gd name="T59" fmla="*/ 12 w 12"/>
                  <a:gd name="T60" fmla="*/ 25 h 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25">
                    <a:moveTo>
                      <a:pt x="4" y="25"/>
                    </a:moveTo>
                    <a:lnTo>
                      <a:pt x="2" y="23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1" y="7"/>
                    </a:lnTo>
                    <a:lnTo>
                      <a:pt x="2" y="5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12" y="5"/>
                    </a:lnTo>
                    <a:lnTo>
                      <a:pt x="10" y="7"/>
                    </a:lnTo>
                    <a:lnTo>
                      <a:pt x="9" y="9"/>
                    </a:lnTo>
                    <a:lnTo>
                      <a:pt x="8" y="14"/>
                    </a:lnTo>
                    <a:lnTo>
                      <a:pt x="8" y="16"/>
                    </a:lnTo>
                    <a:lnTo>
                      <a:pt x="8" y="17"/>
                    </a:lnTo>
                    <a:lnTo>
                      <a:pt x="9" y="18"/>
                    </a:lnTo>
                    <a:lnTo>
                      <a:pt x="10" y="20"/>
                    </a:lnTo>
                    <a:lnTo>
                      <a:pt x="4" y="25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5" name="Freeform 316"/>
              <p:cNvSpPr>
                <a:spLocks/>
              </p:cNvSpPr>
              <p:nvPr/>
            </p:nvSpPr>
            <p:spPr bwMode="auto">
              <a:xfrm>
                <a:off x="1650" y="1519"/>
                <a:ext cx="24" cy="13"/>
              </a:xfrm>
              <a:custGeom>
                <a:avLst/>
                <a:gdLst>
                  <a:gd name="T0" fmla="*/ 0 w 23"/>
                  <a:gd name="T1" fmla="*/ 7 h 14"/>
                  <a:gd name="T2" fmla="*/ 2 w 23"/>
                  <a:gd name="T3" fmla="*/ 6 h 14"/>
                  <a:gd name="T4" fmla="*/ 5 w 23"/>
                  <a:gd name="T5" fmla="*/ 4 h 14"/>
                  <a:gd name="T6" fmla="*/ 8 w 23"/>
                  <a:gd name="T7" fmla="*/ 2 h 14"/>
                  <a:gd name="T8" fmla="*/ 11 w 23"/>
                  <a:gd name="T9" fmla="*/ 0 h 14"/>
                  <a:gd name="T10" fmla="*/ 19 w 23"/>
                  <a:gd name="T11" fmla="*/ 0 h 14"/>
                  <a:gd name="T12" fmla="*/ 23 w 23"/>
                  <a:gd name="T13" fmla="*/ 0 h 14"/>
                  <a:gd name="T14" fmla="*/ 26 w 23"/>
                  <a:gd name="T15" fmla="*/ 1 h 14"/>
                  <a:gd name="T16" fmla="*/ 28 w 23"/>
                  <a:gd name="T17" fmla="*/ 2 h 14"/>
                  <a:gd name="T18" fmla="*/ 24 w 23"/>
                  <a:gd name="T19" fmla="*/ 7 h 14"/>
                  <a:gd name="T20" fmla="*/ 23 w 23"/>
                  <a:gd name="T21" fmla="*/ 7 h 14"/>
                  <a:gd name="T22" fmla="*/ 22 w 23"/>
                  <a:gd name="T23" fmla="*/ 7 h 14"/>
                  <a:gd name="T24" fmla="*/ 20 w 23"/>
                  <a:gd name="T25" fmla="*/ 7 h 14"/>
                  <a:gd name="T26" fmla="*/ 18 w 23"/>
                  <a:gd name="T27" fmla="*/ 7 h 14"/>
                  <a:gd name="T28" fmla="*/ 11 w 23"/>
                  <a:gd name="T29" fmla="*/ 7 h 14"/>
                  <a:gd name="T30" fmla="*/ 9 w 23"/>
                  <a:gd name="T31" fmla="*/ 7 h 14"/>
                  <a:gd name="T32" fmla="*/ 8 w 23"/>
                  <a:gd name="T33" fmla="*/ 7 h 14"/>
                  <a:gd name="T34" fmla="*/ 5 w 23"/>
                  <a:gd name="T35" fmla="*/ 9 h 14"/>
                  <a:gd name="T36" fmla="*/ 0 w 23"/>
                  <a:gd name="T37" fmla="*/ 7 h 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"/>
                  <a:gd name="T58" fmla="*/ 0 h 14"/>
                  <a:gd name="T59" fmla="*/ 23 w 23"/>
                  <a:gd name="T60" fmla="*/ 14 h 1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" h="14">
                    <a:moveTo>
                      <a:pt x="0" y="9"/>
                    </a:moveTo>
                    <a:lnTo>
                      <a:pt x="2" y="6"/>
                    </a:lnTo>
                    <a:lnTo>
                      <a:pt x="5" y="4"/>
                    </a:lnTo>
                    <a:lnTo>
                      <a:pt x="8" y="2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19" y="9"/>
                    </a:lnTo>
                    <a:lnTo>
                      <a:pt x="18" y="8"/>
                    </a:lnTo>
                    <a:lnTo>
                      <a:pt x="17" y="8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1" y="9"/>
                    </a:lnTo>
                    <a:lnTo>
                      <a:pt x="9" y="10"/>
                    </a:lnTo>
                    <a:lnTo>
                      <a:pt x="8" y="12"/>
                    </a:lnTo>
                    <a:lnTo>
                      <a:pt x="5" y="1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6" name="Freeform 317"/>
              <p:cNvSpPr>
                <a:spLocks/>
              </p:cNvSpPr>
              <p:nvPr/>
            </p:nvSpPr>
            <p:spPr bwMode="auto">
              <a:xfrm>
                <a:off x="1649" y="1526"/>
                <a:ext cx="7" cy="6"/>
              </a:xfrm>
              <a:custGeom>
                <a:avLst/>
                <a:gdLst>
                  <a:gd name="T0" fmla="*/ 0 w 7"/>
                  <a:gd name="T1" fmla="*/ 1 h 6"/>
                  <a:gd name="T2" fmla="*/ 1 w 7"/>
                  <a:gd name="T3" fmla="*/ 0 h 6"/>
                  <a:gd name="T4" fmla="*/ 1 w 7"/>
                  <a:gd name="T5" fmla="*/ 1 h 6"/>
                  <a:gd name="T6" fmla="*/ 6 w 7"/>
                  <a:gd name="T7" fmla="*/ 6 h 6"/>
                  <a:gd name="T8" fmla="*/ 7 w 7"/>
                  <a:gd name="T9" fmla="*/ 6 h 6"/>
                  <a:gd name="T10" fmla="*/ 0 w 7"/>
                  <a:gd name="T11" fmla="*/ 1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6"/>
                  <a:gd name="T20" fmla="*/ 7 w 7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6">
                    <a:moveTo>
                      <a:pt x="0" y="1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7" name="Freeform 318"/>
              <p:cNvSpPr>
                <a:spLocks/>
              </p:cNvSpPr>
              <p:nvPr/>
            </p:nvSpPr>
            <p:spPr bwMode="auto">
              <a:xfrm>
                <a:off x="1667" y="1522"/>
                <a:ext cx="12" cy="22"/>
              </a:xfrm>
              <a:custGeom>
                <a:avLst/>
                <a:gdLst>
                  <a:gd name="T0" fmla="*/ 8 w 12"/>
                  <a:gd name="T1" fmla="*/ 0 h 25"/>
                  <a:gd name="T2" fmla="*/ 10 w 12"/>
                  <a:gd name="T3" fmla="*/ 2 h 25"/>
                  <a:gd name="T4" fmla="*/ 11 w 12"/>
                  <a:gd name="T5" fmla="*/ 4 h 25"/>
                  <a:gd name="T6" fmla="*/ 12 w 12"/>
                  <a:gd name="T7" fmla="*/ 4 h 25"/>
                  <a:gd name="T8" fmla="*/ 12 w 12"/>
                  <a:gd name="T9" fmla="*/ 7 h 25"/>
                  <a:gd name="T10" fmla="*/ 11 w 12"/>
                  <a:gd name="T11" fmla="*/ 10 h 25"/>
                  <a:gd name="T12" fmla="*/ 10 w 12"/>
                  <a:gd name="T13" fmla="*/ 11 h 25"/>
                  <a:gd name="T14" fmla="*/ 9 w 12"/>
                  <a:gd name="T15" fmla="*/ 11 h 25"/>
                  <a:gd name="T16" fmla="*/ 7 w 12"/>
                  <a:gd name="T17" fmla="*/ 13 h 25"/>
                  <a:gd name="T18" fmla="*/ 0 w 12"/>
                  <a:gd name="T19" fmla="*/ 11 h 25"/>
                  <a:gd name="T20" fmla="*/ 2 w 12"/>
                  <a:gd name="T21" fmla="*/ 10 h 25"/>
                  <a:gd name="T22" fmla="*/ 3 w 12"/>
                  <a:gd name="T23" fmla="*/ 9 h 25"/>
                  <a:gd name="T24" fmla="*/ 3 w 12"/>
                  <a:gd name="T25" fmla="*/ 9 h 25"/>
                  <a:gd name="T26" fmla="*/ 4 w 12"/>
                  <a:gd name="T27" fmla="*/ 6 h 25"/>
                  <a:gd name="T28" fmla="*/ 4 w 12"/>
                  <a:gd name="T29" fmla="*/ 4 h 25"/>
                  <a:gd name="T30" fmla="*/ 4 w 12"/>
                  <a:gd name="T31" fmla="*/ 4 h 25"/>
                  <a:gd name="T32" fmla="*/ 3 w 12"/>
                  <a:gd name="T33" fmla="*/ 4 h 25"/>
                  <a:gd name="T34" fmla="*/ 2 w 12"/>
                  <a:gd name="T35" fmla="*/ 4 h 25"/>
                  <a:gd name="T36" fmla="*/ 8 w 12"/>
                  <a:gd name="T37" fmla="*/ 0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25"/>
                  <a:gd name="T59" fmla="*/ 12 w 12"/>
                  <a:gd name="T60" fmla="*/ 25 h 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25">
                    <a:moveTo>
                      <a:pt x="8" y="0"/>
                    </a:moveTo>
                    <a:lnTo>
                      <a:pt x="10" y="2"/>
                    </a:lnTo>
                    <a:lnTo>
                      <a:pt x="11" y="5"/>
                    </a:lnTo>
                    <a:lnTo>
                      <a:pt x="12" y="8"/>
                    </a:lnTo>
                    <a:lnTo>
                      <a:pt x="12" y="12"/>
                    </a:lnTo>
                    <a:lnTo>
                      <a:pt x="11" y="18"/>
                    </a:lnTo>
                    <a:lnTo>
                      <a:pt x="10" y="20"/>
                    </a:lnTo>
                    <a:lnTo>
                      <a:pt x="9" y="22"/>
                    </a:lnTo>
                    <a:lnTo>
                      <a:pt x="7" y="25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3" y="6"/>
                    </a:lnTo>
                    <a:lnTo>
                      <a:pt x="2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8" name="Freeform 319"/>
              <p:cNvSpPr>
                <a:spLocks/>
              </p:cNvSpPr>
              <p:nvPr/>
            </p:nvSpPr>
            <p:spPr bwMode="auto">
              <a:xfrm>
                <a:off x="1669" y="1521"/>
                <a:ext cx="6" cy="6"/>
              </a:xfrm>
              <a:custGeom>
                <a:avLst/>
                <a:gdLst>
                  <a:gd name="T0" fmla="*/ 5 w 6"/>
                  <a:gd name="T1" fmla="*/ 0 h 7"/>
                  <a:gd name="T2" fmla="*/ 6 w 6"/>
                  <a:gd name="T3" fmla="*/ 1 h 7"/>
                  <a:gd name="T4" fmla="*/ 0 w 6"/>
                  <a:gd name="T5" fmla="*/ 3 h 7"/>
                  <a:gd name="T6" fmla="*/ 1 w 6"/>
                  <a:gd name="T7" fmla="*/ 3 h 7"/>
                  <a:gd name="T8" fmla="*/ 5 w 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"/>
                  <a:gd name="T17" fmla="*/ 6 w 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">
                    <a:moveTo>
                      <a:pt x="5" y="0"/>
                    </a:moveTo>
                    <a:lnTo>
                      <a:pt x="6" y="1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9" name="Freeform 320"/>
              <p:cNvSpPr>
                <a:spLocks/>
              </p:cNvSpPr>
              <p:nvPr/>
            </p:nvSpPr>
            <p:spPr bwMode="auto">
              <a:xfrm>
                <a:off x="1649" y="1540"/>
                <a:ext cx="24" cy="12"/>
              </a:xfrm>
              <a:custGeom>
                <a:avLst/>
                <a:gdLst>
                  <a:gd name="T0" fmla="*/ 28 w 23"/>
                  <a:gd name="T1" fmla="*/ 3 h 14"/>
                  <a:gd name="T2" fmla="*/ 26 w 23"/>
                  <a:gd name="T3" fmla="*/ 3 h 14"/>
                  <a:gd name="T4" fmla="*/ 23 w 23"/>
                  <a:gd name="T5" fmla="*/ 5 h 14"/>
                  <a:gd name="T6" fmla="*/ 20 w 23"/>
                  <a:gd name="T7" fmla="*/ 6 h 14"/>
                  <a:gd name="T8" fmla="*/ 17 w 23"/>
                  <a:gd name="T9" fmla="*/ 6 h 14"/>
                  <a:gd name="T10" fmla="*/ 9 w 23"/>
                  <a:gd name="T11" fmla="*/ 7 h 14"/>
                  <a:gd name="T12" fmla="*/ 5 w 23"/>
                  <a:gd name="T13" fmla="*/ 7 h 14"/>
                  <a:gd name="T14" fmla="*/ 2 w 23"/>
                  <a:gd name="T15" fmla="*/ 6 h 14"/>
                  <a:gd name="T16" fmla="*/ 0 w 23"/>
                  <a:gd name="T17" fmla="*/ 6 h 14"/>
                  <a:gd name="T18" fmla="*/ 4 w 23"/>
                  <a:gd name="T19" fmla="*/ 3 h 14"/>
                  <a:gd name="T20" fmla="*/ 5 w 23"/>
                  <a:gd name="T21" fmla="*/ 3 h 14"/>
                  <a:gd name="T22" fmla="*/ 6 w 23"/>
                  <a:gd name="T23" fmla="*/ 3 h 14"/>
                  <a:gd name="T24" fmla="*/ 8 w 23"/>
                  <a:gd name="T25" fmla="*/ 3 h 14"/>
                  <a:gd name="T26" fmla="*/ 9 w 23"/>
                  <a:gd name="T27" fmla="*/ 3 h 14"/>
                  <a:gd name="T28" fmla="*/ 11 w 23"/>
                  <a:gd name="T29" fmla="*/ 3 h 14"/>
                  <a:gd name="T30" fmla="*/ 18 w 23"/>
                  <a:gd name="T31" fmla="*/ 3 h 14"/>
                  <a:gd name="T32" fmla="*/ 20 w 23"/>
                  <a:gd name="T33" fmla="*/ 2 h 14"/>
                  <a:gd name="T34" fmla="*/ 22 w 23"/>
                  <a:gd name="T35" fmla="*/ 0 h 14"/>
                  <a:gd name="T36" fmla="*/ 28 w 23"/>
                  <a:gd name="T37" fmla="*/ 3 h 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"/>
                  <a:gd name="T58" fmla="*/ 0 h 14"/>
                  <a:gd name="T59" fmla="*/ 23 w 23"/>
                  <a:gd name="T60" fmla="*/ 14 h 1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" h="14">
                    <a:moveTo>
                      <a:pt x="23" y="5"/>
                    </a:moveTo>
                    <a:lnTo>
                      <a:pt x="21" y="8"/>
                    </a:lnTo>
                    <a:lnTo>
                      <a:pt x="18" y="10"/>
                    </a:lnTo>
                    <a:lnTo>
                      <a:pt x="15" y="12"/>
                    </a:lnTo>
                    <a:lnTo>
                      <a:pt x="12" y="13"/>
                    </a:lnTo>
                    <a:lnTo>
                      <a:pt x="9" y="14"/>
                    </a:lnTo>
                    <a:lnTo>
                      <a:pt x="5" y="14"/>
                    </a:lnTo>
                    <a:lnTo>
                      <a:pt x="2" y="13"/>
                    </a:lnTo>
                    <a:lnTo>
                      <a:pt x="0" y="12"/>
                    </a:lnTo>
                    <a:lnTo>
                      <a:pt x="4" y="5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5"/>
                    </a:lnTo>
                    <a:lnTo>
                      <a:pt x="13" y="4"/>
                    </a:lnTo>
                    <a:lnTo>
                      <a:pt x="15" y="2"/>
                    </a:lnTo>
                    <a:lnTo>
                      <a:pt x="17" y="0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0" name="Freeform 321"/>
              <p:cNvSpPr>
                <a:spLocks/>
              </p:cNvSpPr>
              <p:nvPr/>
            </p:nvSpPr>
            <p:spPr bwMode="auto">
              <a:xfrm>
                <a:off x="1667" y="1540"/>
                <a:ext cx="7" cy="4"/>
              </a:xfrm>
              <a:custGeom>
                <a:avLst/>
                <a:gdLst>
                  <a:gd name="T0" fmla="*/ 7 w 7"/>
                  <a:gd name="T1" fmla="*/ 2 h 5"/>
                  <a:gd name="T2" fmla="*/ 6 w 7"/>
                  <a:gd name="T3" fmla="*/ 2 h 5"/>
                  <a:gd name="T4" fmla="*/ 0 w 7"/>
                  <a:gd name="T5" fmla="*/ 0 h 5"/>
                  <a:gd name="T6" fmla="*/ 7 w 7"/>
                  <a:gd name="T7" fmla="*/ 2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5"/>
                  <a:gd name="T14" fmla="*/ 7 w 7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5">
                    <a:moveTo>
                      <a:pt x="7" y="5"/>
                    </a:moveTo>
                    <a:lnTo>
                      <a:pt x="6" y="5"/>
                    </a:lnTo>
                    <a:lnTo>
                      <a:pt x="0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1" name="Freeform 322"/>
              <p:cNvSpPr>
                <a:spLocks/>
              </p:cNvSpPr>
              <p:nvPr/>
            </p:nvSpPr>
            <p:spPr bwMode="auto">
              <a:xfrm>
                <a:off x="1648" y="1544"/>
                <a:ext cx="6" cy="6"/>
              </a:xfrm>
              <a:custGeom>
                <a:avLst/>
                <a:gdLst>
                  <a:gd name="T0" fmla="*/ 1 w 6"/>
                  <a:gd name="T1" fmla="*/ 3 h 7"/>
                  <a:gd name="T2" fmla="*/ 0 w 6"/>
                  <a:gd name="T3" fmla="*/ 3 h 7"/>
                  <a:gd name="T4" fmla="*/ 0 w 6"/>
                  <a:gd name="T5" fmla="*/ 3 h 7"/>
                  <a:gd name="T6" fmla="*/ 6 w 6"/>
                  <a:gd name="T7" fmla="*/ 1 h 7"/>
                  <a:gd name="T8" fmla="*/ 5 w 6"/>
                  <a:gd name="T9" fmla="*/ 0 h 7"/>
                  <a:gd name="T10" fmla="*/ 1 w 6"/>
                  <a:gd name="T11" fmla="*/ 3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1" y="7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2" name="Freeform 323"/>
              <p:cNvSpPr>
                <a:spLocks/>
              </p:cNvSpPr>
              <p:nvPr/>
            </p:nvSpPr>
            <p:spPr bwMode="auto">
              <a:xfrm>
                <a:off x="1732" y="1479"/>
                <a:ext cx="33" cy="27"/>
              </a:xfrm>
              <a:custGeom>
                <a:avLst/>
                <a:gdLst>
                  <a:gd name="T0" fmla="*/ 9 w 32"/>
                  <a:gd name="T1" fmla="*/ 14 h 30"/>
                  <a:gd name="T2" fmla="*/ 6 w 32"/>
                  <a:gd name="T3" fmla="*/ 13 h 30"/>
                  <a:gd name="T4" fmla="*/ 4 w 32"/>
                  <a:gd name="T5" fmla="*/ 12 h 30"/>
                  <a:gd name="T6" fmla="*/ 1 w 32"/>
                  <a:gd name="T7" fmla="*/ 8 h 30"/>
                  <a:gd name="T8" fmla="*/ 0 w 32"/>
                  <a:gd name="T9" fmla="*/ 5 h 30"/>
                  <a:gd name="T10" fmla="*/ 1 w 32"/>
                  <a:gd name="T11" fmla="*/ 5 h 30"/>
                  <a:gd name="T12" fmla="*/ 2 w 32"/>
                  <a:gd name="T13" fmla="*/ 3 h 30"/>
                  <a:gd name="T14" fmla="*/ 4 w 32"/>
                  <a:gd name="T15" fmla="*/ 2 h 30"/>
                  <a:gd name="T16" fmla="*/ 6 w 32"/>
                  <a:gd name="T17" fmla="*/ 0 h 30"/>
                  <a:gd name="T18" fmla="*/ 8 w 32"/>
                  <a:gd name="T19" fmla="*/ 0 h 30"/>
                  <a:gd name="T20" fmla="*/ 11 w 32"/>
                  <a:gd name="T21" fmla="*/ 0 h 30"/>
                  <a:gd name="T22" fmla="*/ 14 w 32"/>
                  <a:gd name="T23" fmla="*/ 1 h 30"/>
                  <a:gd name="T24" fmla="*/ 22 w 32"/>
                  <a:gd name="T25" fmla="*/ 2 h 30"/>
                  <a:gd name="T26" fmla="*/ 28 w 32"/>
                  <a:gd name="T27" fmla="*/ 5 h 30"/>
                  <a:gd name="T28" fmla="*/ 31 w 32"/>
                  <a:gd name="T29" fmla="*/ 5 h 30"/>
                  <a:gd name="T30" fmla="*/ 33 w 32"/>
                  <a:gd name="T31" fmla="*/ 6 h 30"/>
                  <a:gd name="T32" fmla="*/ 36 w 32"/>
                  <a:gd name="T33" fmla="*/ 11 h 30"/>
                  <a:gd name="T34" fmla="*/ 37 w 32"/>
                  <a:gd name="T35" fmla="*/ 13 h 30"/>
                  <a:gd name="T36" fmla="*/ 36 w 32"/>
                  <a:gd name="T37" fmla="*/ 15 h 30"/>
                  <a:gd name="T38" fmla="*/ 35 w 32"/>
                  <a:gd name="T39" fmla="*/ 16 h 30"/>
                  <a:gd name="T40" fmla="*/ 33 w 32"/>
                  <a:gd name="T41" fmla="*/ 17 h 30"/>
                  <a:gd name="T42" fmla="*/ 31 w 32"/>
                  <a:gd name="T43" fmla="*/ 17 h 30"/>
                  <a:gd name="T44" fmla="*/ 29 w 32"/>
                  <a:gd name="T45" fmla="*/ 18 h 30"/>
                  <a:gd name="T46" fmla="*/ 26 w 32"/>
                  <a:gd name="T47" fmla="*/ 18 h 30"/>
                  <a:gd name="T48" fmla="*/ 23 w 32"/>
                  <a:gd name="T49" fmla="*/ 17 h 30"/>
                  <a:gd name="T50" fmla="*/ 15 w 32"/>
                  <a:gd name="T51" fmla="*/ 17 h 30"/>
                  <a:gd name="T52" fmla="*/ 9 w 32"/>
                  <a:gd name="T53" fmla="*/ 14 h 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2"/>
                  <a:gd name="T82" fmla="*/ 0 h 30"/>
                  <a:gd name="T83" fmla="*/ 32 w 32"/>
                  <a:gd name="T84" fmla="*/ 30 h 3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2" h="30">
                    <a:moveTo>
                      <a:pt x="9" y="24"/>
                    </a:moveTo>
                    <a:lnTo>
                      <a:pt x="6" y="22"/>
                    </a:lnTo>
                    <a:lnTo>
                      <a:pt x="4" y="19"/>
                    </a:lnTo>
                    <a:lnTo>
                      <a:pt x="1" y="13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7" y="2"/>
                    </a:lnTo>
                    <a:lnTo>
                      <a:pt x="23" y="6"/>
                    </a:lnTo>
                    <a:lnTo>
                      <a:pt x="26" y="8"/>
                    </a:lnTo>
                    <a:lnTo>
                      <a:pt x="28" y="11"/>
                    </a:lnTo>
                    <a:lnTo>
                      <a:pt x="31" y="17"/>
                    </a:lnTo>
                    <a:lnTo>
                      <a:pt x="32" y="22"/>
                    </a:lnTo>
                    <a:lnTo>
                      <a:pt x="31" y="25"/>
                    </a:lnTo>
                    <a:lnTo>
                      <a:pt x="30" y="27"/>
                    </a:lnTo>
                    <a:lnTo>
                      <a:pt x="28" y="28"/>
                    </a:lnTo>
                    <a:lnTo>
                      <a:pt x="26" y="29"/>
                    </a:lnTo>
                    <a:lnTo>
                      <a:pt x="24" y="30"/>
                    </a:lnTo>
                    <a:lnTo>
                      <a:pt x="21" y="30"/>
                    </a:lnTo>
                    <a:lnTo>
                      <a:pt x="18" y="29"/>
                    </a:lnTo>
                    <a:lnTo>
                      <a:pt x="15" y="28"/>
                    </a:lnTo>
                    <a:lnTo>
                      <a:pt x="9" y="24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3" name="Freeform 324"/>
              <p:cNvSpPr>
                <a:spLocks/>
              </p:cNvSpPr>
              <p:nvPr/>
            </p:nvSpPr>
            <p:spPr bwMode="auto">
              <a:xfrm>
                <a:off x="1728" y="1480"/>
                <a:ext cx="16" cy="23"/>
              </a:xfrm>
              <a:custGeom>
                <a:avLst/>
                <a:gdLst>
                  <a:gd name="T0" fmla="*/ 15 w 15"/>
                  <a:gd name="T1" fmla="*/ 14 h 26"/>
                  <a:gd name="T2" fmla="*/ 7 w 15"/>
                  <a:gd name="T3" fmla="*/ 12 h 26"/>
                  <a:gd name="T4" fmla="*/ 4 w 15"/>
                  <a:gd name="T5" fmla="*/ 11 h 26"/>
                  <a:gd name="T6" fmla="*/ 1 w 15"/>
                  <a:gd name="T7" fmla="*/ 8 h 26"/>
                  <a:gd name="T8" fmla="*/ 0 w 15"/>
                  <a:gd name="T9" fmla="*/ 4 h 26"/>
                  <a:gd name="T10" fmla="*/ 1 w 15"/>
                  <a:gd name="T11" fmla="*/ 3 h 26"/>
                  <a:gd name="T12" fmla="*/ 2 w 15"/>
                  <a:gd name="T13" fmla="*/ 0 h 26"/>
                  <a:gd name="T14" fmla="*/ 14 w 15"/>
                  <a:gd name="T15" fmla="*/ 4 h 26"/>
                  <a:gd name="T16" fmla="*/ 13 w 15"/>
                  <a:gd name="T17" fmla="*/ 4 h 26"/>
                  <a:gd name="T18" fmla="*/ 13 w 15"/>
                  <a:gd name="T19" fmla="*/ 4 h 26"/>
                  <a:gd name="T20" fmla="*/ 13 w 15"/>
                  <a:gd name="T21" fmla="*/ 6 h 26"/>
                  <a:gd name="T22" fmla="*/ 16 w 15"/>
                  <a:gd name="T23" fmla="*/ 9 h 26"/>
                  <a:gd name="T24" fmla="*/ 18 w 15"/>
                  <a:gd name="T25" fmla="*/ 10 h 26"/>
                  <a:gd name="T26" fmla="*/ 20 w 15"/>
                  <a:gd name="T27" fmla="*/ 11 h 26"/>
                  <a:gd name="T28" fmla="*/ 15 w 15"/>
                  <a:gd name="T29" fmla="*/ 14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5"/>
                  <a:gd name="T46" fmla="*/ 0 h 26"/>
                  <a:gd name="T47" fmla="*/ 15 w 15"/>
                  <a:gd name="T48" fmla="*/ 26 h 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5" h="26">
                    <a:moveTo>
                      <a:pt x="10" y="26"/>
                    </a:moveTo>
                    <a:lnTo>
                      <a:pt x="7" y="23"/>
                    </a:lnTo>
                    <a:lnTo>
                      <a:pt x="4" y="20"/>
                    </a:lnTo>
                    <a:lnTo>
                      <a:pt x="1" y="13"/>
                    </a:lnTo>
                    <a:lnTo>
                      <a:pt x="0" y="7"/>
                    </a:lnTo>
                    <a:lnTo>
                      <a:pt x="1" y="3"/>
                    </a:lnTo>
                    <a:lnTo>
                      <a:pt x="2" y="0"/>
                    </a:lnTo>
                    <a:lnTo>
                      <a:pt x="9" y="4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11"/>
                    </a:lnTo>
                    <a:lnTo>
                      <a:pt x="11" y="16"/>
                    </a:lnTo>
                    <a:lnTo>
                      <a:pt x="13" y="18"/>
                    </a:lnTo>
                    <a:lnTo>
                      <a:pt x="15" y="20"/>
                    </a:lnTo>
                    <a:lnTo>
                      <a:pt x="10" y="26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4" name="Freeform 325"/>
              <p:cNvSpPr>
                <a:spLocks/>
              </p:cNvSpPr>
              <p:nvPr/>
            </p:nvSpPr>
            <p:spPr bwMode="auto">
              <a:xfrm>
                <a:off x="1731" y="1475"/>
                <a:ext cx="27" cy="12"/>
              </a:xfrm>
              <a:custGeom>
                <a:avLst/>
                <a:gdLst>
                  <a:gd name="T0" fmla="*/ 0 w 26"/>
                  <a:gd name="T1" fmla="*/ 4 h 13"/>
                  <a:gd name="T2" fmla="*/ 2 w 26"/>
                  <a:gd name="T3" fmla="*/ 2 h 13"/>
                  <a:gd name="T4" fmla="*/ 5 w 26"/>
                  <a:gd name="T5" fmla="*/ 1 h 13"/>
                  <a:gd name="T6" fmla="*/ 9 w 26"/>
                  <a:gd name="T7" fmla="*/ 0 h 13"/>
                  <a:gd name="T8" fmla="*/ 18 w 26"/>
                  <a:gd name="T9" fmla="*/ 0 h 13"/>
                  <a:gd name="T10" fmla="*/ 21 w 26"/>
                  <a:gd name="T11" fmla="*/ 1 h 13"/>
                  <a:gd name="T12" fmla="*/ 25 w 26"/>
                  <a:gd name="T13" fmla="*/ 2 h 13"/>
                  <a:gd name="T14" fmla="*/ 31 w 26"/>
                  <a:gd name="T15" fmla="*/ 6 h 13"/>
                  <a:gd name="T16" fmla="*/ 27 w 26"/>
                  <a:gd name="T17" fmla="*/ 8 h 13"/>
                  <a:gd name="T18" fmla="*/ 21 w 26"/>
                  <a:gd name="T19" fmla="*/ 6 h 13"/>
                  <a:gd name="T20" fmla="*/ 19 w 26"/>
                  <a:gd name="T21" fmla="*/ 6 h 13"/>
                  <a:gd name="T22" fmla="*/ 12 w 26"/>
                  <a:gd name="T23" fmla="*/ 6 h 13"/>
                  <a:gd name="T24" fmla="*/ 10 w 26"/>
                  <a:gd name="T25" fmla="*/ 6 h 13"/>
                  <a:gd name="T26" fmla="*/ 8 w 26"/>
                  <a:gd name="T27" fmla="*/ 6 h 13"/>
                  <a:gd name="T28" fmla="*/ 7 w 26"/>
                  <a:gd name="T29" fmla="*/ 6 h 13"/>
                  <a:gd name="T30" fmla="*/ 6 w 26"/>
                  <a:gd name="T31" fmla="*/ 6 h 13"/>
                  <a:gd name="T32" fmla="*/ 0 w 26"/>
                  <a:gd name="T33" fmla="*/ 4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13"/>
                  <a:gd name="T53" fmla="*/ 26 w 26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13">
                    <a:moveTo>
                      <a:pt x="0" y="4"/>
                    </a:moveTo>
                    <a:lnTo>
                      <a:pt x="2" y="2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20" y="2"/>
                    </a:lnTo>
                    <a:lnTo>
                      <a:pt x="26" y="6"/>
                    </a:lnTo>
                    <a:lnTo>
                      <a:pt x="22" y="13"/>
                    </a:lnTo>
                    <a:lnTo>
                      <a:pt x="16" y="9"/>
                    </a:lnTo>
                    <a:lnTo>
                      <a:pt x="14" y="9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7" y="9"/>
                    </a:lnTo>
                    <a:lnTo>
                      <a:pt x="6" y="1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5" name="Freeform 326"/>
              <p:cNvSpPr>
                <a:spLocks/>
              </p:cNvSpPr>
              <p:nvPr/>
            </p:nvSpPr>
            <p:spPr bwMode="auto">
              <a:xfrm>
                <a:off x="1730" y="1479"/>
                <a:ext cx="7" cy="5"/>
              </a:xfrm>
              <a:custGeom>
                <a:avLst/>
                <a:gdLst>
                  <a:gd name="T0" fmla="*/ 0 w 7"/>
                  <a:gd name="T1" fmla="*/ 1 h 6"/>
                  <a:gd name="T2" fmla="*/ 1 w 7"/>
                  <a:gd name="T3" fmla="*/ 0 h 6"/>
                  <a:gd name="T4" fmla="*/ 7 w 7"/>
                  <a:gd name="T5" fmla="*/ 3 h 6"/>
                  <a:gd name="T6" fmla="*/ 7 w 7"/>
                  <a:gd name="T7" fmla="*/ 3 h 6"/>
                  <a:gd name="T8" fmla="*/ 0 w 7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0" y="1"/>
                    </a:moveTo>
                    <a:lnTo>
                      <a:pt x="1" y="0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6" name="Freeform 327"/>
              <p:cNvSpPr>
                <a:spLocks/>
              </p:cNvSpPr>
              <p:nvPr/>
            </p:nvSpPr>
            <p:spPr bwMode="auto">
              <a:xfrm>
                <a:off x="1753" y="1482"/>
                <a:ext cx="16" cy="23"/>
              </a:xfrm>
              <a:custGeom>
                <a:avLst/>
                <a:gdLst>
                  <a:gd name="T0" fmla="*/ 6 w 16"/>
                  <a:gd name="T1" fmla="*/ 0 h 26"/>
                  <a:gd name="T2" fmla="*/ 9 w 16"/>
                  <a:gd name="T3" fmla="*/ 2 h 26"/>
                  <a:gd name="T4" fmla="*/ 11 w 16"/>
                  <a:gd name="T5" fmla="*/ 4 h 26"/>
                  <a:gd name="T6" fmla="*/ 15 w 16"/>
                  <a:gd name="T7" fmla="*/ 7 h 26"/>
                  <a:gd name="T8" fmla="*/ 16 w 16"/>
                  <a:gd name="T9" fmla="*/ 11 h 26"/>
                  <a:gd name="T10" fmla="*/ 15 w 16"/>
                  <a:gd name="T11" fmla="*/ 12 h 26"/>
                  <a:gd name="T12" fmla="*/ 14 w 16"/>
                  <a:gd name="T13" fmla="*/ 14 h 26"/>
                  <a:gd name="T14" fmla="*/ 7 w 16"/>
                  <a:gd name="T15" fmla="*/ 12 h 26"/>
                  <a:gd name="T16" fmla="*/ 7 w 16"/>
                  <a:gd name="T17" fmla="*/ 11 h 26"/>
                  <a:gd name="T18" fmla="*/ 8 w 16"/>
                  <a:gd name="T19" fmla="*/ 11 h 26"/>
                  <a:gd name="T20" fmla="*/ 7 w 16"/>
                  <a:gd name="T21" fmla="*/ 9 h 26"/>
                  <a:gd name="T22" fmla="*/ 5 w 16"/>
                  <a:gd name="T23" fmla="*/ 5 h 26"/>
                  <a:gd name="T24" fmla="*/ 3 w 16"/>
                  <a:gd name="T25" fmla="*/ 4 h 26"/>
                  <a:gd name="T26" fmla="*/ 0 w 16"/>
                  <a:gd name="T27" fmla="*/ 4 h 26"/>
                  <a:gd name="T28" fmla="*/ 6 w 16"/>
                  <a:gd name="T29" fmla="*/ 0 h 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"/>
                  <a:gd name="T46" fmla="*/ 0 h 26"/>
                  <a:gd name="T47" fmla="*/ 16 w 16"/>
                  <a:gd name="T48" fmla="*/ 26 h 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" h="26">
                    <a:moveTo>
                      <a:pt x="6" y="0"/>
                    </a:moveTo>
                    <a:lnTo>
                      <a:pt x="9" y="2"/>
                    </a:lnTo>
                    <a:lnTo>
                      <a:pt x="11" y="6"/>
                    </a:lnTo>
                    <a:lnTo>
                      <a:pt x="15" y="12"/>
                    </a:lnTo>
                    <a:lnTo>
                      <a:pt x="16" y="19"/>
                    </a:lnTo>
                    <a:lnTo>
                      <a:pt x="15" y="23"/>
                    </a:lnTo>
                    <a:lnTo>
                      <a:pt x="14" y="26"/>
                    </a:lnTo>
                    <a:lnTo>
                      <a:pt x="7" y="22"/>
                    </a:lnTo>
                    <a:lnTo>
                      <a:pt x="7" y="20"/>
                    </a:lnTo>
                    <a:lnTo>
                      <a:pt x="8" y="19"/>
                    </a:lnTo>
                    <a:lnTo>
                      <a:pt x="7" y="15"/>
                    </a:lnTo>
                    <a:lnTo>
                      <a:pt x="5" y="10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7" name="Freeform 328"/>
              <p:cNvSpPr>
                <a:spLocks/>
              </p:cNvSpPr>
              <p:nvPr/>
            </p:nvSpPr>
            <p:spPr bwMode="auto">
              <a:xfrm>
                <a:off x="1753" y="1481"/>
                <a:ext cx="6" cy="6"/>
              </a:xfrm>
              <a:custGeom>
                <a:avLst/>
                <a:gdLst>
                  <a:gd name="T0" fmla="*/ 5 w 6"/>
                  <a:gd name="T1" fmla="*/ 0 h 7"/>
                  <a:gd name="T2" fmla="*/ 6 w 6"/>
                  <a:gd name="T3" fmla="*/ 1 h 7"/>
                  <a:gd name="T4" fmla="*/ 0 w 6"/>
                  <a:gd name="T5" fmla="*/ 3 h 7"/>
                  <a:gd name="T6" fmla="*/ 1 w 6"/>
                  <a:gd name="T7" fmla="*/ 3 h 7"/>
                  <a:gd name="T8" fmla="*/ 5 w 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"/>
                  <a:gd name="T17" fmla="*/ 6 w 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">
                    <a:moveTo>
                      <a:pt x="5" y="0"/>
                    </a:moveTo>
                    <a:lnTo>
                      <a:pt x="6" y="1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8" name="Freeform 329"/>
              <p:cNvSpPr>
                <a:spLocks/>
              </p:cNvSpPr>
              <p:nvPr/>
            </p:nvSpPr>
            <p:spPr bwMode="auto">
              <a:xfrm>
                <a:off x="1739" y="1498"/>
                <a:ext cx="27" cy="11"/>
              </a:xfrm>
              <a:custGeom>
                <a:avLst/>
                <a:gdLst>
                  <a:gd name="T0" fmla="*/ 27 w 27"/>
                  <a:gd name="T1" fmla="*/ 4 h 13"/>
                  <a:gd name="T2" fmla="*/ 24 w 27"/>
                  <a:gd name="T3" fmla="*/ 5 h 13"/>
                  <a:gd name="T4" fmla="*/ 21 w 27"/>
                  <a:gd name="T5" fmla="*/ 5 h 13"/>
                  <a:gd name="T6" fmla="*/ 18 w 27"/>
                  <a:gd name="T7" fmla="*/ 6 h 13"/>
                  <a:gd name="T8" fmla="*/ 14 w 27"/>
                  <a:gd name="T9" fmla="*/ 6 h 13"/>
                  <a:gd name="T10" fmla="*/ 10 w 27"/>
                  <a:gd name="T11" fmla="*/ 5 h 13"/>
                  <a:gd name="T12" fmla="*/ 7 w 27"/>
                  <a:gd name="T13" fmla="*/ 5 h 13"/>
                  <a:gd name="T14" fmla="*/ 0 w 27"/>
                  <a:gd name="T15" fmla="*/ 3 h 13"/>
                  <a:gd name="T16" fmla="*/ 5 w 27"/>
                  <a:gd name="T17" fmla="*/ 0 h 13"/>
                  <a:gd name="T18" fmla="*/ 10 w 27"/>
                  <a:gd name="T19" fmla="*/ 3 h 13"/>
                  <a:gd name="T20" fmla="*/ 13 w 27"/>
                  <a:gd name="T21" fmla="*/ 3 h 13"/>
                  <a:gd name="T22" fmla="*/ 15 w 27"/>
                  <a:gd name="T23" fmla="*/ 3 h 13"/>
                  <a:gd name="T24" fmla="*/ 17 w 27"/>
                  <a:gd name="T25" fmla="*/ 3 h 13"/>
                  <a:gd name="T26" fmla="*/ 19 w 27"/>
                  <a:gd name="T27" fmla="*/ 3 h 13"/>
                  <a:gd name="T28" fmla="*/ 20 w 27"/>
                  <a:gd name="T29" fmla="*/ 3 h 13"/>
                  <a:gd name="T30" fmla="*/ 21 w 27"/>
                  <a:gd name="T31" fmla="*/ 3 h 13"/>
                  <a:gd name="T32" fmla="*/ 27 w 27"/>
                  <a:gd name="T33" fmla="*/ 4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3"/>
                  <a:gd name="T53" fmla="*/ 27 w 27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3">
                    <a:moveTo>
                      <a:pt x="27" y="9"/>
                    </a:moveTo>
                    <a:lnTo>
                      <a:pt x="24" y="11"/>
                    </a:lnTo>
                    <a:lnTo>
                      <a:pt x="21" y="12"/>
                    </a:lnTo>
                    <a:lnTo>
                      <a:pt x="18" y="13"/>
                    </a:lnTo>
                    <a:lnTo>
                      <a:pt x="14" y="13"/>
                    </a:lnTo>
                    <a:lnTo>
                      <a:pt x="10" y="12"/>
                    </a:lnTo>
                    <a:lnTo>
                      <a:pt x="7" y="11"/>
                    </a:lnTo>
                    <a:lnTo>
                      <a:pt x="0" y="7"/>
                    </a:lnTo>
                    <a:lnTo>
                      <a:pt x="5" y="0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20" y="4"/>
                    </a:lnTo>
                    <a:lnTo>
                      <a:pt x="21" y="3"/>
                    </a:lnTo>
                    <a:lnTo>
                      <a:pt x="27" y="9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9" name="Freeform 330"/>
              <p:cNvSpPr>
                <a:spLocks/>
              </p:cNvSpPr>
              <p:nvPr/>
            </p:nvSpPr>
            <p:spPr bwMode="auto">
              <a:xfrm>
                <a:off x="1760" y="1500"/>
                <a:ext cx="7" cy="6"/>
              </a:xfrm>
              <a:custGeom>
                <a:avLst/>
                <a:gdLst>
                  <a:gd name="T0" fmla="*/ 7 w 7"/>
                  <a:gd name="T1" fmla="*/ 5 h 6"/>
                  <a:gd name="T2" fmla="*/ 6 w 7"/>
                  <a:gd name="T3" fmla="*/ 5 h 6"/>
                  <a:gd name="T4" fmla="*/ 6 w 7"/>
                  <a:gd name="T5" fmla="*/ 6 h 6"/>
                  <a:gd name="T6" fmla="*/ 0 w 7"/>
                  <a:gd name="T7" fmla="*/ 0 h 6"/>
                  <a:gd name="T8" fmla="*/ 0 w 7"/>
                  <a:gd name="T9" fmla="*/ 1 h 6"/>
                  <a:gd name="T10" fmla="*/ 7 w 7"/>
                  <a:gd name="T11" fmla="*/ 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6"/>
                  <a:gd name="T20" fmla="*/ 7 w 7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6">
                    <a:moveTo>
                      <a:pt x="7" y="5"/>
                    </a:moveTo>
                    <a:lnTo>
                      <a:pt x="6" y="5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0" name="Freeform 331"/>
              <p:cNvSpPr>
                <a:spLocks/>
              </p:cNvSpPr>
              <p:nvPr/>
            </p:nvSpPr>
            <p:spPr bwMode="auto">
              <a:xfrm>
                <a:off x="1739" y="1498"/>
                <a:ext cx="5" cy="6"/>
              </a:xfrm>
              <a:custGeom>
                <a:avLst/>
                <a:gdLst>
                  <a:gd name="T0" fmla="*/ 0 w 5"/>
                  <a:gd name="T1" fmla="*/ 3 h 7"/>
                  <a:gd name="T2" fmla="*/ 0 w 5"/>
                  <a:gd name="T3" fmla="*/ 3 h 7"/>
                  <a:gd name="T4" fmla="*/ 5 w 5"/>
                  <a:gd name="T5" fmla="*/ 0 h 7"/>
                  <a:gd name="T6" fmla="*/ 0 w 5"/>
                  <a:gd name="T7" fmla="*/ 3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1" name="Freeform 332"/>
              <p:cNvSpPr>
                <a:spLocks/>
              </p:cNvSpPr>
              <p:nvPr/>
            </p:nvSpPr>
            <p:spPr bwMode="auto">
              <a:xfrm>
                <a:off x="1601" y="1454"/>
                <a:ext cx="20" cy="18"/>
              </a:xfrm>
              <a:custGeom>
                <a:avLst/>
                <a:gdLst>
                  <a:gd name="T0" fmla="*/ 3 w 19"/>
                  <a:gd name="T1" fmla="*/ 11 h 20"/>
                  <a:gd name="T2" fmla="*/ 2 w 19"/>
                  <a:gd name="T3" fmla="*/ 10 h 20"/>
                  <a:gd name="T4" fmla="*/ 1 w 19"/>
                  <a:gd name="T5" fmla="*/ 9 h 20"/>
                  <a:gd name="T6" fmla="*/ 0 w 19"/>
                  <a:gd name="T7" fmla="*/ 6 h 20"/>
                  <a:gd name="T8" fmla="*/ 0 w 19"/>
                  <a:gd name="T9" fmla="*/ 5 h 20"/>
                  <a:gd name="T10" fmla="*/ 0 w 19"/>
                  <a:gd name="T11" fmla="*/ 5 h 20"/>
                  <a:gd name="T12" fmla="*/ 1 w 19"/>
                  <a:gd name="T13" fmla="*/ 5 h 20"/>
                  <a:gd name="T14" fmla="*/ 2 w 19"/>
                  <a:gd name="T15" fmla="*/ 4 h 20"/>
                  <a:gd name="T16" fmla="*/ 5 w 19"/>
                  <a:gd name="T17" fmla="*/ 1 h 20"/>
                  <a:gd name="T18" fmla="*/ 6 w 19"/>
                  <a:gd name="T19" fmla="*/ 1 h 20"/>
                  <a:gd name="T20" fmla="*/ 8 w 19"/>
                  <a:gd name="T21" fmla="*/ 0 h 20"/>
                  <a:gd name="T22" fmla="*/ 15 w 19"/>
                  <a:gd name="T23" fmla="*/ 0 h 20"/>
                  <a:gd name="T24" fmla="*/ 17 w 19"/>
                  <a:gd name="T25" fmla="*/ 1 h 20"/>
                  <a:gd name="T26" fmla="*/ 19 w 19"/>
                  <a:gd name="T27" fmla="*/ 2 h 20"/>
                  <a:gd name="T28" fmla="*/ 20 w 19"/>
                  <a:gd name="T29" fmla="*/ 3 h 20"/>
                  <a:gd name="T30" fmla="*/ 22 w 19"/>
                  <a:gd name="T31" fmla="*/ 4 h 20"/>
                  <a:gd name="T32" fmla="*/ 23 w 19"/>
                  <a:gd name="T33" fmla="*/ 5 h 20"/>
                  <a:gd name="T34" fmla="*/ 24 w 19"/>
                  <a:gd name="T35" fmla="*/ 5 h 20"/>
                  <a:gd name="T36" fmla="*/ 24 w 19"/>
                  <a:gd name="T37" fmla="*/ 6 h 20"/>
                  <a:gd name="T38" fmla="*/ 24 w 19"/>
                  <a:gd name="T39" fmla="*/ 8 h 20"/>
                  <a:gd name="T40" fmla="*/ 23 w 19"/>
                  <a:gd name="T41" fmla="*/ 9 h 20"/>
                  <a:gd name="T42" fmla="*/ 22 w 19"/>
                  <a:gd name="T43" fmla="*/ 10 h 20"/>
                  <a:gd name="T44" fmla="*/ 19 w 19"/>
                  <a:gd name="T45" fmla="*/ 11 h 20"/>
                  <a:gd name="T46" fmla="*/ 17 w 19"/>
                  <a:gd name="T47" fmla="*/ 11 h 20"/>
                  <a:gd name="T48" fmla="*/ 16 w 19"/>
                  <a:gd name="T49" fmla="*/ 12 h 20"/>
                  <a:gd name="T50" fmla="*/ 9 w 19"/>
                  <a:gd name="T51" fmla="*/ 12 h 20"/>
                  <a:gd name="T52" fmla="*/ 7 w 19"/>
                  <a:gd name="T53" fmla="*/ 11 h 20"/>
                  <a:gd name="T54" fmla="*/ 5 w 19"/>
                  <a:gd name="T55" fmla="*/ 11 h 20"/>
                  <a:gd name="T56" fmla="*/ 3 w 19"/>
                  <a:gd name="T57" fmla="*/ 11 h 2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"/>
                  <a:gd name="T88" fmla="*/ 0 h 20"/>
                  <a:gd name="T89" fmla="*/ 19 w 19"/>
                  <a:gd name="T90" fmla="*/ 20 h 2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" h="20">
                    <a:moveTo>
                      <a:pt x="3" y="18"/>
                    </a:moveTo>
                    <a:lnTo>
                      <a:pt x="2" y="16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7" y="4"/>
                    </a:lnTo>
                    <a:lnTo>
                      <a:pt x="18" y="6"/>
                    </a:lnTo>
                    <a:lnTo>
                      <a:pt x="19" y="9"/>
                    </a:lnTo>
                    <a:lnTo>
                      <a:pt x="19" y="11"/>
                    </a:lnTo>
                    <a:lnTo>
                      <a:pt x="19" y="13"/>
                    </a:lnTo>
                    <a:lnTo>
                      <a:pt x="18" y="15"/>
                    </a:lnTo>
                    <a:lnTo>
                      <a:pt x="17" y="16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1" y="20"/>
                    </a:lnTo>
                    <a:lnTo>
                      <a:pt x="9" y="20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2" name="Freeform 333"/>
              <p:cNvSpPr>
                <a:spLocks/>
              </p:cNvSpPr>
              <p:nvPr/>
            </p:nvSpPr>
            <p:spPr bwMode="auto">
              <a:xfrm>
                <a:off x="1597" y="1456"/>
                <a:ext cx="10" cy="17"/>
              </a:xfrm>
              <a:custGeom>
                <a:avLst/>
                <a:gdLst>
                  <a:gd name="T0" fmla="*/ 5 w 10"/>
                  <a:gd name="T1" fmla="*/ 11 h 19"/>
                  <a:gd name="T2" fmla="*/ 3 w 10"/>
                  <a:gd name="T3" fmla="*/ 10 h 19"/>
                  <a:gd name="T4" fmla="*/ 1 w 10"/>
                  <a:gd name="T5" fmla="*/ 9 h 19"/>
                  <a:gd name="T6" fmla="*/ 0 w 10"/>
                  <a:gd name="T7" fmla="*/ 5 h 19"/>
                  <a:gd name="T8" fmla="*/ 0 w 10"/>
                  <a:gd name="T9" fmla="*/ 4 h 19"/>
                  <a:gd name="T10" fmla="*/ 0 w 10"/>
                  <a:gd name="T11" fmla="*/ 4 h 19"/>
                  <a:gd name="T12" fmla="*/ 1 w 10"/>
                  <a:gd name="T13" fmla="*/ 2 h 19"/>
                  <a:gd name="T14" fmla="*/ 2 w 10"/>
                  <a:gd name="T15" fmla="*/ 0 h 19"/>
                  <a:gd name="T16" fmla="*/ 9 w 10"/>
                  <a:gd name="T17" fmla="*/ 4 h 19"/>
                  <a:gd name="T18" fmla="*/ 8 w 10"/>
                  <a:gd name="T19" fmla="*/ 4 h 19"/>
                  <a:gd name="T20" fmla="*/ 8 w 10"/>
                  <a:gd name="T21" fmla="*/ 4 h 19"/>
                  <a:gd name="T22" fmla="*/ 8 w 10"/>
                  <a:gd name="T23" fmla="*/ 4 h 19"/>
                  <a:gd name="T24" fmla="*/ 8 w 10"/>
                  <a:gd name="T25" fmla="*/ 4 h 19"/>
                  <a:gd name="T26" fmla="*/ 9 w 10"/>
                  <a:gd name="T27" fmla="*/ 6 h 19"/>
                  <a:gd name="T28" fmla="*/ 9 w 10"/>
                  <a:gd name="T29" fmla="*/ 7 h 19"/>
                  <a:gd name="T30" fmla="*/ 10 w 10"/>
                  <a:gd name="T31" fmla="*/ 8 h 19"/>
                  <a:gd name="T32" fmla="*/ 5 w 10"/>
                  <a:gd name="T33" fmla="*/ 11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19"/>
                  <a:gd name="T53" fmla="*/ 10 w 10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19">
                    <a:moveTo>
                      <a:pt x="5" y="19"/>
                    </a:moveTo>
                    <a:lnTo>
                      <a:pt x="3" y="17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0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9" y="11"/>
                    </a:lnTo>
                    <a:lnTo>
                      <a:pt x="9" y="12"/>
                    </a:lnTo>
                    <a:lnTo>
                      <a:pt x="10" y="13"/>
                    </a:lnTo>
                    <a:lnTo>
                      <a:pt x="5" y="19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3" name="Freeform 334"/>
              <p:cNvSpPr>
                <a:spLocks/>
              </p:cNvSpPr>
              <p:nvPr/>
            </p:nvSpPr>
            <p:spPr bwMode="auto">
              <a:xfrm>
                <a:off x="1600" y="1450"/>
                <a:ext cx="18" cy="10"/>
              </a:xfrm>
              <a:custGeom>
                <a:avLst/>
                <a:gdLst>
                  <a:gd name="T0" fmla="*/ 0 w 18"/>
                  <a:gd name="T1" fmla="*/ 5 h 11"/>
                  <a:gd name="T2" fmla="*/ 3 w 18"/>
                  <a:gd name="T3" fmla="*/ 2 h 11"/>
                  <a:gd name="T4" fmla="*/ 6 w 18"/>
                  <a:gd name="T5" fmla="*/ 1 h 11"/>
                  <a:gd name="T6" fmla="*/ 9 w 18"/>
                  <a:gd name="T7" fmla="*/ 0 h 11"/>
                  <a:gd name="T8" fmla="*/ 11 w 18"/>
                  <a:gd name="T9" fmla="*/ 0 h 11"/>
                  <a:gd name="T10" fmla="*/ 14 w 18"/>
                  <a:gd name="T11" fmla="*/ 1 h 11"/>
                  <a:gd name="T12" fmla="*/ 16 w 18"/>
                  <a:gd name="T13" fmla="*/ 2 h 11"/>
                  <a:gd name="T14" fmla="*/ 18 w 18"/>
                  <a:gd name="T15" fmla="*/ 3 h 11"/>
                  <a:gd name="T16" fmla="*/ 14 w 18"/>
                  <a:gd name="T17" fmla="*/ 5 h 11"/>
                  <a:gd name="T18" fmla="*/ 13 w 18"/>
                  <a:gd name="T19" fmla="*/ 5 h 11"/>
                  <a:gd name="T20" fmla="*/ 12 w 18"/>
                  <a:gd name="T21" fmla="*/ 5 h 11"/>
                  <a:gd name="T22" fmla="*/ 10 w 18"/>
                  <a:gd name="T23" fmla="*/ 5 h 11"/>
                  <a:gd name="T24" fmla="*/ 9 w 18"/>
                  <a:gd name="T25" fmla="*/ 5 h 11"/>
                  <a:gd name="T26" fmla="*/ 8 w 18"/>
                  <a:gd name="T27" fmla="*/ 5 h 11"/>
                  <a:gd name="T28" fmla="*/ 8 w 18"/>
                  <a:gd name="T29" fmla="*/ 5 h 11"/>
                  <a:gd name="T30" fmla="*/ 5 w 18"/>
                  <a:gd name="T31" fmla="*/ 6 h 11"/>
                  <a:gd name="T32" fmla="*/ 0 w 18"/>
                  <a:gd name="T33" fmla="*/ 5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11"/>
                  <a:gd name="T53" fmla="*/ 18 w 18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11">
                    <a:moveTo>
                      <a:pt x="0" y="5"/>
                    </a:moveTo>
                    <a:lnTo>
                      <a:pt x="3" y="2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8" y="3"/>
                    </a:lnTo>
                    <a:lnTo>
                      <a:pt x="14" y="10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8" y="9"/>
                    </a:lnTo>
                    <a:lnTo>
                      <a:pt x="5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4" name="Freeform 335"/>
              <p:cNvSpPr>
                <a:spLocks/>
              </p:cNvSpPr>
              <p:nvPr/>
            </p:nvSpPr>
            <p:spPr bwMode="auto">
              <a:xfrm>
                <a:off x="1599" y="1455"/>
                <a:ext cx="7" cy="5"/>
              </a:xfrm>
              <a:custGeom>
                <a:avLst/>
                <a:gdLst>
                  <a:gd name="T0" fmla="*/ 0 w 7"/>
                  <a:gd name="T1" fmla="*/ 1 h 6"/>
                  <a:gd name="T2" fmla="*/ 1 w 7"/>
                  <a:gd name="T3" fmla="*/ 1 h 6"/>
                  <a:gd name="T4" fmla="*/ 1 w 7"/>
                  <a:gd name="T5" fmla="*/ 0 h 6"/>
                  <a:gd name="T6" fmla="*/ 6 w 7"/>
                  <a:gd name="T7" fmla="*/ 3 h 6"/>
                  <a:gd name="T8" fmla="*/ 7 w 7"/>
                  <a:gd name="T9" fmla="*/ 3 h 6"/>
                  <a:gd name="T10" fmla="*/ 0 w 7"/>
                  <a:gd name="T11" fmla="*/ 1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6"/>
                  <a:gd name="T20" fmla="*/ 7 w 7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6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5" name="Freeform 336"/>
              <p:cNvSpPr>
                <a:spLocks/>
              </p:cNvSpPr>
              <p:nvPr/>
            </p:nvSpPr>
            <p:spPr bwMode="auto">
              <a:xfrm>
                <a:off x="1613" y="1454"/>
                <a:ext cx="12" cy="17"/>
              </a:xfrm>
              <a:custGeom>
                <a:avLst/>
                <a:gdLst>
                  <a:gd name="T0" fmla="*/ 11 w 11"/>
                  <a:gd name="T1" fmla="*/ 0 h 19"/>
                  <a:gd name="T2" fmla="*/ 13 w 11"/>
                  <a:gd name="T3" fmla="*/ 2 h 19"/>
                  <a:gd name="T4" fmla="*/ 14 w 11"/>
                  <a:gd name="T5" fmla="*/ 4 h 19"/>
                  <a:gd name="T6" fmla="*/ 16 w 11"/>
                  <a:gd name="T7" fmla="*/ 4 h 19"/>
                  <a:gd name="T8" fmla="*/ 16 w 11"/>
                  <a:gd name="T9" fmla="*/ 7 h 19"/>
                  <a:gd name="T10" fmla="*/ 15 w 11"/>
                  <a:gd name="T11" fmla="*/ 9 h 19"/>
                  <a:gd name="T12" fmla="*/ 14 w 11"/>
                  <a:gd name="T13" fmla="*/ 10 h 19"/>
                  <a:gd name="T14" fmla="*/ 13 w 11"/>
                  <a:gd name="T15" fmla="*/ 11 h 19"/>
                  <a:gd name="T16" fmla="*/ 1 w 11"/>
                  <a:gd name="T17" fmla="*/ 9 h 19"/>
                  <a:gd name="T18" fmla="*/ 2 w 11"/>
                  <a:gd name="T19" fmla="*/ 8 h 19"/>
                  <a:gd name="T20" fmla="*/ 3 w 11"/>
                  <a:gd name="T21" fmla="*/ 7 h 19"/>
                  <a:gd name="T22" fmla="*/ 3 w 11"/>
                  <a:gd name="T23" fmla="*/ 6 h 19"/>
                  <a:gd name="T24" fmla="*/ 3 w 11"/>
                  <a:gd name="T25" fmla="*/ 5 h 19"/>
                  <a:gd name="T26" fmla="*/ 2 w 11"/>
                  <a:gd name="T27" fmla="*/ 4 h 19"/>
                  <a:gd name="T28" fmla="*/ 1 w 11"/>
                  <a:gd name="T29" fmla="*/ 4 h 19"/>
                  <a:gd name="T30" fmla="*/ 0 w 11"/>
                  <a:gd name="T31" fmla="*/ 4 h 19"/>
                  <a:gd name="T32" fmla="*/ 11 w 11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9"/>
                  <a:gd name="T53" fmla="*/ 11 w 11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9">
                    <a:moveTo>
                      <a:pt x="6" y="0"/>
                    </a:moveTo>
                    <a:lnTo>
                      <a:pt x="8" y="2"/>
                    </a:lnTo>
                    <a:lnTo>
                      <a:pt x="9" y="4"/>
                    </a:lnTo>
                    <a:lnTo>
                      <a:pt x="11" y="9"/>
                    </a:lnTo>
                    <a:lnTo>
                      <a:pt x="11" y="12"/>
                    </a:lnTo>
                    <a:lnTo>
                      <a:pt x="10" y="14"/>
                    </a:lnTo>
                    <a:lnTo>
                      <a:pt x="9" y="16"/>
                    </a:lnTo>
                    <a:lnTo>
                      <a:pt x="8" y="19"/>
                    </a:lnTo>
                    <a:lnTo>
                      <a:pt x="1" y="14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6" name="Freeform 337"/>
              <p:cNvSpPr>
                <a:spLocks/>
              </p:cNvSpPr>
              <p:nvPr/>
            </p:nvSpPr>
            <p:spPr bwMode="auto">
              <a:xfrm>
                <a:off x="1613" y="1453"/>
                <a:ext cx="6" cy="6"/>
              </a:xfrm>
              <a:custGeom>
                <a:avLst/>
                <a:gdLst>
                  <a:gd name="T0" fmla="*/ 5 w 6"/>
                  <a:gd name="T1" fmla="*/ 0 h 7"/>
                  <a:gd name="T2" fmla="*/ 6 w 6"/>
                  <a:gd name="T3" fmla="*/ 1 h 7"/>
                  <a:gd name="T4" fmla="*/ 0 w 6"/>
                  <a:gd name="T5" fmla="*/ 3 h 7"/>
                  <a:gd name="T6" fmla="*/ 1 w 6"/>
                  <a:gd name="T7" fmla="*/ 3 h 7"/>
                  <a:gd name="T8" fmla="*/ 5 w 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"/>
                  <a:gd name="T17" fmla="*/ 6 w 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">
                    <a:moveTo>
                      <a:pt x="5" y="0"/>
                    </a:moveTo>
                    <a:lnTo>
                      <a:pt x="6" y="1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7" name="Freeform 338"/>
              <p:cNvSpPr>
                <a:spLocks/>
              </p:cNvSpPr>
              <p:nvPr/>
            </p:nvSpPr>
            <p:spPr bwMode="auto">
              <a:xfrm>
                <a:off x="1602" y="1465"/>
                <a:ext cx="19" cy="10"/>
              </a:xfrm>
              <a:custGeom>
                <a:avLst/>
                <a:gdLst>
                  <a:gd name="T0" fmla="*/ 23 w 18"/>
                  <a:gd name="T1" fmla="*/ 5 h 11"/>
                  <a:gd name="T2" fmla="*/ 20 w 18"/>
                  <a:gd name="T3" fmla="*/ 5 h 11"/>
                  <a:gd name="T4" fmla="*/ 17 w 18"/>
                  <a:gd name="T5" fmla="*/ 5 h 11"/>
                  <a:gd name="T6" fmla="*/ 15 w 18"/>
                  <a:gd name="T7" fmla="*/ 6 h 11"/>
                  <a:gd name="T8" fmla="*/ 7 w 18"/>
                  <a:gd name="T9" fmla="*/ 6 h 11"/>
                  <a:gd name="T10" fmla="*/ 5 w 18"/>
                  <a:gd name="T11" fmla="*/ 5 h 11"/>
                  <a:gd name="T12" fmla="*/ 2 w 18"/>
                  <a:gd name="T13" fmla="*/ 5 h 11"/>
                  <a:gd name="T14" fmla="*/ 0 w 18"/>
                  <a:gd name="T15" fmla="*/ 5 h 11"/>
                  <a:gd name="T16" fmla="*/ 5 w 18"/>
                  <a:gd name="T17" fmla="*/ 1 h 11"/>
                  <a:gd name="T18" fmla="*/ 6 w 18"/>
                  <a:gd name="T19" fmla="*/ 2 h 11"/>
                  <a:gd name="T20" fmla="*/ 7 w 18"/>
                  <a:gd name="T21" fmla="*/ 3 h 11"/>
                  <a:gd name="T22" fmla="*/ 8 w 18"/>
                  <a:gd name="T23" fmla="*/ 3 h 11"/>
                  <a:gd name="T24" fmla="*/ 14 w 18"/>
                  <a:gd name="T25" fmla="*/ 3 h 11"/>
                  <a:gd name="T26" fmla="*/ 15 w 18"/>
                  <a:gd name="T27" fmla="*/ 3 h 11"/>
                  <a:gd name="T28" fmla="*/ 15 w 18"/>
                  <a:gd name="T29" fmla="*/ 3 h 11"/>
                  <a:gd name="T30" fmla="*/ 18 w 18"/>
                  <a:gd name="T31" fmla="*/ 0 h 11"/>
                  <a:gd name="T32" fmla="*/ 23 w 18"/>
                  <a:gd name="T33" fmla="*/ 5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11"/>
                  <a:gd name="T53" fmla="*/ 18 w 18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11">
                    <a:moveTo>
                      <a:pt x="18" y="6"/>
                    </a:moveTo>
                    <a:lnTo>
                      <a:pt x="15" y="9"/>
                    </a:lnTo>
                    <a:lnTo>
                      <a:pt x="12" y="10"/>
                    </a:lnTo>
                    <a:lnTo>
                      <a:pt x="10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5" y="1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3"/>
                    </a:lnTo>
                    <a:lnTo>
                      <a:pt x="13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8" name="Freeform 339"/>
              <p:cNvSpPr>
                <a:spLocks/>
              </p:cNvSpPr>
              <p:nvPr/>
            </p:nvSpPr>
            <p:spPr bwMode="auto">
              <a:xfrm>
                <a:off x="1614" y="1465"/>
                <a:ext cx="8" cy="6"/>
              </a:xfrm>
              <a:custGeom>
                <a:avLst/>
                <a:gdLst>
                  <a:gd name="T0" fmla="*/ 13 w 7"/>
                  <a:gd name="T1" fmla="*/ 6 h 6"/>
                  <a:gd name="T2" fmla="*/ 11 w 7"/>
                  <a:gd name="T3" fmla="*/ 6 h 6"/>
                  <a:gd name="T4" fmla="*/ 1 w 7"/>
                  <a:gd name="T5" fmla="*/ 0 h 6"/>
                  <a:gd name="T6" fmla="*/ 0 w 7"/>
                  <a:gd name="T7" fmla="*/ 1 h 6"/>
                  <a:gd name="T8" fmla="*/ 13 w 7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7" y="6"/>
                    </a:moveTo>
                    <a:lnTo>
                      <a:pt x="6" y="6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9" name="Freeform 340"/>
              <p:cNvSpPr>
                <a:spLocks/>
              </p:cNvSpPr>
              <p:nvPr/>
            </p:nvSpPr>
            <p:spPr bwMode="auto">
              <a:xfrm>
                <a:off x="1602" y="1466"/>
                <a:ext cx="5" cy="7"/>
              </a:xfrm>
              <a:custGeom>
                <a:avLst/>
                <a:gdLst>
                  <a:gd name="T0" fmla="*/ 0 w 5"/>
                  <a:gd name="T1" fmla="*/ 7 h 7"/>
                  <a:gd name="T2" fmla="*/ 5 w 5"/>
                  <a:gd name="T3" fmla="*/ 1 h 7"/>
                  <a:gd name="T4" fmla="*/ 5 w 5"/>
                  <a:gd name="T5" fmla="*/ 0 h 7"/>
                  <a:gd name="T6" fmla="*/ 0 w 5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0" name="Freeform 341"/>
              <p:cNvSpPr>
                <a:spLocks/>
              </p:cNvSpPr>
              <p:nvPr/>
            </p:nvSpPr>
            <p:spPr bwMode="auto">
              <a:xfrm>
                <a:off x="1667" y="1426"/>
                <a:ext cx="27" cy="25"/>
              </a:xfrm>
              <a:custGeom>
                <a:avLst/>
                <a:gdLst>
                  <a:gd name="T0" fmla="*/ 4 w 27"/>
                  <a:gd name="T1" fmla="*/ 15 h 28"/>
                  <a:gd name="T2" fmla="*/ 2 w 27"/>
                  <a:gd name="T3" fmla="*/ 13 h 28"/>
                  <a:gd name="T4" fmla="*/ 1 w 27"/>
                  <a:gd name="T5" fmla="*/ 13 h 28"/>
                  <a:gd name="T6" fmla="*/ 0 w 27"/>
                  <a:gd name="T7" fmla="*/ 12 h 28"/>
                  <a:gd name="T8" fmla="*/ 0 w 27"/>
                  <a:gd name="T9" fmla="*/ 10 h 28"/>
                  <a:gd name="T10" fmla="*/ 0 w 27"/>
                  <a:gd name="T11" fmla="*/ 9 h 28"/>
                  <a:gd name="T12" fmla="*/ 1 w 27"/>
                  <a:gd name="T13" fmla="*/ 6 h 28"/>
                  <a:gd name="T14" fmla="*/ 2 w 27"/>
                  <a:gd name="T15" fmla="*/ 4 h 28"/>
                  <a:gd name="T16" fmla="*/ 4 w 27"/>
                  <a:gd name="T17" fmla="*/ 4 h 28"/>
                  <a:gd name="T18" fmla="*/ 6 w 27"/>
                  <a:gd name="T19" fmla="*/ 4 h 28"/>
                  <a:gd name="T20" fmla="*/ 8 w 27"/>
                  <a:gd name="T21" fmla="*/ 2 h 28"/>
                  <a:gd name="T22" fmla="*/ 11 w 27"/>
                  <a:gd name="T23" fmla="*/ 1 h 28"/>
                  <a:gd name="T24" fmla="*/ 13 w 27"/>
                  <a:gd name="T25" fmla="*/ 0 h 28"/>
                  <a:gd name="T26" fmla="*/ 16 w 27"/>
                  <a:gd name="T27" fmla="*/ 0 h 28"/>
                  <a:gd name="T28" fmla="*/ 19 w 27"/>
                  <a:gd name="T29" fmla="*/ 0 h 28"/>
                  <a:gd name="T30" fmla="*/ 21 w 27"/>
                  <a:gd name="T31" fmla="*/ 1 h 28"/>
                  <a:gd name="T32" fmla="*/ 23 w 27"/>
                  <a:gd name="T33" fmla="*/ 2 h 28"/>
                  <a:gd name="T34" fmla="*/ 25 w 27"/>
                  <a:gd name="T35" fmla="*/ 4 h 28"/>
                  <a:gd name="T36" fmla="*/ 26 w 27"/>
                  <a:gd name="T37" fmla="*/ 4 h 28"/>
                  <a:gd name="T38" fmla="*/ 27 w 27"/>
                  <a:gd name="T39" fmla="*/ 4 h 28"/>
                  <a:gd name="T40" fmla="*/ 27 w 27"/>
                  <a:gd name="T41" fmla="*/ 6 h 28"/>
                  <a:gd name="T42" fmla="*/ 27 w 27"/>
                  <a:gd name="T43" fmla="*/ 9 h 28"/>
                  <a:gd name="T44" fmla="*/ 26 w 27"/>
                  <a:gd name="T45" fmla="*/ 10 h 28"/>
                  <a:gd name="T46" fmla="*/ 25 w 27"/>
                  <a:gd name="T47" fmla="*/ 11 h 28"/>
                  <a:gd name="T48" fmla="*/ 23 w 27"/>
                  <a:gd name="T49" fmla="*/ 13 h 28"/>
                  <a:gd name="T50" fmla="*/ 21 w 27"/>
                  <a:gd name="T51" fmla="*/ 13 h 28"/>
                  <a:gd name="T52" fmla="*/ 18 w 27"/>
                  <a:gd name="T53" fmla="*/ 15 h 28"/>
                  <a:gd name="T54" fmla="*/ 16 w 27"/>
                  <a:gd name="T55" fmla="*/ 15 h 28"/>
                  <a:gd name="T56" fmla="*/ 13 w 27"/>
                  <a:gd name="T57" fmla="*/ 16 h 28"/>
                  <a:gd name="T58" fmla="*/ 11 w 27"/>
                  <a:gd name="T59" fmla="*/ 16 h 28"/>
                  <a:gd name="T60" fmla="*/ 8 w 27"/>
                  <a:gd name="T61" fmla="*/ 16 h 28"/>
                  <a:gd name="T62" fmla="*/ 6 w 27"/>
                  <a:gd name="T63" fmla="*/ 15 h 28"/>
                  <a:gd name="T64" fmla="*/ 4 w 27"/>
                  <a:gd name="T65" fmla="*/ 15 h 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28"/>
                  <a:gd name="T101" fmla="*/ 27 w 27"/>
                  <a:gd name="T102" fmla="*/ 28 h 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28">
                    <a:moveTo>
                      <a:pt x="4" y="26"/>
                    </a:moveTo>
                    <a:lnTo>
                      <a:pt x="2" y="24"/>
                    </a:lnTo>
                    <a:lnTo>
                      <a:pt x="1" y="22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2" y="9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1" y="1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7" y="11"/>
                    </a:lnTo>
                    <a:lnTo>
                      <a:pt x="27" y="14"/>
                    </a:lnTo>
                    <a:lnTo>
                      <a:pt x="26" y="16"/>
                    </a:lnTo>
                    <a:lnTo>
                      <a:pt x="25" y="19"/>
                    </a:lnTo>
                    <a:lnTo>
                      <a:pt x="23" y="22"/>
                    </a:lnTo>
                    <a:lnTo>
                      <a:pt x="21" y="24"/>
                    </a:lnTo>
                    <a:lnTo>
                      <a:pt x="18" y="26"/>
                    </a:lnTo>
                    <a:lnTo>
                      <a:pt x="16" y="27"/>
                    </a:lnTo>
                    <a:lnTo>
                      <a:pt x="13" y="28"/>
                    </a:lnTo>
                    <a:lnTo>
                      <a:pt x="11" y="28"/>
                    </a:lnTo>
                    <a:lnTo>
                      <a:pt x="8" y="28"/>
                    </a:lnTo>
                    <a:lnTo>
                      <a:pt x="6" y="27"/>
                    </a:lnTo>
                    <a:lnTo>
                      <a:pt x="4" y="26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1" name="Freeform 342"/>
              <p:cNvSpPr>
                <a:spLocks/>
              </p:cNvSpPr>
              <p:nvPr/>
            </p:nvSpPr>
            <p:spPr bwMode="auto">
              <a:xfrm>
                <a:off x="1663" y="1430"/>
                <a:ext cx="11" cy="22"/>
              </a:xfrm>
              <a:custGeom>
                <a:avLst/>
                <a:gdLst>
                  <a:gd name="T0" fmla="*/ 5 w 11"/>
                  <a:gd name="T1" fmla="*/ 13 h 25"/>
                  <a:gd name="T2" fmla="*/ 3 w 11"/>
                  <a:gd name="T3" fmla="*/ 12 h 25"/>
                  <a:gd name="T4" fmla="*/ 1 w 11"/>
                  <a:gd name="T5" fmla="*/ 11 h 25"/>
                  <a:gd name="T6" fmla="*/ 0 w 11"/>
                  <a:gd name="T7" fmla="*/ 9 h 25"/>
                  <a:gd name="T8" fmla="*/ 0 w 11"/>
                  <a:gd name="T9" fmla="*/ 7 h 25"/>
                  <a:gd name="T10" fmla="*/ 0 w 11"/>
                  <a:gd name="T11" fmla="*/ 4 h 25"/>
                  <a:gd name="T12" fmla="*/ 1 w 11"/>
                  <a:gd name="T13" fmla="*/ 4 h 25"/>
                  <a:gd name="T14" fmla="*/ 3 w 11"/>
                  <a:gd name="T15" fmla="*/ 3 h 25"/>
                  <a:gd name="T16" fmla="*/ 5 w 11"/>
                  <a:gd name="T17" fmla="*/ 0 h 25"/>
                  <a:gd name="T18" fmla="*/ 11 w 11"/>
                  <a:gd name="T19" fmla="*/ 4 h 25"/>
                  <a:gd name="T20" fmla="*/ 10 w 11"/>
                  <a:gd name="T21" fmla="*/ 4 h 25"/>
                  <a:gd name="T22" fmla="*/ 9 w 11"/>
                  <a:gd name="T23" fmla="*/ 4 h 25"/>
                  <a:gd name="T24" fmla="*/ 8 w 11"/>
                  <a:gd name="T25" fmla="*/ 6 h 25"/>
                  <a:gd name="T26" fmla="*/ 8 w 11"/>
                  <a:gd name="T27" fmla="*/ 7 h 25"/>
                  <a:gd name="T28" fmla="*/ 8 w 11"/>
                  <a:gd name="T29" fmla="*/ 8 h 25"/>
                  <a:gd name="T30" fmla="*/ 8 w 11"/>
                  <a:gd name="T31" fmla="*/ 9 h 25"/>
                  <a:gd name="T32" fmla="*/ 9 w 11"/>
                  <a:gd name="T33" fmla="*/ 10 h 25"/>
                  <a:gd name="T34" fmla="*/ 11 w 11"/>
                  <a:gd name="T35" fmla="*/ 10 h 25"/>
                  <a:gd name="T36" fmla="*/ 5 w 11"/>
                  <a:gd name="T37" fmla="*/ 13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"/>
                  <a:gd name="T58" fmla="*/ 0 h 25"/>
                  <a:gd name="T59" fmla="*/ 11 w 11"/>
                  <a:gd name="T60" fmla="*/ 25 h 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" h="25">
                    <a:moveTo>
                      <a:pt x="5" y="25"/>
                    </a:moveTo>
                    <a:lnTo>
                      <a:pt x="3" y="23"/>
                    </a:lnTo>
                    <a:lnTo>
                      <a:pt x="1" y="20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11" y="5"/>
                    </a:lnTo>
                    <a:lnTo>
                      <a:pt x="10" y="7"/>
                    </a:lnTo>
                    <a:lnTo>
                      <a:pt x="9" y="9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6"/>
                    </a:lnTo>
                    <a:lnTo>
                      <a:pt x="9" y="18"/>
                    </a:lnTo>
                    <a:lnTo>
                      <a:pt x="11" y="19"/>
                    </a:lnTo>
                    <a:lnTo>
                      <a:pt x="5" y="25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2" name="Freeform 343"/>
              <p:cNvSpPr>
                <a:spLocks/>
              </p:cNvSpPr>
              <p:nvPr/>
            </p:nvSpPr>
            <p:spPr bwMode="auto">
              <a:xfrm>
                <a:off x="1668" y="1423"/>
                <a:ext cx="24" cy="11"/>
              </a:xfrm>
              <a:custGeom>
                <a:avLst/>
                <a:gdLst>
                  <a:gd name="T0" fmla="*/ 0 w 24"/>
                  <a:gd name="T1" fmla="*/ 3 h 13"/>
                  <a:gd name="T2" fmla="*/ 2 w 24"/>
                  <a:gd name="T3" fmla="*/ 3 h 13"/>
                  <a:gd name="T4" fmla="*/ 5 w 24"/>
                  <a:gd name="T5" fmla="*/ 3 h 13"/>
                  <a:gd name="T6" fmla="*/ 8 w 24"/>
                  <a:gd name="T7" fmla="*/ 1 h 13"/>
                  <a:gd name="T8" fmla="*/ 11 w 24"/>
                  <a:gd name="T9" fmla="*/ 0 h 13"/>
                  <a:gd name="T10" fmla="*/ 15 w 24"/>
                  <a:gd name="T11" fmla="*/ 0 h 13"/>
                  <a:gd name="T12" fmla="*/ 18 w 24"/>
                  <a:gd name="T13" fmla="*/ 0 h 13"/>
                  <a:gd name="T14" fmla="*/ 22 w 24"/>
                  <a:gd name="T15" fmla="*/ 1 h 13"/>
                  <a:gd name="T16" fmla="*/ 24 w 24"/>
                  <a:gd name="T17" fmla="*/ 3 h 13"/>
                  <a:gd name="T18" fmla="*/ 20 w 24"/>
                  <a:gd name="T19" fmla="*/ 4 h 13"/>
                  <a:gd name="T20" fmla="*/ 18 w 24"/>
                  <a:gd name="T21" fmla="*/ 3 h 13"/>
                  <a:gd name="T22" fmla="*/ 17 w 24"/>
                  <a:gd name="T23" fmla="*/ 3 h 13"/>
                  <a:gd name="T24" fmla="*/ 15 w 24"/>
                  <a:gd name="T25" fmla="*/ 3 h 13"/>
                  <a:gd name="T26" fmla="*/ 13 w 24"/>
                  <a:gd name="T27" fmla="*/ 3 h 13"/>
                  <a:gd name="T28" fmla="*/ 11 w 24"/>
                  <a:gd name="T29" fmla="*/ 3 h 13"/>
                  <a:gd name="T30" fmla="*/ 9 w 24"/>
                  <a:gd name="T31" fmla="*/ 4 h 13"/>
                  <a:gd name="T32" fmla="*/ 8 w 24"/>
                  <a:gd name="T33" fmla="*/ 5 h 13"/>
                  <a:gd name="T34" fmla="*/ 6 w 24"/>
                  <a:gd name="T35" fmla="*/ 6 h 13"/>
                  <a:gd name="T36" fmla="*/ 0 w 24"/>
                  <a:gd name="T37" fmla="*/ 3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"/>
                  <a:gd name="T58" fmla="*/ 0 h 13"/>
                  <a:gd name="T59" fmla="*/ 24 w 24"/>
                  <a:gd name="T60" fmla="*/ 13 h 1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" h="13">
                    <a:moveTo>
                      <a:pt x="0" y="7"/>
                    </a:moveTo>
                    <a:lnTo>
                      <a:pt x="2" y="5"/>
                    </a:lnTo>
                    <a:lnTo>
                      <a:pt x="5" y="3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2" y="1"/>
                    </a:lnTo>
                    <a:lnTo>
                      <a:pt x="24" y="3"/>
                    </a:lnTo>
                    <a:lnTo>
                      <a:pt x="20" y="9"/>
                    </a:lnTo>
                    <a:lnTo>
                      <a:pt x="18" y="8"/>
                    </a:lnTo>
                    <a:lnTo>
                      <a:pt x="17" y="8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9" y="9"/>
                    </a:lnTo>
                    <a:lnTo>
                      <a:pt x="8" y="11"/>
                    </a:lnTo>
                    <a:lnTo>
                      <a:pt x="6" y="13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3" name="Freeform 344"/>
              <p:cNvSpPr>
                <a:spLocks/>
              </p:cNvSpPr>
              <p:nvPr/>
            </p:nvSpPr>
            <p:spPr bwMode="auto">
              <a:xfrm>
                <a:off x="1668" y="1429"/>
                <a:ext cx="6" cy="5"/>
              </a:xfrm>
              <a:custGeom>
                <a:avLst/>
                <a:gdLst>
                  <a:gd name="T0" fmla="*/ 0 w 6"/>
                  <a:gd name="T1" fmla="*/ 1 h 6"/>
                  <a:gd name="T2" fmla="*/ 0 w 6"/>
                  <a:gd name="T3" fmla="*/ 0 h 6"/>
                  <a:gd name="T4" fmla="*/ 6 w 6"/>
                  <a:gd name="T5" fmla="*/ 3 h 6"/>
                  <a:gd name="T6" fmla="*/ 0 w 6"/>
                  <a:gd name="T7" fmla="*/ 1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0" y="1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4" name="Freeform 345"/>
              <p:cNvSpPr>
                <a:spLocks/>
              </p:cNvSpPr>
              <p:nvPr/>
            </p:nvSpPr>
            <p:spPr bwMode="auto">
              <a:xfrm>
                <a:off x="1686" y="1425"/>
                <a:ext cx="13" cy="23"/>
              </a:xfrm>
              <a:custGeom>
                <a:avLst/>
                <a:gdLst>
                  <a:gd name="T0" fmla="*/ 12 w 12"/>
                  <a:gd name="T1" fmla="*/ 0 h 25"/>
                  <a:gd name="T2" fmla="*/ 14 w 12"/>
                  <a:gd name="T3" fmla="*/ 2 h 25"/>
                  <a:gd name="T4" fmla="*/ 16 w 12"/>
                  <a:gd name="T5" fmla="*/ 6 h 25"/>
                  <a:gd name="T6" fmla="*/ 16 w 12"/>
                  <a:gd name="T7" fmla="*/ 6 h 25"/>
                  <a:gd name="T8" fmla="*/ 17 w 12"/>
                  <a:gd name="T9" fmla="*/ 7 h 25"/>
                  <a:gd name="T10" fmla="*/ 16 w 12"/>
                  <a:gd name="T11" fmla="*/ 10 h 25"/>
                  <a:gd name="T12" fmla="*/ 16 w 12"/>
                  <a:gd name="T13" fmla="*/ 13 h 25"/>
                  <a:gd name="T14" fmla="*/ 14 w 12"/>
                  <a:gd name="T15" fmla="*/ 15 h 25"/>
                  <a:gd name="T16" fmla="*/ 12 w 12"/>
                  <a:gd name="T17" fmla="*/ 16 h 25"/>
                  <a:gd name="T18" fmla="*/ 0 w 12"/>
                  <a:gd name="T19" fmla="*/ 14 h 25"/>
                  <a:gd name="T20" fmla="*/ 2 w 12"/>
                  <a:gd name="T21" fmla="*/ 13 h 25"/>
                  <a:gd name="T22" fmla="*/ 3 w 12"/>
                  <a:gd name="T23" fmla="*/ 11 h 25"/>
                  <a:gd name="T24" fmla="*/ 4 w 12"/>
                  <a:gd name="T25" fmla="*/ 9 h 25"/>
                  <a:gd name="T26" fmla="*/ 4 w 12"/>
                  <a:gd name="T27" fmla="*/ 7 h 25"/>
                  <a:gd name="T28" fmla="*/ 4 w 12"/>
                  <a:gd name="T29" fmla="*/ 6 h 25"/>
                  <a:gd name="T30" fmla="*/ 3 w 12"/>
                  <a:gd name="T31" fmla="*/ 6 h 25"/>
                  <a:gd name="T32" fmla="*/ 2 w 12"/>
                  <a:gd name="T33" fmla="*/ 6 h 25"/>
                  <a:gd name="T34" fmla="*/ 1 w 12"/>
                  <a:gd name="T35" fmla="*/ 6 h 25"/>
                  <a:gd name="T36" fmla="*/ 12 w 12"/>
                  <a:gd name="T37" fmla="*/ 0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25"/>
                  <a:gd name="T59" fmla="*/ 12 w 12"/>
                  <a:gd name="T60" fmla="*/ 25 h 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25">
                    <a:moveTo>
                      <a:pt x="7" y="0"/>
                    </a:moveTo>
                    <a:lnTo>
                      <a:pt x="9" y="2"/>
                    </a:lnTo>
                    <a:lnTo>
                      <a:pt x="11" y="6"/>
                    </a:lnTo>
                    <a:lnTo>
                      <a:pt x="11" y="9"/>
                    </a:lnTo>
                    <a:lnTo>
                      <a:pt x="12" y="12"/>
                    </a:lnTo>
                    <a:lnTo>
                      <a:pt x="11" y="15"/>
                    </a:lnTo>
                    <a:lnTo>
                      <a:pt x="11" y="19"/>
                    </a:lnTo>
                    <a:lnTo>
                      <a:pt x="9" y="22"/>
                    </a:lnTo>
                    <a:lnTo>
                      <a:pt x="7" y="25"/>
                    </a:lnTo>
                    <a:lnTo>
                      <a:pt x="0" y="21"/>
                    </a:lnTo>
                    <a:lnTo>
                      <a:pt x="2" y="18"/>
                    </a:lnTo>
                    <a:lnTo>
                      <a:pt x="3" y="16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5" name="Freeform 346"/>
              <p:cNvSpPr>
                <a:spLocks/>
              </p:cNvSpPr>
              <p:nvPr/>
            </p:nvSpPr>
            <p:spPr bwMode="auto">
              <a:xfrm>
                <a:off x="1687" y="1425"/>
                <a:ext cx="6" cy="6"/>
              </a:xfrm>
              <a:custGeom>
                <a:avLst/>
                <a:gdLst>
                  <a:gd name="T0" fmla="*/ 5 w 6"/>
                  <a:gd name="T1" fmla="*/ 0 h 6"/>
                  <a:gd name="T2" fmla="*/ 6 w 6"/>
                  <a:gd name="T3" fmla="*/ 0 h 6"/>
                  <a:gd name="T4" fmla="*/ 0 w 6"/>
                  <a:gd name="T5" fmla="*/ 6 h 6"/>
                  <a:gd name="T6" fmla="*/ 1 w 6"/>
                  <a:gd name="T7" fmla="*/ 6 h 6"/>
                  <a:gd name="T8" fmla="*/ 5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5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6" name="Freeform 347"/>
              <p:cNvSpPr>
                <a:spLocks/>
              </p:cNvSpPr>
              <p:nvPr/>
            </p:nvSpPr>
            <p:spPr bwMode="auto">
              <a:xfrm>
                <a:off x="1669" y="1443"/>
                <a:ext cx="24" cy="12"/>
              </a:xfrm>
              <a:custGeom>
                <a:avLst/>
                <a:gdLst>
                  <a:gd name="T0" fmla="*/ 24 w 24"/>
                  <a:gd name="T1" fmla="*/ 6 h 13"/>
                  <a:gd name="T2" fmla="*/ 21 w 24"/>
                  <a:gd name="T3" fmla="*/ 6 h 13"/>
                  <a:gd name="T4" fmla="*/ 19 w 24"/>
                  <a:gd name="T5" fmla="*/ 6 h 13"/>
                  <a:gd name="T6" fmla="*/ 15 w 24"/>
                  <a:gd name="T7" fmla="*/ 7 h 13"/>
                  <a:gd name="T8" fmla="*/ 12 w 24"/>
                  <a:gd name="T9" fmla="*/ 8 h 13"/>
                  <a:gd name="T10" fmla="*/ 9 w 24"/>
                  <a:gd name="T11" fmla="*/ 8 h 13"/>
                  <a:gd name="T12" fmla="*/ 5 w 24"/>
                  <a:gd name="T13" fmla="*/ 8 h 13"/>
                  <a:gd name="T14" fmla="*/ 2 w 24"/>
                  <a:gd name="T15" fmla="*/ 7 h 13"/>
                  <a:gd name="T16" fmla="*/ 0 w 24"/>
                  <a:gd name="T17" fmla="*/ 6 h 13"/>
                  <a:gd name="T18" fmla="*/ 4 w 24"/>
                  <a:gd name="T19" fmla="*/ 4 h 13"/>
                  <a:gd name="T20" fmla="*/ 6 w 24"/>
                  <a:gd name="T21" fmla="*/ 5 h 13"/>
                  <a:gd name="T22" fmla="*/ 7 w 24"/>
                  <a:gd name="T23" fmla="*/ 5 h 13"/>
                  <a:gd name="T24" fmla="*/ 9 w 24"/>
                  <a:gd name="T25" fmla="*/ 6 h 13"/>
                  <a:gd name="T26" fmla="*/ 10 w 24"/>
                  <a:gd name="T27" fmla="*/ 5 h 13"/>
                  <a:gd name="T28" fmla="*/ 12 w 24"/>
                  <a:gd name="T29" fmla="*/ 5 h 13"/>
                  <a:gd name="T30" fmla="*/ 14 w 24"/>
                  <a:gd name="T31" fmla="*/ 4 h 13"/>
                  <a:gd name="T32" fmla="*/ 16 w 24"/>
                  <a:gd name="T33" fmla="*/ 2 h 13"/>
                  <a:gd name="T34" fmla="*/ 18 w 24"/>
                  <a:gd name="T35" fmla="*/ 0 h 13"/>
                  <a:gd name="T36" fmla="*/ 24 w 24"/>
                  <a:gd name="T37" fmla="*/ 6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"/>
                  <a:gd name="T58" fmla="*/ 0 h 13"/>
                  <a:gd name="T59" fmla="*/ 24 w 24"/>
                  <a:gd name="T60" fmla="*/ 13 h 1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" h="13">
                    <a:moveTo>
                      <a:pt x="24" y="6"/>
                    </a:moveTo>
                    <a:lnTo>
                      <a:pt x="21" y="8"/>
                    </a:lnTo>
                    <a:lnTo>
                      <a:pt x="19" y="10"/>
                    </a:lnTo>
                    <a:lnTo>
                      <a:pt x="15" y="12"/>
                    </a:lnTo>
                    <a:lnTo>
                      <a:pt x="12" y="13"/>
                    </a:lnTo>
                    <a:lnTo>
                      <a:pt x="9" y="13"/>
                    </a:lnTo>
                    <a:lnTo>
                      <a:pt x="5" y="13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4" y="4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18" y="0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7" name="Freeform 348"/>
              <p:cNvSpPr>
                <a:spLocks/>
              </p:cNvSpPr>
              <p:nvPr/>
            </p:nvSpPr>
            <p:spPr bwMode="auto">
              <a:xfrm>
                <a:off x="1686" y="1443"/>
                <a:ext cx="7" cy="5"/>
              </a:xfrm>
              <a:custGeom>
                <a:avLst/>
                <a:gdLst>
                  <a:gd name="T0" fmla="*/ 7 w 7"/>
                  <a:gd name="T1" fmla="*/ 3 h 6"/>
                  <a:gd name="T2" fmla="*/ 7 w 7"/>
                  <a:gd name="T3" fmla="*/ 3 h 6"/>
                  <a:gd name="T4" fmla="*/ 1 w 7"/>
                  <a:gd name="T5" fmla="*/ 0 h 6"/>
                  <a:gd name="T6" fmla="*/ 0 w 7"/>
                  <a:gd name="T7" fmla="*/ 1 h 6"/>
                  <a:gd name="T8" fmla="*/ 7 w 7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7" y="5"/>
                    </a:moveTo>
                    <a:lnTo>
                      <a:pt x="7" y="6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8" name="Freeform 349"/>
              <p:cNvSpPr>
                <a:spLocks/>
              </p:cNvSpPr>
              <p:nvPr/>
            </p:nvSpPr>
            <p:spPr bwMode="auto">
              <a:xfrm>
                <a:off x="1668" y="1447"/>
                <a:ext cx="6" cy="5"/>
              </a:xfrm>
              <a:custGeom>
                <a:avLst/>
                <a:gdLst>
                  <a:gd name="T0" fmla="*/ 1 w 6"/>
                  <a:gd name="T1" fmla="*/ 3 h 6"/>
                  <a:gd name="T2" fmla="*/ 0 w 6"/>
                  <a:gd name="T3" fmla="*/ 3 h 6"/>
                  <a:gd name="T4" fmla="*/ 6 w 6"/>
                  <a:gd name="T5" fmla="*/ 0 h 6"/>
                  <a:gd name="T6" fmla="*/ 5 w 6"/>
                  <a:gd name="T7" fmla="*/ 0 h 6"/>
                  <a:gd name="T8" fmla="*/ 1 w 6"/>
                  <a:gd name="T9" fmla="*/ 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1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9" name="Freeform 350"/>
              <p:cNvSpPr>
                <a:spLocks/>
              </p:cNvSpPr>
              <p:nvPr/>
            </p:nvSpPr>
            <p:spPr bwMode="auto">
              <a:xfrm>
                <a:off x="1814" y="1486"/>
                <a:ext cx="20" cy="18"/>
              </a:xfrm>
              <a:custGeom>
                <a:avLst/>
                <a:gdLst>
                  <a:gd name="T0" fmla="*/ 4 w 19"/>
                  <a:gd name="T1" fmla="*/ 10 h 20"/>
                  <a:gd name="T2" fmla="*/ 2 w 19"/>
                  <a:gd name="T3" fmla="*/ 10 h 20"/>
                  <a:gd name="T4" fmla="*/ 1 w 19"/>
                  <a:gd name="T5" fmla="*/ 9 h 20"/>
                  <a:gd name="T6" fmla="*/ 0 w 19"/>
                  <a:gd name="T7" fmla="*/ 6 h 20"/>
                  <a:gd name="T8" fmla="*/ 0 w 19"/>
                  <a:gd name="T9" fmla="*/ 5 h 20"/>
                  <a:gd name="T10" fmla="*/ 0 w 19"/>
                  <a:gd name="T11" fmla="*/ 5 h 20"/>
                  <a:gd name="T12" fmla="*/ 1 w 19"/>
                  <a:gd name="T13" fmla="*/ 5 h 20"/>
                  <a:gd name="T14" fmla="*/ 2 w 19"/>
                  <a:gd name="T15" fmla="*/ 4 h 20"/>
                  <a:gd name="T16" fmla="*/ 5 w 19"/>
                  <a:gd name="T17" fmla="*/ 1 h 20"/>
                  <a:gd name="T18" fmla="*/ 7 w 19"/>
                  <a:gd name="T19" fmla="*/ 1 h 20"/>
                  <a:gd name="T20" fmla="*/ 8 w 19"/>
                  <a:gd name="T21" fmla="*/ 0 h 20"/>
                  <a:gd name="T22" fmla="*/ 15 w 19"/>
                  <a:gd name="T23" fmla="*/ 0 h 20"/>
                  <a:gd name="T24" fmla="*/ 17 w 19"/>
                  <a:gd name="T25" fmla="*/ 1 h 20"/>
                  <a:gd name="T26" fmla="*/ 19 w 19"/>
                  <a:gd name="T27" fmla="*/ 1 h 20"/>
                  <a:gd name="T28" fmla="*/ 21 w 19"/>
                  <a:gd name="T29" fmla="*/ 3 h 20"/>
                  <a:gd name="T30" fmla="*/ 22 w 19"/>
                  <a:gd name="T31" fmla="*/ 4 h 20"/>
                  <a:gd name="T32" fmla="*/ 23 w 19"/>
                  <a:gd name="T33" fmla="*/ 5 h 20"/>
                  <a:gd name="T34" fmla="*/ 24 w 19"/>
                  <a:gd name="T35" fmla="*/ 5 h 20"/>
                  <a:gd name="T36" fmla="*/ 24 w 19"/>
                  <a:gd name="T37" fmla="*/ 6 h 20"/>
                  <a:gd name="T38" fmla="*/ 24 w 19"/>
                  <a:gd name="T39" fmla="*/ 8 h 20"/>
                  <a:gd name="T40" fmla="*/ 23 w 19"/>
                  <a:gd name="T41" fmla="*/ 9 h 20"/>
                  <a:gd name="T42" fmla="*/ 22 w 19"/>
                  <a:gd name="T43" fmla="*/ 10 h 20"/>
                  <a:gd name="T44" fmla="*/ 19 w 19"/>
                  <a:gd name="T45" fmla="*/ 11 h 20"/>
                  <a:gd name="T46" fmla="*/ 18 w 19"/>
                  <a:gd name="T47" fmla="*/ 11 h 20"/>
                  <a:gd name="T48" fmla="*/ 16 w 19"/>
                  <a:gd name="T49" fmla="*/ 12 h 20"/>
                  <a:gd name="T50" fmla="*/ 9 w 19"/>
                  <a:gd name="T51" fmla="*/ 12 h 20"/>
                  <a:gd name="T52" fmla="*/ 7 w 19"/>
                  <a:gd name="T53" fmla="*/ 11 h 20"/>
                  <a:gd name="T54" fmla="*/ 5 w 19"/>
                  <a:gd name="T55" fmla="*/ 11 h 20"/>
                  <a:gd name="T56" fmla="*/ 4 w 19"/>
                  <a:gd name="T57" fmla="*/ 10 h 2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"/>
                  <a:gd name="T88" fmla="*/ 0 h 20"/>
                  <a:gd name="T89" fmla="*/ 19 w 19"/>
                  <a:gd name="T90" fmla="*/ 20 h 2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" h="20">
                    <a:moveTo>
                      <a:pt x="4" y="17"/>
                    </a:moveTo>
                    <a:lnTo>
                      <a:pt x="2" y="16"/>
                    </a:lnTo>
                    <a:lnTo>
                      <a:pt x="1" y="14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6" y="3"/>
                    </a:lnTo>
                    <a:lnTo>
                      <a:pt x="17" y="4"/>
                    </a:lnTo>
                    <a:lnTo>
                      <a:pt x="18" y="6"/>
                    </a:lnTo>
                    <a:lnTo>
                      <a:pt x="19" y="9"/>
                    </a:lnTo>
                    <a:lnTo>
                      <a:pt x="19" y="11"/>
                    </a:lnTo>
                    <a:lnTo>
                      <a:pt x="19" y="13"/>
                    </a:lnTo>
                    <a:lnTo>
                      <a:pt x="18" y="15"/>
                    </a:lnTo>
                    <a:lnTo>
                      <a:pt x="17" y="16"/>
                    </a:lnTo>
                    <a:lnTo>
                      <a:pt x="14" y="19"/>
                    </a:lnTo>
                    <a:lnTo>
                      <a:pt x="13" y="19"/>
                    </a:lnTo>
                    <a:lnTo>
                      <a:pt x="11" y="20"/>
                    </a:lnTo>
                    <a:lnTo>
                      <a:pt x="9" y="20"/>
                    </a:lnTo>
                    <a:lnTo>
                      <a:pt x="7" y="19"/>
                    </a:lnTo>
                    <a:lnTo>
                      <a:pt x="5" y="19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0" name="Freeform 351"/>
              <p:cNvSpPr>
                <a:spLocks/>
              </p:cNvSpPr>
              <p:nvPr/>
            </p:nvSpPr>
            <p:spPr bwMode="auto">
              <a:xfrm>
                <a:off x="1810" y="1488"/>
                <a:ext cx="12" cy="16"/>
              </a:xfrm>
              <a:custGeom>
                <a:avLst/>
                <a:gdLst>
                  <a:gd name="T0" fmla="*/ 5 w 11"/>
                  <a:gd name="T1" fmla="*/ 10 h 18"/>
                  <a:gd name="T2" fmla="*/ 3 w 11"/>
                  <a:gd name="T3" fmla="*/ 10 h 18"/>
                  <a:gd name="T4" fmla="*/ 2 w 11"/>
                  <a:gd name="T5" fmla="*/ 8 h 18"/>
                  <a:gd name="T6" fmla="*/ 0 w 11"/>
                  <a:gd name="T7" fmla="*/ 5 h 18"/>
                  <a:gd name="T8" fmla="*/ 0 w 11"/>
                  <a:gd name="T9" fmla="*/ 4 h 18"/>
                  <a:gd name="T10" fmla="*/ 1 w 11"/>
                  <a:gd name="T11" fmla="*/ 4 h 18"/>
                  <a:gd name="T12" fmla="*/ 2 w 11"/>
                  <a:gd name="T13" fmla="*/ 2 h 18"/>
                  <a:gd name="T14" fmla="*/ 3 w 11"/>
                  <a:gd name="T15" fmla="*/ 0 h 18"/>
                  <a:gd name="T16" fmla="*/ 14 w 11"/>
                  <a:gd name="T17" fmla="*/ 4 h 18"/>
                  <a:gd name="T18" fmla="*/ 14 w 11"/>
                  <a:gd name="T19" fmla="*/ 4 h 18"/>
                  <a:gd name="T20" fmla="*/ 13 w 11"/>
                  <a:gd name="T21" fmla="*/ 4 h 18"/>
                  <a:gd name="T22" fmla="*/ 13 w 11"/>
                  <a:gd name="T23" fmla="*/ 4 h 18"/>
                  <a:gd name="T24" fmla="*/ 13 w 11"/>
                  <a:gd name="T25" fmla="*/ 4 h 18"/>
                  <a:gd name="T26" fmla="*/ 14 w 11"/>
                  <a:gd name="T27" fmla="*/ 6 h 18"/>
                  <a:gd name="T28" fmla="*/ 14 w 11"/>
                  <a:gd name="T29" fmla="*/ 7 h 18"/>
                  <a:gd name="T30" fmla="*/ 16 w 11"/>
                  <a:gd name="T31" fmla="*/ 8 h 18"/>
                  <a:gd name="T32" fmla="*/ 5 w 11"/>
                  <a:gd name="T33" fmla="*/ 1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8"/>
                  <a:gd name="T53" fmla="*/ 11 w 11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8">
                    <a:moveTo>
                      <a:pt x="5" y="18"/>
                    </a:moveTo>
                    <a:lnTo>
                      <a:pt x="3" y="17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9" y="11"/>
                    </a:lnTo>
                    <a:lnTo>
                      <a:pt x="9" y="12"/>
                    </a:lnTo>
                    <a:lnTo>
                      <a:pt x="11" y="13"/>
                    </a:ln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1" name="Freeform 352"/>
              <p:cNvSpPr>
                <a:spLocks/>
              </p:cNvSpPr>
              <p:nvPr/>
            </p:nvSpPr>
            <p:spPr bwMode="auto">
              <a:xfrm>
                <a:off x="1814" y="1482"/>
                <a:ext cx="19" cy="10"/>
              </a:xfrm>
              <a:custGeom>
                <a:avLst/>
                <a:gdLst>
                  <a:gd name="T0" fmla="*/ 0 w 18"/>
                  <a:gd name="T1" fmla="*/ 5 h 11"/>
                  <a:gd name="T2" fmla="*/ 3 w 18"/>
                  <a:gd name="T3" fmla="*/ 2 h 11"/>
                  <a:gd name="T4" fmla="*/ 6 w 18"/>
                  <a:gd name="T5" fmla="*/ 1 h 11"/>
                  <a:gd name="T6" fmla="*/ 8 w 18"/>
                  <a:gd name="T7" fmla="*/ 0 h 11"/>
                  <a:gd name="T8" fmla="*/ 16 w 18"/>
                  <a:gd name="T9" fmla="*/ 0 h 11"/>
                  <a:gd name="T10" fmla="*/ 18 w 18"/>
                  <a:gd name="T11" fmla="*/ 1 h 11"/>
                  <a:gd name="T12" fmla="*/ 21 w 18"/>
                  <a:gd name="T13" fmla="*/ 2 h 11"/>
                  <a:gd name="T14" fmla="*/ 23 w 18"/>
                  <a:gd name="T15" fmla="*/ 3 h 11"/>
                  <a:gd name="T16" fmla="*/ 18 w 18"/>
                  <a:gd name="T17" fmla="*/ 5 h 11"/>
                  <a:gd name="T18" fmla="*/ 17 w 18"/>
                  <a:gd name="T19" fmla="*/ 5 h 11"/>
                  <a:gd name="T20" fmla="*/ 16 w 18"/>
                  <a:gd name="T21" fmla="*/ 5 h 11"/>
                  <a:gd name="T22" fmla="*/ 15 w 18"/>
                  <a:gd name="T23" fmla="*/ 5 h 11"/>
                  <a:gd name="T24" fmla="*/ 14 w 18"/>
                  <a:gd name="T25" fmla="*/ 5 h 11"/>
                  <a:gd name="T26" fmla="*/ 7 w 18"/>
                  <a:gd name="T27" fmla="*/ 5 h 11"/>
                  <a:gd name="T28" fmla="*/ 7 w 18"/>
                  <a:gd name="T29" fmla="*/ 5 h 11"/>
                  <a:gd name="T30" fmla="*/ 5 w 18"/>
                  <a:gd name="T31" fmla="*/ 6 h 11"/>
                  <a:gd name="T32" fmla="*/ 0 w 18"/>
                  <a:gd name="T33" fmla="*/ 5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11"/>
                  <a:gd name="T53" fmla="*/ 18 w 18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11">
                    <a:moveTo>
                      <a:pt x="0" y="5"/>
                    </a:moveTo>
                    <a:lnTo>
                      <a:pt x="3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6" y="2"/>
                    </a:lnTo>
                    <a:lnTo>
                      <a:pt x="18" y="3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7" y="9"/>
                    </a:lnTo>
                    <a:lnTo>
                      <a:pt x="5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2" name="Freeform 353"/>
              <p:cNvSpPr>
                <a:spLocks/>
              </p:cNvSpPr>
              <p:nvPr/>
            </p:nvSpPr>
            <p:spPr bwMode="auto">
              <a:xfrm>
                <a:off x="1813" y="1487"/>
                <a:ext cx="7" cy="5"/>
              </a:xfrm>
              <a:custGeom>
                <a:avLst/>
                <a:gdLst>
                  <a:gd name="T0" fmla="*/ 0 w 6"/>
                  <a:gd name="T1" fmla="*/ 1 h 6"/>
                  <a:gd name="T2" fmla="*/ 0 w 6"/>
                  <a:gd name="T3" fmla="*/ 0 h 6"/>
                  <a:gd name="T4" fmla="*/ 1 w 6"/>
                  <a:gd name="T5" fmla="*/ 0 h 6"/>
                  <a:gd name="T6" fmla="*/ 13 w 6"/>
                  <a:gd name="T7" fmla="*/ 3 h 6"/>
                  <a:gd name="T8" fmla="*/ 13 w 6"/>
                  <a:gd name="T9" fmla="*/ 3 h 6"/>
                  <a:gd name="T10" fmla="*/ 0 w 6"/>
                  <a:gd name="T11" fmla="*/ 1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6" y="6"/>
                    </a:lnTo>
                    <a:lnTo>
                      <a:pt x="6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3" name="Freeform 354"/>
              <p:cNvSpPr>
                <a:spLocks/>
              </p:cNvSpPr>
              <p:nvPr/>
            </p:nvSpPr>
            <p:spPr bwMode="auto">
              <a:xfrm>
                <a:off x="1828" y="1486"/>
                <a:ext cx="10" cy="17"/>
              </a:xfrm>
              <a:custGeom>
                <a:avLst/>
                <a:gdLst>
                  <a:gd name="T0" fmla="*/ 5 w 10"/>
                  <a:gd name="T1" fmla="*/ 0 h 19"/>
                  <a:gd name="T2" fmla="*/ 7 w 10"/>
                  <a:gd name="T3" fmla="*/ 1 h 19"/>
                  <a:gd name="T4" fmla="*/ 9 w 10"/>
                  <a:gd name="T5" fmla="*/ 4 h 19"/>
                  <a:gd name="T6" fmla="*/ 10 w 10"/>
                  <a:gd name="T7" fmla="*/ 4 h 19"/>
                  <a:gd name="T8" fmla="*/ 10 w 10"/>
                  <a:gd name="T9" fmla="*/ 7 h 19"/>
                  <a:gd name="T10" fmla="*/ 10 w 10"/>
                  <a:gd name="T11" fmla="*/ 9 h 19"/>
                  <a:gd name="T12" fmla="*/ 9 w 10"/>
                  <a:gd name="T13" fmla="*/ 10 h 19"/>
                  <a:gd name="T14" fmla="*/ 7 w 10"/>
                  <a:gd name="T15" fmla="*/ 11 h 19"/>
                  <a:gd name="T16" fmla="*/ 1 w 10"/>
                  <a:gd name="T17" fmla="*/ 9 h 19"/>
                  <a:gd name="T18" fmla="*/ 1 w 10"/>
                  <a:gd name="T19" fmla="*/ 8 h 19"/>
                  <a:gd name="T20" fmla="*/ 2 w 10"/>
                  <a:gd name="T21" fmla="*/ 7 h 19"/>
                  <a:gd name="T22" fmla="*/ 2 w 10"/>
                  <a:gd name="T23" fmla="*/ 6 h 19"/>
                  <a:gd name="T24" fmla="*/ 2 w 10"/>
                  <a:gd name="T25" fmla="*/ 5 h 19"/>
                  <a:gd name="T26" fmla="*/ 1 w 10"/>
                  <a:gd name="T27" fmla="*/ 4 h 19"/>
                  <a:gd name="T28" fmla="*/ 1 w 10"/>
                  <a:gd name="T29" fmla="*/ 4 h 19"/>
                  <a:gd name="T30" fmla="*/ 0 w 10"/>
                  <a:gd name="T31" fmla="*/ 4 h 19"/>
                  <a:gd name="T32" fmla="*/ 5 w 10"/>
                  <a:gd name="T33" fmla="*/ 0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19"/>
                  <a:gd name="T53" fmla="*/ 10 w 10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19">
                    <a:moveTo>
                      <a:pt x="5" y="0"/>
                    </a:moveTo>
                    <a:lnTo>
                      <a:pt x="7" y="1"/>
                    </a:lnTo>
                    <a:lnTo>
                      <a:pt x="9" y="4"/>
                    </a:lnTo>
                    <a:lnTo>
                      <a:pt x="10" y="8"/>
                    </a:lnTo>
                    <a:lnTo>
                      <a:pt x="10" y="12"/>
                    </a:lnTo>
                    <a:lnTo>
                      <a:pt x="10" y="14"/>
                    </a:lnTo>
                    <a:lnTo>
                      <a:pt x="9" y="16"/>
                    </a:lnTo>
                    <a:lnTo>
                      <a:pt x="7" y="19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4" name="Freeform 355"/>
              <p:cNvSpPr>
                <a:spLocks/>
              </p:cNvSpPr>
              <p:nvPr/>
            </p:nvSpPr>
            <p:spPr bwMode="auto">
              <a:xfrm>
                <a:off x="1828" y="1485"/>
                <a:ext cx="5" cy="6"/>
              </a:xfrm>
              <a:custGeom>
                <a:avLst/>
                <a:gdLst>
                  <a:gd name="T0" fmla="*/ 5 w 5"/>
                  <a:gd name="T1" fmla="*/ 0 h 7"/>
                  <a:gd name="T2" fmla="*/ 5 w 5"/>
                  <a:gd name="T3" fmla="*/ 1 h 7"/>
                  <a:gd name="T4" fmla="*/ 0 w 5"/>
                  <a:gd name="T5" fmla="*/ 3 h 7"/>
                  <a:gd name="T6" fmla="*/ 0 w 5"/>
                  <a:gd name="T7" fmla="*/ 3 h 7"/>
                  <a:gd name="T8" fmla="*/ 5 w 5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7"/>
                  <a:gd name="T17" fmla="*/ 5 w 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7">
                    <a:moveTo>
                      <a:pt x="5" y="0"/>
                    </a:moveTo>
                    <a:lnTo>
                      <a:pt x="5" y="1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5" name="Freeform 356"/>
              <p:cNvSpPr>
                <a:spLocks/>
              </p:cNvSpPr>
              <p:nvPr/>
            </p:nvSpPr>
            <p:spPr bwMode="auto">
              <a:xfrm>
                <a:off x="1817" y="1498"/>
                <a:ext cx="18" cy="9"/>
              </a:xfrm>
              <a:custGeom>
                <a:avLst/>
                <a:gdLst>
                  <a:gd name="T0" fmla="*/ 18 w 18"/>
                  <a:gd name="T1" fmla="*/ 2 h 11"/>
                  <a:gd name="T2" fmla="*/ 15 w 18"/>
                  <a:gd name="T3" fmla="*/ 3 h 11"/>
                  <a:gd name="T4" fmla="*/ 12 w 18"/>
                  <a:gd name="T5" fmla="*/ 4 h 11"/>
                  <a:gd name="T6" fmla="*/ 9 w 18"/>
                  <a:gd name="T7" fmla="*/ 4 h 11"/>
                  <a:gd name="T8" fmla="*/ 7 w 18"/>
                  <a:gd name="T9" fmla="*/ 4 h 11"/>
                  <a:gd name="T10" fmla="*/ 4 w 18"/>
                  <a:gd name="T11" fmla="*/ 4 h 11"/>
                  <a:gd name="T12" fmla="*/ 1 w 18"/>
                  <a:gd name="T13" fmla="*/ 3 h 11"/>
                  <a:gd name="T14" fmla="*/ 0 w 18"/>
                  <a:gd name="T15" fmla="*/ 3 h 11"/>
                  <a:gd name="T16" fmla="*/ 4 w 18"/>
                  <a:gd name="T17" fmla="*/ 1 h 11"/>
                  <a:gd name="T18" fmla="*/ 5 w 18"/>
                  <a:gd name="T19" fmla="*/ 2 h 11"/>
                  <a:gd name="T20" fmla="*/ 6 w 18"/>
                  <a:gd name="T21" fmla="*/ 2 h 11"/>
                  <a:gd name="T22" fmla="*/ 8 w 18"/>
                  <a:gd name="T23" fmla="*/ 2 h 11"/>
                  <a:gd name="T24" fmla="*/ 8 w 18"/>
                  <a:gd name="T25" fmla="*/ 2 h 11"/>
                  <a:gd name="T26" fmla="*/ 9 w 18"/>
                  <a:gd name="T27" fmla="*/ 2 h 11"/>
                  <a:gd name="T28" fmla="*/ 10 w 18"/>
                  <a:gd name="T29" fmla="*/ 2 h 11"/>
                  <a:gd name="T30" fmla="*/ 12 w 18"/>
                  <a:gd name="T31" fmla="*/ 0 h 11"/>
                  <a:gd name="T32" fmla="*/ 18 w 18"/>
                  <a:gd name="T33" fmla="*/ 2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11"/>
                  <a:gd name="T53" fmla="*/ 18 w 18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11">
                    <a:moveTo>
                      <a:pt x="18" y="6"/>
                    </a:moveTo>
                    <a:lnTo>
                      <a:pt x="15" y="9"/>
                    </a:lnTo>
                    <a:lnTo>
                      <a:pt x="12" y="10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4" y="10"/>
                    </a:lnTo>
                    <a:lnTo>
                      <a:pt x="1" y="9"/>
                    </a:lnTo>
                    <a:lnTo>
                      <a:pt x="0" y="8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6" name="Freeform 357"/>
              <p:cNvSpPr>
                <a:spLocks/>
              </p:cNvSpPr>
              <p:nvPr/>
            </p:nvSpPr>
            <p:spPr bwMode="auto">
              <a:xfrm>
                <a:off x="1829" y="1498"/>
                <a:ext cx="6" cy="5"/>
              </a:xfrm>
              <a:custGeom>
                <a:avLst/>
                <a:gdLst>
                  <a:gd name="T0" fmla="*/ 6 w 6"/>
                  <a:gd name="T1" fmla="*/ 3 h 6"/>
                  <a:gd name="T2" fmla="*/ 0 w 6"/>
                  <a:gd name="T3" fmla="*/ 0 h 6"/>
                  <a:gd name="T4" fmla="*/ 0 w 6"/>
                  <a:gd name="T5" fmla="*/ 1 h 6"/>
                  <a:gd name="T6" fmla="*/ 6 w 6"/>
                  <a:gd name="T7" fmla="*/ 3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6"/>
                  <a:gd name="T14" fmla="*/ 6 w 6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7" name="Freeform 358"/>
              <p:cNvSpPr>
                <a:spLocks/>
              </p:cNvSpPr>
              <p:nvPr/>
            </p:nvSpPr>
            <p:spPr bwMode="auto">
              <a:xfrm>
                <a:off x="1815" y="1498"/>
                <a:ext cx="7" cy="7"/>
              </a:xfrm>
              <a:custGeom>
                <a:avLst/>
                <a:gdLst>
                  <a:gd name="T0" fmla="*/ 1 w 6"/>
                  <a:gd name="T1" fmla="*/ 7 h 7"/>
                  <a:gd name="T2" fmla="*/ 0 w 6"/>
                  <a:gd name="T3" fmla="*/ 6 h 7"/>
                  <a:gd name="T4" fmla="*/ 13 w 6"/>
                  <a:gd name="T5" fmla="*/ 1 h 7"/>
                  <a:gd name="T6" fmla="*/ 11 w 6"/>
                  <a:gd name="T7" fmla="*/ 0 h 7"/>
                  <a:gd name="T8" fmla="*/ 1 w 6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"/>
                  <a:gd name="T17" fmla="*/ 6 w 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">
                    <a:moveTo>
                      <a:pt x="1" y="7"/>
                    </a:moveTo>
                    <a:lnTo>
                      <a:pt x="0" y="6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8" name="Freeform 359"/>
              <p:cNvSpPr>
                <a:spLocks/>
              </p:cNvSpPr>
              <p:nvPr/>
            </p:nvSpPr>
            <p:spPr bwMode="auto">
              <a:xfrm>
                <a:off x="1625" y="1371"/>
                <a:ext cx="19" cy="17"/>
              </a:xfrm>
              <a:custGeom>
                <a:avLst/>
                <a:gdLst>
                  <a:gd name="T0" fmla="*/ 4 w 19"/>
                  <a:gd name="T1" fmla="*/ 10 h 19"/>
                  <a:gd name="T2" fmla="*/ 3 w 19"/>
                  <a:gd name="T3" fmla="*/ 10 h 19"/>
                  <a:gd name="T4" fmla="*/ 2 w 19"/>
                  <a:gd name="T5" fmla="*/ 9 h 19"/>
                  <a:gd name="T6" fmla="*/ 1 w 19"/>
                  <a:gd name="T7" fmla="*/ 6 h 19"/>
                  <a:gd name="T8" fmla="*/ 0 w 19"/>
                  <a:gd name="T9" fmla="*/ 4 h 19"/>
                  <a:gd name="T10" fmla="*/ 1 w 19"/>
                  <a:gd name="T11" fmla="*/ 4 h 19"/>
                  <a:gd name="T12" fmla="*/ 1 w 19"/>
                  <a:gd name="T13" fmla="*/ 4 h 19"/>
                  <a:gd name="T14" fmla="*/ 2 w 19"/>
                  <a:gd name="T15" fmla="*/ 3 h 19"/>
                  <a:gd name="T16" fmla="*/ 5 w 19"/>
                  <a:gd name="T17" fmla="*/ 1 h 19"/>
                  <a:gd name="T18" fmla="*/ 7 w 19"/>
                  <a:gd name="T19" fmla="*/ 0 h 19"/>
                  <a:gd name="T20" fmla="*/ 9 w 19"/>
                  <a:gd name="T21" fmla="*/ 0 h 19"/>
                  <a:gd name="T22" fmla="*/ 11 w 19"/>
                  <a:gd name="T23" fmla="*/ 0 h 19"/>
                  <a:gd name="T24" fmla="*/ 12 w 19"/>
                  <a:gd name="T25" fmla="*/ 0 h 19"/>
                  <a:gd name="T26" fmla="*/ 14 w 19"/>
                  <a:gd name="T27" fmla="*/ 1 h 19"/>
                  <a:gd name="T28" fmla="*/ 16 w 19"/>
                  <a:gd name="T29" fmla="*/ 2 h 19"/>
                  <a:gd name="T30" fmla="*/ 17 w 19"/>
                  <a:gd name="T31" fmla="*/ 4 h 19"/>
                  <a:gd name="T32" fmla="*/ 18 w 19"/>
                  <a:gd name="T33" fmla="*/ 4 h 19"/>
                  <a:gd name="T34" fmla="*/ 19 w 19"/>
                  <a:gd name="T35" fmla="*/ 4 h 19"/>
                  <a:gd name="T36" fmla="*/ 19 w 19"/>
                  <a:gd name="T37" fmla="*/ 6 h 19"/>
                  <a:gd name="T38" fmla="*/ 19 w 19"/>
                  <a:gd name="T39" fmla="*/ 8 h 19"/>
                  <a:gd name="T40" fmla="*/ 19 w 19"/>
                  <a:gd name="T41" fmla="*/ 9 h 19"/>
                  <a:gd name="T42" fmla="*/ 18 w 19"/>
                  <a:gd name="T43" fmla="*/ 10 h 19"/>
                  <a:gd name="T44" fmla="*/ 15 w 19"/>
                  <a:gd name="T45" fmla="*/ 11 h 19"/>
                  <a:gd name="T46" fmla="*/ 13 w 19"/>
                  <a:gd name="T47" fmla="*/ 11 h 19"/>
                  <a:gd name="T48" fmla="*/ 11 w 19"/>
                  <a:gd name="T49" fmla="*/ 11 h 19"/>
                  <a:gd name="T50" fmla="*/ 9 w 19"/>
                  <a:gd name="T51" fmla="*/ 11 h 19"/>
                  <a:gd name="T52" fmla="*/ 8 w 19"/>
                  <a:gd name="T53" fmla="*/ 11 h 19"/>
                  <a:gd name="T54" fmla="*/ 6 w 19"/>
                  <a:gd name="T55" fmla="*/ 11 h 19"/>
                  <a:gd name="T56" fmla="*/ 4 w 19"/>
                  <a:gd name="T57" fmla="*/ 10 h 1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"/>
                  <a:gd name="T88" fmla="*/ 0 h 19"/>
                  <a:gd name="T89" fmla="*/ 19 w 19"/>
                  <a:gd name="T90" fmla="*/ 19 h 1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" h="19">
                    <a:moveTo>
                      <a:pt x="4" y="17"/>
                    </a:moveTo>
                    <a:lnTo>
                      <a:pt x="3" y="16"/>
                    </a:lnTo>
                    <a:lnTo>
                      <a:pt x="2" y="14"/>
                    </a:lnTo>
                    <a:lnTo>
                      <a:pt x="1" y="11"/>
                    </a:lnTo>
                    <a:lnTo>
                      <a:pt x="0" y="9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7" y="4"/>
                    </a:lnTo>
                    <a:lnTo>
                      <a:pt x="18" y="5"/>
                    </a:lnTo>
                    <a:lnTo>
                      <a:pt x="19" y="9"/>
                    </a:lnTo>
                    <a:lnTo>
                      <a:pt x="19" y="11"/>
                    </a:lnTo>
                    <a:lnTo>
                      <a:pt x="19" y="13"/>
                    </a:lnTo>
                    <a:lnTo>
                      <a:pt x="19" y="14"/>
                    </a:lnTo>
                    <a:lnTo>
                      <a:pt x="18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9" name="Freeform 360"/>
              <p:cNvSpPr>
                <a:spLocks/>
              </p:cNvSpPr>
              <p:nvPr/>
            </p:nvSpPr>
            <p:spPr bwMode="auto">
              <a:xfrm>
                <a:off x="1621" y="1372"/>
                <a:ext cx="11" cy="17"/>
              </a:xfrm>
              <a:custGeom>
                <a:avLst/>
                <a:gdLst>
                  <a:gd name="T0" fmla="*/ 5 w 11"/>
                  <a:gd name="T1" fmla="*/ 11 h 19"/>
                  <a:gd name="T2" fmla="*/ 4 w 11"/>
                  <a:gd name="T3" fmla="*/ 10 h 19"/>
                  <a:gd name="T4" fmla="*/ 2 w 11"/>
                  <a:gd name="T5" fmla="*/ 9 h 19"/>
                  <a:gd name="T6" fmla="*/ 1 w 11"/>
                  <a:gd name="T7" fmla="*/ 6 h 19"/>
                  <a:gd name="T8" fmla="*/ 0 w 11"/>
                  <a:gd name="T9" fmla="*/ 4 h 19"/>
                  <a:gd name="T10" fmla="*/ 1 w 11"/>
                  <a:gd name="T11" fmla="*/ 4 h 19"/>
                  <a:gd name="T12" fmla="*/ 2 w 11"/>
                  <a:gd name="T13" fmla="*/ 2 h 19"/>
                  <a:gd name="T14" fmla="*/ 3 w 11"/>
                  <a:gd name="T15" fmla="*/ 0 h 19"/>
                  <a:gd name="T16" fmla="*/ 10 w 11"/>
                  <a:gd name="T17" fmla="*/ 4 h 19"/>
                  <a:gd name="T18" fmla="*/ 9 w 11"/>
                  <a:gd name="T19" fmla="*/ 4 h 19"/>
                  <a:gd name="T20" fmla="*/ 9 w 11"/>
                  <a:gd name="T21" fmla="*/ 4 h 19"/>
                  <a:gd name="T22" fmla="*/ 8 w 11"/>
                  <a:gd name="T23" fmla="*/ 4 h 19"/>
                  <a:gd name="T24" fmla="*/ 8 w 11"/>
                  <a:gd name="T25" fmla="*/ 4 h 19"/>
                  <a:gd name="T26" fmla="*/ 9 w 11"/>
                  <a:gd name="T27" fmla="*/ 7 h 19"/>
                  <a:gd name="T28" fmla="*/ 10 w 11"/>
                  <a:gd name="T29" fmla="*/ 7 h 19"/>
                  <a:gd name="T30" fmla="*/ 11 w 11"/>
                  <a:gd name="T31" fmla="*/ 8 h 19"/>
                  <a:gd name="T32" fmla="*/ 5 w 11"/>
                  <a:gd name="T33" fmla="*/ 11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9"/>
                  <a:gd name="T53" fmla="*/ 11 w 11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9">
                    <a:moveTo>
                      <a:pt x="5" y="19"/>
                    </a:moveTo>
                    <a:lnTo>
                      <a:pt x="4" y="17"/>
                    </a:lnTo>
                    <a:lnTo>
                      <a:pt x="2" y="15"/>
                    </a:lnTo>
                    <a:lnTo>
                      <a:pt x="1" y="11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" y="5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1" y="13"/>
                    </a:lnTo>
                    <a:lnTo>
                      <a:pt x="5" y="19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0" name="Freeform 361"/>
              <p:cNvSpPr>
                <a:spLocks/>
              </p:cNvSpPr>
              <p:nvPr/>
            </p:nvSpPr>
            <p:spPr bwMode="auto">
              <a:xfrm>
                <a:off x="1625" y="1367"/>
                <a:ext cx="18" cy="10"/>
              </a:xfrm>
              <a:custGeom>
                <a:avLst/>
                <a:gdLst>
                  <a:gd name="T0" fmla="*/ 0 w 18"/>
                  <a:gd name="T1" fmla="*/ 4 h 11"/>
                  <a:gd name="T2" fmla="*/ 3 w 18"/>
                  <a:gd name="T3" fmla="*/ 2 h 11"/>
                  <a:gd name="T4" fmla="*/ 6 w 18"/>
                  <a:gd name="T5" fmla="*/ 1 h 11"/>
                  <a:gd name="T6" fmla="*/ 9 w 18"/>
                  <a:gd name="T7" fmla="*/ 0 h 11"/>
                  <a:gd name="T8" fmla="*/ 11 w 18"/>
                  <a:gd name="T9" fmla="*/ 0 h 11"/>
                  <a:gd name="T10" fmla="*/ 13 w 18"/>
                  <a:gd name="T11" fmla="*/ 1 h 11"/>
                  <a:gd name="T12" fmla="*/ 16 w 18"/>
                  <a:gd name="T13" fmla="*/ 2 h 11"/>
                  <a:gd name="T14" fmla="*/ 18 w 18"/>
                  <a:gd name="T15" fmla="*/ 3 h 11"/>
                  <a:gd name="T16" fmla="*/ 13 w 18"/>
                  <a:gd name="T17" fmla="*/ 5 h 11"/>
                  <a:gd name="T18" fmla="*/ 12 w 18"/>
                  <a:gd name="T19" fmla="*/ 5 h 11"/>
                  <a:gd name="T20" fmla="*/ 11 w 18"/>
                  <a:gd name="T21" fmla="*/ 5 h 11"/>
                  <a:gd name="T22" fmla="*/ 10 w 18"/>
                  <a:gd name="T23" fmla="*/ 5 h 11"/>
                  <a:gd name="T24" fmla="*/ 9 w 18"/>
                  <a:gd name="T25" fmla="*/ 5 h 11"/>
                  <a:gd name="T26" fmla="*/ 8 w 18"/>
                  <a:gd name="T27" fmla="*/ 5 h 11"/>
                  <a:gd name="T28" fmla="*/ 7 w 18"/>
                  <a:gd name="T29" fmla="*/ 5 h 11"/>
                  <a:gd name="T30" fmla="*/ 5 w 18"/>
                  <a:gd name="T31" fmla="*/ 6 h 11"/>
                  <a:gd name="T32" fmla="*/ 0 w 18"/>
                  <a:gd name="T33" fmla="*/ 4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11"/>
                  <a:gd name="T53" fmla="*/ 18 w 18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11">
                    <a:moveTo>
                      <a:pt x="0" y="4"/>
                    </a:moveTo>
                    <a:lnTo>
                      <a:pt x="3" y="2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6" y="2"/>
                    </a:lnTo>
                    <a:lnTo>
                      <a:pt x="18" y="3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9"/>
                    </a:lnTo>
                    <a:lnTo>
                      <a:pt x="5" y="1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1" name="Freeform 362"/>
              <p:cNvSpPr>
                <a:spLocks/>
              </p:cNvSpPr>
              <p:nvPr/>
            </p:nvSpPr>
            <p:spPr bwMode="auto">
              <a:xfrm>
                <a:off x="1624" y="1371"/>
                <a:ext cx="7" cy="6"/>
              </a:xfrm>
              <a:custGeom>
                <a:avLst/>
                <a:gdLst>
                  <a:gd name="T0" fmla="*/ 0 w 7"/>
                  <a:gd name="T1" fmla="*/ 1 h 7"/>
                  <a:gd name="T2" fmla="*/ 1 w 7"/>
                  <a:gd name="T3" fmla="*/ 0 h 7"/>
                  <a:gd name="T4" fmla="*/ 6 w 7"/>
                  <a:gd name="T5" fmla="*/ 3 h 7"/>
                  <a:gd name="T6" fmla="*/ 7 w 7"/>
                  <a:gd name="T7" fmla="*/ 3 h 7"/>
                  <a:gd name="T8" fmla="*/ 0 w 7"/>
                  <a:gd name="T9" fmla="*/ 1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7"/>
                  <a:gd name="T17" fmla="*/ 7 w 7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7">
                    <a:moveTo>
                      <a:pt x="0" y="1"/>
                    </a:moveTo>
                    <a:lnTo>
                      <a:pt x="1" y="0"/>
                    </a:lnTo>
                    <a:lnTo>
                      <a:pt x="6" y="7"/>
                    </a:lnTo>
                    <a:lnTo>
                      <a:pt x="7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2" name="Freeform 363"/>
              <p:cNvSpPr>
                <a:spLocks/>
              </p:cNvSpPr>
              <p:nvPr/>
            </p:nvSpPr>
            <p:spPr bwMode="auto">
              <a:xfrm>
                <a:off x="1638" y="1371"/>
                <a:ext cx="10" cy="16"/>
              </a:xfrm>
              <a:custGeom>
                <a:avLst/>
                <a:gdLst>
                  <a:gd name="T0" fmla="*/ 6 w 10"/>
                  <a:gd name="T1" fmla="*/ 0 h 18"/>
                  <a:gd name="T2" fmla="*/ 7 w 10"/>
                  <a:gd name="T3" fmla="*/ 1 h 18"/>
                  <a:gd name="T4" fmla="*/ 9 w 10"/>
                  <a:gd name="T5" fmla="*/ 4 h 18"/>
                  <a:gd name="T6" fmla="*/ 10 w 10"/>
                  <a:gd name="T7" fmla="*/ 4 h 18"/>
                  <a:gd name="T8" fmla="*/ 10 w 10"/>
                  <a:gd name="T9" fmla="*/ 6 h 18"/>
                  <a:gd name="T10" fmla="*/ 10 w 10"/>
                  <a:gd name="T11" fmla="*/ 8 h 18"/>
                  <a:gd name="T12" fmla="*/ 9 w 10"/>
                  <a:gd name="T13" fmla="*/ 9 h 18"/>
                  <a:gd name="T14" fmla="*/ 8 w 10"/>
                  <a:gd name="T15" fmla="*/ 10 h 18"/>
                  <a:gd name="T16" fmla="*/ 1 w 10"/>
                  <a:gd name="T17" fmla="*/ 8 h 18"/>
                  <a:gd name="T18" fmla="*/ 2 w 10"/>
                  <a:gd name="T19" fmla="*/ 8 h 18"/>
                  <a:gd name="T20" fmla="*/ 2 w 10"/>
                  <a:gd name="T21" fmla="*/ 7 h 18"/>
                  <a:gd name="T22" fmla="*/ 2 w 10"/>
                  <a:gd name="T23" fmla="*/ 6 h 18"/>
                  <a:gd name="T24" fmla="*/ 2 w 10"/>
                  <a:gd name="T25" fmla="*/ 5 h 18"/>
                  <a:gd name="T26" fmla="*/ 2 w 10"/>
                  <a:gd name="T27" fmla="*/ 4 h 18"/>
                  <a:gd name="T28" fmla="*/ 1 w 10"/>
                  <a:gd name="T29" fmla="*/ 4 h 18"/>
                  <a:gd name="T30" fmla="*/ 0 w 10"/>
                  <a:gd name="T31" fmla="*/ 4 h 18"/>
                  <a:gd name="T32" fmla="*/ 6 w 10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"/>
                  <a:gd name="T52" fmla="*/ 0 h 18"/>
                  <a:gd name="T53" fmla="*/ 10 w 10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" h="18">
                    <a:moveTo>
                      <a:pt x="6" y="0"/>
                    </a:moveTo>
                    <a:lnTo>
                      <a:pt x="7" y="1"/>
                    </a:lnTo>
                    <a:lnTo>
                      <a:pt x="9" y="4"/>
                    </a:lnTo>
                    <a:lnTo>
                      <a:pt x="10" y="8"/>
                    </a:lnTo>
                    <a:lnTo>
                      <a:pt x="10" y="11"/>
                    </a:lnTo>
                    <a:lnTo>
                      <a:pt x="10" y="14"/>
                    </a:lnTo>
                    <a:lnTo>
                      <a:pt x="9" y="16"/>
                    </a:lnTo>
                    <a:lnTo>
                      <a:pt x="8" y="18"/>
                    </a:lnTo>
                    <a:lnTo>
                      <a:pt x="1" y="14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3" name="Freeform 364"/>
              <p:cNvSpPr>
                <a:spLocks/>
              </p:cNvSpPr>
              <p:nvPr/>
            </p:nvSpPr>
            <p:spPr bwMode="auto">
              <a:xfrm>
                <a:off x="1638" y="1370"/>
                <a:ext cx="6" cy="6"/>
              </a:xfrm>
              <a:custGeom>
                <a:avLst/>
                <a:gdLst>
                  <a:gd name="T0" fmla="*/ 5 w 6"/>
                  <a:gd name="T1" fmla="*/ 0 h 7"/>
                  <a:gd name="T2" fmla="*/ 6 w 6"/>
                  <a:gd name="T3" fmla="*/ 1 h 7"/>
                  <a:gd name="T4" fmla="*/ 0 w 6"/>
                  <a:gd name="T5" fmla="*/ 3 h 7"/>
                  <a:gd name="T6" fmla="*/ 0 w 6"/>
                  <a:gd name="T7" fmla="*/ 3 h 7"/>
                  <a:gd name="T8" fmla="*/ 5 w 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"/>
                  <a:gd name="T17" fmla="*/ 6 w 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">
                    <a:moveTo>
                      <a:pt x="5" y="0"/>
                    </a:moveTo>
                    <a:lnTo>
                      <a:pt x="6" y="1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4" name="Freeform 365"/>
              <p:cNvSpPr>
                <a:spLocks/>
              </p:cNvSpPr>
              <p:nvPr/>
            </p:nvSpPr>
            <p:spPr bwMode="auto">
              <a:xfrm>
                <a:off x="1627" y="1382"/>
                <a:ext cx="18" cy="9"/>
              </a:xfrm>
              <a:custGeom>
                <a:avLst/>
                <a:gdLst>
                  <a:gd name="T0" fmla="*/ 18 w 18"/>
                  <a:gd name="T1" fmla="*/ 5 h 10"/>
                  <a:gd name="T2" fmla="*/ 15 w 18"/>
                  <a:gd name="T3" fmla="*/ 5 h 10"/>
                  <a:gd name="T4" fmla="*/ 12 w 18"/>
                  <a:gd name="T5" fmla="*/ 5 h 10"/>
                  <a:gd name="T6" fmla="*/ 10 w 18"/>
                  <a:gd name="T7" fmla="*/ 5 h 10"/>
                  <a:gd name="T8" fmla="*/ 7 w 18"/>
                  <a:gd name="T9" fmla="*/ 5 h 10"/>
                  <a:gd name="T10" fmla="*/ 4 w 18"/>
                  <a:gd name="T11" fmla="*/ 5 h 10"/>
                  <a:gd name="T12" fmla="*/ 2 w 18"/>
                  <a:gd name="T13" fmla="*/ 5 h 10"/>
                  <a:gd name="T14" fmla="*/ 0 w 18"/>
                  <a:gd name="T15" fmla="*/ 5 h 10"/>
                  <a:gd name="T16" fmla="*/ 4 w 18"/>
                  <a:gd name="T17" fmla="*/ 1 h 10"/>
                  <a:gd name="T18" fmla="*/ 6 w 18"/>
                  <a:gd name="T19" fmla="*/ 2 h 10"/>
                  <a:gd name="T20" fmla="*/ 7 w 18"/>
                  <a:gd name="T21" fmla="*/ 2 h 10"/>
                  <a:gd name="T22" fmla="*/ 8 w 18"/>
                  <a:gd name="T23" fmla="*/ 3 h 10"/>
                  <a:gd name="T24" fmla="*/ 9 w 18"/>
                  <a:gd name="T25" fmla="*/ 3 h 10"/>
                  <a:gd name="T26" fmla="*/ 10 w 18"/>
                  <a:gd name="T27" fmla="*/ 2 h 10"/>
                  <a:gd name="T28" fmla="*/ 10 w 18"/>
                  <a:gd name="T29" fmla="*/ 2 h 10"/>
                  <a:gd name="T30" fmla="*/ 13 w 18"/>
                  <a:gd name="T31" fmla="*/ 0 h 10"/>
                  <a:gd name="T32" fmla="*/ 18 w 18"/>
                  <a:gd name="T33" fmla="*/ 5 h 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8"/>
                  <a:gd name="T52" fmla="*/ 0 h 10"/>
                  <a:gd name="T53" fmla="*/ 18 w 18"/>
                  <a:gd name="T54" fmla="*/ 10 h 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8" h="10">
                    <a:moveTo>
                      <a:pt x="18" y="6"/>
                    </a:moveTo>
                    <a:lnTo>
                      <a:pt x="15" y="9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4" y="10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4" y="1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5" name="Freeform 366"/>
              <p:cNvSpPr>
                <a:spLocks/>
              </p:cNvSpPr>
              <p:nvPr/>
            </p:nvSpPr>
            <p:spPr bwMode="auto">
              <a:xfrm>
                <a:off x="1639" y="1382"/>
                <a:ext cx="7" cy="6"/>
              </a:xfrm>
              <a:custGeom>
                <a:avLst/>
                <a:gdLst>
                  <a:gd name="T0" fmla="*/ 7 w 7"/>
                  <a:gd name="T1" fmla="*/ 5 h 6"/>
                  <a:gd name="T2" fmla="*/ 7 w 7"/>
                  <a:gd name="T3" fmla="*/ 6 h 6"/>
                  <a:gd name="T4" fmla="*/ 6 w 7"/>
                  <a:gd name="T5" fmla="*/ 6 h 6"/>
                  <a:gd name="T6" fmla="*/ 1 w 7"/>
                  <a:gd name="T7" fmla="*/ 0 h 6"/>
                  <a:gd name="T8" fmla="*/ 0 w 7"/>
                  <a:gd name="T9" fmla="*/ 1 h 6"/>
                  <a:gd name="T10" fmla="*/ 7 w 7"/>
                  <a:gd name="T11" fmla="*/ 5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6"/>
                  <a:gd name="T20" fmla="*/ 7 w 7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6">
                    <a:moveTo>
                      <a:pt x="7" y="5"/>
                    </a:moveTo>
                    <a:lnTo>
                      <a:pt x="7" y="6"/>
                    </a:lnTo>
                    <a:lnTo>
                      <a:pt x="6" y="6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6" name="Freeform 367"/>
              <p:cNvSpPr>
                <a:spLocks/>
              </p:cNvSpPr>
              <p:nvPr/>
            </p:nvSpPr>
            <p:spPr bwMode="auto">
              <a:xfrm>
                <a:off x="1626" y="1383"/>
                <a:ext cx="6" cy="6"/>
              </a:xfrm>
              <a:custGeom>
                <a:avLst/>
                <a:gdLst>
                  <a:gd name="T0" fmla="*/ 1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5 w 6"/>
                  <a:gd name="T7" fmla="*/ 0 h 6"/>
                  <a:gd name="T8" fmla="*/ 1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1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95" name="Group 368"/>
            <p:cNvGrpSpPr>
              <a:grpSpLocks/>
            </p:cNvGrpSpPr>
            <p:nvPr/>
          </p:nvGrpSpPr>
          <p:grpSpPr bwMode="auto">
            <a:xfrm>
              <a:off x="4175" y="1046"/>
              <a:ext cx="1211" cy="1022"/>
              <a:chOff x="2986" y="705"/>
              <a:chExt cx="1047" cy="811"/>
            </a:xfrm>
          </p:grpSpPr>
          <p:grpSp>
            <p:nvGrpSpPr>
              <p:cNvPr id="24797" name="Group 369"/>
              <p:cNvGrpSpPr>
                <a:grpSpLocks/>
              </p:cNvGrpSpPr>
              <p:nvPr/>
            </p:nvGrpSpPr>
            <p:grpSpPr bwMode="auto">
              <a:xfrm>
                <a:off x="2986" y="879"/>
                <a:ext cx="471" cy="445"/>
                <a:chOff x="2160" y="1914"/>
                <a:chExt cx="458" cy="497"/>
              </a:xfrm>
            </p:grpSpPr>
            <p:sp>
              <p:nvSpPr>
                <p:cNvPr id="25381" name="Freeform 370"/>
                <p:cNvSpPr>
                  <a:spLocks/>
                </p:cNvSpPr>
                <p:nvPr/>
              </p:nvSpPr>
              <p:spPr bwMode="auto">
                <a:xfrm>
                  <a:off x="2164" y="1918"/>
                  <a:ext cx="450" cy="489"/>
                </a:xfrm>
                <a:custGeom>
                  <a:avLst/>
                  <a:gdLst>
                    <a:gd name="T0" fmla="*/ 432 w 450"/>
                    <a:gd name="T1" fmla="*/ 285 h 489"/>
                    <a:gd name="T2" fmla="*/ 433 w 450"/>
                    <a:gd name="T3" fmla="*/ 311 h 489"/>
                    <a:gd name="T4" fmla="*/ 450 w 450"/>
                    <a:gd name="T5" fmla="*/ 330 h 489"/>
                    <a:gd name="T6" fmla="*/ 428 w 450"/>
                    <a:gd name="T7" fmla="*/ 338 h 489"/>
                    <a:gd name="T8" fmla="*/ 404 w 450"/>
                    <a:gd name="T9" fmla="*/ 360 h 489"/>
                    <a:gd name="T10" fmla="*/ 385 w 450"/>
                    <a:gd name="T11" fmla="*/ 383 h 489"/>
                    <a:gd name="T12" fmla="*/ 384 w 450"/>
                    <a:gd name="T13" fmla="*/ 431 h 489"/>
                    <a:gd name="T14" fmla="*/ 371 w 450"/>
                    <a:gd name="T15" fmla="*/ 438 h 489"/>
                    <a:gd name="T16" fmla="*/ 359 w 450"/>
                    <a:gd name="T17" fmla="*/ 423 h 489"/>
                    <a:gd name="T18" fmla="*/ 339 w 450"/>
                    <a:gd name="T19" fmla="*/ 430 h 489"/>
                    <a:gd name="T20" fmla="*/ 307 w 450"/>
                    <a:gd name="T21" fmla="*/ 449 h 489"/>
                    <a:gd name="T22" fmla="*/ 288 w 450"/>
                    <a:gd name="T23" fmla="*/ 482 h 489"/>
                    <a:gd name="T24" fmla="*/ 274 w 450"/>
                    <a:gd name="T25" fmla="*/ 486 h 489"/>
                    <a:gd name="T26" fmla="*/ 261 w 450"/>
                    <a:gd name="T27" fmla="*/ 464 h 489"/>
                    <a:gd name="T28" fmla="*/ 228 w 450"/>
                    <a:gd name="T29" fmla="*/ 465 h 489"/>
                    <a:gd name="T30" fmla="*/ 174 w 450"/>
                    <a:gd name="T31" fmla="*/ 475 h 489"/>
                    <a:gd name="T32" fmla="*/ 161 w 450"/>
                    <a:gd name="T33" fmla="*/ 468 h 489"/>
                    <a:gd name="T34" fmla="*/ 147 w 450"/>
                    <a:gd name="T35" fmla="*/ 449 h 489"/>
                    <a:gd name="T36" fmla="*/ 104 w 450"/>
                    <a:gd name="T37" fmla="*/ 432 h 489"/>
                    <a:gd name="T38" fmla="*/ 81 w 450"/>
                    <a:gd name="T39" fmla="*/ 403 h 489"/>
                    <a:gd name="T40" fmla="*/ 61 w 450"/>
                    <a:gd name="T41" fmla="*/ 403 h 489"/>
                    <a:gd name="T42" fmla="*/ 41 w 450"/>
                    <a:gd name="T43" fmla="*/ 411 h 489"/>
                    <a:gd name="T44" fmla="*/ 47 w 450"/>
                    <a:gd name="T45" fmla="*/ 377 h 489"/>
                    <a:gd name="T46" fmla="*/ 35 w 450"/>
                    <a:gd name="T47" fmla="*/ 343 h 489"/>
                    <a:gd name="T48" fmla="*/ 15 w 450"/>
                    <a:gd name="T49" fmla="*/ 305 h 489"/>
                    <a:gd name="T50" fmla="*/ 9 w 450"/>
                    <a:gd name="T51" fmla="*/ 288 h 489"/>
                    <a:gd name="T52" fmla="*/ 15 w 450"/>
                    <a:gd name="T53" fmla="*/ 268 h 489"/>
                    <a:gd name="T54" fmla="*/ 14 w 450"/>
                    <a:gd name="T55" fmla="*/ 243 h 489"/>
                    <a:gd name="T56" fmla="*/ 16 w 450"/>
                    <a:gd name="T57" fmla="*/ 199 h 489"/>
                    <a:gd name="T58" fmla="*/ 2 w 450"/>
                    <a:gd name="T59" fmla="*/ 191 h 489"/>
                    <a:gd name="T60" fmla="*/ 24 w 450"/>
                    <a:gd name="T61" fmla="*/ 176 h 489"/>
                    <a:gd name="T62" fmla="*/ 32 w 450"/>
                    <a:gd name="T63" fmla="*/ 138 h 489"/>
                    <a:gd name="T64" fmla="*/ 48 w 450"/>
                    <a:gd name="T65" fmla="*/ 100 h 489"/>
                    <a:gd name="T66" fmla="*/ 39 w 450"/>
                    <a:gd name="T67" fmla="*/ 72 h 489"/>
                    <a:gd name="T68" fmla="*/ 50 w 450"/>
                    <a:gd name="T69" fmla="*/ 67 h 489"/>
                    <a:gd name="T70" fmla="*/ 75 w 450"/>
                    <a:gd name="T71" fmla="*/ 84 h 489"/>
                    <a:gd name="T72" fmla="*/ 100 w 450"/>
                    <a:gd name="T73" fmla="*/ 69 h 489"/>
                    <a:gd name="T74" fmla="*/ 121 w 450"/>
                    <a:gd name="T75" fmla="*/ 51 h 489"/>
                    <a:gd name="T76" fmla="*/ 112 w 450"/>
                    <a:gd name="T77" fmla="*/ 29 h 489"/>
                    <a:gd name="T78" fmla="*/ 118 w 450"/>
                    <a:gd name="T79" fmla="*/ 17 h 489"/>
                    <a:gd name="T80" fmla="*/ 140 w 450"/>
                    <a:gd name="T81" fmla="*/ 38 h 489"/>
                    <a:gd name="T82" fmla="*/ 174 w 450"/>
                    <a:gd name="T83" fmla="*/ 33 h 489"/>
                    <a:gd name="T84" fmla="*/ 191 w 450"/>
                    <a:gd name="T85" fmla="*/ 19 h 489"/>
                    <a:gd name="T86" fmla="*/ 208 w 450"/>
                    <a:gd name="T87" fmla="*/ 4 h 489"/>
                    <a:gd name="T88" fmla="*/ 216 w 450"/>
                    <a:gd name="T89" fmla="*/ 27 h 489"/>
                    <a:gd name="T90" fmla="*/ 243 w 450"/>
                    <a:gd name="T91" fmla="*/ 23 h 489"/>
                    <a:gd name="T92" fmla="*/ 279 w 450"/>
                    <a:gd name="T93" fmla="*/ 32 h 489"/>
                    <a:gd name="T94" fmla="*/ 325 w 450"/>
                    <a:gd name="T95" fmla="*/ 23 h 489"/>
                    <a:gd name="T96" fmla="*/ 336 w 450"/>
                    <a:gd name="T97" fmla="*/ 34 h 489"/>
                    <a:gd name="T98" fmla="*/ 325 w 450"/>
                    <a:gd name="T99" fmla="*/ 48 h 489"/>
                    <a:gd name="T100" fmla="*/ 345 w 450"/>
                    <a:gd name="T101" fmla="*/ 68 h 489"/>
                    <a:gd name="T102" fmla="*/ 355 w 450"/>
                    <a:gd name="T103" fmla="*/ 87 h 489"/>
                    <a:gd name="T104" fmla="*/ 383 w 450"/>
                    <a:gd name="T105" fmla="*/ 102 h 489"/>
                    <a:gd name="T106" fmla="*/ 406 w 450"/>
                    <a:gd name="T107" fmla="*/ 126 h 489"/>
                    <a:gd name="T108" fmla="*/ 431 w 450"/>
                    <a:gd name="T109" fmla="*/ 136 h 489"/>
                    <a:gd name="T110" fmla="*/ 420 w 450"/>
                    <a:gd name="T111" fmla="*/ 171 h 489"/>
                    <a:gd name="T112" fmla="*/ 431 w 450"/>
                    <a:gd name="T113" fmla="*/ 231 h 489"/>
                    <a:gd name="T114" fmla="*/ 449 w 450"/>
                    <a:gd name="T115" fmla="*/ 252 h 489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50"/>
                    <a:gd name="T175" fmla="*/ 0 h 489"/>
                    <a:gd name="T176" fmla="*/ 450 w 450"/>
                    <a:gd name="T177" fmla="*/ 489 h 489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50" h="489">
                      <a:moveTo>
                        <a:pt x="446" y="256"/>
                      </a:moveTo>
                      <a:lnTo>
                        <a:pt x="443" y="260"/>
                      </a:lnTo>
                      <a:lnTo>
                        <a:pt x="440" y="265"/>
                      </a:lnTo>
                      <a:lnTo>
                        <a:pt x="438" y="270"/>
                      </a:lnTo>
                      <a:lnTo>
                        <a:pt x="436" y="276"/>
                      </a:lnTo>
                      <a:lnTo>
                        <a:pt x="435" y="280"/>
                      </a:lnTo>
                      <a:lnTo>
                        <a:pt x="432" y="285"/>
                      </a:lnTo>
                      <a:lnTo>
                        <a:pt x="430" y="290"/>
                      </a:lnTo>
                      <a:lnTo>
                        <a:pt x="429" y="294"/>
                      </a:lnTo>
                      <a:lnTo>
                        <a:pt x="428" y="298"/>
                      </a:lnTo>
                      <a:lnTo>
                        <a:pt x="428" y="303"/>
                      </a:lnTo>
                      <a:lnTo>
                        <a:pt x="429" y="307"/>
                      </a:lnTo>
                      <a:lnTo>
                        <a:pt x="431" y="309"/>
                      </a:lnTo>
                      <a:lnTo>
                        <a:pt x="433" y="311"/>
                      </a:lnTo>
                      <a:lnTo>
                        <a:pt x="437" y="314"/>
                      </a:lnTo>
                      <a:lnTo>
                        <a:pt x="442" y="317"/>
                      </a:lnTo>
                      <a:lnTo>
                        <a:pt x="445" y="319"/>
                      </a:lnTo>
                      <a:lnTo>
                        <a:pt x="447" y="321"/>
                      </a:lnTo>
                      <a:lnTo>
                        <a:pt x="449" y="323"/>
                      </a:lnTo>
                      <a:lnTo>
                        <a:pt x="450" y="326"/>
                      </a:lnTo>
                      <a:lnTo>
                        <a:pt x="450" y="330"/>
                      </a:lnTo>
                      <a:lnTo>
                        <a:pt x="449" y="331"/>
                      </a:lnTo>
                      <a:lnTo>
                        <a:pt x="448" y="333"/>
                      </a:lnTo>
                      <a:lnTo>
                        <a:pt x="447" y="334"/>
                      </a:lnTo>
                      <a:lnTo>
                        <a:pt x="446" y="335"/>
                      </a:lnTo>
                      <a:lnTo>
                        <a:pt x="442" y="336"/>
                      </a:lnTo>
                      <a:lnTo>
                        <a:pt x="434" y="337"/>
                      </a:lnTo>
                      <a:lnTo>
                        <a:pt x="428" y="338"/>
                      </a:lnTo>
                      <a:lnTo>
                        <a:pt x="424" y="339"/>
                      </a:lnTo>
                      <a:lnTo>
                        <a:pt x="421" y="341"/>
                      </a:lnTo>
                      <a:lnTo>
                        <a:pt x="418" y="342"/>
                      </a:lnTo>
                      <a:lnTo>
                        <a:pt x="416" y="344"/>
                      </a:lnTo>
                      <a:lnTo>
                        <a:pt x="412" y="349"/>
                      </a:lnTo>
                      <a:lnTo>
                        <a:pt x="408" y="356"/>
                      </a:lnTo>
                      <a:lnTo>
                        <a:pt x="404" y="360"/>
                      </a:lnTo>
                      <a:lnTo>
                        <a:pt x="398" y="365"/>
                      </a:lnTo>
                      <a:lnTo>
                        <a:pt x="393" y="370"/>
                      </a:lnTo>
                      <a:lnTo>
                        <a:pt x="391" y="372"/>
                      </a:lnTo>
                      <a:lnTo>
                        <a:pt x="389" y="375"/>
                      </a:lnTo>
                      <a:lnTo>
                        <a:pt x="387" y="378"/>
                      </a:lnTo>
                      <a:lnTo>
                        <a:pt x="386" y="380"/>
                      </a:lnTo>
                      <a:lnTo>
                        <a:pt x="385" y="383"/>
                      </a:lnTo>
                      <a:lnTo>
                        <a:pt x="385" y="386"/>
                      </a:lnTo>
                      <a:lnTo>
                        <a:pt x="384" y="393"/>
                      </a:lnTo>
                      <a:lnTo>
                        <a:pt x="385" y="400"/>
                      </a:lnTo>
                      <a:lnTo>
                        <a:pt x="386" y="413"/>
                      </a:lnTo>
                      <a:lnTo>
                        <a:pt x="386" y="419"/>
                      </a:lnTo>
                      <a:lnTo>
                        <a:pt x="386" y="425"/>
                      </a:lnTo>
                      <a:lnTo>
                        <a:pt x="384" y="431"/>
                      </a:lnTo>
                      <a:lnTo>
                        <a:pt x="383" y="433"/>
                      </a:lnTo>
                      <a:lnTo>
                        <a:pt x="382" y="435"/>
                      </a:lnTo>
                      <a:lnTo>
                        <a:pt x="381" y="437"/>
                      </a:lnTo>
                      <a:lnTo>
                        <a:pt x="379" y="438"/>
                      </a:lnTo>
                      <a:lnTo>
                        <a:pt x="376" y="439"/>
                      </a:lnTo>
                      <a:lnTo>
                        <a:pt x="374" y="439"/>
                      </a:lnTo>
                      <a:lnTo>
                        <a:pt x="371" y="438"/>
                      </a:lnTo>
                      <a:lnTo>
                        <a:pt x="369" y="436"/>
                      </a:lnTo>
                      <a:lnTo>
                        <a:pt x="367" y="434"/>
                      </a:lnTo>
                      <a:lnTo>
                        <a:pt x="365" y="431"/>
                      </a:lnTo>
                      <a:lnTo>
                        <a:pt x="362" y="426"/>
                      </a:lnTo>
                      <a:lnTo>
                        <a:pt x="361" y="424"/>
                      </a:lnTo>
                      <a:lnTo>
                        <a:pt x="360" y="423"/>
                      </a:lnTo>
                      <a:lnTo>
                        <a:pt x="359" y="423"/>
                      </a:lnTo>
                      <a:lnTo>
                        <a:pt x="357" y="422"/>
                      </a:lnTo>
                      <a:lnTo>
                        <a:pt x="355" y="421"/>
                      </a:lnTo>
                      <a:lnTo>
                        <a:pt x="353" y="421"/>
                      </a:lnTo>
                      <a:lnTo>
                        <a:pt x="351" y="422"/>
                      </a:lnTo>
                      <a:lnTo>
                        <a:pt x="347" y="424"/>
                      </a:lnTo>
                      <a:lnTo>
                        <a:pt x="343" y="427"/>
                      </a:lnTo>
                      <a:lnTo>
                        <a:pt x="339" y="430"/>
                      </a:lnTo>
                      <a:lnTo>
                        <a:pt x="336" y="433"/>
                      </a:lnTo>
                      <a:lnTo>
                        <a:pt x="330" y="439"/>
                      </a:lnTo>
                      <a:lnTo>
                        <a:pt x="325" y="442"/>
                      </a:lnTo>
                      <a:lnTo>
                        <a:pt x="320" y="444"/>
                      </a:lnTo>
                      <a:lnTo>
                        <a:pt x="316" y="445"/>
                      </a:lnTo>
                      <a:lnTo>
                        <a:pt x="311" y="447"/>
                      </a:lnTo>
                      <a:lnTo>
                        <a:pt x="307" y="449"/>
                      </a:lnTo>
                      <a:lnTo>
                        <a:pt x="303" y="452"/>
                      </a:lnTo>
                      <a:lnTo>
                        <a:pt x="301" y="456"/>
                      </a:lnTo>
                      <a:lnTo>
                        <a:pt x="299" y="459"/>
                      </a:lnTo>
                      <a:lnTo>
                        <a:pt x="295" y="467"/>
                      </a:lnTo>
                      <a:lnTo>
                        <a:pt x="292" y="475"/>
                      </a:lnTo>
                      <a:lnTo>
                        <a:pt x="290" y="480"/>
                      </a:lnTo>
                      <a:lnTo>
                        <a:pt x="288" y="482"/>
                      </a:lnTo>
                      <a:lnTo>
                        <a:pt x="287" y="484"/>
                      </a:lnTo>
                      <a:lnTo>
                        <a:pt x="285" y="486"/>
                      </a:lnTo>
                      <a:lnTo>
                        <a:pt x="283" y="488"/>
                      </a:lnTo>
                      <a:lnTo>
                        <a:pt x="281" y="489"/>
                      </a:lnTo>
                      <a:lnTo>
                        <a:pt x="278" y="489"/>
                      </a:lnTo>
                      <a:lnTo>
                        <a:pt x="276" y="488"/>
                      </a:lnTo>
                      <a:lnTo>
                        <a:pt x="274" y="486"/>
                      </a:lnTo>
                      <a:lnTo>
                        <a:pt x="272" y="483"/>
                      </a:lnTo>
                      <a:lnTo>
                        <a:pt x="270" y="480"/>
                      </a:lnTo>
                      <a:lnTo>
                        <a:pt x="268" y="474"/>
                      </a:lnTo>
                      <a:lnTo>
                        <a:pt x="266" y="471"/>
                      </a:lnTo>
                      <a:lnTo>
                        <a:pt x="265" y="468"/>
                      </a:lnTo>
                      <a:lnTo>
                        <a:pt x="263" y="466"/>
                      </a:lnTo>
                      <a:lnTo>
                        <a:pt x="261" y="464"/>
                      </a:lnTo>
                      <a:lnTo>
                        <a:pt x="259" y="463"/>
                      </a:lnTo>
                      <a:lnTo>
                        <a:pt x="257" y="462"/>
                      </a:lnTo>
                      <a:lnTo>
                        <a:pt x="252" y="461"/>
                      </a:lnTo>
                      <a:lnTo>
                        <a:pt x="247" y="462"/>
                      </a:lnTo>
                      <a:lnTo>
                        <a:pt x="238" y="464"/>
                      </a:lnTo>
                      <a:lnTo>
                        <a:pt x="233" y="465"/>
                      </a:lnTo>
                      <a:lnTo>
                        <a:pt x="228" y="465"/>
                      </a:lnTo>
                      <a:lnTo>
                        <a:pt x="214" y="464"/>
                      </a:lnTo>
                      <a:lnTo>
                        <a:pt x="207" y="465"/>
                      </a:lnTo>
                      <a:lnTo>
                        <a:pt x="204" y="465"/>
                      </a:lnTo>
                      <a:lnTo>
                        <a:pt x="201" y="466"/>
                      </a:lnTo>
                      <a:lnTo>
                        <a:pt x="187" y="472"/>
                      </a:lnTo>
                      <a:lnTo>
                        <a:pt x="180" y="474"/>
                      </a:lnTo>
                      <a:lnTo>
                        <a:pt x="174" y="475"/>
                      </a:lnTo>
                      <a:lnTo>
                        <a:pt x="169" y="475"/>
                      </a:lnTo>
                      <a:lnTo>
                        <a:pt x="166" y="475"/>
                      </a:lnTo>
                      <a:lnTo>
                        <a:pt x="165" y="474"/>
                      </a:lnTo>
                      <a:lnTo>
                        <a:pt x="163" y="473"/>
                      </a:lnTo>
                      <a:lnTo>
                        <a:pt x="162" y="472"/>
                      </a:lnTo>
                      <a:lnTo>
                        <a:pt x="161" y="470"/>
                      </a:lnTo>
                      <a:lnTo>
                        <a:pt x="161" y="468"/>
                      </a:lnTo>
                      <a:lnTo>
                        <a:pt x="161" y="465"/>
                      </a:lnTo>
                      <a:lnTo>
                        <a:pt x="160" y="462"/>
                      </a:lnTo>
                      <a:lnTo>
                        <a:pt x="159" y="459"/>
                      </a:lnTo>
                      <a:lnTo>
                        <a:pt x="157" y="457"/>
                      </a:lnTo>
                      <a:lnTo>
                        <a:pt x="155" y="455"/>
                      </a:lnTo>
                      <a:lnTo>
                        <a:pt x="153" y="453"/>
                      </a:lnTo>
                      <a:lnTo>
                        <a:pt x="147" y="449"/>
                      </a:lnTo>
                      <a:lnTo>
                        <a:pt x="141" y="447"/>
                      </a:lnTo>
                      <a:lnTo>
                        <a:pt x="135" y="444"/>
                      </a:lnTo>
                      <a:lnTo>
                        <a:pt x="124" y="440"/>
                      </a:lnTo>
                      <a:lnTo>
                        <a:pt x="119" y="438"/>
                      </a:lnTo>
                      <a:lnTo>
                        <a:pt x="115" y="437"/>
                      </a:lnTo>
                      <a:lnTo>
                        <a:pt x="107" y="434"/>
                      </a:lnTo>
                      <a:lnTo>
                        <a:pt x="104" y="432"/>
                      </a:lnTo>
                      <a:lnTo>
                        <a:pt x="100" y="430"/>
                      </a:lnTo>
                      <a:lnTo>
                        <a:pt x="97" y="427"/>
                      </a:lnTo>
                      <a:lnTo>
                        <a:pt x="93" y="422"/>
                      </a:lnTo>
                      <a:lnTo>
                        <a:pt x="90" y="416"/>
                      </a:lnTo>
                      <a:lnTo>
                        <a:pt x="85" y="409"/>
                      </a:lnTo>
                      <a:lnTo>
                        <a:pt x="83" y="406"/>
                      </a:lnTo>
                      <a:lnTo>
                        <a:pt x="81" y="403"/>
                      </a:lnTo>
                      <a:lnTo>
                        <a:pt x="78" y="401"/>
                      </a:lnTo>
                      <a:lnTo>
                        <a:pt x="75" y="399"/>
                      </a:lnTo>
                      <a:lnTo>
                        <a:pt x="73" y="398"/>
                      </a:lnTo>
                      <a:lnTo>
                        <a:pt x="70" y="398"/>
                      </a:lnTo>
                      <a:lnTo>
                        <a:pt x="68" y="399"/>
                      </a:lnTo>
                      <a:lnTo>
                        <a:pt x="66" y="400"/>
                      </a:lnTo>
                      <a:lnTo>
                        <a:pt x="61" y="403"/>
                      </a:lnTo>
                      <a:lnTo>
                        <a:pt x="56" y="407"/>
                      </a:lnTo>
                      <a:lnTo>
                        <a:pt x="52" y="410"/>
                      </a:lnTo>
                      <a:lnTo>
                        <a:pt x="47" y="413"/>
                      </a:lnTo>
                      <a:lnTo>
                        <a:pt x="44" y="413"/>
                      </a:lnTo>
                      <a:lnTo>
                        <a:pt x="42" y="413"/>
                      </a:lnTo>
                      <a:lnTo>
                        <a:pt x="42" y="412"/>
                      </a:lnTo>
                      <a:lnTo>
                        <a:pt x="41" y="411"/>
                      </a:lnTo>
                      <a:lnTo>
                        <a:pt x="41" y="410"/>
                      </a:lnTo>
                      <a:lnTo>
                        <a:pt x="40" y="408"/>
                      </a:lnTo>
                      <a:lnTo>
                        <a:pt x="40" y="404"/>
                      </a:lnTo>
                      <a:lnTo>
                        <a:pt x="41" y="399"/>
                      </a:lnTo>
                      <a:lnTo>
                        <a:pt x="42" y="395"/>
                      </a:lnTo>
                      <a:lnTo>
                        <a:pt x="45" y="385"/>
                      </a:lnTo>
                      <a:lnTo>
                        <a:pt x="47" y="377"/>
                      </a:lnTo>
                      <a:lnTo>
                        <a:pt x="48" y="372"/>
                      </a:lnTo>
                      <a:lnTo>
                        <a:pt x="47" y="367"/>
                      </a:lnTo>
                      <a:lnTo>
                        <a:pt x="46" y="363"/>
                      </a:lnTo>
                      <a:lnTo>
                        <a:pt x="44" y="359"/>
                      </a:lnTo>
                      <a:lnTo>
                        <a:pt x="40" y="352"/>
                      </a:lnTo>
                      <a:lnTo>
                        <a:pt x="37" y="348"/>
                      </a:lnTo>
                      <a:lnTo>
                        <a:pt x="35" y="343"/>
                      </a:lnTo>
                      <a:lnTo>
                        <a:pt x="33" y="338"/>
                      </a:lnTo>
                      <a:lnTo>
                        <a:pt x="31" y="333"/>
                      </a:lnTo>
                      <a:lnTo>
                        <a:pt x="28" y="322"/>
                      </a:lnTo>
                      <a:lnTo>
                        <a:pt x="26" y="317"/>
                      </a:lnTo>
                      <a:lnTo>
                        <a:pt x="23" y="312"/>
                      </a:lnTo>
                      <a:lnTo>
                        <a:pt x="20" y="308"/>
                      </a:lnTo>
                      <a:lnTo>
                        <a:pt x="15" y="305"/>
                      </a:lnTo>
                      <a:lnTo>
                        <a:pt x="14" y="304"/>
                      </a:lnTo>
                      <a:lnTo>
                        <a:pt x="13" y="303"/>
                      </a:lnTo>
                      <a:lnTo>
                        <a:pt x="11" y="301"/>
                      </a:lnTo>
                      <a:lnTo>
                        <a:pt x="10" y="298"/>
                      </a:lnTo>
                      <a:lnTo>
                        <a:pt x="9" y="294"/>
                      </a:lnTo>
                      <a:lnTo>
                        <a:pt x="9" y="291"/>
                      </a:lnTo>
                      <a:lnTo>
                        <a:pt x="9" y="288"/>
                      </a:lnTo>
                      <a:lnTo>
                        <a:pt x="10" y="285"/>
                      </a:lnTo>
                      <a:lnTo>
                        <a:pt x="11" y="283"/>
                      </a:lnTo>
                      <a:lnTo>
                        <a:pt x="14" y="280"/>
                      </a:lnTo>
                      <a:lnTo>
                        <a:pt x="15" y="278"/>
                      </a:lnTo>
                      <a:lnTo>
                        <a:pt x="16" y="276"/>
                      </a:lnTo>
                      <a:lnTo>
                        <a:pt x="16" y="272"/>
                      </a:lnTo>
                      <a:lnTo>
                        <a:pt x="15" y="268"/>
                      </a:lnTo>
                      <a:lnTo>
                        <a:pt x="12" y="260"/>
                      </a:lnTo>
                      <a:lnTo>
                        <a:pt x="11" y="256"/>
                      </a:lnTo>
                      <a:lnTo>
                        <a:pt x="10" y="252"/>
                      </a:lnTo>
                      <a:lnTo>
                        <a:pt x="10" y="250"/>
                      </a:lnTo>
                      <a:lnTo>
                        <a:pt x="11" y="248"/>
                      </a:lnTo>
                      <a:lnTo>
                        <a:pt x="13" y="246"/>
                      </a:lnTo>
                      <a:lnTo>
                        <a:pt x="14" y="243"/>
                      </a:lnTo>
                      <a:lnTo>
                        <a:pt x="16" y="240"/>
                      </a:lnTo>
                      <a:lnTo>
                        <a:pt x="19" y="224"/>
                      </a:lnTo>
                      <a:lnTo>
                        <a:pt x="19" y="216"/>
                      </a:lnTo>
                      <a:lnTo>
                        <a:pt x="20" y="208"/>
                      </a:lnTo>
                      <a:lnTo>
                        <a:pt x="19" y="204"/>
                      </a:lnTo>
                      <a:lnTo>
                        <a:pt x="18" y="201"/>
                      </a:lnTo>
                      <a:lnTo>
                        <a:pt x="16" y="199"/>
                      </a:lnTo>
                      <a:lnTo>
                        <a:pt x="14" y="198"/>
                      </a:lnTo>
                      <a:lnTo>
                        <a:pt x="11" y="198"/>
                      </a:lnTo>
                      <a:lnTo>
                        <a:pt x="8" y="197"/>
                      </a:lnTo>
                      <a:lnTo>
                        <a:pt x="1" y="196"/>
                      </a:lnTo>
                      <a:lnTo>
                        <a:pt x="0" y="196"/>
                      </a:lnTo>
                      <a:lnTo>
                        <a:pt x="0" y="194"/>
                      </a:lnTo>
                      <a:lnTo>
                        <a:pt x="2" y="191"/>
                      </a:lnTo>
                      <a:lnTo>
                        <a:pt x="4" y="189"/>
                      </a:lnTo>
                      <a:lnTo>
                        <a:pt x="10" y="183"/>
                      </a:lnTo>
                      <a:lnTo>
                        <a:pt x="13" y="181"/>
                      </a:lnTo>
                      <a:lnTo>
                        <a:pt x="16" y="180"/>
                      </a:lnTo>
                      <a:lnTo>
                        <a:pt x="19" y="179"/>
                      </a:lnTo>
                      <a:lnTo>
                        <a:pt x="21" y="178"/>
                      </a:lnTo>
                      <a:lnTo>
                        <a:pt x="24" y="176"/>
                      </a:lnTo>
                      <a:lnTo>
                        <a:pt x="25" y="174"/>
                      </a:lnTo>
                      <a:lnTo>
                        <a:pt x="28" y="168"/>
                      </a:lnTo>
                      <a:lnTo>
                        <a:pt x="29" y="163"/>
                      </a:lnTo>
                      <a:lnTo>
                        <a:pt x="30" y="156"/>
                      </a:lnTo>
                      <a:lnTo>
                        <a:pt x="30" y="150"/>
                      </a:lnTo>
                      <a:lnTo>
                        <a:pt x="31" y="144"/>
                      </a:lnTo>
                      <a:lnTo>
                        <a:pt x="32" y="138"/>
                      </a:lnTo>
                      <a:lnTo>
                        <a:pt x="34" y="134"/>
                      </a:lnTo>
                      <a:lnTo>
                        <a:pt x="36" y="130"/>
                      </a:lnTo>
                      <a:lnTo>
                        <a:pt x="41" y="123"/>
                      </a:lnTo>
                      <a:lnTo>
                        <a:pt x="44" y="116"/>
                      </a:lnTo>
                      <a:lnTo>
                        <a:pt x="46" y="108"/>
                      </a:lnTo>
                      <a:lnTo>
                        <a:pt x="47" y="104"/>
                      </a:lnTo>
                      <a:lnTo>
                        <a:pt x="48" y="100"/>
                      </a:lnTo>
                      <a:lnTo>
                        <a:pt x="48" y="96"/>
                      </a:lnTo>
                      <a:lnTo>
                        <a:pt x="48" y="93"/>
                      </a:lnTo>
                      <a:lnTo>
                        <a:pt x="47" y="90"/>
                      </a:lnTo>
                      <a:lnTo>
                        <a:pt x="45" y="85"/>
                      </a:lnTo>
                      <a:lnTo>
                        <a:pt x="40" y="76"/>
                      </a:lnTo>
                      <a:lnTo>
                        <a:pt x="39" y="74"/>
                      </a:lnTo>
                      <a:lnTo>
                        <a:pt x="39" y="72"/>
                      </a:lnTo>
                      <a:lnTo>
                        <a:pt x="39" y="70"/>
                      </a:lnTo>
                      <a:lnTo>
                        <a:pt x="40" y="69"/>
                      </a:lnTo>
                      <a:lnTo>
                        <a:pt x="41" y="68"/>
                      </a:lnTo>
                      <a:lnTo>
                        <a:pt x="43" y="67"/>
                      </a:lnTo>
                      <a:lnTo>
                        <a:pt x="45" y="67"/>
                      </a:lnTo>
                      <a:lnTo>
                        <a:pt x="48" y="67"/>
                      </a:lnTo>
                      <a:lnTo>
                        <a:pt x="50" y="67"/>
                      </a:lnTo>
                      <a:lnTo>
                        <a:pt x="52" y="68"/>
                      </a:lnTo>
                      <a:lnTo>
                        <a:pt x="56" y="71"/>
                      </a:lnTo>
                      <a:lnTo>
                        <a:pt x="63" y="77"/>
                      </a:lnTo>
                      <a:lnTo>
                        <a:pt x="67" y="81"/>
                      </a:lnTo>
                      <a:lnTo>
                        <a:pt x="71" y="83"/>
                      </a:lnTo>
                      <a:lnTo>
                        <a:pt x="73" y="84"/>
                      </a:lnTo>
                      <a:lnTo>
                        <a:pt x="75" y="84"/>
                      </a:lnTo>
                      <a:lnTo>
                        <a:pt x="77" y="84"/>
                      </a:lnTo>
                      <a:lnTo>
                        <a:pt x="80" y="84"/>
                      </a:lnTo>
                      <a:lnTo>
                        <a:pt x="82" y="82"/>
                      </a:lnTo>
                      <a:lnTo>
                        <a:pt x="85" y="81"/>
                      </a:lnTo>
                      <a:lnTo>
                        <a:pt x="90" y="77"/>
                      </a:lnTo>
                      <a:lnTo>
                        <a:pt x="94" y="73"/>
                      </a:lnTo>
                      <a:lnTo>
                        <a:pt x="100" y="69"/>
                      </a:lnTo>
                      <a:lnTo>
                        <a:pt x="107" y="65"/>
                      </a:lnTo>
                      <a:lnTo>
                        <a:pt x="110" y="63"/>
                      </a:lnTo>
                      <a:lnTo>
                        <a:pt x="114" y="61"/>
                      </a:lnTo>
                      <a:lnTo>
                        <a:pt x="117" y="58"/>
                      </a:lnTo>
                      <a:lnTo>
                        <a:pt x="120" y="55"/>
                      </a:lnTo>
                      <a:lnTo>
                        <a:pt x="120" y="53"/>
                      </a:lnTo>
                      <a:lnTo>
                        <a:pt x="121" y="51"/>
                      </a:lnTo>
                      <a:lnTo>
                        <a:pt x="121" y="49"/>
                      </a:lnTo>
                      <a:lnTo>
                        <a:pt x="121" y="47"/>
                      </a:lnTo>
                      <a:lnTo>
                        <a:pt x="121" y="45"/>
                      </a:lnTo>
                      <a:lnTo>
                        <a:pt x="120" y="44"/>
                      </a:lnTo>
                      <a:lnTo>
                        <a:pt x="119" y="40"/>
                      </a:lnTo>
                      <a:lnTo>
                        <a:pt x="114" y="33"/>
                      </a:lnTo>
                      <a:lnTo>
                        <a:pt x="112" y="29"/>
                      </a:lnTo>
                      <a:lnTo>
                        <a:pt x="110" y="25"/>
                      </a:lnTo>
                      <a:lnTo>
                        <a:pt x="110" y="24"/>
                      </a:lnTo>
                      <a:lnTo>
                        <a:pt x="111" y="22"/>
                      </a:lnTo>
                      <a:lnTo>
                        <a:pt x="112" y="20"/>
                      </a:lnTo>
                      <a:lnTo>
                        <a:pt x="113" y="19"/>
                      </a:lnTo>
                      <a:lnTo>
                        <a:pt x="116" y="17"/>
                      </a:lnTo>
                      <a:lnTo>
                        <a:pt x="118" y="17"/>
                      </a:lnTo>
                      <a:lnTo>
                        <a:pt x="120" y="17"/>
                      </a:lnTo>
                      <a:lnTo>
                        <a:pt x="122" y="18"/>
                      </a:lnTo>
                      <a:lnTo>
                        <a:pt x="127" y="22"/>
                      </a:lnTo>
                      <a:lnTo>
                        <a:pt x="131" y="27"/>
                      </a:lnTo>
                      <a:lnTo>
                        <a:pt x="135" y="32"/>
                      </a:lnTo>
                      <a:lnTo>
                        <a:pt x="139" y="37"/>
                      </a:lnTo>
                      <a:lnTo>
                        <a:pt x="140" y="38"/>
                      </a:lnTo>
                      <a:lnTo>
                        <a:pt x="142" y="38"/>
                      </a:lnTo>
                      <a:lnTo>
                        <a:pt x="144" y="39"/>
                      </a:lnTo>
                      <a:lnTo>
                        <a:pt x="147" y="39"/>
                      </a:lnTo>
                      <a:lnTo>
                        <a:pt x="150" y="39"/>
                      </a:lnTo>
                      <a:lnTo>
                        <a:pt x="159" y="36"/>
                      </a:lnTo>
                      <a:lnTo>
                        <a:pt x="169" y="35"/>
                      </a:lnTo>
                      <a:lnTo>
                        <a:pt x="174" y="33"/>
                      </a:lnTo>
                      <a:lnTo>
                        <a:pt x="179" y="32"/>
                      </a:lnTo>
                      <a:lnTo>
                        <a:pt x="181" y="31"/>
                      </a:lnTo>
                      <a:lnTo>
                        <a:pt x="183" y="30"/>
                      </a:lnTo>
                      <a:lnTo>
                        <a:pt x="185" y="28"/>
                      </a:lnTo>
                      <a:lnTo>
                        <a:pt x="187" y="27"/>
                      </a:lnTo>
                      <a:lnTo>
                        <a:pt x="189" y="24"/>
                      </a:lnTo>
                      <a:lnTo>
                        <a:pt x="191" y="19"/>
                      </a:lnTo>
                      <a:lnTo>
                        <a:pt x="196" y="8"/>
                      </a:lnTo>
                      <a:lnTo>
                        <a:pt x="199" y="4"/>
                      </a:lnTo>
                      <a:lnTo>
                        <a:pt x="202" y="1"/>
                      </a:lnTo>
                      <a:lnTo>
                        <a:pt x="203" y="0"/>
                      </a:lnTo>
                      <a:lnTo>
                        <a:pt x="205" y="1"/>
                      </a:lnTo>
                      <a:lnTo>
                        <a:pt x="207" y="2"/>
                      </a:lnTo>
                      <a:lnTo>
                        <a:pt x="208" y="4"/>
                      </a:lnTo>
                      <a:lnTo>
                        <a:pt x="209" y="7"/>
                      </a:lnTo>
                      <a:lnTo>
                        <a:pt x="210" y="10"/>
                      </a:lnTo>
                      <a:lnTo>
                        <a:pt x="210" y="17"/>
                      </a:lnTo>
                      <a:lnTo>
                        <a:pt x="210" y="19"/>
                      </a:lnTo>
                      <a:lnTo>
                        <a:pt x="211" y="22"/>
                      </a:lnTo>
                      <a:lnTo>
                        <a:pt x="213" y="25"/>
                      </a:lnTo>
                      <a:lnTo>
                        <a:pt x="216" y="27"/>
                      </a:lnTo>
                      <a:lnTo>
                        <a:pt x="219" y="28"/>
                      </a:lnTo>
                      <a:lnTo>
                        <a:pt x="223" y="28"/>
                      </a:lnTo>
                      <a:lnTo>
                        <a:pt x="226" y="27"/>
                      </a:lnTo>
                      <a:lnTo>
                        <a:pt x="230" y="27"/>
                      </a:lnTo>
                      <a:lnTo>
                        <a:pt x="236" y="25"/>
                      </a:lnTo>
                      <a:lnTo>
                        <a:pt x="240" y="24"/>
                      </a:lnTo>
                      <a:lnTo>
                        <a:pt x="243" y="23"/>
                      </a:lnTo>
                      <a:lnTo>
                        <a:pt x="248" y="23"/>
                      </a:lnTo>
                      <a:lnTo>
                        <a:pt x="252" y="24"/>
                      </a:lnTo>
                      <a:lnTo>
                        <a:pt x="257" y="26"/>
                      </a:lnTo>
                      <a:lnTo>
                        <a:pt x="261" y="27"/>
                      </a:lnTo>
                      <a:lnTo>
                        <a:pt x="270" y="30"/>
                      </a:lnTo>
                      <a:lnTo>
                        <a:pt x="275" y="31"/>
                      </a:lnTo>
                      <a:lnTo>
                        <a:pt x="279" y="32"/>
                      </a:lnTo>
                      <a:lnTo>
                        <a:pt x="284" y="31"/>
                      </a:lnTo>
                      <a:lnTo>
                        <a:pt x="289" y="31"/>
                      </a:lnTo>
                      <a:lnTo>
                        <a:pt x="300" y="28"/>
                      </a:lnTo>
                      <a:lnTo>
                        <a:pt x="310" y="25"/>
                      </a:lnTo>
                      <a:lnTo>
                        <a:pt x="315" y="24"/>
                      </a:lnTo>
                      <a:lnTo>
                        <a:pt x="320" y="23"/>
                      </a:lnTo>
                      <a:lnTo>
                        <a:pt x="325" y="23"/>
                      </a:lnTo>
                      <a:lnTo>
                        <a:pt x="330" y="24"/>
                      </a:lnTo>
                      <a:lnTo>
                        <a:pt x="332" y="25"/>
                      </a:lnTo>
                      <a:lnTo>
                        <a:pt x="334" y="26"/>
                      </a:lnTo>
                      <a:lnTo>
                        <a:pt x="336" y="28"/>
                      </a:lnTo>
                      <a:lnTo>
                        <a:pt x="336" y="31"/>
                      </a:lnTo>
                      <a:lnTo>
                        <a:pt x="336" y="32"/>
                      </a:lnTo>
                      <a:lnTo>
                        <a:pt x="336" y="34"/>
                      </a:lnTo>
                      <a:lnTo>
                        <a:pt x="335" y="35"/>
                      </a:lnTo>
                      <a:lnTo>
                        <a:pt x="334" y="36"/>
                      </a:lnTo>
                      <a:lnTo>
                        <a:pt x="330" y="40"/>
                      </a:lnTo>
                      <a:lnTo>
                        <a:pt x="327" y="42"/>
                      </a:lnTo>
                      <a:lnTo>
                        <a:pt x="326" y="45"/>
                      </a:lnTo>
                      <a:lnTo>
                        <a:pt x="325" y="46"/>
                      </a:lnTo>
                      <a:lnTo>
                        <a:pt x="325" y="48"/>
                      </a:lnTo>
                      <a:lnTo>
                        <a:pt x="325" y="49"/>
                      </a:lnTo>
                      <a:lnTo>
                        <a:pt x="325" y="51"/>
                      </a:lnTo>
                      <a:lnTo>
                        <a:pt x="327" y="55"/>
                      </a:lnTo>
                      <a:lnTo>
                        <a:pt x="329" y="57"/>
                      </a:lnTo>
                      <a:lnTo>
                        <a:pt x="335" y="61"/>
                      </a:lnTo>
                      <a:lnTo>
                        <a:pt x="342" y="65"/>
                      </a:lnTo>
                      <a:lnTo>
                        <a:pt x="345" y="68"/>
                      </a:lnTo>
                      <a:lnTo>
                        <a:pt x="347" y="71"/>
                      </a:lnTo>
                      <a:lnTo>
                        <a:pt x="348" y="74"/>
                      </a:lnTo>
                      <a:lnTo>
                        <a:pt x="349" y="77"/>
                      </a:lnTo>
                      <a:lnTo>
                        <a:pt x="350" y="82"/>
                      </a:lnTo>
                      <a:lnTo>
                        <a:pt x="351" y="84"/>
                      </a:lnTo>
                      <a:lnTo>
                        <a:pt x="353" y="85"/>
                      </a:lnTo>
                      <a:lnTo>
                        <a:pt x="355" y="87"/>
                      </a:lnTo>
                      <a:lnTo>
                        <a:pt x="359" y="88"/>
                      </a:lnTo>
                      <a:lnTo>
                        <a:pt x="366" y="91"/>
                      </a:lnTo>
                      <a:lnTo>
                        <a:pt x="373" y="93"/>
                      </a:lnTo>
                      <a:lnTo>
                        <a:pt x="375" y="95"/>
                      </a:lnTo>
                      <a:lnTo>
                        <a:pt x="378" y="97"/>
                      </a:lnTo>
                      <a:lnTo>
                        <a:pt x="381" y="99"/>
                      </a:lnTo>
                      <a:lnTo>
                        <a:pt x="383" y="102"/>
                      </a:lnTo>
                      <a:lnTo>
                        <a:pt x="387" y="108"/>
                      </a:lnTo>
                      <a:lnTo>
                        <a:pt x="391" y="115"/>
                      </a:lnTo>
                      <a:lnTo>
                        <a:pt x="393" y="118"/>
                      </a:lnTo>
                      <a:lnTo>
                        <a:pt x="396" y="121"/>
                      </a:lnTo>
                      <a:lnTo>
                        <a:pt x="398" y="123"/>
                      </a:lnTo>
                      <a:lnTo>
                        <a:pt x="401" y="125"/>
                      </a:lnTo>
                      <a:lnTo>
                        <a:pt x="406" y="126"/>
                      </a:lnTo>
                      <a:lnTo>
                        <a:pt x="411" y="128"/>
                      </a:lnTo>
                      <a:lnTo>
                        <a:pt x="421" y="130"/>
                      </a:lnTo>
                      <a:lnTo>
                        <a:pt x="425" y="131"/>
                      </a:lnTo>
                      <a:lnTo>
                        <a:pt x="428" y="132"/>
                      </a:lnTo>
                      <a:lnTo>
                        <a:pt x="431" y="134"/>
                      </a:lnTo>
                      <a:lnTo>
                        <a:pt x="431" y="135"/>
                      </a:lnTo>
                      <a:lnTo>
                        <a:pt x="431" y="136"/>
                      </a:lnTo>
                      <a:lnTo>
                        <a:pt x="429" y="141"/>
                      </a:lnTo>
                      <a:lnTo>
                        <a:pt x="426" y="146"/>
                      </a:lnTo>
                      <a:lnTo>
                        <a:pt x="424" y="151"/>
                      </a:lnTo>
                      <a:lnTo>
                        <a:pt x="422" y="156"/>
                      </a:lnTo>
                      <a:lnTo>
                        <a:pt x="420" y="163"/>
                      </a:lnTo>
                      <a:lnTo>
                        <a:pt x="420" y="167"/>
                      </a:lnTo>
                      <a:lnTo>
                        <a:pt x="420" y="171"/>
                      </a:lnTo>
                      <a:lnTo>
                        <a:pt x="422" y="186"/>
                      </a:lnTo>
                      <a:lnTo>
                        <a:pt x="422" y="195"/>
                      </a:lnTo>
                      <a:lnTo>
                        <a:pt x="423" y="207"/>
                      </a:lnTo>
                      <a:lnTo>
                        <a:pt x="424" y="219"/>
                      </a:lnTo>
                      <a:lnTo>
                        <a:pt x="425" y="224"/>
                      </a:lnTo>
                      <a:lnTo>
                        <a:pt x="427" y="227"/>
                      </a:lnTo>
                      <a:lnTo>
                        <a:pt x="431" y="231"/>
                      </a:lnTo>
                      <a:lnTo>
                        <a:pt x="435" y="235"/>
                      </a:lnTo>
                      <a:lnTo>
                        <a:pt x="444" y="242"/>
                      </a:lnTo>
                      <a:lnTo>
                        <a:pt x="447" y="245"/>
                      </a:lnTo>
                      <a:lnTo>
                        <a:pt x="449" y="247"/>
                      </a:lnTo>
                      <a:lnTo>
                        <a:pt x="450" y="250"/>
                      </a:lnTo>
                      <a:lnTo>
                        <a:pt x="450" y="251"/>
                      </a:lnTo>
                      <a:lnTo>
                        <a:pt x="449" y="252"/>
                      </a:lnTo>
                      <a:lnTo>
                        <a:pt x="446" y="256"/>
                      </a:lnTo>
                      <a:close/>
                    </a:path>
                  </a:pathLst>
                </a:custGeom>
                <a:solidFill>
                  <a:srgbClr val="FF99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82" name="Freeform 371"/>
                <p:cNvSpPr>
                  <a:spLocks/>
                </p:cNvSpPr>
                <p:nvPr/>
              </p:nvSpPr>
              <p:spPr bwMode="auto">
                <a:xfrm>
                  <a:off x="2596" y="2172"/>
                  <a:ext cx="17" cy="23"/>
                </a:xfrm>
                <a:custGeom>
                  <a:avLst/>
                  <a:gdLst>
                    <a:gd name="T0" fmla="*/ 17 w 17"/>
                    <a:gd name="T1" fmla="*/ 4 h 23"/>
                    <a:gd name="T2" fmla="*/ 14 w 17"/>
                    <a:gd name="T3" fmla="*/ 8 h 23"/>
                    <a:gd name="T4" fmla="*/ 12 w 17"/>
                    <a:gd name="T5" fmla="*/ 12 h 23"/>
                    <a:gd name="T6" fmla="*/ 10 w 17"/>
                    <a:gd name="T7" fmla="*/ 17 h 23"/>
                    <a:gd name="T8" fmla="*/ 8 w 17"/>
                    <a:gd name="T9" fmla="*/ 23 h 23"/>
                    <a:gd name="T10" fmla="*/ 0 w 17"/>
                    <a:gd name="T11" fmla="*/ 21 h 23"/>
                    <a:gd name="T12" fmla="*/ 2 w 17"/>
                    <a:gd name="T13" fmla="*/ 14 h 23"/>
                    <a:gd name="T14" fmla="*/ 4 w 17"/>
                    <a:gd name="T15" fmla="*/ 9 h 23"/>
                    <a:gd name="T16" fmla="*/ 7 w 17"/>
                    <a:gd name="T17" fmla="*/ 4 h 23"/>
                    <a:gd name="T18" fmla="*/ 11 w 17"/>
                    <a:gd name="T19" fmla="*/ 0 h 23"/>
                    <a:gd name="T20" fmla="*/ 17 w 17"/>
                    <a:gd name="T21" fmla="*/ 4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3"/>
                    <a:gd name="T35" fmla="*/ 17 w 17"/>
                    <a:gd name="T36" fmla="*/ 23 h 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3">
                      <a:moveTo>
                        <a:pt x="17" y="4"/>
                      </a:moveTo>
                      <a:lnTo>
                        <a:pt x="14" y="8"/>
                      </a:lnTo>
                      <a:lnTo>
                        <a:pt x="12" y="12"/>
                      </a:lnTo>
                      <a:lnTo>
                        <a:pt x="10" y="17"/>
                      </a:lnTo>
                      <a:lnTo>
                        <a:pt x="8" y="23"/>
                      </a:lnTo>
                      <a:lnTo>
                        <a:pt x="0" y="21"/>
                      </a:lnTo>
                      <a:lnTo>
                        <a:pt x="2" y="14"/>
                      </a:lnTo>
                      <a:lnTo>
                        <a:pt x="4" y="9"/>
                      </a:lnTo>
                      <a:lnTo>
                        <a:pt x="7" y="4"/>
                      </a:lnTo>
                      <a:lnTo>
                        <a:pt x="11" y="0"/>
                      </a:lnTo>
                      <a:lnTo>
                        <a:pt x="17" y="4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83" name="Freeform 372"/>
                <p:cNvSpPr>
                  <a:spLocks/>
                </p:cNvSpPr>
                <p:nvPr/>
              </p:nvSpPr>
              <p:spPr bwMode="auto">
                <a:xfrm>
                  <a:off x="2588" y="2192"/>
                  <a:ext cx="16" cy="40"/>
                </a:xfrm>
                <a:custGeom>
                  <a:avLst/>
                  <a:gdLst>
                    <a:gd name="T0" fmla="*/ 16 w 16"/>
                    <a:gd name="T1" fmla="*/ 3 h 40"/>
                    <a:gd name="T2" fmla="*/ 14 w 16"/>
                    <a:gd name="T3" fmla="*/ 8 h 40"/>
                    <a:gd name="T4" fmla="*/ 12 w 16"/>
                    <a:gd name="T5" fmla="*/ 13 h 40"/>
                    <a:gd name="T6" fmla="*/ 10 w 16"/>
                    <a:gd name="T7" fmla="*/ 17 h 40"/>
                    <a:gd name="T8" fmla="*/ 8 w 16"/>
                    <a:gd name="T9" fmla="*/ 21 h 40"/>
                    <a:gd name="T10" fmla="*/ 8 w 16"/>
                    <a:gd name="T11" fmla="*/ 25 h 40"/>
                    <a:gd name="T12" fmla="*/ 7 w 16"/>
                    <a:gd name="T13" fmla="*/ 28 h 40"/>
                    <a:gd name="T14" fmla="*/ 9 w 16"/>
                    <a:gd name="T15" fmla="*/ 31 h 40"/>
                    <a:gd name="T16" fmla="*/ 10 w 16"/>
                    <a:gd name="T17" fmla="*/ 33 h 40"/>
                    <a:gd name="T18" fmla="*/ 11 w 16"/>
                    <a:gd name="T19" fmla="*/ 34 h 40"/>
                    <a:gd name="T20" fmla="*/ 6 w 16"/>
                    <a:gd name="T21" fmla="*/ 40 h 40"/>
                    <a:gd name="T22" fmla="*/ 4 w 16"/>
                    <a:gd name="T23" fmla="*/ 38 h 40"/>
                    <a:gd name="T24" fmla="*/ 1 w 16"/>
                    <a:gd name="T25" fmla="*/ 35 h 40"/>
                    <a:gd name="T26" fmla="*/ 0 w 16"/>
                    <a:gd name="T27" fmla="*/ 30 h 40"/>
                    <a:gd name="T28" fmla="*/ 0 w 16"/>
                    <a:gd name="T29" fmla="*/ 24 h 40"/>
                    <a:gd name="T30" fmla="*/ 1 w 16"/>
                    <a:gd name="T31" fmla="*/ 19 h 40"/>
                    <a:gd name="T32" fmla="*/ 3 w 16"/>
                    <a:gd name="T33" fmla="*/ 14 h 40"/>
                    <a:gd name="T34" fmla="*/ 5 w 16"/>
                    <a:gd name="T35" fmla="*/ 9 h 40"/>
                    <a:gd name="T36" fmla="*/ 7 w 16"/>
                    <a:gd name="T37" fmla="*/ 5 h 40"/>
                    <a:gd name="T38" fmla="*/ 8 w 16"/>
                    <a:gd name="T39" fmla="*/ 0 h 40"/>
                    <a:gd name="T40" fmla="*/ 16 w 16"/>
                    <a:gd name="T41" fmla="*/ 3 h 4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6"/>
                    <a:gd name="T64" fmla="*/ 0 h 40"/>
                    <a:gd name="T65" fmla="*/ 16 w 16"/>
                    <a:gd name="T66" fmla="*/ 40 h 4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6" h="40">
                      <a:moveTo>
                        <a:pt x="16" y="3"/>
                      </a:moveTo>
                      <a:lnTo>
                        <a:pt x="14" y="8"/>
                      </a:lnTo>
                      <a:lnTo>
                        <a:pt x="12" y="13"/>
                      </a:lnTo>
                      <a:lnTo>
                        <a:pt x="10" y="17"/>
                      </a:lnTo>
                      <a:lnTo>
                        <a:pt x="8" y="21"/>
                      </a:lnTo>
                      <a:lnTo>
                        <a:pt x="8" y="25"/>
                      </a:lnTo>
                      <a:lnTo>
                        <a:pt x="7" y="28"/>
                      </a:lnTo>
                      <a:lnTo>
                        <a:pt x="9" y="31"/>
                      </a:lnTo>
                      <a:lnTo>
                        <a:pt x="10" y="33"/>
                      </a:lnTo>
                      <a:lnTo>
                        <a:pt x="11" y="34"/>
                      </a:lnTo>
                      <a:lnTo>
                        <a:pt x="6" y="40"/>
                      </a:lnTo>
                      <a:lnTo>
                        <a:pt x="4" y="38"/>
                      </a:lnTo>
                      <a:lnTo>
                        <a:pt x="1" y="35"/>
                      </a:lnTo>
                      <a:lnTo>
                        <a:pt x="0" y="30"/>
                      </a:lnTo>
                      <a:lnTo>
                        <a:pt x="0" y="24"/>
                      </a:lnTo>
                      <a:lnTo>
                        <a:pt x="1" y="19"/>
                      </a:lnTo>
                      <a:lnTo>
                        <a:pt x="3" y="14"/>
                      </a:lnTo>
                      <a:lnTo>
                        <a:pt x="5" y="9"/>
                      </a:lnTo>
                      <a:lnTo>
                        <a:pt x="7" y="5"/>
                      </a:lnTo>
                      <a:lnTo>
                        <a:pt x="8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84" name="Freeform 373"/>
                <p:cNvSpPr>
                  <a:spLocks/>
                </p:cNvSpPr>
                <p:nvPr/>
              </p:nvSpPr>
              <p:spPr bwMode="auto">
                <a:xfrm>
                  <a:off x="2596" y="2192"/>
                  <a:ext cx="8" cy="3"/>
                </a:xfrm>
                <a:custGeom>
                  <a:avLst/>
                  <a:gdLst>
                    <a:gd name="T0" fmla="*/ 8 w 8"/>
                    <a:gd name="T1" fmla="*/ 3 h 3"/>
                    <a:gd name="T2" fmla="*/ 0 w 8"/>
                    <a:gd name="T3" fmla="*/ 0 h 3"/>
                    <a:gd name="T4" fmla="*/ 0 w 8"/>
                    <a:gd name="T5" fmla="*/ 1 h 3"/>
                    <a:gd name="T6" fmla="*/ 8 w 8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3"/>
                    <a:gd name="T14" fmla="*/ 8 w 8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3">
                      <a:moveTo>
                        <a:pt x="8" y="3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85" name="Freeform 374"/>
                <p:cNvSpPr>
                  <a:spLocks/>
                </p:cNvSpPr>
                <p:nvPr/>
              </p:nvSpPr>
              <p:spPr bwMode="auto">
                <a:xfrm>
                  <a:off x="2594" y="2226"/>
                  <a:ext cx="24" cy="19"/>
                </a:xfrm>
                <a:custGeom>
                  <a:avLst/>
                  <a:gdLst>
                    <a:gd name="T0" fmla="*/ 5 w 24"/>
                    <a:gd name="T1" fmla="*/ 0 h 19"/>
                    <a:gd name="T2" fmla="*/ 9 w 24"/>
                    <a:gd name="T3" fmla="*/ 3 h 19"/>
                    <a:gd name="T4" fmla="*/ 14 w 24"/>
                    <a:gd name="T5" fmla="*/ 6 h 19"/>
                    <a:gd name="T6" fmla="*/ 18 w 24"/>
                    <a:gd name="T7" fmla="*/ 8 h 19"/>
                    <a:gd name="T8" fmla="*/ 20 w 24"/>
                    <a:gd name="T9" fmla="*/ 10 h 19"/>
                    <a:gd name="T10" fmla="*/ 22 w 24"/>
                    <a:gd name="T11" fmla="*/ 13 h 19"/>
                    <a:gd name="T12" fmla="*/ 24 w 24"/>
                    <a:gd name="T13" fmla="*/ 16 h 19"/>
                    <a:gd name="T14" fmla="*/ 16 w 24"/>
                    <a:gd name="T15" fmla="*/ 19 h 19"/>
                    <a:gd name="T16" fmla="*/ 15 w 24"/>
                    <a:gd name="T17" fmla="*/ 17 h 19"/>
                    <a:gd name="T18" fmla="*/ 14 w 24"/>
                    <a:gd name="T19" fmla="*/ 16 h 19"/>
                    <a:gd name="T20" fmla="*/ 13 w 24"/>
                    <a:gd name="T21" fmla="*/ 14 h 19"/>
                    <a:gd name="T22" fmla="*/ 10 w 24"/>
                    <a:gd name="T23" fmla="*/ 13 h 19"/>
                    <a:gd name="T24" fmla="*/ 5 w 24"/>
                    <a:gd name="T25" fmla="*/ 10 h 19"/>
                    <a:gd name="T26" fmla="*/ 0 w 24"/>
                    <a:gd name="T27" fmla="*/ 6 h 19"/>
                    <a:gd name="T28" fmla="*/ 5 w 24"/>
                    <a:gd name="T29" fmla="*/ 0 h 1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4"/>
                    <a:gd name="T46" fmla="*/ 0 h 19"/>
                    <a:gd name="T47" fmla="*/ 24 w 24"/>
                    <a:gd name="T48" fmla="*/ 19 h 1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4" h="19">
                      <a:moveTo>
                        <a:pt x="5" y="0"/>
                      </a:moveTo>
                      <a:lnTo>
                        <a:pt x="9" y="3"/>
                      </a:lnTo>
                      <a:lnTo>
                        <a:pt x="14" y="6"/>
                      </a:lnTo>
                      <a:lnTo>
                        <a:pt x="18" y="8"/>
                      </a:lnTo>
                      <a:lnTo>
                        <a:pt x="20" y="10"/>
                      </a:lnTo>
                      <a:lnTo>
                        <a:pt x="22" y="13"/>
                      </a:lnTo>
                      <a:lnTo>
                        <a:pt x="24" y="16"/>
                      </a:lnTo>
                      <a:lnTo>
                        <a:pt x="16" y="19"/>
                      </a:lnTo>
                      <a:lnTo>
                        <a:pt x="15" y="17"/>
                      </a:lnTo>
                      <a:lnTo>
                        <a:pt x="14" y="16"/>
                      </a:lnTo>
                      <a:lnTo>
                        <a:pt x="13" y="14"/>
                      </a:lnTo>
                      <a:lnTo>
                        <a:pt x="10" y="13"/>
                      </a:lnTo>
                      <a:lnTo>
                        <a:pt x="5" y="10"/>
                      </a:lnTo>
                      <a:lnTo>
                        <a:pt x="0" y="6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86" name="Freeform 375"/>
                <p:cNvSpPr>
                  <a:spLocks/>
                </p:cNvSpPr>
                <p:nvPr/>
              </p:nvSpPr>
              <p:spPr bwMode="auto">
                <a:xfrm>
                  <a:off x="2594" y="2226"/>
                  <a:ext cx="5" cy="6"/>
                </a:xfrm>
                <a:custGeom>
                  <a:avLst/>
                  <a:gdLst>
                    <a:gd name="T0" fmla="*/ 0 w 5"/>
                    <a:gd name="T1" fmla="*/ 6 h 6"/>
                    <a:gd name="T2" fmla="*/ 5 w 5"/>
                    <a:gd name="T3" fmla="*/ 0 h 6"/>
                    <a:gd name="T4" fmla="*/ 0 w 5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6"/>
                    <a:gd name="T11" fmla="*/ 5 w 5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6">
                      <a:moveTo>
                        <a:pt x="0" y="6"/>
                      </a:move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87" name="Freeform 376"/>
                <p:cNvSpPr>
                  <a:spLocks/>
                </p:cNvSpPr>
                <p:nvPr/>
              </p:nvSpPr>
              <p:spPr bwMode="auto">
                <a:xfrm>
                  <a:off x="2591" y="2244"/>
                  <a:ext cx="27" cy="16"/>
                </a:xfrm>
                <a:custGeom>
                  <a:avLst/>
                  <a:gdLst>
                    <a:gd name="T0" fmla="*/ 27 w 27"/>
                    <a:gd name="T1" fmla="*/ 0 h 16"/>
                    <a:gd name="T2" fmla="*/ 27 w 27"/>
                    <a:gd name="T3" fmla="*/ 4 h 16"/>
                    <a:gd name="T4" fmla="*/ 26 w 27"/>
                    <a:gd name="T5" fmla="*/ 7 h 16"/>
                    <a:gd name="T6" fmla="*/ 24 w 27"/>
                    <a:gd name="T7" fmla="*/ 9 h 16"/>
                    <a:gd name="T8" fmla="*/ 23 w 27"/>
                    <a:gd name="T9" fmla="*/ 11 h 16"/>
                    <a:gd name="T10" fmla="*/ 20 w 27"/>
                    <a:gd name="T11" fmla="*/ 12 h 16"/>
                    <a:gd name="T12" fmla="*/ 16 w 27"/>
                    <a:gd name="T13" fmla="*/ 14 h 16"/>
                    <a:gd name="T14" fmla="*/ 8 w 27"/>
                    <a:gd name="T15" fmla="*/ 15 h 16"/>
                    <a:gd name="T16" fmla="*/ 1 w 27"/>
                    <a:gd name="T17" fmla="*/ 16 h 16"/>
                    <a:gd name="T18" fmla="*/ 0 w 27"/>
                    <a:gd name="T19" fmla="*/ 9 h 16"/>
                    <a:gd name="T20" fmla="*/ 7 w 27"/>
                    <a:gd name="T21" fmla="*/ 8 h 16"/>
                    <a:gd name="T22" fmla="*/ 14 w 27"/>
                    <a:gd name="T23" fmla="*/ 6 h 16"/>
                    <a:gd name="T24" fmla="*/ 17 w 27"/>
                    <a:gd name="T25" fmla="*/ 5 h 16"/>
                    <a:gd name="T26" fmla="*/ 18 w 27"/>
                    <a:gd name="T27" fmla="*/ 5 h 16"/>
                    <a:gd name="T28" fmla="*/ 18 w 27"/>
                    <a:gd name="T29" fmla="*/ 4 h 16"/>
                    <a:gd name="T30" fmla="*/ 19 w 27"/>
                    <a:gd name="T31" fmla="*/ 3 h 16"/>
                    <a:gd name="T32" fmla="*/ 19 w 27"/>
                    <a:gd name="T33" fmla="*/ 3 h 16"/>
                    <a:gd name="T34" fmla="*/ 19 w 27"/>
                    <a:gd name="T35" fmla="*/ 0 h 16"/>
                    <a:gd name="T36" fmla="*/ 27 w 27"/>
                    <a:gd name="T37" fmla="*/ 0 h 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7"/>
                    <a:gd name="T58" fmla="*/ 0 h 16"/>
                    <a:gd name="T59" fmla="*/ 27 w 27"/>
                    <a:gd name="T60" fmla="*/ 16 h 1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7" h="16">
                      <a:moveTo>
                        <a:pt x="27" y="0"/>
                      </a:moveTo>
                      <a:lnTo>
                        <a:pt x="27" y="4"/>
                      </a:lnTo>
                      <a:lnTo>
                        <a:pt x="26" y="7"/>
                      </a:lnTo>
                      <a:lnTo>
                        <a:pt x="24" y="9"/>
                      </a:lnTo>
                      <a:lnTo>
                        <a:pt x="23" y="11"/>
                      </a:lnTo>
                      <a:lnTo>
                        <a:pt x="20" y="12"/>
                      </a:lnTo>
                      <a:lnTo>
                        <a:pt x="16" y="14"/>
                      </a:lnTo>
                      <a:lnTo>
                        <a:pt x="8" y="15"/>
                      </a:lnTo>
                      <a:lnTo>
                        <a:pt x="1" y="16"/>
                      </a:lnTo>
                      <a:lnTo>
                        <a:pt x="0" y="9"/>
                      </a:lnTo>
                      <a:lnTo>
                        <a:pt x="7" y="8"/>
                      </a:lnTo>
                      <a:lnTo>
                        <a:pt x="14" y="6"/>
                      </a:lnTo>
                      <a:lnTo>
                        <a:pt x="17" y="5"/>
                      </a:lnTo>
                      <a:lnTo>
                        <a:pt x="18" y="5"/>
                      </a:lnTo>
                      <a:lnTo>
                        <a:pt x="18" y="4"/>
                      </a:lnTo>
                      <a:lnTo>
                        <a:pt x="19" y="3"/>
                      </a:lnTo>
                      <a:lnTo>
                        <a:pt x="19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88" name="Freeform 377"/>
                <p:cNvSpPr>
                  <a:spLocks/>
                </p:cNvSpPr>
                <p:nvPr/>
              </p:nvSpPr>
              <p:spPr bwMode="auto">
                <a:xfrm>
                  <a:off x="2610" y="2242"/>
                  <a:ext cx="8" cy="3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2 h 3"/>
                    <a:gd name="T4" fmla="*/ 0 w 8"/>
                    <a:gd name="T5" fmla="*/ 2 h 3"/>
                    <a:gd name="T6" fmla="*/ 0 w 8"/>
                    <a:gd name="T7" fmla="*/ 3 h 3"/>
                    <a:gd name="T8" fmla="*/ 8 w 8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8" y="0"/>
                      </a:moveTo>
                      <a:lnTo>
                        <a:pt x="8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89" name="Freeform 378"/>
                <p:cNvSpPr>
                  <a:spLocks/>
                </p:cNvSpPr>
                <p:nvPr/>
              </p:nvSpPr>
              <p:spPr bwMode="auto">
                <a:xfrm>
                  <a:off x="2568" y="2253"/>
                  <a:ext cx="25" cy="23"/>
                </a:xfrm>
                <a:custGeom>
                  <a:avLst/>
                  <a:gdLst>
                    <a:gd name="T0" fmla="*/ 25 w 25"/>
                    <a:gd name="T1" fmla="*/ 7 h 23"/>
                    <a:gd name="T2" fmla="*/ 21 w 25"/>
                    <a:gd name="T3" fmla="*/ 8 h 23"/>
                    <a:gd name="T4" fmla="*/ 19 w 25"/>
                    <a:gd name="T5" fmla="*/ 9 h 23"/>
                    <a:gd name="T6" fmla="*/ 17 w 25"/>
                    <a:gd name="T7" fmla="*/ 11 h 23"/>
                    <a:gd name="T8" fmla="*/ 15 w 25"/>
                    <a:gd name="T9" fmla="*/ 12 h 23"/>
                    <a:gd name="T10" fmla="*/ 11 w 25"/>
                    <a:gd name="T11" fmla="*/ 17 h 23"/>
                    <a:gd name="T12" fmla="*/ 7 w 25"/>
                    <a:gd name="T13" fmla="*/ 23 h 23"/>
                    <a:gd name="T14" fmla="*/ 0 w 25"/>
                    <a:gd name="T15" fmla="*/ 19 h 23"/>
                    <a:gd name="T16" fmla="*/ 5 w 25"/>
                    <a:gd name="T17" fmla="*/ 12 h 23"/>
                    <a:gd name="T18" fmla="*/ 9 w 25"/>
                    <a:gd name="T19" fmla="*/ 7 h 23"/>
                    <a:gd name="T20" fmla="*/ 12 w 25"/>
                    <a:gd name="T21" fmla="*/ 4 h 23"/>
                    <a:gd name="T22" fmla="*/ 15 w 25"/>
                    <a:gd name="T23" fmla="*/ 2 h 23"/>
                    <a:gd name="T24" fmla="*/ 18 w 25"/>
                    <a:gd name="T25" fmla="*/ 1 h 23"/>
                    <a:gd name="T26" fmla="*/ 22 w 25"/>
                    <a:gd name="T27" fmla="*/ 0 h 23"/>
                    <a:gd name="T28" fmla="*/ 25 w 25"/>
                    <a:gd name="T29" fmla="*/ 7 h 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5"/>
                    <a:gd name="T46" fmla="*/ 0 h 23"/>
                    <a:gd name="T47" fmla="*/ 25 w 25"/>
                    <a:gd name="T48" fmla="*/ 23 h 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5" h="23">
                      <a:moveTo>
                        <a:pt x="25" y="7"/>
                      </a:moveTo>
                      <a:lnTo>
                        <a:pt x="21" y="8"/>
                      </a:lnTo>
                      <a:lnTo>
                        <a:pt x="19" y="9"/>
                      </a:lnTo>
                      <a:lnTo>
                        <a:pt x="17" y="11"/>
                      </a:lnTo>
                      <a:lnTo>
                        <a:pt x="15" y="12"/>
                      </a:lnTo>
                      <a:lnTo>
                        <a:pt x="11" y="17"/>
                      </a:lnTo>
                      <a:lnTo>
                        <a:pt x="7" y="23"/>
                      </a:lnTo>
                      <a:lnTo>
                        <a:pt x="0" y="19"/>
                      </a:lnTo>
                      <a:lnTo>
                        <a:pt x="5" y="12"/>
                      </a:lnTo>
                      <a:lnTo>
                        <a:pt x="9" y="7"/>
                      </a:lnTo>
                      <a:lnTo>
                        <a:pt x="12" y="4"/>
                      </a:lnTo>
                      <a:lnTo>
                        <a:pt x="15" y="2"/>
                      </a:lnTo>
                      <a:lnTo>
                        <a:pt x="18" y="1"/>
                      </a:lnTo>
                      <a:lnTo>
                        <a:pt x="22" y="0"/>
                      </a:lnTo>
                      <a:lnTo>
                        <a:pt x="25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90" name="Freeform 379"/>
                <p:cNvSpPr>
                  <a:spLocks/>
                </p:cNvSpPr>
                <p:nvPr/>
              </p:nvSpPr>
              <p:spPr bwMode="auto">
                <a:xfrm>
                  <a:off x="2590" y="2253"/>
                  <a:ext cx="3" cy="7"/>
                </a:xfrm>
                <a:custGeom>
                  <a:avLst/>
                  <a:gdLst>
                    <a:gd name="T0" fmla="*/ 1 w 3"/>
                    <a:gd name="T1" fmla="*/ 0 h 7"/>
                    <a:gd name="T2" fmla="*/ 0 w 3"/>
                    <a:gd name="T3" fmla="*/ 0 h 7"/>
                    <a:gd name="T4" fmla="*/ 3 w 3"/>
                    <a:gd name="T5" fmla="*/ 7 h 7"/>
                    <a:gd name="T6" fmla="*/ 2 w 3"/>
                    <a:gd name="T7" fmla="*/ 7 h 7"/>
                    <a:gd name="T8" fmla="*/ 1 w 3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7"/>
                    <a:gd name="T17" fmla="*/ 3 w 3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7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91" name="Freeform 380"/>
                <p:cNvSpPr>
                  <a:spLocks/>
                </p:cNvSpPr>
                <p:nvPr/>
              </p:nvSpPr>
              <p:spPr bwMode="auto">
                <a:xfrm>
                  <a:off x="2550" y="2271"/>
                  <a:ext cx="25" cy="24"/>
                </a:xfrm>
                <a:custGeom>
                  <a:avLst/>
                  <a:gdLst>
                    <a:gd name="T0" fmla="*/ 25 w 25"/>
                    <a:gd name="T1" fmla="*/ 5 h 24"/>
                    <a:gd name="T2" fmla="*/ 20 w 25"/>
                    <a:gd name="T3" fmla="*/ 10 h 24"/>
                    <a:gd name="T4" fmla="*/ 15 w 25"/>
                    <a:gd name="T5" fmla="*/ 15 h 24"/>
                    <a:gd name="T6" fmla="*/ 10 w 25"/>
                    <a:gd name="T7" fmla="*/ 20 h 24"/>
                    <a:gd name="T8" fmla="*/ 8 w 25"/>
                    <a:gd name="T9" fmla="*/ 22 h 24"/>
                    <a:gd name="T10" fmla="*/ 6 w 25"/>
                    <a:gd name="T11" fmla="*/ 24 h 24"/>
                    <a:gd name="T12" fmla="*/ 0 w 25"/>
                    <a:gd name="T13" fmla="*/ 20 h 24"/>
                    <a:gd name="T14" fmla="*/ 2 w 25"/>
                    <a:gd name="T15" fmla="*/ 17 h 24"/>
                    <a:gd name="T16" fmla="*/ 5 w 25"/>
                    <a:gd name="T17" fmla="*/ 14 h 24"/>
                    <a:gd name="T18" fmla="*/ 10 w 25"/>
                    <a:gd name="T19" fmla="*/ 9 h 24"/>
                    <a:gd name="T20" fmla="*/ 15 w 25"/>
                    <a:gd name="T21" fmla="*/ 5 h 24"/>
                    <a:gd name="T22" fmla="*/ 19 w 25"/>
                    <a:gd name="T23" fmla="*/ 0 h 24"/>
                    <a:gd name="T24" fmla="*/ 25 w 25"/>
                    <a:gd name="T25" fmla="*/ 5 h 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5"/>
                    <a:gd name="T40" fmla="*/ 0 h 24"/>
                    <a:gd name="T41" fmla="*/ 25 w 25"/>
                    <a:gd name="T42" fmla="*/ 24 h 2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5" h="24">
                      <a:moveTo>
                        <a:pt x="25" y="5"/>
                      </a:moveTo>
                      <a:lnTo>
                        <a:pt x="20" y="10"/>
                      </a:lnTo>
                      <a:lnTo>
                        <a:pt x="15" y="15"/>
                      </a:lnTo>
                      <a:lnTo>
                        <a:pt x="10" y="20"/>
                      </a:lnTo>
                      <a:lnTo>
                        <a:pt x="8" y="22"/>
                      </a:lnTo>
                      <a:lnTo>
                        <a:pt x="6" y="24"/>
                      </a:lnTo>
                      <a:lnTo>
                        <a:pt x="0" y="20"/>
                      </a:lnTo>
                      <a:lnTo>
                        <a:pt x="2" y="17"/>
                      </a:lnTo>
                      <a:lnTo>
                        <a:pt x="5" y="14"/>
                      </a:lnTo>
                      <a:lnTo>
                        <a:pt x="10" y="9"/>
                      </a:lnTo>
                      <a:lnTo>
                        <a:pt x="15" y="5"/>
                      </a:lnTo>
                      <a:lnTo>
                        <a:pt x="19" y="0"/>
                      </a:lnTo>
                      <a:lnTo>
                        <a:pt x="25" y="5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92" name="Freeform 381"/>
                <p:cNvSpPr>
                  <a:spLocks/>
                </p:cNvSpPr>
                <p:nvPr/>
              </p:nvSpPr>
              <p:spPr bwMode="auto">
                <a:xfrm>
                  <a:off x="2568" y="2271"/>
                  <a:ext cx="7" cy="5"/>
                </a:xfrm>
                <a:custGeom>
                  <a:avLst/>
                  <a:gdLst>
                    <a:gd name="T0" fmla="*/ 7 w 7"/>
                    <a:gd name="T1" fmla="*/ 5 h 5"/>
                    <a:gd name="T2" fmla="*/ 1 w 7"/>
                    <a:gd name="T3" fmla="*/ 0 h 5"/>
                    <a:gd name="T4" fmla="*/ 0 w 7"/>
                    <a:gd name="T5" fmla="*/ 1 h 5"/>
                    <a:gd name="T6" fmla="*/ 7 w 7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5"/>
                    <a:gd name="T14" fmla="*/ 7 w 7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5">
                      <a:moveTo>
                        <a:pt x="7" y="5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93" name="Freeform 382"/>
                <p:cNvSpPr>
                  <a:spLocks/>
                </p:cNvSpPr>
                <p:nvPr/>
              </p:nvSpPr>
              <p:spPr bwMode="auto">
                <a:xfrm>
                  <a:off x="2544" y="2291"/>
                  <a:ext cx="12" cy="53"/>
                </a:xfrm>
                <a:custGeom>
                  <a:avLst/>
                  <a:gdLst>
                    <a:gd name="T0" fmla="*/ 12 w 12"/>
                    <a:gd name="T1" fmla="*/ 4 h 53"/>
                    <a:gd name="T2" fmla="*/ 11 w 12"/>
                    <a:gd name="T3" fmla="*/ 6 h 53"/>
                    <a:gd name="T4" fmla="*/ 10 w 12"/>
                    <a:gd name="T5" fmla="*/ 9 h 53"/>
                    <a:gd name="T6" fmla="*/ 9 w 12"/>
                    <a:gd name="T7" fmla="*/ 11 h 53"/>
                    <a:gd name="T8" fmla="*/ 9 w 12"/>
                    <a:gd name="T9" fmla="*/ 14 h 53"/>
                    <a:gd name="T10" fmla="*/ 8 w 12"/>
                    <a:gd name="T11" fmla="*/ 20 h 53"/>
                    <a:gd name="T12" fmla="*/ 9 w 12"/>
                    <a:gd name="T13" fmla="*/ 26 h 53"/>
                    <a:gd name="T14" fmla="*/ 10 w 12"/>
                    <a:gd name="T15" fmla="*/ 40 h 53"/>
                    <a:gd name="T16" fmla="*/ 10 w 12"/>
                    <a:gd name="T17" fmla="*/ 46 h 53"/>
                    <a:gd name="T18" fmla="*/ 10 w 12"/>
                    <a:gd name="T19" fmla="*/ 53 h 53"/>
                    <a:gd name="T20" fmla="*/ 2 w 12"/>
                    <a:gd name="T21" fmla="*/ 52 h 53"/>
                    <a:gd name="T22" fmla="*/ 2 w 12"/>
                    <a:gd name="T23" fmla="*/ 46 h 53"/>
                    <a:gd name="T24" fmla="*/ 2 w 12"/>
                    <a:gd name="T25" fmla="*/ 40 h 53"/>
                    <a:gd name="T26" fmla="*/ 1 w 12"/>
                    <a:gd name="T27" fmla="*/ 27 h 53"/>
                    <a:gd name="T28" fmla="*/ 0 w 12"/>
                    <a:gd name="T29" fmla="*/ 20 h 53"/>
                    <a:gd name="T30" fmla="*/ 1 w 12"/>
                    <a:gd name="T31" fmla="*/ 13 h 53"/>
                    <a:gd name="T32" fmla="*/ 1 w 12"/>
                    <a:gd name="T33" fmla="*/ 10 h 53"/>
                    <a:gd name="T34" fmla="*/ 2 w 12"/>
                    <a:gd name="T35" fmla="*/ 6 h 53"/>
                    <a:gd name="T36" fmla="*/ 4 w 12"/>
                    <a:gd name="T37" fmla="*/ 3 h 53"/>
                    <a:gd name="T38" fmla="*/ 5 w 12"/>
                    <a:gd name="T39" fmla="*/ 0 h 53"/>
                    <a:gd name="T40" fmla="*/ 12 w 12"/>
                    <a:gd name="T41" fmla="*/ 4 h 5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2"/>
                    <a:gd name="T64" fmla="*/ 0 h 53"/>
                    <a:gd name="T65" fmla="*/ 12 w 12"/>
                    <a:gd name="T66" fmla="*/ 53 h 5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2" h="53">
                      <a:moveTo>
                        <a:pt x="12" y="4"/>
                      </a:moveTo>
                      <a:lnTo>
                        <a:pt x="11" y="6"/>
                      </a:lnTo>
                      <a:lnTo>
                        <a:pt x="10" y="9"/>
                      </a:lnTo>
                      <a:lnTo>
                        <a:pt x="9" y="11"/>
                      </a:lnTo>
                      <a:lnTo>
                        <a:pt x="9" y="14"/>
                      </a:lnTo>
                      <a:lnTo>
                        <a:pt x="8" y="20"/>
                      </a:lnTo>
                      <a:lnTo>
                        <a:pt x="9" y="26"/>
                      </a:lnTo>
                      <a:lnTo>
                        <a:pt x="10" y="40"/>
                      </a:lnTo>
                      <a:lnTo>
                        <a:pt x="10" y="46"/>
                      </a:lnTo>
                      <a:lnTo>
                        <a:pt x="10" y="53"/>
                      </a:lnTo>
                      <a:lnTo>
                        <a:pt x="2" y="52"/>
                      </a:lnTo>
                      <a:lnTo>
                        <a:pt x="2" y="46"/>
                      </a:lnTo>
                      <a:lnTo>
                        <a:pt x="2" y="40"/>
                      </a:lnTo>
                      <a:lnTo>
                        <a:pt x="1" y="27"/>
                      </a:lnTo>
                      <a:lnTo>
                        <a:pt x="0" y="20"/>
                      </a:lnTo>
                      <a:lnTo>
                        <a:pt x="1" y="13"/>
                      </a:lnTo>
                      <a:lnTo>
                        <a:pt x="1" y="10"/>
                      </a:lnTo>
                      <a:lnTo>
                        <a:pt x="2" y="6"/>
                      </a:lnTo>
                      <a:lnTo>
                        <a:pt x="4" y="3"/>
                      </a:lnTo>
                      <a:lnTo>
                        <a:pt x="5" y="0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94" name="Freeform 383"/>
                <p:cNvSpPr>
                  <a:spLocks/>
                </p:cNvSpPr>
                <p:nvPr/>
              </p:nvSpPr>
              <p:spPr bwMode="auto">
                <a:xfrm>
                  <a:off x="2549" y="2291"/>
                  <a:ext cx="7" cy="4"/>
                </a:xfrm>
                <a:custGeom>
                  <a:avLst/>
                  <a:gdLst>
                    <a:gd name="T0" fmla="*/ 1 w 7"/>
                    <a:gd name="T1" fmla="*/ 0 h 4"/>
                    <a:gd name="T2" fmla="*/ 0 w 7"/>
                    <a:gd name="T3" fmla="*/ 0 h 4"/>
                    <a:gd name="T4" fmla="*/ 7 w 7"/>
                    <a:gd name="T5" fmla="*/ 4 h 4"/>
                    <a:gd name="T6" fmla="*/ 1 w 7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4"/>
                    <a:gd name="T14" fmla="*/ 7 w 7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4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95" name="Freeform 384"/>
                <p:cNvSpPr>
                  <a:spLocks/>
                </p:cNvSpPr>
                <p:nvPr/>
              </p:nvSpPr>
              <p:spPr bwMode="auto">
                <a:xfrm>
                  <a:off x="2538" y="2343"/>
                  <a:ext cx="15" cy="18"/>
                </a:xfrm>
                <a:custGeom>
                  <a:avLst/>
                  <a:gdLst>
                    <a:gd name="T0" fmla="*/ 15 w 15"/>
                    <a:gd name="T1" fmla="*/ 1 h 18"/>
                    <a:gd name="T2" fmla="*/ 14 w 15"/>
                    <a:gd name="T3" fmla="*/ 7 h 18"/>
                    <a:gd name="T4" fmla="*/ 13 w 15"/>
                    <a:gd name="T5" fmla="*/ 10 h 18"/>
                    <a:gd name="T6" fmla="*/ 11 w 15"/>
                    <a:gd name="T7" fmla="*/ 13 h 18"/>
                    <a:gd name="T8" fmla="*/ 9 w 15"/>
                    <a:gd name="T9" fmla="*/ 15 h 18"/>
                    <a:gd name="T10" fmla="*/ 6 w 15"/>
                    <a:gd name="T11" fmla="*/ 17 h 18"/>
                    <a:gd name="T12" fmla="*/ 3 w 15"/>
                    <a:gd name="T13" fmla="*/ 18 h 18"/>
                    <a:gd name="T14" fmla="*/ 0 w 15"/>
                    <a:gd name="T15" fmla="*/ 18 h 18"/>
                    <a:gd name="T16" fmla="*/ 0 w 15"/>
                    <a:gd name="T17" fmla="*/ 10 h 18"/>
                    <a:gd name="T18" fmla="*/ 2 w 15"/>
                    <a:gd name="T19" fmla="*/ 10 h 18"/>
                    <a:gd name="T20" fmla="*/ 3 w 15"/>
                    <a:gd name="T21" fmla="*/ 10 h 18"/>
                    <a:gd name="T22" fmla="*/ 4 w 15"/>
                    <a:gd name="T23" fmla="*/ 9 h 18"/>
                    <a:gd name="T24" fmla="*/ 5 w 15"/>
                    <a:gd name="T25" fmla="*/ 8 h 18"/>
                    <a:gd name="T26" fmla="*/ 6 w 15"/>
                    <a:gd name="T27" fmla="*/ 6 h 18"/>
                    <a:gd name="T28" fmla="*/ 6 w 15"/>
                    <a:gd name="T29" fmla="*/ 5 h 18"/>
                    <a:gd name="T30" fmla="*/ 8 w 15"/>
                    <a:gd name="T31" fmla="*/ 0 h 18"/>
                    <a:gd name="T32" fmla="*/ 15 w 15"/>
                    <a:gd name="T33" fmla="*/ 1 h 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18"/>
                    <a:gd name="T53" fmla="*/ 15 w 15"/>
                    <a:gd name="T54" fmla="*/ 18 h 1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18">
                      <a:moveTo>
                        <a:pt x="15" y="1"/>
                      </a:moveTo>
                      <a:lnTo>
                        <a:pt x="14" y="7"/>
                      </a:lnTo>
                      <a:lnTo>
                        <a:pt x="13" y="10"/>
                      </a:lnTo>
                      <a:lnTo>
                        <a:pt x="11" y="13"/>
                      </a:lnTo>
                      <a:lnTo>
                        <a:pt x="9" y="15"/>
                      </a:lnTo>
                      <a:lnTo>
                        <a:pt x="6" y="17"/>
                      </a:lnTo>
                      <a:lnTo>
                        <a:pt x="3" y="18"/>
                      </a:lnTo>
                      <a:lnTo>
                        <a:pt x="0" y="18"/>
                      </a:ln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4" y="9"/>
                      </a:lnTo>
                      <a:lnTo>
                        <a:pt x="5" y="8"/>
                      </a:lnTo>
                      <a:lnTo>
                        <a:pt x="6" y="6"/>
                      </a:lnTo>
                      <a:lnTo>
                        <a:pt x="6" y="5"/>
                      </a:lnTo>
                      <a:lnTo>
                        <a:pt x="8" y="0"/>
                      </a:lnTo>
                      <a:lnTo>
                        <a:pt x="15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96" name="Freeform 385"/>
                <p:cNvSpPr>
                  <a:spLocks/>
                </p:cNvSpPr>
                <p:nvPr/>
              </p:nvSpPr>
              <p:spPr bwMode="auto">
                <a:xfrm>
                  <a:off x="2546" y="2343"/>
                  <a:ext cx="8" cy="1"/>
                </a:xfrm>
                <a:custGeom>
                  <a:avLst/>
                  <a:gdLst>
                    <a:gd name="T0" fmla="*/ 8 w 8"/>
                    <a:gd name="T1" fmla="*/ 1 h 1"/>
                    <a:gd name="T2" fmla="*/ 7 w 8"/>
                    <a:gd name="T3" fmla="*/ 1 h 1"/>
                    <a:gd name="T4" fmla="*/ 0 w 8"/>
                    <a:gd name="T5" fmla="*/ 0 h 1"/>
                    <a:gd name="T6" fmla="*/ 8 w 8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1"/>
                    <a:gd name="T14" fmla="*/ 8 w 8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1">
                      <a:moveTo>
                        <a:pt x="8" y="1"/>
                      </a:move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97" name="Freeform 386"/>
                <p:cNvSpPr>
                  <a:spLocks/>
                </p:cNvSpPr>
                <p:nvPr/>
              </p:nvSpPr>
              <p:spPr bwMode="auto">
                <a:xfrm>
                  <a:off x="2521" y="2337"/>
                  <a:ext cx="18" cy="24"/>
                </a:xfrm>
                <a:custGeom>
                  <a:avLst/>
                  <a:gdLst>
                    <a:gd name="T0" fmla="*/ 15 w 18"/>
                    <a:gd name="T1" fmla="*/ 24 h 24"/>
                    <a:gd name="T2" fmla="*/ 12 w 18"/>
                    <a:gd name="T3" fmla="*/ 23 h 24"/>
                    <a:gd name="T4" fmla="*/ 9 w 18"/>
                    <a:gd name="T5" fmla="*/ 20 h 24"/>
                    <a:gd name="T6" fmla="*/ 6 w 18"/>
                    <a:gd name="T7" fmla="*/ 17 h 24"/>
                    <a:gd name="T8" fmla="*/ 5 w 18"/>
                    <a:gd name="T9" fmla="*/ 14 h 24"/>
                    <a:gd name="T10" fmla="*/ 2 w 18"/>
                    <a:gd name="T11" fmla="*/ 9 h 24"/>
                    <a:gd name="T12" fmla="*/ 1 w 18"/>
                    <a:gd name="T13" fmla="*/ 8 h 24"/>
                    <a:gd name="T14" fmla="*/ 0 w 18"/>
                    <a:gd name="T15" fmla="*/ 7 h 24"/>
                    <a:gd name="T16" fmla="*/ 0 w 18"/>
                    <a:gd name="T17" fmla="*/ 7 h 24"/>
                    <a:gd name="T18" fmla="*/ 4 w 18"/>
                    <a:gd name="T19" fmla="*/ 0 h 24"/>
                    <a:gd name="T20" fmla="*/ 5 w 18"/>
                    <a:gd name="T21" fmla="*/ 1 h 24"/>
                    <a:gd name="T22" fmla="*/ 7 w 18"/>
                    <a:gd name="T23" fmla="*/ 2 h 24"/>
                    <a:gd name="T24" fmla="*/ 9 w 18"/>
                    <a:gd name="T25" fmla="*/ 5 h 24"/>
                    <a:gd name="T26" fmla="*/ 11 w 18"/>
                    <a:gd name="T27" fmla="*/ 10 h 24"/>
                    <a:gd name="T28" fmla="*/ 13 w 18"/>
                    <a:gd name="T29" fmla="*/ 13 h 24"/>
                    <a:gd name="T30" fmla="*/ 14 w 18"/>
                    <a:gd name="T31" fmla="*/ 15 h 24"/>
                    <a:gd name="T32" fmla="*/ 16 w 18"/>
                    <a:gd name="T33" fmla="*/ 16 h 24"/>
                    <a:gd name="T34" fmla="*/ 18 w 18"/>
                    <a:gd name="T35" fmla="*/ 16 h 24"/>
                    <a:gd name="T36" fmla="*/ 15 w 18"/>
                    <a:gd name="T37" fmla="*/ 24 h 2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24"/>
                    <a:gd name="T59" fmla="*/ 18 w 18"/>
                    <a:gd name="T60" fmla="*/ 24 h 2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24">
                      <a:moveTo>
                        <a:pt x="15" y="24"/>
                      </a:moveTo>
                      <a:lnTo>
                        <a:pt x="12" y="23"/>
                      </a:lnTo>
                      <a:lnTo>
                        <a:pt x="9" y="20"/>
                      </a:lnTo>
                      <a:lnTo>
                        <a:pt x="6" y="17"/>
                      </a:lnTo>
                      <a:lnTo>
                        <a:pt x="5" y="14"/>
                      </a:lnTo>
                      <a:lnTo>
                        <a:pt x="2" y="9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7" y="2"/>
                      </a:lnTo>
                      <a:lnTo>
                        <a:pt x="9" y="5"/>
                      </a:lnTo>
                      <a:lnTo>
                        <a:pt x="11" y="10"/>
                      </a:lnTo>
                      <a:lnTo>
                        <a:pt x="13" y="13"/>
                      </a:lnTo>
                      <a:lnTo>
                        <a:pt x="14" y="15"/>
                      </a:lnTo>
                      <a:lnTo>
                        <a:pt x="16" y="16"/>
                      </a:lnTo>
                      <a:lnTo>
                        <a:pt x="18" y="16"/>
                      </a:lnTo>
                      <a:lnTo>
                        <a:pt x="15" y="24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98" name="Freeform 387"/>
                <p:cNvSpPr>
                  <a:spLocks/>
                </p:cNvSpPr>
                <p:nvPr/>
              </p:nvSpPr>
              <p:spPr bwMode="auto">
                <a:xfrm>
                  <a:off x="2536" y="2353"/>
                  <a:ext cx="3" cy="8"/>
                </a:xfrm>
                <a:custGeom>
                  <a:avLst/>
                  <a:gdLst>
                    <a:gd name="T0" fmla="*/ 2 w 3"/>
                    <a:gd name="T1" fmla="*/ 8 h 8"/>
                    <a:gd name="T2" fmla="*/ 0 w 3"/>
                    <a:gd name="T3" fmla="*/ 8 h 8"/>
                    <a:gd name="T4" fmla="*/ 3 w 3"/>
                    <a:gd name="T5" fmla="*/ 0 h 8"/>
                    <a:gd name="T6" fmla="*/ 2 w 3"/>
                    <a:gd name="T7" fmla="*/ 0 h 8"/>
                    <a:gd name="T8" fmla="*/ 2 w 3"/>
                    <a:gd name="T9" fmla="*/ 8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8"/>
                    <a:gd name="T17" fmla="*/ 3 w 3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8">
                      <a:moveTo>
                        <a:pt x="2" y="8"/>
                      </a:move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99" name="Freeform 388"/>
                <p:cNvSpPr>
                  <a:spLocks/>
                </p:cNvSpPr>
                <p:nvPr/>
              </p:nvSpPr>
              <p:spPr bwMode="auto">
                <a:xfrm>
                  <a:off x="2491" y="2336"/>
                  <a:ext cx="33" cy="24"/>
                </a:xfrm>
                <a:custGeom>
                  <a:avLst/>
                  <a:gdLst>
                    <a:gd name="T0" fmla="*/ 30 w 33"/>
                    <a:gd name="T1" fmla="*/ 8 h 24"/>
                    <a:gd name="T2" fmla="*/ 28 w 33"/>
                    <a:gd name="T3" fmla="*/ 7 h 24"/>
                    <a:gd name="T4" fmla="*/ 27 w 33"/>
                    <a:gd name="T5" fmla="*/ 7 h 24"/>
                    <a:gd name="T6" fmla="*/ 26 w 33"/>
                    <a:gd name="T7" fmla="*/ 7 h 24"/>
                    <a:gd name="T8" fmla="*/ 25 w 33"/>
                    <a:gd name="T9" fmla="*/ 8 h 24"/>
                    <a:gd name="T10" fmla="*/ 22 w 33"/>
                    <a:gd name="T11" fmla="*/ 9 h 24"/>
                    <a:gd name="T12" fmla="*/ 19 w 33"/>
                    <a:gd name="T13" fmla="*/ 12 h 24"/>
                    <a:gd name="T14" fmla="*/ 15 w 33"/>
                    <a:gd name="T15" fmla="*/ 15 h 24"/>
                    <a:gd name="T16" fmla="*/ 12 w 33"/>
                    <a:gd name="T17" fmla="*/ 18 h 24"/>
                    <a:gd name="T18" fmla="*/ 6 w 33"/>
                    <a:gd name="T19" fmla="*/ 24 h 24"/>
                    <a:gd name="T20" fmla="*/ 0 w 33"/>
                    <a:gd name="T21" fmla="*/ 18 h 24"/>
                    <a:gd name="T22" fmla="*/ 6 w 33"/>
                    <a:gd name="T23" fmla="*/ 13 h 24"/>
                    <a:gd name="T24" fmla="*/ 9 w 33"/>
                    <a:gd name="T25" fmla="*/ 9 h 24"/>
                    <a:gd name="T26" fmla="*/ 13 w 33"/>
                    <a:gd name="T27" fmla="*/ 6 h 24"/>
                    <a:gd name="T28" fmla="*/ 17 w 33"/>
                    <a:gd name="T29" fmla="*/ 2 h 24"/>
                    <a:gd name="T30" fmla="*/ 22 w 33"/>
                    <a:gd name="T31" fmla="*/ 0 h 24"/>
                    <a:gd name="T32" fmla="*/ 25 w 33"/>
                    <a:gd name="T33" fmla="*/ 0 h 24"/>
                    <a:gd name="T34" fmla="*/ 28 w 33"/>
                    <a:gd name="T35" fmla="*/ 0 h 24"/>
                    <a:gd name="T36" fmla="*/ 31 w 33"/>
                    <a:gd name="T37" fmla="*/ 0 h 24"/>
                    <a:gd name="T38" fmla="*/ 33 w 33"/>
                    <a:gd name="T39" fmla="*/ 1 h 24"/>
                    <a:gd name="T40" fmla="*/ 30 w 33"/>
                    <a:gd name="T41" fmla="*/ 8 h 2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3"/>
                    <a:gd name="T64" fmla="*/ 0 h 24"/>
                    <a:gd name="T65" fmla="*/ 33 w 33"/>
                    <a:gd name="T66" fmla="*/ 24 h 2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3" h="24">
                      <a:moveTo>
                        <a:pt x="30" y="8"/>
                      </a:moveTo>
                      <a:lnTo>
                        <a:pt x="28" y="7"/>
                      </a:lnTo>
                      <a:lnTo>
                        <a:pt x="27" y="7"/>
                      </a:lnTo>
                      <a:lnTo>
                        <a:pt x="26" y="7"/>
                      </a:lnTo>
                      <a:lnTo>
                        <a:pt x="25" y="8"/>
                      </a:lnTo>
                      <a:lnTo>
                        <a:pt x="22" y="9"/>
                      </a:lnTo>
                      <a:lnTo>
                        <a:pt x="19" y="12"/>
                      </a:lnTo>
                      <a:lnTo>
                        <a:pt x="15" y="15"/>
                      </a:lnTo>
                      <a:lnTo>
                        <a:pt x="12" y="18"/>
                      </a:lnTo>
                      <a:lnTo>
                        <a:pt x="6" y="24"/>
                      </a:lnTo>
                      <a:lnTo>
                        <a:pt x="0" y="18"/>
                      </a:lnTo>
                      <a:lnTo>
                        <a:pt x="6" y="13"/>
                      </a:lnTo>
                      <a:lnTo>
                        <a:pt x="9" y="9"/>
                      </a:lnTo>
                      <a:lnTo>
                        <a:pt x="13" y="6"/>
                      </a:lnTo>
                      <a:lnTo>
                        <a:pt x="17" y="2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28" y="0"/>
                      </a:lnTo>
                      <a:lnTo>
                        <a:pt x="31" y="0"/>
                      </a:lnTo>
                      <a:lnTo>
                        <a:pt x="33" y="1"/>
                      </a:lnTo>
                      <a:lnTo>
                        <a:pt x="30" y="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00" name="Freeform 389"/>
                <p:cNvSpPr>
                  <a:spLocks/>
                </p:cNvSpPr>
                <p:nvPr/>
              </p:nvSpPr>
              <p:spPr bwMode="auto">
                <a:xfrm>
                  <a:off x="2521" y="2337"/>
                  <a:ext cx="4" cy="7"/>
                </a:xfrm>
                <a:custGeom>
                  <a:avLst/>
                  <a:gdLst>
                    <a:gd name="T0" fmla="*/ 4 w 4"/>
                    <a:gd name="T1" fmla="*/ 0 h 7"/>
                    <a:gd name="T2" fmla="*/ 3 w 4"/>
                    <a:gd name="T3" fmla="*/ 0 h 7"/>
                    <a:gd name="T4" fmla="*/ 0 w 4"/>
                    <a:gd name="T5" fmla="*/ 7 h 7"/>
                    <a:gd name="T6" fmla="*/ 4 w 4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7"/>
                    <a:gd name="T14" fmla="*/ 4 w 4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7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0" y="7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01" name="Freeform 390"/>
                <p:cNvSpPr>
                  <a:spLocks/>
                </p:cNvSpPr>
                <p:nvPr/>
              </p:nvSpPr>
              <p:spPr bwMode="auto">
                <a:xfrm>
                  <a:off x="2473" y="2354"/>
                  <a:ext cx="23" cy="15"/>
                </a:xfrm>
                <a:custGeom>
                  <a:avLst/>
                  <a:gdLst>
                    <a:gd name="T0" fmla="*/ 23 w 23"/>
                    <a:gd name="T1" fmla="*/ 7 h 15"/>
                    <a:gd name="T2" fmla="*/ 18 w 23"/>
                    <a:gd name="T3" fmla="*/ 10 h 15"/>
                    <a:gd name="T4" fmla="*/ 13 w 23"/>
                    <a:gd name="T5" fmla="*/ 11 h 15"/>
                    <a:gd name="T6" fmla="*/ 8 w 23"/>
                    <a:gd name="T7" fmla="*/ 13 h 15"/>
                    <a:gd name="T8" fmla="*/ 3 w 23"/>
                    <a:gd name="T9" fmla="*/ 15 h 15"/>
                    <a:gd name="T10" fmla="*/ 0 w 23"/>
                    <a:gd name="T11" fmla="*/ 7 h 15"/>
                    <a:gd name="T12" fmla="*/ 5 w 23"/>
                    <a:gd name="T13" fmla="*/ 5 h 15"/>
                    <a:gd name="T14" fmla="*/ 10 w 23"/>
                    <a:gd name="T15" fmla="*/ 4 h 15"/>
                    <a:gd name="T16" fmla="*/ 15 w 23"/>
                    <a:gd name="T17" fmla="*/ 3 h 15"/>
                    <a:gd name="T18" fmla="*/ 19 w 23"/>
                    <a:gd name="T19" fmla="*/ 0 h 15"/>
                    <a:gd name="T20" fmla="*/ 23 w 23"/>
                    <a:gd name="T21" fmla="*/ 7 h 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3"/>
                    <a:gd name="T34" fmla="*/ 0 h 15"/>
                    <a:gd name="T35" fmla="*/ 23 w 23"/>
                    <a:gd name="T36" fmla="*/ 15 h 1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3" h="15">
                      <a:moveTo>
                        <a:pt x="23" y="7"/>
                      </a:moveTo>
                      <a:lnTo>
                        <a:pt x="18" y="10"/>
                      </a:lnTo>
                      <a:lnTo>
                        <a:pt x="13" y="11"/>
                      </a:lnTo>
                      <a:lnTo>
                        <a:pt x="8" y="13"/>
                      </a:lnTo>
                      <a:lnTo>
                        <a:pt x="3" y="15"/>
                      </a:lnTo>
                      <a:lnTo>
                        <a:pt x="0" y="7"/>
                      </a:lnTo>
                      <a:lnTo>
                        <a:pt x="5" y="5"/>
                      </a:lnTo>
                      <a:lnTo>
                        <a:pt x="10" y="4"/>
                      </a:lnTo>
                      <a:lnTo>
                        <a:pt x="15" y="3"/>
                      </a:lnTo>
                      <a:lnTo>
                        <a:pt x="19" y="0"/>
                      </a:lnTo>
                      <a:lnTo>
                        <a:pt x="23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02" name="Freeform 391"/>
                <p:cNvSpPr>
                  <a:spLocks/>
                </p:cNvSpPr>
                <p:nvPr/>
              </p:nvSpPr>
              <p:spPr bwMode="auto">
                <a:xfrm>
                  <a:off x="2491" y="2354"/>
                  <a:ext cx="6" cy="7"/>
                </a:xfrm>
                <a:custGeom>
                  <a:avLst/>
                  <a:gdLst>
                    <a:gd name="T0" fmla="*/ 6 w 6"/>
                    <a:gd name="T1" fmla="*/ 6 h 7"/>
                    <a:gd name="T2" fmla="*/ 5 w 6"/>
                    <a:gd name="T3" fmla="*/ 7 h 7"/>
                    <a:gd name="T4" fmla="*/ 1 w 6"/>
                    <a:gd name="T5" fmla="*/ 0 h 7"/>
                    <a:gd name="T6" fmla="*/ 0 w 6"/>
                    <a:gd name="T7" fmla="*/ 0 h 7"/>
                    <a:gd name="T8" fmla="*/ 6 w 6"/>
                    <a:gd name="T9" fmla="*/ 6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6" y="6"/>
                      </a:moveTo>
                      <a:lnTo>
                        <a:pt x="5" y="7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03" name="Freeform 392"/>
                <p:cNvSpPr>
                  <a:spLocks/>
                </p:cNvSpPr>
                <p:nvPr/>
              </p:nvSpPr>
              <p:spPr bwMode="auto">
                <a:xfrm>
                  <a:off x="2452" y="2362"/>
                  <a:ext cx="25" cy="33"/>
                </a:xfrm>
                <a:custGeom>
                  <a:avLst/>
                  <a:gdLst>
                    <a:gd name="T0" fmla="*/ 25 w 25"/>
                    <a:gd name="T1" fmla="*/ 6 h 33"/>
                    <a:gd name="T2" fmla="*/ 21 w 25"/>
                    <a:gd name="T3" fmla="*/ 9 h 33"/>
                    <a:gd name="T4" fmla="*/ 18 w 25"/>
                    <a:gd name="T5" fmla="*/ 11 h 33"/>
                    <a:gd name="T6" fmla="*/ 16 w 25"/>
                    <a:gd name="T7" fmla="*/ 14 h 33"/>
                    <a:gd name="T8" fmla="*/ 14 w 25"/>
                    <a:gd name="T9" fmla="*/ 17 h 33"/>
                    <a:gd name="T10" fmla="*/ 11 w 25"/>
                    <a:gd name="T11" fmla="*/ 25 h 33"/>
                    <a:gd name="T12" fmla="*/ 8 w 25"/>
                    <a:gd name="T13" fmla="*/ 33 h 33"/>
                    <a:gd name="T14" fmla="*/ 0 w 25"/>
                    <a:gd name="T15" fmla="*/ 30 h 33"/>
                    <a:gd name="T16" fmla="*/ 4 w 25"/>
                    <a:gd name="T17" fmla="*/ 21 h 33"/>
                    <a:gd name="T18" fmla="*/ 7 w 25"/>
                    <a:gd name="T19" fmla="*/ 14 h 33"/>
                    <a:gd name="T20" fmla="*/ 9 w 25"/>
                    <a:gd name="T21" fmla="*/ 10 h 33"/>
                    <a:gd name="T22" fmla="*/ 12 w 25"/>
                    <a:gd name="T23" fmla="*/ 6 h 33"/>
                    <a:gd name="T24" fmla="*/ 16 w 25"/>
                    <a:gd name="T25" fmla="*/ 2 h 33"/>
                    <a:gd name="T26" fmla="*/ 20 w 25"/>
                    <a:gd name="T27" fmla="*/ 0 h 33"/>
                    <a:gd name="T28" fmla="*/ 25 w 25"/>
                    <a:gd name="T29" fmla="*/ 6 h 3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5"/>
                    <a:gd name="T46" fmla="*/ 0 h 33"/>
                    <a:gd name="T47" fmla="*/ 25 w 25"/>
                    <a:gd name="T48" fmla="*/ 33 h 3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5" h="33">
                      <a:moveTo>
                        <a:pt x="25" y="6"/>
                      </a:moveTo>
                      <a:lnTo>
                        <a:pt x="21" y="9"/>
                      </a:lnTo>
                      <a:lnTo>
                        <a:pt x="18" y="11"/>
                      </a:lnTo>
                      <a:lnTo>
                        <a:pt x="16" y="14"/>
                      </a:lnTo>
                      <a:lnTo>
                        <a:pt x="14" y="17"/>
                      </a:lnTo>
                      <a:lnTo>
                        <a:pt x="11" y="25"/>
                      </a:lnTo>
                      <a:lnTo>
                        <a:pt x="8" y="33"/>
                      </a:lnTo>
                      <a:lnTo>
                        <a:pt x="0" y="30"/>
                      </a:lnTo>
                      <a:lnTo>
                        <a:pt x="4" y="21"/>
                      </a:lnTo>
                      <a:lnTo>
                        <a:pt x="7" y="14"/>
                      </a:lnTo>
                      <a:lnTo>
                        <a:pt x="9" y="10"/>
                      </a:lnTo>
                      <a:lnTo>
                        <a:pt x="12" y="6"/>
                      </a:lnTo>
                      <a:lnTo>
                        <a:pt x="16" y="2"/>
                      </a:lnTo>
                      <a:lnTo>
                        <a:pt x="20" y="0"/>
                      </a:lnTo>
                      <a:lnTo>
                        <a:pt x="25" y="6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04" name="Freeform 393"/>
                <p:cNvSpPr>
                  <a:spLocks/>
                </p:cNvSpPr>
                <p:nvPr/>
              </p:nvSpPr>
              <p:spPr bwMode="auto">
                <a:xfrm>
                  <a:off x="2472" y="2361"/>
                  <a:ext cx="5" cy="8"/>
                </a:xfrm>
                <a:custGeom>
                  <a:avLst/>
                  <a:gdLst>
                    <a:gd name="T0" fmla="*/ 1 w 5"/>
                    <a:gd name="T1" fmla="*/ 0 h 8"/>
                    <a:gd name="T2" fmla="*/ 0 w 5"/>
                    <a:gd name="T3" fmla="*/ 1 h 8"/>
                    <a:gd name="T4" fmla="*/ 5 w 5"/>
                    <a:gd name="T5" fmla="*/ 7 h 8"/>
                    <a:gd name="T6" fmla="*/ 4 w 5"/>
                    <a:gd name="T7" fmla="*/ 8 h 8"/>
                    <a:gd name="T8" fmla="*/ 1 w 5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8"/>
                    <a:gd name="T17" fmla="*/ 5 w 5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8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5" y="7"/>
                      </a:lnTo>
                      <a:lnTo>
                        <a:pt x="4" y="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05" name="Freeform 394"/>
                <p:cNvSpPr>
                  <a:spLocks/>
                </p:cNvSpPr>
                <p:nvPr/>
              </p:nvSpPr>
              <p:spPr bwMode="auto">
                <a:xfrm>
                  <a:off x="2442" y="2392"/>
                  <a:ext cx="18" cy="19"/>
                </a:xfrm>
                <a:custGeom>
                  <a:avLst/>
                  <a:gdLst>
                    <a:gd name="T0" fmla="*/ 18 w 18"/>
                    <a:gd name="T1" fmla="*/ 3 h 19"/>
                    <a:gd name="T2" fmla="*/ 15 w 18"/>
                    <a:gd name="T3" fmla="*/ 7 h 19"/>
                    <a:gd name="T4" fmla="*/ 14 w 18"/>
                    <a:gd name="T5" fmla="*/ 10 h 19"/>
                    <a:gd name="T6" fmla="*/ 12 w 18"/>
                    <a:gd name="T7" fmla="*/ 13 h 19"/>
                    <a:gd name="T8" fmla="*/ 10 w 18"/>
                    <a:gd name="T9" fmla="*/ 15 h 19"/>
                    <a:gd name="T10" fmla="*/ 7 w 18"/>
                    <a:gd name="T11" fmla="*/ 17 h 19"/>
                    <a:gd name="T12" fmla="*/ 4 w 18"/>
                    <a:gd name="T13" fmla="*/ 19 h 19"/>
                    <a:gd name="T14" fmla="*/ 0 w 18"/>
                    <a:gd name="T15" fmla="*/ 19 h 19"/>
                    <a:gd name="T16" fmla="*/ 0 w 18"/>
                    <a:gd name="T17" fmla="*/ 11 h 19"/>
                    <a:gd name="T18" fmla="*/ 2 w 18"/>
                    <a:gd name="T19" fmla="*/ 11 h 19"/>
                    <a:gd name="T20" fmla="*/ 3 w 18"/>
                    <a:gd name="T21" fmla="*/ 11 h 19"/>
                    <a:gd name="T22" fmla="*/ 4 w 18"/>
                    <a:gd name="T23" fmla="*/ 10 h 19"/>
                    <a:gd name="T24" fmla="*/ 6 w 18"/>
                    <a:gd name="T25" fmla="*/ 8 h 19"/>
                    <a:gd name="T26" fmla="*/ 7 w 18"/>
                    <a:gd name="T27" fmla="*/ 6 h 19"/>
                    <a:gd name="T28" fmla="*/ 8 w 18"/>
                    <a:gd name="T29" fmla="*/ 4 h 19"/>
                    <a:gd name="T30" fmla="*/ 10 w 18"/>
                    <a:gd name="T31" fmla="*/ 0 h 19"/>
                    <a:gd name="T32" fmla="*/ 18 w 18"/>
                    <a:gd name="T33" fmla="*/ 3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9"/>
                    <a:gd name="T53" fmla="*/ 18 w 18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9">
                      <a:moveTo>
                        <a:pt x="18" y="3"/>
                      </a:moveTo>
                      <a:lnTo>
                        <a:pt x="15" y="7"/>
                      </a:lnTo>
                      <a:lnTo>
                        <a:pt x="14" y="10"/>
                      </a:lnTo>
                      <a:lnTo>
                        <a:pt x="12" y="13"/>
                      </a:lnTo>
                      <a:lnTo>
                        <a:pt x="10" y="15"/>
                      </a:lnTo>
                      <a:lnTo>
                        <a:pt x="7" y="17"/>
                      </a:lnTo>
                      <a:lnTo>
                        <a:pt x="4" y="19"/>
                      </a:lnTo>
                      <a:lnTo>
                        <a:pt x="0" y="19"/>
                      </a:lnTo>
                      <a:lnTo>
                        <a:pt x="0" y="11"/>
                      </a:lnTo>
                      <a:lnTo>
                        <a:pt x="2" y="11"/>
                      </a:lnTo>
                      <a:lnTo>
                        <a:pt x="3" y="11"/>
                      </a:lnTo>
                      <a:lnTo>
                        <a:pt x="4" y="10"/>
                      </a:lnTo>
                      <a:lnTo>
                        <a:pt x="6" y="8"/>
                      </a:lnTo>
                      <a:lnTo>
                        <a:pt x="7" y="6"/>
                      </a:lnTo>
                      <a:lnTo>
                        <a:pt x="8" y="4"/>
                      </a:lnTo>
                      <a:lnTo>
                        <a:pt x="10" y="0"/>
                      </a:lnTo>
                      <a:lnTo>
                        <a:pt x="18" y="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06" name="Freeform 395"/>
                <p:cNvSpPr>
                  <a:spLocks/>
                </p:cNvSpPr>
                <p:nvPr/>
              </p:nvSpPr>
              <p:spPr bwMode="auto">
                <a:xfrm>
                  <a:off x="2452" y="2392"/>
                  <a:ext cx="8" cy="3"/>
                </a:xfrm>
                <a:custGeom>
                  <a:avLst/>
                  <a:gdLst>
                    <a:gd name="T0" fmla="*/ 8 w 8"/>
                    <a:gd name="T1" fmla="*/ 3 h 3"/>
                    <a:gd name="T2" fmla="*/ 0 w 8"/>
                    <a:gd name="T3" fmla="*/ 0 h 3"/>
                    <a:gd name="T4" fmla="*/ 8 w 8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3"/>
                    <a:gd name="T11" fmla="*/ 8 w 8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3">
                      <a:moveTo>
                        <a:pt x="8" y="3"/>
                      </a:moveTo>
                      <a:lnTo>
                        <a:pt x="0" y="0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07" name="Freeform 396"/>
                <p:cNvSpPr>
                  <a:spLocks/>
                </p:cNvSpPr>
                <p:nvPr/>
              </p:nvSpPr>
              <p:spPr bwMode="auto">
                <a:xfrm>
                  <a:off x="2425" y="2384"/>
                  <a:ext cx="19" cy="27"/>
                </a:xfrm>
                <a:custGeom>
                  <a:avLst/>
                  <a:gdLst>
                    <a:gd name="T0" fmla="*/ 16 w 19"/>
                    <a:gd name="T1" fmla="*/ 27 h 27"/>
                    <a:gd name="T2" fmla="*/ 12 w 19"/>
                    <a:gd name="T3" fmla="*/ 25 h 27"/>
                    <a:gd name="T4" fmla="*/ 10 w 19"/>
                    <a:gd name="T5" fmla="*/ 23 h 27"/>
                    <a:gd name="T6" fmla="*/ 7 w 19"/>
                    <a:gd name="T7" fmla="*/ 19 h 27"/>
                    <a:gd name="T8" fmla="*/ 5 w 19"/>
                    <a:gd name="T9" fmla="*/ 16 h 27"/>
                    <a:gd name="T10" fmla="*/ 3 w 19"/>
                    <a:gd name="T11" fmla="*/ 9 h 27"/>
                    <a:gd name="T12" fmla="*/ 2 w 19"/>
                    <a:gd name="T13" fmla="*/ 7 h 27"/>
                    <a:gd name="T14" fmla="*/ 0 w 19"/>
                    <a:gd name="T15" fmla="*/ 4 h 27"/>
                    <a:gd name="T16" fmla="*/ 7 w 19"/>
                    <a:gd name="T17" fmla="*/ 0 h 27"/>
                    <a:gd name="T18" fmla="*/ 9 w 19"/>
                    <a:gd name="T19" fmla="*/ 3 h 27"/>
                    <a:gd name="T20" fmla="*/ 10 w 19"/>
                    <a:gd name="T21" fmla="*/ 6 h 27"/>
                    <a:gd name="T22" fmla="*/ 13 w 19"/>
                    <a:gd name="T23" fmla="*/ 13 h 27"/>
                    <a:gd name="T24" fmla="*/ 14 w 19"/>
                    <a:gd name="T25" fmla="*/ 15 h 27"/>
                    <a:gd name="T26" fmla="*/ 16 w 19"/>
                    <a:gd name="T27" fmla="*/ 17 h 27"/>
                    <a:gd name="T28" fmla="*/ 17 w 19"/>
                    <a:gd name="T29" fmla="*/ 19 h 27"/>
                    <a:gd name="T30" fmla="*/ 19 w 19"/>
                    <a:gd name="T31" fmla="*/ 19 h 27"/>
                    <a:gd name="T32" fmla="*/ 16 w 19"/>
                    <a:gd name="T33" fmla="*/ 27 h 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27"/>
                    <a:gd name="T53" fmla="*/ 19 w 19"/>
                    <a:gd name="T54" fmla="*/ 27 h 2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27">
                      <a:moveTo>
                        <a:pt x="16" y="27"/>
                      </a:moveTo>
                      <a:lnTo>
                        <a:pt x="12" y="25"/>
                      </a:lnTo>
                      <a:lnTo>
                        <a:pt x="10" y="23"/>
                      </a:lnTo>
                      <a:lnTo>
                        <a:pt x="7" y="19"/>
                      </a:lnTo>
                      <a:lnTo>
                        <a:pt x="5" y="16"/>
                      </a:lnTo>
                      <a:lnTo>
                        <a:pt x="3" y="9"/>
                      </a:lnTo>
                      <a:lnTo>
                        <a:pt x="2" y="7"/>
                      </a:lnTo>
                      <a:lnTo>
                        <a:pt x="0" y="4"/>
                      </a:lnTo>
                      <a:lnTo>
                        <a:pt x="7" y="0"/>
                      </a:lnTo>
                      <a:lnTo>
                        <a:pt x="9" y="3"/>
                      </a:lnTo>
                      <a:lnTo>
                        <a:pt x="10" y="6"/>
                      </a:lnTo>
                      <a:lnTo>
                        <a:pt x="13" y="13"/>
                      </a:lnTo>
                      <a:lnTo>
                        <a:pt x="14" y="15"/>
                      </a:lnTo>
                      <a:lnTo>
                        <a:pt x="16" y="17"/>
                      </a:lnTo>
                      <a:lnTo>
                        <a:pt x="17" y="19"/>
                      </a:lnTo>
                      <a:lnTo>
                        <a:pt x="19" y="19"/>
                      </a:lnTo>
                      <a:lnTo>
                        <a:pt x="16" y="2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08" name="Freeform 397"/>
                <p:cNvSpPr>
                  <a:spLocks/>
                </p:cNvSpPr>
                <p:nvPr/>
              </p:nvSpPr>
              <p:spPr bwMode="auto">
                <a:xfrm>
                  <a:off x="2441" y="2403"/>
                  <a:ext cx="3" cy="8"/>
                </a:xfrm>
                <a:custGeom>
                  <a:avLst/>
                  <a:gdLst>
                    <a:gd name="T0" fmla="*/ 1 w 3"/>
                    <a:gd name="T1" fmla="*/ 8 h 8"/>
                    <a:gd name="T2" fmla="*/ 0 w 3"/>
                    <a:gd name="T3" fmla="*/ 8 h 8"/>
                    <a:gd name="T4" fmla="*/ 3 w 3"/>
                    <a:gd name="T5" fmla="*/ 0 h 8"/>
                    <a:gd name="T6" fmla="*/ 1 w 3"/>
                    <a:gd name="T7" fmla="*/ 0 h 8"/>
                    <a:gd name="T8" fmla="*/ 1 w 3"/>
                    <a:gd name="T9" fmla="*/ 8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8"/>
                    <a:gd name="T17" fmla="*/ 3 w 3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8">
                      <a:moveTo>
                        <a:pt x="1" y="8"/>
                      </a:move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09" name="Freeform 398"/>
                <p:cNvSpPr>
                  <a:spLocks/>
                </p:cNvSpPr>
                <p:nvPr/>
              </p:nvSpPr>
              <p:spPr bwMode="auto">
                <a:xfrm>
                  <a:off x="2391" y="2376"/>
                  <a:ext cx="41" cy="13"/>
                </a:xfrm>
                <a:custGeom>
                  <a:avLst/>
                  <a:gdLst>
                    <a:gd name="T0" fmla="*/ 35 w 41"/>
                    <a:gd name="T1" fmla="*/ 13 h 13"/>
                    <a:gd name="T2" fmla="*/ 33 w 41"/>
                    <a:gd name="T3" fmla="*/ 11 h 13"/>
                    <a:gd name="T4" fmla="*/ 32 w 41"/>
                    <a:gd name="T5" fmla="*/ 9 h 13"/>
                    <a:gd name="T6" fmla="*/ 30 w 41"/>
                    <a:gd name="T7" fmla="*/ 8 h 13"/>
                    <a:gd name="T8" fmla="*/ 29 w 41"/>
                    <a:gd name="T9" fmla="*/ 8 h 13"/>
                    <a:gd name="T10" fmla="*/ 25 w 41"/>
                    <a:gd name="T11" fmla="*/ 7 h 13"/>
                    <a:gd name="T12" fmla="*/ 21 w 41"/>
                    <a:gd name="T13" fmla="*/ 8 h 13"/>
                    <a:gd name="T14" fmla="*/ 11 w 41"/>
                    <a:gd name="T15" fmla="*/ 10 h 13"/>
                    <a:gd name="T16" fmla="*/ 6 w 41"/>
                    <a:gd name="T17" fmla="*/ 11 h 13"/>
                    <a:gd name="T18" fmla="*/ 1 w 41"/>
                    <a:gd name="T19" fmla="*/ 11 h 13"/>
                    <a:gd name="T20" fmla="*/ 0 w 41"/>
                    <a:gd name="T21" fmla="*/ 4 h 13"/>
                    <a:gd name="T22" fmla="*/ 5 w 41"/>
                    <a:gd name="T23" fmla="*/ 3 h 13"/>
                    <a:gd name="T24" fmla="*/ 10 w 41"/>
                    <a:gd name="T25" fmla="*/ 2 h 13"/>
                    <a:gd name="T26" fmla="*/ 20 w 41"/>
                    <a:gd name="T27" fmla="*/ 0 h 13"/>
                    <a:gd name="T28" fmla="*/ 25 w 41"/>
                    <a:gd name="T29" fmla="*/ 0 h 13"/>
                    <a:gd name="T30" fmla="*/ 31 w 41"/>
                    <a:gd name="T31" fmla="*/ 0 h 13"/>
                    <a:gd name="T32" fmla="*/ 34 w 41"/>
                    <a:gd name="T33" fmla="*/ 1 h 13"/>
                    <a:gd name="T34" fmla="*/ 36 w 41"/>
                    <a:gd name="T35" fmla="*/ 3 h 13"/>
                    <a:gd name="T36" fmla="*/ 39 w 41"/>
                    <a:gd name="T37" fmla="*/ 5 h 13"/>
                    <a:gd name="T38" fmla="*/ 41 w 41"/>
                    <a:gd name="T39" fmla="*/ 8 h 13"/>
                    <a:gd name="T40" fmla="*/ 35 w 41"/>
                    <a:gd name="T41" fmla="*/ 13 h 1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1"/>
                    <a:gd name="T64" fmla="*/ 0 h 13"/>
                    <a:gd name="T65" fmla="*/ 41 w 41"/>
                    <a:gd name="T66" fmla="*/ 13 h 1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1" h="13">
                      <a:moveTo>
                        <a:pt x="35" y="13"/>
                      </a:moveTo>
                      <a:lnTo>
                        <a:pt x="33" y="11"/>
                      </a:lnTo>
                      <a:lnTo>
                        <a:pt x="32" y="9"/>
                      </a:lnTo>
                      <a:lnTo>
                        <a:pt x="30" y="8"/>
                      </a:lnTo>
                      <a:lnTo>
                        <a:pt x="29" y="8"/>
                      </a:lnTo>
                      <a:lnTo>
                        <a:pt x="25" y="7"/>
                      </a:lnTo>
                      <a:lnTo>
                        <a:pt x="21" y="8"/>
                      </a:lnTo>
                      <a:lnTo>
                        <a:pt x="11" y="10"/>
                      </a:lnTo>
                      <a:lnTo>
                        <a:pt x="6" y="11"/>
                      </a:lnTo>
                      <a:lnTo>
                        <a:pt x="1" y="11"/>
                      </a:lnTo>
                      <a:lnTo>
                        <a:pt x="0" y="4"/>
                      </a:lnTo>
                      <a:lnTo>
                        <a:pt x="5" y="3"/>
                      </a:lnTo>
                      <a:lnTo>
                        <a:pt x="10" y="2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4" y="1"/>
                      </a:lnTo>
                      <a:lnTo>
                        <a:pt x="36" y="3"/>
                      </a:lnTo>
                      <a:lnTo>
                        <a:pt x="39" y="5"/>
                      </a:lnTo>
                      <a:lnTo>
                        <a:pt x="41" y="8"/>
                      </a:lnTo>
                      <a:lnTo>
                        <a:pt x="35" y="1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10" name="Freeform 399"/>
                <p:cNvSpPr>
                  <a:spLocks/>
                </p:cNvSpPr>
                <p:nvPr/>
              </p:nvSpPr>
              <p:spPr bwMode="auto">
                <a:xfrm>
                  <a:off x="2425" y="2383"/>
                  <a:ext cx="7" cy="6"/>
                </a:xfrm>
                <a:custGeom>
                  <a:avLst/>
                  <a:gdLst>
                    <a:gd name="T0" fmla="*/ 7 w 7"/>
                    <a:gd name="T1" fmla="*/ 1 h 6"/>
                    <a:gd name="T2" fmla="*/ 7 w 7"/>
                    <a:gd name="T3" fmla="*/ 0 h 6"/>
                    <a:gd name="T4" fmla="*/ 7 w 7"/>
                    <a:gd name="T5" fmla="*/ 1 h 6"/>
                    <a:gd name="T6" fmla="*/ 1 w 7"/>
                    <a:gd name="T7" fmla="*/ 6 h 6"/>
                    <a:gd name="T8" fmla="*/ 0 w 7"/>
                    <a:gd name="T9" fmla="*/ 5 h 6"/>
                    <a:gd name="T10" fmla="*/ 7 w 7"/>
                    <a:gd name="T11" fmla="*/ 1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6"/>
                    <a:gd name="T20" fmla="*/ 7 w 7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6">
                      <a:moveTo>
                        <a:pt x="7" y="1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11" name="Freeform 400"/>
                <p:cNvSpPr>
                  <a:spLocks/>
                </p:cNvSpPr>
                <p:nvPr/>
              </p:nvSpPr>
              <p:spPr bwMode="auto">
                <a:xfrm>
                  <a:off x="2364" y="2379"/>
                  <a:ext cx="28" cy="9"/>
                </a:xfrm>
                <a:custGeom>
                  <a:avLst/>
                  <a:gdLst>
                    <a:gd name="T0" fmla="*/ 27 w 28"/>
                    <a:gd name="T1" fmla="*/ 8 h 9"/>
                    <a:gd name="T2" fmla="*/ 14 w 28"/>
                    <a:gd name="T3" fmla="*/ 7 h 9"/>
                    <a:gd name="T4" fmla="*/ 8 w 28"/>
                    <a:gd name="T5" fmla="*/ 8 h 9"/>
                    <a:gd name="T6" fmla="*/ 5 w 28"/>
                    <a:gd name="T7" fmla="*/ 8 h 9"/>
                    <a:gd name="T8" fmla="*/ 2 w 28"/>
                    <a:gd name="T9" fmla="*/ 9 h 9"/>
                    <a:gd name="T10" fmla="*/ 0 w 28"/>
                    <a:gd name="T11" fmla="*/ 1 h 9"/>
                    <a:gd name="T12" fmla="*/ 3 w 28"/>
                    <a:gd name="T13" fmla="*/ 0 h 9"/>
                    <a:gd name="T14" fmla="*/ 7 w 28"/>
                    <a:gd name="T15" fmla="*/ 0 h 9"/>
                    <a:gd name="T16" fmla="*/ 14 w 28"/>
                    <a:gd name="T17" fmla="*/ 0 h 9"/>
                    <a:gd name="T18" fmla="*/ 28 w 28"/>
                    <a:gd name="T19" fmla="*/ 1 h 9"/>
                    <a:gd name="T20" fmla="*/ 27 w 28"/>
                    <a:gd name="T21" fmla="*/ 8 h 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8"/>
                    <a:gd name="T34" fmla="*/ 0 h 9"/>
                    <a:gd name="T35" fmla="*/ 28 w 28"/>
                    <a:gd name="T36" fmla="*/ 9 h 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8" h="9">
                      <a:moveTo>
                        <a:pt x="27" y="8"/>
                      </a:moveTo>
                      <a:lnTo>
                        <a:pt x="14" y="7"/>
                      </a:lnTo>
                      <a:lnTo>
                        <a:pt x="8" y="8"/>
                      </a:lnTo>
                      <a:lnTo>
                        <a:pt x="5" y="8"/>
                      </a:lnTo>
                      <a:lnTo>
                        <a:pt x="2" y="9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8" y="1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12" name="Freeform 401"/>
                <p:cNvSpPr>
                  <a:spLocks/>
                </p:cNvSpPr>
                <p:nvPr/>
              </p:nvSpPr>
              <p:spPr bwMode="auto">
                <a:xfrm>
                  <a:off x="2391" y="2380"/>
                  <a:ext cx="1" cy="7"/>
                </a:xfrm>
                <a:custGeom>
                  <a:avLst/>
                  <a:gdLst>
                    <a:gd name="T0" fmla="*/ 1 w 1"/>
                    <a:gd name="T1" fmla="*/ 7 h 7"/>
                    <a:gd name="T2" fmla="*/ 0 w 1"/>
                    <a:gd name="T3" fmla="*/ 7 h 7"/>
                    <a:gd name="T4" fmla="*/ 1 w 1"/>
                    <a:gd name="T5" fmla="*/ 0 h 7"/>
                    <a:gd name="T6" fmla="*/ 0 w 1"/>
                    <a:gd name="T7" fmla="*/ 0 h 7"/>
                    <a:gd name="T8" fmla="*/ 1 w 1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7"/>
                    <a:gd name="T17" fmla="*/ 1 w 1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7">
                      <a:moveTo>
                        <a:pt x="1" y="7"/>
                      </a:moveTo>
                      <a:lnTo>
                        <a:pt x="0" y="7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13" name="Freeform 402"/>
                <p:cNvSpPr>
                  <a:spLocks/>
                </p:cNvSpPr>
                <p:nvPr/>
              </p:nvSpPr>
              <p:spPr bwMode="auto">
                <a:xfrm>
                  <a:off x="2321" y="2381"/>
                  <a:ext cx="46" cy="16"/>
                </a:xfrm>
                <a:custGeom>
                  <a:avLst/>
                  <a:gdLst>
                    <a:gd name="T0" fmla="*/ 46 w 46"/>
                    <a:gd name="T1" fmla="*/ 7 h 16"/>
                    <a:gd name="T2" fmla="*/ 31 w 46"/>
                    <a:gd name="T3" fmla="*/ 12 h 16"/>
                    <a:gd name="T4" fmla="*/ 24 w 46"/>
                    <a:gd name="T5" fmla="*/ 15 h 16"/>
                    <a:gd name="T6" fmla="*/ 18 w 46"/>
                    <a:gd name="T7" fmla="*/ 16 h 16"/>
                    <a:gd name="T8" fmla="*/ 12 w 46"/>
                    <a:gd name="T9" fmla="*/ 16 h 16"/>
                    <a:gd name="T10" fmla="*/ 8 w 46"/>
                    <a:gd name="T11" fmla="*/ 16 h 16"/>
                    <a:gd name="T12" fmla="*/ 6 w 46"/>
                    <a:gd name="T13" fmla="*/ 15 h 16"/>
                    <a:gd name="T14" fmla="*/ 3 w 46"/>
                    <a:gd name="T15" fmla="*/ 13 h 16"/>
                    <a:gd name="T16" fmla="*/ 1 w 46"/>
                    <a:gd name="T17" fmla="*/ 11 h 16"/>
                    <a:gd name="T18" fmla="*/ 0 w 46"/>
                    <a:gd name="T19" fmla="*/ 8 h 16"/>
                    <a:gd name="T20" fmla="*/ 0 w 46"/>
                    <a:gd name="T21" fmla="*/ 5 h 16"/>
                    <a:gd name="T22" fmla="*/ 8 w 46"/>
                    <a:gd name="T23" fmla="*/ 5 h 16"/>
                    <a:gd name="T24" fmla="*/ 8 w 46"/>
                    <a:gd name="T25" fmla="*/ 6 h 16"/>
                    <a:gd name="T26" fmla="*/ 8 w 46"/>
                    <a:gd name="T27" fmla="*/ 7 h 16"/>
                    <a:gd name="T28" fmla="*/ 9 w 46"/>
                    <a:gd name="T29" fmla="*/ 8 h 16"/>
                    <a:gd name="T30" fmla="*/ 9 w 46"/>
                    <a:gd name="T31" fmla="*/ 8 h 16"/>
                    <a:gd name="T32" fmla="*/ 10 w 46"/>
                    <a:gd name="T33" fmla="*/ 8 h 16"/>
                    <a:gd name="T34" fmla="*/ 12 w 46"/>
                    <a:gd name="T35" fmla="*/ 8 h 16"/>
                    <a:gd name="T36" fmla="*/ 16 w 46"/>
                    <a:gd name="T37" fmla="*/ 8 h 16"/>
                    <a:gd name="T38" fmla="*/ 22 w 46"/>
                    <a:gd name="T39" fmla="*/ 7 h 16"/>
                    <a:gd name="T40" fmla="*/ 29 w 46"/>
                    <a:gd name="T41" fmla="*/ 5 h 16"/>
                    <a:gd name="T42" fmla="*/ 42 w 46"/>
                    <a:gd name="T43" fmla="*/ 0 h 16"/>
                    <a:gd name="T44" fmla="*/ 46 w 46"/>
                    <a:gd name="T45" fmla="*/ 7 h 1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6"/>
                    <a:gd name="T70" fmla="*/ 0 h 16"/>
                    <a:gd name="T71" fmla="*/ 46 w 46"/>
                    <a:gd name="T72" fmla="*/ 16 h 1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6" h="16">
                      <a:moveTo>
                        <a:pt x="46" y="7"/>
                      </a:moveTo>
                      <a:lnTo>
                        <a:pt x="31" y="12"/>
                      </a:lnTo>
                      <a:lnTo>
                        <a:pt x="24" y="15"/>
                      </a:lnTo>
                      <a:lnTo>
                        <a:pt x="18" y="16"/>
                      </a:lnTo>
                      <a:lnTo>
                        <a:pt x="12" y="16"/>
                      </a:lnTo>
                      <a:lnTo>
                        <a:pt x="8" y="16"/>
                      </a:lnTo>
                      <a:lnTo>
                        <a:pt x="6" y="15"/>
                      </a:lnTo>
                      <a:lnTo>
                        <a:pt x="3" y="13"/>
                      </a:lnTo>
                      <a:lnTo>
                        <a:pt x="1" y="11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7"/>
                      </a:lnTo>
                      <a:lnTo>
                        <a:pt x="9" y="8"/>
                      </a:lnTo>
                      <a:lnTo>
                        <a:pt x="10" y="8"/>
                      </a:lnTo>
                      <a:lnTo>
                        <a:pt x="12" y="8"/>
                      </a:lnTo>
                      <a:lnTo>
                        <a:pt x="16" y="8"/>
                      </a:lnTo>
                      <a:lnTo>
                        <a:pt x="22" y="7"/>
                      </a:lnTo>
                      <a:lnTo>
                        <a:pt x="29" y="5"/>
                      </a:lnTo>
                      <a:lnTo>
                        <a:pt x="42" y="0"/>
                      </a:lnTo>
                      <a:lnTo>
                        <a:pt x="46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14" name="Freeform 403"/>
                <p:cNvSpPr>
                  <a:spLocks/>
                </p:cNvSpPr>
                <p:nvPr/>
              </p:nvSpPr>
              <p:spPr bwMode="auto">
                <a:xfrm>
                  <a:off x="2363" y="2380"/>
                  <a:ext cx="4" cy="8"/>
                </a:xfrm>
                <a:custGeom>
                  <a:avLst/>
                  <a:gdLst>
                    <a:gd name="T0" fmla="*/ 1 w 4"/>
                    <a:gd name="T1" fmla="*/ 0 h 8"/>
                    <a:gd name="T2" fmla="*/ 0 w 4"/>
                    <a:gd name="T3" fmla="*/ 1 h 8"/>
                    <a:gd name="T4" fmla="*/ 4 w 4"/>
                    <a:gd name="T5" fmla="*/ 8 h 8"/>
                    <a:gd name="T6" fmla="*/ 3 w 4"/>
                    <a:gd name="T7" fmla="*/ 8 h 8"/>
                    <a:gd name="T8" fmla="*/ 1 w 4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8"/>
                    <a:gd name="T17" fmla="*/ 4 w 4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8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4" y="8"/>
                      </a:lnTo>
                      <a:lnTo>
                        <a:pt x="3" y="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15" name="Freeform 404"/>
                <p:cNvSpPr>
                  <a:spLocks/>
                </p:cNvSpPr>
                <p:nvPr/>
              </p:nvSpPr>
              <p:spPr bwMode="auto">
                <a:xfrm>
                  <a:off x="2287" y="2355"/>
                  <a:ext cx="42" cy="31"/>
                </a:xfrm>
                <a:custGeom>
                  <a:avLst/>
                  <a:gdLst>
                    <a:gd name="T0" fmla="*/ 34 w 42"/>
                    <a:gd name="T1" fmla="*/ 31 h 31"/>
                    <a:gd name="T2" fmla="*/ 34 w 42"/>
                    <a:gd name="T3" fmla="*/ 29 h 31"/>
                    <a:gd name="T4" fmla="*/ 34 w 42"/>
                    <a:gd name="T5" fmla="*/ 27 h 31"/>
                    <a:gd name="T6" fmla="*/ 33 w 42"/>
                    <a:gd name="T7" fmla="*/ 25 h 31"/>
                    <a:gd name="T8" fmla="*/ 31 w 42"/>
                    <a:gd name="T9" fmla="*/ 23 h 31"/>
                    <a:gd name="T10" fmla="*/ 30 w 42"/>
                    <a:gd name="T11" fmla="*/ 21 h 31"/>
                    <a:gd name="T12" fmla="*/ 28 w 42"/>
                    <a:gd name="T13" fmla="*/ 19 h 31"/>
                    <a:gd name="T14" fmla="*/ 22 w 42"/>
                    <a:gd name="T15" fmla="*/ 16 h 31"/>
                    <a:gd name="T16" fmla="*/ 16 w 42"/>
                    <a:gd name="T17" fmla="*/ 13 h 31"/>
                    <a:gd name="T18" fmla="*/ 10 w 42"/>
                    <a:gd name="T19" fmla="*/ 11 h 31"/>
                    <a:gd name="T20" fmla="*/ 0 w 42"/>
                    <a:gd name="T21" fmla="*/ 7 h 31"/>
                    <a:gd name="T22" fmla="*/ 3 w 42"/>
                    <a:gd name="T23" fmla="*/ 0 h 31"/>
                    <a:gd name="T24" fmla="*/ 13 w 42"/>
                    <a:gd name="T25" fmla="*/ 4 h 31"/>
                    <a:gd name="T26" fmla="*/ 19 w 42"/>
                    <a:gd name="T27" fmla="*/ 6 h 31"/>
                    <a:gd name="T28" fmla="*/ 26 w 42"/>
                    <a:gd name="T29" fmla="*/ 9 h 31"/>
                    <a:gd name="T30" fmla="*/ 32 w 42"/>
                    <a:gd name="T31" fmla="*/ 13 h 31"/>
                    <a:gd name="T32" fmla="*/ 35 w 42"/>
                    <a:gd name="T33" fmla="*/ 15 h 31"/>
                    <a:gd name="T34" fmla="*/ 37 w 42"/>
                    <a:gd name="T35" fmla="*/ 18 h 31"/>
                    <a:gd name="T36" fmla="*/ 39 w 42"/>
                    <a:gd name="T37" fmla="*/ 20 h 31"/>
                    <a:gd name="T38" fmla="*/ 41 w 42"/>
                    <a:gd name="T39" fmla="*/ 24 h 31"/>
                    <a:gd name="T40" fmla="*/ 42 w 42"/>
                    <a:gd name="T41" fmla="*/ 27 h 31"/>
                    <a:gd name="T42" fmla="*/ 42 w 42"/>
                    <a:gd name="T43" fmla="*/ 31 h 31"/>
                    <a:gd name="T44" fmla="*/ 34 w 42"/>
                    <a:gd name="T45" fmla="*/ 31 h 3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2"/>
                    <a:gd name="T70" fmla="*/ 0 h 31"/>
                    <a:gd name="T71" fmla="*/ 42 w 42"/>
                    <a:gd name="T72" fmla="*/ 31 h 3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2" h="31">
                      <a:moveTo>
                        <a:pt x="34" y="31"/>
                      </a:moveTo>
                      <a:lnTo>
                        <a:pt x="34" y="29"/>
                      </a:lnTo>
                      <a:lnTo>
                        <a:pt x="34" y="27"/>
                      </a:lnTo>
                      <a:lnTo>
                        <a:pt x="33" y="25"/>
                      </a:lnTo>
                      <a:lnTo>
                        <a:pt x="31" y="23"/>
                      </a:lnTo>
                      <a:lnTo>
                        <a:pt x="30" y="21"/>
                      </a:lnTo>
                      <a:lnTo>
                        <a:pt x="28" y="19"/>
                      </a:lnTo>
                      <a:lnTo>
                        <a:pt x="22" y="16"/>
                      </a:lnTo>
                      <a:lnTo>
                        <a:pt x="16" y="13"/>
                      </a:lnTo>
                      <a:lnTo>
                        <a:pt x="10" y="11"/>
                      </a:lnTo>
                      <a:lnTo>
                        <a:pt x="0" y="7"/>
                      </a:lnTo>
                      <a:lnTo>
                        <a:pt x="3" y="0"/>
                      </a:lnTo>
                      <a:lnTo>
                        <a:pt x="13" y="4"/>
                      </a:lnTo>
                      <a:lnTo>
                        <a:pt x="19" y="6"/>
                      </a:lnTo>
                      <a:lnTo>
                        <a:pt x="26" y="9"/>
                      </a:lnTo>
                      <a:lnTo>
                        <a:pt x="32" y="13"/>
                      </a:lnTo>
                      <a:lnTo>
                        <a:pt x="35" y="15"/>
                      </a:lnTo>
                      <a:lnTo>
                        <a:pt x="37" y="18"/>
                      </a:lnTo>
                      <a:lnTo>
                        <a:pt x="39" y="20"/>
                      </a:lnTo>
                      <a:lnTo>
                        <a:pt x="41" y="24"/>
                      </a:lnTo>
                      <a:lnTo>
                        <a:pt x="42" y="27"/>
                      </a:lnTo>
                      <a:lnTo>
                        <a:pt x="42" y="31"/>
                      </a:lnTo>
                      <a:lnTo>
                        <a:pt x="34" y="3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16" name="Freeform 405"/>
                <p:cNvSpPr>
                  <a:spLocks/>
                </p:cNvSpPr>
                <p:nvPr/>
              </p:nvSpPr>
              <p:spPr bwMode="auto">
                <a:xfrm>
                  <a:off x="2254" y="2337"/>
                  <a:ext cx="36" cy="25"/>
                </a:xfrm>
                <a:custGeom>
                  <a:avLst/>
                  <a:gdLst>
                    <a:gd name="T0" fmla="*/ 32 w 36"/>
                    <a:gd name="T1" fmla="*/ 25 h 25"/>
                    <a:gd name="T2" fmla="*/ 28 w 36"/>
                    <a:gd name="T3" fmla="*/ 23 h 25"/>
                    <a:gd name="T4" fmla="*/ 23 w 36"/>
                    <a:gd name="T5" fmla="*/ 21 h 25"/>
                    <a:gd name="T6" fmla="*/ 16 w 36"/>
                    <a:gd name="T7" fmla="*/ 19 h 25"/>
                    <a:gd name="T8" fmla="*/ 11 w 36"/>
                    <a:gd name="T9" fmla="*/ 17 h 25"/>
                    <a:gd name="T10" fmla="*/ 8 w 36"/>
                    <a:gd name="T11" fmla="*/ 14 h 25"/>
                    <a:gd name="T12" fmla="*/ 4 w 36"/>
                    <a:gd name="T13" fmla="*/ 10 h 25"/>
                    <a:gd name="T14" fmla="*/ 0 w 36"/>
                    <a:gd name="T15" fmla="*/ 5 h 25"/>
                    <a:gd name="T16" fmla="*/ 6 w 36"/>
                    <a:gd name="T17" fmla="*/ 0 h 25"/>
                    <a:gd name="T18" fmla="*/ 10 w 36"/>
                    <a:gd name="T19" fmla="*/ 5 h 25"/>
                    <a:gd name="T20" fmla="*/ 13 w 36"/>
                    <a:gd name="T21" fmla="*/ 8 h 25"/>
                    <a:gd name="T22" fmla="*/ 16 w 36"/>
                    <a:gd name="T23" fmla="*/ 10 h 25"/>
                    <a:gd name="T24" fmla="*/ 19 w 36"/>
                    <a:gd name="T25" fmla="*/ 12 h 25"/>
                    <a:gd name="T26" fmla="*/ 26 w 36"/>
                    <a:gd name="T27" fmla="*/ 14 h 25"/>
                    <a:gd name="T28" fmla="*/ 31 w 36"/>
                    <a:gd name="T29" fmla="*/ 15 h 25"/>
                    <a:gd name="T30" fmla="*/ 36 w 36"/>
                    <a:gd name="T31" fmla="*/ 18 h 25"/>
                    <a:gd name="T32" fmla="*/ 32 w 36"/>
                    <a:gd name="T33" fmla="*/ 25 h 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6"/>
                    <a:gd name="T52" fmla="*/ 0 h 25"/>
                    <a:gd name="T53" fmla="*/ 36 w 36"/>
                    <a:gd name="T54" fmla="*/ 25 h 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6" h="25">
                      <a:moveTo>
                        <a:pt x="32" y="25"/>
                      </a:moveTo>
                      <a:lnTo>
                        <a:pt x="28" y="23"/>
                      </a:lnTo>
                      <a:lnTo>
                        <a:pt x="23" y="21"/>
                      </a:lnTo>
                      <a:lnTo>
                        <a:pt x="16" y="19"/>
                      </a:lnTo>
                      <a:lnTo>
                        <a:pt x="11" y="17"/>
                      </a:lnTo>
                      <a:lnTo>
                        <a:pt x="8" y="14"/>
                      </a:lnTo>
                      <a:lnTo>
                        <a:pt x="4" y="10"/>
                      </a:lnTo>
                      <a:lnTo>
                        <a:pt x="0" y="5"/>
                      </a:lnTo>
                      <a:lnTo>
                        <a:pt x="6" y="0"/>
                      </a:lnTo>
                      <a:lnTo>
                        <a:pt x="10" y="5"/>
                      </a:lnTo>
                      <a:lnTo>
                        <a:pt x="13" y="8"/>
                      </a:lnTo>
                      <a:lnTo>
                        <a:pt x="16" y="10"/>
                      </a:lnTo>
                      <a:lnTo>
                        <a:pt x="19" y="12"/>
                      </a:lnTo>
                      <a:lnTo>
                        <a:pt x="26" y="14"/>
                      </a:lnTo>
                      <a:lnTo>
                        <a:pt x="31" y="15"/>
                      </a:lnTo>
                      <a:lnTo>
                        <a:pt x="36" y="18"/>
                      </a:lnTo>
                      <a:lnTo>
                        <a:pt x="32" y="25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17" name="Freeform 406"/>
                <p:cNvSpPr>
                  <a:spLocks/>
                </p:cNvSpPr>
                <p:nvPr/>
              </p:nvSpPr>
              <p:spPr bwMode="auto">
                <a:xfrm>
                  <a:off x="2286" y="2355"/>
                  <a:ext cx="4" cy="7"/>
                </a:xfrm>
                <a:custGeom>
                  <a:avLst/>
                  <a:gdLst>
                    <a:gd name="T0" fmla="*/ 1 w 4"/>
                    <a:gd name="T1" fmla="*/ 7 h 7"/>
                    <a:gd name="T2" fmla="*/ 0 w 4"/>
                    <a:gd name="T3" fmla="*/ 7 h 7"/>
                    <a:gd name="T4" fmla="*/ 4 w 4"/>
                    <a:gd name="T5" fmla="*/ 0 h 7"/>
                    <a:gd name="T6" fmla="*/ 1 w 4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7"/>
                    <a:gd name="T14" fmla="*/ 4 w 4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7">
                      <a:moveTo>
                        <a:pt x="1" y="7"/>
                      </a:moveTo>
                      <a:lnTo>
                        <a:pt x="0" y="7"/>
                      </a:lnTo>
                      <a:lnTo>
                        <a:pt x="4" y="0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18" name="Freeform 407"/>
                <p:cNvSpPr>
                  <a:spLocks/>
                </p:cNvSpPr>
                <p:nvPr/>
              </p:nvSpPr>
              <p:spPr bwMode="auto">
                <a:xfrm>
                  <a:off x="2237" y="2314"/>
                  <a:ext cx="24" cy="28"/>
                </a:xfrm>
                <a:custGeom>
                  <a:avLst/>
                  <a:gdLst>
                    <a:gd name="T0" fmla="*/ 17 w 24"/>
                    <a:gd name="T1" fmla="*/ 28 h 28"/>
                    <a:gd name="T2" fmla="*/ 13 w 24"/>
                    <a:gd name="T3" fmla="*/ 22 h 28"/>
                    <a:gd name="T4" fmla="*/ 9 w 24"/>
                    <a:gd name="T5" fmla="*/ 15 h 28"/>
                    <a:gd name="T6" fmla="*/ 7 w 24"/>
                    <a:gd name="T7" fmla="*/ 13 h 28"/>
                    <a:gd name="T8" fmla="*/ 5 w 24"/>
                    <a:gd name="T9" fmla="*/ 10 h 28"/>
                    <a:gd name="T10" fmla="*/ 2 w 24"/>
                    <a:gd name="T11" fmla="*/ 8 h 28"/>
                    <a:gd name="T12" fmla="*/ 0 w 24"/>
                    <a:gd name="T13" fmla="*/ 6 h 28"/>
                    <a:gd name="T14" fmla="*/ 4 w 24"/>
                    <a:gd name="T15" fmla="*/ 0 h 28"/>
                    <a:gd name="T16" fmla="*/ 7 w 24"/>
                    <a:gd name="T17" fmla="*/ 2 h 28"/>
                    <a:gd name="T18" fmla="*/ 10 w 24"/>
                    <a:gd name="T19" fmla="*/ 4 h 28"/>
                    <a:gd name="T20" fmla="*/ 13 w 24"/>
                    <a:gd name="T21" fmla="*/ 7 h 28"/>
                    <a:gd name="T22" fmla="*/ 16 w 24"/>
                    <a:gd name="T23" fmla="*/ 11 h 28"/>
                    <a:gd name="T24" fmla="*/ 20 w 24"/>
                    <a:gd name="T25" fmla="*/ 18 h 28"/>
                    <a:gd name="T26" fmla="*/ 24 w 24"/>
                    <a:gd name="T27" fmla="*/ 24 h 28"/>
                    <a:gd name="T28" fmla="*/ 17 w 24"/>
                    <a:gd name="T29" fmla="*/ 28 h 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4"/>
                    <a:gd name="T46" fmla="*/ 0 h 28"/>
                    <a:gd name="T47" fmla="*/ 24 w 24"/>
                    <a:gd name="T48" fmla="*/ 28 h 2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4" h="28">
                      <a:moveTo>
                        <a:pt x="17" y="28"/>
                      </a:moveTo>
                      <a:lnTo>
                        <a:pt x="13" y="22"/>
                      </a:lnTo>
                      <a:lnTo>
                        <a:pt x="9" y="15"/>
                      </a:lnTo>
                      <a:lnTo>
                        <a:pt x="7" y="13"/>
                      </a:lnTo>
                      <a:lnTo>
                        <a:pt x="5" y="10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4" y="0"/>
                      </a:lnTo>
                      <a:lnTo>
                        <a:pt x="7" y="2"/>
                      </a:lnTo>
                      <a:lnTo>
                        <a:pt x="10" y="4"/>
                      </a:lnTo>
                      <a:lnTo>
                        <a:pt x="13" y="7"/>
                      </a:lnTo>
                      <a:lnTo>
                        <a:pt x="16" y="11"/>
                      </a:lnTo>
                      <a:lnTo>
                        <a:pt x="20" y="18"/>
                      </a:lnTo>
                      <a:lnTo>
                        <a:pt x="24" y="24"/>
                      </a:lnTo>
                      <a:lnTo>
                        <a:pt x="17" y="2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19" name="Freeform 408"/>
                <p:cNvSpPr>
                  <a:spLocks/>
                </p:cNvSpPr>
                <p:nvPr/>
              </p:nvSpPr>
              <p:spPr bwMode="auto">
                <a:xfrm>
                  <a:off x="2254" y="2337"/>
                  <a:ext cx="7" cy="5"/>
                </a:xfrm>
                <a:custGeom>
                  <a:avLst/>
                  <a:gdLst>
                    <a:gd name="T0" fmla="*/ 0 w 7"/>
                    <a:gd name="T1" fmla="*/ 5 h 5"/>
                    <a:gd name="T2" fmla="*/ 7 w 7"/>
                    <a:gd name="T3" fmla="*/ 1 h 5"/>
                    <a:gd name="T4" fmla="*/ 6 w 7"/>
                    <a:gd name="T5" fmla="*/ 0 h 5"/>
                    <a:gd name="T6" fmla="*/ 0 w 7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5"/>
                    <a:gd name="T14" fmla="*/ 7 w 7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5">
                      <a:moveTo>
                        <a:pt x="0" y="5"/>
                      </a:move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20" name="Freeform 409"/>
                <p:cNvSpPr>
                  <a:spLocks/>
                </p:cNvSpPr>
                <p:nvPr/>
              </p:nvSpPr>
              <p:spPr bwMode="auto">
                <a:xfrm>
                  <a:off x="2202" y="2312"/>
                  <a:ext cx="38" cy="23"/>
                </a:xfrm>
                <a:custGeom>
                  <a:avLst/>
                  <a:gdLst>
                    <a:gd name="T0" fmla="*/ 36 w 38"/>
                    <a:gd name="T1" fmla="*/ 9 h 23"/>
                    <a:gd name="T2" fmla="*/ 34 w 38"/>
                    <a:gd name="T3" fmla="*/ 8 h 23"/>
                    <a:gd name="T4" fmla="*/ 33 w 38"/>
                    <a:gd name="T5" fmla="*/ 8 h 23"/>
                    <a:gd name="T6" fmla="*/ 31 w 38"/>
                    <a:gd name="T7" fmla="*/ 9 h 23"/>
                    <a:gd name="T8" fmla="*/ 30 w 38"/>
                    <a:gd name="T9" fmla="*/ 9 h 23"/>
                    <a:gd name="T10" fmla="*/ 25 w 38"/>
                    <a:gd name="T11" fmla="*/ 12 h 23"/>
                    <a:gd name="T12" fmla="*/ 21 w 38"/>
                    <a:gd name="T13" fmla="*/ 16 h 23"/>
                    <a:gd name="T14" fmla="*/ 16 w 38"/>
                    <a:gd name="T15" fmla="*/ 19 h 23"/>
                    <a:gd name="T16" fmla="*/ 11 w 38"/>
                    <a:gd name="T17" fmla="*/ 22 h 23"/>
                    <a:gd name="T18" fmla="*/ 5 w 38"/>
                    <a:gd name="T19" fmla="*/ 23 h 23"/>
                    <a:gd name="T20" fmla="*/ 2 w 38"/>
                    <a:gd name="T21" fmla="*/ 22 h 23"/>
                    <a:gd name="T22" fmla="*/ 1 w 38"/>
                    <a:gd name="T23" fmla="*/ 21 h 23"/>
                    <a:gd name="T24" fmla="*/ 0 w 38"/>
                    <a:gd name="T25" fmla="*/ 20 h 23"/>
                    <a:gd name="T26" fmla="*/ 6 w 38"/>
                    <a:gd name="T27" fmla="*/ 15 h 23"/>
                    <a:gd name="T28" fmla="*/ 7 w 38"/>
                    <a:gd name="T29" fmla="*/ 16 h 23"/>
                    <a:gd name="T30" fmla="*/ 6 w 38"/>
                    <a:gd name="T31" fmla="*/ 15 h 23"/>
                    <a:gd name="T32" fmla="*/ 6 w 38"/>
                    <a:gd name="T33" fmla="*/ 16 h 23"/>
                    <a:gd name="T34" fmla="*/ 8 w 38"/>
                    <a:gd name="T35" fmla="*/ 15 h 23"/>
                    <a:gd name="T36" fmla="*/ 11 w 38"/>
                    <a:gd name="T37" fmla="*/ 13 h 23"/>
                    <a:gd name="T38" fmla="*/ 16 w 38"/>
                    <a:gd name="T39" fmla="*/ 10 h 23"/>
                    <a:gd name="T40" fmla="*/ 20 w 38"/>
                    <a:gd name="T41" fmla="*/ 6 h 23"/>
                    <a:gd name="T42" fmla="*/ 25 w 38"/>
                    <a:gd name="T43" fmla="*/ 3 h 23"/>
                    <a:gd name="T44" fmla="*/ 29 w 38"/>
                    <a:gd name="T45" fmla="*/ 1 h 23"/>
                    <a:gd name="T46" fmla="*/ 32 w 38"/>
                    <a:gd name="T47" fmla="*/ 0 h 23"/>
                    <a:gd name="T48" fmla="*/ 35 w 38"/>
                    <a:gd name="T49" fmla="*/ 0 h 23"/>
                    <a:gd name="T50" fmla="*/ 38 w 38"/>
                    <a:gd name="T51" fmla="*/ 1 h 23"/>
                    <a:gd name="T52" fmla="*/ 36 w 38"/>
                    <a:gd name="T53" fmla="*/ 9 h 2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"/>
                    <a:gd name="T82" fmla="*/ 0 h 23"/>
                    <a:gd name="T83" fmla="*/ 38 w 38"/>
                    <a:gd name="T84" fmla="*/ 23 h 2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" h="23">
                      <a:moveTo>
                        <a:pt x="36" y="9"/>
                      </a:moveTo>
                      <a:lnTo>
                        <a:pt x="34" y="8"/>
                      </a:lnTo>
                      <a:lnTo>
                        <a:pt x="33" y="8"/>
                      </a:lnTo>
                      <a:lnTo>
                        <a:pt x="31" y="9"/>
                      </a:lnTo>
                      <a:lnTo>
                        <a:pt x="30" y="9"/>
                      </a:lnTo>
                      <a:lnTo>
                        <a:pt x="25" y="12"/>
                      </a:lnTo>
                      <a:lnTo>
                        <a:pt x="21" y="16"/>
                      </a:lnTo>
                      <a:lnTo>
                        <a:pt x="16" y="19"/>
                      </a:lnTo>
                      <a:lnTo>
                        <a:pt x="11" y="22"/>
                      </a:lnTo>
                      <a:lnTo>
                        <a:pt x="5" y="23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0" y="20"/>
                      </a:lnTo>
                      <a:lnTo>
                        <a:pt x="6" y="15"/>
                      </a:lnTo>
                      <a:lnTo>
                        <a:pt x="7" y="16"/>
                      </a:lnTo>
                      <a:lnTo>
                        <a:pt x="6" y="15"/>
                      </a:lnTo>
                      <a:lnTo>
                        <a:pt x="6" y="16"/>
                      </a:lnTo>
                      <a:lnTo>
                        <a:pt x="8" y="15"/>
                      </a:lnTo>
                      <a:lnTo>
                        <a:pt x="11" y="13"/>
                      </a:lnTo>
                      <a:lnTo>
                        <a:pt x="16" y="10"/>
                      </a:lnTo>
                      <a:lnTo>
                        <a:pt x="20" y="6"/>
                      </a:lnTo>
                      <a:lnTo>
                        <a:pt x="25" y="3"/>
                      </a:lnTo>
                      <a:lnTo>
                        <a:pt x="29" y="1"/>
                      </a:lnTo>
                      <a:lnTo>
                        <a:pt x="32" y="0"/>
                      </a:lnTo>
                      <a:lnTo>
                        <a:pt x="35" y="0"/>
                      </a:lnTo>
                      <a:lnTo>
                        <a:pt x="38" y="1"/>
                      </a:lnTo>
                      <a:lnTo>
                        <a:pt x="36" y="9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21" name="Freeform 410"/>
                <p:cNvSpPr>
                  <a:spLocks/>
                </p:cNvSpPr>
                <p:nvPr/>
              </p:nvSpPr>
              <p:spPr bwMode="auto">
                <a:xfrm>
                  <a:off x="2237" y="2313"/>
                  <a:ext cx="4" cy="8"/>
                </a:xfrm>
                <a:custGeom>
                  <a:avLst/>
                  <a:gdLst>
                    <a:gd name="T0" fmla="*/ 4 w 4"/>
                    <a:gd name="T1" fmla="*/ 1 h 8"/>
                    <a:gd name="T2" fmla="*/ 3 w 4"/>
                    <a:gd name="T3" fmla="*/ 0 h 8"/>
                    <a:gd name="T4" fmla="*/ 1 w 4"/>
                    <a:gd name="T5" fmla="*/ 8 h 8"/>
                    <a:gd name="T6" fmla="*/ 0 w 4"/>
                    <a:gd name="T7" fmla="*/ 7 h 8"/>
                    <a:gd name="T8" fmla="*/ 4 w 4"/>
                    <a:gd name="T9" fmla="*/ 1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8"/>
                    <a:gd name="T17" fmla="*/ 4 w 4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8">
                      <a:moveTo>
                        <a:pt x="4" y="1"/>
                      </a:moveTo>
                      <a:lnTo>
                        <a:pt x="3" y="0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22" name="Freeform 411"/>
                <p:cNvSpPr>
                  <a:spLocks/>
                </p:cNvSpPr>
                <p:nvPr/>
              </p:nvSpPr>
              <p:spPr bwMode="auto">
                <a:xfrm>
                  <a:off x="2200" y="2294"/>
                  <a:ext cx="15" cy="37"/>
                </a:xfrm>
                <a:custGeom>
                  <a:avLst/>
                  <a:gdLst>
                    <a:gd name="T0" fmla="*/ 2 w 15"/>
                    <a:gd name="T1" fmla="*/ 37 h 37"/>
                    <a:gd name="T2" fmla="*/ 1 w 15"/>
                    <a:gd name="T3" fmla="*/ 35 h 37"/>
                    <a:gd name="T4" fmla="*/ 0 w 15"/>
                    <a:gd name="T5" fmla="*/ 33 h 37"/>
                    <a:gd name="T6" fmla="*/ 0 w 15"/>
                    <a:gd name="T7" fmla="*/ 28 h 37"/>
                    <a:gd name="T8" fmla="*/ 1 w 15"/>
                    <a:gd name="T9" fmla="*/ 23 h 37"/>
                    <a:gd name="T10" fmla="*/ 2 w 15"/>
                    <a:gd name="T11" fmla="*/ 17 h 37"/>
                    <a:gd name="T12" fmla="*/ 5 w 15"/>
                    <a:gd name="T13" fmla="*/ 8 h 37"/>
                    <a:gd name="T14" fmla="*/ 8 w 15"/>
                    <a:gd name="T15" fmla="*/ 0 h 37"/>
                    <a:gd name="T16" fmla="*/ 15 w 15"/>
                    <a:gd name="T17" fmla="*/ 2 h 37"/>
                    <a:gd name="T18" fmla="*/ 13 w 15"/>
                    <a:gd name="T19" fmla="*/ 10 h 37"/>
                    <a:gd name="T20" fmla="*/ 10 w 15"/>
                    <a:gd name="T21" fmla="*/ 20 h 37"/>
                    <a:gd name="T22" fmla="*/ 9 w 15"/>
                    <a:gd name="T23" fmla="*/ 24 h 37"/>
                    <a:gd name="T24" fmla="*/ 8 w 15"/>
                    <a:gd name="T25" fmla="*/ 29 h 37"/>
                    <a:gd name="T26" fmla="*/ 8 w 15"/>
                    <a:gd name="T27" fmla="*/ 32 h 37"/>
                    <a:gd name="T28" fmla="*/ 8 w 15"/>
                    <a:gd name="T29" fmla="*/ 33 h 37"/>
                    <a:gd name="T30" fmla="*/ 9 w 15"/>
                    <a:gd name="T31" fmla="*/ 34 h 37"/>
                    <a:gd name="T32" fmla="*/ 2 w 15"/>
                    <a:gd name="T33" fmla="*/ 37 h 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37"/>
                    <a:gd name="T53" fmla="*/ 15 w 15"/>
                    <a:gd name="T54" fmla="*/ 37 h 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37">
                      <a:moveTo>
                        <a:pt x="2" y="37"/>
                      </a:moveTo>
                      <a:lnTo>
                        <a:pt x="1" y="35"/>
                      </a:lnTo>
                      <a:lnTo>
                        <a:pt x="0" y="33"/>
                      </a:lnTo>
                      <a:lnTo>
                        <a:pt x="0" y="28"/>
                      </a:lnTo>
                      <a:lnTo>
                        <a:pt x="1" y="23"/>
                      </a:lnTo>
                      <a:lnTo>
                        <a:pt x="2" y="17"/>
                      </a:lnTo>
                      <a:lnTo>
                        <a:pt x="5" y="8"/>
                      </a:lnTo>
                      <a:lnTo>
                        <a:pt x="8" y="0"/>
                      </a:lnTo>
                      <a:lnTo>
                        <a:pt x="15" y="2"/>
                      </a:lnTo>
                      <a:lnTo>
                        <a:pt x="13" y="10"/>
                      </a:lnTo>
                      <a:lnTo>
                        <a:pt x="10" y="20"/>
                      </a:lnTo>
                      <a:lnTo>
                        <a:pt x="9" y="24"/>
                      </a:lnTo>
                      <a:lnTo>
                        <a:pt x="8" y="29"/>
                      </a:lnTo>
                      <a:lnTo>
                        <a:pt x="8" y="32"/>
                      </a:lnTo>
                      <a:lnTo>
                        <a:pt x="8" y="33"/>
                      </a:lnTo>
                      <a:lnTo>
                        <a:pt x="9" y="34"/>
                      </a:lnTo>
                      <a:lnTo>
                        <a:pt x="2" y="3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23" name="Freeform 412"/>
                <p:cNvSpPr>
                  <a:spLocks/>
                </p:cNvSpPr>
                <p:nvPr/>
              </p:nvSpPr>
              <p:spPr bwMode="auto">
                <a:xfrm>
                  <a:off x="2202" y="2327"/>
                  <a:ext cx="7" cy="5"/>
                </a:xfrm>
                <a:custGeom>
                  <a:avLst/>
                  <a:gdLst>
                    <a:gd name="T0" fmla="*/ 0 w 7"/>
                    <a:gd name="T1" fmla="*/ 5 h 5"/>
                    <a:gd name="T2" fmla="*/ 0 w 7"/>
                    <a:gd name="T3" fmla="*/ 4 h 5"/>
                    <a:gd name="T4" fmla="*/ 7 w 7"/>
                    <a:gd name="T5" fmla="*/ 1 h 5"/>
                    <a:gd name="T6" fmla="*/ 6 w 7"/>
                    <a:gd name="T7" fmla="*/ 0 h 5"/>
                    <a:gd name="T8" fmla="*/ 0 w 7"/>
                    <a:gd name="T9" fmla="*/ 5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5"/>
                    <a:gd name="T17" fmla="*/ 7 w 7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5">
                      <a:moveTo>
                        <a:pt x="0" y="5"/>
                      </a:moveTo>
                      <a:lnTo>
                        <a:pt x="0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24" name="Freeform 413"/>
                <p:cNvSpPr>
                  <a:spLocks/>
                </p:cNvSpPr>
                <p:nvPr/>
              </p:nvSpPr>
              <p:spPr bwMode="auto">
                <a:xfrm>
                  <a:off x="2195" y="2260"/>
                  <a:ext cx="21" cy="36"/>
                </a:xfrm>
                <a:custGeom>
                  <a:avLst/>
                  <a:gdLst>
                    <a:gd name="T0" fmla="*/ 12 w 21"/>
                    <a:gd name="T1" fmla="*/ 35 h 36"/>
                    <a:gd name="T2" fmla="*/ 13 w 21"/>
                    <a:gd name="T3" fmla="*/ 30 h 36"/>
                    <a:gd name="T4" fmla="*/ 12 w 21"/>
                    <a:gd name="T5" fmla="*/ 26 h 36"/>
                    <a:gd name="T6" fmla="*/ 11 w 21"/>
                    <a:gd name="T7" fmla="*/ 23 h 36"/>
                    <a:gd name="T8" fmla="*/ 10 w 21"/>
                    <a:gd name="T9" fmla="*/ 20 h 36"/>
                    <a:gd name="T10" fmla="*/ 5 w 21"/>
                    <a:gd name="T11" fmla="*/ 12 h 36"/>
                    <a:gd name="T12" fmla="*/ 3 w 21"/>
                    <a:gd name="T13" fmla="*/ 8 h 36"/>
                    <a:gd name="T14" fmla="*/ 0 w 21"/>
                    <a:gd name="T15" fmla="*/ 3 h 36"/>
                    <a:gd name="T16" fmla="*/ 7 w 21"/>
                    <a:gd name="T17" fmla="*/ 0 h 36"/>
                    <a:gd name="T18" fmla="*/ 10 w 21"/>
                    <a:gd name="T19" fmla="*/ 4 h 36"/>
                    <a:gd name="T20" fmla="*/ 12 w 21"/>
                    <a:gd name="T21" fmla="*/ 8 h 36"/>
                    <a:gd name="T22" fmla="*/ 17 w 21"/>
                    <a:gd name="T23" fmla="*/ 15 h 36"/>
                    <a:gd name="T24" fmla="*/ 19 w 21"/>
                    <a:gd name="T25" fmla="*/ 20 h 36"/>
                    <a:gd name="T26" fmla="*/ 20 w 21"/>
                    <a:gd name="T27" fmla="*/ 25 h 36"/>
                    <a:gd name="T28" fmla="*/ 21 w 21"/>
                    <a:gd name="T29" fmla="*/ 30 h 36"/>
                    <a:gd name="T30" fmla="*/ 20 w 21"/>
                    <a:gd name="T31" fmla="*/ 36 h 36"/>
                    <a:gd name="T32" fmla="*/ 12 w 21"/>
                    <a:gd name="T33" fmla="*/ 35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1"/>
                    <a:gd name="T52" fmla="*/ 0 h 36"/>
                    <a:gd name="T53" fmla="*/ 21 w 21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1" h="36">
                      <a:moveTo>
                        <a:pt x="12" y="35"/>
                      </a:moveTo>
                      <a:lnTo>
                        <a:pt x="13" y="30"/>
                      </a:lnTo>
                      <a:lnTo>
                        <a:pt x="12" y="26"/>
                      </a:lnTo>
                      <a:lnTo>
                        <a:pt x="11" y="23"/>
                      </a:lnTo>
                      <a:lnTo>
                        <a:pt x="10" y="20"/>
                      </a:lnTo>
                      <a:lnTo>
                        <a:pt x="5" y="12"/>
                      </a:lnTo>
                      <a:lnTo>
                        <a:pt x="3" y="8"/>
                      </a:lnTo>
                      <a:lnTo>
                        <a:pt x="0" y="3"/>
                      </a:lnTo>
                      <a:lnTo>
                        <a:pt x="7" y="0"/>
                      </a:lnTo>
                      <a:lnTo>
                        <a:pt x="10" y="4"/>
                      </a:lnTo>
                      <a:lnTo>
                        <a:pt x="12" y="8"/>
                      </a:lnTo>
                      <a:lnTo>
                        <a:pt x="17" y="15"/>
                      </a:lnTo>
                      <a:lnTo>
                        <a:pt x="19" y="20"/>
                      </a:lnTo>
                      <a:lnTo>
                        <a:pt x="20" y="25"/>
                      </a:lnTo>
                      <a:lnTo>
                        <a:pt x="21" y="30"/>
                      </a:lnTo>
                      <a:lnTo>
                        <a:pt x="20" y="36"/>
                      </a:lnTo>
                      <a:lnTo>
                        <a:pt x="12" y="35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25" name="Freeform 414"/>
                <p:cNvSpPr>
                  <a:spLocks/>
                </p:cNvSpPr>
                <p:nvPr/>
              </p:nvSpPr>
              <p:spPr bwMode="auto">
                <a:xfrm>
                  <a:off x="2207" y="2294"/>
                  <a:ext cx="8" cy="2"/>
                </a:xfrm>
                <a:custGeom>
                  <a:avLst/>
                  <a:gdLst>
                    <a:gd name="T0" fmla="*/ 8 w 8"/>
                    <a:gd name="T1" fmla="*/ 2 h 2"/>
                    <a:gd name="T2" fmla="*/ 0 w 8"/>
                    <a:gd name="T3" fmla="*/ 1 h 2"/>
                    <a:gd name="T4" fmla="*/ 1 w 8"/>
                    <a:gd name="T5" fmla="*/ 0 h 2"/>
                    <a:gd name="T6" fmla="*/ 8 w 8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2"/>
                    <a:gd name="T14" fmla="*/ 8 w 8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2">
                      <a:moveTo>
                        <a:pt x="8" y="2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26" name="Freeform 415"/>
                <p:cNvSpPr>
                  <a:spLocks/>
                </p:cNvSpPr>
                <p:nvPr/>
              </p:nvSpPr>
              <p:spPr bwMode="auto">
                <a:xfrm>
                  <a:off x="2176" y="2220"/>
                  <a:ext cx="26" cy="43"/>
                </a:xfrm>
                <a:custGeom>
                  <a:avLst/>
                  <a:gdLst>
                    <a:gd name="T0" fmla="*/ 19 w 26"/>
                    <a:gd name="T1" fmla="*/ 43 h 43"/>
                    <a:gd name="T2" fmla="*/ 17 w 26"/>
                    <a:gd name="T3" fmla="*/ 38 h 43"/>
                    <a:gd name="T4" fmla="*/ 15 w 26"/>
                    <a:gd name="T5" fmla="*/ 32 h 43"/>
                    <a:gd name="T6" fmla="*/ 12 w 26"/>
                    <a:gd name="T7" fmla="*/ 22 h 43"/>
                    <a:gd name="T8" fmla="*/ 10 w 26"/>
                    <a:gd name="T9" fmla="*/ 17 h 43"/>
                    <a:gd name="T10" fmla="*/ 8 w 26"/>
                    <a:gd name="T11" fmla="*/ 13 h 43"/>
                    <a:gd name="T12" fmla="*/ 5 w 26"/>
                    <a:gd name="T13" fmla="*/ 9 h 43"/>
                    <a:gd name="T14" fmla="*/ 0 w 26"/>
                    <a:gd name="T15" fmla="*/ 6 h 43"/>
                    <a:gd name="T16" fmla="*/ 5 w 26"/>
                    <a:gd name="T17" fmla="*/ 0 h 43"/>
                    <a:gd name="T18" fmla="*/ 10 w 26"/>
                    <a:gd name="T19" fmla="*/ 4 h 43"/>
                    <a:gd name="T20" fmla="*/ 14 w 26"/>
                    <a:gd name="T21" fmla="*/ 8 h 43"/>
                    <a:gd name="T22" fmla="*/ 17 w 26"/>
                    <a:gd name="T23" fmla="*/ 13 h 43"/>
                    <a:gd name="T24" fmla="*/ 20 w 26"/>
                    <a:gd name="T25" fmla="*/ 19 h 43"/>
                    <a:gd name="T26" fmla="*/ 23 w 26"/>
                    <a:gd name="T27" fmla="*/ 30 h 43"/>
                    <a:gd name="T28" fmla="*/ 25 w 26"/>
                    <a:gd name="T29" fmla="*/ 35 h 43"/>
                    <a:gd name="T30" fmla="*/ 26 w 26"/>
                    <a:gd name="T31" fmla="*/ 40 h 43"/>
                    <a:gd name="T32" fmla="*/ 19 w 26"/>
                    <a:gd name="T33" fmla="*/ 43 h 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43"/>
                    <a:gd name="T53" fmla="*/ 26 w 26"/>
                    <a:gd name="T54" fmla="*/ 43 h 4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43">
                      <a:moveTo>
                        <a:pt x="19" y="43"/>
                      </a:moveTo>
                      <a:lnTo>
                        <a:pt x="17" y="38"/>
                      </a:lnTo>
                      <a:lnTo>
                        <a:pt x="15" y="32"/>
                      </a:lnTo>
                      <a:lnTo>
                        <a:pt x="12" y="22"/>
                      </a:lnTo>
                      <a:lnTo>
                        <a:pt x="10" y="17"/>
                      </a:lnTo>
                      <a:lnTo>
                        <a:pt x="8" y="13"/>
                      </a:lnTo>
                      <a:lnTo>
                        <a:pt x="5" y="9"/>
                      </a:lnTo>
                      <a:lnTo>
                        <a:pt x="0" y="6"/>
                      </a:lnTo>
                      <a:lnTo>
                        <a:pt x="5" y="0"/>
                      </a:lnTo>
                      <a:lnTo>
                        <a:pt x="10" y="4"/>
                      </a:lnTo>
                      <a:lnTo>
                        <a:pt x="14" y="8"/>
                      </a:lnTo>
                      <a:lnTo>
                        <a:pt x="17" y="13"/>
                      </a:lnTo>
                      <a:lnTo>
                        <a:pt x="20" y="19"/>
                      </a:lnTo>
                      <a:lnTo>
                        <a:pt x="23" y="30"/>
                      </a:lnTo>
                      <a:lnTo>
                        <a:pt x="25" y="35"/>
                      </a:lnTo>
                      <a:lnTo>
                        <a:pt x="26" y="40"/>
                      </a:lnTo>
                      <a:lnTo>
                        <a:pt x="19" y="4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27" name="Freeform 416"/>
                <p:cNvSpPr>
                  <a:spLocks/>
                </p:cNvSpPr>
                <p:nvPr/>
              </p:nvSpPr>
              <p:spPr bwMode="auto">
                <a:xfrm>
                  <a:off x="2195" y="2260"/>
                  <a:ext cx="7" cy="3"/>
                </a:xfrm>
                <a:custGeom>
                  <a:avLst/>
                  <a:gdLst>
                    <a:gd name="T0" fmla="*/ 0 w 7"/>
                    <a:gd name="T1" fmla="*/ 3 h 3"/>
                    <a:gd name="T2" fmla="*/ 7 w 7"/>
                    <a:gd name="T3" fmla="*/ 0 h 3"/>
                    <a:gd name="T4" fmla="*/ 0 w 7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3"/>
                    <a:gd name="T11" fmla="*/ 7 w 7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3">
                      <a:moveTo>
                        <a:pt x="0" y="3"/>
                      </a:moveTo>
                      <a:lnTo>
                        <a:pt x="7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28" name="Freeform 417"/>
                <p:cNvSpPr>
                  <a:spLocks/>
                </p:cNvSpPr>
                <p:nvPr/>
              </p:nvSpPr>
              <p:spPr bwMode="auto">
                <a:xfrm>
                  <a:off x="2169" y="2198"/>
                  <a:ext cx="12" cy="28"/>
                </a:xfrm>
                <a:custGeom>
                  <a:avLst/>
                  <a:gdLst>
                    <a:gd name="T0" fmla="*/ 8 w 12"/>
                    <a:gd name="T1" fmla="*/ 28 h 28"/>
                    <a:gd name="T2" fmla="*/ 6 w 12"/>
                    <a:gd name="T3" fmla="*/ 27 h 28"/>
                    <a:gd name="T4" fmla="*/ 5 w 12"/>
                    <a:gd name="T5" fmla="*/ 26 h 28"/>
                    <a:gd name="T6" fmla="*/ 3 w 12"/>
                    <a:gd name="T7" fmla="*/ 23 h 28"/>
                    <a:gd name="T8" fmla="*/ 1 w 12"/>
                    <a:gd name="T9" fmla="*/ 19 h 28"/>
                    <a:gd name="T10" fmla="*/ 0 w 12"/>
                    <a:gd name="T11" fmla="*/ 15 h 28"/>
                    <a:gd name="T12" fmla="*/ 0 w 12"/>
                    <a:gd name="T13" fmla="*/ 11 h 28"/>
                    <a:gd name="T14" fmla="*/ 0 w 12"/>
                    <a:gd name="T15" fmla="*/ 7 h 28"/>
                    <a:gd name="T16" fmla="*/ 1 w 12"/>
                    <a:gd name="T17" fmla="*/ 3 h 28"/>
                    <a:gd name="T18" fmla="*/ 3 w 12"/>
                    <a:gd name="T19" fmla="*/ 0 h 28"/>
                    <a:gd name="T20" fmla="*/ 9 w 12"/>
                    <a:gd name="T21" fmla="*/ 6 h 28"/>
                    <a:gd name="T22" fmla="*/ 8 w 12"/>
                    <a:gd name="T23" fmla="*/ 7 h 28"/>
                    <a:gd name="T24" fmla="*/ 8 w 12"/>
                    <a:gd name="T25" fmla="*/ 8 h 28"/>
                    <a:gd name="T26" fmla="*/ 7 w 12"/>
                    <a:gd name="T27" fmla="*/ 11 h 28"/>
                    <a:gd name="T28" fmla="*/ 8 w 12"/>
                    <a:gd name="T29" fmla="*/ 14 h 28"/>
                    <a:gd name="T30" fmla="*/ 9 w 12"/>
                    <a:gd name="T31" fmla="*/ 17 h 28"/>
                    <a:gd name="T32" fmla="*/ 10 w 12"/>
                    <a:gd name="T33" fmla="*/ 19 h 28"/>
                    <a:gd name="T34" fmla="*/ 11 w 12"/>
                    <a:gd name="T35" fmla="*/ 21 h 28"/>
                    <a:gd name="T36" fmla="*/ 11 w 12"/>
                    <a:gd name="T37" fmla="*/ 21 h 28"/>
                    <a:gd name="T38" fmla="*/ 12 w 12"/>
                    <a:gd name="T39" fmla="*/ 22 h 28"/>
                    <a:gd name="T40" fmla="*/ 8 w 12"/>
                    <a:gd name="T41" fmla="*/ 28 h 2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2"/>
                    <a:gd name="T64" fmla="*/ 0 h 28"/>
                    <a:gd name="T65" fmla="*/ 12 w 12"/>
                    <a:gd name="T66" fmla="*/ 28 h 2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2" h="28">
                      <a:moveTo>
                        <a:pt x="8" y="28"/>
                      </a:moveTo>
                      <a:lnTo>
                        <a:pt x="6" y="27"/>
                      </a:lnTo>
                      <a:lnTo>
                        <a:pt x="5" y="26"/>
                      </a:lnTo>
                      <a:lnTo>
                        <a:pt x="3" y="23"/>
                      </a:lnTo>
                      <a:lnTo>
                        <a:pt x="1" y="19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0" y="7"/>
                      </a:lnTo>
                      <a:lnTo>
                        <a:pt x="1" y="3"/>
                      </a:lnTo>
                      <a:lnTo>
                        <a:pt x="3" y="0"/>
                      </a:lnTo>
                      <a:lnTo>
                        <a:pt x="9" y="6"/>
                      </a:lnTo>
                      <a:lnTo>
                        <a:pt x="8" y="7"/>
                      </a:lnTo>
                      <a:lnTo>
                        <a:pt x="8" y="8"/>
                      </a:lnTo>
                      <a:lnTo>
                        <a:pt x="7" y="11"/>
                      </a:lnTo>
                      <a:lnTo>
                        <a:pt x="8" y="14"/>
                      </a:lnTo>
                      <a:lnTo>
                        <a:pt x="9" y="17"/>
                      </a:lnTo>
                      <a:lnTo>
                        <a:pt x="10" y="19"/>
                      </a:lnTo>
                      <a:lnTo>
                        <a:pt x="11" y="21"/>
                      </a:lnTo>
                      <a:lnTo>
                        <a:pt x="12" y="22"/>
                      </a:lnTo>
                      <a:lnTo>
                        <a:pt x="8" y="2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29" name="Freeform 418"/>
                <p:cNvSpPr>
                  <a:spLocks/>
                </p:cNvSpPr>
                <p:nvPr/>
              </p:nvSpPr>
              <p:spPr bwMode="auto">
                <a:xfrm>
                  <a:off x="2176" y="2220"/>
                  <a:ext cx="5" cy="6"/>
                </a:xfrm>
                <a:custGeom>
                  <a:avLst/>
                  <a:gdLst>
                    <a:gd name="T0" fmla="*/ 5 w 5"/>
                    <a:gd name="T1" fmla="*/ 0 h 6"/>
                    <a:gd name="T2" fmla="*/ 1 w 5"/>
                    <a:gd name="T3" fmla="*/ 6 h 6"/>
                    <a:gd name="T4" fmla="*/ 0 w 5"/>
                    <a:gd name="T5" fmla="*/ 6 h 6"/>
                    <a:gd name="T6" fmla="*/ 5 w 5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6"/>
                    <a:gd name="T14" fmla="*/ 5 w 5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6">
                      <a:moveTo>
                        <a:pt x="5" y="0"/>
                      </a:move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30" name="Freeform 419"/>
                <p:cNvSpPr>
                  <a:spLocks/>
                </p:cNvSpPr>
                <p:nvPr/>
              </p:nvSpPr>
              <p:spPr bwMode="auto">
                <a:xfrm>
                  <a:off x="2170" y="2169"/>
                  <a:ext cx="13" cy="35"/>
                </a:xfrm>
                <a:custGeom>
                  <a:avLst/>
                  <a:gdLst>
                    <a:gd name="T0" fmla="*/ 2 w 13"/>
                    <a:gd name="T1" fmla="*/ 29 h 35"/>
                    <a:gd name="T2" fmla="*/ 5 w 13"/>
                    <a:gd name="T3" fmla="*/ 26 h 35"/>
                    <a:gd name="T4" fmla="*/ 5 w 13"/>
                    <a:gd name="T5" fmla="*/ 26 h 35"/>
                    <a:gd name="T6" fmla="*/ 6 w 13"/>
                    <a:gd name="T7" fmla="*/ 25 h 35"/>
                    <a:gd name="T8" fmla="*/ 6 w 13"/>
                    <a:gd name="T9" fmla="*/ 22 h 35"/>
                    <a:gd name="T10" fmla="*/ 5 w 13"/>
                    <a:gd name="T11" fmla="*/ 18 h 35"/>
                    <a:gd name="T12" fmla="*/ 2 w 13"/>
                    <a:gd name="T13" fmla="*/ 10 h 35"/>
                    <a:gd name="T14" fmla="*/ 1 w 13"/>
                    <a:gd name="T15" fmla="*/ 5 h 35"/>
                    <a:gd name="T16" fmla="*/ 0 w 13"/>
                    <a:gd name="T17" fmla="*/ 1 h 35"/>
                    <a:gd name="T18" fmla="*/ 8 w 13"/>
                    <a:gd name="T19" fmla="*/ 0 h 35"/>
                    <a:gd name="T20" fmla="*/ 8 w 13"/>
                    <a:gd name="T21" fmla="*/ 4 h 35"/>
                    <a:gd name="T22" fmla="*/ 10 w 13"/>
                    <a:gd name="T23" fmla="*/ 8 h 35"/>
                    <a:gd name="T24" fmla="*/ 12 w 13"/>
                    <a:gd name="T25" fmla="*/ 16 h 35"/>
                    <a:gd name="T26" fmla="*/ 13 w 13"/>
                    <a:gd name="T27" fmla="*/ 21 h 35"/>
                    <a:gd name="T28" fmla="*/ 13 w 13"/>
                    <a:gd name="T29" fmla="*/ 26 h 35"/>
                    <a:gd name="T30" fmla="*/ 13 w 13"/>
                    <a:gd name="T31" fmla="*/ 29 h 35"/>
                    <a:gd name="T32" fmla="*/ 11 w 13"/>
                    <a:gd name="T33" fmla="*/ 31 h 35"/>
                    <a:gd name="T34" fmla="*/ 8 w 13"/>
                    <a:gd name="T35" fmla="*/ 35 h 35"/>
                    <a:gd name="T36" fmla="*/ 2 w 13"/>
                    <a:gd name="T37" fmla="*/ 29 h 3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"/>
                    <a:gd name="T58" fmla="*/ 0 h 35"/>
                    <a:gd name="T59" fmla="*/ 13 w 13"/>
                    <a:gd name="T60" fmla="*/ 35 h 3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" h="35">
                      <a:moveTo>
                        <a:pt x="2" y="29"/>
                      </a:moveTo>
                      <a:lnTo>
                        <a:pt x="5" y="26"/>
                      </a:lnTo>
                      <a:lnTo>
                        <a:pt x="6" y="25"/>
                      </a:lnTo>
                      <a:lnTo>
                        <a:pt x="6" y="22"/>
                      </a:lnTo>
                      <a:lnTo>
                        <a:pt x="5" y="18"/>
                      </a:lnTo>
                      <a:lnTo>
                        <a:pt x="2" y="10"/>
                      </a:lnTo>
                      <a:lnTo>
                        <a:pt x="1" y="5"/>
                      </a:lnTo>
                      <a:lnTo>
                        <a:pt x="0" y="1"/>
                      </a:lnTo>
                      <a:lnTo>
                        <a:pt x="8" y="0"/>
                      </a:lnTo>
                      <a:lnTo>
                        <a:pt x="8" y="4"/>
                      </a:lnTo>
                      <a:lnTo>
                        <a:pt x="10" y="8"/>
                      </a:lnTo>
                      <a:lnTo>
                        <a:pt x="12" y="16"/>
                      </a:lnTo>
                      <a:lnTo>
                        <a:pt x="13" y="21"/>
                      </a:lnTo>
                      <a:lnTo>
                        <a:pt x="13" y="26"/>
                      </a:lnTo>
                      <a:lnTo>
                        <a:pt x="13" y="29"/>
                      </a:lnTo>
                      <a:lnTo>
                        <a:pt x="11" y="31"/>
                      </a:lnTo>
                      <a:lnTo>
                        <a:pt x="8" y="35"/>
                      </a:lnTo>
                      <a:lnTo>
                        <a:pt x="2" y="29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31" name="Freeform 420"/>
                <p:cNvSpPr>
                  <a:spLocks/>
                </p:cNvSpPr>
                <p:nvPr/>
              </p:nvSpPr>
              <p:spPr bwMode="auto">
                <a:xfrm>
                  <a:off x="2172" y="2198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6 w 6"/>
                    <a:gd name="T3" fmla="*/ 6 h 6"/>
                    <a:gd name="T4" fmla="*/ 0 w 6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32" name="Freeform 421"/>
                <p:cNvSpPr>
                  <a:spLocks/>
                </p:cNvSpPr>
                <p:nvPr/>
              </p:nvSpPr>
              <p:spPr bwMode="auto">
                <a:xfrm>
                  <a:off x="2170" y="2156"/>
                  <a:ext cx="13" cy="14"/>
                </a:xfrm>
                <a:custGeom>
                  <a:avLst/>
                  <a:gdLst>
                    <a:gd name="T0" fmla="*/ 0 w 13"/>
                    <a:gd name="T1" fmla="*/ 13 h 14"/>
                    <a:gd name="T2" fmla="*/ 0 w 13"/>
                    <a:gd name="T3" fmla="*/ 11 h 14"/>
                    <a:gd name="T4" fmla="*/ 2 w 13"/>
                    <a:gd name="T5" fmla="*/ 9 h 14"/>
                    <a:gd name="T6" fmla="*/ 3 w 13"/>
                    <a:gd name="T7" fmla="*/ 6 h 14"/>
                    <a:gd name="T8" fmla="*/ 5 w 13"/>
                    <a:gd name="T9" fmla="*/ 3 h 14"/>
                    <a:gd name="T10" fmla="*/ 6 w 13"/>
                    <a:gd name="T11" fmla="*/ 0 h 14"/>
                    <a:gd name="T12" fmla="*/ 13 w 13"/>
                    <a:gd name="T13" fmla="*/ 3 h 14"/>
                    <a:gd name="T14" fmla="*/ 12 w 13"/>
                    <a:gd name="T15" fmla="*/ 7 h 14"/>
                    <a:gd name="T16" fmla="*/ 10 w 13"/>
                    <a:gd name="T17" fmla="*/ 10 h 14"/>
                    <a:gd name="T18" fmla="*/ 9 w 13"/>
                    <a:gd name="T19" fmla="*/ 12 h 14"/>
                    <a:gd name="T20" fmla="*/ 8 w 13"/>
                    <a:gd name="T21" fmla="*/ 13 h 14"/>
                    <a:gd name="T22" fmla="*/ 8 w 13"/>
                    <a:gd name="T23" fmla="*/ 14 h 14"/>
                    <a:gd name="T24" fmla="*/ 0 w 13"/>
                    <a:gd name="T25" fmla="*/ 13 h 1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"/>
                    <a:gd name="T40" fmla="*/ 0 h 14"/>
                    <a:gd name="T41" fmla="*/ 13 w 13"/>
                    <a:gd name="T42" fmla="*/ 14 h 1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" h="14">
                      <a:moveTo>
                        <a:pt x="0" y="13"/>
                      </a:moveTo>
                      <a:lnTo>
                        <a:pt x="0" y="11"/>
                      </a:lnTo>
                      <a:lnTo>
                        <a:pt x="2" y="9"/>
                      </a:lnTo>
                      <a:lnTo>
                        <a:pt x="3" y="6"/>
                      </a:lnTo>
                      <a:lnTo>
                        <a:pt x="5" y="3"/>
                      </a:lnTo>
                      <a:lnTo>
                        <a:pt x="6" y="0"/>
                      </a:lnTo>
                      <a:lnTo>
                        <a:pt x="13" y="3"/>
                      </a:lnTo>
                      <a:lnTo>
                        <a:pt x="12" y="7"/>
                      </a:lnTo>
                      <a:lnTo>
                        <a:pt x="10" y="10"/>
                      </a:lnTo>
                      <a:lnTo>
                        <a:pt x="9" y="12"/>
                      </a:lnTo>
                      <a:lnTo>
                        <a:pt x="8" y="13"/>
                      </a:lnTo>
                      <a:lnTo>
                        <a:pt x="8" y="14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33" name="Freeform 422"/>
                <p:cNvSpPr>
                  <a:spLocks/>
                </p:cNvSpPr>
                <p:nvPr/>
              </p:nvSpPr>
              <p:spPr bwMode="auto">
                <a:xfrm>
                  <a:off x="2170" y="2169"/>
                  <a:ext cx="8" cy="1"/>
                </a:xfrm>
                <a:custGeom>
                  <a:avLst/>
                  <a:gdLst>
                    <a:gd name="T0" fmla="*/ 0 w 8"/>
                    <a:gd name="T1" fmla="*/ 1 h 1"/>
                    <a:gd name="T2" fmla="*/ 0 w 8"/>
                    <a:gd name="T3" fmla="*/ 0 h 1"/>
                    <a:gd name="T4" fmla="*/ 8 w 8"/>
                    <a:gd name="T5" fmla="*/ 1 h 1"/>
                    <a:gd name="T6" fmla="*/ 8 w 8"/>
                    <a:gd name="T7" fmla="*/ 0 h 1"/>
                    <a:gd name="T8" fmla="*/ 0 w 8"/>
                    <a:gd name="T9" fmla="*/ 1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34" name="Freeform 423"/>
                <p:cNvSpPr>
                  <a:spLocks/>
                </p:cNvSpPr>
                <p:nvPr/>
              </p:nvSpPr>
              <p:spPr bwMode="auto">
                <a:xfrm>
                  <a:off x="2176" y="2126"/>
                  <a:ext cx="11" cy="33"/>
                </a:xfrm>
                <a:custGeom>
                  <a:avLst/>
                  <a:gdLst>
                    <a:gd name="T0" fmla="*/ 0 w 11"/>
                    <a:gd name="T1" fmla="*/ 31 h 33"/>
                    <a:gd name="T2" fmla="*/ 3 w 11"/>
                    <a:gd name="T3" fmla="*/ 15 h 33"/>
                    <a:gd name="T4" fmla="*/ 3 w 11"/>
                    <a:gd name="T5" fmla="*/ 8 h 33"/>
                    <a:gd name="T6" fmla="*/ 4 w 11"/>
                    <a:gd name="T7" fmla="*/ 0 h 33"/>
                    <a:gd name="T8" fmla="*/ 11 w 11"/>
                    <a:gd name="T9" fmla="*/ 0 h 33"/>
                    <a:gd name="T10" fmla="*/ 11 w 11"/>
                    <a:gd name="T11" fmla="*/ 8 h 33"/>
                    <a:gd name="T12" fmla="*/ 10 w 11"/>
                    <a:gd name="T13" fmla="*/ 17 h 33"/>
                    <a:gd name="T14" fmla="*/ 7 w 11"/>
                    <a:gd name="T15" fmla="*/ 33 h 33"/>
                    <a:gd name="T16" fmla="*/ 0 w 11"/>
                    <a:gd name="T17" fmla="*/ 31 h 3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33"/>
                    <a:gd name="T29" fmla="*/ 11 w 11"/>
                    <a:gd name="T30" fmla="*/ 33 h 3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33">
                      <a:moveTo>
                        <a:pt x="0" y="31"/>
                      </a:moveTo>
                      <a:lnTo>
                        <a:pt x="3" y="15"/>
                      </a:lnTo>
                      <a:lnTo>
                        <a:pt x="3" y="8"/>
                      </a:lnTo>
                      <a:lnTo>
                        <a:pt x="4" y="0"/>
                      </a:lnTo>
                      <a:lnTo>
                        <a:pt x="11" y="0"/>
                      </a:lnTo>
                      <a:lnTo>
                        <a:pt x="11" y="8"/>
                      </a:lnTo>
                      <a:lnTo>
                        <a:pt x="10" y="17"/>
                      </a:lnTo>
                      <a:lnTo>
                        <a:pt x="7" y="3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35" name="Freeform 424"/>
                <p:cNvSpPr>
                  <a:spLocks/>
                </p:cNvSpPr>
                <p:nvPr/>
              </p:nvSpPr>
              <p:spPr bwMode="auto">
                <a:xfrm>
                  <a:off x="2176" y="2156"/>
                  <a:ext cx="7" cy="3"/>
                </a:xfrm>
                <a:custGeom>
                  <a:avLst/>
                  <a:gdLst>
                    <a:gd name="T0" fmla="*/ 7 w 7"/>
                    <a:gd name="T1" fmla="*/ 3 h 3"/>
                    <a:gd name="T2" fmla="*/ 0 w 7"/>
                    <a:gd name="T3" fmla="*/ 1 h 3"/>
                    <a:gd name="T4" fmla="*/ 0 w 7"/>
                    <a:gd name="T5" fmla="*/ 0 h 3"/>
                    <a:gd name="T6" fmla="*/ 7 w 7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3"/>
                    <a:gd name="T14" fmla="*/ 7 w 7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3">
                      <a:moveTo>
                        <a:pt x="7" y="3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36" name="Freeform 425"/>
                <p:cNvSpPr>
                  <a:spLocks/>
                </p:cNvSpPr>
                <p:nvPr/>
              </p:nvSpPr>
              <p:spPr bwMode="auto">
                <a:xfrm>
                  <a:off x="2164" y="2111"/>
                  <a:ext cx="23" cy="16"/>
                </a:xfrm>
                <a:custGeom>
                  <a:avLst/>
                  <a:gdLst>
                    <a:gd name="T0" fmla="*/ 16 w 23"/>
                    <a:gd name="T1" fmla="*/ 16 h 16"/>
                    <a:gd name="T2" fmla="*/ 15 w 23"/>
                    <a:gd name="T3" fmla="*/ 12 h 16"/>
                    <a:gd name="T4" fmla="*/ 15 w 23"/>
                    <a:gd name="T5" fmla="*/ 11 h 16"/>
                    <a:gd name="T6" fmla="*/ 14 w 23"/>
                    <a:gd name="T7" fmla="*/ 10 h 16"/>
                    <a:gd name="T8" fmla="*/ 13 w 23"/>
                    <a:gd name="T9" fmla="*/ 9 h 16"/>
                    <a:gd name="T10" fmla="*/ 10 w 23"/>
                    <a:gd name="T11" fmla="*/ 9 h 16"/>
                    <a:gd name="T12" fmla="*/ 7 w 23"/>
                    <a:gd name="T13" fmla="*/ 8 h 16"/>
                    <a:gd name="T14" fmla="*/ 0 w 23"/>
                    <a:gd name="T15" fmla="*/ 7 h 16"/>
                    <a:gd name="T16" fmla="*/ 1 w 23"/>
                    <a:gd name="T17" fmla="*/ 0 h 16"/>
                    <a:gd name="T18" fmla="*/ 8 w 23"/>
                    <a:gd name="T19" fmla="*/ 1 h 16"/>
                    <a:gd name="T20" fmla="*/ 12 w 23"/>
                    <a:gd name="T21" fmla="*/ 1 h 16"/>
                    <a:gd name="T22" fmla="*/ 15 w 23"/>
                    <a:gd name="T23" fmla="*/ 1 h 16"/>
                    <a:gd name="T24" fmla="*/ 18 w 23"/>
                    <a:gd name="T25" fmla="*/ 3 h 16"/>
                    <a:gd name="T26" fmla="*/ 21 w 23"/>
                    <a:gd name="T27" fmla="*/ 6 h 16"/>
                    <a:gd name="T28" fmla="*/ 23 w 23"/>
                    <a:gd name="T29" fmla="*/ 10 h 16"/>
                    <a:gd name="T30" fmla="*/ 23 w 23"/>
                    <a:gd name="T31" fmla="*/ 15 h 16"/>
                    <a:gd name="T32" fmla="*/ 16 w 23"/>
                    <a:gd name="T33" fmla="*/ 16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16"/>
                    <a:gd name="T53" fmla="*/ 23 w 23"/>
                    <a:gd name="T54" fmla="*/ 16 h 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16">
                      <a:moveTo>
                        <a:pt x="16" y="16"/>
                      </a:moveTo>
                      <a:lnTo>
                        <a:pt x="15" y="12"/>
                      </a:lnTo>
                      <a:lnTo>
                        <a:pt x="15" y="11"/>
                      </a:lnTo>
                      <a:lnTo>
                        <a:pt x="14" y="10"/>
                      </a:lnTo>
                      <a:lnTo>
                        <a:pt x="13" y="9"/>
                      </a:lnTo>
                      <a:lnTo>
                        <a:pt x="10" y="9"/>
                      </a:lnTo>
                      <a:lnTo>
                        <a:pt x="7" y="8"/>
                      </a:lnTo>
                      <a:lnTo>
                        <a:pt x="0" y="7"/>
                      </a:lnTo>
                      <a:lnTo>
                        <a:pt x="1" y="0"/>
                      </a:lnTo>
                      <a:lnTo>
                        <a:pt x="8" y="1"/>
                      </a:lnTo>
                      <a:lnTo>
                        <a:pt x="12" y="1"/>
                      </a:lnTo>
                      <a:lnTo>
                        <a:pt x="15" y="1"/>
                      </a:lnTo>
                      <a:lnTo>
                        <a:pt x="18" y="3"/>
                      </a:lnTo>
                      <a:lnTo>
                        <a:pt x="21" y="6"/>
                      </a:lnTo>
                      <a:lnTo>
                        <a:pt x="23" y="10"/>
                      </a:lnTo>
                      <a:lnTo>
                        <a:pt x="23" y="15"/>
                      </a:lnTo>
                      <a:lnTo>
                        <a:pt x="16" y="16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37" name="Freeform 426"/>
                <p:cNvSpPr>
                  <a:spLocks/>
                </p:cNvSpPr>
                <p:nvPr/>
              </p:nvSpPr>
              <p:spPr bwMode="auto">
                <a:xfrm>
                  <a:off x="2180" y="212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1 h 1"/>
                    <a:gd name="T4" fmla="*/ 0 w 7"/>
                    <a:gd name="T5" fmla="*/ 0 h 1"/>
                    <a:gd name="T6" fmla="*/ 7 w 7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1"/>
                    <a:gd name="T14" fmla="*/ 7 w 7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1">
                      <a:moveTo>
                        <a:pt x="7" y="0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38" name="Freeform 427"/>
                <p:cNvSpPr>
                  <a:spLocks/>
                </p:cNvSpPr>
                <p:nvPr/>
              </p:nvSpPr>
              <p:spPr bwMode="auto">
                <a:xfrm>
                  <a:off x="2160" y="2095"/>
                  <a:ext cx="21" cy="23"/>
                </a:xfrm>
                <a:custGeom>
                  <a:avLst/>
                  <a:gdLst>
                    <a:gd name="T0" fmla="*/ 3 w 21"/>
                    <a:gd name="T1" fmla="*/ 23 h 23"/>
                    <a:gd name="T2" fmla="*/ 1 w 21"/>
                    <a:gd name="T3" fmla="*/ 22 h 23"/>
                    <a:gd name="T4" fmla="*/ 0 w 21"/>
                    <a:gd name="T5" fmla="*/ 18 h 23"/>
                    <a:gd name="T6" fmla="*/ 1 w 21"/>
                    <a:gd name="T7" fmla="*/ 15 h 23"/>
                    <a:gd name="T8" fmla="*/ 3 w 21"/>
                    <a:gd name="T9" fmla="*/ 12 h 23"/>
                    <a:gd name="T10" fmla="*/ 5 w 21"/>
                    <a:gd name="T11" fmla="*/ 9 h 23"/>
                    <a:gd name="T12" fmla="*/ 12 w 21"/>
                    <a:gd name="T13" fmla="*/ 3 h 23"/>
                    <a:gd name="T14" fmla="*/ 15 w 21"/>
                    <a:gd name="T15" fmla="*/ 1 h 23"/>
                    <a:gd name="T16" fmla="*/ 18 w 21"/>
                    <a:gd name="T17" fmla="*/ 0 h 23"/>
                    <a:gd name="T18" fmla="*/ 21 w 21"/>
                    <a:gd name="T19" fmla="*/ 7 h 23"/>
                    <a:gd name="T20" fmla="*/ 19 w 21"/>
                    <a:gd name="T21" fmla="*/ 8 h 23"/>
                    <a:gd name="T22" fmla="*/ 17 w 21"/>
                    <a:gd name="T23" fmla="*/ 10 h 23"/>
                    <a:gd name="T24" fmla="*/ 11 w 21"/>
                    <a:gd name="T25" fmla="*/ 15 h 23"/>
                    <a:gd name="T26" fmla="*/ 9 w 21"/>
                    <a:gd name="T27" fmla="*/ 17 h 23"/>
                    <a:gd name="T28" fmla="*/ 8 w 21"/>
                    <a:gd name="T29" fmla="*/ 18 h 23"/>
                    <a:gd name="T30" fmla="*/ 8 w 21"/>
                    <a:gd name="T31" fmla="*/ 19 h 23"/>
                    <a:gd name="T32" fmla="*/ 7 w 21"/>
                    <a:gd name="T33" fmla="*/ 16 h 23"/>
                    <a:gd name="T34" fmla="*/ 7 w 21"/>
                    <a:gd name="T35" fmla="*/ 16 h 23"/>
                    <a:gd name="T36" fmla="*/ 3 w 21"/>
                    <a:gd name="T37" fmla="*/ 23 h 2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1"/>
                    <a:gd name="T58" fmla="*/ 0 h 23"/>
                    <a:gd name="T59" fmla="*/ 21 w 21"/>
                    <a:gd name="T60" fmla="*/ 23 h 2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1" h="23">
                      <a:moveTo>
                        <a:pt x="3" y="23"/>
                      </a:moveTo>
                      <a:lnTo>
                        <a:pt x="1" y="22"/>
                      </a:lnTo>
                      <a:lnTo>
                        <a:pt x="0" y="18"/>
                      </a:lnTo>
                      <a:lnTo>
                        <a:pt x="1" y="15"/>
                      </a:lnTo>
                      <a:lnTo>
                        <a:pt x="3" y="12"/>
                      </a:lnTo>
                      <a:lnTo>
                        <a:pt x="5" y="9"/>
                      </a:lnTo>
                      <a:lnTo>
                        <a:pt x="12" y="3"/>
                      </a:lnTo>
                      <a:lnTo>
                        <a:pt x="15" y="1"/>
                      </a:lnTo>
                      <a:lnTo>
                        <a:pt x="18" y="0"/>
                      </a:lnTo>
                      <a:lnTo>
                        <a:pt x="21" y="7"/>
                      </a:lnTo>
                      <a:lnTo>
                        <a:pt x="19" y="8"/>
                      </a:lnTo>
                      <a:lnTo>
                        <a:pt x="17" y="10"/>
                      </a:lnTo>
                      <a:lnTo>
                        <a:pt x="11" y="15"/>
                      </a:lnTo>
                      <a:lnTo>
                        <a:pt x="9" y="17"/>
                      </a:lnTo>
                      <a:lnTo>
                        <a:pt x="8" y="18"/>
                      </a:lnTo>
                      <a:lnTo>
                        <a:pt x="8" y="19"/>
                      </a:lnTo>
                      <a:lnTo>
                        <a:pt x="7" y="16"/>
                      </a:lnTo>
                      <a:lnTo>
                        <a:pt x="3" y="2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39" name="Freeform 428"/>
                <p:cNvSpPr>
                  <a:spLocks/>
                </p:cNvSpPr>
                <p:nvPr/>
              </p:nvSpPr>
              <p:spPr bwMode="auto">
                <a:xfrm>
                  <a:off x="2163" y="2111"/>
                  <a:ext cx="4" cy="7"/>
                </a:xfrm>
                <a:custGeom>
                  <a:avLst/>
                  <a:gdLst>
                    <a:gd name="T0" fmla="*/ 1 w 4"/>
                    <a:gd name="T1" fmla="*/ 7 h 7"/>
                    <a:gd name="T2" fmla="*/ 0 w 4"/>
                    <a:gd name="T3" fmla="*/ 7 h 7"/>
                    <a:gd name="T4" fmla="*/ 4 w 4"/>
                    <a:gd name="T5" fmla="*/ 0 h 7"/>
                    <a:gd name="T6" fmla="*/ 2 w 4"/>
                    <a:gd name="T7" fmla="*/ 0 h 7"/>
                    <a:gd name="T8" fmla="*/ 1 w 4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7"/>
                    <a:gd name="T17" fmla="*/ 4 w 4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7">
                      <a:moveTo>
                        <a:pt x="1" y="7"/>
                      </a:moveTo>
                      <a:lnTo>
                        <a:pt x="0" y="7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40" name="Freeform 429"/>
                <p:cNvSpPr>
                  <a:spLocks/>
                </p:cNvSpPr>
                <p:nvPr/>
              </p:nvSpPr>
              <p:spPr bwMode="auto">
                <a:xfrm>
                  <a:off x="2178" y="2055"/>
                  <a:ext cx="22" cy="47"/>
                </a:xfrm>
                <a:custGeom>
                  <a:avLst/>
                  <a:gdLst>
                    <a:gd name="T0" fmla="*/ 0 w 22"/>
                    <a:gd name="T1" fmla="*/ 39 h 47"/>
                    <a:gd name="T2" fmla="*/ 3 w 22"/>
                    <a:gd name="T3" fmla="*/ 39 h 47"/>
                    <a:gd name="T4" fmla="*/ 5 w 22"/>
                    <a:gd name="T5" fmla="*/ 37 h 47"/>
                    <a:gd name="T6" fmla="*/ 7 w 22"/>
                    <a:gd name="T7" fmla="*/ 36 h 47"/>
                    <a:gd name="T8" fmla="*/ 8 w 22"/>
                    <a:gd name="T9" fmla="*/ 35 h 47"/>
                    <a:gd name="T10" fmla="*/ 10 w 22"/>
                    <a:gd name="T11" fmla="*/ 30 h 47"/>
                    <a:gd name="T12" fmla="*/ 11 w 22"/>
                    <a:gd name="T13" fmla="*/ 25 h 47"/>
                    <a:gd name="T14" fmla="*/ 12 w 22"/>
                    <a:gd name="T15" fmla="*/ 19 h 47"/>
                    <a:gd name="T16" fmla="*/ 12 w 22"/>
                    <a:gd name="T17" fmla="*/ 12 h 47"/>
                    <a:gd name="T18" fmla="*/ 13 w 22"/>
                    <a:gd name="T19" fmla="*/ 6 h 47"/>
                    <a:gd name="T20" fmla="*/ 14 w 22"/>
                    <a:gd name="T21" fmla="*/ 0 h 47"/>
                    <a:gd name="T22" fmla="*/ 22 w 22"/>
                    <a:gd name="T23" fmla="*/ 2 h 47"/>
                    <a:gd name="T24" fmla="*/ 21 w 22"/>
                    <a:gd name="T25" fmla="*/ 7 h 47"/>
                    <a:gd name="T26" fmla="*/ 20 w 22"/>
                    <a:gd name="T27" fmla="*/ 13 h 47"/>
                    <a:gd name="T28" fmla="*/ 20 w 22"/>
                    <a:gd name="T29" fmla="*/ 20 h 47"/>
                    <a:gd name="T30" fmla="*/ 19 w 22"/>
                    <a:gd name="T31" fmla="*/ 27 h 47"/>
                    <a:gd name="T32" fmla="*/ 17 w 22"/>
                    <a:gd name="T33" fmla="*/ 33 h 47"/>
                    <a:gd name="T34" fmla="*/ 15 w 22"/>
                    <a:gd name="T35" fmla="*/ 39 h 47"/>
                    <a:gd name="T36" fmla="*/ 12 w 22"/>
                    <a:gd name="T37" fmla="*/ 41 h 47"/>
                    <a:gd name="T38" fmla="*/ 10 w 22"/>
                    <a:gd name="T39" fmla="*/ 44 h 47"/>
                    <a:gd name="T40" fmla="*/ 6 w 22"/>
                    <a:gd name="T41" fmla="*/ 46 h 47"/>
                    <a:gd name="T42" fmla="*/ 3 w 22"/>
                    <a:gd name="T43" fmla="*/ 47 h 47"/>
                    <a:gd name="T44" fmla="*/ 0 w 22"/>
                    <a:gd name="T45" fmla="*/ 39 h 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2"/>
                    <a:gd name="T70" fmla="*/ 0 h 47"/>
                    <a:gd name="T71" fmla="*/ 22 w 22"/>
                    <a:gd name="T72" fmla="*/ 47 h 4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2" h="47">
                      <a:moveTo>
                        <a:pt x="0" y="39"/>
                      </a:moveTo>
                      <a:lnTo>
                        <a:pt x="3" y="39"/>
                      </a:lnTo>
                      <a:lnTo>
                        <a:pt x="5" y="37"/>
                      </a:lnTo>
                      <a:lnTo>
                        <a:pt x="7" y="36"/>
                      </a:lnTo>
                      <a:lnTo>
                        <a:pt x="8" y="35"/>
                      </a:lnTo>
                      <a:lnTo>
                        <a:pt x="10" y="30"/>
                      </a:lnTo>
                      <a:lnTo>
                        <a:pt x="11" y="25"/>
                      </a:lnTo>
                      <a:lnTo>
                        <a:pt x="12" y="19"/>
                      </a:lnTo>
                      <a:lnTo>
                        <a:pt x="12" y="12"/>
                      </a:lnTo>
                      <a:lnTo>
                        <a:pt x="13" y="6"/>
                      </a:lnTo>
                      <a:lnTo>
                        <a:pt x="14" y="0"/>
                      </a:lnTo>
                      <a:lnTo>
                        <a:pt x="22" y="2"/>
                      </a:lnTo>
                      <a:lnTo>
                        <a:pt x="21" y="7"/>
                      </a:lnTo>
                      <a:lnTo>
                        <a:pt x="20" y="13"/>
                      </a:lnTo>
                      <a:lnTo>
                        <a:pt x="20" y="20"/>
                      </a:lnTo>
                      <a:lnTo>
                        <a:pt x="19" y="27"/>
                      </a:lnTo>
                      <a:lnTo>
                        <a:pt x="17" y="33"/>
                      </a:lnTo>
                      <a:lnTo>
                        <a:pt x="15" y="39"/>
                      </a:lnTo>
                      <a:lnTo>
                        <a:pt x="12" y="41"/>
                      </a:lnTo>
                      <a:lnTo>
                        <a:pt x="10" y="44"/>
                      </a:lnTo>
                      <a:lnTo>
                        <a:pt x="6" y="46"/>
                      </a:lnTo>
                      <a:lnTo>
                        <a:pt x="3" y="47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41" name="Freeform 430"/>
                <p:cNvSpPr>
                  <a:spLocks/>
                </p:cNvSpPr>
                <p:nvPr/>
              </p:nvSpPr>
              <p:spPr bwMode="auto">
                <a:xfrm>
                  <a:off x="2178" y="2094"/>
                  <a:ext cx="3" cy="8"/>
                </a:xfrm>
                <a:custGeom>
                  <a:avLst/>
                  <a:gdLst>
                    <a:gd name="T0" fmla="*/ 0 w 3"/>
                    <a:gd name="T1" fmla="*/ 1 h 8"/>
                    <a:gd name="T2" fmla="*/ 0 w 3"/>
                    <a:gd name="T3" fmla="*/ 0 h 8"/>
                    <a:gd name="T4" fmla="*/ 3 w 3"/>
                    <a:gd name="T5" fmla="*/ 8 h 8"/>
                    <a:gd name="T6" fmla="*/ 0 w 3"/>
                    <a:gd name="T7" fmla="*/ 1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8"/>
                    <a:gd name="T14" fmla="*/ 3 w 3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8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3" y="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42" name="Freeform 431"/>
                <p:cNvSpPr>
                  <a:spLocks/>
                </p:cNvSpPr>
                <p:nvPr/>
              </p:nvSpPr>
              <p:spPr bwMode="auto">
                <a:xfrm>
                  <a:off x="2193" y="2039"/>
                  <a:ext cx="15" cy="19"/>
                </a:xfrm>
                <a:custGeom>
                  <a:avLst/>
                  <a:gdLst>
                    <a:gd name="T0" fmla="*/ 0 w 15"/>
                    <a:gd name="T1" fmla="*/ 16 h 19"/>
                    <a:gd name="T2" fmla="*/ 2 w 15"/>
                    <a:gd name="T3" fmla="*/ 11 h 19"/>
                    <a:gd name="T4" fmla="*/ 4 w 15"/>
                    <a:gd name="T5" fmla="*/ 7 h 19"/>
                    <a:gd name="T6" fmla="*/ 8 w 15"/>
                    <a:gd name="T7" fmla="*/ 0 h 19"/>
                    <a:gd name="T8" fmla="*/ 15 w 15"/>
                    <a:gd name="T9" fmla="*/ 4 h 19"/>
                    <a:gd name="T10" fmla="*/ 11 w 15"/>
                    <a:gd name="T11" fmla="*/ 12 h 19"/>
                    <a:gd name="T12" fmla="*/ 9 w 15"/>
                    <a:gd name="T13" fmla="*/ 15 h 19"/>
                    <a:gd name="T14" fmla="*/ 7 w 15"/>
                    <a:gd name="T15" fmla="*/ 19 h 19"/>
                    <a:gd name="T16" fmla="*/ 0 w 15"/>
                    <a:gd name="T17" fmla="*/ 16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"/>
                    <a:gd name="T28" fmla="*/ 0 h 19"/>
                    <a:gd name="T29" fmla="*/ 15 w 15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" h="19">
                      <a:moveTo>
                        <a:pt x="0" y="16"/>
                      </a:moveTo>
                      <a:lnTo>
                        <a:pt x="2" y="11"/>
                      </a:lnTo>
                      <a:lnTo>
                        <a:pt x="4" y="7"/>
                      </a:lnTo>
                      <a:lnTo>
                        <a:pt x="8" y="0"/>
                      </a:lnTo>
                      <a:lnTo>
                        <a:pt x="15" y="4"/>
                      </a:lnTo>
                      <a:lnTo>
                        <a:pt x="11" y="12"/>
                      </a:lnTo>
                      <a:lnTo>
                        <a:pt x="9" y="15"/>
                      </a:lnTo>
                      <a:lnTo>
                        <a:pt x="7" y="19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43" name="Freeform 432"/>
                <p:cNvSpPr>
                  <a:spLocks/>
                </p:cNvSpPr>
                <p:nvPr/>
              </p:nvSpPr>
              <p:spPr bwMode="auto">
                <a:xfrm>
                  <a:off x="2192" y="2055"/>
                  <a:ext cx="8" cy="3"/>
                </a:xfrm>
                <a:custGeom>
                  <a:avLst/>
                  <a:gdLst>
                    <a:gd name="T0" fmla="*/ 0 w 8"/>
                    <a:gd name="T1" fmla="*/ 0 h 3"/>
                    <a:gd name="T2" fmla="*/ 1 w 8"/>
                    <a:gd name="T3" fmla="*/ 0 h 3"/>
                    <a:gd name="T4" fmla="*/ 8 w 8"/>
                    <a:gd name="T5" fmla="*/ 3 h 3"/>
                    <a:gd name="T6" fmla="*/ 8 w 8"/>
                    <a:gd name="T7" fmla="*/ 2 h 3"/>
                    <a:gd name="T8" fmla="*/ 0 w 8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44" name="Freeform 433"/>
                <p:cNvSpPr>
                  <a:spLocks/>
                </p:cNvSpPr>
                <p:nvPr/>
              </p:nvSpPr>
              <p:spPr bwMode="auto">
                <a:xfrm>
                  <a:off x="2201" y="2011"/>
                  <a:ext cx="15" cy="32"/>
                </a:xfrm>
                <a:custGeom>
                  <a:avLst/>
                  <a:gdLst>
                    <a:gd name="T0" fmla="*/ 0 w 15"/>
                    <a:gd name="T1" fmla="*/ 28 h 32"/>
                    <a:gd name="T2" fmla="*/ 3 w 15"/>
                    <a:gd name="T3" fmla="*/ 22 h 32"/>
                    <a:gd name="T4" fmla="*/ 6 w 15"/>
                    <a:gd name="T5" fmla="*/ 14 h 32"/>
                    <a:gd name="T6" fmla="*/ 6 w 15"/>
                    <a:gd name="T7" fmla="*/ 10 h 32"/>
                    <a:gd name="T8" fmla="*/ 7 w 15"/>
                    <a:gd name="T9" fmla="*/ 6 h 32"/>
                    <a:gd name="T10" fmla="*/ 7 w 15"/>
                    <a:gd name="T11" fmla="*/ 3 h 32"/>
                    <a:gd name="T12" fmla="*/ 7 w 15"/>
                    <a:gd name="T13" fmla="*/ 1 h 32"/>
                    <a:gd name="T14" fmla="*/ 15 w 15"/>
                    <a:gd name="T15" fmla="*/ 0 h 32"/>
                    <a:gd name="T16" fmla="*/ 15 w 15"/>
                    <a:gd name="T17" fmla="*/ 3 h 32"/>
                    <a:gd name="T18" fmla="*/ 15 w 15"/>
                    <a:gd name="T19" fmla="*/ 8 h 32"/>
                    <a:gd name="T20" fmla="*/ 14 w 15"/>
                    <a:gd name="T21" fmla="*/ 12 h 32"/>
                    <a:gd name="T22" fmla="*/ 13 w 15"/>
                    <a:gd name="T23" fmla="*/ 16 h 32"/>
                    <a:gd name="T24" fmla="*/ 10 w 15"/>
                    <a:gd name="T25" fmla="*/ 25 h 32"/>
                    <a:gd name="T26" fmla="*/ 7 w 15"/>
                    <a:gd name="T27" fmla="*/ 32 h 32"/>
                    <a:gd name="T28" fmla="*/ 0 w 15"/>
                    <a:gd name="T29" fmla="*/ 28 h 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5"/>
                    <a:gd name="T46" fmla="*/ 0 h 32"/>
                    <a:gd name="T47" fmla="*/ 15 w 15"/>
                    <a:gd name="T48" fmla="*/ 32 h 3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5" h="32">
                      <a:moveTo>
                        <a:pt x="0" y="28"/>
                      </a:moveTo>
                      <a:lnTo>
                        <a:pt x="3" y="22"/>
                      </a:lnTo>
                      <a:lnTo>
                        <a:pt x="6" y="14"/>
                      </a:lnTo>
                      <a:lnTo>
                        <a:pt x="6" y="10"/>
                      </a:lnTo>
                      <a:lnTo>
                        <a:pt x="7" y="6"/>
                      </a:lnTo>
                      <a:lnTo>
                        <a:pt x="7" y="3"/>
                      </a:lnTo>
                      <a:lnTo>
                        <a:pt x="7" y="1"/>
                      </a:lnTo>
                      <a:lnTo>
                        <a:pt x="15" y="0"/>
                      </a:lnTo>
                      <a:lnTo>
                        <a:pt x="15" y="3"/>
                      </a:lnTo>
                      <a:lnTo>
                        <a:pt x="15" y="8"/>
                      </a:lnTo>
                      <a:lnTo>
                        <a:pt x="14" y="12"/>
                      </a:lnTo>
                      <a:lnTo>
                        <a:pt x="13" y="16"/>
                      </a:lnTo>
                      <a:lnTo>
                        <a:pt x="10" y="25"/>
                      </a:lnTo>
                      <a:lnTo>
                        <a:pt x="7" y="32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45" name="Freeform 434"/>
                <p:cNvSpPr>
                  <a:spLocks/>
                </p:cNvSpPr>
                <p:nvPr/>
              </p:nvSpPr>
              <p:spPr bwMode="auto">
                <a:xfrm>
                  <a:off x="2201" y="2039"/>
                  <a:ext cx="7" cy="4"/>
                </a:xfrm>
                <a:custGeom>
                  <a:avLst/>
                  <a:gdLst>
                    <a:gd name="T0" fmla="*/ 7 w 7"/>
                    <a:gd name="T1" fmla="*/ 4 h 4"/>
                    <a:gd name="T2" fmla="*/ 0 w 7"/>
                    <a:gd name="T3" fmla="*/ 0 h 4"/>
                    <a:gd name="T4" fmla="*/ 7 w 7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4"/>
                    <a:gd name="T11" fmla="*/ 7 w 7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4">
                      <a:moveTo>
                        <a:pt x="7" y="4"/>
                      </a:moveTo>
                      <a:lnTo>
                        <a:pt x="0" y="0"/>
                      </a:lnTo>
                      <a:lnTo>
                        <a:pt x="7" y="4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46" name="Freeform 435"/>
                <p:cNvSpPr>
                  <a:spLocks/>
                </p:cNvSpPr>
                <p:nvPr/>
              </p:nvSpPr>
              <p:spPr bwMode="auto">
                <a:xfrm>
                  <a:off x="2199" y="1981"/>
                  <a:ext cx="17" cy="32"/>
                </a:xfrm>
                <a:custGeom>
                  <a:avLst/>
                  <a:gdLst>
                    <a:gd name="T0" fmla="*/ 9 w 17"/>
                    <a:gd name="T1" fmla="*/ 32 h 32"/>
                    <a:gd name="T2" fmla="*/ 8 w 17"/>
                    <a:gd name="T3" fmla="*/ 28 h 32"/>
                    <a:gd name="T4" fmla="*/ 6 w 17"/>
                    <a:gd name="T5" fmla="*/ 24 h 32"/>
                    <a:gd name="T6" fmla="*/ 1 w 17"/>
                    <a:gd name="T7" fmla="*/ 15 h 32"/>
                    <a:gd name="T8" fmla="*/ 0 w 17"/>
                    <a:gd name="T9" fmla="*/ 12 h 32"/>
                    <a:gd name="T10" fmla="*/ 0 w 17"/>
                    <a:gd name="T11" fmla="*/ 9 h 32"/>
                    <a:gd name="T12" fmla="*/ 0 w 17"/>
                    <a:gd name="T13" fmla="*/ 7 h 32"/>
                    <a:gd name="T14" fmla="*/ 2 w 17"/>
                    <a:gd name="T15" fmla="*/ 4 h 32"/>
                    <a:gd name="T16" fmla="*/ 4 w 17"/>
                    <a:gd name="T17" fmla="*/ 2 h 32"/>
                    <a:gd name="T18" fmla="*/ 7 w 17"/>
                    <a:gd name="T19" fmla="*/ 0 h 32"/>
                    <a:gd name="T20" fmla="*/ 10 w 17"/>
                    <a:gd name="T21" fmla="*/ 0 h 32"/>
                    <a:gd name="T22" fmla="*/ 13 w 17"/>
                    <a:gd name="T23" fmla="*/ 0 h 32"/>
                    <a:gd name="T24" fmla="*/ 13 w 17"/>
                    <a:gd name="T25" fmla="*/ 8 h 32"/>
                    <a:gd name="T26" fmla="*/ 10 w 17"/>
                    <a:gd name="T27" fmla="*/ 8 h 32"/>
                    <a:gd name="T28" fmla="*/ 9 w 17"/>
                    <a:gd name="T29" fmla="*/ 8 h 32"/>
                    <a:gd name="T30" fmla="*/ 8 w 17"/>
                    <a:gd name="T31" fmla="*/ 8 h 32"/>
                    <a:gd name="T32" fmla="*/ 8 w 17"/>
                    <a:gd name="T33" fmla="*/ 8 h 32"/>
                    <a:gd name="T34" fmla="*/ 8 w 17"/>
                    <a:gd name="T35" fmla="*/ 8 h 32"/>
                    <a:gd name="T36" fmla="*/ 8 w 17"/>
                    <a:gd name="T37" fmla="*/ 9 h 32"/>
                    <a:gd name="T38" fmla="*/ 8 w 17"/>
                    <a:gd name="T39" fmla="*/ 10 h 32"/>
                    <a:gd name="T40" fmla="*/ 9 w 17"/>
                    <a:gd name="T41" fmla="*/ 12 h 32"/>
                    <a:gd name="T42" fmla="*/ 13 w 17"/>
                    <a:gd name="T43" fmla="*/ 21 h 32"/>
                    <a:gd name="T44" fmla="*/ 15 w 17"/>
                    <a:gd name="T45" fmla="*/ 25 h 32"/>
                    <a:gd name="T46" fmla="*/ 17 w 17"/>
                    <a:gd name="T47" fmla="*/ 29 h 32"/>
                    <a:gd name="T48" fmla="*/ 9 w 17"/>
                    <a:gd name="T49" fmla="*/ 32 h 3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7"/>
                    <a:gd name="T76" fmla="*/ 0 h 32"/>
                    <a:gd name="T77" fmla="*/ 17 w 17"/>
                    <a:gd name="T78" fmla="*/ 32 h 3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7" h="32">
                      <a:moveTo>
                        <a:pt x="9" y="32"/>
                      </a:moveTo>
                      <a:lnTo>
                        <a:pt x="8" y="28"/>
                      </a:lnTo>
                      <a:lnTo>
                        <a:pt x="6" y="24"/>
                      </a:lnTo>
                      <a:lnTo>
                        <a:pt x="1" y="15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3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8" y="9"/>
                      </a:lnTo>
                      <a:lnTo>
                        <a:pt x="8" y="10"/>
                      </a:lnTo>
                      <a:lnTo>
                        <a:pt x="9" y="12"/>
                      </a:lnTo>
                      <a:lnTo>
                        <a:pt x="13" y="21"/>
                      </a:lnTo>
                      <a:lnTo>
                        <a:pt x="15" y="25"/>
                      </a:lnTo>
                      <a:lnTo>
                        <a:pt x="17" y="29"/>
                      </a:lnTo>
                      <a:lnTo>
                        <a:pt x="9" y="32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47" name="Freeform 436"/>
                <p:cNvSpPr>
                  <a:spLocks/>
                </p:cNvSpPr>
                <p:nvPr/>
              </p:nvSpPr>
              <p:spPr bwMode="auto">
                <a:xfrm>
                  <a:off x="2208" y="2010"/>
                  <a:ext cx="8" cy="3"/>
                </a:xfrm>
                <a:custGeom>
                  <a:avLst/>
                  <a:gdLst>
                    <a:gd name="T0" fmla="*/ 8 w 8"/>
                    <a:gd name="T1" fmla="*/ 1 h 3"/>
                    <a:gd name="T2" fmla="*/ 8 w 8"/>
                    <a:gd name="T3" fmla="*/ 0 h 3"/>
                    <a:gd name="T4" fmla="*/ 0 w 8"/>
                    <a:gd name="T5" fmla="*/ 3 h 3"/>
                    <a:gd name="T6" fmla="*/ 0 w 8"/>
                    <a:gd name="T7" fmla="*/ 2 h 3"/>
                    <a:gd name="T8" fmla="*/ 8 w 8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8" y="1"/>
                      </a:moveTo>
                      <a:lnTo>
                        <a:pt x="8" y="0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48" name="Freeform 437"/>
                <p:cNvSpPr>
                  <a:spLocks/>
                </p:cNvSpPr>
                <p:nvPr/>
              </p:nvSpPr>
              <p:spPr bwMode="auto">
                <a:xfrm>
                  <a:off x="2211" y="1981"/>
                  <a:ext cx="34" cy="25"/>
                </a:xfrm>
                <a:custGeom>
                  <a:avLst/>
                  <a:gdLst>
                    <a:gd name="T0" fmla="*/ 2 w 34"/>
                    <a:gd name="T1" fmla="*/ 0 h 25"/>
                    <a:gd name="T2" fmla="*/ 4 w 34"/>
                    <a:gd name="T3" fmla="*/ 1 h 25"/>
                    <a:gd name="T4" fmla="*/ 7 w 34"/>
                    <a:gd name="T5" fmla="*/ 2 h 25"/>
                    <a:gd name="T6" fmla="*/ 11 w 34"/>
                    <a:gd name="T7" fmla="*/ 5 h 25"/>
                    <a:gd name="T8" fmla="*/ 19 w 34"/>
                    <a:gd name="T9" fmla="*/ 11 h 25"/>
                    <a:gd name="T10" fmla="*/ 23 w 34"/>
                    <a:gd name="T11" fmla="*/ 14 h 25"/>
                    <a:gd name="T12" fmla="*/ 26 w 34"/>
                    <a:gd name="T13" fmla="*/ 17 h 25"/>
                    <a:gd name="T14" fmla="*/ 27 w 34"/>
                    <a:gd name="T15" fmla="*/ 17 h 25"/>
                    <a:gd name="T16" fmla="*/ 29 w 34"/>
                    <a:gd name="T17" fmla="*/ 17 h 25"/>
                    <a:gd name="T18" fmla="*/ 30 w 34"/>
                    <a:gd name="T19" fmla="*/ 17 h 25"/>
                    <a:gd name="T20" fmla="*/ 32 w 34"/>
                    <a:gd name="T21" fmla="*/ 17 h 25"/>
                    <a:gd name="T22" fmla="*/ 34 w 34"/>
                    <a:gd name="T23" fmla="*/ 25 h 25"/>
                    <a:gd name="T24" fmla="*/ 31 w 34"/>
                    <a:gd name="T25" fmla="*/ 25 h 25"/>
                    <a:gd name="T26" fmla="*/ 28 w 34"/>
                    <a:gd name="T27" fmla="*/ 25 h 25"/>
                    <a:gd name="T28" fmla="*/ 25 w 34"/>
                    <a:gd name="T29" fmla="*/ 25 h 25"/>
                    <a:gd name="T30" fmla="*/ 22 w 34"/>
                    <a:gd name="T31" fmla="*/ 24 h 25"/>
                    <a:gd name="T32" fmla="*/ 18 w 34"/>
                    <a:gd name="T33" fmla="*/ 21 h 25"/>
                    <a:gd name="T34" fmla="*/ 14 w 34"/>
                    <a:gd name="T35" fmla="*/ 17 h 25"/>
                    <a:gd name="T36" fmla="*/ 6 w 34"/>
                    <a:gd name="T37" fmla="*/ 11 h 25"/>
                    <a:gd name="T38" fmla="*/ 3 w 34"/>
                    <a:gd name="T39" fmla="*/ 9 h 25"/>
                    <a:gd name="T40" fmla="*/ 2 w 34"/>
                    <a:gd name="T41" fmla="*/ 8 h 25"/>
                    <a:gd name="T42" fmla="*/ 0 w 34"/>
                    <a:gd name="T43" fmla="*/ 8 h 25"/>
                    <a:gd name="T44" fmla="*/ 2 w 34"/>
                    <a:gd name="T45" fmla="*/ 0 h 2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4"/>
                    <a:gd name="T70" fmla="*/ 0 h 25"/>
                    <a:gd name="T71" fmla="*/ 34 w 34"/>
                    <a:gd name="T72" fmla="*/ 25 h 2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4" h="25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7" y="2"/>
                      </a:lnTo>
                      <a:lnTo>
                        <a:pt x="11" y="5"/>
                      </a:lnTo>
                      <a:lnTo>
                        <a:pt x="19" y="11"/>
                      </a:lnTo>
                      <a:lnTo>
                        <a:pt x="23" y="14"/>
                      </a:lnTo>
                      <a:lnTo>
                        <a:pt x="26" y="17"/>
                      </a:lnTo>
                      <a:lnTo>
                        <a:pt x="27" y="17"/>
                      </a:lnTo>
                      <a:lnTo>
                        <a:pt x="29" y="17"/>
                      </a:lnTo>
                      <a:lnTo>
                        <a:pt x="30" y="17"/>
                      </a:lnTo>
                      <a:lnTo>
                        <a:pt x="32" y="17"/>
                      </a:lnTo>
                      <a:lnTo>
                        <a:pt x="34" y="25"/>
                      </a:lnTo>
                      <a:lnTo>
                        <a:pt x="31" y="25"/>
                      </a:lnTo>
                      <a:lnTo>
                        <a:pt x="28" y="25"/>
                      </a:lnTo>
                      <a:lnTo>
                        <a:pt x="25" y="25"/>
                      </a:lnTo>
                      <a:lnTo>
                        <a:pt x="22" y="24"/>
                      </a:lnTo>
                      <a:lnTo>
                        <a:pt x="18" y="21"/>
                      </a:lnTo>
                      <a:lnTo>
                        <a:pt x="14" y="17"/>
                      </a:lnTo>
                      <a:lnTo>
                        <a:pt x="6" y="11"/>
                      </a:lnTo>
                      <a:lnTo>
                        <a:pt x="3" y="9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49" name="Freeform 438"/>
                <p:cNvSpPr>
                  <a:spLocks/>
                </p:cNvSpPr>
                <p:nvPr/>
              </p:nvSpPr>
              <p:spPr bwMode="auto">
                <a:xfrm>
                  <a:off x="2211" y="1981"/>
                  <a:ext cx="2" cy="8"/>
                </a:xfrm>
                <a:custGeom>
                  <a:avLst/>
                  <a:gdLst>
                    <a:gd name="T0" fmla="*/ 1 w 2"/>
                    <a:gd name="T1" fmla="*/ 0 h 8"/>
                    <a:gd name="T2" fmla="*/ 2 w 2"/>
                    <a:gd name="T3" fmla="*/ 0 h 8"/>
                    <a:gd name="T4" fmla="*/ 0 w 2"/>
                    <a:gd name="T5" fmla="*/ 8 h 8"/>
                    <a:gd name="T6" fmla="*/ 1 w 2"/>
                    <a:gd name="T7" fmla="*/ 8 h 8"/>
                    <a:gd name="T8" fmla="*/ 1 w 2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8"/>
                    <a:gd name="T17" fmla="*/ 2 w 2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8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50" name="Freeform 439"/>
                <p:cNvSpPr>
                  <a:spLocks/>
                </p:cNvSpPr>
                <p:nvPr/>
              </p:nvSpPr>
              <p:spPr bwMode="auto">
                <a:xfrm>
                  <a:off x="2242" y="1984"/>
                  <a:ext cx="24" cy="21"/>
                </a:xfrm>
                <a:custGeom>
                  <a:avLst/>
                  <a:gdLst>
                    <a:gd name="T0" fmla="*/ 0 w 24"/>
                    <a:gd name="T1" fmla="*/ 14 h 21"/>
                    <a:gd name="T2" fmla="*/ 2 w 24"/>
                    <a:gd name="T3" fmla="*/ 13 h 21"/>
                    <a:gd name="T4" fmla="*/ 4 w 24"/>
                    <a:gd name="T5" fmla="*/ 11 h 21"/>
                    <a:gd name="T6" fmla="*/ 9 w 24"/>
                    <a:gd name="T7" fmla="*/ 8 h 21"/>
                    <a:gd name="T8" fmla="*/ 14 w 24"/>
                    <a:gd name="T9" fmla="*/ 4 h 21"/>
                    <a:gd name="T10" fmla="*/ 19 w 24"/>
                    <a:gd name="T11" fmla="*/ 0 h 21"/>
                    <a:gd name="T12" fmla="*/ 24 w 24"/>
                    <a:gd name="T13" fmla="*/ 6 h 21"/>
                    <a:gd name="T14" fmla="*/ 19 w 24"/>
                    <a:gd name="T15" fmla="*/ 10 h 21"/>
                    <a:gd name="T16" fmla="*/ 14 w 24"/>
                    <a:gd name="T17" fmla="*/ 14 h 21"/>
                    <a:gd name="T18" fmla="*/ 9 w 24"/>
                    <a:gd name="T19" fmla="*/ 18 h 21"/>
                    <a:gd name="T20" fmla="*/ 6 w 24"/>
                    <a:gd name="T21" fmla="*/ 20 h 21"/>
                    <a:gd name="T22" fmla="*/ 3 w 24"/>
                    <a:gd name="T23" fmla="*/ 21 h 21"/>
                    <a:gd name="T24" fmla="*/ 0 w 24"/>
                    <a:gd name="T25" fmla="*/ 14 h 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4"/>
                    <a:gd name="T40" fmla="*/ 0 h 21"/>
                    <a:gd name="T41" fmla="*/ 24 w 24"/>
                    <a:gd name="T42" fmla="*/ 21 h 2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4" h="21">
                      <a:moveTo>
                        <a:pt x="0" y="14"/>
                      </a:moveTo>
                      <a:lnTo>
                        <a:pt x="2" y="13"/>
                      </a:lnTo>
                      <a:lnTo>
                        <a:pt x="4" y="11"/>
                      </a:lnTo>
                      <a:lnTo>
                        <a:pt x="9" y="8"/>
                      </a:lnTo>
                      <a:lnTo>
                        <a:pt x="14" y="4"/>
                      </a:lnTo>
                      <a:lnTo>
                        <a:pt x="19" y="0"/>
                      </a:lnTo>
                      <a:lnTo>
                        <a:pt x="24" y="6"/>
                      </a:lnTo>
                      <a:lnTo>
                        <a:pt x="19" y="10"/>
                      </a:lnTo>
                      <a:lnTo>
                        <a:pt x="14" y="14"/>
                      </a:lnTo>
                      <a:lnTo>
                        <a:pt x="9" y="18"/>
                      </a:lnTo>
                      <a:lnTo>
                        <a:pt x="6" y="20"/>
                      </a:lnTo>
                      <a:lnTo>
                        <a:pt x="3" y="2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51" name="Freeform 440"/>
                <p:cNvSpPr>
                  <a:spLocks/>
                </p:cNvSpPr>
                <p:nvPr/>
              </p:nvSpPr>
              <p:spPr bwMode="auto">
                <a:xfrm>
                  <a:off x="2242" y="1998"/>
                  <a:ext cx="3" cy="8"/>
                </a:xfrm>
                <a:custGeom>
                  <a:avLst/>
                  <a:gdLst>
                    <a:gd name="T0" fmla="*/ 3 w 3"/>
                    <a:gd name="T1" fmla="*/ 8 h 8"/>
                    <a:gd name="T2" fmla="*/ 3 w 3"/>
                    <a:gd name="T3" fmla="*/ 7 h 8"/>
                    <a:gd name="T4" fmla="*/ 0 w 3"/>
                    <a:gd name="T5" fmla="*/ 0 h 8"/>
                    <a:gd name="T6" fmla="*/ 1 w 3"/>
                    <a:gd name="T7" fmla="*/ 0 h 8"/>
                    <a:gd name="T8" fmla="*/ 3 w 3"/>
                    <a:gd name="T9" fmla="*/ 8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8"/>
                    <a:gd name="T17" fmla="*/ 3 w 3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8">
                      <a:moveTo>
                        <a:pt x="3" y="8"/>
                      </a:moveTo>
                      <a:lnTo>
                        <a:pt x="3" y="7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52" name="Freeform 441"/>
                <p:cNvSpPr>
                  <a:spLocks/>
                </p:cNvSpPr>
                <p:nvPr/>
              </p:nvSpPr>
              <p:spPr bwMode="auto">
                <a:xfrm>
                  <a:off x="2262" y="1965"/>
                  <a:ext cx="27" cy="25"/>
                </a:xfrm>
                <a:custGeom>
                  <a:avLst/>
                  <a:gdLst>
                    <a:gd name="T0" fmla="*/ 0 w 27"/>
                    <a:gd name="T1" fmla="*/ 18 h 25"/>
                    <a:gd name="T2" fmla="*/ 7 w 27"/>
                    <a:gd name="T3" fmla="*/ 15 h 25"/>
                    <a:gd name="T4" fmla="*/ 10 w 27"/>
                    <a:gd name="T5" fmla="*/ 13 h 25"/>
                    <a:gd name="T6" fmla="*/ 13 w 27"/>
                    <a:gd name="T7" fmla="*/ 11 h 25"/>
                    <a:gd name="T8" fmla="*/ 16 w 27"/>
                    <a:gd name="T9" fmla="*/ 8 h 25"/>
                    <a:gd name="T10" fmla="*/ 18 w 27"/>
                    <a:gd name="T11" fmla="*/ 5 h 25"/>
                    <a:gd name="T12" fmla="*/ 19 w 27"/>
                    <a:gd name="T13" fmla="*/ 4 h 25"/>
                    <a:gd name="T14" fmla="*/ 19 w 27"/>
                    <a:gd name="T15" fmla="*/ 3 h 25"/>
                    <a:gd name="T16" fmla="*/ 19 w 27"/>
                    <a:gd name="T17" fmla="*/ 1 h 25"/>
                    <a:gd name="T18" fmla="*/ 19 w 27"/>
                    <a:gd name="T19" fmla="*/ 0 h 25"/>
                    <a:gd name="T20" fmla="*/ 27 w 27"/>
                    <a:gd name="T21" fmla="*/ 0 h 25"/>
                    <a:gd name="T22" fmla="*/ 27 w 27"/>
                    <a:gd name="T23" fmla="*/ 2 h 25"/>
                    <a:gd name="T24" fmla="*/ 27 w 27"/>
                    <a:gd name="T25" fmla="*/ 5 h 25"/>
                    <a:gd name="T26" fmla="*/ 26 w 27"/>
                    <a:gd name="T27" fmla="*/ 7 h 25"/>
                    <a:gd name="T28" fmla="*/ 25 w 27"/>
                    <a:gd name="T29" fmla="*/ 10 h 25"/>
                    <a:gd name="T30" fmla="*/ 22 w 27"/>
                    <a:gd name="T31" fmla="*/ 14 h 25"/>
                    <a:gd name="T32" fmla="*/ 18 w 27"/>
                    <a:gd name="T33" fmla="*/ 17 h 25"/>
                    <a:gd name="T34" fmla="*/ 14 w 27"/>
                    <a:gd name="T35" fmla="*/ 20 h 25"/>
                    <a:gd name="T36" fmla="*/ 10 w 27"/>
                    <a:gd name="T37" fmla="*/ 22 h 25"/>
                    <a:gd name="T38" fmla="*/ 3 w 27"/>
                    <a:gd name="T39" fmla="*/ 25 h 25"/>
                    <a:gd name="T40" fmla="*/ 0 w 27"/>
                    <a:gd name="T41" fmla="*/ 18 h 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7"/>
                    <a:gd name="T64" fmla="*/ 0 h 25"/>
                    <a:gd name="T65" fmla="*/ 27 w 27"/>
                    <a:gd name="T66" fmla="*/ 25 h 2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7" h="25">
                      <a:moveTo>
                        <a:pt x="0" y="18"/>
                      </a:moveTo>
                      <a:lnTo>
                        <a:pt x="7" y="15"/>
                      </a:lnTo>
                      <a:lnTo>
                        <a:pt x="10" y="13"/>
                      </a:lnTo>
                      <a:lnTo>
                        <a:pt x="13" y="11"/>
                      </a:lnTo>
                      <a:lnTo>
                        <a:pt x="16" y="8"/>
                      </a:lnTo>
                      <a:lnTo>
                        <a:pt x="18" y="5"/>
                      </a:lnTo>
                      <a:lnTo>
                        <a:pt x="19" y="4"/>
                      </a:lnTo>
                      <a:lnTo>
                        <a:pt x="19" y="3"/>
                      </a:lnTo>
                      <a:lnTo>
                        <a:pt x="19" y="1"/>
                      </a:lnTo>
                      <a:lnTo>
                        <a:pt x="19" y="0"/>
                      </a:lnTo>
                      <a:lnTo>
                        <a:pt x="27" y="0"/>
                      </a:lnTo>
                      <a:lnTo>
                        <a:pt x="27" y="2"/>
                      </a:lnTo>
                      <a:lnTo>
                        <a:pt x="27" y="5"/>
                      </a:lnTo>
                      <a:lnTo>
                        <a:pt x="26" y="7"/>
                      </a:lnTo>
                      <a:lnTo>
                        <a:pt x="25" y="10"/>
                      </a:lnTo>
                      <a:lnTo>
                        <a:pt x="22" y="14"/>
                      </a:lnTo>
                      <a:lnTo>
                        <a:pt x="18" y="17"/>
                      </a:lnTo>
                      <a:lnTo>
                        <a:pt x="14" y="20"/>
                      </a:lnTo>
                      <a:lnTo>
                        <a:pt x="10" y="22"/>
                      </a:lnTo>
                      <a:lnTo>
                        <a:pt x="3" y="25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53" name="Freeform 442"/>
                <p:cNvSpPr>
                  <a:spLocks/>
                </p:cNvSpPr>
                <p:nvPr/>
              </p:nvSpPr>
              <p:spPr bwMode="auto">
                <a:xfrm>
                  <a:off x="2261" y="1983"/>
                  <a:ext cx="5" cy="7"/>
                </a:xfrm>
                <a:custGeom>
                  <a:avLst/>
                  <a:gdLst>
                    <a:gd name="T0" fmla="*/ 0 w 5"/>
                    <a:gd name="T1" fmla="*/ 1 h 7"/>
                    <a:gd name="T2" fmla="*/ 1 w 5"/>
                    <a:gd name="T3" fmla="*/ 0 h 7"/>
                    <a:gd name="T4" fmla="*/ 4 w 5"/>
                    <a:gd name="T5" fmla="*/ 7 h 7"/>
                    <a:gd name="T6" fmla="*/ 5 w 5"/>
                    <a:gd name="T7" fmla="*/ 7 h 7"/>
                    <a:gd name="T8" fmla="*/ 0 w 5"/>
                    <a:gd name="T9" fmla="*/ 1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7"/>
                    <a:gd name="T17" fmla="*/ 5 w 5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7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54" name="Freeform 443"/>
                <p:cNvSpPr>
                  <a:spLocks/>
                </p:cNvSpPr>
                <p:nvPr/>
              </p:nvSpPr>
              <p:spPr bwMode="auto">
                <a:xfrm>
                  <a:off x="2270" y="1934"/>
                  <a:ext cx="19" cy="32"/>
                </a:xfrm>
                <a:custGeom>
                  <a:avLst/>
                  <a:gdLst>
                    <a:gd name="T0" fmla="*/ 11 w 19"/>
                    <a:gd name="T1" fmla="*/ 32 h 32"/>
                    <a:gd name="T2" fmla="*/ 11 w 19"/>
                    <a:gd name="T3" fmla="*/ 31 h 32"/>
                    <a:gd name="T4" fmla="*/ 11 w 19"/>
                    <a:gd name="T5" fmla="*/ 30 h 32"/>
                    <a:gd name="T6" fmla="*/ 9 w 19"/>
                    <a:gd name="T7" fmla="*/ 27 h 32"/>
                    <a:gd name="T8" fmla="*/ 4 w 19"/>
                    <a:gd name="T9" fmla="*/ 19 h 32"/>
                    <a:gd name="T10" fmla="*/ 2 w 19"/>
                    <a:gd name="T11" fmla="*/ 14 h 32"/>
                    <a:gd name="T12" fmla="*/ 0 w 19"/>
                    <a:gd name="T13" fmla="*/ 10 h 32"/>
                    <a:gd name="T14" fmla="*/ 0 w 19"/>
                    <a:gd name="T15" fmla="*/ 7 h 32"/>
                    <a:gd name="T16" fmla="*/ 1 w 19"/>
                    <a:gd name="T17" fmla="*/ 5 h 32"/>
                    <a:gd name="T18" fmla="*/ 2 w 19"/>
                    <a:gd name="T19" fmla="*/ 2 h 32"/>
                    <a:gd name="T20" fmla="*/ 4 w 19"/>
                    <a:gd name="T21" fmla="*/ 0 h 32"/>
                    <a:gd name="T22" fmla="*/ 10 w 19"/>
                    <a:gd name="T23" fmla="*/ 6 h 32"/>
                    <a:gd name="T24" fmla="*/ 9 w 19"/>
                    <a:gd name="T25" fmla="*/ 7 h 32"/>
                    <a:gd name="T26" fmla="*/ 9 w 19"/>
                    <a:gd name="T27" fmla="*/ 7 h 32"/>
                    <a:gd name="T28" fmla="*/ 8 w 19"/>
                    <a:gd name="T29" fmla="*/ 8 h 32"/>
                    <a:gd name="T30" fmla="*/ 8 w 19"/>
                    <a:gd name="T31" fmla="*/ 9 h 32"/>
                    <a:gd name="T32" fmla="*/ 9 w 19"/>
                    <a:gd name="T33" fmla="*/ 11 h 32"/>
                    <a:gd name="T34" fmla="*/ 11 w 19"/>
                    <a:gd name="T35" fmla="*/ 15 h 32"/>
                    <a:gd name="T36" fmla="*/ 16 w 19"/>
                    <a:gd name="T37" fmla="*/ 22 h 32"/>
                    <a:gd name="T38" fmla="*/ 18 w 19"/>
                    <a:gd name="T39" fmla="*/ 26 h 32"/>
                    <a:gd name="T40" fmla="*/ 19 w 19"/>
                    <a:gd name="T41" fmla="*/ 28 h 32"/>
                    <a:gd name="T42" fmla="*/ 19 w 19"/>
                    <a:gd name="T43" fmla="*/ 30 h 32"/>
                    <a:gd name="T44" fmla="*/ 11 w 19"/>
                    <a:gd name="T45" fmla="*/ 32 h 3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9"/>
                    <a:gd name="T70" fmla="*/ 0 h 32"/>
                    <a:gd name="T71" fmla="*/ 19 w 19"/>
                    <a:gd name="T72" fmla="*/ 32 h 3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9" h="32">
                      <a:moveTo>
                        <a:pt x="11" y="32"/>
                      </a:moveTo>
                      <a:lnTo>
                        <a:pt x="11" y="31"/>
                      </a:lnTo>
                      <a:lnTo>
                        <a:pt x="11" y="30"/>
                      </a:lnTo>
                      <a:lnTo>
                        <a:pt x="9" y="27"/>
                      </a:lnTo>
                      <a:lnTo>
                        <a:pt x="4" y="19"/>
                      </a:lnTo>
                      <a:lnTo>
                        <a:pt x="2" y="14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" y="6"/>
                      </a:lnTo>
                      <a:lnTo>
                        <a:pt x="9" y="7"/>
                      </a:lnTo>
                      <a:lnTo>
                        <a:pt x="8" y="8"/>
                      </a:lnTo>
                      <a:lnTo>
                        <a:pt x="8" y="9"/>
                      </a:lnTo>
                      <a:lnTo>
                        <a:pt x="9" y="11"/>
                      </a:lnTo>
                      <a:lnTo>
                        <a:pt x="11" y="15"/>
                      </a:lnTo>
                      <a:lnTo>
                        <a:pt x="16" y="22"/>
                      </a:lnTo>
                      <a:lnTo>
                        <a:pt x="18" y="26"/>
                      </a:lnTo>
                      <a:lnTo>
                        <a:pt x="19" y="28"/>
                      </a:lnTo>
                      <a:lnTo>
                        <a:pt x="19" y="30"/>
                      </a:lnTo>
                      <a:lnTo>
                        <a:pt x="11" y="32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55" name="Freeform 444"/>
                <p:cNvSpPr>
                  <a:spLocks/>
                </p:cNvSpPr>
                <p:nvPr/>
              </p:nvSpPr>
              <p:spPr bwMode="auto">
                <a:xfrm>
                  <a:off x="2281" y="1964"/>
                  <a:ext cx="8" cy="2"/>
                </a:xfrm>
                <a:custGeom>
                  <a:avLst/>
                  <a:gdLst>
                    <a:gd name="T0" fmla="*/ 8 w 8"/>
                    <a:gd name="T1" fmla="*/ 1 h 2"/>
                    <a:gd name="T2" fmla="*/ 8 w 8"/>
                    <a:gd name="T3" fmla="*/ 0 h 2"/>
                    <a:gd name="T4" fmla="*/ 0 w 8"/>
                    <a:gd name="T5" fmla="*/ 2 h 2"/>
                    <a:gd name="T6" fmla="*/ 0 w 8"/>
                    <a:gd name="T7" fmla="*/ 1 h 2"/>
                    <a:gd name="T8" fmla="*/ 8 w 8"/>
                    <a:gd name="T9" fmla="*/ 1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8" y="1"/>
                      </a:move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56" name="Freeform 445"/>
                <p:cNvSpPr>
                  <a:spLocks/>
                </p:cNvSpPr>
                <p:nvPr/>
              </p:nvSpPr>
              <p:spPr bwMode="auto">
                <a:xfrm>
                  <a:off x="2275" y="1931"/>
                  <a:ext cx="40" cy="30"/>
                </a:xfrm>
                <a:custGeom>
                  <a:avLst/>
                  <a:gdLst>
                    <a:gd name="T0" fmla="*/ 0 w 40"/>
                    <a:gd name="T1" fmla="*/ 3 h 30"/>
                    <a:gd name="T2" fmla="*/ 3 w 40"/>
                    <a:gd name="T3" fmla="*/ 1 h 30"/>
                    <a:gd name="T4" fmla="*/ 7 w 40"/>
                    <a:gd name="T5" fmla="*/ 0 h 30"/>
                    <a:gd name="T6" fmla="*/ 10 w 40"/>
                    <a:gd name="T7" fmla="*/ 0 h 30"/>
                    <a:gd name="T8" fmla="*/ 14 w 40"/>
                    <a:gd name="T9" fmla="*/ 2 h 30"/>
                    <a:gd name="T10" fmla="*/ 18 w 40"/>
                    <a:gd name="T11" fmla="*/ 6 h 30"/>
                    <a:gd name="T12" fmla="*/ 23 w 40"/>
                    <a:gd name="T13" fmla="*/ 11 h 30"/>
                    <a:gd name="T14" fmla="*/ 27 w 40"/>
                    <a:gd name="T15" fmla="*/ 17 h 30"/>
                    <a:gd name="T16" fmla="*/ 31 w 40"/>
                    <a:gd name="T17" fmla="*/ 21 h 30"/>
                    <a:gd name="T18" fmla="*/ 31 w 40"/>
                    <a:gd name="T19" fmla="*/ 21 h 30"/>
                    <a:gd name="T20" fmla="*/ 32 w 40"/>
                    <a:gd name="T21" fmla="*/ 22 h 30"/>
                    <a:gd name="T22" fmla="*/ 34 w 40"/>
                    <a:gd name="T23" fmla="*/ 22 h 30"/>
                    <a:gd name="T24" fmla="*/ 36 w 40"/>
                    <a:gd name="T25" fmla="*/ 22 h 30"/>
                    <a:gd name="T26" fmla="*/ 38 w 40"/>
                    <a:gd name="T27" fmla="*/ 22 h 30"/>
                    <a:gd name="T28" fmla="*/ 40 w 40"/>
                    <a:gd name="T29" fmla="*/ 30 h 30"/>
                    <a:gd name="T30" fmla="*/ 36 w 40"/>
                    <a:gd name="T31" fmla="*/ 30 h 30"/>
                    <a:gd name="T32" fmla="*/ 32 w 40"/>
                    <a:gd name="T33" fmla="*/ 30 h 30"/>
                    <a:gd name="T34" fmla="*/ 29 w 40"/>
                    <a:gd name="T35" fmla="*/ 29 h 30"/>
                    <a:gd name="T36" fmla="*/ 27 w 40"/>
                    <a:gd name="T37" fmla="*/ 28 h 30"/>
                    <a:gd name="T38" fmla="*/ 25 w 40"/>
                    <a:gd name="T39" fmla="*/ 27 h 30"/>
                    <a:gd name="T40" fmla="*/ 21 w 40"/>
                    <a:gd name="T41" fmla="*/ 22 h 30"/>
                    <a:gd name="T42" fmla="*/ 16 w 40"/>
                    <a:gd name="T43" fmla="*/ 16 h 30"/>
                    <a:gd name="T44" fmla="*/ 13 w 40"/>
                    <a:gd name="T45" fmla="*/ 12 h 30"/>
                    <a:gd name="T46" fmla="*/ 9 w 40"/>
                    <a:gd name="T47" fmla="*/ 8 h 30"/>
                    <a:gd name="T48" fmla="*/ 8 w 40"/>
                    <a:gd name="T49" fmla="*/ 8 h 30"/>
                    <a:gd name="T50" fmla="*/ 7 w 40"/>
                    <a:gd name="T51" fmla="*/ 8 h 30"/>
                    <a:gd name="T52" fmla="*/ 6 w 40"/>
                    <a:gd name="T53" fmla="*/ 8 h 30"/>
                    <a:gd name="T54" fmla="*/ 4 w 40"/>
                    <a:gd name="T55" fmla="*/ 10 h 30"/>
                    <a:gd name="T56" fmla="*/ 0 w 40"/>
                    <a:gd name="T57" fmla="*/ 3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40"/>
                    <a:gd name="T88" fmla="*/ 0 h 30"/>
                    <a:gd name="T89" fmla="*/ 40 w 40"/>
                    <a:gd name="T90" fmla="*/ 30 h 3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40" h="30">
                      <a:moveTo>
                        <a:pt x="0" y="3"/>
                      </a:moveTo>
                      <a:lnTo>
                        <a:pt x="3" y="1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4" y="2"/>
                      </a:lnTo>
                      <a:lnTo>
                        <a:pt x="18" y="6"/>
                      </a:lnTo>
                      <a:lnTo>
                        <a:pt x="23" y="11"/>
                      </a:lnTo>
                      <a:lnTo>
                        <a:pt x="27" y="17"/>
                      </a:lnTo>
                      <a:lnTo>
                        <a:pt x="31" y="21"/>
                      </a:lnTo>
                      <a:lnTo>
                        <a:pt x="32" y="22"/>
                      </a:lnTo>
                      <a:lnTo>
                        <a:pt x="34" y="22"/>
                      </a:lnTo>
                      <a:lnTo>
                        <a:pt x="36" y="22"/>
                      </a:lnTo>
                      <a:lnTo>
                        <a:pt x="38" y="22"/>
                      </a:lnTo>
                      <a:lnTo>
                        <a:pt x="40" y="30"/>
                      </a:lnTo>
                      <a:lnTo>
                        <a:pt x="36" y="30"/>
                      </a:lnTo>
                      <a:lnTo>
                        <a:pt x="32" y="30"/>
                      </a:lnTo>
                      <a:lnTo>
                        <a:pt x="29" y="29"/>
                      </a:lnTo>
                      <a:lnTo>
                        <a:pt x="27" y="28"/>
                      </a:lnTo>
                      <a:lnTo>
                        <a:pt x="25" y="27"/>
                      </a:lnTo>
                      <a:lnTo>
                        <a:pt x="21" y="22"/>
                      </a:lnTo>
                      <a:lnTo>
                        <a:pt x="16" y="16"/>
                      </a:lnTo>
                      <a:lnTo>
                        <a:pt x="13" y="12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7" y="8"/>
                      </a:lnTo>
                      <a:lnTo>
                        <a:pt x="6" y="8"/>
                      </a:lnTo>
                      <a:lnTo>
                        <a:pt x="4" y="1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57" name="Freeform 446"/>
                <p:cNvSpPr>
                  <a:spLocks/>
                </p:cNvSpPr>
                <p:nvPr/>
              </p:nvSpPr>
              <p:spPr bwMode="auto">
                <a:xfrm>
                  <a:off x="2274" y="1934"/>
                  <a:ext cx="6" cy="7"/>
                </a:xfrm>
                <a:custGeom>
                  <a:avLst/>
                  <a:gdLst>
                    <a:gd name="T0" fmla="*/ 0 w 6"/>
                    <a:gd name="T1" fmla="*/ 0 h 7"/>
                    <a:gd name="T2" fmla="*/ 1 w 6"/>
                    <a:gd name="T3" fmla="*/ 0 h 7"/>
                    <a:gd name="T4" fmla="*/ 5 w 6"/>
                    <a:gd name="T5" fmla="*/ 7 h 7"/>
                    <a:gd name="T6" fmla="*/ 6 w 6"/>
                    <a:gd name="T7" fmla="*/ 6 h 7"/>
                    <a:gd name="T8" fmla="*/ 0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5" y="7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58" name="Freeform 447"/>
                <p:cNvSpPr>
                  <a:spLocks/>
                </p:cNvSpPr>
                <p:nvPr/>
              </p:nvSpPr>
              <p:spPr bwMode="auto">
                <a:xfrm>
                  <a:off x="2313" y="1942"/>
                  <a:ext cx="41" cy="19"/>
                </a:xfrm>
                <a:custGeom>
                  <a:avLst/>
                  <a:gdLst>
                    <a:gd name="T0" fmla="*/ 0 w 41"/>
                    <a:gd name="T1" fmla="*/ 11 h 19"/>
                    <a:gd name="T2" fmla="*/ 9 w 41"/>
                    <a:gd name="T3" fmla="*/ 9 h 19"/>
                    <a:gd name="T4" fmla="*/ 19 w 41"/>
                    <a:gd name="T5" fmla="*/ 7 h 19"/>
                    <a:gd name="T6" fmla="*/ 24 w 41"/>
                    <a:gd name="T7" fmla="*/ 6 h 19"/>
                    <a:gd name="T8" fmla="*/ 28 w 41"/>
                    <a:gd name="T9" fmla="*/ 4 h 19"/>
                    <a:gd name="T10" fmla="*/ 30 w 41"/>
                    <a:gd name="T11" fmla="*/ 3 h 19"/>
                    <a:gd name="T12" fmla="*/ 32 w 41"/>
                    <a:gd name="T13" fmla="*/ 2 h 19"/>
                    <a:gd name="T14" fmla="*/ 34 w 41"/>
                    <a:gd name="T15" fmla="*/ 1 h 19"/>
                    <a:gd name="T16" fmla="*/ 35 w 41"/>
                    <a:gd name="T17" fmla="*/ 0 h 19"/>
                    <a:gd name="T18" fmla="*/ 41 w 41"/>
                    <a:gd name="T19" fmla="*/ 6 h 19"/>
                    <a:gd name="T20" fmla="*/ 39 w 41"/>
                    <a:gd name="T21" fmla="*/ 7 h 19"/>
                    <a:gd name="T22" fmla="*/ 36 w 41"/>
                    <a:gd name="T23" fmla="*/ 9 h 19"/>
                    <a:gd name="T24" fmla="*/ 34 w 41"/>
                    <a:gd name="T25" fmla="*/ 10 h 19"/>
                    <a:gd name="T26" fmla="*/ 31 w 41"/>
                    <a:gd name="T27" fmla="*/ 11 h 19"/>
                    <a:gd name="T28" fmla="*/ 26 w 41"/>
                    <a:gd name="T29" fmla="*/ 13 h 19"/>
                    <a:gd name="T30" fmla="*/ 21 w 41"/>
                    <a:gd name="T31" fmla="*/ 15 h 19"/>
                    <a:gd name="T32" fmla="*/ 11 w 41"/>
                    <a:gd name="T33" fmla="*/ 16 h 19"/>
                    <a:gd name="T34" fmla="*/ 2 w 41"/>
                    <a:gd name="T35" fmla="*/ 19 h 19"/>
                    <a:gd name="T36" fmla="*/ 0 w 41"/>
                    <a:gd name="T37" fmla="*/ 11 h 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1"/>
                    <a:gd name="T58" fmla="*/ 0 h 19"/>
                    <a:gd name="T59" fmla="*/ 41 w 41"/>
                    <a:gd name="T60" fmla="*/ 19 h 1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1" h="19">
                      <a:moveTo>
                        <a:pt x="0" y="11"/>
                      </a:moveTo>
                      <a:lnTo>
                        <a:pt x="9" y="9"/>
                      </a:lnTo>
                      <a:lnTo>
                        <a:pt x="19" y="7"/>
                      </a:lnTo>
                      <a:lnTo>
                        <a:pt x="24" y="6"/>
                      </a:lnTo>
                      <a:lnTo>
                        <a:pt x="28" y="4"/>
                      </a:lnTo>
                      <a:lnTo>
                        <a:pt x="30" y="3"/>
                      </a:lnTo>
                      <a:lnTo>
                        <a:pt x="32" y="2"/>
                      </a:lnTo>
                      <a:lnTo>
                        <a:pt x="34" y="1"/>
                      </a:lnTo>
                      <a:lnTo>
                        <a:pt x="35" y="0"/>
                      </a:lnTo>
                      <a:lnTo>
                        <a:pt x="41" y="6"/>
                      </a:lnTo>
                      <a:lnTo>
                        <a:pt x="39" y="7"/>
                      </a:lnTo>
                      <a:lnTo>
                        <a:pt x="36" y="9"/>
                      </a:lnTo>
                      <a:lnTo>
                        <a:pt x="34" y="10"/>
                      </a:lnTo>
                      <a:lnTo>
                        <a:pt x="31" y="11"/>
                      </a:lnTo>
                      <a:lnTo>
                        <a:pt x="26" y="13"/>
                      </a:lnTo>
                      <a:lnTo>
                        <a:pt x="21" y="15"/>
                      </a:lnTo>
                      <a:lnTo>
                        <a:pt x="11" y="16"/>
                      </a:lnTo>
                      <a:lnTo>
                        <a:pt x="2" y="1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59" name="Freeform 448"/>
                <p:cNvSpPr>
                  <a:spLocks/>
                </p:cNvSpPr>
                <p:nvPr/>
              </p:nvSpPr>
              <p:spPr bwMode="auto">
                <a:xfrm>
                  <a:off x="2313" y="1953"/>
                  <a:ext cx="2" cy="8"/>
                </a:xfrm>
                <a:custGeom>
                  <a:avLst/>
                  <a:gdLst>
                    <a:gd name="T0" fmla="*/ 2 w 2"/>
                    <a:gd name="T1" fmla="*/ 8 h 8"/>
                    <a:gd name="T2" fmla="*/ 0 w 2"/>
                    <a:gd name="T3" fmla="*/ 0 h 8"/>
                    <a:gd name="T4" fmla="*/ 2 w 2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8"/>
                    <a:gd name="T11" fmla="*/ 2 w 2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8">
                      <a:moveTo>
                        <a:pt x="2" y="8"/>
                      </a:moveTo>
                      <a:lnTo>
                        <a:pt x="0" y="0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60" name="Freeform 449"/>
                <p:cNvSpPr>
                  <a:spLocks/>
                </p:cNvSpPr>
                <p:nvPr/>
              </p:nvSpPr>
              <p:spPr bwMode="auto">
                <a:xfrm>
                  <a:off x="2348" y="1914"/>
                  <a:ext cx="27" cy="33"/>
                </a:xfrm>
                <a:custGeom>
                  <a:avLst/>
                  <a:gdLst>
                    <a:gd name="T0" fmla="*/ 0 w 27"/>
                    <a:gd name="T1" fmla="*/ 29 h 33"/>
                    <a:gd name="T2" fmla="*/ 1 w 27"/>
                    <a:gd name="T3" fmla="*/ 26 h 33"/>
                    <a:gd name="T4" fmla="*/ 3 w 27"/>
                    <a:gd name="T5" fmla="*/ 22 h 33"/>
                    <a:gd name="T6" fmla="*/ 8 w 27"/>
                    <a:gd name="T7" fmla="*/ 11 h 33"/>
                    <a:gd name="T8" fmla="*/ 12 w 27"/>
                    <a:gd name="T9" fmla="*/ 5 h 33"/>
                    <a:gd name="T10" fmla="*/ 16 w 27"/>
                    <a:gd name="T11" fmla="*/ 1 h 33"/>
                    <a:gd name="T12" fmla="*/ 19 w 27"/>
                    <a:gd name="T13" fmla="*/ 0 h 33"/>
                    <a:gd name="T14" fmla="*/ 23 w 27"/>
                    <a:gd name="T15" fmla="*/ 1 h 33"/>
                    <a:gd name="T16" fmla="*/ 26 w 27"/>
                    <a:gd name="T17" fmla="*/ 3 h 33"/>
                    <a:gd name="T18" fmla="*/ 27 w 27"/>
                    <a:gd name="T19" fmla="*/ 6 h 33"/>
                    <a:gd name="T20" fmla="*/ 21 w 27"/>
                    <a:gd name="T21" fmla="*/ 11 h 33"/>
                    <a:gd name="T22" fmla="*/ 20 w 27"/>
                    <a:gd name="T23" fmla="*/ 9 h 33"/>
                    <a:gd name="T24" fmla="*/ 19 w 27"/>
                    <a:gd name="T25" fmla="*/ 8 h 33"/>
                    <a:gd name="T26" fmla="*/ 19 w 27"/>
                    <a:gd name="T27" fmla="*/ 8 h 33"/>
                    <a:gd name="T28" fmla="*/ 20 w 27"/>
                    <a:gd name="T29" fmla="*/ 8 h 33"/>
                    <a:gd name="T30" fmla="*/ 18 w 27"/>
                    <a:gd name="T31" fmla="*/ 10 h 33"/>
                    <a:gd name="T32" fmla="*/ 15 w 27"/>
                    <a:gd name="T33" fmla="*/ 14 h 33"/>
                    <a:gd name="T34" fmla="*/ 10 w 27"/>
                    <a:gd name="T35" fmla="*/ 25 h 33"/>
                    <a:gd name="T36" fmla="*/ 8 w 27"/>
                    <a:gd name="T37" fmla="*/ 30 h 33"/>
                    <a:gd name="T38" fmla="*/ 6 w 27"/>
                    <a:gd name="T39" fmla="*/ 33 h 33"/>
                    <a:gd name="T40" fmla="*/ 0 w 27"/>
                    <a:gd name="T41" fmla="*/ 29 h 3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7"/>
                    <a:gd name="T64" fmla="*/ 0 h 33"/>
                    <a:gd name="T65" fmla="*/ 27 w 27"/>
                    <a:gd name="T66" fmla="*/ 33 h 3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7" h="33">
                      <a:moveTo>
                        <a:pt x="0" y="29"/>
                      </a:moveTo>
                      <a:lnTo>
                        <a:pt x="1" y="26"/>
                      </a:lnTo>
                      <a:lnTo>
                        <a:pt x="3" y="22"/>
                      </a:lnTo>
                      <a:lnTo>
                        <a:pt x="8" y="11"/>
                      </a:lnTo>
                      <a:lnTo>
                        <a:pt x="12" y="5"/>
                      </a:lnTo>
                      <a:lnTo>
                        <a:pt x="16" y="1"/>
                      </a:lnTo>
                      <a:lnTo>
                        <a:pt x="19" y="0"/>
                      </a:lnTo>
                      <a:lnTo>
                        <a:pt x="23" y="1"/>
                      </a:lnTo>
                      <a:lnTo>
                        <a:pt x="26" y="3"/>
                      </a:lnTo>
                      <a:lnTo>
                        <a:pt x="27" y="6"/>
                      </a:lnTo>
                      <a:lnTo>
                        <a:pt x="21" y="11"/>
                      </a:lnTo>
                      <a:lnTo>
                        <a:pt x="20" y="9"/>
                      </a:lnTo>
                      <a:lnTo>
                        <a:pt x="19" y="8"/>
                      </a:lnTo>
                      <a:lnTo>
                        <a:pt x="20" y="8"/>
                      </a:lnTo>
                      <a:lnTo>
                        <a:pt x="18" y="10"/>
                      </a:lnTo>
                      <a:lnTo>
                        <a:pt x="15" y="14"/>
                      </a:lnTo>
                      <a:lnTo>
                        <a:pt x="10" y="25"/>
                      </a:lnTo>
                      <a:lnTo>
                        <a:pt x="8" y="30"/>
                      </a:lnTo>
                      <a:lnTo>
                        <a:pt x="6" y="33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61" name="Freeform 450"/>
                <p:cNvSpPr>
                  <a:spLocks/>
                </p:cNvSpPr>
                <p:nvPr/>
              </p:nvSpPr>
              <p:spPr bwMode="auto">
                <a:xfrm>
                  <a:off x="2348" y="1942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5 h 6"/>
                    <a:gd name="T4" fmla="*/ 0 w 6"/>
                    <a:gd name="T5" fmla="*/ 1 h 6"/>
                    <a:gd name="T6" fmla="*/ 0 w 6"/>
                    <a:gd name="T7" fmla="*/ 0 h 6"/>
                    <a:gd name="T8" fmla="*/ 6 w 6"/>
                    <a:gd name="T9" fmla="*/ 6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6"/>
                    <a:gd name="T17" fmla="*/ 6 w 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6">
                      <a:moveTo>
                        <a:pt x="6" y="6"/>
                      </a:moveTo>
                      <a:lnTo>
                        <a:pt x="6" y="5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62" name="Freeform 451"/>
                <p:cNvSpPr>
                  <a:spLocks/>
                </p:cNvSpPr>
                <p:nvPr/>
              </p:nvSpPr>
              <p:spPr bwMode="auto">
                <a:xfrm>
                  <a:off x="2368" y="1921"/>
                  <a:ext cx="14" cy="27"/>
                </a:xfrm>
                <a:custGeom>
                  <a:avLst/>
                  <a:gdLst>
                    <a:gd name="T0" fmla="*/ 8 w 14"/>
                    <a:gd name="T1" fmla="*/ 0 h 27"/>
                    <a:gd name="T2" fmla="*/ 9 w 14"/>
                    <a:gd name="T3" fmla="*/ 3 h 27"/>
                    <a:gd name="T4" fmla="*/ 10 w 14"/>
                    <a:gd name="T5" fmla="*/ 7 h 27"/>
                    <a:gd name="T6" fmla="*/ 10 w 14"/>
                    <a:gd name="T7" fmla="*/ 14 h 27"/>
                    <a:gd name="T8" fmla="*/ 10 w 14"/>
                    <a:gd name="T9" fmla="*/ 16 h 27"/>
                    <a:gd name="T10" fmla="*/ 10 w 14"/>
                    <a:gd name="T11" fmla="*/ 17 h 27"/>
                    <a:gd name="T12" fmla="*/ 11 w 14"/>
                    <a:gd name="T13" fmla="*/ 19 h 27"/>
                    <a:gd name="T14" fmla="*/ 14 w 14"/>
                    <a:gd name="T15" fmla="*/ 20 h 27"/>
                    <a:gd name="T16" fmla="*/ 10 w 14"/>
                    <a:gd name="T17" fmla="*/ 27 h 27"/>
                    <a:gd name="T18" fmla="*/ 6 w 14"/>
                    <a:gd name="T19" fmla="*/ 25 h 27"/>
                    <a:gd name="T20" fmla="*/ 3 w 14"/>
                    <a:gd name="T21" fmla="*/ 21 h 27"/>
                    <a:gd name="T22" fmla="*/ 2 w 14"/>
                    <a:gd name="T23" fmla="*/ 17 h 27"/>
                    <a:gd name="T24" fmla="*/ 2 w 14"/>
                    <a:gd name="T25" fmla="*/ 14 h 27"/>
                    <a:gd name="T26" fmla="*/ 2 w 14"/>
                    <a:gd name="T27" fmla="*/ 8 h 27"/>
                    <a:gd name="T28" fmla="*/ 1 w 14"/>
                    <a:gd name="T29" fmla="*/ 5 h 27"/>
                    <a:gd name="T30" fmla="*/ 0 w 14"/>
                    <a:gd name="T31" fmla="*/ 3 h 27"/>
                    <a:gd name="T32" fmla="*/ 8 w 14"/>
                    <a:gd name="T33" fmla="*/ 0 h 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27"/>
                    <a:gd name="T53" fmla="*/ 14 w 14"/>
                    <a:gd name="T54" fmla="*/ 27 h 2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27">
                      <a:moveTo>
                        <a:pt x="8" y="0"/>
                      </a:moveTo>
                      <a:lnTo>
                        <a:pt x="9" y="3"/>
                      </a:lnTo>
                      <a:lnTo>
                        <a:pt x="10" y="7"/>
                      </a:lnTo>
                      <a:lnTo>
                        <a:pt x="10" y="14"/>
                      </a:lnTo>
                      <a:lnTo>
                        <a:pt x="10" y="16"/>
                      </a:lnTo>
                      <a:lnTo>
                        <a:pt x="10" y="17"/>
                      </a:lnTo>
                      <a:lnTo>
                        <a:pt x="11" y="19"/>
                      </a:lnTo>
                      <a:lnTo>
                        <a:pt x="14" y="20"/>
                      </a:lnTo>
                      <a:lnTo>
                        <a:pt x="10" y="27"/>
                      </a:lnTo>
                      <a:lnTo>
                        <a:pt x="6" y="25"/>
                      </a:lnTo>
                      <a:lnTo>
                        <a:pt x="3" y="21"/>
                      </a:lnTo>
                      <a:lnTo>
                        <a:pt x="2" y="17"/>
                      </a:lnTo>
                      <a:lnTo>
                        <a:pt x="2" y="14"/>
                      </a:lnTo>
                      <a:lnTo>
                        <a:pt x="2" y="8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63" name="Freeform 452"/>
                <p:cNvSpPr>
                  <a:spLocks/>
                </p:cNvSpPr>
                <p:nvPr/>
              </p:nvSpPr>
              <p:spPr bwMode="auto">
                <a:xfrm>
                  <a:off x="2368" y="1920"/>
                  <a:ext cx="8" cy="5"/>
                </a:xfrm>
                <a:custGeom>
                  <a:avLst/>
                  <a:gdLst>
                    <a:gd name="T0" fmla="*/ 7 w 8"/>
                    <a:gd name="T1" fmla="*/ 0 h 5"/>
                    <a:gd name="T2" fmla="*/ 8 w 8"/>
                    <a:gd name="T3" fmla="*/ 1 h 5"/>
                    <a:gd name="T4" fmla="*/ 0 w 8"/>
                    <a:gd name="T5" fmla="*/ 4 h 5"/>
                    <a:gd name="T6" fmla="*/ 1 w 8"/>
                    <a:gd name="T7" fmla="*/ 5 h 5"/>
                    <a:gd name="T8" fmla="*/ 7 w 8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5"/>
                    <a:gd name="T17" fmla="*/ 8 w 8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5">
                      <a:moveTo>
                        <a:pt x="7" y="0"/>
                      </a:moveTo>
                      <a:lnTo>
                        <a:pt x="8" y="1"/>
                      </a:lnTo>
                      <a:lnTo>
                        <a:pt x="0" y="4"/>
                      </a:lnTo>
                      <a:lnTo>
                        <a:pt x="1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64" name="Freeform 453"/>
                <p:cNvSpPr>
                  <a:spLocks/>
                </p:cNvSpPr>
                <p:nvPr/>
              </p:nvSpPr>
              <p:spPr bwMode="auto">
                <a:xfrm>
                  <a:off x="2379" y="1937"/>
                  <a:ext cx="29" cy="13"/>
                </a:xfrm>
                <a:custGeom>
                  <a:avLst/>
                  <a:gdLst>
                    <a:gd name="T0" fmla="*/ 2 w 29"/>
                    <a:gd name="T1" fmla="*/ 4 h 13"/>
                    <a:gd name="T2" fmla="*/ 5 w 29"/>
                    <a:gd name="T3" fmla="*/ 5 h 13"/>
                    <a:gd name="T4" fmla="*/ 8 w 29"/>
                    <a:gd name="T5" fmla="*/ 5 h 13"/>
                    <a:gd name="T6" fmla="*/ 10 w 29"/>
                    <a:gd name="T7" fmla="*/ 5 h 13"/>
                    <a:gd name="T8" fmla="*/ 14 w 29"/>
                    <a:gd name="T9" fmla="*/ 4 h 13"/>
                    <a:gd name="T10" fmla="*/ 20 w 29"/>
                    <a:gd name="T11" fmla="*/ 2 h 13"/>
                    <a:gd name="T12" fmla="*/ 24 w 29"/>
                    <a:gd name="T13" fmla="*/ 1 h 13"/>
                    <a:gd name="T14" fmla="*/ 28 w 29"/>
                    <a:gd name="T15" fmla="*/ 0 h 13"/>
                    <a:gd name="T16" fmla="*/ 29 w 29"/>
                    <a:gd name="T17" fmla="*/ 8 h 13"/>
                    <a:gd name="T18" fmla="*/ 25 w 29"/>
                    <a:gd name="T19" fmla="*/ 9 h 13"/>
                    <a:gd name="T20" fmla="*/ 22 w 29"/>
                    <a:gd name="T21" fmla="*/ 10 h 13"/>
                    <a:gd name="T22" fmla="*/ 16 w 29"/>
                    <a:gd name="T23" fmla="*/ 12 h 13"/>
                    <a:gd name="T24" fmla="*/ 12 w 29"/>
                    <a:gd name="T25" fmla="*/ 12 h 13"/>
                    <a:gd name="T26" fmla="*/ 8 w 29"/>
                    <a:gd name="T27" fmla="*/ 13 h 13"/>
                    <a:gd name="T28" fmla="*/ 3 w 29"/>
                    <a:gd name="T29" fmla="*/ 13 h 13"/>
                    <a:gd name="T30" fmla="*/ 0 w 29"/>
                    <a:gd name="T31" fmla="*/ 12 h 13"/>
                    <a:gd name="T32" fmla="*/ 2 w 29"/>
                    <a:gd name="T33" fmla="*/ 4 h 1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13"/>
                    <a:gd name="T53" fmla="*/ 29 w 29"/>
                    <a:gd name="T54" fmla="*/ 13 h 1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13">
                      <a:moveTo>
                        <a:pt x="2" y="4"/>
                      </a:moveTo>
                      <a:lnTo>
                        <a:pt x="5" y="5"/>
                      </a:lnTo>
                      <a:lnTo>
                        <a:pt x="8" y="5"/>
                      </a:lnTo>
                      <a:lnTo>
                        <a:pt x="10" y="5"/>
                      </a:lnTo>
                      <a:lnTo>
                        <a:pt x="14" y="4"/>
                      </a:lnTo>
                      <a:lnTo>
                        <a:pt x="20" y="2"/>
                      </a:lnTo>
                      <a:lnTo>
                        <a:pt x="24" y="1"/>
                      </a:lnTo>
                      <a:lnTo>
                        <a:pt x="28" y="0"/>
                      </a:lnTo>
                      <a:lnTo>
                        <a:pt x="29" y="8"/>
                      </a:lnTo>
                      <a:lnTo>
                        <a:pt x="25" y="9"/>
                      </a:lnTo>
                      <a:lnTo>
                        <a:pt x="22" y="10"/>
                      </a:lnTo>
                      <a:lnTo>
                        <a:pt x="16" y="12"/>
                      </a:lnTo>
                      <a:lnTo>
                        <a:pt x="12" y="12"/>
                      </a:lnTo>
                      <a:lnTo>
                        <a:pt x="8" y="13"/>
                      </a:lnTo>
                      <a:lnTo>
                        <a:pt x="3" y="13"/>
                      </a:lnTo>
                      <a:lnTo>
                        <a:pt x="0" y="12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65" name="Freeform 454"/>
                <p:cNvSpPr>
                  <a:spLocks/>
                </p:cNvSpPr>
                <p:nvPr/>
              </p:nvSpPr>
              <p:spPr bwMode="auto">
                <a:xfrm>
                  <a:off x="2378" y="1941"/>
                  <a:ext cx="4" cy="8"/>
                </a:xfrm>
                <a:custGeom>
                  <a:avLst/>
                  <a:gdLst>
                    <a:gd name="T0" fmla="*/ 0 w 4"/>
                    <a:gd name="T1" fmla="*/ 7 h 8"/>
                    <a:gd name="T2" fmla="*/ 1 w 4"/>
                    <a:gd name="T3" fmla="*/ 8 h 8"/>
                    <a:gd name="T4" fmla="*/ 3 w 4"/>
                    <a:gd name="T5" fmla="*/ 0 h 8"/>
                    <a:gd name="T6" fmla="*/ 4 w 4"/>
                    <a:gd name="T7" fmla="*/ 0 h 8"/>
                    <a:gd name="T8" fmla="*/ 0 w 4"/>
                    <a:gd name="T9" fmla="*/ 7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8"/>
                    <a:gd name="T17" fmla="*/ 4 w 4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8">
                      <a:moveTo>
                        <a:pt x="0" y="7"/>
                      </a:moveTo>
                      <a:lnTo>
                        <a:pt x="1" y="8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66" name="Freeform 455"/>
                <p:cNvSpPr>
                  <a:spLocks/>
                </p:cNvSpPr>
                <p:nvPr/>
              </p:nvSpPr>
              <p:spPr bwMode="auto">
                <a:xfrm>
                  <a:off x="2407" y="1937"/>
                  <a:ext cx="36" cy="17"/>
                </a:xfrm>
                <a:custGeom>
                  <a:avLst/>
                  <a:gdLst>
                    <a:gd name="T0" fmla="*/ 0 w 36"/>
                    <a:gd name="T1" fmla="*/ 0 h 17"/>
                    <a:gd name="T2" fmla="*/ 5 w 36"/>
                    <a:gd name="T3" fmla="*/ 0 h 17"/>
                    <a:gd name="T4" fmla="*/ 10 w 36"/>
                    <a:gd name="T5" fmla="*/ 2 h 17"/>
                    <a:gd name="T6" fmla="*/ 15 w 36"/>
                    <a:gd name="T7" fmla="*/ 3 h 17"/>
                    <a:gd name="T8" fmla="*/ 19 w 36"/>
                    <a:gd name="T9" fmla="*/ 4 h 17"/>
                    <a:gd name="T10" fmla="*/ 28 w 36"/>
                    <a:gd name="T11" fmla="*/ 8 h 17"/>
                    <a:gd name="T12" fmla="*/ 32 w 36"/>
                    <a:gd name="T13" fmla="*/ 8 h 17"/>
                    <a:gd name="T14" fmla="*/ 36 w 36"/>
                    <a:gd name="T15" fmla="*/ 9 h 17"/>
                    <a:gd name="T16" fmla="*/ 36 w 36"/>
                    <a:gd name="T17" fmla="*/ 17 h 17"/>
                    <a:gd name="T18" fmla="*/ 31 w 36"/>
                    <a:gd name="T19" fmla="*/ 16 h 17"/>
                    <a:gd name="T20" fmla="*/ 26 w 36"/>
                    <a:gd name="T21" fmla="*/ 15 h 17"/>
                    <a:gd name="T22" fmla="*/ 17 w 36"/>
                    <a:gd name="T23" fmla="*/ 12 h 17"/>
                    <a:gd name="T24" fmla="*/ 12 w 36"/>
                    <a:gd name="T25" fmla="*/ 10 h 17"/>
                    <a:gd name="T26" fmla="*/ 8 w 36"/>
                    <a:gd name="T27" fmla="*/ 9 h 17"/>
                    <a:gd name="T28" fmla="*/ 4 w 36"/>
                    <a:gd name="T29" fmla="*/ 8 h 17"/>
                    <a:gd name="T30" fmla="*/ 0 w 36"/>
                    <a:gd name="T31" fmla="*/ 8 h 17"/>
                    <a:gd name="T32" fmla="*/ 0 w 36"/>
                    <a:gd name="T33" fmla="*/ 0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6"/>
                    <a:gd name="T52" fmla="*/ 0 h 17"/>
                    <a:gd name="T53" fmla="*/ 36 w 36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6" h="17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2"/>
                      </a:lnTo>
                      <a:lnTo>
                        <a:pt x="15" y="3"/>
                      </a:lnTo>
                      <a:lnTo>
                        <a:pt x="19" y="4"/>
                      </a:lnTo>
                      <a:lnTo>
                        <a:pt x="28" y="8"/>
                      </a:lnTo>
                      <a:lnTo>
                        <a:pt x="32" y="8"/>
                      </a:lnTo>
                      <a:lnTo>
                        <a:pt x="36" y="9"/>
                      </a:lnTo>
                      <a:lnTo>
                        <a:pt x="36" y="17"/>
                      </a:lnTo>
                      <a:lnTo>
                        <a:pt x="31" y="16"/>
                      </a:lnTo>
                      <a:lnTo>
                        <a:pt x="26" y="15"/>
                      </a:lnTo>
                      <a:lnTo>
                        <a:pt x="17" y="12"/>
                      </a:lnTo>
                      <a:lnTo>
                        <a:pt x="12" y="10"/>
                      </a:lnTo>
                      <a:lnTo>
                        <a:pt x="8" y="9"/>
                      </a:lnTo>
                      <a:lnTo>
                        <a:pt x="4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67" name="Freeform 456"/>
                <p:cNvSpPr>
                  <a:spLocks/>
                </p:cNvSpPr>
                <p:nvPr/>
              </p:nvSpPr>
              <p:spPr bwMode="auto">
                <a:xfrm>
                  <a:off x="2407" y="1937"/>
                  <a:ext cx="1" cy="8"/>
                </a:xfrm>
                <a:custGeom>
                  <a:avLst/>
                  <a:gdLst>
                    <a:gd name="T0" fmla="*/ 0 w 1"/>
                    <a:gd name="T1" fmla="*/ 0 h 8"/>
                    <a:gd name="T2" fmla="*/ 0 w 1"/>
                    <a:gd name="T3" fmla="*/ 8 h 8"/>
                    <a:gd name="T4" fmla="*/ 1 w 1"/>
                    <a:gd name="T5" fmla="*/ 8 h 8"/>
                    <a:gd name="T6" fmla="*/ 0 w 1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68" name="Freeform 457"/>
                <p:cNvSpPr>
                  <a:spLocks/>
                </p:cNvSpPr>
                <p:nvPr/>
              </p:nvSpPr>
              <p:spPr bwMode="auto">
                <a:xfrm>
                  <a:off x="2443" y="1937"/>
                  <a:ext cx="41" cy="17"/>
                </a:xfrm>
                <a:custGeom>
                  <a:avLst/>
                  <a:gdLst>
                    <a:gd name="T0" fmla="*/ 0 w 41"/>
                    <a:gd name="T1" fmla="*/ 9 h 17"/>
                    <a:gd name="T2" fmla="*/ 5 w 41"/>
                    <a:gd name="T3" fmla="*/ 8 h 17"/>
                    <a:gd name="T4" fmla="*/ 9 w 41"/>
                    <a:gd name="T5" fmla="*/ 8 h 17"/>
                    <a:gd name="T6" fmla="*/ 20 w 41"/>
                    <a:gd name="T7" fmla="*/ 5 h 17"/>
                    <a:gd name="T8" fmla="*/ 30 w 41"/>
                    <a:gd name="T9" fmla="*/ 2 h 17"/>
                    <a:gd name="T10" fmla="*/ 36 w 41"/>
                    <a:gd name="T11" fmla="*/ 1 h 17"/>
                    <a:gd name="T12" fmla="*/ 41 w 41"/>
                    <a:gd name="T13" fmla="*/ 0 h 17"/>
                    <a:gd name="T14" fmla="*/ 41 w 41"/>
                    <a:gd name="T15" fmla="*/ 8 h 17"/>
                    <a:gd name="T16" fmla="*/ 37 w 41"/>
                    <a:gd name="T17" fmla="*/ 9 h 17"/>
                    <a:gd name="T18" fmla="*/ 32 w 41"/>
                    <a:gd name="T19" fmla="*/ 10 h 17"/>
                    <a:gd name="T20" fmla="*/ 22 w 41"/>
                    <a:gd name="T21" fmla="*/ 13 h 17"/>
                    <a:gd name="T22" fmla="*/ 11 w 41"/>
                    <a:gd name="T23" fmla="*/ 16 h 17"/>
                    <a:gd name="T24" fmla="*/ 6 w 41"/>
                    <a:gd name="T25" fmla="*/ 16 h 17"/>
                    <a:gd name="T26" fmla="*/ 0 w 41"/>
                    <a:gd name="T27" fmla="*/ 17 h 17"/>
                    <a:gd name="T28" fmla="*/ 0 w 41"/>
                    <a:gd name="T29" fmla="*/ 9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1"/>
                    <a:gd name="T46" fmla="*/ 0 h 17"/>
                    <a:gd name="T47" fmla="*/ 41 w 41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1" h="17">
                      <a:moveTo>
                        <a:pt x="0" y="9"/>
                      </a:moveTo>
                      <a:lnTo>
                        <a:pt x="5" y="8"/>
                      </a:lnTo>
                      <a:lnTo>
                        <a:pt x="9" y="8"/>
                      </a:lnTo>
                      <a:lnTo>
                        <a:pt x="20" y="5"/>
                      </a:lnTo>
                      <a:lnTo>
                        <a:pt x="30" y="2"/>
                      </a:lnTo>
                      <a:lnTo>
                        <a:pt x="36" y="1"/>
                      </a:lnTo>
                      <a:lnTo>
                        <a:pt x="41" y="0"/>
                      </a:lnTo>
                      <a:lnTo>
                        <a:pt x="41" y="8"/>
                      </a:lnTo>
                      <a:lnTo>
                        <a:pt x="37" y="9"/>
                      </a:lnTo>
                      <a:lnTo>
                        <a:pt x="32" y="10"/>
                      </a:lnTo>
                      <a:lnTo>
                        <a:pt x="22" y="13"/>
                      </a:lnTo>
                      <a:lnTo>
                        <a:pt x="11" y="16"/>
                      </a:lnTo>
                      <a:lnTo>
                        <a:pt x="6" y="16"/>
                      </a:lnTo>
                      <a:lnTo>
                        <a:pt x="0" y="17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69" name="Freeform 458"/>
                <p:cNvSpPr>
                  <a:spLocks/>
                </p:cNvSpPr>
                <p:nvPr/>
              </p:nvSpPr>
              <p:spPr bwMode="auto">
                <a:xfrm>
                  <a:off x="2484" y="1937"/>
                  <a:ext cx="20" cy="13"/>
                </a:xfrm>
                <a:custGeom>
                  <a:avLst/>
                  <a:gdLst>
                    <a:gd name="T0" fmla="*/ 0 w 20"/>
                    <a:gd name="T1" fmla="*/ 0 h 13"/>
                    <a:gd name="T2" fmla="*/ 5 w 20"/>
                    <a:gd name="T3" fmla="*/ 0 h 13"/>
                    <a:gd name="T4" fmla="*/ 11 w 20"/>
                    <a:gd name="T5" fmla="*/ 1 h 13"/>
                    <a:gd name="T6" fmla="*/ 14 w 20"/>
                    <a:gd name="T7" fmla="*/ 3 h 13"/>
                    <a:gd name="T8" fmla="*/ 17 w 20"/>
                    <a:gd name="T9" fmla="*/ 5 h 13"/>
                    <a:gd name="T10" fmla="*/ 19 w 20"/>
                    <a:gd name="T11" fmla="*/ 8 h 13"/>
                    <a:gd name="T12" fmla="*/ 20 w 20"/>
                    <a:gd name="T13" fmla="*/ 11 h 13"/>
                    <a:gd name="T14" fmla="*/ 12 w 20"/>
                    <a:gd name="T15" fmla="*/ 13 h 13"/>
                    <a:gd name="T16" fmla="*/ 12 w 20"/>
                    <a:gd name="T17" fmla="*/ 11 h 13"/>
                    <a:gd name="T18" fmla="*/ 11 w 20"/>
                    <a:gd name="T19" fmla="*/ 10 h 13"/>
                    <a:gd name="T20" fmla="*/ 10 w 20"/>
                    <a:gd name="T21" fmla="*/ 9 h 13"/>
                    <a:gd name="T22" fmla="*/ 9 w 20"/>
                    <a:gd name="T23" fmla="*/ 9 h 13"/>
                    <a:gd name="T24" fmla="*/ 4 w 20"/>
                    <a:gd name="T25" fmla="*/ 8 h 13"/>
                    <a:gd name="T26" fmla="*/ 0 w 20"/>
                    <a:gd name="T27" fmla="*/ 8 h 13"/>
                    <a:gd name="T28" fmla="*/ 0 w 20"/>
                    <a:gd name="T29" fmla="*/ 0 h 1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0"/>
                    <a:gd name="T46" fmla="*/ 0 h 13"/>
                    <a:gd name="T47" fmla="*/ 20 w 20"/>
                    <a:gd name="T48" fmla="*/ 13 h 1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0" h="13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1" y="1"/>
                      </a:lnTo>
                      <a:lnTo>
                        <a:pt x="14" y="3"/>
                      </a:lnTo>
                      <a:lnTo>
                        <a:pt x="17" y="5"/>
                      </a:lnTo>
                      <a:lnTo>
                        <a:pt x="19" y="8"/>
                      </a:lnTo>
                      <a:lnTo>
                        <a:pt x="20" y="11"/>
                      </a:lnTo>
                      <a:lnTo>
                        <a:pt x="12" y="13"/>
                      </a:lnTo>
                      <a:lnTo>
                        <a:pt x="12" y="11"/>
                      </a:lnTo>
                      <a:lnTo>
                        <a:pt x="11" y="10"/>
                      </a:lnTo>
                      <a:lnTo>
                        <a:pt x="10" y="9"/>
                      </a:lnTo>
                      <a:lnTo>
                        <a:pt x="9" y="9"/>
                      </a:lnTo>
                      <a:lnTo>
                        <a:pt x="4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70" name="Freeform 459"/>
                <p:cNvSpPr>
                  <a:spLocks/>
                </p:cNvSpPr>
                <p:nvPr/>
              </p:nvSpPr>
              <p:spPr bwMode="auto">
                <a:xfrm>
                  <a:off x="2485" y="1949"/>
                  <a:ext cx="19" cy="21"/>
                </a:xfrm>
                <a:custGeom>
                  <a:avLst/>
                  <a:gdLst>
                    <a:gd name="T0" fmla="*/ 19 w 19"/>
                    <a:gd name="T1" fmla="*/ 0 h 21"/>
                    <a:gd name="T2" fmla="*/ 19 w 19"/>
                    <a:gd name="T3" fmla="*/ 2 h 21"/>
                    <a:gd name="T4" fmla="*/ 19 w 19"/>
                    <a:gd name="T5" fmla="*/ 4 h 21"/>
                    <a:gd name="T6" fmla="*/ 17 w 19"/>
                    <a:gd name="T7" fmla="*/ 6 h 21"/>
                    <a:gd name="T8" fmla="*/ 16 w 19"/>
                    <a:gd name="T9" fmla="*/ 8 h 21"/>
                    <a:gd name="T10" fmla="*/ 11 w 19"/>
                    <a:gd name="T11" fmla="*/ 12 h 21"/>
                    <a:gd name="T12" fmla="*/ 9 w 19"/>
                    <a:gd name="T13" fmla="*/ 14 h 21"/>
                    <a:gd name="T14" fmla="*/ 8 w 19"/>
                    <a:gd name="T15" fmla="*/ 16 h 21"/>
                    <a:gd name="T16" fmla="*/ 8 w 19"/>
                    <a:gd name="T17" fmla="*/ 16 h 21"/>
                    <a:gd name="T18" fmla="*/ 8 w 19"/>
                    <a:gd name="T19" fmla="*/ 17 h 21"/>
                    <a:gd name="T20" fmla="*/ 8 w 19"/>
                    <a:gd name="T21" fmla="*/ 18 h 21"/>
                    <a:gd name="T22" fmla="*/ 8 w 19"/>
                    <a:gd name="T23" fmla="*/ 20 h 21"/>
                    <a:gd name="T24" fmla="*/ 0 w 19"/>
                    <a:gd name="T25" fmla="*/ 21 h 21"/>
                    <a:gd name="T26" fmla="*/ 0 w 19"/>
                    <a:gd name="T27" fmla="*/ 19 h 21"/>
                    <a:gd name="T28" fmla="*/ 0 w 19"/>
                    <a:gd name="T29" fmla="*/ 16 h 21"/>
                    <a:gd name="T30" fmla="*/ 0 w 19"/>
                    <a:gd name="T31" fmla="*/ 14 h 21"/>
                    <a:gd name="T32" fmla="*/ 1 w 19"/>
                    <a:gd name="T33" fmla="*/ 12 h 21"/>
                    <a:gd name="T34" fmla="*/ 3 w 19"/>
                    <a:gd name="T35" fmla="*/ 9 h 21"/>
                    <a:gd name="T36" fmla="*/ 6 w 19"/>
                    <a:gd name="T37" fmla="*/ 7 h 21"/>
                    <a:gd name="T38" fmla="*/ 11 w 19"/>
                    <a:gd name="T39" fmla="*/ 2 h 21"/>
                    <a:gd name="T40" fmla="*/ 11 w 19"/>
                    <a:gd name="T41" fmla="*/ 2 h 21"/>
                    <a:gd name="T42" fmla="*/ 11 w 19"/>
                    <a:gd name="T43" fmla="*/ 1 h 21"/>
                    <a:gd name="T44" fmla="*/ 11 w 19"/>
                    <a:gd name="T45" fmla="*/ 1 h 21"/>
                    <a:gd name="T46" fmla="*/ 11 w 19"/>
                    <a:gd name="T47" fmla="*/ 0 h 21"/>
                    <a:gd name="T48" fmla="*/ 19 w 19"/>
                    <a:gd name="T49" fmla="*/ 0 h 2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9"/>
                    <a:gd name="T76" fmla="*/ 0 h 21"/>
                    <a:gd name="T77" fmla="*/ 19 w 19"/>
                    <a:gd name="T78" fmla="*/ 21 h 2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9" h="21">
                      <a:moveTo>
                        <a:pt x="19" y="0"/>
                      </a:moveTo>
                      <a:lnTo>
                        <a:pt x="19" y="2"/>
                      </a:lnTo>
                      <a:lnTo>
                        <a:pt x="19" y="4"/>
                      </a:lnTo>
                      <a:lnTo>
                        <a:pt x="17" y="6"/>
                      </a:lnTo>
                      <a:lnTo>
                        <a:pt x="16" y="8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8" y="16"/>
                      </a:lnTo>
                      <a:lnTo>
                        <a:pt x="8" y="17"/>
                      </a:lnTo>
                      <a:lnTo>
                        <a:pt x="8" y="18"/>
                      </a:lnTo>
                      <a:lnTo>
                        <a:pt x="8" y="20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1" y="12"/>
                      </a:lnTo>
                      <a:lnTo>
                        <a:pt x="3" y="9"/>
                      </a:lnTo>
                      <a:lnTo>
                        <a:pt x="6" y="7"/>
                      </a:ln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71" name="Freeform 460"/>
                <p:cNvSpPr>
                  <a:spLocks/>
                </p:cNvSpPr>
                <p:nvPr/>
              </p:nvSpPr>
              <p:spPr bwMode="auto">
                <a:xfrm>
                  <a:off x="2496" y="1948"/>
                  <a:ext cx="8" cy="2"/>
                </a:xfrm>
                <a:custGeom>
                  <a:avLst/>
                  <a:gdLst>
                    <a:gd name="T0" fmla="*/ 8 w 8"/>
                    <a:gd name="T1" fmla="*/ 0 h 2"/>
                    <a:gd name="T2" fmla="*/ 8 w 8"/>
                    <a:gd name="T3" fmla="*/ 1 h 2"/>
                    <a:gd name="T4" fmla="*/ 0 w 8"/>
                    <a:gd name="T5" fmla="*/ 1 h 2"/>
                    <a:gd name="T6" fmla="*/ 0 w 8"/>
                    <a:gd name="T7" fmla="*/ 2 h 2"/>
                    <a:gd name="T8" fmla="*/ 8 w 8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8" y="0"/>
                      </a:moveTo>
                      <a:lnTo>
                        <a:pt x="8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72" name="Freeform 461"/>
                <p:cNvSpPr>
                  <a:spLocks/>
                </p:cNvSpPr>
                <p:nvPr/>
              </p:nvSpPr>
              <p:spPr bwMode="auto">
                <a:xfrm>
                  <a:off x="2486" y="1968"/>
                  <a:ext cx="28" cy="24"/>
                </a:xfrm>
                <a:custGeom>
                  <a:avLst/>
                  <a:gdLst>
                    <a:gd name="T0" fmla="*/ 7 w 28"/>
                    <a:gd name="T1" fmla="*/ 0 h 24"/>
                    <a:gd name="T2" fmla="*/ 8 w 28"/>
                    <a:gd name="T3" fmla="*/ 2 h 24"/>
                    <a:gd name="T4" fmla="*/ 10 w 28"/>
                    <a:gd name="T5" fmla="*/ 4 h 24"/>
                    <a:gd name="T6" fmla="*/ 15 w 28"/>
                    <a:gd name="T7" fmla="*/ 8 h 24"/>
                    <a:gd name="T8" fmla="*/ 22 w 28"/>
                    <a:gd name="T9" fmla="*/ 12 h 24"/>
                    <a:gd name="T10" fmla="*/ 26 w 28"/>
                    <a:gd name="T11" fmla="*/ 15 h 24"/>
                    <a:gd name="T12" fmla="*/ 28 w 28"/>
                    <a:gd name="T13" fmla="*/ 19 h 24"/>
                    <a:gd name="T14" fmla="*/ 22 w 28"/>
                    <a:gd name="T15" fmla="*/ 24 h 24"/>
                    <a:gd name="T16" fmla="*/ 19 w 28"/>
                    <a:gd name="T17" fmla="*/ 20 h 24"/>
                    <a:gd name="T18" fmla="*/ 17 w 28"/>
                    <a:gd name="T19" fmla="*/ 19 h 24"/>
                    <a:gd name="T20" fmla="*/ 11 w 28"/>
                    <a:gd name="T21" fmla="*/ 15 h 24"/>
                    <a:gd name="T22" fmla="*/ 5 w 28"/>
                    <a:gd name="T23" fmla="*/ 10 h 24"/>
                    <a:gd name="T24" fmla="*/ 2 w 28"/>
                    <a:gd name="T25" fmla="*/ 7 h 24"/>
                    <a:gd name="T26" fmla="*/ 0 w 28"/>
                    <a:gd name="T27" fmla="*/ 3 h 24"/>
                    <a:gd name="T28" fmla="*/ 7 w 28"/>
                    <a:gd name="T29" fmla="*/ 0 h 2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8"/>
                    <a:gd name="T46" fmla="*/ 0 h 24"/>
                    <a:gd name="T47" fmla="*/ 28 w 28"/>
                    <a:gd name="T48" fmla="*/ 24 h 2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8" h="24">
                      <a:moveTo>
                        <a:pt x="7" y="0"/>
                      </a:moveTo>
                      <a:lnTo>
                        <a:pt x="8" y="2"/>
                      </a:lnTo>
                      <a:lnTo>
                        <a:pt x="10" y="4"/>
                      </a:lnTo>
                      <a:lnTo>
                        <a:pt x="15" y="8"/>
                      </a:lnTo>
                      <a:lnTo>
                        <a:pt x="22" y="12"/>
                      </a:lnTo>
                      <a:lnTo>
                        <a:pt x="26" y="15"/>
                      </a:lnTo>
                      <a:lnTo>
                        <a:pt x="28" y="19"/>
                      </a:lnTo>
                      <a:lnTo>
                        <a:pt x="22" y="24"/>
                      </a:lnTo>
                      <a:lnTo>
                        <a:pt x="19" y="20"/>
                      </a:lnTo>
                      <a:lnTo>
                        <a:pt x="17" y="19"/>
                      </a:lnTo>
                      <a:lnTo>
                        <a:pt x="11" y="15"/>
                      </a:lnTo>
                      <a:lnTo>
                        <a:pt x="5" y="10"/>
                      </a:lnTo>
                      <a:lnTo>
                        <a:pt x="2" y="7"/>
                      </a:lnTo>
                      <a:lnTo>
                        <a:pt x="0" y="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73" name="Freeform 462"/>
                <p:cNvSpPr>
                  <a:spLocks/>
                </p:cNvSpPr>
                <p:nvPr/>
              </p:nvSpPr>
              <p:spPr bwMode="auto">
                <a:xfrm>
                  <a:off x="2485" y="1968"/>
                  <a:ext cx="8" cy="3"/>
                </a:xfrm>
                <a:custGeom>
                  <a:avLst/>
                  <a:gdLst>
                    <a:gd name="T0" fmla="*/ 0 w 8"/>
                    <a:gd name="T1" fmla="*/ 2 h 3"/>
                    <a:gd name="T2" fmla="*/ 1 w 8"/>
                    <a:gd name="T3" fmla="*/ 3 h 3"/>
                    <a:gd name="T4" fmla="*/ 8 w 8"/>
                    <a:gd name="T5" fmla="*/ 0 h 3"/>
                    <a:gd name="T6" fmla="*/ 8 w 8"/>
                    <a:gd name="T7" fmla="*/ 1 h 3"/>
                    <a:gd name="T8" fmla="*/ 0 w 8"/>
                    <a:gd name="T9" fmla="*/ 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0" y="2"/>
                      </a:moveTo>
                      <a:lnTo>
                        <a:pt x="1" y="3"/>
                      </a:lnTo>
                      <a:lnTo>
                        <a:pt x="8" y="0"/>
                      </a:lnTo>
                      <a:lnTo>
                        <a:pt x="8" y="1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74" name="Freeform 463"/>
                <p:cNvSpPr>
                  <a:spLocks/>
                </p:cNvSpPr>
                <p:nvPr/>
              </p:nvSpPr>
              <p:spPr bwMode="auto">
                <a:xfrm>
                  <a:off x="2507" y="1988"/>
                  <a:ext cx="18" cy="22"/>
                </a:xfrm>
                <a:custGeom>
                  <a:avLst/>
                  <a:gdLst>
                    <a:gd name="T0" fmla="*/ 7 w 18"/>
                    <a:gd name="T1" fmla="*/ 0 h 22"/>
                    <a:gd name="T2" fmla="*/ 9 w 18"/>
                    <a:gd name="T3" fmla="*/ 3 h 22"/>
                    <a:gd name="T4" fmla="*/ 10 w 18"/>
                    <a:gd name="T5" fmla="*/ 6 h 22"/>
                    <a:gd name="T6" fmla="*/ 11 w 18"/>
                    <a:gd name="T7" fmla="*/ 11 h 22"/>
                    <a:gd name="T8" fmla="*/ 11 w 18"/>
                    <a:gd name="T9" fmla="*/ 11 h 22"/>
                    <a:gd name="T10" fmla="*/ 12 w 18"/>
                    <a:gd name="T11" fmla="*/ 12 h 22"/>
                    <a:gd name="T12" fmla="*/ 14 w 18"/>
                    <a:gd name="T13" fmla="*/ 14 h 22"/>
                    <a:gd name="T14" fmla="*/ 18 w 18"/>
                    <a:gd name="T15" fmla="*/ 15 h 22"/>
                    <a:gd name="T16" fmla="*/ 15 w 18"/>
                    <a:gd name="T17" fmla="*/ 22 h 22"/>
                    <a:gd name="T18" fmla="*/ 11 w 18"/>
                    <a:gd name="T19" fmla="*/ 21 h 22"/>
                    <a:gd name="T20" fmla="*/ 7 w 18"/>
                    <a:gd name="T21" fmla="*/ 19 h 22"/>
                    <a:gd name="T22" fmla="*/ 5 w 18"/>
                    <a:gd name="T23" fmla="*/ 17 h 22"/>
                    <a:gd name="T24" fmla="*/ 4 w 18"/>
                    <a:gd name="T25" fmla="*/ 13 h 22"/>
                    <a:gd name="T26" fmla="*/ 2 w 18"/>
                    <a:gd name="T27" fmla="*/ 8 h 22"/>
                    <a:gd name="T28" fmla="*/ 1 w 18"/>
                    <a:gd name="T29" fmla="*/ 6 h 22"/>
                    <a:gd name="T30" fmla="*/ 0 w 18"/>
                    <a:gd name="T31" fmla="*/ 3 h 22"/>
                    <a:gd name="T32" fmla="*/ 7 w 18"/>
                    <a:gd name="T33" fmla="*/ 0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22"/>
                    <a:gd name="T53" fmla="*/ 18 w 18"/>
                    <a:gd name="T54" fmla="*/ 22 h 2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22">
                      <a:moveTo>
                        <a:pt x="7" y="0"/>
                      </a:moveTo>
                      <a:lnTo>
                        <a:pt x="9" y="3"/>
                      </a:lnTo>
                      <a:lnTo>
                        <a:pt x="10" y="6"/>
                      </a:lnTo>
                      <a:lnTo>
                        <a:pt x="11" y="11"/>
                      </a:lnTo>
                      <a:lnTo>
                        <a:pt x="12" y="12"/>
                      </a:lnTo>
                      <a:lnTo>
                        <a:pt x="14" y="14"/>
                      </a:lnTo>
                      <a:lnTo>
                        <a:pt x="18" y="15"/>
                      </a:lnTo>
                      <a:lnTo>
                        <a:pt x="15" y="22"/>
                      </a:lnTo>
                      <a:lnTo>
                        <a:pt x="11" y="21"/>
                      </a:lnTo>
                      <a:lnTo>
                        <a:pt x="7" y="19"/>
                      </a:lnTo>
                      <a:lnTo>
                        <a:pt x="5" y="17"/>
                      </a:lnTo>
                      <a:lnTo>
                        <a:pt x="4" y="13"/>
                      </a:lnTo>
                      <a:lnTo>
                        <a:pt x="2" y="8"/>
                      </a:lnTo>
                      <a:lnTo>
                        <a:pt x="1" y="6"/>
                      </a:lnTo>
                      <a:lnTo>
                        <a:pt x="0" y="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75" name="Freeform 464"/>
                <p:cNvSpPr>
                  <a:spLocks/>
                </p:cNvSpPr>
                <p:nvPr/>
              </p:nvSpPr>
              <p:spPr bwMode="auto">
                <a:xfrm>
                  <a:off x="2507" y="1987"/>
                  <a:ext cx="7" cy="5"/>
                </a:xfrm>
                <a:custGeom>
                  <a:avLst/>
                  <a:gdLst>
                    <a:gd name="T0" fmla="*/ 7 w 7"/>
                    <a:gd name="T1" fmla="*/ 0 h 5"/>
                    <a:gd name="T2" fmla="*/ 7 w 7"/>
                    <a:gd name="T3" fmla="*/ 1 h 5"/>
                    <a:gd name="T4" fmla="*/ 0 w 7"/>
                    <a:gd name="T5" fmla="*/ 4 h 5"/>
                    <a:gd name="T6" fmla="*/ 1 w 7"/>
                    <a:gd name="T7" fmla="*/ 5 h 5"/>
                    <a:gd name="T8" fmla="*/ 7 w 7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5"/>
                    <a:gd name="T17" fmla="*/ 7 w 7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5">
                      <a:moveTo>
                        <a:pt x="7" y="0"/>
                      </a:moveTo>
                      <a:lnTo>
                        <a:pt x="7" y="1"/>
                      </a:lnTo>
                      <a:lnTo>
                        <a:pt x="0" y="4"/>
                      </a:lnTo>
                      <a:lnTo>
                        <a:pt x="1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76" name="Freeform 465"/>
                <p:cNvSpPr>
                  <a:spLocks/>
                </p:cNvSpPr>
                <p:nvPr/>
              </p:nvSpPr>
              <p:spPr bwMode="auto">
                <a:xfrm>
                  <a:off x="2522" y="2003"/>
                  <a:ext cx="28" cy="20"/>
                </a:xfrm>
                <a:custGeom>
                  <a:avLst/>
                  <a:gdLst>
                    <a:gd name="T0" fmla="*/ 2 w 28"/>
                    <a:gd name="T1" fmla="*/ 0 h 20"/>
                    <a:gd name="T2" fmla="*/ 10 w 28"/>
                    <a:gd name="T3" fmla="*/ 2 h 20"/>
                    <a:gd name="T4" fmla="*/ 16 w 28"/>
                    <a:gd name="T5" fmla="*/ 5 h 20"/>
                    <a:gd name="T6" fmla="*/ 19 w 28"/>
                    <a:gd name="T7" fmla="*/ 7 h 20"/>
                    <a:gd name="T8" fmla="*/ 23 w 28"/>
                    <a:gd name="T9" fmla="*/ 9 h 20"/>
                    <a:gd name="T10" fmla="*/ 25 w 28"/>
                    <a:gd name="T11" fmla="*/ 11 h 20"/>
                    <a:gd name="T12" fmla="*/ 28 w 28"/>
                    <a:gd name="T13" fmla="*/ 15 h 20"/>
                    <a:gd name="T14" fmla="*/ 22 w 28"/>
                    <a:gd name="T15" fmla="*/ 20 h 20"/>
                    <a:gd name="T16" fmla="*/ 20 w 28"/>
                    <a:gd name="T17" fmla="*/ 17 h 20"/>
                    <a:gd name="T18" fmla="*/ 18 w 28"/>
                    <a:gd name="T19" fmla="*/ 15 h 20"/>
                    <a:gd name="T20" fmla="*/ 15 w 28"/>
                    <a:gd name="T21" fmla="*/ 13 h 20"/>
                    <a:gd name="T22" fmla="*/ 13 w 28"/>
                    <a:gd name="T23" fmla="*/ 12 h 20"/>
                    <a:gd name="T24" fmla="*/ 7 w 28"/>
                    <a:gd name="T25" fmla="*/ 9 h 20"/>
                    <a:gd name="T26" fmla="*/ 0 w 28"/>
                    <a:gd name="T27" fmla="*/ 7 h 20"/>
                    <a:gd name="T28" fmla="*/ 2 w 28"/>
                    <a:gd name="T29" fmla="*/ 0 h 2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8"/>
                    <a:gd name="T46" fmla="*/ 0 h 20"/>
                    <a:gd name="T47" fmla="*/ 28 w 28"/>
                    <a:gd name="T48" fmla="*/ 20 h 2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8" h="20">
                      <a:moveTo>
                        <a:pt x="2" y="0"/>
                      </a:moveTo>
                      <a:lnTo>
                        <a:pt x="10" y="2"/>
                      </a:lnTo>
                      <a:lnTo>
                        <a:pt x="16" y="5"/>
                      </a:lnTo>
                      <a:lnTo>
                        <a:pt x="19" y="7"/>
                      </a:lnTo>
                      <a:lnTo>
                        <a:pt x="23" y="9"/>
                      </a:lnTo>
                      <a:lnTo>
                        <a:pt x="25" y="11"/>
                      </a:lnTo>
                      <a:lnTo>
                        <a:pt x="28" y="15"/>
                      </a:lnTo>
                      <a:lnTo>
                        <a:pt x="22" y="20"/>
                      </a:lnTo>
                      <a:lnTo>
                        <a:pt x="20" y="17"/>
                      </a:lnTo>
                      <a:lnTo>
                        <a:pt x="18" y="15"/>
                      </a:lnTo>
                      <a:lnTo>
                        <a:pt x="15" y="13"/>
                      </a:lnTo>
                      <a:lnTo>
                        <a:pt x="13" y="12"/>
                      </a:lnTo>
                      <a:lnTo>
                        <a:pt x="7" y="9"/>
                      </a:lnTo>
                      <a:lnTo>
                        <a:pt x="0" y="7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77" name="Freeform 466"/>
                <p:cNvSpPr>
                  <a:spLocks/>
                </p:cNvSpPr>
                <p:nvPr/>
              </p:nvSpPr>
              <p:spPr bwMode="auto">
                <a:xfrm>
                  <a:off x="2522" y="2003"/>
                  <a:ext cx="3" cy="7"/>
                </a:xfrm>
                <a:custGeom>
                  <a:avLst/>
                  <a:gdLst>
                    <a:gd name="T0" fmla="*/ 0 w 3"/>
                    <a:gd name="T1" fmla="*/ 7 h 7"/>
                    <a:gd name="T2" fmla="*/ 2 w 3"/>
                    <a:gd name="T3" fmla="*/ 0 h 7"/>
                    <a:gd name="T4" fmla="*/ 3 w 3"/>
                    <a:gd name="T5" fmla="*/ 0 h 7"/>
                    <a:gd name="T6" fmla="*/ 0 w 3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7"/>
                    <a:gd name="T14" fmla="*/ 3 w 3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7">
                      <a:moveTo>
                        <a:pt x="0" y="7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78" name="Freeform 467"/>
                <p:cNvSpPr>
                  <a:spLocks/>
                </p:cNvSpPr>
                <p:nvPr/>
              </p:nvSpPr>
              <p:spPr bwMode="auto">
                <a:xfrm>
                  <a:off x="2544" y="2018"/>
                  <a:ext cx="23" cy="28"/>
                </a:xfrm>
                <a:custGeom>
                  <a:avLst/>
                  <a:gdLst>
                    <a:gd name="T0" fmla="*/ 7 w 23"/>
                    <a:gd name="T1" fmla="*/ 0 h 28"/>
                    <a:gd name="T2" fmla="*/ 11 w 23"/>
                    <a:gd name="T3" fmla="*/ 6 h 28"/>
                    <a:gd name="T4" fmla="*/ 14 w 23"/>
                    <a:gd name="T5" fmla="*/ 13 h 28"/>
                    <a:gd name="T6" fmla="*/ 16 w 23"/>
                    <a:gd name="T7" fmla="*/ 15 h 28"/>
                    <a:gd name="T8" fmla="*/ 18 w 23"/>
                    <a:gd name="T9" fmla="*/ 18 h 28"/>
                    <a:gd name="T10" fmla="*/ 21 w 23"/>
                    <a:gd name="T11" fmla="*/ 20 h 28"/>
                    <a:gd name="T12" fmla="*/ 23 w 23"/>
                    <a:gd name="T13" fmla="*/ 21 h 28"/>
                    <a:gd name="T14" fmla="*/ 19 w 23"/>
                    <a:gd name="T15" fmla="*/ 28 h 28"/>
                    <a:gd name="T16" fmla="*/ 16 w 23"/>
                    <a:gd name="T17" fmla="*/ 26 h 28"/>
                    <a:gd name="T18" fmla="*/ 13 w 23"/>
                    <a:gd name="T19" fmla="*/ 23 h 28"/>
                    <a:gd name="T20" fmla="*/ 10 w 23"/>
                    <a:gd name="T21" fmla="*/ 20 h 28"/>
                    <a:gd name="T22" fmla="*/ 8 w 23"/>
                    <a:gd name="T23" fmla="*/ 17 h 28"/>
                    <a:gd name="T24" fmla="*/ 4 w 23"/>
                    <a:gd name="T25" fmla="*/ 10 h 28"/>
                    <a:gd name="T26" fmla="*/ 0 w 23"/>
                    <a:gd name="T27" fmla="*/ 4 h 28"/>
                    <a:gd name="T28" fmla="*/ 7 w 23"/>
                    <a:gd name="T29" fmla="*/ 0 h 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3"/>
                    <a:gd name="T46" fmla="*/ 0 h 28"/>
                    <a:gd name="T47" fmla="*/ 23 w 23"/>
                    <a:gd name="T48" fmla="*/ 28 h 2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3" h="28">
                      <a:moveTo>
                        <a:pt x="7" y="0"/>
                      </a:moveTo>
                      <a:lnTo>
                        <a:pt x="11" y="6"/>
                      </a:lnTo>
                      <a:lnTo>
                        <a:pt x="14" y="13"/>
                      </a:lnTo>
                      <a:lnTo>
                        <a:pt x="16" y="15"/>
                      </a:lnTo>
                      <a:lnTo>
                        <a:pt x="18" y="18"/>
                      </a:lnTo>
                      <a:lnTo>
                        <a:pt x="21" y="20"/>
                      </a:lnTo>
                      <a:lnTo>
                        <a:pt x="23" y="21"/>
                      </a:lnTo>
                      <a:lnTo>
                        <a:pt x="19" y="28"/>
                      </a:lnTo>
                      <a:lnTo>
                        <a:pt x="16" y="26"/>
                      </a:lnTo>
                      <a:lnTo>
                        <a:pt x="13" y="23"/>
                      </a:lnTo>
                      <a:lnTo>
                        <a:pt x="10" y="20"/>
                      </a:lnTo>
                      <a:lnTo>
                        <a:pt x="8" y="17"/>
                      </a:lnTo>
                      <a:lnTo>
                        <a:pt x="4" y="10"/>
                      </a:lnTo>
                      <a:lnTo>
                        <a:pt x="0" y="4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79" name="Freeform 468"/>
                <p:cNvSpPr>
                  <a:spLocks/>
                </p:cNvSpPr>
                <p:nvPr/>
              </p:nvSpPr>
              <p:spPr bwMode="auto">
                <a:xfrm>
                  <a:off x="2544" y="2018"/>
                  <a:ext cx="7" cy="5"/>
                </a:xfrm>
                <a:custGeom>
                  <a:avLst/>
                  <a:gdLst>
                    <a:gd name="T0" fmla="*/ 6 w 7"/>
                    <a:gd name="T1" fmla="*/ 0 h 5"/>
                    <a:gd name="T2" fmla="*/ 7 w 7"/>
                    <a:gd name="T3" fmla="*/ 0 h 5"/>
                    <a:gd name="T4" fmla="*/ 0 w 7"/>
                    <a:gd name="T5" fmla="*/ 4 h 5"/>
                    <a:gd name="T6" fmla="*/ 0 w 7"/>
                    <a:gd name="T7" fmla="*/ 5 h 5"/>
                    <a:gd name="T8" fmla="*/ 6 w 7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5"/>
                    <a:gd name="T17" fmla="*/ 7 w 7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5">
                      <a:moveTo>
                        <a:pt x="6" y="0"/>
                      </a:move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80" name="Freeform 469"/>
                <p:cNvSpPr>
                  <a:spLocks/>
                </p:cNvSpPr>
                <p:nvPr/>
              </p:nvSpPr>
              <p:spPr bwMode="auto">
                <a:xfrm>
                  <a:off x="2564" y="2039"/>
                  <a:ext cx="35" cy="16"/>
                </a:xfrm>
                <a:custGeom>
                  <a:avLst/>
                  <a:gdLst>
                    <a:gd name="T0" fmla="*/ 3 w 35"/>
                    <a:gd name="T1" fmla="*/ 0 h 16"/>
                    <a:gd name="T2" fmla="*/ 7 w 35"/>
                    <a:gd name="T3" fmla="*/ 1 h 16"/>
                    <a:gd name="T4" fmla="*/ 12 w 35"/>
                    <a:gd name="T5" fmla="*/ 3 h 16"/>
                    <a:gd name="T6" fmla="*/ 22 w 35"/>
                    <a:gd name="T7" fmla="*/ 5 h 16"/>
                    <a:gd name="T8" fmla="*/ 26 w 35"/>
                    <a:gd name="T9" fmla="*/ 6 h 16"/>
                    <a:gd name="T10" fmla="*/ 30 w 35"/>
                    <a:gd name="T11" fmla="*/ 8 h 16"/>
                    <a:gd name="T12" fmla="*/ 33 w 35"/>
                    <a:gd name="T13" fmla="*/ 10 h 16"/>
                    <a:gd name="T14" fmla="*/ 35 w 35"/>
                    <a:gd name="T15" fmla="*/ 14 h 16"/>
                    <a:gd name="T16" fmla="*/ 35 w 35"/>
                    <a:gd name="T17" fmla="*/ 15 h 16"/>
                    <a:gd name="T18" fmla="*/ 27 w 35"/>
                    <a:gd name="T19" fmla="*/ 14 h 16"/>
                    <a:gd name="T20" fmla="*/ 27 w 35"/>
                    <a:gd name="T21" fmla="*/ 14 h 16"/>
                    <a:gd name="T22" fmla="*/ 28 w 35"/>
                    <a:gd name="T23" fmla="*/ 16 h 16"/>
                    <a:gd name="T24" fmla="*/ 26 w 35"/>
                    <a:gd name="T25" fmla="*/ 15 h 16"/>
                    <a:gd name="T26" fmla="*/ 24 w 35"/>
                    <a:gd name="T27" fmla="*/ 14 h 16"/>
                    <a:gd name="T28" fmla="*/ 20 w 35"/>
                    <a:gd name="T29" fmla="*/ 13 h 16"/>
                    <a:gd name="T30" fmla="*/ 10 w 35"/>
                    <a:gd name="T31" fmla="*/ 11 h 16"/>
                    <a:gd name="T32" fmla="*/ 4 w 35"/>
                    <a:gd name="T33" fmla="*/ 9 h 16"/>
                    <a:gd name="T34" fmla="*/ 0 w 35"/>
                    <a:gd name="T35" fmla="*/ 7 h 16"/>
                    <a:gd name="T36" fmla="*/ 3 w 35"/>
                    <a:gd name="T37" fmla="*/ 0 h 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5"/>
                    <a:gd name="T58" fmla="*/ 0 h 16"/>
                    <a:gd name="T59" fmla="*/ 35 w 35"/>
                    <a:gd name="T60" fmla="*/ 16 h 1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5" h="16">
                      <a:moveTo>
                        <a:pt x="3" y="0"/>
                      </a:moveTo>
                      <a:lnTo>
                        <a:pt x="7" y="1"/>
                      </a:lnTo>
                      <a:lnTo>
                        <a:pt x="12" y="3"/>
                      </a:lnTo>
                      <a:lnTo>
                        <a:pt x="22" y="5"/>
                      </a:lnTo>
                      <a:lnTo>
                        <a:pt x="26" y="6"/>
                      </a:lnTo>
                      <a:lnTo>
                        <a:pt x="30" y="8"/>
                      </a:lnTo>
                      <a:lnTo>
                        <a:pt x="33" y="10"/>
                      </a:lnTo>
                      <a:lnTo>
                        <a:pt x="35" y="14"/>
                      </a:lnTo>
                      <a:lnTo>
                        <a:pt x="35" y="15"/>
                      </a:lnTo>
                      <a:lnTo>
                        <a:pt x="27" y="14"/>
                      </a:lnTo>
                      <a:lnTo>
                        <a:pt x="28" y="16"/>
                      </a:lnTo>
                      <a:lnTo>
                        <a:pt x="26" y="15"/>
                      </a:lnTo>
                      <a:lnTo>
                        <a:pt x="24" y="14"/>
                      </a:lnTo>
                      <a:lnTo>
                        <a:pt x="20" y="13"/>
                      </a:lnTo>
                      <a:lnTo>
                        <a:pt x="10" y="11"/>
                      </a:lnTo>
                      <a:lnTo>
                        <a:pt x="4" y="9"/>
                      </a:lnTo>
                      <a:lnTo>
                        <a:pt x="0" y="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81" name="Freeform 470"/>
                <p:cNvSpPr>
                  <a:spLocks/>
                </p:cNvSpPr>
                <p:nvPr/>
              </p:nvSpPr>
              <p:spPr bwMode="auto">
                <a:xfrm>
                  <a:off x="2563" y="2039"/>
                  <a:ext cx="4" cy="7"/>
                </a:xfrm>
                <a:custGeom>
                  <a:avLst/>
                  <a:gdLst>
                    <a:gd name="T0" fmla="*/ 0 w 4"/>
                    <a:gd name="T1" fmla="*/ 7 h 7"/>
                    <a:gd name="T2" fmla="*/ 1 w 4"/>
                    <a:gd name="T3" fmla="*/ 7 h 7"/>
                    <a:gd name="T4" fmla="*/ 4 w 4"/>
                    <a:gd name="T5" fmla="*/ 0 h 7"/>
                    <a:gd name="T6" fmla="*/ 0 w 4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7"/>
                    <a:gd name="T14" fmla="*/ 4 w 4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7">
                      <a:moveTo>
                        <a:pt x="0" y="7"/>
                      </a:moveTo>
                      <a:lnTo>
                        <a:pt x="1" y="7"/>
                      </a:lnTo>
                      <a:lnTo>
                        <a:pt x="4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82" name="Freeform 471"/>
                <p:cNvSpPr>
                  <a:spLocks/>
                </p:cNvSpPr>
                <p:nvPr/>
              </p:nvSpPr>
              <p:spPr bwMode="auto">
                <a:xfrm>
                  <a:off x="2582" y="2052"/>
                  <a:ext cx="17" cy="24"/>
                </a:xfrm>
                <a:custGeom>
                  <a:avLst/>
                  <a:gdLst>
                    <a:gd name="T0" fmla="*/ 17 w 17"/>
                    <a:gd name="T1" fmla="*/ 3 h 24"/>
                    <a:gd name="T2" fmla="*/ 14 w 17"/>
                    <a:gd name="T3" fmla="*/ 9 h 24"/>
                    <a:gd name="T4" fmla="*/ 12 w 17"/>
                    <a:gd name="T5" fmla="*/ 14 h 24"/>
                    <a:gd name="T6" fmla="*/ 9 w 17"/>
                    <a:gd name="T7" fmla="*/ 19 h 24"/>
                    <a:gd name="T8" fmla="*/ 7 w 17"/>
                    <a:gd name="T9" fmla="*/ 24 h 24"/>
                    <a:gd name="T10" fmla="*/ 0 w 17"/>
                    <a:gd name="T11" fmla="*/ 21 h 24"/>
                    <a:gd name="T12" fmla="*/ 2 w 17"/>
                    <a:gd name="T13" fmla="*/ 15 h 24"/>
                    <a:gd name="T14" fmla="*/ 4 w 17"/>
                    <a:gd name="T15" fmla="*/ 10 h 24"/>
                    <a:gd name="T16" fmla="*/ 7 w 17"/>
                    <a:gd name="T17" fmla="*/ 5 h 24"/>
                    <a:gd name="T18" fmla="*/ 9 w 17"/>
                    <a:gd name="T19" fmla="*/ 0 h 24"/>
                    <a:gd name="T20" fmla="*/ 17 w 17"/>
                    <a:gd name="T21" fmla="*/ 3 h 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4"/>
                    <a:gd name="T35" fmla="*/ 17 w 17"/>
                    <a:gd name="T36" fmla="*/ 24 h 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4">
                      <a:moveTo>
                        <a:pt x="17" y="3"/>
                      </a:moveTo>
                      <a:lnTo>
                        <a:pt x="14" y="9"/>
                      </a:lnTo>
                      <a:lnTo>
                        <a:pt x="12" y="14"/>
                      </a:lnTo>
                      <a:lnTo>
                        <a:pt x="9" y="19"/>
                      </a:lnTo>
                      <a:lnTo>
                        <a:pt x="7" y="24"/>
                      </a:lnTo>
                      <a:lnTo>
                        <a:pt x="0" y="21"/>
                      </a:lnTo>
                      <a:lnTo>
                        <a:pt x="2" y="15"/>
                      </a:lnTo>
                      <a:lnTo>
                        <a:pt x="4" y="10"/>
                      </a:lnTo>
                      <a:lnTo>
                        <a:pt x="7" y="5"/>
                      </a:lnTo>
                      <a:lnTo>
                        <a:pt x="9" y="0"/>
                      </a:lnTo>
                      <a:lnTo>
                        <a:pt x="17" y="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83" name="Freeform 472"/>
                <p:cNvSpPr>
                  <a:spLocks/>
                </p:cNvSpPr>
                <p:nvPr/>
              </p:nvSpPr>
              <p:spPr bwMode="auto">
                <a:xfrm>
                  <a:off x="2591" y="2052"/>
                  <a:ext cx="8" cy="3"/>
                </a:xfrm>
                <a:custGeom>
                  <a:avLst/>
                  <a:gdLst>
                    <a:gd name="T0" fmla="*/ 8 w 8"/>
                    <a:gd name="T1" fmla="*/ 2 h 3"/>
                    <a:gd name="T2" fmla="*/ 8 w 8"/>
                    <a:gd name="T3" fmla="*/ 3 h 3"/>
                    <a:gd name="T4" fmla="*/ 0 w 8"/>
                    <a:gd name="T5" fmla="*/ 0 h 3"/>
                    <a:gd name="T6" fmla="*/ 0 w 8"/>
                    <a:gd name="T7" fmla="*/ 1 h 3"/>
                    <a:gd name="T8" fmla="*/ 8 w 8"/>
                    <a:gd name="T9" fmla="*/ 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8" y="2"/>
                      </a:moveTo>
                      <a:lnTo>
                        <a:pt x="8" y="3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84" name="Freeform 473"/>
                <p:cNvSpPr>
                  <a:spLocks/>
                </p:cNvSpPr>
                <p:nvPr/>
              </p:nvSpPr>
              <p:spPr bwMode="auto">
                <a:xfrm>
                  <a:off x="2580" y="2073"/>
                  <a:ext cx="10" cy="31"/>
                </a:xfrm>
                <a:custGeom>
                  <a:avLst/>
                  <a:gdLst>
                    <a:gd name="T0" fmla="*/ 9 w 10"/>
                    <a:gd name="T1" fmla="*/ 2 h 31"/>
                    <a:gd name="T2" fmla="*/ 8 w 10"/>
                    <a:gd name="T3" fmla="*/ 9 h 31"/>
                    <a:gd name="T4" fmla="*/ 8 w 10"/>
                    <a:gd name="T5" fmla="*/ 12 h 31"/>
                    <a:gd name="T6" fmla="*/ 8 w 10"/>
                    <a:gd name="T7" fmla="*/ 15 h 31"/>
                    <a:gd name="T8" fmla="*/ 10 w 10"/>
                    <a:gd name="T9" fmla="*/ 30 h 31"/>
                    <a:gd name="T10" fmla="*/ 2 w 10"/>
                    <a:gd name="T11" fmla="*/ 31 h 31"/>
                    <a:gd name="T12" fmla="*/ 0 w 10"/>
                    <a:gd name="T13" fmla="*/ 16 h 31"/>
                    <a:gd name="T14" fmla="*/ 0 w 10"/>
                    <a:gd name="T15" fmla="*/ 12 h 31"/>
                    <a:gd name="T16" fmla="*/ 0 w 10"/>
                    <a:gd name="T17" fmla="*/ 8 h 31"/>
                    <a:gd name="T18" fmla="*/ 2 w 10"/>
                    <a:gd name="T19" fmla="*/ 0 h 31"/>
                    <a:gd name="T20" fmla="*/ 9 w 10"/>
                    <a:gd name="T21" fmla="*/ 2 h 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"/>
                    <a:gd name="T34" fmla="*/ 0 h 31"/>
                    <a:gd name="T35" fmla="*/ 10 w 10"/>
                    <a:gd name="T36" fmla="*/ 31 h 3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" h="31">
                      <a:moveTo>
                        <a:pt x="9" y="2"/>
                      </a:moveTo>
                      <a:lnTo>
                        <a:pt x="8" y="9"/>
                      </a:lnTo>
                      <a:lnTo>
                        <a:pt x="8" y="12"/>
                      </a:lnTo>
                      <a:lnTo>
                        <a:pt x="8" y="15"/>
                      </a:lnTo>
                      <a:lnTo>
                        <a:pt x="10" y="30"/>
                      </a:lnTo>
                      <a:lnTo>
                        <a:pt x="2" y="31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2" y="0"/>
                      </a:lnTo>
                      <a:lnTo>
                        <a:pt x="9" y="2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85" name="Freeform 474"/>
                <p:cNvSpPr>
                  <a:spLocks/>
                </p:cNvSpPr>
                <p:nvPr/>
              </p:nvSpPr>
              <p:spPr bwMode="auto">
                <a:xfrm>
                  <a:off x="2582" y="2073"/>
                  <a:ext cx="7" cy="3"/>
                </a:xfrm>
                <a:custGeom>
                  <a:avLst/>
                  <a:gdLst>
                    <a:gd name="T0" fmla="*/ 0 w 7"/>
                    <a:gd name="T1" fmla="*/ 0 h 3"/>
                    <a:gd name="T2" fmla="*/ 7 w 7"/>
                    <a:gd name="T3" fmla="*/ 2 h 3"/>
                    <a:gd name="T4" fmla="*/ 7 w 7"/>
                    <a:gd name="T5" fmla="*/ 3 h 3"/>
                    <a:gd name="T6" fmla="*/ 0 w 7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3"/>
                    <a:gd name="T14" fmla="*/ 7 w 7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3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7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86" name="Freeform 475"/>
                <p:cNvSpPr>
                  <a:spLocks/>
                </p:cNvSpPr>
                <p:nvPr/>
              </p:nvSpPr>
              <p:spPr bwMode="auto">
                <a:xfrm>
                  <a:off x="2582" y="2104"/>
                  <a:ext cx="12" cy="43"/>
                </a:xfrm>
                <a:custGeom>
                  <a:avLst/>
                  <a:gdLst>
                    <a:gd name="T0" fmla="*/ 8 w 12"/>
                    <a:gd name="T1" fmla="*/ 0 h 43"/>
                    <a:gd name="T2" fmla="*/ 8 w 12"/>
                    <a:gd name="T3" fmla="*/ 9 h 43"/>
                    <a:gd name="T4" fmla="*/ 9 w 12"/>
                    <a:gd name="T5" fmla="*/ 21 h 43"/>
                    <a:gd name="T6" fmla="*/ 10 w 12"/>
                    <a:gd name="T7" fmla="*/ 32 h 43"/>
                    <a:gd name="T8" fmla="*/ 10 w 12"/>
                    <a:gd name="T9" fmla="*/ 36 h 43"/>
                    <a:gd name="T10" fmla="*/ 12 w 12"/>
                    <a:gd name="T11" fmla="*/ 39 h 43"/>
                    <a:gd name="T12" fmla="*/ 5 w 12"/>
                    <a:gd name="T13" fmla="*/ 43 h 43"/>
                    <a:gd name="T14" fmla="*/ 3 w 12"/>
                    <a:gd name="T15" fmla="*/ 39 h 43"/>
                    <a:gd name="T16" fmla="*/ 2 w 12"/>
                    <a:gd name="T17" fmla="*/ 33 h 43"/>
                    <a:gd name="T18" fmla="*/ 1 w 12"/>
                    <a:gd name="T19" fmla="*/ 21 h 43"/>
                    <a:gd name="T20" fmla="*/ 0 w 12"/>
                    <a:gd name="T21" fmla="*/ 9 h 43"/>
                    <a:gd name="T22" fmla="*/ 0 w 12"/>
                    <a:gd name="T23" fmla="*/ 0 h 43"/>
                    <a:gd name="T24" fmla="*/ 8 w 12"/>
                    <a:gd name="T25" fmla="*/ 0 h 4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"/>
                    <a:gd name="T40" fmla="*/ 0 h 43"/>
                    <a:gd name="T41" fmla="*/ 12 w 12"/>
                    <a:gd name="T42" fmla="*/ 43 h 4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" h="43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9" y="21"/>
                      </a:lnTo>
                      <a:lnTo>
                        <a:pt x="10" y="32"/>
                      </a:lnTo>
                      <a:lnTo>
                        <a:pt x="10" y="36"/>
                      </a:lnTo>
                      <a:lnTo>
                        <a:pt x="12" y="39"/>
                      </a:lnTo>
                      <a:lnTo>
                        <a:pt x="5" y="43"/>
                      </a:lnTo>
                      <a:lnTo>
                        <a:pt x="3" y="39"/>
                      </a:lnTo>
                      <a:lnTo>
                        <a:pt x="2" y="33"/>
                      </a:lnTo>
                      <a:lnTo>
                        <a:pt x="1" y="21"/>
                      </a:ln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87" name="Freeform 476"/>
                <p:cNvSpPr>
                  <a:spLocks/>
                </p:cNvSpPr>
                <p:nvPr/>
              </p:nvSpPr>
              <p:spPr bwMode="auto">
                <a:xfrm>
                  <a:off x="2582" y="2103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8 w 8"/>
                    <a:gd name="T3" fmla="*/ 1 h 1"/>
                    <a:gd name="T4" fmla="*/ 0 w 8"/>
                    <a:gd name="T5" fmla="*/ 1 h 1"/>
                    <a:gd name="T6" fmla="*/ 8 w 8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1"/>
                    <a:gd name="T14" fmla="*/ 8 w 8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1">
                      <a:moveTo>
                        <a:pt x="8" y="0"/>
                      </a:moveTo>
                      <a:lnTo>
                        <a:pt x="8" y="1"/>
                      </a:lnTo>
                      <a:lnTo>
                        <a:pt x="0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88" name="Freeform 477"/>
                <p:cNvSpPr>
                  <a:spLocks/>
                </p:cNvSpPr>
                <p:nvPr/>
              </p:nvSpPr>
              <p:spPr bwMode="auto">
                <a:xfrm>
                  <a:off x="2588" y="2142"/>
                  <a:ext cx="30" cy="31"/>
                </a:xfrm>
                <a:custGeom>
                  <a:avLst/>
                  <a:gdLst>
                    <a:gd name="T0" fmla="*/ 6 w 30"/>
                    <a:gd name="T1" fmla="*/ 0 h 31"/>
                    <a:gd name="T2" fmla="*/ 10 w 30"/>
                    <a:gd name="T3" fmla="*/ 4 h 31"/>
                    <a:gd name="T4" fmla="*/ 14 w 30"/>
                    <a:gd name="T5" fmla="*/ 8 h 31"/>
                    <a:gd name="T6" fmla="*/ 22 w 30"/>
                    <a:gd name="T7" fmla="*/ 15 h 31"/>
                    <a:gd name="T8" fmla="*/ 26 w 30"/>
                    <a:gd name="T9" fmla="*/ 18 h 31"/>
                    <a:gd name="T10" fmla="*/ 29 w 30"/>
                    <a:gd name="T11" fmla="*/ 21 h 31"/>
                    <a:gd name="T12" fmla="*/ 30 w 30"/>
                    <a:gd name="T13" fmla="*/ 25 h 31"/>
                    <a:gd name="T14" fmla="*/ 29 w 30"/>
                    <a:gd name="T15" fmla="*/ 29 h 31"/>
                    <a:gd name="T16" fmla="*/ 28 w 30"/>
                    <a:gd name="T17" fmla="*/ 31 h 31"/>
                    <a:gd name="T18" fmla="*/ 22 w 30"/>
                    <a:gd name="T19" fmla="*/ 26 h 31"/>
                    <a:gd name="T20" fmla="*/ 22 w 30"/>
                    <a:gd name="T21" fmla="*/ 25 h 31"/>
                    <a:gd name="T22" fmla="*/ 22 w 30"/>
                    <a:gd name="T23" fmla="*/ 26 h 31"/>
                    <a:gd name="T24" fmla="*/ 22 w 30"/>
                    <a:gd name="T25" fmla="*/ 25 h 31"/>
                    <a:gd name="T26" fmla="*/ 20 w 30"/>
                    <a:gd name="T27" fmla="*/ 23 h 31"/>
                    <a:gd name="T28" fmla="*/ 17 w 30"/>
                    <a:gd name="T29" fmla="*/ 21 h 31"/>
                    <a:gd name="T30" fmla="*/ 9 w 30"/>
                    <a:gd name="T31" fmla="*/ 14 h 31"/>
                    <a:gd name="T32" fmla="*/ 4 w 30"/>
                    <a:gd name="T33" fmla="*/ 10 h 31"/>
                    <a:gd name="T34" fmla="*/ 0 w 30"/>
                    <a:gd name="T35" fmla="*/ 6 h 31"/>
                    <a:gd name="T36" fmla="*/ 6 w 30"/>
                    <a:gd name="T37" fmla="*/ 0 h 3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0"/>
                    <a:gd name="T58" fmla="*/ 0 h 31"/>
                    <a:gd name="T59" fmla="*/ 30 w 30"/>
                    <a:gd name="T60" fmla="*/ 31 h 3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0" h="31">
                      <a:moveTo>
                        <a:pt x="6" y="0"/>
                      </a:moveTo>
                      <a:lnTo>
                        <a:pt x="10" y="4"/>
                      </a:lnTo>
                      <a:lnTo>
                        <a:pt x="14" y="8"/>
                      </a:lnTo>
                      <a:lnTo>
                        <a:pt x="22" y="15"/>
                      </a:lnTo>
                      <a:lnTo>
                        <a:pt x="26" y="18"/>
                      </a:lnTo>
                      <a:lnTo>
                        <a:pt x="29" y="21"/>
                      </a:lnTo>
                      <a:lnTo>
                        <a:pt x="30" y="25"/>
                      </a:lnTo>
                      <a:lnTo>
                        <a:pt x="29" y="29"/>
                      </a:lnTo>
                      <a:lnTo>
                        <a:pt x="28" y="31"/>
                      </a:lnTo>
                      <a:lnTo>
                        <a:pt x="22" y="26"/>
                      </a:lnTo>
                      <a:lnTo>
                        <a:pt x="22" y="25"/>
                      </a:lnTo>
                      <a:lnTo>
                        <a:pt x="22" y="26"/>
                      </a:lnTo>
                      <a:lnTo>
                        <a:pt x="22" y="25"/>
                      </a:lnTo>
                      <a:lnTo>
                        <a:pt x="20" y="23"/>
                      </a:lnTo>
                      <a:lnTo>
                        <a:pt x="17" y="21"/>
                      </a:lnTo>
                      <a:lnTo>
                        <a:pt x="9" y="14"/>
                      </a:lnTo>
                      <a:lnTo>
                        <a:pt x="4" y="10"/>
                      </a:lnTo>
                      <a:lnTo>
                        <a:pt x="0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89" name="Freeform 478"/>
                <p:cNvSpPr>
                  <a:spLocks/>
                </p:cNvSpPr>
                <p:nvPr/>
              </p:nvSpPr>
              <p:spPr bwMode="auto">
                <a:xfrm>
                  <a:off x="2587" y="2142"/>
                  <a:ext cx="7" cy="6"/>
                </a:xfrm>
                <a:custGeom>
                  <a:avLst/>
                  <a:gdLst>
                    <a:gd name="T0" fmla="*/ 0 w 7"/>
                    <a:gd name="T1" fmla="*/ 5 h 6"/>
                    <a:gd name="T2" fmla="*/ 1 w 7"/>
                    <a:gd name="T3" fmla="*/ 6 h 6"/>
                    <a:gd name="T4" fmla="*/ 7 w 7"/>
                    <a:gd name="T5" fmla="*/ 0 h 6"/>
                    <a:gd name="T6" fmla="*/ 7 w 7"/>
                    <a:gd name="T7" fmla="*/ 1 h 6"/>
                    <a:gd name="T8" fmla="*/ 0 w 7"/>
                    <a:gd name="T9" fmla="*/ 5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"/>
                    <a:gd name="T17" fmla="*/ 7 w 7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">
                      <a:moveTo>
                        <a:pt x="0" y="5"/>
                      </a:moveTo>
                      <a:lnTo>
                        <a:pt x="1" y="6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90" name="Freeform 479"/>
                <p:cNvSpPr>
                  <a:spLocks/>
                </p:cNvSpPr>
                <p:nvPr/>
              </p:nvSpPr>
              <p:spPr bwMode="auto">
                <a:xfrm>
                  <a:off x="2607" y="2167"/>
                  <a:ext cx="9" cy="10"/>
                </a:xfrm>
                <a:custGeom>
                  <a:avLst/>
                  <a:gdLst>
                    <a:gd name="T0" fmla="*/ 9 w 9"/>
                    <a:gd name="T1" fmla="*/ 6 h 10"/>
                    <a:gd name="T2" fmla="*/ 6 w 9"/>
                    <a:gd name="T3" fmla="*/ 10 h 10"/>
                    <a:gd name="T4" fmla="*/ 0 w 9"/>
                    <a:gd name="T5" fmla="*/ 4 h 10"/>
                    <a:gd name="T6" fmla="*/ 3 w 9"/>
                    <a:gd name="T7" fmla="*/ 0 h 10"/>
                    <a:gd name="T8" fmla="*/ 9 w 9"/>
                    <a:gd name="T9" fmla="*/ 6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10"/>
                    <a:gd name="T17" fmla="*/ 9 w 9"/>
                    <a:gd name="T18" fmla="*/ 10 h 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10">
                      <a:moveTo>
                        <a:pt x="9" y="6"/>
                      </a:moveTo>
                      <a:lnTo>
                        <a:pt x="6" y="10"/>
                      </a:ln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9" y="6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91" name="Freeform 480"/>
                <p:cNvSpPr>
                  <a:spLocks/>
                </p:cNvSpPr>
                <p:nvPr/>
              </p:nvSpPr>
              <p:spPr bwMode="auto">
                <a:xfrm>
                  <a:off x="2610" y="2167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0 w 6"/>
                    <a:gd name="T3" fmla="*/ 0 h 6"/>
                    <a:gd name="T4" fmla="*/ 0 w 6"/>
                    <a:gd name="T5" fmla="*/ 1 h 6"/>
                    <a:gd name="T6" fmla="*/ 6 w 6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6" y="6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92" name="Freeform 481"/>
                <p:cNvSpPr>
                  <a:spLocks/>
                </p:cNvSpPr>
                <p:nvPr/>
              </p:nvSpPr>
              <p:spPr bwMode="auto">
                <a:xfrm>
                  <a:off x="2607" y="2171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1 h 6"/>
                    <a:gd name="T4" fmla="*/ 6 w 6"/>
                    <a:gd name="T5" fmla="*/ 5 h 6"/>
                    <a:gd name="T6" fmla="*/ 6 w 6"/>
                    <a:gd name="T7" fmla="*/ 6 h 6"/>
                    <a:gd name="T8" fmla="*/ 0 w 6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6"/>
                    <a:gd name="T17" fmla="*/ 6 w 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6" y="5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93" name="Freeform 482"/>
                <p:cNvSpPr>
                  <a:spLocks/>
                </p:cNvSpPr>
                <p:nvPr/>
              </p:nvSpPr>
              <p:spPr bwMode="auto">
                <a:xfrm>
                  <a:off x="2211" y="1964"/>
                  <a:ext cx="355" cy="381"/>
                </a:xfrm>
                <a:custGeom>
                  <a:avLst/>
                  <a:gdLst>
                    <a:gd name="T0" fmla="*/ 348 w 355"/>
                    <a:gd name="T1" fmla="*/ 153 h 381"/>
                    <a:gd name="T2" fmla="*/ 352 w 355"/>
                    <a:gd name="T3" fmla="*/ 172 h 381"/>
                    <a:gd name="T4" fmla="*/ 355 w 355"/>
                    <a:gd name="T5" fmla="*/ 200 h 381"/>
                    <a:gd name="T6" fmla="*/ 355 w 355"/>
                    <a:gd name="T7" fmla="*/ 219 h 381"/>
                    <a:gd name="T8" fmla="*/ 353 w 355"/>
                    <a:gd name="T9" fmla="*/ 237 h 381"/>
                    <a:gd name="T10" fmla="*/ 347 w 355"/>
                    <a:gd name="T11" fmla="*/ 263 h 381"/>
                    <a:gd name="T12" fmla="*/ 341 w 355"/>
                    <a:gd name="T13" fmla="*/ 279 h 381"/>
                    <a:gd name="T14" fmla="*/ 333 w 355"/>
                    <a:gd name="T15" fmla="*/ 295 h 381"/>
                    <a:gd name="T16" fmla="*/ 325 w 355"/>
                    <a:gd name="T17" fmla="*/ 310 h 381"/>
                    <a:gd name="T18" fmla="*/ 309 w 355"/>
                    <a:gd name="T19" fmla="*/ 330 h 381"/>
                    <a:gd name="T20" fmla="*/ 296 w 355"/>
                    <a:gd name="T21" fmla="*/ 342 h 381"/>
                    <a:gd name="T22" fmla="*/ 283 w 355"/>
                    <a:gd name="T23" fmla="*/ 353 h 381"/>
                    <a:gd name="T24" fmla="*/ 268 w 355"/>
                    <a:gd name="T25" fmla="*/ 362 h 381"/>
                    <a:gd name="T26" fmla="*/ 252 w 355"/>
                    <a:gd name="T27" fmla="*/ 369 h 381"/>
                    <a:gd name="T28" fmla="*/ 235 w 355"/>
                    <a:gd name="T29" fmla="*/ 375 h 381"/>
                    <a:gd name="T30" fmla="*/ 218 w 355"/>
                    <a:gd name="T31" fmla="*/ 379 h 381"/>
                    <a:gd name="T32" fmla="*/ 200 w 355"/>
                    <a:gd name="T33" fmla="*/ 381 h 381"/>
                    <a:gd name="T34" fmla="*/ 183 w 355"/>
                    <a:gd name="T35" fmla="*/ 381 h 381"/>
                    <a:gd name="T36" fmla="*/ 166 w 355"/>
                    <a:gd name="T37" fmla="*/ 379 h 381"/>
                    <a:gd name="T38" fmla="*/ 140 w 355"/>
                    <a:gd name="T39" fmla="*/ 373 h 381"/>
                    <a:gd name="T40" fmla="*/ 115 w 355"/>
                    <a:gd name="T41" fmla="*/ 363 h 381"/>
                    <a:gd name="T42" fmla="*/ 100 w 355"/>
                    <a:gd name="T43" fmla="*/ 355 h 381"/>
                    <a:gd name="T44" fmla="*/ 85 w 355"/>
                    <a:gd name="T45" fmla="*/ 345 h 381"/>
                    <a:gd name="T46" fmla="*/ 71 w 355"/>
                    <a:gd name="T47" fmla="*/ 333 h 381"/>
                    <a:gd name="T48" fmla="*/ 57 w 355"/>
                    <a:gd name="T49" fmla="*/ 321 h 381"/>
                    <a:gd name="T50" fmla="*/ 40 w 355"/>
                    <a:gd name="T51" fmla="*/ 299 h 381"/>
                    <a:gd name="T52" fmla="*/ 29 w 355"/>
                    <a:gd name="T53" fmla="*/ 283 h 381"/>
                    <a:gd name="T54" fmla="*/ 20 w 355"/>
                    <a:gd name="T55" fmla="*/ 266 h 381"/>
                    <a:gd name="T56" fmla="*/ 12 w 355"/>
                    <a:gd name="T57" fmla="*/ 247 h 381"/>
                    <a:gd name="T58" fmla="*/ 4 w 355"/>
                    <a:gd name="T59" fmla="*/ 219 h 381"/>
                    <a:gd name="T60" fmla="*/ 0 w 355"/>
                    <a:gd name="T61" fmla="*/ 191 h 381"/>
                    <a:gd name="T62" fmla="*/ 0 w 355"/>
                    <a:gd name="T63" fmla="*/ 172 h 381"/>
                    <a:gd name="T64" fmla="*/ 1 w 355"/>
                    <a:gd name="T65" fmla="*/ 154 h 381"/>
                    <a:gd name="T66" fmla="*/ 4 w 355"/>
                    <a:gd name="T67" fmla="*/ 136 h 381"/>
                    <a:gd name="T68" fmla="*/ 11 w 355"/>
                    <a:gd name="T69" fmla="*/ 110 h 381"/>
                    <a:gd name="T70" fmla="*/ 17 w 355"/>
                    <a:gd name="T71" fmla="*/ 94 h 381"/>
                    <a:gd name="T72" fmla="*/ 26 w 355"/>
                    <a:gd name="T73" fmla="*/ 79 h 381"/>
                    <a:gd name="T74" fmla="*/ 41 w 355"/>
                    <a:gd name="T75" fmla="*/ 58 h 381"/>
                    <a:gd name="T76" fmla="*/ 52 w 355"/>
                    <a:gd name="T77" fmla="*/ 45 h 381"/>
                    <a:gd name="T78" fmla="*/ 65 w 355"/>
                    <a:gd name="T79" fmla="*/ 34 h 381"/>
                    <a:gd name="T80" fmla="*/ 79 w 355"/>
                    <a:gd name="T81" fmla="*/ 24 h 381"/>
                    <a:gd name="T82" fmla="*/ 95 w 355"/>
                    <a:gd name="T83" fmla="*/ 16 h 381"/>
                    <a:gd name="T84" fmla="*/ 111 w 355"/>
                    <a:gd name="T85" fmla="*/ 9 h 381"/>
                    <a:gd name="T86" fmla="*/ 128 w 355"/>
                    <a:gd name="T87" fmla="*/ 4 h 381"/>
                    <a:gd name="T88" fmla="*/ 146 w 355"/>
                    <a:gd name="T89" fmla="*/ 1 h 381"/>
                    <a:gd name="T90" fmla="*/ 163 w 355"/>
                    <a:gd name="T91" fmla="*/ 0 h 381"/>
                    <a:gd name="T92" fmla="*/ 181 w 355"/>
                    <a:gd name="T93" fmla="*/ 1 h 381"/>
                    <a:gd name="T94" fmla="*/ 198 w 355"/>
                    <a:gd name="T95" fmla="*/ 4 h 381"/>
                    <a:gd name="T96" fmla="*/ 231 w 355"/>
                    <a:gd name="T97" fmla="*/ 15 h 381"/>
                    <a:gd name="T98" fmla="*/ 247 w 355"/>
                    <a:gd name="T99" fmla="*/ 22 h 381"/>
                    <a:gd name="T100" fmla="*/ 263 w 355"/>
                    <a:gd name="T101" fmla="*/ 32 h 381"/>
                    <a:gd name="T102" fmla="*/ 277 w 355"/>
                    <a:gd name="T103" fmla="*/ 42 h 381"/>
                    <a:gd name="T104" fmla="*/ 291 w 355"/>
                    <a:gd name="T105" fmla="*/ 55 h 381"/>
                    <a:gd name="T106" fmla="*/ 304 w 355"/>
                    <a:gd name="T107" fmla="*/ 68 h 381"/>
                    <a:gd name="T108" fmla="*/ 321 w 355"/>
                    <a:gd name="T109" fmla="*/ 91 h 381"/>
                    <a:gd name="T110" fmla="*/ 330 w 355"/>
                    <a:gd name="T111" fmla="*/ 107 h 381"/>
                    <a:gd name="T112" fmla="*/ 339 w 355"/>
                    <a:gd name="T113" fmla="*/ 125 h 38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55"/>
                    <a:gd name="T172" fmla="*/ 0 h 381"/>
                    <a:gd name="T173" fmla="*/ 355 w 355"/>
                    <a:gd name="T174" fmla="*/ 381 h 38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55" h="381">
                      <a:moveTo>
                        <a:pt x="342" y="134"/>
                      </a:moveTo>
                      <a:lnTo>
                        <a:pt x="348" y="153"/>
                      </a:lnTo>
                      <a:lnTo>
                        <a:pt x="351" y="163"/>
                      </a:lnTo>
                      <a:lnTo>
                        <a:pt x="352" y="172"/>
                      </a:lnTo>
                      <a:lnTo>
                        <a:pt x="355" y="191"/>
                      </a:lnTo>
                      <a:lnTo>
                        <a:pt x="355" y="200"/>
                      </a:lnTo>
                      <a:lnTo>
                        <a:pt x="355" y="209"/>
                      </a:lnTo>
                      <a:lnTo>
                        <a:pt x="355" y="219"/>
                      </a:lnTo>
                      <a:lnTo>
                        <a:pt x="354" y="228"/>
                      </a:lnTo>
                      <a:lnTo>
                        <a:pt x="353" y="237"/>
                      </a:lnTo>
                      <a:lnTo>
                        <a:pt x="351" y="246"/>
                      </a:lnTo>
                      <a:lnTo>
                        <a:pt x="347" y="263"/>
                      </a:lnTo>
                      <a:lnTo>
                        <a:pt x="344" y="271"/>
                      </a:lnTo>
                      <a:lnTo>
                        <a:pt x="341" y="279"/>
                      </a:lnTo>
                      <a:lnTo>
                        <a:pt x="337" y="287"/>
                      </a:lnTo>
                      <a:lnTo>
                        <a:pt x="333" y="295"/>
                      </a:lnTo>
                      <a:lnTo>
                        <a:pt x="329" y="303"/>
                      </a:lnTo>
                      <a:lnTo>
                        <a:pt x="325" y="310"/>
                      </a:lnTo>
                      <a:lnTo>
                        <a:pt x="314" y="324"/>
                      </a:lnTo>
                      <a:lnTo>
                        <a:pt x="309" y="330"/>
                      </a:lnTo>
                      <a:lnTo>
                        <a:pt x="303" y="336"/>
                      </a:lnTo>
                      <a:lnTo>
                        <a:pt x="296" y="342"/>
                      </a:lnTo>
                      <a:lnTo>
                        <a:pt x="290" y="348"/>
                      </a:lnTo>
                      <a:lnTo>
                        <a:pt x="283" y="353"/>
                      </a:lnTo>
                      <a:lnTo>
                        <a:pt x="276" y="357"/>
                      </a:lnTo>
                      <a:lnTo>
                        <a:pt x="268" y="362"/>
                      </a:lnTo>
                      <a:lnTo>
                        <a:pt x="260" y="366"/>
                      </a:lnTo>
                      <a:lnTo>
                        <a:pt x="252" y="369"/>
                      </a:lnTo>
                      <a:lnTo>
                        <a:pt x="244" y="373"/>
                      </a:lnTo>
                      <a:lnTo>
                        <a:pt x="235" y="375"/>
                      </a:lnTo>
                      <a:lnTo>
                        <a:pt x="226" y="377"/>
                      </a:lnTo>
                      <a:lnTo>
                        <a:pt x="218" y="379"/>
                      </a:lnTo>
                      <a:lnTo>
                        <a:pt x="209" y="380"/>
                      </a:lnTo>
                      <a:lnTo>
                        <a:pt x="200" y="381"/>
                      </a:lnTo>
                      <a:lnTo>
                        <a:pt x="192" y="381"/>
                      </a:lnTo>
                      <a:lnTo>
                        <a:pt x="183" y="381"/>
                      </a:lnTo>
                      <a:lnTo>
                        <a:pt x="174" y="380"/>
                      </a:lnTo>
                      <a:lnTo>
                        <a:pt x="166" y="379"/>
                      </a:lnTo>
                      <a:lnTo>
                        <a:pt x="157" y="378"/>
                      </a:lnTo>
                      <a:lnTo>
                        <a:pt x="140" y="373"/>
                      </a:lnTo>
                      <a:lnTo>
                        <a:pt x="124" y="367"/>
                      </a:lnTo>
                      <a:lnTo>
                        <a:pt x="115" y="363"/>
                      </a:lnTo>
                      <a:lnTo>
                        <a:pt x="108" y="359"/>
                      </a:lnTo>
                      <a:lnTo>
                        <a:pt x="100" y="355"/>
                      </a:lnTo>
                      <a:lnTo>
                        <a:pt x="92" y="350"/>
                      </a:lnTo>
                      <a:lnTo>
                        <a:pt x="85" y="345"/>
                      </a:lnTo>
                      <a:lnTo>
                        <a:pt x="78" y="339"/>
                      </a:lnTo>
                      <a:lnTo>
                        <a:pt x="71" y="333"/>
                      </a:lnTo>
                      <a:lnTo>
                        <a:pt x="64" y="327"/>
                      </a:lnTo>
                      <a:lnTo>
                        <a:pt x="57" y="321"/>
                      </a:lnTo>
                      <a:lnTo>
                        <a:pt x="51" y="314"/>
                      </a:lnTo>
                      <a:lnTo>
                        <a:pt x="40" y="299"/>
                      </a:lnTo>
                      <a:lnTo>
                        <a:pt x="34" y="291"/>
                      </a:lnTo>
                      <a:lnTo>
                        <a:pt x="29" y="283"/>
                      </a:lnTo>
                      <a:lnTo>
                        <a:pt x="24" y="274"/>
                      </a:lnTo>
                      <a:lnTo>
                        <a:pt x="20" y="266"/>
                      </a:lnTo>
                      <a:lnTo>
                        <a:pt x="16" y="257"/>
                      </a:lnTo>
                      <a:lnTo>
                        <a:pt x="12" y="247"/>
                      </a:lnTo>
                      <a:lnTo>
                        <a:pt x="7" y="228"/>
                      </a:lnTo>
                      <a:lnTo>
                        <a:pt x="4" y="219"/>
                      </a:lnTo>
                      <a:lnTo>
                        <a:pt x="2" y="210"/>
                      </a:lnTo>
                      <a:lnTo>
                        <a:pt x="0" y="191"/>
                      </a:lnTo>
                      <a:lnTo>
                        <a:pt x="0" y="181"/>
                      </a:lnTo>
                      <a:lnTo>
                        <a:pt x="0" y="172"/>
                      </a:lnTo>
                      <a:lnTo>
                        <a:pt x="0" y="163"/>
                      </a:lnTo>
                      <a:lnTo>
                        <a:pt x="1" y="154"/>
                      </a:lnTo>
                      <a:lnTo>
                        <a:pt x="2" y="145"/>
                      </a:lnTo>
                      <a:lnTo>
                        <a:pt x="4" y="136"/>
                      </a:lnTo>
                      <a:lnTo>
                        <a:pt x="8" y="119"/>
                      </a:lnTo>
                      <a:lnTo>
                        <a:pt x="11" y="110"/>
                      </a:lnTo>
                      <a:lnTo>
                        <a:pt x="14" y="102"/>
                      </a:lnTo>
                      <a:lnTo>
                        <a:pt x="17" y="94"/>
                      </a:lnTo>
                      <a:lnTo>
                        <a:pt x="21" y="86"/>
                      </a:lnTo>
                      <a:lnTo>
                        <a:pt x="26" y="79"/>
                      </a:lnTo>
                      <a:lnTo>
                        <a:pt x="30" y="72"/>
                      </a:lnTo>
                      <a:lnTo>
                        <a:pt x="41" y="58"/>
                      </a:lnTo>
                      <a:lnTo>
                        <a:pt x="46" y="51"/>
                      </a:lnTo>
                      <a:lnTo>
                        <a:pt x="52" y="45"/>
                      </a:lnTo>
                      <a:lnTo>
                        <a:pt x="59" y="40"/>
                      </a:lnTo>
                      <a:lnTo>
                        <a:pt x="65" y="34"/>
                      </a:lnTo>
                      <a:lnTo>
                        <a:pt x="72" y="29"/>
                      </a:lnTo>
                      <a:lnTo>
                        <a:pt x="79" y="24"/>
                      </a:lnTo>
                      <a:lnTo>
                        <a:pt x="87" y="20"/>
                      </a:lnTo>
                      <a:lnTo>
                        <a:pt x="95" y="16"/>
                      </a:lnTo>
                      <a:lnTo>
                        <a:pt x="103" y="12"/>
                      </a:lnTo>
                      <a:lnTo>
                        <a:pt x="111" y="9"/>
                      </a:lnTo>
                      <a:lnTo>
                        <a:pt x="120" y="6"/>
                      </a:lnTo>
                      <a:lnTo>
                        <a:pt x="128" y="4"/>
                      </a:lnTo>
                      <a:lnTo>
                        <a:pt x="137" y="3"/>
                      </a:lnTo>
                      <a:lnTo>
                        <a:pt x="146" y="1"/>
                      </a:lnTo>
                      <a:lnTo>
                        <a:pt x="155" y="1"/>
                      </a:lnTo>
                      <a:lnTo>
                        <a:pt x="163" y="0"/>
                      </a:lnTo>
                      <a:lnTo>
                        <a:pt x="172" y="1"/>
                      </a:lnTo>
                      <a:lnTo>
                        <a:pt x="181" y="1"/>
                      </a:lnTo>
                      <a:lnTo>
                        <a:pt x="189" y="2"/>
                      </a:lnTo>
                      <a:lnTo>
                        <a:pt x="198" y="4"/>
                      </a:lnTo>
                      <a:lnTo>
                        <a:pt x="215" y="9"/>
                      </a:lnTo>
                      <a:lnTo>
                        <a:pt x="231" y="15"/>
                      </a:lnTo>
                      <a:lnTo>
                        <a:pt x="239" y="18"/>
                      </a:lnTo>
                      <a:lnTo>
                        <a:pt x="247" y="22"/>
                      </a:lnTo>
                      <a:lnTo>
                        <a:pt x="255" y="27"/>
                      </a:lnTo>
                      <a:lnTo>
                        <a:pt x="263" y="32"/>
                      </a:lnTo>
                      <a:lnTo>
                        <a:pt x="270" y="37"/>
                      </a:lnTo>
                      <a:lnTo>
                        <a:pt x="277" y="42"/>
                      </a:lnTo>
                      <a:lnTo>
                        <a:pt x="284" y="48"/>
                      </a:lnTo>
                      <a:lnTo>
                        <a:pt x="291" y="55"/>
                      </a:lnTo>
                      <a:lnTo>
                        <a:pt x="298" y="61"/>
                      </a:lnTo>
                      <a:lnTo>
                        <a:pt x="304" y="68"/>
                      </a:lnTo>
                      <a:lnTo>
                        <a:pt x="315" y="83"/>
                      </a:lnTo>
                      <a:lnTo>
                        <a:pt x="321" y="91"/>
                      </a:lnTo>
                      <a:lnTo>
                        <a:pt x="326" y="99"/>
                      </a:lnTo>
                      <a:lnTo>
                        <a:pt x="330" y="107"/>
                      </a:lnTo>
                      <a:lnTo>
                        <a:pt x="335" y="116"/>
                      </a:lnTo>
                      <a:lnTo>
                        <a:pt x="339" y="125"/>
                      </a:lnTo>
                      <a:lnTo>
                        <a:pt x="342" y="134"/>
                      </a:lnTo>
                      <a:close/>
                    </a:path>
                  </a:pathLst>
                </a:custGeom>
                <a:solidFill>
                  <a:srgbClr val="99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94" name="Freeform 483"/>
                <p:cNvSpPr>
                  <a:spLocks/>
                </p:cNvSpPr>
                <p:nvPr/>
              </p:nvSpPr>
              <p:spPr bwMode="auto">
                <a:xfrm>
                  <a:off x="2453" y="2097"/>
                  <a:ext cx="117" cy="243"/>
                </a:xfrm>
                <a:custGeom>
                  <a:avLst/>
                  <a:gdLst>
                    <a:gd name="T0" fmla="*/ 104 w 117"/>
                    <a:gd name="T1" fmla="*/ 0 h 243"/>
                    <a:gd name="T2" fmla="*/ 110 w 117"/>
                    <a:gd name="T3" fmla="*/ 19 h 243"/>
                    <a:gd name="T4" fmla="*/ 112 w 117"/>
                    <a:gd name="T5" fmla="*/ 29 h 243"/>
                    <a:gd name="T6" fmla="*/ 114 w 117"/>
                    <a:gd name="T7" fmla="*/ 39 h 243"/>
                    <a:gd name="T8" fmla="*/ 117 w 117"/>
                    <a:gd name="T9" fmla="*/ 58 h 243"/>
                    <a:gd name="T10" fmla="*/ 117 w 117"/>
                    <a:gd name="T11" fmla="*/ 67 h 243"/>
                    <a:gd name="T12" fmla="*/ 117 w 117"/>
                    <a:gd name="T13" fmla="*/ 76 h 243"/>
                    <a:gd name="T14" fmla="*/ 117 w 117"/>
                    <a:gd name="T15" fmla="*/ 86 h 243"/>
                    <a:gd name="T16" fmla="*/ 116 w 117"/>
                    <a:gd name="T17" fmla="*/ 95 h 243"/>
                    <a:gd name="T18" fmla="*/ 115 w 117"/>
                    <a:gd name="T19" fmla="*/ 104 h 243"/>
                    <a:gd name="T20" fmla="*/ 113 w 117"/>
                    <a:gd name="T21" fmla="*/ 114 h 243"/>
                    <a:gd name="T22" fmla="*/ 109 w 117"/>
                    <a:gd name="T23" fmla="*/ 131 h 243"/>
                    <a:gd name="T24" fmla="*/ 106 w 117"/>
                    <a:gd name="T25" fmla="*/ 140 h 243"/>
                    <a:gd name="T26" fmla="*/ 103 w 117"/>
                    <a:gd name="T27" fmla="*/ 148 h 243"/>
                    <a:gd name="T28" fmla="*/ 99 w 117"/>
                    <a:gd name="T29" fmla="*/ 156 h 243"/>
                    <a:gd name="T30" fmla="*/ 95 w 117"/>
                    <a:gd name="T31" fmla="*/ 164 h 243"/>
                    <a:gd name="T32" fmla="*/ 90 w 117"/>
                    <a:gd name="T33" fmla="*/ 172 h 243"/>
                    <a:gd name="T34" fmla="*/ 86 w 117"/>
                    <a:gd name="T35" fmla="*/ 179 h 243"/>
                    <a:gd name="T36" fmla="*/ 75 w 117"/>
                    <a:gd name="T37" fmla="*/ 193 h 243"/>
                    <a:gd name="T38" fmla="*/ 69 w 117"/>
                    <a:gd name="T39" fmla="*/ 200 h 243"/>
                    <a:gd name="T40" fmla="*/ 63 w 117"/>
                    <a:gd name="T41" fmla="*/ 206 h 243"/>
                    <a:gd name="T42" fmla="*/ 57 w 117"/>
                    <a:gd name="T43" fmla="*/ 212 h 243"/>
                    <a:gd name="T44" fmla="*/ 50 w 117"/>
                    <a:gd name="T45" fmla="*/ 218 h 243"/>
                    <a:gd name="T46" fmla="*/ 43 w 117"/>
                    <a:gd name="T47" fmla="*/ 223 h 243"/>
                    <a:gd name="T48" fmla="*/ 36 w 117"/>
                    <a:gd name="T49" fmla="*/ 228 h 243"/>
                    <a:gd name="T50" fmla="*/ 28 w 117"/>
                    <a:gd name="T51" fmla="*/ 232 h 243"/>
                    <a:gd name="T52" fmla="*/ 20 w 117"/>
                    <a:gd name="T53" fmla="*/ 236 h 243"/>
                    <a:gd name="T54" fmla="*/ 12 w 117"/>
                    <a:gd name="T55" fmla="*/ 240 h 243"/>
                    <a:gd name="T56" fmla="*/ 3 w 117"/>
                    <a:gd name="T57" fmla="*/ 243 h 243"/>
                    <a:gd name="T58" fmla="*/ 0 w 117"/>
                    <a:gd name="T59" fmla="*/ 236 h 243"/>
                    <a:gd name="T60" fmla="*/ 8 w 117"/>
                    <a:gd name="T61" fmla="*/ 233 h 243"/>
                    <a:gd name="T62" fmla="*/ 16 w 117"/>
                    <a:gd name="T63" fmla="*/ 229 h 243"/>
                    <a:gd name="T64" fmla="*/ 24 w 117"/>
                    <a:gd name="T65" fmla="*/ 225 h 243"/>
                    <a:gd name="T66" fmla="*/ 31 w 117"/>
                    <a:gd name="T67" fmla="*/ 221 h 243"/>
                    <a:gd name="T68" fmla="*/ 38 w 117"/>
                    <a:gd name="T69" fmla="*/ 216 h 243"/>
                    <a:gd name="T70" fmla="*/ 45 w 117"/>
                    <a:gd name="T71" fmla="*/ 212 h 243"/>
                    <a:gd name="T72" fmla="*/ 52 w 117"/>
                    <a:gd name="T73" fmla="*/ 206 h 243"/>
                    <a:gd name="T74" fmla="*/ 58 w 117"/>
                    <a:gd name="T75" fmla="*/ 201 h 243"/>
                    <a:gd name="T76" fmla="*/ 64 w 117"/>
                    <a:gd name="T77" fmla="*/ 194 h 243"/>
                    <a:gd name="T78" fmla="*/ 69 w 117"/>
                    <a:gd name="T79" fmla="*/ 188 h 243"/>
                    <a:gd name="T80" fmla="*/ 79 w 117"/>
                    <a:gd name="T81" fmla="*/ 175 h 243"/>
                    <a:gd name="T82" fmla="*/ 84 w 117"/>
                    <a:gd name="T83" fmla="*/ 168 h 243"/>
                    <a:gd name="T84" fmla="*/ 88 w 117"/>
                    <a:gd name="T85" fmla="*/ 160 h 243"/>
                    <a:gd name="T86" fmla="*/ 92 w 117"/>
                    <a:gd name="T87" fmla="*/ 153 h 243"/>
                    <a:gd name="T88" fmla="*/ 95 w 117"/>
                    <a:gd name="T89" fmla="*/ 145 h 243"/>
                    <a:gd name="T90" fmla="*/ 98 w 117"/>
                    <a:gd name="T91" fmla="*/ 137 h 243"/>
                    <a:gd name="T92" fmla="*/ 101 w 117"/>
                    <a:gd name="T93" fmla="*/ 129 h 243"/>
                    <a:gd name="T94" fmla="*/ 105 w 117"/>
                    <a:gd name="T95" fmla="*/ 112 h 243"/>
                    <a:gd name="T96" fmla="*/ 107 w 117"/>
                    <a:gd name="T97" fmla="*/ 103 h 243"/>
                    <a:gd name="T98" fmla="*/ 108 w 117"/>
                    <a:gd name="T99" fmla="*/ 95 h 243"/>
                    <a:gd name="T100" fmla="*/ 109 w 117"/>
                    <a:gd name="T101" fmla="*/ 85 h 243"/>
                    <a:gd name="T102" fmla="*/ 109 w 117"/>
                    <a:gd name="T103" fmla="*/ 76 h 243"/>
                    <a:gd name="T104" fmla="*/ 109 w 117"/>
                    <a:gd name="T105" fmla="*/ 67 h 243"/>
                    <a:gd name="T106" fmla="*/ 109 w 117"/>
                    <a:gd name="T107" fmla="*/ 58 h 243"/>
                    <a:gd name="T108" fmla="*/ 106 w 117"/>
                    <a:gd name="T109" fmla="*/ 40 h 243"/>
                    <a:gd name="T110" fmla="*/ 105 w 117"/>
                    <a:gd name="T111" fmla="*/ 31 h 243"/>
                    <a:gd name="T112" fmla="*/ 102 w 117"/>
                    <a:gd name="T113" fmla="*/ 21 h 243"/>
                    <a:gd name="T114" fmla="*/ 96 w 117"/>
                    <a:gd name="T115" fmla="*/ 3 h 243"/>
                    <a:gd name="T116" fmla="*/ 104 w 117"/>
                    <a:gd name="T117" fmla="*/ 0 h 24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17"/>
                    <a:gd name="T178" fmla="*/ 0 h 243"/>
                    <a:gd name="T179" fmla="*/ 117 w 117"/>
                    <a:gd name="T180" fmla="*/ 243 h 24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17" h="243">
                      <a:moveTo>
                        <a:pt x="104" y="0"/>
                      </a:moveTo>
                      <a:lnTo>
                        <a:pt x="110" y="19"/>
                      </a:lnTo>
                      <a:lnTo>
                        <a:pt x="112" y="29"/>
                      </a:lnTo>
                      <a:lnTo>
                        <a:pt x="114" y="39"/>
                      </a:lnTo>
                      <a:lnTo>
                        <a:pt x="117" y="58"/>
                      </a:lnTo>
                      <a:lnTo>
                        <a:pt x="117" y="67"/>
                      </a:lnTo>
                      <a:lnTo>
                        <a:pt x="117" y="76"/>
                      </a:lnTo>
                      <a:lnTo>
                        <a:pt x="117" y="86"/>
                      </a:lnTo>
                      <a:lnTo>
                        <a:pt x="116" y="95"/>
                      </a:lnTo>
                      <a:lnTo>
                        <a:pt x="115" y="104"/>
                      </a:lnTo>
                      <a:lnTo>
                        <a:pt x="113" y="114"/>
                      </a:lnTo>
                      <a:lnTo>
                        <a:pt x="109" y="131"/>
                      </a:lnTo>
                      <a:lnTo>
                        <a:pt x="106" y="140"/>
                      </a:lnTo>
                      <a:lnTo>
                        <a:pt x="103" y="148"/>
                      </a:lnTo>
                      <a:lnTo>
                        <a:pt x="99" y="156"/>
                      </a:lnTo>
                      <a:lnTo>
                        <a:pt x="95" y="164"/>
                      </a:lnTo>
                      <a:lnTo>
                        <a:pt x="90" y="172"/>
                      </a:lnTo>
                      <a:lnTo>
                        <a:pt x="86" y="179"/>
                      </a:lnTo>
                      <a:lnTo>
                        <a:pt x="75" y="193"/>
                      </a:lnTo>
                      <a:lnTo>
                        <a:pt x="69" y="200"/>
                      </a:lnTo>
                      <a:lnTo>
                        <a:pt x="63" y="206"/>
                      </a:lnTo>
                      <a:lnTo>
                        <a:pt x="57" y="212"/>
                      </a:lnTo>
                      <a:lnTo>
                        <a:pt x="50" y="218"/>
                      </a:lnTo>
                      <a:lnTo>
                        <a:pt x="43" y="223"/>
                      </a:lnTo>
                      <a:lnTo>
                        <a:pt x="36" y="228"/>
                      </a:lnTo>
                      <a:lnTo>
                        <a:pt x="28" y="232"/>
                      </a:lnTo>
                      <a:lnTo>
                        <a:pt x="20" y="236"/>
                      </a:lnTo>
                      <a:lnTo>
                        <a:pt x="12" y="240"/>
                      </a:lnTo>
                      <a:lnTo>
                        <a:pt x="3" y="243"/>
                      </a:lnTo>
                      <a:lnTo>
                        <a:pt x="0" y="236"/>
                      </a:lnTo>
                      <a:lnTo>
                        <a:pt x="8" y="233"/>
                      </a:lnTo>
                      <a:lnTo>
                        <a:pt x="16" y="229"/>
                      </a:lnTo>
                      <a:lnTo>
                        <a:pt x="24" y="225"/>
                      </a:lnTo>
                      <a:lnTo>
                        <a:pt x="31" y="221"/>
                      </a:lnTo>
                      <a:lnTo>
                        <a:pt x="38" y="216"/>
                      </a:lnTo>
                      <a:lnTo>
                        <a:pt x="45" y="212"/>
                      </a:lnTo>
                      <a:lnTo>
                        <a:pt x="52" y="206"/>
                      </a:lnTo>
                      <a:lnTo>
                        <a:pt x="58" y="201"/>
                      </a:lnTo>
                      <a:lnTo>
                        <a:pt x="64" y="194"/>
                      </a:lnTo>
                      <a:lnTo>
                        <a:pt x="69" y="188"/>
                      </a:lnTo>
                      <a:lnTo>
                        <a:pt x="79" y="175"/>
                      </a:lnTo>
                      <a:lnTo>
                        <a:pt x="84" y="168"/>
                      </a:lnTo>
                      <a:lnTo>
                        <a:pt x="88" y="160"/>
                      </a:lnTo>
                      <a:lnTo>
                        <a:pt x="92" y="153"/>
                      </a:lnTo>
                      <a:lnTo>
                        <a:pt x="95" y="145"/>
                      </a:lnTo>
                      <a:lnTo>
                        <a:pt x="98" y="137"/>
                      </a:lnTo>
                      <a:lnTo>
                        <a:pt x="101" y="129"/>
                      </a:lnTo>
                      <a:lnTo>
                        <a:pt x="105" y="112"/>
                      </a:lnTo>
                      <a:lnTo>
                        <a:pt x="107" y="103"/>
                      </a:lnTo>
                      <a:lnTo>
                        <a:pt x="108" y="95"/>
                      </a:lnTo>
                      <a:lnTo>
                        <a:pt x="109" y="85"/>
                      </a:lnTo>
                      <a:lnTo>
                        <a:pt x="109" y="76"/>
                      </a:lnTo>
                      <a:lnTo>
                        <a:pt x="109" y="67"/>
                      </a:lnTo>
                      <a:lnTo>
                        <a:pt x="109" y="58"/>
                      </a:lnTo>
                      <a:lnTo>
                        <a:pt x="106" y="40"/>
                      </a:lnTo>
                      <a:lnTo>
                        <a:pt x="105" y="31"/>
                      </a:lnTo>
                      <a:lnTo>
                        <a:pt x="102" y="21"/>
                      </a:lnTo>
                      <a:lnTo>
                        <a:pt x="96" y="3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95" name="Freeform 484"/>
                <p:cNvSpPr>
                  <a:spLocks/>
                </p:cNvSpPr>
                <p:nvPr/>
              </p:nvSpPr>
              <p:spPr bwMode="auto">
                <a:xfrm>
                  <a:off x="2220" y="2210"/>
                  <a:ext cx="236" cy="139"/>
                </a:xfrm>
                <a:custGeom>
                  <a:avLst/>
                  <a:gdLst>
                    <a:gd name="T0" fmla="*/ 236 w 236"/>
                    <a:gd name="T1" fmla="*/ 130 h 139"/>
                    <a:gd name="T2" fmla="*/ 227 w 236"/>
                    <a:gd name="T3" fmla="*/ 133 h 139"/>
                    <a:gd name="T4" fmla="*/ 218 w 236"/>
                    <a:gd name="T5" fmla="*/ 135 h 139"/>
                    <a:gd name="T6" fmla="*/ 209 w 236"/>
                    <a:gd name="T7" fmla="*/ 137 h 139"/>
                    <a:gd name="T8" fmla="*/ 201 w 236"/>
                    <a:gd name="T9" fmla="*/ 138 h 139"/>
                    <a:gd name="T10" fmla="*/ 192 w 236"/>
                    <a:gd name="T11" fmla="*/ 139 h 139"/>
                    <a:gd name="T12" fmla="*/ 183 w 236"/>
                    <a:gd name="T13" fmla="*/ 139 h 139"/>
                    <a:gd name="T14" fmla="*/ 174 w 236"/>
                    <a:gd name="T15" fmla="*/ 139 h 139"/>
                    <a:gd name="T16" fmla="*/ 165 w 236"/>
                    <a:gd name="T17" fmla="*/ 138 h 139"/>
                    <a:gd name="T18" fmla="*/ 156 w 236"/>
                    <a:gd name="T19" fmla="*/ 137 h 139"/>
                    <a:gd name="T20" fmla="*/ 147 w 236"/>
                    <a:gd name="T21" fmla="*/ 136 h 139"/>
                    <a:gd name="T22" fmla="*/ 130 w 236"/>
                    <a:gd name="T23" fmla="*/ 131 h 139"/>
                    <a:gd name="T24" fmla="*/ 113 w 236"/>
                    <a:gd name="T25" fmla="*/ 125 h 139"/>
                    <a:gd name="T26" fmla="*/ 104 w 236"/>
                    <a:gd name="T27" fmla="*/ 121 h 139"/>
                    <a:gd name="T28" fmla="*/ 97 w 236"/>
                    <a:gd name="T29" fmla="*/ 117 h 139"/>
                    <a:gd name="T30" fmla="*/ 89 w 236"/>
                    <a:gd name="T31" fmla="*/ 112 h 139"/>
                    <a:gd name="T32" fmla="*/ 81 w 236"/>
                    <a:gd name="T33" fmla="*/ 107 h 139"/>
                    <a:gd name="T34" fmla="*/ 73 w 236"/>
                    <a:gd name="T35" fmla="*/ 102 h 139"/>
                    <a:gd name="T36" fmla="*/ 66 w 236"/>
                    <a:gd name="T37" fmla="*/ 96 h 139"/>
                    <a:gd name="T38" fmla="*/ 59 w 236"/>
                    <a:gd name="T39" fmla="*/ 90 h 139"/>
                    <a:gd name="T40" fmla="*/ 52 w 236"/>
                    <a:gd name="T41" fmla="*/ 84 h 139"/>
                    <a:gd name="T42" fmla="*/ 45 w 236"/>
                    <a:gd name="T43" fmla="*/ 77 h 139"/>
                    <a:gd name="T44" fmla="*/ 39 w 236"/>
                    <a:gd name="T45" fmla="*/ 70 h 139"/>
                    <a:gd name="T46" fmla="*/ 27 w 236"/>
                    <a:gd name="T47" fmla="*/ 55 h 139"/>
                    <a:gd name="T48" fmla="*/ 22 w 236"/>
                    <a:gd name="T49" fmla="*/ 47 h 139"/>
                    <a:gd name="T50" fmla="*/ 17 w 236"/>
                    <a:gd name="T51" fmla="*/ 39 h 139"/>
                    <a:gd name="T52" fmla="*/ 12 w 236"/>
                    <a:gd name="T53" fmla="*/ 30 h 139"/>
                    <a:gd name="T54" fmla="*/ 8 w 236"/>
                    <a:gd name="T55" fmla="*/ 21 h 139"/>
                    <a:gd name="T56" fmla="*/ 3 w 236"/>
                    <a:gd name="T57" fmla="*/ 12 h 139"/>
                    <a:gd name="T58" fmla="*/ 0 w 236"/>
                    <a:gd name="T59" fmla="*/ 3 h 139"/>
                    <a:gd name="T60" fmla="*/ 7 w 236"/>
                    <a:gd name="T61" fmla="*/ 0 h 139"/>
                    <a:gd name="T62" fmla="*/ 11 w 236"/>
                    <a:gd name="T63" fmla="*/ 9 h 139"/>
                    <a:gd name="T64" fmla="*/ 15 w 236"/>
                    <a:gd name="T65" fmla="*/ 18 h 139"/>
                    <a:gd name="T66" fmla="*/ 19 w 236"/>
                    <a:gd name="T67" fmla="*/ 27 h 139"/>
                    <a:gd name="T68" fmla="*/ 23 w 236"/>
                    <a:gd name="T69" fmla="*/ 35 h 139"/>
                    <a:gd name="T70" fmla="*/ 28 w 236"/>
                    <a:gd name="T71" fmla="*/ 43 h 139"/>
                    <a:gd name="T72" fmla="*/ 34 w 236"/>
                    <a:gd name="T73" fmla="*/ 50 h 139"/>
                    <a:gd name="T74" fmla="*/ 45 w 236"/>
                    <a:gd name="T75" fmla="*/ 65 h 139"/>
                    <a:gd name="T76" fmla="*/ 51 w 236"/>
                    <a:gd name="T77" fmla="*/ 72 h 139"/>
                    <a:gd name="T78" fmla="*/ 58 w 236"/>
                    <a:gd name="T79" fmla="*/ 78 h 139"/>
                    <a:gd name="T80" fmla="*/ 64 w 236"/>
                    <a:gd name="T81" fmla="*/ 85 h 139"/>
                    <a:gd name="T82" fmla="*/ 71 w 236"/>
                    <a:gd name="T83" fmla="*/ 90 h 139"/>
                    <a:gd name="T84" fmla="*/ 78 w 236"/>
                    <a:gd name="T85" fmla="*/ 96 h 139"/>
                    <a:gd name="T86" fmla="*/ 85 w 236"/>
                    <a:gd name="T87" fmla="*/ 101 h 139"/>
                    <a:gd name="T88" fmla="*/ 93 w 236"/>
                    <a:gd name="T89" fmla="*/ 106 h 139"/>
                    <a:gd name="T90" fmla="*/ 100 w 236"/>
                    <a:gd name="T91" fmla="*/ 110 h 139"/>
                    <a:gd name="T92" fmla="*/ 108 w 236"/>
                    <a:gd name="T93" fmla="*/ 114 h 139"/>
                    <a:gd name="T94" fmla="*/ 116 w 236"/>
                    <a:gd name="T95" fmla="*/ 117 h 139"/>
                    <a:gd name="T96" fmla="*/ 132 w 236"/>
                    <a:gd name="T97" fmla="*/ 123 h 139"/>
                    <a:gd name="T98" fmla="*/ 149 w 236"/>
                    <a:gd name="T99" fmla="*/ 128 h 139"/>
                    <a:gd name="T100" fmla="*/ 157 w 236"/>
                    <a:gd name="T101" fmla="*/ 129 h 139"/>
                    <a:gd name="T102" fmla="*/ 166 w 236"/>
                    <a:gd name="T103" fmla="*/ 130 h 139"/>
                    <a:gd name="T104" fmla="*/ 174 w 236"/>
                    <a:gd name="T105" fmla="*/ 131 h 139"/>
                    <a:gd name="T106" fmla="*/ 183 w 236"/>
                    <a:gd name="T107" fmla="*/ 131 h 139"/>
                    <a:gd name="T108" fmla="*/ 191 w 236"/>
                    <a:gd name="T109" fmla="*/ 131 h 139"/>
                    <a:gd name="T110" fmla="*/ 200 w 236"/>
                    <a:gd name="T111" fmla="*/ 130 h 139"/>
                    <a:gd name="T112" fmla="*/ 208 w 236"/>
                    <a:gd name="T113" fmla="*/ 129 h 139"/>
                    <a:gd name="T114" fmla="*/ 216 w 236"/>
                    <a:gd name="T115" fmla="*/ 128 h 139"/>
                    <a:gd name="T116" fmla="*/ 225 w 236"/>
                    <a:gd name="T117" fmla="*/ 125 h 139"/>
                    <a:gd name="T118" fmla="*/ 233 w 236"/>
                    <a:gd name="T119" fmla="*/ 123 h 139"/>
                    <a:gd name="T120" fmla="*/ 236 w 236"/>
                    <a:gd name="T121" fmla="*/ 130 h 13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36"/>
                    <a:gd name="T184" fmla="*/ 0 h 139"/>
                    <a:gd name="T185" fmla="*/ 236 w 236"/>
                    <a:gd name="T186" fmla="*/ 139 h 13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36" h="139">
                      <a:moveTo>
                        <a:pt x="236" y="130"/>
                      </a:moveTo>
                      <a:lnTo>
                        <a:pt x="227" y="133"/>
                      </a:lnTo>
                      <a:lnTo>
                        <a:pt x="218" y="135"/>
                      </a:lnTo>
                      <a:lnTo>
                        <a:pt x="209" y="137"/>
                      </a:lnTo>
                      <a:lnTo>
                        <a:pt x="201" y="138"/>
                      </a:lnTo>
                      <a:lnTo>
                        <a:pt x="192" y="139"/>
                      </a:lnTo>
                      <a:lnTo>
                        <a:pt x="183" y="139"/>
                      </a:lnTo>
                      <a:lnTo>
                        <a:pt x="174" y="139"/>
                      </a:lnTo>
                      <a:lnTo>
                        <a:pt x="165" y="138"/>
                      </a:lnTo>
                      <a:lnTo>
                        <a:pt x="156" y="137"/>
                      </a:lnTo>
                      <a:lnTo>
                        <a:pt x="147" y="136"/>
                      </a:lnTo>
                      <a:lnTo>
                        <a:pt x="130" y="131"/>
                      </a:lnTo>
                      <a:lnTo>
                        <a:pt x="113" y="125"/>
                      </a:lnTo>
                      <a:lnTo>
                        <a:pt x="104" y="121"/>
                      </a:lnTo>
                      <a:lnTo>
                        <a:pt x="97" y="117"/>
                      </a:lnTo>
                      <a:lnTo>
                        <a:pt x="89" y="112"/>
                      </a:lnTo>
                      <a:lnTo>
                        <a:pt x="81" y="107"/>
                      </a:lnTo>
                      <a:lnTo>
                        <a:pt x="73" y="102"/>
                      </a:lnTo>
                      <a:lnTo>
                        <a:pt x="66" y="96"/>
                      </a:lnTo>
                      <a:lnTo>
                        <a:pt x="59" y="90"/>
                      </a:lnTo>
                      <a:lnTo>
                        <a:pt x="52" y="84"/>
                      </a:lnTo>
                      <a:lnTo>
                        <a:pt x="45" y="77"/>
                      </a:lnTo>
                      <a:lnTo>
                        <a:pt x="39" y="70"/>
                      </a:lnTo>
                      <a:lnTo>
                        <a:pt x="27" y="55"/>
                      </a:lnTo>
                      <a:lnTo>
                        <a:pt x="22" y="47"/>
                      </a:lnTo>
                      <a:lnTo>
                        <a:pt x="17" y="39"/>
                      </a:lnTo>
                      <a:lnTo>
                        <a:pt x="12" y="30"/>
                      </a:lnTo>
                      <a:lnTo>
                        <a:pt x="8" y="21"/>
                      </a:lnTo>
                      <a:lnTo>
                        <a:pt x="3" y="12"/>
                      </a:lnTo>
                      <a:lnTo>
                        <a:pt x="0" y="3"/>
                      </a:lnTo>
                      <a:lnTo>
                        <a:pt x="7" y="0"/>
                      </a:lnTo>
                      <a:lnTo>
                        <a:pt x="11" y="9"/>
                      </a:lnTo>
                      <a:lnTo>
                        <a:pt x="15" y="18"/>
                      </a:lnTo>
                      <a:lnTo>
                        <a:pt x="19" y="27"/>
                      </a:lnTo>
                      <a:lnTo>
                        <a:pt x="23" y="35"/>
                      </a:lnTo>
                      <a:lnTo>
                        <a:pt x="28" y="43"/>
                      </a:lnTo>
                      <a:lnTo>
                        <a:pt x="34" y="50"/>
                      </a:lnTo>
                      <a:lnTo>
                        <a:pt x="45" y="65"/>
                      </a:lnTo>
                      <a:lnTo>
                        <a:pt x="51" y="72"/>
                      </a:lnTo>
                      <a:lnTo>
                        <a:pt x="58" y="78"/>
                      </a:lnTo>
                      <a:lnTo>
                        <a:pt x="64" y="85"/>
                      </a:lnTo>
                      <a:lnTo>
                        <a:pt x="71" y="90"/>
                      </a:lnTo>
                      <a:lnTo>
                        <a:pt x="78" y="96"/>
                      </a:lnTo>
                      <a:lnTo>
                        <a:pt x="85" y="101"/>
                      </a:lnTo>
                      <a:lnTo>
                        <a:pt x="93" y="106"/>
                      </a:lnTo>
                      <a:lnTo>
                        <a:pt x="100" y="110"/>
                      </a:lnTo>
                      <a:lnTo>
                        <a:pt x="108" y="114"/>
                      </a:lnTo>
                      <a:lnTo>
                        <a:pt x="116" y="117"/>
                      </a:lnTo>
                      <a:lnTo>
                        <a:pt x="132" y="123"/>
                      </a:lnTo>
                      <a:lnTo>
                        <a:pt x="149" y="128"/>
                      </a:lnTo>
                      <a:lnTo>
                        <a:pt x="157" y="129"/>
                      </a:lnTo>
                      <a:lnTo>
                        <a:pt x="166" y="130"/>
                      </a:lnTo>
                      <a:lnTo>
                        <a:pt x="174" y="131"/>
                      </a:lnTo>
                      <a:lnTo>
                        <a:pt x="183" y="131"/>
                      </a:lnTo>
                      <a:lnTo>
                        <a:pt x="191" y="131"/>
                      </a:lnTo>
                      <a:lnTo>
                        <a:pt x="200" y="130"/>
                      </a:lnTo>
                      <a:lnTo>
                        <a:pt x="208" y="129"/>
                      </a:lnTo>
                      <a:lnTo>
                        <a:pt x="216" y="128"/>
                      </a:lnTo>
                      <a:lnTo>
                        <a:pt x="225" y="125"/>
                      </a:lnTo>
                      <a:lnTo>
                        <a:pt x="233" y="123"/>
                      </a:lnTo>
                      <a:lnTo>
                        <a:pt x="236" y="13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96" name="Freeform 485"/>
                <p:cNvSpPr>
                  <a:spLocks/>
                </p:cNvSpPr>
                <p:nvPr/>
              </p:nvSpPr>
              <p:spPr bwMode="auto">
                <a:xfrm>
                  <a:off x="2453" y="2333"/>
                  <a:ext cx="3" cy="7"/>
                </a:xfrm>
                <a:custGeom>
                  <a:avLst/>
                  <a:gdLst>
                    <a:gd name="T0" fmla="*/ 3 w 3"/>
                    <a:gd name="T1" fmla="*/ 7 h 7"/>
                    <a:gd name="T2" fmla="*/ 0 w 3"/>
                    <a:gd name="T3" fmla="*/ 0 h 7"/>
                    <a:gd name="T4" fmla="*/ 3 w 3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7"/>
                    <a:gd name="T11" fmla="*/ 3 w 3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7">
                      <a:moveTo>
                        <a:pt x="3" y="7"/>
                      </a:moveTo>
                      <a:lnTo>
                        <a:pt x="0" y="0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97" name="Freeform 486"/>
                <p:cNvSpPr>
                  <a:spLocks/>
                </p:cNvSpPr>
                <p:nvPr/>
              </p:nvSpPr>
              <p:spPr bwMode="auto">
                <a:xfrm>
                  <a:off x="2207" y="1969"/>
                  <a:ext cx="117" cy="244"/>
                </a:xfrm>
                <a:custGeom>
                  <a:avLst/>
                  <a:gdLst>
                    <a:gd name="T0" fmla="*/ 13 w 117"/>
                    <a:gd name="T1" fmla="*/ 244 h 244"/>
                    <a:gd name="T2" fmla="*/ 7 w 117"/>
                    <a:gd name="T3" fmla="*/ 225 h 244"/>
                    <a:gd name="T4" fmla="*/ 4 w 117"/>
                    <a:gd name="T5" fmla="*/ 215 h 244"/>
                    <a:gd name="T6" fmla="*/ 2 w 117"/>
                    <a:gd name="T7" fmla="*/ 205 h 244"/>
                    <a:gd name="T8" fmla="*/ 0 w 117"/>
                    <a:gd name="T9" fmla="*/ 186 h 244"/>
                    <a:gd name="T10" fmla="*/ 0 w 117"/>
                    <a:gd name="T11" fmla="*/ 176 h 244"/>
                    <a:gd name="T12" fmla="*/ 0 w 117"/>
                    <a:gd name="T13" fmla="*/ 167 h 244"/>
                    <a:gd name="T14" fmla="*/ 0 w 117"/>
                    <a:gd name="T15" fmla="*/ 158 h 244"/>
                    <a:gd name="T16" fmla="*/ 1 w 117"/>
                    <a:gd name="T17" fmla="*/ 148 h 244"/>
                    <a:gd name="T18" fmla="*/ 2 w 117"/>
                    <a:gd name="T19" fmla="*/ 139 h 244"/>
                    <a:gd name="T20" fmla="*/ 4 w 117"/>
                    <a:gd name="T21" fmla="*/ 130 h 244"/>
                    <a:gd name="T22" fmla="*/ 8 w 117"/>
                    <a:gd name="T23" fmla="*/ 113 h 244"/>
                    <a:gd name="T24" fmla="*/ 11 w 117"/>
                    <a:gd name="T25" fmla="*/ 104 h 244"/>
                    <a:gd name="T26" fmla="*/ 14 w 117"/>
                    <a:gd name="T27" fmla="*/ 96 h 244"/>
                    <a:gd name="T28" fmla="*/ 18 w 117"/>
                    <a:gd name="T29" fmla="*/ 88 h 244"/>
                    <a:gd name="T30" fmla="*/ 22 w 117"/>
                    <a:gd name="T31" fmla="*/ 80 h 244"/>
                    <a:gd name="T32" fmla="*/ 26 w 117"/>
                    <a:gd name="T33" fmla="*/ 72 h 244"/>
                    <a:gd name="T34" fmla="*/ 31 w 117"/>
                    <a:gd name="T35" fmla="*/ 64 h 244"/>
                    <a:gd name="T36" fmla="*/ 41 w 117"/>
                    <a:gd name="T37" fmla="*/ 50 h 244"/>
                    <a:gd name="T38" fmla="*/ 47 w 117"/>
                    <a:gd name="T39" fmla="*/ 44 h 244"/>
                    <a:gd name="T40" fmla="*/ 53 w 117"/>
                    <a:gd name="T41" fmla="*/ 38 h 244"/>
                    <a:gd name="T42" fmla="*/ 60 w 117"/>
                    <a:gd name="T43" fmla="*/ 32 h 244"/>
                    <a:gd name="T44" fmla="*/ 67 w 117"/>
                    <a:gd name="T45" fmla="*/ 26 h 244"/>
                    <a:gd name="T46" fmla="*/ 74 w 117"/>
                    <a:gd name="T47" fmla="*/ 21 h 244"/>
                    <a:gd name="T48" fmla="*/ 81 w 117"/>
                    <a:gd name="T49" fmla="*/ 16 h 244"/>
                    <a:gd name="T50" fmla="*/ 89 w 117"/>
                    <a:gd name="T51" fmla="*/ 11 h 244"/>
                    <a:gd name="T52" fmla="*/ 97 w 117"/>
                    <a:gd name="T53" fmla="*/ 7 h 244"/>
                    <a:gd name="T54" fmla="*/ 105 w 117"/>
                    <a:gd name="T55" fmla="*/ 3 h 244"/>
                    <a:gd name="T56" fmla="*/ 114 w 117"/>
                    <a:gd name="T57" fmla="*/ 0 h 244"/>
                    <a:gd name="T58" fmla="*/ 117 w 117"/>
                    <a:gd name="T59" fmla="*/ 8 h 244"/>
                    <a:gd name="T60" fmla="*/ 108 w 117"/>
                    <a:gd name="T61" fmla="*/ 11 h 244"/>
                    <a:gd name="T62" fmla="*/ 100 w 117"/>
                    <a:gd name="T63" fmla="*/ 15 h 244"/>
                    <a:gd name="T64" fmla="*/ 93 w 117"/>
                    <a:gd name="T65" fmla="*/ 18 h 244"/>
                    <a:gd name="T66" fmla="*/ 85 w 117"/>
                    <a:gd name="T67" fmla="*/ 23 h 244"/>
                    <a:gd name="T68" fmla="*/ 78 w 117"/>
                    <a:gd name="T69" fmla="*/ 27 h 244"/>
                    <a:gd name="T70" fmla="*/ 72 w 117"/>
                    <a:gd name="T71" fmla="*/ 32 h 244"/>
                    <a:gd name="T72" fmla="*/ 65 w 117"/>
                    <a:gd name="T73" fmla="*/ 38 h 244"/>
                    <a:gd name="T74" fmla="*/ 59 w 117"/>
                    <a:gd name="T75" fmla="*/ 43 h 244"/>
                    <a:gd name="T76" fmla="*/ 53 w 117"/>
                    <a:gd name="T77" fmla="*/ 49 h 244"/>
                    <a:gd name="T78" fmla="*/ 48 w 117"/>
                    <a:gd name="T79" fmla="*/ 55 h 244"/>
                    <a:gd name="T80" fmla="*/ 38 w 117"/>
                    <a:gd name="T81" fmla="*/ 69 h 244"/>
                    <a:gd name="T82" fmla="*/ 33 w 117"/>
                    <a:gd name="T83" fmla="*/ 76 h 244"/>
                    <a:gd name="T84" fmla="*/ 29 w 117"/>
                    <a:gd name="T85" fmla="*/ 83 h 244"/>
                    <a:gd name="T86" fmla="*/ 25 w 117"/>
                    <a:gd name="T87" fmla="*/ 91 h 244"/>
                    <a:gd name="T88" fmla="*/ 21 w 117"/>
                    <a:gd name="T89" fmla="*/ 99 h 244"/>
                    <a:gd name="T90" fmla="*/ 19 w 117"/>
                    <a:gd name="T91" fmla="*/ 107 h 244"/>
                    <a:gd name="T92" fmla="*/ 16 w 117"/>
                    <a:gd name="T93" fmla="*/ 115 h 244"/>
                    <a:gd name="T94" fmla="*/ 11 w 117"/>
                    <a:gd name="T95" fmla="*/ 132 h 244"/>
                    <a:gd name="T96" fmla="*/ 10 w 117"/>
                    <a:gd name="T97" fmla="*/ 141 h 244"/>
                    <a:gd name="T98" fmla="*/ 9 w 117"/>
                    <a:gd name="T99" fmla="*/ 150 h 244"/>
                    <a:gd name="T100" fmla="*/ 8 w 117"/>
                    <a:gd name="T101" fmla="*/ 158 h 244"/>
                    <a:gd name="T102" fmla="*/ 7 w 117"/>
                    <a:gd name="T103" fmla="*/ 167 h 244"/>
                    <a:gd name="T104" fmla="*/ 7 w 117"/>
                    <a:gd name="T105" fmla="*/ 176 h 244"/>
                    <a:gd name="T106" fmla="*/ 8 w 117"/>
                    <a:gd name="T107" fmla="*/ 185 h 244"/>
                    <a:gd name="T108" fmla="*/ 10 w 117"/>
                    <a:gd name="T109" fmla="*/ 204 h 244"/>
                    <a:gd name="T110" fmla="*/ 12 w 117"/>
                    <a:gd name="T111" fmla="*/ 213 h 244"/>
                    <a:gd name="T112" fmla="*/ 14 w 117"/>
                    <a:gd name="T113" fmla="*/ 222 h 244"/>
                    <a:gd name="T114" fmla="*/ 20 w 117"/>
                    <a:gd name="T115" fmla="*/ 241 h 244"/>
                    <a:gd name="T116" fmla="*/ 13 w 117"/>
                    <a:gd name="T117" fmla="*/ 244 h 24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17"/>
                    <a:gd name="T178" fmla="*/ 0 h 244"/>
                    <a:gd name="T179" fmla="*/ 117 w 117"/>
                    <a:gd name="T180" fmla="*/ 244 h 24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17" h="244">
                      <a:moveTo>
                        <a:pt x="13" y="244"/>
                      </a:moveTo>
                      <a:lnTo>
                        <a:pt x="7" y="225"/>
                      </a:lnTo>
                      <a:lnTo>
                        <a:pt x="4" y="215"/>
                      </a:lnTo>
                      <a:lnTo>
                        <a:pt x="2" y="205"/>
                      </a:lnTo>
                      <a:lnTo>
                        <a:pt x="0" y="186"/>
                      </a:lnTo>
                      <a:lnTo>
                        <a:pt x="0" y="176"/>
                      </a:lnTo>
                      <a:lnTo>
                        <a:pt x="0" y="167"/>
                      </a:lnTo>
                      <a:lnTo>
                        <a:pt x="0" y="158"/>
                      </a:lnTo>
                      <a:lnTo>
                        <a:pt x="1" y="148"/>
                      </a:lnTo>
                      <a:lnTo>
                        <a:pt x="2" y="139"/>
                      </a:lnTo>
                      <a:lnTo>
                        <a:pt x="4" y="130"/>
                      </a:lnTo>
                      <a:lnTo>
                        <a:pt x="8" y="113"/>
                      </a:lnTo>
                      <a:lnTo>
                        <a:pt x="11" y="104"/>
                      </a:lnTo>
                      <a:lnTo>
                        <a:pt x="14" y="96"/>
                      </a:lnTo>
                      <a:lnTo>
                        <a:pt x="18" y="88"/>
                      </a:lnTo>
                      <a:lnTo>
                        <a:pt x="22" y="80"/>
                      </a:lnTo>
                      <a:lnTo>
                        <a:pt x="26" y="72"/>
                      </a:lnTo>
                      <a:lnTo>
                        <a:pt x="31" y="64"/>
                      </a:lnTo>
                      <a:lnTo>
                        <a:pt x="41" y="50"/>
                      </a:lnTo>
                      <a:lnTo>
                        <a:pt x="47" y="44"/>
                      </a:lnTo>
                      <a:lnTo>
                        <a:pt x="53" y="38"/>
                      </a:lnTo>
                      <a:lnTo>
                        <a:pt x="60" y="32"/>
                      </a:lnTo>
                      <a:lnTo>
                        <a:pt x="67" y="26"/>
                      </a:lnTo>
                      <a:lnTo>
                        <a:pt x="74" y="21"/>
                      </a:lnTo>
                      <a:lnTo>
                        <a:pt x="81" y="16"/>
                      </a:lnTo>
                      <a:lnTo>
                        <a:pt x="89" y="11"/>
                      </a:lnTo>
                      <a:lnTo>
                        <a:pt x="97" y="7"/>
                      </a:lnTo>
                      <a:lnTo>
                        <a:pt x="105" y="3"/>
                      </a:lnTo>
                      <a:lnTo>
                        <a:pt x="114" y="0"/>
                      </a:lnTo>
                      <a:lnTo>
                        <a:pt x="117" y="8"/>
                      </a:lnTo>
                      <a:lnTo>
                        <a:pt x="108" y="11"/>
                      </a:lnTo>
                      <a:lnTo>
                        <a:pt x="100" y="15"/>
                      </a:lnTo>
                      <a:lnTo>
                        <a:pt x="93" y="18"/>
                      </a:lnTo>
                      <a:lnTo>
                        <a:pt x="85" y="23"/>
                      </a:lnTo>
                      <a:lnTo>
                        <a:pt x="78" y="27"/>
                      </a:lnTo>
                      <a:lnTo>
                        <a:pt x="72" y="32"/>
                      </a:lnTo>
                      <a:lnTo>
                        <a:pt x="65" y="38"/>
                      </a:lnTo>
                      <a:lnTo>
                        <a:pt x="59" y="43"/>
                      </a:lnTo>
                      <a:lnTo>
                        <a:pt x="53" y="49"/>
                      </a:lnTo>
                      <a:lnTo>
                        <a:pt x="48" y="55"/>
                      </a:lnTo>
                      <a:lnTo>
                        <a:pt x="38" y="69"/>
                      </a:lnTo>
                      <a:lnTo>
                        <a:pt x="33" y="76"/>
                      </a:lnTo>
                      <a:lnTo>
                        <a:pt x="29" y="83"/>
                      </a:lnTo>
                      <a:lnTo>
                        <a:pt x="25" y="91"/>
                      </a:lnTo>
                      <a:lnTo>
                        <a:pt x="21" y="99"/>
                      </a:lnTo>
                      <a:lnTo>
                        <a:pt x="19" y="107"/>
                      </a:lnTo>
                      <a:lnTo>
                        <a:pt x="16" y="115"/>
                      </a:lnTo>
                      <a:lnTo>
                        <a:pt x="11" y="132"/>
                      </a:lnTo>
                      <a:lnTo>
                        <a:pt x="10" y="141"/>
                      </a:lnTo>
                      <a:lnTo>
                        <a:pt x="9" y="150"/>
                      </a:lnTo>
                      <a:lnTo>
                        <a:pt x="8" y="158"/>
                      </a:lnTo>
                      <a:lnTo>
                        <a:pt x="7" y="167"/>
                      </a:lnTo>
                      <a:lnTo>
                        <a:pt x="7" y="176"/>
                      </a:lnTo>
                      <a:lnTo>
                        <a:pt x="8" y="185"/>
                      </a:lnTo>
                      <a:lnTo>
                        <a:pt x="10" y="204"/>
                      </a:lnTo>
                      <a:lnTo>
                        <a:pt x="12" y="213"/>
                      </a:lnTo>
                      <a:lnTo>
                        <a:pt x="14" y="222"/>
                      </a:lnTo>
                      <a:lnTo>
                        <a:pt x="20" y="241"/>
                      </a:lnTo>
                      <a:lnTo>
                        <a:pt x="13" y="244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98" name="Freeform 487"/>
                <p:cNvSpPr>
                  <a:spLocks/>
                </p:cNvSpPr>
                <p:nvPr/>
              </p:nvSpPr>
              <p:spPr bwMode="auto">
                <a:xfrm>
                  <a:off x="2220" y="2210"/>
                  <a:ext cx="7" cy="3"/>
                </a:xfrm>
                <a:custGeom>
                  <a:avLst/>
                  <a:gdLst>
                    <a:gd name="T0" fmla="*/ 0 w 7"/>
                    <a:gd name="T1" fmla="*/ 3 h 3"/>
                    <a:gd name="T2" fmla="*/ 7 w 7"/>
                    <a:gd name="T3" fmla="*/ 0 h 3"/>
                    <a:gd name="T4" fmla="*/ 0 w 7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3"/>
                    <a:gd name="T11" fmla="*/ 7 w 7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3">
                      <a:moveTo>
                        <a:pt x="0" y="3"/>
                      </a:moveTo>
                      <a:lnTo>
                        <a:pt x="7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99" name="Freeform 488"/>
                <p:cNvSpPr>
                  <a:spLocks/>
                </p:cNvSpPr>
                <p:nvPr/>
              </p:nvSpPr>
              <p:spPr bwMode="auto">
                <a:xfrm>
                  <a:off x="2321" y="1960"/>
                  <a:ext cx="236" cy="140"/>
                </a:xfrm>
                <a:custGeom>
                  <a:avLst/>
                  <a:gdLst>
                    <a:gd name="T0" fmla="*/ 0 w 236"/>
                    <a:gd name="T1" fmla="*/ 9 h 140"/>
                    <a:gd name="T2" fmla="*/ 9 w 236"/>
                    <a:gd name="T3" fmla="*/ 7 h 140"/>
                    <a:gd name="T4" fmla="*/ 17 w 236"/>
                    <a:gd name="T5" fmla="*/ 4 h 140"/>
                    <a:gd name="T6" fmla="*/ 27 w 236"/>
                    <a:gd name="T7" fmla="*/ 3 h 140"/>
                    <a:gd name="T8" fmla="*/ 35 w 236"/>
                    <a:gd name="T9" fmla="*/ 1 h 140"/>
                    <a:gd name="T10" fmla="*/ 45 w 236"/>
                    <a:gd name="T11" fmla="*/ 1 h 140"/>
                    <a:gd name="T12" fmla="*/ 53 w 236"/>
                    <a:gd name="T13" fmla="*/ 0 h 140"/>
                    <a:gd name="T14" fmla="*/ 62 w 236"/>
                    <a:gd name="T15" fmla="*/ 1 h 140"/>
                    <a:gd name="T16" fmla="*/ 71 w 236"/>
                    <a:gd name="T17" fmla="*/ 1 h 140"/>
                    <a:gd name="T18" fmla="*/ 80 w 236"/>
                    <a:gd name="T19" fmla="*/ 2 h 140"/>
                    <a:gd name="T20" fmla="*/ 89 w 236"/>
                    <a:gd name="T21" fmla="*/ 4 h 140"/>
                    <a:gd name="T22" fmla="*/ 106 w 236"/>
                    <a:gd name="T23" fmla="*/ 9 h 140"/>
                    <a:gd name="T24" fmla="*/ 123 w 236"/>
                    <a:gd name="T25" fmla="*/ 15 h 140"/>
                    <a:gd name="T26" fmla="*/ 131 w 236"/>
                    <a:gd name="T27" fmla="*/ 19 h 140"/>
                    <a:gd name="T28" fmla="*/ 139 w 236"/>
                    <a:gd name="T29" fmla="*/ 23 h 140"/>
                    <a:gd name="T30" fmla="*/ 147 w 236"/>
                    <a:gd name="T31" fmla="*/ 28 h 140"/>
                    <a:gd name="T32" fmla="*/ 155 w 236"/>
                    <a:gd name="T33" fmla="*/ 32 h 140"/>
                    <a:gd name="T34" fmla="*/ 162 w 236"/>
                    <a:gd name="T35" fmla="*/ 38 h 140"/>
                    <a:gd name="T36" fmla="*/ 170 w 236"/>
                    <a:gd name="T37" fmla="*/ 43 h 140"/>
                    <a:gd name="T38" fmla="*/ 177 w 236"/>
                    <a:gd name="T39" fmla="*/ 49 h 140"/>
                    <a:gd name="T40" fmla="*/ 184 w 236"/>
                    <a:gd name="T41" fmla="*/ 56 h 140"/>
                    <a:gd name="T42" fmla="*/ 190 w 236"/>
                    <a:gd name="T43" fmla="*/ 62 h 140"/>
                    <a:gd name="T44" fmla="*/ 197 w 236"/>
                    <a:gd name="T45" fmla="*/ 70 h 140"/>
                    <a:gd name="T46" fmla="*/ 209 w 236"/>
                    <a:gd name="T47" fmla="*/ 85 h 140"/>
                    <a:gd name="T48" fmla="*/ 214 w 236"/>
                    <a:gd name="T49" fmla="*/ 93 h 140"/>
                    <a:gd name="T50" fmla="*/ 219 w 236"/>
                    <a:gd name="T51" fmla="*/ 101 h 140"/>
                    <a:gd name="T52" fmla="*/ 224 w 236"/>
                    <a:gd name="T53" fmla="*/ 110 h 140"/>
                    <a:gd name="T54" fmla="*/ 228 w 236"/>
                    <a:gd name="T55" fmla="*/ 118 h 140"/>
                    <a:gd name="T56" fmla="*/ 233 w 236"/>
                    <a:gd name="T57" fmla="*/ 128 h 140"/>
                    <a:gd name="T58" fmla="*/ 236 w 236"/>
                    <a:gd name="T59" fmla="*/ 137 h 140"/>
                    <a:gd name="T60" fmla="*/ 229 w 236"/>
                    <a:gd name="T61" fmla="*/ 140 h 140"/>
                    <a:gd name="T62" fmla="*/ 225 w 236"/>
                    <a:gd name="T63" fmla="*/ 131 h 140"/>
                    <a:gd name="T64" fmla="*/ 221 w 236"/>
                    <a:gd name="T65" fmla="*/ 122 h 140"/>
                    <a:gd name="T66" fmla="*/ 217 w 236"/>
                    <a:gd name="T67" fmla="*/ 113 h 140"/>
                    <a:gd name="T68" fmla="*/ 212 w 236"/>
                    <a:gd name="T69" fmla="*/ 105 h 140"/>
                    <a:gd name="T70" fmla="*/ 207 w 236"/>
                    <a:gd name="T71" fmla="*/ 97 h 140"/>
                    <a:gd name="T72" fmla="*/ 202 w 236"/>
                    <a:gd name="T73" fmla="*/ 89 h 140"/>
                    <a:gd name="T74" fmla="*/ 190 w 236"/>
                    <a:gd name="T75" fmla="*/ 75 h 140"/>
                    <a:gd name="T76" fmla="*/ 185 w 236"/>
                    <a:gd name="T77" fmla="*/ 68 h 140"/>
                    <a:gd name="T78" fmla="*/ 178 w 236"/>
                    <a:gd name="T79" fmla="*/ 62 h 140"/>
                    <a:gd name="T80" fmla="*/ 172 w 236"/>
                    <a:gd name="T81" fmla="*/ 55 h 140"/>
                    <a:gd name="T82" fmla="*/ 165 w 236"/>
                    <a:gd name="T83" fmla="*/ 50 h 140"/>
                    <a:gd name="T84" fmla="*/ 158 w 236"/>
                    <a:gd name="T85" fmla="*/ 44 h 140"/>
                    <a:gd name="T86" fmla="*/ 150 w 236"/>
                    <a:gd name="T87" fmla="*/ 39 h 140"/>
                    <a:gd name="T88" fmla="*/ 143 w 236"/>
                    <a:gd name="T89" fmla="*/ 34 h 140"/>
                    <a:gd name="T90" fmla="*/ 135 w 236"/>
                    <a:gd name="T91" fmla="*/ 30 h 140"/>
                    <a:gd name="T92" fmla="*/ 128 w 236"/>
                    <a:gd name="T93" fmla="*/ 26 h 140"/>
                    <a:gd name="T94" fmla="*/ 120 w 236"/>
                    <a:gd name="T95" fmla="*/ 22 h 140"/>
                    <a:gd name="T96" fmla="*/ 104 w 236"/>
                    <a:gd name="T97" fmla="*/ 17 h 140"/>
                    <a:gd name="T98" fmla="*/ 87 w 236"/>
                    <a:gd name="T99" fmla="*/ 12 h 140"/>
                    <a:gd name="T100" fmla="*/ 79 w 236"/>
                    <a:gd name="T101" fmla="*/ 10 h 140"/>
                    <a:gd name="T102" fmla="*/ 70 w 236"/>
                    <a:gd name="T103" fmla="*/ 9 h 140"/>
                    <a:gd name="T104" fmla="*/ 62 w 236"/>
                    <a:gd name="T105" fmla="*/ 9 h 140"/>
                    <a:gd name="T106" fmla="*/ 53 w 236"/>
                    <a:gd name="T107" fmla="*/ 8 h 140"/>
                    <a:gd name="T108" fmla="*/ 45 w 236"/>
                    <a:gd name="T109" fmla="*/ 9 h 140"/>
                    <a:gd name="T110" fmla="*/ 36 w 236"/>
                    <a:gd name="T111" fmla="*/ 9 h 140"/>
                    <a:gd name="T112" fmla="*/ 28 w 236"/>
                    <a:gd name="T113" fmla="*/ 11 h 140"/>
                    <a:gd name="T114" fmla="*/ 19 w 236"/>
                    <a:gd name="T115" fmla="*/ 12 h 140"/>
                    <a:gd name="T116" fmla="*/ 11 w 236"/>
                    <a:gd name="T117" fmla="*/ 14 h 140"/>
                    <a:gd name="T118" fmla="*/ 2 w 236"/>
                    <a:gd name="T119" fmla="*/ 17 h 140"/>
                    <a:gd name="T120" fmla="*/ 0 w 236"/>
                    <a:gd name="T121" fmla="*/ 9 h 14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36"/>
                    <a:gd name="T184" fmla="*/ 0 h 140"/>
                    <a:gd name="T185" fmla="*/ 236 w 236"/>
                    <a:gd name="T186" fmla="*/ 140 h 14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36" h="140">
                      <a:moveTo>
                        <a:pt x="0" y="9"/>
                      </a:moveTo>
                      <a:lnTo>
                        <a:pt x="9" y="7"/>
                      </a:lnTo>
                      <a:lnTo>
                        <a:pt x="17" y="4"/>
                      </a:lnTo>
                      <a:lnTo>
                        <a:pt x="27" y="3"/>
                      </a:lnTo>
                      <a:lnTo>
                        <a:pt x="35" y="1"/>
                      </a:lnTo>
                      <a:lnTo>
                        <a:pt x="45" y="1"/>
                      </a:lnTo>
                      <a:lnTo>
                        <a:pt x="53" y="0"/>
                      </a:lnTo>
                      <a:lnTo>
                        <a:pt x="62" y="1"/>
                      </a:lnTo>
                      <a:lnTo>
                        <a:pt x="71" y="1"/>
                      </a:lnTo>
                      <a:lnTo>
                        <a:pt x="80" y="2"/>
                      </a:lnTo>
                      <a:lnTo>
                        <a:pt x="89" y="4"/>
                      </a:lnTo>
                      <a:lnTo>
                        <a:pt x="106" y="9"/>
                      </a:lnTo>
                      <a:lnTo>
                        <a:pt x="123" y="15"/>
                      </a:lnTo>
                      <a:lnTo>
                        <a:pt x="131" y="19"/>
                      </a:lnTo>
                      <a:lnTo>
                        <a:pt x="139" y="23"/>
                      </a:lnTo>
                      <a:lnTo>
                        <a:pt x="147" y="28"/>
                      </a:lnTo>
                      <a:lnTo>
                        <a:pt x="155" y="32"/>
                      </a:lnTo>
                      <a:lnTo>
                        <a:pt x="162" y="38"/>
                      </a:lnTo>
                      <a:lnTo>
                        <a:pt x="170" y="43"/>
                      </a:lnTo>
                      <a:lnTo>
                        <a:pt x="177" y="49"/>
                      </a:lnTo>
                      <a:lnTo>
                        <a:pt x="184" y="56"/>
                      </a:lnTo>
                      <a:lnTo>
                        <a:pt x="190" y="62"/>
                      </a:lnTo>
                      <a:lnTo>
                        <a:pt x="197" y="70"/>
                      </a:lnTo>
                      <a:lnTo>
                        <a:pt x="209" y="85"/>
                      </a:lnTo>
                      <a:lnTo>
                        <a:pt x="214" y="93"/>
                      </a:lnTo>
                      <a:lnTo>
                        <a:pt x="219" y="101"/>
                      </a:lnTo>
                      <a:lnTo>
                        <a:pt x="224" y="110"/>
                      </a:lnTo>
                      <a:lnTo>
                        <a:pt x="228" y="118"/>
                      </a:lnTo>
                      <a:lnTo>
                        <a:pt x="233" y="128"/>
                      </a:lnTo>
                      <a:lnTo>
                        <a:pt x="236" y="137"/>
                      </a:lnTo>
                      <a:lnTo>
                        <a:pt x="229" y="140"/>
                      </a:lnTo>
                      <a:lnTo>
                        <a:pt x="225" y="131"/>
                      </a:lnTo>
                      <a:lnTo>
                        <a:pt x="221" y="122"/>
                      </a:lnTo>
                      <a:lnTo>
                        <a:pt x="217" y="113"/>
                      </a:lnTo>
                      <a:lnTo>
                        <a:pt x="212" y="105"/>
                      </a:lnTo>
                      <a:lnTo>
                        <a:pt x="207" y="97"/>
                      </a:lnTo>
                      <a:lnTo>
                        <a:pt x="202" y="89"/>
                      </a:lnTo>
                      <a:lnTo>
                        <a:pt x="190" y="75"/>
                      </a:lnTo>
                      <a:lnTo>
                        <a:pt x="185" y="68"/>
                      </a:lnTo>
                      <a:lnTo>
                        <a:pt x="178" y="62"/>
                      </a:lnTo>
                      <a:lnTo>
                        <a:pt x="172" y="55"/>
                      </a:lnTo>
                      <a:lnTo>
                        <a:pt x="165" y="50"/>
                      </a:lnTo>
                      <a:lnTo>
                        <a:pt x="158" y="44"/>
                      </a:lnTo>
                      <a:lnTo>
                        <a:pt x="150" y="39"/>
                      </a:lnTo>
                      <a:lnTo>
                        <a:pt x="143" y="34"/>
                      </a:lnTo>
                      <a:lnTo>
                        <a:pt x="135" y="30"/>
                      </a:lnTo>
                      <a:lnTo>
                        <a:pt x="128" y="26"/>
                      </a:lnTo>
                      <a:lnTo>
                        <a:pt x="120" y="22"/>
                      </a:lnTo>
                      <a:lnTo>
                        <a:pt x="104" y="17"/>
                      </a:lnTo>
                      <a:lnTo>
                        <a:pt x="87" y="12"/>
                      </a:lnTo>
                      <a:lnTo>
                        <a:pt x="79" y="10"/>
                      </a:lnTo>
                      <a:lnTo>
                        <a:pt x="70" y="9"/>
                      </a:lnTo>
                      <a:lnTo>
                        <a:pt x="62" y="9"/>
                      </a:lnTo>
                      <a:lnTo>
                        <a:pt x="53" y="8"/>
                      </a:lnTo>
                      <a:lnTo>
                        <a:pt x="45" y="9"/>
                      </a:lnTo>
                      <a:lnTo>
                        <a:pt x="36" y="9"/>
                      </a:lnTo>
                      <a:lnTo>
                        <a:pt x="28" y="11"/>
                      </a:lnTo>
                      <a:lnTo>
                        <a:pt x="19" y="12"/>
                      </a:lnTo>
                      <a:lnTo>
                        <a:pt x="11" y="14"/>
                      </a:lnTo>
                      <a:lnTo>
                        <a:pt x="2" y="17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00" name="Freeform 489"/>
                <p:cNvSpPr>
                  <a:spLocks/>
                </p:cNvSpPr>
                <p:nvPr/>
              </p:nvSpPr>
              <p:spPr bwMode="auto">
                <a:xfrm>
                  <a:off x="2318" y="1969"/>
                  <a:ext cx="6" cy="8"/>
                </a:xfrm>
                <a:custGeom>
                  <a:avLst/>
                  <a:gdLst>
                    <a:gd name="T0" fmla="*/ 3 w 6"/>
                    <a:gd name="T1" fmla="*/ 0 h 8"/>
                    <a:gd name="T2" fmla="*/ 0 w 6"/>
                    <a:gd name="T3" fmla="*/ 1 h 8"/>
                    <a:gd name="T4" fmla="*/ 3 w 6"/>
                    <a:gd name="T5" fmla="*/ 0 h 8"/>
                    <a:gd name="T6" fmla="*/ 5 w 6"/>
                    <a:gd name="T7" fmla="*/ 8 h 8"/>
                    <a:gd name="T8" fmla="*/ 6 w 6"/>
                    <a:gd name="T9" fmla="*/ 8 h 8"/>
                    <a:gd name="T10" fmla="*/ 3 w 6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8"/>
                    <a:gd name="T20" fmla="*/ 6 w 6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8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5" y="8"/>
                      </a:lnTo>
                      <a:lnTo>
                        <a:pt x="6" y="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01" name="Freeform 490"/>
                <p:cNvSpPr>
                  <a:spLocks/>
                </p:cNvSpPr>
                <p:nvPr/>
              </p:nvSpPr>
              <p:spPr bwMode="auto">
                <a:xfrm>
                  <a:off x="2549" y="2097"/>
                  <a:ext cx="8" cy="3"/>
                </a:xfrm>
                <a:custGeom>
                  <a:avLst/>
                  <a:gdLst>
                    <a:gd name="T0" fmla="*/ 8 w 8"/>
                    <a:gd name="T1" fmla="*/ 0 h 3"/>
                    <a:gd name="T2" fmla="*/ 0 w 8"/>
                    <a:gd name="T3" fmla="*/ 3 h 3"/>
                    <a:gd name="T4" fmla="*/ 1 w 8"/>
                    <a:gd name="T5" fmla="*/ 3 h 3"/>
                    <a:gd name="T6" fmla="*/ 8 w 8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3"/>
                    <a:gd name="T14" fmla="*/ 8 w 8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3">
                      <a:moveTo>
                        <a:pt x="8" y="0"/>
                      </a:move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02" name="Freeform 491"/>
                <p:cNvSpPr>
                  <a:spLocks/>
                </p:cNvSpPr>
                <p:nvPr/>
              </p:nvSpPr>
              <p:spPr bwMode="auto">
                <a:xfrm>
                  <a:off x="2412" y="2254"/>
                  <a:ext cx="32" cy="36"/>
                </a:xfrm>
                <a:custGeom>
                  <a:avLst/>
                  <a:gdLst>
                    <a:gd name="T0" fmla="*/ 3 w 32"/>
                    <a:gd name="T1" fmla="*/ 34 h 36"/>
                    <a:gd name="T2" fmla="*/ 2 w 32"/>
                    <a:gd name="T3" fmla="*/ 32 h 36"/>
                    <a:gd name="T4" fmla="*/ 0 w 32"/>
                    <a:gd name="T5" fmla="*/ 29 h 36"/>
                    <a:gd name="T6" fmla="*/ 0 w 32"/>
                    <a:gd name="T7" fmla="*/ 26 h 36"/>
                    <a:gd name="T8" fmla="*/ 0 w 32"/>
                    <a:gd name="T9" fmla="*/ 23 h 36"/>
                    <a:gd name="T10" fmla="*/ 0 w 32"/>
                    <a:gd name="T11" fmla="*/ 20 h 36"/>
                    <a:gd name="T12" fmla="*/ 1 w 32"/>
                    <a:gd name="T13" fmla="*/ 16 h 36"/>
                    <a:gd name="T14" fmla="*/ 3 w 32"/>
                    <a:gd name="T15" fmla="*/ 13 h 36"/>
                    <a:gd name="T16" fmla="*/ 5 w 32"/>
                    <a:gd name="T17" fmla="*/ 10 h 36"/>
                    <a:gd name="T18" fmla="*/ 8 w 32"/>
                    <a:gd name="T19" fmla="*/ 7 h 36"/>
                    <a:gd name="T20" fmla="*/ 11 w 32"/>
                    <a:gd name="T21" fmla="*/ 4 h 36"/>
                    <a:gd name="T22" fmla="*/ 14 w 32"/>
                    <a:gd name="T23" fmla="*/ 2 h 36"/>
                    <a:gd name="T24" fmla="*/ 17 w 32"/>
                    <a:gd name="T25" fmla="*/ 1 h 36"/>
                    <a:gd name="T26" fmla="*/ 20 w 32"/>
                    <a:gd name="T27" fmla="*/ 0 h 36"/>
                    <a:gd name="T28" fmla="*/ 23 w 32"/>
                    <a:gd name="T29" fmla="*/ 0 h 36"/>
                    <a:gd name="T30" fmla="*/ 26 w 32"/>
                    <a:gd name="T31" fmla="*/ 1 h 36"/>
                    <a:gd name="T32" fmla="*/ 28 w 32"/>
                    <a:gd name="T33" fmla="*/ 2 h 36"/>
                    <a:gd name="T34" fmla="*/ 30 w 32"/>
                    <a:gd name="T35" fmla="*/ 4 h 36"/>
                    <a:gd name="T36" fmla="*/ 31 w 32"/>
                    <a:gd name="T37" fmla="*/ 7 h 36"/>
                    <a:gd name="T38" fmla="*/ 32 w 32"/>
                    <a:gd name="T39" fmla="*/ 10 h 36"/>
                    <a:gd name="T40" fmla="*/ 32 w 32"/>
                    <a:gd name="T41" fmla="*/ 13 h 36"/>
                    <a:gd name="T42" fmla="*/ 31 w 32"/>
                    <a:gd name="T43" fmla="*/ 17 h 36"/>
                    <a:gd name="T44" fmla="*/ 30 w 32"/>
                    <a:gd name="T45" fmla="*/ 20 h 36"/>
                    <a:gd name="T46" fmla="*/ 28 w 32"/>
                    <a:gd name="T47" fmla="*/ 23 h 36"/>
                    <a:gd name="T48" fmla="*/ 26 w 32"/>
                    <a:gd name="T49" fmla="*/ 27 h 36"/>
                    <a:gd name="T50" fmla="*/ 23 w 32"/>
                    <a:gd name="T51" fmla="*/ 30 h 36"/>
                    <a:gd name="T52" fmla="*/ 21 w 32"/>
                    <a:gd name="T53" fmla="*/ 32 h 36"/>
                    <a:gd name="T54" fmla="*/ 17 w 32"/>
                    <a:gd name="T55" fmla="*/ 34 h 36"/>
                    <a:gd name="T56" fmla="*/ 14 w 32"/>
                    <a:gd name="T57" fmla="*/ 35 h 36"/>
                    <a:gd name="T58" fmla="*/ 11 w 32"/>
                    <a:gd name="T59" fmla="*/ 36 h 36"/>
                    <a:gd name="T60" fmla="*/ 8 w 32"/>
                    <a:gd name="T61" fmla="*/ 36 h 36"/>
                    <a:gd name="T62" fmla="*/ 6 w 32"/>
                    <a:gd name="T63" fmla="*/ 35 h 36"/>
                    <a:gd name="T64" fmla="*/ 3 w 32"/>
                    <a:gd name="T65" fmla="*/ 34 h 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2"/>
                    <a:gd name="T100" fmla="*/ 0 h 36"/>
                    <a:gd name="T101" fmla="*/ 32 w 32"/>
                    <a:gd name="T102" fmla="*/ 36 h 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2" h="36">
                      <a:moveTo>
                        <a:pt x="3" y="34"/>
                      </a:moveTo>
                      <a:lnTo>
                        <a:pt x="2" y="32"/>
                      </a:lnTo>
                      <a:lnTo>
                        <a:pt x="0" y="29"/>
                      </a:lnTo>
                      <a:lnTo>
                        <a:pt x="0" y="26"/>
                      </a:lnTo>
                      <a:lnTo>
                        <a:pt x="0" y="23"/>
                      </a:lnTo>
                      <a:lnTo>
                        <a:pt x="0" y="20"/>
                      </a:lnTo>
                      <a:lnTo>
                        <a:pt x="1" y="16"/>
                      </a:lnTo>
                      <a:lnTo>
                        <a:pt x="3" y="13"/>
                      </a:lnTo>
                      <a:lnTo>
                        <a:pt x="5" y="10"/>
                      </a:lnTo>
                      <a:lnTo>
                        <a:pt x="8" y="7"/>
                      </a:lnTo>
                      <a:lnTo>
                        <a:pt x="11" y="4"/>
                      </a:lnTo>
                      <a:lnTo>
                        <a:pt x="14" y="2"/>
                      </a:lnTo>
                      <a:lnTo>
                        <a:pt x="17" y="1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6" y="1"/>
                      </a:lnTo>
                      <a:lnTo>
                        <a:pt x="28" y="2"/>
                      </a:lnTo>
                      <a:lnTo>
                        <a:pt x="30" y="4"/>
                      </a:lnTo>
                      <a:lnTo>
                        <a:pt x="31" y="7"/>
                      </a:lnTo>
                      <a:lnTo>
                        <a:pt x="32" y="10"/>
                      </a:lnTo>
                      <a:lnTo>
                        <a:pt x="32" y="13"/>
                      </a:lnTo>
                      <a:lnTo>
                        <a:pt x="31" y="17"/>
                      </a:lnTo>
                      <a:lnTo>
                        <a:pt x="30" y="20"/>
                      </a:lnTo>
                      <a:lnTo>
                        <a:pt x="28" y="23"/>
                      </a:lnTo>
                      <a:lnTo>
                        <a:pt x="26" y="27"/>
                      </a:lnTo>
                      <a:lnTo>
                        <a:pt x="23" y="30"/>
                      </a:lnTo>
                      <a:lnTo>
                        <a:pt x="21" y="32"/>
                      </a:lnTo>
                      <a:lnTo>
                        <a:pt x="17" y="34"/>
                      </a:lnTo>
                      <a:lnTo>
                        <a:pt x="14" y="35"/>
                      </a:lnTo>
                      <a:lnTo>
                        <a:pt x="11" y="36"/>
                      </a:lnTo>
                      <a:lnTo>
                        <a:pt x="8" y="36"/>
                      </a:lnTo>
                      <a:lnTo>
                        <a:pt x="6" y="35"/>
                      </a:lnTo>
                      <a:lnTo>
                        <a:pt x="3" y="34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03" name="Freeform 492"/>
                <p:cNvSpPr>
                  <a:spLocks/>
                </p:cNvSpPr>
                <p:nvPr/>
              </p:nvSpPr>
              <p:spPr bwMode="auto">
                <a:xfrm>
                  <a:off x="2408" y="2261"/>
                  <a:ext cx="13" cy="30"/>
                </a:xfrm>
                <a:custGeom>
                  <a:avLst/>
                  <a:gdLst>
                    <a:gd name="T0" fmla="*/ 4 w 13"/>
                    <a:gd name="T1" fmla="*/ 30 h 30"/>
                    <a:gd name="T2" fmla="*/ 2 w 13"/>
                    <a:gd name="T3" fmla="*/ 27 h 30"/>
                    <a:gd name="T4" fmla="*/ 1 w 13"/>
                    <a:gd name="T5" fmla="*/ 24 h 30"/>
                    <a:gd name="T6" fmla="*/ 0 w 13"/>
                    <a:gd name="T7" fmla="*/ 20 h 30"/>
                    <a:gd name="T8" fmla="*/ 0 w 13"/>
                    <a:gd name="T9" fmla="*/ 16 h 30"/>
                    <a:gd name="T10" fmla="*/ 0 w 13"/>
                    <a:gd name="T11" fmla="*/ 12 h 30"/>
                    <a:gd name="T12" fmla="*/ 2 w 13"/>
                    <a:gd name="T13" fmla="*/ 8 h 30"/>
                    <a:gd name="T14" fmla="*/ 4 w 13"/>
                    <a:gd name="T15" fmla="*/ 4 h 30"/>
                    <a:gd name="T16" fmla="*/ 6 w 13"/>
                    <a:gd name="T17" fmla="*/ 0 h 30"/>
                    <a:gd name="T18" fmla="*/ 13 w 13"/>
                    <a:gd name="T19" fmla="*/ 5 h 30"/>
                    <a:gd name="T20" fmla="*/ 10 w 13"/>
                    <a:gd name="T21" fmla="*/ 8 h 30"/>
                    <a:gd name="T22" fmla="*/ 9 w 13"/>
                    <a:gd name="T23" fmla="*/ 11 h 30"/>
                    <a:gd name="T24" fmla="*/ 8 w 13"/>
                    <a:gd name="T25" fmla="*/ 14 h 30"/>
                    <a:gd name="T26" fmla="*/ 7 w 13"/>
                    <a:gd name="T27" fmla="*/ 17 h 30"/>
                    <a:gd name="T28" fmla="*/ 8 w 13"/>
                    <a:gd name="T29" fmla="*/ 19 h 30"/>
                    <a:gd name="T30" fmla="*/ 8 w 13"/>
                    <a:gd name="T31" fmla="*/ 21 h 30"/>
                    <a:gd name="T32" fmla="*/ 9 w 13"/>
                    <a:gd name="T33" fmla="*/ 23 h 30"/>
                    <a:gd name="T34" fmla="*/ 10 w 13"/>
                    <a:gd name="T35" fmla="*/ 24 h 30"/>
                    <a:gd name="T36" fmla="*/ 4 w 13"/>
                    <a:gd name="T37" fmla="*/ 30 h 3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"/>
                    <a:gd name="T58" fmla="*/ 0 h 30"/>
                    <a:gd name="T59" fmla="*/ 13 w 13"/>
                    <a:gd name="T60" fmla="*/ 30 h 3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" h="30">
                      <a:moveTo>
                        <a:pt x="4" y="30"/>
                      </a:moveTo>
                      <a:lnTo>
                        <a:pt x="2" y="27"/>
                      </a:lnTo>
                      <a:lnTo>
                        <a:pt x="1" y="24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2" y="8"/>
                      </a:lnTo>
                      <a:lnTo>
                        <a:pt x="4" y="4"/>
                      </a:lnTo>
                      <a:lnTo>
                        <a:pt x="6" y="0"/>
                      </a:lnTo>
                      <a:lnTo>
                        <a:pt x="13" y="5"/>
                      </a:lnTo>
                      <a:lnTo>
                        <a:pt x="10" y="8"/>
                      </a:lnTo>
                      <a:lnTo>
                        <a:pt x="9" y="11"/>
                      </a:lnTo>
                      <a:lnTo>
                        <a:pt x="8" y="14"/>
                      </a:lnTo>
                      <a:lnTo>
                        <a:pt x="7" y="17"/>
                      </a:lnTo>
                      <a:lnTo>
                        <a:pt x="8" y="19"/>
                      </a:lnTo>
                      <a:lnTo>
                        <a:pt x="8" y="21"/>
                      </a:lnTo>
                      <a:lnTo>
                        <a:pt x="9" y="23"/>
                      </a:lnTo>
                      <a:lnTo>
                        <a:pt x="10" y="24"/>
                      </a:lnTo>
                      <a:lnTo>
                        <a:pt x="4" y="3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04" name="Freeform 493"/>
                <p:cNvSpPr>
                  <a:spLocks/>
                </p:cNvSpPr>
                <p:nvPr/>
              </p:nvSpPr>
              <p:spPr bwMode="auto">
                <a:xfrm>
                  <a:off x="2414" y="2250"/>
                  <a:ext cx="28" cy="16"/>
                </a:xfrm>
                <a:custGeom>
                  <a:avLst/>
                  <a:gdLst>
                    <a:gd name="T0" fmla="*/ 0 w 28"/>
                    <a:gd name="T1" fmla="*/ 11 h 16"/>
                    <a:gd name="T2" fmla="*/ 3 w 28"/>
                    <a:gd name="T3" fmla="*/ 8 h 16"/>
                    <a:gd name="T4" fmla="*/ 7 w 28"/>
                    <a:gd name="T5" fmla="*/ 5 h 16"/>
                    <a:gd name="T6" fmla="*/ 10 w 28"/>
                    <a:gd name="T7" fmla="*/ 3 h 16"/>
                    <a:gd name="T8" fmla="*/ 14 w 28"/>
                    <a:gd name="T9" fmla="*/ 1 h 16"/>
                    <a:gd name="T10" fmla="*/ 18 w 28"/>
                    <a:gd name="T11" fmla="*/ 0 h 16"/>
                    <a:gd name="T12" fmla="*/ 22 w 28"/>
                    <a:gd name="T13" fmla="*/ 0 h 16"/>
                    <a:gd name="T14" fmla="*/ 25 w 28"/>
                    <a:gd name="T15" fmla="*/ 1 h 16"/>
                    <a:gd name="T16" fmla="*/ 28 w 28"/>
                    <a:gd name="T17" fmla="*/ 3 h 16"/>
                    <a:gd name="T18" fmla="*/ 24 w 28"/>
                    <a:gd name="T19" fmla="*/ 10 h 16"/>
                    <a:gd name="T20" fmla="*/ 22 w 28"/>
                    <a:gd name="T21" fmla="*/ 9 h 16"/>
                    <a:gd name="T22" fmla="*/ 21 w 28"/>
                    <a:gd name="T23" fmla="*/ 8 h 16"/>
                    <a:gd name="T24" fmla="*/ 19 w 28"/>
                    <a:gd name="T25" fmla="*/ 8 h 16"/>
                    <a:gd name="T26" fmla="*/ 16 w 28"/>
                    <a:gd name="T27" fmla="*/ 9 h 16"/>
                    <a:gd name="T28" fmla="*/ 14 w 28"/>
                    <a:gd name="T29" fmla="*/ 10 h 16"/>
                    <a:gd name="T30" fmla="*/ 11 w 28"/>
                    <a:gd name="T31" fmla="*/ 11 h 16"/>
                    <a:gd name="T32" fmla="*/ 9 w 28"/>
                    <a:gd name="T33" fmla="*/ 14 h 16"/>
                    <a:gd name="T34" fmla="*/ 6 w 28"/>
                    <a:gd name="T35" fmla="*/ 16 h 16"/>
                    <a:gd name="T36" fmla="*/ 0 w 28"/>
                    <a:gd name="T37" fmla="*/ 11 h 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8"/>
                    <a:gd name="T58" fmla="*/ 0 h 16"/>
                    <a:gd name="T59" fmla="*/ 28 w 28"/>
                    <a:gd name="T60" fmla="*/ 16 h 1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8" h="16">
                      <a:moveTo>
                        <a:pt x="0" y="11"/>
                      </a:moveTo>
                      <a:lnTo>
                        <a:pt x="3" y="8"/>
                      </a:lnTo>
                      <a:lnTo>
                        <a:pt x="7" y="5"/>
                      </a:lnTo>
                      <a:lnTo>
                        <a:pt x="10" y="3"/>
                      </a:lnTo>
                      <a:lnTo>
                        <a:pt x="14" y="1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5" y="1"/>
                      </a:lnTo>
                      <a:lnTo>
                        <a:pt x="28" y="3"/>
                      </a:lnTo>
                      <a:lnTo>
                        <a:pt x="24" y="10"/>
                      </a:lnTo>
                      <a:lnTo>
                        <a:pt x="22" y="9"/>
                      </a:lnTo>
                      <a:lnTo>
                        <a:pt x="21" y="8"/>
                      </a:lnTo>
                      <a:lnTo>
                        <a:pt x="19" y="8"/>
                      </a:lnTo>
                      <a:lnTo>
                        <a:pt x="16" y="9"/>
                      </a:lnTo>
                      <a:lnTo>
                        <a:pt x="14" y="10"/>
                      </a:lnTo>
                      <a:lnTo>
                        <a:pt x="11" y="11"/>
                      </a:lnTo>
                      <a:lnTo>
                        <a:pt x="9" y="14"/>
                      </a:lnTo>
                      <a:lnTo>
                        <a:pt x="6" y="16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05" name="Freeform 494"/>
                <p:cNvSpPr>
                  <a:spLocks/>
                </p:cNvSpPr>
                <p:nvPr/>
              </p:nvSpPr>
              <p:spPr bwMode="auto">
                <a:xfrm>
                  <a:off x="2414" y="2260"/>
                  <a:ext cx="7" cy="6"/>
                </a:xfrm>
                <a:custGeom>
                  <a:avLst/>
                  <a:gdLst>
                    <a:gd name="T0" fmla="*/ 0 w 7"/>
                    <a:gd name="T1" fmla="*/ 1 h 6"/>
                    <a:gd name="T2" fmla="*/ 1 w 7"/>
                    <a:gd name="T3" fmla="*/ 0 h 6"/>
                    <a:gd name="T4" fmla="*/ 0 w 7"/>
                    <a:gd name="T5" fmla="*/ 1 h 6"/>
                    <a:gd name="T6" fmla="*/ 6 w 7"/>
                    <a:gd name="T7" fmla="*/ 6 h 6"/>
                    <a:gd name="T8" fmla="*/ 7 w 7"/>
                    <a:gd name="T9" fmla="*/ 6 h 6"/>
                    <a:gd name="T10" fmla="*/ 0 w 7"/>
                    <a:gd name="T11" fmla="*/ 1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6"/>
                    <a:gd name="T20" fmla="*/ 7 w 7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6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6" y="6"/>
                      </a:lnTo>
                      <a:lnTo>
                        <a:pt x="7" y="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06" name="Freeform 495"/>
                <p:cNvSpPr>
                  <a:spLocks/>
                </p:cNvSpPr>
                <p:nvPr/>
              </p:nvSpPr>
              <p:spPr bwMode="auto">
                <a:xfrm>
                  <a:off x="2435" y="2254"/>
                  <a:ext cx="13" cy="29"/>
                </a:xfrm>
                <a:custGeom>
                  <a:avLst/>
                  <a:gdLst>
                    <a:gd name="T0" fmla="*/ 8 w 13"/>
                    <a:gd name="T1" fmla="*/ 0 h 29"/>
                    <a:gd name="T2" fmla="*/ 10 w 13"/>
                    <a:gd name="T3" fmla="*/ 2 h 29"/>
                    <a:gd name="T4" fmla="*/ 12 w 13"/>
                    <a:gd name="T5" fmla="*/ 6 h 29"/>
                    <a:gd name="T6" fmla="*/ 13 w 13"/>
                    <a:gd name="T7" fmla="*/ 10 h 29"/>
                    <a:gd name="T8" fmla="*/ 13 w 13"/>
                    <a:gd name="T9" fmla="*/ 13 h 29"/>
                    <a:gd name="T10" fmla="*/ 12 w 13"/>
                    <a:gd name="T11" fmla="*/ 18 h 29"/>
                    <a:gd name="T12" fmla="*/ 11 w 13"/>
                    <a:gd name="T13" fmla="*/ 21 h 29"/>
                    <a:gd name="T14" fmla="*/ 9 w 13"/>
                    <a:gd name="T15" fmla="*/ 25 h 29"/>
                    <a:gd name="T16" fmla="*/ 6 w 13"/>
                    <a:gd name="T17" fmla="*/ 29 h 29"/>
                    <a:gd name="T18" fmla="*/ 0 w 13"/>
                    <a:gd name="T19" fmla="*/ 25 h 29"/>
                    <a:gd name="T20" fmla="*/ 2 w 13"/>
                    <a:gd name="T21" fmla="*/ 21 h 29"/>
                    <a:gd name="T22" fmla="*/ 3 w 13"/>
                    <a:gd name="T23" fmla="*/ 19 h 29"/>
                    <a:gd name="T24" fmla="*/ 4 w 13"/>
                    <a:gd name="T25" fmla="*/ 16 h 29"/>
                    <a:gd name="T26" fmla="*/ 5 w 13"/>
                    <a:gd name="T27" fmla="*/ 13 h 29"/>
                    <a:gd name="T28" fmla="*/ 5 w 13"/>
                    <a:gd name="T29" fmla="*/ 10 h 29"/>
                    <a:gd name="T30" fmla="*/ 5 w 13"/>
                    <a:gd name="T31" fmla="*/ 8 h 29"/>
                    <a:gd name="T32" fmla="*/ 4 w 13"/>
                    <a:gd name="T33" fmla="*/ 7 h 29"/>
                    <a:gd name="T34" fmla="*/ 2 w 13"/>
                    <a:gd name="T35" fmla="*/ 5 h 29"/>
                    <a:gd name="T36" fmla="*/ 8 w 13"/>
                    <a:gd name="T37" fmla="*/ 0 h 2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"/>
                    <a:gd name="T58" fmla="*/ 0 h 29"/>
                    <a:gd name="T59" fmla="*/ 13 w 13"/>
                    <a:gd name="T60" fmla="*/ 29 h 2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" h="29">
                      <a:moveTo>
                        <a:pt x="8" y="0"/>
                      </a:moveTo>
                      <a:lnTo>
                        <a:pt x="10" y="2"/>
                      </a:lnTo>
                      <a:lnTo>
                        <a:pt x="12" y="6"/>
                      </a:lnTo>
                      <a:lnTo>
                        <a:pt x="13" y="10"/>
                      </a:lnTo>
                      <a:lnTo>
                        <a:pt x="13" y="13"/>
                      </a:lnTo>
                      <a:lnTo>
                        <a:pt x="12" y="18"/>
                      </a:lnTo>
                      <a:lnTo>
                        <a:pt x="11" y="21"/>
                      </a:lnTo>
                      <a:lnTo>
                        <a:pt x="9" y="25"/>
                      </a:lnTo>
                      <a:lnTo>
                        <a:pt x="6" y="29"/>
                      </a:lnTo>
                      <a:lnTo>
                        <a:pt x="0" y="25"/>
                      </a:lnTo>
                      <a:lnTo>
                        <a:pt x="2" y="21"/>
                      </a:lnTo>
                      <a:lnTo>
                        <a:pt x="3" y="19"/>
                      </a:lnTo>
                      <a:lnTo>
                        <a:pt x="4" y="16"/>
                      </a:lnTo>
                      <a:lnTo>
                        <a:pt x="5" y="13"/>
                      </a:lnTo>
                      <a:lnTo>
                        <a:pt x="5" y="10"/>
                      </a:lnTo>
                      <a:lnTo>
                        <a:pt x="5" y="8"/>
                      </a:lnTo>
                      <a:lnTo>
                        <a:pt x="4" y="7"/>
                      </a:lnTo>
                      <a:lnTo>
                        <a:pt x="2" y="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07" name="Freeform 496"/>
                <p:cNvSpPr>
                  <a:spLocks/>
                </p:cNvSpPr>
                <p:nvPr/>
              </p:nvSpPr>
              <p:spPr bwMode="auto">
                <a:xfrm>
                  <a:off x="2437" y="2253"/>
                  <a:ext cx="6" cy="7"/>
                </a:xfrm>
                <a:custGeom>
                  <a:avLst/>
                  <a:gdLst>
                    <a:gd name="T0" fmla="*/ 5 w 6"/>
                    <a:gd name="T1" fmla="*/ 0 h 7"/>
                    <a:gd name="T2" fmla="*/ 6 w 6"/>
                    <a:gd name="T3" fmla="*/ 1 h 7"/>
                    <a:gd name="T4" fmla="*/ 0 w 6"/>
                    <a:gd name="T5" fmla="*/ 6 h 7"/>
                    <a:gd name="T6" fmla="*/ 1 w 6"/>
                    <a:gd name="T7" fmla="*/ 7 h 7"/>
                    <a:gd name="T8" fmla="*/ 5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5" y="0"/>
                      </a:moveTo>
                      <a:lnTo>
                        <a:pt x="6" y="1"/>
                      </a:ln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08" name="Freeform 497"/>
                <p:cNvSpPr>
                  <a:spLocks/>
                </p:cNvSpPr>
                <p:nvPr/>
              </p:nvSpPr>
              <p:spPr bwMode="auto">
                <a:xfrm>
                  <a:off x="2413" y="2278"/>
                  <a:ext cx="28" cy="16"/>
                </a:xfrm>
                <a:custGeom>
                  <a:avLst/>
                  <a:gdLst>
                    <a:gd name="T0" fmla="*/ 28 w 28"/>
                    <a:gd name="T1" fmla="*/ 6 h 16"/>
                    <a:gd name="T2" fmla="*/ 25 w 28"/>
                    <a:gd name="T3" fmla="*/ 9 h 16"/>
                    <a:gd name="T4" fmla="*/ 22 w 28"/>
                    <a:gd name="T5" fmla="*/ 12 h 16"/>
                    <a:gd name="T6" fmla="*/ 18 w 28"/>
                    <a:gd name="T7" fmla="*/ 14 h 16"/>
                    <a:gd name="T8" fmla="*/ 15 w 28"/>
                    <a:gd name="T9" fmla="*/ 15 h 16"/>
                    <a:gd name="T10" fmla="*/ 11 w 28"/>
                    <a:gd name="T11" fmla="*/ 16 h 16"/>
                    <a:gd name="T12" fmla="*/ 7 w 28"/>
                    <a:gd name="T13" fmla="*/ 16 h 16"/>
                    <a:gd name="T14" fmla="*/ 3 w 28"/>
                    <a:gd name="T15" fmla="*/ 15 h 16"/>
                    <a:gd name="T16" fmla="*/ 0 w 28"/>
                    <a:gd name="T17" fmla="*/ 13 h 16"/>
                    <a:gd name="T18" fmla="*/ 4 w 28"/>
                    <a:gd name="T19" fmla="*/ 7 h 16"/>
                    <a:gd name="T20" fmla="*/ 6 w 28"/>
                    <a:gd name="T21" fmla="*/ 8 h 16"/>
                    <a:gd name="T22" fmla="*/ 8 w 28"/>
                    <a:gd name="T23" fmla="*/ 8 h 16"/>
                    <a:gd name="T24" fmla="*/ 10 w 28"/>
                    <a:gd name="T25" fmla="*/ 8 h 16"/>
                    <a:gd name="T26" fmla="*/ 12 w 28"/>
                    <a:gd name="T27" fmla="*/ 8 h 16"/>
                    <a:gd name="T28" fmla="*/ 14 w 28"/>
                    <a:gd name="T29" fmla="*/ 7 h 16"/>
                    <a:gd name="T30" fmla="*/ 17 w 28"/>
                    <a:gd name="T31" fmla="*/ 5 h 16"/>
                    <a:gd name="T32" fmla="*/ 20 w 28"/>
                    <a:gd name="T33" fmla="*/ 3 h 16"/>
                    <a:gd name="T34" fmla="*/ 22 w 28"/>
                    <a:gd name="T35" fmla="*/ 0 h 16"/>
                    <a:gd name="T36" fmla="*/ 28 w 28"/>
                    <a:gd name="T37" fmla="*/ 6 h 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8"/>
                    <a:gd name="T58" fmla="*/ 0 h 16"/>
                    <a:gd name="T59" fmla="*/ 28 w 28"/>
                    <a:gd name="T60" fmla="*/ 16 h 1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8" h="16">
                      <a:moveTo>
                        <a:pt x="28" y="6"/>
                      </a:moveTo>
                      <a:lnTo>
                        <a:pt x="25" y="9"/>
                      </a:lnTo>
                      <a:lnTo>
                        <a:pt x="22" y="12"/>
                      </a:lnTo>
                      <a:lnTo>
                        <a:pt x="18" y="14"/>
                      </a:lnTo>
                      <a:lnTo>
                        <a:pt x="15" y="15"/>
                      </a:lnTo>
                      <a:lnTo>
                        <a:pt x="11" y="16"/>
                      </a:lnTo>
                      <a:lnTo>
                        <a:pt x="7" y="16"/>
                      </a:lnTo>
                      <a:lnTo>
                        <a:pt x="3" y="15"/>
                      </a:lnTo>
                      <a:lnTo>
                        <a:pt x="0" y="13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8" y="8"/>
                      </a:lnTo>
                      <a:lnTo>
                        <a:pt x="10" y="8"/>
                      </a:lnTo>
                      <a:lnTo>
                        <a:pt x="12" y="8"/>
                      </a:lnTo>
                      <a:lnTo>
                        <a:pt x="14" y="7"/>
                      </a:lnTo>
                      <a:lnTo>
                        <a:pt x="17" y="5"/>
                      </a:lnTo>
                      <a:lnTo>
                        <a:pt x="20" y="3"/>
                      </a:lnTo>
                      <a:lnTo>
                        <a:pt x="22" y="0"/>
                      </a:lnTo>
                      <a:lnTo>
                        <a:pt x="28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09" name="Freeform 498"/>
                <p:cNvSpPr>
                  <a:spLocks/>
                </p:cNvSpPr>
                <p:nvPr/>
              </p:nvSpPr>
              <p:spPr bwMode="auto">
                <a:xfrm>
                  <a:off x="2435" y="2278"/>
                  <a:ext cx="6" cy="6"/>
                </a:xfrm>
                <a:custGeom>
                  <a:avLst/>
                  <a:gdLst>
                    <a:gd name="T0" fmla="*/ 6 w 6"/>
                    <a:gd name="T1" fmla="*/ 5 h 6"/>
                    <a:gd name="T2" fmla="*/ 6 w 6"/>
                    <a:gd name="T3" fmla="*/ 6 h 6"/>
                    <a:gd name="T4" fmla="*/ 0 w 6"/>
                    <a:gd name="T5" fmla="*/ 0 h 6"/>
                    <a:gd name="T6" fmla="*/ 0 w 6"/>
                    <a:gd name="T7" fmla="*/ 1 h 6"/>
                    <a:gd name="T8" fmla="*/ 6 w 6"/>
                    <a:gd name="T9" fmla="*/ 5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6"/>
                    <a:gd name="T17" fmla="*/ 6 w 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6">
                      <a:moveTo>
                        <a:pt x="6" y="5"/>
                      </a:move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10" name="Freeform 499"/>
                <p:cNvSpPr>
                  <a:spLocks/>
                </p:cNvSpPr>
                <p:nvPr/>
              </p:nvSpPr>
              <p:spPr bwMode="auto">
                <a:xfrm>
                  <a:off x="2412" y="2285"/>
                  <a:ext cx="6" cy="6"/>
                </a:xfrm>
                <a:custGeom>
                  <a:avLst/>
                  <a:gdLst>
                    <a:gd name="T0" fmla="*/ 1 w 6"/>
                    <a:gd name="T1" fmla="*/ 6 h 6"/>
                    <a:gd name="T2" fmla="*/ 0 w 6"/>
                    <a:gd name="T3" fmla="*/ 6 h 6"/>
                    <a:gd name="T4" fmla="*/ 6 w 6"/>
                    <a:gd name="T5" fmla="*/ 0 h 6"/>
                    <a:gd name="T6" fmla="*/ 5 w 6"/>
                    <a:gd name="T7" fmla="*/ 0 h 6"/>
                    <a:gd name="T8" fmla="*/ 1 w 6"/>
                    <a:gd name="T9" fmla="*/ 6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6"/>
                    <a:gd name="T17" fmla="*/ 6 w 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6">
                      <a:moveTo>
                        <a:pt x="1" y="6"/>
                      </a:move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11" name="Freeform 500"/>
                <p:cNvSpPr>
                  <a:spLocks/>
                </p:cNvSpPr>
                <p:nvPr/>
              </p:nvSpPr>
              <p:spPr bwMode="auto">
                <a:xfrm>
                  <a:off x="2419" y="2067"/>
                  <a:ext cx="29" cy="27"/>
                </a:xfrm>
                <a:custGeom>
                  <a:avLst/>
                  <a:gdLst>
                    <a:gd name="T0" fmla="*/ 8 w 29"/>
                    <a:gd name="T1" fmla="*/ 22 h 27"/>
                    <a:gd name="T2" fmla="*/ 5 w 29"/>
                    <a:gd name="T3" fmla="*/ 19 h 27"/>
                    <a:gd name="T4" fmla="*/ 3 w 29"/>
                    <a:gd name="T5" fmla="*/ 17 h 27"/>
                    <a:gd name="T6" fmla="*/ 2 w 29"/>
                    <a:gd name="T7" fmla="*/ 14 h 27"/>
                    <a:gd name="T8" fmla="*/ 1 w 29"/>
                    <a:gd name="T9" fmla="*/ 12 h 27"/>
                    <a:gd name="T10" fmla="*/ 0 w 29"/>
                    <a:gd name="T11" fmla="*/ 7 h 27"/>
                    <a:gd name="T12" fmla="*/ 0 w 29"/>
                    <a:gd name="T13" fmla="*/ 5 h 27"/>
                    <a:gd name="T14" fmla="*/ 2 w 29"/>
                    <a:gd name="T15" fmla="*/ 3 h 27"/>
                    <a:gd name="T16" fmla="*/ 3 w 29"/>
                    <a:gd name="T17" fmla="*/ 1 h 27"/>
                    <a:gd name="T18" fmla="*/ 5 w 29"/>
                    <a:gd name="T19" fmla="*/ 0 h 27"/>
                    <a:gd name="T20" fmla="*/ 7 w 29"/>
                    <a:gd name="T21" fmla="*/ 0 h 27"/>
                    <a:gd name="T22" fmla="*/ 10 w 29"/>
                    <a:gd name="T23" fmla="*/ 0 h 27"/>
                    <a:gd name="T24" fmla="*/ 13 w 29"/>
                    <a:gd name="T25" fmla="*/ 1 h 27"/>
                    <a:gd name="T26" fmla="*/ 15 w 29"/>
                    <a:gd name="T27" fmla="*/ 2 h 27"/>
                    <a:gd name="T28" fmla="*/ 18 w 29"/>
                    <a:gd name="T29" fmla="*/ 3 h 27"/>
                    <a:gd name="T30" fmla="*/ 21 w 29"/>
                    <a:gd name="T31" fmla="*/ 5 h 27"/>
                    <a:gd name="T32" fmla="*/ 23 w 29"/>
                    <a:gd name="T33" fmla="*/ 8 h 27"/>
                    <a:gd name="T34" fmla="*/ 25 w 29"/>
                    <a:gd name="T35" fmla="*/ 10 h 27"/>
                    <a:gd name="T36" fmla="*/ 27 w 29"/>
                    <a:gd name="T37" fmla="*/ 13 h 27"/>
                    <a:gd name="T38" fmla="*/ 28 w 29"/>
                    <a:gd name="T39" fmla="*/ 15 h 27"/>
                    <a:gd name="T40" fmla="*/ 29 w 29"/>
                    <a:gd name="T41" fmla="*/ 20 h 27"/>
                    <a:gd name="T42" fmla="*/ 28 w 29"/>
                    <a:gd name="T43" fmla="*/ 22 h 27"/>
                    <a:gd name="T44" fmla="*/ 27 w 29"/>
                    <a:gd name="T45" fmla="*/ 24 h 27"/>
                    <a:gd name="T46" fmla="*/ 26 w 29"/>
                    <a:gd name="T47" fmla="*/ 26 h 27"/>
                    <a:gd name="T48" fmla="*/ 24 w 29"/>
                    <a:gd name="T49" fmla="*/ 26 h 27"/>
                    <a:gd name="T50" fmla="*/ 21 w 29"/>
                    <a:gd name="T51" fmla="*/ 27 h 27"/>
                    <a:gd name="T52" fmla="*/ 19 w 29"/>
                    <a:gd name="T53" fmla="*/ 27 h 27"/>
                    <a:gd name="T54" fmla="*/ 16 w 29"/>
                    <a:gd name="T55" fmla="*/ 26 h 27"/>
                    <a:gd name="T56" fmla="*/ 13 w 29"/>
                    <a:gd name="T57" fmla="*/ 25 h 27"/>
                    <a:gd name="T58" fmla="*/ 11 w 29"/>
                    <a:gd name="T59" fmla="*/ 24 h 27"/>
                    <a:gd name="T60" fmla="*/ 8 w 29"/>
                    <a:gd name="T61" fmla="*/ 22 h 27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9"/>
                    <a:gd name="T94" fmla="*/ 0 h 27"/>
                    <a:gd name="T95" fmla="*/ 29 w 29"/>
                    <a:gd name="T96" fmla="*/ 27 h 27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9" h="27">
                      <a:moveTo>
                        <a:pt x="8" y="22"/>
                      </a:moveTo>
                      <a:lnTo>
                        <a:pt x="5" y="19"/>
                      </a:lnTo>
                      <a:lnTo>
                        <a:pt x="3" y="17"/>
                      </a:lnTo>
                      <a:lnTo>
                        <a:pt x="2" y="14"/>
                      </a:lnTo>
                      <a:lnTo>
                        <a:pt x="1" y="12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3" y="1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15" y="2"/>
                      </a:lnTo>
                      <a:lnTo>
                        <a:pt x="18" y="3"/>
                      </a:lnTo>
                      <a:lnTo>
                        <a:pt x="21" y="5"/>
                      </a:lnTo>
                      <a:lnTo>
                        <a:pt x="23" y="8"/>
                      </a:lnTo>
                      <a:lnTo>
                        <a:pt x="25" y="10"/>
                      </a:lnTo>
                      <a:lnTo>
                        <a:pt x="27" y="13"/>
                      </a:lnTo>
                      <a:lnTo>
                        <a:pt x="28" y="15"/>
                      </a:lnTo>
                      <a:lnTo>
                        <a:pt x="29" y="20"/>
                      </a:lnTo>
                      <a:lnTo>
                        <a:pt x="28" y="22"/>
                      </a:lnTo>
                      <a:lnTo>
                        <a:pt x="27" y="24"/>
                      </a:lnTo>
                      <a:lnTo>
                        <a:pt x="26" y="26"/>
                      </a:lnTo>
                      <a:lnTo>
                        <a:pt x="24" y="26"/>
                      </a:lnTo>
                      <a:lnTo>
                        <a:pt x="21" y="27"/>
                      </a:lnTo>
                      <a:lnTo>
                        <a:pt x="19" y="27"/>
                      </a:lnTo>
                      <a:lnTo>
                        <a:pt x="16" y="26"/>
                      </a:lnTo>
                      <a:lnTo>
                        <a:pt x="13" y="25"/>
                      </a:lnTo>
                      <a:lnTo>
                        <a:pt x="11" y="24"/>
                      </a:lnTo>
                      <a:lnTo>
                        <a:pt x="8" y="22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12" name="Freeform 501"/>
                <p:cNvSpPr>
                  <a:spLocks/>
                </p:cNvSpPr>
                <p:nvPr/>
              </p:nvSpPr>
              <p:spPr bwMode="auto">
                <a:xfrm>
                  <a:off x="2415" y="2068"/>
                  <a:ext cx="15" cy="24"/>
                </a:xfrm>
                <a:custGeom>
                  <a:avLst/>
                  <a:gdLst>
                    <a:gd name="T0" fmla="*/ 9 w 15"/>
                    <a:gd name="T1" fmla="*/ 24 h 24"/>
                    <a:gd name="T2" fmla="*/ 6 w 15"/>
                    <a:gd name="T3" fmla="*/ 21 h 24"/>
                    <a:gd name="T4" fmla="*/ 4 w 15"/>
                    <a:gd name="T5" fmla="*/ 18 h 24"/>
                    <a:gd name="T6" fmla="*/ 2 w 15"/>
                    <a:gd name="T7" fmla="*/ 15 h 24"/>
                    <a:gd name="T8" fmla="*/ 1 w 15"/>
                    <a:gd name="T9" fmla="*/ 12 h 24"/>
                    <a:gd name="T10" fmla="*/ 0 w 15"/>
                    <a:gd name="T11" fmla="*/ 6 h 24"/>
                    <a:gd name="T12" fmla="*/ 1 w 15"/>
                    <a:gd name="T13" fmla="*/ 2 h 24"/>
                    <a:gd name="T14" fmla="*/ 2 w 15"/>
                    <a:gd name="T15" fmla="*/ 0 h 24"/>
                    <a:gd name="T16" fmla="*/ 9 w 15"/>
                    <a:gd name="T17" fmla="*/ 4 h 24"/>
                    <a:gd name="T18" fmla="*/ 8 w 15"/>
                    <a:gd name="T19" fmla="*/ 5 h 24"/>
                    <a:gd name="T20" fmla="*/ 8 w 15"/>
                    <a:gd name="T21" fmla="*/ 6 h 24"/>
                    <a:gd name="T22" fmla="*/ 8 w 15"/>
                    <a:gd name="T23" fmla="*/ 10 h 24"/>
                    <a:gd name="T24" fmla="*/ 9 w 15"/>
                    <a:gd name="T25" fmla="*/ 12 h 24"/>
                    <a:gd name="T26" fmla="*/ 11 w 15"/>
                    <a:gd name="T27" fmla="*/ 14 h 24"/>
                    <a:gd name="T28" fmla="*/ 12 w 15"/>
                    <a:gd name="T29" fmla="*/ 16 h 24"/>
                    <a:gd name="T30" fmla="*/ 15 w 15"/>
                    <a:gd name="T31" fmla="*/ 18 h 24"/>
                    <a:gd name="T32" fmla="*/ 9 w 15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24"/>
                    <a:gd name="T53" fmla="*/ 15 w 15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24">
                      <a:moveTo>
                        <a:pt x="9" y="24"/>
                      </a:moveTo>
                      <a:lnTo>
                        <a:pt x="6" y="21"/>
                      </a:lnTo>
                      <a:lnTo>
                        <a:pt x="4" y="18"/>
                      </a:lnTo>
                      <a:lnTo>
                        <a:pt x="2" y="15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2" y="0"/>
                      </a:lnTo>
                      <a:lnTo>
                        <a:pt x="9" y="4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10"/>
                      </a:lnTo>
                      <a:lnTo>
                        <a:pt x="9" y="12"/>
                      </a:lnTo>
                      <a:lnTo>
                        <a:pt x="11" y="14"/>
                      </a:lnTo>
                      <a:lnTo>
                        <a:pt x="12" y="16"/>
                      </a:lnTo>
                      <a:lnTo>
                        <a:pt x="15" y="18"/>
                      </a:lnTo>
                      <a:lnTo>
                        <a:pt x="9" y="24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13" name="Freeform 502"/>
                <p:cNvSpPr>
                  <a:spLocks/>
                </p:cNvSpPr>
                <p:nvPr/>
              </p:nvSpPr>
              <p:spPr bwMode="auto">
                <a:xfrm>
                  <a:off x="2418" y="2063"/>
                  <a:ext cx="24" cy="13"/>
                </a:xfrm>
                <a:custGeom>
                  <a:avLst/>
                  <a:gdLst>
                    <a:gd name="T0" fmla="*/ 0 w 24"/>
                    <a:gd name="T1" fmla="*/ 4 h 13"/>
                    <a:gd name="T2" fmla="*/ 2 w 24"/>
                    <a:gd name="T3" fmla="*/ 2 h 13"/>
                    <a:gd name="T4" fmla="*/ 5 w 24"/>
                    <a:gd name="T5" fmla="*/ 1 h 13"/>
                    <a:gd name="T6" fmla="*/ 8 w 24"/>
                    <a:gd name="T7" fmla="*/ 0 h 13"/>
                    <a:gd name="T8" fmla="*/ 11 w 24"/>
                    <a:gd name="T9" fmla="*/ 0 h 13"/>
                    <a:gd name="T10" fmla="*/ 15 w 24"/>
                    <a:gd name="T11" fmla="*/ 1 h 13"/>
                    <a:gd name="T12" fmla="*/ 18 w 24"/>
                    <a:gd name="T13" fmla="*/ 2 h 13"/>
                    <a:gd name="T14" fmla="*/ 21 w 24"/>
                    <a:gd name="T15" fmla="*/ 4 h 13"/>
                    <a:gd name="T16" fmla="*/ 24 w 24"/>
                    <a:gd name="T17" fmla="*/ 6 h 13"/>
                    <a:gd name="T18" fmla="*/ 19 w 24"/>
                    <a:gd name="T19" fmla="*/ 13 h 13"/>
                    <a:gd name="T20" fmla="*/ 17 w 24"/>
                    <a:gd name="T21" fmla="*/ 11 h 13"/>
                    <a:gd name="T22" fmla="*/ 15 w 24"/>
                    <a:gd name="T23" fmla="*/ 10 h 13"/>
                    <a:gd name="T24" fmla="*/ 13 w 24"/>
                    <a:gd name="T25" fmla="*/ 9 h 13"/>
                    <a:gd name="T26" fmla="*/ 10 w 24"/>
                    <a:gd name="T27" fmla="*/ 8 h 13"/>
                    <a:gd name="T28" fmla="*/ 9 w 24"/>
                    <a:gd name="T29" fmla="*/ 8 h 13"/>
                    <a:gd name="T30" fmla="*/ 7 w 24"/>
                    <a:gd name="T31" fmla="*/ 8 h 13"/>
                    <a:gd name="T32" fmla="*/ 6 w 24"/>
                    <a:gd name="T33" fmla="*/ 9 h 13"/>
                    <a:gd name="T34" fmla="*/ 5 w 24"/>
                    <a:gd name="T35" fmla="*/ 10 h 13"/>
                    <a:gd name="T36" fmla="*/ 0 w 24"/>
                    <a:gd name="T37" fmla="*/ 4 h 1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4"/>
                    <a:gd name="T58" fmla="*/ 0 h 13"/>
                    <a:gd name="T59" fmla="*/ 24 w 24"/>
                    <a:gd name="T60" fmla="*/ 13 h 1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4" h="13">
                      <a:moveTo>
                        <a:pt x="0" y="4"/>
                      </a:moveTo>
                      <a:lnTo>
                        <a:pt x="2" y="2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8" y="2"/>
                      </a:lnTo>
                      <a:lnTo>
                        <a:pt x="21" y="4"/>
                      </a:lnTo>
                      <a:lnTo>
                        <a:pt x="24" y="6"/>
                      </a:lnTo>
                      <a:lnTo>
                        <a:pt x="19" y="13"/>
                      </a:lnTo>
                      <a:lnTo>
                        <a:pt x="17" y="11"/>
                      </a:lnTo>
                      <a:lnTo>
                        <a:pt x="15" y="10"/>
                      </a:lnTo>
                      <a:lnTo>
                        <a:pt x="13" y="9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6" y="9"/>
                      </a:lnTo>
                      <a:lnTo>
                        <a:pt x="5" y="1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14" name="Freeform 503"/>
                <p:cNvSpPr>
                  <a:spLocks/>
                </p:cNvSpPr>
                <p:nvPr/>
              </p:nvSpPr>
              <p:spPr bwMode="auto">
                <a:xfrm>
                  <a:off x="2417" y="2067"/>
                  <a:ext cx="7" cy="6"/>
                </a:xfrm>
                <a:custGeom>
                  <a:avLst/>
                  <a:gdLst>
                    <a:gd name="T0" fmla="*/ 0 w 7"/>
                    <a:gd name="T1" fmla="*/ 1 h 6"/>
                    <a:gd name="T2" fmla="*/ 0 w 7"/>
                    <a:gd name="T3" fmla="*/ 0 h 6"/>
                    <a:gd name="T4" fmla="*/ 1 w 7"/>
                    <a:gd name="T5" fmla="*/ 0 h 6"/>
                    <a:gd name="T6" fmla="*/ 6 w 7"/>
                    <a:gd name="T7" fmla="*/ 6 h 6"/>
                    <a:gd name="T8" fmla="*/ 7 w 7"/>
                    <a:gd name="T9" fmla="*/ 5 h 6"/>
                    <a:gd name="T10" fmla="*/ 0 w 7"/>
                    <a:gd name="T11" fmla="*/ 1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6"/>
                    <a:gd name="T20" fmla="*/ 7 w 7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6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6" y="6"/>
                      </a:lnTo>
                      <a:lnTo>
                        <a:pt x="7" y="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15" name="Freeform 504"/>
                <p:cNvSpPr>
                  <a:spLocks/>
                </p:cNvSpPr>
                <p:nvPr/>
              </p:nvSpPr>
              <p:spPr bwMode="auto">
                <a:xfrm>
                  <a:off x="2437" y="2070"/>
                  <a:ext cx="15" cy="23"/>
                </a:xfrm>
                <a:custGeom>
                  <a:avLst/>
                  <a:gdLst>
                    <a:gd name="T0" fmla="*/ 6 w 15"/>
                    <a:gd name="T1" fmla="*/ 0 h 23"/>
                    <a:gd name="T2" fmla="*/ 8 w 15"/>
                    <a:gd name="T3" fmla="*/ 2 h 23"/>
                    <a:gd name="T4" fmla="*/ 10 w 15"/>
                    <a:gd name="T5" fmla="*/ 5 h 23"/>
                    <a:gd name="T6" fmla="*/ 12 w 15"/>
                    <a:gd name="T7" fmla="*/ 8 h 23"/>
                    <a:gd name="T8" fmla="*/ 14 w 15"/>
                    <a:gd name="T9" fmla="*/ 11 h 23"/>
                    <a:gd name="T10" fmla="*/ 15 w 15"/>
                    <a:gd name="T11" fmla="*/ 17 h 23"/>
                    <a:gd name="T12" fmla="*/ 14 w 15"/>
                    <a:gd name="T13" fmla="*/ 21 h 23"/>
                    <a:gd name="T14" fmla="*/ 13 w 15"/>
                    <a:gd name="T15" fmla="*/ 23 h 23"/>
                    <a:gd name="T16" fmla="*/ 6 w 15"/>
                    <a:gd name="T17" fmla="*/ 19 h 23"/>
                    <a:gd name="T18" fmla="*/ 6 w 15"/>
                    <a:gd name="T19" fmla="*/ 18 h 23"/>
                    <a:gd name="T20" fmla="*/ 7 w 15"/>
                    <a:gd name="T21" fmla="*/ 17 h 23"/>
                    <a:gd name="T22" fmla="*/ 6 w 15"/>
                    <a:gd name="T23" fmla="*/ 13 h 23"/>
                    <a:gd name="T24" fmla="*/ 5 w 15"/>
                    <a:gd name="T25" fmla="*/ 12 h 23"/>
                    <a:gd name="T26" fmla="*/ 4 w 15"/>
                    <a:gd name="T27" fmla="*/ 10 h 23"/>
                    <a:gd name="T28" fmla="*/ 2 w 15"/>
                    <a:gd name="T29" fmla="*/ 7 h 23"/>
                    <a:gd name="T30" fmla="*/ 0 w 15"/>
                    <a:gd name="T31" fmla="*/ 5 h 23"/>
                    <a:gd name="T32" fmla="*/ 6 w 15"/>
                    <a:gd name="T33" fmla="*/ 0 h 2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23"/>
                    <a:gd name="T53" fmla="*/ 15 w 15"/>
                    <a:gd name="T54" fmla="*/ 23 h 2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23">
                      <a:moveTo>
                        <a:pt x="6" y="0"/>
                      </a:moveTo>
                      <a:lnTo>
                        <a:pt x="8" y="2"/>
                      </a:lnTo>
                      <a:lnTo>
                        <a:pt x="10" y="5"/>
                      </a:lnTo>
                      <a:lnTo>
                        <a:pt x="12" y="8"/>
                      </a:lnTo>
                      <a:lnTo>
                        <a:pt x="14" y="11"/>
                      </a:lnTo>
                      <a:lnTo>
                        <a:pt x="15" y="17"/>
                      </a:lnTo>
                      <a:lnTo>
                        <a:pt x="14" y="21"/>
                      </a:lnTo>
                      <a:lnTo>
                        <a:pt x="13" y="23"/>
                      </a:lnTo>
                      <a:lnTo>
                        <a:pt x="6" y="19"/>
                      </a:lnTo>
                      <a:lnTo>
                        <a:pt x="6" y="18"/>
                      </a:lnTo>
                      <a:lnTo>
                        <a:pt x="7" y="17"/>
                      </a:lnTo>
                      <a:lnTo>
                        <a:pt x="6" y="13"/>
                      </a:lnTo>
                      <a:lnTo>
                        <a:pt x="5" y="12"/>
                      </a:lnTo>
                      <a:lnTo>
                        <a:pt x="4" y="10"/>
                      </a:lnTo>
                      <a:lnTo>
                        <a:pt x="2" y="7"/>
                      </a:lnTo>
                      <a:lnTo>
                        <a:pt x="0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16" name="Freeform 505"/>
                <p:cNvSpPr>
                  <a:spLocks/>
                </p:cNvSpPr>
                <p:nvPr/>
              </p:nvSpPr>
              <p:spPr bwMode="auto">
                <a:xfrm>
                  <a:off x="2437" y="2069"/>
                  <a:ext cx="6" cy="7"/>
                </a:xfrm>
                <a:custGeom>
                  <a:avLst/>
                  <a:gdLst>
                    <a:gd name="T0" fmla="*/ 5 w 6"/>
                    <a:gd name="T1" fmla="*/ 0 h 7"/>
                    <a:gd name="T2" fmla="*/ 6 w 6"/>
                    <a:gd name="T3" fmla="*/ 1 h 7"/>
                    <a:gd name="T4" fmla="*/ 0 w 6"/>
                    <a:gd name="T5" fmla="*/ 6 h 7"/>
                    <a:gd name="T6" fmla="*/ 0 w 6"/>
                    <a:gd name="T7" fmla="*/ 7 h 7"/>
                    <a:gd name="T8" fmla="*/ 5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5" y="0"/>
                      </a:moveTo>
                      <a:lnTo>
                        <a:pt x="6" y="1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17" name="Freeform 506"/>
                <p:cNvSpPr>
                  <a:spLocks/>
                </p:cNvSpPr>
                <p:nvPr/>
              </p:nvSpPr>
              <p:spPr bwMode="auto">
                <a:xfrm>
                  <a:off x="2424" y="2086"/>
                  <a:ext cx="25" cy="12"/>
                </a:xfrm>
                <a:custGeom>
                  <a:avLst/>
                  <a:gdLst>
                    <a:gd name="T0" fmla="*/ 25 w 25"/>
                    <a:gd name="T1" fmla="*/ 8 h 12"/>
                    <a:gd name="T2" fmla="*/ 23 w 25"/>
                    <a:gd name="T3" fmla="*/ 10 h 12"/>
                    <a:gd name="T4" fmla="*/ 20 w 25"/>
                    <a:gd name="T5" fmla="*/ 11 h 12"/>
                    <a:gd name="T6" fmla="*/ 17 w 25"/>
                    <a:gd name="T7" fmla="*/ 12 h 12"/>
                    <a:gd name="T8" fmla="*/ 13 w 25"/>
                    <a:gd name="T9" fmla="*/ 12 h 12"/>
                    <a:gd name="T10" fmla="*/ 10 w 25"/>
                    <a:gd name="T11" fmla="*/ 11 h 12"/>
                    <a:gd name="T12" fmla="*/ 7 w 25"/>
                    <a:gd name="T13" fmla="*/ 10 h 12"/>
                    <a:gd name="T14" fmla="*/ 3 w 25"/>
                    <a:gd name="T15" fmla="*/ 8 h 12"/>
                    <a:gd name="T16" fmla="*/ 0 w 25"/>
                    <a:gd name="T17" fmla="*/ 6 h 12"/>
                    <a:gd name="T18" fmla="*/ 5 w 25"/>
                    <a:gd name="T19" fmla="*/ 0 h 12"/>
                    <a:gd name="T20" fmla="*/ 8 w 25"/>
                    <a:gd name="T21" fmla="*/ 1 h 12"/>
                    <a:gd name="T22" fmla="*/ 10 w 25"/>
                    <a:gd name="T23" fmla="*/ 3 h 12"/>
                    <a:gd name="T24" fmla="*/ 12 w 25"/>
                    <a:gd name="T25" fmla="*/ 3 h 12"/>
                    <a:gd name="T26" fmla="*/ 14 w 25"/>
                    <a:gd name="T27" fmla="*/ 4 h 12"/>
                    <a:gd name="T28" fmla="*/ 16 w 25"/>
                    <a:gd name="T29" fmla="*/ 4 h 12"/>
                    <a:gd name="T30" fmla="*/ 17 w 25"/>
                    <a:gd name="T31" fmla="*/ 4 h 12"/>
                    <a:gd name="T32" fmla="*/ 18 w 25"/>
                    <a:gd name="T33" fmla="*/ 3 h 12"/>
                    <a:gd name="T34" fmla="*/ 19 w 25"/>
                    <a:gd name="T35" fmla="*/ 2 h 12"/>
                    <a:gd name="T36" fmla="*/ 25 w 25"/>
                    <a:gd name="T37" fmla="*/ 8 h 1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5"/>
                    <a:gd name="T58" fmla="*/ 0 h 12"/>
                    <a:gd name="T59" fmla="*/ 25 w 25"/>
                    <a:gd name="T60" fmla="*/ 12 h 1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5" h="12">
                      <a:moveTo>
                        <a:pt x="25" y="8"/>
                      </a:moveTo>
                      <a:lnTo>
                        <a:pt x="23" y="10"/>
                      </a:lnTo>
                      <a:lnTo>
                        <a:pt x="20" y="11"/>
                      </a:lnTo>
                      <a:lnTo>
                        <a:pt x="17" y="12"/>
                      </a:lnTo>
                      <a:lnTo>
                        <a:pt x="13" y="12"/>
                      </a:lnTo>
                      <a:lnTo>
                        <a:pt x="10" y="11"/>
                      </a:lnTo>
                      <a:lnTo>
                        <a:pt x="7" y="10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10" y="3"/>
                      </a:lnTo>
                      <a:lnTo>
                        <a:pt x="12" y="3"/>
                      </a:lnTo>
                      <a:lnTo>
                        <a:pt x="14" y="4"/>
                      </a:lnTo>
                      <a:lnTo>
                        <a:pt x="16" y="4"/>
                      </a:lnTo>
                      <a:lnTo>
                        <a:pt x="17" y="4"/>
                      </a:lnTo>
                      <a:lnTo>
                        <a:pt x="18" y="3"/>
                      </a:lnTo>
                      <a:lnTo>
                        <a:pt x="19" y="2"/>
                      </a:lnTo>
                      <a:lnTo>
                        <a:pt x="25" y="8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18" name="Freeform 507"/>
                <p:cNvSpPr>
                  <a:spLocks/>
                </p:cNvSpPr>
                <p:nvPr/>
              </p:nvSpPr>
              <p:spPr bwMode="auto">
                <a:xfrm>
                  <a:off x="2443" y="2088"/>
                  <a:ext cx="7" cy="6"/>
                </a:xfrm>
                <a:custGeom>
                  <a:avLst/>
                  <a:gdLst>
                    <a:gd name="T0" fmla="*/ 7 w 7"/>
                    <a:gd name="T1" fmla="*/ 5 h 6"/>
                    <a:gd name="T2" fmla="*/ 6 w 7"/>
                    <a:gd name="T3" fmla="*/ 6 h 6"/>
                    <a:gd name="T4" fmla="*/ 0 w 7"/>
                    <a:gd name="T5" fmla="*/ 0 h 6"/>
                    <a:gd name="T6" fmla="*/ 0 w 7"/>
                    <a:gd name="T7" fmla="*/ 1 h 6"/>
                    <a:gd name="T8" fmla="*/ 7 w 7"/>
                    <a:gd name="T9" fmla="*/ 5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"/>
                    <a:gd name="T17" fmla="*/ 7 w 7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">
                      <a:moveTo>
                        <a:pt x="7" y="5"/>
                      </a:move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19" name="Freeform 508"/>
                <p:cNvSpPr>
                  <a:spLocks/>
                </p:cNvSpPr>
                <p:nvPr/>
              </p:nvSpPr>
              <p:spPr bwMode="auto">
                <a:xfrm>
                  <a:off x="2424" y="2086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6 w 6"/>
                    <a:gd name="T3" fmla="*/ 0 h 6"/>
                    <a:gd name="T4" fmla="*/ 5 w 6"/>
                    <a:gd name="T5" fmla="*/ 0 h 6"/>
                    <a:gd name="T6" fmla="*/ 0 w 6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0" y="6"/>
                      </a:move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20" name="Freeform 509"/>
                <p:cNvSpPr>
                  <a:spLocks/>
                </p:cNvSpPr>
                <p:nvPr/>
              </p:nvSpPr>
              <p:spPr bwMode="auto">
                <a:xfrm>
                  <a:off x="2321" y="2199"/>
                  <a:ext cx="26" cy="29"/>
                </a:xfrm>
                <a:custGeom>
                  <a:avLst/>
                  <a:gdLst>
                    <a:gd name="T0" fmla="*/ 3 w 26"/>
                    <a:gd name="T1" fmla="*/ 27 h 29"/>
                    <a:gd name="T2" fmla="*/ 1 w 26"/>
                    <a:gd name="T3" fmla="*/ 26 h 29"/>
                    <a:gd name="T4" fmla="*/ 0 w 26"/>
                    <a:gd name="T5" fmla="*/ 24 h 29"/>
                    <a:gd name="T6" fmla="*/ 0 w 26"/>
                    <a:gd name="T7" fmla="*/ 21 h 29"/>
                    <a:gd name="T8" fmla="*/ 0 w 26"/>
                    <a:gd name="T9" fmla="*/ 19 h 29"/>
                    <a:gd name="T10" fmla="*/ 1 w 26"/>
                    <a:gd name="T11" fmla="*/ 13 h 29"/>
                    <a:gd name="T12" fmla="*/ 2 w 26"/>
                    <a:gd name="T13" fmla="*/ 12 h 29"/>
                    <a:gd name="T14" fmla="*/ 3 w 26"/>
                    <a:gd name="T15" fmla="*/ 10 h 29"/>
                    <a:gd name="T16" fmla="*/ 5 w 26"/>
                    <a:gd name="T17" fmla="*/ 7 h 29"/>
                    <a:gd name="T18" fmla="*/ 7 w 26"/>
                    <a:gd name="T19" fmla="*/ 5 h 29"/>
                    <a:gd name="T20" fmla="*/ 9 w 26"/>
                    <a:gd name="T21" fmla="*/ 3 h 29"/>
                    <a:gd name="T22" fmla="*/ 12 w 26"/>
                    <a:gd name="T23" fmla="*/ 1 h 29"/>
                    <a:gd name="T24" fmla="*/ 14 w 26"/>
                    <a:gd name="T25" fmla="*/ 0 h 29"/>
                    <a:gd name="T26" fmla="*/ 17 w 26"/>
                    <a:gd name="T27" fmla="*/ 0 h 29"/>
                    <a:gd name="T28" fmla="*/ 19 w 26"/>
                    <a:gd name="T29" fmla="*/ 0 h 29"/>
                    <a:gd name="T30" fmla="*/ 21 w 26"/>
                    <a:gd name="T31" fmla="*/ 0 h 29"/>
                    <a:gd name="T32" fmla="*/ 23 w 26"/>
                    <a:gd name="T33" fmla="*/ 1 h 29"/>
                    <a:gd name="T34" fmla="*/ 25 w 26"/>
                    <a:gd name="T35" fmla="*/ 3 h 29"/>
                    <a:gd name="T36" fmla="*/ 26 w 26"/>
                    <a:gd name="T37" fmla="*/ 5 h 29"/>
                    <a:gd name="T38" fmla="*/ 26 w 26"/>
                    <a:gd name="T39" fmla="*/ 8 h 29"/>
                    <a:gd name="T40" fmla="*/ 26 w 26"/>
                    <a:gd name="T41" fmla="*/ 10 h 29"/>
                    <a:gd name="T42" fmla="*/ 25 w 26"/>
                    <a:gd name="T43" fmla="*/ 16 h 29"/>
                    <a:gd name="T44" fmla="*/ 24 w 26"/>
                    <a:gd name="T45" fmla="*/ 17 h 29"/>
                    <a:gd name="T46" fmla="*/ 23 w 26"/>
                    <a:gd name="T47" fmla="*/ 19 h 29"/>
                    <a:gd name="T48" fmla="*/ 21 w 26"/>
                    <a:gd name="T49" fmla="*/ 21 h 29"/>
                    <a:gd name="T50" fmla="*/ 19 w 26"/>
                    <a:gd name="T51" fmla="*/ 24 h 29"/>
                    <a:gd name="T52" fmla="*/ 17 w 26"/>
                    <a:gd name="T53" fmla="*/ 26 h 29"/>
                    <a:gd name="T54" fmla="*/ 14 w 26"/>
                    <a:gd name="T55" fmla="*/ 28 h 29"/>
                    <a:gd name="T56" fmla="*/ 12 w 26"/>
                    <a:gd name="T57" fmla="*/ 29 h 29"/>
                    <a:gd name="T58" fmla="*/ 9 w 26"/>
                    <a:gd name="T59" fmla="*/ 29 h 29"/>
                    <a:gd name="T60" fmla="*/ 7 w 26"/>
                    <a:gd name="T61" fmla="*/ 29 h 29"/>
                    <a:gd name="T62" fmla="*/ 5 w 26"/>
                    <a:gd name="T63" fmla="*/ 29 h 29"/>
                    <a:gd name="T64" fmla="*/ 3 w 26"/>
                    <a:gd name="T65" fmla="*/ 27 h 2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29"/>
                    <a:gd name="T101" fmla="*/ 26 w 26"/>
                    <a:gd name="T102" fmla="*/ 29 h 2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29">
                      <a:moveTo>
                        <a:pt x="3" y="27"/>
                      </a:moveTo>
                      <a:lnTo>
                        <a:pt x="1" y="26"/>
                      </a:lnTo>
                      <a:lnTo>
                        <a:pt x="0" y="24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1" y="13"/>
                      </a:lnTo>
                      <a:lnTo>
                        <a:pt x="2" y="12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7" y="5"/>
                      </a:lnTo>
                      <a:lnTo>
                        <a:pt x="9" y="3"/>
                      </a:lnTo>
                      <a:lnTo>
                        <a:pt x="12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3" y="1"/>
                      </a:lnTo>
                      <a:lnTo>
                        <a:pt x="25" y="3"/>
                      </a:lnTo>
                      <a:lnTo>
                        <a:pt x="26" y="5"/>
                      </a:lnTo>
                      <a:lnTo>
                        <a:pt x="26" y="8"/>
                      </a:lnTo>
                      <a:lnTo>
                        <a:pt x="26" y="10"/>
                      </a:lnTo>
                      <a:lnTo>
                        <a:pt x="25" y="16"/>
                      </a:lnTo>
                      <a:lnTo>
                        <a:pt x="24" y="17"/>
                      </a:lnTo>
                      <a:lnTo>
                        <a:pt x="23" y="19"/>
                      </a:lnTo>
                      <a:lnTo>
                        <a:pt x="21" y="21"/>
                      </a:lnTo>
                      <a:lnTo>
                        <a:pt x="19" y="24"/>
                      </a:lnTo>
                      <a:lnTo>
                        <a:pt x="17" y="26"/>
                      </a:lnTo>
                      <a:lnTo>
                        <a:pt x="14" y="28"/>
                      </a:lnTo>
                      <a:lnTo>
                        <a:pt x="12" y="29"/>
                      </a:lnTo>
                      <a:lnTo>
                        <a:pt x="9" y="29"/>
                      </a:lnTo>
                      <a:lnTo>
                        <a:pt x="7" y="29"/>
                      </a:lnTo>
                      <a:lnTo>
                        <a:pt x="5" y="29"/>
                      </a:lnTo>
                      <a:lnTo>
                        <a:pt x="3" y="2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21" name="Freeform 510"/>
                <p:cNvSpPr>
                  <a:spLocks/>
                </p:cNvSpPr>
                <p:nvPr/>
              </p:nvSpPr>
              <p:spPr bwMode="auto">
                <a:xfrm>
                  <a:off x="2317" y="2204"/>
                  <a:ext cx="12" cy="25"/>
                </a:xfrm>
                <a:custGeom>
                  <a:avLst/>
                  <a:gdLst>
                    <a:gd name="T0" fmla="*/ 4 w 12"/>
                    <a:gd name="T1" fmla="*/ 25 h 25"/>
                    <a:gd name="T2" fmla="*/ 2 w 12"/>
                    <a:gd name="T3" fmla="*/ 23 h 25"/>
                    <a:gd name="T4" fmla="*/ 1 w 12"/>
                    <a:gd name="T5" fmla="*/ 20 h 25"/>
                    <a:gd name="T6" fmla="*/ 0 w 12"/>
                    <a:gd name="T7" fmla="*/ 17 h 25"/>
                    <a:gd name="T8" fmla="*/ 0 w 12"/>
                    <a:gd name="T9" fmla="*/ 13 h 25"/>
                    <a:gd name="T10" fmla="*/ 1 w 12"/>
                    <a:gd name="T11" fmla="*/ 7 h 25"/>
                    <a:gd name="T12" fmla="*/ 2 w 12"/>
                    <a:gd name="T13" fmla="*/ 5 h 25"/>
                    <a:gd name="T14" fmla="*/ 3 w 12"/>
                    <a:gd name="T15" fmla="*/ 3 h 25"/>
                    <a:gd name="T16" fmla="*/ 5 w 12"/>
                    <a:gd name="T17" fmla="*/ 0 h 25"/>
                    <a:gd name="T18" fmla="*/ 12 w 12"/>
                    <a:gd name="T19" fmla="*/ 5 h 25"/>
                    <a:gd name="T20" fmla="*/ 10 w 12"/>
                    <a:gd name="T21" fmla="*/ 7 h 25"/>
                    <a:gd name="T22" fmla="*/ 9 w 12"/>
                    <a:gd name="T23" fmla="*/ 9 h 25"/>
                    <a:gd name="T24" fmla="*/ 9 w 12"/>
                    <a:gd name="T25" fmla="*/ 9 h 25"/>
                    <a:gd name="T26" fmla="*/ 8 w 12"/>
                    <a:gd name="T27" fmla="*/ 14 h 25"/>
                    <a:gd name="T28" fmla="*/ 8 w 12"/>
                    <a:gd name="T29" fmla="*/ 16 h 25"/>
                    <a:gd name="T30" fmla="*/ 8 w 12"/>
                    <a:gd name="T31" fmla="*/ 17 h 25"/>
                    <a:gd name="T32" fmla="*/ 9 w 12"/>
                    <a:gd name="T33" fmla="*/ 18 h 25"/>
                    <a:gd name="T34" fmla="*/ 10 w 12"/>
                    <a:gd name="T35" fmla="*/ 20 h 25"/>
                    <a:gd name="T36" fmla="*/ 4 w 12"/>
                    <a:gd name="T37" fmla="*/ 25 h 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25"/>
                    <a:gd name="T59" fmla="*/ 12 w 12"/>
                    <a:gd name="T60" fmla="*/ 25 h 2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25">
                      <a:moveTo>
                        <a:pt x="4" y="25"/>
                      </a:moveTo>
                      <a:lnTo>
                        <a:pt x="2" y="23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1" y="7"/>
                      </a:lnTo>
                      <a:lnTo>
                        <a:pt x="2" y="5"/>
                      </a:ln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12" y="5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8" y="17"/>
                      </a:lnTo>
                      <a:lnTo>
                        <a:pt x="9" y="18"/>
                      </a:lnTo>
                      <a:lnTo>
                        <a:pt x="10" y="20"/>
                      </a:lnTo>
                      <a:lnTo>
                        <a:pt x="4" y="2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22" name="Freeform 511"/>
                <p:cNvSpPr>
                  <a:spLocks/>
                </p:cNvSpPr>
                <p:nvPr/>
              </p:nvSpPr>
              <p:spPr bwMode="auto">
                <a:xfrm>
                  <a:off x="2323" y="2195"/>
                  <a:ext cx="23" cy="14"/>
                </a:xfrm>
                <a:custGeom>
                  <a:avLst/>
                  <a:gdLst>
                    <a:gd name="T0" fmla="*/ 0 w 23"/>
                    <a:gd name="T1" fmla="*/ 9 h 14"/>
                    <a:gd name="T2" fmla="*/ 2 w 23"/>
                    <a:gd name="T3" fmla="*/ 6 h 14"/>
                    <a:gd name="T4" fmla="*/ 5 w 23"/>
                    <a:gd name="T5" fmla="*/ 4 h 14"/>
                    <a:gd name="T6" fmla="*/ 8 w 23"/>
                    <a:gd name="T7" fmla="*/ 2 h 14"/>
                    <a:gd name="T8" fmla="*/ 11 w 23"/>
                    <a:gd name="T9" fmla="*/ 0 h 14"/>
                    <a:gd name="T10" fmla="*/ 14 w 23"/>
                    <a:gd name="T11" fmla="*/ 0 h 14"/>
                    <a:gd name="T12" fmla="*/ 18 w 23"/>
                    <a:gd name="T13" fmla="*/ 0 h 14"/>
                    <a:gd name="T14" fmla="*/ 21 w 23"/>
                    <a:gd name="T15" fmla="*/ 1 h 14"/>
                    <a:gd name="T16" fmla="*/ 23 w 23"/>
                    <a:gd name="T17" fmla="*/ 2 h 14"/>
                    <a:gd name="T18" fmla="*/ 19 w 23"/>
                    <a:gd name="T19" fmla="*/ 9 h 14"/>
                    <a:gd name="T20" fmla="*/ 18 w 23"/>
                    <a:gd name="T21" fmla="*/ 8 h 14"/>
                    <a:gd name="T22" fmla="*/ 17 w 23"/>
                    <a:gd name="T23" fmla="*/ 8 h 14"/>
                    <a:gd name="T24" fmla="*/ 15 w 23"/>
                    <a:gd name="T25" fmla="*/ 8 h 14"/>
                    <a:gd name="T26" fmla="*/ 13 w 23"/>
                    <a:gd name="T27" fmla="*/ 8 h 14"/>
                    <a:gd name="T28" fmla="*/ 11 w 23"/>
                    <a:gd name="T29" fmla="*/ 9 h 14"/>
                    <a:gd name="T30" fmla="*/ 9 w 23"/>
                    <a:gd name="T31" fmla="*/ 10 h 14"/>
                    <a:gd name="T32" fmla="*/ 8 w 23"/>
                    <a:gd name="T33" fmla="*/ 12 h 14"/>
                    <a:gd name="T34" fmla="*/ 5 w 23"/>
                    <a:gd name="T35" fmla="*/ 14 h 14"/>
                    <a:gd name="T36" fmla="*/ 0 w 23"/>
                    <a:gd name="T37" fmla="*/ 9 h 1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3"/>
                    <a:gd name="T58" fmla="*/ 0 h 14"/>
                    <a:gd name="T59" fmla="*/ 23 w 23"/>
                    <a:gd name="T60" fmla="*/ 14 h 1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3" h="14">
                      <a:moveTo>
                        <a:pt x="0" y="9"/>
                      </a:moveTo>
                      <a:lnTo>
                        <a:pt x="2" y="6"/>
                      </a:lnTo>
                      <a:lnTo>
                        <a:pt x="5" y="4"/>
                      </a:lnTo>
                      <a:lnTo>
                        <a:pt x="8" y="2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1"/>
                      </a:lnTo>
                      <a:lnTo>
                        <a:pt x="23" y="2"/>
                      </a:lnTo>
                      <a:lnTo>
                        <a:pt x="19" y="9"/>
                      </a:lnTo>
                      <a:lnTo>
                        <a:pt x="18" y="8"/>
                      </a:lnTo>
                      <a:lnTo>
                        <a:pt x="17" y="8"/>
                      </a:lnTo>
                      <a:lnTo>
                        <a:pt x="15" y="8"/>
                      </a:lnTo>
                      <a:lnTo>
                        <a:pt x="13" y="8"/>
                      </a:lnTo>
                      <a:lnTo>
                        <a:pt x="11" y="9"/>
                      </a:lnTo>
                      <a:lnTo>
                        <a:pt x="9" y="10"/>
                      </a:lnTo>
                      <a:lnTo>
                        <a:pt x="8" y="12"/>
                      </a:lnTo>
                      <a:lnTo>
                        <a:pt x="5" y="14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23" name="Freeform 512"/>
                <p:cNvSpPr>
                  <a:spLocks/>
                </p:cNvSpPr>
                <p:nvPr/>
              </p:nvSpPr>
              <p:spPr bwMode="auto">
                <a:xfrm>
                  <a:off x="2322" y="2203"/>
                  <a:ext cx="7" cy="6"/>
                </a:xfrm>
                <a:custGeom>
                  <a:avLst/>
                  <a:gdLst>
                    <a:gd name="T0" fmla="*/ 0 w 7"/>
                    <a:gd name="T1" fmla="*/ 1 h 6"/>
                    <a:gd name="T2" fmla="*/ 1 w 7"/>
                    <a:gd name="T3" fmla="*/ 0 h 6"/>
                    <a:gd name="T4" fmla="*/ 1 w 7"/>
                    <a:gd name="T5" fmla="*/ 1 h 6"/>
                    <a:gd name="T6" fmla="*/ 6 w 7"/>
                    <a:gd name="T7" fmla="*/ 6 h 6"/>
                    <a:gd name="T8" fmla="*/ 7 w 7"/>
                    <a:gd name="T9" fmla="*/ 6 h 6"/>
                    <a:gd name="T10" fmla="*/ 0 w 7"/>
                    <a:gd name="T11" fmla="*/ 1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6"/>
                    <a:gd name="T20" fmla="*/ 7 w 7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6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6" y="6"/>
                      </a:lnTo>
                      <a:lnTo>
                        <a:pt x="7" y="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24" name="Freeform 513"/>
                <p:cNvSpPr>
                  <a:spLocks/>
                </p:cNvSpPr>
                <p:nvPr/>
              </p:nvSpPr>
              <p:spPr bwMode="auto">
                <a:xfrm>
                  <a:off x="2339" y="2198"/>
                  <a:ext cx="12" cy="25"/>
                </a:xfrm>
                <a:custGeom>
                  <a:avLst/>
                  <a:gdLst>
                    <a:gd name="T0" fmla="*/ 8 w 12"/>
                    <a:gd name="T1" fmla="*/ 0 h 25"/>
                    <a:gd name="T2" fmla="*/ 10 w 12"/>
                    <a:gd name="T3" fmla="*/ 2 h 25"/>
                    <a:gd name="T4" fmla="*/ 11 w 12"/>
                    <a:gd name="T5" fmla="*/ 5 h 25"/>
                    <a:gd name="T6" fmla="*/ 12 w 12"/>
                    <a:gd name="T7" fmla="*/ 8 h 25"/>
                    <a:gd name="T8" fmla="*/ 12 w 12"/>
                    <a:gd name="T9" fmla="*/ 12 h 25"/>
                    <a:gd name="T10" fmla="*/ 11 w 12"/>
                    <a:gd name="T11" fmla="*/ 18 h 25"/>
                    <a:gd name="T12" fmla="*/ 10 w 12"/>
                    <a:gd name="T13" fmla="*/ 20 h 25"/>
                    <a:gd name="T14" fmla="*/ 9 w 12"/>
                    <a:gd name="T15" fmla="*/ 22 h 25"/>
                    <a:gd name="T16" fmla="*/ 7 w 12"/>
                    <a:gd name="T17" fmla="*/ 25 h 25"/>
                    <a:gd name="T18" fmla="*/ 0 w 12"/>
                    <a:gd name="T19" fmla="*/ 20 h 25"/>
                    <a:gd name="T20" fmla="*/ 2 w 12"/>
                    <a:gd name="T21" fmla="*/ 18 h 25"/>
                    <a:gd name="T22" fmla="*/ 3 w 12"/>
                    <a:gd name="T23" fmla="*/ 17 h 25"/>
                    <a:gd name="T24" fmla="*/ 3 w 12"/>
                    <a:gd name="T25" fmla="*/ 16 h 25"/>
                    <a:gd name="T26" fmla="*/ 4 w 12"/>
                    <a:gd name="T27" fmla="*/ 11 h 25"/>
                    <a:gd name="T28" fmla="*/ 4 w 12"/>
                    <a:gd name="T29" fmla="*/ 9 h 25"/>
                    <a:gd name="T30" fmla="*/ 4 w 12"/>
                    <a:gd name="T31" fmla="*/ 8 h 25"/>
                    <a:gd name="T32" fmla="*/ 3 w 12"/>
                    <a:gd name="T33" fmla="*/ 6 h 25"/>
                    <a:gd name="T34" fmla="*/ 2 w 12"/>
                    <a:gd name="T35" fmla="*/ 5 h 25"/>
                    <a:gd name="T36" fmla="*/ 8 w 12"/>
                    <a:gd name="T37" fmla="*/ 0 h 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25"/>
                    <a:gd name="T59" fmla="*/ 12 w 12"/>
                    <a:gd name="T60" fmla="*/ 25 h 2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25">
                      <a:moveTo>
                        <a:pt x="8" y="0"/>
                      </a:moveTo>
                      <a:lnTo>
                        <a:pt x="10" y="2"/>
                      </a:lnTo>
                      <a:lnTo>
                        <a:pt x="11" y="5"/>
                      </a:lnTo>
                      <a:lnTo>
                        <a:pt x="12" y="8"/>
                      </a:lnTo>
                      <a:lnTo>
                        <a:pt x="12" y="12"/>
                      </a:lnTo>
                      <a:lnTo>
                        <a:pt x="11" y="18"/>
                      </a:lnTo>
                      <a:lnTo>
                        <a:pt x="10" y="20"/>
                      </a:lnTo>
                      <a:lnTo>
                        <a:pt x="9" y="22"/>
                      </a:lnTo>
                      <a:lnTo>
                        <a:pt x="7" y="25"/>
                      </a:lnTo>
                      <a:lnTo>
                        <a:pt x="0" y="20"/>
                      </a:lnTo>
                      <a:lnTo>
                        <a:pt x="2" y="18"/>
                      </a:lnTo>
                      <a:lnTo>
                        <a:pt x="3" y="17"/>
                      </a:lnTo>
                      <a:lnTo>
                        <a:pt x="3" y="16"/>
                      </a:lnTo>
                      <a:lnTo>
                        <a:pt x="4" y="11"/>
                      </a:lnTo>
                      <a:lnTo>
                        <a:pt x="4" y="9"/>
                      </a:lnTo>
                      <a:lnTo>
                        <a:pt x="4" y="8"/>
                      </a:lnTo>
                      <a:lnTo>
                        <a:pt x="3" y="6"/>
                      </a:lnTo>
                      <a:lnTo>
                        <a:pt x="2" y="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25" name="Freeform 514"/>
                <p:cNvSpPr>
                  <a:spLocks/>
                </p:cNvSpPr>
                <p:nvPr/>
              </p:nvSpPr>
              <p:spPr bwMode="auto">
                <a:xfrm>
                  <a:off x="2341" y="2197"/>
                  <a:ext cx="6" cy="7"/>
                </a:xfrm>
                <a:custGeom>
                  <a:avLst/>
                  <a:gdLst>
                    <a:gd name="T0" fmla="*/ 5 w 6"/>
                    <a:gd name="T1" fmla="*/ 0 h 7"/>
                    <a:gd name="T2" fmla="*/ 6 w 6"/>
                    <a:gd name="T3" fmla="*/ 1 h 7"/>
                    <a:gd name="T4" fmla="*/ 0 w 6"/>
                    <a:gd name="T5" fmla="*/ 6 h 7"/>
                    <a:gd name="T6" fmla="*/ 1 w 6"/>
                    <a:gd name="T7" fmla="*/ 7 h 7"/>
                    <a:gd name="T8" fmla="*/ 5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5" y="0"/>
                      </a:moveTo>
                      <a:lnTo>
                        <a:pt x="6" y="1"/>
                      </a:ln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26" name="Freeform 515"/>
                <p:cNvSpPr>
                  <a:spLocks/>
                </p:cNvSpPr>
                <p:nvPr/>
              </p:nvSpPr>
              <p:spPr bwMode="auto">
                <a:xfrm>
                  <a:off x="2322" y="2218"/>
                  <a:ext cx="23" cy="14"/>
                </a:xfrm>
                <a:custGeom>
                  <a:avLst/>
                  <a:gdLst>
                    <a:gd name="T0" fmla="*/ 23 w 23"/>
                    <a:gd name="T1" fmla="*/ 5 h 14"/>
                    <a:gd name="T2" fmla="*/ 21 w 23"/>
                    <a:gd name="T3" fmla="*/ 8 h 14"/>
                    <a:gd name="T4" fmla="*/ 18 w 23"/>
                    <a:gd name="T5" fmla="*/ 10 h 14"/>
                    <a:gd name="T6" fmla="*/ 15 w 23"/>
                    <a:gd name="T7" fmla="*/ 12 h 14"/>
                    <a:gd name="T8" fmla="*/ 12 w 23"/>
                    <a:gd name="T9" fmla="*/ 13 h 14"/>
                    <a:gd name="T10" fmla="*/ 9 w 23"/>
                    <a:gd name="T11" fmla="*/ 14 h 14"/>
                    <a:gd name="T12" fmla="*/ 5 w 23"/>
                    <a:gd name="T13" fmla="*/ 14 h 14"/>
                    <a:gd name="T14" fmla="*/ 2 w 23"/>
                    <a:gd name="T15" fmla="*/ 13 h 14"/>
                    <a:gd name="T16" fmla="*/ 0 w 23"/>
                    <a:gd name="T17" fmla="*/ 12 h 14"/>
                    <a:gd name="T18" fmla="*/ 4 w 23"/>
                    <a:gd name="T19" fmla="*/ 5 h 14"/>
                    <a:gd name="T20" fmla="*/ 5 w 23"/>
                    <a:gd name="T21" fmla="*/ 6 h 14"/>
                    <a:gd name="T22" fmla="*/ 6 w 23"/>
                    <a:gd name="T23" fmla="*/ 6 h 14"/>
                    <a:gd name="T24" fmla="*/ 8 w 23"/>
                    <a:gd name="T25" fmla="*/ 6 h 14"/>
                    <a:gd name="T26" fmla="*/ 9 w 23"/>
                    <a:gd name="T27" fmla="*/ 6 h 14"/>
                    <a:gd name="T28" fmla="*/ 11 w 23"/>
                    <a:gd name="T29" fmla="*/ 5 h 14"/>
                    <a:gd name="T30" fmla="*/ 13 w 23"/>
                    <a:gd name="T31" fmla="*/ 4 h 14"/>
                    <a:gd name="T32" fmla="*/ 15 w 23"/>
                    <a:gd name="T33" fmla="*/ 2 h 14"/>
                    <a:gd name="T34" fmla="*/ 17 w 23"/>
                    <a:gd name="T35" fmla="*/ 0 h 14"/>
                    <a:gd name="T36" fmla="*/ 23 w 23"/>
                    <a:gd name="T37" fmla="*/ 5 h 1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3"/>
                    <a:gd name="T58" fmla="*/ 0 h 14"/>
                    <a:gd name="T59" fmla="*/ 23 w 23"/>
                    <a:gd name="T60" fmla="*/ 14 h 1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3" h="14">
                      <a:moveTo>
                        <a:pt x="23" y="5"/>
                      </a:moveTo>
                      <a:lnTo>
                        <a:pt x="21" y="8"/>
                      </a:lnTo>
                      <a:lnTo>
                        <a:pt x="18" y="10"/>
                      </a:lnTo>
                      <a:lnTo>
                        <a:pt x="15" y="12"/>
                      </a:lnTo>
                      <a:lnTo>
                        <a:pt x="12" y="13"/>
                      </a:lnTo>
                      <a:lnTo>
                        <a:pt x="9" y="14"/>
                      </a:lnTo>
                      <a:lnTo>
                        <a:pt x="5" y="14"/>
                      </a:lnTo>
                      <a:lnTo>
                        <a:pt x="2" y="13"/>
                      </a:lnTo>
                      <a:lnTo>
                        <a:pt x="0" y="12"/>
                      </a:lnTo>
                      <a:lnTo>
                        <a:pt x="4" y="5"/>
                      </a:lnTo>
                      <a:lnTo>
                        <a:pt x="5" y="6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3" y="4"/>
                      </a:lnTo>
                      <a:lnTo>
                        <a:pt x="15" y="2"/>
                      </a:lnTo>
                      <a:lnTo>
                        <a:pt x="17" y="0"/>
                      </a:lnTo>
                      <a:lnTo>
                        <a:pt x="23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27" name="Freeform 516"/>
                <p:cNvSpPr>
                  <a:spLocks/>
                </p:cNvSpPr>
                <p:nvPr/>
              </p:nvSpPr>
              <p:spPr bwMode="auto">
                <a:xfrm>
                  <a:off x="2339" y="2218"/>
                  <a:ext cx="7" cy="5"/>
                </a:xfrm>
                <a:custGeom>
                  <a:avLst/>
                  <a:gdLst>
                    <a:gd name="T0" fmla="*/ 7 w 7"/>
                    <a:gd name="T1" fmla="*/ 5 h 5"/>
                    <a:gd name="T2" fmla="*/ 6 w 7"/>
                    <a:gd name="T3" fmla="*/ 5 h 5"/>
                    <a:gd name="T4" fmla="*/ 0 w 7"/>
                    <a:gd name="T5" fmla="*/ 0 h 5"/>
                    <a:gd name="T6" fmla="*/ 7 w 7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5"/>
                    <a:gd name="T14" fmla="*/ 7 w 7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5">
                      <a:moveTo>
                        <a:pt x="7" y="5"/>
                      </a:moveTo>
                      <a:lnTo>
                        <a:pt x="6" y="5"/>
                      </a:lnTo>
                      <a:lnTo>
                        <a:pt x="0" y="0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28" name="Freeform 517"/>
                <p:cNvSpPr>
                  <a:spLocks/>
                </p:cNvSpPr>
                <p:nvPr/>
              </p:nvSpPr>
              <p:spPr bwMode="auto">
                <a:xfrm>
                  <a:off x="2321" y="2223"/>
                  <a:ext cx="6" cy="7"/>
                </a:xfrm>
                <a:custGeom>
                  <a:avLst/>
                  <a:gdLst>
                    <a:gd name="T0" fmla="*/ 1 w 6"/>
                    <a:gd name="T1" fmla="*/ 7 h 7"/>
                    <a:gd name="T2" fmla="*/ 0 w 6"/>
                    <a:gd name="T3" fmla="*/ 7 h 7"/>
                    <a:gd name="T4" fmla="*/ 0 w 6"/>
                    <a:gd name="T5" fmla="*/ 6 h 7"/>
                    <a:gd name="T6" fmla="*/ 6 w 6"/>
                    <a:gd name="T7" fmla="*/ 1 h 7"/>
                    <a:gd name="T8" fmla="*/ 5 w 6"/>
                    <a:gd name="T9" fmla="*/ 0 h 7"/>
                    <a:gd name="T10" fmla="*/ 1 w 6"/>
                    <a:gd name="T11" fmla="*/ 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7"/>
                    <a:gd name="T20" fmla="*/ 6 w 6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7">
                      <a:moveTo>
                        <a:pt x="1" y="7"/>
                      </a:move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6" y="1"/>
                      </a:lnTo>
                      <a:lnTo>
                        <a:pt x="5" y="0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29" name="Freeform 518"/>
                <p:cNvSpPr>
                  <a:spLocks/>
                </p:cNvSpPr>
                <p:nvPr/>
              </p:nvSpPr>
              <p:spPr bwMode="auto">
                <a:xfrm>
                  <a:off x="2403" y="2150"/>
                  <a:ext cx="32" cy="30"/>
                </a:xfrm>
                <a:custGeom>
                  <a:avLst/>
                  <a:gdLst>
                    <a:gd name="T0" fmla="*/ 9 w 32"/>
                    <a:gd name="T1" fmla="*/ 24 h 30"/>
                    <a:gd name="T2" fmla="*/ 6 w 32"/>
                    <a:gd name="T3" fmla="*/ 22 h 30"/>
                    <a:gd name="T4" fmla="*/ 4 w 32"/>
                    <a:gd name="T5" fmla="*/ 19 h 30"/>
                    <a:gd name="T6" fmla="*/ 1 w 32"/>
                    <a:gd name="T7" fmla="*/ 13 h 30"/>
                    <a:gd name="T8" fmla="*/ 0 w 32"/>
                    <a:gd name="T9" fmla="*/ 8 h 30"/>
                    <a:gd name="T10" fmla="*/ 1 w 32"/>
                    <a:gd name="T11" fmla="*/ 5 h 30"/>
                    <a:gd name="T12" fmla="*/ 2 w 32"/>
                    <a:gd name="T13" fmla="*/ 3 h 30"/>
                    <a:gd name="T14" fmla="*/ 4 w 32"/>
                    <a:gd name="T15" fmla="*/ 2 h 30"/>
                    <a:gd name="T16" fmla="*/ 6 w 32"/>
                    <a:gd name="T17" fmla="*/ 0 h 30"/>
                    <a:gd name="T18" fmla="*/ 8 w 32"/>
                    <a:gd name="T19" fmla="*/ 0 h 30"/>
                    <a:gd name="T20" fmla="*/ 11 w 32"/>
                    <a:gd name="T21" fmla="*/ 0 h 30"/>
                    <a:gd name="T22" fmla="*/ 14 w 32"/>
                    <a:gd name="T23" fmla="*/ 1 h 30"/>
                    <a:gd name="T24" fmla="*/ 17 w 32"/>
                    <a:gd name="T25" fmla="*/ 2 h 30"/>
                    <a:gd name="T26" fmla="*/ 23 w 32"/>
                    <a:gd name="T27" fmla="*/ 6 h 30"/>
                    <a:gd name="T28" fmla="*/ 26 w 32"/>
                    <a:gd name="T29" fmla="*/ 8 h 30"/>
                    <a:gd name="T30" fmla="*/ 28 w 32"/>
                    <a:gd name="T31" fmla="*/ 11 h 30"/>
                    <a:gd name="T32" fmla="*/ 31 w 32"/>
                    <a:gd name="T33" fmla="*/ 17 h 30"/>
                    <a:gd name="T34" fmla="*/ 32 w 32"/>
                    <a:gd name="T35" fmla="*/ 22 h 30"/>
                    <a:gd name="T36" fmla="*/ 31 w 32"/>
                    <a:gd name="T37" fmla="*/ 25 h 30"/>
                    <a:gd name="T38" fmla="*/ 30 w 32"/>
                    <a:gd name="T39" fmla="*/ 27 h 30"/>
                    <a:gd name="T40" fmla="*/ 28 w 32"/>
                    <a:gd name="T41" fmla="*/ 28 h 30"/>
                    <a:gd name="T42" fmla="*/ 26 w 32"/>
                    <a:gd name="T43" fmla="*/ 29 h 30"/>
                    <a:gd name="T44" fmla="*/ 24 w 32"/>
                    <a:gd name="T45" fmla="*/ 30 h 30"/>
                    <a:gd name="T46" fmla="*/ 21 w 32"/>
                    <a:gd name="T47" fmla="*/ 30 h 30"/>
                    <a:gd name="T48" fmla="*/ 18 w 32"/>
                    <a:gd name="T49" fmla="*/ 29 h 30"/>
                    <a:gd name="T50" fmla="*/ 15 w 32"/>
                    <a:gd name="T51" fmla="*/ 28 h 30"/>
                    <a:gd name="T52" fmla="*/ 9 w 32"/>
                    <a:gd name="T53" fmla="*/ 24 h 3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2"/>
                    <a:gd name="T82" fmla="*/ 0 h 30"/>
                    <a:gd name="T83" fmla="*/ 32 w 32"/>
                    <a:gd name="T84" fmla="*/ 30 h 3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2" h="30">
                      <a:moveTo>
                        <a:pt x="9" y="24"/>
                      </a:moveTo>
                      <a:lnTo>
                        <a:pt x="6" y="22"/>
                      </a:lnTo>
                      <a:lnTo>
                        <a:pt x="4" y="19"/>
                      </a:lnTo>
                      <a:lnTo>
                        <a:pt x="1" y="13"/>
                      </a:lnTo>
                      <a:lnTo>
                        <a:pt x="0" y="8"/>
                      </a:lnTo>
                      <a:lnTo>
                        <a:pt x="1" y="5"/>
                      </a:lnTo>
                      <a:lnTo>
                        <a:pt x="2" y="3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4" y="1"/>
                      </a:lnTo>
                      <a:lnTo>
                        <a:pt x="17" y="2"/>
                      </a:lnTo>
                      <a:lnTo>
                        <a:pt x="23" y="6"/>
                      </a:lnTo>
                      <a:lnTo>
                        <a:pt x="26" y="8"/>
                      </a:lnTo>
                      <a:lnTo>
                        <a:pt x="28" y="11"/>
                      </a:lnTo>
                      <a:lnTo>
                        <a:pt x="31" y="17"/>
                      </a:lnTo>
                      <a:lnTo>
                        <a:pt x="32" y="22"/>
                      </a:lnTo>
                      <a:lnTo>
                        <a:pt x="31" y="25"/>
                      </a:lnTo>
                      <a:lnTo>
                        <a:pt x="30" y="27"/>
                      </a:lnTo>
                      <a:lnTo>
                        <a:pt x="28" y="28"/>
                      </a:lnTo>
                      <a:lnTo>
                        <a:pt x="26" y="29"/>
                      </a:lnTo>
                      <a:lnTo>
                        <a:pt x="24" y="30"/>
                      </a:lnTo>
                      <a:lnTo>
                        <a:pt x="21" y="30"/>
                      </a:lnTo>
                      <a:lnTo>
                        <a:pt x="18" y="29"/>
                      </a:lnTo>
                      <a:lnTo>
                        <a:pt x="15" y="28"/>
                      </a:lnTo>
                      <a:lnTo>
                        <a:pt x="9" y="24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30" name="Freeform 519"/>
                <p:cNvSpPr>
                  <a:spLocks/>
                </p:cNvSpPr>
                <p:nvPr/>
              </p:nvSpPr>
              <p:spPr bwMode="auto">
                <a:xfrm>
                  <a:off x="2399" y="2151"/>
                  <a:ext cx="15" cy="26"/>
                </a:xfrm>
                <a:custGeom>
                  <a:avLst/>
                  <a:gdLst>
                    <a:gd name="T0" fmla="*/ 10 w 15"/>
                    <a:gd name="T1" fmla="*/ 26 h 26"/>
                    <a:gd name="T2" fmla="*/ 7 w 15"/>
                    <a:gd name="T3" fmla="*/ 23 h 26"/>
                    <a:gd name="T4" fmla="*/ 4 w 15"/>
                    <a:gd name="T5" fmla="*/ 20 h 26"/>
                    <a:gd name="T6" fmla="*/ 1 w 15"/>
                    <a:gd name="T7" fmla="*/ 13 h 26"/>
                    <a:gd name="T8" fmla="*/ 0 w 15"/>
                    <a:gd name="T9" fmla="*/ 7 h 26"/>
                    <a:gd name="T10" fmla="*/ 1 w 15"/>
                    <a:gd name="T11" fmla="*/ 3 h 26"/>
                    <a:gd name="T12" fmla="*/ 2 w 15"/>
                    <a:gd name="T13" fmla="*/ 0 h 26"/>
                    <a:gd name="T14" fmla="*/ 9 w 15"/>
                    <a:gd name="T15" fmla="*/ 4 h 26"/>
                    <a:gd name="T16" fmla="*/ 8 w 15"/>
                    <a:gd name="T17" fmla="*/ 6 h 26"/>
                    <a:gd name="T18" fmla="*/ 8 w 15"/>
                    <a:gd name="T19" fmla="*/ 7 h 26"/>
                    <a:gd name="T20" fmla="*/ 8 w 15"/>
                    <a:gd name="T21" fmla="*/ 11 h 26"/>
                    <a:gd name="T22" fmla="*/ 11 w 15"/>
                    <a:gd name="T23" fmla="*/ 16 h 26"/>
                    <a:gd name="T24" fmla="*/ 13 w 15"/>
                    <a:gd name="T25" fmla="*/ 18 h 26"/>
                    <a:gd name="T26" fmla="*/ 15 w 15"/>
                    <a:gd name="T27" fmla="*/ 20 h 26"/>
                    <a:gd name="T28" fmla="*/ 10 w 15"/>
                    <a:gd name="T29" fmla="*/ 26 h 2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5"/>
                    <a:gd name="T46" fmla="*/ 0 h 26"/>
                    <a:gd name="T47" fmla="*/ 15 w 15"/>
                    <a:gd name="T48" fmla="*/ 26 h 2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5" h="26">
                      <a:moveTo>
                        <a:pt x="10" y="26"/>
                      </a:moveTo>
                      <a:lnTo>
                        <a:pt x="7" y="23"/>
                      </a:lnTo>
                      <a:lnTo>
                        <a:pt x="4" y="20"/>
                      </a:lnTo>
                      <a:lnTo>
                        <a:pt x="1" y="13"/>
                      </a:lnTo>
                      <a:lnTo>
                        <a:pt x="0" y="7"/>
                      </a:lnTo>
                      <a:lnTo>
                        <a:pt x="1" y="3"/>
                      </a:lnTo>
                      <a:lnTo>
                        <a:pt x="2" y="0"/>
                      </a:lnTo>
                      <a:lnTo>
                        <a:pt x="9" y="4"/>
                      </a:lnTo>
                      <a:lnTo>
                        <a:pt x="8" y="6"/>
                      </a:lnTo>
                      <a:lnTo>
                        <a:pt x="8" y="7"/>
                      </a:lnTo>
                      <a:lnTo>
                        <a:pt x="8" y="11"/>
                      </a:lnTo>
                      <a:lnTo>
                        <a:pt x="11" y="16"/>
                      </a:lnTo>
                      <a:lnTo>
                        <a:pt x="13" y="18"/>
                      </a:lnTo>
                      <a:lnTo>
                        <a:pt x="15" y="20"/>
                      </a:lnTo>
                      <a:lnTo>
                        <a:pt x="10" y="2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31" name="Freeform 520"/>
                <p:cNvSpPr>
                  <a:spLocks/>
                </p:cNvSpPr>
                <p:nvPr/>
              </p:nvSpPr>
              <p:spPr bwMode="auto">
                <a:xfrm>
                  <a:off x="2402" y="2146"/>
                  <a:ext cx="26" cy="13"/>
                </a:xfrm>
                <a:custGeom>
                  <a:avLst/>
                  <a:gdLst>
                    <a:gd name="T0" fmla="*/ 0 w 26"/>
                    <a:gd name="T1" fmla="*/ 4 h 13"/>
                    <a:gd name="T2" fmla="*/ 2 w 26"/>
                    <a:gd name="T3" fmla="*/ 2 h 13"/>
                    <a:gd name="T4" fmla="*/ 5 w 26"/>
                    <a:gd name="T5" fmla="*/ 1 h 13"/>
                    <a:gd name="T6" fmla="*/ 9 w 26"/>
                    <a:gd name="T7" fmla="*/ 0 h 13"/>
                    <a:gd name="T8" fmla="*/ 13 w 26"/>
                    <a:gd name="T9" fmla="*/ 0 h 13"/>
                    <a:gd name="T10" fmla="*/ 16 w 26"/>
                    <a:gd name="T11" fmla="*/ 1 h 13"/>
                    <a:gd name="T12" fmla="*/ 20 w 26"/>
                    <a:gd name="T13" fmla="*/ 2 h 13"/>
                    <a:gd name="T14" fmla="*/ 26 w 26"/>
                    <a:gd name="T15" fmla="*/ 6 h 13"/>
                    <a:gd name="T16" fmla="*/ 22 w 26"/>
                    <a:gd name="T17" fmla="*/ 13 h 13"/>
                    <a:gd name="T18" fmla="*/ 16 w 26"/>
                    <a:gd name="T19" fmla="*/ 9 h 13"/>
                    <a:gd name="T20" fmla="*/ 14 w 26"/>
                    <a:gd name="T21" fmla="*/ 9 h 13"/>
                    <a:gd name="T22" fmla="*/ 12 w 26"/>
                    <a:gd name="T23" fmla="*/ 8 h 13"/>
                    <a:gd name="T24" fmla="*/ 10 w 26"/>
                    <a:gd name="T25" fmla="*/ 8 h 13"/>
                    <a:gd name="T26" fmla="*/ 8 w 26"/>
                    <a:gd name="T27" fmla="*/ 8 h 13"/>
                    <a:gd name="T28" fmla="*/ 7 w 26"/>
                    <a:gd name="T29" fmla="*/ 9 h 13"/>
                    <a:gd name="T30" fmla="*/ 6 w 26"/>
                    <a:gd name="T31" fmla="*/ 10 h 13"/>
                    <a:gd name="T32" fmla="*/ 0 w 26"/>
                    <a:gd name="T33" fmla="*/ 4 h 1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13"/>
                    <a:gd name="T53" fmla="*/ 26 w 26"/>
                    <a:gd name="T54" fmla="*/ 13 h 1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13">
                      <a:moveTo>
                        <a:pt x="0" y="4"/>
                      </a:moveTo>
                      <a:lnTo>
                        <a:pt x="2" y="2"/>
                      </a:lnTo>
                      <a:lnTo>
                        <a:pt x="5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6" y="1"/>
                      </a:lnTo>
                      <a:lnTo>
                        <a:pt x="20" y="2"/>
                      </a:lnTo>
                      <a:lnTo>
                        <a:pt x="26" y="6"/>
                      </a:lnTo>
                      <a:lnTo>
                        <a:pt x="22" y="13"/>
                      </a:lnTo>
                      <a:lnTo>
                        <a:pt x="16" y="9"/>
                      </a:lnTo>
                      <a:lnTo>
                        <a:pt x="14" y="9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7" y="9"/>
                      </a:lnTo>
                      <a:lnTo>
                        <a:pt x="6" y="1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32" name="Freeform 521"/>
                <p:cNvSpPr>
                  <a:spLocks/>
                </p:cNvSpPr>
                <p:nvPr/>
              </p:nvSpPr>
              <p:spPr bwMode="auto">
                <a:xfrm>
                  <a:off x="2401" y="2150"/>
                  <a:ext cx="7" cy="6"/>
                </a:xfrm>
                <a:custGeom>
                  <a:avLst/>
                  <a:gdLst>
                    <a:gd name="T0" fmla="*/ 0 w 7"/>
                    <a:gd name="T1" fmla="*/ 1 h 6"/>
                    <a:gd name="T2" fmla="*/ 1 w 7"/>
                    <a:gd name="T3" fmla="*/ 0 h 6"/>
                    <a:gd name="T4" fmla="*/ 7 w 7"/>
                    <a:gd name="T5" fmla="*/ 6 h 6"/>
                    <a:gd name="T6" fmla="*/ 7 w 7"/>
                    <a:gd name="T7" fmla="*/ 5 h 6"/>
                    <a:gd name="T8" fmla="*/ 0 w 7"/>
                    <a:gd name="T9" fmla="*/ 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"/>
                    <a:gd name="T17" fmla="*/ 7 w 7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7" y="6"/>
                      </a:lnTo>
                      <a:lnTo>
                        <a:pt x="7" y="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33" name="Freeform 522"/>
                <p:cNvSpPr>
                  <a:spLocks/>
                </p:cNvSpPr>
                <p:nvPr/>
              </p:nvSpPr>
              <p:spPr bwMode="auto">
                <a:xfrm>
                  <a:off x="2423" y="2153"/>
                  <a:ext cx="16" cy="26"/>
                </a:xfrm>
                <a:custGeom>
                  <a:avLst/>
                  <a:gdLst>
                    <a:gd name="T0" fmla="*/ 6 w 16"/>
                    <a:gd name="T1" fmla="*/ 0 h 26"/>
                    <a:gd name="T2" fmla="*/ 9 w 16"/>
                    <a:gd name="T3" fmla="*/ 2 h 26"/>
                    <a:gd name="T4" fmla="*/ 11 w 16"/>
                    <a:gd name="T5" fmla="*/ 6 h 26"/>
                    <a:gd name="T6" fmla="*/ 15 w 16"/>
                    <a:gd name="T7" fmla="*/ 12 h 26"/>
                    <a:gd name="T8" fmla="*/ 16 w 16"/>
                    <a:gd name="T9" fmla="*/ 19 h 26"/>
                    <a:gd name="T10" fmla="*/ 15 w 16"/>
                    <a:gd name="T11" fmla="*/ 23 h 26"/>
                    <a:gd name="T12" fmla="*/ 14 w 16"/>
                    <a:gd name="T13" fmla="*/ 26 h 26"/>
                    <a:gd name="T14" fmla="*/ 7 w 16"/>
                    <a:gd name="T15" fmla="*/ 22 h 26"/>
                    <a:gd name="T16" fmla="*/ 7 w 16"/>
                    <a:gd name="T17" fmla="*/ 20 h 26"/>
                    <a:gd name="T18" fmla="*/ 8 w 16"/>
                    <a:gd name="T19" fmla="*/ 19 h 26"/>
                    <a:gd name="T20" fmla="*/ 7 w 16"/>
                    <a:gd name="T21" fmla="*/ 15 h 26"/>
                    <a:gd name="T22" fmla="*/ 5 w 16"/>
                    <a:gd name="T23" fmla="*/ 10 h 26"/>
                    <a:gd name="T24" fmla="*/ 3 w 16"/>
                    <a:gd name="T25" fmla="*/ 8 h 26"/>
                    <a:gd name="T26" fmla="*/ 0 w 16"/>
                    <a:gd name="T27" fmla="*/ 6 h 26"/>
                    <a:gd name="T28" fmla="*/ 6 w 16"/>
                    <a:gd name="T29" fmla="*/ 0 h 2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6"/>
                    <a:gd name="T46" fmla="*/ 0 h 26"/>
                    <a:gd name="T47" fmla="*/ 16 w 16"/>
                    <a:gd name="T48" fmla="*/ 26 h 2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6" h="26">
                      <a:moveTo>
                        <a:pt x="6" y="0"/>
                      </a:moveTo>
                      <a:lnTo>
                        <a:pt x="9" y="2"/>
                      </a:lnTo>
                      <a:lnTo>
                        <a:pt x="11" y="6"/>
                      </a:lnTo>
                      <a:lnTo>
                        <a:pt x="15" y="12"/>
                      </a:lnTo>
                      <a:lnTo>
                        <a:pt x="16" y="19"/>
                      </a:lnTo>
                      <a:lnTo>
                        <a:pt x="15" y="23"/>
                      </a:lnTo>
                      <a:lnTo>
                        <a:pt x="14" y="26"/>
                      </a:lnTo>
                      <a:lnTo>
                        <a:pt x="7" y="22"/>
                      </a:lnTo>
                      <a:lnTo>
                        <a:pt x="7" y="20"/>
                      </a:lnTo>
                      <a:lnTo>
                        <a:pt x="8" y="19"/>
                      </a:lnTo>
                      <a:lnTo>
                        <a:pt x="7" y="15"/>
                      </a:lnTo>
                      <a:lnTo>
                        <a:pt x="5" y="10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34" name="Freeform 523"/>
                <p:cNvSpPr>
                  <a:spLocks/>
                </p:cNvSpPr>
                <p:nvPr/>
              </p:nvSpPr>
              <p:spPr bwMode="auto">
                <a:xfrm>
                  <a:off x="2423" y="2152"/>
                  <a:ext cx="6" cy="7"/>
                </a:xfrm>
                <a:custGeom>
                  <a:avLst/>
                  <a:gdLst>
                    <a:gd name="T0" fmla="*/ 5 w 6"/>
                    <a:gd name="T1" fmla="*/ 0 h 7"/>
                    <a:gd name="T2" fmla="*/ 6 w 6"/>
                    <a:gd name="T3" fmla="*/ 1 h 7"/>
                    <a:gd name="T4" fmla="*/ 0 w 6"/>
                    <a:gd name="T5" fmla="*/ 7 h 7"/>
                    <a:gd name="T6" fmla="*/ 1 w 6"/>
                    <a:gd name="T7" fmla="*/ 7 h 7"/>
                    <a:gd name="T8" fmla="*/ 5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5" y="0"/>
                      </a:moveTo>
                      <a:lnTo>
                        <a:pt x="6" y="1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35" name="Freeform 524"/>
                <p:cNvSpPr>
                  <a:spLocks/>
                </p:cNvSpPr>
                <p:nvPr/>
              </p:nvSpPr>
              <p:spPr bwMode="auto">
                <a:xfrm>
                  <a:off x="2409" y="2171"/>
                  <a:ext cx="27" cy="13"/>
                </a:xfrm>
                <a:custGeom>
                  <a:avLst/>
                  <a:gdLst>
                    <a:gd name="T0" fmla="*/ 27 w 27"/>
                    <a:gd name="T1" fmla="*/ 9 h 13"/>
                    <a:gd name="T2" fmla="*/ 24 w 27"/>
                    <a:gd name="T3" fmla="*/ 11 h 13"/>
                    <a:gd name="T4" fmla="*/ 21 w 27"/>
                    <a:gd name="T5" fmla="*/ 12 h 13"/>
                    <a:gd name="T6" fmla="*/ 18 w 27"/>
                    <a:gd name="T7" fmla="*/ 13 h 13"/>
                    <a:gd name="T8" fmla="*/ 14 w 27"/>
                    <a:gd name="T9" fmla="*/ 13 h 13"/>
                    <a:gd name="T10" fmla="*/ 10 w 27"/>
                    <a:gd name="T11" fmla="*/ 12 h 13"/>
                    <a:gd name="T12" fmla="*/ 7 w 27"/>
                    <a:gd name="T13" fmla="*/ 11 h 13"/>
                    <a:gd name="T14" fmla="*/ 0 w 27"/>
                    <a:gd name="T15" fmla="*/ 7 h 13"/>
                    <a:gd name="T16" fmla="*/ 5 w 27"/>
                    <a:gd name="T17" fmla="*/ 0 h 13"/>
                    <a:gd name="T18" fmla="*/ 10 w 27"/>
                    <a:gd name="T19" fmla="*/ 4 h 13"/>
                    <a:gd name="T20" fmla="*/ 13 w 27"/>
                    <a:gd name="T21" fmla="*/ 4 h 13"/>
                    <a:gd name="T22" fmla="*/ 15 w 27"/>
                    <a:gd name="T23" fmla="*/ 5 h 13"/>
                    <a:gd name="T24" fmla="*/ 17 w 27"/>
                    <a:gd name="T25" fmla="*/ 5 h 13"/>
                    <a:gd name="T26" fmla="*/ 19 w 27"/>
                    <a:gd name="T27" fmla="*/ 5 h 13"/>
                    <a:gd name="T28" fmla="*/ 20 w 27"/>
                    <a:gd name="T29" fmla="*/ 4 h 13"/>
                    <a:gd name="T30" fmla="*/ 21 w 27"/>
                    <a:gd name="T31" fmla="*/ 3 h 13"/>
                    <a:gd name="T32" fmla="*/ 27 w 27"/>
                    <a:gd name="T33" fmla="*/ 9 h 1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13"/>
                    <a:gd name="T53" fmla="*/ 27 w 27"/>
                    <a:gd name="T54" fmla="*/ 13 h 1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13">
                      <a:moveTo>
                        <a:pt x="27" y="9"/>
                      </a:moveTo>
                      <a:lnTo>
                        <a:pt x="24" y="11"/>
                      </a:lnTo>
                      <a:lnTo>
                        <a:pt x="21" y="12"/>
                      </a:lnTo>
                      <a:lnTo>
                        <a:pt x="18" y="13"/>
                      </a:lnTo>
                      <a:lnTo>
                        <a:pt x="14" y="13"/>
                      </a:lnTo>
                      <a:lnTo>
                        <a:pt x="10" y="12"/>
                      </a:lnTo>
                      <a:lnTo>
                        <a:pt x="7" y="11"/>
                      </a:lnTo>
                      <a:lnTo>
                        <a:pt x="0" y="7"/>
                      </a:lnTo>
                      <a:lnTo>
                        <a:pt x="5" y="0"/>
                      </a:lnTo>
                      <a:lnTo>
                        <a:pt x="10" y="4"/>
                      </a:lnTo>
                      <a:lnTo>
                        <a:pt x="13" y="4"/>
                      </a:lnTo>
                      <a:lnTo>
                        <a:pt x="15" y="5"/>
                      </a:lnTo>
                      <a:lnTo>
                        <a:pt x="17" y="5"/>
                      </a:lnTo>
                      <a:lnTo>
                        <a:pt x="19" y="5"/>
                      </a:lnTo>
                      <a:lnTo>
                        <a:pt x="20" y="4"/>
                      </a:lnTo>
                      <a:lnTo>
                        <a:pt x="21" y="3"/>
                      </a:lnTo>
                      <a:lnTo>
                        <a:pt x="27" y="9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36" name="Freeform 525"/>
                <p:cNvSpPr>
                  <a:spLocks/>
                </p:cNvSpPr>
                <p:nvPr/>
              </p:nvSpPr>
              <p:spPr bwMode="auto">
                <a:xfrm>
                  <a:off x="2430" y="2174"/>
                  <a:ext cx="7" cy="6"/>
                </a:xfrm>
                <a:custGeom>
                  <a:avLst/>
                  <a:gdLst>
                    <a:gd name="T0" fmla="*/ 7 w 7"/>
                    <a:gd name="T1" fmla="*/ 5 h 6"/>
                    <a:gd name="T2" fmla="*/ 6 w 7"/>
                    <a:gd name="T3" fmla="*/ 5 h 6"/>
                    <a:gd name="T4" fmla="*/ 6 w 7"/>
                    <a:gd name="T5" fmla="*/ 6 h 6"/>
                    <a:gd name="T6" fmla="*/ 0 w 7"/>
                    <a:gd name="T7" fmla="*/ 0 h 6"/>
                    <a:gd name="T8" fmla="*/ 0 w 7"/>
                    <a:gd name="T9" fmla="*/ 1 h 6"/>
                    <a:gd name="T10" fmla="*/ 7 w 7"/>
                    <a:gd name="T11" fmla="*/ 5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6"/>
                    <a:gd name="T20" fmla="*/ 7 w 7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6">
                      <a:moveTo>
                        <a:pt x="7" y="5"/>
                      </a:moveTo>
                      <a:lnTo>
                        <a:pt x="6" y="5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37" name="Freeform 526"/>
                <p:cNvSpPr>
                  <a:spLocks/>
                </p:cNvSpPr>
                <p:nvPr/>
              </p:nvSpPr>
              <p:spPr bwMode="auto">
                <a:xfrm>
                  <a:off x="2409" y="2171"/>
                  <a:ext cx="5" cy="7"/>
                </a:xfrm>
                <a:custGeom>
                  <a:avLst/>
                  <a:gdLst>
                    <a:gd name="T0" fmla="*/ 0 w 5"/>
                    <a:gd name="T1" fmla="*/ 7 h 7"/>
                    <a:gd name="T2" fmla="*/ 0 w 5"/>
                    <a:gd name="T3" fmla="*/ 6 h 7"/>
                    <a:gd name="T4" fmla="*/ 5 w 5"/>
                    <a:gd name="T5" fmla="*/ 0 h 7"/>
                    <a:gd name="T6" fmla="*/ 0 w 5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7"/>
                    <a:gd name="T14" fmla="*/ 5 w 5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7">
                      <a:moveTo>
                        <a:pt x="0" y="7"/>
                      </a:moveTo>
                      <a:lnTo>
                        <a:pt x="0" y="6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38" name="Freeform 527"/>
                <p:cNvSpPr>
                  <a:spLocks/>
                </p:cNvSpPr>
                <p:nvPr/>
              </p:nvSpPr>
              <p:spPr bwMode="auto">
                <a:xfrm>
                  <a:off x="2275" y="2122"/>
                  <a:ext cx="19" cy="20"/>
                </a:xfrm>
                <a:custGeom>
                  <a:avLst/>
                  <a:gdLst>
                    <a:gd name="T0" fmla="*/ 3 w 19"/>
                    <a:gd name="T1" fmla="*/ 18 h 20"/>
                    <a:gd name="T2" fmla="*/ 2 w 19"/>
                    <a:gd name="T3" fmla="*/ 16 h 20"/>
                    <a:gd name="T4" fmla="*/ 1 w 19"/>
                    <a:gd name="T5" fmla="*/ 14 h 20"/>
                    <a:gd name="T6" fmla="*/ 0 w 19"/>
                    <a:gd name="T7" fmla="*/ 11 h 20"/>
                    <a:gd name="T8" fmla="*/ 0 w 19"/>
                    <a:gd name="T9" fmla="*/ 9 h 20"/>
                    <a:gd name="T10" fmla="*/ 0 w 19"/>
                    <a:gd name="T11" fmla="*/ 7 h 20"/>
                    <a:gd name="T12" fmla="*/ 1 w 19"/>
                    <a:gd name="T13" fmla="*/ 5 h 20"/>
                    <a:gd name="T14" fmla="*/ 2 w 19"/>
                    <a:gd name="T15" fmla="*/ 4 h 20"/>
                    <a:gd name="T16" fmla="*/ 5 w 19"/>
                    <a:gd name="T17" fmla="*/ 1 h 20"/>
                    <a:gd name="T18" fmla="*/ 6 w 19"/>
                    <a:gd name="T19" fmla="*/ 1 h 20"/>
                    <a:gd name="T20" fmla="*/ 8 w 19"/>
                    <a:gd name="T21" fmla="*/ 0 h 20"/>
                    <a:gd name="T22" fmla="*/ 10 w 19"/>
                    <a:gd name="T23" fmla="*/ 0 h 20"/>
                    <a:gd name="T24" fmla="*/ 12 w 19"/>
                    <a:gd name="T25" fmla="*/ 1 h 20"/>
                    <a:gd name="T26" fmla="*/ 14 w 19"/>
                    <a:gd name="T27" fmla="*/ 2 h 20"/>
                    <a:gd name="T28" fmla="*/ 15 w 19"/>
                    <a:gd name="T29" fmla="*/ 3 h 20"/>
                    <a:gd name="T30" fmla="*/ 17 w 19"/>
                    <a:gd name="T31" fmla="*/ 4 h 20"/>
                    <a:gd name="T32" fmla="*/ 18 w 19"/>
                    <a:gd name="T33" fmla="*/ 6 h 20"/>
                    <a:gd name="T34" fmla="*/ 19 w 19"/>
                    <a:gd name="T35" fmla="*/ 9 h 20"/>
                    <a:gd name="T36" fmla="*/ 19 w 19"/>
                    <a:gd name="T37" fmla="*/ 11 h 20"/>
                    <a:gd name="T38" fmla="*/ 19 w 19"/>
                    <a:gd name="T39" fmla="*/ 13 h 20"/>
                    <a:gd name="T40" fmla="*/ 18 w 19"/>
                    <a:gd name="T41" fmla="*/ 15 h 20"/>
                    <a:gd name="T42" fmla="*/ 17 w 19"/>
                    <a:gd name="T43" fmla="*/ 16 h 20"/>
                    <a:gd name="T44" fmla="*/ 14 w 19"/>
                    <a:gd name="T45" fmla="*/ 19 h 20"/>
                    <a:gd name="T46" fmla="*/ 12 w 19"/>
                    <a:gd name="T47" fmla="*/ 19 h 20"/>
                    <a:gd name="T48" fmla="*/ 11 w 19"/>
                    <a:gd name="T49" fmla="*/ 20 h 20"/>
                    <a:gd name="T50" fmla="*/ 9 w 19"/>
                    <a:gd name="T51" fmla="*/ 20 h 20"/>
                    <a:gd name="T52" fmla="*/ 7 w 19"/>
                    <a:gd name="T53" fmla="*/ 19 h 20"/>
                    <a:gd name="T54" fmla="*/ 5 w 19"/>
                    <a:gd name="T55" fmla="*/ 19 h 20"/>
                    <a:gd name="T56" fmla="*/ 3 w 19"/>
                    <a:gd name="T57" fmla="*/ 18 h 2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9"/>
                    <a:gd name="T88" fmla="*/ 0 h 20"/>
                    <a:gd name="T89" fmla="*/ 19 w 19"/>
                    <a:gd name="T90" fmla="*/ 20 h 2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9" h="20">
                      <a:moveTo>
                        <a:pt x="3" y="18"/>
                      </a:moveTo>
                      <a:lnTo>
                        <a:pt x="2" y="16"/>
                      </a:lnTo>
                      <a:lnTo>
                        <a:pt x="1" y="14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1"/>
                      </a:lnTo>
                      <a:lnTo>
                        <a:pt x="14" y="2"/>
                      </a:lnTo>
                      <a:lnTo>
                        <a:pt x="15" y="3"/>
                      </a:lnTo>
                      <a:lnTo>
                        <a:pt x="17" y="4"/>
                      </a:lnTo>
                      <a:lnTo>
                        <a:pt x="18" y="6"/>
                      </a:lnTo>
                      <a:lnTo>
                        <a:pt x="19" y="9"/>
                      </a:lnTo>
                      <a:lnTo>
                        <a:pt x="19" y="11"/>
                      </a:lnTo>
                      <a:lnTo>
                        <a:pt x="19" y="13"/>
                      </a:lnTo>
                      <a:lnTo>
                        <a:pt x="18" y="15"/>
                      </a:lnTo>
                      <a:lnTo>
                        <a:pt x="17" y="16"/>
                      </a:lnTo>
                      <a:lnTo>
                        <a:pt x="14" y="19"/>
                      </a:lnTo>
                      <a:lnTo>
                        <a:pt x="12" y="19"/>
                      </a:lnTo>
                      <a:lnTo>
                        <a:pt x="11" y="20"/>
                      </a:lnTo>
                      <a:lnTo>
                        <a:pt x="9" y="20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3" y="18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39" name="Freeform 528"/>
                <p:cNvSpPr>
                  <a:spLocks/>
                </p:cNvSpPr>
                <p:nvPr/>
              </p:nvSpPr>
              <p:spPr bwMode="auto">
                <a:xfrm>
                  <a:off x="2271" y="2124"/>
                  <a:ext cx="10" cy="19"/>
                </a:xfrm>
                <a:custGeom>
                  <a:avLst/>
                  <a:gdLst>
                    <a:gd name="T0" fmla="*/ 5 w 10"/>
                    <a:gd name="T1" fmla="*/ 19 h 19"/>
                    <a:gd name="T2" fmla="*/ 3 w 10"/>
                    <a:gd name="T3" fmla="*/ 17 h 19"/>
                    <a:gd name="T4" fmla="*/ 1 w 10"/>
                    <a:gd name="T5" fmla="*/ 14 h 19"/>
                    <a:gd name="T6" fmla="*/ 0 w 10"/>
                    <a:gd name="T7" fmla="*/ 10 h 19"/>
                    <a:gd name="T8" fmla="*/ 0 w 10"/>
                    <a:gd name="T9" fmla="*/ 7 h 19"/>
                    <a:gd name="T10" fmla="*/ 0 w 10"/>
                    <a:gd name="T11" fmla="*/ 4 h 19"/>
                    <a:gd name="T12" fmla="*/ 1 w 10"/>
                    <a:gd name="T13" fmla="*/ 2 h 19"/>
                    <a:gd name="T14" fmla="*/ 2 w 10"/>
                    <a:gd name="T15" fmla="*/ 0 h 19"/>
                    <a:gd name="T16" fmla="*/ 9 w 10"/>
                    <a:gd name="T17" fmla="*/ 4 h 19"/>
                    <a:gd name="T18" fmla="*/ 8 w 10"/>
                    <a:gd name="T19" fmla="*/ 5 h 19"/>
                    <a:gd name="T20" fmla="*/ 8 w 10"/>
                    <a:gd name="T21" fmla="*/ 6 h 19"/>
                    <a:gd name="T22" fmla="*/ 8 w 10"/>
                    <a:gd name="T23" fmla="*/ 8 h 19"/>
                    <a:gd name="T24" fmla="*/ 8 w 10"/>
                    <a:gd name="T25" fmla="*/ 8 h 19"/>
                    <a:gd name="T26" fmla="*/ 9 w 10"/>
                    <a:gd name="T27" fmla="*/ 11 h 19"/>
                    <a:gd name="T28" fmla="*/ 9 w 10"/>
                    <a:gd name="T29" fmla="*/ 12 h 19"/>
                    <a:gd name="T30" fmla="*/ 10 w 10"/>
                    <a:gd name="T31" fmla="*/ 13 h 19"/>
                    <a:gd name="T32" fmla="*/ 5 w 10"/>
                    <a:gd name="T33" fmla="*/ 1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9"/>
                    <a:gd name="T53" fmla="*/ 10 w 10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9">
                      <a:moveTo>
                        <a:pt x="5" y="19"/>
                      </a:moveTo>
                      <a:lnTo>
                        <a:pt x="3" y="17"/>
                      </a:lnTo>
                      <a:lnTo>
                        <a:pt x="1" y="14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0"/>
                      </a:lnTo>
                      <a:lnTo>
                        <a:pt x="9" y="4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8"/>
                      </a:lnTo>
                      <a:lnTo>
                        <a:pt x="9" y="11"/>
                      </a:lnTo>
                      <a:lnTo>
                        <a:pt x="9" y="12"/>
                      </a:lnTo>
                      <a:lnTo>
                        <a:pt x="10" y="13"/>
                      </a:lnTo>
                      <a:lnTo>
                        <a:pt x="5" y="19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40" name="Freeform 529"/>
                <p:cNvSpPr>
                  <a:spLocks/>
                </p:cNvSpPr>
                <p:nvPr/>
              </p:nvSpPr>
              <p:spPr bwMode="auto">
                <a:xfrm>
                  <a:off x="2274" y="2118"/>
                  <a:ext cx="18" cy="11"/>
                </a:xfrm>
                <a:custGeom>
                  <a:avLst/>
                  <a:gdLst>
                    <a:gd name="T0" fmla="*/ 0 w 18"/>
                    <a:gd name="T1" fmla="*/ 5 h 11"/>
                    <a:gd name="T2" fmla="*/ 3 w 18"/>
                    <a:gd name="T3" fmla="*/ 2 h 11"/>
                    <a:gd name="T4" fmla="*/ 6 w 18"/>
                    <a:gd name="T5" fmla="*/ 1 h 11"/>
                    <a:gd name="T6" fmla="*/ 9 w 18"/>
                    <a:gd name="T7" fmla="*/ 0 h 11"/>
                    <a:gd name="T8" fmla="*/ 11 w 18"/>
                    <a:gd name="T9" fmla="*/ 0 h 11"/>
                    <a:gd name="T10" fmla="*/ 14 w 18"/>
                    <a:gd name="T11" fmla="*/ 1 h 11"/>
                    <a:gd name="T12" fmla="*/ 16 w 18"/>
                    <a:gd name="T13" fmla="*/ 2 h 11"/>
                    <a:gd name="T14" fmla="*/ 18 w 18"/>
                    <a:gd name="T15" fmla="*/ 3 h 11"/>
                    <a:gd name="T16" fmla="*/ 14 w 18"/>
                    <a:gd name="T17" fmla="*/ 10 h 11"/>
                    <a:gd name="T18" fmla="*/ 13 w 18"/>
                    <a:gd name="T19" fmla="*/ 9 h 11"/>
                    <a:gd name="T20" fmla="*/ 12 w 18"/>
                    <a:gd name="T21" fmla="*/ 9 h 11"/>
                    <a:gd name="T22" fmla="*/ 10 w 18"/>
                    <a:gd name="T23" fmla="*/ 8 h 11"/>
                    <a:gd name="T24" fmla="*/ 9 w 18"/>
                    <a:gd name="T25" fmla="*/ 8 h 11"/>
                    <a:gd name="T26" fmla="*/ 8 w 18"/>
                    <a:gd name="T27" fmla="*/ 9 h 11"/>
                    <a:gd name="T28" fmla="*/ 8 w 18"/>
                    <a:gd name="T29" fmla="*/ 9 h 11"/>
                    <a:gd name="T30" fmla="*/ 5 w 18"/>
                    <a:gd name="T31" fmla="*/ 11 h 11"/>
                    <a:gd name="T32" fmla="*/ 0 w 18"/>
                    <a:gd name="T33" fmla="*/ 5 h 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1"/>
                    <a:gd name="T53" fmla="*/ 18 w 18"/>
                    <a:gd name="T54" fmla="*/ 11 h 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1">
                      <a:moveTo>
                        <a:pt x="0" y="5"/>
                      </a:move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4" y="1"/>
                      </a:lnTo>
                      <a:lnTo>
                        <a:pt x="16" y="2"/>
                      </a:lnTo>
                      <a:lnTo>
                        <a:pt x="18" y="3"/>
                      </a:lnTo>
                      <a:lnTo>
                        <a:pt x="14" y="10"/>
                      </a:lnTo>
                      <a:lnTo>
                        <a:pt x="13" y="9"/>
                      </a:lnTo>
                      <a:lnTo>
                        <a:pt x="12" y="9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8" y="9"/>
                      </a:lnTo>
                      <a:lnTo>
                        <a:pt x="5" y="1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41" name="Freeform 530"/>
                <p:cNvSpPr>
                  <a:spLocks/>
                </p:cNvSpPr>
                <p:nvPr/>
              </p:nvSpPr>
              <p:spPr bwMode="auto">
                <a:xfrm>
                  <a:off x="2273" y="2123"/>
                  <a:ext cx="7" cy="6"/>
                </a:xfrm>
                <a:custGeom>
                  <a:avLst/>
                  <a:gdLst>
                    <a:gd name="T0" fmla="*/ 0 w 7"/>
                    <a:gd name="T1" fmla="*/ 1 h 6"/>
                    <a:gd name="T2" fmla="*/ 1 w 7"/>
                    <a:gd name="T3" fmla="*/ 1 h 6"/>
                    <a:gd name="T4" fmla="*/ 1 w 7"/>
                    <a:gd name="T5" fmla="*/ 0 h 6"/>
                    <a:gd name="T6" fmla="*/ 6 w 7"/>
                    <a:gd name="T7" fmla="*/ 6 h 6"/>
                    <a:gd name="T8" fmla="*/ 7 w 7"/>
                    <a:gd name="T9" fmla="*/ 5 h 6"/>
                    <a:gd name="T10" fmla="*/ 0 w 7"/>
                    <a:gd name="T11" fmla="*/ 1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6"/>
                    <a:gd name="T20" fmla="*/ 7 w 7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6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6" y="6"/>
                      </a:lnTo>
                      <a:lnTo>
                        <a:pt x="7" y="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42" name="Freeform 531"/>
                <p:cNvSpPr>
                  <a:spLocks/>
                </p:cNvSpPr>
                <p:nvPr/>
              </p:nvSpPr>
              <p:spPr bwMode="auto">
                <a:xfrm>
                  <a:off x="2287" y="2122"/>
                  <a:ext cx="11" cy="19"/>
                </a:xfrm>
                <a:custGeom>
                  <a:avLst/>
                  <a:gdLst>
                    <a:gd name="T0" fmla="*/ 6 w 11"/>
                    <a:gd name="T1" fmla="*/ 0 h 19"/>
                    <a:gd name="T2" fmla="*/ 8 w 11"/>
                    <a:gd name="T3" fmla="*/ 2 h 19"/>
                    <a:gd name="T4" fmla="*/ 9 w 11"/>
                    <a:gd name="T5" fmla="*/ 4 h 19"/>
                    <a:gd name="T6" fmla="*/ 11 w 11"/>
                    <a:gd name="T7" fmla="*/ 9 h 19"/>
                    <a:gd name="T8" fmla="*/ 11 w 11"/>
                    <a:gd name="T9" fmla="*/ 12 h 19"/>
                    <a:gd name="T10" fmla="*/ 10 w 11"/>
                    <a:gd name="T11" fmla="*/ 14 h 19"/>
                    <a:gd name="T12" fmla="*/ 9 w 11"/>
                    <a:gd name="T13" fmla="*/ 16 h 19"/>
                    <a:gd name="T14" fmla="*/ 8 w 11"/>
                    <a:gd name="T15" fmla="*/ 19 h 19"/>
                    <a:gd name="T16" fmla="*/ 1 w 11"/>
                    <a:gd name="T17" fmla="*/ 14 h 19"/>
                    <a:gd name="T18" fmla="*/ 2 w 11"/>
                    <a:gd name="T19" fmla="*/ 13 h 19"/>
                    <a:gd name="T20" fmla="*/ 3 w 11"/>
                    <a:gd name="T21" fmla="*/ 12 h 19"/>
                    <a:gd name="T22" fmla="*/ 3 w 11"/>
                    <a:gd name="T23" fmla="*/ 11 h 19"/>
                    <a:gd name="T24" fmla="*/ 3 w 11"/>
                    <a:gd name="T25" fmla="*/ 10 h 19"/>
                    <a:gd name="T26" fmla="*/ 2 w 11"/>
                    <a:gd name="T27" fmla="*/ 7 h 19"/>
                    <a:gd name="T28" fmla="*/ 1 w 11"/>
                    <a:gd name="T29" fmla="*/ 7 h 19"/>
                    <a:gd name="T30" fmla="*/ 0 w 11"/>
                    <a:gd name="T31" fmla="*/ 5 h 19"/>
                    <a:gd name="T32" fmla="*/ 6 w 11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"/>
                    <a:gd name="T52" fmla="*/ 0 h 19"/>
                    <a:gd name="T53" fmla="*/ 11 w 11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" h="19">
                      <a:moveTo>
                        <a:pt x="6" y="0"/>
                      </a:moveTo>
                      <a:lnTo>
                        <a:pt x="8" y="2"/>
                      </a:lnTo>
                      <a:lnTo>
                        <a:pt x="9" y="4"/>
                      </a:lnTo>
                      <a:lnTo>
                        <a:pt x="11" y="9"/>
                      </a:lnTo>
                      <a:lnTo>
                        <a:pt x="11" y="12"/>
                      </a:lnTo>
                      <a:lnTo>
                        <a:pt x="10" y="14"/>
                      </a:lnTo>
                      <a:lnTo>
                        <a:pt x="9" y="16"/>
                      </a:lnTo>
                      <a:lnTo>
                        <a:pt x="8" y="19"/>
                      </a:lnTo>
                      <a:lnTo>
                        <a:pt x="1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3" y="10"/>
                      </a:lnTo>
                      <a:lnTo>
                        <a:pt x="2" y="7"/>
                      </a:ln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43" name="Freeform 532"/>
                <p:cNvSpPr>
                  <a:spLocks/>
                </p:cNvSpPr>
                <p:nvPr/>
              </p:nvSpPr>
              <p:spPr bwMode="auto">
                <a:xfrm>
                  <a:off x="2287" y="2121"/>
                  <a:ext cx="6" cy="7"/>
                </a:xfrm>
                <a:custGeom>
                  <a:avLst/>
                  <a:gdLst>
                    <a:gd name="T0" fmla="*/ 5 w 6"/>
                    <a:gd name="T1" fmla="*/ 0 h 7"/>
                    <a:gd name="T2" fmla="*/ 6 w 6"/>
                    <a:gd name="T3" fmla="*/ 1 h 7"/>
                    <a:gd name="T4" fmla="*/ 0 w 6"/>
                    <a:gd name="T5" fmla="*/ 6 h 7"/>
                    <a:gd name="T6" fmla="*/ 1 w 6"/>
                    <a:gd name="T7" fmla="*/ 7 h 7"/>
                    <a:gd name="T8" fmla="*/ 5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5" y="0"/>
                      </a:moveTo>
                      <a:lnTo>
                        <a:pt x="6" y="1"/>
                      </a:ln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44" name="Freeform 533"/>
                <p:cNvSpPr>
                  <a:spLocks/>
                </p:cNvSpPr>
                <p:nvPr/>
              </p:nvSpPr>
              <p:spPr bwMode="auto">
                <a:xfrm>
                  <a:off x="2276" y="2135"/>
                  <a:ext cx="18" cy="11"/>
                </a:xfrm>
                <a:custGeom>
                  <a:avLst/>
                  <a:gdLst>
                    <a:gd name="T0" fmla="*/ 18 w 18"/>
                    <a:gd name="T1" fmla="*/ 6 h 11"/>
                    <a:gd name="T2" fmla="*/ 15 w 18"/>
                    <a:gd name="T3" fmla="*/ 9 h 11"/>
                    <a:gd name="T4" fmla="*/ 12 w 18"/>
                    <a:gd name="T5" fmla="*/ 10 h 11"/>
                    <a:gd name="T6" fmla="*/ 10 w 18"/>
                    <a:gd name="T7" fmla="*/ 11 h 11"/>
                    <a:gd name="T8" fmla="*/ 7 w 18"/>
                    <a:gd name="T9" fmla="*/ 11 h 11"/>
                    <a:gd name="T10" fmla="*/ 5 w 18"/>
                    <a:gd name="T11" fmla="*/ 10 h 11"/>
                    <a:gd name="T12" fmla="*/ 2 w 18"/>
                    <a:gd name="T13" fmla="*/ 9 h 11"/>
                    <a:gd name="T14" fmla="*/ 0 w 18"/>
                    <a:gd name="T15" fmla="*/ 8 h 11"/>
                    <a:gd name="T16" fmla="*/ 5 w 18"/>
                    <a:gd name="T17" fmla="*/ 1 h 11"/>
                    <a:gd name="T18" fmla="*/ 6 w 18"/>
                    <a:gd name="T19" fmla="*/ 2 h 11"/>
                    <a:gd name="T20" fmla="*/ 7 w 18"/>
                    <a:gd name="T21" fmla="*/ 3 h 11"/>
                    <a:gd name="T22" fmla="*/ 8 w 18"/>
                    <a:gd name="T23" fmla="*/ 3 h 11"/>
                    <a:gd name="T24" fmla="*/ 9 w 18"/>
                    <a:gd name="T25" fmla="*/ 3 h 11"/>
                    <a:gd name="T26" fmla="*/ 10 w 18"/>
                    <a:gd name="T27" fmla="*/ 3 h 11"/>
                    <a:gd name="T28" fmla="*/ 10 w 18"/>
                    <a:gd name="T29" fmla="*/ 3 h 11"/>
                    <a:gd name="T30" fmla="*/ 13 w 18"/>
                    <a:gd name="T31" fmla="*/ 0 h 11"/>
                    <a:gd name="T32" fmla="*/ 18 w 18"/>
                    <a:gd name="T33" fmla="*/ 6 h 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1"/>
                    <a:gd name="T53" fmla="*/ 18 w 18"/>
                    <a:gd name="T54" fmla="*/ 11 h 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1">
                      <a:moveTo>
                        <a:pt x="18" y="6"/>
                      </a:moveTo>
                      <a:lnTo>
                        <a:pt x="15" y="9"/>
                      </a:lnTo>
                      <a:lnTo>
                        <a:pt x="12" y="10"/>
                      </a:lnTo>
                      <a:lnTo>
                        <a:pt x="10" y="11"/>
                      </a:lnTo>
                      <a:lnTo>
                        <a:pt x="7" y="11"/>
                      </a:lnTo>
                      <a:lnTo>
                        <a:pt x="5" y="10"/>
                      </a:lnTo>
                      <a:lnTo>
                        <a:pt x="2" y="9"/>
                      </a:lnTo>
                      <a:lnTo>
                        <a:pt x="0" y="8"/>
                      </a:lnTo>
                      <a:lnTo>
                        <a:pt x="5" y="1"/>
                      </a:lnTo>
                      <a:lnTo>
                        <a:pt x="6" y="2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0" y="3"/>
                      </a:lnTo>
                      <a:lnTo>
                        <a:pt x="13" y="0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45" name="Freeform 534"/>
                <p:cNvSpPr>
                  <a:spLocks/>
                </p:cNvSpPr>
                <p:nvPr/>
              </p:nvSpPr>
              <p:spPr bwMode="auto">
                <a:xfrm>
                  <a:off x="2288" y="2135"/>
                  <a:ext cx="7" cy="6"/>
                </a:xfrm>
                <a:custGeom>
                  <a:avLst/>
                  <a:gdLst>
                    <a:gd name="T0" fmla="*/ 7 w 7"/>
                    <a:gd name="T1" fmla="*/ 6 h 6"/>
                    <a:gd name="T2" fmla="*/ 6 w 7"/>
                    <a:gd name="T3" fmla="*/ 6 h 6"/>
                    <a:gd name="T4" fmla="*/ 1 w 7"/>
                    <a:gd name="T5" fmla="*/ 0 h 6"/>
                    <a:gd name="T6" fmla="*/ 0 w 7"/>
                    <a:gd name="T7" fmla="*/ 1 h 6"/>
                    <a:gd name="T8" fmla="*/ 7 w 7"/>
                    <a:gd name="T9" fmla="*/ 6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"/>
                    <a:gd name="T17" fmla="*/ 7 w 7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">
                      <a:moveTo>
                        <a:pt x="7" y="6"/>
                      </a:moveTo>
                      <a:lnTo>
                        <a:pt x="6" y="6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7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46" name="Freeform 535"/>
                <p:cNvSpPr>
                  <a:spLocks/>
                </p:cNvSpPr>
                <p:nvPr/>
              </p:nvSpPr>
              <p:spPr bwMode="auto">
                <a:xfrm>
                  <a:off x="2276" y="2136"/>
                  <a:ext cx="5" cy="7"/>
                </a:xfrm>
                <a:custGeom>
                  <a:avLst/>
                  <a:gdLst>
                    <a:gd name="T0" fmla="*/ 0 w 5"/>
                    <a:gd name="T1" fmla="*/ 7 h 7"/>
                    <a:gd name="T2" fmla="*/ 5 w 5"/>
                    <a:gd name="T3" fmla="*/ 1 h 7"/>
                    <a:gd name="T4" fmla="*/ 5 w 5"/>
                    <a:gd name="T5" fmla="*/ 0 h 7"/>
                    <a:gd name="T6" fmla="*/ 0 w 5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7"/>
                    <a:gd name="T14" fmla="*/ 5 w 5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7">
                      <a:moveTo>
                        <a:pt x="0" y="7"/>
                      </a:move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47" name="Freeform 536"/>
                <p:cNvSpPr>
                  <a:spLocks/>
                </p:cNvSpPr>
                <p:nvPr/>
              </p:nvSpPr>
              <p:spPr bwMode="auto">
                <a:xfrm>
                  <a:off x="2339" y="2091"/>
                  <a:ext cx="27" cy="28"/>
                </a:xfrm>
                <a:custGeom>
                  <a:avLst/>
                  <a:gdLst>
                    <a:gd name="T0" fmla="*/ 4 w 27"/>
                    <a:gd name="T1" fmla="*/ 26 h 28"/>
                    <a:gd name="T2" fmla="*/ 2 w 27"/>
                    <a:gd name="T3" fmla="*/ 24 h 28"/>
                    <a:gd name="T4" fmla="*/ 1 w 27"/>
                    <a:gd name="T5" fmla="*/ 22 h 28"/>
                    <a:gd name="T6" fmla="*/ 0 w 27"/>
                    <a:gd name="T7" fmla="*/ 20 h 28"/>
                    <a:gd name="T8" fmla="*/ 0 w 27"/>
                    <a:gd name="T9" fmla="*/ 17 h 28"/>
                    <a:gd name="T10" fmla="*/ 0 w 27"/>
                    <a:gd name="T11" fmla="*/ 14 h 28"/>
                    <a:gd name="T12" fmla="*/ 1 w 27"/>
                    <a:gd name="T13" fmla="*/ 11 h 28"/>
                    <a:gd name="T14" fmla="*/ 2 w 27"/>
                    <a:gd name="T15" fmla="*/ 9 h 28"/>
                    <a:gd name="T16" fmla="*/ 4 w 27"/>
                    <a:gd name="T17" fmla="*/ 6 h 28"/>
                    <a:gd name="T18" fmla="*/ 6 w 27"/>
                    <a:gd name="T19" fmla="*/ 4 h 28"/>
                    <a:gd name="T20" fmla="*/ 8 w 27"/>
                    <a:gd name="T21" fmla="*/ 2 h 28"/>
                    <a:gd name="T22" fmla="*/ 11 w 27"/>
                    <a:gd name="T23" fmla="*/ 1 h 28"/>
                    <a:gd name="T24" fmla="*/ 13 w 27"/>
                    <a:gd name="T25" fmla="*/ 0 h 28"/>
                    <a:gd name="T26" fmla="*/ 16 w 27"/>
                    <a:gd name="T27" fmla="*/ 0 h 28"/>
                    <a:gd name="T28" fmla="*/ 19 w 27"/>
                    <a:gd name="T29" fmla="*/ 0 h 28"/>
                    <a:gd name="T30" fmla="*/ 21 w 27"/>
                    <a:gd name="T31" fmla="*/ 1 h 28"/>
                    <a:gd name="T32" fmla="*/ 23 w 27"/>
                    <a:gd name="T33" fmla="*/ 2 h 28"/>
                    <a:gd name="T34" fmla="*/ 25 w 27"/>
                    <a:gd name="T35" fmla="*/ 4 h 28"/>
                    <a:gd name="T36" fmla="*/ 26 w 27"/>
                    <a:gd name="T37" fmla="*/ 6 h 28"/>
                    <a:gd name="T38" fmla="*/ 27 w 27"/>
                    <a:gd name="T39" fmla="*/ 8 h 28"/>
                    <a:gd name="T40" fmla="*/ 27 w 27"/>
                    <a:gd name="T41" fmla="*/ 11 h 28"/>
                    <a:gd name="T42" fmla="*/ 27 w 27"/>
                    <a:gd name="T43" fmla="*/ 14 h 28"/>
                    <a:gd name="T44" fmla="*/ 26 w 27"/>
                    <a:gd name="T45" fmla="*/ 16 h 28"/>
                    <a:gd name="T46" fmla="*/ 25 w 27"/>
                    <a:gd name="T47" fmla="*/ 19 h 28"/>
                    <a:gd name="T48" fmla="*/ 23 w 27"/>
                    <a:gd name="T49" fmla="*/ 22 h 28"/>
                    <a:gd name="T50" fmla="*/ 21 w 27"/>
                    <a:gd name="T51" fmla="*/ 24 h 28"/>
                    <a:gd name="T52" fmla="*/ 18 w 27"/>
                    <a:gd name="T53" fmla="*/ 26 h 28"/>
                    <a:gd name="T54" fmla="*/ 16 w 27"/>
                    <a:gd name="T55" fmla="*/ 27 h 28"/>
                    <a:gd name="T56" fmla="*/ 13 w 27"/>
                    <a:gd name="T57" fmla="*/ 28 h 28"/>
                    <a:gd name="T58" fmla="*/ 11 w 27"/>
                    <a:gd name="T59" fmla="*/ 28 h 28"/>
                    <a:gd name="T60" fmla="*/ 8 w 27"/>
                    <a:gd name="T61" fmla="*/ 28 h 28"/>
                    <a:gd name="T62" fmla="*/ 6 w 27"/>
                    <a:gd name="T63" fmla="*/ 27 h 28"/>
                    <a:gd name="T64" fmla="*/ 4 w 27"/>
                    <a:gd name="T65" fmla="*/ 26 h 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7"/>
                    <a:gd name="T100" fmla="*/ 0 h 28"/>
                    <a:gd name="T101" fmla="*/ 27 w 27"/>
                    <a:gd name="T102" fmla="*/ 28 h 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7" h="28">
                      <a:moveTo>
                        <a:pt x="4" y="26"/>
                      </a:moveTo>
                      <a:lnTo>
                        <a:pt x="2" y="24"/>
                      </a:lnTo>
                      <a:lnTo>
                        <a:pt x="1" y="22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1" y="11"/>
                      </a:lnTo>
                      <a:lnTo>
                        <a:pt x="2" y="9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11" y="1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1" y="1"/>
                      </a:lnTo>
                      <a:lnTo>
                        <a:pt x="23" y="2"/>
                      </a:lnTo>
                      <a:lnTo>
                        <a:pt x="25" y="4"/>
                      </a:lnTo>
                      <a:lnTo>
                        <a:pt x="26" y="6"/>
                      </a:lnTo>
                      <a:lnTo>
                        <a:pt x="27" y="8"/>
                      </a:lnTo>
                      <a:lnTo>
                        <a:pt x="27" y="11"/>
                      </a:lnTo>
                      <a:lnTo>
                        <a:pt x="27" y="14"/>
                      </a:lnTo>
                      <a:lnTo>
                        <a:pt x="26" y="16"/>
                      </a:lnTo>
                      <a:lnTo>
                        <a:pt x="25" y="19"/>
                      </a:lnTo>
                      <a:lnTo>
                        <a:pt x="23" y="22"/>
                      </a:lnTo>
                      <a:lnTo>
                        <a:pt x="21" y="24"/>
                      </a:lnTo>
                      <a:lnTo>
                        <a:pt x="18" y="26"/>
                      </a:lnTo>
                      <a:lnTo>
                        <a:pt x="16" y="27"/>
                      </a:lnTo>
                      <a:lnTo>
                        <a:pt x="13" y="28"/>
                      </a:lnTo>
                      <a:lnTo>
                        <a:pt x="11" y="28"/>
                      </a:lnTo>
                      <a:lnTo>
                        <a:pt x="8" y="28"/>
                      </a:lnTo>
                      <a:lnTo>
                        <a:pt x="6" y="27"/>
                      </a:lnTo>
                      <a:lnTo>
                        <a:pt x="4" y="2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48" name="Freeform 537"/>
                <p:cNvSpPr>
                  <a:spLocks/>
                </p:cNvSpPr>
                <p:nvPr/>
              </p:nvSpPr>
              <p:spPr bwMode="auto">
                <a:xfrm>
                  <a:off x="2335" y="2095"/>
                  <a:ext cx="11" cy="25"/>
                </a:xfrm>
                <a:custGeom>
                  <a:avLst/>
                  <a:gdLst>
                    <a:gd name="T0" fmla="*/ 5 w 11"/>
                    <a:gd name="T1" fmla="*/ 25 h 25"/>
                    <a:gd name="T2" fmla="*/ 3 w 11"/>
                    <a:gd name="T3" fmla="*/ 23 h 25"/>
                    <a:gd name="T4" fmla="*/ 1 w 11"/>
                    <a:gd name="T5" fmla="*/ 20 h 25"/>
                    <a:gd name="T6" fmla="*/ 0 w 11"/>
                    <a:gd name="T7" fmla="*/ 16 h 25"/>
                    <a:gd name="T8" fmla="*/ 0 w 11"/>
                    <a:gd name="T9" fmla="*/ 13 h 25"/>
                    <a:gd name="T10" fmla="*/ 0 w 11"/>
                    <a:gd name="T11" fmla="*/ 9 h 25"/>
                    <a:gd name="T12" fmla="*/ 1 w 11"/>
                    <a:gd name="T13" fmla="*/ 6 h 25"/>
                    <a:gd name="T14" fmla="*/ 3 w 11"/>
                    <a:gd name="T15" fmla="*/ 3 h 25"/>
                    <a:gd name="T16" fmla="*/ 5 w 11"/>
                    <a:gd name="T17" fmla="*/ 0 h 25"/>
                    <a:gd name="T18" fmla="*/ 11 w 11"/>
                    <a:gd name="T19" fmla="*/ 5 h 25"/>
                    <a:gd name="T20" fmla="*/ 10 w 11"/>
                    <a:gd name="T21" fmla="*/ 7 h 25"/>
                    <a:gd name="T22" fmla="*/ 9 w 11"/>
                    <a:gd name="T23" fmla="*/ 9 h 25"/>
                    <a:gd name="T24" fmla="*/ 8 w 11"/>
                    <a:gd name="T25" fmla="*/ 11 h 25"/>
                    <a:gd name="T26" fmla="*/ 8 w 11"/>
                    <a:gd name="T27" fmla="*/ 13 h 25"/>
                    <a:gd name="T28" fmla="*/ 8 w 11"/>
                    <a:gd name="T29" fmla="*/ 15 h 25"/>
                    <a:gd name="T30" fmla="*/ 8 w 11"/>
                    <a:gd name="T31" fmla="*/ 16 h 25"/>
                    <a:gd name="T32" fmla="*/ 9 w 11"/>
                    <a:gd name="T33" fmla="*/ 18 h 25"/>
                    <a:gd name="T34" fmla="*/ 11 w 11"/>
                    <a:gd name="T35" fmla="*/ 19 h 25"/>
                    <a:gd name="T36" fmla="*/ 5 w 11"/>
                    <a:gd name="T37" fmla="*/ 25 h 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25"/>
                    <a:gd name="T59" fmla="*/ 11 w 11"/>
                    <a:gd name="T60" fmla="*/ 25 h 2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25">
                      <a:moveTo>
                        <a:pt x="5" y="25"/>
                      </a:moveTo>
                      <a:lnTo>
                        <a:pt x="3" y="23"/>
                      </a:lnTo>
                      <a:lnTo>
                        <a:pt x="1" y="20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11" y="5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8" y="16"/>
                      </a:lnTo>
                      <a:lnTo>
                        <a:pt x="9" y="18"/>
                      </a:lnTo>
                      <a:lnTo>
                        <a:pt x="11" y="19"/>
                      </a:lnTo>
                      <a:lnTo>
                        <a:pt x="5" y="2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49" name="Freeform 538"/>
                <p:cNvSpPr>
                  <a:spLocks/>
                </p:cNvSpPr>
                <p:nvPr/>
              </p:nvSpPr>
              <p:spPr bwMode="auto">
                <a:xfrm>
                  <a:off x="2340" y="2087"/>
                  <a:ext cx="24" cy="13"/>
                </a:xfrm>
                <a:custGeom>
                  <a:avLst/>
                  <a:gdLst>
                    <a:gd name="T0" fmla="*/ 0 w 24"/>
                    <a:gd name="T1" fmla="*/ 7 h 13"/>
                    <a:gd name="T2" fmla="*/ 2 w 24"/>
                    <a:gd name="T3" fmla="*/ 5 h 13"/>
                    <a:gd name="T4" fmla="*/ 5 w 24"/>
                    <a:gd name="T5" fmla="*/ 3 h 13"/>
                    <a:gd name="T6" fmla="*/ 8 w 24"/>
                    <a:gd name="T7" fmla="*/ 1 h 13"/>
                    <a:gd name="T8" fmla="*/ 11 w 24"/>
                    <a:gd name="T9" fmla="*/ 0 h 13"/>
                    <a:gd name="T10" fmla="*/ 15 w 24"/>
                    <a:gd name="T11" fmla="*/ 0 h 13"/>
                    <a:gd name="T12" fmla="*/ 18 w 24"/>
                    <a:gd name="T13" fmla="*/ 0 h 13"/>
                    <a:gd name="T14" fmla="*/ 22 w 24"/>
                    <a:gd name="T15" fmla="*/ 1 h 13"/>
                    <a:gd name="T16" fmla="*/ 24 w 24"/>
                    <a:gd name="T17" fmla="*/ 3 h 13"/>
                    <a:gd name="T18" fmla="*/ 20 w 24"/>
                    <a:gd name="T19" fmla="*/ 9 h 13"/>
                    <a:gd name="T20" fmla="*/ 18 w 24"/>
                    <a:gd name="T21" fmla="*/ 8 h 13"/>
                    <a:gd name="T22" fmla="*/ 17 w 24"/>
                    <a:gd name="T23" fmla="*/ 8 h 13"/>
                    <a:gd name="T24" fmla="*/ 15 w 24"/>
                    <a:gd name="T25" fmla="*/ 8 h 13"/>
                    <a:gd name="T26" fmla="*/ 13 w 24"/>
                    <a:gd name="T27" fmla="*/ 8 h 13"/>
                    <a:gd name="T28" fmla="*/ 11 w 24"/>
                    <a:gd name="T29" fmla="*/ 8 h 13"/>
                    <a:gd name="T30" fmla="*/ 9 w 24"/>
                    <a:gd name="T31" fmla="*/ 9 h 13"/>
                    <a:gd name="T32" fmla="*/ 8 w 24"/>
                    <a:gd name="T33" fmla="*/ 11 h 13"/>
                    <a:gd name="T34" fmla="*/ 6 w 24"/>
                    <a:gd name="T35" fmla="*/ 13 h 13"/>
                    <a:gd name="T36" fmla="*/ 0 w 24"/>
                    <a:gd name="T37" fmla="*/ 7 h 1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4"/>
                    <a:gd name="T58" fmla="*/ 0 h 13"/>
                    <a:gd name="T59" fmla="*/ 24 w 24"/>
                    <a:gd name="T60" fmla="*/ 13 h 1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4" h="13">
                      <a:moveTo>
                        <a:pt x="0" y="7"/>
                      </a:moveTo>
                      <a:lnTo>
                        <a:pt x="2" y="5"/>
                      </a:lnTo>
                      <a:lnTo>
                        <a:pt x="5" y="3"/>
                      </a:lnTo>
                      <a:lnTo>
                        <a:pt x="8" y="1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2" y="1"/>
                      </a:lnTo>
                      <a:lnTo>
                        <a:pt x="24" y="3"/>
                      </a:lnTo>
                      <a:lnTo>
                        <a:pt x="20" y="9"/>
                      </a:lnTo>
                      <a:lnTo>
                        <a:pt x="18" y="8"/>
                      </a:lnTo>
                      <a:lnTo>
                        <a:pt x="17" y="8"/>
                      </a:lnTo>
                      <a:lnTo>
                        <a:pt x="15" y="8"/>
                      </a:lnTo>
                      <a:lnTo>
                        <a:pt x="13" y="8"/>
                      </a:lnTo>
                      <a:lnTo>
                        <a:pt x="11" y="8"/>
                      </a:lnTo>
                      <a:lnTo>
                        <a:pt x="9" y="9"/>
                      </a:lnTo>
                      <a:lnTo>
                        <a:pt x="8" y="11"/>
                      </a:lnTo>
                      <a:lnTo>
                        <a:pt x="6" y="13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50" name="Freeform 539"/>
                <p:cNvSpPr>
                  <a:spLocks/>
                </p:cNvSpPr>
                <p:nvPr/>
              </p:nvSpPr>
              <p:spPr bwMode="auto">
                <a:xfrm>
                  <a:off x="2340" y="2094"/>
                  <a:ext cx="6" cy="6"/>
                </a:xfrm>
                <a:custGeom>
                  <a:avLst/>
                  <a:gdLst>
                    <a:gd name="T0" fmla="*/ 0 w 6"/>
                    <a:gd name="T1" fmla="*/ 1 h 6"/>
                    <a:gd name="T2" fmla="*/ 0 w 6"/>
                    <a:gd name="T3" fmla="*/ 0 h 6"/>
                    <a:gd name="T4" fmla="*/ 6 w 6"/>
                    <a:gd name="T5" fmla="*/ 6 h 6"/>
                    <a:gd name="T6" fmla="*/ 0 w 6"/>
                    <a:gd name="T7" fmla="*/ 1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51" name="Freeform 540"/>
                <p:cNvSpPr>
                  <a:spLocks/>
                </p:cNvSpPr>
                <p:nvPr/>
              </p:nvSpPr>
              <p:spPr bwMode="auto">
                <a:xfrm>
                  <a:off x="2358" y="2090"/>
                  <a:ext cx="12" cy="25"/>
                </a:xfrm>
                <a:custGeom>
                  <a:avLst/>
                  <a:gdLst>
                    <a:gd name="T0" fmla="*/ 7 w 12"/>
                    <a:gd name="T1" fmla="*/ 0 h 25"/>
                    <a:gd name="T2" fmla="*/ 9 w 12"/>
                    <a:gd name="T3" fmla="*/ 2 h 25"/>
                    <a:gd name="T4" fmla="*/ 11 w 12"/>
                    <a:gd name="T5" fmla="*/ 6 h 25"/>
                    <a:gd name="T6" fmla="*/ 11 w 12"/>
                    <a:gd name="T7" fmla="*/ 9 h 25"/>
                    <a:gd name="T8" fmla="*/ 12 w 12"/>
                    <a:gd name="T9" fmla="*/ 12 h 25"/>
                    <a:gd name="T10" fmla="*/ 11 w 12"/>
                    <a:gd name="T11" fmla="*/ 15 h 25"/>
                    <a:gd name="T12" fmla="*/ 11 w 12"/>
                    <a:gd name="T13" fmla="*/ 19 h 25"/>
                    <a:gd name="T14" fmla="*/ 9 w 12"/>
                    <a:gd name="T15" fmla="*/ 22 h 25"/>
                    <a:gd name="T16" fmla="*/ 7 w 12"/>
                    <a:gd name="T17" fmla="*/ 25 h 25"/>
                    <a:gd name="T18" fmla="*/ 0 w 12"/>
                    <a:gd name="T19" fmla="*/ 21 h 25"/>
                    <a:gd name="T20" fmla="*/ 2 w 12"/>
                    <a:gd name="T21" fmla="*/ 18 h 25"/>
                    <a:gd name="T22" fmla="*/ 3 w 12"/>
                    <a:gd name="T23" fmla="*/ 16 h 25"/>
                    <a:gd name="T24" fmla="*/ 4 w 12"/>
                    <a:gd name="T25" fmla="*/ 14 h 25"/>
                    <a:gd name="T26" fmla="*/ 4 w 12"/>
                    <a:gd name="T27" fmla="*/ 12 h 25"/>
                    <a:gd name="T28" fmla="*/ 4 w 12"/>
                    <a:gd name="T29" fmla="*/ 10 h 25"/>
                    <a:gd name="T30" fmla="*/ 3 w 12"/>
                    <a:gd name="T31" fmla="*/ 8 h 25"/>
                    <a:gd name="T32" fmla="*/ 2 w 12"/>
                    <a:gd name="T33" fmla="*/ 7 h 25"/>
                    <a:gd name="T34" fmla="*/ 1 w 12"/>
                    <a:gd name="T35" fmla="*/ 6 h 25"/>
                    <a:gd name="T36" fmla="*/ 7 w 12"/>
                    <a:gd name="T37" fmla="*/ 0 h 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25"/>
                    <a:gd name="T59" fmla="*/ 12 w 12"/>
                    <a:gd name="T60" fmla="*/ 25 h 2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25">
                      <a:moveTo>
                        <a:pt x="7" y="0"/>
                      </a:moveTo>
                      <a:lnTo>
                        <a:pt x="9" y="2"/>
                      </a:lnTo>
                      <a:lnTo>
                        <a:pt x="11" y="6"/>
                      </a:lnTo>
                      <a:lnTo>
                        <a:pt x="11" y="9"/>
                      </a:lnTo>
                      <a:lnTo>
                        <a:pt x="12" y="12"/>
                      </a:lnTo>
                      <a:lnTo>
                        <a:pt x="11" y="15"/>
                      </a:lnTo>
                      <a:lnTo>
                        <a:pt x="11" y="19"/>
                      </a:lnTo>
                      <a:lnTo>
                        <a:pt x="9" y="22"/>
                      </a:lnTo>
                      <a:lnTo>
                        <a:pt x="7" y="25"/>
                      </a:lnTo>
                      <a:lnTo>
                        <a:pt x="0" y="21"/>
                      </a:lnTo>
                      <a:lnTo>
                        <a:pt x="2" y="18"/>
                      </a:lnTo>
                      <a:lnTo>
                        <a:pt x="3" y="16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3" y="8"/>
                      </a:lnTo>
                      <a:lnTo>
                        <a:pt x="2" y="7"/>
                      </a:lnTo>
                      <a:lnTo>
                        <a:pt x="1" y="6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52" name="Freeform 541"/>
                <p:cNvSpPr>
                  <a:spLocks/>
                </p:cNvSpPr>
                <p:nvPr/>
              </p:nvSpPr>
              <p:spPr bwMode="auto">
                <a:xfrm>
                  <a:off x="2359" y="2090"/>
                  <a:ext cx="6" cy="6"/>
                </a:xfrm>
                <a:custGeom>
                  <a:avLst/>
                  <a:gdLst>
                    <a:gd name="T0" fmla="*/ 5 w 6"/>
                    <a:gd name="T1" fmla="*/ 0 h 6"/>
                    <a:gd name="T2" fmla="*/ 6 w 6"/>
                    <a:gd name="T3" fmla="*/ 0 h 6"/>
                    <a:gd name="T4" fmla="*/ 0 w 6"/>
                    <a:gd name="T5" fmla="*/ 6 h 6"/>
                    <a:gd name="T6" fmla="*/ 1 w 6"/>
                    <a:gd name="T7" fmla="*/ 6 h 6"/>
                    <a:gd name="T8" fmla="*/ 5 w 6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6"/>
                    <a:gd name="T17" fmla="*/ 6 w 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6">
                      <a:moveTo>
                        <a:pt x="5" y="0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53" name="Freeform 542"/>
                <p:cNvSpPr>
                  <a:spLocks/>
                </p:cNvSpPr>
                <p:nvPr/>
              </p:nvSpPr>
              <p:spPr bwMode="auto">
                <a:xfrm>
                  <a:off x="2341" y="2110"/>
                  <a:ext cx="24" cy="13"/>
                </a:xfrm>
                <a:custGeom>
                  <a:avLst/>
                  <a:gdLst>
                    <a:gd name="T0" fmla="*/ 24 w 24"/>
                    <a:gd name="T1" fmla="*/ 6 h 13"/>
                    <a:gd name="T2" fmla="*/ 21 w 24"/>
                    <a:gd name="T3" fmla="*/ 8 h 13"/>
                    <a:gd name="T4" fmla="*/ 19 w 24"/>
                    <a:gd name="T5" fmla="*/ 10 h 13"/>
                    <a:gd name="T6" fmla="*/ 15 w 24"/>
                    <a:gd name="T7" fmla="*/ 12 h 13"/>
                    <a:gd name="T8" fmla="*/ 12 w 24"/>
                    <a:gd name="T9" fmla="*/ 13 h 13"/>
                    <a:gd name="T10" fmla="*/ 9 w 24"/>
                    <a:gd name="T11" fmla="*/ 13 h 13"/>
                    <a:gd name="T12" fmla="*/ 5 w 24"/>
                    <a:gd name="T13" fmla="*/ 13 h 13"/>
                    <a:gd name="T14" fmla="*/ 2 w 24"/>
                    <a:gd name="T15" fmla="*/ 12 h 13"/>
                    <a:gd name="T16" fmla="*/ 0 w 24"/>
                    <a:gd name="T17" fmla="*/ 10 h 13"/>
                    <a:gd name="T18" fmla="*/ 4 w 24"/>
                    <a:gd name="T19" fmla="*/ 4 h 13"/>
                    <a:gd name="T20" fmla="*/ 6 w 24"/>
                    <a:gd name="T21" fmla="*/ 5 h 13"/>
                    <a:gd name="T22" fmla="*/ 7 w 24"/>
                    <a:gd name="T23" fmla="*/ 5 h 13"/>
                    <a:gd name="T24" fmla="*/ 9 w 24"/>
                    <a:gd name="T25" fmla="*/ 6 h 13"/>
                    <a:gd name="T26" fmla="*/ 10 w 24"/>
                    <a:gd name="T27" fmla="*/ 5 h 13"/>
                    <a:gd name="T28" fmla="*/ 12 w 24"/>
                    <a:gd name="T29" fmla="*/ 5 h 13"/>
                    <a:gd name="T30" fmla="*/ 14 w 24"/>
                    <a:gd name="T31" fmla="*/ 4 h 13"/>
                    <a:gd name="T32" fmla="*/ 16 w 24"/>
                    <a:gd name="T33" fmla="*/ 2 h 13"/>
                    <a:gd name="T34" fmla="*/ 18 w 24"/>
                    <a:gd name="T35" fmla="*/ 0 h 13"/>
                    <a:gd name="T36" fmla="*/ 24 w 24"/>
                    <a:gd name="T37" fmla="*/ 6 h 1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4"/>
                    <a:gd name="T58" fmla="*/ 0 h 13"/>
                    <a:gd name="T59" fmla="*/ 24 w 24"/>
                    <a:gd name="T60" fmla="*/ 13 h 1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4" h="13">
                      <a:moveTo>
                        <a:pt x="24" y="6"/>
                      </a:move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15" y="12"/>
                      </a:lnTo>
                      <a:lnTo>
                        <a:pt x="12" y="13"/>
                      </a:lnTo>
                      <a:lnTo>
                        <a:pt x="9" y="13"/>
                      </a:lnTo>
                      <a:lnTo>
                        <a:pt x="5" y="13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4" y="4"/>
                      </a:lnTo>
                      <a:lnTo>
                        <a:pt x="6" y="5"/>
                      </a:lnTo>
                      <a:lnTo>
                        <a:pt x="7" y="5"/>
                      </a:lnTo>
                      <a:lnTo>
                        <a:pt x="9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4" y="4"/>
                      </a:lnTo>
                      <a:lnTo>
                        <a:pt x="16" y="2"/>
                      </a:lnTo>
                      <a:lnTo>
                        <a:pt x="18" y="0"/>
                      </a:lnTo>
                      <a:lnTo>
                        <a:pt x="24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54" name="Freeform 543"/>
                <p:cNvSpPr>
                  <a:spLocks/>
                </p:cNvSpPr>
                <p:nvPr/>
              </p:nvSpPr>
              <p:spPr bwMode="auto">
                <a:xfrm>
                  <a:off x="2358" y="2110"/>
                  <a:ext cx="7" cy="6"/>
                </a:xfrm>
                <a:custGeom>
                  <a:avLst/>
                  <a:gdLst>
                    <a:gd name="T0" fmla="*/ 7 w 7"/>
                    <a:gd name="T1" fmla="*/ 5 h 6"/>
                    <a:gd name="T2" fmla="*/ 7 w 7"/>
                    <a:gd name="T3" fmla="*/ 6 h 6"/>
                    <a:gd name="T4" fmla="*/ 1 w 7"/>
                    <a:gd name="T5" fmla="*/ 0 h 6"/>
                    <a:gd name="T6" fmla="*/ 0 w 7"/>
                    <a:gd name="T7" fmla="*/ 1 h 6"/>
                    <a:gd name="T8" fmla="*/ 7 w 7"/>
                    <a:gd name="T9" fmla="*/ 5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"/>
                    <a:gd name="T17" fmla="*/ 7 w 7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">
                      <a:moveTo>
                        <a:pt x="7" y="5"/>
                      </a:moveTo>
                      <a:lnTo>
                        <a:pt x="7" y="6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55" name="Freeform 544"/>
                <p:cNvSpPr>
                  <a:spLocks/>
                </p:cNvSpPr>
                <p:nvPr/>
              </p:nvSpPr>
              <p:spPr bwMode="auto">
                <a:xfrm>
                  <a:off x="2340" y="2114"/>
                  <a:ext cx="6" cy="6"/>
                </a:xfrm>
                <a:custGeom>
                  <a:avLst/>
                  <a:gdLst>
                    <a:gd name="T0" fmla="*/ 1 w 6"/>
                    <a:gd name="T1" fmla="*/ 6 h 6"/>
                    <a:gd name="T2" fmla="*/ 0 w 6"/>
                    <a:gd name="T3" fmla="*/ 6 h 6"/>
                    <a:gd name="T4" fmla="*/ 6 w 6"/>
                    <a:gd name="T5" fmla="*/ 0 h 6"/>
                    <a:gd name="T6" fmla="*/ 5 w 6"/>
                    <a:gd name="T7" fmla="*/ 0 h 6"/>
                    <a:gd name="T8" fmla="*/ 1 w 6"/>
                    <a:gd name="T9" fmla="*/ 6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6"/>
                    <a:gd name="T17" fmla="*/ 6 w 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6">
                      <a:moveTo>
                        <a:pt x="1" y="6"/>
                      </a:move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56" name="Freeform 545"/>
                <p:cNvSpPr>
                  <a:spLocks/>
                </p:cNvSpPr>
                <p:nvPr/>
              </p:nvSpPr>
              <p:spPr bwMode="auto">
                <a:xfrm>
                  <a:off x="2483" y="2158"/>
                  <a:ext cx="19" cy="20"/>
                </a:xfrm>
                <a:custGeom>
                  <a:avLst/>
                  <a:gdLst>
                    <a:gd name="T0" fmla="*/ 4 w 19"/>
                    <a:gd name="T1" fmla="*/ 17 h 20"/>
                    <a:gd name="T2" fmla="*/ 2 w 19"/>
                    <a:gd name="T3" fmla="*/ 16 h 20"/>
                    <a:gd name="T4" fmla="*/ 1 w 19"/>
                    <a:gd name="T5" fmla="*/ 14 h 20"/>
                    <a:gd name="T6" fmla="*/ 0 w 19"/>
                    <a:gd name="T7" fmla="*/ 11 h 20"/>
                    <a:gd name="T8" fmla="*/ 0 w 19"/>
                    <a:gd name="T9" fmla="*/ 9 h 20"/>
                    <a:gd name="T10" fmla="*/ 0 w 19"/>
                    <a:gd name="T11" fmla="*/ 7 h 20"/>
                    <a:gd name="T12" fmla="*/ 1 w 19"/>
                    <a:gd name="T13" fmla="*/ 5 h 20"/>
                    <a:gd name="T14" fmla="*/ 2 w 19"/>
                    <a:gd name="T15" fmla="*/ 4 h 20"/>
                    <a:gd name="T16" fmla="*/ 5 w 19"/>
                    <a:gd name="T17" fmla="*/ 1 h 20"/>
                    <a:gd name="T18" fmla="*/ 7 w 19"/>
                    <a:gd name="T19" fmla="*/ 1 h 20"/>
                    <a:gd name="T20" fmla="*/ 8 w 19"/>
                    <a:gd name="T21" fmla="*/ 0 h 20"/>
                    <a:gd name="T22" fmla="*/ 10 w 19"/>
                    <a:gd name="T23" fmla="*/ 0 h 20"/>
                    <a:gd name="T24" fmla="*/ 12 w 19"/>
                    <a:gd name="T25" fmla="*/ 1 h 20"/>
                    <a:gd name="T26" fmla="*/ 14 w 19"/>
                    <a:gd name="T27" fmla="*/ 1 h 20"/>
                    <a:gd name="T28" fmla="*/ 16 w 19"/>
                    <a:gd name="T29" fmla="*/ 3 h 20"/>
                    <a:gd name="T30" fmla="*/ 17 w 19"/>
                    <a:gd name="T31" fmla="*/ 4 h 20"/>
                    <a:gd name="T32" fmla="*/ 18 w 19"/>
                    <a:gd name="T33" fmla="*/ 6 h 20"/>
                    <a:gd name="T34" fmla="*/ 19 w 19"/>
                    <a:gd name="T35" fmla="*/ 9 h 20"/>
                    <a:gd name="T36" fmla="*/ 19 w 19"/>
                    <a:gd name="T37" fmla="*/ 11 h 20"/>
                    <a:gd name="T38" fmla="*/ 19 w 19"/>
                    <a:gd name="T39" fmla="*/ 13 h 20"/>
                    <a:gd name="T40" fmla="*/ 18 w 19"/>
                    <a:gd name="T41" fmla="*/ 15 h 20"/>
                    <a:gd name="T42" fmla="*/ 17 w 19"/>
                    <a:gd name="T43" fmla="*/ 16 h 20"/>
                    <a:gd name="T44" fmla="*/ 14 w 19"/>
                    <a:gd name="T45" fmla="*/ 19 h 20"/>
                    <a:gd name="T46" fmla="*/ 13 w 19"/>
                    <a:gd name="T47" fmla="*/ 19 h 20"/>
                    <a:gd name="T48" fmla="*/ 11 w 19"/>
                    <a:gd name="T49" fmla="*/ 20 h 20"/>
                    <a:gd name="T50" fmla="*/ 9 w 19"/>
                    <a:gd name="T51" fmla="*/ 20 h 20"/>
                    <a:gd name="T52" fmla="*/ 7 w 19"/>
                    <a:gd name="T53" fmla="*/ 19 h 20"/>
                    <a:gd name="T54" fmla="*/ 5 w 19"/>
                    <a:gd name="T55" fmla="*/ 19 h 20"/>
                    <a:gd name="T56" fmla="*/ 4 w 19"/>
                    <a:gd name="T57" fmla="*/ 17 h 2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9"/>
                    <a:gd name="T88" fmla="*/ 0 h 20"/>
                    <a:gd name="T89" fmla="*/ 19 w 19"/>
                    <a:gd name="T90" fmla="*/ 20 h 2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9" h="20">
                      <a:moveTo>
                        <a:pt x="4" y="17"/>
                      </a:moveTo>
                      <a:lnTo>
                        <a:pt x="2" y="16"/>
                      </a:lnTo>
                      <a:lnTo>
                        <a:pt x="1" y="14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5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6" y="3"/>
                      </a:lnTo>
                      <a:lnTo>
                        <a:pt x="17" y="4"/>
                      </a:lnTo>
                      <a:lnTo>
                        <a:pt x="18" y="6"/>
                      </a:lnTo>
                      <a:lnTo>
                        <a:pt x="19" y="9"/>
                      </a:lnTo>
                      <a:lnTo>
                        <a:pt x="19" y="11"/>
                      </a:lnTo>
                      <a:lnTo>
                        <a:pt x="19" y="13"/>
                      </a:lnTo>
                      <a:lnTo>
                        <a:pt x="18" y="15"/>
                      </a:lnTo>
                      <a:lnTo>
                        <a:pt x="17" y="16"/>
                      </a:lnTo>
                      <a:lnTo>
                        <a:pt x="14" y="19"/>
                      </a:lnTo>
                      <a:lnTo>
                        <a:pt x="13" y="19"/>
                      </a:lnTo>
                      <a:lnTo>
                        <a:pt x="11" y="20"/>
                      </a:lnTo>
                      <a:lnTo>
                        <a:pt x="9" y="20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4" y="1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57" name="Freeform 546"/>
                <p:cNvSpPr>
                  <a:spLocks/>
                </p:cNvSpPr>
                <p:nvPr/>
              </p:nvSpPr>
              <p:spPr bwMode="auto">
                <a:xfrm>
                  <a:off x="2479" y="2160"/>
                  <a:ext cx="11" cy="18"/>
                </a:xfrm>
                <a:custGeom>
                  <a:avLst/>
                  <a:gdLst>
                    <a:gd name="T0" fmla="*/ 5 w 11"/>
                    <a:gd name="T1" fmla="*/ 18 h 18"/>
                    <a:gd name="T2" fmla="*/ 3 w 11"/>
                    <a:gd name="T3" fmla="*/ 17 h 18"/>
                    <a:gd name="T4" fmla="*/ 2 w 11"/>
                    <a:gd name="T5" fmla="*/ 14 h 18"/>
                    <a:gd name="T6" fmla="*/ 0 w 11"/>
                    <a:gd name="T7" fmla="*/ 10 h 18"/>
                    <a:gd name="T8" fmla="*/ 0 w 11"/>
                    <a:gd name="T9" fmla="*/ 6 h 18"/>
                    <a:gd name="T10" fmla="*/ 1 w 11"/>
                    <a:gd name="T11" fmla="*/ 4 h 18"/>
                    <a:gd name="T12" fmla="*/ 2 w 11"/>
                    <a:gd name="T13" fmla="*/ 2 h 18"/>
                    <a:gd name="T14" fmla="*/ 3 w 11"/>
                    <a:gd name="T15" fmla="*/ 0 h 18"/>
                    <a:gd name="T16" fmla="*/ 9 w 11"/>
                    <a:gd name="T17" fmla="*/ 4 h 18"/>
                    <a:gd name="T18" fmla="*/ 9 w 11"/>
                    <a:gd name="T19" fmla="*/ 5 h 18"/>
                    <a:gd name="T20" fmla="*/ 8 w 11"/>
                    <a:gd name="T21" fmla="*/ 6 h 18"/>
                    <a:gd name="T22" fmla="*/ 8 w 11"/>
                    <a:gd name="T23" fmla="*/ 7 h 18"/>
                    <a:gd name="T24" fmla="*/ 8 w 11"/>
                    <a:gd name="T25" fmla="*/ 8 h 18"/>
                    <a:gd name="T26" fmla="*/ 9 w 11"/>
                    <a:gd name="T27" fmla="*/ 11 h 18"/>
                    <a:gd name="T28" fmla="*/ 9 w 11"/>
                    <a:gd name="T29" fmla="*/ 12 h 18"/>
                    <a:gd name="T30" fmla="*/ 11 w 11"/>
                    <a:gd name="T31" fmla="*/ 13 h 18"/>
                    <a:gd name="T32" fmla="*/ 5 w 11"/>
                    <a:gd name="T33" fmla="*/ 18 h 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"/>
                    <a:gd name="T52" fmla="*/ 0 h 18"/>
                    <a:gd name="T53" fmla="*/ 11 w 11"/>
                    <a:gd name="T54" fmla="*/ 18 h 1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" h="18">
                      <a:moveTo>
                        <a:pt x="5" y="18"/>
                      </a:moveTo>
                      <a:lnTo>
                        <a:pt x="3" y="17"/>
                      </a:lnTo>
                      <a:lnTo>
                        <a:pt x="2" y="14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9" y="4"/>
                      </a:lnTo>
                      <a:lnTo>
                        <a:pt x="9" y="5"/>
                      </a:lnTo>
                      <a:lnTo>
                        <a:pt x="8" y="6"/>
                      </a:lnTo>
                      <a:lnTo>
                        <a:pt x="8" y="7"/>
                      </a:lnTo>
                      <a:lnTo>
                        <a:pt x="8" y="8"/>
                      </a:lnTo>
                      <a:lnTo>
                        <a:pt x="9" y="11"/>
                      </a:lnTo>
                      <a:lnTo>
                        <a:pt x="9" y="12"/>
                      </a:lnTo>
                      <a:lnTo>
                        <a:pt x="11" y="13"/>
                      </a:lnTo>
                      <a:lnTo>
                        <a:pt x="5" y="18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58" name="Freeform 547"/>
                <p:cNvSpPr>
                  <a:spLocks/>
                </p:cNvSpPr>
                <p:nvPr/>
              </p:nvSpPr>
              <p:spPr bwMode="auto">
                <a:xfrm>
                  <a:off x="2483" y="2154"/>
                  <a:ext cx="18" cy="11"/>
                </a:xfrm>
                <a:custGeom>
                  <a:avLst/>
                  <a:gdLst>
                    <a:gd name="T0" fmla="*/ 0 w 18"/>
                    <a:gd name="T1" fmla="*/ 5 h 11"/>
                    <a:gd name="T2" fmla="*/ 3 w 18"/>
                    <a:gd name="T3" fmla="*/ 2 h 11"/>
                    <a:gd name="T4" fmla="*/ 6 w 18"/>
                    <a:gd name="T5" fmla="*/ 1 h 11"/>
                    <a:gd name="T6" fmla="*/ 8 w 18"/>
                    <a:gd name="T7" fmla="*/ 0 h 11"/>
                    <a:gd name="T8" fmla="*/ 11 w 18"/>
                    <a:gd name="T9" fmla="*/ 0 h 11"/>
                    <a:gd name="T10" fmla="*/ 13 w 18"/>
                    <a:gd name="T11" fmla="*/ 1 h 11"/>
                    <a:gd name="T12" fmla="*/ 16 w 18"/>
                    <a:gd name="T13" fmla="*/ 2 h 11"/>
                    <a:gd name="T14" fmla="*/ 18 w 18"/>
                    <a:gd name="T15" fmla="*/ 3 h 11"/>
                    <a:gd name="T16" fmla="*/ 13 w 18"/>
                    <a:gd name="T17" fmla="*/ 10 h 11"/>
                    <a:gd name="T18" fmla="*/ 12 w 18"/>
                    <a:gd name="T19" fmla="*/ 9 h 11"/>
                    <a:gd name="T20" fmla="*/ 11 w 18"/>
                    <a:gd name="T21" fmla="*/ 9 h 11"/>
                    <a:gd name="T22" fmla="*/ 10 w 18"/>
                    <a:gd name="T23" fmla="*/ 8 h 11"/>
                    <a:gd name="T24" fmla="*/ 9 w 18"/>
                    <a:gd name="T25" fmla="*/ 8 h 11"/>
                    <a:gd name="T26" fmla="*/ 7 w 18"/>
                    <a:gd name="T27" fmla="*/ 9 h 11"/>
                    <a:gd name="T28" fmla="*/ 7 w 18"/>
                    <a:gd name="T29" fmla="*/ 9 h 11"/>
                    <a:gd name="T30" fmla="*/ 5 w 18"/>
                    <a:gd name="T31" fmla="*/ 11 h 11"/>
                    <a:gd name="T32" fmla="*/ 0 w 18"/>
                    <a:gd name="T33" fmla="*/ 5 h 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1"/>
                    <a:gd name="T53" fmla="*/ 18 w 18"/>
                    <a:gd name="T54" fmla="*/ 11 h 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1">
                      <a:moveTo>
                        <a:pt x="0" y="5"/>
                      </a:move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3" y="1"/>
                      </a:lnTo>
                      <a:lnTo>
                        <a:pt x="16" y="2"/>
                      </a:lnTo>
                      <a:lnTo>
                        <a:pt x="18" y="3"/>
                      </a:lnTo>
                      <a:lnTo>
                        <a:pt x="13" y="10"/>
                      </a:lnTo>
                      <a:lnTo>
                        <a:pt x="12" y="9"/>
                      </a:lnTo>
                      <a:lnTo>
                        <a:pt x="11" y="9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7" y="9"/>
                      </a:lnTo>
                      <a:lnTo>
                        <a:pt x="5" y="1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59" name="Freeform 548"/>
                <p:cNvSpPr>
                  <a:spLocks/>
                </p:cNvSpPr>
                <p:nvPr/>
              </p:nvSpPr>
              <p:spPr bwMode="auto">
                <a:xfrm>
                  <a:off x="2482" y="2159"/>
                  <a:ext cx="6" cy="6"/>
                </a:xfrm>
                <a:custGeom>
                  <a:avLst/>
                  <a:gdLst>
                    <a:gd name="T0" fmla="*/ 0 w 6"/>
                    <a:gd name="T1" fmla="*/ 1 h 6"/>
                    <a:gd name="T2" fmla="*/ 0 w 6"/>
                    <a:gd name="T3" fmla="*/ 0 h 6"/>
                    <a:gd name="T4" fmla="*/ 1 w 6"/>
                    <a:gd name="T5" fmla="*/ 0 h 6"/>
                    <a:gd name="T6" fmla="*/ 6 w 6"/>
                    <a:gd name="T7" fmla="*/ 6 h 6"/>
                    <a:gd name="T8" fmla="*/ 6 w 6"/>
                    <a:gd name="T9" fmla="*/ 5 h 6"/>
                    <a:gd name="T10" fmla="*/ 0 w 6"/>
                    <a:gd name="T11" fmla="*/ 1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6"/>
                    <a:gd name="T20" fmla="*/ 6 w 6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6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6" y="6"/>
                      </a:lnTo>
                      <a:lnTo>
                        <a:pt x="6" y="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60" name="Freeform 549"/>
                <p:cNvSpPr>
                  <a:spLocks/>
                </p:cNvSpPr>
                <p:nvPr/>
              </p:nvSpPr>
              <p:spPr bwMode="auto">
                <a:xfrm>
                  <a:off x="2496" y="2158"/>
                  <a:ext cx="10" cy="19"/>
                </a:xfrm>
                <a:custGeom>
                  <a:avLst/>
                  <a:gdLst>
                    <a:gd name="T0" fmla="*/ 5 w 10"/>
                    <a:gd name="T1" fmla="*/ 0 h 19"/>
                    <a:gd name="T2" fmla="*/ 7 w 10"/>
                    <a:gd name="T3" fmla="*/ 1 h 19"/>
                    <a:gd name="T4" fmla="*/ 9 w 10"/>
                    <a:gd name="T5" fmla="*/ 4 h 19"/>
                    <a:gd name="T6" fmla="*/ 10 w 10"/>
                    <a:gd name="T7" fmla="*/ 8 h 19"/>
                    <a:gd name="T8" fmla="*/ 10 w 10"/>
                    <a:gd name="T9" fmla="*/ 12 h 19"/>
                    <a:gd name="T10" fmla="*/ 10 w 10"/>
                    <a:gd name="T11" fmla="*/ 14 h 19"/>
                    <a:gd name="T12" fmla="*/ 9 w 10"/>
                    <a:gd name="T13" fmla="*/ 16 h 19"/>
                    <a:gd name="T14" fmla="*/ 7 w 10"/>
                    <a:gd name="T15" fmla="*/ 19 h 19"/>
                    <a:gd name="T16" fmla="*/ 1 w 10"/>
                    <a:gd name="T17" fmla="*/ 14 h 19"/>
                    <a:gd name="T18" fmla="*/ 1 w 10"/>
                    <a:gd name="T19" fmla="*/ 13 h 19"/>
                    <a:gd name="T20" fmla="*/ 2 w 10"/>
                    <a:gd name="T21" fmla="*/ 12 h 19"/>
                    <a:gd name="T22" fmla="*/ 2 w 10"/>
                    <a:gd name="T23" fmla="*/ 11 h 19"/>
                    <a:gd name="T24" fmla="*/ 2 w 10"/>
                    <a:gd name="T25" fmla="*/ 10 h 19"/>
                    <a:gd name="T26" fmla="*/ 1 w 10"/>
                    <a:gd name="T27" fmla="*/ 7 h 19"/>
                    <a:gd name="T28" fmla="*/ 1 w 10"/>
                    <a:gd name="T29" fmla="*/ 6 h 19"/>
                    <a:gd name="T30" fmla="*/ 0 w 10"/>
                    <a:gd name="T31" fmla="*/ 5 h 19"/>
                    <a:gd name="T32" fmla="*/ 5 w 10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9"/>
                    <a:gd name="T53" fmla="*/ 10 w 10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9">
                      <a:moveTo>
                        <a:pt x="5" y="0"/>
                      </a:moveTo>
                      <a:lnTo>
                        <a:pt x="7" y="1"/>
                      </a:lnTo>
                      <a:lnTo>
                        <a:pt x="9" y="4"/>
                      </a:lnTo>
                      <a:lnTo>
                        <a:pt x="10" y="8"/>
                      </a:lnTo>
                      <a:lnTo>
                        <a:pt x="10" y="12"/>
                      </a:lnTo>
                      <a:lnTo>
                        <a:pt x="10" y="14"/>
                      </a:lnTo>
                      <a:lnTo>
                        <a:pt x="9" y="16"/>
                      </a:lnTo>
                      <a:lnTo>
                        <a:pt x="7" y="19"/>
                      </a:lnTo>
                      <a:lnTo>
                        <a:pt x="1" y="14"/>
                      </a:lnTo>
                      <a:lnTo>
                        <a:pt x="1" y="13"/>
                      </a:lnTo>
                      <a:lnTo>
                        <a:pt x="2" y="12"/>
                      </a:lnTo>
                      <a:lnTo>
                        <a:pt x="2" y="11"/>
                      </a:lnTo>
                      <a:lnTo>
                        <a:pt x="2" y="10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61" name="Freeform 550"/>
                <p:cNvSpPr>
                  <a:spLocks/>
                </p:cNvSpPr>
                <p:nvPr/>
              </p:nvSpPr>
              <p:spPr bwMode="auto">
                <a:xfrm>
                  <a:off x="2496" y="2157"/>
                  <a:ext cx="5" cy="7"/>
                </a:xfrm>
                <a:custGeom>
                  <a:avLst/>
                  <a:gdLst>
                    <a:gd name="T0" fmla="*/ 5 w 5"/>
                    <a:gd name="T1" fmla="*/ 0 h 7"/>
                    <a:gd name="T2" fmla="*/ 5 w 5"/>
                    <a:gd name="T3" fmla="*/ 1 h 7"/>
                    <a:gd name="T4" fmla="*/ 0 w 5"/>
                    <a:gd name="T5" fmla="*/ 6 h 7"/>
                    <a:gd name="T6" fmla="*/ 0 w 5"/>
                    <a:gd name="T7" fmla="*/ 7 h 7"/>
                    <a:gd name="T8" fmla="*/ 5 w 5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7"/>
                    <a:gd name="T17" fmla="*/ 5 w 5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7">
                      <a:moveTo>
                        <a:pt x="5" y="0"/>
                      </a:moveTo>
                      <a:lnTo>
                        <a:pt x="5" y="1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62" name="Freeform 551"/>
                <p:cNvSpPr>
                  <a:spLocks/>
                </p:cNvSpPr>
                <p:nvPr/>
              </p:nvSpPr>
              <p:spPr bwMode="auto">
                <a:xfrm>
                  <a:off x="2485" y="2171"/>
                  <a:ext cx="18" cy="11"/>
                </a:xfrm>
                <a:custGeom>
                  <a:avLst/>
                  <a:gdLst>
                    <a:gd name="T0" fmla="*/ 18 w 18"/>
                    <a:gd name="T1" fmla="*/ 6 h 11"/>
                    <a:gd name="T2" fmla="*/ 15 w 18"/>
                    <a:gd name="T3" fmla="*/ 9 h 11"/>
                    <a:gd name="T4" fmla="*/ 12 w 18"/>
                    <a:gd name="T5" fmla="*/ 10 h 11"/>
                    <a:gd name="T6" fmla="*/ 9 w 18"/>
                    <a:gd name="T7" fmla="*/ 11 h 11"/>
                    <a:gd name="T8" fmla="*/ 7 w 18"/>
                    <a:gd name="T9" fmla="*/ 11 h 11"/>
                    <a:gd name="T10" fmla="*/ 4 w 18"/>
                    <a:gd name="T11" fmla="*/ 10 h 11"/>
                    <a:gd name="T12" fmla="*/ 1 w 18"/>
                    <a:gd name="T13" fmla="*/ 9 h 11"/>
                    <a:gd name="T14" fmla="*/ 0 w 18"/>
                    <a:gd name="T15" fmla="*/ 8 h 11"/>
                    <a:gd name="T16" fmla="*/ 4 w 18"/>
                    <a:gd name="T17" fmla="*/ 1 h 11"/>
                    <a:gd name="T18" fmla="*/ 5 w 18"/>
                    <a:gd name="T19" fmla="*/ 2 h 11"/>
                    <a:gd name="T20" fmla="*/ 6 w 18"/>
                    <a:gd name="T21" fmla="*/ 3 h 11"/>
                    <a:gd name="T22" fmla="*/ 8 w 18"/>
                    <a:gd name="T23" fmla="*/ 3 h 11"/>
                    <a:gd name="T24" fmla="*/ 8 w 18"/>
                    <a:gd name="T25" fmla="*/ 3 h 11"/>
                    <a:gd name="T26" fmla="*/ 9 w 18"/>
                    <a:gd name="T27" fmla="*/ 3 h 11"/>
                    <a:gd name="T28" fmla="*/ 10 w 18"/>
                    <a:gd name="T29" fmla="*/ 2 h 11"/>
                    <a:gd name="T30" fmla="*/ 12 w 18"/>
                    <a:gd name="T31" fmla="*/ 0 h 11"/>
                    <a:gd name="T32" fmla="*/ 18 w 18"/>
                    <a:gd name="T33" fmla="*/ 6 h 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1"/>
                    <a:gd name="T53" fmla="*/ 18 w 18"/>
                    <a:gd name="T54" fmla="*/ 11 h 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1">
                      <a:moveTo>
                        <a:pt x="18" y="6"/>
                      </a:moveTo>
                      <a:lnTo>
                        <a:pt x="15" y="9"/>
                      </a:lnTo>
                      <a:lnTo>
                        <a:pt x="12" y="10"/>
                      </a:lnTo>
                      <a:lnTo>
                        <a:pt x="9" y="11"/>
                      </a:lnTo>
                      <a:lnTo>
                        <a:pt x="7" y="11"/>
                      </a:lnTo>
                      <a:lnTo>
                        <a:pt x="4" y="10"/>
                      </a:lnTo>
                      <a:lnTo>
                        <a:pt x="1" y="9"/>
                      </a:lnTo>
                      <a:lnTo>
                        <a:pt x="0" y="8"/>
                      </a:lnTo>
                      <a:lnTo>
                        <a:pt x="4" y="1"/>
                      </a:lnTo>
                      <a:lnTo>
                        <a:pt x="5" y="2"/>
                      </a:lnTo>
                      <a:lnTo>
                        <a:pt x="6" y="3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0" y="2"/>
                      </a:lnTo>
                      <a:lnTo>
                        <a:pt x="12" y="0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63" name="Freeform 552"/>
                <p:cNvSpPr>
                  <a:spLocks/>
                </p:cNvSpPr>
                <p:nvPr/>
              </p:nvSpPr>
              <p:spPr bwMode="auto">
                <a:xfrm>
                  <a:off x="2497" y="2171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0 w 6"/>
                    <a:gd name="T3" fmla="*/ 0 h 6"/>
                    <a:gd name="T4" fmla="*/ 0 w 6"/>
                    <a:gd name="T5" fmla="*/ 1 h 6"/>
                    <a:gd name="T6" fmla="*/ 6 w 6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6" y="6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64" name="Freeform 553"/>
                <p:cNvSpPr>
                  <a:spLocks/>
                </p:cNvSpPr>
                <p:nvPr/>
              </p:nvSpPr>
              <p:spPr bwMode="auto">
                <a:xfrm>
                  <a:off x="2484" y="2172"/>
                  <a:ext cx="6" cy="7"/>
                </a:xfrm>
                <a:custGeom>
                  <a:avLst/>
                  <a:gdLst>
                    <a:gd name="T0" fmla="*/ 1 w 6"/>
                    <a:gd name="T1" fmla="*/ 7 h 7"/>
                    <a:gd name="T2" fmla="*/ 0 w 6"/>
                    <a:gd name="T3" fmla="*/ 6 h 7"/>
                    <a:gd name="T4" fmla="*/ 6 w 6"/>
                    <a:gd name="T5" fmla="*/ 1 h 7"/>
                    <a:gd name="T6" fmla="*/ 5 w 6"/>
                    <a:gd name="T7" fmla="*/ 0 h 7"/>
                    <a:gd name="T8" fmla="*/ 1 w 6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1" y="7"/>
                      </a:moveTo>
                      <a:lnTo>
                        <a:pt x="0" y="6"/>
                      </a:lnTo>
                      <a:lnTo>
                        <a:pt x="6" y="1"/>
                      </a:lnTo>
                      <a:lnTo>
                        <a:pt x="5" y="0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65" name="Freeform 554"/>
                <p:cNvSpPr>
                  <a:spLocks/>
                </p:cNvSpPr>
                <p:nvPr/>
              </p:nvSpPr>
              <p:spPr bwMode="auto">
                <a:xfrm>
                  <a:off x="2298" y="2029"/>
                  <a:ext cx="19" cy="19"/>
                </a:xfrm>
                <a:custGeom>
                  <a:avLst/>
                  <a:gdLst>
                    <a:gd name="T0" fmla="*/ 4 w 19"/>
                    <a:gd name="T1" fmla="*/ 17 h 19"/>
                    <a:gd name="T2" fmla="*/ 3 w 19"/>
                    <a:gd name="T3" fmla="*/ 16 h 19"/>
                    <a:gd name="T4" fmla="*/ 2 w 19"/>
                    <a:gd name="T5" fmla="*/ 14 h 19"/>
                    <a:gd name="T6" fmla="*/ 1 w 19"/>
                    <a:gd name="T7" fmla="*/ 11 h 19"/>
                    <a:gd name="T8" fmla="*/ 0 w 19"/>
                    <a:gd name="T9" fmla="*/ 9 h 19"/>
                    <a:gd name="T10" fmla="*/ 1 w 19"/>
                    <a:gd name="T11" fmla="*/ 7 h 19"/>
                    <a:gd name="T12" fmla="*/ 1 w 19"/>
                    <a:gd name="T13" fmla="*/ 5 h 19"/>
                    <a:gd name="T14" fmla="*/ 2 w 19"/>
                    <a:gd name="T15" fmla="*/ 3 h 19"/>
                    <a:gd name="T16" fmla="*/ 5 w 19"/>
                    <a:gd name="T17" fmla="*/ 1 h 19"/>
                    <a:gd name="T18" fmla="*/ 7 w 19"/>
                    <a:gd name="T19" fmla="*/ 0 h 19"/>
                    <a:gd name="T20" fmla="*/ 9 w 19"/>
                    <a:gd name="T21" fmla="*/ 0 h 19"/>
                    <a:gd name="T22" fmla="*/ 11 w 19"/>
                    <a:gd name="T23" fmla="*/ 0 h 19"/>
                    <a:gd name="T24" fmla="*/ 12 w 19"/>
                    <a:gd name="T25" fmla="*/ 0 h 19"/>
                    <a:gd name="T26" fmla="*/ 14 w 19"/>
                    <a:gd name="T27" fmla="*/ 1 h 19"/>
                    <a:gd name="T28" fmla="*/ 16 w 19"/>
                    <a:gd name="T29" fmla="*/ 2 h 19"/>
                    <a:gd name="T30" fmla="*/ 17 w 19"/>
                    <a:gd name="T31" fmla="*/ 4 h 19"/>
                    <a:gd name="T32" fmla="*/ 18 w 19"/>
                    <a:gd name="T33" fmla="*/ 5 h 19"/>
                    <a:gd name="T34" fmla="*/ 19 w 19"/>
                    <a:gd name="T35" fmla="*/ 9 h 19"/>
                    <a:gd name="T36" fmla="*/ 19 w 19"/>
                    <a:gd name="T37" fmla="*/ 11 h 19"/>
                    <a:gd name="T38" fmla="*/ 19 w 19"/>
                    <a:gd name="T39" fmla="*/ 13 h 19"/>
                    <a:gd name="T40" fmla="*/ 19 w 19"/>
                    <a:gd name="T41" fmla="*/ 14 h 19"/>
                    <a:gd name="T42" fmla="*/ 18 w 19"/>
                    <a:gd name="T43" fmla="*/ 16 h 19"/>
                    <a:gd name="T44" fmla="*/ 15 w 19"/>
                    <a:gd name="T45" fmla="*/ 18 h 19"/>
                    <a:gd name="T46" fmla="*/ 13 w 19"/>
                    <a:gd name="T47" fmla="*/ 19 h 19"/>
                    <a:gd name="T48" fmla="*/ 11 w 19"/>
                    <a:gd name="T49" fmla="*/ 19 h 19"/>
                    <a:gd name="T50" fmla="*/ 9 w 19"/>
                    <a:gd name="T51" fmla="*/ 19 h 19"/>
                    <a:gd name="T52" fmla="*/ 8 w 19"/>
                    <a:gd name="T53" fmla="*/ 19 h 19"/>
                    <a:gd name="T54" fmla="*/ 6 w 19"/>
                    <a:gd name="T55" fmla="*/ 18 h 19"/>
                    <a:gd name="T56" fmla="*/ 4 w 19"/>
                    <a:gd name="T57" fmla="*/ 17 h 1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9"/>
                    <a:gd name="T88" fmla="*/ 0 h 19"/>
                    <a:gd name="T89" fmla="*/ 19 w 19"/>
                    <a:gd name="T90" fmla="*/ 19 h 1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9" h="19">
                      <a:moveTo>
                        <a:pt x="4" y="17"/>
                      </a:moveTo>
                      <a:lnTo>
                        <a:pt x="3" y="16"/>
                      </a:lnTo>
                      <a:lnTo>
                        <a:pt x="2" y="14"/>
                      </a:lnTo>
                      <a:lnTo>
                        <a:pt x="1" y="11"/>
                      </a:lnTo>
                      <a:lnTo>
                        <a:pt x="0" y="9"/>
                      </a:lnTo>
                      <a:lnTo>
                        <a:pt x="1" y="7"/>
                      </a:lnTo>
                      <a:lnTo>
                        <a:pt x="1" y="5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4" y="1"/>
                      </a:lnTo>
                      <a:lnTo>
                        <a:pt x="16" y="2"/>
                      </a:lnTo>
                      <a:lnTo>
                        <a:pt x="17" y="4"/>
                      </a:lnTo>
                      <a:lnTo>
                        <a:pt x="18" y="5"/>
                      </a:lnTo>
                      <a:lnTo>
                        <a:pt x="19" y="9"/>
                      </a:lnTo>
                      <a:lnTo>
                        <a:pt x="19" y="11"/>
                      </a:lnTo>
                      <a:lnTo>
                        <a:pt x="19" y="13"/>
                      </a:lnTo>
                      <a:lnTo>
                        <a:pt x="19" y="14"/>
                      </a:lnTo>
                      <a:lnTo>
                        <a:pt x="18" y="16"/>
                      </a:lnTo>
                      <a:lnTo>
                        <a:pt x="15" y="18"/>
                      </a:lnTo>
                      <a:lnTo>
                        <a:pt x="13" y="19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19"/>
                      </a:lnTo>
                      <a:lnTo>
                        <a:pt x="6" y="18"/>
                      </a:lnTo>
                      <a:lnTo>
                        <a:pt x="4" y="1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66" name="Freeform 555"/>
                <p:cNvSpPr>
                  <a:spLocks/>
                </p:cNvSpPr>
                <p:nvPr/>
              </p:nvSpPr>
              <p:spPr bwMode="auto">
                <a:xfrm>
                  <a:off x="2294" y="2030"/>
                  <a:ext cx="11" cy="19"/>
                </a:xfrm>
                <a:custGeom>
                  <a:avLst/>
                  <a:gdLst>
                    <a:gd name="T0" fmla="*/ 5 w 11"/>
                    <a:gd name="T1" fmla="*/ 19 h 19"/>
                    <a:gd name="T2" fmla="*/ 4 w 11"/>
                    <a:gd name="T3" fmla="*/ 17 h 19"/>
                    <a:gd name="T4" fmla="*/ 2 w 11"/>
                    <a:gd name="T5" fmla="*/ 15 h 19"/>
                    <a:gd name="T6" fmla="*/ 1 w 11"/>
                    <a:gd name="T7" fmla="*/ 11 h 19"/>
                    <a:gd name="T8" fmla="*/ 0 w 11"/>
                    <a:gd name="T9" fmla="*/ 7 h 19"/>
                    <a:gd name="T10" fmla="*/ 1 w 11"/>
                    <a:gd name="T11" fmla="*/ 5 h 19"/>
                    <a:gd name="T12" fmla="*/ 2 w 11"/>
                    <a:gd name="T13" fmla="*/ 2 h 19"/>
                    <a:gd name="T14" fmla="*/ 3 w 11"/>
                    <a:gd name="T15" fmla="*/ 0 h 19"/>
                    <a:gd name="T16" fmla="*/ 10 w 11"/>
                    <a:gd name="T17" fmla="*/ 5 h 19"/>
                    <a:gd name="T18" fmla="*/ 9 w 11"/>
                    <a:gd name="T19" fmla="*/ 6 h 19"/>
                    <a:gd name="T20" fmla="*/ 9 w 11"/>
                    <a:gd name="T21" fmla="*/ 7 h 19"/>
                    <a:gd name="T22" fmla="*/ 8 w 11"/>
                    <a:gd name="T23" fmla="*/ 8 h 19"/>
                    <a:gd name="T24" fmla="*/ 8 w 11"/>
                    <a:gd name="T25" fmla="*/ 9 h 19"/>
                    <a:gd name="T26" fmla="*/ 9 w 11"/>
                    <a:gd name="T27" fmla="*/ 12 h 19"/>
                    <a:gd name="T28" fmla="*/ 10 w 11"/>
                    <a:gd name="T29" fmla="*/ 12 h 19"/>
                    <a:gd name="T30" fmla="*/ 11 w 11"/>
                    <a:gd name="T31" fmla="*/ 13 h 19"/>
                    <a:gd name="T32" fmla="*/ 5 w 11"/>
                    <a:gd name="T33" fmla="*/ 1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"/>
                    <a:gd name="T52" fmla="*/ 0 h 19"/>
                    <a:gd name="T53" fmla="*/ 11 w 11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" h="19">
                      <a:moveTo>
                        <a:pt x="5" y="19"/>
                      </a:moveTo>
                      <a:lnTo>
                        <a:pt x="4" y="17"/>
                      </a:lnTo>
                      <a:lnTo>
                        <a:pt x="2" y="15"/>
                      </a:lnTo>
                      <a:lnTo>
                        <a:pt x="1" y="11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10" y="5"/>
                      </a:lnTo>
                      <a:lnTo>
                        <a:pt x="9" y="6"/>
                      </a:lnTo>
                      <a:lnTo>
                        <a:pt x="9" y="7"/>
                      </a:lnTo>
                      <a:lnTo>
                        <a:pt x="8" y="8"/>
                      </a:lnTo>
                      <a:lnTo>
                        <a:pt x="8" y="9"/>
                      </a:lnTo>
                      <a:lnTo>
                        <a:pt x="9" y="12"/>
                      </a:lnTo>
                      <a:lnTo>
                        <a:pt x="10" y="12"/>
                      </a:lnTo>
                      <a:lnTo>
                        <a:pt x="11" y="13"/>
                      </a:lnTo>
                      <a:lnTo>
                        <a:pt x="5" y="19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67" name="Freeform 556"/>
                <p:cNvSpPr>
                  <a:spLocks/>
                </p:cNvSpPr>
                <p:nvPr/>
              </p:nvSpPr>
              <p:spPr bwMode="auto">
                <a:xfrm>
                  <a:off x="2298" y="2025"/>
                  <a:ext cx="18" cy="11"/>
                </a:xfrm>
                <a:custGeom>
                  <a:avLst/>
                  <a:gdLst>
                    <a:gd name="T0" fmla="*/ 0 w 18"/>
                    <a:gd name="T1" fmla="*/ 4 h 11"/>
                    <a:gd name="T2" fmla="*/ 3 w 18"/>
                    <a:gd name="T3" fmla="*/ 2 h 11"/>
                    <a:gd name="T4" fmla="*/ 6 w 18"/>
                    <a:gd name="T5" fmla="*/ 1 h 11"/>
                    <a:gd name="T6" fmla="*/ 9 w 18"/>
                    <a:gd name="T7" fmla="*/ 0 h 11"/>
                    <a:gd name="T8" fmla="*/ 11 w 18"/>
                    <a:gd name="T9" fmla="*/ 0 h 11"/>
                    <a:gd name="T10" fmla="*/ 13 w 18"/>
                    <a:gd name="T11" fmla="*/ 1 h 11"/>
                    <a:gd name="T12" fmla="*/ 16 w 18"/>
                    <a:gd name="T13" fmla="*/ 2 h 11"/>
                    <a:gd name="T14" fmla="*/ 18 w 18"/>
                    <a:gd name="T15" fmla="*/ 3 h 11"/>
                    <a:gd name="T16" fmla="*/ 13 w 18"/>
                    <a:gd name="T17" fmla="*/ 10 h 11"/>
                    <a:gd name="T18" fmla="*/ 12 w 18"/>
                    <a:gd name="T19" fmla="*/ 9 h 11"/>
                    <a:gd name="T20" fmla="*/ 11 w 18"/>
                    <a:gd name="T21" fmla="*/ 8 h 11"/>
                    <a:gd name="T22" fmla="*/ 10 w 18"/>
                    <a:gd name="T23" fmla="*/ 8 h 11"/>
                    <a:gd name="T24" fmla="*/ 9 w 18"/>
                    <a:gd name="T25" fmla="*/ 8 h 11"/>
                    <a:gd name="T26" fmla="*/ 8 w 18"/>
                    <a:gd name="T27" fmla="*/ 8 h 11"/>
                    <a:gd name="T28" fmla="*/ 7 w 18"/>
                    <a:gd name="T29" fmla="*/ 9 h 11"/>
                    <a:gd name="T30" fmla="*/ 5 w 18"/>
                    <a:gd name="T31" fmla="*/ 11 h 11"/>
                    <a:gd name="T32" fmla="*/ 0 w 18"/>
                    <a:gd name="T33" fmla="*/ 4 h 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1"/>
                    <a:gd name="T53" fmla="*/ 18 w 18"/>
                    <a:gd name="T54" fmla="*/ 11 h 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1">
                      <a:moveTo>
                        <a:pt x="0" y="4"/>
                      </a:move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1"/>
                      </a:lnTo>
                      <a:lnTo>
                        <a:pt x="16" y="2"/>
                      </a:lnTo>
                      <a:lnTo>
                        <a:pt x="18" y="3"/>
                      </a:lnTo>
                      <a:lnTo>
                        <a:pt x="13" y="10"/>
                      </a:lnTo>
                      <a:lnTo>
                        <a:pt x="12" y="9"/>
                      </a:lnTo>
                      <a:lnTo>
                        <a:pt x="11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7" y="9"/>
                      </a:lnTo>
                      <a:lnTo>
                        <a:pt x="5" y="11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68" name="Freeform 557"/>
                <p:cNvSpPr>
                  <a:spLocks/>
                </p:cNvSpPr>
                <p:nvPr/>
              </p:nvSpPr>
              <p:spPr bwMode="auto">
                <a:xfrm>
                  <a:off x="2297" y="2029"/>
                  <a:ext cx="7" cy="7"/>
                </a:xfrm>
                <a:custGeom>
                  <a:avLst/>
                  <a:gdLst>
                    <a:gd name="T0" fmla="*/ 0 w 7"/>
                    <a:gd name="T1" fmla="*/ 1 h 7"/>
                    <a:gd name="T2" fmla="*/ 1 w 7"/>
                    <a:gd name="T3" fmla="*/ 0 h 7"/>
                    <a:gd name="T4" fmla="*/ 6 w 7"/>
                    <a:gd name="T5" fmla="*/ 7 h 7"/>
                    <a:gd name="T6" fmla="*/ 7 w 7"/>
                    <a:gd name="T7" fmla="*/ 6 h 7"/>
                    <a:gd name="T8" fmla="*/ 0 w 7"/>
                    <a:gd name="T9" fmla="*/ 1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6" y="7"/>
                      </a:lnTo>
                      <a:lnTo>
                        <a:pt x="7" y="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69" name="Freeform 558"/>
                <p:cNvSpPr>
                  <a:spLocks/>
                </p:cNvSpPr>
                <p:nvPr/>
              </p:nvSpPr>
              <p:spPr bwMode="auto">
                <a:xfrm>
                  <a:off x="2311" y="2029"/>
                  <a:ext cx="10" cy="18"/>
                </a:xfrm>
                <a:custGeom>
                  <a:avLst/>
                  <a:gdLst>
                    <a:gd name="T0" fmla="*/ 6 w 10"/>
                    <a:gd name="T1" fmla="*/ 0 h 18"/>
                    <a:gd name="T2" fmla="*/ 7 w 10"/>
                    <a:gd name="T3" fmla="*/ 1 h 18"/>
                    <a:gd name="T4" fmla="*/ 9 w 10"/>
                    <a:gd name="T5" fmla="*/ 4 h 18"/>
                    <a:gd name="T6" fmla="*/ 10 w 10"/>
                    <a:gd name="T7" fmla="*/ 8 h 18"/>
                    <a:gd name="T8" fmla="*/ 10 w 10"/>
                    <a:gd name="T9" fmla="*/ 11 h 18"/>
                    <a:gd name="T10" fmla="*/ 10 w 10"/>
                    <a:gd name="T11" fmla="*/ 14 h 18"/>
                    <a:gd name="T12" fmla="*/ 9 w 10"/>
                    <a:gd name="T13" fmla="*/ 16 h 18"/>
                    <a:gd name="T14" fmla="*/ 8 w 10"/>
                    <a:gd name="T15" fmla="*/ 18 h 18"/>
                    <a:gd name="T16" fmla="*/ 1 w 10"/>
                    <a:gd name="T17" fmla="*/ 14 h 18"/>
                    <a:gd name="T18" fmla="*/ 2 w 10"/>
                    <a:gd name="T19" fmla="*/ 13 h 18"/>
                    <a:gd name="T20" fmla="*/ 2 w 10"/>
                    <a:gd name="T21" fmla="*/ 12 h 18"/>
                    <a:gd name="T22" fmla="*/ 2 w 10"/>
                    <a:gd name="T23" fmla="*/ 11 h 18"/>
                    <a:gd name="T24" fmla="*/ 2 w 10"/>
                    <a:gd name="T25" fmla="*/ 10 h 18"/>
                    <a:gd name="T26" fmla="*/ 2 w 10"/>
                    <a:gd name="T27" fmla="*/ 7 h 18"/>
                    <a:gd name="T28" fmla="*/ 1 w 10"/>
                    <a:gd name="T29" fmla="*/ 6 h 18"/>
                    <a:gd name="T30" fmla="*/ 0 w 10"/>
                    <a:gd name="T31" fmla="*/ 5 h 18"/>
                    <a:gd name="T32" fmla="*/ 6 w 10"/>
                    <a:gd name="T33" fmla="*/ 0 h 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8"/>
                    <a:gd name="T53" fmla="*/ 10 w 10"/>
                    <a:gd name="T54" fmla="*/ 18 h 1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8">
                      <a:moveTo>
                        <a:pt x="6" y="0"/>
                      </a:moveTo>
                      <a:lnTo>
                        <a:pt x="7" y="1"/>
                      </a:lnTo>
                      <a:lnTo>
                        <a:pt x="9" y="4"/>
                      </a:lnTo>
                      <a:lnTo>
                        <a:pt x="10" y="8"/>
                      </a:lnTo>
                      <a:lnTo>
                        <a:pt x="10" y="11"/>
                      </a:lnTo>
                      <a:lnTo>
                        <a:pt x="10" y="14"/>
                      </a:lnTo>
                      <a:lnTo>
                        <a:pt x="9" y="16"/>
                      </a:lnTo>
                      <a:lnTo>
                        <a:pt x="8" y="18"/>
                      </a:lnTo>
                      <a:lnTo>
                        <a:pt x="1" y="14"/>
                      </a:lnTo>
                      <a:lnTo>
                        <a:pt x="2" y="13"/>
                      </a:lnTo>
                      <a:lnTo>
                        <a:pt x="2" y="12"/>
                      </a:lnTo>
                      <a:lnTo>
                        <a:pt x="2" y="11"/>
                      </a:lnTo>
                      <a:lnTo>
                        <a:pt x="2" y="10"/>
                      </a:lnTo>
                      <a:lnTo>
                        <a:pt x="2" y="7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70" name="Freeform 559"/>
                <p:cNvSpPr>
                  <a:spLocks/>
                </p:cNvSpPr>
                <p:nvPr/>
              </p:nvSpPr>
              <p:spPr bwMode="auto">
                <a:xfrm>
                  <a:off x="2311" y="2028"/>
                  <a:ext cx="6" cy="7"/>
                </a:xfrm>
                <a:custGeom>
                  <a:avLst/>
                  <a:gdLst>
                    <a:gd name="T0" fmla="*/ 5 w 6"/>
                    <a:gd name="T1" fmla="*/ 0 h 7"/>
                    <a:gd name="T2" fmla="*/ 6 w 6"/>
                    <a:gd name="T3" fmla="*/ 1 h 7"/>
                    <a:gd name="T4" fmla="*/ 0 w 6"/>
                    <a:gd name="T5" fmla="*/ 6 h 7"/>
                    <a:gd name="T6" fmla="*/ 0 w 6"/>
                    <a:gd name="T7" fmla="*/ 7 h 7"/>
                    <a:gd name="T8" fmla="*/ 5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5" y="0"/>
                      </a:moveTo>
                      <a:lnTo>
                        <a:pt x="6" y="1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71" name="Freeform 560"/>
                <p:cNvSpPr>
                  <a:spLocks/>
                </p:cNvSpPr>
                <p:nvPr/>
              </p:nvSpPr>
              <p:spPr bwMode="auto">
                <a:xfrm>
                  <a:off x="2300" y="2042"/>
                  <a:ext cx="18" cy="10"/>
                </a:xfrm>
                <a:custGeom>
                  <a:avLst/>
                  <a:gdLst>
                    <a:gd name="T0" fmla="*/ 18 w 18"/>
                    <a:gd name="T1" fmla="*/ 6 h 10"/>
                    <a:gd name="T2" fmla="*/ 15 w 18"/>
                    <a:gd name="T3" fmla="*/ 9 h 10"/>
                    <a:gd name="T4" fmla="*/ 12 w 18"/>
                    <a:gd name="T5" fmla="*/ 10 h 10"/>
                    <a:gd name="T6" fmla="*/ 10 w 18"/>
                    <a:gd name="T7" fmla="*/ 10 h 10"/>
                    <a:gd name="T8" fmla="*/ 7 w 18"/>
                    <a:gd name="T9" fmla="*/ 10 h 10"/>
                    <a:gd name="T10" fmla="*/ 4 w 18"/>
                    <a:gd name="T11" fmla="*/ 10 h 10"/>
                    <a:gd name="T12" fmla="*/ 2 w 18"/>
                    <a:gd name="T13" fmla="*/ 9 h 10"/>
                    <a:gd name="T14" fmla="*/ 0 w 18"/>
                    <a:gd name="T15" fmla="*/ 7 h 10"/>
                    <a:gd name="T16" fmla="*/ 4 w 18"/>
                    <a:gd name="T17" fmla="*/ 1 h 10"/>
                    <a:gd name="T18" fmla="*/ 6 w 18"/>
                    <a:gd name="T19" fmla="*/ 2 h 10"/>
                    <a:gd name="T20" fmla="*/ 7 w 18"/>
                    <a:gd name="T21" fmla="*/ 2 h 10"/>
                    <a:gd name="T22" fmla="*/ 8 w 18"/>
                    <a:gd name="T23" fmla="*/ 3 h 10"/>
                    <a:gd name="T24" fmla="*/ 9 w 18"/>
                    <a:gd name="T25" fmla="*/ 3 h 10"/>
                    <a:gd name="T26" fmla="*/ 10 w 18"/>
                    <a:gd name="T27" fmla="*/ 2 h 10"/>
                    <a:gd name="T28" fmla="*/ 10 w 18"/>
                    <a:gd name="T29" fmla="*/ 2 h 10"/>
                    <a:gd name="T30" fmla="*/ 13 w 18"/>
                    <a:gd name="T31" fmla="*/ 0 h 10"/>
                    <a:gd name="T32" fmla="*/ 18 w 18"/>
                    <a:gd name="T33" fmla="*/ 6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0"/>
                    <a:gd name="T53" fmla="*/ 18 w 18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0">
                      <a:moveTo>
                        <a:pt x="18" y="6"/>
                      </a:moveTo>
                      <a:lnTo>
                        <a:pt x="15" y="9"/>
                      </a:lnTo>
                      <a:lnTo>
                        <a:pt x="12" y="10"/>
                      </a:lnTo>
                      <a:lnTo>
                        <a:pt x="10" y="10"/>
                      </a:lnTo>
                      <a:lnTo>
                        <a:pt x="7" y="10"/>
                      </a:lnTo>
                      <a:lnTo>
                        <a:pt x="4" y="10"/>
                      </a:lnTo>
                      <a:lnTo>
                        <a:pt x="2" y="9"/>
                      </a:lnTo>
                      <a:lnTo>
                        <a:pt x="0" y="7"/>
                      </a:lnTo>
                      <a:lnTo>
                        <a:pt x="4" y="1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0" y="2"/>
                      </a:lnTo>
                      <a:lnTo>
                        <a:pt x="13" y="0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72" name="Freeform 561"/>
                <p:cNvSpPr>
                  <a:spLocks/>
                </p:cNvSpPr>
                <p:nvPr/>
              </p:nvSpPr>
              <p:spPr bwMode="auto">
                <a:xfrm>
                  <a:off x="2312" y="2042"/>
                  <a:ext cx="7" cy="6"/>
                </a:xfrm>
                <a:custGeom>
                  <a:avLst/>
                  <a:gdLst>
                    <a:gd name="T0" fmla="*/ 7 w 7"/>
                    <a:gd name="T1" fmla="*/ 5 h 6"/>
                    <a:gd name="T2" fmla="*/ 7 w 7"/>
                    <a:gd name="T3" fmla="*/ 6 h 6"/>
                    <a:gd name="T4" fmla="*/ 6 w 7"/>
                    <a:gd name="T5" fmla="*/ 6 h 6"/>
                    <a:gd name="T6" fmla="*/ 1 w 7"/>
                    <a:gd name="T7" fmla="*/ 0 h 6"/>
                    <a:gd name="T8" fmla="*/ 0 w 7"/>
                    <a:gd name="T9" fmla="*/ 1 h 6"/>
                    <a:gd name="T10" fmla="*/ 7 w 7"/>
                    <a:gd name="T11" fmla="*/ 5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6"/>
                    <a:gd name="T20" fmla="*/ 7 w 7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6">
                      <a:moveTo>
                        <a:pt x="7" y="5"/>
                      </a:moveTo>
                      <a:lnTo>
                        <a:pt x="7" y="6"/>
                      </a:lnTo>
                      <a:lnTo>
                        <a:pt x="6" y="6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73" name="Freeform 562"/>
                <p:cNvSpPr>
                  <a:spLocks/>
                </p:cNvSpPr>
                <p:nvPr/>
              </p:nvSpPr>
              <p:spPr bwMode="auto">
                <a:xfrm>
                  <a:off x="2299" y="2043"/>
                  <a:ext cx="6" cy="6"/>
                </a:xfrm>
                <a:custGeom>
                  <a:avLst/>
                  <a:gdLst>
                    <a:gd name="T0" fmla="*/ 1 w 6"/>
                    <a:gd name="T1" fmla="*/ 6 h 6"/>
                    <a:gd name="T2" fmla="*/ 0 w 6"/>
                    <a:gd name="T3" fmla="*/ 6 h 6"/>
                    <a:gd name="T4" fmla="*/ 6 w 6"/>
                    <a:gd name="T5" fmla="*/ 0 h 6"/>
                    <a:gd name="T6" fmla="*/ 5 w 6"/>
                    <a:gd name="T7" fmla="*/ 0 h 6"/>
                    <a:gd name="T8" fmla="*/ 1 w 6"/>
                    <a:gd name="T9" fmla="*/ 6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6"/>
                    <a:gd name="T17" fmla="*/ 6 w 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6">
                      <a:moveTo>
                        <a:pt x="1" y="6"/>
                      </a:move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798" name="Line 563"/>
              <p:cNvSpPr>
                <a:spLocks noChangeShapeType="1"/>
              </p:cNvSpPr>
              <p:nvPr/>
            </p:nvSpPr>
            <p:spPr bwMode="auto">
              <a:xfrm>
                <a:off x="3536" y="1101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799" name="Group 564"/>
              <p:cNvGrpSpPr>
                <a:grpSpLocks/>
              </p:cNvGrpSpPr>
              <p:nvPr/>
            </p:nvGrpSpPr>
            <p:grpSpPr bwMode="auto">
              <a:xfrm>
                <a:off x="3250" y="705"/>
                <a:ext cx="471" cy="445"/>
                <a:chOff x="2160" y="1914"/>
                <a:chExt cx="458" cy="497"/>
              </a:xfrm>
            </p:grpSpPr>
            <p:sp>
              <p:nvSpPr>
                <p:cNvPr id="25188" name="Freeform 565"/>
                <p:cNvSpPr>
                  <a:spLocks/>
                </p:cNvSpPr>
                <p:nvPr/>
              </p:nvSpPr>
              <p:spPr bwMode="auto">
                <a:xfrm>
                  <a:off x="2164" y="1918"/>
                  <a:ext cx="450" cy="489"/>
                </a:xfrm>
                <a:custGeom>
                  <a:avLst/>
                  <a:gdLst>
                    <a:gd name="T0" fmla="*/ 432 w 450"/>
                    <a:gd name="T1" fmla="*/ 285 h 489"/>
                    <a:gd name="T2" fmla="*/ 433 w 450"/>
                    <a:gd name="T3" fmla="*/ 311 h 489"/>
                    <a:gd name="T4" fmla="*/ 450 w 450"/>
                    <a:gd name="T5" fmla="*/ 330 h 489"/>
                    <a:gd name="T6" fmla="*/ 428 w 450"/>
                    <a:gd name="T7" fmla="*/ 338 h 489"/>
                    <a:gd name="T8" fmla="*/ 404 w 450"/>
                    <a:gd name="T9" fmla="*/ 360 h 489"/>
                    <a:gd name="T10" fmla="*/ 385 w 450"/>
                    <a:gd name="T11" fmla="*/ 383 h 489"/>
                    <a:gd name="T12" fmla="*/ 384 w 450"/>
                    <a:gd name="T13" fmla="*/ 431 h 489"/>
                    <a:gd name="T14" fmla="*/ 371 w 450"/>
                    <a:gd name="T15" fmla="*/ 438 h 489"/>
                    <a:gd name="T16" fmla="*/ 359 w 450"/>
                    <a:gd name="T17" fmla="*/ 423 h 489"/>
                    <a:gd name="T18" fmla="*/ 339 w 450"/>
                    <a:gd name="T19" fmla="*/ 430 h 489"/>
                    <a:gd name="T20" fmla="*/ 307 w 450"/>
                    <a:gd name="T21" fmla="*/ 449 h 489"/>
                    <a:gd name="T22" fmla="*/ 288 w 450"/>
                    <a:gd name="T23" fmla="*/ 482 h 489"/>
                    <a:gd name="T24" fmla="*/ 274 w 450"/>
                    <a:gd name="T25" fmla="*/ 486 h 489"/>
                    <a:gd name="T26" fmla="*/ 261 w 450"/>
                    <a:gd name="T27" fmla="*/ 464 h 489"/>
                    <a:gd name="T28" fmla="*/ 228 w 450"/>
                    <a:gd name="T29" fmla="*/ 465 h 489"/>
                    <a:gd name="T30" fmla="*/ 174 w 450"/>
                    <a:gd name="T31" fmla="*/ 475 h 489"/>
                    <a:gd name="T32" fmla="*/ 161 w 450"/>
                    <a:gd name="T33" fmla="*/ 468 h 489"/>
                    <a:gd name="T34" fmla="*/ 147 w 450"/>
                    <a:gd name="T35" fmla="*/ 449 h 489"/>
                    <a:gd name="T36" fmla="*/ 104 w 450"/>
                    <a:gd name="T37" fmla="*/ 432 h 489"/>
                    <a:gd name="T38" fmla="*/ 81 w 450"/>
                    <a:gd name="T39" fmla="*/ 403 h 489"/>
                    <a:gd name="T40" fmla="*/ 61 w 450"/>
                    <a:gd name="T41" fmla="*/ 403 h 489"/>
                    <a:gd name="T42" fmla="*/ 41 w 450"/>
                    <a:gd name="T43" fmla="*/ 411 h 489"/>
                    <a:gd name="T44" fmla="*/ 47 w 450"/>
                    <a:gd name="T45" fmla="*/ 377 h 489"/>
                    <a:gd name="T46" fmla="*/ 35 w 450"/>
                    <a:gd name="T47" fmla="*/ 343 h 489"/>
                    <a:gd name="T48" fmla="*/ 15 w 450"/>
                    <a:gd name="T49" fmla="*/ 305 h 489"/>
                    <a:gd name="T50" fmla="*/ 9 w 450"/>
                    <a:gd name="T51" fmla="*/ 288 h 489"/>
                    <a:gd name="T52" fmla="*/ 15 w 450"/>
                    <a:gd name="T53" fmla="*/ 268 h 489"/>
                    <a:gd name="T54" fmla="*/ 14 w 450"/>
                    <a:gd name="T55" fmla="*/ 243 h 489"/>
                    <a:gd name="T56" fmla="*/ 16 w 450"/>
                    <a:gd name="T57" fmla="*/ 199 h 489"/>
                    <a:gd name="T58" fmla="*/ 2 w 450"/>
                    <a:gd name="T59" fmla="*/ 191 h 489"/>
                    <a:gd name="T60" fmla="*/ 24 w 450"/>
                    <a:gd name="T61" fmla="*/ 176 h 489"/>
                    <a:gd name="T62" fmla="*/ 32 w 450"/>
                    <a:gd name="T63" fmla="*/ 138 h 489"/>
                    <a:gd name="T64" fmla="*/ 48 w 450"/>
                    <a:gd name="T65" fmla="*/ 100 h 489"/>
                    <a:gd name="T66" fmla="*/ 39 w 450"/>
                    <a:gd name="T67" fmla="*/ 72 h 489"/>
                    <a:gd name="T68" fmla="*/ 50 w 450"/>
                    <a:gd name="T69" fmla="*/ 67 h 489"/>
                    <a:gd name="T70" fmla="*/ 75 w 450"/>
                    <a:gd name="T71" fmla="*/ 84 h 489"/>
                    <a:gd name="T72" fmla="*/ 100 w 450"/>
                    <a:gd name="T73" fmla="*/ 69 h 489"/>
                    <a:gd name="T74" fmla="*/ 121 w 450"/>
                    <a:gd name="T75" fmla="*/ 51 h 489"/>
                    <a:gd name="T76" fmla="*/ 112 w 450"/>
                    <a:gd name="T77" fmla="*/ 29 h 489"/>
                    <a:gd name="T78" fmla="*/ 118 w 450"/>
                    <a:gd name="T79" fmla="*/ 17 h 489"/>
                    <a:gd name="T80" fmla="*/ 140 w 450"/>
                    <a:gd name="T81" fmla="*/ 38 h 489"/>
                    <a:gd name="T82" fmla="*/ 174 w 450"/>
                    <a:gd name="T83" fmla="*/ 33 h 489"/>
                    <a:gd name="T84" fmla="*/ 191 w 450"/>
                    <a:gd name="T85" fmla="*/ 19 h 489"/>
                    <a:gd name="T86" fmla="*/ 208 w 450"/>
                    <a:gd name="T87" fmla="*/ 4 h 489"/>
                    <a:gd name="T88" fmla="*/ 216 w 450"/>
                    <a:gd name="T89" fmla="*/ 27 h 489"/>
                    <a:gd name="T90" fmla="*/ 243 w 450"/>
                    <a:gd name="T91" fmla="*/ 23 h 489"/>
                    <a:gd name="T92" fmla="*/ 279 w 450"/>
                    <a:gd name="T93" fmla="*/ 32 h 489"/>
                    <a:gd name="T94" fmla="*/ 325 w 450"/>
                    <a:gd name="T95" fmla="*/ 23 h 489"/>
                    <a:gd name="T96" fmla="*/ 336 w 450"/>
                    <a:gd name="T97" fmla="*/ 34 h 489"/>
                    <a:gd name="T98" fmla="*/ 325 w 450"/>
                    <a:gd name="T99" fmla="*/ 48 h 489"/>
                    <a:gd name="T100" fmla="*/ 345 w 450"/>
                    <a:gd name="T101" fmla="*/ 68 h 489"/>
                    <a:gd name="T102" fmla="*/ 355 w 450"/>
                    <a:gd name="T103" fmla="*/ 87 h 489"/>
                    <a:gd name="T104" fmla="*/ 383 w 450"/>
                    <a:gd name="T105" fmla="*/ 102 h 489"/>
                    <a:gd name="T106" fmla="*/ 406 w 450"/>
                    <a:gd name="T107" fmla="*/ 126 h 489"/>
                    <a:gd name="T108" fmla="*/ 431 w 450"/>
                    <a:gd name="T109" fmla="*/ 136 h 489"/>
                    <a:gd name="T110" fmla="*/ 420 w 450"/>
                    <a:gd name="T111" fmla="*/ 171 h 489"/>
                    <a:gd name="T112" fmla="*/ 431 w 450"/>
                    <a:gd name="T113" fmla="*/ 231 h 489"/>
                    <a:gd name="T114" fmla="*/ 449 w 450"/>
                    <a:gd name="T115" fmla="*/ 252 h 489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50"/>
                    <a:gd name="T175" fmla="*/ 0 h 489"/>
                    <a:gd name="T176" fmla="*/ 450 w 450"/>
                    <a:gd name="T177" fmla="*/ 489 h 489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50" h="489">
                      <a:moveTo>
                        <a:pt x="446" y="256"/>
                      </a:moveTo>
                      <a:lnTo>
                        <a:pt x="443" y="260"/>
                      </a:lnTo>
                      <a:lnTo>
                        <a:pt x="440" y="265"/>
                      </a:lnTo>
                      <a:lnTo>
                        <a:pt x="438" y="270"/>
                      </a:lnTo>
                      <a:lnTo>
                        <a:pt x="436" y="276"/>
                      </a:lnTo>
                      <a:lnTo>
                        <a:pt x="435" y="280"/>
                      </a:lnTo>
                      <a:lnTo>
                        <a:pt x="432" y="285"/>
                      </a:lnTo>
                      <a:lnTo>
                        <a:pt x="430" y="290"/>
                      </a:lnTo>
                      <a:lnTo>
                        <a:pt x="429" y="294"/>
                      </a:lnTo>
                      <a:lnTo>
                        <a:pt x="428" y="298"/>
                      </a:lnTo>
                      <a:lnTo>
                        <a:pt x="428" y="303"/>
                      </a:lnTo>
                      <a:lnTo>
                        <a:pt x="429" y="307"/>
                      </a:lnTo>
                      <a:lnTo>
                        <a:pt x="431" y="309"/>
                      </a:lnTo>
                      <a:lnTo>
                        <a:pt x="433" y="311"/>
                      </a:lnTo>
                      <a:lnTo>
                        <a:pt x="437" y="314"/>
                      </a:lnTo>
                      <a:lnTo>
                        <a:pt x="442" y="317"/>
                      </a:lnTo>
                      <a:lnTo>
                        <a:pt x="445" y="319"/>
                      </a:lnTo>
                      <a:lnTo>
                        <a:pt x="447" y="321"/>
                      </a:lnTo>
                      <a:lnTo>
                        <a:pt x="449" y="323"/>
                      </a:lnTo>
                      <a:lnTo>
                        <a:pt x="450" y="326"/>
                      </a:lnTo>
                      <a:lnTo>
                        <a:pt x="450" y="330"/>
                      </a:lnTo>
                      <a:lnTo>
                        <a:pt x="449" y="331"/>
                      </a:lnTo>
                      <a:lnTo>
                        <a:pt x="448" y="333"/>
                      </a:lnTo>
                      <a:lnTo>
                        <a:pt x="447" y="334"/>
                      </a:lnTo>
                      <a:lnTo>
                        <a:pt x="446" y="335"/>
                      </a:lnTo>
                      <a:lnTo>
                        <a:pt x="442" y="336"/>
                      </a:lnTo>
                      <a:lnTo>
                        <a:pt x="434" y="337"/>
                      </a:lnTo>
                      <a:lnTo>
                        <a:pt x="428" y="338"/>
                      </a:lnTo>
                      <a:lnTo>
                        <a:pt x="424" y="339"/>
                      </a:lnTo>
                      <a:lnTo>
                        <a:pt x="421" y="341"/>
                      </a:lnTo>
                      <a:lnTo>
                        <a:pt x="418" y="342"/>
                      </a:lnTo>
                      <a:lnTo>
                        <a:pt x="416" y="344"/>
                      </a:lnTo>
                      <a:lnTo>
                        <a:pt x="412" y="349"/>
                      </a:lnTo>
                      <a:lnTo>
                        <a:pt x="408" y="356"/>
                      </a:lnTo>
                      <a:lnTo>
                        <a:pt x="404" y="360"/>
                      </a:lnTo>
                      <a:lnTo>
                        <a:pt x="398" y="365"/>
                      </a:lnTo>
                      <a:lnTo>
                        <a:pt x="393" y="370"/>
                      </a:lnTo>
                      <a:lnTo>
                        <a:pt x="391" y="372"/>
                      </a:lnTo>
                      <a:lnTo>
                        <a:pt x="389" y="375"/>
                      </a:lnTo>
                      <a:lnTo>
                        <a:pt x="387" y="378"/>
                      </a:lnTo>
                      <a:lnTo>
                        <a:pt x="386" y="380"/>
                      </a:lnTo>
                      <a:lnTo>
                        <a:pt x="385" y="383"/>
                      </a:lnTo>
                      <a:lnTo>
                        <a:pt x="385" y="386"/>
                      </a:lnTo>
                      <a:lnTo>
                        <a:pt x="384" y="393"/>
                      </a:lnTo>
                      <a:lnTo>
                        <a:pt x="385" y="400"/>
                      </a:lnTo>
                      <a:lnTo>
                        <a:pt x="386" y="413"/>
                      </a:lnTo>
                      <a:lnTo>
                        <a:pt x="386" y="419"/>
                      </a:lnTo>
                      <a:lnTo>
                        <a:pt x="386" y="425"/>
                      </a:lnTo>
                      <a:lnTo>
                        <a:pt x="384" y="431"/>
                      </a:lnTo>
                      <a:lnTo>
                        <a:pt x="383" y="433"/>
                      </a:lnTo>
                      <a:lnTo>
                        <a:pt x="382" y="435"/>
                      </a:lnTo>
                      <a:lnTo>
                        <a:pt x="381" y="437"/>
                      </a:lnTo>
                      <a:lnTo>
                        <a:pt x="379" y="438"/>
                      </a:lnTo>
                      <a:lnTo>
                        <a:pt x="376" y="439"/>
                      </a:lnTo>
                      <a:lnTo>
                        <a:pt x="374" y="439"/>
                      </a:lnTo>
                      <a:lnTo>
                        <a:pt x="371" y="438"/>
                      </a:lnTo>
                      <a:lnTo>
                        <a:pt x="369" y="436"/>
                      </a:lnTo>
                      <a:lnTo>
                        <a:pt x="367" y="434"/>
                      </a:lnTo>
                      <a:lnTo>
                        <a:pt x="365" y="431"/>
                      </a:lnTo>
                      <a:lnTo>
                        <a:pt x="362" y="426"/>
                      </a:lnTo>
                      <a:lnTo>
                        <a:pt x="361" y="424"/>
                      </a:lnTo>
                      <a:lnTo>
                        <a:pt x="360" y="423"/>
                      </a:lnTo>
                      <a:lnTo>
                        <a:pt x="359" y="423"/>
                      </a:lnTo>
                      <a:lnTo>
                        <a:pt x="357" y="422"/>
                      </a:lnTo>
                      <a:lnTo>
                        <a:pt x="355" y="421"/>
                      </a:lnTo>
                      <a:lnTo>
                        <a:pt x="353" y="421"/>
                      </a:lnTo>
                      <a:lnTo>
                        <a:pt x="351" y="422"/>
                      </a:lnTo>
                      <a:lnTo>
                        <a:pt x="347" y="424"/>
                      </a:lnTo>
                      <a:lnTo>
                        <a:pt x="343" y="427"/>
                      </a:lnTo>
                      <a:lnTo>
                        <a:pt x="339" y="430"/>
                      </a:lnTo>
                      <a:lnTo>
                        <a:pt x="336" y="433"/>
                      </a:lnTo>
                      <a:lnTo>
                        <a:pt x="330" y="439"/>
                      </a:lnTo>
                      <a:lnTo>
                        <a:pt x="325" y="442"/>
                      </a:lnTo>
                      <a:lnTo>
                        <a:pt x="320" y="444"/>
                      </a:lnTo>
                      <a:lnTo>
                        <a:pt x="316" y="445"/>
                      </a:lnTo>
                      <a:lnTo>
                        <a:pt x="311" y="447"/>
                      </a:lnTo>
                      <a:lnTo>
                        <a:pt x="307" y="449"/>
                      </a:lnTo>
                      <a:lnTo>
                        <a:pt x="303" y="452"/>
                      </a:lnTo>
                      <a:lnTo>
                        <a:pt x="301" y="456"/>
                      </a:lnTo>
                      <a:lnTo>
                        <a:pt x="299" y="459"/>
                      </a:lnTo>
                      <a:lnTo>
                        <a:pt x="295" y="467"/>
                      </a:lnTo>
                      <a:lnTo>
                        <a:pt x="292" y="475"/>
                      </a:lnTo>
                      <a:lnTo>
                        <a:pt x="290" y="480"/>
                      </a:lnTo>
                      <a:lnTo>
                        <a:pt x="288" y="482"/>
                      </a:lnTo>
                      <a:lnTo>
                        <a:pt x="287" y="484"/>
                      </a:lnTo>
                      <a:lnTo>
                        <a:pt x="285" y="486"/>
                      </a:lnTo>
                      <a:lnTo>
                        <a:pt x="283" y="488"/>
                      </a:lnTo>
                      <a:lnTo>
                        <a:pt x="281" y="489"/>
                      </a:lnTo>
                      <a:lnTo>
                        <a:pt x="278" y="489"/>
                      </a:lnTo>
                      <a:lnTo>
                        <a:pt x="276" y="488"/>
                      </a:lnTo>
                      <a:lnTo>
                        <a:pt x="274" y="486"/>
                      </a:lnTo>
                      <a:lnTo>
                        <a:pt x="272" y="483"/>
                      </a:lnTo>
                      <a:lnTo>
                        <a:pt x="270" y="480"/>
                      </a:lnTo>
                      <a:lnTo>
                        <a:pt x="268" y="474"/>
                      </a:lnTo>
                      <a:lnTo>
                        <a:pt x="266" y="471"/>
                      </a:lnTo>
                      <a:lnTo>
                        <a:pt x="265" y="468"/>
                      </a:lnTo>
                      <a:lnTo>
                        <a:pt x="263" y="466"/>
                      </a:lnTo>
                      <a:lnTo>
                        <a:pt x="261" y="464"/>
                      </a:lnTo>
                      <a:lnTo>
                        <a:pt x="259" y="463"/>
                      </a:lnTo>
                      <a:lnTo>
                        <a:pt x="257" y="462"/>
                      </a:lnTo>
                      <a:lnTo>
                        <a:pt x="252" y="461"/>
                      </a:lnTo>
                      <a:lnTo>
                        <a:pt x="247" y="462"/>
                      </a:lnTo>
                      <a:lnTo>
                        <a:pt x="238" y="464"/>
                      </a:lnTo>
                      <a:lnTo>
                        <a:pt x="233" y="465"/>
                      </a:lnTo>
                      <a:lnTo>
                        <a:pt x="228" y="465"/>
                      </a:lnTo>
                      <a:lnTo>
                        <a:pt x="214" y="464"/>
                      </a:lnTo>
                      <a:lnTo>
                        <a:pt x="207" y="465"/>
                      </a:lnTo>
                      <a:lnTo>
                        <a:pt x="204" y="465"/>
                      </a:lnTo>
                      <a:lnTo>
                        <a:pt x="201" y="466"/>
                      </a:lnTo>
                      <a:lnTo>
                        <a:pt x="187" y="472"/>
                      </a:lnTo>
                      <a:lnTo>
                        <a:pt x="180" y="474"/>
                      </a:lnTo>
                      <a:lnTo>
                        <a:pt x="174" y="475"/>
                      </a:lnTo>
                      <a:lnTo>
                        <a:pt x="169" y="475"/>
                      </a:lnTo>
                      <a:lnTo>
                        <a:pt x="166" y="475"/>
                      </a:lnTo>
                      <a:lnTo>
                        <a:pt x="165" y="474"/>
                      </a:lnTo>
                      <a:lnTo>
                        <a:pt x="163" y="473"/>
                      </a:lnTo>
                      <a:lnTo>
                        <a:pt x="162" y="472"/>
                      </a:lnTo>
                      <a:lnTo>
                        <a:pt x="161" y="470"/>
                      </a:lnTo>
                      <a:lnTo>
                        <a:pt x="161" y="468"/>
                      </a:lnTo>
                      <a:lnTo>
                        <a:pt x="161" y="465"/>
                      </a:lnTo>
                      <a:lnTo>
                        <a:pt x="160" y="462"/>
                      </a:lnTo>
                      <a:lnTo>
                        <a:pt x="159" y="459"/>
                      </a:lnTo>
                      <a:lnTo>
                        <a:pt x="157" y="457"/>
                      </a:lnTo>
                      <a:lnTo>
                        <a:pt x="155" y="455"/>
                      </a:lnTo>
                      <a:lnTo>
                        <a:pt x="153" y="453"/>
                      </a:lnTo>
                      <a:lnTo>
                        <a:pt x="147" y="449"/>
                      </a:lnTo>
                      <a:lnTo>
                        <a:pt x="141" y="447"/>
                      </a:lnTo>
                      <a:lnTo>
                        <a:pt x="135" y="444"/>
                      </a:lnTo>
                      <a:lnTo>
                        <a:pt x="124" y="440"/>
                      </a:lnTo>
                      <a:lnTo>
                        <a:pt x="119" y="438"/>
                      </a:lnTo>
                      <a:lnTo>
                        <a:pt x="115" y="437"/>
                      </a:lnTo>
                      <a:lnTo>
                        <a:pt x="107" y="434"/>
                      </a:lnTo>
                      <a:lnTo>
                        <a:pt x="104" y="432"/>
                      </a:lnTo>
                      <a:lnTo>
                        <a:pt x="100" y="430"/>
                      </a:lnTo>
                      <a:lnTo>
                        <a:pt x="97" y="427"/>
                      </a:lnTo>
                      <a:lnTo>
                        <a:pt x="93" y="422"/>
                      </a:lnTo>
                      <a:lnTo>
                        <a:pt x="90" y="416"/>
                      </a:lnTo>
                      <a:lnTo>
                        <a:pt x="85" y="409"/>
                      </a:lnTo>
                      <a:lnTo>
                        <a:pt x="83" y="406"/>
                      </a:lnTo>
                      <a:lnTo>
                        <a:pt x="81" y="403"/>
                      </a:lnTo>
                      <a:lnTo>
                        <a:pt x="78" y="401"/>
                      </a:lnTo>
                      <a:lnTo>
                        <a:pt x="75" y="399"/>
                      </a:lnTo>
                      <a:lnTo>
                        <a:pt x="73" y="398"/>
                      </a:lnTo>
                      <a:lnTo>
                        <a:pt x="70" y="398"/>
                      </a:lnTo>
                      <a:lnTo>
                        <a:pt x="68" y="399"/>
                      </a:lnTo>
                      <a:lnTo>
                        <a:pt x="66" y="400"/>
                      </a:lnTo>
                      <a:lnTo>
                        <a:pt x="61" y="403"/>
                      </a:lnTo>
                      <a:lnTo>
                        <a:pt x="56" y="407"/>
                      </a:lnTo>
                      <a:lnTo>
                        <a:pt x="52" y="410"/>
                      </a:lnTo>
                      <a:lnTo>
                        <a:pt x="47" y="413"/>
                      </a:lnTo>
                      <a:lnTo>
                        <a:pt x="44" y="413"/>
                      </a:lnTo>
                      <a:lnTo>
                        <a:pt x="42" y="413"/>
                      </a:lnTo>
                      <a:lnTo>
                        <a:pt x="42" y="412"/>
                      </a:lnTo>
                      <a:lnTo>
                        <a:pt x="41" y="411"/>
                      </a:lnTo>
                      <a:lnTo>
                        <a:pt x="41" y="410"/>
                      </a:lnTo>
                      <a:lnTo>
                        <a:pt x="40" y="408"/>
                      </a:lnTo>
                      <a:lnTo>
                        <a:pt x="40" y="404"/>
                      </a:lnTo>
                      <a:lnTo>
                        <a:pt x="41" y="399"/>
                      </a:lnTo>
                      <a:lnTo>
                        <a:pt x="42" y="395"/>
                      </a:lnTo>
                      <a:lnTo>
                        <a:pt x="45" y="385"/>
                      </a:lnTo>
                      <a:lnTo>
                        <a:pt x="47" y="377"/>
                      </a:lnTo>
                      <a:lnTo>
                        <a:pt x="48" y="372"/>
                      </a:lnTo>
                      <a:lnTo>
                        <a:pt x="47" y="367"/>
                      </a:lnTo>
                      <a:lnTo>
                        <a:pt x="46" y="363"/>
                      </a:lnTo>
                      <a:lnTo>
                        <a:pt x="44" y="359"/>
                      </a:lnTo>
                      <a:lnTo>
                        <a:pt x="40" y="352"/>
                      </a:lnTo>
                      <a:lnTo>
                        <a:pt x="37" y="348"/>
                      </a:lnTo>
                      <a:lnTo>
                        <a:pt x="35" y="343"/>
                      </a:lnTo>
                      <a:lnTo>
                        <a:pt x="33" y="338"/>
                      </a:lnTo>
                      <a:lnTo>
                        <a:pt x="31" y="333"/>
                      </a:lnTo>
                      <a:lnTo>
                        <a:pt x="28" y="322"/>
                      </a:lnTo>
                      <a:lnTo>
                        <a:pt x="26" y="317"/>
                      </a:lnTo>
                      <a:lnTo>
                        <a:pt x="23" y="312"/>
                      </a:lnTo>
                      <a:lnTo>
                        <a:pt x="20" y="308"/>
                      </a:lnTo>
                      <a:lnTo>
                        <a:pt x="15" y="305"/>
                      </a:lnTo>
                      <a:lnTo>
                        <a:pt x="14" y="304"/>
                      </a:lnTo>
                      <a:lnTo>
                        <a:pt x="13" y="303"/>
                      </a:lnTo>
                      <a:lnTo>
                        <a:pt x="11" y="301"/>
                      </a:lnTo>
                      <a:lnTo>
                        <a:pt x="10" y="298"/>
                      </a:lnTo>
                      <a:lnTo>
                        <a:pt x="9" y="294"/>
                      </a:lnTo>
                      <a:lnTo>
                        <a:pt x="9" y="291"/>
                      </a:lnTo>
                      <a:lnTo>
                        <a:pt x="9" y="288"/>
                      </a:lnTo>
                      <a:lnTo>
                        <a:pt x="10" y="285"/>
                      </a:lnTo>
                      <a:lnTo>
                        <a:pt x="11" y="283"/>
                      </a:lnTo>
                      <a:lnTo>
                        <a:pt x="14" y="280"/>
                      </a:lnTo>
                      <a:lnTo>
                        <a:pt x="15" y="278"/>
                      </a:lnTo>
                      <a:lnTo>
                        <a:pt x="16" y="276"/>
                      </a:lnTo>
                      <a:lnTo>
                        <a:pt x="16" y="272"/>
                      </a:lnTo>
                      <a:lnTo>
                        <a:pt x="15" y="268"/>
                      </a:lnTo>
                      <a:lnTo>
                        <a:pt x="12" y="260"/>
                      </a:lnTo>
                      <a:lnTo>
                        <a:pt x="11" y="256"/>
                      </a:lnTo>
                      <a:lnTo>
                        <a:pt x="10" y="252"/>
                      </a:lnTo>
                      <a:lnTo>
                        <a:pt x="10" y="250"/>
                      </a:lnTo>
                      <a:lnTo>
                        <a:pt x="11" y="248"/>
                      </a:lnTo>
                      <a:lnTo>
                        <a:pt x="13" y="246"/>
                      </a:lnTo>
                      <a:lnTo>
                        <a:pt x="14" y="243"/>
                      </a:lnTo>
                      <a:lnTo>
                        <a:pt x="16" y="240"/>
                      </a:lnTo>
                      <a:lnTo>
                        <a:pt x="19" y="224"/>
                      </a:lnTo>
                      <a:lnTo>
                        <a:pt x="19" y="216"/>
                      </a:lnTo>
                      <a:lnTo>
                        <a:pt x="20" y="208"/>
                      </a:lnTo>
                      <a:lnTo>
                        <a:pt x="19" y="204"/>
                      </a:lnTo>
                      <a:lnTo>
                        <a:pt x="18" y="201"/>
                      </a:lnTo>
                      <a:lnTo>
                        <a:pt x="16" y="199"/>
                      </a:lnTo>
                      <a:lnTo>
                        <a:pt x="14" y="198"/>
                      </a:lnTo>
                      <a:lnTo>
                        <a:pt x="11" y="198"/>
                      </a:lnTo>
                      <a:lnTo>
                        <a:pt x="8" y="197"/>
                      </a:lnTo>
                      <a:lnTo>
                        <a:pt x="1" y="196"/>
                      </a:lnTo>
                      <a:lnTo>
                        <a:pt x="0" y="196"/>
                      </a:lnTo>
                      <a:lnTo>
                        <a:pt x="0" y="194"/>
                      </a:lnTo>
                      <a:lnTo>
                        <a:pt x="2" y="191"/>
                      </a:lnTo>
                      <a:lnTo>
                        <a:pt x="4" y="189"/>
                      </a:lnTo>
                      <a:lnTo>
                        <a:pt x="10" y="183"/>
                      </a:lnTo>
                      <a:lnTo>
                        <a:pt x="13" y="181"/>
                      </a:lnTo>
                      <a:lnTo>
                        <a:pt x="16" y="180"/>
                      </a:lnTo>
                      <a:lnTo>
                        <a:pt x="19" y="179"/>
                      </a:lnTo>
                      <a:lnTo>
                        <a:pt x="21" y="178"/>
                      </a:lnTo>
                      <a:lnTo>
                        <a:pt x="24" y="176"/>
                      </a:lnTo>
                      <a:lnTo>
                        <a:pt x="25" y="174"/>
                      </a:lnTo>
                      <a:lnTo>
                        <a:pt x="28" y="168"/>
                      </a:lnTo>
                      <a:lnTo>
                        <a:pt x="29" y="163"/>
                      </a:lnTo>
                      <a:lnTo>
                        <a:pt x="30" y="156"/>
                      </a:lnTo>
                      <a:lnTo>
                        <a:pt x="30" y="150"/>
                      </a:lnTo>
                      <a:lnTo>
                        <a:pt x="31" y="144"/>
                      </a:lnTo>
                      <a:lnTo>
                        <a:pt x="32" y="138"/>
                      </a:lnTo>
                      <a:lnTo>
                        <a:pt x="34" y="134"/>
                      </a:lnTo>
                      <a:lnTo>
                        <a:pt x="36" y="130"/>
                      </a:lnTo>
                      <a:lnTo>
                        <a:pt x="41" y="123"/>
                      </a:lnTo>
                      <a:lnTo>
                        <a:pt x="44" y="116"/>
                      </a:lnTo>
                      <a:lnTo>
                        <a:pt x="46" y="108"/>
                      </a:lnTo>
                      <a:lnTo>
                        <a:pt x="47" y="104"/>
                      </a:lnTo>
                      <a:lnTo>
                        <a:pt x="48" y="100"/>
                      </a:lnTo>
                      <a:lnTo>
                        <a:pt x="48" y="96"/>
                      </a:lnTo>
                      <a:lnTo>
                        <a:pt x="48" y="93"/>
                      </a:lnTo>
                      <a:lnTo>
                        <a:pt x="47" y="90"/>
                      </a:lnTo>
                      <a:lnTo>
                        <a:pt x="45" y="85"/>
                      </a:lnTo>
                      <a:lnTo>
                        <a:pt x="40" y="76"/>
                      </a:lnTo>
                      <a:lnTo>
                        <a:pt x="39" y="74"/>
                      </a:lnTo>
                      <a:lnTo>
                        <a:pt x="39" y="72"/>
                      </a:lnTo>
                      <a:lnTo>
                        <a:pt x="39" y="70"/>
                      </a:lnTo>
                      <a:lnTo>
                        <a:pt x="40" y="69"/>
                      </a:lnTo>
                      <a:lnTo>
                        <a:pt x="41" y="68"/>
                      </a:lnTo>
                      <a:lnTo>
                        <a:pt x="43" y="67"/>
                      </a:lnTo>
                      <a:lnTo>
                        <a:pt x="45" y="67"/>
                      </a:lnTo>
                      <a:lnTo>
                        <a:pt x="48" y="67"/>
                      </a:lnTo>
                      <a:lnTo>
                        <a:pt x="50" y="67"/>
                      </a:lnTo>
                      <a:lnTo>
                        <a:pt x="52" y="68"/>
                      </a:lnTo>
                      <a:lnTo>
                        <a:pt x="56" y="71"/>
                      </a:lnTo>
                      <a:lnTo>
                        <a:pt x="63" y="77"/>
                      </a:lnTo>
                      <a:lnTo>
                        <a:pt x="67" y="81"/>
                      </a:lnTo>
                      <a:lnTo>
                        <a:pt x="71" y="83"/>
                      </a:lnTo>
                      <a:lnTo>
                        <a:pt x="73" y="84"/>
                      </a:lnTo>
                      <a:lnTo>
                        <a:pt x="75" y="84"/>
                      </a:lnTo>
                      <a:lnTo>
                        <a:pt x="77" y="84"/>
                      </a:lnTo>
                      <a:lnTo>
                        <a:pt x="80" y="84"/>
                      </a:lnTo>
                      <a:lnTo>
                        <a:pt x="82" y="82"/>
                      </a:lnTo>
                      <a:lnTo>
                        <a:pt x="85" y="81"/>
                      </a:lnTo>
                      <a:lnTo>
                        <a:pt x="90" y="77"/>
                      </a:lnTo>
                      <a:lnTo>
                        <a:pt x="94" y="73"/>
                      </a:lnTo>
                      <a:lnTo>
                        <a:pt x="100" y="69"/>
                      </a:lnTo>
                      <a:lnTo>
                        <a:pt x="107" y="65"/>
                      </a:lnTo>
                      <a:lnTo>
                        <a:pt x="110" y="63"/>
                      </a:lnTo>
                      <a:lnTo>
                        <a:pt x="114" y="61"/>
                      </a:lnTo>
                      <a:lnTo>
                        <a:pt x="117" y="58"/>
                      </a:lnTo>
                      <a:lnTo>
                        <a:pt x="120" y="55"/>
                      </a:lnTo>
                      <a:lnTo>
                        <a:pt x="120" y="53"/>
                      </a:lnTo>
                      <a:lnTo>
                        <a:pt x="121" y="51"/>
                      </a:lnTo>
                      <a:lnTo>
                        <a:pt x="121" y="49"/>
                      </a:lnTo>
                      <a:lnTo>
                        <a:pt x="121" y="47"/>
                      </a:lnTo>
                      <a:lnTo>
                        <a:pt x="121" y="45"/>
                      </a:lnTo>
                      <a:lnTo>
                        <a:pt x="120" y="44"/>
                      </a:lnTo>
                      <a:lnTo>
                        <a:pt x="119" y="40"/>
                      </a:lnTo>
                      <a:lnTo>
                        <a:pt x="114" y="33"/>
                      </a:lnTo>
                      <a:lnTo>
                        <a:pt x="112" y="29"/>
                      </a:lnTo>
                      <a:lnTo>
                        <a:pt x="110" y="25"/>
                      </a:lnTo>
                      <a:lnTo>
                        <a:pt x="110" y="24"/>
                      </a:lnTo>
                      <a:lnTo>
                        <a:pt x="111" y="22"/>
                      </a:lnTo>
                      <a:lnTo>
                        <a:pt x="112" y="20"/>
                      </a:lnTo>
                      <a:lnTo>
                        <a:pt x="113" y="19"/>
                      </a:lnTo>
                      <a:lnTo>
                        <a:pt x="116" y="17"/>
                      </a:lnTo>
                      <a:lnTo>
                        <a:pt x="118" y="17"/>
                      </a:lnTo>
                      <a:lnTo>
                        <a:pt x="120" y="17"/>
                      </a:lnTo>
                      <a:lnTo>
                        <a:pt x="122" y="18"/>
                      </a:lnTo>
                      <a:lnTo>
                        <a:pt x="127" y="22"/>
                      </a:lnTo>
                      <a:lnTo>
                        <a:pt x="131" y="27"/>
                      </a:lnTo>
                      <a:lnTo>
                        <a:pt x="135" y="32"/>
                      </a:lnTo>
                      <a:lnTo>
                        <a:pt x="139" y="37"/>
                      </a:lnTo>
                      <a:lnTo>
                        <a:pt x="140" y="38"/>
                      </a:lnTo>
                      <a:lnTo>
                        <a:pt x="142" y="38"/>
                      </a:lnTo>
                      <a:lnTo>
                        <a:pt x="144" y="39"/>
                      </a:lnTo>
                      <a:lnTo>
                        <a:pt x="147" y="39"/>
                      </a:lnTo>
                      <a:lnTo>
                        <a:pt x="150" y="39"/>
                      </a:lnTo>
                      <a:lnTo>
                        <a:pt x="159" y="36"/>
                      </a:lnTo>
                      <a:lnTo>
                        <a:pt x="169" y="35"/>
                      </a:lnTo>
                      <a:lnTo>
                        <a:pt x="174" y="33"/>
                      </a:lnTo>
                      <a:lnTo>
                        <a:pt x="179" y="32"/>
                      </a:lnTo>
                      <a:lnTo>
                        <a:pt x="181" y="31"/>
                      </a:lnTo>
                      <a:lnTo>
                        <a:pt x="183" y="30"/>
                      </a:lnTo>
                      <a:lnTo>
                        <a:pt x="185" y="28"/>
                      </a:lnTo>
                      <a:lnTo>
                        <a:pt x="187" y="27"/>
                      </a:lnTo>
                      <a:lnTo>
                        <a:pt x="189" y="24"/>
                      </a:lnTo>
                      <a:lnTo>
                        <a:pt x="191" y="19"/>
                      </a:lnTo>
                      <a:lnTo>
                        <a:pt x="196" y="8"/>
                      </a:lnTo>
                      <a:lnTo>
                        <a:pt x="199" y="4"/>
                      </a:lnTo>
                      <a:lnTo>
                        <a:pt x="202" y="1"/>
                      </a:lnTo>
                      <a:lnTo>
                        <a:pt x="203" y="0"/>
                      </a:lnTo>
                      <a:lnTo>
                        <a:pt x="205" y="1"/>
                      </a:lnTo>
                      <a:lnTo>
                        <a:pt x="207" y="2"/>
                      </a:lnTo>
                      <a:lnTo>
                        <a:pt x="208" y="4"/>
                      </a:lnTo>
                      <a:lnTo>
                        <a:pt x="209" y="7"/>
                      </a:lnTo>
                      <a:lnTo>
                        <a:pt x="210" y="10"/>
                      </a:lnTo>
                      <a:lnTo>
                        <a:pt x="210" y="17"/>
                      </a:lnTo>
                      <a:lnTo>
                        <a:pt x="210" y="19"/>
                      </a:lnTo>
                      <a:lnTo>
                        <a:pt x="211" y="22"/>
                      </a:lnTo>
                      <a:lnTo>
                        <a:pt x="213" y="25"/>
                      </a:lnTo>
                      <a:lnTo>
                        <a:pt x="216" y="27"/>
                      </a:lnTo>
                      <a:lnTo>
                        <a:pt x="219" y="28"/>
                      </a:lnTo>
                      <a:lnTo>
                        <a:pt x="223" y="28"/>
                      </a:lnTo>
                      <a:lnTo>
                        <a:pt x="226" y="27"/>
                      </a:lnTo>
                      <a:lnTo>
                        <a:pt x="230" y="27"/>
                      </a:lnTo>
                      <a:lnTo>
                        <a:pt x="236" y="25"/>
                      </a:lnTo>
                      <a:lnTo>
                        <a:pt x="240" y="24"/>
                      </a:lnTo>
                      <a:lnTo>
                        <a:pt x="243" y="23"/>
                      </a:lnTo>
                      <a:lnTo>
                        <a:pt x="248" y="23"/>
                      </a:lnTo>
                      <a:lnTo>
                        <a:pt x="252" y="24"/>
                      </a:lnTo>
                      <a:lnTo>
                        <a:pt x="257" y="26"/>
                      </a:lnTo>
                      <a:lnTo>
                        <a:pt x="261" y="27"/>
                      </a:lnTo>
                      <a:lnTo>
                        <a:pt x="270" y="30"/>
                      </a:lnTo>
                      <a:lnTo>
                        <a:pt x="275" y="31"/>
                      </a:lnTo>
                      <a:lnTo>
                        <a:pt x="279" y="32"/>
                      </a:lnTo>
                      <a:lnTo>
                        <a:pt x="284" y="31"/>
                      </a:lnTo>
                      <a:lnTo>
                        <a:pt x="289" y="31"/>
                      </a:lnTo>
                      <a:lnTo>
                        <a:pt x="300" y="28"/>
                      </a:lnTo>
                      <a:lnTo>
                        <a:pt x="310" y="25"/>
                      </a:lnTo>
                      <a:lnTo>
                        <a:pt x="315" y="24"/>
                      </a:lnTo>
                      <a:lnTo>
                        <a:pt x="320" y="23"/>
                      </a:lnTo>
                      <a:lnTo>
                        <a:pt x="325" y="23"/>
                      </a:lnTo>
                      <a:lnTo>
                        <a:pt x="330" y="24"/>
                      </a:lnTo>
                      <a:lnTo>
                        <a:pt x="332" y="25"/>
                      </a:lnTo>
                      <a:lnTo>
                        <a:pt x="334" y="26"/>
                      </a:lnTo>
                      <a:lnTo>
                        <a:pt x="336" y="28"/>
                      </a:lnTo>
                      <a:lnTo>
                        <a:pt x="336" y="31"/>
                      </a:lnTo>
                      <a:lnTo>
                        <a:pt x="336" y="32"/>
                      </a:lnTo>
                      <a:lnTo>
                        <a:pt x="336" y="34"/>
                      </a:lnTo>
                      <a:lnTo>
                        <a:pt x="335" y="35"/>
                      </a:lnTo>
                      <a:lnTo>
                        <a:pt x="334" y="36"/>
                      </a:lnTo>
                      <a:lnTo>
                        <a:pt x="330" y="40"/>
                      </a:lnTo>
                      <a:lnTo>
                        <a:pt x="327" y="42"/>
                      </a:lnTo>
                      <a:lnTo>
                        <a:pt x="326" y="45"/>
                      </a:lnTo>
                      <a:lnTo>
                        <a:pt x="325" y="46"/>
                      </a:lnTo>
                      <a:lnTo>
                        <a:pt x="325" y="48"/>
                      </a:lnTo>
                      <a:lnTo>
                        <a:pt x="325" y="49"/>
                      </a:lnTo>
                      <a:lnTo>
                        <a:pt x="325" y="51"/>
                      </a:lnTo>
                      <a:lnTo>
                        <a:pt x="327" y="55"/>
                      </a:lnTo>
                      <a:lnTo>
                        <a:pt x="329" y="57"/>
                      </a:lnTo>
                      <a:lnTo>
                        <a:pt x="335" y="61"/>
                      </a:lnTo>
                      <a:lnTo>
                        <a:pt x="342" y="65"/>
                      </a:lnTo>
                      <a:lnTo>
                        <a:pt x="345" y="68"/>
                      </a:lnTo>
                      <a:lnTo>
                        <a:pt x="347" y="71"/>
                      </a:lnTo>
                      <a:lnTo>
                        <a:pt x="348" y="74"/>
                      </a:lnTo>
                      <a:lnTo>
                        <a:pt x="349" y="77"/>
                      </a:lnTo>
                      <a:lnTo>
                        <a:pt x="350" y="82"/>
                      </a:lnTo>
                      <a:lnTo>
                        <a:pt x="351" y="84"/>
                      </a:lnTo>
                      <a:lnTo>
                        <a:pt x="353" y="85"/>
                      </a:lnTo>
                      <a:lnTo>
                        <a:pt x="355" y="87"/>
                      </a:lnTo>
                      <a:lnTo>
                        <a:pt x="359" y="88"/>
                      </a:lnTo>
                      <a:lnTo>
                        <a:pt x="366" y="91"/>
                      </a:lnTo>
                      <a:lnTo>
                        <a:pt x="373" y="93"/>
                      </a:lnTo>
                      <a:lnTo>
                        <a:pt x="375" y="95"/>
                      </a:lnTo>
                      <a:lnTo>
                        <a:pt x="378" y="97"/>
                      </a:lnTo>
                      <a:lnTo>
                        <a:pt x="381" y="99"/>
                      </a:lnTo>
                      <a:lnTo>
                        <a:pt x="383" y="102"/>
                      </a:lnTo>
                      <a:lnTo>
                        <a:pt x="387" y="108"/>
                      </a:lnTo>
                      <a:lnTo>
                        <a:pt x="391" y="115"/>
                      </a:lnTo>
                      <a:lnTo>
                        <a:pt x="393" y="118"/>
                      </a:lnTo>
                      <a:lnTo>
                        <a:pt x="396" y="121"/>
                      </a:lnTo>
                      <a:lnTo>
                        <a:pt x="398" y="123"/>
                      </a:lnTo>
                      <a:lnTo>
                        <a:pt x="401" y="125"/>
                      </a:lnTo>
                      <a:lnTo>
                        <a:pt x="406" y="126"/>
                      </a:lnTo>
                      <a:lnTo>
                        <a:pt x="411" y="128"/>
                      </a:lnTo>
                      <a:lnTo>
                        <a:pt x="421" y="130"/>
                      </a:lnTo>
                      <a:lnTo>
                        <a:pt x="425" y="131"/>
                      </a:lnTo>
                      <a:lnTo>
                        <a:pt x="428" y="132"/>
                      </a:lnTo>
                      <a:lnTo>
                        <a:pt x="431" y="134"/>
                      </a:lnTo>
                      <a:lnTo>
                        <a:pt x="431" y="135"/>
                      </a:lnTo>
                      <a:lnTo>
                        <a:pt x="431" y="136"/>
                      </a:lnTo>
                      <a:lnTo>
                        <a:pt x="429" y="141"/>
                      </a:lnTo>
                      <a:lnTo>
                        <a:pt x="426" y="146"/>
                      </a:lnTo>
                      <a:lnTo>
                        <a:pt x="424" y="151"/>
                      </a:lnTo>
                      <a:lnTo>
                        <a:pt x="422" y="156"/>
                      </a:lnTo>
                      <a:lnTo>
                        <a:pt x="420" y="163"/>
                      </a:lnTo>
                      <a:lnTo>
                        <a:pt x="420" y="167"/>
                      </a:lnTo>
                      <a:lnTo>
                        <a:pt x="420" y="171"/>
                      </a:lnTo>
                      <a:lnTo>
                        <a:pt x="422" y="186"/>
                      </a:lnTo>
                      <a:lnTo>
                        <a:pt x="422" y="195"/>
                      </a:lnTo>
                      <a:lnTo>
                        <a:pt x="423" y="207"/>
                      </a:lnTo>
                      <a:lnTo>
                        <a:pt x="424" y="219"/>
                      </a:lnTo>
                      <a:lnTo>
                        <a:pt x="425" y="224"/>
                      </a:lnTo>
                      <a:lnTo>
                        <a:pt x="427" y="227"/>
                      </a:lnTo>
                      <a:lnTo>
                        <a:pt x="431" y="231"/>
                      </a:lnTo>
                      <a:lnTo>
                        <a:pt x="435" y="235"/>
                      </a:lnTo>
                      <a:lnTo>
                        <a:pt x="444" y="242"/>
                      </a:lnTo>
                      <a:lnTo>
                        <a:pt x="447" y="245"/>
                      </a:lnTo>
                      <a:lnTo>
                        <a:pt x="449" y="247"/>
                      </a:lnTo>
                      <a:lnTo>
                        <a:pt x="450" y="250"/>
                      </a:lnTo>
                      <a:lnTo>
                        <a:pt x="450" y="251"/>
                      </a:lnTo>
                      <a:lnTo>
                        <a:pt x="449" y="252"/>
                      </a:lnTo>
                      <a:lnTo>
                        <a:pt x="446" y="256"/>
                      </a:lnTo>
                      <a:close/>
                    </a:path>
                  </a:pathLst>
                </a:custGeom>
                <a:solidFill>
                  <a:srgbClr val="FF99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89" name="Freeform 566"/>
                <p:cNvSpPr>
                  <a:spLocks/>
                </p:cNvSpPr>
                <p:nvPr/>
              </p:nvSpPr>
              <p:spPr bwMode="auto">
                <a:xfrm>
                  <a:off x="2596" y="2172"/>
                  <a:ext cx="17" cy="23"/>
                </a:xfrm>
                <a:custGeom>
                  <a:avLst/>
                  <a:gdLst>
                    <a:gd name="T0" fmla="*/ 17 w 17"/>
                    <a:gd name="T1" fmla="*/ 4 h 23"/>
                    <a:gd name="T2" fmla="*/ 14 w 17"/>
                    <a:gd name="T3" fmla="*/ 8 h 23"/>
                    <a:gd name="T4" fmla="*/ 12 w 17"/>
                    <a:gd name="T5" fmla="*/ 12 h 23"/>
                    <a:gd name="T6" fmla="*/ 10 w 17"/>
                    <a:gd name="T7" fmla="*/ 17 h 23"/>
                    <a:gd name="T8" fmla="*/ 8 w 17"/>
                    <a:gd name="T9" fmla="*/ 23 h 23"/>
                    <a:gd name="T10" fmla="*/ 0 w 17"/>
                    <a:gd name="T11" fmla="*/ 21 h 23"/>
                    <a:gd name="T12" fmla="*/ 2 w 17"/>
                    <a:gd name="T13" fmla="*/ 14 h 23"/>
                    <a:gd name="T14" fmla="*/ 4 w 17"/>
                    <a:gd name="T15" fmla="*/ 9 h 23"/>
                    <a:gd name="T16" fmla="*/ 7 w 17"/>
                    <a:gd name="T17" fmla="*/ 4 h 23"/>
                    <a:gd name="T18" fmla="*/ 11 w 17"/>
                    <a:gd name="T19" fmla="*/ 0 h 23"/>
                    <a:gd name="T20" fmla="*/ 17 w 17"/>
                    <a:gd name="T21" fmla="*/ 4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3"/>
                    <a:gd name="T35" fmla="*/ 17 w 17"/>
                    <a:gd name="T36" fmla="*/ 23 h 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3">
                      <a:moveTo>
                        <a:pt x="17" y="4"/>
                      </a:moveTo>
                      <a:lnTo>
                        <a:pt x="14" y="8"/>
                      </a:lnTo>
                      <a:lnTo>
                        <a:pt x="12" y="12"/>
                      </a:lnTo>
                      <a:lnTo>
                        <a:pt x="10" y="17"/>
                      </a:lnTo>
                      <a:lnTo>
                        <a:pt x="8" y="23"/>
                      </a:lnTo>
                      <a:lnTo>
                        <a:pt x="0" y="21"/>
                      </a:lnTo>
                      <a:lnTo>
                        <a:pt x="2" y="14"/>
                      </a:lnTo>
                      <a:lnTo>
                        <a:pt x="4" y="9"/>
                      </a:lnTo>
                      <a:lnTo>
                        <a:pt x="7" y="4"/>
                      </a:lnTo>
                      <a:lnTo>
                        <a:pt x="11" y="0"/>
                      </a:lnTo>
                      <a:lnTo>
                        <a:pt x="17" y="4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90" name="Freeform 567"/>
                <p:cNvSpPr>
                  <a:spLocks/>
                </p:cNvSpPr>
                <p:nvPr/>
              </p:nvSpPr>
              <p:spPr bwMode="auto">
                <a:xfrm>
                  <a:off x="2588" y="2192"/>
                  <a:ext cx="16" cy="40"/>
                </a:xfrm>
                <a:custGeom>
                  <a:avLst/>
                  <a:gdLst>
                    <a:gd name="T0" fmla="*/ 16 w 16"/>
                    <a:gd name="T1" fmla="*/ 3 h 40"/>
                    <a:gd name="T2" fmla="*/ 14 w 16"/>
                    <a:gd name="T3" fmla="*/ 8 h 40"/>
                    <a:gd name="T4" fmla="*/ 12 w 16"/>
                    <a:gd name="T5" fmla="*/ 13 h 40"/>
                    <a:gd name="T6" fmla="*/ 10 w 16"/>
                    <a:gd name="T7" fmla="*/ 17 h 40"/>
                    <a:gd name="T8" fmla="*/ 8 w 16"/>
                    <a:gd name="T9" fmla="*/ 21 h 40"/>
                    <a:gd name="T10" fmla="*/ 8 w 16"/>
                    <a:gd name="T11" fmla="*/ 25 h 40"/>
                    <a:gd name="T12" fmla="*/ 7 w 16"/>
                    <a:gd name="T13" fmla="*/ 28 h 40"/>
                    <a:gd name="T14" fmla="*/ 9 w 16"/>
                    <a:gd name="T15" fmla="*/ 31 h 40"/>
                    <a:gd name="T16" fmla="*/ 10 w 16"/>
                    <a:gd name="T17" fmla="*/ 33 h 40"/>
                    <a:gd name="T18" fmla="*/ 11 w 16"/>
                    <a:gd name="T19" fmla="*/ 34 h 40"/>
                    <a:gd name="T20" fmla="*/ 6 w 16"/>
                    <a:gd name="T21" fmla="*/ 40 h 40"/>
                    <a:gd name="T22" fmla="*/ 4 w 16"/>
                    <a:gd name="T23" fmla="*/ 38 h 40"/>
                    <a:gd name="T24" fmla="*/ 1 w 16"/>
                    <a:gd name="T25" fmla="*/ 35 h 40"/>
                    <a:gd name="T26" fmla="*/ 0 w 16"/>
                    <a:gd name="T27" fmla="*/ 30 h 40"/>
                    <a:gd name="T28" fmla="*/ 0 w 16"/>
                    <a:gd name="T29" fmla="*/ 24 h 40"/>
                    <a:gd name="T30" fmla="*/ 1 w 16"/>
                    <a:gd name="T31" fmla="*/ 19 h 40"/>
                    <a:gd name="T32" fmla="*/ 3 w 16"/>
                    <a:gd name="T33" fmla="*/ 14 h 40"/>
                    <a:gd name="T34" fmla="*/ 5 w 16"/>
                    <a:gd name="T35" fmla="*/ 9 h 40"/>
                    <a:gd name="T36" fmla="*/ 7 w 16"/>
                    <a:gd name="T37" fmla="*/ 5 h 40"/>
                    <a:gd name="T38" fmla="*/ 8 w 16"/>
                    <a:gd name="T39" fmla="*/ 0 h 40"/>
                    <a:gd name="T40" fmla="*/ 16 w 16"/>
                    <a:gd name="T41" fmla="*/ 3 h 4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6"/>
                    <a:gd name="T64" fmla="*/ 0 h 40"/>
                    <a:gd name="T65" fmla="*/ 16 w 16"/>
                    <a:gd name="T66" fmla="*/ 40 h 4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6" h="40">
                      <a:moveTo>
                        <a:pt x="16" y="3"/>
                      </a:moveTo>
                      <a:lnTo>
                        <a:pt x="14" y="8"/>
                      </a:lnTo>
                      <a:lnTo>
                        <a:pt x="12" y="13"/>
                      </a:lnTo>
                      <a:lnTo>
                        <a:pt x="10" y="17"/>
                      </a:lnTo>
                      <a:lnTo>
                        <a:pt x="8" y="21"/>
                      </a:lnTo>
                      <a:lnTo>
                        <a:pt x="8" y="25"/>
                      </a:lnTo>
                      <a:lnTo>
                        <a:pt x="7" y="28"/>
                      </a:lnTo>
                      <a:lnTo>
                        <a:pt x="9" y="31"/>
                      </a:lnTo>
                      <a:lnTo>
                        <a:pt x="10" y="33"/>
                      </a:lnTo>
                      <a:lnTo>
                        <a:pt x="11" y="34"/>
                      </a:lnTo>
                      <a:lnTo>
                        <a:pt x="6" y="40"/>
                      </a:lnTo>
                      <a:lnTo>
                        <a:pt x="4" y="38"/>
                      </a:lnTo>
                      <a:lnTo>
                        <a:pt x="1" y="35"/>
                      </a:lnTo>
                      <a:lnTo>
                        <a:pt x="0" y="30"/>
                      </a:lnTo>
                      <a:lnTo>
                        <a:pt x="0" y="24"/>
                      </a:lnTo>
                      <a:lnTo>
                        <a:pt x="1" y="19"/>
                      </a:lnTo>
                      <a:lnTo>
                        <a:pt x="3" y="14"/>
                      </a:lnTo>
                      <a:lnTo>
                        <a:pt x="5" y="9"/>
                      </a:lnTo>
                      <a:lnTo>
                        <a:pt x="7" y="5"/>
                      </a:lnTo>
                      <a:lnTo>
                        <a:pt x="8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91" name="Freeform 568"/>
                <p:cNvSpPr>
                  <a:spLocks/>
                </p:cNvSpPr>
                <p:nvPr/>
              </p:nvSpPr>
              <p:spPr bwMode="auto">
                <a:xfrm>
                  <a:off x="2596" y="2192"/>
                  <a:ext cx="8" cy="3"/>
                </a:xfrm>
                <a:custGeom>
                  <a:avLst/>
                  <a:gdLst>
                    <a:gd name="T0" fmla="*/ 8 w 8"/>
                    <a:gd name="T1" fmla="*/ 3 h 3"/>
                    <a:gd name="T2" fmla="*/ 0 w 8"/>
                    <a:gd name="T3" fmla="*/ 0 h 3"/>
                    <a:gd name="T4" fmla="*/ 0 w 8"/>
                    <a:gd name="T5" fmla="*/ 1 h 3"/>
                    <a:gd name="T6" fmla="*/ 8 w 8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3"/>
                    <a:gd name="T14" fmla="*/ 8 w 8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3">
                      <a:moveTo>
                        <a:pt x="8" y="3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92" name="Freeform 569"/>
                <p:cNvSpPr>
                  <a:spLocks/>
                </p:cNvSpPr>
                <p:nvPr/>
              </p:nvSpPr>
              <p:spPr bwMode="auto">
                <a:xfrm>
                  <a:off x="2594" y="2226"/>
                  <a:ext cx="24" cy="19"/>
                </a:xfrm>
                <a:custGeom>
                  <a:avLst/>
                  <a:gdLst>
                    <a:gd name="T0" fmla="*/ 5 w 24"/>
                    <a:gd name="T1" fmla="*/ 0 h 19"/>
                    <a:gd name="T2" fmla="*/ 9 w 24"/>
                    <a:gd name="T3" fmla="*/ 3 h 19"/>
                    <a:gd name="T4" fmla="*/ 14 w 24"/>
                    <a:gd name="T5" fmla="*/ 6 h 19"/>
                    <a:gd name="T6" fmla="*/ 18 w 24"/>
                    <a:gd name="T7" fmla="*/ 8 h 19"/>
                    <a:gd name="T8" fmla="*/ 20 w 24"/>
                    <a:gd name="T9" fmla="*/ 10 h 19"/>
                    <a:gd name="T10" fmla="*/ 22 w 24"/>
                    <a:gd name="T11" fmla="*/ 13 h 19"/>
                    <a:gd name="T12" fmla="*/ 24 w 24"/>
                    <a:gd name="T13" fmla="*/ 16 h 19"/>
                    <a:gd name="T14" fmla="*/ 16 w 24"/>
                    <a:gd name="T15" fmla="*/ 19 h 19"/>
                    <a:gd name="T16" fmla="*/ 15 w 24"/>
                    <a:gd name="T17" fmla="*/ 17 h 19"/>
                    <a:gd name="T18" fmla="*/ 14 w 24"/>
                    <a:gd name="T19" fmla="*/ 16 h 19"/>
                    <a:gd name="T20" fmla="*/ 13 w 24"/>
                    <a:gd name="T21" fmla="*/ 14 h 19"/>
                    <a:gd name="T22" fmla="*/ 10 w 24"/>
                    <a:gd name="T23" fmla="*/ 13 h 19"/>
                    <a:gd name="T24" fmla="*/ 5 w 24"/>
                    <a:gd name="T25" fmla="*/ 10 h 19"/>
                    <a:gd name="T26" fmla="*/ 0 w 24"/>
                    <a:gd name="T27" fmla="*/ 6 h 19"/>
                    <a:gd name="T28" fmla="*/ 5 w 24"/>
                    <a:gd name="T29" fmla="*/ 0 h 1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4"/>
                    <a:gd name="T46" fmla="*/ 0 h 19"/>
                    <a:gd name="T47" fmla="*/ 24 w 24"/>
                    <a:gd name="T48" fmla="*/ 19 h 1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4" h="19">
                      <a:moveTo>
                        <a:pt x="5" y="0"/>
                      </a:moveTo>
                      <a:lnTo>
                        <a:pt x="9" y="3"/>
                      </a:lnTo>
                      <a:lnTo>
                        <a:pt x="14" y="6"/>
                      </a:lnTo>
                      <a:lnTo>
                        <a:pt x="18" y="8"/>
                      </a:lnTo>
                      <a:lnTo>
                        <a:pt x="20" y="10"/>
                      </a:lnTo>
                      <a:lnTo>
                        <a:pt x="22" y="13"/>
                      </a:lnTo>
                      <a:lnTo>
                        <a:pt x="24" y="16"/>
                      </a:lnTo>
                      <a:lnTo>
                        <a:pt x="16" y="19"/>
                      </a:lnTo>
                      <a:lnTo>
                        <a:pt x="15" y="17"/>
                      </a:lnTo>
                      <a:lnTo>
                        <a:pt x="14" y="16"/>
                      </a:lnTo>
                      <a:lnTo>
                        <a:pt x="13" y="14"/>
                      </a:lnTo>
                      <a:lnTo>
                        <a:pt x="10" y="13"/>
                      </a:lnTo>
                      <a:lnTo>
                        <a:pt x="5" y="10"/>
                      </a:lnTo>
                      <a:lnTo>
                        <a:pt x="0" y="6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93" name="Freeform 570"/>
                <p:cNvSpPr>
                  <a:spLocks/>
                </p:cNvSpPr>
                <p:nvPr/>
              </p:nvSpPr>
              <p:spPr bwMode="auto">
                <a:xfrm>
                  <a:off x="2594" y="2226"/>
                  <a:ext cx="5" cy="6"/>
                </a:xfrm>
                <a:custGeom>
                  <a:avLst/>
                  <a:gdLst>
                    <a:gd name="T0" fmla="*/ 0 w 5"/>
                    <a:gd name="T1" fmla="*/ 6 h 6"/>
                    <a:gd name="T2" fmla="*/ 5 w 5"/>
                    <a:gd name="T3" fmla="*/ 0 h 6"/>
                    <a:gd name="T4" fmla="*/ 0 w 5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6"/>
                    <a:gd name="T11" fmla="*/ 5 w 5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6">
                      <a:moveTo>
                        <a:pt x="0" y="6"/>
                      </a:move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94" name="Freeform 571"/>
                <p:cNvSpPr>
                  <a:spLocks/>
                </p:cNvSpPr>
                <p:nvPr/>
              </p:nvSpPr>
              <p:spPr bwMode="auto">
                <a:xfrm>
                  <a:off x="2591" y="2244"/>
                  <a:ext cx="27" cy="16"/>
                </a:xfrm>
                <a:custGeom>
                  <a:avLst/>
                  <a:gdLst>
                    <a:gd name="T0" fmla="*/ 27 w 27"/>
                    <a:gd name="T1" fmla="*/ 0 h 16"/>
                    <a:gd name="T2" fmla="*/ 27 w 27"/>
                    <a:gd name="T3" fmla="*/ 4 h 16"/>
                    <a:gd name="T4" fmla="*/ 26 w 27"/>
                    <a:gd name="T5" fmla="*/ 7 h 16"/>
                    <a:gd name="T6" fmla="*/ 24 w 27"/>
                    <a:gd name="T7" fmla="*/ 9 h 16"/>
                    <a:gd name="T8" fmla="*/ 23 w 27"/>
                    <a:gd name="T9" fmla="*/ 11 h 16"/>
                    <a:gd name="T10" fmla="*/ 20 w 27"/>
                    <a:gd name="T11" fmla="*/ 12 h 16"/>
                    <a:gd name="T12" fmla="*/ 16 w 27"/>
                    <a:gd name="T13" fmla="*/ 14 h 16"/>
                    <a:gd name="T14" fmla="*/ 8 w 27"/>
                    <a:gd name="T15" fmla="*/ 15 h 16"/>
                    <a:gd name="T16" fmla="*/ 1 w 27"/>
                    <a:gd name="T17" fmla="*/ 16 h 16"/>
                    <a:gd name="T18" fmla="*/ 0 w 27"/>
                    <a:gd name="T19" fmla="*/ 9 h 16"/>
                    <a:gd name="T20" fmla="*/ 7 w 27"/>
                    <a:gd name="T21" fmla="*/ 8 h 16"/>
                    <a:gd name="T22" fmla="*/ 14 w 27"/>
                    <a:gd name="T23" fmla="*/ 6 h 16"/>
                    <a:gd name="T24" fmla="*/ 17 w 27"/>
                    <a:gd name="T25" fmla="*/ 5 h 16"/>
                    <a:gd name="T26" fmla="*/ 18 w 27"/>
                    <a:gd name="T27" fmla="*/ 5 h 16"/>
                    <a:gd name="T28" fmla="*/ 18 w 27"/>
                    <a:gd name="T29" fmla="*/ 4 h 16"/>
                    <a:gd name="T30" fmla="*/ 19 w 27"/>
                    <a:gd name="T31" fmla="*/ 3 h 16"/>
                    <a:gd name="T32" fmla="*/ 19 w 27"/>
                    <a:gd name="T33" fmla="*/ 3 h 16"/>
                    <a:gd name="T34" fmla="*/ 19 w 27"/>
                    <a:gd name="T35" fmla="*/ 0 h 16"/>
                    <a:gd name="T36" fmla="*/ 27 w 27"/>
                    <a:gd name="T37" fmla="*/ 0 h 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7"/>
                    <a:gd name="T58" fmla="*/ 0 h 16"/>
                    <a:gd name="T59" fmla="*/ 27 w 27"/>
                    <a:gd name="T60" fmla="*/ 16 h 1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7" h="16">
                      <a:moveTo>
                        <a:pt x="27" y="0"/>
                      </a:moveTo>
                      <a:lnTo>
                        <a:pt x="27" y="4"/>
                      </a:lnTo>
                      <a:lnTo>
                        <a:pt x="26" y="7"/>
                      </a:lnTo>
                      <a:lnTo>
                        <a:pt x="24" y="9"/>
                      </a:lnTo>
                      <a:lnTo>
                        <a:pt x="23" y="11"/>
                      </a:lnTo>
                      <a:lnTo>
                        <a:pt x="20" y="12"/>
                      </a:lnTo>
                      <a:lnTo>
                        <a:pt x="16" y="14"/>
                      </a:lnTo>
                      <a:lnTo>
                        <a:pt x="8" y="15"/>
                      </a:lnTo>
                      <a:lnTo>
                        <a:pt x="1" y="16"/>
                      </a:lnTo>
                      <a:lnTo>
                        <a:pt x="0" y="9"/>
                      </a:lnTo>
                      <a:lnTo>
                        <a:pt x="7" y="8"/>
                      </a:lnTo>
                      <a:lnTo>
                        <a:pt x="14" y="6"/>
                      </a:lnTo>
                      <a:lnTo>
                        <a:pt x="17" y="5"/>
                      </a:lnTo>
                      <a:lnTo>
                        <a:pt x="18" y="5"/>
                      </a:lnTo>
                      <a:lnTo>
                        <a:pt x="18" y="4"/>
                      </a:lnTo>
                      <a:lnTo>
                        <a:pt x="19" y="3"/>
                      </a:lnTo>
                      <a:lnTo>
                        <a:pt x="19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95" name="Freeform 572"/>
                <p:cNvSpPr>
                  <a:spLocks/>
                </p:cNvSpPr>
                <p:nvPr/>
              </p:nvSpPr>
              <p:spPr bwMode="auto">
                <a:xfrm>
                  <a:off x="2610" y="2242"/>
                  <a:ext cx="8" cy="3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2 h 3"/>
                    <a:gd name="T4" fmla="*/ 0 w 8"/>
                    <a:gd name="T5" fmla="*/ 2 h 3"/>
                    <a:gd name="T6" fmla="*/ 0 w 8"/>
                    <a:gd name="T7" fmla="*/ 3 h 3"/>
                    <a:gd name="T8" fmla="*/ 8 w 8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8" y="0"/>
                      </a:moveTo>
                      <a:lnTo>
                        <a:pt x="8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96" name="Freeform 573"/>
                <p:cNvSpPr>
                  <a:spLocks/>
                </p:cNvSpPr>
                <p:nvPr/>
              </p:nvSpPr>
              <p:spPr bwMode="auto">
                <a:xfrm>
                  <a:off x="2568" y="2253"/>
                  <a:ext cx="25" cy="23"/>
                </a:xfrm>
                <a:custGeom>
                  <a:avLst/>
                  <a:gdLst>
                    <a:gd name="T0" fmla="*/ 25 w 25"/>
                    <a:gd name="T1" fmla="*/ 7 h 23"/>
                    <a:gd name="T2" fmla="*/ 21 w 25"/>
                    <a:gd name="T3" fmla="*/ 8 h 23"/>
                    <a:gd name="T4" fmla="*/ 19 w 25"/>
                    <a:gd name="T5" fmla="*/ 9 h 23"/>
                    <a:gd name="T6" fmla="*/ 17 w 25"/>
                    <a:gd name="T7" fmla="*/ 11 h 23"/>
                    <a:gd name="T8" fmla="*/ 15 w 25"/>
                    <a:gd name="T9" fmla="*/ 12 h 23"/>
                    <a:gd name="T10" fmla="*/ 11 w 25"/>
                    <a:gd name="T11" fmla="*/ 17 h 23"/>
                    <a:gd name="T12" fmla="*/ 7 w 25"/>
                    <a:gd name="T13" fmla="*/ 23 h 23"/>
                    <a:gd name="T14" fmla="*/ 0 w 25"/>
                    <a:gd name="T15" fmla="*/ 19 h 23"/>
                    <a:gd name="T16" fmla="*/ 5 w 25"/>
                    <a:gd name="T17" fmla="*/ 12 h 23"/>
                    <a:gd name="T18" fmla="*/ 9 w 25"/>
                    <a:gd name="T19" fmla="*/ 7 h 23"/>
                    <a:gd name="T20" fmla="*/ 12 w 25"/>
                    <a:gd name="T21" fmla="*/ 4 h 23"/>
                    <a:gd name="T22" fmla="*/ 15 w 25"/>
                    <a:gd name="T23" fmla="*/ 2 h 23"/>
                    <a:gd name="T24" fmla="*/ 18 w 25"/>
                    <a:gd name="T25" fmla="*/ 1 h 23"/>
                    <a:gd name="T26" fmla="*/ 22 w 25"/>
                    <a:gd name="T27" fmla="*/ 0 h 23"/>
                    <a:gd name="T28" fmla="*/ 25 w 25"/>
                    <a:gd name="T29" fmla="*/ 7 h 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5"/>
                    <a:gd name="T46" fmla="*/ 0 h 23"/>
                    <a:gd name="T47" fmla="*/ 25 w 25"/>
                    <a:gd name="T48" fmla="*/ 23 h 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5" h="23">
                      <a:moveTo>
                        <a:pt x="25" y="7"/>
                      </a:moveTo>
                      <a:lnTo>
                        <a:pt x="21" y="8"/>
                      </a:lnTo>
                      <a:lnTo>
                        <a:pt x="19" y="9"/>
                      </a:lnTo>
                      <a:lnTo>
                        <a:pt x="17" y="11"/>
                      </a:lnTo>
                      <a:lnTo>
                        <a:pt x="15" y="12"/>
                      </a:lnTo>
                      <a:lnTo>
                        <a:pt x="11" y="17"/>
                      </a:lnTo>
                      <a:lnTo>
                        <a:pt x="7" y="23"/>
                      </a:lnTo>
                      <a:lnTo>
                        <a:pt x="0" y="19"/>
                      </a:lnTo>
                      <a:lnTo>
                        <a:pt x="5" y="12"/>
                      </a:lnTo>
                      <a:lnTo>
                        <a:pt x="9" y="7"/>
                      </a:lnTo>
                      <a:lnTo>
                        <a:pt x="12" y="4"/>
                      </a:lnTo>
                      <a:lnTo>
                        <a:pt x="15" y="2"/>
                      </a:lnTo>
                      <a:lnTo>
                        <a:pt x="18" y="1"/>
                      </a:lnTo>
                      <a:lnTo>
                        <a:pt x="22" y="0"/>
                      </a:lnTo>
                      <a:lnTo>
                        <a:pt x="25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97" name="Freeform 574"/>
                <p:cNvSpPr>
                  <a:spLocks/>
                </p:cNvSpPr>
                <p:nvPr/>
              </p:nvSpPr>
              <p:spPr bwMode="auto">
                <a:xfrm>
                  <a:off x="2590" y="2253"/>
                  <a:ext cx="3" cy="7"/>
                </a:xfrm>
                <a:custGeom>
                  <a:avLst/>
                  <a:gdLst>
                    <a:gd name="T0" fmla="*/ 1 w 3"/>
                    <a:gd name="T1" fmla="*/ 0 h 7"/>
                    <a:gd name="T2" fmla="*/ 0 w 3"/>
                    <a:gd name="T3" fmla="*/ 0 h 7"/>
                    <a:gd name="T4" fmla="*/ 3 w 3"/>
                    <a:gd name="T5" fmla="*/ 7 h 7"/>
                    <a:gd name="T6" fmla="*/ 2 w 3"/>
                    <a:gd name="T7" fmla="*/ 7 h 7"/>
                    <a:gd name="T8" fmla="*/ 1 w 3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7"/>
                    <a:gd name="T17" fmla="*/ 3 w 3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7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98" name="Freeform 575"/>
                <p:cNvSpPr>
                  <a:spLocks/>
                </p:cNvSpPr>
                <p:nvPr/>
              </p:nvSpPr>
              <p:spPr bwMode="auto">
                <a:xfrm>
                  <a:off x="2550" y="2271"/>
                  <a:ext cx="25" cy="24"/>
                </a:xfrm>
                <a:custGeom>
                  <a:avLst/>
                  <a:gdLst>
                    <a:gd name="T0" fmla="*/ 25 w 25"/>
                    <a:gd name="T1" fmla="*/ 5 h 24"/>
                    <a:gd name="T2" fmla="*/ 20 w 25"/>
                    <a:gd name="T3" fmla="*/ 10 h 24"/>
                    <a:gd name="T4" fmla="*/ 15 w 25"/>
                    <a:gd name="T5" fmla="*/ 15 h 24"/>
                    <a:gd name="T6" fmla="*/ 10 w 25"/>
                    <a:gd name="T7" fmla="*/ 20 h 24"/>
                    <a:gd name="T8" fmla="*/ 8 w 25"/>
                    <a:gd name="T9" fmla="*/ 22 h 24"/>
                    <a:gd name="T10" fmla="*/ 6 w 25"/>
                    <a:gd name="T11" fmla="*/ 24 h 24"/>
                    <a:gd name="T12" fmla="*/ 0 w 25"/>
                    <a:gd name="T13" fmla="*/ 20 h 24"/>
                    <a:gd name="T14" fmla="*/ 2 w 25"/>
                    <a:gd name="T15" fmla="*/ 17 h 24"/>
                    <a:gd name="T16" fmla="*/ 5 w 25"/>
                    <a:gd name="T17" fmla="*/ 14 h 24"/>
                    <a:gd name="T18" fmla="*/ 10 w 25"/>
                    <a:gd name="T19" fmla="*/ 9 h 24"/>
                    <a:gd name="T20" fmla="*/ 15 w 25"/>
                    <a:gd name="T21" fmla="*/ 5 h 24"/>
                    <a:gd name="T22" fmla="*/ 19 w 25"/>
                    <a:gd name="T23" fmla="*/ 0 h 24"/>
                    <a:gd name="T24" fmla="*/ 25 w 25"/>
                    <a:gd name="T25" fmla="*/ 5 h 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5"/>
                    <a:gd name="T40" fmla="*/ 0 h 24"/>
                    <a:gd name="T41" fmla="*/ 25 w 25"/>
                    <a:gd name="T42" fmla="*/ 24 h 2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5" h="24">
                      <a:moveTo>
                        <a:pt x="25" y="5"/>
                      </a:moveTo>
                      <a:lnTo>
                        <a:pt x="20" y="10"/>
                      </a:lnTo>
                      <a:lnTo>
                        <a:pt x="15" y="15"/>
                      </a:lnTo>
                      <a:lnTo>
                        <a:pt x="10" y="20"/>
                      </a:lnTo>
                      <a:lnTo>
                        <a:pt x="8" y="22"/>
                      </a:lnTo>
                      <a:lnTo>
                        <a:pt x="6" y="24"/>
                      </a:lnTo>
                      <a:lnTo>
                        <a:pt x="0" y="20"/>
                      </a:lnTo>
                      <a:lnTo>
                        <a:pt x="2" y="17"/>
                      </a:lnTo>
                      <a:lnTo>
                        <a:pt x="5" y="14"/>
                      </a:lnTo>
                      <a:lnTo>
                        <a:pt x="10" y="9"/>
                      </a:lnTo>
                      <a:lnTo>
                        <a:pt x="15" y="5"/>
                      </a:lnTo>
                      <a:lnTo>
                        <a:pt x="19" y="0"/>
                      </a:lnTo>
                      <a:lnTo>
                        <a:pt x="25" y="5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99" name="Freeform 576"/>
                <p:cNvSpPr>
                  <a:spLocks/>
                </p:cNvSpPr>
                <p:nvPr/>
              </p:nvSpPr>
              <p:spPr bwMode="auto">
                <a:xfrm>
                  <a:off x="2568" y="2271"/>
                  <a:ext cx="7" cy="5"/>
                </a:xfrm>
                <a:custGeom>
                  <a:avLst/>
                  <a:gdLst>
                    <a:gd name="T0" fmla="*/ 7 w 7"/>
                    <a:gd name="T1" fmla="*/ 5 h 5"/>
                    <a:gd name="T2" fmla="*/ 1 w 7"/>
                    <a:gd name="T3" fmla="*/ 0 h 5"/>
                    <a:gd name="T4" fmla="*/ 0 w 7"/>
                    <a:gd name="T5" fmla="*/ 1 h 5"/>
                    <a:gd name="T6" fmla="*/ 7 w 7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5"/>
                    <a:gd name="T14" fmla="*/ 7 w 7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5">
                      <a:moveTo>
                        <a:pt x="7" y="5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00" name="Freeform 577"/>
                <p:cNvSpPr>
                  <a:spLocks/>
                </p:cNvSpPr>
                <p:nvPr/>
              </p:nvSpPr>
              <p:spPr bwMode="auto">
                <a:xfrm>
                  <a:off x="2544" y="2291"/>
                  <a:ext cx="12" cy="53"/>
                </a:xfrm>
                <a:custGeom>
                  <a:avLst/>
                  <a:gdLst>
                    <a:gd name="T0" fmla="*/ 12 w 12"/>
                    <a:gd name="T1" fmla="*/ 4 h 53"/>
                    <a:gd name="T2" fmla="*/ 11 w 12"/>
                    <a:gd name="T3" fmla="*/ 6 h 53"/>
                    <a:gd name="T4" fmla="*/ 10 w 12"/>
                    <a:gd name="T5" fmla="*/ 9 h 53"/>
                    <a:gd name="T6" fmla="*/ 9 w 12"/>
                    <a:gd name="T7" fmla="*/ 11 h 53"/>
                    <a:gd name="T8" fmla="*/ 9 w 12"/>
                    <a:gd name="T9" fmla="*/ 14 h 53"/>
                    <a:gd name="T10" fmla="*/ 8 w 12"/>
                    <a:gd name="T11" fmla="*/ 20 h 53"/>
                    <a:gd name="T12" fmla="*/ 9 w 12"/>
                    <a:gd name="T13" fmla="*/ 26 h 53"/>
                    <a:gd name="T14" fmla="*/ 10 w 12"/>
                    <a:gd name="T15" fmla="*/ 40 h 53"/>
                    <a:gd name="T16" fmla="*/ 10 w 12"/>
                    <a:gd name="T17" fmla="*/ 46 h 53"/>
                    <a:gd name="T18" fmla="*/ 10 w 12"/>
                    <a:gd name="T19" fmla="*/ 53 h 53"/>
                    <a:gd name="T20" fmla="*/ 2 w 12"/>
                    <a:gd name="T21" fmla="*/ 52 h 53"/>
                    <a:gd name="T22" fmla="*/ 2 w 12"/>
                    <a:gd name="T23" fmla="*/ 46 h 53"/>
                    <a:gd name="T24" fmla="*/ 2 w 12"/>
                    <a:gd name="T25" fmla="*/ 40 h 53"/>
                    <a:gd name="T26" fmla="*/ 1 w 12"/>
                    <a:gd name="T27" fmla="*/ 27 h 53"/>
                    <a:gd name="T28" fmla="*/ 0 w 12"/>
                    <a:gd name="T29" fmla="*/ 20 h 53"/>
                    <a:gd name="T30" fmla="*/ 1 w 12"/>
                    <a:gd name="T31" fmla="*/ 13 h 53"/>
                    <a:gd name="T32" fmla="*/ 1 w 12"/>
                    <a:gd name="T33" fmla="*/ 10 h 53"/>
                    <a:gd name="T34" fmla="*/ 2 w 12"/>
                    <a:gd name="T35" fmla="*/ 6 h 53"/>
                    <a:gd name="T36" fmla="*/ 4 w 12"/>
                    <a:gd name="T37" fmla="*/ 3 h 53"/>
                    <a:gd name="T38" fmla="*/ 5 w 12"/>
                    <a:gd name="T39" fmla="*/ 0 h 53"/>
                    <a:gd name="T40" fmla="*/ 12 w 12"/>
                    <a:gd name="T41" fmla="*/ 4 h 5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2"/>
                    <a:gd name="T64" fmla="*/ 0 h 53"/>
                    <a:gd name="T65" fmla="*/ 12 w 12"/>
                    <a:gd name="T66" fmla="*/ 53 h 5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2" h="53">
                      <a:moveTo>
                        <a:pt x="12" y="4"/>
                      </a:moveTo>
                      <a:lnTo>
                        <a:pt x="11" y="6"/>
                      </a:lnTo>
                      <a:lnTo>
                        <a:pt x="10" y="9"/>
                      </a:lnTo>
                      <a:lnTo>
                        <a:pt x="9" y="11"/>
                      </a:lnTo>
                      <a:lnTo>
                        <a:pt x="9" y="14"/>
                      </a:lnTo>
                      <a:lnTo>
                        <a:pt x="8" y="20"/>
                      </a:lnTo>
                      <a:lnTo>
                        <a:pt x="9" y="26"/>
                      </a:lnTo>
                      <a:lnTo>
                        <a:pt x="10" y="40"/>
                      </a:lnTo>
                      <a:lnTo>
                        <a:pt x="10" y="46"/>
                      </a:lnTo>
                      <a:lnTo>
                        <a:pt x="10" y="53"/>
                      </a:lnTo>
                      <a:lnTo>
                        <a:pt x="2" y="52"/>
                      </a:lnTo>
                      <a:lnTo>
                        <a:pt x="2" y="46"/>
                      </a:lnTo>
                      <a:lnTo>
                        <a:pt x="2" y="40"/>
                      </a:lnTo>
                      <a:lnTo>
                        <a:pt x="1" y="27"/>
                      </a:lnTo>
                      <a:lnTo>
                        <a:pt x="0" y="20"/>
                      </a:lnTo>
                      <a:lnTo>
                        <a:pt x="1" y="13"/>
                      </a:lnTo>
                      <a:lnTo>
                        <a:pt x="1" y="10"/>
                      </a:lnTo>
                      <a:lnTo>
                        <a:pt x="2" y="6"/>
                      </a:lnTo>
                      <a:lnTo>
                        <a:pt x="4" y="3"/>
                      </a:lnTo>
                      <a:lnTo>
                        <a:pt x="5" y="0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01" name="Freeform 578"/>
                <p:cNvSpPr>
                  <a:spLocks/>
                </p:cNvSpPr>
                <p:nvPr/>
              </p:nvSpPr>
              <p:spPr bwMode="auto">
                <a:xfrm>
                  <a:off x="2549" y="2291"/>
                  <a:ext cx="7" cy="4"/>
                </a:xfrm>
                <a:custGeom>
                  <a:avLst/>
                  <a:gdLst>
                    <a:gd name="T0" fmla="*/ 1 w 7"/>
                    <a:gd name="T1" fmla="*/ 0 h 4"/>
                    <a:gd name="T2" fmla="*/ 0 w 7"/>
                    <a:gd name="T3" fmla="*/ 0 h 4"/>
                    <a:gd name="T4" fmla="*/ 7 w 7"/>
                    <a:gd name="T5" fmla="*/ 4 h 4"/>
                    <a:gd name="T6" fmla="*/ 1 w 7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4"/>
                    <a:gd name="T14" fmla="*/ 7 w 7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4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02" name="Freeform 579"/>
                <p:cNvSpPr>
                  <a:spLocks/>
                </p:cNvSpPr>
                <p:nvPr/>
              </p:nvSpPr>
              <p:spPr bwMode="auto">
                <a:xfrm>
                  <a:off x="2538" y="2343"/>
                  <a:ext cx="15" cy="18"/>
                </a:xfrm>
                <a:custGeom>
                  <a:avLst/>
                  <a:gdLst>
                    <a:gd name="T0" fmla="*/ 15 w 15"/>
                    <a:gd name="T1" fmla="*/ 1 h 18"/>
                    <a:gd name="T2" fmla="*/ 14 w 15"/>
                    <a:gd name="T3" fmla="*/ 7 h 18"/>
                    <a:gd name="T4" fmla="*/ 13 w 15"/>
                    <a:gd name="T5" fmla="*/ 10 h 18"/>
                    <a:gd name="T6" fmla="*/ 11 w 15"/>
                    <a:gd name="T7" fmla="*/ 13 h 18"/>
                    <a:gd name="T8" fmla="*/ 9 w 15"/>
                    <a:gd name="T9" fmla="*/ 15 h 18"/>
                    <a:gd name="T10" fmla="*/ 6 w 15"/>
                    <a:gd name="T11" fmla="*/ 17 h 18"/>
                    <a:gd name="T12" fmla="*/ 3 w 15"/>
                    <a:gd name="T13" fmla="*/ 18 h 18"/>
                    <a:gd name="T14" fmla="*/ 0 w 15"/>
                    <a:gd name="T15" fmla="*/ 18 h 18"/>
                    <a:gd name="T16" fmla="*/ 0 w 15"/>
                    <a:gd name="T17" fmla="*/ 10 h 18"/>
                    <a:gd name="T18" fmla="*/ 2 w 15"/>
                    <a:gd name="T19" fmla="*/ 10 h 18"/>
                    <a:gd name="T20" fmla="*/ 3 w 15"/>
                    <a:gd name="T21" fmla="*/ 10 h 18"/>
                    <a:gd name="T22" fmla="*/ 4 w 15"/>
                    <a:gd name="T23" fmla="*/ 9 h 18"/>
                    <a:gd name="T24" fmla="*/ 5 w 15"/>
                    <a:gd name="T25" fmla="*/ 8 h 18"/>
                    <a:gd name="T26" fmla="*/ 6 w 15"/>
                    <a:gd name="T27" fmla="*/ 6 h 18"/>
                    <a:gd name="T28" fmla="*/ 6 w 15"/>
                    <a:gd name="T29" fmla="*/ 5 h 18"/>
                    <a:gd name="T30" fmla="*/ 8 w 15"/>
                    <a:gd name="T31" fmla="*/ 0 h 18"/>
                    <a:gd name="T32" fmla="*/ 15 w 15"/>
                    <a:gd name="T33" fmla="*/ 1 h 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18"/>
                    <a:gd name="T53" fmla="*/ 15 w 15"/>
                    <a:gd name="T54" fmla="*/ 18 h 1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18">
                      <a:moveTo>
                        <a:pt x="15" y="1"/>
                      </a:moveTo>
                      <a:lnTo>
                        <a:pt x="14" y="7"/>
                      </a:lnTo>
                      <a:lnTo>
                        <a:pt x="13" y="10"/>
                      </a:lnTo>
                      <a:lnTo>
                        <a:pt x="11" y="13"/>
                      </a:lnTo>
                      <a:lnTo>
                        <a:pt x="9" y="15"/>
                      </a:lnTo>
                      <a:lnTo>
                        <a:pt x="6" y="17"/>
                      </a:lnTo>
                      <a:lnTo>
                        <a:pt x="3" y="18"/>
                      </a:lnTo>
                      <a:lnTo>
                        <a:pt x="0" y="18"/>
                      </a:ln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4" y="9"/>
                      </a:lnTo>
                      <a:lnTo>
                        <a:pt x="5" y="8"/>
                      </a:lnTo>
                      <a:lnTo>
                        <a:pt x="6" y="6"/>
                      </a:lnTo>
                      <a:lnTo>
                        <a:pt x="6" y="5"/>
                      </a:lnTo>
                      <a:lnTo>
                        <a:pt x="8" y="0"/>
                      </a:lnTo>
                      <a:lnTo>
                        <a:pt x="15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03" name="Freeform 580"/>
                <p:cNvSpPr>
                  <a:spLocks/>
                </p:cNvSpPr>
                <p:nvPr/>
              </p:nvSpPr>
              <p:spPr bwMode="auto">
                <a:xfrm>
                  <a:off x="2546" y="2343"/>
                  <a:ext cx="8" cy="1"/>
                </a:xfrm>
                <a:custGeom>
                  <a:avLst/>
                  <a:gdLst>
                    <a:gd name="T0" fmla="*/ 8 w 8"/>
                    <a:gd name="T1" fmla="*/ 1 h 1"/>
                    <a:gd name="T2" fmla="*/ 7 w 8"/>
                    <a:gd name="T3" fmla="*/ 1 h 1"/>
                    <a:gd name="T4" fmla="*/ 0 w 8"/>
                    <a:gd name="T5" fmla="*/ 0 h 1"/>
                    <a:gd name="T6" fmla="*/ 8 w 8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1"/>
                    <a:gd name="T14" fmla="*/ 8 w 8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1">
                      <a:moveTo>
                        <a:pt x="8" y="1"/>
                      </a:move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04" name="Freeform 581"/>
                <p:cNvSpPr>
                  <a:spLocks/>
                </p:cNvSpPr>
                <p:nvPr/>
              </p:nvSpPr>
              <p:spPr bwMode="auto">
                <a:xfrm>
                  <a:off x="2521" y="2337"/>
                  <a:ext cx="18" cy="24"/>
                </a:xfrm>
                <a:custGeom>
                  <a:avLst/>
                  <a:gdLst>
                    <a:gd name="T0" fmla="*/ 15 w 18"/>
                    <a:gd name="T1" fmla="*/ 24 h 24"/>
                    <a:gd name="T2" fmla="*/ 12 w 18"/>
                    <a:gd name="T3" fmla="*/ 23 h 24"/>
                    <a:gd name="T4" fmla="*/ 9 w 18"/>
                    <a:gd name="T5" fmla="*/ 20 h 24"/>
                    <a:gd name="T6" fmla="*/ 6 w 18"/>
                    <a:gd name="T7" fmla="*/ 17 h 24"/>
                    <a:gd name="T8" fmla="*/ 5 w 18"/>
                    <a:gd name="T9" fmla="*/ 14 h 24"/>
                    <a:gd name="T10" fmla="*/ 2 w 18"/>
                    <a:gd name="T11" fmla="*/ 9 h 24"/>
                    <a:gd name="T12" fmla="*/ 1 w 18"/>
                    <a:gd name="T13" fmla="*/ 8 h 24"/>
                    <a:gd name="T14" fmla="*/ 0 w 18"/>
                    <a:gd name="T15" fmla="*/ 7 h 24"/>
                    <a:gd name="T16" fmla="*/ 0 w 18"/>
                    <a:gd name="T17" fmla="*/ 7 h 24"/>
                    <a:gd name="T18" fmla="*/ 4 w 18"/>
                    <a:gd name="T19" fmla="*/ 0 h 24"/>
                    <a:gd name="T20" fmla="*/ 5 w 18"/>
                    <a:gd name="T21" fmla="*/ 1 h 24"/>
                    <a:gd name="T22" fmla="*/ 7 w 18"/>
                    <a:gd name="T23" fmla="*/ 2 h 24"/>
                    <a:gd name="T24" fmla="*/ 9 w 18"/>
                    <a:gd name="T25" fmla="*/ 5 h 24"/>
                    <a:gd name="T26" fmla="*/ 11 w 18"/>
                    <a:gd name="T27" fmla="*/ 10 h 24"/>
                    <a:gd name="T28" fmla="*/ 13 w 18"/>
                    <a:gd name="T29" fmla="*/ 13 h 24"/>
                    <a:gd name="T30" fmla="*/ 14 w 18"/>
                    <a:gd name="T31" fmla="*/ 15 h 24"/>
                    <a:gd name="T32" fmla="*/ 16 w 18"/>
                    <a:gd name="T33" fmla="*/ 16 h 24"/>
                    <a:gd name="T34" fmla="*/ 18 w 18"/>
                    <a:gd name="T35" fmla="*/ 16 h 24"/>
                    <a:gd name="T36" fmla="*/ 15 w 18"/>
                    <a:gd name="T37" fmla="*/ 24 h 2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24"/>
                    <a:gd name="T59" fmla="*/ 18 w 18"/>
                    <a:gd name="T60" fmla="*/ 24 h 2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24">
                      <a:moveTo>
                        <a:pt x="15" y="24"/>
                      </a:moveTo>
                      <a:lnTo>
                        <a:pt x="12" y="23"/>
                      </a:lnTo>
                      <a:lnTo>
                        <a:pt x="9" y="20"/>
                      </a:lnTo>
                      <a:lnTo>
                        <a:pt x="6" y="17"/>
                      </a:lnTo>
                      <a:lnTo>
                        <a:pt x="5" y="14"/>
                      </a:lnTo>
                      <a:lnTo>
                        <a:pt x="2" y="9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7" y="2"/>
                      </a:lnTo>
                      <a:lnTo>
                        <a:pt x="9" y="5"/>
                      </a:lnTo>
                      <a:lnTo>
                        <a:pt x="11" y="10"/>
                      </a:lnTo>
                      <a:lnTo>
                        <a:pt x="13" y="13"/>
                      </a:lnTo>
                      <a:lnTo>
                        <a:pt x="14" y="15"/>
                      </a:lnTo>
                      <a:lnTo>
                        <a:pt x="16" y="16"/>
                      </a:lnTo>
                      <a:lnTo>
                        <a:pt x="18" y="16"/>
                      </a:lnTo>
                      <a:lnTo>
                        <a:pt x="15" y="24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05" name="Freeform 582"/>
                <p:cNvSpPr>
                  <a:spLocks/>
                </p:cNvSpPr>
                <p:nvPr/>
              </p:nvSpPr>
              <p:spPr bwMode="auto">
                <a:xfrm>
                  <a:off x="2536" y="2353"/>
                  <a:ext cx="3" cy="8"/>
                </a:xfrm>
                <a:custGeom>
                  <a:avLst/>
                  <a:gdLst>
                    <a:gd name="T0" fmla="*/ 2 w 3"/>
                    <a:gd name="T1" fmla="*/ 8 h 8"/>
                    <a:gd name="T2" fmla="*/ 0 w 3"/>
                    <a:gd name="T3" fmla="*/ 8 h 8"/>
                    <a:gd name="T4" fmla="*/ 3 w 3"/>
                    <a:gd name="T5" fmla="*/ 0 h 8"/>
                    <a:gd name="T6" fmla="*/ 2 w 3"/>
                    <a:gd name="T7" fmla="*/ 0 h 8"/>
                    <a:gd name="T8" fmla="*/ 2 w 3"/>
                    <a:gd name="T9" fmla="*/ 8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8"/>
                    <a:gd name="T17" fmla="*/ 3 w 3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8">
                      <a:moveTo>
                        <a:pt x="2" y="8"/>
                      </a:move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06" name="Freeform 583"/>
                <p:cNvSpPr>
                  <a:spLocks/>
                </p:cNvSpPr>
                <p:nvPr/>
              </p:nvSpPr>
              <p:spPr bwMode="auto">
                <a:xfrm>
                  <a:off x="2491" y="2336"/>
                  <a:ext cx="33" cy="24"/>
                </a:xfrm>
                <a:custGeom>
                  <a:avLst/>
                  <a:gdLst>
                    <a:gd name="T0" fmla="*/ 30 w 33"/>
                    <a:gd name="T1" fmla="*/ 8 h 24"/>
                    <a:gd name="T2" fmla="*/ 28 w 33"/>
                    <a:gd name="T3" fmla="*/ 7 h 24"/>
                    <a:gd name="T4" fmla="*/ 27 w 33"/>
                    <a:gd name="T5" fmla="*/ 7 h 24"/>
                    <a:gd name="T6" fmla="*/ 26 w 33"/>
                    <a:gd name="T7" fmla="*/ 7 h 24"/>
                    <a:gd name="T8" fmla="*/ 25 w 33"/>
                    <a:gd name="T9" fmla="*/ 8 h 24"/>
                    <a:gd name="T10" fmla="*/ 22 w 33"/>
                    <a:gd name="T11" fmla="*/ 9 h 24"/>
                    <a:gd name="T12" fmla="*/ 19 w 33"/>
                    <a:gd name="T13" fmla="*/ 12 h 24"/>
                    <a:gd name="T14" fmla="*/ 15 w 33"/>
                    <a:gd name="T15" fmla="*/ 15 h 24"/>
                    <a:gd name="T16" fmla="*/ 12 w 33"/>
                    <a:gd name="T17" fmla="*/ 18 h 24"/>
                    <a:gd name="T18" fmla="*/ 6 w 33"/>
                    <a:gd name="T19" fmla="*/ 24 h 24"/>
                    <a:gd name="T20" fmla="*/ 0 w 33"/>
                    <a:gd name="T21" fmla="*/ 18 h 24"/>
                    <a:gd name="T22" fmla="*/ 6 w 33"/>
                    <a:gd name="T23" fmla="*/ 13 h 24"/>
                    <a:gd name="T24" fmla="*/ 9 w 33"/>
                    <a:gd name="T25" fmla="*/ 9 h 24"/>
                    <a:gd name="T26" fmla="*/ 13 w 33"/>
                    <a:gd name="T27" fmla="*/ 6 h 24"/>
                    <a:gd name="T28" fmla="*/ 17 w 33"/>
                    <a:gd name="T29" fmla="*/ 2 h 24"/>
                    <a:gd name="T30" fmla="*/ 22 w 33"/>
                    <a:gd name="T31" fmla="*/ 0 h 24"/>
                    <a:gd name="T32" fmla="*/ 25 w 33"/>
                    <a:gd name="T33" fmla="*/ 0 h 24"/>
                    <a:gd name="T34" fmla="*/ 28 w 33"/>
                    <a:gd name="T35" fmla="*/ 0 h 24"/>
                    <a:gd name="T36" fmla="*/ 31 w 33"/>
                    <a:gd name="T37" fmla="*/ 0 h 24"/>
                    <a:gd name="T38" fmla="*/ 33 w 33"/>
                    <a:gd name="T39" fmla="*/ 1 h 24"/>
                    <a:gd name="T40" fmla="*/ 30 w 33"/>
                    <a:gd name="T41" fmla="*/ 8 h 2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3"/>
                    <a:gd name="T64" fmla="*/ 0 h 24"/>
                    <a:gd name="T65" fmla="*/ 33 w 33"/>
                    <a:gd name="T66" fmla="*/ 24 h 2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3" h="24">
                      <a:moveTo>
                        <a:pt x="30" y="8"/>
                      </a:moveTo>
                      <a:lnTo>
                        <a:pt x="28" y="7"/>
                      </a:lnTo>
                      <a:lnTo>
                        <a:pt x="27" y="7"/>
                      </a:lnTo>
                      <a:lnTo>
                        <a:pt x="26" y="7"/>
                      </a:lnTo>
                      <a:lnTo>
                        <a:pt x="25" y="8"/>
                      </a:lnTo>
                      <a:lnTo>
                        <a:pt x="22" y="9"/>
                      </a:lnTo>
                      <a:lnTo>
                        <a:pt x="19" y="12"/>
                      </a:lnTo>
                      <a:lnTo>
                        <a:pt x="15" y="15"/>
                      </a:lnTo>
                      <a:lnTo>
                        <a:pt x="12" y="18"/>
                      </a:lnTo>
                      <a:lnTo>
                        <a:pt x="6" y="24"/>
                      </a:lnTo>
                      <a:lnTo>
                        <a:pt x="0" y="18"/>
                      </a:lnTo>
                      <a:lnTo>
                        <a:pt x="6" y="13"/>
                      </a:lnTo>
                      <a:lnTo>
                        <a:pt x="9" y="9"/>
                      </a:lnTo>
                      <a:lnTo>
                        <a:pt x="13" y="6"/>
                      </a:lnTo>
                      <a:lnTo>
                        <a:pt x="17" y="2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28" y="0"/>
                      </a:lnTo>
                      <a:lnTo>
                        <a:pt x="31" y="0"/>
                      </a:lnTo>
                      <a:lnTo>
                        <a:pt x="33" y="1"/>
                      </a:lnTo>
                      <a:lnTo>
                        <a:pt x="30" y="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07" name="Freeform 584"/>
                <p:cNvSpPr>
                  <a:spLocks/>
                </p:cNvSpPr>
                <p:nvPr/>
              </p:nvSpPr>
              <p:spPr bwMode="auto">
                <a:xfrm>
                  <a:off x="2521" y="2337"/>
                  <a:ext cx="4" cy="7"/>
                </a:xfrm>
                <a:custGeom>
                  <a:avLst/>
                  <a:gdLst>
                    <a:gd name="T0" fmla="*/ 4 w 4"/>
                    <a:gd name="T1" fmla="*/ 0 h 7"/>
                    <a:gd name="T2" fmla="*/ 3 w 4"/>
                    <a:gd name="T3" fmla="*/ 0 h 7"/>
                    <a:gd name="T4" fmla="*/ 0 w 4"/>
                    <a:gd name="T5" fmla="*/ 7 h 7"/>
                    <a:gd name="T6" fmla="*/ 4 w 4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7"/>
                    <a:gd name="T14" fmla="*/ 4 w 4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7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0" y="7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08" name="Freeform 585"/>
                <p:cNvSpPr>
                  <a:spLocks/>
                </p:cNvSpPr>
                <p:nvPr/>
              </p:nvSpPr>
              <p:spPr bwMode="auto">
                <a:xfrm>
                  <a:off x="2473" y="2354"/>
                  <a:ext cx="23" cy="15"/>
                </a:xfrm>
                <a:custGeom>
                  <a:avLst/>
                  <a:gdLst>
                    <a:gd name="T0" fmla="*/ 23 w 23"/>
                    <a:gd name="T1" fmla="*/ 7 h 15"/>
                    <a:gd name="T2" fmla="*/ 18 w 23"/>
                    <a:gd name="T3" fmla="*/ 10 h 15"/>
                    <a:gd name="T4" fmla="*/ 13 w 23"/>
                    <a:gd name="T5" fmla="*/ 11 h 15"/>
                    <a:gd name="T6" fmla="*/ 8 w 23"/>
                    <a:gd name="T7" fmla="*/ 13 h 15"/>
                    <a:gd name="T8" fmla="*/ 3 w 23"/>
                    <a:gd name="T9" fmla="*/ 15 h 15"/>
                    <a:gd name="T10" fmla="*/ 0 w 23"/>
                    <a:gd name="T11" fmla="*/ 7 h 15"/>
                    <a:gd name="T12" fmla="*/ 5 w 23"/>
                    <a:gd name="T13" fmla="*/ 5 h 15"/>
                    <a:gd name="T14" fmla="*/ 10 w 23"/>
                    <a:gd name="T15" fmla="*/ 4 h 15"/>
                    <a:gd name="T16" fmla="*/ 15 w 23"/>
                    <a:gd name="T17" fmla="*/ 3 h 15"/>
                    <a:gd name="T18" fmla="*/ 19 w 23"/>
                    <a:gd name="T19" fmla="*/ 0 h 15"/>
                    <a:gd name="T20" fmla="*/ 23 w 23"/>
                    <a:gd name="T21" fmla="*/ 7 h 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3"/>
                    <a:gd name="T34" fmla="*/ 0 h 15"/>
                    <a:gd name="T35" fmla="*/ 23 w 23"/>
                    <a:gd name="T36" fmla="*/ 15 h 1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3" h="15">
                      <a:moveTo>
                        <a:pt x="23" y="7"/>
                      </a:moveTo>
                      <a:lnTo>
                        <a:pt x="18" y="10"/>
                      </a:lnTo>
                      <a:lnTo>
                        <a:pt x="13" y="11"/>
                      </a:lnTo>
                      <a:lnTo>
                        <a:pt x="8" y="13"/>
                      </a:lnTo>
                      <a:lnTo>
                        <a:pt x="3" y="15"/>
                      </a:lnTo>
                      <a:lnTo>
                        <a:pt x="0" y="7"/>
                      </a:lnTo>
                      <a:lnTo>
                        <a:pt x="5" y="5"/>
                      </a:lnTo>
                      <a:lnTo>
                        <a:pt x="10" y="4"/>
                      </a:lnTo>
                      <a:lnTo>
                        <a:pt x="15" y="3"/>
                      </a:lnTo>
                      <a:lnTo>
                        <a:pt x="19" y="0"/>
                      </a:lnTo>
                      <a:lnTo>
                        <a:pt x="23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09" name="Freeform 586"/>
                <p:cNvSpPr>
                  <a:spLocks/>
                </p:cNvSpPr>
                <p:nvPr/>
              </p:nvSpPr>
              <p:spPr bwMode="auto">
                <a:xfrm>
                  <a:off x="2491" y="2354"/>
                  <a:ext cx="6" cy="7"/>
                </a:xfrm>
                <a:custGeom>
                  <a:avLst/>
                  <a:gdLst>
                    <a:gd name="T0" fmla="*/ 6 w 6"/>
                    <a:gd name="T1" fmla="*/ 6 h 7"/>
                    <a:gd name="T2" fmla="*/ 5 w 6"/>
                    <a:gd name="T3" fmla="*/ 7 h 7"/>
                    <a:gd name="T4" fmla="*/ 1 w 6"/>
                    <a:gd name="T5" fmla="*/ 0 h 7"/>
                    <a:gd name="T6" fmla="*/ 0 w 6"/>
                    <a:gd name="T7" fmla="*/ 0 h 7"/>
                    <a:gd name="T8" fmla="*/ 6 w 6"/>
                    <a:gd name="T9" fmla="*/ 6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6" y="6"/>
                      </a:moveTo>
                      <a:lnTo>
                        <a:pt x="5" y="7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10" name="Freeform 587"/>
                <p:cNvSpPr>
                  <a:spLocks/>
                </p:cNvSpPr>
                <p:nvPr/>
              </p:nvSpPr>
              <p:spPr bwMode="auto">
                <a:xfrm>
                  <a:off x="2452" y="2362"/>
                  <a:ext cx="25" cy="33"/>
                </a:xfrm>
                <a:custGeom>
                  <a:avLst/>
                  <a:gdLst>
                    <a:gd name="T0" fmla="*/ 25 w 25"/>
                    <a:gd name="T1" fmla="*/ 6 h 33"/>
                    <a:gd name="T2" fmla="*/ 21 w 25"/>
                    <a:gd name="T3" fmla="*/ 9 h 33"/>
                    <a:gd name="T4" fmla="*/ 18 w 25"/>
                    <a:gd name="T5" fmla="*/ 11 h 33"/>
                    <a:gd name="T6" fmla="*/ 16 w 25"/>
                    <a:gd name="T7" fmla="*/ 14 h 33"/>
                    <a:gd name="T8" fmla="*/ 14 w 25"/>
                    <a:gd name="T9" fmla="*/ 17 h 33"/>
                    <a:gd name="T10" fmla="*/ 11 w 25"/>
                    <a:gd name="T11" fmla="*/ 25 h 33"/>
                    <a:gd name="T12" fmla="*/ 8 w 25"/>
                    <a:gd name="T13" fmla="*/ 33 h 33"/>
                    <a:gd name="T14" fmla="*/ 0 w 25"/>
                    <a:gd name="T15" fmla="*/ 30 h 33"/>
                    <a:gd name="T16" fmla="*/ 4 w 25"/>
                    <a:gd name="T17" fmla="*/ 21 h 33"/>
                    <a:gd name="T18" fmla="*/ 7 w 25"/>
                    <a:gd name="T19" fmla="*/ 14 h 33"/>
                    <a:gd name="T20" fmla="*/ 9 w 25"/>
                    <a:gd name="T21" fmla="*/ 10 h 33"/>
                    <a:gd name="T22" fmla="*/ 12 w 25"/>
                    <a:gd name="T23" fmla="*/ 6 h 33"/>
                    <a:gd name="T24" fmla="*/ 16 w 25"/>
                    <a:gd name="T25" fmla="*/ 2 h 33"/>
                    <a:gd name="T26" fmla="*/ 20 w 25"/>
                    <a:gd name="T27" fmla="*/ 0 h 33"/>
                    <a:gd name="T28" fmla="*/ 25 w 25"/>
                    <a:gd name="T29" fmla="*/ 6 h 3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5"/>
                    <a:gd name="T46" fmla="*/ 0 h 33"/>
                    <a:gd name="T47" fmla="*/ 25 w 25"/>
                    <a:gd name="T48" fmla="*/ 33 h 3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5" h="33">
                      <a:moveTo>
                        <a:pt x="25" y="6"/>
                      </a:moveTo>
                      <a:lnTo>
                        <a:pt x="21" y="9"/>
                      </a:lnTo>
                      <a:lnTo>
                        <a:pt x="18" y="11"/>
                      </a:lnTo>
                      <a:lnTo>
                        <a:pt x="16" y="14"/>
                      </a:lnTo>
                      <a:lnTo>
                        <a:pt x="14" y="17"/>
                      </a:lnTo>
                      <a:lnTo>
                        <a:pt x="11" y="25"/>
                      </a:lnTo>
                      <a:lnTo>
                        <a:pt x="8" y="33"/>
                      </a:lnTo>
                      <a:lnTo>
                        <a:pt x="0" y="30"/>
                      </a:lnTo>
                      <a:lnTo>
                        <a:pt x="4" y="21"/>
                      </a:lnTo>
                      <a:lnTo>
                        <a:pt x="7" y="14"/>
                      </a:lnTo>
                      <a:lnTo>
                        <a:pt x="9" y="10"/>
                      </a:lnTo>
                      <a:lnTo>
                        <a:pt x="12" y="6"/>
                      </a:lnTo>
                      <a:lnTo>
                        <a:pt x="16" y="2"/>
                      </a:lnTo>
                      <a:lnTo>
                        <a:pt x="20" y="0"/>
                      </a:lnTo>
                      <a:lnTo>
                        <a:pt x="25" y="6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11" name="Freeform 588"/>
                <p:cNvSpPr>
                  <a:spLocks/>
                </p:cNvSpPr>
                <p:nvPr/>
              </p:nvSpPr>
              <p:spPr bwMode="auto">
                <a:xfrm>
                  <a:off x="2472" y="2361"/>
                  <a:ext cx="5" cy="8"/>
                </a:xfrm>
                <a:custGeom>
                  <a:avLst/>
                  <a:gdLst>
                    <a:gd name="T0" fmla="*/ 1 w 5"/>
                    <a:gd name="T1" fmla="*/ 0 h 8"/>
                    <a:gd name="T2" fmla="*/ 0 w 5"/>
                    <a:gd name="T3" fmla="*/ 1 h 8"/>
                    <a:gd name="T4" fmla="*/ 5 w 5"/>
                    <a:gd name="T5" fmla="*/ 7 h 8"/>
                    <a:gd name="T6" fmla="*/ 4 w 5"/>
                    <a:gd name="T7" fmla="*/ 8 h 8"/>
                    <a:gd name="T8" fmla="*/ 1 w 5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8"/>
                    <a:gd name="T17" fmla="*/ 5 w 5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8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5" y="7"/>
                      </a:lnTo>
                      <a:lnTo>
                        <a:pt x="4" y="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12" name="Freeform 589"/>
                <p:cNvSpPr>
                  <a:spLocks/>
                </p:cNvSpPr>
                <p:nvPr/>
              </p:nvSpPr>
              <p:spPr bwMode="auto">
                <a:xfrm>
                  <a:off x="2442" y="2392"/>
                  <a:ext cx="18" cy="19"/>
                </a:xfrm>
                <a:custGeom>
                  <a:avLst/>
                  <a:gdLst>
                    <a:gd name="T0" fmla="*/ 18 w 18"/>
                    <a:gd name="T1" fmla="*/ 3 h 19"/>
                    <a:gd name="T2" fmla="*/ 15 w 18"/>
                    <a:gd name="T3" fmla="*/ 7 h 19"/>
                    <a:gd name="T4" fmla="*/ 14 w 18"/>
                    <a:gd name="T5" fmla="*/ 10 h 19"/>
                    <a:gd name="T6" fmla="*/ 12 w 18"/>
                    <a:gd name="T7" fmla="*/ 13 h 19"/>
                    <a:gd name="T8" fmla="*/ 10 w 18"/>
                    <a:gd name="T9" fmla="*/ 15 h 19"/>
                    <a:gd name="T10" fmla="*/ 7 w 18"/>
                    <a:gd name="T11" fmla="*/ 17 h 19"/>
                    <a:gd name="T12" fmla="*/ 4 w 18"/>
                    <a:gd name="T13" fmla="*/ 19 h 19"/>
                    <a:gd name="T14" fmla="*/ 0 w 18"/>
                    <a:gd name="T15" fmla="*/ 19 h 19"/>
                    <a:gd name="T16" fmla="*/ 0 w 18"/>
                    <a:gd name="T17" fmla="*/ 11 h 19"/>
                    <a:gd name="T18" fmla="*/ 2 w 18"/>
                    <a:gd name="T19" fmla="*/ 11 h 19"/>
                    <a:gd name="T20" fmla="*/ 3 w 18"/>
                    <a:gd name="T21" fmla="*/ 11 h 19"/>
                    <a:gd name="T22" fmla="*/ 4 w 18"/>
                    <a:gd name="T23" fmla="*/ 10 h 19"/>
                    <a:gd name="T24" fmla="*/ 6 w 18"/>
                    <a:gd name="T25" fmla="*/ 8 h 19"/>
                    <a:gd name="T26" fmla="*/ 7 w 18"/>
                    <a:gd name="T27" fmla="*/ 6 h 19"/>
                    <a:gd name="T28" fmla="*/ 8 w 18"/>
                    <a:gd name="T29" fmla="*/ 4 h 19"/>
                    <a:gd name="T30" fmla="*/ 10 w 18"/>
                    <a:gd name="T31" fmla="*/ 0 h 19"/>
                    <a:gd name="T32" fmla="*/ 18 w 18"/>
                    <a:gd name="T33" fmla="*/ 3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9"/>
                    <a:gd name="T53" fmla="*/ 18 w 18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9">
                      <a:moveTo>
                        <a:pt x="18" y="3"/>
                      </a:moveTo>
                      <a:lnTo>
                        <a:pt x="15" y="7"/>
                      </a:lnTo>
                      <a:lnTo>
                        <a:pt x="14" y="10"/>
                      </a:lnTo>
                      <a:lnTo>
                        <a:pt x="12" y="13"/>
                      </a:lnTo>
                      <a:lnTo>
                        <a:pt x="10" y="15"/>
                      </a:lnTo>
                      <a:lnTo>
                        <a:pt x="7" y="17"/>
                      </a:lnTo>
                      <a:lnTo>
                        <a:pt x="4" y="19"/>
                      </a:lnTo>
                      <a:lnTo>
                        <a:pt x="0" y="19"/>
                      </a:lnTo>
                      <a:lnTo>
                        <a:pt x="0" y="11"/>
                      </a:lnTo>
                      <a:lnTo>
                        <a:pt x="2" y="11"/>
                      </a:lnTo>
                      <a:lnTo>
                        <a:pt x="3" y="11"/>
                      </a:lnTo>
                      <a:lnTo>
                        <a:pt x="4" y="10"/>
                      </a:lnTo>
                      <a:lnTo>
                        <a:pt x="6" y="8"/>
                      </a:lnTo>
                      <a:lnTo>
                        <a:pt x="7" y="6"/>
                      </a:lnTo>
                      <a:lnTo>
                        <a:pt x="8" y="4"/>
                      </a:lnTo>
                      <a:lnTo>
                        <a:pt x="10" y="0"/>
                      </a:lnTo>
                      <a:lnTo>
                        <a:pt x="18" y="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13" name="Freeform 590"/>
                <p:cNvSpPr>
                  <a:spLocks/>
                </p:cNvSpPr>
                <p:nvPr/>
              </p:nvSpPr>
              <p:spPr bwMode="auto">
                <a:xfrm>
                  <a:off x="2452" y="2392"/>
                  <a:ext cx="8" cy="3"/>
                </a:xfrm>
                <a:custGeom>
                  <a:avLst/>
                  <a:gdLst>
                    <a:gd name="T0" fmla="*/ 8 w 8"/>
                    <a:gd name="T1" fmla="*/ 3 h 3"/>
                    <a:gd name="T2" fmla="*/ 0 w 8"/>
                    <a:gd name="T3" fmla="*/ 0 h 3"/>
                    <a:gd name="T4" fmla="*/ 8 w 8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3"/>
                    <a:gd name="T11" fmla="*/ 8 w 8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3">
                      <a:moveTo>
                        <a:pt x="8" y="3"/>
                      </a:moveTo>
                      <a:lnTo>
                        <a:pt x="0" y="0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14" name="Freeform 591"/>
                <p:cNvSpPr>
                  <a:spLocks/>
                </p:cNvSpPr>
                <p:nvPr/>
              </p:nvSpPr>
              <p:spPr bwMode="auto">
                <a:xfrm>
                  <a:off x="2425" y="2384"/>
                  <a:ext cx="19" cy="27"/>
                </a:xfrm>
                <a:custGeom>
                  <a:avLst/>
                  <a:gdLst>
                    <a:gd name="T0" fmla="*/ 16 w 19"/>
                    <a:gd name="T1" fmla="*/ 27 h 27"/>
                    <a:gd name="T2" fmla="*/ 12 w 19"/>
                    <a:gd name="T3" fmla="*/ 25 h 27"/>
                    <a:gd name="T4" fmla="*/ 10 w 19"/>
                    <a:gd name="T5" fmla="*/ 23 h 27"/>
                    <a:gd name="T6" fmla="*/ 7 w 19"/>
                    <a:gd name="T7" fmla="*/ 19 h 27"/>
                    <a:gd name="T8" fmla="*/ 5 w 19"/>
                    <a:gd name="T9" fmla="*/ 16 h 27"/>
                    <a:gd name="T10" fmla="*/ 3 w 19"/>
                    <a:gd name="T11" fmla="*/ 9 h 27"/>
                    <a:gd name="T12" fmla="*/ 2 w 19"/>
                    <a:gd name="T13" fmla="*/ 7 h 27"/>
                    <a:gd name="T14" fmla="*/ 0 w 19"/>
                    <a:gd name="T15" fmla="*/ 4 h 27"/>
                    <a:gd name="T16" fmla="*/ 7 w 19"/>
                    <a:gd name="T17" fmla="*/ 0 h 27"/>
                    <a:gd name="T18" fmla="*/ 9 w 19"/>
                    <a:gd name="T19" fmla="*/ 3 h 27"/>
                    <a:gd name="T20" fmla="*/ 10 w 19"/>
                    <a:gd name="T21" fmla="*/ 6 h 27"/>
                    <a:gd name="T22" fmla="*/ 13 w 19"/>
                    <a:gd name="T23" fmla="*/ 13 h 27"/>
                    <a:gd name="T24" fmla="*/ 14 w 19"/>
                    <a:gd name="T25" fmla="*/ 15 h 27"/>
                    <a:gd name="T26" fmla="*/ 16 w 19"/>
                    <a:gd name="T27" fmla="*/ 17 h 27"/>
                    <a:gd name="T28" fmla="*/ 17 w 19"/>
                    <a:gd name="T29" fmla="*/ 19 h 27"/>
                    <a:gd name="T30" fmla="*/ 19 w 19"/>
                    <a:gd name="T31" fmla="*/ 19 h 27"/>
                    <a:gd name="T32" fmla="*/ 16 w 19"/>
                    <a:gd name="T33" fmla="*/ 27 h 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27"/>
                    <a:gd name="T53" fmla="*/ 19 w 19"/>
                    <a:gd name="T54" fmla="*/ 27 h 2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27">
                      <a:moveTo>
                        <a:pt x="16" y="27"/>
                      </a:moveTo>
                      <a:lnTo>
                        <a:pt x="12" y="25"/>
                      </a:lnTo>
                      <a:lnTo>
                        <a:pt x="10" y="23"/>
                      </a:lnTo>
                      <a:lnTo>
                        <a:pt x="7" y="19"/>
                      </a:lnTo>
                      <a:lnTo>
                        <a:pt x="5" y="16"/>
                      </a:lnTo>
                      <a:lnTo>
                        <a:pt x="3" y="9"/>
                      </a:lnTo>
                      <a:lnTo>
                        <a:pt x="2" y="7"/>
                      </a:lnTo>
                      <a:lnTo>
                        <a:pt x="0" y="4"/>
                      </a:lnTo>
                      <a:lnTo>
                        <a:pt x="7" y="0"/>
                      </a:lnTo>
                      <a:lnTo>
                        <a:pt x="9" y="3"/>
                      </a:lnTo>
                      <a:lnTo>
                        <a:pt x="10" y="6"/>
                      </a:lnTo>
                      <a:lnTo>
                        <a:pt x="13" y="13"/>
                      </a:lnTo>
                      <a:lnTo>
                        <a:pt x="14" y="15"/>
                      </a:lnTo>
                      <a:lnTo>
                        <a:pt x="16" y="17"/>
                      </a:lnTo>
                      <a:lnTo>
                        <a:pt x="17" y="19"/>
                      </a:lnTo>
                      <a:lnTo>
                        <a:pt x="19" y="19"/>
                      </a:lnTo>
                      <a:lnTo>
                        <a:pt x="16" y="2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15" name="Freeform 592"/>
                <p:cNvSpPr>
                  <a:spLocks/>
                </p:cNvSpPr>
                <p:nvPr/>
              </p:nvSpPr>
              <p:spPr bwMode="auto">
                <a:xfrm>
                  <a:off x="2441" y="2403"/>
                  <a:ext cx="3" cy="8"/>
                </a:xfrm>
                <a:custGeom>
                  <a:avLst/>
                  <a:gdLst>
                    <a:gd name="T0" fmla="*/ 1 w 3"/>
                    <a:gd name="T1" fmla="*/ 8 h 8"/>
                    <a:gd name="T2" fmla="*/ 0 w 3"/>
                    <a:gd name="T3" fmla="*/ 8 h 8"/>
                    <a:gd name="T4" fmla="*/ 3 w 3"/>
                    <a:gd name="T5" fmla="*/ 0 h 8"/>
                    <a:gd name="T6" fmla="*/ 1 w 3"/>
                    <a:gd name="T7" fmla="*/ 0 h 8"/>
                    <a:gd name="T8" fmla="*/ 1 w 3"/>
                    <a:gd name="T9" fmla="*/ 8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8"/>
                    <a:gd name="T17" fmla="*/ 3 w 3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8">
                      <a:moveTo>
                        <a:pt x="1" y="8"/>
                      </a:move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16" name="Freeform 593"/>
                <p:cNvSpPr>
                  <a:spLocks/>
                </p:cNvSpPr>
                <p:nvPr/>
              </p:nvSpPr>
              <p:spPr bwMode="auto">
                <a:xfrm>
                  <a:off x="2391" y="2376"/>
                  <a:ext cx="41" cy="13"/>
                </a:xfrm>
                <a:custGeom>
                  <a:avLst/>
                  <a:gdLst>
                    <a:gd name="T0" fmla="*/ 35 w 41"/>
                    <a:gd name="T1" fmla="*/ 13 h 13"/>
                    <a:gd name="T2" fmla="*/ 33 w 41"/>
                    <a:gd name="T3" fmla="*/ 11 h 13"/>
                    <a:gd name="T4" fmla="*/ 32 w 41"/>
                    <a:gd name="T5" fmla="*/ 9 h 13"/>
                    <a:gd name="T6" fmla="*/ 30 w 41"/>
                    <a:gd name="T7" fmla="*/ 8 h 13"/>
                    <a:gd name="T8" fmla="*/ 29 w 41"/>
                    <a:gd name="T9" fmla="*/ 8 h 13"/>
                    <a:gd name="T10" fmla="*/ 25 w 41"/>
                    <a:gd name="T11" fmla="*/ 7 h 13"/>
                    <a:gd name="T12" fmla="*/ 21 w 41"/>
                    <a:gd name="T13" fmla="*/ 8 h 13"/>
                    <a:gd name="T14" fmla="*/ 11 w 41"/>
                    <a:gd name="T15" fmla="*/ 10 h 13"/>
                    <a:gd name="T16" fmla="*/ 6 w 41"/>
                    <a:gd name="T17" fmla="*/ 11 h 13"/>
                    <a:gd name="T18" fmla="*/ 1 w 41"/>
                    <a:gd name="T19" fmla="*/ 11 h 13"/>
                    <a:gd name="T20" fmla="*/ 0 w 41"/>
                    <a:gd name="T21" fmla="*/ 4 h 13"/>
                    <a:gd name="T22" fmla="*/ 5 w 41"/>
                    <a:gd name="T23" fmla="*/ 3 h 13"/>
                    <a:gd name="T24" fmla="*/ 10 w 41"/>
                    <a:gd name="T25" fmla="*/ 2 h 13"/>
                    <a:gd name="T26" fmla="*/ 20 w 41"/>
                    <a:gd name="T27" fmla="*/ 0 h 13"/>
                    <a:gd name="T28" fmla="*/ 25 w 41"/>
                    <a:gd name="T29" fmla="*/ 0 h 13"/>
                    <a:gd name="T30" fmla="*/ 31 w 41"/>
                    <a:gd name="T31" fmla="*/ 0 h 13"/>
                    <a:gd name="T32" fmla="*/ 34 w 41"/>
                    <a:gd name="T33" fmla="*/ 1 h 13"/>
                    <a:gd name="T34" fmla="*/ 36 w 41"/>
                    <a:gd name="T35" fmla="*/ 3 h 13"/>
                    <a:gd name="T36" fmla="*/ 39 w 41"/>
                    <a:gd name="T37" fmla="*/ 5 h 13"/>
                    <a:gd name="T38" fmla="*/ 41 w 41"/>
                    <a:gd name="T39" fmla="*/ 8 h 13"/>
                    <a:gd name="T40" fmla="*/ 35 w 41"/>
                    <a:gd name="T41" fmla="*/ 13 h 1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1"/>
                    <a:gd name="T64" fmla="*/ 0 h 13"/>
                    <a:gd name="T65" fmla="*/ 41 w 41"/>
                    <a:gd name="T66" fmla="*/ 13 h 1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1" h="13">
                      <a:moveTo>
                        <a:pt x="35" y="13"/>
                      </a:moveTo>
                      <a:lnTo>
                        <a:pt x="33" y="11"/>
                      </a:lnTo>
                      <a:lnTo>
                        <a:pt x="32" y="9"/>
                      </a:lnTo>
                      <a:lnTo>
                        <a:pt x="30" y="8"/>
                      </a:lnTo>
                      <a:lnTo>
                        <a:pt x="29" y="8"/>
                      </a:lnTo>
                      <a:lnTo>
                        <a:pt x="25" y="7"/>
                      </a:lnTo>
                      <a:lnTo>
                        <a:pt x="21" y="8"/>
                      </a:lnTo>
                      <a:lnTo>
                        <a:pt x="11" y="10"/>
                      </a:lnTo>
                      <a:lnTo>
                        <a:pt x="6" y="11"/>
                      </a:lnTo>
                      <a:lnTo>
                        <a:pt x="1" y="11"/>
                      </a:lnTo>
                      <a:lnTo>
                        <a:pt x="0" y="4"/>
                      </a:lnTo>
                      <a:lnTo>
                        <a:pt x="5" y="3"/>
                      </a:lnTo>
                      <a:lnTo>
                        <a:pt x="10" y="2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4" y="1"/>
                      </a:lnTo>
                      <a:lnTo>
                        <a:pt x="36" y="3"/>
                      </a:lnTo>
                      <a:lnTo>
                        <a:pt x="39" y="5"/>
                      </a:lnTo>
                      <a:lnTo>
                        <a:pt x="41" y="8"/>
                      </a:lnTo>
                      <a:lnTo>
                        <a:pt x="35" y="1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17" name="Freeform 594"/>
                <p:cNvSpPr>
                  <a:spLocks/>
                </p:cNvSpPr>
                <p:nvPr/>
              </p:nvSpPr>
              <p:spPr bwMode="auto">
                <a:xfrm>
                  <a:off x="2425" y="2383"/>
                  <a:ext cx="7" cy="6"/>
                </a:xfrm>
                <a:custGeom>
                  <a:avLst/>
                  <a:gdLst>
                    <a:gd name="T0" fmla="*/ 7 w 7"/>
                    <a:gd name="T1" fmla="*/ 1 h 6"/>
                    <a:gd name="T2" fmla="*/ 7 w 7"/>
                    <a:gd name="T3" fmla="*/ 0 h 6"/>
                    <a:gd name="T4" fmla="*/ 7 w 7"/>
                    <a:gd name="T5" fmla="*/ 1 h 6"/>
                    <a:gd name="T6" fmla="*/ 1 w 7"/>
                    <a:gd name="T7" fmla="*/ 6 h 6"/>
                    <a:gd name="T8" fmla="*/ 0 w 7"/>
                    <a:gd name="T9" fmla="*/ 5 h 6"/>
                    <a:gd name="T10" fmla="*/ 7 w 7"/>
                    <a:gd name="T11" fmla="*/ 1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6"/>
                    <a:gd name="T20" fmla="*/ 7 w 7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6">
                      <a:moveTo>
                        <a:pt x="7" y="1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18" name="Freeform 595"/>
                <p:cNvSpPr>
                  <a:spLocks/>
                </p:cNvSpPr>
                <p:nvPr/>
              </p:nvSpPr>
              <p:spPr bwMode="auto">
                <a:xfrm>
                  <a:off x="2364" y="2379"/>
                  <a:ext cx="28" cy="9"/>
                </a:xfrm>
                <a:custGeom>
                  <a:avLst/>
                  <a:gdLst>
                    <a:gd name="T0" fmla="*/ 27 w 28"/>
                    <a:gd name="T1" fmla="*/ 8 h 9"/>
                    <a:gd name="T2" fmla="*/ 14 w 28"/>
                    <a:gd name="T3" fmla="*/ 7 h 9"/>
                    <a:gd name="T4" fmla="*/ 8 w 28"/>
                    <a:gd name="T5" fmla="*/ 8 h 9"/>
                    <a:gd name="T6" fmla="*/ 5 w 28"/>
                    <a:gd name="T7" fmla="*/ 8 h 9"/>
                    <a:gd name="T8" fmla="*/ 2 w 28"/>
                    <a:gd name="T9" fmla="*/ 9 h 9"/>
                    <a:gd name="T10" fmla="*/ 0 w 28"/>
                    <a:gd name="T11" fmla="*/ 1 h 9"/>
                    <a:gd name="T12" fmla="*/ 3 w 28"/>
                    <a:gd name="T13" fmla="*/ 0 h 9"/>
                    <a:gd name="T14" fmla="*/ 7 w 28"/>
                    <a:gd name="T15" fmla="*/ 0 h 9"/>
                    <a:gd name="T16" fmla="*/ 14 w 28"/>
                    <a:gd name="T17" fmla="*/ 0 h 9"/>
                    <a:gd name="T18" fmla="*/ 28 w 28"/>
                    <a:gd name="T19" fmla="*/ 1 h 9"/>
                    <a:gd name="T20" fmla="*/ 27 w 28"/>
                    <a:gd name="T21" fmla="*/ 8 h 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8"/>
                    <a:gd name="T34" fmla="*/ 0 h 9"/>
                    <a:gd name="T35" fmla="*/ 28 w 28"/>
                    <a:gd name="T36" fmla="*/ 9 h 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8" h="9">
                      <a:moveTo>
                        <a:pt x="27" y="8"/>
                      </a:moveTo>
                      <a:lnTo>
                        <a:pt x="14" y="7"/>
                      </a:lnTo>
                      <a:lnTo>
                        <a:pt x="8" y="8"/>
                      </a:lnTo>
                      <a:lnTo>
                        <a:pt x="5" y="8"/>
                      </a:lnTo>
                      <a:lnTo>
                        <a:pt x="2" y="9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8" y="1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19" name="Freeform 596"/>
                <p:cNvSpPr>
                  <a:spLocks/>
                </p:cNvSpPr>
                <p:nvPr/>
              </p:nvSpPr>
              <p:spPr bwMode="auto">
                <a:xfrm>
                  <a:off x="2391" y="2380"/>
                  <a:ext cx="1" cy="7"/>
                </a:xfrm>
                <a:custGeom>
                  <a:avLst/>
                  <a:gdLst>
                    <a:gd name="T0" fmla="*/ 1 w 1"/>
                    <a:gd name="T1" fmla="*/ 7 h 7"/>
                    <a:gd name="T2" fmla="*/ 0 w 1"/>
                    <a:gd name="T3" fmla="*/ 7 h 7"/>
                    <a:gd name="T4" fmla="*/ 1 w 1"/>
                    <a:gd name="T5" fmla="*/ 0 h 7"/>
                    <a:gd name="T6" fmla="*/ 0 w 1"/>
                    <a:gd name="T7" fmla="*/ 0 h 7"/>
                    <a:gd name="T8" fmla="*/ 1 w 1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7"/>
                    <a:gd name="T17" fmla="*/ 1 w 1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7">
                      <a:moveTo>
                        <a:pt x="1" y="7"/>
                      </a:moveTo>
                      <a:lnTo>
                        <a:pt x="0" y="7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20" name="Freeform 597"/>
                <p:cNvSpPr>
                  <a:spLocks/>
                </p:cNvSpPr>
                <p:nvPr/>
              </p:nvSpPr>
              <p:spPr bwMode="auto">
                <a:xfrm>
                  <a:off x="2321" y="2381"/>
                  <a:ext cx="46" cy="16"/>
                </a:xfrm>
                <a:custGeom>
                  <a:avLst/>
                  <a:gdLst>
                    <a:gd name="T0" fmla="*/ 46 w 46"/>
                    <a:gd name="T1" fmla="*/ 7 h 16"/>
                    <a:gd name="T2" fmla="*/ 31 w 46"/>
                    <a:gd name="T3" fmla="*/ 12 h 16"/>
                    <a:gd name="T4" fmla="*/ 24 w 46"/>
                    <a:gd name="T5" fmla="*/ 15 h 16"/>
                    <a:gd name="T6" fmla="*/ 18 w 46"/>
                    <a:gd name="T7" fmla="*/ 16 h 16"/>
                    <a:gd name="T8" fmla="*/ 12 w 46"/>
                    <a:gd name="T9" fmla="*/ 16 h 16"/>
                    <a:gd name="T10" fmla="*/ 8 w 46"/>
                    <a:gd name="T11" fmla="*/ 16 h 16"/>
                    <a:gd name="T12" fmla="*/ 6 w 46"/>
                    <a:gd name="T13" fmla="*/ 15 h 16"/>
                    <a:gd name="T14" fmla="*/ 3 w 46"/>
                    <a:gd name="T15" fmla="*/ 13 h 16"/>
                    <a:gd name="T16" fmla="*/ 1 w 46"/>
                    <a:gd name="T17" fmla="*/ 11 h 16"/>
                    <a:gd name="T18" fmla="*/ 0 w 46"/>
                    <a:gd name="T19" fmla="*/ 8 h 16"/>
                    <a:gd name="T20" fmla="*/ 0 w 46"/>
                    <a:gd name="T21" fmla="*/ 5 h 16"/>
                    <a:gd name="T22" fmla="*/ 8 w 46"/>
                    <a:gd name="T23" fmla="*/ 5 h 16"/>
                    <a:gd name="T24" fmla="*/ 8 w 46"/>
                    <a:gd name="T25" fmla="*/ 6 h 16"/>
                    <a:gd name="T26" fmla="*/ 8 w 46"/>
                    <a:gd name="T27" fmla="*/ 7 h 16"/>
                    <a:gd name="T28" fmla="*/ 9 w 46"/>
                    <a:gd name="T29" fmla="*/ 8 h 16"/>
                    <a:gd name="T30" fmla="*/ 9 w 46"/>
                    <a:gd name="T31" fmla="*/ 8 h 16"/>
                    <a:gd name="T32" fmla="*/ 10 w 46"/>
                    <a:gd name="T33" fmla="*/ 8 h 16"/>
                    <a:gd name="T34" fmla="*/ 12 w 46"/>
                    <a:gd name="T35" fmla="*/ 8 h 16"/>
                    <a:gd name="T36" fmla="*/ 16 w 46"/>
                    <a:gd name="T37" fmla="*/ 8 h 16"/>
                    <a:gd name="T38" fmla="*/ 22 w 46"/>
                    <a:gd name="T39" fmla="*/ 7 h 16"/>
                    <a:gd name="T40" fmla="*/ 29 w 46"/>
                    <a:gd name="T41" fmla="*/ 5 h 16"/>
                    <a:gd name="T42" fmla="*/ 42 w 46"/>
                    <a:gd name="T43" fmla="*/ 0 h 16"/>
                    <a:gd name="T44" fmla="*/ 46 w 46"/>
                    <a:gd name="T45" fmla="*/ 7 h 1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6"/>
                    <a:gd name="T70" fmla="*/ 0 h 16"/>
                    <a:gd name="T71" fmla="*/ 46 w 46"/>
                    <a:gd name="T72" fmla="*/ 16 h 1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6" h="16">
                      <a:moveTo>
                        <a:pt x="46" y="7"/>
                      </a:moveTo>
                      <a:lnTo>
                        <a:pt x="31" y="12"/>
                      </a:lnTo>
                      <a:lnTo>
                        <a:pt x="24" y="15"/>
                      </a:lnTo>
                      <a:lnTo>
                        <a:pt x="18" y="16"/>
                      </a:lnTo>
                      <a:lnTo>
                        <a:pt x="12" y="16"/>
                      </a:lnTo>
                      <a:lnTo>
                        <a:pt x="8" y="16"/>
                      </a:lnTo>
                      <a:lnTo>
                        <a:pt x="6" y="15"/>
                      </a:lnTo>
                      <a:lnTo>
                        <a:pt x="3" y="13"/>
                      </a:lnTo>
                      <a:lnTo>
                        <a:pt x="1" y="11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7"/>
                      </a:lnTo>
                      <a:lnTo>
                        <a:pt x="9" y="8"/>
                      </a:lnTo>
                      <a:lnTo>
                        <a:pt x="10" y="8"/>
                      </a:lnTo>
                      <a:lnTo>
                        <a:pt x="12" y="8"/>
                      </a:lnTo>
                      <a:lnTo>
                        <a:pt x="16" y="8"/>
                      </a:lnTo>
                      <a:lnTo>
                        <a:pt x="22" y="7"/>
                      </a:lnTo>
                      <a:lnTo>
                        <a:pt x="29" y="5"/>
                      </a:lnTo>
                      <a:lnTo>
                        <a:pt x="42" y="0"/>
                      </a:lnTo>
                      <a:lnTo>
                        <a:pt x="46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21" name="Freeform 598"/>
                <p:cNvSpPr>
                  <a:spLocks/>
                </p:cNvSpPr>
                <p:nvPr/>
              </p:nvSpPr>
              <p:spPr bwMode="auto">
                <a:xfrm>
                  <a:off x="2363" y="2380"/>
                  <a:ext cx="4" cy="8"/>
                </a:xfrm>
                <a:custGeom>
                  <a:avLst/>
                  <a:gdLst>
                    <a:gd name="T0" fmla="*/ 1 w 4"/>
                    <a:gd name="T1" fmla="*/ 0 h 8"/>
                    <a:gd name="T2" fmla="*/ 0 w 4"/>
                    <a:gd name="T3" fmla="*/ 1 h 8"/>
                    <a:gd name="T4" fmla="*/ 4 w 4"/>
                    <a:gd name="T5" fmla="*/ 8 h 8"/>
                    <a:gd name="T6" fmla="*/ 3 w 4"/>
                    <a:gd name="T7" fmla="*/ 8 h 8"/>
                    <a:gd name="T8" fmla="*/ 1 w 4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8"/>
                    <a:gd name="T17" fmla="*/ 4 w 4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8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4" y="8"/>
                      </a:lnTo>
                      <a:lnTo>
                        <a:pt x="3" y="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22" name="Freeform 599"/>
                <p:cNvSpPr>
                  <a:spLocks/>
                </p:cNvSpPr>
                <p:nvPr/>
              </p:nvSpPr>
              <p:spPr bwMode="auto">
                <a:xfrm>
                  <a:off x="2287" y="2355"/>
                  <a:ext cx="42" cy="31"/>
                </a:xfrm>
                <a:custGeom>
                  <a:avLst/>
                  <a:gdLst>
                    <a:gd name="T0" fmla="*/ 34 w 42"/>
                    <a:gd name="T1" fmla="*/ 31 h 31"/>
                    <a:gd name="T2" fmla="*/ 34 w 42"/>
                    <a:gd name="T3" fmla="*/ 29 h 31"/>
                    <a:gd name="T4" fmla="*/ 34 w 42"/>
                    <a:gd name="T5" fmla="*/ 27 h 31"/>
                    <a:gd name="T6" fmla="*/ 33 w 42"/>
                    <a:gd name="T7" fmla="*/ 25 h 31"/>
                    <a:gd name="T8" fmla="*/ 31 w 42"/>
                    <a:gd name="T9" fmla="*/ 23 h 31"/>
                    <a:gd name="T10" fmla="*/ 30 w 42"/>
                    <a:gd name="T11" fmla="*/ 21 h 31"/>
                    <a:gd name="T12" fmla="*/ 28 w 42"/>
                    <a:gd name="T13" fmla="*/ 19 h 31"/>
                    <a:gd name="T14" fmla="*/ 22 w 42"/>
                    <a:gd name="T15" fmla="*/ 16 h 31"/>
                    <a:gd name="T16" fmla="*/ 16 w 42"/>
                    <a:gd name="T17" fmla="*/ 13 h 31"/>
                    <a:gd name="T18" fmla="*/ 10 w 42"/>
                    <a:gd name="T19" fmla="*/ 11 h 31"/>
                    <a:gd name="T20" fmla="*/ 0 w 42"/>
                    <a:gd name="T21" fmla="*/ 7 h 31"/>
                    <a:gd name="T22" fmla="*/ 3 w 42"/>
                    <a:gd name="T23" fmla="*/ 0 h 31"/>
                    <a:gd name="T24" fmla="*/ 13 w 42"/>
                    <a:gd name="T25" fmla="*/ 4 h 31"/>
                    <a:gd name="T26" fmla="*/ 19 w 42"/>
                    <a:gd name="T27" fmla="*/ 6 h 31"/>
                    <a:gd name="T28" fmla="*/ 26 w 42"/>
                    <a:gd name="T29" fmla="*/ 9 h 31"/>
                    <a:gd name="T30" fmla="*/ 32 w 42"/>
                    <a:gd name="T31" fmla="*/ 13 h 31"/>
                    <a:gd name="T32" fmla="*/ 35 w 42"/>
                    <a:gd name="T33" fmla="*/ 15 h 31"/>
                    <a:gd name="T34" fmla="*/ 37 w 42"/>
                    <a:gd name="T35" fmla="*/ 18 h 31"/>
                    <a:gd name="T36" fmla="*/ 39 w 42"/>
                    <a:gd name="T37" fmla="*/ 20 h 31"/>
                    <a:gd name="T38" fmla="*/ 41 w 42"/>
                    <a:gd name="T39" fmla="*/ 24 h 31"/>
                    <a:gd name="T40" fmla="*/ 42 w 42"/>
                    <a:gd name="T41" fmla="*/ 27 h 31"/>
                    <a:gd name="T42" fmla="*/ 42 w 42"/>
                    <a:gd name="T43" fmla="*/ 31 h 31"/>
                    <a:gd name="T44" fmla="*/ 34 w 42"/>
                    <a:gd name="T45" fmla="*/ 31 h 3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2"/>
                    <a:gd name="T70" fmla="*/ 0 h 31"/>
                    <a:gd name="T71" fmla="*/ 42 w 42"/>
                    <a:gd name="T72" fmla="*/ 31 h 3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2" h="31">
                      <a:moveTo>
                        <a:pt x="34" y="31"/>
                      </a:moveTo>
                      <a:lnTo>
                        <a:pt x="34" y="29"/>
                      </a:lnTo>
                      <a:lnTo>
                        <a:pt x="34" y="27"/>
                      </a:lnTo>
                      <a:lnTo>
                        <a:pt x="33" y="25"/>
                      </a:lnTo>
                      <a:lnTo>
                        <a:pt x="31" y="23"/>
                      </a:lnTo>
                      <a:lnTo>
                        <a:pt x="30" y="21"/>
                      </a:lnTo>
                      <a:lnTo>
                        <a:pt x="28" y="19"/>
                      </a:lnTo>
                      <a:lnTo>
                        <a:pt x="22" y="16"/>
                      </a:lnTo>
                      <a:lnTo>
                        <a:pt x="16" y="13"/>
                      </a:lnTo>
                      <a:lnTo>
                        <a:pt x="10" y="11"/>
                      </a:lnTo>
                      <a:lnTo>
                        <a:pt x="0" y="7"/>
                      </a:lnTo>
                      <a:lnTo>
                        <a:pt x="3" y="0"/>
                      </a:lnTo>
                      <a:lnTo>
                        <a:pt x="13" y="4"/>
                      </a:lnTo>
                      <a:lnTo>
                        <a:pt x="19" y="6"/>
                      </a:lnTo>
                      <a:lnTo>
                        <a:pt x="26" y="9"/>
                      </a:lnTo>
                      <a:lnTo>
                        <a:pt x="32" y="13"/>
                      </a:lnTo>
                      <a:lnTo>
                        <a:pt x="35" y="15"/>
                      </a:lnTo>
                      <a:lnTo>
                        <a:pt x="37" y="18"/>
                      </a:lnTo>
                      <a:lnTo>
                        <a:pt x="39" y="20"/>
                      </a:lnTo>
                      <a:lnTo>
                        <a:pt x="41" y="24"/>
                      </a:lnTo>
                      <a:lnTo>
                        <a:pt x="42" y="27"/>
                      </a:lnTo>
                      <a:lnTo>
                        <a:pt x="42" y="31"/>
                      </a:lnTo>
                      <a:lnTo>
                        <a:pt x="34" y="3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23" name="Freeform 600"/>
                <p:cNvSpPr>
                  <a:spLocks/>
                </p:cNvSpPr>
                <p:nvPr/>
              </p:nvSpPr>
              <p:spPr bwMode="auto">
                <a:xfrm>
                  <a:off x="2254" y="2337"/>
                  <a:ext cx="36" cy="25"/>
                </a:xfrm>
                <a:custGeom>
                  <a:avLst/>
                  <a:gdLst>
                    <a:gd name="T0" fmla="*/ 32 w 36"/>
                    <a:gd name="T1" fmla="*/ 25 h 25"/>
                    <a:gd name="T2" fmla="*/ 28 w 36"/>
                    <a:gd name="T3" fmla="*/ 23 h 25"/>
                    <a:gd name="T4" fmla="*/ 23 w 36"/>
                    <a:gd name="T5" fmla="*/ 21 h 25"/>
                    <a:gd name="T6" fmla="*/ 16 w 36"/>
                    <a:gd name="T7" fmla="*/ 19 h 25"/>
                    <a:gd name="T8" fmla="*/ 11 w 36"/>
                    <a:gd name="T9" fmla="*/ 17 h 25"/>
                    <a:gd name="T10" fmla="*/ 8 w 36"/>
                    <a:gd name="T11" fmla="*/ 14 h 25"/>
                    <a:gd name="T12" fmla="*/ 4 w 36"/>
                    <a:gd name="T13" fmla="*/ 10 h 25"/>
                    <a:gd name="T14" fmla="*/ 0 w 36"/>
                    <a:gd name="T15" fmla="*/ 5 h 25"/>
                    <a:gd name="T16" fmla="*/ 6 w 36"/>
                    <a:gd name="T17" fmla="*/ 0 h 25"/>
                    <a:gd name="T18" fmla="*/ 10 w 36"/>
                    <a:gd name="T19" fmla="*/ 5 h 25"/>
                    <a:gd name="T20" fmla="*/ 13 w 36"/>
                    <a:gd name="T21" fmla="*/ 8 h 25"/>
                    <a:gd name="T22" fmla="*/ 16 w 36"/>
                    <a:gd name="T23" fmla="*/ 10 h 25"/>
                    <a:gd name="T24" fmla="*/ 19 w 36"/>
                    <a:gd name="T25" fmla="*/ 12 h 25"/>
                    <a:gd name="T26" fmla="*/ 26 w 36"/>
                    <a:gd name="T27" fmla="*/ 14 h 25"/>
                    <a:gd name="T28" fmla="*/ 31 w 36"/>
                    <a:gd name="T29" fmla="*/ 15 h 25"/>
                    <a:gd name="T30" fmla="*/ 36 w 36"/>
                    <a:gd name="T31" fmla="*/ 18 h 25"/>
                    <a:gd name="T32" fmla="*/ 32 w 36"/>
                    <a:gd name="T33" fmla="*/ 25 h 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6"/>
                    <a:gd name="T52" fmla="*/ 0 h 25"/>
                    <a:gd name="T53" fmla="*/ 36 w 36"/>
                    <a:gd name="T54" fmla="*/ 25 h 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6" h="25">
                      <a:moveTo>
                        <a:pt x="32" y="25"/>
                      </a:moveTo>
                      <a:lnTo>
                        <a:pt x="28" y="23"/>
                      </a:lnTo>
                      <a:lnTo>
                        <a:pt x="23" y="21"/>
                      </a:lnTo>
                      <a:lnTo>
                        <a:pt x="16" y="19"/>
                      </a:lnTo>
                      <a:lnTo>
                        <a:pt x="11" y="17"/>
                      </a:lnTo>
                      <a:lnTo>
                        <a:pt x="8" y="14"/>
                      </a:lnTo>
                      <a:lnTo>
                        <a:pt x="4" y="10"/>
                      </a:lnTo>
                      <a:lnTo>
                        <a:pt x="0" y="5"/>
                      </a:lnTo>
                      <a:lnTo>
                        <a:pt x="6" y="0"/>
                      </a:lnTo>
                      <a:lnTo>
                        <a:pt x="10" y="5"/>
                      </a:lnTo>
                      <a:lnTo>
                        <a:pt x="13" y="8"/>
                      </a:lnTo>
                      <a:lnTo>
                        <a:pt x="16" y="10"/>
                      </a:lnTo>
                      <a:lnTo>
                        <a:pt x="19" y="12"/>
                      </a:lnTo>
                      <a:lnTo>
                        <a:pt x="26" y="14"/>
                      </a:lnTo>
                      <a:lnTo>
                        <a:pt x="31" y="15"/>
                      </a:lnTo>
                      <a:lnTo>
                        <a:pt x="36" y="18"/>
                      </a:lnTo>
                      <a:lnTo>
                        <a:pt x="32" y="25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24" name="Freeform 601"/>
                <p:cNvSpPr>
                  <a:spLocks/>
                </p:cNvSpPr>
                <p:nvPr/>
              </p:nvSpPr>
              <p:spPr bwMode="auto">
                <a:xfrm>
                  <a:off x="2286" y="2355"/>
                  <a:ext cx="4" cy="7"/>
                </a:xfrm>
                <a:custGeom>
                  <a:avLst/>
                  <a:gdLst>
                    <a:gd name="T0" fmla="*/ 1 w 4"/>
                    <a:gd name="T1" fmla="*/ 7 h 7"/>
                    <a:gd name="T2" fmla="*/ 0 w 4"/>
                    <a:gd name="T3" fmla="*/ 7 h 7"/>
                    <a:gd name="T4" fmla="*/ 4 w 4"/>
                    <a:gd name="T5" fmla="*/ 0 h 7"/>
                    <a:gd name="T6" fmla="*/ 1 w 4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7"/>
                    <a:gd name="T14" fmla="*/ 4 w 4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7">
                      <a:moveTo>
                        <a:pt x="1" y="7"/>
                      </a:moveTo>
                      <a:lnTo>
                        <a:pt x="0" y="7"/>
                      </a:lnTo>
                      <a:lnTo>
                        <a:pt x="4" y="0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25" name="Freeform 602"/>
                <p:cNvSpPr>
                  <a:spLocks/>
                </p:cNvSpPr>
                <p:nvPr/>
              </p:nvSpPr>
              <p:spPr bwMode="auto">
                <a:xfrm>
                  <a:off x="2237" y="2314"/>
                  <a:ext cx="24" cy="28"/>
                </a:xfrm>
                <a:custGeom>
                  <a:avLst/>
                  <a:gdLst>
                    <a:gd name="T0" fmla="*/ 17 w 24"/>
                    <a:gd name="T1" fmla="*/ 28 h 28"/>
                    <a:gd name="T2" fmla="*/ 13 w 24"/>
                    <a:gd name="T3" fmla="*/ 22 h 28"/>
                    <a:gd name="T4" fmla="*/ 9 w 24"/>
                    <a:gd name="T5" fmla="*/ 15 h 28"/>
                    <a:gd name="T6" fmla="*/ 7 w 24"/>
                    <a:gd name="T7" fmla="*/ 13 h 28"/>
                    <a:gd name="T8" fmla="*/ 5 w 24"/>
                    <a:gd name="T9" fmla="*/ 10 h 28"/>
                    <a:gd name="T10" fmla="*/ 2 w 24"/>
                    <a:gd name="T11" fmla="*/ 8 h 28"/>
                    <a:gd name="T12" fmla="*/ 0 w 24"/>
                    <a:gd name="T13" fmla="*/ 6 h 28"/>
                    <a:gd name="T14" fmla="*/ 4 w 24"/>
                    <a:gd name="T15" fmla="*/ 0 h 28"/>
                    <a:gd name="T16" fmla="*/ 7 w 24"/>
                    <a:gd name="T17" fmla="*/ 2 h 28"/>
                    <a:gd name="T18" fmla="*/ 10 w 24"/>
                    <a:gd name="T19" fmla="*/ 4 h 28"/>
                    <a:gd name="T20" fmla="*/ 13 w 24"/>
                    <a:gd name="T21" fmla="*/ 7 h 28"/>
                    <a:gd name="T22" fmla="*/ 16 w 24"/>
                    <a:gd name="T23" fmla="*/ 11 h 28"/>
                    <a:gd name="T24" fmla="*/ 20 w 24"/>
                    <a:gd name="T25" fmla="*/ 18 h 28"/>
                    <a:gd name="T26" fmla="*/ 24 w 24"/>
                    <a:gd name="T27" fmla="*/ 24 h 28"/>
                    <a:gd name="T28" fmla="*/ 17 w 24"/>
                    <a:gd name="T29" fmla="*/ 28 h 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4"/>
                    <a:gd name="T46" fmla="*/ 0 h 28"/>
                    <a:gd name="T47" fmla="*/ 24 w 24"/>
                    <a:gd name="T48" fmla="*/ 28 h 2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4" h="28">
                      <a:moveTo>
                        <a:pt x="17" y="28"/>
                      </a:moveTo>
                      <a:lnTo>
                        <a:pt x="13" y="22"/>
                      </a:lnTo>
                      <a:lnTo>
                        <a:pt x="9" y="15"/>
                      </a:lnTo>
                      <a:lnTo>
                        <a:pt x="7" y="13"/>
                      </a:lnTo>
                      <a:lnTo>
                        <a:pt x="5" y="10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4" y="0"/>
                      </a:lnTo>
                      <a:lnTo>
                        <a:pt x="7" y="2"/>
                      </a:lnTo>
                      <a:lnTo>
                        <a:pt x="10" y="4"/>
                      </a:lnTo>
                      <a:lnTo>
                        <a:pt x="13" y="7"/>
                      </a:lnTo>
                      <a:lnTo>
                        <a:pt x="16" y="11"/>
                      </a:lnTo>
                      <a:lnTo>
                        <a:pt x="20" y="18"/>
                      </a:lnTo>
                      <a:lnTo>
                        <a:pt x="24" y="24"/>
                      </a:lnTo>
                      <a:lnTo>
                        <a:pt x="17" y="2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26" name="Freeform 603"/>
                <p:cNvSpPr>
                  <a:spLocks/>
                </p:cNvSpPr>
                <p:nvPr/>
              </p:nvSpPr>
              <p:spPr bwMode="auto">
                <a:xfrm>
                  <a:off x="2254" y="2337"/>
                  <a:ext cx="7" cy="5"/>
                </a:xfrm>
                <a:custGeom>
                  <a:avLst/>
                  <a:gdLst>
                    <a:gd name="T0" fmla="*/ 0 w 7"/>
                    <a:gd name="T1" fmla="*/ 5 h 5"/>
                    <a:gd name="T2" fmla="*/ 7 w 7"/>
                    <a:gd name="T3" fmla="*/ 1 h 5"/>
                    <a:gd name="T4" fmla="*/ 6 w 7"/>
                    <a:gd name="T5" fmla="*/ 0 h 5"/>
                    <a:gd name="T6" fmla="*/ 0 w 7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5"/>
                    <a:gd name="T14" fmla="*/ 7 w 7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5">
                      <a:moveTo>
                        <a:pt x="0" y="5"/>
                      </a:move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27" name="Freeform 604"/>
                <p:cNvSpPr>
                  <a:spLocks/>
                </p:cNvSpPr>
                <p:nvPr/>
              </p:nvSpPr>
              <p:spPr bwMode="auto">
                <a:xfrm>
                  <a:off x="2202" y="2312"/>
                  <a:ext cx="38" cy="23"/>
                </a:xfrm>
                <a:custGeom>
                  <a:avLst/>
                  <a:gdLst>
                    <a:gd name="T0" fmla="*/ 36 w 38"/>
                    <a:gd name="T1" fmla="*/ 9 h 23"/>
                    <a:gd name="T2" fmla="*/ 34 w 38"/>
                    <a:gd name="T3" fmla="*/ 8 h 23"/>
                    <a:gd name="T4" fmla="*/ 33 w 38"/>
                    <a:gd name="T5" fmla="*/ 8 h 23"/>
                    <a:gd name="T6" fmla="*/ 31 w 38"/>
                    <a:gd name="T7" fmla="*/ 9 h 23"/>
                    <a:gd name="T8" fmla="*/ 30 w 38"/>
                    <a:gd name="T9" fmla="*/ 9 h 23"/>
                    <a:gd name="T10" fmla="*/ 25 w 38"/>
                    <a:gd name="T11" fmla="*/ 12 h 23"/>
                    <a:gd name="T12" fmla="*/ 21 w 38"/>
                    <a:gd name="T13" fmla="*/ 16 h 23"/>
                    <a:gd name="T14" fmla="*/ 16 w 38"/>
                    <a:gd name="T15" fmla="*/ 19 h 23"/>
                    <a:gd name="T16" fmla="*/ 11 w 38"/>
                    <a:gd name="T17" fmla="*/ 22 h 23"/>
                    <a:gd name="T18" fmla="*/ 5 w 38"/>
                    <a:gd name="T19" fmla="*/ 23 h 23"/>
                    <a:gd name="T20" fmla="*/ 2 w 38"/>
                    <a:gd name="T21" fmla="*/ 22 h 23"/>
                    <a:gd name="T22" fmla="*/ 1 w 38"/>
                    <a:gd name="T23" fmla="*/ 21 h 23"/>
                    <a:gd name="T24" fmla="*/ 0 w 38"/>
                    <a:gd name="T25" fmla="*/ 20 h 23"/>
                    <a:gd name="T26" fmla="*/ 6 w 38"/>
                    <a:gd name="T27" fmla="*/ 15 h 23"/>
                    <a:gd name="T28" fmla="*/ 7 w 38"/>
                    <a:gd name="T29" fmla="*/ 16 h 23"/>
                    <a:gd name="T30" fmla="*/ 6 w 38"/>
                    <a:gd name="T31" fmla="*/ 15 h 23"/>
                    <a:gd name="T32" fmla="*/ 6 w 38"/>
                    <a:gd name="T33" fmla="*/ 16 h 23"/>
                    <a:gd name="T34" fmla="*/ 8 w 38"/>
                    <a:gd name="T35" fmla="*/ 15 h 23"/>
                    <a:gd name="T36" fmla="*/ 11 w 38"/>
                    <a:gd name="T37" fmla="*/ 13 h 23"/>
                    <a:gd name="T38" fmla="*/ 16 w 38"/>
                    <a:gd name="T39" fmla="*/ 10 h 23"/>
                    <a:gd name="T40" fmla="*/ 20 w 38"/>
                    <a:gd name="T41" fmla="*/ 6 h 23"/>
                    <a:gd name="T42" fmla="*/ 25 w 38"/>
                    <a:gd name="T43" fmla="*/ 3 h 23"/>
                    <a:gd name="T44" fmla="*/ 29 w 38"/>
                    <a:gd name="T45" fmla="*/ 1 h 23"/>
                    <a:gd name="T46" fmla="*/ 32 w 38"/>
                    <a:gd name="T47" fmla="*/ 0 h 23"/>
                    <a:gd name="T48" fmla="*/ 35 w 38"/>
                    <a:gd name="T49" fmla="*/ 0 h 23"/>
                    <a:gd name="T50" fmla="*/ 38 w 38"/>
                    <a:gd name="T51" fmla="*/ 1 h 23"/>
                    <a:gd name="T52" fmla="*/ 36 w 38"/>
                    <a:gd name="T53" fmla="*/ 9 h 2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"/>
                    <a:gd name="T82" fmla="*/ 0 h 23"/>
                    <a:gd name="T83" fmla="*/ 38 w 38"/>
                    <a:gd name="T84" fmla="*/ 23 h 2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" h="23">
                      <a:moveTo>
                        <a:pt x="36" y="9"/>
                      </a:moveTo>
                      <a:lnTo>
                        <a:pt x="34" y="8"/>
                      </a:lnTo>
                      <a:lnTo>
                        <a:pt x="33" y="8"/>
                      </a:lnTo>
                      <a:lnTo>
                        <a:pt x="31" y="9"/>
                      </a:lnTo>
                      <a:lnTo>
                        <a:pt x="30" y="9"/>
                      </a:lnTo>
                      <a:lnTo>
                        <a:pt x="25" y="12"/>
                      </a:lnTo>
                      <a:lnTo>
                        <a:pt x="21" y="16"/>
                      </a:lnTo>
                      <a:lnTo>
                        <a:pt x="16" y="19"/>
                      </a:lnTo>
                      <a:lnTo>
                        <a:pt x="11" y="22"/>
                      </a:lnTo>
                      <a:lnTo>
                        <a:pt x="5" y="23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0" y="20"/>
                      </a:lnTo>
                      <a:lnTo>
                        <a:pt x="6" y="15"/>
                      </a:lnTo>
                      <a:lnTo>
                        <a:pt x="7" y="16"/>
                      </a:lnTo>
                      <a:lnTo>
                        <a:pt x="6" y="15"/>
                      </a:lnTo>
                      <a:lnTo>
                        <a:pt x="6" y="16"/>
                      </a:lnTo>
                      <a:lnTo>
                        <a:pt x="8" y="15"/>
                      </a:lnTo>
                      <a:lnTo>
                        <a:pt x="11" y="13"/>
                      </a:lnTo>
                      <a:lnTo>
                        <a:pt x="16" y="10"/>
                      </a:lnTo>
                      <a:lnTo>
                        <a:pt x="20" y="6"/>
                      </a:lnTo>
                      <a:lnTo>
                        <a:pt x="25" y="3"/>
                      </a:lnTo>
                      <a:lnTo>
                        <a:pt x="29" y="1"/>
                      </a:lnTo>
                      <a:lnTo>
                        <a:pt x="32" y="0"/>
                      </a:lnTo>
                      <a:lnTo>
                        <a:pt x="35" y="0"/>
                      </a:lnTo>
                      <a:lnTo>
                        <a:pt x="38" y="1"/>
                      </a:lnTo>
                      <a:lnTo>
                        <a:pt x="36" y="9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28" name="Freeform 605"/>
                <p:cNvSpPr>
                  <a:spLocks/>
                </p:cNvSpPr>
                <p:nvPr/>
              </p:nvSpPr>
              <p:spPr bwMode="auto">
                <a:xfrm>
                  <a:off x="2237" y="2313"/>
                  <a:ext cx="4" cy="8"/>
                </a:xfrm>
                <a:custGeom>
                  <a:avLst/>
                  <a:gdLst>
                    <a:gd name="T0" fmla="*/ 4 w 4"/>
                    <a:gd name="T1" fmla="*/ 1 h 8"/>
                    <a:gd name="T2" fmla="*/ 3 w 4"/>
                    <a:gd name="T3" fmla="*/ 0 h 8"/>
                    <a:gd name="T4" fmla="*/ 1 w 4"/>
                    <a:gd name="T5" fmla="*/ 8 h 8"/>
                    <a:gd name="T6" fmla="*/ 0 w 4"/>
                    <a:gd name="T7" fmla="*/ 7 h 8"/>
                    <a:gd name="T8" fmla="*/ 4 w 4"/>
                    <a:gd name="T9" fmla="*/ 1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8"/>
                    <a:gd name="T17" fmla="*/ 4 w 4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8">
                      <a:moveTo>
                        <a:pt x="4" y="1"/>
                      </a:moveTo>
                      <a:lnTo>
                        <a:pt x="3" y="0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29" name="Freeform 606"/>
                <p:cNvSpPr>
                  <a:spLocks/>
                </p:cNvSpPr>
                <p:nvPr/>
              </p:nvSpPr>
              <p:spPr bwMode="auto">
                <a:xfrm>
                  <a:off x="2200" y="2294"/>
                  <a:ext cx="15" cy="37"/>
                </a:xfrm>
                <a:custGeom>
                  <a:avLst/>
                  <a:gdLst>
                    <a:gd name="T0" fmla="*/ 2 w 15"/>
                    <a:gd name="T1" fmla="*/ 37 h 37"/>
                    <a:gd name="T2" fmla="*/ 1 w 15"/>
                    <a:gd name="T3" fmla="*/ 35 h 37"/>
                    <a:gd name="T4" fmla="*/ 0 w 15"/>
                    <a:gd name="T5" fmla="*/ 33 h 37"/>
                    <a:gd name="T6" fmla="*/ 0 w 15"/>
                    <a:gd name="T7" fmla="*/ 28 h 37"/>
                    <a:gd name="T8" fmla="*/ 1 w 15"/>
                    <a:gd name="T9" fmla="*/ 23 h 37"/>
                    <a:gd name="T10" fmla="*/ 2 w 15"/>
                    <a:gd name="T11" fmla="*/ 17 h 37"/>
                    <a:gd name="T12" fmla="*/ 5 w 15"/>
                    <a:gd name="T13" fmla="*/ 8 h 37"/>
                    <a:gd name="T14" fmla="*/ 8 w 15"/>
                    <a:gd name="T15" fmla="*/ 0 h 37"/>
                    <a:gd name="T16" fmla="*/ 15 w 15"/>
                    <a:gd name="T17" fmla="*/ 2 h 37"/>
                    <a:gd name="T18" fmla="*/ 13 w 15"/>
                    <a:gd name="T19" fmla="*/ 10 h 37"/>
                    <a:gd name="T20" fmla="*/ 10 w 15"/>
                    <a:gd name="T21" fmla="*/ 20 h 37"/>
                    <a:gd name="T22" fmla="*/ 9 w 15"/>
                    <a:gd name="T23" fmla="*/ 24 h 37"/>
                    <a:gd name="T24" fmla="*/ 8 w 15"/>
                    <a:gd name="T25" fmla="*/ 29 h 37"/>
                    <a:gd name="T26" fmla="*/ 8 w 15"/>
                    <a:gd name="T27" fmla="*/ 32 h 37"/>
                    <a:gd name="T28" fmla="*/ 8 w 15"/>
                    <a:gd name="T29" fmla="*/ 33 h 37"/>
                    <a:gd name="T30" fmla="*/ 9 w 15"/>
                    <a:gd name="T31" fmla="*/ 34 h 37"/>
                    <a:gd name="T32" fmla="*/ 2 w 15"/>
                    <a:gd name="T33" fmla="*/ 37 h 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37"/>
                    <a:gd name="T53" fmla="*/ 15 w 15"/>
                    <a:gd name="T54" fmla="*/ 37 h 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37">
                      <a:moveTo>
                        <a:pt x="2" y="37"/>
                      </a:moveTo>
                      <a:lnTo>
                        <a:pt x="1" y="35"/>
                      </a:lnTo>
                      <a:lnTo>
                        <a:pt x="0" y="33"/>
                      </a:lnTo>
                      <a:lnTo>
                        <a:pt x="0" y="28"/>
                      </a:lnTo>
                      <a:lnTo>
                        <a:pt x="1" y="23"/>
                      </a:lnTo>
                      <a:lnTo>
                        <a:pt x="2" y="17"/>
                      </a:lnTo>
                      <a:lnTo>
                        <a:pt x="5" y="8"/>
                      </a:lnTo>
                      <a:lnTo>
                        <a:pt x="8" y="0"/>
                      </a:lnTo>
                      <a:lnTo>
                        <a:pt x="15" y="2"/>
                      </a:lnTo>
                      <a:lnTo>
                        <a:pt x="13" y="10"/>
                      </a:lnTo>
                      <a:lnTo>
                        <a:pt x="10" y="20"/>
                      </a:lnTo>
                      <a:lnTo>
                        <a:pt x="9" y="24"/>
                      </a:lnTo>
                      <a:lnTo>
                        <a:pt x="8" y="29"/>
                      </a:lnTo>
                      <a:lnTo>
                        <a:pt x="8" y="32"/>
                      </a:lnTo>
                      <a:lnTo>
                        <a:pt x="8" y="33"/>
                      </a:lnTo>
                      <a:lnTo>
                        <a:pt x="9" y="34"/>
                      </a:lnTo>
                      <a:lnTo>
                        <a:pt x="2" y="3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30" name="Freeform 607"/>
                <p:cNvSpPr>
                  <a:spLocks/>
                </p:cNvSpPr>
                <p:nvPr/>
              </p:nvSpPr>
              <p:spPr bwMode="auto">
                <a:xfrm>
                  <a:off x="2202" y="2327"/>
                  <a:ext cx="7" cy="5"/>
                </a:xfrm>
                <a:custGeom>
                  <a:avLst/>
                  <a:gdLst>
                    <a:gd name="T0" fmla="*/ 0 w 7"/>
                    <a:gd name="T1" fmla="*/ 5 h 5"/>
                    <a:gd name="T2" fmla="*/ 0 w 7"/>
                    <a:gd name="T3" fmla="*/ 4 h 5"/>
                    <a:gd name="T4" fmla="*/ 7 w 7"/>
                    <a:gd name="T5" fmla="*/ 1 h 5"/>
                    <a:gd name="T6" fmla="*/ 6 w 7"/>
                    <a:gd name="T7" fmla="*/ 0 h 5"/>
                    <a:gd name="T8" fmla="*/ 0 w 7"/>
                    <a:gd name="T9" fmla="*/ 5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5"/>
                    <a:gd name="T17" fmla="*/ 7 w 7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5">
                      <a:moveTo>
                        <a:pt x="0" y="5"/>
                      </a:moveTo>
                      <a:lnTo>
                        <a:pt x="0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31" name="Freeform 608"/>
                <p:cNvSpPr>
                  <a:spLocks/>
                </p:cNvSpPr>
                <p:nvPr/>
              </p:nvSpPr>
              <p:spPr bwMode="auto">
                <a:xfrm>
                  <a:off x="2195" y="2260"/>
                  <a:ext cx="21" cy="36"/>
                </a:xfrm>
                <a:custGeom>
                  <a:avLst/>
                  <a:gdLst>
                    <a:gd name="T0" fmla="*/ 12 w 21"/>
                    <a:gd name="T1" fmla="*/ 35 h 36"/>
                    <a:gd name="T2" fmla="*/ 13 w 21"/>
                    <a:gd name="T3" fmla="*/ 30 h 36"/>
                    <a:gd name="T4" fmla="*/ 12 w 21"/>
                    <a:gd name="T5" fmla="*/ 26 h 36"/>
                    <a:gd name="T6" fmla="*/ 11 w 21"/>
                    <a:gd name="T7" fmla="*/ 23 h 36"/>
                    <a:gd name="T8" fmla="*/ 10 w 21"/>
                    <a:gd name="T9" fmla="*/ 20 h 36"/>
                    <a:gd name="T10" fmla="*/ 5 w 21"/>
                    <a:gd name="T11" fmla="*/ 12 h 36"/>
                    <a:gd name="T12" fmla="*/ 3 w 21"/>
                    <a:gd name="T13" fmla="*/ 8 h 36"/>
                    <a:gd name="T14" fmla="*/ 0 w 21"/>
                    <a:gd name="T15" fmla="*/ 3 h 36"/>
                    <a:gd name="T16" fmla="*/ 7 w 21"/>
                    <a:gd name="T17" fmla="*/ 0 h 36"/>
                    <a:gd name="T18" fmla="*/ 10 w 21"/>
                    <a:gd name="T19" fmla="*/ 4 h 36"/>
                    <a:gd name="T20" fmla="*/ 12 w 21"/>
                    <a:gd name="T21" fmla="*/ 8 h 36"/>
                    <a:gd name="T22" fmla="*/ 17 w 21"/>
                    <a:gd name="T23" fmla="*/ 15 h 36"/>
                    <a:gd name="T24" fmla="*/ 19 w 21"/>
                    <a:gd name="T25" fmla="*/ 20 h 36"/>
                    <a:gd name="T26" fmla="*/ 20 w 21"/>
                    <a:gd name="T27" fmla="*/ 25 h 36"/>
                    <a:gd name="T28" fmla="*/ 21 w 21"/>
                    <a:gd name="T29" fmla="*/ 30 h 36"/>
                    <a:gd name="T30" fmla="*/ 20 w 21"/>
                    <a:gd name="T31" fmla="*/ 36 h 36"/>
                    <a:gd name="T32" fmla="*/ 12 w 21"/>
                    <a:gd name="T33" fmla="*/ 35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1"/>
                    <a:gd name="T52" fmla="*/ 0 h 36"/>
                    <a:gd name="T53" fmla="*/ 21 w 21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1" h="36">
                      <a:moveTo>
                        <a:pt x="12" y="35"/>
                      </a:moveTo>
                      <a:lnTo>
                        <a:pt x="13" y="30"/>
                      </a:lnTo>
                      <a:lnTo>
                        <a:pt x="12" y="26"/>
                      </a:lnTo>
                      <a:lnTo>
                        <a:pt x="11" y="23"/>
                      </a:lnTo>
                      <a:lnTo>
                        <a:pt x="10" y="20"/>
                      </a:lnTo>
                      <a:lnTo>
                        <a:pt x="5" y="12"/>
                      </a:lnTo>
                      <a:lnTo>
                        <a:pt x="3" y="8"/>
                      </a:lnTo>
                      <a:lnTo>
                        <a:pt x="0" y="3"/>
                      </a:lnTo>
                      <a:lnTo>
                        <a:pt x="7" y="0"/>
                      </a:lnTo>
                      <a:lnTo>
                        <a:pt x="10" y="4"/>
                      </a:lnTo>
                      <a:lnTo>
                        <a:pt x="12" y="8"/>
                      </a:lnTo>
                      <a:lnTo>
                        <a:pt x="17" y="15"/>
                      </a:lnTo>
                      <a:lnTo>
                        <a:pt x="19" y="20"/>
                      </a:lnTo>
                      <a:lnTo>
                        <a:pt x="20" y="25"/>
                      </a:lnTo>
                      <a:lnTo>
                        <a:pt x="21" y="30"/>
                      </a:lnTo>
                      <a:lnTo>
                        <a:pt x="20" y="36"/>
                      </a:lnTo>
                      <a:lnTo>
                        <a:pt x="12" y="35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32" name="Freeform 609"/>
                <p:cNvSpPr>
                  <a:spLocks/>
                </p:cNvSpPr>
                <p:nvPr/>
              </p:nvSpPr>
              <p:spPr bwMode="auto">
                <a:xfrm>
                  <a:off x="2207" y="2294"/>
                  <a:ext cx="8" cy="2"/>
                </a:xfrm>
                <a:custGeom>
                  <a:avLst/>
                  <a:gdLst>
                    <a:gd name="T0" fmla="*/ 8 w 8"/>
                    <a:gd name="T1" fmla="*/ 2 h 2"/>
                    <a:gd name="T2" fmla="*/ 0 w 8"/>
                    <a:gd name="T3" fmla="*/ 1 h 2"/>
                    <a:gd name="T4" fmla="*/ 1 w 8"/>
                    <a:gd name="T5" fmla="*/ 0 h 2"/>
                    <a:gd name="T6" fmla="*/ 8 w 8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2"/>
                    <a:gd name="T14" fmla="*/ 8 w 8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2">
                      <a:moveTo>
                        <a:pt x="8" y="2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33" name="Freeform 610"/>
                <p:cNvSpPr>
                  <a:spLocks/>
                </p:cNvSpPr>
                <p:nvPr/>
              </p:nvSpPr>
              <p:spPr bwMode="auto">
                <a:xfrm>
                  <a:off x="2176" y="2220"/>
                  <a:ext cx="26" cy="43"/>
                </a:xfrm>
                <a:custGeom>
                  <a:avLst/>
                  <a:gdLst>
                    <a:gd name="T0" fmla="*/ 19 w 26"/>
                    <a:gd name="T1" fmla="*/ 43 h 43"/>
                    <a:gd name="T2" fmla="*/ 17 w 26"/>
                    <a:gd name="T3" fmla="*/ 38 h 43"/>
                    <a:gd name="T4" fmla="*/ 15 w 26"/>
                    <a:gd name="T5" fmla="*/ 32 h 43"/>
                    <a:gd name="T6" fmla="*/ 12 w 26"/>
                    <a:gd name="T7" fmla="*/ 22 h 43"/>
                    <a:gd name="T8" fmla="*/ 10 w 26"/>
                    <a:gd name="T9" fmla="*/ 17 h 43"/>
                    <a:gd name="T10" fmla="*/ 8 w 26"/>
                    <a:gd name="T11" fmla="*/ 13 h 43"/>
                    <a:gd name="T12" fmla="*/ 5 w 26"/>
                    <a:gd name="T13" fmla="*/ 9 h 43"/>
                    <a:gd name="T14" fmla="*/ 0 w 26"/>
                    <a:gd name="T15" fmla="*/ 6 h 43"/>
                    <a:gd name="T16" fmla="*/ 5 w 26"/>
                    <a:gd name="T17" fmla="*/ 0 h 43"/>
                    <a:gd name="T18" fmla="*/ 10 w 26"/>
                    <a:gd name="T19" fmla="*/ 4 h 43"/>
                    <a:gd name="T20" fmla="*/ 14 w 26"/>
                    <a:gd name="T21" fmla="*/ 8 h 43"/>
                    <a:gd name="T22" fmla="*/ 17 w 26"/>
                    <a:gd name="T23" fmla="*/ 13 h 43"/>
                    <a:gd name="T24" fmla="*/ 20 w 26"/>
                    <a:gd name="T25" fmla="*/ 19 h 43"/>
                    <a:gd name="T26" fmla="*/ 23 w 26"/>
                    <a:gd name="T27" fmla="*/ 30 h 43"/>
                    <a:gd name="T28" fmla="*/ 25 w 26"/>
                    <a:gd name="T29" fmla="*/ 35 h 43"/>
                    <a:gd name="T30" fmla="*/ 26 w 26"/>
                    <a:gd name="T31" fmla="*/ 40 h 43"/>
                    <a:gd name="T32" fmla="*/ 19 w 26"/>
                    <a:gd name="T33" fmla="*/ 43 h 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43"/>
                    <a:gd name="T53" fmla="*/ 26 w 26"/>
                    <a:gd name="T54" fmla="*/ 43 h 4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43">
                      <a:moveTo>
                        <a:pt x="19" y="43"/>
                      </a:moveTo>
                      <a:lnTo>
                        <a:pt x="17" y="38"/>
                      </a:lnTo>
                      <a:lnTo>
                        <a:pt x="15" y="32"/>
                      </a:lnTo>
                      <a:lnTo>
                        <a:pt x="12" y="22"/>
                      </a:lnTo>
                      <a:lnTo>
                        <a:pt x="10" y="17"/>
                      </a:lnTo>
                      <a:lnTo>
                        <a:pt x="8" y="13"/>
                      </a:lnTo>
                      <a:lnTo>
                        <a:pt x="5" y="9"/>
                      </a:lnTo>
                      <a:lnTo>
                        <a:pt x="0" y="6"/>
                      </a:lnTo>
                      <a:lnTo>
                        <a:pt x="5" y="0"/>
                      </a:lnTo>
                      <a:lnTo>
                        <a:pt x="10" y="4"/>
                      </a:lnTo>
                      <a:lnTo>
                        <a:pt x="14" y="8"/>
                      </a:lnTo>
                      <a:lnTo>
                        <a:pt x="17" y="13"/>
                      </a:lnTo>
                      <a:lnTo>
                        <a:pt x="20" y="19"/>
                      </a:lnTo>
                      <a:lnTo>
                        <a:pt x="23" y="30"/>
                      </a:lnTo>
                      <a:lnTo>
                        <a:pt x="25" y="35"/>
                      </a:lnTo>
                      <a:lnTo>
                        <a:pt x="26" y="40"/>
                      </a:lnTo>
                      <a:lnTo>
                        <a:pt x="19" y="4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34" name="Freeform 611"/>
                <p:cNvSpPr>
                  <a:spLocks/>
                </p:cNvSpPr>
                <p:nvPr/>
              </p:nvSpPr>
              <p:spPr bwMode="auto">
                <a:xfrm>
                  <a:off x="2195" y="2260"/>
                  <a:ext cx="7" cy="3"/>
                </a:xfrm>
                <a:custGeom>
                  <a:avLst/>
                  <a:gdLst>
                    <a:gd name="T0" fmla="*/ 0 w 7"/>
                    <a:gd name="T1" fmla="*/ 3 h 3"/>
                    <a:gd name="T2" fmla="*/ 7 w 7"/>
                    <a:gd name="T3" fmla="*/ 0 h 3"/>
                    <a:gd name="T4" fmla="*/ 0 w 7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3"/>
                    <a:gd name="T11" fmla="*/ 7 w 7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3">
                      <a:moveTo>
                        <a:pt x="0" y="3"/>
                      </a:moveTo>
                      <a:lnTo>
                        <a:pt x="7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35" name="Freeform 612"/>
                <p:cNvSpPr>
                  <a:spLocks/>
                </p:cNvSpPr>
                <p:nvPr/>
              </p:nvSpPr>
              <p:spPr bwMode="auto">
                <a:xfrm>
                  <a:off x="2169" y="2198"/>
                  <a:ext cx="12" cy="28"/>
                </a:xfrm>
                <a:custGeom>
                  <a:avLst/>
                  <a:gdLst>
                    <a:gd name="T0" fmla="*/ 8 w 12"/>
                    <a:gd name="T1" fmla="*/ 28 h 28"/>
                    <a:gd name="T2" fmla="*/ 6 w 12"/>
                    <a:gd name="T3" fmla="*/ 27 h 28"/>
                    <a:gd name="T4" fmla="*/ 5 w 12"/>
                    <a:gd name="T5" fmla="*/ 26 h 28"/>
                    <a:gd name="T6" fmla="*/ 3 w 12"/>
                    <a:gd name="T7" fmla="*/ 23 h 28"/>
                    <a:gd name="T8" fmla="*/ 1 w 12"/>
                    <a:gd name="T9" fmla="*/ 19 h 28"/>
                    <a:gd name="T10" fmla="*/ 0 w 12"/>
                    <a:gd name="T11" fmla="*/ 15 h 28"/>
                    <a:gd name="T12" fmla="*/ 0 w 12"/>
                    <a:gd name="T13" fmla="*/ 11 h 28"/>
                    <a:gd name="T14" fmla="*/ 0 w 12"/>
                    <a:gd name="T15" fmla="*/ 7 h 28"/>
                    <a:gd name="T16" fmla="*/ 1 w 12"/>
                    <a:gd name="T17" fmla="*/ 3 h 28"/>
                    <a:gd name="T18" fmla="*/ 3 w 12"/>
                    <a:gd name="T19" fmla="*/ 0 h 28"/>
                    <a:gd name="T20" fmla="*/ 9 w 12"/>
                    <a:gd name="T21" fmla="*/ 6 h 28"/>
                    <a:gd name="T22" fmla="*/ 8 w 12"/>
                    <a:gd name="T23" fmla="*/ 7 h 28"/>
                    <a:gd name="T24" fmla="*/ 8 w 12"/>
                    <a:gd name="T25" fmla="*/ 8 h 28"/>
                    <a:gd name="T26" fmla="*/ 7 w 12"/>
                    <a:gd name="T27" fmla="*/ 11 h 28"/>
                    <a:gd name="T28" fmla="*/ 8 w 12"/>
                    <a:gd name="T29" fmla="*/ 14 h 28"/>
                    <a:gd name="T30" fmla="*/ 9 w 12"/>
                    <a:gd name="T31" fmla="*/ 17 h 28"/>
                    <a:gd name="T32" fmla="*/ 10 w 12"/>
                    <a:gd name="T33" fmla="*/ 19 h 28"/>
                    <a:gd name="T34" fmla="*/ 11 w 12"/>
                    <a:gd name="T35" fmla="*/ 21 h 28"/>
                    <a:gd name="T36" fmla="*/ 11 w 12"/>
                    <a:gd name="T37" fmla="*/ 21 h 28"/>
                    <a:gd name="T38" fmla="*/ 12 w 12"/>
                    <a:gd name="T39" fmla="*/ 22 h 28"/>
                    <a:gd name="T40" fmla="*/ 8 w 12"/>
                    <a:gd name="T41" fmla="*/ 28 h 2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2"/>
                    <a:gd name="T64" fmla="*/ 0 h 28"/>
                    <a:gd name="T65" fmla="*/ 12 w 12"/>
                    <a:gd name="T66" fmla="*/ 28 h 2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2" h="28">
                      <a:moveTo>
                        <a:pt x="8" y="28"/>
                      </a:moveTo>
                      <a:lnTo>
                        <a:pt x="6" y="27"/>
                      </a:lnTo>
                      <a:lnTo>
                        <a:pt x="5" y="26"/>
                      </a:lnTo>
                      <a:lnTo>
                        <a:pt x="3" y="23"/>
                      </a:lnTo>
                      <a:lnTo>
                        <a:pt x="1" y="19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0" y="7"/>
                      </a:lnTo>
                      <a:lnTo>
                        <a:pt x="1" y="3"/>
                      </a:lnTo>
                      <a:lnTo>
                        <a:pt x="3" y="0"/>
                      </a:lnTo>
                      <a:lnTo>
                        <a:pt x="9" y="6"/>
                      </a:lnTo>
                      <a:lnTo>
                        <a:pt x="8" y="7"/>
                      </a:lnTo>
                      <a:lnTo>
                        <a:pt x="8" y="8"/>
                      </a:lnTo>
                      <a:lnTo>
                        <a:pt x="7" y="11"/>
                      </a:lnTo>
                      <a:lnTo>
                        <a:pt x="8" y="14"/>
                      </a:lnTo>
                      <a:lnTo>
                        <a:pt x="9" y="17"/>
                      </a:lnTo>
                      <a:lnTo>
                        <a:pt x="10" y="19"/>
                      </a:lnTo>
                      <a:lnTo>
                        <a:pt x="11" y="21"/>
                      </a:lnTo>
                      <a:lnTo>
                        <a:pt x="12" y="22"/>
                      </a:lnTo>
                      <a:lnTo>
                        <a:pt x="8" y="2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36" name="Freeform 613"/>
                <p:cNvSpPr>
                  <a:spLocks/>
                </p:cNvSpPr>
                <p:nvPr/>
              </p:nvSpPr>
              <p:spPr bwMode="auto">
                <a:xfrm>
                  <a:off x="2176" y="2220"/>
                  <a:ext cx="5" cy="6"/>
                </a:xfrm>
                <a:custGeom>
                  <a:avLst/>
                  <a:gdLst>
                    <a:gd name="T0" fmla="*/ 5 w 5"/>
                    <a:gd name="T1" fmla="*/ 0 h 6"/>
                    <a:gd name="T2" fmla="*/ 1 w 5"/>
                    <a:gd name="T3" fmla="*/ 6 h 6"/>
                    <a:gd name="T4" fmla="*/ 0 w 5"/>
                    <a:gd name="T5" fmla="*/ 6 h 6"/>
                    <a:gd name="T6" fmla="*/ 5 w 5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6"/>
                    <a:gd name="T14" fmla="*/ 5 w 5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6">
                      <a:moveTo>
                        <a:pt x="5" y="0"/>
                      </a:move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37" name="Freeform 614"/>
                <p:cNvSpPr>
                  <a:spLocks/>
                </p:cNvSpPr>
                <p:nvPr/>
              </p:nvSpPr>
              <p:spPr bwMode="auto">
                <a:xfrm>
                  <a:off x="2170" y="2169"/>
                  <a:ext cx="13" cy="35"/>
                </a:xfrm>
                <a:custGeom>
                  <a:avLst/>
                  <a:gdLst>
                    <a:gd name="T0" fmla="*/ 2 w 13"/>
                    <a:gd name="T1" fmla="*/ 29 h 35"/>
                    <a:gd name="T2" fmla="*/ 5 w 13"/>
                    <a:gd name="T3" fmla="*/ 26 h 35"/>
                    <a:gd name="T4" fmla="*/ 5 w 13"/>
                    <a:gd name="T5" fmla="*/ 26 h 35"/>
                    <a:gd name="T6" fmla="*/ 6 w 13"/>
                    <a:gd name="T7" fmla="*/ 25 h 35"/>
                    <a:gd name="T8" fmla="*/ 6 w 13"/>
                    <a:gd name="T9" fmla="*/ 22 h 35"/>
                    <a:gd name="T10" fmla="*/ 5 w 13"/>
                    <a:gd name="T11" fmla="*/ 18 h 35"/>
                    <a:gd name="T12" fmla="*/ 2 w 13"/>
                    <a:gd name="T13" fmla="*/ 10 h 35"/>
                    <a:gd name="T14" fmla="*/ 1 w 13"/>
                    <a:gd name="T15" fmla="*/ 5 h 35"/>
                    <a:gd name="T16" fmla="*/ 0 w 13"/>
                    <a:gd name="T17" fmla="*/ 1 h 35"/>
                    <a:gd name="T18" fmla="*/ 8 w 13"/>
                    <a:gd name="T19" fmla="*/ 0 h 35"/>
                    <a:gd name="T20" fmla="*/ 8 w 13"/>
                    <a:gd name="T21" fmla="*/ 4 h 35"/>
                    <a:gd name="T22" fmla="*/ 10 w 13"/>
                    <a:gd name="T23" fmla="*/ 8 h 35"/>
                    <a:gd name="T24" fmla="*/ 12 w 13"/>
                    <a:gd name="T25" fmla="*/ 16 h 35"/>
                    <a:gd name="T26" fmla="*/ 13 w 13"/>
                    <a:gd name="T27" fmla="*/ 21 h 35"/>
                    <a:gd name="T28" fmla="*/ 13 w 13"/>
                    <a:gd name="T29" fmla="*/ 26 h 35"/>
                    <a:gd name="T30" fmla="*/ 13 w 13"/>
                    <a:gd name="T31" fmla="*/ 29 h 35"/>
                    <a:gd name="T32" fmla="*/ 11 w 13"/>
                    <a:gd name="T33" fmla="*/ 31 h 35"/>
                    <a:gd name="T34" fmla="*/ 8 w 13"/>
                    <a:gd name="T35" fmla="*/ 35 h 35"/>
                    <a:gd name="T36" fmla="*/ 2 w 13"/>
                    <a:gd name="T37" fmla="*/ 29 h 3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"/>
                    <a:gd name="T58" fmla="*/ 0 h 35"/>
                    <a:gd name="T59" fmla="*/ 13 w 13"/>
                    <a:gd name="T60" fmla="*/ 35 h 3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" h="35">
                      <a:moveTo>
                        <a:pt x="2" y="29"/>
                      </a:moveTo>
                      <a:lnTo>
                        <a:pt x="5" y="26"/>
                      </a:lnTo>
                      <a:lnTo>
                        <a:pt x="6" y="25"/>
                      </a:lnTo>
                      <a:lnTo>
                        <a:pt x="6" y="22"/>
                      </a:lnTo>
                      <a:lnTo>
                        <a:pt x="5" y="18"/>
                      </a:lnTo>
                      <a:lnTo>
                        <a:pt x="2" y="10"/>
                      </a:lnTo>
                      <a:lnTo>
                        <a:pt x="1" y="5"/>
                      </a:lnTo>
                      <a:lnTo>
                        <a:pt x="0" y="1"/>
                      </a:lnTo>
                      <a:lnTo>
                        <a:pt x="8" y="0"/>
                      </a:lnTo>
                      <a:lnTo>
                        <a:pt x="8" y="4"/>
                      </a:lnTo>
                      <a:lnTo>
                        <a:pt x="10" y="8"/>
                      </a:lnTo>
                      <a:lnTo>
                        <a:pt x="12" y="16"/>
                      </a:lnTo>
                      <a:lnTo>
                        <a:pt x="13" y="21"/>
                      </a:lnTo>
                      <a:lnTo>
                        <a:pt x="13" y="26"/>
                      </a:lnTo>
                      <a:lnTo>
                        <a:pt x="13" y="29"/>
                      </a:lnTo>
                      <a:lnTo>
                        <a:pt x="11" y="31"/>
                      </a:lnTo>
                      <a:lnTo>
                        <a:pt x="8" y="35"/>
                      </a:lnTo>
                      <a:lnTo>
                        <a:pt x="2" y="29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38" name="Freeform 615"/>
                <p:cNvSpPr>
                  <a:spLocks/>
                </p:cNvSpPr>
                <p:nvPr/>
              </p:nvSpPr>
              <p:spPr bwMode="auto">
                <a:xfrm>
                  <a:off x="2172" y="2198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6 w 6"/>
                    <a:gd name="T3" fmla="*/ 6 h 6"/>
                    <a:gd name="T4" fmla="*/ 0 w 6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39" name="Freeform 616"/>
                <p:cNvSpPr>
                  <a:spLocks/>
                </p:cNvSpPr>
                <p:nvPr/>
              </p:nvSpPr>
              <p:spPr bwMode="auto">
                <a:xfrm>
                  <a:off x="2170" y="2156"/>
                  <a:ext cx="13" cy="14"/>
                </a:xfrm>
                <a:custGeom>
                  <a:avLst/>
                  <a:gdLst>
                    <a:gd name="T0" fmla="*/ 0 w 13"/>
                    <a:gd name="T1" fmla="*/ 13 h 14"/>
                    <a:gd name="T2" fmla="*/ 0 w 13"/>
                    <a:gd name="T3" fmla="*/ 11 h 14"/>
                    <a:gd name="T4" fmla="*/ 2 w 13"/>
                    <a:gd name="T5" fmla="*/ 9 h 14"/>
                    <a:gd name="T6" fmla="*/ 3 w 13"/>
                    <a:gd name="T7" fmla="*/ 6 h 14"/>
                    <a:gd name="T8" fmla="*/ 5 w 13"/>
                    <a:gd name="T9" fmla="*/ 3 h 14"/>
                    <a:gd name="T10" fmla="*/ 6 w 13"/>
                    <a:gd name="T11" fmla="*/ 0 h 14"/>
                    <a:gd name="T12" fmla="*/ 13 w 13"/>
                    <a:gd name="T13" fmla="*/ 3 h 14"/>
                    <a:gd name="T14" fmla="*/ 12 w 13"/>
                    <a:gd name="T15" fmla="*/ 7 h 14"/>
                    <a:gd name="T16" fmla="*/ 10 w 13"/>
                    <a:gd name="T17" fmla="*/ 10 h 14"/>
                    <a:gd name="T18" fmla="*/ 9 w 13"/>
                    <a:gd name="T19" fmla="*/ 12 h 14"/>
                    <a:gd name="T20" fmla="*/ 8 w 13"/>
                    <a:gd name="T21" fmla="*/ 13 h 14"/>
                    <a:gd name="T22" fmla="*/ 8 w 13"/>
                    <a:gd name="T23" fmla="*/ 14 h 14"/>
                    <a:gd name="T24" fmla="*/ 0 w 13"/>
                    <a:gd name="T25" fmla="*/ 13 h 1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"/>
                    <a:gd name="T40" fmla="*/ 0 h 14"/>
                    <a:gd name="T41" fmla="*/ 13 w 13"/>
                    <a:gd name="T42" fmla="*/ 14 h 1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" h="14">
                      <a:moveTo>
                        <a:pt x="0" y="13"/>
                      </a:moveTo>
                      <a:lnTo>
                        <a:pt x="0" y="11"/>
                      </a:lnTo>
                      <a:lnTo>
                        <a:pt x="2" y="9"/>
                      </a:lnTo>
                      <a:lnTo>
                        <a:pt x="3" y="6"/>
                      </a:lnTo>
                      <a:lnTo>
                        <a:pt x="5" y="3"/>
                      </a:lnTo>
                      <a:lnTo>
                        <a:pt x="6" y="0"/>
                      </a:lnTo>
                      <a:lnTo>
                        <a:pt x="13" y="3"/>
                      </a:lnTo>
                      <a:lnTo>
                        <a:pt x="12" y="7"/>
                      </a:lnTo>
                      <a:lnTo>
                        <a:pt x="10" y="10"/>
                      </a:lnTo>
                      <a:lnTo>
                        <a:pt x="9" y="12"/>
                      </a:lnTo>
                      <a:lnTo>
                        <a:pt x="8" y="13"/>
                      </a:lnTo>
                      <a:lnTo>
                        <a:pt x="8" y="14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40" name="Freeform 617"/>
                <p:cNvSpPr>
                  <a:spLocks/>
                </p:cNvSpPr>
                <p:nvPr/>
              </p:nvSpPr>
              <p:spPr bwMode="auto">
                <a:xfrm>
                  <a:off x="2170" y="2169"/>
                  <a:ext cx="8" cy="1"/>
                </a:xfrm>
                <a:custGeom>
                  <a:avLst/>
                  <a:gdLst>
                    <a:gd name="T0" fmla="*/ 0 w 8"/>
                    <a:gd name="T1" fmla="*/ 1 h 1"/>
                    <a:gd name="T2" fmla="*/ 0 w 8"/>
                    <a:gd name="T3" fmla="*/ 0 h 1"/>
                    <a:gd name="T4" fmla="*/ 8 w 8"/>
                    <a:gd name="T5" fmla="*/ 1 h 1"/>
                    <a:gd name="T6" fmla="*/ 8 w 8"/>
                    <a:gd name="T7" fmla="*/ 0 h 1"/>
                    <a:gd name="T8" fmla="*/ 0 w 8"/>
                    <a:gd name="T9" fmla="*/ 1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41" name="Freeform 618"/>
                <p:cNvSpPr>
                  <a:spLocks/>
                </p:cNvSpPr>
                <p:nvPr/>
              </p:nvSpPr>
              <p:spPr bwMode="auto">
                <a:xfrm>
                  <a:off x="2176" y="2126"/>
                  <a:ext cx="11" cy="33"/>
                </a:xfrm>
                <a:custGeom>
                  <a:avLst/>
                  <a:gdLst>
                    <a:gd name="T0" fmla="*/ 0 w 11"/>
                    <a:gd name="T1" fmla="*/ 31 h 33"/>
                    <a:gd name="T2" fmla="*/ 3 w 11"/>
                    <a:gd name="T3" fmla="*/ 15 h 33"/>
                    <a:gd name="T4" fmla="*/ 3 w 11"/>
                    <a:gd name="T5" fmla="*/ 8 h 33"/>
                    <a:gd name="T6" fmla="*/ 4 w 11"/>
                    <a:gd name="T7" fmla="*/ 0 h 33"/>
                    <a:gd name="T8" fmla="*/ 11 w 11"/>
                    <a:gd name="T9" fmla="*/ 0 h 33"/>
                    <a:gd name="T10" fmla="*/ 11 w 11"/>
                    <a:gd name="T11" fmla="*/ 8 h 33"/>
                    <a:gd name="T12" fmla="*/ 10 w 11"/>
                    <a:gd name="T13" fmla="*/ 17 h 33"/>
                    <a:gd name="T14" fmla="*/ 7 w 11"/>
                    <a:gd name="T15" fmla="*/ 33 h 33"/>
                    <a:gd name="T16" fmla="*/ 0 w 11"/>
                    <a:gd name="T17" fmla="*/ 31 h 3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33"/>
                    <a:gd name="T29" fmla="*/ 11 w 11"/>
                    <a:gd name="T30" fmla="*/ 33 h 3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33">
                      <a:moveTo>
                        <a:pt x="0" y="31"/>
                      </a:moveTo>
                      <a:lnTo>
                        <a:pt x="3" y="15"/>
                      </a:lnTo>
                      <a:lnTo>
                        <a:pt x="3" y="8"/>
                      </a:lnTo>
                      <a:lnTo>
                        <a:pt x="4" y="0"/>
                      </a:lnTo>
                      <a:lnTo>
                        <a:pt x="11" y="0"/>
                      </a:lnTo>
                      <a:lnTo>
                        <a:pt x="11" y="8"/>
                      </a:lnTo>
                      <a:lnTo>
                        <a:pt x="10" y="17"/>
                      </a:lnTo>
                      <a:lnTo>
                        <a:pt x="7" y="3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42" name="Freeform 619"/>
                <p:cNvSpPr>
                  <a:spLocks/>
                </p:cNvSpPr>
                <p:nvPr/>
              </p:nvSpPr>
              <p:spPr bwMode="auto">
                <a:xfrm>
                  <a:off x="2176" y="2156"/>
                  <a:ext cx="7" cy="3"/>
                </a:xfrm>
                <a:custGeom>
                  <a:avLst/>
                  <a:gdLst>
                    <a:gd name="T0" fmla="*/ 7 w 7"/>
                    <a:gd name="T1" fmla="*/ 3 h 3"/>
                    <a:gd name="T2" fmla="*/ 0 w 7"/>
                    <a:gd name="T3" fmla="*/ 1 h 3"/>
                    <a:gd name="T4" fmla="*/ 0 w 7"/>
                    <a:gd name="T5" fmla="*/ 0 h 3"/>
                    <a:gd name="T6" fmla="*/ 7 w 7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3"/>
                    <a:gd name="T14" fmla="*/ 7 w 7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3">
                      <a:moveTo>
                        <a:pt x="7" y="3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43" name="Freeform 620"/>
                <p:cNvSpPr>
                  <a:spLocks/>
                </p:cNvSpPr>
                <p:nvPr/>
              </p:nvSpPr>
              <p:spPr bwMode="auto">
                <a:xfrm>
                  <a:off x="2164" y="2111"/>
                  <a:ext cx="23" cy="16"/>
                </a:xfrm>
                <a:custGeom>
                  <a:avLst/>
                  <a:gdLst>
                    <a:gd name="T0" fmla="*/ 16 w 23"/>
                    <a:gd name="T1" fmla="*/ 16 h 16"/>
                    <a:gd name="T2" fmla="*/ 15 w 23"/>
                    <a:gd name="T3" fmla="*/ 12 h 16"/>
                    <a:gd name="T4" fmla="*/ 15 w 23"/>
                    <a:gd name="T5" fmla="*/ 11 h 16"/>
                    <a:gd name="T6" fmla="*/ 14 w 23"/>
                    <a:gd name="T7" fmla="*/ 10 h 16"/>
                    <a:gd name="T8" fmla="*/ 13 w 23"/>
                    <a:gd name="T9" fmla="*/ 9 h 16"/>
                    <a:gd name="T10" fmla="*/ 10 w 23"/>
                    <a:gd name="T11" fmla="*/ 9 h 16"/>
                    <a:gd name="T12" fmla="*/ 7 w 23"/>
                    <a:gd name="T13" fmla="*/ 8 h 16"/>
                    <a:gd name="T14" fmla="*/ 0 w 23"/>
                    <a:gd name="T15" fmla="*/ 7 h 16"/>
                    <a:gd name="T16" fmla="*/ 1 w 23"/>
                    <a:gd name="T17" fmla="*/ 0 h 16"/>
                    <a:gd name="T18" fmla="*/ 8 w 23"/>
                    <a:gd name="T19" fmla="*/ 1 h 16"/>
                    <a:gd name="T20" fmla="*/ 12 w 23"/>
                    <a:gd name="T21" fmla="*/ 1 h 16"/>
                    <a:gd name="T22" fmla="*/ 15 w 23"/>
                    <a:gd name="T23" fmla="*/ 1 h 16"/>
                    <a:gd name="T24" fmla="*/ 18 w 23"/>
                    <a:gd name="T25" fmla="*/ 3 h 16"/>
                    <a:gd name="T26" fmla="*/ 21 w 23"/>
                    <a:gd name="T27" fmla="*/ 6 h 16"/>
                    <a:gd name="T28" fmla="*/ 23 w 23"/>
                    <a:gd name="T29" fmla="*/ 10 h 16"/>
                    <a:gd name="T30" fmla="*/ 23 w 23"/>
                    <a:gd name="T31" fmla="*/ 15 h 16"/>
                    <a:gd name="T32" fmla="*/ 16 w 23"/>
                    <a:gd name="T33" fmla="*/ 16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16"/>
                    <a:gd name="T53" fmla="*/ 23 w 23"/>
                    <a:gd name="T54" fmla="*/ 16 h 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16">
                      <a:moveTo>
                        <a:pt x="16" y="16"/>
                      </a:moveTo>
                      <a:lnTo>
                        <a:pt x="15" y="12"/>
                      </a:lnTo>
                      <a:lnTo>
                        <a:pt x="15" y="11"/>
                      </a:lnTo>
                      <a:lnTo>
                        <a:pt x="14" y="10"/>
                      </a:lnTo>
                      <a:lnTo>
                        <a:pt x="13" y="9"/>
                      </a:lnTo>
                      <a:lnTo>
                        <a:pt x="10" y="9"/>
                      </a:lnTo>
                      <a:lnTo>
                        <a:pt x="7" y="8"/>
                      </a:lnTo>
                      <a:lnTo>
                        <a:pt x="0" y="7"/>
                      </a:lnTo>
                      <a:lnTo>
                        <a:pt x="1" y="0"/>
                      </a:lnTo>
                      <a:lnTo>
                        <a:pt x="8" y="1"/>
                      </a:lnTo>
                      <a:lnTo>
                        <a:pt x="12" y="1"/>
                      </a:lnTo>
                      <a:lnTo>
                        <a:pt x="15" y="1"/>
                      </a:lnTo>
                      <a:lnTo>
                        <a:pt x="18" y="3"/>
                      </a:lnTo>
                      <a:lnTo>
                        <a:pt x="21" y="6"/>
                      </a:lnTo>
                      <a:lnTo>
                        <a:pt x="23" y="10"/>
                      </a:lnTo>
                      <a:lnTo>
                        <a:pt x="23" y="15"/>
                      </a:lnTo>
                      <a:lnTo>
                        <a:pt x="16" y="16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44" name="Freeform 621"/>
                <p:cNvSpPr>
                  <a:spLocks/>
                </p:cNvSpPr>
                <p:nvPr/>
              </p:nvSpPr>
              <p:spPr bwMode="auto">
                <a:xfrm>
                  <a:off x="2180" y="212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1 h 1"/>
                    <a:gd name="T4" fmla="*/ 0 w 7"/>
                    <a:gd name="T5" fmla="*/ 0 h 1"/>
                    <a:gd name="T6" fmla="*/ 7 w 7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1"/>
                    <a:gd name="T14" fmla="*/ 7 w 7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1">
                      <a:moveTo>
                        <a:pt x="7" y="0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45" name="Freeform 622"/>
                <p:cNvSpPr>
                  <a:spLocks/>
                </p:cNvSpPr>
                <p:nvPr/>
              </p:nvSpPr>
              <p:spPr bwMode="auto">
                <a:xfrm>
                  <a:off x="2160" y="2095"/>
                  <a:ext cx="21" cy="23"/>
                </a:xfrm>
                <a:custGeom>
                  <a:avLst/>
                  <a:gdLst>
                    <a:gd name="T0" fmla="*/ 3 w 21"/>
                    <a:gd name="T1" fmla="*/ 23 h 23"/>
                    <a:gd name="T2" fmla="*/ 1 w 21"/>
                    <a:gd name="T3" fmla="*/ 22 h 23"/>
                    <a:gd name="T4" fmla="*/ 0 w 21"/>
                    <a:gd name="T5" fmla="*/ 18 h 23"/>
                    <a:gd name="T6" fmla="*/ 1 w 21"/>
                    <a:gd name="T7" fmla="*/ 15 h 23"/>
                    <a:gd name="T8" fmla="*/ 3 w 21"/>
                    <a:gd name="T9" fmla="*/ 12 h 23"/>
                    <a:gd name="T10" fmla="*/ 5 w 21"/>
                    <a:gd name="T11" fmla="*/ 9 h 23"/>
                    <a:gd name="T12" fmla="*/ 12 w 21"/>
                    <a:gd name="T13" fmla="*/ 3 h 23"/>
                    <a:gd name="T14" fmla="*/ 15 w 21"/>
                    <a:gd name="T15" fmla="*/ 1 h 23"/>
                    <a:gd name="T16" fmla="*/ 18 w 21"/>
                    <a:gd name="T17" fmla="*/ 0 h 23"/>
                    <a:gd name="T18" fmla="*/ 21 w 21"/>
                    <a:gd name="T19" fmla="*/ 7 h 23"/>
                    <a:gd name="T20" fmla="*/ 19 w 21"/>
                    <a:gd name="T21" fmla="*/ 8 h 23"/>
                    <a:gd name="T22" fmla="*/ 17 w 21"/>
                    <a:gd name="T23" fmla="*/ 10 h 23"/>
                    <a:gd name="T24" fmla="*/ 11 w 21"/>
                    <a:gd name="T25" fmla="*/ 15 h 23"/>
                    <a:gd name="T26" fmla="*/ 9 w 21"/>
                    <a:gd name="T27" fmla="*/ 17 h 23"/>
                    <a:gd name="T28" fmla="*/ 8 w 21"/>
                    <a:gd name="T29" fmla="*/ 18 h 23"/>
                    <a:gd name="T30" fmla="*/ 8 w 21"/>
                    <a:gd name="T31" fmla="*/ 19 h 23"/>
                    <a:gd name="T32" fmla="*/ 7 w 21"/>
                    <a:gd name="T33" fmla="*/ 16 h 23"/>
                    <a:gd name="T34" fmla="*/ 7 w 21"/>
                    <a:gd name="T35" fmla="*/ 16 h 23"/>
                    <a:gd name="T36" fmla="*/ 3 w 21"/>
                    <a:gd name="T37" fmla="*/ 23 h 2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1"/>
                    <a:gd name="T58" fmla="*/ 0 h 23"/>
                    <a:gd name="T59" fmla="*/ 21 w 21"/>
                    <a:gd name="T60" fmla="*/ 23 h 2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1" h="23">
                      <a:moveTo>
                        <a:pt x="3" y="23"/>
                      </a:moveTo>
                      <a:lnTo>
                        <a:pt x="1" y="22"/>
                      </a:lnTo>
                      <a:lnTo>
                        <a:pt x="0" y="18"/>
                      </a:lnTo>
                      <a:lnTo>
                        <a:pt x="1" y="15"/>
                      </a:lnTo>
                      <a:lnTo>
                        <a:pt x="3" y="12"/>
                      </a:lnTo>
                      <a:lnTo>
                        <a:pt x="5" y="9"/>
                      </a:lnTo>
                      <a:lnTo>
                        <a:pt x="12" y="3"/>
                      </a:lnTo>
                      <a:lnTo>
                        <a:pt x="15" y="1"/>
                      </a:lnTo>
                      <a:lnTo>
                        <a:pt x="18" y="0"/>
                      </a:lnTo>
                      <a:lnTo>
                        <a:pt x="21" y="7"/>
                      </a:lnTo>
                      <a:lnTo>
                        <a:pt x="19" y="8"/>
                      </a:lnTo>
                      <a:lnTo>
                        <a:pt x="17" y="10"/>
                      </a:lnTo>
                      <a:lnTo>
                        <a:pt x="11" y="15"/>
                      </a:lnTo>
                      <a:lnTo>
                        <a:pt x="9" y="17"/>
                      </a:lnTo>
                      <a:lnTo>
                        <a:pt x="8" y="18"/>
                      </a:lnTo>
                      <a:lnTo>
                        <a:pt x="8" y="19"/>
                      </a:lnTo>
                      <a:lnTo>
                        <a:pt x="7" y="16"/>
                      </a:lnTo>
                      <a:lnTo>
                        <a:pt x="3" y="2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46" name="Freeform 623"/>
                <p:cNvSpPr>
                  <a:spLocks/>
                </p:cNvSpPr>
                <p:nvPr/>
              </p:nvSpPr>
              <p:spPr bwMode="auto">
                <a:xfrm>
                  <a:off x="2163" y="2111"/>
                  <a:ext cx="4" cy="7"/>
                </a:xfrm>
                <a:custGeom>
                  <a:avLst/>
                  <a:gdLst>
                    <a:gd name="T0" fmla="*/ 1 w 4"/>
                    <a:gd name="T1" fmla="*/ 7 h 7"/>
                    <a:gd name="T2" fmla="*/ 0 w 4"/>
                    <a:gd name="T3" fmla="*/ 7 h 7"/>
                    <a:gd name="T4" fmla="*/ 4 w 4"/>
                    <a:gd name="T5" fmla="*/ 0 h 7"/>
                    <a:gd name="T6" fmla="*/ 2 w 4"/>
                    <a:gd name="T7" fmla="*/ 0 h 7"/>
                    <a:gd name="T8" fmla="*/ 1 w 4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7"/>
                    <a:gd name="T17" fmla="*/ 4 w 4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7">
                      <a:moveTo>
                        <a:pt x="1" y="7"/>
                      </a:moveTo>
                      <a:lnTo>
                        <a:pt x="0" y="7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47" name="Freeform 624"/>
                <p:cNvSpPr>
                  <a:spLocks/>
                </p:cNvSpPr>
                <p:nvPr/>
              </p:nvSpPr>
              <p:spPr bwMode="auto">
                <a:xfrm>
                  <a:off x="2178" y="2055"/>
                  <a:ext cx="22" cy="47"/>
                </a:xfrm>
                <a:custGeom>
                  <a:avLst/>
                  <a:gdLst>
                    <a:gd name="T0" fmla="*/ 0 w 22"/>
                    <a:gd name="T1" fmla="*/ 39 h 47"/>
                    <a:gd name="T2" fmla="*/ 3 w 22"/>
                    <a:gd name="T3" fmla="*/ 39 h 47"/>
                    <a:gd name="T4" fmla="*/ 5 w 22"/>
                    <a:gd name="T5" fmla="*/ 37 h 47"/>
                    <a:gd name="T6" fmla="*/ 7 w 22"/>
                    <a:gd name="T7" fmla="*/ 36 h 47"/>
                    <a:gd name="T8" fmla="*/ 8 w 22"/>
                    <a:gd name="T9" fmla="*/ 35 h 47"/>
                    <a:gd name="T10" fmla="*/ 10 w 22"/>
                    <a:gd name="T11" fmla="*/ 30 h 47"/>
                    <a:gd name="T12" fmla="*/ 11 w 22"/>
                    <a:gd name="T13" fmla="*/ 25 h 47"/>
                    <a:gd name="T14" fmla="*/ 12 w 22"/>
                    <a:gd name="T15" fmla="*/ 19 h 47"/>
                    <a:gd name="T16" fmla="*/ 12 w 22"/>
                    <a:gd name="T17" fmla="*/ 12 h 47"/>
                    <a:gd name="T18" fmla="*/ 13 w 22"/>
                    <a:gd name="T19" fmla="*/ 6 h 47"/>
                    <a:gd name="T20" fmla="*/ 14 w 22"/>
                    <a:gd name="T21" fmla="*/ 0 h 47"/>
                    <a:gd name="T22" fmla="*/ 22 w 22"/>
                    <a:gd name="T23" fmla="*/ 2 h 47"/>
                    <a:gd name="T24" fmla="*/ 21 w 22"/>
                    <a:gd name="T25" fmla="*/ 7 h 47"/>
                    <a:gd name="T26" fmla="*/ 20 w 22"/>
                    <a:gd name="T27" fmla="*/ 13 h 47"/>
                    <a:gd name="T28" fmla="*/ 20 w 22"/>
                    <a:gd name="T29" fmla="*/ 20 h 47"/>
                    <a:gd name="T30" fmla="*/ 19 w 22"/>
                    <a:gd name="T31" fmla="*/ 27 h 47"/>
                    <a:gd name="T32" fmla="*/ 17 w 22"/>
                    <a:gd name="T33" fmla="*/ 33 h 47"/>
                    <a:gd name="T34" fmla="*/ 15 w 22"/>
                    <a:gd name="T35" fmla="*/ 39 h 47"/>
                    <a:gd name="T36" fmla="*/ 12 w 22"/>
                    <a:gd name="T37" fmla="*/ 41 h 47"/>
                    <a:gd name="T38" fmla="*/ 10 w 22"/>
                    <a:gd name="T39" fmla="*/ 44 h 47"/>
                    <a:gd name="T40" fmla="*/ 6 w 22"/>
                    <a:gd name="T41" fmla="*/ 46 h 47"/>
                    <a:gd name="T42" fmla="*/ 3 w 22"/>
                    <a:gd name="T43" fmla="*/ 47 h 47"/>
                    <a:gd name="T44" fmla="*/ 0 w 22"/>
                    <a:gd name="T45" fmla="*/ 39 h 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2"/>
                    <a:gd name="T70" fmla="*/ 0 h 47"/>
                    <a:gd name="T71" fmla="*/ 22 w 22"/>
                    <a:gd name="T72" fmla="*/ 47 h 4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2" h="47">
                      <a:moveTo>
                        <a:pt x="0" y="39"/>
                      </a:moveTo>
                      <a:lnTo>
                        <a:pt x="3" y="39"/>
                      </a:lnTo>
                      <a:lnTo>
                        <a:pt x="5" y="37"/>
                      </a:lnTo>
                      <a:lnTo>
                        <a:pt x="7" y="36"/>
                      </a:lnTo>
                      <a:lnTo>
                        <a:pt x="8" y="35"/>
                      </a:lnTo>
                      <a:lnTo>
                        <a:pt x="10" y="30"/>
                      </a:lnTo>
                      <a:lnTo>
                        <a:pt x="11" y="25"/>
                      </a:lnTo>
                      <a:lnTo>
                        <a:pt x="12" y="19"/>
                      </a:lnTo>
                      <a:lnTo>
                        <a:pt x="12" y="12"/>
                      </a:lnTo>
                      <a:lnTo>
                        <a:pt x="13" y="6"/>
                      </a:lnTo>
                      <a:lnTo>
                        <a:pt x="14" y="0"/>
                      </a:lnTo>
                      <a:lnTo>
                        <a:pt x="22" y="2"/>
                      </a:lnTo>
                      <a:lnTo>
                        <a:pt x="21" y="7"/>
                      </a:lnTo>
                      <a:lnTo>
                        <a:pt x="20" y="13"/>
                      </a:lnTo>
                      <a:lnTo>
                        <a:pt x="20" y="20"/>
                      </a:lnTo>
                      <a:lnTo>
                        <a:pt x="19" y="27"/>
                      </a:lnTo>
                      <a:lnTo>
                        <a:pt x="17" y="33"/>
                      </a:lnTo>
                      <a:lnTo>
                        <a:pt x="15" y="39"/>
                      </a:lnTo>
                      <a:lnTo>
                        <a:pt x="12" y="41"/>
                      </a:lnTo>
                      <a:lnTo>
                        <a:pt x="10" y="44"/>
                      </a:lnTo>
                      <a:lnTo>
                        <a:pt x="6" y="46"/>
                      </a:lnTo>
                      <a:lnTo>
                        <a:pt x="3" y="47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48" name="Freeform 625"/>
                <p:cNvSpPr>
                  <a:spLocks/>
                </p:cNvSpPr>
                <p:nvPr/>
              </p:nvSpPr>
              <p:spPr bwMode="auto">
                <a:xfrm>
                  <a:off x="2178" y="2094"/>
                  <a:ext cx="3" cy="8"/>
                </a:xfrm>
                <a:custGeom>
                  <a:avLst/>
                  <a:gdLst>
                    <a:gd name="T0" fmla="*/ 0 w 3"/>
                    <a:gd name="T1" fmla="*/ 1 h 8"/>
                    <a:gd name="T2" fmla="*/ 0 w 3"/>
                    <a:gd name="T3" fmla="*/ 0 h 8"/>
                    <a:gd name="T4" fmla="*/ 3 w 3"/>
                    <a:gd name="T5" fmla="*/ 8 h 8"/>
                    <a:gd name="T6" fmla="*/ 0 w 3"/>
                    <a:gd name="T7" fmla="*/ 1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8"/>
                    <a:gd name="T14" fmla="*/ 3 w 3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8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3" y="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49" name="Freeform 626"/>
                <p:cNvSpPr>
                  <a:spLocks/>
                </p:cNvSpPr>
                <p:nvPr/>
              </p:nvSpPr>
              <p:spPr bwMode="auto">
                <a:xfrm>
                  <a:off x="2193" y="2039"/>
                  <a:ext cx="15" cy="19"/>
                </a:xfrm>
                <a:custGeom>
                  <a:avLst/>
                  <a:gdLst>
                    <a:gd name="T0" fmla="*/ 0 w 15"/>
                    <a:gd name="T1" fmla="*/ 16 h 19"/>
                    <a:gd name="T2" fmla="*/ 2 w 15"/>
                    <a:gd name="T3" fmla="*/ 11 h 19"/>
                    <a:gd name="T4" fmla="*/ 4 w 15"/>
                    <a:gd name="T5" fmla="*/ 7 h 19"/>
                    <a:gd name="T6" fmla="*/ 8 w 15"/>
                    <a:gd name="T7" fmla="*/ 0 h 19"/>
                    <a:gd name="T8" fmla="*/ 15 w 15"/>
                    <a:gd name="T9" fmla="*/ 4 h 19"/>
                    <a:gd name="T10" fmla="*/ 11 w 15"/>
                    <a:gd name="T11" fmla="*/ 12 h 19"/>
                    <a:gd name="T12" fmla="*/ 9 w 15"/>
                    <a:gd name="T13" fmla="*/ 15 h 19"/>
                    <a:gd name="T14" fmla="*/ 7 w 15"/>
                    <a:gd name="T15" fmla="*/ 19 h 19"/>
                    <a:gd name="T16" fmla="*/ 0 w 15"/>
                    <a:gd name="T17" fmla="*/ 16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"/>
                    <a:gd name="T28" fmla="*/ 0 h 19"/>
                    <a:gd name="T29" fmla="*/ 15 w 15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" h="19">
                      <a:moveTo>
                        <a:pt x="0" y="16"/>
                      </a:moveTo>
                      <a:lnTo>
                        <a:pt x="2" y="11"/>
                      </a:lnTo>
                      <a:lnTo>
                        <a:pt x="4" y="7"/>
                      </a:lnTo>
                      <a:lnTo>
                        <a:pt x="8" y="0"/>
                      </a:lnTo>
                      <a:lnTo>
                        <a:pt x="15" y="4"/>
                      </a:lnTo>
                      <a:lnTo>
                        <a:pt x="11" y="12"/>
                      </a:lnTo>
                      <a:lnTo>
                        <a:pt x="9" y="15"/>
                      </a:lnTo>
                      <a:lnTo>
                        <a:pt x="7" y="19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50" name="Freeform 627"/>
                <p:cNvSpPr>
                  <a:spLocks/>
                </p:cNvSpPr>
                <p:nvPr/>
              </p:nvSpPr>
              <p:spPr bwMode="auto">
                <a:xfrm>
                  <a:off x="2192" y="2055"/>
                  <a:ext cx="8" cy="3"/>
                </a:xfrm>
                <a:custGeom>
                  <a:avLst/>
                  <a:gdLst>
                    <a:gd name="T0" fmla="*/ 0 w 8"/>
                    <a:gd name="T1" fmla="*/ 0 h 3"/>
                    <a:gd name="T2" fmla="*/ 1 w 8"/>
                    <a:gd name="T3" fmla="*/ 0 h 3"/>
                    <a:gd name="T4" fmla="*/ 8 w 8"/>
                    <a:gd name="T5" fmla="*/ 3 h 3"/>
                    <a:gd name="T6" fmla="*/ 8 w 8"/>
                    <a:gd name="T7" fmla="*/ 2 h 3"/>
                    <a:gd name="T8" fmla="*/ 0 w 8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51" name="Freeform 628"/>
                <p:cNvSpPr>
                  <a:spLocks/>
                </p:cNvSpPr>
                <p:nvPr/>
              </p:nvSpPr>
              <p:spPr bwMode="auto">
                <a:xfrm>
                  <a:off x="2201" y="2011"/>
                  <a:ext cx="15" cy="32"/>
                </a:xfrm>
                <a:custGeom>
                  <a:avLst/>
                  <a:gdLst>
                    <a:gd name="T0" fmla="*/ 0 w 15"/>
                    <a:gd name="T1" fmla="*/ 28 h 32"/>
                    <a:gd name="T2" fmla="*/ 3 w 15"/>
                    <a:gd name="T3" fmla="*/ 22 h 32"/>
                    <a:gd name="T4" fmla="*/ 6 w 15"/>
                    <a:gd name="T5" fmla="*/ 14 h 32"/>
                    <a:gd name="T6" fmla="*/ 6 w 15"/>
                    <a:gd name="T7" fmla="*/ 10 h 32"/>
                    <a:gd name="T8" fmla="*/ 7 w 15"/>
                    <a:gd name="T9" fmla="*/ 6 h 32"/>
                    <a:gd name="T10" fmla="*/ 7 w 15"/>
                    <a:gd name="T11" fmla="*/ 3 h 32"/>
                    <a:gd name="T12" fmla="*/ 7 w 15"/>
                    <a:gd name="T13" fmla="*/ 1 h 32"/>
                    <a:gd name="T14" fmla="*/ 15 w 15"/>
                    <a:gd name="T15" fmla="*/ 0 h 32"/>
                    <a:gd name="T16" fmla="*/ 15 w 15"/>
                    <a:gd name="T17" fmla="*/ 3 h 32"/>
                    <a:gd name="T18" fmla="*/ 15 w 15"/>
                    <a:gd name="T19" fmla="*/ 8 h 32"/>
                    <a:gd name="T20" fmla="*/ 14 w 15"/>
                    <a:gd name="T21" fmla="*/ 12 h 32"/>
                    <a:gd name="T22" fmla="*/ 13 w 15"/>
                    <a:gd name="T23" fmla="*/ 16 h 32"/>
                    <a:gd name="T24" fmla="*/ 10 w 15"/>
                    <a:gd name="T25" fmla="*/ 25 h 32"/>
                    <a:gd name="T26" fmla="*/ 7 w 15"/>
                    <a:gd name="T27" fmla="*/ 32 h 32"/>
                    <a:gd name="T28" fmla="*/ 0 w 15"/>
                    <a:gd name="T29" fmla="*/ 28 h 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5"/>
                    <a:gd name="T46" fmla="*/ 0 h 32"/>
                    <a:gd name="T47" fmla="*/ 15 w 15"/>
                    <a:gd name="T48" fmla="*/ 32 h 3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5" h="32">
                      <a:moveTo>
                        <a:pt x="0" y="28"/>
                      </a:moveTo>
                      <a:lnTo>
                        <a:pt x="3" y="22"/>
                      </a:lnTo>
                      <a:lnTo>
                        <a:pt x="6" y="14"/>
                      </a:lnTo>
                      <a:lnTo>
                        <a:pt x="6" y="10"/>
                      </a:lnTo>
                      <a:lnTo>
                        <a:pt x="7" y="6"/>
                      </a:lnTo>
                      <a:lnTo>
                        <a:pt x="7" y="3"/>
                      </a:lnTo>
                      <a:lnTo>
                        <a:pt x="7" y="1"/>
                      </a:lnTo>
                      <a:lnTo>
                        <a:pt x="15" y="0"/>
                      </a:lnTo>
                      <a:lnTo>
                        <a:pt x="15" y="3"/>
                      </a:lnTo>
                      <a:lnTo>
                        <a:pt x="15" y="8"/>
                      </a:lnTo>
                      <a:lnTo>
                        <a:pt x="14" y="12"/>
                      </a:lnTo>
                      <a:lnTo>
                        <a:pt x="13" y="16"/>
                      </a:lnTo>
                      <a:lnTo>
                        <a:pt x="10" y="25"/>
                      </a:lnTo>
                      <a:lnTo>
                        <a:pt x="7" y="32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52" name="Freeform 629"/>
                <p:cNvSpPr>
                  <a:spLocks/>
                </p:cNvSpPr>
                <p:nvPr/>
              </p:nvSpPr>
              <p:spPr bwMode="auto">
                <a:xfrm>
                  <a:off x="2201" y="2039"/>
                  <a:ext cx="7" cy="4"/>
                </a:xfrm>
                <a:custGeom>
                  <a:avLst/>
                  <a:gdLst>
                    <a:gd name="T0" fmla="*/ 7 w 7"/>
                    <a:gd name="T1" fmla="*/ 4 h 4"/>
                    <a:gd name="T2" fmla="*/ 0 w 7"/>
                    <a:gd name="T3" fmla="*/ 0 h 4"/>
                    <a:gd name="T4" fmla="*/ 7 w 7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4"/>
                    <a:gd name="T11" fmla="*/ 7 w 7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4">
                      <a:moveTo>
                        <a:pt x="7" y="4"/>
                      </a:moveTo>
                      <a:lnTo>
                        <a:pt x="0" y="0"/>
                      </a:lnTo>
                      <a:lnTo>
                        <a:pt x="7" y="4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53" name="Freeform 630"/>
                <p:cNvSpPr>
                  <a:spLocks/>
                </p:cNvSpPr>
                <p:nvPr/>
              </p:nvSpPr>
              <p:spPr bwMode="auto">
                <a:xfrm>
                  <a:off x="2199" y="1981"/>
                  <a:ext cx="17" cy="32"/>
                </a:xfrm>
                <a:custGeom>
                  <a:avLst/>
                  <a:gdLst>
                    <a:gd name="T0" fmla="*/ 9 w 17"/>
                    <a:gd name="T1" fmla="*/ 32 h 32"/>
                    <a:gd name="T2" fmla="*/ 8 w 17"/>
                    <a:gd name="T3" fmla="*/ 28 h 32"/>
                    <a:gd name="T4" fmla="*/ 6 w 17"/>
                    <a:gd name="T5" fmla="*/ 24 h 32"/>
                    <a:gd name="T6" fmla="*/ 1 w 17"/>
                    <a:gd name="T7" fmla="*/ 15 h 32"/>
                    <a:gd name="T8" fmla="*/ 0 w 17"/>
                    <a:gd name="T9" fmla="*/ 12 h 32"/>
                    <a:gd name="T10" fmla="*/ 0 w 17"/>
                    <a:gd name="T11" fmla="*/ 9 h 32"/>
                    <a:gd name="T12" fmla="*/ 0 w 17"/>
                    <a:gd name="T13" fmla="*/ 7 h 32"/>
                    <a:gd name="T14" fmla="*/ 2 w 17"/>
                    <a:gd name="T15" fmla="*/ 4 h 32"/>
                    <a:gd name="T16" fmla="*/ 4 w 17"/>
                    <a:gd name="T17" fmla="*/ 2 h 32"/>
                    <a:gd name="T18" fmla="*/ 7 w 17"/>
                    <a:gd name="T19" fmla="*/ 0 h 32"/>
                    <a:gd name="T20" fmla="*/ 10 w 17"/>
                    <a:gd name="T21" fmla="*/ 0 h 32"/>
                    <a:gd name="T22" fmla="*/ 13 w 17"/>
                    <a:gd name="T23" fmla="*/ 0 h 32"/>
                    <a:gd name="T24" fmla="*/ 13 w 17"/>
                    <a:gd name="T25" fmla="*/ 8 h 32"/>
                    <a:gd name="T26" fmla="*/ 10 w 17"/>
                    <a:gd name="T27" fmla="*/ 8 h 32"/>
                    <a:gd name="T28" fmla="*/ 9 w 17"/>
                    <a:gd name="T29" fmla="*/ 8 h 32"/>
                    <a:gd name="T30" fmla="*/ 8 w 17"/>
                    <a:gd name="T31" fmla="*/ 8 h 32"/>
                    <a:gd name="T32" fmla="*/ 8 w 17"/>
                    <a:gd name="T33" fmla="*/ 8 h 32"/>
                    <a:gd name="T34" fmla="*/ 8 w 17"/>
                    <a:gd name="T35" fmla="*/ 8 h 32"/>
                    <a:gd name="T36" fmla="*/ 8 w 17"/>
                    <a:gd name="T37" fmla="*/ 9 h 32"/>
                    <a:gd name="T38" fmla="*/ 8 w 17"/>
                    <a:gd name="T39" fmla="*/ 10 h 32"/>
                    <a:gd name="T40" fmla="*/ 9 w 17"/>
                    <a:gd name="T41" fmla="*/ 12 h 32"/>
                    <a:gd name="T42" fmla="*/ 13 w 17"/>
                    <a:gd name="T43" fmla="*/ 21 h 32"/>
                    <a:gd name="T44" fmla="*/ 15 w 17"/>
                    <a:gd name="T45" fmla="*/ 25 h 32"/>
                    <a:gd name="T46" fmla="*/ 17 w 17"/>
                    <a:gd name="T47" fmla="*/ 29 h 32"/>
                    <a:gd name="T48" fmla="*/ 9 w 17"/>
                    <a:gd name="T49" fmla="*/ 32 h 3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7"/>
                    <a:gd name="T76" fmla="*/ 0 h 32"/>
                    <a:gd name="T77" fmla="*/ 17 w 17"/>
                    <a:gd name="T78" fmla="*/ 32 h 3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7" h="32">
                      <a:moveTo>
                        <a:pt x="9" y="32"/>
                      </a:moveTo>
                      <a:lnTo>
                        <a:pt x="8" y="28"/>
                      </a:lnTo>
                      <a:lnTo>
                        <a:pt x="6" y="24"/>
                      </a:lnTo>
                      <a:lnTo>
                        <a:pt x="1" y="15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3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8" y="9"/>
                      </a:lnTo>
                      <a:lnTo>
                        <a:pt x="8" y="10"/>
                      </a:lnTo>
                      <a:lnTo>
                        <a:pt x="9" y="12"/>
                      </a:lnTo>
                      <a:lnTo>
                        <a:pt x="13" y="21"/>
                      </a:lnTo>
                      <a:lnTo>
                        <a:pt x="15" y="25"/>
                      </a:lnTo>
                      <a:lnTo>
                        <a:pt x="17" y="29"/>
                      </a:lnTo>
                      <a:lnTo>
                        <a:pt x="9" y="32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54" name="Freeform 631"/>
                <p:cNvSpPr>
                  <a:spLocks/>
                </p:cNvSpPr>
                <p:nvPr/>
              </p:nvSpPr>
              <p:spPr bwMode="auto">
                <a:xfrm>
                  <a:off x="2208" y="2010"/>
                  <a:ext cx="8" cy="3"/>
                </a:xfrm>
                <a:custGeom>
                  <a:avLst/>
                  <a:gdLst>
                    <a:gd name="T0" fmla="*/ 8 w 8"/>
                    <a:gd name="T1" fmla="*/ 1 h 3"/>
                    <a:gd name="T2" fmla="*/ 8 w 8"/>
                    <a:gd name="T3" fmla="*/ 0 h 3"/>
                    <a:gd name="T4" fmla="*/ 0 w 8"/>
                    <a:gd name="T5" fmla="*/ 3 h 3"/>
                    <a:gd name="T6" fmla="*/ 0 w 8"/>
                    <a:gd name="T7" fmla="*/ 2 h 3"/>
                    <a:gd name="T8" fmla="*/ 8 w 8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8" y="1"/>
                      </a:moveTo>
                      <a:lnTo>
                        <a:pt x="8" y="0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55" name="Freeform 632"/>
                <p:cNvSpPr>
                  <a:spLocks/>
                </p:cNvSpPr>
                <p:nvPr/>
              </p:nvSpPr>
              <p:spPr bwMode="auto">
                <a:xfrm>
                  <a:off x="2211" y="1981"/>
                  <a:ext cx="34" cy="25"/>
                </a:xfrm>
                <a:custGeom>
                  <a:avLst/>
                  <a:gdLst>
                    <a:gd name="T0" fmla="*/ 2 w 34"/>
                    <a:gd name="T1" fmla="*/ 0 h 25"/>
                    <a:gd name="T2" fmla="*/ 4 w 34"/>
                    <a:gd name="T3" fmla="*/ 1 h 25"/>
                    <a:gd name="T4" fmla="*/ 7 w 34"/>
                    <a:gd name="T5" fmla="*/ 2 h 25"/>
                    <a:gd name="T6" fmla="*/ 11 w 34"/>
                    <a:gd name="T7" fmla="*/ 5 h 25"/>
                    <a:gd name="T8" fmla="*/ 19 w 34"/>
                    <a:gd name="T9" fmla="*/ 11 h 25"/>
                    <a:gd name="T10" fmla="*/ 23 w 34"/>
                    <a:gd name="T11" fmla="*/ 14 h 25"/>
                    <a:gd name="T12" fmla="*/ 26 w 34"/>
                    <a:gd name="T13" fmla="*/ 17 h 25"/>
                    <a:gd name="T14" fmla="*/ 27 w 34"/>
                    <a:gd name="T15" fmla="*/ 17 h 25"/>
                    <a:gd name="T16" fmla="*/ 29 w 34"/>
                    <a:gd name="T17" fmla="*/ 17 h 25"/>
                    <a:gd name="T18" fmla="*/ 30 w 34"/>
                    <a:gd name="T19" fmla="*/ 17 h 25"/>
                    <a:gd name="T20" fmla="*/ 32 w 34"/>
                    <a:gd name="T21" fmla="*/ 17 h 25"/>
                    <a:gd name="T22" fmla="*/ 34 w 34"/>
                    <a:gd name="T23" fmla="*/ 25 h 25"/>
                    <a:gd name="T24" fmla="*/ 31 w 34"/>
                    <a:gd name="T25" fmla="*/ 25 h 25"/>
                    <a:gd name="T26" fmla="*/ 28 w 34"/>
                    <a:gd name="T27" fmla="*/ 25 h 25"/>
                    <a:gd name="T28" fmla="*/ 25 w 34"/>
                    <a:gd name="T29" fmla="*/ 25 h 25"/>
                    <a:gd name="T30" fmla="*/ 22 w 34"/>
                    <a:gd name="T31" fmla="*/ 24 h 25"/>
                    <a:gd name="T32" fmla="*/ 18 w 34"/>
                    <a:gd name="T33" fmla="*/ 21 h 25"/>
                    <a:gd name="T34" fmla="*/ 14 w 34"/>
                    <a:gd name="T35" fmla="*/ 17 h 25"/>
                    <a:gd name="T36" fmla="*/ 6 w 34"/>
                    <a:gd name="T37" fmla="*/ 11 h 25"/>
                    <a:gd name="T38" fmla="*/ 3 w 34"/>
                    <a:gd name="T39" fmla="*/ 9 h 25"/>
                    <a:gd name="T40" fmla="*/ 2 w 34"/>
                    <a:gd name="T41" fmla="*/ 8 h 25"/>
                    <a:gd name="T42" fmla="*/ 0 w 34"/>
                    <a:gd name="T43" fmla="*/ 8 h 25"/>
                    <a:gd name="T44" fmla="*/ 2 w 34"/>
                    <a:gd name="T45" fmla="*/ 0 h 2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4"/>
                    <a:gd name="T70" fmla="*/ 0 h 25"/>
                    <a:gd name="T71" fmla="*/ 34 w 34"/>
                    <a:gd name="T72" fmla="*/ 25 h 2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4" h="25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7" y="2"/>
                      </a:lnTo>
                      <a:lnTo>
                        <a:pt x="11" y="5"/>
                      </a:lnTo>
                      <a:lnTo>
                        <a:pt x="19" y="11"/>
                      </a:lnTo>
                      <a:lnTo>
                        <a:pt x="23" y="14"/>
                      </a:lnTo>
                      <a:lnTo>
                        <a:pt x="26" y="17"/>
                      </a:lnTo>
                      <a:lnTo>
                        <a:pt x="27" y="17"/>
                      </a:lnTo>
                      <a:lnTo>
                        <a:pt x="29" y="17"/>
                      </a:lnTo>
                      <a:lnTo>
                        <a:pt x="30" y="17"/>
                      </a:lnTo>
                      <a:lnTo>
                        <a:pt x="32" y="17"/>
                      </a:lnTo>
                      <a:lnTo>
                        <a:pt x="34" y="25"/>
                      </a:lnTo>
                      <a:lnTo>
                        <a:pt x="31" y="25"/>
                      </a:lnTo>
                      <a:lnTo>
                        <a:pt x="28" y="25"/>
                      </a:lnTo>
                      <a:lnTo>
                        <a:pt x="25" y="25"/>
                      </a:lnTo>
                      <a:lnTo>
                        <a:pt x="22" y="24"/>
                      </a:lnTo>
                      <a:lnTo>
                        <a:pt x="18" y="21"/>
                      </a:lnTo>
                      <a:lnTo>
                        <a:pt x="14" y="17"/>
                      </a:lnTo>
                      <a:lnTo>
                        <a:pt x="6" y="11"/>
                      </a:lnTo>
                      <a:lnTo>
                        <a:pt x="3" y="9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56" name="Freeform 633"/>
                <p:cNvSpPr>
                  <a:spLocks/>
                </p:cNvSpPr>
                <p:nvPr/>
              </p:nvSpPr>
              <p:spPr bwMode="auto">
                <a:xfrm>
                  <a:off x="2211" y="1981"/>
                  <a:ext cx="2" cy="8"/>
                </a:xfrm>
                <a:custGeom>
                  <a:avLst/>
                  <a:gdLst>
                    <a:gd name="T0" fmla="*/ 1 w 2"/>
                    <a:gd name="T1" fmla="*/ 0 h 8"/>
                    <a:gd name="T2" fmla="*/ 2 w 2"/>
                    <a:gd name="T3" fmla="*/ 0 h 8"/>
                    <a:gd name="T4" fmla="*/ 0 w 2"/>
                    <a:gd name="T5" fmla="*/ 8 h 8"/>
                    <a:gd name="T6" fmla="*/ 1 w 2"/>
                    <a:gd name="T7" fmla="*/ 8 h 8"/>
                    <a:gd name="T8" fmla="*/ 1 w 2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8"/>
                    <a:gd name="T17" fmla="*/ 2 w 2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8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57" name="Freeform 634"/>
                <p:cNvSpPr>
                  <a:spLocks/>
                </p:cNvSpPr>
                <p:nvPr/>
              </p:nvSpPr>
              <p:spPr bwMode="auto">
                <a:xfrm>
                  <a:off x="2242" y="1984"/>
                  <a:ext cx="24" cy="21"/>
                </a:xfrm>
                <a:custGeom>
                  <a:avLst/>
                  <a:gdLst>
                    <a:gd name="T0" fmla="*/ 0 w 24"/>
                    <a:gd name="T1" fmla="*/ 14 h 21"/>
                    <a:gd name="T2" fmla="*/ 2 w 24"/>
                    <a:gd name="T3" fmla="*/ 13 h 21"/>
                    <a:gd name="T4" fmla="*/ 4 w 24"/>
                    <a:gd name="T5" fmla="*/ 11 h 21"/>
                    <a:gd name="T6" fmla="*/ 9 w 24"/>
                    <a:gd name="T7" fmla="*/ 8 h 21"/>
                    <a:gd name="T8" fmla="*/ 14 w 24"/>
                    <a:gd name="T9" fmla="*/ 4 h 21"/>
                    <a:gd name="T10" fmla="*/ 19 w 24"/>
                    <a:gd name="T11" fmla="*/ 0 h 21"/>
                    <a:gd name="T12" fmla="*/ 24 w 24"/>
                    <a:gd name="T13" fmla="*/ 6 h 21"/>
                    <a:gd name="T14" fmla="*/ 19 w 24"/>
                    <a:gd name="T15" fmla="*/ 10 h 21"/>
                    <a:gd name="T16" fmla="*/ 14 w 24"/>
                    <a:gd name="T17" fmla="*/ 14 h 21"/>
                    <a:gd name="T18" fmla="*/ 9 w 24"/>
                    <a:gd name="T19" fmla="*/ 18 h 21"/>
                    <a:gd name="T20" fmla="*/ 6 w 24"/>
                    <a:gd name="T21" fmla="*/ 20 h 21"/>
                    <a:gd name="T22" fmla="*/ 3 w 24"/>
                    <a:gd name="T23" fmla="*/ 21 h 21"/>
                    <a:gd name="T24" fmla="*/ 0 w 24"/>
                    <a:gd name="T25" fmla="*/ 14 h 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4"/>
                    <a:gd name="T40" fmla="*/ 0 h 21"/>
                    <a:gd name="T41" fmla="*/ 24 w 24"/>
                    <a:gd name="T42" fmla="*/ 21 h 2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4" h="21">
                      <a:moveTo>
                        <a:pt x="0" y="14"/>
                      </a:moveTo>
                      <a:lnTo>
                        <a:pt x="2" y="13"/>
                      </a:lnTo>
                      <a:lnTo>
                        <a:pt x="4" y="11"/>
                      </a:lnTo>
                      <a:lnTo>
                        <a:pt x="9" y="8"/>
                      </a:lnTo>
                      <a:lnTo>
                        <a:pt x="14" y="4"/>
                      </a:lnTo>
                      <a:lnTo>
                        <a:pt x="19" y="0"/>
                      </a:lnTo>
                      <a:lnTo>
                        <a:pt x="24" y="6"/>
                      </a:lnTo>
                      <a:lnTo>
                        <a:pt x="19" y="10"/>
                      </a:lnTo>
                      <a:lnTo>
                        <a:pt x="14" y="14"/>
                      </a:lnTo>
                      <a:lnTo>
                        <a:pt x="9" y="18"/>
                      </a:lnTo>
                      <a:lnTo>
                        <a:pt x="6" y="20"/>
                      </a:lnTo>
                      <a:lnTo>
                        <a:pt x="3" y="2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58" name="Freeform 635"/>
                <p:cNvSpPr>
                  <a:spLocks/>
                </p:cNvSpPr>
                <p:nvPr/>
              </p:nvSpPr>
              <p:spPr bwMode="auto">
                <a:xfrm>
                  <a:off x="2242" y="1998"/>
                  <a:ext cx="3" cy="8"/>
                </a:xfrm>
                <a:custGeom>
                  <a:avLst/>
                  <a:gdLst>
                    <a:gd name="T0" fmla="*/ 3 w 3"/>
                    <a:gd name="T1" fmla="*/ 8 h 8"/>
                    <a:gd name="T2" fmla="*/ 3 w 3"/>
                    <a:gd name="T3" fmla="*/ 7 h 8"/>
                    <a:gd name="T4" fmla="*/ 0 w 3"/>
                    <a:gd name="T5" fmla="*/ 0 h 8"/>
                    <a:gd name="T6" fmla="*/ 1 w 3"/>
                    <a:gd name="T7" fmla="*/ 0 h 8"/>
                    <a:gd name="T8" fmla="*/ 3 w 3"/>
                    <a:gd name="T9" fmla="*/ 8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8"/>
                    <a:gd name="T17" fmla="*/ 3 w 3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8">
                      <a:moveTo>
                        <a:pt x="3" y="8"/>
                      </a:moveTo>
                      <a:lnTo>
                        <a:pt x="3" y="7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59" name="Freeform 636"/>
                <p:cNvSpPr>
                  <a:spLocks/>
                </p:cNvSpPr>
                <p:nvPr/>
              </p:nvSpPr>
              <p:spPr bwMode="auto">
                <a:xfrm>
                  <a:off x="2262" y="1965"/>
                  <a:ext cx="27" cy="25"/>
                </a:xfrm>
                <a:custGeom>
                  <a:avLst/>
                  <a:gdLst>
                    <a:gd name="T0" fmla="*/ 0 w 27"/>
                    <a:gd name="T1" fmla="*/ 18 h 25"/>
                    <a:gd name="T2" fmla="*/ 7 w 27"/>
                    <a:gd name="T3" fmla="*/ 15 h 25"/>
                    <a:gd name="T4" fmla="*/ 10 w 27"/>
                    <a:gd name="T5" fmla="*/ 13 h 25"/>
                    <a:gd name="T6" fmla="*/ 13 w 27"/>
                    <a:gd name="T7" fmla="*/ 11 h 25"/>
                    <a:gd name="T8" fmla="*/ 16 w 27"/>
                    <a:gd name="T9" fmla="*/ 8 h 25"/>
                    <a:gd name="T10" fmla="*/ 18 w 27"/>
                    <a:gd name="T11" fmla="*/ 5 h 25"/>
                    <a:gd name="T12" fmla="*/ 19 w 27"/>
                    <a:gd name="T13" fmla="*/ 4 h 25"/>
                    <a:gd name="T14" fmla="*/ 19 w 27"/>
                    <a:gd name="T15" fmla="*/ 3 h 25"/>
                    <a:gd name="T16" fmla="*/ 19 w 27"/>
                    <a:gd name="T17" fmla="*/ 1 h 25"/>
                    <a:gd name="T18" fmla="*/ 19 w 27"/>
                    <a:gd name="T19" fmla="*/ 0 h 25"/>
                    <a:gd name="T20" fmla="*/ 27 w 27"/>
                    <a:gd name="T21" fmla="*/ 0 h 25"/>
                    <a:gd name="T22" fmla="*/ 27 w 27"/>
                    <a:gd name="T23" fmla="*/ 2 h 25"/>
                    <a:gd name="T24" fmla="*/ 27 w 27"/>
                    <a:gd name="T25" fmla="*/ 5 h 25"/>
                    <a:gd name="T26" fmla="*/ 26 w 27"/>
                    <a:gd name="T27" fmla="*/ 7 h 25"/>
                    <a:gd name="T28" fmla="*/ 25 w 27"/>
                    <a:gd name="T29" fmla="*/ 10 h 25"/>
                    <a:gd name="T30" fmla="*/ 22 w 27"/>
                    <a:gd name="T31" fmla="*/ 14 h 25"/>
                    <a:gd name="T32" fmla="*/ 18 w 27"/>
                    <a:gd name="T33" fmla="*/ 17 h 25"/>
                    <a:gd name="T34" fmla="*/ 14 w 27"/>
                    <a:gd name="T35" fmla="*/ 20 h 25"/>
                    <a:gd name="T36" fmla="*/ 10 w 27"/>
                    <a:gd name="T37" fmla="*/ 22 h 25"/>
                    <a:gd name="T38" fmla="*/ 3 w 27"/>
                    <a:gd name="T39" fmla="*/ 25 h 25"/>
                    <a:gd name="T40" fmla="*/ 0 w 27"/>
                    <a:gd name="T41" fmla="*/ 18 h 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7"/>
                    <a:gd name="T64" fmla="*/ 0 h 25"/>
                    <a:gd name="T65" fmla="*/ 27 w 27"/>
                    <a:gd name="T66" fmla="*/ 25 h 2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7" h="25">
                      <a:moveTo>
                        <a:pt x="0" y="18"/>
                      </a:moveTo>
                      <a:lnTo>
                        <a:pt x="7" y="15"/>
                      </a:lnTo>
                      <a:lnTo>
                        <a:pt x="10" y="13"/>
                      </a:lnTo>
                      <a:lnTo>
                        <a:pt x="13" y="11"/>
                      </a:lnTo>
                      <a:lnTo>
                        <a:pt x="16" y="8"/>
                      </a:lnTo>
                      <a:lnTo>
                        <a:pt x="18" y="5"/>
                      </a:lnTo>
                      <a:lnTo>
                        <a:pt x="19" y="4"/>
                      </a:lnTo>
                      <a:lnTo>
                        <a:pt x="19" y="3"/>
                      </a:lnTo>
                      <a:lnTo>
                        <a:pt x="19" y="1"/>
                      </a:lnTo>
                      <a:lnTo>
                        <a:pt x="19" y="0"/>
                      </a:lnTo>
                      <a:lnTo>
                        <a:pt x="27" y="0"/>
                      </a:lnTo>
                      <a:lnTo>
                        <a:pt x="27" y="2"/>
                      </a:lnTo>
                      <a:lnTo>
                        <a:pt x="27" y="5"/>
                      </a:lnTo>
                      <a:lnTo>
                        <a:pt x="26" y="7"/>
                      </a:lnTo>
                      <a:lnTo>
                        <a:pt x="25" y="10"/>
                      </a:lnTo>
                      <a:lnTo>
                        <a:pt x="22" y="14"/>
                      </a:lnTo>
                      <a:lnTo>
                        <a:pt x="18" y="17"/>
                      </a:lnTo>
                      <a:lnTo>
                        <a:pt x="14" y="20"/>
                      </a:lnTo>
                      <a:lnTo>
                        <a:pt x="10" y="22"/>
                      </a:lnTo>
                      <a:lnTo>
                        <a:pt x="3" y="25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60" name="Freeform 637"/>
                <p:cNvSpPr>
                  <a:spLocks/>
                </p:cNvSpPr>
                <p:nvPr/>
              </p:nvSpPr>
              <p:spPr bwMode="auto">
                <a:xfrm>
                  <a:off x="2261" y="1983"/>
                  <a:ext cx="5" cy="7"/>
                </a:xfrm>
                <a:custGeom>
                  <a:avLst/>
                  <a:gdLst>
                    <a:gd name="T0" fmla="*/ 0 w 5"/>
                    <a:gd name="T1" fmla="*/ 1 h 7"/>
                    <a:gd name="T2" fmla="*/ 1 w 5"/>
                    <a:gd name="T3" fmla="*/ 0 h 7"/>
                    <a:gd name="T4" fmla="*/ 4 w 5"/>
                    <a:gd name="T5" fmla="*/ 7 h 7"/>
                    <a:gd name="T6" fmla="*/ 5 w 5"/>
                    <a:gd name="T7" fmla="*/ 7 h 7"/>
                    <a:gd name="T8" fmla="*/ 0 w 5"/>
                    <a:gd name="T9" fmla="*/ 1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7"/>
                    <a:gd name="T17" fmla="*/ 5 w 5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7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61" name="Freeform 638"/>
                <p:cNvSpPr>
                  <a:spLocks/>
                </p:cNvSpPr>
                <p:nvPr/>
              </p:nvSpPr>
              <p:spPr bwMode="auto">
                <a:xfrm>
                  <a:off x="2270" y="1934"/>
                  <a:ext cx="19" cy="32"/>
                </a:xfrm>
                <a:custGeom>
                  <a:avLst/>
                  <a:gdLst>
                    <a:gd name="T0" fmla="*/ 11 w 19"/>
                    <a:gd name="T1" fmla="*/ 32 h 32"/>
                    <a:gd name="T2" fmla="*/ 11 w 19"/>
                    <a:gd name="T3" fmla="*/ 31 h 32"/>
                    <a:gd name="T4" fmla="*/ 11 w 19"/>
                    <a:gd name="T5" fmla="*/ 30 h 32"/>
                    <a:gd name="T6" fmla="*/ 9 w 19"/>
                    <a:gd name="T7" fmla="*/ 27 h 32"/>
                    <a:gd name="T8" fmla="*/ 4 w 19"/>
                    <a:gd name="T9" fmla="*/ 19 h 32"/>
                    <a:gd name="T10" fmla="*/ 2 w 19"/>
                    <a:gd name="T11" fmla="*/ 14 h 32"/>
                    <a:gd name="T12" fmla="*/ 0 w 19"/>
                    <a:gd name="T13" fmla="*/ 10 h 32"/>
                    <a:gd name="T14" fmla="*/ 0 w 19"/>
                    <a:gd name="T15" fmla="*/ 7 h 32"/>
                    <a:gd name="T16" fmla="*/ 1 w 19"/>
                    <a:gd name="T17" fmla="*/ 5 h 32"/>
                    <a:gd name="T18" fmla="*/ 2 w 19"/>
                    <a:gd name="T19" fmla="*/ 2 h 32"/>
                    <a:gd name="T20" fmla="*/ 4 w 19"/>
                    <a:gd name="T21" fmla="*/ 0 h 32"/>
                    <a:gd name="T22" fmla="*/ 10 w 19"/>
                    <a:gd name="T23" fmla="*/ 6 h 32"/>
                    <a:gd name="T24" fmla="*/ 9 w 19"/>
                    <a:gd name="T25" fmla="*/ 7 h 32"/>
                    <a:gd name="T26" fmla="*/ 9 w 19"/>
                    <a:gd name="T27" fmla="*/ 7 h 32"/>
                    <a:gd name="T28" fmla="*/ 8 w 19"/>
                    <a:gd name="T29" fmla="*/ 8 h 32"/>
                    <a:gd name="T30" fmla="*/ 8 w 19"/>
                    <a:gd name="T31" fmla="*/ 9 h 32"/>
                    <a:gd name="T32" fmla="*/ 9 w 19"/>
                    <a:gd name="T33" fmla="*/ 11 h 32"/>
                    <a:gd name="T34" fmla="*/ 11 w 19"/>
                    <a:gd name="T35" fmla="*/ 15 h 32"/>
                    <a:gd name="T36" fmla="*/ 16 w 19"/>
                    <a:gd name="T37" fmla="*/ 22 h 32"/>
                    <a:gd name="T38" fmla="*/ 18 w 19"/>
                    <a:gd name="T39" fmla="*/ 26 h 32"/>
                    <a:gd name="T40" fmla="*/ 19 w 19"/>
                    <a:gd name="T41" fmla="*/ 28 h 32"/>
                    <a:gd name="T42" fmla="*/ 19 w 19"/>
                    <a:gd name="T43" fmla="*/ 30 h 32"/>
                    <a:gd name="T44" fmla="*/ 11 w 19"/>
                    <a:gd name="T45" fmla="*/ 32 h 3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9"/>
                    <a:gd name="T70" fmla="*/ 0 h 32"/>
                    <a:gd name="T71" fmla="*/ 19 w 19"/>
                    <a:gd name="T72" fmla="*/ 32 h 3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9" h="32">
                      <a:moveTo>
                        <a:pt x="11" y="32"/>
                      </a:moveTo>
                      <a:lnTo>
                        <a:pt x="11" y="31"/>
                      </a:lnTo>
                      <a:lnTo>
                        <a:pt x="11" y="30"/>
                      </a:lnTo>
                      <a:lnTo>
                        <a:pt x="9" y="27"/>
                      </a:lnTo>
                      <a:lnTo>
                        <a:pt x="4" y="19"/>
                      </a:lnTo>
                      <a:lnTo>
                        <a:pt x="2" y="14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" y="6"/>
                      </a:lnTo>
                      <a:lnTo>
                        <a:pt x="9" y="7"/>
                      </a:lnTo>
                      <a:lnTo>
                        <a:pt x="8" y="8"/>
                      </a:lnTo>
                      <a:lnTo>
                        <a:pt x="8" y="9"/>
                      </a:lnTo>
                      <a:lnTo>
                        <a:pt x="9" y="11"/>
                      </a:lnTo>
                      <a:lnTo>
                        <a:pt x="11" y="15"/>
                      </a:lnTo>
                      <a:lnTo>
                        <a:pt x="16" y="22"/>
                      </a:lnTo>
                      <a:lnTo>
                        <a:pt x="18" y="26"/>
                      </a:lnTo>
                      <a:lnTo>
                        <a:pt x="19" y="28"/>
                      </a:lnTo>
                      <a:lnTo>
                        <a:pt x="19" y="30"/>
                      </a:lnTo>
                      <a:lnTo>
                        <a:pt x="11" y="32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62" name="Freeform 639"/>
                <p:cNvSpPr>
                  <a:spLocks/>
                </p:cNvSpPr>
                <p:nvPr/>
              </p:nvSpPr>
              <p:spPr bwMode="auto">
                <a:xfrm>
                  <a:off x="2281" y="1964"/>
                  <a:ext cx="8" cy="2"/>
                </a:xfrm>
                <a:custGeom>
                  <a:avLst/>
                  <a:gdLst>
                    <a:gd name="T0" fmla="*/ 8 w 8"/>
                    <a:gd name="T1" fmla="*/ 1 h 2"/>
                    <a:gd name="T2" fmla="*/ 8 w 8"/>
                    <a:gd name="T3" fmla="*/ 0 h 2"/>
                    <a:gd name="T4" fmla="*/ 0 w 8"/>
                    <a:gd name="T5" fmla="*/ 2 h 2"/>
                    <a:gd name="T6" fmla="*/ 0 w 8"/>
                    <a:gd name="T7" fmla="*/ 1 h 2"/>
                    <a:gd name="T8" fmla="*/ 8 w 8"/>
                    <a:gd name="T9" fmla="*/ 1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8" y="1"/>
                      </a:move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63" name="Freeform 640"/>
                <p:cNvSpPr>
                  <a:spLocks/>
                </p:cNvSpPr>
                <p:nvPr/>
              </p:nvSpPr>
              <p:spPr bwMode="auto">
                <a:xfrm>
                  <a:off x="2275" y="1931"/>
                  <a:ext cx="40" cy="30"/>
                </a:xfrm>
                <a:custGeom>
                  <a:avLst/>
                  <a:gdLst>
                    <a:gd name="T0" fmla="*/ 0 w 40"/>
                    <a:gd name="T1" fmla="*/ 3 h 30"/>
                    <a:gd name="T2" fmla="*/ 3 w 40"/>
                    <a:gd name="T3" fmla="*/ 1 h 30"/>
                    <a:gd name="T4" fmla="*/ 7 w 40"/>
                    <a:gd name="T5" fmla="*/ 0 h 30"/>
                    <a:gd name="T6" fmla="*/ 10 w 40"/>
                    <a:gd name="T7" fmla="*/ 0 h 30"/>
                    <a:gd name="T8" fmla="*/ 14 w 40"/>
                    <a:gd name="T9" fmla="*/ 2 h 30"/>
                    <a:gd name="T10" fmla="*/ 18 w 40"/>
                    <a:gd name="T11" fmla="*/ 6 h 30"/>
                    <a:gd name="T12" fmla="*/ 23 w 40"/>
                    <a:gd name="T13" fmla="*/ 11 h 30"/>
                    <a:gd name="T14" fmla="*/ 27 w 40"/>
                    <a:gd name="T15" fmla="*/ 17 h 30"/>
                    <a:gd name="T16" fmla="*/ 31 w 40"/>
                    <a:gd name="T17" fmla="*/ 21 h 30"/>
                    <a:gd name="T18" fmla="*/ 31 w 40"/>
                    <a:gd name="T19" fmla="*/ 21 h 30"/>
                    <a:gd name="T20" fmla="*/ 32 w 40"/>
                    <a:gd name="T21" fmla="*/ 22 h 30"/>
                    <a:gd name="T22" fmla="*/ 34 w 40"/>
                    <a:gd name="T23" fmla="*/ 22 h 30"/>
                    <a:gd name="T24" fmla="*/ 36 w 40"/>
                    <a:gd name="T25" fmla="*/ 22 h 30"/>
                    <a:gd name="T26" fmla="*/ 38 w 40"/>
                    <a:gd name="T27" fmla="*/ 22 h 30"/>
                    <a:gd name="T28" fmla="*/ 40 w 40"/>
                    <a:gd name="T29" fmla="*/ 30 h 30"/>
                    <a:gd name="T30" fmla="*/ 36 w 40"/>
                    <a:gd name="T31" fmla="*/ 30 h 30"/>
                    <a:gd name="T32" fmla="*/ 32 w 40"/>
                    <a:gd name="T33" fmla="*/ 30 h 30"/>
                    <a:gd name="T34" fmla="*/ 29 w 40"/>
                    <a:gd name="T35" fmla="*/ 29 h 30"/>
                    <a:gd name="T36" fmla="*/ 27 w 40"/>
                    <a:gd name="T37" fmla="*/ 28 h 30"/>
                    <a:gd name="T38" fmla="*/ 25 w 40"/>
                    <a:gd name="T39" fmla="*/ 27 h 30"/>
                    <a:gd name="T40" fmla="*/ 21 w 40"/>
                    <a:gd name="T41" fmla="*/ 22 h 30"/>
                    <a:gd name="T42" fmla="*/ 16 w 40"/>
                    <a:gd name="T43" fmla="*/ 16 h 30"/>
                    <a:gd name="T44" fmla="*/ 13 w 40"/>
                    <a:gd name="T45" fmla="*/ 12 h 30"/>
                    <a:gd name="T46" fmla="*/ 9 w 40"/>
                    <a:gd name="T47" fmla="*/ 8 h 30"/>
                    <a:gd name="T48" fmla="*/ 8 w 40"/>
                    <a:gd name="T49" fmla="*/ 8 h 30"/>
                    <a:gd name="T50" fmla="*/ 7 w 40"/>
                    <a:gd name="T51" fmla="*/ 8 h 30"/>
                    <a:gd name="T52" fmla="*/ 6 w 40"/>
                    <a:gd name="T53" fmla="*/ 8 h 30"/>
                    <a:gd name="T54" fmla="*/ 4 w 40"/>
                    <a:gd name="T55" fmla="*/ 10 h 30"/>
                    <a:gd name="T56" fmla="*/ 0 w 40"/>
                    <a:gd name="T57" fmla="*/ 3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40"/>
                    <a:gd name="T88" fmla="*/ 0 h 30"/>
                    <a:gd name="T89" fmla="*/ 40 w 40"/>
                    <a:gd name="T90" fmla="*/ 30 h 3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40" h="30">
                      <a:moveTo>
                        <a:pt x="0" y="3"/>
                      </a:moveTo>
                      <a:lnTo>
                        <a:pt x="3" y="1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4" y="2"/>
                      </a:lnTo>
                      <a:lnTo>
                        <a:pt x="18" y="6"/>
                      </a:lnTo>
                      <a:lnTo>
                        <a:pt x="23" y="11"/>
                      </a:lnTo>
                      <a:lnTo>
                        <a:pt x="27" y="17"/>
                      </a:lnTo>
                      <a:lnTo>
                        <a:pt x="31" y="21"/>
                      </a:lnTo>
                      <a:lnTo>
                        <a:pt x="32" y="22"/>
                      </a:lnTo>
                      <a:lnTo>
                        <a:pt x="34" y="22"/>
                      </a:lnTo>
                      <a:lnTo>
                        <a:pt x="36" y="22"/>
                      </a:lnTo>
                      <a:lnTo>
                        <a:pt x="38" y="22"/>
                      </a:lnTo>
                      <a:lnTo>
                        <a:pt x="40" y="30"/>
                      </a:lnTo>
                      <a:lnTo>
                        <a:pt x="36" y="30"/>
                      </a:lnTo>
                      <a:lnTo>
                        <a:pt x="32" y="30"/>
                      </a:lnTo>
                      <a:lnTo>
                        <a:pt x="29" y="29"/>
                      </a:lnTo>
                      <a:lnTo>
                        <a:pt x="27" y="28"/>
                      </a:lnTo>
                      <a:lnTo>
                        <a:pt x="25" y="27"/>
                      </a:lnTo>
                      <a:lnTo>
                        <a:pt x="21" y="22"/>
                      </a:lnTo>
                      <a:lnTo>
                        <a:pt x="16" y="16"/>
                      </a:lnTo>
                      <a:lnTo>
                        <a:pt x="13" y="12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7" y="8"/>
                      </a:lnTo>
                      <a:lnTo>
                        <a:pt x="6" y="8"/>
                      </a:lnTo>
                      <a:lnTo>
                        <a:pt x="4" y="1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64" name="Freeform 641"/>
                <p:cNvSpPr>
                  <a:spLocks/>
                </p:cNvSpPr>
                <p:nvPr/>
              </p:nvSpPr>
              <p:spPr bwMode="auto">
                <a:xfrm>
                  <a:off x="2274" y="1934"/>
                  <a:ext cx="6" cy="7"/>
                </a:xfrm>
                <a:custGeom>
                  <a:avLst/>
                  <a:gdLst>
                    <a:gd name="T0" fmla="*/ 0 w 6"/>
                    <a:gd name="T1" fmla="*/ 0 h 7"/>
                    <a:gd name="T2" fmla="*/ 1 w 6"/>
                    <a:gd name="T3" fmla="*/ 0 h 7"/>
                    <a:gd name="T4" fmla="*/ 5 w 6"/>
                    <a:gd name="T5" fmla="*/ 7 h 7"/>
                    <a:gd name="T6" fmla="*/ 6 w 6"/>
                    <a:gd name="T7" fmla="*/ 6 h 7"/>
                    <a:gd name="T8" fmla="*/ 0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5" y="7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65" name="Freeform 642"/>
                <p:cNvSpPr>
                  <a:spLocks/>
                </p:cNvSpPr>
                <p:nvPr/>
              </p:nvSpPr>
              <p:spPr bwMode="auto">
                <a:xfrm>
                  <a:off x="2313" y="1942"/>
                  <a:ext cx="41" cy="19"/>
                </a:xfrm>
                <a:custGeom>
                  <a:avLst/>
                  <a:gdLst>
                    <a:gd name="T0" fmla="*/ 0 w 41"/>
                    <a:gd name="T1" fmla="*/ 11 h 19"/>
                    <a:gd name="T2" fmla="*/ 9 w 41"/>
                    <a:gd name="T3" fmla="*/ 9 h 19"/>
                    <a:gd name="T4" fmla="*/ 19 w 41"/>
                    <a:gd name="T5" fmla="*/ 7 h 19"/>
                    <a:gd name="T6" fmla="*/ 24 w 41"/>
                    <a:gd name="T7" fmla="*/ 6 h 19"/>
                    <a:gd name="T8" fmla="*/ 28 w 41"/>
                    <a:gd name="T9" fmla="*/ 4 h 19"/>
                    <a:gd name="T10" fmla="*/ 30 w 41"/>
                    <a:gd name="T11" fmla="*/ 3 h 19"/>
                    <a:gd name="T12" fmla="*/ 32 w 41"/>
                    <a:gd name="T13" fmla="*/ 2 h 19"/>
                    <a:gd name="T14" fmla="*/ 34 w 41"/>
                    <a:gd name="T15" fmla="*/ 1 h 19"/>
                    <a:gd name="T16" fmla="*/ 35 w 41"/>
                    <a:gd name="T17" fmla="*/ 0 h 19"/>
                    <a:gd name="T18" fmla="*/ 41 w 41"/>
                    <a:gd name="T19" fmla="*/ 6 h 19"/>
                    <a:gd name="T20" fmla="*/ 39 w 41"/>
                    <a:gd name="T21" fmla="*/ 7 h 19"/>
                    <a:gd name="T22" fmla="*/ 36 w 41"/>
                    <a:gd name="T23" fmla="*/ 9 h 19"/>
                    <a:gd name="T24" fmla="*/ 34 w 41"/>
                    <a:gd name="T25" fmla="*/ 10 h 19"/>
                    <a:gd name="T26" fmla="*/ 31 w 41"/>
                    <a:gd name="T27" fmla="*/ 11 h 19"/>
                    <a:gd name="T28" fmla="*/ 26 w 41"/>
                    <a:gd name="T29" fmla="*/ 13 h 19"/>
                    <a:gd name="T30" fmla="*/ 21 w 41"/>
                    <a:gd name="T31" fmla="*/ 15 h 19"/>
                    <a:gd name="T32" fmla="*/ 11 w 41"/>
                    <a:gd name="T33" fmla="*/ 16 h 19"/>
                    <a:gd name="T34" fmla="*/ 2 w 41"/>
                    <a:gd name="T35" fmla="*/ 19 h 19"/>
                    <a:gd name="T36" fmla="*/ 0 w 41"/>
                    <a:gd name="T37" fmla="*/ 11 h 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1"/>
                    <a:gd name="T58" fmla="*/ 0 h 19"/>
                    <a:gd name="T59" fmla="*/ 41 w 41"/>
                    <a:gd name="T60" fmla="*/ 19 h 1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1" h="19">
                      <a:moveTo>
                        <a:pt x="0" y="11"/>
                      </a:moveTo>
                      <a:lnTo>
                        <a:pt x="9" y="9"/>
                      </a:lnTo>
                      <a:lnTo>
                        <a:pt x="19" y="7"/>
                      </a:lnTo>
                      <a:lnTo>
                        <a:pt x="24" y="6"/>
                      </a:lnTo>
                      <a:lnTo>
                        <a:pt x="28" y="4"/>
                      </a:lnTo>
                      <a:lnTo>
                        <a:pt x="30" y="3"/>
                      </a:lnTo>
                      <a:lnTo>
                        <a:pt x="32" y="2"/>
                      </a:lnTo>
                      <a:lnTo>
                        <a:pt x="34" y="1"/>
                      </a:lnTo>
                      <a:lnTo>
                        <a:pt x="35" y="0"/>
                      </a:lnTo>
                      <a:lnTo>
                        <a:pt x="41" y="6"/>
                      </a:lnTo>
                      <a:lnTo>
                        <a:pt x="39" y="7"/>
                      </a:lnTo>
                      <a:lnTo>
                        <a:pt x="36" y="9"/>
                      </a:lnTo>
                      <a:lnTo>
                        <a:pt x="34" y="10"/>
                      </a:lnTo>
                      <a:lnTo>
                        <a:pt x="31" y="11"/>
                      </a:lnTo>
                      <a:lnTo>
                        <a:pt x="26" y="13"/>
                      </a:lnTo>
                      <a:lnTo>
                        <a:pt x="21" y="15"/>
                      </a:lnTo>
                      <a:lnTo>
                        <a:pt x="11" y="16"/>
                      </a:lnTo>
                      <a:lnTo>
                        <a:pt x="2" y="1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66" name="Freeform 643"/>
                <p:cNvSpPr>
                  <a:spLocks/>
                </p:cNvSpPr>
                <p:nvPr/>
              </p:nvSpPr>
              <p:spPr bwMode="auto">
                <a:xfrm>
                  <a:off x="2313" y="1953"/>
                  <a:ext cx="2" cy="8"/>
                </a:xfrm>
                <a:custGeom>
                  <a:avLst/>
                  <a:gdLst>
                    <a:gd name="T0" fmla="*/ 2 w 2"/>
                    <a:gd name="T1" fmla="*/ 8 h 8"/>
                    <a:gd name="T2" fmla="*/ 0 w 2"/>
                    <a:gd name="T3" fmla="*/ 0 h 8"/>
                    <a:gd name="T4" fmla="*/ 2 w 2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8"/>
                    <a:gd name="T11" fmla="*/ 2 w 2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8">
                      <a:moveTo>
                        <a:pt x="2" y="8"/>
                      </a:moveTo>
                      <a:lnTo>
                        <a:pt x="0" y="0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67" name="Freeform 644"/>
                <p:cNvSpPr>
                  <a:spLocks/>
                </p:cNvSpPr>
                <p:nvPr/>
              </p:nvSpPr>
              <p:spPr bwMode="auto">
                <a:xfrm>
                  <a:off x="2348" y="1914"/>
                  <a:ext cx="27" cy="33"/>
                </a:xfrm>
                <a:custGeom>
                  <a:avLst/>
                  <a:gdLst>
                    <a:gd name="T0" fmla="*/ 0 w 27"/>
                    <a:gd name="T1" fmla="*/ 29 h 33"/>
                    <a:gd name="T2" fmla="*/ 1 w 27"/>
                    <a:gd name="T3" fmla="*/ 26 h 33"/>
                    <a:gd name="T4" fmla="*/ 3 w 27"/>
                    <a:gd name="T5" fmla="*/ 22 h 33"/>
                    <a:gd name="T6" fmla="*/ 8 w 27"/>
                    <a:gd name="T7" fmla="*/ 11 h 33"/>
                    <a:gd name="T8" fmla="*/ 12 w 27"/>
                    <a:gd name="T9" fmla="*/ 5 h 33"/>
                    <a:gd name="T10" fmla="*/ 16 w 27"/>
                    <a:gd name="T11" fmla="*/ 1 h 33"/>
                    <a:gd name="T12" fmla="*/ 19 w 27"/>
                    <a:gd name="T13" fmla="*/ 0 h 33"/>
                    <a:gd name="T14" fmla="*/ 23 w 27"/>
                    <a:gd name="T15" fmla="*/ 1 h 33"/>
                    <a:gd name="T16" fmla="*/ 26 w 27"/>
                    <a:gd name="T17" fmla="*/ 3 h 33"/>
                    <a:gd name="T18" fmla="*/ 27 w 27"/>
                    <a:gd name="T19" fmla="*/ 6 h 33"/>
                    <a:gd name="T20" fmla="*/ 21 w 27"/>
                    <a:gd name="T21" fmla="*/ 11 h 33"/>
                    <a:gd name="T22" fmla="*/ 20 w 27"/>
                    <a:gd name="T23" fmla="*/ 9 h 33"/>
                    <a:gd name="T24" fmla="*/ 19 w 27"/>
                    <a:gd name="T25" fmla="*/ 8 h 33"/>
                    <a:gd name="T26" fmla="*/ 19 w 27"/>
                    <a:gd name="T27" fmla="*/ 8 h 33"/>
                    <a:gd name="T28" fmla="*/ 20 w 27"/>
                    <a:gd name="T29" fmla="*/ 8 h 33"/>
                    <a:gd name="T30" fmla="*/ 18 w 27"/>
                    <a:gd name="T31" fmla="*/ 10 h 33"/>
                    <a:gd name="T32" fmla="*/ 15 w 27"/>
                    <a:gd name="T33" fmla="*/ 14 h 33"/>
                    <a:gd name="T34" fmla="*/ 10 w 27"/>
                    <a:gd name="T35" fmla="*/ 25 h 33"/>
                    <a:gd name="T36" fmla="*/ 8 w 27"/>
                    <a:gd name="T37" fmla="*/ 30 h 33"/>
                    <a:gd name="T38" fmla="*/ 6 w 27"/>
                    <a:gd name="T39" fmla="*/ 33 h 33"/>
                    <a:gd name="T40" fmla="*/ 0 w 27"/>
                    <a:gd name="T41" fmla="*/ 29 h 3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7"/>
                    <a:gd name="T64" fmla="*/ 0 h 33"/>
                    <a:gd name="T65" fmla="*/ 27 w 27"/>
                    <a:gd name="T66" fmla="*/ 33 h 3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7" h="33">
                      <a:moveTo>
                        <a:pt x="0" y="29"/>
                      </a:moveTo>
                      <a:lnTo>
                        <a:pt x="1" y="26"/>
                      </a:lnTo>
                      <a:lnTo>
                        <a:pt x="3" y="22"/>
                      </a:lnTo>
                      <a:lnTo>
                        <a:pt x="8" y="11"/>
                      </a:lnTo>
                      <a:lnTo>
                        <a:pt x="12" y="5"/>
                      </a:lnTo>
                      <a:lnTo>
                        <a:pt x="16" y="1"/>
                      </a:lnTo>
                      <a:lnTo>
                        <a:pt x="19" y="0"/>
                      </a:lnTo>
                      <a:lnTo>
                        <a:pt x="23" y="1"/>
                      </a:lnTo>
                      <a:lnTo>
                        <a:pt x="26" y="3"/>
                      </a:lnTo>
                      <a:lnTo>
                        <a:pt x="27" y="6"/>
                      </a:lnTo>
                      <a:lnTo>
                        <a:pt x="21" y="11"/>
                      </a:lnTo>
                      <a:lnTo>
                        <a:pt x="20" y="9"/>
                      </a:lnTo>
                      <a:lnTo>
                        <a:pt x="19" y="8"/>
                      </a:lnTo>
                      <a:lnTo>
                        <a:pt x="20" y="8"/>
                      </a:lnTo>
                      <a:lnTo>
                        <a:pt x="18" y="10"/>
                      </a:lnTo>
                      <a:lnTo>
                        <a:pt x="15" y="14"/>
                      </a:lnTo>
                      <a:lnTo>
                        <a:pt x="10" y="25"/>
                      </a:lnTo>
                      <a:lnTo>
                        <a:pt x="8" y="30"/>
                      </a:lnTo>
                      <a:lnTo>
                        <a:pt x="6" y="33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68" name="Freeform 645"/>
                <p:cNvSpPr>
                  <a:spLocks/>
                </p:cNvSpPr>
                <p:nvPr/>
              </p:nvSpPr>
              <p:spPr bwMode="auto">
                <a:xfrm>
                  <a:off x="2348" y="1942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5 h 6"/>
                    <a:gd name="T4" fmla="*/ 0 w 6"/>
                    <a:gd name="T5" fmla="*/ 1 h 6"/>
                    <a:gd name="T6" fmla="*/ 0 w 6"/>
                    <a:gd name="T7" fmla="*/ 0 h 6"/>
                    <a:gd name="T8" fmla="*/ 6 w 6"/>
                    <a:gd name="T9" fmla="*/ 6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6"/>
                    <a:gd name="T17" fmla="*/ 6 w 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6">
                      <a:moveTo>
                        <a:pt x="6" y="6"/>
                      </a:moveTo>
                      <a:lnTo>
                        <a:pt x="6" y="5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69" name="Freeform 646"/>
                <p:cNvSpPr>
                  <a:spLocks/>
                </p:cNvSpPr>
                <p:nvPr/>
              </p:nvSpPr>
              <p:spPr bwMode="auto">
                <a:xfrm>
                  <a:off x="2368" y="1921"/>
                  <a:ext cx="14" cy="27"/>
                </a:xfrm>
                <a:custGeom>
                  <a:avLst/>
                  <a:gdLst>
                    <a:gd name="T0" fmla="*/ 8 w 14"/>
                    <a:gd name="T1" fmla="*/ 0 h 27"/>
                    <a:gd name="T2" fmla="*/ 9 w 14"/>
                    <a:gd name="T3" fmla="*/ 3 h 27"/>
                    <a:gd name="T4" fmla="*/ 10 w 14"/>
                    <a:gd name="T5" fmla="*/ 7 h 27"/>
                    <a:gd name="T6" fmla="*/ 10 w 14"/>
                    <a:gd name="T7" fmla="*/ 14 h 27"/>
                    <a:gd name="T8" fmla="*/ 10 w 14"/>
                    <a:gd name="T9" fmla="*/ 16 h 27"/>
                    <a:gd name="T10" fmla="*/ 10 w 14"/>
                    <a:gd name="T11" fmla="*/ 17 h 27"/>
                    <a:gd name="T12" fmla="*/ 11 w 14"/>
                    <a:gd name="T13" fmla="*/ 19 h 27"/>
                    <a:gd name="T14" fmla="*/ 14 w 14"/>
                    <a:gd name="T15" fmla="*/ 20 h 27"/>
                    <a:gd name="T16" fmla="*/ 10 w 14"/>
                    <a:gd name="T17" fmla="*/ 27 h 27"/>
                    <a:gd name="T18" fmla="*/ 6 w 14"/>
                    <a:gd name="T19" fmla="*/ 25 h 27"/>
                    <a:gd name="T20" fmla="*/ 3 w 14"/>
                    <a:gd name="T21" fmla="*/ 21 h 27"/>
                    <a:gd name="T22" fmla="*/ 2 w 14"/>
                    <a:gd name="T23" fmla="*/ 17 h 27"/>
                    <a:gd name="T24" fmla="*/ 2 w 14"/>
                    <a:gd name="T25" fmla="*/ 14 h 27"/>
                    <a:gd name="T26" fmla="*/ 2 w 14"/>
                    <a:gd name="T27" fmla="*/ 8 h 27"/>
                    <a:gd name="T28" fmla="*/ 1 w 14"/>
                    <a:gd name="T29" fmla="*/ 5 h 27"/>
                    <a:gd name="T30" fmla="*/ 0 w 14"/>
                    <a:gd name="T31" fmla="*/ 3 h 27"/>
                    <a:gd name="T32" fmla="*/ 8 w 14"/>
                    <a:gd name="T33" fmla="*/ 0 h 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27"/>
                    <a:gd name="T53" fmla="*/ 14 w 14"/>
                    <a:gd name="T54" fmla="*/ 27 h 2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27">
                      <a:moveTo>
                        <a:pt x="8" y="0"/>
                      </a:moveTo>
                      <a:lnTo>
                        <a:pt x="9" y="3"/>
                      </a:lnTo>
                      <a:lnTo>
                        <a:pt x="10" y="7"/>
                      </a:lnTo>
                      <a:lnTo>
                        <a:pt x="10" y="14"/>
                      </a:lnTo>
                      <a:lnTo>
                        <a:pt x="10" y="16"/>
                      </a:lnTo>
                      <a:lnTo>
                        <a:pt x="10" y="17"/>
                      </a:lnTo>
                      <a:lnTo>
                        <a:pt x="11" y="19"/>
                      </a:lnTo>
                      <a:lnTo>
                        <a:pt x="14" y="20"/>
                      </a:lnTo>
                      <a:lnTo>
                        <a:pt x="10" y="27"/>
                      </a:lnTo>
                      <a:lnTo>
                        <a:pt x="6" y="25"/>
                      </a:lnTo>
                      <a:lnTo>
                        <a:pt x="3" y="21"/>
                      </a:lnTo>
                      <a:lnTo>
                        <a:pt x="2" y="17"/>
                      </a:lnTo>
                      <a:lnTo>
                        <a:pt x="2" y="14"/>
                      </a:lnTo>
                      <a:lnTo>
                        <a:pt x="2" y="8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70" name="Freeform 647"/>
                <p:cNvSpPr>
                  <a:spLocks/>
                </p:cNvSpPr>
                <p:nvPr/>
              </p:nvSpPr>
              <p:spPr bwMode="auto">
                <a:xfrm>
                  <a:off x="2368" y="1920"/>
                  <a:ext cx="8" cy="5"/>
                </a:xfrm>
                <a:custGeom>
                  <a:avLst/>
                  <a:gdLst>
                    <a:gd name="T0" fmla="*/ 7 w 8"/>
                    <a:gd name="T1" fmla="*/ 0 h 5"/>
                    <a:gd name="T2" fmla="*/ 8 w 8"/>
                    <a:gd name="T3" fmla="*/ 1 h 5"/>
                    <a:gd name="T4" fmla="*/ 0 w 8"/>
                    <a:gd name="T5" fmla="*/ 4 h 5"/>
                    <a:gd name="T6" fmla="*/ 1 w 8"/>
                    <a:gd name="T7" fmla="*/ 5 h 5"/>
                    <a:gd name="T8" fmla="*/ 7 w 8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5"/>
                    <a:gd name="T17" fmla="*/ 8 w 8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5">
                      <a:moveTo>
                        <a:pt x="7" y="0"/>
                      </a:moveTo>
                      <a:lnTo>
                        <a:pt x="8" y="1"/>
                      </a:lnTo>
                      <a:lnTo>
                        <a:pt x="0" y="4"/>
                      </a:lnTo>
                      <a:lnTo>
                        <a:pt x="1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71" name="Freeform 648"/>
                <p:cNvSpPr>
                  <a:spLocks/>
                </p:cNvSpPr>
                <p:nvPr/>
              </p:nvSpPr>
              <p:spPr bwMode="auto">
                <a:xfrm>
                  <a:off x="2379" y="1937"/>
                  <a:ext cx="29" cy="13"/>
                </a:xfrm>
                <a:custGeom>
                  <a:avLst/>
                  <a:gdLst>
                    <a:gd name="T0" fmla="*/ 2 w 29"/>
                    <a:gd name="T1" fmla="*/ 4 h 13"/>
                    <a:gd name="T2" fmla="*/ 5 w 29"/>
                    <a:gd name="T3" fmla="*/ 5 h 13"/>
                    <a:gd name="T4" fmla="*/ 8 w 29"/>
                    <a:gd name="T5" fmla="*/ 5 h 13"/>
                    <a:gd name="T6" fmla="*/ 10 w 29"/>
                    <a:gd name="T7" fmla="*/ 5 h 13"/>
                    <a:gd name="T8" fmla="*/ 14 w 29"/>
                    <a:gd name="T9" fmla="*/ 4 h 13"/>
                    <a:gd name="T10" fmla="*/ 20 w 29"/>
                    <a:gd name="T11" fmla="*/ 2 h 13"/>
                    <a:gd name="T12" fmla="*/ 24 w 29"/>
                    <a:gd name="T13" fmla="*/ 1 h 13"/>
                    <a:gd name="T14" fmla="*/ 28 w 29"/>
                    <a:gd name="T15" fmla="*/ 0 h 13"/>
                    <a:gd name="T16" fmla="*/ 29 w 29"/>
                    <a:gd name="T17" fmla="*/ 8 h 13"/>
                    <a:gd name="T18" fmla="*/ 25 w 29"/>
                    <a:gd name="T19" fmla="*/ 9 h 13"/>
                    <a:gd name="T20" fmla="*/ 22 w 29"/>
                    <a:gd name="T21" fmla="*/ 10 h 13"/>
                    <a:gd name="T22" fmla="*/ 16 w 29"/>
                    <a:gd name="T23" fmla="*/ 12 h 13"/>
                    <a:gd name="T24" fmla="*/ 12 w 29"/>
                    <a:gd name="T25" fmla="*/ 12 h 13"/>
                    <a:gd name="T26" fmla="*/ 8 w 29"/>
                    <a:gd name="T27" fmla="*/ 13 h 13"/>
                    <a:gd name="T28" fmla="*/ 3 w 29"/>
                    <a:gd name="T29" fmla="*/ 13 h 13"/>
                    <a:gd name="T30" fmla="*/ 0 w 29"/>
                    <a:gd name="T31" fmla="*/ 12 h 13"/>
                    <a:gd name="T32" fmla="*/ 2 w 29"/>
                    <a:gd name="T33" fmla="*/ 4 h 1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13"/>
                    <a:gd name="T53" fmla="*/ 29 w 29"/>
                    <a:gd name="T54" fmla="*/ 13 h 1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13">
                      <a:moveTo>
                        <a:pt x="2" y="4"/>
                      </a:moveTo>
                      <a:lnTo>
                        <a:pt x="5" y="5"/>
                      </a:lnTo>
                      <a:lnTo>
                        <a:pt x="8" y="5"/>
                      </a:lnTo>
                      <a:lnTo>
                        <a:pt x="10" y="5"/>
                      </a:lnTo>
                      <a:lnTo>
                        <a:pt x="14" y="4"/>
                      </a:lnTo>
                      <a:lnTo>
                        <a:pt x="20" y="2"/>
                      </a:lnTo>
                      <a:lnTo>
                        <a:pt x="24" y="1"/>
                      </a:lnTo>
                      <a:lnTo>
                        <a:pt x="28" y="0"/>
                      </a:lnTo>
                      <a:lnTo>
                        <a:pt x="29" y="8"/>
                      </a:lnTo>
                      <a:lnTo>
                        <a:pt x="25" y="9"/>
                      </a:lnTo>
                      <a:lnTo>
                        <a:pt x="22" y="10"/>
                      </a:lnTo>
                      <a:lnTo>
                        <a:pt x="16" y="12"/>
                      </a:lnTo>
                      <a:lnTo>
                        <a:pt x="12" y="12"/>
                      </a:lnTo>
                      <a:lnTo>
                        <a:pt x="8" y="13"/>
                      </a:lnTo>
                      <a:lnTo>
                        <a:pt x="3" y="13"/>
                      </a:lnTo>
                      <a:lnTo>
                        <a:pt x="0" y="12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72" name="Freeform 649"/>
                <p:cNvSpPr>
                  <a:spLocks/>
                </p:cNvSpPr>
                <p:nvPr/>
              </p:nvSpPr>
              <p:spPr bwMode="auto">
                <a:xfrm>
                  <a:off x="2378" y="1941"/>
                  <a:ext cx="4" cy="8"/>
                </a:xfrm>
                <a:custGeom>
                  <a:avLst/>
                  <a:gdLst>
                    <a:gd name="T0" fmla="*/ 0 w 4"/>
                    <a:gd name="T1" fmla="*/ 7 h 8"/>
                    <a:gd name="T2" fmla="*/ 1 w 4"/>
                    <a:gd name="T3" fmla="*/ 8 h 8"/>
                    <a:gd name="T4" fmla="*/ 3 w 4"/>
                    <a:gd name="T5" fmla="*/ 0 h 8"/>
                    <a:gd name="T6" fmla="*/ 4 w 4"/>
                    <a:gd name="T7" fmla="*/ 0 h 8"/>
                    <a:gd name="T8" fmla="*/ 0 w 4"/>
                    <a:gd name="T9" fmla="*/ 7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8"/>
                    <a:gd name="T17" fmla="*/ 4 w 4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8">
                      <a:moveTo>
                        <a:pt x="0" y="7"/>
                      </a:moveTo>
                      <a:lnTo>
                        <a:pt x="1" y="8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73" name="Freeform 650"/>
                <p:cNvSpPr>
                  <a:spLocks/>
                </p:cNvSpPr>
                <p:nvPr/>
              </p:nvSpPr>
              <p:spPr bwMode="auto">
                <a:xfrm>
                  <a:off x="2407" y="1937"/>
                  <a:ext cx="36" cy="17"/>
                </a:xfrm>
                <a:custGeom>
                  <a:avLst/>
                  <a:gdLst>
                    <a:gd name="T0" fmla="*/ 0 w 36"/>
                    <a:gd name="T1" fmla="*/ 0 h 17"/>
                    <a:gd name="T2" fmla="*/ 5 w 36"/>
                    <a:gd name="T3" fmla="*/ 0 h 17"/>
                    <a:gd name="T4" fmla="*/ 10 w 36"/>
                    <a:gd name="T5" fmla="*/ 2 h 17"/>
                    <a:gd name="T6" fmla="*/ 15 w 36"/>
                    <a:gd name="T7" fmla="*/ 3 h 17"/>
                    <a:gd name="T8" fmla="*/ 19 w 36"/>
                    <a:gd name="T9" fmla="*/ 4 h 17"/>
                    <a:gd name="T10" fmla="*/ 28 w 36"/>
                    <a:gd name="T11" fmla="*/ 8 h 17"/>
                    <a:gd name="T12" fmla="*/ 32 w 36"/>
                    <a:gd name="T13" fmla="*/ 8 h 17"/>
                    <a:gd name="T14" fmla="*/ 36 w 36"/>
                    <a:gd name="T15" fmla="*/ 9 h 17"/>
                    <a:gd name="T16" fmla="*/ 36 w 36"/>
                    <a:gd name="T17" fmla="*/ 17 h 17"/>
                    <a:gd name="T18" fmla="*/ 31 w 36"/>
                    <a:gd name="T19" fmla="*/ 16 h 17"/>
                    <a:gd name="T20" fmla="*/ 26 w 36"/>
                    <a:gd name="T21" fmla="*/ 15 h 17"/>
                    <a:gd name="T22" fmla="*/ 17 w 36"/>
                    <a:gd name="T23" fmla="*/ 12 h 17"/>
                    <a:gd name="T24" fmla="*/ 12 w 36"/>
                    <a:gd name="T25" fmla="*/ 10 h 17"/>
                    <a:gd name="T26" fmla="*/ 8 w 36"/>
                    <a:gd name="T27" fmla="*/ 9 h 17"/>
                    <a:gd name="T28" fmla="*/ 4 w 36"/>
                    <a:gd name="T29" fmla="*/ 8 h 17"/>
                    <a:gd name="T30" fmla="*/ 0 w 36"/>
                    <a:gd name="T31" fmla="*/ 8 h 17"/>
                    <a:gd name="T32" fmla="*/ 0 w 36"/>
                    <a:gd name="T33" fmla="*/ 0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6"/>
                    <a:gd name="T52" fmla="*/ 0 h 17"/>
                    <a:gd name="T53" fmla="*/ 36 w 36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6" h="17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2"/>
                      </a:lnTo>
                      <a:lnTo>
                        <a:pt x="15" y="3"/>
                      </a:lnTo>
                      <a:lnTo>
                        <a:pt x="19" y="4"/>
                      </a:lnTo>
                      <a:lnTo>
                        <a:pt x="28" y="8"/>
                      </a:lnTo>
                      <a:lnTo>
                        <a:pt x="32" y="8"/>
                      </a:lnTo>
                      <a:lnTo>
                        <a:pt x="36" y="9"/>
                      </a:lnTo>
                      <a:lnTo>
                        <a:pt x="36" y="17"/>
                      </a:lnTo>
                      <a:lnTo>
                        <a:pt x="31" y="16"/>
                      </a:lnTo>
                      <a:lnTo>
                        <a:pt x="26" y="15"/>
                      </a:lnTo>
                      <a:lnTo>
                        <a:pt x="17" y="12"/>
                      </a:lnTo>
                      <a:lnTo>
                        <a:pt x="12" y="10"/>
                      </a:lnTo>
                      <a:lnTo>
                        <a:pt x="8" y="9"/>
                      </a:lnTo>
                      <a:lnTo>
                        <a:pt x="4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74" name="Freeform 651"/>
                <p:cNvSpPr>
                  <a:spLocks/>
                </p:cNvSpPr>
                <p:nvPr/>
              </p:nvSpPr>
              <p:spPr bwMode="auto">
                <a:xfrm>
                  <a:off x="2407" y="1937"/>
                  <a:ext cx="1" cy="8"/>
                </a:xfrm>
                <a:custGeom>
                  <a:avLst/>
                  <a:gdLst>
                    <a:gd name="T0" fmla="*/ 0 w 1"/>
                    <a:gd name="T1" fmla="*/ 0 h 8"/>
                    <a:gd name="T2" fmla="*/ 0 w 1"/>
                    <a:gd name="T3" fmla="*/ 8 h 8"/>
                    <a:gd name="T4" fmla="*/ 1 w 1"/>
                    <a:gd name="T5" fmla="*/ 8 h 8"/>
                    <a:gd name="T6" fmla="*/ 0 w 1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75" name="Freeform 652"/>
                <p:cNvSpPr>
                  <a:spLocks/>
                </p:cNvSpPr>
                <p:nvPr/>
              </p:nvSpPr>
              <p:spPr bwMode="auto">
                <a:xfrm>
                  <a:off x="2443" y="1937"/>
                  <a:ext cx="41" cy="17"/>
                </a:xfrm>
                <a:custGeom>
                  <a:avLst/>
                  <a:gdLst>
                    <a:gd name="T0" fmla="*/ 0 w 41"/>
                    <a:gd name="T1" fmla="*/ 9 h 17"/>
                    <a:gd name="T2" fmla="*/ 5 w 41"/>
                    <a:gd name="T3" fmla="*/ 8 h 17"/>
                    <a:gd name="T4" fmla="*/ 9 w 41"/>
                    <a:gd name="T5" fmla="*/ 8 h 17"/>
                    <a:gd name="T6" fmla="*/ 20 w 41"/>
                    <a:gd name="T7" fmla="*/ 5 h 17"/>
                    <a:gd name="T8" fmla="*/ 30 w 41"/>
                    <a:gd name="T9" fmla="*/ 2 h 17"/>
                    <a:gd name="T10" fmla="*/ 36 w 41"/>
                    <a:gd name="T11" fmla="*/ 1 h 17"/>
                    <a:gd name="T12" fmla="*/ 41 w 41"/>
                    <a:gd name="T13" fmla="*/ 0 h 17"/>
                    <a:gd name="T14" fmla="*/ 41 w 41"/>
                    <a:gd name="T15" fmla="*/ 8 h 17"/>
                    <a:gd name="T16" fmla="*/ 37 w 41"/>
                    <a:gd name="T17" fmla="*/ 9 h 17"/>
                    <a:gd name="T18" fmla="*/ 32 w 41"/>
                    <a:gd name="T19" fmla="*/ 10 h 17"/>
                    <a:gd name="T20" fmla="*/ 22 w 41"/>
                    <a:gd name="T21" fmla="*/ 13 h 17"/>
                    <a:gd name="T22" fmla="*/ 11 w 41"/>
                    <a:gd name="T23" fmla="*/ 16 h 17"/>
                    <a:gd name="T24" fmla="*/ 6 w 41"/>
                    <a:gd name="T25" fmla="*/ 16 h 17"/>
                    <a:gd name="T26" fmla="*/ 0 w 41"/>
                    <a:gd name="T27" fmla="*/ 17 h 17"/>
                    <a:gd name="T28" fmla="*/ 0 w 41"/>
                    <a:gd name="T29" fmla="*/ 9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1"/>
                    <a:gd name="T46" fmla="*/ 0 h 17"/>
                    <a:gd name="T47" fmla="*/ 41 w 41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1" h="17">
                      <a:moveTo>
                        <a:pt x="0" y="9"/>
                      </a:moveTo>
                      <a:lnTo>
                        <a:pt x="5" y="8"/>
                      </a:lnTo>
                      <a:lnTo>
                        <a:pt x="9" y="8"/>
                      </a:lnTo>
                      <a:lnTo>
                        <a:pt x="20" y="5"/>
                      </a:lnTo>
                      <a:lnTo>
                        <a:pt x="30" y="2"/>
                      </a:lnTo>
                      <a:lnTo>
                        <a:pt x="36" y="1"/>
                      </a:lnTo>
                      <a:lnTo>
                        <a:pt x="41" y="0"/>
                      </a:lnTo>
                      <a:lnTo>
                        <a:pt x="41" y="8"/>
                      </a:lnTo>
                      <a:lnTo>
                        <a:pt x="37" y="9"/>
                      </a:lnTo>
                      <a:lnTo>
                        <a:pt x="32" y="10"/>
                      </a:lnTo>
                      <a:lnTo>
                        <a:pt x="22" y="13"/>
                      </a:lnTo>
                      <a:lnTo>
                        <a:pt x="11" y="16"/>
                      </a:lnTo>
                      <a:lnTo>
                        <a:pt x="6" y="16"/>
                      </a:lnTo>
                      <a:lnTo>
                        <a:pt x="0" y="17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76" name="Freeform 653"/>
                <p:cNvSpPr>
                  <a:spLocks/>
                </p:cNvSpPr>
                <p:nvPr/>
              </p:nvSpPr>
              <p:spPr bwMode="auto">
                <a:xfrm>
                  <a:off x="2484" y="1937"/>
                  <a:ext cx="20" cy="13"/>
                </a:xfrm>
                <a:custGeom>
                  <a:avLst/>
                  <a:gdLst>
                    <a:gd name="T0" fmla="*/ 0 w 20"/>
                    <a:gd name="T1" fmla="*/ 0 h 13"/>
                    <a:gd name="T2" fmla="*/ 5 w 20"/>
                    <a:gd name="T3" fmla="*/ 0 h 13"/>
                    <a:gd name="T4" fmla="*/ 11 w 20"/>
                    <a:gd name="T5" fmla="*/ 1 h 13"/>
                    <a:gd name="T6" fmla="*/ 14 w 20"/>
                    <a:gd name="T7" fmla="*/ 3 h 13"/>
                    <a:gd name="T8" fmla="*/ 17 w 20"/>
                    <a:gd name="T9" fmla="*/ 5 h 13"/>
                    <a:gd name="T10" fmla="*/ 19 w 20"/>
                    <a:gd name="T11" fmla="*/ 8 h 13"/>
                    <a:gd name="T12" fmla="*/ 20 w 20"/>
                    <a:gd name="T13" fmla="*/ 11 h 13"/>
                    <a:gd name="T14" fmla="*/ 12 w 20"/>
                    <a:gd name="T15" fmla="*/ 13 h 13"/>
                    <a:gd name="T16" fmla="*/ 12 w 20"/>
                    <a:gd name="T17" fmla="*/ 11 h 13"/>
                    <a:gd name="T18" fmla="*/ 11 w 20"/>
                    <a:gd name="T19" fmla="*/ 10 h 13"/>
                    <a:gd name="T20" fmla="*/ 10 w 20"/>
                    <a:gd name="T21" fmla="*/ 9 h 13"/>
                    <a:gd name="T22" fmla="*/ 9 w 20"/>
                    <a:gd name="T23" fmla="*/ 9 h 13"/>
                    <a:gd name="T24" fmla="*/ 4 w 20"/>
                    <a:gd name="T25" fmla="*/ 8 h 13"/>
                    <a:gd name="T26" fmla="*/ 0 w 20"/>
                    <a:gd name="T27" fmla="*/ 8 h 13"/>
                    <a:gd name="T28" fmla="*/ 0 w 20"/>
                    <a:gd name="T29" fmla="*/ 0 h 1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0"/>
                    <a:gd name="T46" fmla="*/ 0 h 13"/>
                    <a:gd name="T47" fmla="*/ 20 w 20"/>
                    <a:gd name="T48" fmla="*/ 13 h 1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0" h="13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1" y="1"/>
                      </a:lnTo>
                      <a:lnTo>
                        <a:pt x="14" y="3"/>
                      </a:lnTo>
                      <a:lnTo>
                        <a:pt x="17" y="5"/>
                      </a:lnTo>
                      <a:lnTo>
                        <a:pt x="19" y="8"/>
                      </a:lnTo>
                      <a:lnTo>
                        <a:pt x="20" y="11"/>
                      </a:lnTo>
                      <a:lnTo>
                        <a:pt x="12" y="13"/>
                      </a:lnTo>
                      <a:lnTo>
                        <a:pt x="12" y="11"/>
                      </a:lnTo>
                      <a:lnTo>
                        <a:pt x="11" y="10"/>
                      </a:lnTo>
                      <a:lnTo>
                        <a:pt x="10" y="9"/>
                      </a:lnTo>
                      <a:lnTo>
                        <a:pt x="9" y="9"/>
                      </a:lnTo>
                      <a:lnTo>
                        <a:pt x="4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77" name="Freeform 654"/>
                <p:cNvSpPr>
                  <a:spLocks/>
                </p:cNvSpPr>
                <p:nvPr/>
              </p:nvSpPr>
              <p:spPr bwMode="auto">
                <a:xfrm>
                  <a:off x="2485" y="1949"/>
                  <a:ext cx="19" cy="21"/>
                </a:xfrm>
                <a:custGeom>
                  <a:avLst/>
                  <a:gdLst>
                    <a:gd name="T0" fmla="*/ 19 w 19"/>
                    <a:gd name="T1" fmla="*/ 0 h 21"/>
                    <a:gd name="T2" fmla="*/ 19 w 19"/>
                    <a:gd name="T3" fmla="*/ 2 h 21"/>
                    <a:gd name="T4" fmla="*/ 19 w 19"/>
                    <a:gd name="T5" fmla="*/ 4 h 21"/>
                    <a:gd name="T6" fmla="*/ 17 w 19"/>
                    <a:gd name="T7" fmla="*/ 6 h 21"/>
                    <a:gd name="T8" fmla="*/ 16 w 19"/>
                    <a:gd name="T9" fmla="*/ 8 h 21"/>
                    <a:gd name="T10" fmla="*/ 11 w 19"/>
                    <a:gd name="T11" fmla="*/ 12 h 21"/>
                    <a:gd name="T12" fmla="*/ 9 w 19"/>
                    <a:gd name="T13" fmla="*/ 14 h 21"/>
                    <a:gd name="T14" fmla="*/ 8 w 19"/>
                    <a:gd name="T15" fmla="*/ 16 h 21"/>
                    <a:gd name="T16" fmla="*/ 8 w 19"/>
                    <a:gd name="T17" fmla="*/ 16 h 21"/>
                    <a:gd name="T18" fmla="*/ 8 w 19"/>
                    <a:gd name="T19" fmla="*/ 17 h 21"/>
                    <a:gd name="T20" fmla="*/ 8 w 19"/>
                    <a:gd name="T21" fmla="*/ 18 h 21"/>
                    <a:gd name="T22" fmla="*/ 8 w 19"/>
                    <a:gd name="T23" fmla="*/ 20 h 21"/>
                    <a:gd name="T24" fmla="*/ 0 w 19"/>
                    <a:gd name="T25" fmla="*/ 21 h 21"/>
                    <a:gd name="T26" fmla="*/ 0 w 19"/>
                    <a:gd name="T27" fmla="*/ 19 h 21"/>
                    <a:gd name="T28" fmla="*/ 0 w 19"/>
                    <a:gd name="T29" fmla="*/ 16 h 21"/>
                    <a:gd name="T30" fmla="*/ 0 w 19"/>
                    <a:gd name="T31" fmla="*/ 14 h 21"/>
                    <a:gd name="T32" fmla="*/ 1 w 19"/>
                    <a:gd name="T33" fmla="*/ 12 h 21"/>
                    <a:gd name="T34" fmla="*/ 3 w 19"/>
                    <a:gd name="T35" fmla="*/ 9 h 21"/>
                    <a:gd name="T36" fmla="*/ 6 w 19"/>
                    <a:gd name="T37" fmla="*/ 7 h 21"/>
                    <a:gd name="T38" fmla="*/ 11 w 19"/>
                    <a:gd name="T39" fmla="*/ 2 h 21"/>
                    <a:gd name="T40" fmla="*/ 11 w 19"/>
                    <a:gd name="T41" fmla="*/ 2 h 21"/>
                    <a:gd name="T42" fmla="*/ 11 w 19"/>
                    <a:gd name="T43" fmla="*/ 1 h 21"/>
                    <a:gd name="T44" fmla="*/ 11 w 19"/>
                    <a:gd name="T45" fmla="*/ 1 h 21"/>
                    <a:gd name="T46" fmla="*/ 11 w 19"/>
                    <a:gd name="T47" fmla="*/ 0 h 21"/>
                    <a:gd name="T48" fmla="*/ 19 w 19"/>
                    <a:gd name="T49" fmla="*/ 0 h 2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9"/>
                    <a:gd name="T76" fmla="*/ 0 h 21"/>
                    <a:gd name="T77" fmla="*/ 19 w 19"/>
                    <a:gd name="T78" fmla="*/ 21 h 2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9" h="21">
                      <a:moveTo>
                        <a:pt x="19" y="0"/>
                      </a:moveTo>
                      <a:lnTo>
                        <a:pt x="19" y="2"/>
                      </a:lnTo>
                      <a:lnTo>
                        <a:pt x="19" y="4"/>
                      </a:lnTo>
                      <a:lnTo>
                        <a:pt x="17" y="6"/>
                      </a:lnTo>
                      <a:lnTo>
                        <a:pt x="16" y="8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8" y="16"/>
                      </a:lnTo>
                      <a:lnTo>
                        <a:pt x="8" y="17"/>
                      </a:lnTo>
                      <a:lnTo>
                        <a:pt x="8" y="18"/>
                      </a:lnTo>
                      <a:lnTo>
                        <a:pt x="8" y="20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1" y="12"/>
                      </a:lnTo>
                      <a:lnTo>
                        <a:pt x="3" y="9"/>
                      </a:lnTo>
                      <a:lnTo>
                        <a:pt x="6" y="7"/>
                      </a:ln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78" name="Freeform 655"/>
                <p:cNvSpPr>
                  <a:spLocks/>
                </p:cNvSpPr>
                <p:nvPr/>
              </p:nvSpPr>
              <p:spPr bwMode="auto">
                <a:xfrm>
                  <a:off x="2496" y="1948"/>
                  <a:ext cx="8" cy="2"/>
                </a:xfrm>
                <a:custGeom>
                  <a:avLst/>
                  <a:gdLst>
                    <a:gd name="T0" fmla="*/ 8 w 8"/>
                    <a:gd name="T1" fmla="*/ 0 h 2"/>
                    <a:gd name="T2" fmla="*/ 8 w 8"/>
                    <a:gd name="T3" fmla="*/ 1 h 2"/>
                    <a:gd name="T4" fmla="*/ 0 w 8"/>
                    <a:gd name="T5" fmla="*/ 1 h 2"/>
                    <a:gd name="T6" fmla="*/ 0 w 8"/>
                    <a:gd name="T7" fmla="*/ 2 h 2"/>
                    <a:gd name="T8" fmla="*/ 8 w 8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8" y="0"/>
                      </a:moveTo>
                      <a:lnTo>
                        <a:pt x="8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79" name="Freeform 656"/>
                <p:cNvSpPr>
                  <a:spLocks/>
                </p:cNvSpPr>
                <p:nvPr/>
              </p:nvSpPr>
              <p:spPr bwMode="auto">
                <a:xfrm>
                  <a:off x="2486" y="1968"/>
                  <a:ext cx="28" cy="24"/>
                </a:xfrm>
                <a:custGeom>
                  <a:avLst/>
                  <a:gdLst>
                    <a:gd name="T0" fmla="*/ 7 w 28"/>
                    <a:gd name="T1" fmla="*/ 0 h 24"/>
                    <a:gd name="T2" fmla="*/ 8 w 28"/>
                    <a:gd name="T3" fmla="*/ 2 h 24"/>
                    <a:gd name="T4" fmla="*/ 10 w 28"/>
                    <a:gd name="T5" fmla="*/ 4 h 24"/>
                    <a:gd name="T6" fmla="*/ 15 w 28"/>
                    <a:gd name="T7" fmla="*/ 8 h 24"/>
                    <a:gd name="T8" fmla="*/ 22 w 28"/>
                    <a:gd name="T9" fmla="*/ 12 h 24"/>
                    <a:gd name="T10" fmla="*/ 26 w 28"/>
                    <a:gd name="T11" fmla="*/ 15 h 24"/>
                    <a:gd name="T12" fmla="*/ 28 w 28"/>
                    <a:gd name="T13" fmla="*/ 19 h 24"/>
                    <a:gd name="T14" fmla="*/ 22 w 28"/>
                    <a:gd name="T15" fmla="*/ 24 h 24"/>
                    <a:gd name="T16" fmla="*/ 19 w 28"/>
                    <a:gd name="T17" fmla="*/ 20 h 24"/>
                    <a:gd name="T18" fmla="*/ 17 w 28"/>
                    <a:gd name="T19" fmla="*/ 19 h 24"/>
                    <a:gd name="T20" fmla="*/ 11 w 28"/>
                    <a:gd name="T21" fmla="*/ 15 h 24"/>
                    <a:gd name="T22" fmla="*/ 5 w 28"/>
                    <a:gd name="T23" fmla="*/ 10 h 24"/>
                    <a:gd name="T24" fmla="*/ 2 w 28"/>
                    <a:gd name="T25" fmla="*/ 7 h 24"/>
                    <a:gd name="T26" fmla="*/ 0 w 28"/>
                    <a:gd name="T27" fmla="*/ 3 h 24"/>
                    <a:gd name="T28" fmla="*/ 7 w 28"/>
                    <a:gd name="T29" fmla="*/ 0 h 2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8"/>
                    <a:gd name="T46" fmla="*/ 0 h 24"/>
                    <a:gd name="T47" fmla="*/ 28 w 28"/>
                    <a:gd name="T48" fmla="*/ 24 h 2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8" h="24">
                      <a:moveTo>
                        <a:pt x="7" y="0"/>
                      </a:moveTo>
                      <a:lnTo>
                        <a:pt x="8" y="2"/>
                      </a:lnTo>
                      <a:lnTo>
                        <a:pt x="10" y="4"/>
                      </a:lnTo>
                      <a:lnTo>
                        <a:pt x="15" y="8"/>
                      </a:lnTo>
                      <a:lnTo>
                        <a:pt x="22" y="12"/>
                      </a:lnTo>
                      <a:lnTo>
                        <a:pt x="26" y="15"/>
                      </a:lnTo>
                      <a:lnTo>
                        <a:pt x="28" y="19"/>
                      </a:lnTo>
                      <a:lnTo>
                        <a:pt x="22" y="24"/>
                      </a:lnTo>
                      <a:lnTo>
                        <a:pt x="19" y="20"/>
                      </a:lnTo>
                      <a:lnTo>
                        <a:pt x="17" y="19"/>
                      </a:lnTo>
                      <a:lnTo>
                        <a:pt x="11" y="15"/>
                      </a:lnTo>
                      <a:lnTo>
                        <a:pt x="5" y="10"/>
                      </a:lnTo>
                      <a:lnTo>
                        <a:pt x="2" y="7"/>
                      </a:lnTo>
                      <a:lnTo>
                        <a:pt x="0" y="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80" name="Freeform 657"/>
                <p:cNvSpPr>
                  <a:spLocks/>
                </p:cNvSpPr>
                <p:nvPr/>
              </p:nvSpPr>
              <p:spPr bwMode="auto">
                <a:xfrm>
                  <a:off x="2485" y="1968"/>
                  <a:ext cx="8" cy="3"/>
                </a:xfrm>
                <a:custGeom>
                  <a:avLst/>
                  <a:gdLst>
                    <a:gd name="T0" fmla="*/ 0 w 8"/>
                    <a:gd name="T1" fmla="*/ 2 h 3"/>
                    <a:gd name="T2" fmla="*/ 1 w 8"/>
                    <a:gd name="T3" fmla="*/ 3 h 3"/>
                    <a:gd name="T4" fmla="*/ 8 w 8"/>
                    <a:gd name="T5" fmla="*/ 0 h 3"/>
                    <a:gd name="T6" fmla="*/ 8 w 8"/>
                    <a:gd name="T7" fmla="*/ 1 h 3"/>
                    <a:gd name="T8" fmla="*/ 0 w 8"/>
                    <a:gd name="T9" fmla="*/ 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0" y="2"/>
                      </a:moveTo>
                      <a:lnTo>
                        <a:pt x="1" y="3"/>
                      </a:lnTo>
                      <a:lnTo>
                        <a:pt x="8" y="0"/>
                      </a:lnTo>
                      <a:lnTo>
                        <a:pt x="8" y="1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81" name="Freeform 658"/>
                <p:cNvSpPr>
                  <a:spLocks/>
                </p:cNvSpPr>
                <p:nvPr/>
              </p:nvSpPr>
              <p:spPr bwMode="auto">
                <a:xfrm>
                  <a:off x="2507" y="1988"/>
                  <a:ext cx="18" cy="22"/>
                </a:xfrm>
                <a:custGeom>
                  <a:avLst/>
                  <a:gdLst>
                    <a:gd name="T0" fmla="*/ 7 w 18"/>
                    <a:gd name="T1" fmla="*/ 0 h 22"/>
                    <a:gd name="T2" fmla="*/ 9 w 18"/>
                    <a:gd name="T3" fmla="*/ 3 h 22"/>
                    <a:gd name="T4" fmla="*/ 10 w 18"/>
                    <a:gd name="T5" fmla="*/ 6 h 22"/>
                    <a:gd name="T6" fmla="*/ 11 w 18"/>
                    <a:gd name="T7" fmla="*/ 11 h 22"/>
                    <a:gd name="T8" fmla="*/ 11 w 18"/>
                    <a:gd name="T9" fmla="*/ 11 h 22"/>
                    <a:gd name="T10" fmla="*/ 12 w 18"/>
                    <a:gd name="T11" fmla="*/ 12 h 22"/>
                    <a:gd name="T12" fmla="*/ 14 w 18"/>
                    <a:gd name="T13" fmla="*/ 14 h 22"/>
                    <a:gd name="T14" fmla="*/ 18 w 18"/>
                    <a:gd name="T15" fmla="*/ 15 h 22"/>
                    <a:gd name="T16" fmla="*/ 15 w 18"/>
                    <a:gd name="T17" fmla="*/ 22 h 22"/>
                    <a:gd name="T18" fmla="*/ 11 w 18"/>
                    <a:gd name="T19" fmla="*/ 21 h 22"/>
                    <a:gd name="T20" fmla="*/ 7 w 18"/>
                    <a:gd name="T21" fmla="*/ 19 h 22"/>
                    <a:gd name="T22" fmla="*/ 5 w 18"/>
                    <a:gd name="T23" fmla="*/ 17 h 22"/>
                    <a:gd name="T24" fmla="*/ 4 w 18"/>
                    <a:gd name="T25" fmla="*/ 13 h 22"/>
                    <a:gd name="T26" fmla="*/ 2 w 18"/>
                    <a:gd name="T27" fmla="*/ 8 h 22"/>
                    <a:gd name="T28" fmla="*/ 1 w 18"/>
                    <a:gd name="T29" fmla="*/ 6 h 22"/>
                    <a:gd name="T30" fmla="*/ 0 w 18"/>
                    <a:gd name="T31" fmla="*/ 3 h 22"/>
                    <a:gd name="T32" fmla="*/ 7 w 18"/>
                    <a:gd name="T33" fmla="*/ 0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22"/>
                    <a:gd name="T53" fmla="*/ 18 w 18"/>
                    <a:gd name="T54" fmla="*/ 22 h 2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22">
                      <a:moveTo>
                        <a:pt x="7" y="0"/>
                      </a:moveTo>
                      <a:lnTo>
                        <a:pt x="9" y="3"/>
                      </a:lnTo>
                      <a:lnTo>
                        <a:pt x="10" y="6"/>
                      </a:lnTo>
                      <a:lnTo>
                        <a:pt x="11" y="11"/>
                      </a:lnTo>
                      <a:lnTo>
                        <a:pt x="12" y="12"/>
                      </a:lnTo>
                      <a:lnTo>
                        <a:pt x="14" y="14"/>
                      </a:lnTo>
                      <a:lnTo>
                        <a:pt x="18" y="15"/>
                      </a:lnTo>
                      <a:lnTo>
                        <a:pt x="15" y="22"/>
                      </a:lnTo>
                      <a:lnTo>
                        <a:pt x="11" y="21"/>
                      </a:lnTo>
                      <a:lnTo>
                        <a:pt x="7" y="19"/>
                      </a:lnTo>
                      <a:lnTo>
                        <a:pt x="5" y="17"/>
                      </a:lnTo>
                      <a:lnTo>
                        <a:pt x="4" y="13"/>
                      </a:lnTo>
                      <a:lnTo>
                        <a:pt x="2" y="8"/>
                      </a:lnTo>
                      <a:lnTo>
                        <a:pt x="1" y="6"/>
                      </a:lnTo>
                      <a:lnTo>
                        <a:pt x="0" y="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82" name="Freeform 659"/>
                <p:cNvSpPr>
                  <a:spLocks/>
                </p:cNvSpPr>
                <p:nvPr/>
              </p:nvSpPr>
              <p:spPr bwMode="auto">
                <a:xfrm>
                  <a:off x="2507" y="1987"/>
                  <a:ext cx="7" cy="5"/>
                </a:xfrm>
                <a:custGeom>
                  <a:avLst/>
                  <a:gdLst>
                    <a:gd name="T0" fmla="*/ 7 w 7"/>
                    <a:gd name="T1" fmla="*/ 0 h 5"/>
                    <a:gd name="T2" fmla="*/ 7 w 7"/>
                    <a:gd name="T3" fmla="*/ 1 h 5"/>
                    <a:gd name="T4" fmla="*/ 0 w 7"/>
                    <a:gd name="T5" fmla="*/ 4 h 5"/>
                    <a:gd name="T6" fmla="*/ 1 w 7"/>
                    <a:gd name="T7" fmla="*/ 5 h 5"/>
                    <a:gd name="T8" fmla="*/ 7 w 7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5"/>
                    <a:gd name="T17" fmla="*/ 7 w 7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5">
                      <a:moveTo>
                        <a:pt x="7" y="0"/>
                      </a:moveTo>
                      <a:lnTo>
                        <a:pt x="7" y="1"/>
                      </a:lnTo>
                      <a:lnTo>
                        <a:pt x="0" y="4"/>
                      </a:lnTo>
                      <a:lnTo>
                        <a:pt x="1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83" name="Freeform 660"/>
                <p:cNvSpPr>
                  <a:spLocks/>
                </p:cNvSpPr>
                <p:nvPr/>
              </p:nvSpPr>
              <p:spPr bwMode="auto">
                <a:xfrm>
                  <a:off x="2522" y="2003"/>
                  <a:ext cx="28" cy="20"/>
                </a:xfrm>
                <a:custGeom>
                  <a:avLst/>
                  <a:gdLst>
                    <a:gd name="T0" fmla="*/ 2 w 28"/>
                    <a:gd name="T1" fmla="*/ 0 h 20"/>
                    <a:gd name="T2" fmla="*/ 10 w 28"/>
                    <a:gd name="T3" fmla="*/ 2 h 20"/>
                    <a:gd name="T4" fmla="*/ 16 w 28"/>
                    <a:gd name="T5" fmla="*/ 5 h 20"/>
                    <a:gd name="T6" fmla="*/ 19 w 28"/>
                    <a:gd name="T7" fmla="*/ 7 h 20"/>
                    <a:gd name="T8" fmla="*/ 23 w 28"/>
                    <a:gd name="T9" fmla="*/ 9 h 20"/>
                    <a:gd name="T10" fmla="*/ 25 w 28"/>
                    <a:gd name="T11" fmla="*/ 11 h 20"/>
                    <a:gd name="T12" fmla="*/ 28 w 28"/>
                    <a:gd name="T13" fmla="*/ 15 h 20"/>
                    <a:gd name="T14" fmla="*/ 22 w 28"/>
                    <a:gd name="T15" fmla="*/ 20 h 20"/>
                    <a:gd name="T16" fmla="*/ 20 w 28"/>
                    <a:gd name="T17" fmla="*/ 17 h 20"/>
                    <a:gd name="T18" fmla="*/ 18 w 28"/>
                    <a:gd name="T19" fmla="*/ 15 h 20"/>
                    <a:gd name="T20" fmla="*/ 15 w 28"/>
                    <a:gd name="T21" fmla="*/ 13 h 20"/>
                    <a:gd name="T22" fmla="*/ 13 w 28"/>
                    <a:gd name="T23" fmla="*/ 12 h 20"/>
                    <a:gd name="T24" fmla="*/ 7 w 28"/>
                    <a:gd name="T25" fmla="*/ 9 h 20"/>
                    <a:gd name="T26" fmla="*/ 0 w 28"/>
                    <a:gd name="T27" fmla="*/ 7 h 20"/>
                    <a:gd name="T28" fmla="*/ 2 w 28"/>
                    <a:gd name="T29" fmla="*/ 0 h 2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8"/>
                    <a:gd name="T46" fmla="*/ 0 h 20"/>
                    <a:gd name="T47" fmla="*/ 28 w 28"/>
                    <a:gd name="T48" fmla="*/ 20 h 2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8" h="20">
                      <a:moveTo>
                        <a:pt x="2" y="0"/>
                      </a:moveTo>
                      <a:lnTo>
                        <a:pt x="10" y="2"/>
                      </a:lnTo>
                      <a:lnTo>
                        <a:pt x="16" y="5"/>
                      </a:lnTo>
                      <a:lnTo>
                        <a:pt x="19" y="7"/>
                      </a:lnTo>
                      <a:lnTo>
                        <a:pt x="23" y="9"/>
                      </a:lnTo>
                      <a:lnTo>
                        <a:pt x="25" y="11"/>
                      </a:lnTo>
                      <a:lnTo>
                        <a:pt x="28" y="15"/>
                      </a:lnTo>
                      <a:lnTo>
                        <a:pt x="22" y="20"/>
                      </a:lnTo>
                      <a:lnTo>
                        <a:pt x="20" y="17"/>
                      </a:lnTo>
                      <a:lnTo>
                        <a:pt x="18" y="15"/>
                      </a:lnTo>
                      <a:lnTo>
                        <a:pt x="15" y="13"/>
                      </a:lnTo>
                      <a:lnTo>
                        <a:pt x="13" y="12"/>
                      </a:lnTo>
                      <a:lnTo>
                        <a:pt x="7" y="9"/>
                      </a:lnTo>
                      <a:lnTo>
                        <a:pt x="0" y="7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84" name="Freeform 661"/>
                <p:cNvSpPr>
                  <a:spLocks/>
                </p:cNvSpPr>
                <p:nvPr/>
              </p:nvSpPr>
              <p:spPr bwMode="auto">
                <a:xfrm>
                  <a:off x="2522" y="2003"/>
                  <a:ext cx="3" cy="7"/>
                </a:xfrm>
                <a:custGeom>
                  <a:avLst/>
                  <a:gdLst>
                    <a:gd name="T0" fmla="*/ 0 w 3"/>
                    <a:gd name="T1" fmla="*/ 7 h 7"/>
                    <a:gd name="T2" fmla="*/ 2 w 3"/>
                    <a:gd name="T3" fmla="*/ 0 h 7"/>
                    <a:gd name="T4" fmla="*/ 3 w 3"/>
                    <a:gd name="T5" fmla="*/ 0 h 7"/>
                    <a:gd name="T6" fmla="*/ 0 w 3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7"/>
                    <a:gd name="T14" fmla="*/ 3 w 3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7">
                      <a:moveTo>
                        <a:pt x="0" y="7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85" name="Freeform 662"/>
                <p:cNvSpPr>
                  <a:spLocks/>
                </p:cNvSpPr>
                <p:nvPr/>
              </p:nvSpPr>
              <p:spPr bwMode="auto">
                <a:xfrm>
                  <a:off x="2544" y="2018"/>
                  <a:ext cx="23" cy="28"/>
                </a:xfrm>
                <a:custGeom>
                  <a:avLst/>
                  <a:gdLst>
                    <a:gd name="T0" fmla="*/ 7 w 23"/>
                    <a:gd name="T1" fmla="*/ 0 h 28"/>
                    <a:gd name="T2" fmla="*/ 11 w 23"/>
                    <a:gd name="T3" fmla="*/ 6 h 28"/>
                    <a:gd name="T4" fmla="*/ 14 w 23"/>
                    <a:gd name="T5" fmla="*/ 13 h 28"/>
                    <a:gd name="T6" fmla="*/ 16 w 23"/>
                    <a:gd name="T7" fmla="*/ 15 h 28"/>
                    <a:gd name="T8" fmla="*/ 18 w 23"/>
                    <a:gd name="T9" fmla="*/ 18 h 28"/>
                    <a:gd name="T10" fmla="*/ 21 w 23"/>
                    <a:gd name="T11" fmla="*/ 20 h 28"/>
                    <a:gd name="T12" fmla="*/ 23 w 23"/>
                    <a:gd name="T13" fmla="*/ 21 h 28"/>
                    <a:gd name="T14" fmla="*/ 19 w 23"/>
                    <a:gd name="T15" fmla="*/ 28 h 28"/>
                    <a:gd name="T16" fmla="*/ 16 w 23"/>
                    <a:gd name="T17" fmla="*/ 26 h 28"/>
                    <a:gd name="T18" fmla="*/ 13 w 23"/>
                    <a:gd name="T19" fmla="*/ 23 h 28"/>
                    <a:gd name="T20" fmla="*/ 10 w 23"/>
                    <a:gd name="T21" fmla="*/ 20 h 28"/>
                    <a:gd name="T22" fmla="*/ 8 w 23"/>
                    <a:gd name="T23" fmla="*/ 17 h 28"/>
                    <a:gd name="T24" fmla="*/ 4 w 23"/>
                    <a:gd name="T25" fmla="*/ 10 h 28"/>
                    <a:gd name="T26" fmla="*/ 0 w 23"/>
                    <a:gd name="T27" fmla="*/ 4 h 28"/>
                    <a:gd name="T28" fmla="*/ 7 w 23"/>
                    <a:gd name="T29" fmla="*/ 0 h 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3"/>
                    <a:gd name="T46" fmla="*/ 0 h 28"/>
                    <a:gd name="T47" fmla="*/ 23 w 23"/>
                    <a:gd name="T48" fmla="*/ 28 h 2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3" h="28">
                      <a:moveTo>
                        <a:pt x="7" y="0"/>
                      </a:moveTo>
                      <a:lnTo>
                        <a:pt x="11" y="6"/>
                      </a:lnTo>
                      <a:lnTo>
                        <a:pt x="14" y="13"/>
                      </a:lnTo>
                      <a:lnTo>
                        <a:pt x="16" y="15"/>
                      </a:lnTo>
                      <a:lnTo>
                        <a:pt x="18" y="18"/>
                      </a:lnTo>
                      <a:lnTo>
                        <a:pt x="21" y="20"/>
                      </a:lnTo>
                      <a:lnTo>
                        <a:pt x="23" y="21"/>
                      </a:lnTo>
                      <a:lnTo>
                        <a:pt x="19" y="28"/>
                      </a:lnTo>
                      <a:lnTo>
                        <a:pt x="16" y="26"/>
                      </a:lnTo>
                      <a:lnTo>
                        <a:pt x="13" y="23"/>
                      </a:lnTo>
                      <a:lnTo>
                        <a:pt x="10" y="20"/>
                      </a:lnTo>
                      <a:lnTo>
                        <a:pt x="8" y="17"/>
                      </a:lnTo>
                      <a:lnTo>
                        <a:pt x="4" y="10"/>
                      </a:lnTo>
                      <a:lnTo>
                        <a:pt x="0" y="4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86" name="Freeform 663"/>
                <p:cNvSpPr>
                  <a:spLocks/>
                </p:cNvSpPr>
                <p:nvPr/>
              </p:nvSpPr>
              <p:spPr bwMode="auto">
                <a:xfrm>
                  <a:off x="2544" y="2018"/>
                  <a:ext cx="7" cy="5"/>
                </a:xfrm>
                <a:custGeom>
                  <a:avLst/>
                  <a:gdLst>
                    <a:gd name="T0" fmla="*/ 6 w 7"/>
                    <a:gd name="T1" fmla="*/ 0 h 5"/>
                    <a:gd name="T2" fmla="*/ 7 w 7"/>
                    <a:gd name="T3" fmla="*/ 0 h 5"/>
                    <a:gd name="T4" fmla="*/ 0 w 7"/>
                    <a:gd name="T5" fmla="*/ 4 h 5"/>
                    <a:gd name="T6" fmla="*/ 0 w 7"/>
                    <a:gd name="T7" fmla="*/ 5 h 5"/>
                    <a:gd name="T8" fmla="*/ 6 w 7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5"/>
                    <a:gd name="T17" fmla="*/ 7 w 7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5">
                      <a:moveTo>
                        <a:pt x="6" y="0"/>
                      </a:move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87" name="Freeform 664"/>
                <p:cNvSpPr>
                  <a:spLocks/>
                </p:cNvSpPr>
                <p:nvPr/>
              </p:nvSpPr>
              <p:spPr bwMode="auto">
                <a:xfrm>
                  <a:off x="2564" y="2039"/>
                  <a:ext cx="35" cy="16"/>
                </a:xfrm>
                <a:custGeom>
                  <a:avLst/>
                  <a:gdLst>
                    <a:gd name="T0" fmla="*/ 3 w 35"/>
                    <a:gd name="T1" fmla="*/ 0 h 16"/>
                    <a:gd name="T2" fmla="*/ 7 w 35"/>
                    <a:gd name="T3" fmla="*/ 1 h 16"/>
                    <a:gd name="T4" fmla="*/ 12 w 35"/>
                    <a:gd name="T5" fmla="*/ 3 h 16"/>
                    <a:gd name="T6" fmla="*/ 22 w 35"/>
                    <a:gd name="T7" fmla="*/ 5 h 16"/>
                    <a:gd name="T8" fmla="*/ 26 w 35"/>
                    <a:gd name="T9" fmla="*/ 6 h 16"/>
                    <a:gd name="T10" fmla="*/ 30 w 35"/>
                    <a:gd name="T11" fmla="*/ 8 h 16"/>
                    <a:gd name="T12" fmla="*/ 33 w 35"/>
                    <a:gd name="T13" fmla="*/ 10 h 16"/>
                    <a:gd name="T14" fmla="*/ 35 w 35"/>
                    <a:gd name="T15" fmla="*/ 14 h 16"/>
                    <a:gd name="T16" fmla="*/ 35 w 35"/>
                    <a:gd name="T17" fmla="*/ 15 h 16"/>
                    <a:gd name="T18" fmla="*/ 27 w 35"/>
                    <a:gd name="T19" fmla="*/ 14 h 16"/>
                    <a:gd name="T20" fmla="*/ 27 w 35"/>
                    <a:gd name="T21" fmla="*/ 14 h 16"/>
                    <a:gd name="T22" fmla="*/ 28 w 35"/>
                    <a:gd name="T23" fmla="*/ 16 h 16"/>
                    <a:gd name="T24" fmla="*/ 26 w 35"/>
                    <a:gd name="T25" fmla="*/ 15 h 16"/>
                    <a:gd name="T26" fmla="*/ 24 w 35"/>
                    <a:gd name="T27" fmla="*/ 14 h 16"/>
                    <a:gd name="T28" fmla="*/ 20 w 35"/>
                    <a:gd name="T29" fmla="*/ 13 h 16"/>
                    <a:gd name="T30" fmla="*/ 10 w 35"/>
                    <a:gd name="T31" fmla="*/ 11 h 16"/>
                    <a:gd name="T32" fmla="*/ 4 w 35"/>
                    <a:gd name="T33" fmla="*/ 9 h 16"/>
                    <a:gd name="T34" fmla="*/ 0 w 35"/>
                    <a:gd name="T35" fmla="*/ 7 h 16"/>
                    <a:gd name="T36" fmla="*/ 3 w 35"/>
                    <a:gd name="T37" fmla="*/ 0 h 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5"/>
                    <a:gd name="T58" fmla="*/ 0 h 16"/>
                    <a:gd name="T59" fmla="*/ 35 w 35"/>
                    <a:gd name="T60" fmla="*/ 16 h 1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5" h="16">
                      <a:moveTo>
                        <a:pt x="3" y="0"/>
                      </a:moveTo>
                      <a:lnTo>
                        <a:pt x="7" y="1"/>
                      </a:lnTo>
                      <a:lnTo>
                        <a:pt x="12" y="3"/>
                      </a:lnTo>
                      <a:lnTo>
                        <a:pt x="22" y="5"/>
                      </a:lnTo>
                      <a:lnTo>
                        <a:pt x="26" y="6"/>
                      </a:lnTo>
                      <a:lnTo>
                        <a:pt x="30" y="8"/>
                      </a:lnTo>
                      <a:lnTo>
                        <a:pt x="33" y="10"/>
                      </a:lnTo>
                      <a:lnTo>
                        <a:pt x="35" y="14"/>
                      </a:lnTo>
                      <a:lnTo>
                        <a:pt x="35" y="15"/>
                      </a:lnTo>
                      <a:lnTo>
                        <a:pt x="27" y="14"/>
                      </a:lnTo>
                      <a:lnTo>
                        <a:pt x="28" y="16"/>
                      </a:lnTo>
                      <a:lnTo>
                        <a:pt x="26" y="15"/>
                      </a:lnTo>
                      <a:lnTo>
                        <a:pt x="24" y="14"/>
                      </a:lnTo>
                      <a:lnTo>
                        <a:pt x="20" y="13"/>
                      </a:lnTo>
                      <a:lnTo>
                        <a:pt x="10" y="11"/>
                      </a:lnTo>
                      <a:lnTo>
                        <a:pt x="4" y="9"/>
                      </a:lnTo>
                      <a:lnTo>
                        <a:pt x="0" y="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88" name="Freeform 665"/>
                <p:cNvSpPr>
                  <a:spLocks/>
                </p:cNvSpPr>
                <p:nvPr/>
              </p:nvSpPr>
              <p:spPr bwMode="auto">
                <a:xfrm>
                  <a:off x="2563" y="2039"/>
                  <a:ext cx="4" cy="7"/>
                </a:xfrm>
                <a:custGeom>
                  <a:avLst/>
                  <a:gdLst>
                    <a:gd name="T0" fmla="*/ 0 w 4"/>
                    <a:gd name="T1" fmla="*/ 7 h 7"/>
                    <a:gd name="T2" fmla="*/ 1 w 4"/>
                    <a:gd name="T3" fmla="*/ 7 h 7"/>
                    <a:gd name="T4" fmla="*/ 4 w 4"/>
                    <a:gd name="T5" fmla="*/ 0 h 7"/>
                    <a:gd name="T6" fmla="*/ 0 w 4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7"/>
                    <a:gd name="T14" fmla="*/ 4 w 4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7">
                      <a:moveTo>
                        <a:pt x="0" y="7"/>
                      </a:moveTo>
                      <a:lnTo>
                        <a:pt x="1" y="7"/>
                      </a:lnTo>
                      <a:lnTo>
                        <a:pt x="4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89" name="Freeform 666"/>
                <p:cNvSpPr>
                  <a:spLocks/>
                </p:cNvSpPr>
                <p:nvPr/>
              </p:nvSpPr>
              <p:spPr bwMode="auto">
                <a:xfrm>
                  <a:off x="2582" y="2052"/>
                  <a:ext cx="17" cy="24"/>
                </a:xfrm>
                <a:custGeom>
                  <a:avLst/>
                  <a:gdLst>
                    <a:gd name="T0" fmla="*/ 17 w 17"/>
                    <a:gd name="T1" fmla="*/ 3 h 24"/>
                    <a:gd name="T2" fmla="*/ 14 w 17"/>
                    <a:gd name="T3" fmla="*/ 9 h 24"/>
                    <a:gd name="T4" fmla="*/ 12 w 17"/>
                    <a:gd name="T5" fmla="*/ 14 h 24"/>
                    <a:gd name="T6" fmla="*/ 9 w 17"/>
                    <a:gd name="T7" fmla="*/ 19 h 24"/>
                    <a:gd name="T8" fmla="*/ 7 w 17"/>
                    <a:gd name="T9" fmla="*/ 24 h 24"/>
                    <a:gd name="T10" fmla="*/ 0 w 17"/>
                    <a:gd name="T11" fmla="*/ 21 h 24"/>
                    <a:gd name="T12" fmla="*/ 2 w 17"/>
                    <a:gd name="T13" fmla="*/ 15 h 24"/>
                    <a:gd name="T14" fmla="*/ 4 w 17"/>
                    <a:gd name="T15" fmla="*/ 10 h 24"/>
                    <a:gd name="T16" fmla="*/ 7 w 17"/>
                    <a:gd name="T17" fmla="*/ 5 h 24"/>
                    <a:gd name="T18" fmla="*/ 9 w 17"/>
                    <a:gd name="T19" fmla="*/ 0 h 24"/>
                    <a:gd name="T20" fmla="*/ 17 w 17"/>
                    <a:gd name="T21" fmla="*/ 3 h 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4"/>
                    <a:gd name="T35" fmla="*/ 17 w 17"/>
                    <a:gd name="T36" fmla="*/ 24 h 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4">
                      <a:moveTo>
                        <a:pt x="17" y="3"/>
                      </a:moveTo>
                      <a:lnTo>
                        <a:pt x="14" y="9"/>
                      </a:lnTo>
                      <a:lnTo>
                        <a:pt x="12" y="14"/>
                      </a:lnTo>
                      <a:lnTo>
                        <a:pt x="9" y="19"/>
                      </a:lnTo>
                      <a:lnTo>
                        <a:pt x="7" y="24"/>
                      </a:lnTo>
                      <a:lnTo>
                        <a:pt x="0" y="21"/>
                      </a:lnTo>
                      <a:lnTo>
                        <a:pt x="2" y="15"/>
                      </a:lnTo>
                      <a:lnTo>
                        <a:pt x="4" y="10"/>
                      </a:lnTo>
                      <a:lnTo>
                        <a:pt x="7" y="5"/>
                      </a:lnTo>
                      <a:lnTo>
                        <a:pt x="9" y="0"/>
                      </a:lnTo>
                      <a:lnTo>
                        <a:pt x="17" y="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90" name="Freeform 667"/>
                <p:cNvSpPr>
                  <a:spLocks/>
                </p:cNvSpPr>
                <p:nvPr/>
              </p:nvSpPr>
              <p:spPr bwMode="auto">
                <a:xfrm>
                  <a:off x="2591" y="2052"/>
                  <a:ext cx="8" cy="3"/>
                </a:xfrm>
                <a:custGeom>
                  <a:avLst/>
                  <a:gdLst>
                    <a:gd name="T0" fmla="*/ 8 w 8"/>
                    <a:gd name="T1" fmla="*/ 2 h 3"/>
                    <a:gd name="T2" fmla="*/ 8 w 8"/>
                    <a:gd name="T3" fmla="*/ 3 h 3"/>
                    <a:gd name="T4" fmla="*/ 0 w 8"/>
                    <a:gd name="T5" fmla="*/ 0 h 3"/>
                    <a:gd name="T6" fmla="*/ 0 w 8"/>
                    <a:gd name="T7" fmla="*/ 1 h 3"/>
                    <a:gd name="T8" fmla="*/ 8 w 8"/>
                    <a:gd name="T9" fmla="*/ 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8" y="2"/>
                      </a:moveTo>
                      <a:lnTo>
                        <a:pt x="8" y="3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91" name="Freeform 668"/>
                <p:cNvSpPr>
                  <a:spLocks/>
                </p:cNvSpPr>
                <p:nvPr/>
              </p:nvSpPr>
              <p:spPr bwMode="auto">
                <a:xfrm>
                  <a:off x="2580" y="2073"/>
                  <a:ext cx="10" cy="31"/>
                </a:xfrm>
                <a:custGeom>
                  <a:avLst/>
                  <a:gdLst>
                    <a:gd name="T0" fmla="*/ 9 w 10"/>
                    <a:gd name="T1" fmla="*/ 2 h 31"/>
                    <a:gd name="T2" fmla="*/ 8 w 10"/>
                    <a:gd name="T3" fmla="*/ 9 h 31"/>
                    <a:gd name="T4" fmla="*/ 8 w 10"/>
                    <a:gd name="T5" fmla="*/ 12 h 31"/>
                    <a:gd name="T6" fmla="*/ 8 w 10"/>
                    <a:gd name="T7" fmla="*/ 15 h 31"/>
                    <a:gd name="T8" fmla="*/ 10 w 10"/>
                    <a:gd name="T9" fmla="*/ 30 h 31"/>
                    <a:gd name="T10" fmla="*/ 2 w 10"/>
                    <a:gd name="T11" fmla="*/ 31 h 31"/>
                    <a:gd name="T12" fmla="*/ 0 w 10"/>
                    <a:gd name="T13" fmla="*/ 16 h 31"/>
                    <a:gd name="T14" fmla="*/ 0 w 10"/>
                    <a:gd name="T15" fmla="*/ 12 h 31"/>
                    <a:gd name="T16" fmla="*/ 0 w 10"/>
                    <a:gd name="T17" fmla="*/ 8 h 31"/>
                    <a:gd name="T18" fmla="*/ 2 w 10"/>
                    <a:gd name="T19" fmla="*/ 0 h 31"/>
                    <a:gd name="T20" fmla="*/ 9 w 10"/>
                    <a:gd name="T21" fmla="*/ 2 h 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"/>
                    <a:gd name="T34" fmla="*/ 0 h 31"/>
                    <a:gd name="T35" fmla="*/ 10 w 10"/>
                    <a:gd name="T36" fmla="*/ 31 h 3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" h="31">
                      <a:moveTo>
                        <a:pt x="9" y="2"/>
                      </a:moveTo>
                      <a:lnTo>
                        <a:pt x="8" y="9"/>
                      </a:lnTo>
                      <a:lnTo>
                        <a:pt x="8" y="12"/>
                      </a:lnTo>
                      <a:lnTo>
                        <a:pt x="8" y="15"/>
                      </a:lnTo>
                      <a:lnTo>
                        <a:pt x="10" y="30"/>
                      </a:lnTo>
                      <a:lnTo>
                        <a:pt x="2" y="31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2" y="0"/>
                      </a:lnTo>
                      <a:lnTo>
                        <a:pt x="9" y="2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92" name="Freeform 669"/>
                <p:cNvSpPr>
                  <a:spLocks/>
                </p:cNvSpPr>
                <p:nvPr/>
              </p:nvSpPr>
              <p:spPr bwMode="auto">
                <a:xfrm>
                  <a:off x="2582" y="2073"/>
                  <a:ext cx="7" cy="3"/>
                </a:xfrm>
                <a:custGeom>
                  <a:avLst/>
                  <a:gdLst>
                    <a:gd name="T0" fmla="*/ 0 w 7"/>
                    <a:gd name="T1" fmla="*/ 0 h 3"/>
                    <a:gd name="T2" fmla="*/ 7 w 7"/>
                    <a:gd name="T3" fmla="*/ 2 h 3"/>
                    <a:gd name="T4" fmla="*/ 7 w 7"/>
                    <a:gd name="T5" fmla="*/ 3 h 3"/>
                    <a:gd name="T6" fmla="*/ 0 w 7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3"/>
                    <a:gd name="T14" fmla="*/ 7 w 7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3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7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93" name="Freeform 670"/>
                <p:cNvSpPr>
                  <a:spLocks/>
                </p:cNvSpPr>
                <p:nvPr/>
              </p:nvSpPr>
              <p:spPr bwMode="auto">
                <a:xfrm>
                  <a:off x="2582" y="2104"/>
                  <a:ext cx="12" cy="43"/>
                </a:xfrm>
                <a:custGeom>
                  <a:avLst/>
                  <a:gdLst>
                    <a:gd name="T0" fmla="*/ 8 w 12"/>
                    <a:gd name="T1" fmla="*/ 0 h 43"/>
                    <a:gd name="T2" fmla="*/ 8 w 12"/>
                    <a:gd name="T3" fmla="*/ 9 h 43"/>
                    <a:gd name="T4" fmla="*/ 9 w 12"/>
                    <a:gd name="T5" fmla="*/ 21 h 43"/>
                    <a:gd name="T6" fmla="*/ 10 w 12"/>
                    <a:gd name="T7" fmla="*/ 32 h 43"/>
                    <a:gd name="T8" fmla="*/ 10 w 12"/>
                    <a:gd name="T9" fmla="*/ 36 h 43"/>
                    <a:gd name="T10" fmla="*/ 12 w 12"/>
                    <a:gd name="T11" fmla="*/ 39 h 43"/>
                    <a:gd name="T12" fmla="*/ 5 w 12"/>
                    <a:gd name="T13" fmla="*/ 43 h 43"/>
                    <a:gd name="T14" fmla="*/ 3 w 12"/>
                    <a:gd name="T15" fmla="*/ 39 h 43"/>
                    <a:gd name="T16" fmla="*/ 2 w 12"/>
                    <a:gd name="T17" fmla="*/ 33 h 43"/>
                    <a:gd name="T18" fmla="*/ 1 w 12"/>
                    <a:gd name="T19" fmla="*/ 21 h 43"/>
                    <a:gd name="T20" fmla="*/ 0 w 12"/>
                    <a:gd name="T21" fmla="*/ 9 h 43"/>
                    <a:gd name="T22" fmla="*/ 0 w 12"/>
                    <a:gd name="T23" fmla="*/ 0 h 43"/>
                    <a:gd name="T24" fmla="*/ 8 w 12"/>
                    <a:gd name="T25" fmla="*/ 0 h 4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"/>
                    <a:gd name="T40" fmla="*/ 0 h 43"/>
                    <a:gd name="T41" fmla="*/ 12 w 12"/>
                    <a:gd name="T42" fmla="*/ 43 h 4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" h="43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9" y="21"/>
                      </a:lnTo>
                      <a:lnTo>
                        <a:pt x="10" y="32"/>
                      </a:lnTo>
                      <a:lnTo>
                        <a:pt x="10" y="36"/>
                      </a:lnTo>
                      <a:lnTo>
                        <a:pt x="12" y="39"/>
                      </a:lnTo>
                      <a:lnTo>
                        <a:pt x="5" y="43"/>
                      </a:lnTo>
                      <a:lnTo>
                        <a:pt x="3" y="39"/>
                      </a:lnTo>
                      <a:lnTo>
                        <a:pt x="2" y="33"/>
                      </a:lnTo>
                      <a:lnTo>
                        <a:pt x="1" y="21"/>
                      </a:ln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94" name="Freeform 671"/>
                <p:cNvSpPr>
                  <a:spLocks/>
                </p:cNvSpPr>
                <p:nvPr/>
              </p:nvSpPr>
              <p:spPr bwMode="auto">
                <a:xfrm>
                  <a:off x="2582" y="2103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8 w 8"/>
                    <a:gd name="T3" fmla="*/ 1 h 1"/>
                    <a:gd name="T4" fmla="*/ 0 w 8"/>
                    <a:gd name="T5" fmla="*/ 1 h 1"/>
                    <a:gd name="T6" fmla="*/ 8 w 8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1"/>
                    <a:gd name="T14" fmla="*/ 8 w 8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1">
                      <a:moveTo>
                        <a:pt x="8" y="0"/>
                      </a:moveTo>
                      <a:lnTo>
                        <a:pt x="8" y="1"/>
                      </a:lnTo>
                      <a:lnTo>
                        <a:pt x="0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95" name="Freeform 672"/>
                <p:cNvSpPr>
                  <a:spLocks/>
                </p:cNvSpPr>
                <p:nvPr/>
              </p:nvSpPr>
              <p:spPr bwMode="auto">
                <a:xfrm>
                  <a:off x="2588" y="2142"/>
                  <a:ext cx="30" cy="31"/>
                </a:xfrm>
                <a:custGeom>
                  <a:avLst/>
                  <a:gdLst>
                    <a:gd name="T0" fmla="*/ 6 w 30"/>
                    <a:gd name="T1" fmla="*/ 0 h 31"/>
                    <a:gd name="T2" fmla="*/ 10 w 30"/>
                    <a:gd name="T3" fmla="*/ 4 h 31"/>
                    <a:gd name="T4" fmla="*/ 14 w 30"/>
                    <a:gd name="T5" fmla="*/ 8 h 31"/>
                    <a:gd name="T6" fmla="*/ 22 w 30"/>
                    <a:gd name="T7" fmla="*/ 15 h 31"/>
                    <a:gd name="T8" fmla="*/ 26 w 30"/>
                    <a:gd name="T9" fmla="*/ 18 h 31"/>
                    <a:gd name="T10" fmla="*/ 29 w 30"/>
                    <a:gd name="T11" fmla="*/ 21 h 31"/>
                    <a:gd name="T12" fmla="*/ 30 w 30"/>
                    <a:gd name="T13" fmla="*/ 25 h 31"/>
                    <a:gd name="T14" fmla="*/ 29 w 30"/>
                    <a:gd name="T15" fmla="*/ 29 h 31"/>
                    <a:gd name="T16" fmla="*/ 28 w 30"/>
                    <a:gd name="T17" fmla="*/ 31 h 31"/>
                    <a:gd name="T18" fmla="*/ 22 w 30"/>
                    <a:gd name="T19" fmla="*/ 26 h 31"/>
                    <a:gd name="T20" fmla="*/ 22 w 30"/>
                    <a:gd name="T21" fmla="*/ 25 h 31"/>
                    <a:gd name="T22" fmla="*/ 22 w 30"/>
                    <a:gd name="T23" fmla="*/ 26 h 31"/>
                    <a:gd name="T24" fmla="*/ 22 w 30"/>
                    <a:gd name="T25" fmla="*/ 25 h 31"/>
                    <a:gd name="T26" fmla="*/ 20 w 30"/>
                    <a:gd name="T27" fmla="*/ 23 h 31"/>
                    <a:gd name="T28" fmla="*/ 17 w 30"/>
                    <a:gd name="T29" fmla="*/ 21 h 31"/>
                    <a:gd name="T30" fmla="*/ 9 w 30"/>
                    <a:gd name="T31" fmla="*/ 14 h 31"/>
                    <a:gd name="T32" fmla="*/ 4 w 30"/>
                    <a:gd name="T33" fmla="*/ 10 h 31"/>
                    <a:gd name="T34" fmla="*/ 0 w 30"/>
                    <a:gd name="T35" fmla="*/ 6 h 31"/>
                    <a:gd name="T36" fmla="*/ 6 w 30"/>
                    <a:gd name="T37" fmla="*/ 0 h 3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0"/>
                    <a:gd name="T58" fmla="*/ 0 h 31"/>
                    <a:gd name="T59" fmla="*/ 30 w 30"/>
                    <a:gd name="T60" fmla="*/ 31 h 3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0" h="31">
                      <a:moveTo>
                        <a:pt x="6" y="0"/>
                      </a:moveTo>
                      <a:lnTo>
                        <a:pt x="10" y="4"/>
                      </a:lnTo>
                      <a:lnTo>
                        <a:pt x="14" y="8"/>
                      </a:lnTo>
                      <a:lnTo>
                        <a:pt x="22" y="15"/>
                      </a:lnTo>
                      <a:lnTo>
                        <a:pt x="26" y="18"/>
                      </a:lnTo>
                      <a:lnTo>
                        <a:pt x="29" y="21"/>
                      </a:lnTo>
                      <a:lnTo>
                        <a:pt x="30" y="25"/>
                      </a:lnTo>
                      <a:lnTo>
                        <a:pt x="29" y="29"/>
                      </a:lnTo>
                      <a:lnTo>
                        <a:pt x="28" y="31"/>
                      </a:lnTo>
                      <a:lnTo>
                        <a:pt x="22" y="26"/>
                      </a:lnTo>
                      <a:lnTo>
                        <a:pt x="22" y="25"/>
                      </a:lnTo>
                      <a:lnTo>
                        <a:pt x="22" y="26"/>
                      </a:lnTo>
                      <a:lnTo>
                        <a:pt x="22" y="25"/>
                      </a:lnTo>
                      <a:lnTo>
                        <a:pt x="20" y="23"/>
                      </a:lnTo>
                      <a:lnTo>
                        <a:pt x="17" y="21"/>
                      </a:lnTo>
                      <a:lnTo>
                        <a:pt x="9" y="14"/>
                      </a:lnTo>
                      <a:lnTo>
                        <a:pt x="4" y="10"/>
                      </a:lnTo>
                      <a:lnTo>
                        <a:pt x="0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96" name="Freeform 673"/>
                <p:cNvSpPr>
                  <a:spLocks/>
                </p:cNvSpPr>
                <p:nvPr/>
              </p:nvSpPr>
              <p:spPr bwMode="auto">
                <a:xfrm>
                  <a:off x="2587" y="2142"/>
                  <a:ext cx="7" cy="6"/>
                </a:xfrm>
                <a:custGeom>
                  <a:avLst/>
                  <a:gdLst>
                    <a:gd name="T0" fmla="*/ 0 w 7"/>
                    <a:gd name="T1" fmla="*/ 5 h 6"/>
                    <a:gd name="T2" fmla="*/ 1 w 7"/>
                    <a:gd name="T3" fmla="*/ 6 h 6"/>
                    <a:gd name="T4" fmla="*/ 7 w 7"/>
                    <a:gd name="T5" fmla="*/ 0 h 6"/>
                    <a:gd name="T6" fmla="*/ 7 w 7"/>
                    <a:gd name="T7" fmla="*/ 1 h 6"/>
                    <a:gd name="T8" fmla="*/ 0 w 7"/>
                    <a:gd name="T9" fmla="*/ 5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"/>
                    <a:gd name="T17" fmla="*/ 7 w 7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">
                      <a:moveTo>
                        <a:pt x="0" y="5"/>
                      </a:moveTo>
                      <a:lnTo>
                        <a:pt x="1" y="6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97" name="Freeform 674"/>
                <p:cNvSpPr>
                  <a:spLocks/>
                </p:cNvSpPr>
                <p:nvPr/>
              </p:nvSpPr>
              <p:spPr bwMode="auto">
                <a:xfrm>
                  <a:off x="2607" y="2167"/>
                  <a:ext cx="9" cy="10"/>
                </a:xfrm>
                <a:custGeom>
                  <a:avLst/>
                  <a:gdLst>
                    <a:gd name="T0" fmla="*/ 9 w 9"/>
                    <a:gd name="T1" fmla="*/ 6 h 10"/>
                    <a:gd name="T2" fmla="*/ 6 w 9"/>
                    <a:gd name="T3" fmla="*/ 10 h 10"/>
                    <a:gd name="T4" fmla="*/ 0 w 9"/>
                    <a:gd name="T5" fmla="*/ 4 h 10"/>
                    <a:gd name="T6" fmla="*/ 3 w 9"/>
                    <a:gd name="T7" fmla="*/ 0 h 10"/>
                    <a:gd name="T8" fmla="*/ 9 w 9"/>
                    <a:gd name="T9" fmla="*/ 6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10"/>
                    <a:gd name="T17" fmla="*/ 9 w 9"/>
                    <a:gd name="T18" fmla="*/ 10 h 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10">
                      <a:moveTo>
                        <a:pt x="9" y="6"/>
                      </a:moveTo>
                      <a:lnTo>
                        <a:pt x="6" y="10"/>
                      </a:ln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9" y="6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98" name="Freeform 675"/>
                <p:cNvSpPr>
                  <a:spLocks/>
                </p:cNvSpPr>
                <p:nvPr/>
              </p:nvSpPr>
              <p:spPr bwMode="auto">
                <a:xfrm>
                  <a:off x="2610" y="2167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0 w 6"/>
                    <a:gd name="T3" fmla="*/ 0 h 6"/>
                    <a:gd name="T4" fmla="*/ 0 w 6"/>
                    <a:gd name="T5" fmla="*/ 1 h 6"/>
                    <a:gd name="T6" fmla="*/ 6 w 6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6" y="6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99" name="Freeform 676"/>
                <p:cNvSpPr>
                  <a:spLocks/>
                </p:cNvSpPr>
                <p:nvPr/>
              </p:nvSpPr>
              <p:spPr bwMode="auto">
                <a:xfrm>
                  <a:off x="2607" y="2171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1 h 6"/>
                    <a:gd name="T4" fmla="*/ 6 w 6"/>
                    <a:gd name="T5" fmla="*/ 5 h 6"/>
                    <a:gd name="T6" fmla="*/ 6 w 6"/>
                    <a:gd name="T7" fmla="*/ 6 h 6"/>
                    <a:gd name="T8" fmla="*/ 0 w 6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6"/>
                    <a:gd name="T17" fmla="*/ 6 w 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6" y="5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00" name="Freeform 677"/>
                <p:cNvSpPr>
                  <a:spLocks/>
                </p:cNvSpPr>
                <p:nvPr/>
              </p:nvSpPr>
              <p:spPr bwMode="auto">
                <a:xfrm>
                  <a:off x="2211" y="1964"/>
                  <a:ext cx="355" cy="381"/>
                </a:xfrm>
                <a:custGeom>
                  <a:avLst/>
                  <a:gdLst>
                    <a:gd name="T0" fmla="*/ 348 w 355"/>
                    <a:gd name="T1" fmla="*/ 153 h 381"/>
                    <a:gd name="T2" fmla="*/ 352 w 355"/>
                    <a:gd name="T3" fmla="*/ 172 h 381"/>
                    <a:gd name="T4" fmla="*/ 355 w 355"/>
                    <a:gd name="T5" fmla="*/ 200 h 381"/>
                    <a:gd name="T6" fmla="*/ 355 w 355"/>
                    <a:gd name="T7" fmla="*/ 219 h 381"/>
                    <a:gd name="T8" fmla="*/ 353 w 355"/>
                    <a:gd name="T9" fmla="*/ 237 h 381"/>
                    <a:gd name="T10" fmla="*/ 347 w 355"/>
                    <a:gd name="T11" fmla="*/ 263 h 381"/>
                    <a:gd name="T12" fmla="*/ 341 w 355"/>
                    <a:gd name="T13" fmla="*/ 279 h 381"/>
                    <a:gd name="T14" fmla="*/ 333 w 355"/>
                    <a:gd name="T15" fmla="*/ 295 h 381"/>
                    <a:gd name="T16" fmla="*/ 325 w 355"/>
                    <a:gd name="T17" fmla="*/ 310 h 381"/>
                    <a:gd name="T18" fmla="*/ 309 w 355"/>
                    <a:gd name="T19" fmla="*/ 330 h 381"/>
                    <a:gd name="T20" fmla="*/ 296 w 355"/>
                    <a:gd name="T21" fmla="*/ 342 h 381"/>
                    <a:gd name="T22" fmla="*/ 283 w 355"/>
                    <a:gd name="T23" fmla="*/ 353 h 381"/>
                    <a:gd name="T24" fmla="*/ 268 w 355"/>
                    <a:gd name="T25" fmla="*/ 362 h 381"/>
                    <a:gd name="T26" fmla="*/ 252 w 355"/>
                    <a:gd name="T27" fmla="*/ 369 h 381"/>
                    <a:gd name="T28" fmla="*/ 235 w 355"/>
                    <a:gd name="T29" fmla="*/ 375 h 381"/>
                    <a:gd name="T30" fmla="*/ 218 w 355"/>
                    <a:gd name="T31" fmla="*/ 379 h 381"/>
                    <a:gd name="T32" fmla="*/ 200 w 355"/>
                    <a:gd name="T33" fmla="*/ 381 h 381"/>
                    <a:gd name="T34" fmla="*/ 183 w 355"/>
                    <a:gd name="T35" fmla="*/ 381 h 381"/>
                    <a:gd name="T36" fmla="*/ 166 w 355"/>
                    <a:gd name="T37" fmla="*/ 379 h 381"/>
                    <a:gd name="T38" fmla="*/ 140 w 355"/>
                    <a:gd name="T39" fmla="*/ 373 h 381"/>
                    <a:gd name="T40" fmla="*/ 115 w 355"/>
                    <a:gd name="T41" fmla="*/ 363 h 381"/>
                    <a:gd name="T42" fmla="*/ 100 w 355"/>
                    <a:gd name="T43" fmla="*/ 355 h 381"/>
                    <a:gd name="T44" fmla="*/ 85 w 355"/>
                    <a:gd name="T45" fmla="*/ 345 h 381"/>
                    <a:gd name="T46" fmla="*/ 71 w 355"/>
                    <a:gd name="T47" fmla="*/ 333 h 381"/>
                    <a:gd name="T48" fmla="*/ 57 w 355"/>
                    <a:gd name="T49" fmla="*/ 321 h 381"/>
                    <a:gd name="T50" fmla="*/ 40 w 355"/>
                    <a:gd name="T51" fmla="*/ 299 h 381"/>
                    <a:gd name="T52" fmla="*/ 29 w 355"/>
                    <a:gd name="T53" fmla="*/ 283 h 381"/>
                    <a:gd name="T54" fmla="*/ 20 w 355"/>
                    <a:gd name="T55" fmla="*/ 266 h 381"/>
                    <a:gd name="T56" fmla="*/ 12 w 355"/>
                    <a:gd name="T57" fmla="*/ 247 h 381"/>
                    <a:gd name="T58" fmla="*/ 4 w 355"/>
                    <a:gd name="T59" fmla="*/ 219 h 381"/>
                    <a:gd name="T60" fmla="*/ 0 w 355"/>
                    <a:gd name="T61" fmla="*/ 191 h 381"/>
                    <a:gd name="T62" fmla="*/ 0 w 355"/>
                    <a:gd name="T63" fmla="*/ 172 h 381"/>
                    <a:gd name="T64" fmla="*/ 1 w 355"/>
                    <a:gd name="T65" fmla="*/ 154 h 381"/>
                    <a:gd name="T66" fmla="*/ 4 w 355"/>
                    <a:gd name="T67" fmla="*/ 136 h 381"/>
                    <a:gd name="T68" fmla="*/ 11 w 355"/>
                    <a:gd name="T69" fmla="*/ 110 h 381"/>
                    <a:gd name="T70" fmla="*/ 17 w 355"/>
                    <a:gd name="T71" fmla="*/ 94 h 381"/>
                    <a:gd name="T72" fmla="*/ 26 w 355"/>
                    <a:gd name="T73" fmla="*/ 79 h 381"/>
                    <a:gd name="T74" fmla="*/ 41 w 355"/>
                    <a:gd name="T75" fmla="*/ 58 h 381"/>
                    <a:gd name="T76" fmla="*/ 52 w 355"/>
                    <a:gd name="T77" fmla="*/ 45 h 381"/>
                    <a:gd name="T78" fmla="*/ 65 w 355"/>
                    <a:gd name="T79" fmla="*/ 34 h 381"/>
                    <a:gd name="T80" fmla="*/ 79 w 355"/>
                    <a:gd name="T81" fmla="*/ 24 h 381"/>
                    <a:gd name="T82" fmla="*/ 95 w 355"/>
                    <a:gd name="T83" fmla="*/ 16 h 381"/>
                    <a:gd name="T84" fmla="*/ 111 w 355"/>
                    <a:gd name="T85" fmla="*/ 9 h 381"/>
                    <a:gd name="T86" fmla="*/ 128 w 355"/>
                    <a:gd name="T87" fmla="*/ 4 h 381"/>
                    <a:gd name="T88" fmla="*/ 146 w 355"/>
                    <a:gd name="T89" fmla="*/ 1 h 381"/>
                    <a:gd name="T90" fmla="*/ 163 w 355"/>
                    <a:gd name="T91" fmla="*/ 0 h 381"/>
                    <a:gd name="T92" fmla="*/ 181 w 355"/>
                    <a:gd name="T93" fmla="*/ 1 h 381"/>
                    <a:gd name="T94" fmla="*/ 198 w 355"/>
                    <a:gd name="T95" fmla="*/ 4 h 381"/>
                    <a:gd name="T96" fmla="*/ 231 w 355"/>
                    <a:gd name="T97" fmla="*/ 15 h 381"/>
                    <a:gd name="T98" fmla="*/ 247 w 355"/>
                    <a:gd name="T99" fmla="*/ 22 h 381"/>
                    <a:gd name="T100" fmla="*/ 263 w 355"/>
                    <a:gd name="T101" fmla="*/ 32 h 381"/>
                    <a:gd name="T102" fmla="*/ 277 w 355"/>
                    <a:gd name="T103" fmla="*/ 42 h 381"/>
                    <a:gd name="T104" fmla="*/ 291 w 355"/>
                    <a:gd name="T105" fmla="*/ 55 h 381"/>
                    <a:gd name="T106" fmla="*/ 304 w 355"/>
                    <a:gd name="T107" fmla="*/ 68 h 381"/>
                    <a:gd name="T108" fmla="*/ 321 w 355"/>
                    <a:gd name="T109" fmla="*/ 91 h 381"/>
                    <a:gd name="T110" fmla="*/ 330 w 355"/>
                    <a:gd name="T111" fmla="*/ 107 h 381"/>
                    <a:gd name="T112" fmla="*/ 339 w 355"/>
                    <a:gd name="T113" fmla="*/ 125 h 38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55"/>
                    <a:gd name="T172" fmla="*/ 0 h 381"/>
                    <a:gd name="T173" fmla="*/ 355 w 355"/>
                    <a:gd name="T174" fmla="*/ 381 h 38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55" h="381">
                      <a:moveTo>
                        <a:pt x="342" y="134"/>
                      </a:moveTo>
                      <a:lnTo>
                        <a:pt x="348" y="153"/>
                      </a:lnTo>
                      <a:lnTo>
                        <a:pt x="351" y="163"/>
                      </a:lnTo>
                      <a:lnTo>
                        <a:pt x="352" y="172"/>
                      </a:lnTo>
                      <a:lnTo>
                        <a:pt x="355" y="191"/>
                      </a:lnTo>
                      <a:lnTo>
                        <a:pt x="355" y="200"/>
                      </a:lnTo>
                      <a:lnTo>
                        <a:pt x="355" y="209"/>
                      </a:lnTo>
                      <a:lnTo>
                        <a:pt x="355" y="219"/>
                      </a:lnTo>
                      <a:lnTo>
                        <a:pt x="354" y="228"/>
                      </a:lnTo>
                      <a:lnTo>
                        <a:pt x="353" y="237"/>
                      </a:lnTo>
                      <a:lnTo>
                        <a:pt x="351" y="246"/>
                      </a:lnTo>
                      <a:lnTo>
                        <a:pt x="347" y="263"/>
                      </a:lnTo>
                      <a:lnTo>
                        <a:pt x="344" y="271"/>
                      </a:lnTo>
                      <a:lnTo>
                        <a:pt x="341" y="279"/>
                      </a:lnTo>
                      <a:lnTo>
                        <a:pt x="337" y="287"/>
                      </a:lnTo>
                      <a:lnTo>
                        <a:pt x="333" y="295"/>
                      </a:lnTo>
                      <a:lnTo>
                        <a:pt x="329" y="303"/>
                      </a:lnTo>
                      <a:lnTo>
                        <a:pt x="325" y="310"/>
                      </a:lnTo>
                      <a:lnTo>
                        <a:pt x="314" y="324"/>
                      </a:lnTo>
                      <a:lnTo>
                        <a:pt x="309" y="330"/>
                      </a:lnTo>
                      <a:lnTo>
                        <a:pt x="303" y="336"/>
                      </a:lnTo>
                      <a:lnTo>
                        <a:pt x="296" y="342"/>
                      </a:lnTo>
                      <a:lnTo>
                        <a:pt x="290" y="348"/>
                      </a:lnTo>
                      <a:lnTo>
                        <a:pt x="283" y="353"/>
                      </a:lnTo>
                      <a:lnTo>
                        <a:pt x="276" y="357"/>
                      </a:lnTo>
                      <a:lnTo>
                        <a:pt x="268" y="362"/>
                      </a:lnTo>
                      <a:lnTo>
                        <a:pt x="260" y="366"/>
                      </a:lnTo>
                      <a:lnTo>
                        <a:pt x="252" y="369"/>
                      </a:lnTo>
                      <a:lnTo>
                        <a:pt x="244" y="373"/>
                      </a:lnTo>
                      <a:lnTo>
                        <a:pt x="235" y="375"/>
                      </a:lnTo>
                      <a:lnTo>
                        <a:pt x="226" y="377"/>
                      </a:lnTo>
                      <a:lnTo>
                        <a:pt x="218" y="379"/>
                      </a:lnTo>
                      <a:lnTo>
                        <a:pt x="209" y="380"/>
                      </a:lnTo>
                      <a:lnTo>
                        <a:pt x="200" y="381"/>
                      </a:lnTo>
                      <a:lnTo>
                        <a:pt x="192" y="381"/>
                      </a:lnTo>
                      <a:lnTo>
                        <a:pt x="183" y="381"/>
                      </a:lnTo>
                      <a:lnTo>
                        <a:pt x="174" y="380"/>
                      </a:lnTo>
                      <a:lnTo>
                        <a:pt x="166" y="379"/>
                      </a:lnTo>
                      <a:lnTo>
                        <a:pt x="157" y="378"/>
                      </a:lnTo>
                      <a:lnTo>
                        <a:pt x="140" y="373"/>
                      </a:lnTo>
                      <a:lnTo>
                        <a:pt x="124" y="367"/>
                      </a:lnTo>
                      <a:lnTo>
                        <a:pt x="115" y="363"/>
                      </a:lnTo>
                      <a:lnTo>
                        <a:pt x="108" y="359"/>
                      </a:lnTo>
                      <a:lnTo>
                        <a:pt x="100" y="355"/>
                      </a:lnTo>
                      <a:lnTo>
                        <a:pt x="92" y="350"/>
                      </a:lnTo>
                      <a:lnTo>
                        <a:pt x="85" y="345"/>
                      </a:lnTo>
                      <a:lnTo>
                        <a:pt x="78" y="339"/>
                      </a:lnTo>
                      <a:lnTo>
                        <a:pt x="71" y="333"/>
                      </a:lnTo>
                      <a:lnTo>
                        <a:pt x="64" y="327"/>
                      </a:lnTo>
                      <a:lnTo>
                        <a:pt x="57" y="321"/>
                      </a:lnTo>
                      <a:lnTo>
                        <a:pt x="51" y="314"/>
                      </a:lnTo>
                      <a:lnTo>
                        <a:pt x="40" y="299"/>
                      </a:lnTo>
                      <a:lnTo>
                        <a:pt x="34" y="291"/>
                      </a:lnTo>
                      <a:lnTo>
                        <a:pt x="29" y="283"/>
                      </a:lnTo>
                      <a:lnTo>
                        <a:pt x="24" y="274"/>
                      </a:lnTo>
                      <a:lnTo>
                        <a:pt x="20" y="266"/>
                      </a:lnTo>
                      <a:lnTo>
                        <a:pt x="16" y="257"/>
                      </a:lnTo>
                      <a:lnTo>
                        <a:pt x="12" y="247"/>
                      </a:lnTo>
                      <a:lnTo>
                        <a:pt x="7" y="228"/>
                      </a:lnTo>
                      <a:lnTo>
                        <a:pt x="4" y="219"/>
                      </a:lnTo>
                      <a:lnTo>
                        <a:pt x="2" y="210"/>
                      </a:lnTo>
                      <a:lnTo>
                        <a:pt x="0" y="191"/>
                      </a:lnTo>
                      <a:lnTo>
                        <a:pt x="0" y="181"/>
                      </a:lnTo>
                      <a:lnTo>
                        <a:pt x="0" y="172"/>
                      </a:lnTo>
                      <a:lnTo>
                        <a:pt x="0" y="163"/>
                      </a:lnTo>
                      <a:lnTo>
                        <a:pt x="1" y="154"/>
                      </a:lnTo>
                      <a:lnTo>
                        <a:pt x="2" y="145"/>
                      </a:lnTo>
                      <a:lnTo>
                        <a:pt x="4" y="136"/>
                      </a:lnTo>
                      <a:lnTo>
                        <a:pt x="8" y="119"/>
                      </a:lnTo>
                      <a:lnTo>
                        <a:pt x="11" y="110"/>
                      </a:lnTo>
                      <a:lnTo>
                        <a:pt x="14" y="102"/>
                      </a:lnTo>
                      <a:lnTo>
                        <a:pt x="17" y="94"/>
                      </a:lnTo>
                      <a:lnTo>
                        <a:pt x="21" y="86"/>
                      </a:lnTo>
                      <a:lnTo>
                        <a:pt x="26" y="79"/>
                      </a:lnTo>
                      <a:lnTo>
                        <a:pt x="30" y="72"/>
                      </a:lnTo>
                      <a:lnTo>
                        <a:pt x="41" y="58"/>
                      </a:lnTo>
                      <a:lnTo>
                        <a:pt x="46" y="51"/>
                      </a:lnTo>
                      <a:lnTo>
                        <a:pt x="52" y="45"/>
                      </a:lnTo>
                      <a:lnTo>
                        <a:pt x="59" y="40"/>
                      </a:lnTo>
                      <a:lnTo>
                        <a:pt x="65" y="34"/>
                      </a:lnTo>
                      <a:lnTo>
                        <a:pt x="72" y="29"/>
                      </a:lnTo>
                      <a:lnTo>
                        <a:pt x="79" y="24"/>
                      </a:lnTo>
                      <a:lnTo>
                        <a:pt x="87" y="20"/>
                      </a:lnTo>
                      <a:lnTo>
                        <a:pt x="95" y="16"/>
                      </a:lnTo>
                      <a:lnTo>
                        <a:pt x="103" y="12"/>
                      </a:lnTo>
                      <a:lnTo>
                        <a:pt x="111" y="9"/>
                      </a:lnTo>
                      <a:lnTo>
                        <a:pt x="120" y="6"/>
                      </a:lnTo>
                      <a:lnTo>
                        <a:pt x="128" y="4"/>
                      </a:lnTo>
                      <a:lnTo>
                        <a:pt x="137" y="3"/>
                      </a:lnTo>
                      <a:lnTo>
                        <a:pt x="146" y="1"/>
                      </a:lnTo>
                      <a:lnTo>
                        <a:pt x="155" y="1"/>
                      </a:lnTo>
                      <a:lnTo>
                        <a:pt x="163" y="0"/>
                      </a:lnTo>
                      <a:lnTo>
                        <a:pt x="172" y="1"/>
                      </a:lnTo>
                      <a:lnTo>
                        <a:pt x="181" y="1"/>
                      </a:lnTo>
                      <a:lnTo>
                        <a:pt x="189" y="2"/>
                      </a:lnTo>
                      <a:lnTo>
                        <a:pt x="198" y="4"/>
                      </a:lnTo>
                      <a:lnTo>
                        <a:pt x="215" y="9"/>
                      </a:lnTo>
                      <a:lnTo>
                        <a:pt x="231" y="15"/>
                      </a:lnTo>
                      <a:lnTo>
                        <a:pt x="239" y="18"/>
                      </a:lnTo>
                      <a:lnTo>
                        <a:pt x="247" y="22"/>
                      </a:lnTo>
                      <a:lnTo>
                        <a:pt x="255" y="27"/>
                      </a:lnTo>
                      <a:lnTo>
                        <a:pt x="263" y="32"/>
                      </a:lnTo>
                      <a:lnTo>
                        <a:pt x="270" y="37"/>
                      </a:lnTo>
                      <a:lnTo>
                        <a:pt x="277" y="42"/>
                      </a:lnTo>
                      <a:lnTo>
                        <a:pt x="284" y="48"/>
                      </a:lnTo>
                      <a:lnTo>
                        <a:pt x="291" y="55"/>
                      </a:lnTo>
                      <a:lnTo>
                        <a:pt x="298" y="61"/>
                      </a:lnTo>
                      <a:lnTo>
                        <a:pt x="304" y="68"/>
                      </a:lnTo>
                      <a:lnTo>
                        <a:pt x="315" y="83"/>
                      </a:lnTo>
                      <a:lnTo>
                        <a:pt x="321" y="91"/>
                      </a:lnTo>
                      <a:lnTo>
                        <a:pt x="326" y="99"/>
                      </a:lnTo>
                      <a:lnTo>
                        <a:pt x="330" y="107"/>
                      </a:lnTo>
                      <a:lnTo>
                        <a:pt x="335" y="116"/>
                      </a:lnTo>
                      <a:lnTo>
                        <a:pt x="339" y="125"/>
                      </a:lnTo>
                      <a:lnTo>
                        <a:pt x="342" y="134"/>
                      </a:lnTo>
                      <a:close/>
                    </a:path>
                  </a:pathLst>
                </a:custGeom>
                <a:solidFill>
                  <a:srgbClr val="99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01" name="Freeform 678"/>
                <p:cNvSpPr>
                  <a:spLocks/>
                </p:cNvSpPr>
                <p:nvPr/>
              </p:nvSpPr>
              <p:spPr bwMode="auto">
                <a:xfrm>
                  <a:off x="2453" y="2097"/>
                  <a:ext cx="117" cy="243"/>
                </a:xfrm>
                <a:custGeom>
                  <a:avLst/>
                  <a:gdLst>
                    <a:gd name="T0" fmla="*/ 104 w 117"/>
                    <a:gd name="T1" fmla="*/ 0 h 243"/>
                    <a:gd name="T2" fmla="*/ 110 w 117"/>
                    <a:gd name="T3" fmla="*/ 19 h 243"/>
                    <a:gd name="T4" fmla="*/ 112 w 117"/>
                    <a:gd name="T5" fmla="*/ 29 h 243"/>
                    <a:gd name="T6" fmla="*/ 114 w 117"/>
                    <a:gd name="T7" fmla="*/ 39 h 243"/>
                    <a:gd name="T8" fmla="*/ 117 w 117"/>
                    <a:gd name="T9" fmla="*/ 58 h 243"/>
                    <a:gd name="T10" fmla="*/ 117 w 117"/>
                    <a:gd name="T11" fmla="*/ 67 h 243"/>
                    <a:gd name="T12" fmla="*/ 117 w 117"/>
                    <a:gd name="T13" fmla="*/ 76 h 243"/>
                    <a:gd name="T14" fmla="*/ 117 w 117"/>
                    <a:gd name="T15" fmla="*/ 86 h 243"/>
                    <a:gd name="T16" fmla="*/ 116 w 117"/>
                    <a:gd name="T17" fmla="*/ 95 h 243"/>
                    <a:gd name="T18" fmla="*/ 115 w 117"/>
                    <a:gd name="T19" fmla="*/ 104 h 243"/>
                    <a:gd name="T20" fmla="*/ 113 w 117"/>
                    <a:gd name="T21" fmla="*/ 114 h 243"/>
                    <a:gd name="T22" fmla="*/ 109 w 117"/>
                    <a:gd name="T23" fmla="*/ 131 h 243"/>
                    <a:gd name="T24" fmla="*/ 106 w 117"/>
                    <a:gd name="T25" fmla="*/ 140 h 243"/>
                    <a:gd name="T26" fmla="*/ 103 w 117"/>
                    <a:gd name="T27" fmla="*/ 148 h 243"/>
                    <a:gd name="T28" fmla="*/ 99 w 117"/>
                    <a:gd name="T29" fmla="*/ 156 h 243"/>
                    <a:gd name="T30" fmla="*/ 95 w 117"/>
                    <a:gd name="T31" fmla="*/ 164 h 243"/>
                    <a:gd name="T32" fmla="*/ 90 w 117"/>
                    <a:gd name="T33" fmla="*/ 172 h 243"/>
                    <a:gd name="T34" fmla="*/ 86 w 117"/>
                    <a:gd name="T35" fmla="*/ 179 h 243"/>
                    <a:gd name="T36" fmla="*/ 75 w 117"/>
                    <a:gd name="T37" fmla="*/ 193 h 243"/>
                    <a:gd name="T38" fmla="*/ 69 w 117"/>
                    <a:gd name="T39" fmla="*/ 200 h 243"/>
                    <a:gd name="T40" fmla="*/ 63 w 117"/>
                    <a:gd name="T41" fmla="*/ 206 h 243"/>
                    <a:gd name="T42" fmla="*/ 57 w 117"/>
                    <a:gd name="T43" fmla="*/ 212 h 243"/>
                    <a:gd name="T44" fmla="*/ 50 w 117"/>
                    <a:gd name="T45" fmla="*/ 218 h 243"/>
                    <a:gd name="T46" fmla="*/ 43 w 117"/>
                    <a:gd name="T47" fmla="*/ 223 h 243"/>
                    <a:gd name="T48" fmla="*/ 36 w 117"/>
                    <a:gd name="T49" fmla="*/ 228 h 243"/>
                    <a:gd name="T50" fmla="*/ 28 w 117"/>
                    <a:gd name="T51" fmla="*/ 232 h 243"/>
                    <a:gd name="T52" fmla="*/ 20 w 117"/>
                    <a:gd name="T53" fmla="*/ 236 h 243"/>
                    <a:gd name="T54" fmla="*/ 12 w 117"/>
                    <a:gd name="T55" fmla="*/ 240 h 243"/>
                    <a:gd name="T56" fmla="*/ 3 w 117"/>
                    <a:gd name="T57" fmla="*/ 243 h 243"/>
                    <a:gd name="T58" fmla="*/ 0 w 117"/>
                    <a:gd name="T59" fmla="*/ 236 h 243"/>
                    <a:gd name="T60" fmla="*/ 8 w 117"/>
                    <a:gd name="T61" fmla="*/ 233 h 243"/>
                    <a:gd name="T62" fmla="*/ 16 w 117"/>
                    <a:gd name="T63" fmla="*/ 229 h 243"/>
                    <a:gd name="T64" fmla="*/ 24 w 117"/>
                    <a:gd name="T65" fmla="*/ 225 h 243"/>
                    <a:gd name="T66" fmla="*/ 31 w 117"/>
                    <a:gd name="T67" fmla="*/ 221 h 243"/>
                    <a:gd name="T68" fmla="*/ 38 w 117"/>
                    <a:gd name="T69" fmla="*/ 216 h 243"/>
                    <a:gd name="T70" fmla="*/ 45 w 117"/>
                    <a:gd name="T71" fmla="*/ 212 h 243"/>
                    <a:gd name="T72" fmla="*/ 52 w 117"/>
                    <a:gd name="T73" fmla="*/ 206 h 243"/>
                    <a:gd name="T74" fmla="*/ 58 w 117"/>
                    <a:gd name="T75" fmla="*/ 201 h 243"/>
                    <a:gd name="T76" fmla="*/ 64 w 117"/>
                    <a:gd name="T77" fmla="*/ 194 h 243"/>
                    <a:gd name="T78" fmla="*/ 69 w 117"/>
                    <a:gd name="T79" fmla="*/ 188 h 243"/>
                    <a:gd name="T80" fmla="*/ 79 w 117"/>
                    <a:gd name="T81" fmla="*/ 175 h 243"/>
                    <a:gd name="T82" fmla="*/ 84 w 117"/>
                    <a:gd name="T83" fmla="*/ 168 h 243"/>
                    <a:gd name="T84" fmla="*/ 88 w 117"/>
                    <a:gd name="T85" fmla="*/ 160 h 243"/>
                    <a:gd name="T86" fmla="*/ 92 w 117"/>
                    <a:gd name="T87" fmla="*/ 153 h 243"/>
                    <a:gd name="T88" fmla="*/ 95 w 117"/>
                    <a:gd name="T89" fmla="*/ 145 h 243"/>
                    <a:gd name="T90" fmla="*/ 98 w 117"/>
                    <a:gd name="T91" fmla="*/ 137 h 243"/>
                    <a:gd name="T92" fmla="*/ 101 w 117"/>
                    <a:gd name="T93" fmla="*/ 129 h 243"/>
                    <a:gd name="T94" fmla="*/ 105 w 117"/>
                    <a:gd name="T95" fmla="*/ 112 h 243"/>
                    <a:gd name="T96" fmla="*/ 107 w 117"/>
                    <a:gd name="T97" fmla="*/ 103 h 243"/>
                    <a:gd name="T98" fmla="*/ 108 w 117"/>
                    <a:gd name="T99" fmla="*/ 95 h 243"/>
                    <a:gd name="T100" fmla="*/ 109 w 117"/>
                    <a:gd name="T101" fmla="*/ 85 h 243"/>
                    <a:gd name="T102" fmla="*/ 109 w 117"/>
                    <a:gd name="T103" fmla="*/ 76 h 243"/>
                    <a:gd name="T104" fmla="*/ 109 w 117"/>
                    <a:gd name="T105" fmla="*/ 67 h 243"/>
                    <a:gd name="T106" fmla="*/ 109 w 117"/>
                    <a:gd name="T107" fmla="*/ 58 h 243"/>
                    <a:gd name="T108" fmla="*/ 106 w 117"/>
                    <a:gd name="T109" fmla="*/ 40 h 243"/>
                    <a:gd name="T110" fmla="*/ 105 w 117"/>
                    <a:gd name="T111" fmla="*/ 31 h 243"/>
                    <a:gd name="T112" fmla="*/ 102 w 117"/>
                    <a:gd name="T113" fmla="*/ 21 h 243"/>
                    <a:gd name="T114" fmla="*/ 96 w 117"/>
                    <a:gd name="T115" fmla="*/ 3 h 243"/>
                    <a:gd name="T116" fmla="*/ 104 w 117"/>
                    <a:gd name="T117" fmla="*/ 0 h 24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17"/>
                    <a:gd name="T178" fmla="*/ 0 h 243"/>
                    <a:gd name="T179" fmla="*/ 117 w 117"/>
                    <a:gd name="T180" fmla="*/ 243 h 24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17" h="243">
                      <a:moveTo>
                        <a:pt x="104" y="0"/>
                      </a:moveTo>
                      <a:lnTo>
                        <a:pt x="110" y="19"/>
                      </a:lnTo>
                      <a:lnTo>
                        <a:pt x="112" y="29"/>
                      </a:lnTo>
                      <a:lnTo>
                        <a:pt x="114" y="39"/>
                      </a:lnTo>
                      <a:lnTo>
                        <a:pt x="117" y="58"/>
                      </a:lnTo>
                      <a:lnTo>
                        <a:pt x="117" y="67"/>
                      </a:lnTo>
                      <a:lnTo>
                        <a:pt x="117" y="76"/>
                      </a:lnTo>
                      <a:lnTo>
                        <a:pt x="117" y="86"/>
                      </a:lnTo>
                      <a:lnTo>
                        <a:pt x="116" y="95"/>
                      </a:lnTo>
                      <a:lnTo>
                        <a:pt x="115" y="104"/>
                      </a:lnTo>
                      <a:lnTo>
                        <a:pt x="113" y="114"/>
                      </a:lnTo>
                      <a:lnTo>
                        <a:pt x="109" y="131"/>
                      </a:lnTo>
                      <a:lnTo>
                        <a:pt x="106" y="140"/>
                      </a:lnTo>
                      <a:lnTo>
                        <a:pt x="103" y="148"/>
                      </a:lnTo>
                      <a:lnTo>
                        <a:pt x="99" y="156"/>
                      </a:lnTo>
                      <a:lnTo>
                        <a:pt x="95" y="164"/>
                      </a:lnTo>
                      <a:lnTo>
                        <a:pt x="90" y="172"/>
                      </a:lnTo>
                      <a:lnTo>
                        <a:pt x="86" y="179"/>
                      </a:lnTo>
                      <a:lnTo>
                        <a:pt x="75" y="193"/>
                      </a:lnTo>
                      <a:lnTo>
                        <a:pt x="69" y="200"/>
                      </a:lnTo>
                      <a:lnTo>
                        <a:pt x="63" y="206"/>
                      </a:lnTo>
                      <a:lnTo>
                        <a:pt x="57" y="212"/>
                      </a:lnTo>
                      <a:lnTo>
                        <a:pt x="50" y="218"/>
                      </a:lnTo>
                      <a:lnTo>
                        <a:pt x="43" y="223"/>
                      </a:lnTo>
                      <a:lnTo>
                        <a:pt x="36" y="228"/>
                      </a:lnTo>
                      <a:lnTo>
                        <a:pt x="28" y="232"/>
                      </a:lnTo>
                      <a:lnTo>
                        <a:pt x="20" y="236"/>
                      </a:lnTo>
                      <a:lnTo>
                        <a:pt x="12" y="240"/>
                      </a:lnTo>
                      <a:lnTo>
                        <a:pt x="3" y="243"/>
                      </a:lnTo>
                      <a:lnTo>
                        <a:pt x="0" y="236"/>
                      </a:lnTo>
                      <a:lnTo>
                        <a:pt x="8" y="233"/>
                      </a:lnTo>
                      <a:lnTo>
                        <a:pt x="16" y="229"/>
                      </a:lnTo>
                      <a:lnTo>
                        <a:pt x="24" y="225"/>
                      </a:lnTo>
                      <a:lnTo>
                        <a:pt x="31" y="221"/>
                      </a:lnTo>
                      <a:lnTo>
                        <a:pt x="38" y="216"/>
                      </a:lnTo>
                      <a:lnTo>
                        <a:pt x="45" y="212"/>
                      </a:lnTo>
                      <a:lnTo>
                        <a:pt x="52" y="206"/>
                      </a:lnTo>
                      <a:lnTo>
                        <a:pt x="58" y="201"/>
                      </a:lnTo>
                      <a:lnTo>
                        <a:pt x="64" y="194"/>
                      </a:lnTo>
                      <a:lnTo>
                        <a:pt x="69" y="188"/>
                      </a:lnTo>
                      <a:lnTo>
                        <a:pt x="79" y="175"/>
                      </a:lnTo>
                      <a:lnTo>
                        <a:pt x="84" y="168"/>
                      </a:lnTo>
                      <a:lnTo>
                        <a:pt x="88" y="160"/>
                      </a:lnTo>
                      <a:lnTo>
                        <a:pt x="92" y="153"/>
                      </a:lnTo>
                      <a:lnTo>
                        <a:pt x="95" y="145"/>
                      </a:lnTo>
                      <a:lnTo>
                        <a:pt x="98" y="137"/>
                      </a:lnTo>
                      <a:lnTo>
                        <a:pt x="101" y="129"/>
                      </a:lnTo>
                      <a:lnTo>
                        <a:pt x="105" y="112"/>
                      </a:lnTo>
                      <a:lnTo>
                        <a:pt x="107" y="103"/>
                      </a:lnTo>
                      <a:lnTo>
                        <a:pt x="108" y="95"/>
                      </a:lnTo>
                      <a:lnTo>
                        <a:pt x="109" y="85"/>
                      </a:lnTo>
                      <a:lnTo>
                        <a:pt x="109" y="76"/>
                      </a:lnTo>
                      <a:lnTo>
                        <a:pt x="109" y="67"/>
                      </a:lnTo>
                      <a:lnTo>
                        <a:pt x="109" y="58"/>
                      </a:lnTo>
                      <a:lnTo>
                        <a:pt x="106" y="40"/>
                      </a:lnTo>
                      <a:lnTo>
                        <a:pt x="105" y="31"/>
                      </a:lnTo>
                      <a:lnTo>
                        <a:pt x="102" y="21"/>
                      </a:lnTo>
                      <a:lnTo>
                        <a:pt x="96" y="3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02" name="Freeform 679"/>
                <p:cNvSpPr>
                  <a:spLocks/>
                </p:cNvSpPr>
                <p:nvPr/>
              </p:nvSpPr>
              <p:spPr bwMode="auto">
                <a:xfrm>
                  <a:off x="2220" y="2210"/>
                  <a:ext cx="236" cy="139"/>
                </a:xfrm>
                <a:custGeom>
                  <a:avLst/>
                  <a:gdLst>
                    <a:gd name="T0" fmla="*/ 236 w 236"/>
                    <a:gd name="T1" fmla="*/ 130 h 139"/>
                    <a:gd name="T2" fmla="*/ 227 w 236"/>
                    <a:gd name="T3" fmla="*/ 133 h 139"/>
                    <a:gd name="T4" fmla="*/ 218 w 236"/>
                    <a:gd name="T5" fmla="*/ 135 h 139"/>
                    <a:gd name="T6" fmla="*/ 209 w 236"/>
                    <a:gd name="T7" fmla="*/ 137 h 139"/>
                    <a:gd name="T8" fmla="*/ 201 w 236"/>
                    <a:gd name="T9" fmla="*/ 138 h 139"/>
                    <a:gd name="T10" fmla="*/ 192 w 236"/>
                    <a:gd name="T11" fmla="*/ 139 h 139"/>
                    <a:gd name="T12" fmla="*/ 183 w 236"/>
                    <a:gd name="T13" fmla="*/ 139 h 139"/>
                    <a:gd name="T14" fmla="*/ 174 w 236"/>
                    <a:gd name="T15" fmla="*/ 139 h 139"/>
                    <a:gd name="T16" fmla="*/ 165 w 236"/>
                    <a:gd name="T17" fmla="*/ 138 h 139"/>
                    <a:gd name="T18" fmla="*/ 156 w 236"/>
                    <a:gd name="T19" fmla="*/ 137 h 139"/>
                    <a:gd name="T20" fmla="*/ 147 w 236"/>
                    <a:gd name="T21" fmla="*/ 136 h 139"/>
                    <a:gd name="T22" fmla="*/ 130 w 236"/>
                    <a:gd name="T23" fmla="*/ 131 h 139"/>
                    <a:gd name="T24" fmla="*/ 113 w 236"/>
                    <a:gd name="T25" fmla="*/ 125 h 139"/>
                    <a:gd name="T26" fmla="*/ 104 w 236"/>
                    <a:gd name="T27" fmla="*/ 121 h 139"/>
                    <a:gd name="T28" fmla="*/ 97 w 236"/>
                    <a:gd name="T29" fmla="*/ 117 h 139"/>
                    <a:gd name="T30" fmla="*/ 89 w 236"/>
                    <a:gd name="T31" fmla="*/ 112 h 139"/>
                    <a:gd name="T32" fmla="*/ 81 w 236"/>
                    <a:gd name="T33" fmla="*/ 107 h 139"/>
                    <a:gd name="T34" fmla="*/ 73 w 236"/>
                    <a:gd name="T35" fmla="*/ 102 h 139"/>
                    <a:gd name="T36" fmla="*/ 66 w 236"/>
                    <a:gd name="T37" fmla="*/ 96 h 139"/>
                    <a:gd name="T38" fmla="*/ 59 w 236"/>
                    <a:gd name="T39" fmla="*/ 90 h 139"/>
                    <a:gd name="T40" fmla="*/ 52 w 236"/>
                    <a:gd name="T41" fmla="*/ 84 h 139"/>
                    <a:gd name="T42" fmla="*/ 45 w 236"/>
                    <a:gd name="T43" fmla="*/ 77 h 139"/>
                    <a:gd name="T44" fmla="*/ 39 w 236"/>
                    <a:gd name="T45" fmla="*/ 70 h 139"/>
                    <a:gd name="T46" fmla="*/ 27 w 236"/>
                    <a:gd name="T47" fmla="*/ 55 h 139"/>
                    <a:gd name="T48" fmla="*/ 22 w 236"/>
                    <a:gd name="T49" fmla="*/ 47 h 139"/>
                    <a:gd name="T50" fmla="*/ 17 w 236"/>
                    <a:gd name="T51" fmla="*/ 39 h 139"/>
                    <a:gd name="T52" fmla="*/ 12 w 236"/>
                    <a:gd name="T53" fmla="*/ 30 h 139"/>
                    <a:gd name="T54" fmla="*/ 8 w 236"/>
                    <a:gd name="T55" fmla="*/ 21 h 139"/>
                    <a:gd name="T56" fmla="*/ 3 w 236"/>
                    <a:gd name="T57" fmla="*/ 12 h 139"/>
                    <a:gd name="T58" fmla="*/ 0 w 236"/>
                    <a:gd name="T59" fmla="*/ 3 h 139"/>
                    <a:gd name="T60" fmla="*/ 7 w 236"/>
                    <a:gd name="T61" fmla="*/ 0 h 139"/>
                    <a:gd name="T62" fmla="*/ 11 w 236"/>
                    <a:gd name="T63" fmla="*/ 9 h 139"/>
                    <a:gd name="T64" fmla="*/ 15 w 236"/>
                    <a:gd name="T65" fmla="*/ 18 h 139"/>
                    <a:gd name="T66" fmla="*/ 19 w 236"/>
                    <a:gd name="T67" fmla="*/ 27 h 139"/>
                    <a:gd name="T68" fmla="*/ 23 w 236"/>
                    <a:gd name="T69" fmla="*/ 35 h 139"/>
                    <a:gd name="T70" fmla="*/ 28 w 236"/>
                    <a:gd name="T71" fmla="*/ 43 h 139"/>
                    <a:gd name="T72" fmla="*/ 34 w 236"/>
                    <a:gd name="T73" fmla="*/ 50 h 139"/>
                    <a:gd name="T74" fmla="*/ 45 w 236"/>
                    <a:gd name="T75" fmla="*/ 65 h 139"/>
                    <a:gd name="T76" fmla="*/ 51 w 236"/>
                    <a:gd name="T77" fmla="*/ 72 h 139"/>
                    <a:gd name="T78" fmla="*/ 58 w 236"/>
                    <a:gd name="T79" fmla="*/ 78 h 139"/>
                    <a:gd name="T80" fmla="*/ 64 w 236"/>
                    <a:gd name="T81" fmla="*/ 85 h 139"/>
                    <a:gd name="T82" fmla="*/ 71 w 236"/>
                    <a:gd name="T83" fmla="*/ 90 h 139"/>
                    <a:gd name="T84" fmla="*/ 78 w 236"/>
                    <a:gd name="T85" fmla="*/ 96 h 139"/>
                    <a:gd name="T86" fmla="*/ 85 w 236"/>
                    <a:gd name="T87" fmla="*/ 101 h 139"/>
                    <a:gd name="T88" fmla="*/ 93 w 236"/>
                    <a:gd name="T89" fmla="*/ 106 h 139"/>
                    <a:gd name="T90" fmla="*/ 100 w 236"/>
                    <a:gd name="T91" fmla="*/ 110 h 139"/>
                    <a:gd name="T92" fmla="*/ 108 w 236"/>
                    <a:gd name="T93" fmla="*/ 114 h 139"/>
                    <a:gd name="T94" fmla="*/ 116 w 236"/>
                    <a:gd name="T95" fmla="*/ 117 h 139"/>
                    <a:gd name="T96" fmla="*/ 132 w 236"/>
                    <a:gd name="T97" fmla="*/ 123 h 139"/>
                    <a:gd name="T98" fmla="*/ 149 w 236"/>
                    <a:gd name="T99" fmla="*/ 128 h 139"/>
                    <a:gd name="T100" fmla="*/ 157 w 236"/>
                    <a:gd name="T101" fmla="*/ 129 h 139"/>
                    <a:gd name="T102" fmla="*/ 166 w 236"/>
                    <a:gd name="T103" fmla="*/ 130 h 139"/>
                    <a:gd name="T104" fmla="*/ 174 w 236"/>
                    <a:gd name="T105" fmla="*/ 131 h 139"/>
                    <a:gd name="T106" fmla="*/ 183 w 236"/>
                    <a:gd name="T107" fmla="*/ 131 h 139"/>
                    <a:gd name="T108" fmla="*/ 191 w 236"/>
                    <a:gd name="T109" fmla="*/ 131 h 139"/>
                    <a:gd name="T110" fmla="*/ 200 w 236"/>
                    <a:gd name="T111" fmla="*/ 130 h 139"/>
                    <a:gd name="T112" fmla="*/ 208 w 236"/>
                    <a:gd name="T113" fmla="*/ 129 h 139"/>
                    <a:gd name="T114" fmla="*/ 216 w 236"/>
                    <a:gd name="T115" fmla="*/ 128 h 139"/>
                    <a:gd name="T116" fmla="*/ 225 w 236"/>
                    <a:gd name="T117" fmla="*/ 125 h 139"/>
                    <a:gd name="T118" fmla="*/ 233 w 236"/>
                    <a:gd name="T119" fmla="*/ 123 h 139"/>
                    <a:gd name="T120" fmla="*/ 236 w 236"/>
                    <a:gd name="T121" fmla="*/ 130 h 13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36"/>
                    <a:gd name="T184" fmla="*/ 0 h 139"/>
                    <a:gd name="T185" fmla="*/ 236 w 236"/>
                    <a:gd name="T186" fmla="*/ 139 h 13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36" h="139">
                      <a:moveTo>
                        <a:pt x="236" y="130"/>
                      </a:moveTo>
                      <a:lnTo>
                        <a:pt x="227" y="133"/>
                      </a:lnTo>
                      <a:lnTo>
                        <a:pt x="218" y="135"/>
                      </a:lnTo>
                      <a:lnTo>
                        <a:pt x="209" y="137"/>
                      </a:lnTo>
                      <a:lnTo>
                        <a:pt x="201" y="138"/>
                      </a:lnTo>
                      <a:lnTo>
                        <a:pt x="192" y="139"/>
                      </a:lnTo>
                      <a:lnTo>
                        <a:pt x="183" y="139"/>
                      </a:lnTo>
                      <a:lnTo>
                        <a:pt x="174" y="139"/>
                      </a:lnTo>
                      <a:lnTo>
                        <a:pt x="165" y="138"/>
                      </a:lnTo>
                      <a:lnTo>
                        <a:pt x="156" y="137"/>
                      </a:lnTo>
                      <a:lnTo>
                        <a:pt x="147" y="136"/>
                      </a:lnTo>
                      <a:lnTo>
                        <a:pt x="130" y="131"/>
                      </a:lnTo>
                      <a:lnTo>
                        <a:pt x="113" y="125"/>
                      </a:lnTo>
                      <a:lnTo>
                        <a:pt x="104" y="121"/>
                      </a:lnTo>
                      <a:lnTo>
                        <a:pt x="97" y="117"/>
                      </a:lnTo>
                      <a:lnTo>
                        <a:pt x="89" y="112"/>
                      </a:lnTo>
                      <a:lnTo>
                        <a:pt x="81" y="107"/>
                      </a:lnTo>
                      <a:lnTo>
                        <a:pt x="73" y="102"/>
                      </a:lnTo>
                      <a:lnTo>
                        <a:pt x="66" y="96"/>
                      </a:lnTo>
                      <a:lnTo>
                        <a:pt x="59" y="90"/>
                      </a:lnTo>
                      <a:lnTo>
                        <a:pt x="52" y="84"/>
                      </a:lnTo>
                      <a:lnTo>
                        <a:pt x="45" y="77"/>
                      </a:lnTo>
                      <a:lnTo>
                        <a:pt x="39" y="70"/>
                      </a:lnTo>
                      <a:lnTo>
                        <a:pt x="27" y="55"/>
                      </a:lnTo>
                      <a:lnTo>
                        <a:pt x="22" y="47"/>
                      </a:lnTo>
                      <a:lnTo>
                        <a:pt x="17" y="39"/>
                      </a:lnTo>
                      <a:lnTo>
                        <a:pt x="12" y="30"/>
                      </a:lnTo>
                      <a:lnTo>
                        <a:pt x="8" y="21"/>
                      </a:lnTo>
                      <a:lnTo>
                        <a:pt x="3" y="12"/>
                      </a:lnTo>
                      <a:lnTo>
                        <a:pt x="0" y="3"/>
                      </a:lnTo>
                      <a:lnTo>
                        <a:pt x="7" y="0"/>
                      </a:lnTo>
                      <a:lnTo>
                        <a:pt x="11" y="9"/>
                      </a:lnTo>
                      <a:lnTo>
                        <a:pt x="15" y="18"/>
                      </a:lnTo>
                      <a:lnTo>
                        <a:pt x="19" y="27"/>
                      </a:lnTo>
                      <a:lnTo>
                        <a:pt x="23" y="35"/>
                      </a:lnTo>
                      <a:lnTo>
                        <a:pt x="28" y="43"/>
                      </a:lnTo>
                      <a:lnTo>
                        <a:pt x="34" y="50"/>
                      </a:lnTo>
                      <a:lnTo>
                        <a:pt x="45" y="65"/>
                      </a:lnTo>
                      <a:lnTo>
                        <a:pt x="51" y="72"/>
                      </a:lnTo>
                      <a:lnTo>
                        <a:pt x="58" y="78"/>
                      </a:lnTo>
                      <a:lnTo>
                        <a:pt x="64" y="85"/>
                      </a:lnTo>
                      <a:lnTo>
                        <a:pt x="71" y="90"/>
                      </a:lnTo>
                      <a:lnTo>
                        <a:pt x="78" y="96"/>
                      </a:lnTo>
                      <a:lnTo>
                        <a:pt x="85" y="101"/>
                      </a:lnTo>
                      <a:lnTo>
                        <a:pt x="93" y="106"/>
                      </a:lnTo>
                      <a:lnTo>
                        <a:pt x="100" y="110"/>
                      </a:lnTo>
                      <a:lnTo>
                        <a:pt x="108" y="114"/>
                      </a:lnTo>
                      <a:lnTo>
                        <a:pt x="116" y="117"/>
                      </a:lnTo>
                      <a:lnTo>
                        <a:pt x="132" y="123"/>
                      </a:lnTo>
                      <a:lnTo>
                        <a:pt x="149" y="128"/>
                      </a:lnTo>
                      <a:lnTo>
                        <a:pt x="157" y="129"/>
                      </a:lnTo>
                      <a:lnTo>
                        <a:pt x="166" y="130"/>
                      </a:lnTo>
                      <a:lnTo>
                        <a:pt x="174" y="131"/>
                      </a:lnTo>
                      <a:lnTo>
                        <a:pt x="183" y="131"/>
                      </a:lnTo>
                      <a:lnTo>
                        <a:pt x="191" y="131"/>
                      </a:lnTo>
                      <a:lnTo>
                        <a:pt x="200" y="130"/>
                      </a:lnTo>
                      <a:lnTo>
                        <a:pt x="208" y="129"/>
                      </a:lnTo>
                      <a:lnTo>
                        <a:pt x="216" y="128"/>
                      </a:lnTo>
                      <a:lnTo>
                        <a:pt x="225" y="125"/>
                      </a:lnTo>
                      <a:lnTo>
                        <a:pt x="233" y="123"/>
                      </a:lnTo>
                      <a:lnTo>
                        <a:pt x="236" y="13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03" name="Freeform 680"/>
                <p:cNvSpPr>
                  <a:spLocks/>
                </p:cNvSpPr>
                <p:nvPr/>
              </p:nvSpPr>
              <p:spPr bwMode="auto">
                <a:xfrm>
                  <a:off x="2453" y="2333"/>
                  <a:ext cx="3" cy="7"/>
                </a:xfrm>
                <a:custGeom>
                  <a:avLst/>
                  <a:gdLst>
                    <a:gd name="T0" fmla="*/ 3 w 3"/>
                    <a:gd name="T1" fmla="*/ 7 h 7"/>
                    <a:gd name="T2" fmla="*/ 0 w 3"/>
                    <a:gd name="T3" fmla="*/ 0 h 7"/>
                    <a:gd name="T4" fmla="*/ 3 w 3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7"/>
                    <a:gd name="T11" fmla="*/ 3 w 3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7">
                      <a:moveTo>
                        <a:pt x="3" y="7"/>
                      </a:moveTo>
                      <a:lnTo>
                        <a:pt x="0" y="0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04" name="Freeform 681"/>
                <p:cNvSpPr>
                  <a:spLocks/>
                </p:cNvSpPr>
                <p:nvPr/>
              </p:nvSpPr>
              <p:spPr bwMode="auto">
                <a:xfrm>
                  <a:off x="2207" y="1969"/>
                  <a:ext cx="117" cy="244"/>
                </a:xfrm>
                <a:custGeom>
                  <a:avLst/>
                  <a:gdLst>
                    <a:gd name="T0" fmla="*/ 13 w 117"/>
                    <a:gd name="T1" fmla="*/ 244 h 244"/>
                    <a:gd name="T2" fmla="*/ 7 w 117"/>
                    <a:gd name="T3" fmla="*/ 225 h 244"/>
                    <a:gd name="T4" fmla="*/ 4 w 117"/>
                    <a:gd name="T5" fmla="*/ 215 h 244"/>
                    <a:gd name="T6" fmla="*/ 2 w 117"/>
                    <a:gd name="T7" fmla="*/ 205 h 244"/>
                    <a:gd name="T8" fmla="*/ 0 w 117"/>
                    <a:gd name="T9" fmla="*/ 186 h 244"/>
                    <a:gd name="T10" fmla="*/ 0 w 117"/>
                    <a:gd name="T11" fmla="*/ 176 h 244"/>
                    <a:gd name="T12" fmla="*/ 0 w 117"/>
                    <a:gd name="T13" fmla="*/ 167 h 244"/>
                    <a:gd name="T14" fmla="*/ 0 w 117"/>
                    <a:gd name="T15" fmla="*/ 158 h 244"/>
                    <a:gd name="T16" fmla="*/ 1 w 117"/>
                    <a:gd name="T17" fmla="*/ 148 h 244"/>
                    <a:gd name="T18" fmla="*/ 2 w 117"/>
                    <a:gd name="T19" fmla="*/ 139 h 244"/>
                    <a:gd name="T20" fmla="*/ 4 w 117"/>
                    <a:gd name="T21" fmla="*/ 130 h 244"/>
                    <a:gd name="T22" fmla="*/ 8 w 117"/>
                    <a:gd name="T23" fmla="*/ 113 h 244"/>
                    <a:gd name="T24" fmla="*/ 11 w 117"/>
                    <a:gd name="T25" fmla="*/ 104 h 244"/>
                    <a:gd name="T26" fmla="*/ 14 w 117"/>
                    <a:gd name="T27" fmla="*/ 96 h 244"/>
                    <a:gd name="T28" fmla="*/ 18 w 117"/>
                    <a:gd name="T29" fmla="*/ 88 h 244"/>
                    <a:gd name="T30" fmla="*/ 22 w 117"/>
                    <a:gd name="T31" fmla="*/ 80 h 244"/>
                    <a:gd name="T32" fmla="*/ 26 w 117"/>
                    <a:gd name="T33" fmla="*/ 72 h 244"/>
                    <a:gd name="T34" fmla="*/ 31 w 117"/>
                    <a:gd name="T35" fmla="*/ 64 h 244"/>
                    <a:gd name="T36" fmla="*/ 41 w 117"/>
                    <a:gd name="T37" fmla="*/ 50 h 244"/>
                    <a:gd name="T38" fmla="*/ 47 w 117"/>
                    <a:gd name="T39" fmla="*/ 44 h 244"/>
                    <a:gd name="T40" fmla="*/ 53 w 117"/>
                    <a:gd name="T41" fmla="*/ 38 h 244"/>
                    <a:gd name="T42" fmla="*/ 60 w 117"/>
                    <a:gd name="T43" fmla="*/ 32 h 244"/>
                    <a:gd name="T44" fmla="*/ 67 w 117"/>
                    <a:gd name="T45" fmla="*/ 26 h 244"/>
                    <a:gd name="T46" fmla="*/ 74 w 117"/>
                    <a:gd name="T47" fmla="*/ 21 h 244"/>
                    <a:gd name="T48" fmla="*/ 81 w 117"/>
                    <a:gd name="T49" fmla="*/ 16 h 244"/>
                    <a:gd name="T50" fmla="*/ 89 w 117"/>
                    <a:gd name="T51" fmla="*/ 11 h 244"/>
                    <a:gd name="T52" fmla="*/ 97 w 117"/>
                    <a:gd name="T53" fmla="*/ 7 h 244"/>
                    <a:gd name="T54" fmla="*/ 105 w 117"/>
                    <a:gd name="T55" fmla="*/ 3 h 244"/>
                    <a:gd name="T56" fmla="*/ 114 w 117"/>
                    <a:gd name="T57" fmla="*/ 0 h 244"/>
                    <a:gd name="T58" fmla="*/ 117 w 117"/>
                    <a:gd name="T59" fmla="*/ 8 h 244"/>
                    <a:gd name="T60" fmla="*/ 108 w 117"/>
                    <a:gd name="T61" fmla="*/ 11 h 244"/>
                    <a:gd name="T62" fmla="*/ 100 w 117"/>
                    <a:gd name="T63" fmla="*/ 15 h 244"/>
                    <a:gd name="T64" fmla="*/ 93 w 117"/>
                    <a:gd name="T65" fmla="*/ 18 h 244"/>
                    <a:gd name="T66" fmla="*/ 85 w 117"/>
                    <a:gd name="T67" fmla="*/ 23 h 244"/>
                    <a:gd name="T68" fmla="*/ 78 w 117"/>
                    <a:gd name="T69" fmla="*/ 27 h 244"/>
                    <a:gd name="T70" fmla="*/ 72 w 117"/>
                    <a:gd name="T71" fmla="*/ 32 h 244"/>
                    <a:gd name="T72" fmla="*/ 65 w 117"/>
                    <a:gd name="T73" fmla="*/ 38 h 244"/>
                    <a:gd name="T74" fmla="*/ 59 w 117"/>
                    <a:gd name="T75" fmla="*/ 43 h 244"/>
                    <a:gd name="T76" fmla="*/ 53 w 117"/>
                    <a:gd name="T77" fmla="*/ 49 h 244"/>
                    <a:gd name="T78" fmla="*/ 48 w 117"/>
                    <a:gd name="T79" fmla="*/ 55 h 244"/>
                    <a:gd name="T80" fmla="*/ 38 w 117"/>
                    <a:gd name="T81" fmla="*/ 69 h 244"/>
                    <a:gd name="T82" fmla="*/ 33 w 117"/>
                    <a:gd name="T83" fmla="*/ 76 h 244"/>
                    <a:gd name="T84" fmla="*/ 29 w 117"/>
                    <a:gd name="T85" fmla="*/ 83 h 244"/>
                    <a:gd name="T86" fmla="*/ 25 w 117"/>
                    <a:gd name="T87" fmla="*/ 91 h 244"/>
                    <a:gd name="T88" fmla="*/ 21 w 117"/>
                    <a:gd name="T89" fmla="*/ 99 h 244"/>
                    <a:gd name="T90" fmla="*/ 19 w 117"/>
                    <a:gd name="T91" fmla="*/ 107 h 244"/>
                    <a:gd name="T92" fmla="*/ 16 w 117"/>
                    <a:gd name="T93" fmla="*/ 115 h 244"/>
                    <a:gd name="T94" fmla="*/ 11 w 117"/>
                    <a:gd name="T95" fmla="*/ 132 h 244"/>
                    <a:gd name="T96" fmla="*/ 10 w 117"/>
                    <a:gd name="T97" fmla="*/ 141 h 244"/>
                    <a:gd name="T98" fmla="*/ 9 w 117"/>
                    <a:gd name="T99" fmla="*/ 150 h 244"/>
                    <a:gd name="T100" fmla="*/ 8 w 117"/>
                    <a:gd name="T101" fmla="*/ 158 h 244"/>
                    <a:gd name="T102" fmla="*/ 7 w 117"/>
                    <a:gd name="T103" fmla="*/ 167 h 244"/>
                    <a:gd name="T104" fmla="*/ 7 w 117"/>
                    <a:gd name="T105" fmla="*/ 176 h 244"/>
                    <a:gd name="T106" fmla="*/ 8 w 117"/>
                    <a:gd name="T107" fmla="*/ 185 h 244"/>
                    <a:gd name="T108" fmla="*/ 10 w 117"/>
                    <a:gd name="T109" fmla="*/ 204 h 244"/>
                    <a:gd name="T110" fmla="*/ 12 w 117"/>
                    <a:gd name="T111" fmla="*/ 213 h 244"/>
                    <a:gd name="T112" fmla="*/ 14 w 117"/>
                    <a:gd name="T113" fmla="*/ 222 h 244"/>
                    <a:gd name="T114" fmla="*/ 20 w 117"/>
                    <a:gd name="T115" fmla="*/ 241 h 244"/>
                    <a:gd name="T116" fmla="*/ 13 w 117"/>
                    <a:gd name="T117" fmla="*/ 244 h 24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17"/>
                    <a:gd name="T178" fmla="*/ 0 h 244"/>
                    <a:gd name="T179" fmla="*/ 117 w 117"/>
                    <a:gd name="T180" fmla="*/ 244 h 24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17" h="244">
                      <a:moveTo>
                        <a:pt x="13" y="244"/>
                      </a:moveTo>
                      <a:lnTo>
                        <a:pt x="7" y="225"/>
                      </a:lnTo>
                      <a:lnTo>
                        <a:pt x="4" y="215"/>
                      </a:lnTo>
                      <a:lnTo>
                        <a:pt x="2" y="205"/>
                      </a:lnTo>
                      <a:lnTo>
                        <a:pt x="0" y="186"/>
                      </a:lnTo>
                      <a:lnTo>
                        <a:pt x="0" y="176"/>
                      </a:lnTo>
                      <a:lnTo>
                        <a:pt x="0" y="167"/>
                      </a:lnTo>
                      <a:lnTo>
                        <a:pt x="0" y="158"/>
                      </a:lnTo>
                      <a:lnTo>
                        <a:pt x="1" y="148"/>
                      </a:lnTo>
                      <a:lnTo>
                        <a:pt x="2" y="139"/>
                      </a:lnTo>
                      <a:lnTo>
                        <a:pt x="4" y="130"/>
                      </a:lnTo>
                      <a:lnTo>
                        <a:pt x="8" y="113"/>
                      </a:lnTo>
                      <a:lnTo>
                        <a:pt x="11" y="104"/>
                      </a:lnTo>
                      <a:lnTo>
                        <a:pt x="14" y="96"/>
                      </a:lnTo>
                      <a:lnTo>
                        <a:pt x="18" y="88"/>
                      </a:lnTo>
                      <a:lnTo>
                        <a:pt x="22" y="80"/>
                      </a:lnTo>
                      <a:lnTo>
                        <a:pt x="26" y="72"/>
                      </a:lnTo>
                      <a:lnTo>
                        <a:pt x="31" y="64"/>
                      </a:lnTo>
                      <a:lnTo>
                        <a:pt x="41" y="50"/>
                      </a:lnTo>
                      <a:lnTo>
                        <a:pt x="47" y="44"/>
                      </a:lnTo>
                      <a:lnTo>
                        <a:pt x="53" y="38"/>
                      </a:lnTo>
                      <a:lnTo>
                        <a:pt x="60" y="32"/>
                      </a:lnTo>
                      <a:lnTo>
                        <a:pt x="67" y="26"/>
                      </a:lnTo>
                      <a:lnTo>
                        <a:pt x="74" y="21"/>
                      </a:lnTo>
                      <a:lnTo>
                        <a:pt x="81" y="16"/>
                      </a:lnTo>
                      <a:lnTo>
                        <a:pt x="89" y="11"/>
                      </a:lnTo>
                      <a:lnTo>
                        <a:pt x="97" y="7"/>
                      </a:lnTo>
                      <a:lnTo>
                        <a:pt x="105" y="3"/>
                      </a:lnTo>
                      <a:lnTo>
                        <a:pt x="114" y="0"/>
                      </a:lnTo>
                      <a:lnTo>
                        <a:pt x="117" y="8"/>
                      </a:lnTo>
                      <a:lnTo>
                        <a:pt x="108" y="11"/>
                      </a:lnTo>
                      <a:lnTo>
                        <a:pt x="100" y="15"/>
                      </a:lnTo>
                      <a:lnTo>
                        <a:pt x="93" y="18"/>
                      </a:lnTo>
                      <a:lnTo>
                        <a:pt x="85" y="23"/>
                      </a:lnTo>
                      <a:lnTo>
                        <a:pt x="78" y="27"/>
                      </a:lnTo>
                      <a:lnTo>
                        <a:pt x="72" y="32"/>
                      </a:lnTo>
                      <a:lnTo>
                        <a:pt x="65" y="38"/>
                      </a:lnTo>
                      <a:lnTo>
                        <a:pt x="59" y="43"/>
                      </a:lnTo>
                      <a:lnTo>
                        <a:pt x="53" y="49"/>
                      </a:lnTo>
                      <a:lnTo>
                        <a:pt x="48" y="55"/>
                      </a:lnTo>
                      <a:lnTo>
                        <a:pt x="38" y="69"/>
                      </a:lnTo>
                      <a:lnTo>
                        <a:pt x="33" y="76"/>
                      </a:lnTo>
                      <a:lnTo>
                        <a:pt x="29" y="83"/>
                      </a:lnTo>
                      <a:lnTo>
                        <a:pt x="25" y="91"/>
                      </a:lnTo>
                      <a:lnTo>
                        <a:pt x="21" y="99"/>
                      </a:lnTo>
                      <a:lnTo>
                        <a:pt x="19" y="107"/>
                      </a:lnTo>
                      <a:lnTo>
                        <a:pt x="16" y="115"/>
                      </a:lnTo>
                      <a:lnTo>
                        <a:pt x="11" y="132"/>
                      </a:lnTo>
                      <a:lnTo>
                        <a:pt x="10" y="141"/>
                      </a:lnTo>
                      <a:lnTo>
                        <a:pt x="9" y="150"/>
                      </a:lnTo>
                      <a:lnTo>
                        <a:pt x="8" y="158"/>
                      </a:lnTo>
                      <a:lnTo>
                        <a:pt x="7" y="167"/>
                      </a:lnTo>
                      <a:lnTo>
                        <a:pt x="7" y="176"/>
                      </a:lnTo>
                      <a:lnTo>
                        <a:pt x="8" y="185"/>
                      </a:lnTo>
                      <a:lnTo>
                        <a:pt x="10" y="204"/>
                      </a:lnTo>
                      <a:lnTo>
                        <a:pt x="12" y="213"/>
                      </a:lnTo>
                      <a:lnTo>
                        <a:pt x="14" y="222"/>
                      </a:lnTo>
                      <a:lnTo>
                        <a:pt x="20" y="241"/>
                      </a:lnTo>
                      <a:lnTo>
                        <a:pt x="13" y="244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05" name="Freeform 682"/>
                <p:cNvSpPr>
                  <a:spLocks/>
                </p:cNvSpPr>
                <p:nvPr/>
              </p:nvSpPr>
              <p:spPr bwMode="auto">
                <a:xfrm>
                  <a:off x="2220" y="2210"/>
                  <a:ext cx="7" cy="3"/>
                </a:xfrm>
                <a:custGeom>
                  <a:avLst/>
                  <a:gdLst>
                    <a:gd name="T0" fmla="*/ 0 w 7"/>
                    <a:gd name="T1" fmla="*/ 3 h 3"/>
                    <a:gd name="T2" fmla="*/ 7 w 7"/>
                    <a:gd name="T3" fmla="*/ 0 h 3"/>
                    <a:gd name="T4" fmla="*/ 0 w 7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3"/>
                    <a:gd name="T11" fmla="*/ 7 w 7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3">
                      <a:moveTo>
                        <a:pt x="0" y="3"/>
                      </a:moveTo>
                      <a:lnTo>
                        <a:pt x="7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06" name="Freeform 683"/>
                <p:cNvSpPr>
                  <a:spLocks/>
                </p:cNvSpPr>
                <p:nvPr/>
              </p:nvSpPr>
              <p:spPr bwMode="auto">
                <a:xfrm>
                  <a:off x="2321" y="1960"/>
                  <a:ext cx="236" cy="140"/>
                </a:xfrm>
                <a:custGeom>
                  <a:avLst/>
                  <a:gdLst>
                    <a:gd name="T0" fmla="*/ 0 w 236"/>
                    <a:gd name="T1" fmla="*/ 9 h 140"/>
                    <a:gd name="T2" fmla="*/ 9 w 236"/>
                    <a:gd name="T3" fmla="*/ 7 h 140"/>
                    <a:gd name="T4" fmla="*/ 17 w 236"/>
                    <a:gd name="T5" fmla="*/ 4 h 140"/>
                    <a:gd name="T6" fmla="*/ 27 w 236"/>
                    <a:gd name="T7" fmla="*/ 3 h 140"/>
                    <a:gd name="T8" fmla="*/ 35 w 236"/>
                    <a:gd name="T9" fmla="*/ 1 h 140"/>
                    <a:gd name="T10" fmla="*/ 45 w 236"/>
                    <a:gd name="T11" fmla="*/ 1 h 140"/>
                    <a:gd name="T12" fmla="*/ 53 w 236"/>
                    <a:gd name="T13" fmla="*/ 0 h 140"/>
                    <a:gd name="T14" fmla="*/ 62 w 236"/>
                    <a:gd name="T15" fmla="*/ 1 h 140"/>
                    <a:gd name="T16" fmla="*/ 71 w 236"/>
                    <a:gd name="T17" fmla="*/ 1 h 140"/>
                    <a:gd name="T18" fmla="*/ 80 w 236"/>
                    <a:gd name="T19" fmla="*/ 2 h 140"/>
                    <a:gd name="T20" fmla="*/ 89 w 236"/>
                    <a:gd name="T21" fmla="*/ 4 h 140"/>
                    <a:gd name="T22" fmla="*/ 106 w 236"/>
                    <a:gd name="T23" fmla="*/ 9 h 140"/>
                    <a:gd name="T24" fmla="*/ 123 w 236"/>
                    <a:gd name="T25" fmla="*/ 15 h 140"/>
                    <a:gd name="T26" fmla="*/ 131 w 236"/>
                    <a:gd name="T27" fmla="*/ 19 h 140"/>
                    <a:gd name="T28" fmla="*/ 139 w 236"/>
                    <a:gd name="T29" fmla="*/ 23 h 140"/>
                    <a:gd name="T30" fmla="*/ 147 w 236"/>
                    <a:gd name="T31" fmla="*/ 28 h 140"/>
                    <a:gd name="T32" fmla="*/ 155 w 236"/>
                    <a:gd name="T33" fmla="*/ 32 h 140"/>
                    <a:gd name="T34" fmla="*/ 162 w 236"/>
                    <a:gd name="T35" fmla="*/ 38 h 140"/>
                    <a:gd name="T36" fmla="*/ 170 w 236"/>
                    <a:gd name="T37" fmla="*/ 43 h 140"/>
                    <a:gd name="T38" fmla="*/ 177 w 236"/>
                    <a:gd name="T39" fmla="*/ 49 h 140"/>
                    <a:gd name="T40" fmla="*/ 184 w 236"/>
                    <a:gd name="T41" fmla="*/ 56 h 140"/>
                    <a:gd name="T42" fmla="*/ 190 w 236"/>
                    <a:gd name="T43" fmla="*/ 62 h 140"/>
                    <a:gd name="T44" fmla="*/ 197 w 236"/>
                    <a:gd name="T45" fmla="*/ 70 h 140"/>
                    <a:gd name="T46" fmla="*/ 209 w 236"/>
                    <a:gd name="T47" fmla="*/ 85 h 140"/>
                    <a:gd name="T48" fmla="*/ 214 w 236"/>
                    <a:gd name="T49" fmla="*/ 93 h 140"/>
                    <a:gd name="T50" fmla="*/ 219 w 236"/>
                    <a:gd name="T51" fmla="*/ 101 h 140"/>
                    <a:gd name="T52" fmla="*/ 224 w 236"/>
                    <a:gd name="T53" fmla="*/ 110 h 140"/>
                    <a:gd name="T54" fmla="*/ 228 w 236"/>
                    <a:gd name="T55" fmla="*/ 118 h 140"/>
                    <a:gd name="T56" fmla="*/ 233 w 236"/>
                    <a:gd name="T57" fmla="*/ 128 h 140"/>
                    <a:gd name="T58" fmla="*/ 236 w 236"/>
                    <a:gd name="T59" fmla="*/ 137 h 140"/>
                    <a:gd name="T60" fmla="*/ 229 w 236"/>
                    <a:gd name="T61" fmla="*/ 140 h 140"/>
                    <a:gd name="T62" fmla="*/ 225 w 236"/>
                    <a:gd name="T63" fmla="*/ 131 h 140"/>
                    <a:gd name="T64" fmla="*/ 221 w 236"/>
                    <a:gd name="T65" fmla="*/ 122 h 140"/>
                    <a:gd name="T66" fmla="*/ 217 w 236"/>
                    <a:gd name="T67" fmla="*/ 113 h 140"/>
                    <a:gd name="T68" fmla="*/ 212 w 236"/>
                    <a:gd name="T69" fmla="*/ 105 h 140"/>
                    <a:gd name="T70" fmla="*/ 207 w 236"/>
                    <a:gd name="T71" fmla="*/ 97 h 140"/>
                    <a:gd name="T72" fmla="*/ 202 w 236"/>
                    <a:gd name="T73" fmla="*/ 89 h 140"/>
                    <a:gd name="T74" fmla="*/ 190 w 236"/>
                    <a:gd name="T75" fmla="*/ 75 h 140"/>
                    <a:gd name="T76" fmla="*/ 185 w 236"/>
                    <a:gd name="T77" fmla="*/ 68 h 140"/>
                    <a:gd name="T78" fmla="*/ 178 w 236"/>
                    <a:gd name="T79" fmla="*/ 62 h 140"/>
                    <a:gd name="T80" fmla="*/ 172 w 236"/>
                    <a:gd name="T81" fmla="*/ 55 h 140"/>
                    <a:gd name="T82" fmla="*/ 165 w 236"/>
                    <a:gd name="T83" fmla="*/ 50 h 140"/>
                    <a:gd name="T84" fmla="*/ 158 w 236"/>
                    <a:gd name="T85" fmla="*/ 44 h 140"/>
                    <a:gd name="T86" fmla="*/ 150 w 236"/>
                    <a:gd name="T87" fmla="*/ 39 h 140"/>
                    <a:gd name="T88" fmla="*/ 143 w 236"/>
                    <a:gd name="T89" fmla="*/ 34 h 140"/>
                    <a:gd name="T90" fmla="*/ 135 w 236"/>
                    <a:gd name="T91" fmla="*/ 30 h 140"/>
                    <a:gd name="T92" fmla="*/ 128 w 236"/>
                    <a:gd name="T93" fmla="*/ 26 h 140"/>
                    <a:gd name="T94" fmla="*/ 120 w 236"/>
                    <a:gd name="T95" fmla="*/ 22 h 140"/>
                    <a:gd name="T96" fmla="*/ 104 w 236"/>
                    <a:gd name="T97" fmla="*/ 17 h 140"/>
                    <a:gd name="T98" fmla="*/ 87 w 236"/>
                    <a:gd name="T99" fmla="*/ 12 h 140"/>
                    <a:gd name="T100" fmla="*/ 79 w 236"/>
                    <a:gd name="T101" fmla="*/ 10 h 140"/>
                    <a:gd name="T102" fmla="*/ 70 w 236"/>
                    <a:gd name="T103" fmla="*/ 9 h 140"/>
                    <a:gd name="T104" fmla="*/ 62 w 236"/>
                    <a:gd name="T105" fmla="*/ 9 h 140"/>
                    <a:gd name="T106" fmla="*/ 53 w 236"/>
                    <a:gd name="T107" fmla="*/ 8 h 140"/>
                    <a:gd name="T108" fmla="*/ 45 w 236"/>
                    <a:gd name="T109" fmla="*/ 9 h 140"/>
                    <a:gd name="T110" fmla="*/ 36 w 236"/>
                    <a:gd name="T111" fmla="*/ 9 h 140"/>
                    <a:gd name="T112" fmla="*/ 28 w 236"/>
                    <a:gd name="T113" fmla="*/ 11 h 140"/>
                    <a:gd name="T114" fmla="*/ 19 w 236"/>
                    <a:gd name="T115" fmla="*/ 12 h 140"/>
                    <a:gd name="T116" fmla="*/ 11 w 236"/>
                    <a:gd name="T117" fmla="*/ 14 h 140"/>
                    <a:gd name="T118" fmla="*/ 2 w 236"/>
                    <a:gd name="T119" fmla="*/ 17 h 140"/>
                    <a:gd name="T120" fmla="*/ 0 w 236"/>
                    <a:gd name="T121" fmla="*/ 9 h 14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36"/>
                    <a:gd name="T184" fmla="*/ 0 h 140"/>
                    <a:gd name="T185" fmla="*/ 236 w 236"/>
                    <a:gd name="T186" fmla="*/ 140 h 14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36" h="140">
                      <a:moveTo>
                        <a:pt x="0" y="9"/>
                      </a:moveTo>
                      <a:lnTo>
                        <a:pt x="9" y="7"/>
                      </a:lnTo>
                      <a:lnTo>
                        <a:pt x="17" y="4"/>
                      </a:lnTo>
                      <a:lnTo>
                        <a:pt x="27" y="3"/>
                      </a:lnTo>
                      <a:lnTo>
                        <a:pt x="35" y="1"/>
                      </a:lnTo>
                      <a:lnTo>
                        <a:pt x="45" y="1"/>
                      </a:lnTo>
                      <a:lnTo>
                        <a:pt x="53" y="0"/>
                      </a:lnTo>
                      <a:lnTo>
                        <a:pt x="62" y="1"/>
                      </a:lnTo>
                      <a:lnTo>
                        <a:pt x="71" y="1"/>
                      </a:lnTo>
                      <a:lnTo>
                        <a:pt x="80" y="2"/>
                      </a:lnTo>
                      <a:lnTo>
                        <a:pt x="89" y="4"/>
                      </a:lnTo>
                      <a:lnTo>
                        <a:pt x="106" y="9"/>
                      </a:lnTo>
                      <a:lnTo>
                        <a:pt x="123" y="15"/>
                      </a:lnTo>
                      <a:lnTo>
                        <a:pt x="131" y="19"/>
                      </a:lnTo>
                      <a:lnTo>
                        <a:pt x="139" y="23"/>
                      </a:lnTo>
                      <a:lnTo>
                        <a:pt x="147" y="28"/>
                      </a:lnTo>
                      <a:lnTo>
                        <a:pt x="155" y="32"/>
                      </a:lnTo>
                      <a:lnTo>
                        <a:pt x="162" y="38"/>
                      </a:lnTo>
                      <a:lnTo>
                        <a:pt x="170" y="43"/>
                      </a:lnTo>
                      <a:lnTo>
                        <a:pt x="177" y="49"/>
                      </a:lnTo>
                      <a:lnTo>
                        <a:pt x="184" y="56"/>
                      </a:lnTo>
                      <a:lnTo>
                        <a:pt x="190" y="62"/>
                      </a:lnTo>
                      <a:lnTo>
                        <a:pt x="197" y="70"/>
                      </a:lnTo>
                      <a:lnTo>
                        <a:pt x="209" y="85"/>
                      </a:lnTo>
                      <a:lnTo>
                        <a:pt x="214" y="93"/>
                      </a:lnTo>
                      <a:lnTo>
                        <a:pt x="219" y="101"/>
                      </a:lnTo>
                      <a:lnTo>
                        <a:pt x="224" y="110"/>
                      </a:lnTo>
                      <a:lnTo>
                        <a:pt x="228" y="118"/>
                      </a:lnTo>
                      <a:lnTo>
                        <a:pt x="233" y="128"/>
                      </a:lnTo>
                      <a:lnTo>
                        <a:pt x="236" y="137"/>
                      </a:lnTo>
                      <a:lnTo>
                        <a:pt x="229" y="140"/>
                      </a:lnTo>
                      <a:lnTo>
                        <a:pt x="225" y="131"/>
                      </a:lnTo>
                      <a:lnTo>
                        <a:pt x="221" y="122"/>
                      </a:lnTo>
                      <a:lnTo>
                        <a:pt x="217" y="113"/>
                      </a:lnTo>
                      <a:lnTo>
                        <a:pt x="212" y="105"/>
                      </a:lnTo>
                      <a:lnTo>
                        <a:pt x="207" y="97"/>
                      </a:lnTo>
                      <a:lnTo>
                        <a:pt x="202" y="89"/>
                      </a:lnTo>
                      <a:lnTo>
                        <a:pt x="190" y="75"/>
                      </a:lnTo>
                      <a:lnTo>
                        <a:pt x="185" y="68"/>
                      </a:lnTo>
                      <a:lnTo>
                        <a:pt x="178" y="62"/>
                      </a:lnTo>
                      <a:lnTo>
                        <a:pt x="172" y="55"/>
                      </a:lnTo>
                      <a:lnTo>
                        <a:pt x="165" y="50"/>
                      </a:lnTo>
                      <a:lnTo>
                        <a:pt x="158" y="44"/>
                      </a:lnTo>
                      <a:lnTo>
                        <a:pt x="150" y="39"/>
                      </a:lnTo>
                      <a:lnTo>
                        <a:pt x="143" y="34"/>
                      </a:lnTo>
                      <a:lnTo>
                        <a:pt x="135" y="30"/>
                      </a:lnTo>
                      <a:lnTo>
                        <a:pt x="128" y="26"/>
                      </a:lnTo>
                      <a:lnTo>
                        <a:pt x="120" y="22"/>
                      </a:lnTo>
                      <a:lnTo>
                        <a:pt x="104" y="17"/>
                      </a:lnTo>
                      <a:lnTo>
                        <a:pt x="87" y="12"/>
                      </a:lnTo>
                      <a:lnTo>
                        <a:pt x="79" y="10"/>
                      </a:lnTo>
                      <a:lnTo>
                        <a:pt x="70" y="9"/>
                      </a:lnTo>
                      <a:lnTo>
                        <a:pt x="62" y="9"/>
                      </a:lnTo>
                      <a:lnTo>
                        <a:pt x="53" y="8"/>
                      </a:lnTo>
                      <a:lnTo>
                        <a:pt x="45" y="9"/>
                      </a:lnTo>
                      <a:lnTo>
                        <a:pt x="36" y="9"/>
                      </a:lnTo>
                      <a:lnTo>
                        <a:pt x="28" y="11"/>
                      </a:lnTo>
                      <a:lnTo>
                        <a:pt x="19" y="12"/>
                      </a:lnTo>
                      <a:lnTo>
                        <a:pt x="11" y="14"/>
                      </a:lnTo>
                      <a:lnTo>
                        <a:pt x="2" y="17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07" name="Freeform 684"/>
                <p:cNvSpPr>
                  <a:spLocks/>
                </p:cNvSpPr>
                <p:nvPr/>
              </p:nvSpPr>
              <p:spPr bwMode="auto">
                <a:xfrm>
                  <a:off x="2318" y="1969"/>
                  <a:ext cx="6" cy="8"/>
                </a:xfrm>
                <a:custGeom>
                  <a:avLst/>
                  <a:gdLst>
                    <a:gd name="T0" fmla="*/ 3 w 6"/>
                    <a:gd name="T1" fmla="*/ 0 h 8"/>
                    <a:gd name="T2" fmla="*/ 0 w 6"/>
                    <a:gd name="T3" fmla="*/ 1 h 8"/>
                    <a:gd name="T4" fmla="*/ 3 w 6"/>
                    <a:gd name="T5" fmla="*/ 0 h 8"/>
                    <a:gd name="T6" fmla="*/ 5 w 6"/>
                    <a:gd name="T7" fmla="*/ 8 h 8"/>
                    <a:gd name="T8" fmla="*/ 6 w 6"/>
                    <a:gd name="T9" fmla="*/ 8 h 8"/>
                    <a:gd name="T10" fmla="*/ 3 w 6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8"/>
                    <a:gd name="T20" fmla="*/ 6 w 6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8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5" y="8"/>
                      </a:lnTo>
                      <a:lnTo>
                        <a:pt x="6" y="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08" name="Freeform 685"/>
                <p:cNvSpPr>
                  <a:spLocks/>
                </p:cNvSpPr>
                <p:nvPr/>
              </p:nvSpPr>
              <p:spPr bwMode="auto">
                <a:xfrm>
                  <a:off x="2549" y="2097"/>
                  <a:ext cx="8" cy="3"/>
                </a:xfrm>
                <a:custGeom>
                  <a:avLst/>
                  <a:gdLst>
                    <a:gd name="T0" fmla="*/ 8 w 8"/>
                    <a:gd name="T1" fmla="*/ 0 h 3"/>
                    <a:gd name="T2" fmla="*/ 0 w 8"/>
                    <a:gd name="T3" fmla="*/ 3 h 3"/>
                    <a:gd name="T4" fmla="*/ 1 w 8"/>
                    <a:gd name="T5" fmla="*/ 3 h 3"/>
                    <a:gd name="T6" fmla="*/ 8 w 8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3"/>
                    <a:gd name="T14" fmla="*/ 8 w 8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3">
                      <a:moveTo>
                        <a:pt x="8" y="0"/>
                      </a:move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09" name="Freeform 686"/>
                <p:cNvSpPr>
                  <a:spLocks/>
                </p:cNvSpPr>
                <p:nvPr/>
              </p:nvSpPr>
              <p:spPr bwMode="auto">
                <a:xfrm>
                  <a:off x="2412" y="2254"/>
                  <a:ext cx="32" cy="36"/>
                </a:xfrm>
                <a:custGeom>
                  <a:avLst/>
                  <a:gdLst>
                    <a:gd name="T0" fmla="*/ 3 w 32"/>
                    <a:gd name="T1" fmla="*/ 34 h 36"/>
                    <a:gd name="T2" fmla="*/ 2 w 32"/>
                    <a:gd name="T3" fmla="*/ 32 h 36"/>
                    <a:gd name="T4" fmla="*/ 0 w 32"/>
                    <a:gd name="T5" fmla="*/ 29 h 36"/>
                    <a:gd name="T6" fmla="*/ 0 w 32"/>
                    <a:gd name="T7" fmla="*/ 26 h 36"/>
                    <a:gd name="T8" fmla="*/ 0 w 32"/>
                    <a:gd name="T9" fmla="*/ 23 h 36"/>
                    <a:gd name="T10" fmla="*/ 0 w 32"/>
                    <a:gd name="T11" fmla="*/ 20 h 36"/>
                    <a:gd name="T12" fmla="*/ 1 w 32"/>
                    <a:gd name="T13" fmla="*/ 16 h 36"/>
                    <a:gd name="T14" fmla="*/ 3 w 32"/>
                    <a:gd name="T15" fmla="*/ 13 h 36"/>
                    <a:gd name="T16" fmla="*/ 5 w 32"/>
                    <a:gd name="T17" fmla="*/ 10 h 36"/>
                    <a:gd name="T18" fmla="*/ 8 w 32"/>
                    <a:gd name="T19" fmla="*/ 7 h 36"/>
                    <a:gd name="T20" fmla="*/ 11 w 32"/>
                    <a:gd name="T21" fmla="*/ 4 h 36"/>
                    <a:gd name="T22" fmla="*/ 14 w 32"/>
                    <a:gd name="T23" fmla="*/ 2 h 36"/>
                    <a:gd name="T24" fmla="*/ 17 w 32"/>
                    <a:gd name="T25" fmla="*/ 1 h 36"/>
                    <a:gd name="T26" fmla="*/ 20 w 32"/>
                    <a:gd name="T27" fmla="*/ 0 h 36"/>
                    <a:gd name="T28" fmla="*/ 23 w 32"/>
                    <a:gd name="T29" fmla="*/ 0 h 36"/>
                    <a:gd name="T30" fmla="*/ 26 w 32"/>
                    <a:gd name="T31" fmla="*/ 1 h 36"/>
                    <a:gd name="T32" fmla="*/ 28 w 32"/>
                    <a:gd name="T33" fmla="*/ 2 h 36"/>
                    <a:gd name="T34" fmla="*/ 30 w 32"/>
                    <a:gd name="T35" fmla="*/ 4 h 36"/>
                    <a:gd name="T36" fmla="*/ 31 w 32"/>
                    <a:gd name="T37" fmla="*/ 7 h 36"/>
                    <a:gd name="T38" fmla="*/ 32 w 32"/>
                    <a:gd name="T39" fmla="*/ 10 h 36"/>
                    <a:gd name="T40" fmla="*/ 32 w 32"/>
                    <a:gd name="T41" fmla="*/ 13 h 36"/>
                    <a:gd name="T42" fmla="*/ 31 w 32"/>
                    <a:gd name="T43" fmla="*/ 17 h 36"/>
                    <a:gd name="T44" fmla="*/ 30 w 32"/>
                    <a:gd name="T45" fmla="*/ 20 h 36"/>
                    <a:gd name="T46" fmla="*/ 28 w 32"/>
                    <a:gd name="T47" fmla="*/ 23 h 36"/>
                    <a:gd name="T48" fmla="*/ 26 w 32"/>
                    <a:gd name="T49" fmla="*/ 27 h 36"/>
                    <a:gd name="T50" fmla="*/ 23 w 32"/>
                    <a:gd name="T51" fmla="*/ 30 h 36"/>
                    <a:gd name="T52" fmla="*/ 21 w 32"/>
                    <a:gd name="T53" fmla="*/ 32 h 36"/>
                    <a:gd name="T54" fmla="*/ 17 w 32"/>
                    <a:gd name="T55" fmla="*/ 34 h 36"/>
                    <a:gd name="T56" fmla="*/ 14 w 32"/>
                    <a:gd name="T57" fmla="*/ 35 h 36"/>
                    <a:gd name="T58" fmla="*/ 11 w 32"/>
                    <a:gd name="T59" fmla="*/ 36 h 36"/>
                    <a:gd name="T60" fmla="*/ 8 w 32"/>
                    <a:gd name="T61" fmla="*/ 36 h 36"/>
                    <a:gd name="T62" fmla="*/ 6 w 32"/>
                    <a:gd name="T63" fmla="*/ 35 h 36"/>
                    <a:gd name="T64" fmla="*/ 3 w 32"/>
                    <a:gd name="T65" fmla="*/ 34 h 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2"/>
                    <a:gd name="T100" fmla="*/ 0 h 36"/>
                    <a:gd name="T101" fmla="*/ 32 w 32"/>
                    <a:gd name="T102" fmla="*/ 36 h 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2" h="36">
                      <a:moveTo>
                        <a:pt x="3" y="34"/>
                      </a:moveTo>
                      <a:lnTo>
                        <a:pt x="2" y="32"/>
                      </a:lnTo>
                      <a:lnTo>
                        <a:pt x="0" y="29"/>
                      </a:lnTo>
                      <a:lnTo>
                        <a:pt x="0" y="26"/>
                      </a:lnTo>
                      <a:lnTo>
                        <a:pt x="0" y="23"/>
                      </a:lnTo>
                      <a:lnTo>
                        <a:pt x="0" y="20"/>
                      </a:lnTo>
                      <a:lnTo>
                        <a:pt x="1" y="16"/>
                      </a:lnTo>
                      <a:lnTo>
                        <a:pt x="3" y="13"/>
                      </a:lnTo>
                      <a:lnTo>
                        <a:pt x="5" y="10"/>
                      </a:lnTo>
                      <a:lnTo>
                        <a:pt x="8" y="7"/>
                      </a:lnTo>
                      <a:lnTo>
                        <a:pt x="11" y="4"/>
                      </a:lnTo>
                      <a:lnTo>
                        <a:pt x="14" y="2"/>
                      </a:lnTo>
                      <a:lnTo>
                        <a:pt x="17" y="1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6" y="1"/>
                      </a:lnTo>
                      <a:lnTo>
                        <a:pt x="28" y="2"/>
                      </a:lnTo>
                      <a:lnTo>
                        <a:pt x="30" y="4"/>
                      </a:lnTo>
                      <a:lnTo>
                        <a:pt x="31" y="7"/>
                      </a:lnTo>
                      <a:lnTo>
                        <a:pt x="32" y="10"/>
                      </a:lnTo>
                      <a:lnTo>
                        <a:pt x="32" y="13"/>
                      </a:lnTo>
                      <a:lnTo>
                        <a:pt x="31" y="17"/>
                      </a:lnTo>
                      <a:lnTo>
                        <a:pt x="30" y="20"/>
                      </a:lnTo>
                      <a:lnTo>
                        <a:pt x="28" y="23"/>
                      </a:lnTo>
                      <a:lnTo>
                        <a:pt x="26" y="27"/>
                      </a:lnTo>
                      <a:lnTo>
                        <a:pt x="23" y="30"/>
                      </a:lnTo>
                      <a:lnTo>
                        <a:pt x="21" y="32"/>
                      </a:lnTo>
                      <a:lnTo>
                        <a:pt x="17" y="34"/>
                      </a:lnTo>
                      <a:lnTo>
                        <a:pt x="14" y="35"/>
                      </a:lnTo>
                      <a:lnTo>
                        <a:pt x="11" y="36"/>
                      </a:lnTo>
                      <a:lnTo>
                        <a:pt x="8" y="36"/>
                      </a:lnTo>
                      <a:lnTo>
                        <a:pt x="6" y="35"/>
                      </a:lnTo>
                      <a:lnTo>
                        <a:pt x="3" y="34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10" name="Freeform 687"/>
                <p:cNvSpPr>
                  <a:spLocks/>
                </p:cNvSpPr>
                <p:nvPr/>
              </p:nvSpPr>
              <p:spPr bwMode="auto">
                <a:xfrm>
                  <a:off x="2408" y="2261"/>
                  <a:ext cx="13" cy="30"/>
                </a:xfrm>
                <a:custGeom>
                  <a:avLst/>
                  <a:gdLst>
                    <a:gd name="T0" fmla="*/ 4 w 13"/>
                    <a:gd name="T1" fmla="*/ 30 h 30"/>
                    <a:gd name="T2" fmla="*/ 2 w 13"/>
                    <a:gd name="T3" fmla="*/ 27 h 30"/>
                    <a:gd name="T4" fmla="*/ 1 w 13"/>
                    <a:gd name="T5" fmla="*/ 24 h 30"/>
                    <a:gd name="T6" fmla="*/ 0 w 13"/>
                    <a:gd name="T7" fmla="*/ 20 h 30"/>
                    <a:gd name="T8" fmla="*/ 0 w 13"/>
                    <a:gd name="T9" fmla="*/ 16 h 30"/>
                    <a:gd name="T10" fmla="*/ 0 w 13"/>
                    <a:gd name="T11" fmla="*/ 12 h 30"/>
                    <a:gd name="T12" fmla="*/ 2 w 13"/>
                    <a:gd name="T13" fmla="*/ 8 h 30"/>
                    <a:gd name="T14" fmla="*/ 4 w 13"/>
                    <a:gd name="T15" fmla="*/ 4 h 30"/>
                    <a:gd name="T16" fmla="*/ 6 w 13"/>
                    <a:gd name="T17" fmla="*/ 0 h 30"/>
                    <a:gd name="T18" fmla="*/ 13 w 13"/>
                    <a:gd name="T19" fmla="*/ 5 h 30"/>
                    <a:gd name="T20" fmla="*/ 10 w 13"/>
                    <a:gd name="T21" fmla="*/ 8 h 30"/>
                    <a:gd name="T22" fmla="*/ 9 w 13"/>
                    <a:gd name="T23" fmla="*/ 11 h 30"/>
                    <a:gd name="T24" fmla="*/ 8 w 13"/>
                    <a:gd name="T25" fmla="*/ 14 h 30"/>
                    <a:gd name="T26" fmla="*/ 7 w 13"/>
                    <a:gd name="T27" fmla="*/ 17 h 30"/>
                    <a:gd name="T28" fmla="*/ 8 w 13"/>
                    <a:gd name="T29" fmla="*/ 19 h 30"/>
                    <a:gd name="T30" fmla="*/ 8 w 13"/>
                    <a:gd name="T31" fmla="*/ 21 h 30"/>
                    <a:gd name="T32" fmla="*/ 9 w 13"/>
                    <a:gd name="T33" fmla="*/ 23 h 30"/>
                    <a:gd name="T34" fmla="*/ 10 w 13"/>
                    <a:gd name="T35" fmla="*/ 24 h 30"/>
                    <a:gd name="T36" fmla="*/ 4 w 13"/>
                    <a:gd name="T37" fmla="*/ 30 h 3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"/>
                    <a:gd name="T58" fmla="*/ 0 h 30"/>
                    <a:gd name="T59" fmla="*/ 13 w 13"/>
                    <a:gd name="T60" fmla="*/ 30 h 3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" h="30">
                      <a:moveTo>
                        <a:pt x="4" y="30"/>
                      </a:moveTo>
                      <a:lnTo>
                        <a:pt x="2" y="27"/>
                      </a:lnTo>
                      <a:lnTo>
                        <a:pt x="1" y="24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2" y="8"/>
                      </a:lnTo>
                      <a:lnTo>
                        <a:pt x="4" y="4"/>
                      </a:lnTo>
                      <a:lnTo>
                        <a:pt x="6" y="0"/>
                      </a:lnTo>
                      <a:lnTo>
                        <a:pt x="13" y="5"/>
                      </a:lnTo>
                      <a:lnTo>
                        <a:pt x="10" y="8"/>
                      </a:lnTo>
                      <a:lnTo>
                        <a:pt x="9" y="11"/>
                      </a:lnTo>
                      <a:lnTo>
                        <a:pt x="8" y="14"/>
                      </a:lnTo>
                      <a:lnTo>
                        <a:pt x="7" y="17"/>
                      </a:lnTo>
                      <a:lnTo>
                        <a:pt x="8" y="19"/>
                      </a:lnTo>
                      <a:lnTo>
                        <a:pt x="8" y="21"/>
                      </a:lnTo>
                      <a:lnTo>
                        <a:pt x="9" y="23"/>
                      </a:lnTo>
                      <a:lnTo>
                        <a:pt x="10" y="24"/>
                      </a:lnTo>
                      <a:lnTo>
                        <a:pt x="4" y="3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11" name="Freeform 688"/>
                <p:cNvSpPr>
                  <a:spLocks/>
                </p:cNvSpPr>
                <p:nvPr/>
              </p:nvSpPr>
              <p:spPr bwMode="auto">
                <a:xfrm>
                  <a:off x="2414" y="2250"/>
                  <a:ext cx="28" cy="16"/>
                </a:xfrm>
                <a:custGeom>
                  <a:avLst/>
                  <a:gdLst>
                    <a:gd name="T0" fmla="*/ 0 w 28"/>
                    <a:gd name="T1" fmla="*/ 11 h 16"/>
                    <a:gd name="T2" fmla="*/ 3 w 28"/>
                    <a:gd name="T3" fmla="*/ 8 h 16"/>
                    <a:gd name="T4" fmla="*/ 7 w 28"/>
                    <a:gd name="T5" fmla="*/ 5 h 16"/>
                    <a:gd name="T6" fmla="*/ 10 w 28"/>
                    <a:gd name="T7" fmla="*/ 3 h 16"/>
                    <a:gd name="T8" fmla="*/ 14 w 28"/>
                    <a:gd name="T9" fmla="*/ 1 h 16"/>
                    <a:gd name="T10" fmla="*/ 18 w 28"/>
                    <a:gd name="T11" fmla="*/ 0 h 16"/>
                    <a:gd name="T12" fmla="*/ 22 w 28"/>
                    <a:gd name="T13" fmla="*/ 0 h 16"/>
                    <a:gd name="T14" fmla="*/ 25 w 28"/>
                    <a:gd name="T15" fmla="*/ 1 h 16"/>
                    <a:gd name="T16" fmla="*/ 28 w 28"/>
                    <a:gd name="T17" fmla="*/ 3 h 16"/>
                    <a:gd name="T18" fmla="*/ 24 w 28"/>
                    <a:gd name="T19" fmla="*/ 10 h 16"/>
                    <a:gd name="T20" fmla="*/ 22 w 28"/>
                    <a:gd name="T21" fmla="*/ 9 h 16"/>
                    <a:gd name="T22" fmla="*/ 21 w 28"/>
                    <a:gd name="T23" fmla="*/ 8 h 16"/>
                    <a:gd name="T24" fmla="*/ 19 w 28"/>
                    <a:gd name="T25" fmla="*/ 8 h 16"/>
                    <a:gd name="T26" fmla="*/ 16 w 28"/>
                    <a:gd name="T27" fmla="*/ 9 h 16"/>
                    <a:gd name="T28" fmla="*/ 14 w 28"/>
                    <a:gd name="T29" fmla="*/ 10 h 16"/>
                    <a:gd name="T30" fmla="*/ 11 w 28"/>
                    <a:gd name="T31" fmla="*/ 11 h 16"/>
                    <a:gd name="T32" fmla="*/ 9 w 28"/>
                    <a:gd name="T33" fmla="*/ 14 h 16"/>
                    <a:gd name="T34" fmla="*/ 6 w 28"/>
                    <a:gd name="T35" fmla="*/ 16 h 16"/>
                    <a:gd name="T36" fmla="*/ 0 w 28"/>
                    <a:gd name="T37" fmla="*/ 11 h 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8"/>
                    <a:gd name="T58" fmla="*/ 0 h 16"/>
                    <a:gd name="T59" fmla="*/ 28 w 28"/>
                    <a:gd name="T60" fmla="*/ 16 h 1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8" h="16">
                      <a:moveTo>
                        <a:pt x="0" y="11"/>
                      </a:moveTo>
                      <a:lnTo>
                        <a:pt x="3" y="8"/>
                      </a:lnTo>
                      <a:lnTo>
                        <a:pt x="7" y="5"/>
                      </a:lnTo>
                      <a:lnTo>
                        <a:pt x="10" y="3"/>
                      </a:lnTo>
                      <a:lnTo>
                        <a:pt x="14" y="1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5" y="1"/>
                      </a:lnTo>
                      <a:lnTo>
                        <a:pt x="28" y="3"/>
                      </a:lnTo>
                      <a:lnTo>
                        <a:pt x="24" y="10"/>
                      </a:lnTo>
                      <a:lnTo>
                        <a:pt x="22" y="9"/>
                      </a:lnTo>
                      <a:lnTo>
                        <a:pt x="21" y="8"/>
                      </a:lnTo>
                      <a:lnTo>
                        <a:pt x="19" y="8"/>
                      </a:lnTo>
                      <a:lnTo>
                        <a:pt x="16" y="9"/>
                      </a:lnTo>
                      <a:lnTo>
                        <a:pt x="14" y="10"/>
                      </a:lnTo>
                      <a:lnTo>
                        <a:pt x="11" y="11"/>
                      </a:lnTo>
                      <a:lnTo>
                        <a:pt x="9" y="14"/>
                      </a:lnTo>
                      <a:lnTo>
                        <a:pt x="6" y="16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12" name="Freeform 689"/>
                <p:cNvSpPr>
                  <a:spLocks/>
                </p:cNvSpPr>
                <p:nvPr/>
              </p:nvSpPr>
              <p:spPr bwMode="auto">
                <a:xfrm>
                  <a:off x="2414" y="2260"/>
                  <a:ext cx="7" cy="6"/>
                </a:xfrm>
                <a:custGeom>
                  <a:avLst/>
                  <a:gdLst>
                    <a:gd name="T0" fmla="*/ 0 w 7"/>
                    <a:gd name="T1" fmla="*/ 1 h 6"/>
                    <a:gd name="T2" fmla="*/ 1 w 7"/>
                    <a:gd name="T3" fmla="*/ 0 h 6"/>
                    <a:gd name="T4" fmla="*/ 0 w 7"/>
                    <a:gd name="T5" fmla="*/ 1 h 6"/>
                    <a:gd name="T6" fmla="*/ 6 w 7"/>
                    <a:gd name="T7" fmla="*/ 6 h 6"/>
                    <a:gd name="T8" fmla="*/ 7 w 7"/>
                    <a:gd name="T9" fmla="*/ 6 h 6"/>
                    <a:gd name="T10" fmla="*/ 0 w 7"/>
                    <a:gd name="T11" fmla="*/ 1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6"/>
                    <a:gd name="T20" fmla="*/ 7 w 7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6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6" y="6"/>
                      </a:lnTo>
                      <a:lnTo>
                        <a:pt x="7" y="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13" name="Freeform 690"/>
                <p:cNvSpPr>
                  <a:spLocks/>
                </p:cNvSpPr>
                <p:nvPr/>
              </p:nvSpPr>
              <p:spPr bwMode="auto">
                <a:xfrm>
                  <a:off x="2435" y="2254"/>
                  <a:ext cx="13" cy="29"/>
                </a:xfrm>
                <a:custGeom>
                  <a:avLst/>
                  <a:gdLst>
                    <a:gd name="T0" fmla="*/ 8 w 13"/>
                    <a:gd name="T1" fmla="*/ 0 h 29"/>
                    <a:gd name="T2" fmla="*/ 10 w 13"/>
                    <a:gd name="T3" fmla="*/ 2 h 29"/>
                    <a:gd name="T4" fmla="*/ 12 w 13"/>
                    <a:gd name="T5" fmla="*/ 6 h 29"/>
                    <a:gd name="T6" fmla="*/ 13 w 13"/>
                    <a:gd name="T7" fmla="*/ 10 h 29"/>
                    <a:gd name="T8" fmla="*/ 13 w 13"/>
                    <a:gd name="T9" fmla="*/ 13 h 29"/>
                    <a:gd name="T10" fmla="*/ 12 w 13"/>
                    <a:gd name="T11" fmla="*/ 18 h 29"/>
                    <a:gd name="T12" fmla="*/ 11 w 13"/>
                    <a:gd name="T13" fmla="*/ 21 h 29"/>
                    <a:gd name="T14" fmla="*/ 9 w 13"/>
                    <a:gd name="T15" fmla="*/ 25 h 29"/>
                    <a:gd name="T16" fmla="*/ 6 w 13"/>
                    <a:gd name="T17" fmla="*/ 29 h 29"/>
                    <a:gd name="T18" fmla="*/ 0 w 13"/>
                    <a:gd name="T19" fmla="*/ 25 h 29"/>
                    <a:gd name="T20" fmla="*/ 2 w 13"/>
                    <a:gd name="T21" fmla="*/ 21 h 29"/>
                    <a:gd name="T22" fmla="*/ 3 w 13"/>
                    <a:gd name="T23" fmla="*/ 19 h 29"/>
                    <a:gd name="T24" fmla="*/ 4 w 13"/>
                    <a:gd name="T25" fmla="*/ 16 h 29"/>
                    <a:gd name="T26" fmla="*/ 5 w 13"/>
                    <a:gd name="T27" fmla="*/ 13 h 29"/>
                    <a:gd name="T28" fmla="*/ 5 w 13"/>
                    <a:gd name="T29" fmla="*/ 10 h 29"/>
                    <a:gd name="T30" fmla="*/ 5 w 13"/>
                    <a:gd name="T31" fmla="*/ 8 h 29"/>
                    <a:gd name="T32" fmla="*/ 4 w 13"/>
                    <a:gd name="T33" fmla="*/ 7 h 29"/>
                    <a:gd name="T34" fmla="*/ 2 w 13"/>
                    <a:gd name="T35" fmla="*/ 5 h 29"/>
                    <a:gd name="T36" fmla="*/ 8 w 13"/>
                    <a:gd name="T37" fmla="*/ 0 h 2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"/>
                    <a:gd name="T58" fmla="*/ 0 h 29"/>
                    <a:gd name="T59" fmla="*/ 13 w 13"/>
                    <a:gd name="T60" fmla="*/ 29 h 2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" h="29">
                      <a:moveTo>
                        <a:pt x="8" y="0"/>
                      </a:moveTo>
                      <a:lnTo>
                        <a:pt x="10" y="2"/>
                      </a:lnTo>
                      <a:lnTo>
                        <a:pt x="12" y="6"/>
                      </a:lnTo>
                      <a:lnTo>
                        <a:pt x="13" y="10"/>
                      </a:lnTo>
                      <a:lnTo>
                        <a:pt x="13" y="13"/>
                      </a:lnTo>
                      <a:lnTo>
                        <a:pt x="12" y="18"/>
                      </a:lnTo>
                      <a:lnTo>
                        <a:pt x="11" y="21"/>
                      </a:lnTo>
                      <a:lnTo>
                        <a:pt x="9" y="25"/>
                      </a:lnTo>
                      <a:lnTo>
                        <a:pt x="6" y="29"/>
                      </a:lnTo>
                      <a:lnTo>
                        <a:pt x="0" y="25"/>
                      </a:lnTo>
                      <a:lnTo>
                        <a:pt x="2" y="21"/>
                      </a:lnTo>
                      <a:lnTo>
                        <a:pt x="3" y="19"/>
                      </a:lnTo>
                      <a:lnTo>
                        <a:pt x="4" y="16"/>
                      </a:lnTo>
                      <a:lnTo>
                        <a:pt x="5" y="13"/>
                      </a:lnTo>
                      <a:lnTo>
                        <a:pt x="5" y="10"/>
                      </a:lnTo>
                      <a:lnTo>
                        <a:pt x="5" y="8"/>
                      </a:lnTo>
                      <a:lnTo>
                        <a:pt x="4" y="7"/>
                      </a:lnTo>
                      <a:lnTo>
                        <a:pt x="2" y="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14" name="Freeform 691"/>
                <p:cNvSpPr>
                  <a:spLocks/>
                </p:cNvSpPr>
                <p:nvPr/>
              </p:nvSpPr>
              <p:spPr bwMode="auto">
                <a:xfrm>
                  <a:off x="2437" y="2253"/>
                  <a:ext cx="6" cy="7"/>
                </a:xfrm>
                <a:custGeom>
                  <a:avLst/>
                  <a:gdLst>
                    <a:gd name="T0" fmla="*/ 5 w 6"/>
                    <a:gd name="T1" fmla="*/ 0 h 7"/>
                    <a:gd name="T2" fmla="*/ 6 w 6"/>
                    <a:gd name="T3" fmla="*/ 1 h 7"/>
                    <a:gd name="T4" fmla="*/ 0 w 6"/>
                    <a:gd name="T5" fmla="*/ 6 h 7"/>
                    <a:gd name="T6" fmla="*/ 1 w 6"/>
                    <a:gd name="T7" fmla="*/ 7 h 7"/>
                    <a:gd name="T8" fmla="*/ 5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5" y="0"/>
                      </a:moveTo>
                      <a:lnTo>
                        <a:pt x="6" y="1"/>
                      </a:ln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15" name="Freeform 692"/>
                <p:cNvSpPr>
                  <a:spLocks/>
                </p:cNvSpPr>
                <p:nvPr/>
              </p:nvSpPr>
              <p:spPr bwMode="auto">
                <a:xfrm>
                  <a:off x="2413" y="2278"/>
                  <a:ext cx="28" cy="16"/>
                </a:xfrm>
                <a:custGeom>
                  <a:avLst/>
                  <a:gdLst>
                    <a:gd name="T0" fmla="*/ 28 w 28"/>
                    <a:gd name="T1" fmla="*/ 6 h 16"/>
                    <a:gd name="T2" fmla="*/ 25 w 28"/>
                    <a:gd name="T3" fmla="*/ 9 h 16"/>
                    <a:gd name="T4" fmla="*/ 22 w 28"/>
                    <a:gd name="T5" fmla="*/ 12 h 16"/>
                    <a:gd name="T6" fmla="*/ 18 w 28"/>
                    <a:gd name="T7" fmla="*/ 14 h 16"/>
                    <a:gd name="T8" fmla="*/ 15 w 28"/>
                    <a:gd name="T9" fmla="*/ 15 h 16"/>
                    <a:gd name="T10" fmla="*/ 11 w 28"/>
                    <a:gd name="T11" fmla="*/ 16 h 16"/>
                    <a:gd name="T12" fmla="*/ 7 w 28"/>
                    <a:gd name="T13" fmla="*/ 16 h 16"/>
                    <a:gd name="T14" fmla="*/ 3 w 28"/>
                    <a:gd name="T15" fmla="*/ 15 h 16"/>
                    <a:gd name="T16" fmla="*/ 0 w 28"/>
                    <a:gd name="T17" fmla="*/ 13 h 16"/>
                    <a:gd name="T18" fmla="*/ 4 w 28"/>
                    <a:gd name="T19" fmla="*/ 7 h 16"/>
                    <a:gd name="T20" fmla="*/ 6 w 28"/>
                    <a:gd name="T21" fmla="*/ 8 h 16"/>
                    <a:gd name="T22" fmla="*/ 8 w 28"/>
                    <a:gd name="T23" fmla="*/ 8 h 16"/>
                    <a:gd name="T24" fmla="*/ 10 w 28"/>
                    <a:gd name="T25" fmla="*/ 8 h 16"/>
                    <a:gd name="T26" fmla="*/ 12 w 28"/>
                    <a:gd name="T27" fmla="*/ 8 h 16"/>
                    <a:gd name="T28" fmla="*/ 14 w 28"/>
                    <a:gd name="T29" fmla="*/ 7 h 16"/>
                    <a:gd name="T30" fmla="*/ 17 w 28"/>
                    <a:gd name="T31" fmla="*/ 5 h 16"/>
                    <a:gd name="T32" fmla="*/ 20 w 28"/>
                    <a:gd name="T33" fmla="*/ 3 h 16"/>
                    <a:gd name="T34" fmla="*/ 22 w 28"/>
                    <a:gd name="T35" fmla="*/ 0 h 16"/>
                    <a:gd name="T36" fmla="*/ 28 w 28"/>
                    <a:gd name="T37" fmla="*/ 6 h 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8"/>
                    <a:gd name="T58" fmla="*/ 0 h 16"/>
                    <a:gd name="T59" fmla="*/ 28 w 28"/>
                    <a:gd name="T60" fmla="*/ 16 h 1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8" h="16">
                      <a:moveTo>
                        <a:pt x="28" y="6"/>
                      </a:moveTo>
                      <a:lnTo>
                        <a:pt x="25" y="9"/>
                      </a:lnTo>
                      <a:lnTo>
                        <a:pt x="22" y="12"/>
                      </a:lnTo>
                      <a:lnTo>
                        <a:pt x="18" y="14"/>
                      </a:lnTo>
                      <a:lnTo>
                        <a:pt x="15" y="15"/>
                      </a:lnTo>
                      <a:lnTo>
                        <a:pt x="11" y="16"/>
                      </a:lnTo>
                      <a:lnTo>
                        <a:pt x="7" y="16"/>
                      </a:lnTo>
                      <a:lnTo>
                        <a:pt x="3" y="15"/>
                      </a:lnTo>
                      <a:lnTo>
                        <a:pt x="0" y="13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8" y="8"/>
                      </a:lnTo>
                      <a:lnTo>
                        <a:pt x="10" y="8"/>
                      </a:lnTo>
                      <a:lnTo>
                        <a:pt x="12" y="8"/>
                      </a:lnTo>
                      <a:lnTo>
                        <a:pt x="14" y="7"/>
                      </a:lnTo>
                      <a:lnTo>
                        <a:pt x="17" y="5"/>
                      </a:lnTo>
                      <a:lnTo>
                        <a:pt x="20" y="3"/>
                      </a:lnTo>
                      <a:lnTo>
                        <a:pt x="22" y="0"/>
                      </a:lnTo>
                      <a:lnTo>
                        <a:pt x="28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16" name="Freeform 693"/>
                <p:cNvSpPr>
                  <a:spLocks/>
                </p:cNvSpPr>
                <p:nvPr/>
              </p:nvSpPr>
              <p:spPr bwMode="auto">
                <a:xfrm>
                  <a:off x="2435" y="2278"/>
                  <a:ext cx="6" cy="6"/>
                </a:xfrm>
                <a:custGeom>
                  <a:avLst/>
                  <a:gdLst>
                    <a:gd name="T0" fmla="*/ 6 w 6"/>
                    <a:gd name="T1" fmla="*/ 5 h 6"/>
                    <a:gd name="T2" fmla="*/ 6 w 6"/>
                    <a:gd name="T3" fmla="*/ 6 h 6"/>
                    <a:gd name="T4" fmla="*/ 0 w 6"/>
                    <a:gd name="T5" fmla="*/ 0 h 6"/>
                    <a:gd name="T6" fmla="*/ 0 w 6"/>
                    <a:gd name="T7" fmla="*/ 1 h 6"/>
                    <a:gd name="T8" fmla="*/ 6 w 6"/>
                    <a:gd name="T9" fmla="*/ 5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6"/>
                    <a:gd name="T17" fmla="*/ 6 w 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6">
                      <a:moveTo>
                        <a:pt x="6" y="5"/>
                      </a:move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17" name="Freeform 694"/>
                <p:cNvSpPr>
                  <a:spLocks/>
                </p:cNvSpPr>
                <p:nvPr/>
              </p:nvSpPr>
              <p:spPr bwMode="auto">
                <a:xfrm>
                  <a:off x="2412" y="2285"/>
                  <a:ext cx="6" cy="6"/>
                </a:xfrm>
                <a:custGeom>
                  <a:avLst/>
                  <a:gdLst>
                    <a:gd name="T0" fmla="*/ 1 w 6"/>
                    <a:gd name="T1" fmla="*/ 6 h 6"/>
                    <a:gd name="T2" fmla="*/ 0 w 6"/>
                    <a:gd name="T3" fmla="*/ 6 h 6"/>
                    <a:gd name="T4" fmla="*/ 6 w 6"/>
                    <a:gd name="T5" fmla="*/ 0 h 6"/>
                    <a:gd name="T6" fmla="*/ 5 w 6"/>
                    <a:gd name="T7" fmla="*/ 0 h 6"/>
                    <a:gd name="T8" fmla="*/ 1 w 6"/>
                    <a:gd name="T9" fmla="*/ 6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6"/>
                    <a:gd name="T17" fmla="*/ 6 w 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6">
                      <a:moveTo>
                        <a:pt x="1" y="6"/>
                      </a:move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18" name="Freeform 695"/>
                <p:cNvSpPr>
                  <a:spLocks/>
                </p:cNvSpPr>
                <p:nvPr/>
              </p:nvSpPr>
              <p:spPr bwMode="auto">
                <a:xfrm>
                  <a:off x="2419" y="2067"/>
                  <a:ext cx="29" cy="27"/>
                </a:xfrm>
                <a:custGeom>
                  <a:avLst/>
                  <a:gdLst>
                    <a:gd name="T0" fmla="*/ 8 w 29"/>
                    <a:gd name="T1" fmla="*/ 22 h 27"/>
                    <a:gd name="T2" fmla="*/ 5 w 29"/>
                    <a:gd name="T3" fmla="*/ 19 h 27"/>
                    <a:gd name="T4" fmla="*/ 3 w 29"/>
                    <a:gd name="T5" fmla="*/ 17 h 27"/>
                    <a:gd name="T6" fmla="*/ 2 w 29"/>
                    <a:gd name="T7" fmla="*/ 14 h 27"/>
                    <a:gd name="T8" fmla="*/ 1 w 29"/>
                    <a:gd name="T9" fmla="*/ 12 h 27"/>
                    <a:gd name="T10" fmla="*/ 0 w 29"/>
                    <a:gd name="T11" fmla="*/ 7 h 27"/>
                    <a:gd name="T12" fmla="*/ 0 w 29"/>
                    <a:gd name="T13" fmla="*/ 5 h 27"/>
                    <a:gd name="T14" fmla="*/ 2 w 29"/>
                    <a:gd name="T15" fmla="*/ 3 h 27"/>
                    <a:gd name="T16" fmla="*/ 3 w 29"/>
                    <a:gd name="T17" fmla="*/ 1 h 27"/>
                    <a:gd name="T18" fmla="*/ 5 w 29"/>
                    <a:gd name="T19" fmla="*/ 0 h 27"/>
                    <a:gd name="T20" fmla="*/ 7 w 29"/>
                    <a:gd name="T21" fmla="*/ 0 h 27"/>
                    <a:gd name="T22" fmla="*/ 10 w 29"/>
                    <a:gd name="T23" fmla="*/ 0 h 27"/>
                    <a:gd name="T24" fmla="*/ 13 w 29"/>
                    <a:gd name="T25" fmla="*/ 1 h 27"/>
                    <a:gd name="T26" fmla="*/ 15 w 29"/>
                    <a:gd name="T27" fmla="*/ 2 h 27"/>
                    <a:gd name="T28" fmla="*/ 18 w 29"/>
                    <a:gd name="T29" fmla="*/ 3 h 27"/>
                    <a:gd name="T30" fmla="*/ 21 w 29"/>
                    <a:gd name="T31" fmla="*/ 5 h 27"/>
                    <a:gd name="T32" fmla="*/ 23 w 29"/>
                    <a:gd name="T33" fmla="*/ 8 h 27"/>
                    <a:gd name="T34" fmla="*/ 25 w 29"/>
                    <a:gd name="T35" fmla="*/ 10 h 27"/>
                    <a:gd name="T36" fmla="*/ 27 w 29"/>
                    <a:gd name="T37" fmla="*/ 13 h 27"/>
                    <a:gd name="T38" fmla="*/ 28 w 29"/>
                    <a:gd name="T39" fmla="*/ 15 h 27"/>
                    <a:gd name="T40" fmla="*/ 29 w 29"/>
                    <a:gd name="T41" fmla="*/ 20 h 27"/>
                    <a:gd name="T42" fmla="*/ 28 w 29"/>
                    <a:gd name="T43" fmla="*/ 22 h 27"/>
                    <a:gd name="T44" fmla="*/ 27 w 29"/>
                    <a:gd name="T45" fmla="*/ 24 h 27"/>
                    <a:gd name="T46" fmla="*/ 26 w 29"/>
                    <a:gd name="T47" fmla="*/ 26 h 27"/>
                    <a:gd name="T48" fmla="*/ 24 w 29"/>
                    <a:gd name="T49" fmla="*/ 26 h 27"/>
                    <a:gd name="T50" fmla="*/ 21 w 29"/>
                    <a:gd name="T51" fmla="*/ 27 h 27"/>
                    <a:gd name="T52" fmla="*/ 19 w 29"/>
                    <a:gd name="T53" fmla="*/ 27 h 27"/>
                    <a:gd name="T54" fmla="*/ 16 w 29"/>
                    <a:gd name="T55" fmla="*/ 26 h 27"/>
                    <a:gd name="T56" fmla="*/ 13 w 29"/>
                    <a:gd name="T57" fmla="*/ 25 h 27"/>
                    <a:gd name="T58" fmla="*/ 11 w 29"/>
                    <a:gd name="T59" fmla="*/ 24 h 27"/>
                    <a:gd name="T60" fmla="*/ 8 w 29"/>
                    <a:gd name="T61" fmla="*/ 22 h 27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9"/>
                    <a:gd name="T94" fmla="*/ 0 h 27"/>
                    <a:gd name="T95" fmla="*/ 29 w 29"/>
                    <a:gd name="T96" fmla="*/ 27 h 27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9" h="27">
                      <a:moveTo>
                        <a:pt x="8" y="22"/>
                      </a:moveTo>
                      <a:lnTo>
                        <a:pt x="5" y="19"/>
                      </a:lnTo>
                      <a:lnTo>
                        <a:pt x="3" y="17"/>
                      </a:lnTo>
                      <a:lnTo>
                        <a:pt x="2" y="14"/>
                      </a:lnTo>
                      <a:lnTo>
                        <a:pt x="1" y="12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3" y="1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15" y="2"/>
                      </a:lnTo>
                      <a:lnTo>
                        <a:pt x="18" y="3"/>
                      </a:lnTo>
                      <a:lnTo>
                        <a:pt x="21" y="5"/>
                      </a:lnTo>
                      <a:lnTo>
                        <a:pt x="23" y="8"/>
                      </a:lnTo>
                      <a:lnTo>
                        <a:pt x="25" y="10"/>
                      </a:lnTo>
                      <a:lnTo>
                        <a:pt x="27" y="13"/>
                      </a:lnTo>
                      <a:lnTo>
                        <a:pt x="28" y="15"/>
                      </a:lnTo>
                      <a:lnTo>
                        <a:pt x="29" y="20"/>
                      </a:lnTo>
                      <a:lnTo>
                        <a:pt x="28" y="22"/>
                      </a:lnTo>
                      <a:lnTo>
                        <a:pt x="27" y="24"/>
                      </a:lnTo>
                      <a:lnTo>
                        <a:pt x="26" y="26"/>
                      </a:lnTo>
                      <a:lnTo>
                        <a:pt x="24" y="26"/>
                      </a:lnTo>
                      <a:lnTo>
                        <a:pt x="21" y="27"/>
                      </a:lnTo>
                      <a:lnTo>
                        <a:pt x="19" y="27"/>
                      </a:lnTo>
                      <a:lnTo>
                        <a:pt x="16" y="26"/>
                      </a:lnTo>
                      <a:lnTo>
                        <a:pt x="13" y="25"/>
                      </a:lnTo>
                      <a:lnTo>
                        <a:pt x="11" y="24"/>
                      </a:lnTo>
                      <a:lnTo>
                        <a:pt x="8" y="22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19" name="Freeform 696"/>
                <p:cNvSpPr>
                  <a:spLocks/>
                </p:cNvSpPr>
                <p:nvPr/>
              </p:nvSpPr>
              <p:spPr bwMode="auto">
                <a:xfrm>
                  <a:off x="2415" y="2068"/>
                  <a:ext cx="15" cy="24"/>
                </a:xfrm>
                <a:custGeom>
                  <a:avLst/>
                  <a:gdLst>
                    <a:gd name="T0" fmla="*/ 9 w 15"/>
                    <a:gd name="T1" fmla="*/ 24 h 24"/>
                    <a:gd name="T2" fmla="*/ 6 w 15"/>
                    <a:gd name="T3" fmla="*/ 21 h 24"/>
                    <a:gd name="T4" fmla="*/ 4 w 15"/>
                    <a:gd name="T5" fmla="*/ 18 h 24"/>
                    <a:gd name="T6" fmla="*/ 2 w 15"/>
                    <a:gd name="T7" fmla="*/ 15 h 24"/>
                    <a:gd name="T8" fmla="*/ 1 w 15"/>
                    <a:gd name="T9" fmla="*/ 12 h 24"/>
                    <a:gd name="T10" fmla="*/ 0 w 15"/>
                    <a:gd name="T11" fmla="*/ 6 h 24"/>
                    <a:gd name="T12" fmla="*/ 1 w 15"/>
                    <a:gd name="T13" fmla="*/ 2 h 24"/>
                    <a:gd name="T14" fmla="*/ 2 w 15"/>
                    <a:gd name="T15" fmla="*/ 0 h 24"/>
                    <a:gd name="T16" fmla="*/ 9 w 15"/>
                    <a:gd name="T17" fmla="*/ 4 h 24"/>
                    <a:gd name="T18" fmla="*/ 8 w 15"/>
                    <a:gd name="T19" fmla="*/ 5 h 24"/>
                    <a:gd name="T20" fmla="*/ 8 w 15"/>
                    <a:gd name="T21" fmla="*/ 6 h 24"/>
                    <a:gd name="T22" fmla="*/ 8 w 15"/>
                    <a:gd name="T23" fmla="*/ 10 h 24"/>
                    <a:gd name="T24" fmla="*/ 9 w 15"/>
                    <a:gd name="T25" fmla="*/ 12 h 24"/>
                    <a:gd name="T26" fmla="*/ 11 w 15"/>
                    <a:gd name="T27" fmla="*/ 14 h 24"/>
                    <a:gd name="T28" fmla="*/ 12 w 15"/>
                    <a:gd name="T29" fmla="*/ 16 h 24"/>
                    <a:gd name="T30" fmla="*/ 15 w 15"/>
                    <a:gd name="T31" fmla="*/ 18 h 24"/>
                    <a:gd name="T32" fmla="*/ 9 w 15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24"/>
                    <a:gd name="T53" fmla="*/ 15 w 15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24">
                      <a:moveTo>
                        <a:pt x="9" y="24"/>
                      </a:moveTo>
                      <a:lnTo>
                        <a:pt x="6" y="21"/>
                      </a:lnTo>
                      <a:lnTo>
                        <a:pt x="4" y="18"/>
                      </a:lnTo>
                      <a:lnTo>
                        <a:pt x="2" y="15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2" y="0"/>
                      </a:lnTo>
                      <a:lnTo>
                        <a:pt x="9" y="4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10"/>
                      </a:lnTo>
                      <a:lnTo>
                        <a:pt x="9" y="12"/>
                      </a:lnTo>
                      <a:lnTo>
                        <a:pt x="11" y="14"/>
                      </a:lnTo>
                      <a:lnTo>
                        <a:pt x="12" y="16"/>
                      </a:lnTo>
                      <a:lnTo>
                        <a:pt x="15" y="18"/>
                      </a:lnTo>
                      <a:lnTo>
                        <a:pt x="9" y="24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20" name="Freeform 697"/>
                <p:cNvSpPr>
                  <a:spLocks/>
                </p:cNvSpPr>
                <p:nvPr/>
              </p:nvSpPr>
              <p:spPr bwMode="auto">
                <a:xfrm>
                  <a:off x="2418" y="2063"/>
                  <a:ext cx="24" cy="13"/>
                </a:xfrm>
                <a:custGeom>
                  <a:avLst/>
                  <a:gdLst>
                    <a:gd name="T0" fmla="*/ 0 w 24"/>
                    <a:gd name="T1" fmla="*/ 4 h 13"/>
                    <a:gd name="T2" fmla="*/ 2 w 24"/>
                    <a:gd name="T3" fmla="*/ 2 h 13"/>
                    <a:gd name="T4" fmla="*/ 5 w 24"/>
                    <a:gd name="T5" fmla="*/ 1 h 13"/>
                    <a:gd name="T6" fmla="*/ 8 w 24"/>
                    <a:gd name="T7" fmla="*/ 0 h 13"/>
                    <a:gd name="T8" fmla="*/ 11 w 24"/>
                    <a:gd name="T9" fmla="*/ 0 h 13"/>
                    <a:gd name="T10" fmla="*/ 15 w 24"/>
                    <a:gd name="T11" fmla="*/ 1 h 13"/>
                    <a:gd name="T12" fmla="*/ 18 w 24"/>
                    <a:gd name="T13" fmla="*/ 2 h 13"/>
                    <a:gd name="T14" fmla="*/ 21 w 24"/>
                    <a:gd name="T15" fmla="*/ 4 h 13"/>
                    <a:gd name="T16" fmla="*/ 24 w 24"/>
                    <a:gd name="T17" fmla="*/ 6 h 13"/>
                    <a:gd name="T18" fmla="*/ 19 w 24"/>
                    <a:gd name="T19" fmla="*/ 13 h 13"/>
                    <a:gd name="T20" fmla="*/ 17 w 24"/>
                    <a:gd name="T21" fmla="*/ 11 h 13"/>
                    <a:gd name="T22" fmla="*/ 15 w 24"/>
                    <a:gd name="T23" fmla="*/ 10 h 13"/>
                    <a:gd name="T24" fmla="*/ 13 w 24"/>
                    <a:gd name="T25" fmla="*/ 9 h 13"/>
                    <a:gd name="T26" fmla="*/ 10 w 24"/>
                    <a:gd name="T27" fmla="*/ 8 h 13"/>
                    <a:gd name="T28" fmla="*/ 9 w 24"/>
                    <a:gd name="T29" fmla="*/ 8 h 13"/>
                    <a:gd name="T30" fmla="*/ 7 w 24"/>
                    <a:gd name="T31" fmla="*/ 8 h 13"/>
                    <a:gd name="T32" fmla="*/ 6 w 24"/>
                    <a:gd name="T33" fmla="*/ 9 h 13"/>
                    <a:gd name="T34" fmla="*/ 5 w 24"/>
                    <a:gd name="T35" fmla="*/ 10 h 13"/>
                    <a:gd name="T36" fmla="*/ 0 w 24"/>
                    <a:gd name="T37" fmla="*/ 4 h 1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4"/>
                    <a:gd name="T58" fmla="*/ 0 h 13"/>
                    <a:gd name="T59" fmla="*/ 24 w 24"/>
                    <a:gd name="T60" fmla="*/ 13 h 1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4" h="13">
                      <a:moveTo>
                        <a:pt x="0" y="4"/>
                      </a:moveTo>
                      <a:lnTo>
                        <a:pt x="2" y="2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8" y="2"/>
                      </a:lnTo>
                      <a:lnTo>
                        <a:pt x="21" y="4"/>
                      </a:lnTo>
                      <a:lnTo>
                        <a:pt x="24" y="6"/>
                      </a:lnTo>
                      <a:lnTo>
                        <a:pt x="19" y="13"/>
                      </a:lnTo>
                      <a:lnTo>
                        <a:pt x="17" y="11"/>
                      </a:lnTo>
                      <a:lnTo>
                        <a:pt x="15" y="10"/>
                      </a:lnTo>
                      <a:lnTo>
                        <a:pt x="13" y="9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6" y="9"/>
                      </a:lnTo>
                      <a:lnTo>
                        <a:pt x="5" y="1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21" name="Freeform 698"/>
                <p:cNvSpPr>
                  <a:spLocks/>
                </p:cNvSpPr>
                <p:nvPr/>
              </p:nvSpPr>
              <p:spPr bwMode="auto">
                <a:xfrm>
                  <a:off x="2417" y="2067"/>
                  <a:ext cx="7" cy="6"/>
                </a:xfrm>
                <a:custGeom>
                  <a:avLst/>
                  <a:gdLst>
                    <a:gd name="T0" fmla="*/ 0 w 7"/>
                    <a:gd name="T1" fmla="*/ 1 h 6"/>
                    <a:gd name="T2" fmla="*/ 0 w 7"/>
                    <a:gd name="T3" fmla="*/ 0 h 6"/>
                    <a:gd name="T4" fmla="*/ 1 w 7"/>
                    <a:gd name="T5" fmla="*/ 0 h 6"/>
                    <a:gd name="T6" fmla="*/ 6 w 7"/>
                    <a:gd name="T7" fmla="*/ 6 h 6"/>
                    <a:gd name="T8" fmla="*/ 7 w 7"/>
                    <a:gd name="T9" fmla="*/ 5 h 6"/>
                    <a:gd name="T10" fmla="*/ 0 w 7"/>
                    <a:gd name="T11" fmla="*/ 1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6"/>
                    <a:gd name="T20" fmla="*/ 7 w 7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6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6" y="6"/>
                      </a:lnTo>
                      <a:lnTo>
                        <a:pt x="7" y="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22" name="Freeform 699"/>
                <p:cNvSpPr>
                  <a:spLocks/>
                </p:cNvSpPr>
                <p:nvPr/>
              </p:nvSpPr>
              <p:spPr bwMode="auto">
                <a:xfrm>
                  <a:off x="2437" y="2070"/>
                  <a:ext cx="15" cy="23"/>
                </a:xfrm>
                <a:custGeom>
                  <a:avLst/>
                  <a:gdLst>
                    <a:gd name="T0" fmla="*/ 6 w 15"/>
                    <a:gd name="T1" fmla="*/ 0 h 23"/>
                    <a:gd name="T2" fmla="*/ 8 w 15"/>
                    <a:gd name="T3" fmla="*/ 2 h 23"/>
                    <a:gd name="T4" fmla="*/ 10 w 15"/>
                    <a:gd name="T5" fmla="*/ 5 h 23"/>
                    <a:gd name="T6" fmla="*/ 12 w 15"/>
                    <a:gd name="T7" fmla="*/ 8 h 23"/>
                    <a:gd name="T8" fmla="*/ 14 w 15"/>
                    <a:gd name="T9" fmla="*/ 11 h 23"/>
                    <a:gd name="T10" fmla="*/ 15 w 15"/>
                    <a:gd name="T11" fmla="*/ 17 h 23"/>
                    <a:gd name="T12" fmla="*/ 14 w 15"/>
                    <a:gd name="T13" fmla="*/ 21 h 23"/>
                    <a:gd name="T14" fmla="*/ 13 w 15"/>
                    <a:gd name="T15" fmla="*/ 23 h 23"/>
                    <a:gd name="T16" fmla="*/ 6 w 15"/>
                    <a:gd name="T17" fmla="*/ 19 h 23"/>
                    <a:gd name="T18" fmla="*/ 6 w 15"/>
                    <a:gd name="T19" fmla="*/ 18 h 23"/>
                    <a:gd name="T20" fmla="*/ 7 w 15"/>
                    <a:gd name="T21" fmla="*/ 17 h 23"/>
                    <a:gd name="T22" fmla="*/ 6 w 15"/>
                    <a:gd name="T23" fmla="*/ 13 h 23"/>
                    <a:gd name="T24" fmla="*/ 5 w 15"/>
                    <a:gd name="T25" fmla="*/ 12 h 23"/>
                    <a:gd name="T26" fmla="*/ 4 w 15"/>
                    <a:gd name="T27" fmla="*/ 10 h 23"/>
                    <a:gd name="T28" fmla="*/ 2 w 15"/>
                    <a:gd name="T29" fmla="*/ 7 h 23"/>
                    <a:gd name="T30" fmla="*/ 0 w 15"/>
                    <a:gd name="T31" fmla="*/ 5 h 23"/>
                    <a:gd name="T32" fmla="*/ 6 w 15"/>
                    <a:gd name="T33" fmla="*/ 0 h 2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23"/>
                    <a:gd name="T53" fmla="*/ 15 w 15"/>
                    <a:gd name="T54" fmla="*/ 23 h 2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23">
                      <a:moveTo>
                        <a:pt x="6" y="0"/>
                      </a:moveTo>
                      <a:lnTo>
                        <a:pt x="8" y="2"/>
                      </a:lnTo>
                      <a:lnTo>
                        <a:pt x="10" y="5"/>
                      </a:lnTo>
                      <a:lnTo>
                        <a:pt x="12" y="8"/>
                      </a:lnTo>
                      <a:lnTo>
                        <a:pt x="14" y="11"/>
                      </a:lnTo>
                      <a:lnTo>
                        <a:pt x="15" y="17"/>
                      </a:lnTo>
                      <a:lnTo>
                        <a:pt x="14" y="21"/>
                      </a:lnTo>
                      <a:lnTo>
                        <a:pt x="13" y="23"/>
                      </a:lnTo>
                      <a:lnTo>
                        <a:pt x="6" y="19"/>
                      </a:lnTo>
                      <a:lnTo>
                        <a:pt x="6" y="18"/>
                      </a:lnTo>
                      <a:lnTo>
                        <a:pt x="7" y="17"/>
                      </a:lnTo>
                      <a:lnTo>
                        <a:pt x="6" y="13"/>
                      </a:lnTo>
                      <a:lnTo>
                        <a:pt x="5" y="12"/>
                      </a:lnTo>
                      <a:lnTo>
                        <a:pt x="4" y="10"/>
                      </a:lnTo>
                      <a:lnTo>
                        <a:pt x="2" y="7"/>
                      </a:lnTo>
                      <a:lnTo>
                        <a:pt x="0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23" name="Freeform 700"/>
                <p:cNvSpPr>
                  <a:spLocks/>
                </p:cNvSpPr>
                <p:nvPr/>
              </p:nvSpPr>
              <p:spPr bwMode="auto">
                <a:xfrm>
                  <a:off x="2437" y="2069"/>
                  <a:ext cx="6" cy="7"/>
                </a:xfrm>
                <a:custGeom>
                  <a:avLst/>
                  <a:gdLst>
                    <a:gd name="T0" fmla="*/ 5 w 6"/>
                    <a:gd name="T1" fmla="*/ 0 h 7"/>
                    <a:gd name="T2" fmla="*/ 6 w 6"/>
                    <a:gd name="T3" fmla="*/ 1 h 7"/>
                    <a:gd name="T4" fmla="*/ 0 w 6"/>
                    <a:gd name="T5" fmla="*/ 6 h 7"/>
                    <a:gd name="T6" fmla="*/ 0 w 6"/>
                    <a:gd name="T7" fmla="*/ 7 h 7"/>
                    <a:gd name="T8" fmla="*/ 5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5" y="0"/>
                      </a:moveTo>
                      <a:lnTo>
                        <a:pt x="6" y="1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24" name="Freeform 701"/>
                <p:cNvSpPr>
                  <a:spLocks/>
                </p:cNvSpPr>
                <p:nvPr/>
              </p:nvSpPr>
              <p:spPr bwMode="auto">
                <a:xfrm>
                  <a:off x="2424" y="2086"/>
                  <a:ext cx="25" cy="12"/>
                </a:xfrm>
                <a:custGeom>
                  <a:avLst/>
                  <a:gdLst>
                    <a:gd name="T0" fmla="*/ 25 w 25"/>
                    <a:gd name="T1" fmla="*/ 8 h 12"/>
                    <a:gd name="T2" fmla="*/ 23 w 25"/>
                    <a:gd name="T3" fmla="*/ 10 h 12"/>
                    <a:gd name="T4" fmla="*/ 20 w 25"/>
                    <a:gd name="T5" fmla="*/ 11 h 12"/>
                    <a:gd name="T6" fmla="*/ 17 w 25"/>
                    <a:gd name="T7" fmla="*/ 12 h 12"/>
                    <a:gd name="T8" fmla="*/ 13 w 25"/>
                    <a:gd name="T9" fmla="*/ 12 h 12"/>
                    <a:gd name="T10" fmla="*/ 10 w 25"/>
                    <a:gd name="T11" fmla="*/ 11 h 12"/>
                    <a:gd name="T12" fmla="*/ 7 w 25"/>
                    <a:gd name="T13" fmla="*/ 10 h 12"/>
                    <a:gd name="T14" fmla="*/ 3 w 25"/>
                    <a:gd name="T15" fmla="*/ 8 h 12"/>
                    <a:gd name="T16" fmla="*/ 0 w 25"/>
                    <a:gd name="T17" fmla="*/ 6 h 12"/>
                    <a:gd name="T18" fmla="*/ 5 w 25"/>
                    <a:gd name="T19" fmla="*/ 0 h 12"/>
                    <a:gd name="T20" fmla="*/ 8 w 25"/>
                    <a:gd name="T21" fmla="*/ 1 h 12"/>
                    <a:gd name="T22" fmla="*/ 10 w 25"/>
                    <a:gd name="T23" fmla="*/ 3 h 12"/>
                    <a:gd name="T24" fmla="*/ 12 w 25"/>
                    <a:gd name="T25" fmla="*/ 3 h 12"/>
                    <a:gd name="T26" fmla="*/ 14 w 25"/>
                    <a:gd name="T27" fmla="*/ 4 h 12"/>
                    <a:gd name="T28" fmla="*/ 16 w 25"/>
                    <a:gd name="T29" fmla="*/ 4 h 12"/>
                    <a:gd name="T30" fmla="*/ 17 w 25"/>
                    <a:gd name="T31" fmla="*/ 4 h 12"/>
                    <a:gd name="T32" fmla="*/ 18 w 25"/>
                    <a:gd name="T33" fmla="*/ 3 h 12"/>
                    <a:gd name="T34" fmla="*/ 19 w 25"/>
                    <a:gd name="T35" fmla="*/ 2 h 12"/>
                    <a:gd name="T36" fmla="*/ 25 w 25"/>
                    <a:gd name="T37" fmla="*/ 8 h 1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5"/>
                    <a:gd name="T58" fmla="*/ 0 h 12"/>
                    <a:gd name="T59" fmla="*/ 25 w 25"/>
                    <a:gd name="T60" fmla="*/ 12 h 1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5" h="12">
                      <a:moveTo>
                        <a:pt x="25" y="8"/>
                      </a:moveTo>
                      <a:lnTo>
                        <a:pt x="23" y="10"/>
                      </a:lnTo>
                      <a:lnTo>
                        <a:pt x="20" y="11"/>
                      </a:lnTo>
                      <a:lnTo>
                        <a:pt x="17" y="12"/>
                      </a:lnTo>
                      <a:lnTo>
                        <a:pt x="13" y="12"/>
                      </a:lnTo>
                      <a:lnTo>
                        <a:pt x="10" y="11"/>
                      </a:lnTo>
                      <a:lnTo>
                        <a:pt x="7" y="10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10" y="3"/>
                      </a:lnTo>
                      <a:lnTo>
                        <a:pt x="12" y="3"/>
                      </a:lnTo>
                      <a:lnTo>
                        <a:pt x="14" y="4"/>
                      </a:lnTo>
                      <a:lnTo>
                        <a:pt x="16" y="4"/>
                      </a:lnTo>
                      <a:lnTo>
                        <a:pt x="17" y="4"/>
                      </a:lnTo>
                      <a:lnTo>
                        <a:pt x="18" y="3"/>
                      </a:lnTo>
                      <a:lnTo>
                        <a:pt x="19" y="2"/>
                      </a:lnTo>
                      <a:lnTo>
                        <a:pt x="25" y="8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25" name="Freeform 702"/>
                <p:cNvSpPr>
                  <a:spLocks/>
                </p:cNvSpPr>
                <p:nvPr/>
              </p:nvSpPr>
              <p:spPr bwMode="auto">
                <a:xfrm>
                  <a:off x="2443" y="2088"/>
                  <a:ext cx="7" cy="6"/>
                </a:xfrm>
                <a:custGeom>
                  <a:avLst/>
                  <a:gdLst>
                    <a:gd name="T0" fmla="*/ 7 w 7"/>
                    <a:gd name="T1" fmla="*/ 5 h 6"/>
                    <a:gd name="T2" fmla="*/ 6 w 7"/>
                    <a:gd name="T3" fmla="*/ 6 h 6"/>
                    <a:gd name="T4" fmla="*/ 0 w 7"/>
                    <a:gd name="T5" fmla="*/ 0 h 6"/>
                    <a:gd name="T6" fmla="*/ 0 w 7"/>
                    <a:gd name="T7" fmla="*/ 1 h 6"/>
                    <a:gd name="T8" fmla="*/ 7 w 7"/>
                    <a:gd name="T9" fmla="*/ 5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"/>
                    <a:gd name="T17" fmla="*/ 7 w 7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">
                      <a:moveTo>
                        <a:pt x="7" y="5"/>
                      </a:move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26" name="Freeform 703"/>
                <p:cNvSpPr>
                  <a:spLocks/>
                </p:cNvSpPr>
                <p:nvPr/>
              </p:nvSpPr>
              <p:spPr bwMode="auto">
                <a:xfrm>
                  <a:off x="2424" y="2086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6 w 6"/>
                    <a:gd name="T3" fmla="*/ 0 h 6"/>
                    <a:gd name="T4" fmla="*/ 5 w 6"/>
                    <a:gd name="T5" fmla="*/ 0 h 6"/>
                    <a:gd name="T6" fmla="*/ 0 w 6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0" y="6"/>
                      </a:move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27" name="Freeform 704"/>
                <p:cNvSpPr>
                  <a:spLocks/>
                </p:cNvSpPr>
                <p:nvPr/>
              </p:nvSpPr>
              <p:spPr bwMode="auto">
                <a:xfrm>
                  <a:off x="2321" y="2199"/>
                  <a:ext cx="26" cy="29"/>
                </a:xfrm>
                <a:custGeom>
                  <a:avLst/>
                  <a:gdLst>
                    <a:gd name="T0" fmla="*/ 3 w 26"/>
                    <a:gd name="T1" fmla="*/ 27 h 29"/>
                    <a:gd name="T2" fmla="*/ 1 w 26"/>
                    <a:gd name="T3" fmla="*/ 26 h 29"/>
                    <a:gd name="T4" fmla="*/ 0 w 26"/>
                    <a:gd name="T5" fmla="*/ 24 h 29"/>
                    <a:gd name="T6" fmla="*/ 0 w 26"/>
                    <a:gd name="T7" fmla="*/ 21 h 29"/>
                    <a:gd name="T8" fmla="*/ 0 w 26"/>
                    <a:gd name="T9" fmla="*/ 19 h 29"/>
                    <a:gd name="T10" fmla="*/ 1 w 26"/>
                    <a:gd name="T11" fmla="*/ 13 h 29"/>
                    <a:gd name="T12" fmla="*/ 2 w 26"/>
                    <a:gd name="T13" fmla="*/ 12 h 29"/>
                    <a:gd name="T14" fmla="*/ 3 w 26"/>
                    <a:gd name="T15" fmla="*/ 10 h 29"/>
                    <a:gd name="T16" fmla="*/ 5 w 26"/>
                    <a:gd name="T17" fmla="*/ 7 h 29"/>
                    <a:gd name="T18" fmla="*/ 7 w 26"/>
                    <a:gd name="T19" fmla="*/ 5 h 29"/>
                    <a:gd name="T20" fmla="*/ 9 w 26"/>
                    <a:gd name="T21" fmla="*/ 3 h 29"/>
                    <a:gd name="T22" fmla="*/ 12 w 26"/>
                    <a:gd name="T23" fmla="*/ 1 h 29"/>
                    <a:gd name="T24" fmla="*/ 14 w 26"/>
                    <a:gd name="T25" fmla="*/ 0 h 29"/>
                    <a:gd name="T26" fmla="*/ 17 w 26"/>
                    <a:gd name="T27" fmla="*/ 0 h 29"/>
                    <a:gd name="T28" fmla="*/ 19 w 26"/>
                    <a:gd name="T29" fmla="*/ 0 h 29"/>
                    <a:gd name="T30" fmla="*/ 21 w 26"/>
                    <a:gd name="T31" fmla="*/ 0 h 29"/>
                    <a:gd name="T32" fmla="*/ 23 w 26"/>
                    <a:gd name="T33" fmla="*/ 1 h 29"/>
                    <a:gd name="T34" fmla="*/ 25 w 26"/>
                    <a:gd name="T35" fmla="*/ 3 h 29"/>
                    <a:gd name="T36" fmla="*/ 26 w 26"/>
                    <a:gd name="T37" fmla="*/ 5 h 29"/>
                    <a:gd name="T38" fmla="*/ 26 w 26"/>
                    <a:gd name="T39" fmla="*/ 8 h 29"/>
                    <a:gd name="T40" fmla="*/ 26 w 26"/>
                    <a:gd name="T41" fmla="*/ 10 h 29"/>
                    <a:gd name="T42" fmla="*/ 25 w 26"/>
                    <a:gd name="T43" fmla="*/ 16 h 29"/>
                    <a:gd name="T44" fmla="*/ 24 w 26"/>
                    <a:gd name="T45" fmla="*/ 17 h 29"/>
                    <a:gd name="T46" fmla="*/ 23 w 26"/>
                    <a:gd name="T47" fmla="*/ 19 h 29"/>
                    <a:gd name="T48" fmla="*/ 21 w 26"/>
                    <a:gd name="T49" fmla="*/ 21 h 29"/>
                    <a:gd name="T50" fmla="*/ 19 w 26"/>
                    <a:gd name="T51" fmla="*/ 24 h 29"/>
                    <a:gd name="T52" fmla="*/ 17 w 26"/>
                    <a:gd name="T53" fmla="*/ 26 h 29"/>
                    <a:gd name="T54" fmla="*/ 14 w 26"/>
                    <a:gd name="T55" fmla="*/ 28 h 29"/>
                    <a:gd name="T56" fmla="*/ 12 w 26"/>
                    <a:gd name="T57" fmla="*/ 29 h 29"/>
                    <a:gd name="T58" fmla="*/ 9 w 26"/>
                    <a:gd name="T59" fmla="*/ 29 h 29"/>
                    <a:gd name="T60" fmla="*/ 7 w 26"/>
                    <a:gd name="T61" fmla="*/ 29 h 29"/>
                    <a:gd name="T62" fmla="*/ 5 w 26"/>
                    <a:gd name="T63" fmla="*/ 29 h 29"/>
                    <a:gd name="T64" fmla="*/ 3 w 26"/>
                    <a:gd name="T65" fmla="*/ 27 h 2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29"/>
                    <a:gd name="T101" fmla="*/ 26 w 26"/>
                    <a:gd name="T102" fmla="*/ 29 h 2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29">
                      <a:moveTo>
                        <a:pt x="3" y="27"/>
                      </a:moveTo>
                      <a:lnTo>
                        <a:pt x="1" y="26"/>
                      </a:lnTo>
                      <a:lnTo>
                        <a:pt x="0" y="24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1" y="13"/>
                      </a:lnTo>
                      <a:lnTo>
                        <a:pt x="2" y="12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7" y="5"/>
                      </a:lnTo>
                      <a:lnTo>
                        <a:pt x="9" y="3"/>
                      </a:lnTo>
                      <a:lnTo>
                        <a:pt x="12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3" y="1"/>
                      </a:lnTo>
                      <a:lnTo>
                        <a:pt x="25" y="3"/>
                      </a:lnTo>
                      <a:lnTo>
                        <a:pt x="26" y="5"/>
                      </a:lnTo>
                      <a:lnTo>
                        <a:pt x="26" y="8"/>
                      </a:lnTo>
                      <a:lnTo>
                        <a:pt x="26" y="10"/>
                      </a:lnTo>
                      <a:lnTo>
                        <a:pt x="25" y="16"/>
                      </a:lnTo>
                      <a:lnTo>
                        <a:pt x="24" y="17"/>
                      </a:lnTo>
                      <a:lnTo>
                        <a:pt x="23" y="19"/>
                      </a:lnTo>
                      <a:lnTo>
                        <a:pt x="21" y="21"/>
                      </a:lnTo>
                      <a:lnTo>
                        <a:pt x="19" y="24"/>
                      </a:lnTo>
                      <a:lnTo>
                        <a:pt x="17" y="26"/>
                      </a:lnTo>
                      <a:lnTo>
                        <a:pt x="14" y="28"/>
                      </a:lnTo>
                      <a:lnTo>
                        <a:pt x="12" y="29"/>
                      </a:lnTo>
                      <a:lnTo>
                        <a:pt x="9" y="29"/>
                      </a:lnTo>
                      <a:lnTo>
                        <a:pt x="7" y="29"/>
                      </a:lnTo>
                      <a:lnTo>
                        <a:pt x="5" y="29"/>
                      </a:lnTo>
                      <a:lnTo>
                        <a:pt x="3" y="2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28" name="Freeform 705"/>
                <p:cNvSpPr>
                  <a:spLocks/>
                </p:cNvSpPr>
                <p:nvPr/>
              </p:nvSpPr>
              <p:spPr bwMode="auto">
                <a:xfrm>
                  <a:off x="2317" y="2204"/>
                  <a:ext cx="12" cy="25"/>
                </a:xfrm>
                <a:custGeom>
                  <a:avLst/>
                  <a:gdLst>
                    <a:gd name="T0" fmla="*/ 4 w 12"/>
                    <a:gd name="T1" fmla="*/ 25 h 25"/>
                    <a:gd name="T2" fmla="*/ 2 w 12"/>
                    <a:gd name="T3" fmla="*/ 23 h 25"/>
                    <a:gd name="T4" fmla="*/ 1 w 12"/>
                    <a:gd name="T5" fmla="*/ 20 h 25"/>
                    <a:gd name="T6" fmla="*/ 0 w 12"/>
                    <a:gd name="T7" fmla="*/ 17 h 25"/>
                    <a:gd name="T8" fmla="*/ 0 w 12"/>
                    <a:gd name="T9" fmla="*/ 13 h 25"/>
                    <a:gd name="T10" fmla="*/ 1 w 12"/>
                    <a:gd name="T11" fmla="*/ 7 h 25"/>
                    <a:gd name="T12" fmla="*/ 2 w 12"/>
                    <a:gd name="T13" fmla="*/ 5 h 25"/>
                    <a:gd name="T14" fmla="*/ 3 w 12"/>
                    <a:gd name="T15" fmla="*/ 3 h 25"/>
                    <a:gd name="T16" fmla="*/ 5 w 12"/>
                    <a:gd name="T17" fmla="*/ 0 h 25"/>
                    <a:gd name="T18" fmla="*/ 12 w 12"/>
                    <a:gd name="T19" fmla="*/ 5 h 25"/>
                    <a:gd name="T20" fmla="*/ 10 w 12"/>
                    <a:gd name="T21" fmla="*/ 7 h 25"/>
                    <a:gd name="T22" fmla="*/ 9 w 12"/>
                    <a:gd name="T23" fmla="*/ 9 h 25"/>
                    <a:gd name="T24" fmla="*/ 9 w 12"/>
                    <a:gd name="T25" fmla="*/ 9 h 25"/>
                    <a:gd name="T26" fmla="*/ 8 w 12"/>
                    <a:gd name="T27" fmla="*/ 14 h 25"/>
                    <a:gd name="T28" fmla="*/ 8 w 12"/>
                    <a:gd name="T29" fmla="*/ 16 h 25"/>
                    <a:gd name="T30" fmla="*/ 8 w 12"/>
                    <a:gd name="T31" fmla="*/ 17 h 25"/>
                    <a:gd name="T32" fmla="*/ 9 w 12"/>
                    <a:gd name="T33" fmla="*/ 18 h 25"/>
                    <a:gd name="T34" fmla="*/ 10 w 12"/>
                    <a:gd name="T35" fmla="*/ 20 h 25"/>
                    <a:gd name="T36" fmla="*/ 4 w 12"/>
                    <a:gd name="T37" fmla="*/ 25 h 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25"/>
                    <a:gd name="T59" fmla="*/ 12 w 12"/>
                    <a:gd name="T60" fmla="*/ 25 h 2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25">
                      <a:moveTo>
                        <a:pt x="4" y="25"/>
                      </a:moveTo>
                      <a:lnTo>
                        <a:pt x="2" y="23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1" y="7"/>
                      </a:lnTo>
                      <a:lnTo>
                        <a:pt x="2" y="5"/>
                      </a:ln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12" y="5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8" y="17"/>
                      </a:lnTo>
                      <a:lnTo>
                        <a:pt x="9" y="18"/>
                      </a:lnTo>
                      <a:lnTo>
                        <a:pt x="10" y="20"/>
                      </a:lnTo>
                      <a:lnTo>
                        <a:pt x="4" y="2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29" name="Freeform 706"/>
                <p:cNvSpPr>
                  <a:spLocks/>
                </p:cNvSpPr>
                <p:nvPr/>
              </p:nvSpPr>
              <p:spPr bwMode="auto">
                <a:xfrm>
                  <a:off x="2323" y="2195"/>
                  <a:ext cx="23" cy="14"/>
                </a:xfrm>
                <a:custGeom>
                  <a:avLst/>
                  <a:gdLst>
                    <a:gd name="T0" fmla="*/ 0 w 23"/>
                    <a:gd name="T1" fmla="*/ 9 h 14"/>
                    <a:gd name="T2" fmla="*/ 2 w 23"/>
                    <a:gd name="T3" fmla="*/ 6 h 14"/>
                    <a:gd name="T4" fmla="*/ 5 w 23"/>
                    <a:gd name="T5" fmla="*/ 4 h 14"/>
                    <a:gd name="T6" fmla="*/ 8 w 23"/>
                    <a:gd name="T7" fmla="*/ 2 h 14"/>
                    <a:gd name="T8" fmla="*/ 11 w 23"/>
                    <a:gd name="T9" fmla="*/ 0 h 14"/>
                    <a:gd name="T10" fmla="*/ 14 w 23"/>
                    <a:gd name="T11" fmla="*/ 0 h 14"/>
                    <a:gd name="T12" fmla="*/ 18 w 23"/>
                    <a:gd name="T13" fmla="*/ 0 h 14"/>
                    <a:gd name="T14" fmla="*/ 21 w 23"/>
                    <a:gd name="T15" fmla="*/ 1 h 14"/>
                    <a:gd name="T16" fmla="*/ 23 w 23"/>
                    <a:gd name="T17" fmla="*/ 2 h 14"/>
                    <a:gd name="T18" fmla="*/ 19 w 23"/>
                    <a:gd name="T19" fmla="*/ 9 h 14"/>
                    <a:gd name="T20" fmla="*/ 18 w 23"/>
                    <a:gd name="T21" fmla="*/ 8 h 14"/>
                    <a:gd name="T22" fmla="*/ 17 w 23"/>
                    <a:gd name="T23" fmla="*/ 8 h 14"/>
                    <a:gd name="T24" fmla="*/ 15 w 23"/>
                    <a:gd name="T25" fmla="*/ 8 h 14"/>
                    <a:gd name="T26" fmla="*/ 13 w 23"/>
                    <a:gd name="T27" fmla="*/ 8 h 14"/>
                    <a:gd name="T28" fmla="*/ 11 w 23"/>
                    <a:gd name="T29" fmla="*/ 9 h 14"/>
                    <a:gd name="T30" fmla="*/ 9 w 23"/>
                    <a:gd name="T31" fmla="*/ 10 h 14"/>
                    <a:gd name="T32" fmla="*/ 8 w 23"/>
                    <a:gd name="T33" fmla="*/ 12 h 14"/>
                    <a:gd name="T34" fmla="*/ 5 w 23"/>
                    <a:gd name="T35" fmla="*/ 14 h 14"/>
                    <a:gd name="T36" fmla="*/ 0 w 23"/>
                    <a:gd name="T37" fmla="*/ 9 h 1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3"/>
                    <a:gd name="T58" fmla="*/ 0 h 14"/>
                    <a:gd name="T59" fmla="*/ 23 w 23"/>
                    <a:gd name="T60" fmla="*/ 14 h 1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3" h="14">
                      <a:moveTo>
                        <a:pt x="0" y="9"/>
                      </a:moveTo>
                      <a:lnTo>
                        <a:pt x="2" y="6"/>
                      </a:lnTo>
                      <a:lnTo>
                        <a:pt x="5" y="4"/>
                      </a:lnTo>
                      <a:lnTo>
                        <a:pt x="8" y="2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1"/>
                      </a:lnTo>
                      <a:lnTo>
                        <a:pt x="23" y="2"/>
                      </a:lnTo>
                      <a:lnTo>
                        <a:pt x="19" y="9"/>
                      </a:lnTo>
                      <a:lnTo>
                        <a:pt x="18" y="8"/>
                      </a:lnTo>
                      <a:lnTo>
                        <a:pt x="17" y="8"/>
                      </a:lnTo>
                      <a:lnTo>
                        <a:pt x="15" y="8"/>
                      </a:lnTo>
                      <a:lnTo>
                        <a:pt x="13" y="8"/>
                      </a:lnTo>
                      <a:lnTo>
                        <a:pt x="11" y="9"/>
                      </a:lnTo>
                      <a:lnTo>
                        <a:pt x="9" y="10"/>
                      </a:lnTo>
                      <a:lnTo>
                        <a:pt x="8" y="12"/>
                      </a:lnTo>
                      <a:lnTo>
                        <a:pt x="5" y="14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30" name="Freeform 707"/>
                <p:cNvSpPr>
                  <a:spLocks/>
                </p:cNvSpPr>
                <p:nvPr/>
              </p:nvSpPr>
              <p:spPr bwMode="auto">
                <a:xfrm>
                  <a:off x="2322" y="2203"/>
                  <a:ext cx="7" cy="6"/>
                </a:xfrm>
                <a:custGeom>
                  <a:avLst/>
                  <a:gdLst>
                    <a:gd name="T0" fmla="*/ 0 w 7"/>
                    <a:gd name="T1" fmla="*/ 1 h 6"/>
                    <a:gd name="T2" fmla="*/ 1 w 7"/>
                    <a:gd name="T3" fmla="*/ 0 h 6"/>
                    <a:gd name="T4" fmla="*/ 1 w 7"/>
                    <a:gd name="T5" fmla="*/ 1 h 6"/>
                    <a:gd name="T6" fmla="*/ 6 w 7"/>
                    <a:gd name="T7" fmla="*/ 6 h 6"/>
                    <a:gd name="T8" fmla="*/ 7 w 7"/>
                    <a:gd name="T9" fmla="*/ 6 h 6"/>
                    <a:gd name="T10" fmla="*/ 0 w 7"/>
                    <a:gd name="T11" fmla="*/ 1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6"/>
                    <a:gd name="T20" fmla="*/ 7 w 7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6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6" y="6"/>
                      </a:lnTo>
                      <a:lnTo>
                        <a:pt x="7" y="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31" name="Freeform 708"/>
                <p:cNvSpPr>
                  <a:spLocks/>
                </p:cNvSpPr>
                <p:nvPr/>
              </p:nvSpPr>
              <p:spPr bwMode="auto">
                <a:xfrm>
                  <a:off x="2339" y="2198"/>
                  <a:ext cx="12" cy="25"/>
                </a:xfrm>
                <a:custGeom>
                  <a:avLst/>
                  <a:gdLst>
                    <a:gd name="T0" fmla="*/ 8 w 12"/>
                    <a:gd name="T1" fmla="*/ 0 h 25"/>
                    <a:gd name="T2" fmla="*/ 10 w 12"/>
                    <a:gd name="T3" fmla="*/ 2 h 25"/>
                    <a:gd name="T4" fmla="*/ 11 w 12"/>
                    <a:gd name="T5" fmla="*/ 5 h 25"/>
                    <a:gd name="T6" fmla="*/ 12 w 12"/>
                    <a:gd name="T7" fmla="*/ 8 h 25"/>
                    <a:gd name="T8" fmla="*/ 12 w 12"/>
                    <a:gd name="T9" fmla="*/ 12 h 25"/>
                    <a:gd name="T10" fmla="*/ 11 w 12"/>
                    <a:gd name="T11" fmla="*/ 18 h 25"/>
                    <a:gd name="T12" fmla="*/ 10 w 12"/>
                    <a:gd name="T13" fmla="*/ 20 h 25"/>
                    <a:gd name="T14" fmla="*/ 9 w 12"/>
                    <a:gd name="T15" fmla="*/ 22 h 25"/>
                    <a:gd name="T16" fmla="*/ 7 w 12"/>
                    <a:gd name="T17" fmla="*/ 25 h 25"/>
                    <a:gd name="T18" fmla="*/ 0 w 12"/>
                    <a:gd name="T19" fmla="*/ 20 h 25"/>
                    <a:gd name="T20" fmla="*/ 2 w 12"/>
                    <a:gd name="T21" fmla="*/ 18 h 25"/>
                    <a:gd name="T22" fmla="*/ 3 w 12"/>
                    <a:gd name="T23" fmla="*/ 17 h 25"/>
                    <a:gd name="T24" fmla="*/ 3 w 12"/>
                    <a:gd name="T25" fmla="*/ 16 h 25"/>
                    <a:gd name="T26" fmla="*/ 4 w 12"/>
                    <a:gd name="T27" fmla="*/ 11 h 25"/>
                    <a:gd name="T28" fmla="*/ 4 w 12"/>
                    <a:gd name="T29" fmla="*/ 9 h 25"/>
                    <a:gd name="T30" fmla="*/ 4 w 12"/>
                    <a:gd name="T31" fmla="*/ 8 h 25"/>
                    <a:gd name="T32" fmla="*/ 3 w 12"/>
                    <a:gd name="T33" fmla="*/ 6 h 25"/>
                    <a:gd name="T34" fmla="*/ 2 w 12"/>
                    <a:gd name="T35" fmla="*/ 5 h 25"/>
                    <a:gd name="T36" fmla="*/ 8 w 12"/>
                    <a:gd name="T37" fmla="*/ 0 h 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25"/>
                    <a:gd name="T59" fmla="*/ 12 w 12"/>
                    <a:gd name="T60" fmla="*/ 25 h 2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25">
                      <a:moveTo>
                        <a:pt x="8" y="0"/>
                      </a:moveTo>
                      <a:lnTo>
                        <a:pt x="10" y="2"/>
                      </a:lnTo>
                      <a:lnTo>
                        <a:pt x="11" y="5"/>
                      </a:lnTo>
                      <a:lnTo>
                        <a:pt x="12" y="8"/>
                      </a:lnTo>
                      <a:lnTo>
                        <a:pt x="12" y="12"/>
                      </a:lnTo>
                      <a:lnTo>
                        <a:pt x="11" y="18"/>
                      </a:lnTo>
                      <a:lnTo>
                        <a:pt x="10" y="20"/>
                      </a:lnTo>
                      <a:lnTo>
                        <a:pt x="9" y="22"/>
                      </a:lnTo>
                      <a:lnTo>
                        <a:pt x="7" y="25"/>
                      </a:lnTo>
                      <a:lnTo>
                        <a:pt x="0" y="20"/>
                      </a:lnTo>
                      <a:lnTo>
                        <a:pt x="2" y="18"/>
                      </a:lnTo>
                      <a:lnTo>
                        <a:pt x="3" y="17"/>
                      </a:lnTo>
                      <a:lnTo>
                        <a:pt x="3" y="16"/>
                      </a:lnTo>
                      <a:lnTo>
                        <a:pt x="4" y="11"/>
                      </a:lnTo>
                      <a:lnTo>
                        <a:pt x="4" y="9"/>
                      </a:lnTo>
                      <a:lnTo>
                        <a:pt x="4" y="8"/>
                      </a:lnTo>
                      <a:lnTo>
                        <a:pt x="3" y="6"/>
                      </a:lnTo>
                      <a:lnTo>
                        <a:pt x="2" y="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32" name="Freeform 709"/>
                <p:cNvSpPr>
                  <a:spLocks/>
                </p:cNvSpPr>
                <p:nvPr/>
              </p:nvSpPr>
              <p:spPr bwMode="auto">
                <a:xfrm>
                  <a:off x="2341" y="2197"/>
                  <a:ext cx="6" cy="7"/>
                </a:xfrm>
                <a:custGeom>
                  <a:avLst/>
                  <a:gdLst>
                    <a:gd name="T0" fmla="*/ 5 w 6"/>
                    <a:gd name="T1" fmla="*/ 0 h 7"/>
                    <a:gd name="T2" fmla="*/ 6 w 6"/>
                    <a:gd name="T3" fmla="*/ 1 h 7"/>
                    <a:gd name="T4" fmla="*/ 0 w 6"/>
                    <a:gd name="T5" fmla="*/ 6 h 7"/>
                    <a:gd name="T6" fmla="*/ 1 w 6"/>
                    <a:gd name="T7" fmla="*/ 7 h 7"/>
                    <a:gd name="T8" fmla="*/ 5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5" y="0"/>
                      </a:moveTo>
                      <a:lnTo>
                        <a:pt x="6" y="1"/>
                      </a:ln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33" name="Freeform 710"/>
                <p:cNvSpPr>
                  <a:spLocks/>
                </p:cNvSpPr>
                <p:nvPr/>
              </p:nvSpPr>
              <p:spPr bwMode="auto">
                <a:xfrm>
                  <a:off x="2322" y="2218"/>
                  <a:ext cx="23" cy="14"/>
                </a:xfrm>
                <a:custGeom>
                  <a:avLst/>
                  <a:gdLst>
                    <a:gd name="T0" fmla="*/ 23 w 23"/>
                    <a:gd name="T1" fmla="*/ 5 h 14"/>
                    <a:gd name="T2" fmla="*/ 21 w 23"/>
                    <a:gd name="T3" fmla="*/ 8 h 14"/>
                    <a:gd name="T4" fmla="*/ 18 w 23"/>
                    <a:gd name="T5" fmla="*/ 10 h 14"/>
                    <a:gd name="T6" fmla="*/ 15 w 23"/>
                    <a:gd name="T7" fmla="*/ 12 h 14"/>
                    <a:gd name="T8" fmla="*/ 12 w 23"/>
                    <a:gd name="T9" fmla="*/ 13 h 14"/>
                    <a:gd name="T10" fmla="*/ 9 w 23"/>
                    <a:gd name="T11" fmla="*/ 14 h 14"/>
                    <a:gd name="T12" fmla="*/ 5 w 23"/>
                    <a:gd name="T13" fmla="*/ 14 h 14"/>
                    <a:gd name="T14" fmla="*/ 2 w 23"/>
                    <a:gd name="T15" fmla="*/ 13 h 14"/>
                    <a:gd name="T16" fmla="*/ 0 w 23"/>
                    <a:gd name="T17" fmla="*/ 12 h 14"/>
                    <a:gd name="T18" fmla="*/ 4 w 23"/>
                    <a:gd name="T19" fmla="*/ 5 h 14"/>
                    <a:gd name="T20" fmla="*/ 5 w 23"/>
                    <a:gd name="T21" fmla="*/ 6 h 14"/>
                    <a:gd name="T22" fmla="*/ 6 w 23"/>
                    <a:gd name="T23" fmla="*/ 6 h 14"/>
                    <a:gd name="T24" fmla="*/ 8 w 23"/>
                    <a:gd name="T25" fmla="*/ 6 h 14"/>
                    <a:gd name="T26" fmla="*/ 9 w 23"/>
                    <a:gd name="T27" fmla="*/ 6 h 14"/>
                    <a:gd name="T28" fmla="*/ 11 w 23"/>
                    <a:gd name="T29" fmla="*/ 5 h 14"/>
                    <a:gd name="T30" fmla="*/ 13 w 23"/>
                    <a:gd name="T31" fmla="*/ 4 h 14"/>
                    <a:gd name="T32" fmla="*/ 15 w 23"/>
                    <a:gd name="T33" fmla="*/ 2 h 14"/>
                    <a:gd name="T34" fmla="*/ 17 w 23"/>
                    <a:gd name="T35" fmla="*/ 0 h 14"/>
                    <a:gd name="T36" fmla="*/ 23 w 23"/>
                    <a:gd name="T37" fmla="*/ 5 h 1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3"/>
                    <a:gd name="T58" fmla="*/ 0 h 14"/>
                    <a:gd name="T59" fmla="*/ 23 w 23"/>
                    <a:gd name="T60" fmla="*/ 14 h 1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3" h="14">
                      <a:moveTo>
                        <a:pt x="23" y="5"/>
                      </a:moveTo>
                      <a:lnTo>
                        <a:pt x="21" y="8"/>
                      </a:lnTo>
                      <a:lnTo>
                        <a:pt x="18" y="10"/>
                      </a:lnTo>
                      <a:lnTo>
                        <a:pt x="15" y="12"/>
                      </a:lnTo>
                      <a:lnTo>
                        <a:pt x="12" y="13"/>
                      </a:lnTo>
                      <a:lnTo>
                        <a:pt x="9" y="14"/>
                      </a:lnTo>
                      <a:lnTo>
                        <a:pt x="5" y="14"/>
                      </a:lnTo>
                      <a:lnTo>
                        <a:pt x="2" y="13"/>
                      </a:lnTo>
                      <a:lnTo>
                        <a:pt x="0" y="12"/>
                      </a:lnTo>
                      <a:lnTo>
                        <a:pt x="4" y="5"/>
                      </a:lnTo>
                      <a:lnTo>
                        <a:pt x="5" y="6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3" y="4"/>
                      </a:lnTo>
                      <a:lnTo>
                        <a:pt x="15" y="2"/>
                      </a:lnTo>
                      <a:lnTo>
                        <a:pt x="17" y="0"/>
                      </a:lnTo>
                      <a:lnTo>
                        <a:pt x="23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34" name="Freeform 711"/>
                <p:cNvSpPr>
                  <a:spLocks/>
                </p:cNvSpPr>
                <p:nvPr/>
              </p:nvSpPr>
              <p:spPr bwMode="auto">
                <a:xfrm>
                  <a:off x="2339" y="2218"/>
                  <a:ext cx="7" cy="5"/>
                </a:xfrm>
                <a:custGeom>
                  <a:avLst/>
                  <a:gdLst>
                    <a:gd name="T0" fmla="*/ 7 w 7"/>
                    <a:gd name="T1" fmla="*/ 5 h 5"/>
                    <a:gd name="T2" fmla="*/ 6 w 7"/>
                    <a:gd name="T3" fmla="*/ 5 h 5"/>
                    <a:gd name="T4" fmla="*/ 0 w 7"/>
                    <a:gd name="T5" fmla="*/ 0 h 5"/>
                    <a:gd name="T6" fmla="*/ 7 w 7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5"/>
                    <a:gd name="T14" fmla="*/ 7 w 7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5">
                      <a:moveTo>
                        <a:pt x="7" y="5"/>
                      </a:moveTo>
                      <a:lnTo>
                        <a:pt x="6" y="5"/>
                      </a:lnTo>
                      <a:lnTo>
                        <a:pt x="0" y="0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35" name="Freeform 712"/>
                <p:cNvSpPr>
                  <a:spLocks/>
                </p:cNvSpPr>
                <p:nvPr/>
              </p:nvSpPr>
              <p:spPr bwMode="auto">
                <a:xfrm>
                  <a:off x="2321" y="2223"/>
                  <a:ext cx="6" cy="7"/>
                </a:xfrm>
                <a:custGeom>
                  <a:avLst/>
                  <a:gdLst>
                    <a:gd name="T0" fmla="*/ 1 w 6"/>
                    <a:gd name="T1" fmla="*/ 7 h 7"/>
                    <a:gd name="T2" fmla="*/ 0 w 6"/>
                    <a:gd name="T3" fmla="*/ 7 h 7"/>
                    <a:gd name="T4" fmla="*/ 0 w 6"/>
                    <a:gd name="T5" fmla="*/ 6 h 7"/>
                    <a:gd name="T6" fmla="*/ 6 w 6"/>
                    <a:gd name="T7" fmla="*/ 1 h 7"/>
                    <a:gd name="T8" fmla="*/ 5 w 6"/>
                    <a:gd name="T9" fmla="*/ 0 h 7"/>
                    <a:gd name="T10" fmla="*/ 1 w 6"/>
                    <a:gd name="T11" fmla="*/ 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7"/>
                    <a:gd name="T20" fmla="*/ 6 w 6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7">
                      <a:moveTo>
                        <a:pt x="1" y="7"/>
                      </a:move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6" y="1"/>
                      </a:lnTo>
                      <a:lnTo>
                        <a:pt x="5" y="0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36" name="Freeform 713"/>
                <p:cNvSpPr>
                  <a:spLocks/>
                </p:cNvSpPr>
                <p:nvPr/>
              </p:nvSpPr>
              <p:spPr bwMode="auto">
                <a:xfrm>
                  <a:off x="2403" y="2150"/>
                  <a:ext cx="32" cy="30"/>
                </a:xfrm>
                <a:custGeom>
                  <a:avLst/>
                  <a:gdLst>
                    <a:gd name="T0" fmla="*/ 9 w 32"/>
                    <a:gd name="T1" fmla="*/ 24 h 30"/>
                    <a:gd name="T2" fmla="*/ 6 w 32"/>
                    <a:gd name="T3" fmla="*/ 22 h 30"/>
                    <a:gd name="T4" fmla="*/ 4 w 32"/>
                    <a:gd name="T5" fmla="*/ 19 h 30"/>
                    <a:gd name="T6" fmla="*/ 1 w 32"/>
                    <a:gd name="T7" fmla="*/ 13 h 30"/>
                    <a:gd name="T8" fmla="*/ 0 w 32"/>
                    <a:gd name="T9" fmla="*/ 8 h 30"/>
                    <a:gd name="T10" fmla="*/ 1 w 32"/>
                    <a:gd name="T11" fmla="*/ 5 h 30"/>
                    <a:gd name="T12" fmla="*/ 2 w 32"/>
                    <a:gd name="T13" fmla="*/ 3 h 30"/>
                    <a:gd name="T14" fmla="*/ 4 w 32"/>
                    <a:gd name="T15" fmla="*/ 2 h 30"/>
                    <a:gd name="T16" fmla="*/ 6 w 32"/>
                    <a:gd name="T17" fmla="*/ 0 h 30"/>
                    <a:gd name="T18" fmla="*/ 8 w 32"/>
                    <a:gd name="T19" fmla="*/ 0 h 30"/>
                    <a:gd name="T20" fmla="*/ 11 w 32"/>
                    <a:gd name="T21" fmla="*/ 0 h 30"/>
                    <a:gd name="T22" fmla="*/ 14 w 32"/>
                    <a:gd name="T23" fmla="*/ 1 h 30"/>
                    <a:gd name="T24" fmla="*/ 17 w 32"/>
                    <a:gd name="T25" fmla="*/ 2 h 30"/>
                    <a:gd name="T26" fmla="*/ 23 w 32"/>
                    <a:gd name="T27" fmla="*/ 6 h 30"/>
                    <a:gd name="T28" fmla="*/ 26 w 32"/>
                    <a:gd name="T29" fmla="*/ 8 h 30"/>
                    <a:gd name="T30" fmla="*/ 28 w 32"/>
                    <a:gd name="T31" fmla="*/ 11 h 30"/>
                    <a:gd name="T32" fmla="*/ 31 w 32"/>
                    <a:gd name="T33" fmla="*/ 17 h 30"/>
                    <a:gd name="T34" fmla="*/ 32 w 32"/>
                    <a:gd name="T35" fmla="*/ 22 h 30"/>
                    <a:gd name="T36" fmla="*/ 31 w 32"/>
                    <a:gd name="T37" fmla="*/ 25 h 30"/>
                    <a:gd name="T38" fmla="*/ 30 w 32"/>
                    <a:gd name="T39" fmla="*/ 27 h 30"/>
                    <a:gd name="T40" fmla="*/ 28 w 32"/>
                    <a:gd name="T41" fmla="*/ 28 h 30"/>
                    <a:gd name="T42" fmla="*/ 26 w 32"/>
                    <a:gd name="T43" fmla="*/ 29 h 30"/>
                    <a:gd name="T44" fmla="*/ 24 w 32"/>
                    <a:gd name="T45" fmla="*/ 30 h 30"/>
                    <a:gd name="T46" fmla="*/ 21 w 32"/>
                    <a:gd name="T47" fmla="*/ 30 h 30"/>
                    <a:gd name="T48" fmla="*/ 18 w 32"/>
                    <a:gd name="T49" fmla="*/ 29 h 30"/>
                    <a:gd name="T50" fmla="*/ 15 w 32"/>
                    <a:gd name="T51" fmla="*/ 28 h 30"/>
                    <a:gd name="T52" fmla="*/ 9 w 32"/>
                    <a:gd name="T53" fmla="*/ 24 h 3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2"/>
                    <a:gd name="T82" fmla="*/ 0 h 30"/>
                    <a:gd name="T83" fmla="*/ 32 w 32"/>
                    <a:gd name="T84" fmla="*/ 30 h 3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2" h="30">
                      <a:moveTo>
                        <a:pt x="9" y="24"/>
                      </a:moveTo>
                      <a:lnTo>
                        <a:pt x="6" y="22"/>
                      </a:lnTo>
                      <a:lnTo>
                        <a:pt x="4" y="19"/>
                      </a:lnTo>
                      <a:lnTo>
                        <a:pt x="1" y="13"/>
                      </a:lnTo>
                      <a:lnTo>
                        <a:pt x="0" y="8"/>
                      </a:lnTo>
                      <a:lnTo>
                        <a:pt x="1" y="5"/>
                      </a:lnTo>
                      <a:lnTo>
                        <a:pt x="2" y="3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4" y="1"/>
                      </a:lnTo>
                      <a:lnTo>
                        <a:pt x="17" y="2"/>
                      </a:lnTo>
                      <a:lnTo>
                        <a:pt x="23" y="6"/>
                      </a:lnTo>
                      <a:lnTo>
                        <a:pt x="26" y="8"/>
                      </a:lnTo>
                      <a:lnTo>
                        <a:pt x="28" y="11"/>
                      </a:lnTo>
                      <a:lnTo>
                        <a:pt x="31" y="17"/>
                      </a:lnTo>
                      <a:lnTo>
                        <a:pt x="32" y="22"/>
                      </a:lnTo>
                      <a:lnTo>
                        <a:pt x="31" y="25"/>
                      </a:lnTo>
                      <a:lnTo>
                        <a:pt x="30" y="27"/>
                      </a:lnTo>
                      <a:lnTo>
                        <a:pt x="28" y="28"/>
                      </a:lnTo>
                      <a:lnTo>
                        <a:pt x="26" y="29"/>
                      </a:lnTo>
                      <a:lnTo>
                        <a:pt x="24" y="30"/>
                      </a:lnTo>
                      <a:lnTo>
                        <a:pt x="21" y="30"/>
                      </a:lnTo>
                      <a:lnTo>
                        <a:pt x="18" y="29"/>
                      </a:lnTo>
                      <a:lnTo>
                        <a:pt x="15" y="28"/>
                      </a:lnTo>
                      <a:lnTo>
                        <a:pt x="9" y="24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37" name="Freeform 714"/>
                <p:cNvSpPr>
                  <a:spLocks/>
                </p:cNvSpPr>
                <p:nvPr/>
              </p:nvSpPr>
              <p:spPr bwMode="auto">
                <a:xfrm>
                  <a:off x="2399" y="2151"/>
                  <a:ext cx="15" cy="26"/>
                </a:xfrm>
                <a:custGeom>
                  <a:avLst/>
                  <a:gdLst>
                    <a:gd name="T0" fmla="*/ 10 w 15"/>
                    <a:gd name="T1" fmla="*/ 26 h 26"/>
                    <a:gd name="T2" fmla="*/ 7 w 15"/>
                    <a:gd name="T3" fmla="*/ 23 h 26"/>
                    <a:gd name="T4" fmla="*/ 4 w 15"/>
                    <a:gd name="T5" fmla="*/ 20 h 26"/>
                    <a:gd name="T6" fmla="*/ 1 w 15"/>
                    <a:gd name="T7" fmla="*/ 13 h 26"/>
                    <a:gd name="T8" fmla="*/ 0 w 15"/>
                    <a:gd name="T9" fmla="*/ 7 h 26"/>
                    <a:gd name="T10" fmla="*/ 1 w 15"/>
                    <a:gd name="T11" fmla="*/ 3 h 26"/>
                    <a:gd name="T12" fmla="*/ 2 w 15"/>
                    <a:gd name="T13" fmla="*/ 0 h 26"/>
                    <a:gd name="T14" fmla="*/ 9 w 15"/>
                    <a:gd name="T15" fmla="*/ 4 h 26"/>
                    <a:gd name="T16" fmla="*/ 8 w 15"/>
                    <a:gd name="T17" fmla="*/ 6 h 26"/>
                    <a:gd name="T18" fmla="*/ 8 w 15"/>
                    <a:gd name="T19" fmla="*/ 7 h 26"/>
                    <a:gd name="T20" fmla="*/ 8 w 15"/>
                    <a:gd name="T21" fmla="*/ 11 h 26"/>
                    <a:gd name="T22" fmla="*/ 11 w 15"/>
                    <a:gd name="T23" fmla="*/ 16 h 26"/>
                    <a:gd name="T24" fmla="*/ 13 w 15"/>
                    <a:gd name="T25" fmla="*/ 18 h 26"/>
                    <a:gd name="T26" fmla="*/ 15 w 15"/>
                    <a:gd name="T27" fmla="*/ 20 h 26"/>
                    <a:gd name="T28" fmla="*/ 10 w 15"/>
                    <a:gd name="T29" fmla="*/ 26 h 2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5"/>
                    <a:gd name="T46" fmla="*/ 0 h 26"/>
                    <a:gd name="T47" fmla="*/ 15 w 15"/>
                    <a:gd name="T48" fmla="*/ 26 h 2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5" h="26">
                      <a:moveTo>
                        <a:pt x="10" y="26"/>
                      </a:moveTo>
                      <a:lnTo>
                        <a:pt x="7" y="23"/>
                      </a:lnTo>
                      <a:lnTo>
                        <a:pt x="4" y="20"/>
                      </a:lnTo>
                      <a:lnTo>
                        <a:pt x="1" y="13"/>
                      </a:lnTo>
                      <a:lnTo>
                        <a:pt x="0" y="7"/>
                      </a:lnTo>
                      <a:lnTo>
                        <a:pt x="1" y="3"/>
                      </a:lnTo>
                      <a:lnTo>
                        <a:pt x="2" y="0"/>
                      </a:lnTo>
                      <a:lnTo>
                        <a:pt x="9" y="4"/>
                      </a:lnTo>
                      <a:lnTo>
                        <a:pt x="8" y="6"/>
                      </a:lnTo>
                      <a:lnTo>
                        <a:pt x="8" y="7"/>
                      </a:lnTo>
                      <a:lnTo>
                        <a:pt x="8" y="11"/>
                      </a:lnTo>
                      <a:lnTo>
                        <a:pt x="11" y="16"/>
                      </a:lnTo>
                      <a:lnTo>
                        <a:pt x="13" y="18"/>
                      </a:lnTo>
                      <a:lnTo>
                        <a:pt x="15" y="20"/>
                      </a:lnTo>
                      <a:lnTo>
                        <a:pt x="10" y="2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38" name="Freeform 715"/>
                <p:cNvSpPr>
                  <a:spLocks/>
                </p:cNvSpPr>
                <p:nvPr/>
              </p:nvSpPr>
              <p:spPr bwMode="auto">
                <a:xfrm>
                  <a:off x="2402" y="2146"/>
                  <a:ext cx="26" cy="13"/>
                </a:xfrm>
                <a:custGeom>
                  <a:avLst/>
                  <a:gdLst>
                    <a:gd name="T0" fmla="*/ 0 w 26"/>
                    <a:gd name="T1" fmla="*/ 4 h 13"/>
                    <a:gd name="T2" fmla="*/ 2 w 26"/>
                    <a:gd name="T3" fmla="*/ 2 h 13"/>
                    <a:gd name="T4" fmla="*/ 5 w 26"/>
                    <a:gd name="T5" fmla="*/ 1 h 13"/>
                    <a:gd name="T6" fmla="*/ 9 w 26"/>
                    <a:gd name="T7" fmla="*/ 0 h 13"/>
                    <a:gd name="T8" fmla="*/ 13 w 26"/>
                    <a:gd name="T9" fmla="*/ 0 h 13"/>
                    <a:gd name="T10" fmla="*/ 16 w 26"/>
                    <a:gd name="T11" fmla="*/ 1 h 13"/>
                    <a:gd name="T12" fmla="*/ 20 w 26"/>
                    <a:gd name="T13" fmla="*/ 2 h 13"/>
                    <a:gd name="T14" fmla="*/ 26 w 26"/>
                    <a:gd name="T15" fmla="*/ 6 h 13"/>
                    <a:gd name="T16" fmla="*/ 22 w 26"/>
                    <a:gd name="T17" fmla="*/ 13 h 13"/>
                    <a:gd name="T18" fmla="*/ 16 w 26"/>
                    <a:gd name="T19" fmla="*/ 9 h 13"/>
                    <a:gd name="T20" fmla="*/ 14 w 26"/>
                    <a:gd name="T21" fmla="*/ 9 h 13"/>
                    <a:gd name="T22" fmla="*/ 12 w 26"/>
                    <a:gd name="T23" fmla="*/ 8 h 13"/>
                    <a:gd name="T24" fmla="*/ 10 w 26"/>
                    <a:gd name="T25" fmla="*/ 8 h 13"/>
                    <a:gd name="T26" fmla="*/ 8 w 26"/>
                    <a:gd name="T27" fmla="*/ 8 h 13"/>
                    <a:gd name="T28" fmla="*/ 7 w 26"/>
                    <a:gd name="T29" fmla="*/ 9 h 13"/>
                    <a:gd name="T30" fmla="*/ 6 w 26"/>
                    <a:gd name="T31" fmla="*/ 10 h 13"/>
                    <a:gd name="T32" fmla="*/ 0 w 26"/>
                    <a:gd name="T33" fmla="*/ 4 h 1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13"/>
                    <a:gd name="T53" fmla="*/ 26 w 26"/>
                    <a:gd name="T54" fmla="*/ 13 h 1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13">
                      <a:moveTo>
                        <a:pt x="0" y="4"/>
                      </a:moveTo>
                      <a:lnTo>
                        <a:pt x="2" y="2"/>
                      </a:lnTo>
                      <a:lnTo>
                        <a:pt x="5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6" y="1"/>
                      </a:lnTo>
                      <a:lnTo>
                        <a:pt x="20" y="2"/>
                      </a:lnTo>
                      <a:lnTo>
                        <a:pt x="26" y="6"/>
                      </a:lnTo>
                      <a:lnTo>
                        <a:pt x="22" y="13"/>
                      </a:lnTo>
                      <a:lnTo>
                        <a:pt x="16" y="9"/>
                      </a:lnTo>
                      <a:lnTo>
                        <a:pt x="14" y="9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7" y="9"/>
                      </a:lnTo>
                      <a:lnTo>
                        <a:pt x="6" y="1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39" name="Freeform 716"/>
                <p:cNvSpPr>
                  <a:spLocks/>
                </p:cNvSpPr>
                <p:nvPr/>
              </p:nvSpPr>
              <p:spPr bwMode="auto">
                <a:xfrm>
                  <a:off x="2401" y="2150"/>
                  <a:ext cx="7" cy="6"/>
                </a:xfrm>
                <a:custGeom>
                  <a:avLst/>
                  <a:gdLst>
                    <a:gd name="T0" fmla="*/ 0 w 7"/>
                    <a:gd name="T1" fmla="*/ 1 h 6"/>
                    <a:gd name="T2" fmla="*/ 1 w 7"/>
                    <a:gd name="T3" fmla="*/ 0 h 6"/>
                    <a:gd name="T4" fmla="*/ 7 w 7"/>
                    <a:gd name="T5" fmla="*/ 6 h 6"/>
                    <a:gd name="T6" fmla="*/ 7 w 7"/>
                    <a:gd name="T7" fmla="*/ 5 h 6"/>
                    <a:gd name="T8" fmla="*/ 0 w 7"/>
                    <a:gd name="T9" fmla="*/ 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"/>
                    <a:gd name="T17" fmla="*/ 7 w 7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7" y="6"/>
                      </a:lnTo>
                      <a:lnTo>
                        <a:pt x="7" y="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40" name="Freeform 717"/>
                <p:cNvSpPr>
                  <a:spLocks/>
                </p:cNvSpPr>
                <p:nvPr/>
              </p:nvSpPr>
              <p:spPr bwMode="auto">
                <a:xfrm>
                  <a:off x="2423" y="2153"/>
                  <a:ext cx="16" cy="26"/>
                </a:xfrm>
                <a:custGeom>
                  <a:avLst/>
                  <a:gdLst>
                    <a:gd name="T0" fmla="*/ 6 w 16"/>
                    <a:gd name="T1" fmla="*/ 0 h 26"/>
                    <a:gd name="T2" fmla="*/ 9 w 16"/>
                    <a:gd name="T3" fmla="*/ 2 h 26"/>
                    <a:gd name="T4" fmla="*/ 11 w 16"/>
                    <a:gd name="T5" fmla="*/ 6 h 26"/>
                    <a:gd name="T6" fmla="*/ 15 w 16"/>
                    <a:gd name="T7" fmla="*/ 12 h 26"/>
                    <a:gd name="T8" fmla="*/ 16 w 16"/>
                    <a:gd name="T9" fmla="*/ 19 h 26"/>
                    <a:gd name="T10" fmla="*/ 15 w 16"/>
                    <a:gd name="T11" fmla="*/ 23 h 26"/>
                    <a:gd name="T12" fmla="*/ 14 w 16"/>
                    <a:gd name="T13" fmla="*/ 26 h 26"/>
                    <a:gd name="T14" fmla="*/ 7 w 16"/>
                    <a:gd name="T15" fmla="*/ 22 h 26"/>
                    <a:gd name="T16" fmla="*/ 7 w 16"/>
                    <a:gd name="T17" fmla="*/ 20 h 26"/>
                    <a:gd name="T18" fmla="*/ 8 w 16"/>
                    <a:gd name="T19" fmla="*/ 19 h 26"/>
                    <a:gd name="T20" fmla="*/ 7 w 16"/>
                    <a:gd name="T21" fmla="*/ 15 h 26"/>
                    <a:gd name="T22" fmla="*/ 5 w 16"/>
                    <a:gd name="T23" fmla="*/ 10 h 26"/>
                    <a:gd name="T24" fmla="*/ 3 w 16"/>
                    <a:gd name="T25" fmla="*/ 8 h 26"/>
                    <a:gd name="T26" fmla="*/ 0 w 16"/>
                    <a:gd name="T27" fmla="*/ 6 h 26"/>
                    <a:gd name="T28" fmla="*/ 6 w 16"/>
                    <a:gd name="T29" fmla="*/ 0 h 2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6"/>
                    <a:gd name="T46" fmla="*/ 0 h 26"/>
                    <a:gd name="T47" fmla="*/ 16 w 16"/>
                    <a:gd name="T48" fmla="*/ 26 h 2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6" h="26">
                      <a:moveTo>
                        <a:pt x="6" y="0"/>
                      </a:moveTo>
                      <a:lnTo>
                        <a:pt x="9" y="2"/>
                      </a:lnTo>
                      <a:lnTo>
                        <a:pt x="11" y="6"/>
                      </a:lnTo>
                      <a:lnTo>
                        <a:pt x="15" y="12"/>
                      </a:lnTo>
                      <a:lnTo>
                        <a:pt x="16" y="19"/>
                      </a:lnTo>
                      <a:lnTo>
                        <a:pt x="15" y="23"/>
                      </a:lnTo>
                      <a:lnTo>
                        <a:pt x="14" y="26"/>
                      </a:lnTo>
                      <a:lnTo>
                        <a:pt x="7" y="22"/>
                      </a:lnTo>
                      <a:lnTo>
                        <a:pt x="7" y="20"/>
                      </a:lnTo>
                      <a:lnTo>
                        <a:pt x="8" y="19"/>
                      </a:lnTo>
                      <a:lnTo>
                        <a:pt x="7" y="15"/>
                      </a:lnTo>
                      <a:lnTo>
                        <a:pt x="5" y="10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41" name="Freeform 718"/>
                <p:cNvSpPr>
                  <a:spLocks/>
                </p:cNvSpPr>
                <p:nvPr/>
              </p:nvSpPr>
              <p:spPr bwMode="auto">
                <a:xfrm>
                  <a:off x="2423" y="2152"/>
                  <a:ext cx="6" cy="7"/>
                </a:xfrm>
                <a:custGeom>
                  <a:avLst/>
                  <a:gdLst>
                    <a:gd name="T0" fmla="*/ 5 w 6"/>
                    <a:gd name="T1" fmla="*/ 0 h 7"/>
                    <a:gd name="T2" fmla="*/ 6 w 6"/>
                    <a:gd name="T3" fmla="*/ 1 h 7"/>
                    <a:gd name="T4" fmla="*/ 0 w 6"/>
                    <a:gd name="T5" fmla="*/ 7 h 7"/>
                    <a:gd name="T6" fmla="*/ 1 w 6"/>
                    <a:gd name="T7" fmla="*/ 7 h 7"/>
                    <a:gd name="T8" fmla="*/ 5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5" y="0"/>
                      </a:moveTo>
                      <a:lnTo>
                        <a:pt x="6" y="1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42" name="Freeform 719"/>
                <p:cNvSpPr>
                  <a:spLocks/>
                </p:cNvSpPr>
                <p:nvPr/>
              </p:nvSpPr>
              <p:spPr bwMode="auto">
                <a:xfrm>
                  <a:off x="2409" y="2171"/>
                  <a:ext cx="27" cy="13"/>
                </a:xfrm>
                <a:custGeom>
                  <a:avLst/>
                  <a:gdLst>
                    <a:gd name="T0" fmla="*/ 27 w 27"/>
                    <a:gd name="T1" fmla="*/ 9 h 13"/>
                    <a:gd name="T2" fmla="*/ 24 w 27"/>
                    <a:gd name="T3" fmla="*/ 11 h 13"/>
                    <a:gd name="T4" fmla="*/ 21 w 27"/>
                    <a:gd name="T5" fmla="*/ 12 h 13"/>
                    <a:gd name="T6" fmla="*/ 18 w 27"/>
                    <a:gd name="T7" fmla="*/ 13 h 13"/>
                    <a:gd name="T8" fmla="*/ 14 w 27"/>
                    <a:gd name="T9" fmla="*/ 13 h 13"/>
                    <a:gd name="T10" fmla="*/ 10 w 27"/>
                    <a:gd name="T11" fmla="*/ 12 h 13"/>
                    <a:gd name="T12" fmla="*/ 7 w 27"/>
                    <a:gd name="T13" fmla="*/ 11 h 13"/>
                    <a:gd name="T14" fmla="*/ 0 w 27"/>
                    <a:gd name="T15" fmla="*/ 7 h 13"/>
                    <a:gd name="T16" fmla="*/ 5 w 27"/>
                    <a:gd name="T17" fmla="*/ 0 h 13"/>
                    <a:gd name="T18" fmla="*/ 10 w 27"/>
                    <a:gd name="T19" fmla="*/ 4 h 13"/>
                    <a:gd name="T20" fmla="*/ 13 w 27"/>
                    <a:gd name="T21" fmla="*/ 4 h 13"/>
                    <a:gd name="T22" fmla="*/ 15 w 27"/>
                    <a:gd name="T23" fmla="*/ 5 h 13"/>
                    <a:gd name="T24" fmla="*/ 17 w 27"/>
                    <a:gd name="T25" fmla="*/ 5 h 13"/>
                    <a:gd name="T26" fmla="*/ 19 w 27"/>
                    <a:gd name="T27" fmla="*/ 5 h 13"/>
                    <a:gd name="T28" fmla="*/ 20 w 27"/>
                    <a:gd name="T29" fmla="*/ 4 h 13"/>
                    <a:gd name="T30" fmla="*/ 21 w 27"/>
                    <a:gd name="T31" fmla="*/ 3 h 13"/>
                    <a:gd name="T32" fmla="*/ 27 w 27"/>
                    <a:gd name="T33" fmla="*/ 9 h 1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13"/>
                    <a:gd name="T53" fmla="*/ 27 w 27"/>
                    <a:gd name="T54" fmla="*/ 13 h 1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13">
                      <a:moveTo>
                        <a:pt x="27" y="9"/>
                      </a:moveTo>
                      <a:lnTo>
                        <a:pt x="24" y="11"/>
                      </a:lnTo>
                      <a:lnTo>
                        <a:pt x="21" y="12"/>
                      </a:lnTo>
                      <a:lnTo>
                        <a:pt x="18" y="13"/>
                      </a:lnTo>
                      <a:lnTo>
                        <a:pt x="14" y="13"/>
                      </a:lnTo>
                      <a:lnTo>
                        <a:pt x="10" y="12"/>
                      </a:lnTo>
                      <a:lnTo>
                        <a:pt x="7" y="11"/>
                      </a:lnTo>
                      <a:lnTo>
                        <a:pt x="0" y="7"/>
                      </a:lnTo>
                      <a:lnTo>
                        <a:pt x="5" y="0"/>
                      </a:lnTo>
                      <a:lnTo>
                        <a:pt x="10" y="4"/>
                      </a:lnTo>
                      <a:lnTo>
                        <a:pt x="13" y="4"/>
                      </a:lnTo>
                      <a:lnTo>
                        <a:pt x="15" y="5"/>
                      </a:lnTo>
                      <a:lnTo>
                        <a:pt x="17" y="5"/>
                      </a:lnTo>
                      <a:lnTo>
                        <a:pt x="19" y="5"/>
                      </a:lnTo>
                      <a:lnTo>
                        <a:pt x="20" y="4"/>
                      </a:lnTo>
                      <a:lnTo>
                        <a:pt x="21" y="3"/>
                      </a:lnTo>
                      <a:lnTo>
                        <a:pt x="27" y="9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43" name="Freeform 720"/>
                <p:cNvSpPr>
                  <a:spLocks/>
                </p:cNvSpPr>
                <p:nvPr/>
              </p:nvSpPr>
              <p:spPr bwMode="auto">
                <a:xfrm>
                  <a:off x="2430" y="2174"/>
                  <a:ext cx="7" cy="6"/>
                </a:xfrm>
                <a:custGeom>
                  <a:avLst/>
                  <a:gdLst>
                    <a:gd name="T0" fmla="*/ 7 w 7"/>
                    <a:gd name="T1" fmla="*/ 5 h 6"/>
                    <a:gd name="T2" fmla="*/ 6 w 7"/>
                    <a:gd name="T3" fmla="*/ 5 h 6"/>
                    <a:gd name="T4" fmla="*/ 6 w 7"/>
                    <a:gd name="T5" fmla="*/ 6 h 6"/>
                    <a:gd name="T6" fmla="*/ 0 w 7"/>
                    <a:gd name="T7" fmla="*/ 0 h 6"/>
                    <a:gd name="T8" fmla="*/ 0 w 7"/>
                    <a:gd name="T9" fmla="*/ 1 h 6"/>
                    <a:gd name="T10" fmla="*/ 7 w 7"/>
                    <a:gd name="T11" fmla="*/ 5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6"/>
                    <a:gd name="T20" fmla="*/ 7 w 7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6">
                      <a:moveTo>
                        <a:pt x="7" y="5"/>
                      </a:moveTo>
                      <a:lnTo>
                        <a:pt x="6" y="5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44" name="Freeform 721"/>
                <p:cNvSpPr>
                  <a:spLocks/>
                </p:cNvSpPr>
                <p:nvPr/>
              </p:nvSpPr>
              <p:spPr bwMode="auto">
                <a:xfrm>
                  <a:off x="2409" y="2171"/>
                  <a:ext cx="5" cy="7"/>
                </a:xfrm>
                <a:custGeom>
                  <a:avLst/>
                  <a:gdLst>
                    <a:gd name="T0" fmla="*/ 0 w 5"/>
                    <a:gd name="T1" fmla="*/ 7 h 7"/>
                    <a:gd name="T2" fmla="*/ 0 w 5"/>
                    <a:gd name="T3" fmla="*/ 6 h 7"/>
                    <a:gd name="T4" fmla="*/ 5 w 5"/>
                    <a:gd name="T5" fmla="*/ 0 h 7"/>
                    <a:gd name="T6" fmla="*/ 0 w 5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7"/>
                    <a:gd name="T14" fmla="*/ 5 w 5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7">
                      <a:moveTo>
                        <a:pt x="0" y="7"/>
                      </a:moveTo>
                      <a:lnTo>
                        <a:pt x="0" y="6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45" name="Freeform 722"/>
                <p:cNvSpPr>
                  <a:spLocks/>
                </p:cNvSpPr>
                <p:nvPr/>
              </p:nvSpPr>
              <p:spPr bwMode="auto">
                <a:xfrm>
                  <a:off x="2275" y="2122"/>
                  <a:ext cx="19" cy="20"/>
                </a:xfrm>
                <a:custGeom>
                  <a:avLst/>
                  <a:gdLst>
                    <a:gd name="T0" fmla="*/ 3 w 19"/>
                    <a:gd name="T1" fmla="*/ 18 h 20"/>
                    <a:gd name="T2" fmla="*/ 2 w 19"/>
                    <a:gd name="T3" fmla="*/ 16 h 20"/>
                    <a:gd name="T4" fmla="*/ 1 w 19"/>
                    <a:gd name="T5" fmla="*/ 14 h 20"/>
                    <a:gd name="T6" fmla="*/ 0 w 19"/>
                    <a:gd name="T7" fmla="*/ 11 h 20"/>
                    <a:gd name="T8" fmla="*/ 0 w 19"/>
                    <a:gd name="T9" fmla="*/ 9 h 20"/>
                    <a:gd name="T10" fmla="*/ 0 w 19"/>
                    <a:gd name="T11" fmla="*/ 7 h 20"/>
                    <a:gd name="T12" fmla="*/ 1 w 19"/>
                    <a:gd name="T13" fmla="*/ 5 h 20"/>
                    <a:gd name="T14" fmla="*/ 2 w 19"/>
                    <a:gd name="T15" fmla="*/ 4 h 20"/>
                    <a:gd name="T16" fmla="*/ 5 w 19"/>
                    <a:gd name="T17" fmla="*/ 1 h 20"/>
                    <a:gd name="T18" fmla="*/ 6 w 19"/>
                    <a:gd name="T19" fmla="*/ 1 h 20"/>
                    <a:gd name="T20" fmla="*/ 8 w 19"/>
                    <a:gd name="T21" fmla="*/ 0 h 20"/>
                    <a:gd name="T22" fmla="*/ 10 w 19"/>
                    <a:gd name="T23" fmla="*/ 0 h 20"/>
                    <a:gd name="T24" fmla="*/ 12 w 19"/>
                    <a:gd name="T25" fmla="*/ 1 h 20"/>
                    <a:gd name="T26" fmla="*/ 14 w 19"/>
                    <a:gd name="T27" fmla="*/ 2 h 20"/>
                    <a:gd name="T28" fmla="*/ 15 w 19"/>
                    <a:gd name="T29" fmla="*/ 3 h 20"/>
                    <a:gd name="T30" fmla="*/ 17 w 19"/>
                    <a:gd name="T31" fmla="*/ 4 h 20"/>
                    <a:gd name="T32" fmla="*/ 18 w 19"/>
                    <a:gd name="T33" fmla="*/ 6 h 20"/>
                    <a:gd name="T34" fmla="*/ 19 w 19"/>
                    <a:gd name="T35" fmla="*/ 9 h 20"/>
                    <a:gd name="T36" fmla="*/ 19 w 19"/>
                    <a:gd name="T37" fmla="*/ 11 h 20"/>
                    <a:gd name="T38" fmla="*/ 19 w 19"/>
                    <a:gd name="T39" fmla="*/ 13 h 20"/>
                    <a:gd name="T40" fmla="*/ 18 w 19"/>
                    <a:gd name="T41" fmla="*/ 15 h 20"/>
                    <a:gd name="T42" fmla="*/ 17 w 19"/>
                    <a:gd name="T43" fmla="*/ 16 h 20"/>
                    <a:gd name="T44" fmla="*/ 14 w 19"/>
                    <a:gd name="T45" fmla="*/ 19 h 20"/>
                    <a:gd name="T46" fmla="*/ 12 w 19"/>
                    <a:gd name="T47" fmla="*/ 19 h 20"/>
                    <a:gd name="T48" fmla="*/ 11 w 19"/>
                    <a:gd name="T49" fmla="*/ 20 h 20"/>
                    <a:gd name="T50" fmla="*/ 9 w 19"/>
                    <a:gd name="T51" fmla="*/ 20 h 20"/>
                    <a:gd name="T52" fmla="*/ 7 w 19"/>
                    <a:gd name="T53" fmla="*/ 19 h 20"/>
                    <a:gd name="T54" fmla="*/ 5 w 19"/>
                    <a:gd name="T55" fmla="*/ 19 h 20"/>
                    <a:gd name="T56" fmla="*/ 3 w 19"/>
                    <a:gd name="T57" fmla="*/ 18 h 2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9"/>
                    <a:gd name="T88" fmla="*/ 0 h 20"/>
                    <a:gd name="T89" fmla="*/ 19 w 19"/>
                    <a:gd name="T90" fmla="*/ 20 h 2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9" h="20">
                      <a:moveTo>
                        <a:pt x="3" y="18"/>
                      </a:moveTo>
                      <a:lnTo>
                        <a:pt x="2" y="16"/>
                      </a:lnTo>
                      <a:lnTo>
                        <a:pt x="1" y="14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1"/>
                      </a:lnTo>
                      <a:lnTo>
                        <a:pt x="14" y="2"/>
                      </a:lnTo>
                      <a:lnTo>
                        <a:pt x="15" y="3"/>
                      </a:lnTo>
                      <a:lnTo>
                        <a:pt x="17" y="4"/>
                      </a:lnTo>
                      <a:lnTo>
                        <a:pt x="18" y="6"/>
                      </a:lnTo>
                      <a:lnTo>
                        <a:pt x="19" y="9"/>
                      </a:lnTo>
                      <a:lnTo>
                        <a:pt x="19" y="11"/>
                      </a:lnTo>
                      <a:lnTo>
                        <a:pt x="19" y="13"/>
                      </a:lnTo>
                      <a:lnTo>
                        <a:pt x="18" y="15"/>
                      </a:lnTo>
                      <a:lnTo>
                        <a:pt x="17" y="16"/>
                      </a:lnTo>
                      <a:lnTo>
                        <a:pt x="14" y="19"/>
                      </a:lnTo>
                      <a:lnTo>
                        <a:pt x="12" y="19"/>
                      </a:lnTo>
                      <a:lnTo>
                        <a:pt x="11" y="20"/>
                      </a:lnTo>
                      <a:lnTo>
                        <a:pt x="9" y="20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3" y="18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46" name="Freeform 723"/>
                <p:cNvSpPr>
                  <a:spLocks/>
                </p:cNvSpPr>
                <p:nvPr/>
              </p:nvSpPr>
              <p:spPr bwMode="auto">
                <a:xfrm>
                  <a:off x="2271" y="2124"/>
                  <a:ext cx="10" cy="19"/>
                </a:xfrm>
                <a:custGeom>
                  <a:avLst/>
                  <a:gdLst>
                    <a:gd name="T0" fmla="*/ 5 w 10"/>
                    <a:gd name="T1" fmla="*/ 19 h 19"/>
                    <a:gd name="T2" fmla="*/ 3 w 10"/>
                    <a:gd name="T3" fmla="*/ 17 h 19"/>
                    <a:gd name="T4" fmla="*/ 1 w 10"/>
                    <a:gd name="T5" fmla="*/ 14 h 19"/>
                    <a:gd name="T6" fmla="*/ 0 w 10"/>
                    <a:gd name="T7" fmla="*/ 10 h 19"/>
                    <a:gd name="T8" fmla="*/ 0 w 10"/>
                    <a:gd name="T9" fmla="*/ 7 h 19"/>
                    <a:gd name="T10" fmla="*/ 0 w 10"/>
                    <a:gd name="T11" fmla="*/ 4 h 19"/>
                    <a:gd name="T12" fmla="*/ 1 w 10"/>
                    <a:gd name="T13" fmla="*/ 2 h 19"/>
                    <a:gd name="T14" fmla="*/ 2 w 10"/>
                    <a:gd name="T15" fmla="*/ 0 h 19"/>
                    <a:gd name="T16" fmla="*/ 9 w 10"/>
                    <a:gd name="T17" fmla="*/ 4 h 19"/>
                    <a:gd name="T18" fmla="*/ 8 w 10"/>
                    <a:gd name="T19" fmla="*/ 5 h 19"/>
                    <a:gd name="T20" fmla="*/ 8 w 10"/>
                    <a:gd name="T21" fmla="*/ 6 h 19"/>
                    <a:gd name="T22" fmla="*/ 8 w 10"/>
                    <a:gd name="T23" fmla="*/ 8 h 19"/>
                    <a:gd name="T24" fmla="*/ 8 w 10"/>
                    <a:gd name="T25" fmla="*/ 8 h 19"/>
                    <a:gd name="T26" fmla="*/ 9 w 10"/>
                    <a:gd name="T27" fmla="*/ 11 h 19"/>
                    <a:gd name="T28" fmla="*/ 9 w 10"/>
                    <a:gd name="T29" fmla="*/ 12 h 19"/>
                    <a:gd name="T30" fmla="*/ 10 w 10"/>
                    <a:gd name="T31" fmla="*/ 13 h 19"/>
                    <a:gd name="T32" fmla="*/ 5 w 10"/>
                    <a:gd name="T33" fmla="*/ 1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9"/>
                    <a:gd name="T53" fmla="*/ 10 w 10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9">
                      <a:moveTo>
                        <a:pt x="5" y="19"/>
                      </a:moveTo>
                      <a:lnTo>
                        <a:pt x="3" y="17"/>
                      </a:lnTo>
                      <a:lnTo>
                        <a:pt x="1" y="14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0"/>
                      </a:lnTo>
                      <a:lnTo>
                        <a:pt x="9" y="4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8"/>
                      </a:lnTo>
                      <a:lnTo>
                        <a:pt x="9" y="11"/>
                      </a:lnTo>
                      <a:lnTo>
                        <a:pt x="9" y="12"/>
                      </a:lnTo>
                      <a:lnTo>
                        <a:pt x="10" y="13"/>
                      </a:lnTo>
                      <a:lnTo>
                        <a:pt x="5" y="19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47" name="Freeform 724"/>
                <p:cNvSpPr>
                  <a:spLocks/>
                </p:cNvSpPr>
                <p:nvPr/>
              </p:nvSpPr>
              <p:spPr bwMode="auto">
                <a:xfrm>
                  <a:off x="2274" y="2118"/>
                  <a:ext cx="18" cy="11"/>
                </a:xfrm>
                <a:custGeom>
                  <a:avLst/>
                  <a:gdLst>
                    <a:gd name="T0" fmla="*/ 0 w 18"/>
                    <a:gd name="T1" fmla="*/ 5 h 11"/>
                    <a:gd name="T2" fmla="*/ 3 w 18"/>
                    <a:gd name="T3" fmla="*/ 2 h 11"/>
                    <a:gd name="T4" fmla="*/ 6 w 18"/>
                    <a:gd name="T5" fmla="*/ 1 h 11"/>
                    <a:gd name="T6" fmla="*/ 9 w 18"/>
                    <a:gd name="T7" fmla="*/ 0 h 11"/>
                    <a:gd name="T8" fmla="*/ 11 w 18"/>
                    <a:gd name="T9" fmla="*/ 0 h 11"/>
                    <a:gd name="T10" fmla="*/ 14 w 18"/>
                    <a:gd name="T11" fmla="*/ 1 h 11"/>
                    <a:gd name="T12" fmla="*/ 16 w 18"/>
                    <a:gd name="T13" fmla="*/ 2 h 11"/>
                    <a:gd name="T14" fmla="*/ 18 w 18"/>
                    <a:gd name="T15" fmla="*/ 3 h 11"/>
                    <a:gd name="T16" fmla="*/ 14 w 18"/>
                    <a:gd name="T17" fmla="*/ 10 h 11"/>
                    <a:gd name="T18" fmla="*/ 13 w 18"/>
                    <a:gd name="T19" fmla="*/ 9 h 11"/>
                    <a:gd name="T20" fmla="*/ 12 w 18"/>
                    <a:gd name="T21" fmla="*/ 9 h 11"/>
                    <a:gd name="T22" fmla="*/ 10 w 18"/>
                    <a:gd name="T23" fmla="*/ 8 h 11"/>
                    <a:gd name="T24" fmla="*/ 9 w 18"/>
                    <a:gd name="T25" fmla="*/ 8 h 11"/>
                    <a:gd name="T26" fmla="*/ 8 w 18"/>
                    <a:gd name="T27" fmla="*/ 9 h 11"/>
                    <a:gd name="T28" fmla="*/ 8 w 18"/>
                    <a:gd name="T29" fmla="*/ 9 h 11"/>
                    <a:gd name="T30" fmla="*/ 5 w 18"/>
                    <a:gd name="T31" fmla="*/ 11 h 11"/>
                    <a:gd name="T32" fmla="*/ 0 w 18"/>
                    <a:gd name="T33" fmla="*/ 5 h 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1"/>
                    <a:gd name="T53" fmla="*/ 18 w 18"/>
                    <a:gd name="T54" fmla="*/ 11 h 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1">
                      <a:moveTo>
                        <a:pt x="0" y="5"/>
                      </a:move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4" y="1"/>
                      </a:lnTo>
                      <a:lnTo>
                        <a:pt x="16" y="2"/>
                      </a:lnTo>
                      <a:lnTo>
                        <a:pt x="18" y="3"/>
                      </a:lnTo>
                      <a:lnTo>
                        <a:pt x="14" y="10"/>
                      </a:lnTo>
                      <a:lnTo>
                        <a:pt x="13" y="9"/>
                      </a:lnTo>
                      <a:lnTo>
                        <a:pt x="12" y="9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8" y="9"/>
                      </a:lnTo>
                      <a:lnTo>
                        <a:pt x="5" y="1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48" name="Freeform 725"/>
                <p:cNvSpPr>
                  <a:spLocks/>
                </p:cNvSpPr>
                <p:nvPr/>
              </p:nvSpPr>
              <p:spPr bwMode="auto">
                <a:xfrm>
                  <a:off x="2273" y="2123"/>
                  <a:ext cx="7" cy="6"/>
                </a:xfrm>
                <a:custGeom>
                  <a:avLst/>
                  <a:gdLst>
                    <a:gd name="T0" fmla="*/ 0 w 7"/>
                    <a:gd name="T1" fmla="*/ 1 h 6"/>
                    <a:gd name="T2" fmla="*/ 1 w 7"/>
                    <a:gd name="T3" fmla="*/ 1 h 6"/>
                    <a:gd name="T4" fmla="*/ 1 w 7"/>
                    <a:gd name="T5" fmla="*/ 0 h 6"/>
                    <a:gd name="T6" fmla="*/ 6 w 7"/>
                    <a:gd name="T7" fmla="*/ 6 h 6"/>
                    <a:gd name="T8" fmla="*/ 7 w 7"/>
                    <a:gd name="T9" fmla="*/ 5 h 6"/>
                    <a:gd name="T10" fmla="*/ 0 w 7"/>
                    <a:gd name="T11" fmla="*/ 1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6"/>
                    <a:gd name="T20" fmla="*/ 7 w 7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6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6" y="6"/>
                      </a:lnTo>
                      <a:lnTo>
                        <a:pt x="7" y="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49" name="Freeform 726"/>
                <p:cNvSpPr>
                  <a:spLocks/>
                </p:cNvSpPr>
                <p:nvPr/>
              </p:nvSpPr>
              <p:spPr bwMode="auto">
                <a:xfrm>
                  <a:off x="2287" y="2122"/>
                  <a:ext cx="11" cy="19"/>
                </a:xfrm>
                <a:custGeom>
                  <a:avLst/>
                  <a:gdLst>
                    <a:gd name="T0" fmla="*/ 6 w 11"/>
                    <a:gd name="T1" fmla="*/ 0 h 19"/>
                    <a:gd name="T2" fmla="*/ 8 w 11"/>
                    <a:gd name="T3" fmla="*/ 2 h 19"/>
                    <a:gd name="T4" fmla="*/ 9 w 11"/>
                    <a:gd name="T5" fmla="*/ 4 h 19"/>
                    <a:gd name="T6" fmla="*/ 11 w 11"/>
                    <a:gd name="T7" fmla="*/ 9 h 19"/>
                    <a:gd name="T8" fmla="*/ 11 w 11"/>
                    <a:gd name="T9" fmla="*/ 12 h 19"/>
                    <a:gd name="T10" fmla="*/ 10 w 11"/>
                    <a:gd name="T11" fmla="*/ 14 h 19"/>
                    <a:gd name="T12" fmla="*/ 9 w 11"/>
                    <a:gd name="T13" fmla="*/ 16 h 19"/>
                    <a:gd name="T14" fmla="*/ 8 w 11"/>
                    <a:gd name="T15" fmla="*/ 19 h 19"/>
                    <a:gd name="T16" fmla="*/ 1 w 11"/>
                    <a:gd name="T17" fmla="*/ 14 h 19"/>
                    <a:gd name="T18" fmla="*/ 2 w 11"/>
                    <a:gd name="T19" fmla="*/ 13 h 19"/>
                    <a:gd name="T20" fmla="*/ 3 w 11"/>
                    <a:gd name="T21" fmla="*/ 12 h 19"/>
                    <a:gd name="T22" fmla="*/ 3 w 11"/>
                    <a:gd name="T23" fmla="*/ 11 h 19"/>
                    <a:gd name="T24" fmla="*/ 3 w 11"/>
                    <a:gd name="T25" fmla="*/ 10 h 19"/>
                    <a:gd name="T26" fmla="*/ 2 w 11"/>
                    <a:gd name="T27" fmla="*/ 7 h 19"/>
                    <a:gd name="T28" fmla="*/ 1 w 11"/>
                    <a:gd name="T29" fmla="*/ 7 h 19"/>
                    <a:gd name="T30" fmla="*/ 0 w 11"/>
                    <a:gd name="T31" fmla="*/ 5 h 19"/>
                    <a:gd name="T32" fmla="*/ 6 w 11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"/>
                    <a:gd name="T52" fmla="*/ 0 h 19"/>
                    <a:gd name="T53" fmla="*/ 11 w 11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" h="19">
                      <a:moveTo>
                        <a:pt x="6" y="0"/>
                      </a:moveTo>
                      <a:lnTo>
                        <a:pt x="8" y="2"/>
                      </a:lnTo>
                      <a:lnTo>
                        <a:pt x="9" y="4"/>
                      </a:lnTo>
                      <a:lnTo>
                        <a:pt x="11" y="9"/>
                      </a:lnTo>
                      <a:lnTo>
                        <a:pt x="11" y="12"/>
                      </a:lnTo>
                      <a:lnTo>
                        <a:pt x="10" y="14"/>
                      </a:lnTo>
                      <a:lnTo>
                        <a:pt x="9" y="16"/>
                      </a:lnTo>
                      <a:lnTo>
                        <a:pt x="8" y="19"/>
                      </a:lnTo>
                      <a:lnTo>
                        <a:pt x="1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3" y="10"/>
                      </a:lnTo>
                      <a:lnTo>
                        <a:pt x="2" y="7"/>
                      </a:ln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50" name="Freeform 727"/>
                <p:cNvSpPr>
                  <a:spLocks/>
                </p:cNvSpPr>
                <p:nvPr/>
              </p:nvSpPr>
              <p:spPr bwMode="auto">
                <a:xfrm>
                  <a:off x="2287" y="2121"/>
                  <a:ext cx="6" cy="7"/>
                </a:xfrm>
                <a:custGeom>
                  <a:avLst/>
                  <a:gdLst>
                    <a:gd name="T0" fmla="*/ 5 w 6"/>
                    <a:gd name="T1" fmla="*/ 0 h 7"/>
                    <a:gd name="T2" fmla="*/ 6 w 6"/>
                    <a:gd name="T3" fmla="*/ 1 h 7"/>
                    <a:gd name="T4" fmla="*/ 0 w 6"/>
                    <a:gd name="T5" fmla="*/ 6 h 7"/>
                    <a:gd name="T6" fmla="*/ 1 w 6"/>
                    <a:gd name="T7" fmla="*/ 7 h 7"/>
                    <a:gd name="T8" fmla="*/ 5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5" y="0"/>
                      </a:moveTo>
                      <a:lnTo>
                        <a:pt x="6" y="1"/>
                      </a:ln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51" name="Freeform 728"/>
                <p:cNvSpPr>
                  <a:spLocks/>
                </p:cNvSpPr>
                <p:nvPr/>
              </p:nvSpPr>
              <p:spPr bwMode="auto">
                <a:xfrm>
                  <a:off x="2276" y="2135"/>
                  <a:ext cx="18" cy="11"/>
                </a:xfrm>
                <a:custGeom>
                  <a:avLst/>
                  <a:gdLst>
                    <a:gd name="T0" fmla="*/ 18 w 18"/>
                    <a:gd name="T1" fmla="*/ 6 h 11"/>
                    <a:gd name="T2" fmla="*/ 15 w 18"/>
                    <a:gd name="T3" fmla="*/ 9 h 11"/>
                    <a:gd name="T4" fmla="*/ 12 w 18"/>
                    <a:gd name="T5" fmla="*/ 10 h 11"/>
                    <a:gd name="T6" fmla="*/ 10 w 18"/>
                    <a:gd name="T7" fmla="*/ 11 h 11"/>
                    <a:gd name="T8" fmla="*/ 7 w 18"/>
                    <a:gd name="T9" fmla="*/ 11 h 11"/>
                    <a:gd name="T10" fmla="*/ 5 w 18"/>
                    <a:gd name="T11" fmla="*/ 10 h 11"/>
                    <a:gd name="T12" fmla="*/ 2 w 18"/>
                    <a:gd name="T13" fmla="*/ 9 h 11"/>
                    <a:gd name="T14" fmla="*/ 0 w 18"/>
                    <a:gd name="T15" fmla="*/ 8 h 11"/>
                    <a:gd name="T16" fmla="*/ 5 w 18"/>
                    <a:gd name="T17" fmla="*/ 1 h 11"/>
                    <a:gd name="T18" fmla="*/ 6 w 18"/>
                    <a:gd name="T19" fmla="*/ 2 h 11"/>
                    <a:gd name="T20" fmla="*/ 7 w 18"/>
                    <a:gd name="T21" fmla="*/ 3 h 11"/>
                    <a:gd name="T22" fmla="*/ 8 w 18"/>
                    <a:gd name="T23" fmla="*/ 3 h 11"/>
                    <a:gd name="T24" fmla="*/ 9 w 18"/>
                    <a:gd name="T25" fmla="*/ 3 h 11"/>
                    <a:gd name="T26" fmla="*/ 10 w 18"/>
                    <a:gd name="T27" fmla="*/ 3 h 11"/>
                    <a:gd name="T28" fmla="*/ 10 w 18"/>
                    <a:gd name="T29" fmla="*/ 3 h 11"/>
                    <a:gd name="T30" fmla="*/ 13 w 18"/>
                    <a:gd name="T31" fmla="*/ 0 h 11"/>
                    <a:gd name="T32" fmla="*/ 18 w 18"/>
                    <a:gd name="T33" fmla="*/ 6 h 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1"/>
                    <a:gd name="T53" fmla="*/ 18 w 18"/>
                    <a:gd name="T54" fmla="*/ 11 h 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1">
                      <a:moveTo>
                        <a:pt x="18" y="6"/>
                      </a:moveTo>
                      <a:lnTo>
                        <a:pt x="15" y="9"/>
                      </a:lnTo>
                      <a:lnTo>
                        <a:pt x="12" y="10"/>
                      </a:lnTo>
                      <a:lnTo>
                        <a:pt x="10" y="11"/>
                      </a:lnTo>
                      <a:lnTo>
                        <a:pt x="7" y="11"/>
                      </a:lnTo>
                      <a:lnTo>
                        <a:pt x="5" y="10"/>
                      </a:lnTo>
                      <a:lnTo>
                        <a:pt x="2" y="9"/>
                      </a:lnTo>
                      <a:lnTo>
                        <a:pt x="0" y="8"/>
                      </a:lnTo>
                      <a:lnTo>
                        <a:pt x="5" y="1"/>
                      </a:lnTo>
                      <a:lnTo>
                        <a:pt x="6" y="2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0" y="3"/>
                      </a:lnTo>
                      <a:lnTo>
                        <a:pt x="13" y="0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52" name="Freeform 729"/>
                <p:cNvSpPr>
                  <a:spLocks/>
                </p:cNvSpPr>
                <p:nvPr/>
              </p:nvSpPr>
              <p:spPr bwMode="auto">
                <a:xfrm>
                  <a:off x="2288" y="2135"/>
                  <a:ext cx="7" cy="6"/>
                </a:xfrm>
                <a:custGeom>
                  <a:avLst/>
                  <a:gdLst>
                    <a:gd name="T0" fmla="*/ 7 w 7"/>
                    <a:gd name="T1" fmla="*/ 6 h 6"/>
                    <a:gd name="T2" fmla="*/ 6 w 7"/>
                    <a:gd name="T3" fmla="*/ 6 h 6"/>
                    <a:gd name="T4" fmla="*/ 1 w 7"/>
                    <a:gd name="T5" fmla="*/ 0 h 6"/>
                    <a:gd name="T6" fmla="*/ 0 w 7"/>
                    <a:gd name="T7" fmla="*/ 1 h 6"/>
                    <a:gd name="T8" fmla="*/ 7 w 7"/>
                    <a:gd name="T9" fmla="*/ 6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"/>
                    <a:gd name="T17" fmla="*/ 7 w 7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">
                      <a:moveTo>
                        <a:pt x="7" y="6"/>
                      </a:moveTo>
                      <a:lnTo>
                        <a:pt x="6" y="6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7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53" name="Freeform 730"/>
                <p:cNvSpPr>
                  <a:spLocks/>
                </p:cNvSpPr>
                <p:nvPr/>
              </p:nvSpPr>
              <p:spPr bwMode="auto">
                <a:xfrm>
                  <a:off x="2276" y="2136"/>
                  <a:ext cx="5" cy="7"/>
                </a:xfrm>
                <a:custGeom>
                  <a:avLst/>
                  <a:gdLst>
                    <a:gd name="T0" fmla="*/ 0 w 5"/>
                    <a:gd name="T1" fmla="*/ 7 h 7"/>
                    <a:gd name="T2" fmla="*/ 5 w 5"/>
                    <a:gd name="T3" fmla="*/ 1 h 7"/>
                    <a:gd name="T4" fmla="*/ 5 w 5"/>
                    <a:gd name="T5" fmla="*/ 0 h 7"/>
                    <a:gd name="T6" fmla="*/ 0 w 5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7"/>
                    <a:gd name="T14" fmla="*/ 5 w 5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7">
                      <a:moveTo>
                        <a:pt x="0" y="7"/>
                      </a:move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54" name="Freeform 731"/>
                <p:cNvSpPr>
                  <a:spLocks/>
                </p:cNvSpPr>
                <p:nvPr/>
              </p:nvSpPr>
              <p:spPr bwMode="auto">
                <a:xfrm>
                  <a:off x="2339" y="2091"/>
                  <a:ext cx="27" cy="28"/>
                </a:xfrm>
                <a:custGeom>
                  <a:avLst/>
                  <a:gdLst>
                    <a:gd name="T0" fmla="*/ 4 w 27"/>
                    <a:gd name="T1" fmla="*/ 26 h 28"/>
                    <a:gd name="T2" fmla="*/ 2 w 27"/>
                    <a:gd name="T3" fmla="*/ 24 h 28"/>
                    <a:gd name="T4" fmla="*/ 1 w 27"/>
                    <a:gd name="T5" fmla="*/ 22 h 28"/>
                    <a:gd name="T6" fmla="*/ 0 w 27"/>
                    <a:gd name="T7" fmla="*/ 20 h 28"/>
                    <a:gd name="T8" fmla="*/ 0 w 27"/>
                    <a:gd name="T9" fmla="*/ 17 h 28"/>
                    <a:gd name="T10" fmla="*/ 0 w 27"/>
                    <a:gd name="T11" fmla="*/ 14 h 28"/>
                    <a:gd name="T12" fmla="*/ 1 w 27"/>
                    <a:gd name="T13" fmla="*/ 11 h 28"/>
                    <a:gd name="T14" fmla="*/ 2 w 27"/>
                    <a:gd name="T15" fmla="*/ 9 h 28"/>
                    <a:gd name="T16" fmla="*/ 4 w 27"/>
                    <a:gd name="T17" fmla="*/ 6 h 28"/>
                    <a:gd name="T18" fmla="*/ 6 w 27"/>
                    <a:gd name="T19" fmla="*/ 4 h 28"/>
                    <a:gd name="T20" fmla="*/ 8 w 27"/>
                    <a:gd name="T21" fmla="*/ 2 h 28"/>
                    <a:gd name="T22" fmla="*/ 11 w 27"/>
                    <a:gd name="T23" fmla="*/ 1 h 28"/>
                    <a:gd name="T24" fmla="*/ 13 w 27"/>
                    <a:gd name="T25" fmla="*/ 0 h 28"/>
                    <a:gd name="T26" fmla="*/ 16 w 27"/>
                    <a:gd name="T27" fmla="*/ 0 h 28"/>
                    <a:gd name="T28" fmla="*/ 19 w 27"/>
                    <a:gd name="T29" fmla="*/ 0 h 28"/>
                    <a:gd name="T30" fmla="*/ 21 w 27"/>
                    <a:gd name="T31" fmla="*/ 1 h 28"/>
                    <a:gd name="T32" fmla="*/ 23 w 27"/>
                    <a:gd name="T33" fmla="*/ 2 h 28"/>
                    <a:gd name="T34" fmla="*/ 25 w 27"/>
                    <a:gd name="T35" fmla="*/ 4 h 28"/>
                    <a:gd name="T36" fmla="*/ 26 w 27"/>
                    <a:gd name="T37" fmla="*/ 6 h 28"/>
                    <a:gd name="T38" fmla="*/ 27 w 27"/>
                    <a:gd name="T39" fmla="*/ 8 h 28"/>
                    <a:gd name="T40" fmla="*/ 27 w 27"/>
                    <a:gd name="T41" fmla="*/ 11 h 28"/>
                    <a:gd name="T42" fmla="*/ 27 w 27"/>
                    <a:gd name="T43" fmla="*/ 14 h 28"/>
                    <a:gd name="T44" fmla="*/ 26 w 27"/>
                    <a:gd name="T45" fmla="*/ 16 h 28"/>
                    <a:gd name="T46" fmla="*/ 25 w 27"/>
                    <a:gd name="T47" fmla="*/ 19 h 28"/>
                    <a:gd name="T48" fmla="*/ 23 w 27"/>
                    <a:gd name="T49" fmla="*/ 22 h 28"/>
                    <a:gd name="T50" fmla="*/ 21 w 27"/>
                    <a:gd name="T51" fmla="*/ 24 h 28"/>
                    <a:gd name="T52" fmla="*/ 18 w 27"/>
                    <a:gd name="T53" fmla="*/ 26 h 28"/>
                    <a:gd name="T54" fmla="*/ 16 w 27"/>
                    <a:gd name="T55" fmla="*/ 27 h 28"/>
                    <a:gd name="T56" fmla="*/ 13 w 27"/>
                    <a:gd name="T57" fmla="*/ 28 h 28"/>
                    <a:gd name="T58" fmla="*/ 11 w 27"/>
                    <a:gd name="T59" fmla="*/ 28 h 28"/>
                    <a:gd name="T60" fmla="*/ 8 w 27"/>
                    <a:gd name="T61" fmla="*/ 28 h 28"/>
                    <a:gd name="T62" fmla="*/ 6 w 27"/>
                    <a:gd name="T63" fmla="*/ 27 h 28"/>
                    <a:gd name="T64" fmla="*/ 4 w 27"/>
                    <a:gd name="T65" fmla="*/ 26 h 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7"/>
                    <a:gd name="T100" fmla="*/ 0 h 28"/>
                    <a:gd name="T101" fmla="*/ 27 w 27"/>
                    <a:gd name="T102" fmla="*/ 28 h 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7" h="28">
                      <a:moveTo>
                        <a:pt x="4" y="26"/>
                      </a:moveTo>
                      <a:lnTo>
                        <a:pt x="2" y="24"/>
                      </a:lnTo>
                      <a:lnTo>
                        <a:pt x="1" y="22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1" y="11"/>
                      </a:lnTo>
                      <a:lnTo>
                        <a:pt x="2" y="9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11" y="1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1" y="1"/>
                      </a:lnTo>
                      <a:lnTo>
                        <a:pt x="23" y="2"/>
                      </a:lnTo>
                      <a:lnTo>
                        <a:pt x="25" y="4"/>
                      </a:lnTo>
                      <a:lnTo>
                        <a:pt x="26" y="6"/>
                      </a:lnTo>
                      <a:lnTo>
                        <a:pt x="27" y="8"/>
                      </a:lnTo>
                      <a:lnTo>
                        <a:pt x="27" y="11"/>
                      </a:lnTo>
                      <a:lnTo>
                        <a:pt x="27" y="14"/>
                      </a:lnTo>
                      <a:lnTo>
                        <a:pt x="26" y="16"/>
                      </a:lnTo>
                      <a:lnTo>
                        <a:pt x="25" y="19"/>
                      </a:lnTo>
                      <a:lnTo>
                        <a:pt x="23" y="22"/>
                      </a:lnTo>
                      <a:lnTo>
                        <a:pt x="21" y="24"/>
                      </a:lnTo>
                      <a:lnTo>
                        <a:pt x="18" y="26"/>
                      </a:lnTo>
                      <a:lnTo>
                        <a:pt x="16" y="27"/>
                      </a:lnTo>
                      <a:lnTo>
                        <a:pt x="13" y="28"/>
                      </a:lnTo>
                      <a:lnTo>
                        <a:pt x="11" y="28"/>
                      </a:lnTo>
                      <a:lnTo>
                        <a:pt x="8" y="28"/>
                      </a:lnTo>
                      <a:lnTo>
                        <a:pt x="6" y="27"/>
                      </a:lnTo>
                      <a:lnTo>
                        <a:pt x="4" y="2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55" name="Freeform 732"/>
                <p:cNvSpPr>
                  <a:spLocks/>
                </p:cNvSpPr>
                <p:nvPr/>
              </p:nvSpPr>
              <p:spPr bwMode="auto">
                <a:xfrm>
                  <a:off x="2335" y="2095"/>
                  <a:ext cx="11" cy="25"/>
                </a:xfrm>
                <a:custGeom>
                  <a:avLst/>
                  <a:gdLst>
                    <a:gd name="T0" fmla="*/ 5 w 11"/>
                    <a:gd name="T1" fmla="*/ 25 h 25"/>
                    <a:gd name="T2" fmla="*/ 3 w 11"/>
                    <a:gd name="T3" fmla="*/ 23 h 25"/>
                    <a:gd name="T4" fmla="*/ 1 w 11"/>
                    <a:gd name="T5" fmla="*/ 20 h 25"/>
                    <a:gd name="T6" fmla="*/ 0 w 11"/>
                    <a:gd name="T7" fmla="*/ 16 h 25"/>
                    <a:gd name="T8" fmla="*/ 0 w 11"/>
                    <a:gd name="T9" fmla="*/ 13 h 25"/>
                    <a:gd name="T10" fmla="*/ 0 w 11"/>
                    <a:gd name="T11" fmla="*/ 9 h 25"/>
                    <a:gd name="T12" fmla="*/ 1 w 11"/>
                    <a:gd name="T13" fmla="*/ 6 h 25"/>
                    <a:gd name="T14" fmla="*/ 3 w 11"/>
                    <a:gd name="T15" fmla="*/ 3 h 25"/>
                    <a:gd name="T16" fmla="*/ 5 w 11"/>
                    <a:gd name="T17" fmla="*/ 0 h 25"/>
                    <a:gd name="T18" fmla="*/ 11 w 11"/>
                    <a:gd name="T19" fmla="*/ 5 h 25"/>
                    <a:gd name="T20" fmla="*/ 10 w 11"/>
                    <a:gd name="T21" fmla="*/ 7 h 25"/>
                    <a:gd name="T22" fmla="*/ 9 w 11"/>
                    <a:gd name="T23" fmla="*/ 9 h 25"/>
                    <a:gd name="T24" fmla="*/ 8 w 11"/>
                    <a:gd name="T25" fmla="*/ 11 h 25"/>
                    <a:gd name="T26" fmla="*/ 8 w 11"/>
                    <a:gd name="T27" fmla="*/ 13 h 25"/>
                    <a:gd name="T28" fmla="*/ 8 w 11"/>
                    <a:gd name="T29" fmla="*/ 15 h 25"/>
                    <a:gd name="T30" fmla="*/ 8 w 11"/>
                    <a:gd name="T31" fmla="*/ 16 h 25"/>
                    <a:gd name="T32" fmla="*/ 9 w 11"/>
                    <a:gd name="T33" fmla="*/ 18 h 25"/>
                    <a:gd name="T34" fmla="*/ 11 w 11"/>
                    <a:gd name="T35" fmla="*/ 19 h 25"/>
                    <a:gd name="T36" fmla="*/ 5 w 11"/>
                    <a:gd name="T37" fmla="*/ 25 h 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25"/>
                    <a:gd name="T59" fmla="*/ 11 w 11"/>
                    <a:gd name="T60" fmla="*/ 25 h 2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25">
                      <a:moveTo>
                        <a:pt x="5" y="25"/>
                      </a:moveTo>
                      <a:lnTo>
                        <a:pt x="3" y="23"/>
                      </a:lnTo>
                      <a:lnTo>
                        <a:pt x="1" y="20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11" y="5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8" y="16"/>
                      </a:lnTo>
                      <a:lnTo>
                        <a:pt x="9" y="18"/>
                      </a:lnTo>
                      <a:lnTo>
                        <a:pt x="11" y="19"/>
                      </a:lnTo>
                      <a:lnTo>
                        <a:pt x="5" y="2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56" name="Freeform 733"/>
                <p:cNvSpPr>
                  <a:spLocks/>
                </p:cNvSpPr>
                <p:nvPr/>
              </p:nvSpPr>
              <p:spPr bwMode="auto">
                <a:xfrm>
                  <a:off x="2340" y="2087"/>
                  <a:ext cx="24" cy="13"/>
                </a:xfrm>
                <a:custGeom>
                  <a:avLst/>
                  <a:gdLst>
                    <a:gd name="T0" fmla="*/ 0 w 24"/>
                    <a:gd name="T1" fmla="*/ 7 h 13"/>
                    <a:gd name="T2" fmla="*/ 2 w 24"/>
                    <a:gd name="T3" fmla="*/ 5 h 13"/>
                    <a:gd name="T4" fmla="*/ 5 w 24"/>
                    <a:gd name="T5" fmla="*/ 3 h 13"/>
                    <a:gd name="T6" fmla="*/ 8 w 24"/>
                    <a:gd name="T7" fmla="*/ 1 h 13"/>
                    <a:gd name="T8" fmla="*/ 11 w 24"/>
                    <a:gd name="T9" fmla="*/ 0 h 13"/>
                    <a:gd name="T10" fmla="*/ 15 w 24"/>
                    <a:gd name="T11" fmla="*/ 0 h 13"/>
                    <a:gd name="T12" fmla="*/ 18 w 24"/>
                    <a:gd name="T13" fmla="*/ 0 h 13"/>
                    <a:gd name="T14" fmla="*/ 22 w 24"/>
                    <a:gd name="T15" fmla="*/ 1 h 13"/>
                    <a:gd name="T16" fmla="*/ 24 w 24"/>
                    <a:gd name="T17" fmla="*/ 3 h 13"/>
                    <a:gd name="T18" fmla="*/ 20 w 24"/>
                    <a:gd name="T19" fmla="*/ 9 h 13"/>
                    <a:gd name="T20" fmla="*/ 18 w 24"/>
                    <a:gd name="T21" fmla="*/ 8 h 13"/>
                    <a:gd name="T22" fmla="*/ 17 w 24"/>
                    <a:gd name="T23" fmla="*/ 8 h 13"/>
                    <a:gd name="T24" fmla="*/ 15 w 24"/>
                    <a:gd name="T25" fmla="*/ 8 h 13"/>
                    <a:gd name="T26" fmla="*/ 13 w 24"/>
                    <a:gd name="T27" fmla="*/ 8 h 13"/>
                    <a:gd name="T28" fmla="*/ 11 w 24"/>
                    <a:gd name="T29" fmla="*/ 8 h 13"/>
                    <a:gd name="T30" fmla="*/ 9 w 24"/>
                    <a:gd name="T31" fmla="*/ 9 h 13"/>
                    <a:gd name="T32" fmla="*/ 8 w 24"/>
                    <a:gd name="T33" fmla="*/ 11 h 13"/>
                    <a:gd name="T34" fmla="*/ 6 w 24"/>
                    <a:gd name="T35" fmla="*/ 13 h 13"/>
                    <a:gd name="T36" fmla="*/ 0 w 24"/>
                    <a:gd name="T37" fmla="*/ 7 h 1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4"/>
                    <a:gd name="T58" fmla="*/ 0 h 13"/>
                    <a:gd name="T59" fmla="*/ 24 w 24"/>
                    <a:gd name="T60" fmla="*/ 13 h 1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4" h="13">
                      <a:moveTo>
                        <a:pt x="0" y="7"/>
                      </a:moveTo>
                      <a:lnTo>
                        <a:pt x="2" y="5"/>
                      </a:lnTo>
                      <a:lnTo>
                        <a:pt x="5" y="3"/>
                      </a:lnTo>
                      <a:lnTo>
                        <a:pt x="8" y="1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2" y="1"/>
                      </a:lnTo>
                      <a:lnTo>
                        <a:pt x="24" y="3"/>
                      </a:lnTo>
                      <a:lnTo>
                        <a:pt x="20" y="9"/>
                      </a:lnTo>
                      <a:lnTo>
                        <a:pt x="18" y="8"/>
                      </a:lnTo>
                      <a:lnTo>
                        <a:pt x="17" y="8"/>
                      </a:lnTo>
                      <a:lnTo>
                        <a:pt x="15" y="8"/>
                      </a:lnTo>
                      <a:lnTo>
                        <a:pt x="13" y="8"/>
                      </a:lnTo>
                      <a:lnTo>
                        <a:pt x="11" y="8"/>
                      </a:lnTo>
                      <a:lnTo>
                        <a:pt x="9" y="9"/>
                      </a:lnTo>
                      <a:lnTo>
                        <a:pt x="8" y="11"/>
                      </a:lnTo>
                      <a:lnTo>
                        <a:pt x="6" y="13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57" name="Freeform 734"/>
                <p:cNvSpPr>
                  <a:spLocks/>
                </p:cNvSpPr>
                <p:nvPr/>
              </p:nvSpPr>
              <p:spPr bwMode="auto">
                <a:xfrm>
                  <a:off x="2340" y="2094"/>
                  <a:ext cx="6" cy="6"/>
                </a:xfrm>
                <a:custGeom>
                  <a:avLst/>
                  <a:gdLst>
                    <a:gd name="T0" fmla="*/ 0 w 6"/>
                    <a:gd name="T1" fmla="*/ 1 h 6"/>
                    <a:gd name="T2" fmla="*/ 0 w 6"/>
                    <a:gd name="T3" fmla="*/ 0 h 6"/>
                    <a:gd name="T4" fmla="*/ 6 w 6"/>
                    <a:gd name="T5" fmla="*/ 6 h 6"/>
                    <a:gd name="T6" fmla="*/ 0 w 6"/>
                    <a:gd name="T7" fmla="*/ 1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58" name="Freeform 735"/>
                <p:cNvSpPr>
                  <a:spLocks/>
                </p:cNvSpPr>
                <p:nvPr/>
              </p:nvSpPr>
              <p:spPr bwMode="auto">
                <a:xfrm>
                  <a:off x="2358" y="2090"/>
                  <a:ext cx="12" cy="25"/>
                </a:xfrm>
                <a:custGeom>
                  <a:avLst/>
                  <a:gdLst>
                    <a:gd name="T0" fmla="*/ 7 w 12"/>
                    <a:gd name="T1" fmla="*/ 0 h 25"/>
                    <a:gd name="T2" fmla="*/ 9 w 12"/>
                    <a:gd name="T3" fmla="*/ 2 h 25"/>
                    <a:gd name="T4" fmla="*/ 11 w 12"/>
                    <a:gd name="T5" fmla="*/ 6 h 25"/>
                    <a:gd name="T6" fmla="*/ 11 w 12"/>
                    <a:gd name="T7" fmla="*/ 9 h 25"/>
                    <a:gd name="T8" fmla="*/ 12 w 12"/>
                    <a:gd name="T9" fmla="*/ 12 h 25"/>
                    <a:gd name="T10" fmla="*/ 11 w 12"/>
                    <a:gd name="T11" fmla="*/ 15 h 25"/>
                    <a:gd name="T12" fmla="*/ 11 w 12"/>
                    <a:gd name="T13" fmla="*/ 19 h 25"/>
                    <a:gd name="T14" fmla="*/ 9 w 12"/>
                    <a:gd name="T15" fmla="*/ 22 h 25"/>
                    <a:gd name="T16" fmla="*/ 7 w 12"/>
                    <a:gd name="T17" fmla="*/ 25 h 25"/>
                    <a:gd name="T18" fmla="*/ 0 w 12"/>
                    <a:gd name="T19" fmla="*/ 21 h 25"/>
                    <a:gd name="T20" fmla="*/ 2 w 12"/>
                    <a:gd name="T21" fmla="*/ 18 h 25"/>
                    <a:gd name="T22" fmla="*/ 3 w 12"/>
                    <a:gd name="T23" fmla="*/ 16 h 25"/>
                    <a:gd name="T24" fmla="*/ 4 w 12"/>
                    <a:gd name="T25" fmla="*/ 14 h 25"/>
                    <a:gd name="T26" fmla="*/ 4 w 12"/>
                    <a:gd name="T27" fmla="*/ 12 h 25"/>
                    <a:gd name="T28" fmla="*/ 4 w 12"/>
                    <a:gd name="T29" fmla="*/ 10 h 25"/>
                    <a:gd name="T30" fmla="*/ 3 w 12"/>
                    <a:gd name="T31" fmla="*/ 8 h 25"/>
                    <a:gd name="T32" fmla="*/ 2 w 12"/>
                    <a:gd name="T33" fmla="*/ 7 h 25"/>
                    <a:gd name="T34" fmla="*/ 1 w 12"/>
                    <a:gd name="T35" fmla="*/ 6 h 25"/>
                    <a:gd name="T36" fmla="*/ 7 w 12"/>
                    <a:gd name="T37" fmla="*/ 0 h 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25"/>
                    <a:gd name="T59" fmla="*/ 12 w 12"/>
                    <a:gd name="T60" fmla="*/ 25 h 2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25">
                      <a:moveTo>
                        <a:pt x="7" y="0"/>
                      </a:moveTo>
                      <a:lnTo>
                        <a:pt x="9" y="2"/>
                      </a:lnTo>
                      <a:lnTo>
                        <a:pt x="11" y="6"/>
                      </a:lnTo>
                      <a:lnTo>
                        <a:pt x="11" y="9"/>
                      </a:lnTo>
                      <a:lnTo>
                        <a:pt x="12" y="12"/>
                      </a:lnTo>
                      <a:lnTo>
                        <a:pt x="11" y="15"/>
                      </a:lnTo>
                      <a:lnTo>
                        <a:pt x="11" y="19"/>
                      </a:lnTo>
                      <a:lnTo>
                        <a:pt x="9" y="22"/>
                      </a:lnTo>
                      <a:lnTo>
                        <a:pt x="7" y="25"/>
                      </a:lnTo>
                      <a:lnTo>
                        <a:pt x="0" y="21"/>
                      </a:lnTo>
                      <a:lnTo>
                        <a:pt x="2" y="18"/>
                      </a:lnTo>
                      <a:lnTo>
                        <a:pt x="3" y="16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3" y="8"/>
                      </a:lnTo>
                      <a:lnTo>
                        <a:pt x="2" y="7"/>
                      </a:lnTo>
                      <a:lnTo>
                        <a:pt x="1" y="6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59" name="Freeform 736"/>
                <p:cNvSpPr>
                  <a:spLocks/>
                </p:cNvSpPr>
                <p:nvPr/>
              </p:nvSpPr>
              <p:spPr bwMode="auto">
                <a:xfrm>
                  <a:off x="2359" y="2090"/>
                  <a:ext cx="6" cy="6"/>
                </a:xfrm>
                <a:custGeom>
                  <a:avLst/>
                  <a:gdLst>
                    <a:gd name="T0" fmla="*/ 5 w 6"/>
                    <a:gd name="T1" fmla="*/ 0 h 6"/>
                    <a:gd name="T2" fmla="*/ 6 w 6"/>
                    <a:gd name="T3" fmla="*/ 0 h 6"/>
                    <a:gd name="T4" fmla="*/ 0 w 6"/>
                    <a:gd name="T5" fmla="*/ 6 h 6"/>
                    <a:gd name="T6" fmla="*/ 1 w 6"/>
                    <a:gd name="T7" fmla="*/ 6 h 6"/>
                    <a:gd name="T8" fmla="*/ 5 w 6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6"/>
                    <a:gd name="T17" fmla="*/ 6 w 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6">
                      <a:moveTo>
                        <a:pt x="5" y="0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60" name="Freeform 737"/>
                <p:cNvSpPr>
                  <a:spLocks/>
                </p:cNvSpPr>
                <p:nvPr/>
              </p:nvSpPr>
              <p:spPr bwMode="auto">
                <a:xfrm>
                  <a:off x="2341" y="2110"/>
                  <a:ext cx="24" cy="13"/>
                </a:xfrm>
                <a:custGeom>
                  <a:avLst/>
                  <a:gdLst>
                    <a:gd name="T0" fmla="*/ 24 w 24"/>
                    <a:gd name="T1" fmla="*/ 6 h 13"/>
                    <a:gd name="T2" fmla="*/ 21 w 24"/>
                    <a:gd name="T3" fmla="*/ 8 h 13"/>
                    <a:gd name="T4" fmla="*/ 19 w 24"/>
                    <a:gd name="T5" fmla="*/ 10 h 13"/>
                    <a:gd name="T6" fmla="*/ 15 w 24"/>
                    <a:gd name="T7" fmla="*/ 12 h 13"/>
                    <a:gd name="T8" fmla="*/ 12 w 24"/>
                    <a:gd name="T9" fmla="*/ 13 h 13"/>
                    <a:gd name="T10" fmla="*/ 9 w 24"/>
                    <a:gd name="T11" fmla="*/ 13 h 13"/>
                    <a:gd name="T12" fmla="*/ 5 w 24"/>
                    <a:gd name="T13" fmla="*/ 13 h 13"/>
                    <a:gd name="T14" fmla="*/ 2 w 24"/>
                    <a:gd name="T15" fmla="*/ 12 h 13"/>
                    <a:gd name="T16" fmla="*/ 0 w 24"/>
                    <a:gd name="T17" fmla="*/ 10 h 13"/>
                    <a:gd name="T18" fmla="*/ 4 w 24"/>
                    <a:gd name="T19" fmla="*/ 4 h 13"/>
                    <a:gd name="T20" fmla="*/ 6 w 24"/>
                    <a:gd name="T21" fmla="*/ 5 h 13"/>
                    <a:gd name="T22" fmla="*/ 7 w 24"/>
                    <a:gd name="T23" fmla="*/ 5 h 13"/>
                    <a:gd name="T24" fmla="*/ 9 w 24"/>
                    <a:gd name="T25" fmla="*/ 6 h 13"/>
                    <a:gd name="T26" fmla="*/ 10 w 24"/>
                    <a:gd name="T27" fmla="*/ 5 h 13"/>
                    <a:gd name="T28" fmla="*/ 12 w 24"/>
                    <a:gd name="T29" fmla="*/ 5 h 13"/>
                    <a:gd name="T30" fmla="*/ 14 w 24"/>
                    <a:gd name="T31" fmla="*/ 4 h 13"/>
                    <a:gd name="T32" fmla="*/ 16 w 24"/>
                    <a:gd name="T33" fmla="*/ 2 h 13"/>
                    <a:gd name="T34" fmla="*/ 18 w 24"/>
                    <a:gd name="T35" fmla="*/ 0 h 13"/>
                    <a:gd name="T36" fmla="*/ 24 w 24"/>
                    <a:gd name="T37" fmla="*/ 6 h 1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4"/>
                    <a:gd name="T58" fmla="*/ 0 h 13"/>
                    <a:gd name="T59" fmla="*/ 24 w 24"/>
                    <a:gd name="T60" fmla="*/ 13 h 1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4" h="13">
                      <a:moveTo>
                        <a:pt x="24" y="6"/>
                      </a:move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15" y="12"/>
                      </a:lnTo>
                      <a:lnTo>
                        <a:pt x="12" y="13"/>
                      </a:lnTo>
                      <a:lnTo>
                        <a:pt x="9" y="13"/>
                      </a:lnTo>
                      <a:lnTo>
                        <a:pt x="5" y="13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4" y="4"/>
                      </a:lnTo>
                      <a:lnTo>
                        <a:pt x="6" y="5"/>
                      </a:lnTo>
                      <a:lnTo>
                        <a:pt x="7" y="5"/>
                      </a:lnTo>
                      <a:lnTo>
                        <a:pt x="9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4" y="4"/>
                      </a:lnTo>
                      <a:lnTo>
                        <a:pt x="16" y="2"/>
                      </a:lnTo>
                      <a:lnTo>
                        <a:pt x="18" y="0"/>
                      </a:lnTo>
                      <a:lnTo>
                        <a:pt x="24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61" name="Freeform 738"/>
                <p:cNvSpPr>
                  <a:spLocks/>
                </p:cNvSpPr>
                <p:nvPr/>
              </p:nvSpPr>
              <p:spPr bwMode="auto">
                <a:xfrm>
                  <a:off x="2358" y="2110"/>
                  <a:ext cx="7" cy="6"/>
                </a:xfrm>
                <a:custGeom>
                  <a:avLst/>
                  <a:gdLst>
                    <a:gd name="T0" fmla="*/ 7 w 7"/>
                    <a:gd name="T1" fmla="*/ 5 h 6"/>
                    <a:gd name="T2" fmla="*/ 7 w 7"/>
                    <a:gd name="T3" fmla="*/ 6 h 6"/>
                    <a:gd name="T4" fmla="*/ 1 w 7"/>
                    <a:gd name="T5" fmla="*/ 0 h 6"/>
                    <a:gd name="T6" fmla="*/ 0 w 7"/>
                    <a:gd name="T7" fmla="*/ 1 h 6"/>
                    <a:gd name="T8" fmla="*/ 7 w 7"/>
                    <a:gd name="T9" fmla="*/ 5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"/>
                    <a:gd name="T17" fmla="*/ 7 w 7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">
                      <a:moveTo>
                        <a:pt x="7" y="5"/>
                      </a:moveTo>
                      <a:lnTo>
                        <a:pt x="7" y="6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62" name="Freeform 739"/>
                <p:cNvSpPr>
                  <a:spLocks/>
                </p:cNvSpPr>
                <p:nvPr/>
              </p:nvSpPr>
              <p:spPr bwMode="auto">
                <a:xfrm>
                  <a:off x="2340" y="2114"/>
                  <a:ext cx="6" cy="6"/>
                </a:xfrm>
                <a:custGeom>
                  <a:avLst/>
                  <a:gdLst>
                    <a:gd name="T0" fmla="*/ 1 w 6"/>
                    <a:gd name="T1" fmla="*/ 6 h 6"/>
                    <a:gd name="T2" fmla="*/ 0 w 6"/>
                    <a:gd name="T3" fmla="*/ 6 h 6"/>
                    <a:gd name="T4" fmla="*/ 6 w 6"/>
                    <a:gd name="T5" fmla="*/ 0 h 6"/>
                    <a:gd name="T6" fmla="*/ 5 w 6"/>
                    <a:gd name="T7" fmla="*/ 0 h 6"/>
                    <a:gd name="T8" fmla="*/ 1 w 6"/>
                    <a:gd name="T9" fmla="*/ 6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6"/>
                    <a:gd name="T17" fmla="*/ 6 w 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6">
                      <a:moveTo>
                        <a:pt x="1" y="6"/>
                      </a:move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63" name="Freeform 740"/>
                <p:cNvSpPr>
                  <a:spLocks/>
                </p:cNvSpPr>
                <p:nvPr/>
              </p:nvSpPr>
              <p:spPr bwMode="auto">
                <a:xfrm>
                  <a:off x="2483" y="2158"/>
                  <a:ext cx="19" cy="20"/>
                </a:xfrm>
                <a:custGeom>
                  <a:avLst/>
                  <a:gdLst>
                    <a:gd name="T0" fmla="*/ 4 w 19"/>
                    <a:gd name="T1" fmla="*/ 17 h 20"/>
                    <a:gd name="T2" fmla="*/ 2 w 19"/>
                    <a:gd name="T3" fmla="*/ 16 h 20"/>
                    <a:gd name="T4" fmla="*/ 1 w 19"/>
                    <a:gd name="T5" fmla="*/ 14 h 20"/>
                    <a:gd name="T6" fmla="*/ 0 w 19"/>
                    <a:gd name="T7" fmla="*/ 11 h 20"/>
                    <a:gd name="T8" fmla="*/ 0 w 19"/>
                    <a:gd name="T9" fmla="*/ 9 h 20"/>
                    <a:gd name="T10" fmla="*/ 0 w 19"/>
                    <a:gd name="T11" fmla="*/ 7 h 20"/>
                    <a:gd name="T12" fmla="*/ 1 w 19"/>
                    <a:gd name="T13" fmla="*/ 5 h 20"/>
                    <a:gd name="T14" fmla="*/ 2 w 19"/>
                    <a:gd name="T15" fmla="*/ 4 h 20"/>
                    <a:gd name="T16" fmla="*/ 5 w 19"/>
                    <a:gd name="T17" fmla="*/ 1 h 20"/>
                    <a:gd name="T18" fmla="*/ 7 w 19"/>
                    <a:gd name="T19" fmla="*/ 1 h 20"/>
                    <a:gd name="T20" fmla="*/ 8 w 19"/>
                    <a:gd name="T21" fmla="*/ 0 h 20"/>
                    <a:gd name="T22" fmla="*/ 10 w 19"/>
                    <a:gd name="T23" fmla="*/ 0 h 20"/>
                    <a:gd name="T24" fmla="*/ 12 w 19"/>
                    <a:gd name="T25" fmla="*/ 1 h 20"/>
                    <a:gd name="T26" fmla="*/ 14 w 19"/>
                    <a:gd name="T27" fmla="*/ 1 h 20"/>
                    <a:gd name="T28" fmla="*/ 16 w 19"/>
                    <a:gd name="T29" fmla="*/ 3 h 20"/>
                    <a:gd name="T30" fmla="*/ 17 w 19"/>
                    <a:gd name="T31" fmla="*/ 4 h 20"/>
                    <a:gd name="T32" fmla="*/ 18 w 19"/>
                    <a:gd name="T33" fmla="*/ 6 h 20"/>
                    <a:gd name="T34" fmla="*/ 19 w 19"/>
                    <a:gd name="T35" fmla="*/ 9 h 20"/>
                    <a:gd name="T36" fmla="*/ 19 w 19"/>
                    <a:gd name="T37" fmla="*/ 11 h 20"/>
                    <a:gd name="T38" fmla="*/ 19 w 19"/>
                    <a:gd name="T39" fmla="*/ 13 h 20"/>
                    <a:gd name="T40" fmla="*/ 18 w 19"/>
                    <a:gd name="T41" fmla="*/ 15 h 20"/>
                    <a:gd name="T42" fmla="*/ 17 w 19"/>
                    <a:gd name="T43" fmla="*/ 16 h 20"/>
                    <a:gd name="T44" fmla="*/ 14 w 19"/>
                    <a:gd name="T45" fmla="*/ 19 h 20"/>
                    <a:gd name="T46" fmla="*/ 13 w 19"/>
                    <a:gd name="T47" fmla="*/ 19 h 20"/>
                    <a:gd name="T48" fmla="*/ 11 w 19"/>
                    <a:gd name="T49" fmla="*/ 20 h 20"/>
                    <a:gd name="T50" fmla="*/ 9 w 19"/>
                    <a:gd name="T51" fmla="*/ 20 h 20"/>
                    <a:gd name="T52" fmla="*/ 7 w 19"/>
                    <a:gd name="T53" fmla="*/ 19 h 20"/>
                    <a:gd name="T54" fmla="*/ 5 w 19"/>
                    <a:gd name="T55" fmla="*/ 19 h 20"/>
                    <a:gd name="T56" fmla="*/ 4 w 19"/>
                    <a:gd name="T57" fmla="*/ 17 h 2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9"/>
                    <a:gd name="T88" fmla="*/ 0 h 20"/>
                    <a:gd name="T89" fmla="*/ 19 w 19"/>
                    <a:gd name="T90" fmla="*/ 20 h 2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9" h="20">
                      <a:moveTo>
                        <a:pt x="4" y="17"/>
                      </a:moveTo>
                      <a:lnTo>
                        <a:pt x="2" y="16"/>
                      </a:lnTo>
                      <a:lnTo>
                        <a:pt x="1" y="14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5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6" y="3"/>
                      </a:lnTo>
                      <a:lnTo>
                        <a:pt x="17" y="4"/>
                      </a:lnTo>
                      <a:lnTo>
                        <a:pt x="18" y="6"/>
                      </a:lnTo>
                      <a:lnTo>
                        <a:pt x="19" y="9"/>
                      </a:lnTo>
                      <a:lnTo>
                        <a:pt x="19" y="11"/>
                      </a:lnTo>
                      <a:lnTo>
                        <a:pt x="19" y="13"/>
                      </a:lnTo>
                      <a:lnTo>
                        <a:pt x="18" y="15"/>
                      </a:lnTo>
                      <a:lnTo>
                        <a:pt x="17" y="16"/>
                      </a:lnTo>
                      <a:lnTo>
                        <a:pt x="14" y="19"/>
                      </a:lnTo>
                      <a:lnTo>
                        <a:pt x="13" y="19"/>
                      </a:lnTo>
                      <a:lnTo>
                        <a:pt x="11" y="20"/>
                      </a:lnTo>
                      <a:lnTo>
                        <a:pt x="9" y="20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4" y="1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64" name="Freeform 741"/>
                <p:cNvSpPr>
                  <a:spLocks/>
                </p:cNvSpPr>
                <p:nvPr/>
              </p:nvSpPr>
              <p:spPr bwMode="auto">
                <a:xfrm>
                  <a:off x="2479" y="2160"/>
                  <a:ext cx="11" cy="18"/>
                </a:xfrm>
                <a:custGeom>
                  <a:avLst/>
                  <a:gdLst>
                    <a:gd name="T0" fmla="*/ 5 w 11"/>
                    <a:gd name="T1" fmla="*/ 18 h 18"/>
                    <a:gd name="T2" fmla="*/ 3 w 11"/>
                    <a:gd name="T3" fmla="*/ 17 h 18"/>
                    <a:gd name="T4" fmla="*/ 2 w 11"/>
                    <a:gd name="T5" fmla="*/ 14 h 18"/>
                    <a:gd name="T6" fmla="*/ 0 w 11"/>
                    <a:gd name="T7" fmla="*/ 10 h 18"/>
                    <a:gd name="T8" fmla="*/ 0 w 11"/>
                    <a:gd name="T9" fmla="*/ 6 h 18"/>
                    <a:gd name="T10" fmla="*/ 1 w 11"/>
                    <a:gd name="T11" fmla="*/ 4 h 18"/>
                    <a:gd name="T12" fmla="*/ 2 w 11"/>
                    <a:gd name="T13" fmla="*/ 2 h 18"/>
                    <a:gd name="T14" fmla="*/ 3 w 11"/>
                    <a:gd name="T15" fmla="*/ 0 h 18"/>
                    <a:gd name="T16" fmla="*/ 9 w 11"/>
                    <a:gd name="T17" fmla="*/ 4 h 18"/>
                    <a:gd name="T18" fmla="*/ 9 w 11"/>
                    <a:gd name="T19" fmla="*/ 5 h 18"/>
                    <a:gd name="T20" fmla="*/ 8 w 11"/>
                    <a:gd name="T21" fmla="*/ 6 h 18"/>
                    <a:gd name="T22" fmla="*/ 8 w 11"/>
                    <a:gd name="T23" fmla="*/ 7 h 18"/>
                    <a:gd name="T24" fmla="*/ 8 w 11"/>
                    <a:gd name="T25" fmla="*/ 8 h 18"/>
                    <a:gd name="T26" fmla="*/ 9 w 11"/>
                    <a:gd name="T27" fmla="*/ 11 h 18"/>
                    <a:gd name="T28" fmla="*/ 9 w 11"/>
                    <a:gd name="T29" fmla="*/ 12 h 18"/>
                    <a:gd name="T30" fmla="*/ 11 w 11"/>
                    <a:gd name="T31" fmla="*/ 13 h 18"/>
                    <a:gd name="T32" fmla="*/ 5 w 11"/>
                    <a:gd name="T33" fmla="*/ 18 h 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"/>
                    <a:gd name="T52" fmla="*/ 0 h 18"/>
                    <a:gd name="T53" fmla="*/ 11 w 11"/>
                    <a:gd name="T54" fmla="*/ 18 h 1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" h="18">
                      <a:moveTo>
                        <a:pt x="5" y="18"/>
                      </a:moveTo>
                      <a:lnTo>
                        <a:pt x="3" y="17"/>
                      </a:lnTo>
                      <a:lnTo>
                        <a:pt x="2" y="14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9" y="4"/>
                      </a:lnTo>
                      <a:lnTo>
                        <a:pt x="9" y="5"/>
                      </a:lnTo>
                      <a:lnTo>
                        <a:pt x="8" y="6"/>
                      </a:lnTo>
                      <a:lnTo>
                        <a:pt x="8" y="7"/>
                      </a:lnTo>
                      <a:lnTo>
                        <a:pt x="8" y="8"/>
                      </a:lnTo>
                      <a:lnTo>
                        <a:pt x="9" y="11"/>
                      </a:lnTo>
                      <a:lnTo>
                        <a:pt x="9" y="12"/>
                      </a:lnTo>
                      <a:lnTo>
                        <a:pt x="11" y="13"/>
                      </a:lnTo>
                      <a:lnTo>
                        <a:pt x="5" y="18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65" name="Freeform 742"/>
                <p:cNvSpPr>
                  <a:spLocks/>
                </p:cNvSpPr>
                <p:nvPr/>
              </p:nvSpPr>
              <p:spPr bwMode="auto">
                <a:xfrm>
                  <a:off x="2483" y="2154"/>
                  <a:ext cx="18" cy="11"/>
                </a:xfrm>
                <a:custGeom>
                  <a:avLst/>
                  <a:gdLst>
                    <a:gd name="T0" fmla="*/ 0 w 18"/>
                    <a:gd name="T1" fmla="*/ 5 h 11"/>
                    <a:gd name="T2" fmla="*/ 3 w 18"/>
                    <a:gd name="T3" fmla="*/ 2 h 11"/>
                    <a:gd name="T4" fmla="*/ 6 w 18"/>
                    <a:gd name="T5" fmla="*/ 1 h 11"/>
                    <a:gd name="T6" fmla="*/ 8 w 18"/>
                    <a:gd name="T7" fmla="*/ 0 h 11"/>
                    <a:gd name="T8" fmla="*/ 11 w 18"/>
                    <a:gd name="T9" fmla="*/ 0 h 11"/>
                    <a:gd name="T10" fmla="*/ 13 w 18"/>
                    <a:gd name="T11" fmla="*/ 1 h 11"/>
                    <a:gd name="T12" fmla="*/ 16 w 18"/>
                    <a:gd name="T13" fmla="*/ 2 h 11"/>
                    <a:gd name="T14" fmla="*/ 18 w 18"/>
                    <a:gd name="T15" fmla="*/ 3 h 11"/>
                    <a:gd name="T16" fmla="*/ 13 w 18"/>
                    <a:gd name="T17" fmla="*/ 10 h 11"/>
                    <a:gd name="T18" fmla="*/ 12 w 18"/>
                    <a:gd name="T19" fmla="*/ 9 h 11"/>
                    <a:gd name="T20" fmla="*/ 11 w 18"/>
                    <a:gd name="T21" fmla="*/ 9 h 11"/>
                    <a:gd name="T22" fmla="*/ 10 w 18"/>
                    <a:gd name="T23" fmla="*/ 8 h 11"/>
                    <a:gd name="T24" fmla="*/ 9 w 18"/>
                    <a:gd name="T25" fmla="*/ 8 h 11"/>
                    <a:gd name="T26" fmla="*/ 7 w 18"/>
                    <a:gd name="T27" fmla="*/ 9 h 11"/>
                    <a:gd name="T28" fmla="*/ 7 w 18"/>
                    <a:gd name="T29" fmla="*/ 9 h 11"/>
                    <a:gd name="T30" fmla="*/ 5 w 18"/>
                    <a:gd name="T31" fmla="*/ 11 h 11"/>
                    <a:gd name="T32" fmla="*/ 0 w 18"/>
                    <a:gd name="T33" fmla="*/ 5 h 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1"/>
                    <a:gd name="T53" fmla="*/ 18 w 18"/>
                    <a:gd name="T54" fmla="*/ 11 h 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1">
                      <a:moveTo>
                        <a:pt x="0" y="5"/>
                      </a:move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3" y="1"/>
                      </a:lnTo>
                      <a:lnTo>
                        <a:pt x="16" y="2"/>
                      </a:lnTo>
                      <a:lnTo>
                        <a:pt x="18" y="3"/>
                      </a:lnTo>
                      <a:lnTo>
                        <a:pt x="13" y="10"/>
                      </a:lnTo>
                      <a:lnTo>
                        <a:pt x="12" y="9"/>
                      </a:lnTo>
                      <a:lnTo>
                        <a:pt x="11" y="9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7" y="9"/>
                      </a:lnTo>
                      <a:lnTo>
                        <a:pt x="5" y="1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66" name="Freeform 743"/>
                <p:cNvSpPr>
                  <a:spLocks/>
                </p:cNvSpPr>
                <p:nvPr/>
              </p:nvSpPr>
              <p:spPr bwMode="auto">
                <a:xfrm>
                  <a:off x="2482" y="2159"/>
                  <a:ext cx="6" cy="6"/>
                </a:xfrm>
                <a:custGeom>
                  <a:avLst/>
                  <a:gdLst>
                    <a:gd name="T0" fmla="*/ 0 w 6"/>
                    <a:gd name="T1" fmla="*/ 1 h 6"/>
                    <a:gd name="T2" fmla="*/ 0 w 6"/>
                    <a:gd name="T3" fmla="*/ 0 h 6"/>
                    <a:gd name="T4" fmla="*/ 1 w 6"/>
                    <a:gd name="T5" fmla="*/ 0 h 6"/>
                    <a:gd name="T6" fmla="*/ 6 w 6"/>
                    <a:gd name="T7" fmla="*/ 6 h 6"/>
                    <a:gd name="T8" fmla="*/ 6 w 6"/>
                    <a:gd name="T9" fmla="*/ 5 h 6"/>
                    <a:gd name="T10" fmla="*/ 0 w 6"/>
                    <a:gd name="T11" fmla="*/ 1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6"/>
                    <a:gd name="T20" fmla="*/ 6 w 6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6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6" y="6"/>
                      </a:lnTo>
                      <a:lnTo>
                        <a:pt x="6" y="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67" name="Freeform 744"/>
                <p:cNvSpPr>
                  <a:spLocks/>
                </p:cNvSpPr>
                <p:nvPr/>
              </p:nvSpPr>
              <p:spPr bwMode="auto">
                <a:xfrm>
                  <a:off x="2496" y="2158"/>
                  <a:ext cx="10" cy="19"/>
                </a:xfrm>
                <a:custGeom>
                  <a:avLst/>
                  <a:gdLst>
                    <a:gd name="T0" fmla="*/ 5 w 10"/>
                    <a:gd name="T1" fmla="*/ 0 h 19"/>
                    <a:gd name="T2" fmla="*/ 7 w 10"/>
                    <a:gd name="T3" fmla="*/ 1 h 19"/>
                    <a:gd name="T4" fmla="*/ 9 w 10"/>
                    <a:gd name="T5" fmla="*/ 4 h 19"/>
                    <a:gd name="T6" fmla="*/ 10 w 10"/>
                    <a:gd name="T7" fmla="*/ 8 h 19"/>
                    <a:gd name="T8" fmla="*/ 10 w 10"/>
                    <a:gd name="T9" fmla="*/ 12 h 19"/>
                    <a:gd name="T10" fmla="*/ 10 w 10"/>
                    <a:gd name="T11" fmla="*/ 14 h 19"/>
                    <a:gd name="T12" fmla="*/ 9 w 10"/>
                    <a:gd name="T13" fmla="*/ 16 h 19"/>
                    <a:gd name="T14" fmla="*/ 7 w 10"/>
                    <a:gd name="T15" fmla="*/ 19 h 19"/>
                    <a:gd name="T16" fmla="*/ 1 w 10"/>
                    <a:gd name="T17" fmla="*/ 14 h 19"/>
                    <a:gd name="T18" fmla="*/ 1 w 10"/>
                    <a:gd name="T19" fmla="*/ 13 h 19"/>
                    <a:gd name="T20" fmla="*/ 2 w 10"/>
                    <a:gd name="T21" fmla="*/ 12 h 19"/>
                    <a:gd name="T22" fmla="*/ 2 w 10"/>
                    <a:gd name="T23" fmla="*/ 11 h 19"/>
                    <a:gd name="T24" fmla="*/ 2 w 10"/>
                    <a:gd name="T25" fmla="*/ 10 h 19"/>
                    <a:gd name="T26" fmla="*/ 1 w 10"/>
                    <a:gd name="T27" fmla="*/ 7 h 19"/>
                    <a:gd name="T28" fmla="*/ 1 w 10"/>
                    <a:gd name="T29" fmla="*/ 6 h 19"/>
                    <a:gd name="T30" fmla="*/ 0 w 10"/>
                    <a:gd name="T31" fmla="*/ 5 h 19"/>
                    <a:gd name="T32" fmla="*/ 5 w 10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9"/>
                    <a:gd name="T53" fmla="*/ 10 w 10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9">
                      <a:moveTo>
                        <a:pt x="5" y="0"/>
                      </a:moveTo>
                      <a:lnTo>
                        <a:pt x="7" y="1"/>
                      </a:lnTo>
                      <a:lnTo>
                        <a:pt x="9" y="4"/>
                      </a:lnTo>
                      <a:lnTo>
                        <a:pt x="10" y="8"/>
                      </a:lnTo>
                      <a:lnTo>
                        <a:pt x="10" y="12"/>
                      </a:lnTo>
                      <a:lnTo>
                        <a:pt x="10" y="14"/>
                      </a:lnTo>
                      <a:lnTo>
                        <a:pt x="9" y="16"/>
                      </a:lnTo>
                      <a:lnTo>
                        <a:pt x="7" y="19"/>
                      </a:lnTo>
                      <a:lnTo>
                        <a:pt x="1" y="14"/>
                      </a:lnTo>
                      <a:lnTo>
                        <a:pt x="1" y="13"/>
                      </a:lnTo>
                      <a:lnTo>
                        <a:pt x="2" y="12"/>
                      </a:lnTo>
                      <a:lnTo>
                        <a:pt x="2" y="11"/>
                      </a:lnTo>
                      <a:lnTo>
                        <a:pt x="2" y="10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68" name="Freeform 745"/>
                <p:cNvSpPr>
                  <a:spLocks/>
                </p:cNvSpPr>
                <p:nvPr/>
              </p:nvSpPr>
              <p:spPr bwMode="auto">
                <a:xfrm>
                  <a:off x="2496" y="2157"/>
                  <a:ext cx="5" cy="7"/>
                </a:xfrm>
                <a:custGeom>
                  <a:avLst/>
                  <a:gdLst>
                    <a:gd name="T0" fmla="*/ 5 w 5"/>
                    <a:gd name="T1" fmla="*/ 0 h 7"/>
                    <a:gd name="T2" fmla="*/ 5 w 5"/>
                    <a:gd name="T3" fmla="*/ 1 h 7"/>
                    <a:gd name="T4" fmla="*/ 0 w 5"/>
                    <a:gd name="T5" fmla="*/ 6 h 7"/>
                    <a:gd name="T6" fmla="*/ 0 w 5"/>
                    <a:gd name="T7" fmla="*/ 7 h 7"/>
                    <a:gd name="T8" fmla="*/ 5 w 5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7"/>
                    <a:gd name="T17" fmla="*/ 5 w 5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7">
                      <a:moveTo>
                        <a:pt x="5" y="0"/>
                      </a:moveTo>
                      <a:lnTo>
                        <a:pt x="5" y="1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69" name="Freeform 746"/>
                <p:cNvSpPr>
                  <a:spLocks/>
                </p:cNvSpPr>
                <p:nvPr/>
              </p:nvSpPr>
              <p:spPr bwMode="auto">
                <a:xfrm>
                  <a:off x="2485" y="2171"/>
                  <a:ext cx="18" cy="11"/>
                </a:xfrm>
                <a:custGeom>
                  <a:avLst/>
                  <a:gdLst>
                    <a:gd name="T0" fmla="*/ 18 w 18"/>
                    <a:gd name="T1" fmla="*/ 6 h 11"/>
                    <a:gd name="T2" fmla="*/ 15 w 18"/>
                    <a:gd name="T3" fmla="*/ 9 h 11"/>
                    <a:gd name="T4" fmla="*/ 12 w 18"/>
                    <a:gd name="T5" fmla="*/ 10 h 11"/>
                    <a:gd name="T6" fmla="*/ 9 w 18"/>
                    <a:gd name="T7" fmla="*/ 11 h 11"/>
                    <a:gd name="T8" fmla="*/ 7 w 18"/>
                    <a:gd name="T9" fmla="*/ 11 h 11"/>
                    <a:gd name="T10" fmla="*/ 4 w 18"/>
                    <a:gd name="T11" fmla="*/ 10 h 11"/>
                    <a:gd name="T12" fmla="*/ 1 w 18"/>
                    <a:gd name="T13" fmla="*/ 9 h 11"/>
                    <a:gd name="T14" fmla="*/ 0 w 18"/>
                    <a:gd name="T15" fmla="*/ 8 h 11"/>
                    <a:gd name="T16" fmla="*/ 4 w 18"/>
                    <a:gd name="T17" fmla="*/ 1 h 11"/>
                    <a:gd name="T18" fmla="*/ 5 w 18"/>
                    <a:gd name="T19" fmla="*/ 2 h 11"/>
                    <a:gd name="T20" fmla="*/ 6 w 18"/>
                    <a:gd name="T21" fmla="*/ 3 h 11"/>
                    <a:gd name="T22" fmla="*/ 8 w 18"/>
                    <a:gd name="T23" fmla="*/ 3 h 11"/>
                    <a:gd name="T24" fmla="*/ 8 w 18"/>
                    <a:gd name="T25" fmla="*/ 3 h 11"/>
                    <a:gd name="T26" fmla="*/ 9 w 18"/>
                    <a:gd name="T27" fmla="*/ 3 h 11"/>
                    <a:gd name="T28" fmla="*/ 10 w 18"/>
                    <a:gd name="T29" fmla="*/ 2 h 11"/>
                    <a:gd name="T30" fmla="*/ 12 w 18"/>
                    <a:gd name="T31" fmla="*/ 0 h 11"/>
                    <a:gd name="T32" fmla="*/ 18 w 18"/>
                    <a:gd name="T33" fmla="*/ 6 h 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1"/>
                    <a:gd name="T53" fmla="*/ 18 w 18"/>
                    <a:gd name="T54" fmla="*/ 11 h 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1">
                      <a:moveTo>
                        <a:pt x="18" y="6"/>
                      </a:moveTo>
                      <a:lnTo>
                        <a:pt x="15" y="9"/>
                      </a:lnTo>
                      <a:lnTo>
                        <a:pt x="12" y="10"/>
                      </a:lnTo>
                      <a:lnTo>
                        <a:pt x="9" y="11"/>
                      </a:lnTo>
                      <a:lnTo>
                        <a:pt x="7" y="11"/>
                      </a:lnTo>
                      <a:lnTo>
                        <a:pt x="4" y="10"/>
                      </a:lnTo>
                      <a:lnTo>
                        <a:pt x="1" y="9"/>
                      </a:lnTo>
                      <a:lnTo>
                        <a:pt x="0" y="8"/>
                      </a:lnTo>
                      <a:lnTo>
                        <a:pt x="4" y="1"/>
                      </a:lnTo>
                      <a:lnTo>
                        <a:pt x="5" y="2"/>
                      </a:lnTo>
                      <a:lnTo>
                        <a:pt x="6" y="3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0" y="2"/>
                      </a:lnTo>
                      <a:lnTo>
                        <a:pt x="12" y="0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70" name="Freeform 747"/>
                <p:cNvSpPr>
                  <a:spLocks/>
                </p:cNvSpPr>
                <p:nvPr/>
              </p:nvSpPr>
              <p:spPr bwMode="auto">
                <a:xfrm>
                  <a:off x="2497" y="2171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0 w 6"/>
                    <a:gd name="T3" fmla="*/ 0 h 6"/>
                    <a:gd name="T4" fmla="*/ 0 w 6"/>
                    <a:gd name="T5" fmla="*/ 1 h 6"/>
                    <a:gd name="T6" fmla="*/ 6 w 6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6" y="6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71" name="Freeform 748"/>
                <p:cNvSpPr>
                  <a:spLocks/>
                </p:cNvSpPr>
                <p:nvPr/>
              </p:nvSpPr>
              <p:spPr bwMode="auto">
                <a:xfrm>
                  <a:off x="2484" y="2172"/>
                  <a:ext cx="6" cy="7"/>
                </a:xfrm>
                <a:custGeom>
                  <a:avLst/>
                  <a:gdLst>
                    <a:gd name="T0" fmla="*/ 1 w 6"/>
                    <a:gd name="T1" fmla="*/ 7 h 7"/>
                    <a:gd name="T2" fmla="*/ 0 w 6"/>
                    <a:gd name="T3" fmla="*/ 6 h 7"/>
                    <a:gd name="T4" fmla="*/ 6 w 6"/>
                    <a:gd name="T5" fmla="*/ 1 h 7"/>
                    <a:gd name="T6" fmla="*/ 5 w 6"/>
                    <a:gd name="T7" fmla="*/ 0 h 7"/>
                    <a:gd name="T8" fmla="*/ 1 w 6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1" y="7"/>
                      </a:moveTo>
                      <a:lnTo>
                        <a:pt x="0" y="6"/>
                      </a:lnTo>
                      <a:lnTo>
                        <a:pt x="6" y="1"/>
                      </a:lnTo>
                      <a:lnTo>
                        <a:pt x="5" y="0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72" name="Freeform 749"/>
                <p:cNvSpPr>
                  <a:spLocks/>
                </p:cNvSpPr>
                <p:nvPr/>
              </p:nvSpPr>
              <p:spPr bwMode="auto">
                <a:xfrm>
                  <a:off x="2298" y="2029"/>
                  <a:ext cx="19" cy="19"/>
                </a:xfrm>
                <a:custGeom>
                  <a:avLst/>
                  <a:gdLst>
                    <a:gd name="T0" fmla="*/ 4 w 19"/>
                    <a:gd name="T1" fmla="*/ 17 h 19"/>
                    <a:gd name="T2" fmla="*/ 3 w 19"/>
                    <a:gd name="T3" fmla="*/ 16 h 19"/>
                    <a:gd name="T4" fmla="*/ 2 w 19"/>
                    <a:gd name="T5" fmla="*/ 14 h 19"/>
                    <a:gd name="T6" fmla="*/ 1 w 19"/>
                    <a:gd name="T7" fmla="*/ 11 h 19"/>
                    <a:gd name="T8" fmla="*/ 0 w 19"/>
                    <a:gd name="T9" fmla="*/ 9 h 19"/>
                    <a:gd name="T10" fmla="*/ 1 w 19"/>
                    <a:gd name="T11" fmla="*/ 7 h 19"/>
                    <a:gd name="T12" fmla="*/ 1 w 19"/>
                    <a:gd name="T13" fmla="*/ 5 h 19"/>
                    <a:gd name="T14" fmla="*/ 2 w 19"/>
                    <a:gd name="T15" fmla="*/ 3 h 19"/>
                    <a:gd name="T16" fmla="*/ 5 w 19"/>
                    <a:gd name="T17" fmla="*/ 1 h 19"/>
                    <a:gd name="T18" fmla="*/ 7 w 19"/>
                    <a:gd name="T19" fmla="*/ 0 h 19"/>
                    <a:gd name="T20" fmla="*/ 9 w 19"/>
                    <a:gd name="T21" fmla="*/ 0 h 19"/>
                    <a:gd name="T22" fmla="*/ 11 w 19"/>
                    <a:gd name="T23" fmla="*/ 0 h 19"/>
                    <a:gd name="T24" fmla="*/ 12 w 19"/>
                    <a:gd name="T25" fmla="*/ 0 h 19"/>
                    <a:gd name="T26" fmla="*/ 14 w 19"/>
                    <a:gd name="T27" fmla="*/ 1 h 19"/>
                    <a:gd name="T28" fmla="*/ 16 w 19"/>
                    <a:gd name="T29" fmla="*/ 2 h 19"/>
                    <a:gd name="T30" fmla="*/ 17 w 19"/>
                    <a:gd name="T31" fmla="*/ 4 h 19"/>
                    <a:gd name="T32" fmla="*/ 18 w 19"/>
                    <a:gd name="T33" fmla="*/ 5 h 19"/>
                    <a:gd name="T34" fmla="*/ 19 w 19"/>
                    <a:gd name="T35" fmla="*/ 9 h 19"/>
                    <a:gd name="T36" fmla="*/ 19 w 19"/>
                    <a:gd name="T37" fmla="*/ 11 h 19"/>
                    <a:gd name="T38" fmla="*/ 19 w 19"/>
                    <a:gd name="T39" fmla="*/ 13 h 19"/>
                    <a:gd name="T40" fmla="*/ 19 w 19"/>
                    <a:gd name="T41" fmla="*/ 14 h 19"/>
                    <a:gd name="T42" fmla="*/ 18 w 19"/>
                    <a:gd name="T43" fmla="*/ 16 h 19"/>
                    <a:gd name="T44" fmla="*/ 15 w 19"/>
                    <a:gd name="T45" fmla="*/ 18 h 19"/>
                    <a:gd name="T46" fmla="*/ 13 w 19"/>
                    <a:gd name="T47" fmla="*/ 19 h 19"/>
                    <a:gd name="T48" fmla="*/ 11 w 19"/>
                    <a:gd name="T49" fmla="*/ 19 h 19"/>
                    <a:gd name="T50" fmla="*/ 9 w 19"/>
                    <a:gd name="T51" fmla="*/ 19 h 19"/>
                    <a:gd name="T52" fmla="*/ 8 w 19"/>
                    <a:gd name="T53" fmla="*/ 19 h 19"/>
                    <a:gd name="T54" fmla="*/ 6 w 19"/>
                    <a:gd name="T55" fmla="*/ 18 h 19"/>
                    <a:gd name="T56" fmla="*/ 4 w 19"/>
                    <a:gd name="T57" fmla="*/ 17 h 1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9"/>
                    <a:gd name="T88" fmla="*/ 0 h 19"/>
                    <a:gd name="T89" fmla="*/ 19 w 19"/>
                    <a:gd name="T90" fmla="*/ 19 h 1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9" h="19">
                      <a:moveTo>
                        <a:pt x="4" y="17"/>
                      </a:moveTo>
                      <a:lnTo>
                        <a:pt x="3" y="16"/>
                      </a:lnTo>
                      <a:lnTo>
                        <a:pt x="2" y="14"/>
                      </a:lnTo>
                      <a:lnTo>
                        <a:pt x="1" y="11"/>
                      </a:lnTo>
                      <a:lnTo>
                        <a:pt x="0" y="9"/>
                      </a:lnTo>
                      <a:lnTo>
                        <a:pt x="1" y="7"/>
                      </a:lnTo>
                      <a:lnTo>
                        <a:pt x="1" y="5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4" y="1"/>
                      </a:lnTo>
                      <a:lnTo>
                        <a:pt x="16" y="2"/>
                      </a:lnTo>
                      <a:lnTo>
                        <a:pt x="17" y="4"/>
                      </a:lnTo>
                      <a:lnTo>
                        <a:pt x="18" y="5"/>
                      </a:lnTo>
                      <a:lnTo>
                        <a:pt x="19" y="9"/>
                      </a:lnTo>
                      <a:lnTo>
                        <a:pt x="19" y="11"/>
                      </a:lnTo>
                      <a:lnTo>
                        <a:pt x="19" y="13"/>
                      </a:lnTo>
                      <a:lnTo>
                        <a:pt x="19" y="14"/>
                      </a:lnTo>
                      <a:lnTo>
                        <a:pt x="18" y="16"/>
                      </a:lnTo>
                      <a:lnTo>
                        <a:pt x="15" y="18"/>
                      </a:lnTo>
                      <a:lnTo>
                        <a:pt x="13" y="19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19"/>
                      </a:lnTo>
                      <a:lnTo>
                        <a:pt x="6" y="18"/>
                      </a:lnTo>
                      <a:lnTo>
                        <a:pt x="4" y="1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73" name="Freeform 750"/>
                <p:cNvSpPr>
                  <a:spLocks/>
                </p:cNvSpPr>
                <p:nvPr/>
              </p:nvSpPr>
              <p:spPr bwMode="auto">
                <a:xfrm>
                  <a:off x="2294" y="2030"/>
                  <a:ext cx="11" cy="19"/>
                </a:xfrm>
                <a:custGeom>
                  <a:avLst/>
                  <a:gdLst>
                    <a:gd name="T0" fmla="*/ 5 w 11"/>
                    <a:gd name="T1" fmla="*/ 19 h 19"/>
                    <a:gd name="T2" fmla="*/ 4 w 11"/>
                    <a:gd name="T3" fmla="*/ 17 h 19"/>
                    <a:gd name="T4" fmla="*/ 2 w 11"/>
                    <a:gd name="T5" fmla="*/ 15 h 19"/>
                    <a:gd name="T6" fmla="*/ 1 w 11"/>
                    <a:gd name="T7" fmla="*/ 11 h 19"/>
                    <a:gd name="T8" fmla="*/ 0 w 11"/>
                    <a:gd name="T9" fmla="*/ 7 h 19"/>
                    <a:gd name="T10" fmla="*/ 1 w 11"/>
                    <a:gd name="T11" fmla="*/ 5 h 19"/>
                    <a:gd name="T12" fmla="*/ 2 w 11"/>
                    <a:gd name="T13" fmla="*/ 2 h 19"/>
                    <a:gd name="T14" fmla="*/ 3 w 11"/>
                    <a:gd name="T15" fmla="*/ 0 h 19"/>
                    <a:gd name="T16" fmla="*/ 10 w 11"/>
                    <a:gd name="T17" fmla="*/ 5 h 19"/>
                    <a:gd name="T18" fmla="*/ 9 w 11"/>
                    <a:gd name="T19" fmla="*/ 6 h 19"/>
                    <a:gd name="T20" fmla="*/ 9 w 11"/>
                    <a:gd name="T21" fmla="*/ 7 h 19"/>
                    <a:gd name="T22" fmla="*/ 8 w 11"/>
                    <a:gd name="T23" fmla="*/ 8 h 19"/>
                    <a:gd name="T24" fmla="*/ 8 w 11"/>
                    <a:gd name="T25" fmla="*/ 9 h 19"/>
                    <a:gd name="T26" fmla="*/ 9 w 11"/>
                    <a:gd name="T27" fmla="*/ 12 h 19"/>
                    <a:gd name="T28" fmla="*/ 10 w 11"/>
                    <a:gd name="T29" fmla="*/ 12 h 19"/>
                    <a:gd name="T30" fmla="*/ 11 w 11"/>
                    <a:gd name="T31" fmla="*/ 13 h 19"/>
                    <a:gd name="T32" fmla="*/ 5 w 11"/>
                    <a:gd name="T33" fmla="*/ 1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"/>
                    <a:gd name="T52" fmla="*/ 0 h 19"/>
                    <a:gd name="T53" fmla="*/ 11 w 11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" h="19">
                      <a:moveTo>
                        <a:pt x="5" y="19"/>
                      </a:moveTo>
                      <a:lnTo>
                        <a:pt x="4" y="17"/>
                      </a:lnTo>
                      <a:lnTo>
                        <a:pt x="2" y="15"/>
                      </a:lnTo>
                      <a:lnTo>
                        <a:pt x="1" y="11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10" y="5"/>
                      </a:lnTo>
                      <a:lnTo>
                        <a:pt x="9" y="6"/>
                      </a:lnTo>
                      <a:lnTo>
                        <a:pt x="9" y="7"/>
                      </a:lnTo>
                      <a:lnTo>
                        <a:pt x="8" y="8"/>
                      </a:lnTo>
                      <a:lnTo>
                        <a:pt x="8" y="9"/>
                      </a:lnTo>
                      <a:lnTo>
                        <a:pt x="9" y="12"/>
                      </a:lnTo>
                      <a:lnTo>
                        <a:pt x="10" y="12"/>
                      </a:lnTo>
                      <a:lnTo>
                        <a:pt x="11" y="13"/>
                      </a:lnTo>
                      <a:lnTo>
                        <a:pt x="5" y="19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74" name="Freeform 751"/>
                <p:cNvSpPr>
                  <a:spLocks/>
                </p:cNvSpPr>
                <p:nvPr/>
              </p:nvSpPr>
              <p:spPr bwMode="auto">
                <a:xfrm>
                  <a:off x="2298" y="2025"/>
                  <a:ext cx="18" cy="11"/>
                </a:xfrm>
                <a:custGeom>
                  <a:avLst/>
                  <a:gdLst>
                    <a:gd name="T0" fmla="*/ 0 w 18"/>
                    <a:gd name="T1" fmla="*/ 4 h 11"/>
                    <a:gd name="T2" fmla="*/ 3 w 18"/>
                    <a:gd name="T3" fmla="*/ 2 h 11"/>
                    <a:gd name="T4" fmla="*/ 6 w 18"/>
                    <a:gd name="T5" fmla="*/ 1 h 11"/>
                    <a:gd name="T6" fmla="*/ 9 w 18"/>
                    <a:gd name="T7" fmla="*/ 0 h 11"/>
                    <a:gd name="T8" fmla="*/ 11 w 18"/>
                    <a:gd name="T9" fmla="*/ 0 h 11"/>
                    <a:gd name="T10" fmla="*/ 13 w 18"/>
                    <a:gd name="T11" fmla="*/ 1 h 11"/>
                    <a:gd name="T12" fmla="*/ 16 w 18"/>
                    <a:gd name="T13" fmla="*/ 2 h 11"/>
                    <a:gd name="T14" fmla="*/ 18 w 18"/>
                    <a:gd name="T15" fmla="*/ 3 h 11"/>
                    <a:gd name="T16" fmla="*/ 13 w 18"/>
                    <a:gd name="T17" fmla="*/ 10 h 11"/>
                    <a:gd name="T18" fmla="*/ 12 w 18"/>
                    <a:gd name="T19" fmla="*/ 9 h 11"/>
                    <a:gd name="T20" fmla="*/ 11 w 18"/>
                    <a:gd name="T21" fmla="*/ 8 h 11"/>
                    <a:gd name="T22" fmla="*/ 10 w 18"/>
                    <a:gd name="T23" fmla="*/ 8 h 11"/>
                    <a:gd name="T24" fmla="*/ 9 w 18"/>
                    <a:gd name="T25" fmla="*/ 8 h 11"/>
                    <a:gd name="T26" fmla="*/ 8 w 18"/>
                    <a:gd name="T27" fmla="*/ 8 h 11"/>
                    <a:gd name="T28" fmla="*/ 7 w 18"/>
                    <a:gd name="T29" fmla="*/ 9 h 11"/>
                    <a:gd name="T30" fmla="*/ 5 w 18"/>
                    <a:gd name="T31" fmla="*/ 11 h 11"/>
                    <a:gd name="T32" fmla="*/ 0 w 18"/>
                    <a:gd name="T33" fmla="*/ 4 h 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1"/>
                    <a:gd name="T53" fmla="*/ 18 w 18"/>
                    <a:gd name="T54" fmla="*/ 11 h 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1">
                      <a:moveTo>
                        <a:pt x="0" y="4"/>
                      </a:move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1"/>
                      </a:lnTo>
                      <a:lnTo>
                        <a:pt x="16" y="2"/>
                      </a:lnTo>
                      <a:lnTo>
                        <a:pt x="18" y="3"/>
                      </a:lnTo>
                      <a:lnTo>
                        <a:pt x="13" y="10"/>
                      </a:lnTo>
                      <a:lnTo>
                        <a:pt x="12" y="9"/>
                      </a:lnTo>
                      <a:lnTo>
                        <a:pt x="11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7" y="9"/>
                      </a:lnTo>
                      <a:lnTo>
                        <a:pt x="5" y="11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75" name="Freeform 752"/>
                <p:cNvSpPr>
                  <a:spLocks/>
                </p:cNvSpPr>
                <p:nvPr/>
              </p:nvSpPr>
              <p:spPr bwMode="auto">
                <a:xfrm>
                  <a:off x="2297" y="2029"/>
                  <a:ext cx="7" cy="7"/>
                </a:xfrm>
                <a:custGeom>
                  <a:avLst/>
                  <a:gdLst>
                    <a:gd name="T0" fmla="*/ 0 w 7"/>
                    <a:gd name="T1" fmla="*/ 1 h 7"/>
                    <a:gd name="T2" fmla="*/ 1 w 7"/>
                    <a:gd name="T3" fmla="*/ 0 h 7"/>
                    <a:gd name="T4" fmla="*/ 6 w 7"/>
                    <a:gd name="T5" fmla="*/ 7 h 7"/>
                    <a:gd name="T6" fmla="*/ 7 w 7"/>
                    <a:gd name="T7" fmla="*/ 6 h 7"/>
                    <a:gd name="T8" fmla="*/ 0 w 7"/>
                    <a:gd name="T9" fmla="*/ 1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6" y="7"/>
                      </a:lnTo>
                      <a:lnTo>
                        <a:pt x="7" y="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76" name="Freeform 753"/>
                <p:cNvSpPr>
                  <a:spLocks/>
                </p:cNvSpPr>
                <p:nvPr/>
              </p:nvSpPr>
              <p:spPr bwMode="auto">
                <a:xfrm>
                  <a:off x="2311" y="2029"/>
                  <a:ext cx="10" cy="18"/>
                </a:xfrm>
                <a:custGeom>
                  <a:avLst/>
                  <a:gdLst>
                    <a:gd name="T0" fmla="*/ 6 w 10"/>
                    <a:gd name="T1" fmla="*/ 0 h 18"/>
                    <a:gd name="T2" fmla="*/ 7 w 10"/>
                    <a:gd name="T3" fmla="*/ 1 h 18"/>
                    <a:gd name="T4" fmla="*/ 9 w 10"/>
                    <a:gd name="T5" fmla="*/ 4 h 18"/>
                    <a:gd name="T6" fmla="*/ 10 w 10"/>
                    <a:gd name="T7" fmla="*/ 8 h 18"/>
                    <a:gd name="T8" fmla="*/ 10 w 10"/>
                    <a:gd name="T9" fmla="*/ 11 h 18"/>
                    <a:gd name="T10" fmla="*/ 10 w 10"/>
                    <a:gd name="T11" fmla="*/ 14 h 18"/>
                    <a:gd name="T12" fmla="*/ 9 w 10"/>
                    <a:gd name="T13" fmla="*/ 16 h 18"/>
                    <a:gd name="T14" fmla="*/ 8 w 10"/>
                    <a:gd name="T15" fmla="*/ 18 h 18"/>
                    <a:gd name="T16" fmla="*/ 1 w 10"/>
                    <a:gd name="T17" fmla="*/ 14 h 18"/>
                    <a:gd name="T18" fmla="*/ 2 w 10"/>
                    <a:gd name="T19" fmla="*/ 13 h 18"/>
                    <a:gd name="T20" fmla="*/ 2 w 10"/>
                    <a:gd name="T21" fmla="*/ 12 h 18"/>
                    <a:gd name="T22" fmla="*/ 2 w 10"/>
                    <a:gd name="T23" fmla="*/ 11 h 18"/>
                    <a:gd name="T24" fmla="*/ 2 w 10"/>
                    <a:gd name="T25" fmla="*/ 10 h 18"/>
                    <a:gd name="T26" fmla="*/ 2 w 10"/>
                    <a:gd name="T27" fmla="*/ 7 h 18"/>
                    <a:gd name="T28" fmla="*/ 1 w 10"/>
                    <a:gd name="T29" fmla="*/ 6 h 18"/>
                    <a:gd name="T30" fmla="*/ 0 w 10"/>
                    <a:gd name="T31" fmla="*/ 5 h 18"/>
                    <a:gd name="T32" fmla="*/ 6 w 10"/>
                    <a:gd name="T33" fmla="*/ 0 h 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8"/>
                    <a:gd name="T53" fmla="*/ 10 w 10"/>
                    <a:gd name="T54" fmla="*/ 18 h 1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8">
                      <a:moveTo>
                        <a:pt x="6" y="0"/>
                      </a:moveTo>
                      <a:lnTo>
                        <a:pt x="7" y="1"/>
                      </a:lnTo>
                      <a:lnTo>
                        <a:pt x="9" y="4"/>
                      </a:lnTo>
                      <a:lnTo>
                        <a:pt x="10" y="8"/>
                      </a:lnTo>
                      <a:lnTo>
                        <a:pt x="10" y="11"/>
                      </a:lnTo>
                      <a:lnTo>
                        <a:pt x="10" y="14"/>
                      </a:lnTo>
                      <a:lnTo>
                        <a:pt x="9" y="16"/>
                      </a:lnTo>
                      <a:lnTo>
                        <a:pt x="8" y="18"/>
                      </a:lnTo>
                      <a:lnTo>
                        <a:pt x="1" y="14"/>
                      </a:lnTo>
                      <a:lnTo>
                        <a:pt x="2" y="13"/>
                      </a:lnTo>
                      <a:lnTo>
                        <a:pt x="2" y="12"/>
                      </a:lnTo>
                      <a:lnTo>
                        <a:pt x="2" y="11"/>
                      </a:lnTo>
                      <a:lnTo>
                        <a:pt x="2" y="10"/>
                      </a:lnTo>
                      <a:lnTo>
                        <a:pt x="2" y="7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77" name="Freeform 754"/>
                <p:cNvSpPr>
                  <a:spLocks/>
                </p:cNvSpPr>
                <p:nvPr/>
              </p:nvSpPr>
              <p:spPr bwMode="auto">
                <a:xfrm>
                  <a:off x="2311" y="2028"/>
                  <a:ext cx="6" cy="7"/>
                </a:xfrm>
                <a:custGeom>
                  <a:avLst/>
                  <a:gdLst>
                    <a:gd name="T0" fmla="*/ 5 w 6"/>
                    <a:gd name="T1" fmla="*/ 0 h 7"/>
                    <a:gd name="T2" fmla="*/ 6 w 6"/>
                    <a:gd name="T3" fmla="*/ 1 h 7"/>
                    <a:gd name="T4" fmla="*/ 0 w 6"/>
                    <a:gd name="T5" fmla="*/ 6 h 7"/>
                    <a:gd name="T6" fmla="*/ 0 w 6"/>
                    <a:gd name="T7" fmla="*/ 7 h 7"/>
                    <a:gd name="T8" fmla="*/ 5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5" y="0"/>
                      </a:moveTo>
                      <a:lnTo>
                        <a:pt x="6" y="1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78" name="Freeform 755"/>
                <p:cNvSpPr>
                  <a:spLocks/>
                </p:cNvSpPr>
                <p:nvPr/>
              </p:nvSpPr>
              <p:spPr bwMode="auto">
                <a:xfrm>
                  <a:off x="2300" y="2042"/>
                  <a:ext cx="18" cy="10"/>
                </a:xfrm>
                <a:custGeom>
                  <a:avLst/>
                  <a:gdLst>
                    <a:gd name="T0" fmla="*/ 18 w 18"/>
                    <a:gd name="T1" fmla="*/ 6 h 10"/>
                    <a:gd name="T2" fmla="*/ 15 w 18"/>
                    <a:gd name="T3" fmla="*/ 9 h 10"/>
                    <a:gd name="T4" fmla="*/ 12 w 18"/>
                    <a:gd name="T5" fmla="*/ 10 h 10"/>
                    <a:gd name="T6" fmla="*/ 10 w 18"/>
                    <a:gd name="T7" fmla="*/ 10 h 10"/>
                    <a:gd name="T8" fmla="*/ 7 w 18"/>
                    <a:gd name="T9" fmla="*/ 10 h 10"/>
                    <a:gd name="T10" fmla="*/ 4 w 18"/>
                    <a:gd name="T11" fmla="*/ 10 h 10"/>
                    <a:gd name="T12" fmla="*/ 2 w 18"/>
                    <a:gd name="T13" fmla="*/ 9 h 10"/>
                    <a:gd name="T14" fmla="*/ 0 w 18"/>
                    <a:gd name="T15" fmla="*/ 7 h 10"/>
                    <a:gd name="T16" fmla="*/ 4 w 18"/>
                    <a:gd name="T17" fmla="*/ 1 h 10"/>
                    <a:gd name="T18" fmla="*/ 6 w 18"/>
                    <a:gd name="T19" fmla="*/ 2 h 10"/>
                    <a:gd name="T20" fmla="*/ 7 w 18"/>
                    <a:gd name="T21" fmla="*/ 2 h 10"/>
                    <a:gd name="T22" fmla="*/ 8 w 18"/>
                    <a:gd name="T23" fmla="*/ 3 h 10"/>
                    <a:gd name="T24" fmla="*/ 9 w 18"/>
                    <a:gd name="T25" fmla="*/ 3 h 10"/>
                    <a:gd name="T26" fmla="*/ 10 w 18"/>
                    <a:gd name="T27" fmla="*/ 2 h 10"/>
                    <a:gd name="T28" fmla="*/ 10 w 18"/>
                    <a:gd name="T29" fmla="*/ 2 h 10"/>
                    <a:gd name="T30" fmla="*/ 13 w 18"/>
                    <a:gd name="T31" fmla="*/ 0 h 10"/>
                    <a:gd name="T32" fmla="*/ 18 w 18"/>
                    <a:gd name="T33" fmla="*/ 6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0"/>
                    <a:gd name="T53" fmla="*/ 18 w 18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0">
                      <a:moveTo>
                        <a:pt x="18" y="6"/>
                      </a:moveTo>
                      <a:lnTo>
                        <a:pt x="15" y="9"/>
                      </a:lnTo>
                      <a:lnTo>
                        <a:pt x="12" y="10"/>
                      </a:lnTo>
                      <a:lnTo>
                        <a:pt x="10" y="10"/>
                      </a:lnTo>
                      <a:lnTo>
                        <a:pt x="7" y="10"/>
                      </a:lnTo>
                      <a:lnTo>
                        <a:pt x="4" y="10"/>
                      </a:lnTo>
                      <a:lnTo>
                        <a:pt x="2" y="9"/>
                      </a:lnTo>
                      <a:lnTo>
                        <a:pt x="0" y="7"/>
                      </a:lnTo>
                      <a:lnTo>
                        <a:pt x="4" y="1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0" y="2"/>
                      </a:lnTo>
                      <a:lnTo>
                        <a:pt x="13" y="0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79" name="Freeform 756"/>
                <p:cNvSpPr>
                  <a:spLocks/>
                </p:cNvSpPr>
                <p:nvPr/>
              </p:nvSpPr>
              <p:spPr bwMode="auto">
                <a:xfrm>
                  <a:off x="2312" y="2042"/>
                  <a:ext cx="7" cy="6"/>
                </a:xfrm>
                <a:custGeom>
                  <a:avLst/>
                  <a:gdLst>
                    <a:gd name="T0" fmla="*/ 7 w 7"/>
                    <a:gd name="T1" fmla="*/ 5 h 6"/>
                    <a:gd name="T2" fmla="*/ 7 w 7"/>
                    <a:gd name="T3" fmla="*/ 6 h 6"/>
                    <a:gd name="T4" fmla="*/ 6 w 7"/>
                    <a:gd name="T5" fmla="*/ 6 h 6"/>
                    <a:gd name="T6" fmla="*/ 1 w 7"/>
                    <a:gd name="T7" fmla="*/ 0 h 6"/>
                    <a:gd name="T8" fmla="*/ 0 w 7"/>
                    <a:gd name="T9" fmla="*/ 1 h 6"/>
                    <a:gd name="T10" fmla="*/ 7 w 7"/>
                    <a:gd name="T11" fmla="*/ 5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6"/>
                    <a:gd name="T20" fmla="*/ 7 w 7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6">
                      <a:moveTo>
                        <a:pt x="7" y="5"/>
                      </a:moveTo>
                      <a:lnTo>
                        <a:pt x="7" y="6"/>
                      </a:lnTo>
                      <a:lnTo>
                        <a:pt x="6" y="6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80" name="Freeform 757"/>
                <p:cNvSpPr>
                  <a:spLocks/>
                </p:cNvSpPr>
                <p:nvPr/>
              </p:nvSpPr>
              <p:spPr bwMode="auto">
                <a:xfrm>
                  <a:off x="2299" y="2043"/>
                  <a:ext cx="6" cy="6"/>
                </a:xfrm>
                <a:custGeom>
                  <a:avLst/>
                  <a:gdLst>
                    <a:gd name="T0" fmla="*/ 1 w 6"/>
                    <a:gd name="T1" fmla="*/ 6 h 6"/>
                    <a:gd name="T2" fmla="*/ 0 w 6"/>
                    <a:gd name="T3" fmla="*/ 6 h 6"/>
                    <a:gd name="T4" fmla="*/ 6 w 6"/>
                    <a:gd name="T5" fmla="*/ 0 h 6"/>
                    <a:gd name="T6" fmla="*/ 5 w 6"/>
                    <a:gd name="T7" fmla="*/ 0 h 6"/>
                    <a:gd name="T8" fmla="*/ 1 w 6"/>
                    <a:gd name="T9" fmla="*/ 6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6"/>
                    <a:gd name="T17" fmla="*/ 6 w 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6">
                      <a:moveTo>
                        <a:pt x="1" y="6"/>
                      </a:move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800" name="Group 758"/>
              <p:cNvGrpSpPr>
                <a:grpSpLocks/>
              </p:cNvGrpSpPr>
              <p:nvPr/>
            </p:nvGrpSpPr>
            <p:grpSpPr bwMode="auto">
              <a:xfrm>
                <a:off x="3562" y="879"/>
                <a:ext cx="471" cy="445"/>
                <a:chOff x="2160" y="1914"/>
                <a:chExt cx="458" cy="497"/>
              </a:xfrm>
            </p:grpSpPr>
            <p:sp>
              <p:nvSpPr>
                <p:cNvPr id="24995" name="Freeform 759"/>
                <p:cNvSpPr>
                  <a:spLocks/>
                </p:cNvSpPr>
                <p:nvPr/>
              </p:nvSpPr>
              <p:spPr bwMode="auto">
                <a:xfrm>
                  <a:off x="2164" y="1918"/>
                  <a:ext cx="450" cy="489"/>
                </a:xfrm>
                <a:custGeom>
                  <a:avLst/>
                  <a:gdLst>
                    <a:gd name="T0" fmla="*/ 432 w 450"/>
                    <a:gd name="T1" fmla="*/ 285 h 489"/>
                    <a:gd name="T2" fmla="*/ 433 w 450"/>
                    <a:gd name="T3" fmla="*/ 311 h 489"/>
                    <a:gd name="T4" fmla="*/ 450 w 450"/>
                    <a:gd name="T5" fmla="*/ 330 h 489"/>
                    <a:gd name="T6" fmla="*/ 428 w 450"/>
                    <a:gd name="T7" fmla="*/ 338 h 489"/>
                    <a:gd name="T8" fmla="*/ 404 w 450"/>
                    <a:gd name="T9" fmla="*/ 360 h 489"/>
                    <a:gd name="T10" fmla="*/ 385 w 450"/>
                    <a:gd name="T11" fmla="*/ 383 h 489"/>
                    <a:gd name="T12" fmla="*/ 384 w 450"/>
                    <a:gd name="T13" fmla="*/ 431 h 489"/>
                    <a:gd name="T14" fmla="*/ 371 w 450"/>
                    <a:gd name="T15" fmla="*/ 438 h 489"/>
                    <a:gd name="T16" fmla="*/ 359 w 450"/>
                    <a:gd name="T17" fmla="*/ 423 h 489"/>
                    <a:gd name="T18" fmla="*/ 339 w 450"/>
                    <a:gd name="T19" fmla="*/ 430 h 489"/>
                    <a:gd name="T20" fmla="*/ 307 w 450"/>
                    <a:gd name="T21" fmla="*/ 449 h 489"/>
                    <a:gd name="T22" fmla="*/ 288 w 450"/>
                    <a:gd name="T23" fmla="*/ 482 h 489"/>
                    <a:gd name="T24" fmla="*/ 274 w 450"/>
                    <a:gd name="T25" fmla="*/ 486 h 489"/>
                    <a:gd name="T26" fmla="*/ 261 w 450"/>
                    <a:gd name="T27" fmla="*/ 464 h 489"/>
                    <a:gd name="T28" fmla="*/ 228 w 450"/>
                    <a:gd name="T29" fmla="*/ 465 h 489"/>
                    <a:gd name="T30" fmla="*/ 174 w 450"/>
                    <a:gd name="T31" fmla="*/ 475 h 489"/>
                    <a:gd name="T32" fmla="*/ 161 w 450"/>
                    <a:gd name="T33" fmla="*/ 468 h 489"/>
                    <a:gd name="T34" fmla="*/ 147 w 450"/>
                    <a:gd name="T35" fmla="*/ 449 h 489"/>
                    <a:gd name="T36" fmla="*/ 104 w 450"/>
                    <a:gd name="T37" fmla="*/ 432 h 489"/>
                    <a:gd name="T38" fmla="*/ 81 w 450"/>
                    <a:gd name="T39" fmla="*/ 403 h 489"/>
                    <a:gd name="T40" fmla="*/ 61 w 450"/>
                    <a:gd name="T41" fmla="*/ 403 h 489"/>
                    <a:gd name="T42" fmla="*/ 41 w 450"/>
                    <a:gd name="T43" fmla="*/ 411 h 489"/>
                    <a:gd name="T44" fmla="*/ 47 w 450"/>
                    <a:gd name="T45" fmla="*/ 377 h 489"/>
                    <a:gd name="T46" fmla="*/ 35 w 450"/>
                    <a:gd name="T47" fmla="*/ 343 h 489"/>
                    <a:gd name="T48" fmla="*/ 15 w 450"/>
                    <a:gd name="T49" fmla="*/ 305 h 489"/>
                    <a:gd name="T50" fmla="*/ 9 w 450"/>
                    <a:gd name="T51" fmla="*/ 288 h 489"/>
                    <a:gd name="T52" fmla="*/ 15 w 450"/>
                    <a:gd name="T53" fmla="*/ 268 h 489"/>
                    <a:gd name="T54" fmla="*/ 14 w 450"/>
                    <a:gd name="T55" fmla="*/ 243 h 489"/>
                    <a:gd name="T56" fmla="*/ 16 w 450"/>
                    <a:gd name="T57" fmla="*/ 199 h 489"/>
                    <a:gd name="T58" fmla="*/ 2 w 450"/>
                    <a:gd name="T59" fmla="*/ 191 h 489"/>
                    <a:gd name="T60" fmla="*/ 24 w 450"/>
                    <a:gd name="T61" fmla="*/ 176 h 489"/>
                    <a:gd name="T62" fmla="*/ 32 w 450"/>
                    <a:gd name="T63" fmla="*/ 138 h 489"/>
                    <a:gd name="T64" fmla="*/ 48 w 450"/>
                    <a:gd name="T65" fmla="*/ 100 h 489"/>
                    <a:gd name="T66" fmla="*/ 39 w 450"/>
                    <a:gd name="T67" fmla="*/ 72 h 489"/>
                    <a:gd name="T68" fmla="*/ 50 w 450"/>
                    <a:gd name="T69" fmla="*/ 67 h 489"/>
                    <a:gd name="T70" fmla="*/ 75 w 450"/>
                    <a:gd name="T71" fmla="*/ 84 h 489"/>
                    <a:gd name="T72" fmla="*/ 100 w 450"/>
                    <a:gd name="T73" fmla="*/ 69 h 489"/>
                    <a:gd name="T74" fmla="*/ 121 w 450"/>
                    <a:gd name="T75" fmla="*/ 51 h 489"/>
                    <a:gd name="T76" fmla="*/ 112 w 450"/>
                    <a:gd name="T77" fmla="*/ 29 h 489"/>
                    <a:gd name="T78" fmla="*/ 118 w 450"/>
                    <a:gd name="T79" fmla="*/ 17 h 489"/>
                    <a:gd name="T80" fmla="*/ 140 w 450"/>
                    <a:gd name="T81" fmla="*/ 38 h 489"/>
                    <a:gd name="T82" fmla="*/ 174 w 450"/>
                    <a:gd name="T83" fmla="*/ 33 h 489"/>
                    <a:gd name="T84" fmla="*/ 191 w 450"/>
                    <a:gd name="T85" fmla="*/ 19 h 489"/>
                    <a:gd name="T86" fmla="*/ 208 w 450"/>
                    <a:gd name="T87" fmla="*/ 4 h 489"/>
                    <a:gd name="T88" fmla="*/ 216 w 450"/>
                    <a:gd name="T89" fmla="*/ 27 h 489"/>
                    <a:gd name="T90" fmla="*/ 243 w 450"/>
                    <a:gd name="T91" fmla="*/ 23 h 489"/>
                    <a:gd name="T92" fmla="*/ 279 w 450"/>
                    <a:gd name="T93" fmla="*/ 32 h 489"/>
                    <a:gd name="T94" fmla="*/ 325 w 450"/>
                    <a:gd name="T95" fmla="*/ 23 h 489"/>
                    <a:gd name="T96" fmla="*/ 336 w 450"/>
                    <a:gd name="T97" fmla="*/ 34 h 489"/>
                    <a:gd name="T98" fmla="*/ 325 w 450"/>
                    <a:gd name="T99" fmla="*/ 48 h 489"/>
                    <a:gd name="T100" fmla="*/ 345 w 450"/>
                    <a:gd name="T101" fmla="*/ 68 h 489"/>
                    <a:gd name="T102" fmla="*/ 355 w 450"/>
                    <a:gd name="T103" fmla="*/ 87 h 489"/>
                    <a:gd name="T104" fmla="*/ 383 w 450"/>
                    <a:gd name="T105" fmla="*/ 102 h 489"/>
                    <a:gd name="T106" fmla="*/ 406 w 450"/>
                    <a:gd name="T107" fmla="*/ 126 h 489"/>
                    <a:gd name="T108" fmla="*/ 431 w 450"/>
                    <a:gd name="T109" fmla="*/ 136 h 489"/>
                    <a:gd name="T110" fmla="*/ 420 w 450"/>
                    <a:gd name="T111" fmla="*/ 171 h 489"/>
                    <a:gd name="T112" fmla="*/ 431 w 450"/>
                    <a:gd name="T113" fmla="*/ 231 h 489"/>
                    <a:gd name="T114" fmla="*/ 449 w 450"/>
                    <a:gd name="T115" fmla="*/ 252 h 489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50"/>
                    <a:gd name="T175" fmla="*/ 0 h 489"/>
                    <a:gd name="T176" fmla="*/ 450 w 450"/>
                    <a:gd name="T177" fmla="*/ 489 h 489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50" h="489">
                      <a:moveTo>
                        <a:pt x="446" y="256"/>
                      </a:moveTo>
                      <a:lnTo>
                        <a:pt x="443" y="260"/>
                      </a:lnTo>
                      <a:lnTo>
                        <a:pt x="440" y="265"/>
                      </a:lnTo>
                      <a:lnTo>
                        <a:pt x="438" y="270"/>
                      </a:lnTo>
                      <a:lnTo>
                        <a:pt x="436" y="276"/>
                      </a:lnTo>
                      <a:lnTo>
                        <a:pt x="435" y="280"/>
                      </a:lnTo>
                      <a:lnTo>
                        <a:pt x="432" y="285"/>
                      </a:lnTo>
                      <a:lnTo>
                        <a:pt x="430" y="290"/>
                      </a:lnTo>
                      <a:lnTo>
                        <a:pt x="429" y="294"/>
                      </a:lnTo>
                      <a:lnTo>
                        <a:pt x="428" y="298"/>
                      </a:lnTo>
                      <a:lnTo>
                        <a:pt x="428" y="303"/>
                      </a:lnTo>
                      <a:lnTo>
                        <a:pt x="429" y="307"/>
                      </a:lnTo>
                      <a:lnTo>
                        <a:pt x="431" y="309"/>
                      </a:lnTo>
                      <a:lnTo>
                        <a:pt x="433" y="311"/>
                      </a:lnTo>
                      <a:lnTo>
                        <a:pt x="437" y="314"/>
                      </a:lnTo>
                      <a:lnTo>
                        <a:pt x="442" y="317"/>
                      </a:lnTo>
                      <a:lnTo>
                        <a:pt x="445" y="319"/>
                      </a:lnTo>
                      <a:lnTo>
                        <a:pt x="447" y="321"/>
                      </a:lnTo>
                      <a:lnTo>
                        <a:pt x="449" y="323"/>
                      </a:lnTo>
                      <a:lnTo>
                        <a:pt x="450" y="326"/>
                      </a:lnTo>
                      <a:lnTo>
                        <a:pt x="450" y="330"/>
                      </a:lnTo>
                      <a:lnTo>
                        <a:pt x="449" y="331"/>
                      </a:lnTo>
                      <a:lnTo>
                        <a:pt x="448" y="333"/>
                      </a:lnTo>
                      <a:lnTo>
                        <a:pt x="447" y="334"/>
                      </a:lnTo>
                      <a:lnTo>
                        <a:pt x="446" y="335"/>
                      </a:lnTo>
                      <a:lnTo>
                        <a:pt x="442" y="336"/>
                      </a:lnTo>
                      <a:lnTo>
                        <a:pt x="434" y="337"/>
                      </a:lnTo>
                      <a:lnTo>
                        <a:pt x="428" y="338"/>
                      </a:lnTo>
                      <a:lnTo>
                        <a:pt x="424" y="339"/>
                      </a:lnTo>
                      <a:lnTo>
                        <a:pt x="421" y="341"/>
                      </a:lnTo>
                      <a:lnTo>
                        <a:pt x="418" y="342"/>
                      </a:lnTo>
                      <a:lnTo>
                        <a:pt x="416" y="344"/>
                      </a:lnTo>
                      <a:lnTo>
                        <a:pt x="412" y="349"/>
                      </a:lnTo>
                      <a:lnTo>
                        <a:pt x="408" y="356"/>
                      </a:lnTo>
                      <a:lnTo>
                        <a:pt x="404" y="360"/>
                      </a:lnTo>
                      <a:lnTo>
                        <a:pt x="398" y="365"/>
                      </a:lnTo>
                      <a:lnTo>
                        <a:pt x="393" y="370"/>
                      </a:lnTo>
                      <a:lnTo>
                        <a:pt x="391" y="372"/>
                      </a:lnTo>
                      <a:lnTo>
                        <a:pt x="389" y="375"/>
                      </a:lnTo>
                      <a:lnTo>
                        <a:pt x="387" y="378"/>
                      </a:lnTo>
                      <a:lnTo>
                        <a:pt x="386" y="380"/>
                      </a:lnTo>
                      <a:lnTo>
                        <a:pt x="385" y="383"/>
                      </a:lnTo>
                      <a:lnTo>
                        <a:pt x="385" y="386"/>
                      </a:lnTo>
                      <a:lnTo>
                        <a:pt x="384" y="393"/>
                      </a:lnTo>
                      <a:lnTo>
                        <a:pt x="385" y="400"/>
                      </a:lnTo>
                      <a:lnTo>
                        <a:pt x="386" y="413"/>
                      </a:lnTo>
                      <a:lnTo>
                        <a:pt x="386" y="419"/>
                      </a:lnTo>
                      <a:lnTo>
                        <a:pt x="386" y="425"/>
                      </a:lnTo>
                      <a:lnTo>
                        <a:pt x="384" y="431"/>
                      </a:lnTo>
                      <a:lnTo>
                        <a:pt x="383" y="433"/>
                      </a:lnTo>
                      <a:lnTo>
                        <a:pt x="382" y="435"/>
                      </a:lnTo>
                      <a:lnTo>
                        <a:pt x="381" y="437"/>
                      </a:lnTo>
                      <a:lnTo>
                        <a:pt x="379" y="438"/>
                      </a:lnTo>
                      <a:lnTo>
                        <a:pt x="376" y="439"/>
                      </a:lnTo>
                      <a:lnTo>
                        <a:pt x="374" y="439"/>
                      </a:lnTo>
                      <a:lnTo>
                        <a:pt x="371" y="438"/>
                      </a:lnTo>
                      <a:lnTo>
                        <a:pt x="369" y="436"/>
                      </a:lnTo>
                      <a:lnTo>
                        <a:pt x="367" y="434"/>
                      </a:lnTo>
                      <a:lnTo>
                        <a:pt x="365" y="431"/>
                      </a:lnTo>
                      <a:lnTo>
                        <a:pt x="362" y="426"/>
                      </a:lnTo>
                      <a:lnTo>
                        <a:pt x="361" y="424"/>
                      </a:lnTo>
                      <a:lnTo>
                        <a:pt x="360" y="423"/>
                      </a:lnTo>
                      <a:lnTo>
                        <a:pt x="359" y="423"/>
                      </a:lnTo>
                      <a:lnTo>
                        <a:pt x="357" y="422"/>
                      </a:lnTo>
                      <a:lnTo>
                        <a:pt x="355" y="421"/>
                      </a:lnTo>
                      <a:lnTo>
                        <a:pt x="353" y="421"/>
                      </a:lnTo>
                      <a:lnTo>
                        <a:pt x="351" y="422"/>
                      </a:lnTo>
                      <a:lnTo>
                        <a:pt x="347" y="424"/>
                      </a:lnTo>
                      <a:lnTo>
                        <a:pt x="343" y="427"/>
                      </a:lnTo>
                      <a:lnTo>
                        <a:pt x="339" y="430"/>
                      </a:lnTo>
                      <a:lnTo>
                        <a:pt x="336" y="433"/>
                      </a:lnTo>
                      <a:lnTo>
                        <a:pt x="330" y="439"/>
                      </a:lnTo>
                      <a:lnTo>
                        <a:pt x="325" y="442"/>
                      </a:lnTo>
                      <a:lnTo>
                        <a:pt x="320" y="444"/>
                      </a:lnTo>
                      <a:lnTo>
                        <a:pt x="316" y="445"/>
                      </a:lnTo>
                      <a:lnTo>
                        <a:pt x="311" y="447"/>
                      </a:lnTo>
                      <a:lnTo>
                        <a:pt x="307" y="449"/>
                      </a:lnTo>
                      <a:lnTo>
                        <a:pt x="303" y="452"/>
                      </a:lnTo>
                      <a:lnTo>
                        <a:pt x="301" y="456"/>
                      </a:lnTo>
                      <a:lnTo>
                        <a:pt x="299" y="459"/>
                      </a:lnTo>
                      <a:lnTo>
                        <a:pt x="295" y="467"/>
                      </a:lnTo>
                      <a:lnTo>
                        <a:pt x="292" y="475"/>
                      </a:lnTo>
                      <a:lnTo>
                        <a:pt x="290" y="480"/>
                      </a:lnTo>
                      <a:lnTo>
                        <a:pt x="288" y="482"/>
                      </a:lnTo>
                      <a:lnTo>
                        <a:pt x="287" y="484"/>
                      </a:lnTo>
                      <a:lnTo>
                        <a:pt x="285" y="486"/>
                      </a:lnTo>
                      <a:lnTo>
                        <a:pt x="283" y="488"/>
                      </a:lnTo>
                      <a:lnTo>
                        <a:pt x="281" y="489"/>
                      </a:lnTo>
                      <a:lnTo>
                        <a:pt x="278" y="489"/>
                      </a:lnTo>
                      <a:lnTo>
                        <a:pt x="276" y="488"/>
                      </a:lnTo>
                      <a:lnTo>
                        <a:pt x="274" y="486"/>
                      </a:lnTo>
                      <a:lnTo>
                        <a:pt x="272" y="483"/>
                      </a:lnTo>
                      <a:lnTo>
                        <a:pt x="270" y="480"/>
                      </a:lnTo>
                      <a:lnTo>
                        <a:pt x="268" y="474"/>
                      </a:lnTo>
                      <a:lnTo>
                        <a:pt x="266" y="471"/>
                      </a:lnTo>
                      <a:lnTo>
                        <a:pt x="265" y="468"/>
                      </a:lnTo>
                      <a:lnTo>
                        <a:pt x="263" y="466"/>
                      </a:lnTo>
                      <a:lnTo>
                        <a:pt x="261" y="464"/>
                      </a:lnTo>
                      <a:lnTo>
                        <a:pt x="259" y="463"/>
                      </a:lnTo>
                      <a:lnTo>
                        <a:pt x="257" y="462"/>
                      </a:lnTo>
                      <a:lnTo>
                        <a:pt x="252" y="461"/>
                      </a:lnTo>
                      <a:lnTo>
                        <a:pt x="247" y="462"/>
                      </a:lnTo>
                      <a:lnTo>
                        <a:pt x="238" y="464"/>
                      </a:lnTo>
                      <a:lnTo>
                        <a:pt x="233" y="465"/>
                      </a:lnTo>
                      <a:lnTo>
                        <a:pt x="228" y="465"/>
                      </a:lnTo>
                      <a:lnTo>
                        <a:pt x="214" y="464"/>
                      </a:lnTo>
                      <a:lnTo>
                        <a:pt x="207" y="465"/>
                      </a:lnTo>
                      <a:lnTo>
                        <a:pt x="204" y="465"/>
                      </a:lnTo>
                      <a:lnTo>
                        <a:pt x="201" y="466"/>
                      </a:lnTo>
                      <a:lnTo>
                        <a:pt x="187" y="472"/>
                      </a:lnTo>
                      <a:lnTo>
                        <a:pt x="180" y="474"/>
                      </a:lnTo>
                      <a:lnTo>
                        <a:pt x="174" y="475"/>
                      </a:lnTo>
                      <a:lnTo>
                        <a:pt x="169" y="475"/>
                      </a:lnTo>
                      <a:lnTo>
                        <a:pt x="166" y="475"/>
                      </a:lnTo>
                      <a:lnTo>
                        <a:pt x="165" y="474"/>
                      </a:lnTo>
                      <a:lnTo>
                        <a:pt x="163" y="473"/>
                      </a:lnTo>
                      <a:lnTo>
                        <a:pt x="162" y="472"/>
                      </a:lnTo>
                      <a:lnTo>
                        <a:pt x="161" y="470"/>
                      </a:lnTo>
                      <a:lnTo>
                        <a:pt x="161" y="468"/>
                      </a:lnTo>
                      <a:lnTo>
                        <a:pt x="161" y="465"/>
                      </a:lnTo>
                      <a:lnTo>
                        <a:pt x="160" y="462"/>
                      </a:lnTo>
                      <a:lnTo>
                        <a:pt x="159" y="459"/>
                      </a:lnTo>
                      <a:lnTo>
                        <a:pt x="157" y="457"/>
                      </a:lnTo>
                      <a:lnTo>
                        <a:pt x="155" y="455"/>
                      </a:lnTo>
                      <a:lnTo>
                        <a:pt x="153" y="453"/>
                      </a:lnTo>
                      <a:lnTo>
                        <a:pt x="147" y="449"/>
                      </a:lnTo>
                      <a:lnTo>
                        <a:pt x="141" y="447"/>
                      </a:lnTo>
                      <a:lnTo>
                        <a:pt x="135" y="444"/>
                      </a:lnTo>
                      <a:lnTo>
                        <a:pt x="124" y="440"/>
                      </a:lnTo>
                      <a:lnTo>
                        <a:pt x="119" y="438"/>
                      </a:lnTo>
                      <a:lnTo>
                        <a:pt x="115" y="437"/>
                      </a:lnTo>
                      <a:lnTo>
                        <a:pt x="107" y="434"/>
                      </a:lnTo>
                      <a:lnTo>
                        <a:pt x="104" y="432"/>
                      </a:lnTo>
                      <a:lnTo>
                        <a:pt x="100" y="430"/>
                      </a:lnTo>
                      <a:lnTo>
                        <a:pt x="97" y="427"/>
                      </a:lnTo>
                      <a:lnTo>
                        <a:pt x="93" y="422"/>
                      </a:lnTo>
                      <a:lnTo>
                        <a:pt x="90" y="416"/>
                      </a:lnTo>
                      <a:lnTo>
                        <a:pt x="85" y="409"/>
                      </a:lnTo>
                      <a:lnTo>
                        <a:pt x="83" y="406"/>
                      </a:lnTo>
                      <a:lnTo>
                        <a:pt x="81" y="403"/>
                      </a:lnTo>
                      <a:lnTo>
                        <a:pt x="78" y="401"/>
                      </a:lnTo>
                      <a:lnTo>
                        <a:pt x="75" y="399"/>
                      </a:lnTo>
                      <a:lnTo>
                        <a:pt x="73" y="398"/>
                      </a:lnTo>
                      <a:lnTo>
                        <a:pt x="70" y="398"/>
                      </a:lnTo>
                      <a:lnTo>
                        <a:pt x="68" y="399"/>
                      </a:lnTo>
                      <a:lnTo>
                        <a:pt x="66" y="400"/>
                      </a:lnTo>
                      <a:lnTo>
                        <a:pt x="61" y="403"/>
                      </a:lnTo>
                      <a:lnTo>
                        <a:pt x="56" y="407"/>
                      </a:lnTo>
                      <a:lnTo>
                        <a:pt x="52" y="410"/>
                      </a:lnTo>
                      <a:lnTo>
                        <a:pt x="47" y="413"/>
                      </a:lnTo>
                      <a:lnTo>
                        <a:pt x="44" y="413"/>
                      </a:lnTo>
                      <a:lnTo>
                        <a:pt x="42" y="413"/>
                      </a:lnTo>
                      <a:lnTo>
                        <a:pt x="42" y="412"/>
                      </a:lnTo>
                      <a:lnTo>
                        <a:pt x="41" y="411"/>
                      </a:lnTo>
                      <a:lnTo>
                        <a:pt x="41" y="410"/>
                      </a:lnTo>
                      <a:lnTo>
                        <a:pt x="40" y="408"/>
                      </a:lnTo>
                      <a:lnTo>
                        <a:pt x="40" y="404"/>
                      </a:lnTo>
                      <a:lnTo>
                        <a:pt x="41" y="399"/>
                      </a:lnTo>
                      <a:lnTo>
                        <a:pt x="42" y="395"/>
                      </a:lnTo>
                      <a:lnTo>
                        <a:pt x="45" y="385"/>
                      </a:lnTo>
                      <a:lnTo>
                        <a:pt x="47" y="377"/>
                      </a:lnTo>
                      <a:lnTo>
                        <a:pt x="48" y="372"/>
                      </a:lnTo>
                      <a:lnTo>
                        <a:pt x="47" y="367"/>
                      </a:lnTo>
                      <a:lnTo>
                        <a:pt x="46" y="363"/>
                      </a:lnTo>
                      <a:lnTo>
                        <a:pt x="44" y="359"/>
                      </a:lnTo>
                      <a:lnTo>
                        <a:pt x="40" y="352"/>
                      </a:lnTo>
                      <a:lnTo>
                        <a:pt x="37" y="348"/>
                      </a:lnTo>
                      <a:lnTo>
                        <a:pt x="35" y="343"/>
                      </a:lnTo>
                      <a:lnTo>
                        <a:pt x="33" y="338"/>
                      </a:lnTo>
                      <a:lnTo>
                        <a:pt x="31" y="333"/>
                      </a:lnTo>
                      <a:lnTo>
                        <a:pt x="28" y="322"/>
                      </a:lnTo>
                      <a:lnTo>
                        <a:pt x="26" y="317"/>
                      </a:lnTo>
                      <a:lnTo>
                        <a:pt x="23" y="312"/>
                      </a:lnTo>
                      <a:lnTo>
                        <a:pt x="20" y="308"/>
                      </a:lnTo>
                      <a:lnTo>
                        <a:pt x="15" y="305"/>
                      </a:lnTo>
                      <a:lnTo>
                        <a:pt x="14" y="304"/>
                      </a:lnTo>
                      <a:lnTo>
                        <a:pt x="13" y="303"/>
                      </a:lnTo>
                      <a:lnTo>
                        <a:pt x="11" y="301"/>
                      </a:lnTo>
                      <a:lnTo>
                        <a:pt x="10" y="298"/>
                      </a:lnTo>
                      <a:lnTo>
                        <a:pt x="9" y="294"/>
                      </a:lnTo>
                      <a:lnTo>
                        <a:pt x="9" y="291"/>
                      </a:lnTo>
                      <a:lnTo>
                        <a:pt x="9" y="288"/>
                      </a:lnTo>
                      <a:lnTo>
                        <a:pt x="10" y="285"/>
                      </a:lnTo>
                      <a:lnTo>
                        <a:pt x="11" y="283"/>
                      </a:lnTo>
                      <a:lnTo>
                        <a:pt x="14" y="280"/>
                      </a:lnTo>
                      <a:lnTo>
                        <a:pt x="15" y="278"/>
                      </a:lnTo>
                      <a:lnTo>
                        <a:pt x="16" y="276"/>
                      </a:lnTo>
                      <a:lnTo>
                        <a:pt x="16" y="272"/>
                      </a:lnTo>
                      <a:lnTo>
                        <a:pt x="15" y="268"/>
                      </a:lnTo>
                      <a:lnTo>
                        <a:pt x="12" y="260"/>
                      </a:lnTo>
                      <a:lnTo>
                        <a:pt x="11" y="256"/>
                      </a:lnTo>
                      <a:lnTo>
                        <a:pt x="10" y="252"/>
                      </a:lnTo>
                      <a:lnTo>
                        <a:pt x="10" y="250"/>
                      </a:lnTo>
                      <a:lnTo>
                        <a:pt x="11" y="248"/>
                      </a:lnTo>
                      <a:lnTo>
                        <a:pt x="13" y="246"/>
                      </a:lnTo>
                      <a:lnTo>
                        <a:pt x="14" y="243"/>
                      </a:lnTo>
                      <a:lnTo>
                        <a:pt x="16" y="240"/>
                      </a:lnTo>
                      <a:lnTo>
                        <a:pt x="19" y="224"/>
                      </a:lnTo>
                      <a:lnTo>
                        <a:pt x="19" y="216"/>
                      </a:lnTo>
                      <a:lnTo>
                        <a:pt x="20" y="208"/>
                      </a:lnTo>
                      <a:lnTo>
                        <a:pt x="19" y="204"/>
                      </a:lnTo>
                      <a:lnTo>
                        <a:pt x="18" y="201"/>
                      </a:lnTo>
                      <a:lnTo>
                        <a:pt x="16" y="199"/>
                      </a:lnTo>
                      <a:lnTo>
                        <a:pt x="14" y="198"/>
                      </a:lnTo>
                      <a:lnTo>
                        <a:pt x="11" y="198"/>
                      </a:lnTo>
                      <a:lnTo>
                        <a:pt x="8" y="197"/>
                      </a:lnTo>
                      <a:lnTo>
                        <a:pt x="1" y="196"/>
                      </a:lnTo>
                      <a:lnTo>
                        <a:pt x="0" y="196"/>
                      </a:lnTo>
                      <a:lnTo>
                        <a:pt x="0" y="194"/>
                      </a:lnTo>
                      <a:lnTo>
                        <a:pt x="2" y="191"/>
                      </a:lnTo>
                      <a:lnTo>
                        <a:pt x="4" y="189"/>
                      </a:lnTo>
                      <a:lnTo>
                        <a:pt x="10" y="183"/>
                      </a:lnTo>
                      <a:lnTo>
                        <a:pt x="13" y="181"/>
                      </a:lnTo>
                      <a:lnTo>
                        <a:pt x="16" y="180"/>
                      </a:lnTo>
                      <a:lnTo>
                        <a:pt x="19" y="179"/>
                      </a:lnTo>
                      <a:lnTo>
                        <a:pt x="21" y="178"/>
                      </a:lnTo>
                      <a:lnTo>
                        <a:pt x="24" y="176"/>
                      </a:lnTo>
                      <a:lnTo>
                        <a:pt x="25" y="174"/>
                      </a:lnTo>
                      <a:lnTo>
                        <a:pt x="28" y="168"/>
                      </a:lnTo>
                      <a:lnTo>
                        <a:pt x="29" y="163"/>
                      </a:lnTo>
                      <a:lnTo>
                        <a:pt x="30" y="156"/>
                      </a:lnTo>
                      <a:lnTo>
                        <a:pt x="30" y="150"/>
                      </a:lnTo>
                      <a:lnTo>
                        <a:pt x="31" y="144"/>
                      </a:lnTo>
                      <a:lnTo>
                        <a:pt x="32" y="138"/>
                      </a:lnTo>
                      <a:lnTo>
                        <a:pt x="34" y="134"/>
                      </a:lnTo>
                      <a:lnTo>
                        <a:pt x="36" y="130"/>
                      </a:lnTo>
                      <a:lnTo>
                        <a:pt x="41" y="123"/>
                      </a:lnTo>
                      <a:lnTo>
                        <a:pt x="44" y="116"/>
                      </a:lnTo>
                      <a:lnTo>
                        <a:pt x="46" y="108"/>
                      </a:lnTo>
                      <a:lnTo>
                        <a:pt x="47" y="104"/>
                      </a:lnTo>
                      <a:lnTo>
                        <a:pt x="48" y="100"/>
                      </a:lnTo>
                      <a:lnTo>
                        <a:pt x="48" y="96"/>
                      </a:lnTo>
                      <a:lnTo>
                        <a:pt x="48" y="93"/>
                      </a:lnTo>
                      <a:lnTo>
                        <a:pt x="47" y="90"/>
                      </a:lnTo>
                      <a:lnTo>
                        <a:pt x="45" y="85"/>
                      </a:lnTo>
                      <a:lnTo>
                        <a:pt x="40" y="76"/>
                      </a:lnTo>
                      <a:lnTo>
                        <a:pt x="39" y="74"/>
                      </a:lnTo>
                      <a:lnTo>
                        <a:pt x="39" y="72"/>
                      </a:lnTo>
                      <a:lnTo>
                        <a:pt x="39" y="70"/>
                      </a:lnTo>
                      <a:lnTo>
                        <a:pt x="40" y="69"/>
                      </a:lnTo>
                      <a:lnTo>
                        <a:pt x="41" y="68"/>
                      </a:lnTo>
                      <a:lnTo>
                        <a:pt x="43" y="67"/>
                      </a:lnTo>
                      <a:lnTo>
                        <a:pt x="45" y="67"/>
                      </a:lnTo>
                      <a:lnTo>
                        <a:pt x="48" y="67"/>
                      </a:lnTo>
                      <a:lnTo>
                        <a:pt x="50" y="67"/>
                      </a:lnTo>
                      <a:lnTo>
                        <a:pt x="52" y="68"/>
                      </a:lnTo>
                      <a:lnTo>
                        <a:pt x="56" y="71"/>
                      </a:lnTo>
                      <a:lnTo>
                        <a:pt x="63" y="77"/>
                      </a:lnTo>
                      <a:lnTo>
                        <a:pt x="67" y="81"/>
                      </a:lnTo>
                      <a:lnTo>
                        <a:pt x="71" y="83"/>
                      </a:lnTo>
                      <a:lnTo>
                        <a:pt x="73" y="84"/>
                      </a:lnTo>
                      <a:lnTo>
                        <a:pt x="75" y="84"/>
                      </a:lnTo>
                      <a:lnTo>
                        <a:pt x="77" y="84"/>
                      </a:lnTo>
                      <a:lnTo>
                        <a:pt x="80" y="84"/>
                      </a:lnTo>
                      <a:lnTo>
                        <a:pt x="82" y="82"/>
                      </a:lnTo>
                      <a:lnTo>
                        <a:pt x="85" y="81"/>
                      </a:lnTo>
                      <a:lnTo>
                        <a:pt x="90" y="77"/>
                      </a:lnTo>
                      <a:lnTo>
                        <a:pt x="94" y="73"/>
                      </a:lnTo>
                      <a:lnTo>
                        <a:pt x="100" y="69"/>
                      </a:lnTo>
                      <a:lnTo>
                        <a:pt x="107" y="65"/>
                      </a:lnTo>
                      <a:lnTo>
                        <a:pt x="110" y="63"/>
                      </a:lnTo>
                      <a:lnTo>
                        <a:pt x="114" y="61"/>
                      </a:lnTo>
                      <a:lnTo>
                        <a:pt x="117" y="58"/>
                      </a:lnTo>
                      <a:lnTo>
                        <a:pt x="120" y="55"/>
                      </a:lnTo>
                      <a:lnTo>
                        <a:pt x="120" y="53"/>
                      </a:lnTo>
                      <a:lnTo>
                        <a:pt x="121" y="51"/>
                      </a:lnTo>
                      <a:lnTo>
                        <a:pt x="121" y="49"/>
                      </a:lnTo>
                      <a:lnTo>
                        <a:pt x="121" y="47"/>
                      </a:lnTo>
                      <a:lnTo>
                        <a:pt x="121" y="45"/>
                      </a:lnTo>
                      <a:lnTo>
                        <a:pt x="120" y="44"/>
                      </a:lnTo>
                      <a:lnTo>
                        <a:pt x="119" y="40"/>
                      </a:lnTo>
                      <a:lnTo>
                        <a:pt x="114" y="33"/>
                      </a:lnTo>
                      <a:lnTo>
                        <a:pt x="112" y="29"/>
                      </a:lnTo>
                      <a:lnTo>
                        <a:pt x="110" y="25"/>
                      </a:lnTo>
                      <a:lnTo>
                        <a:pt x="110" y="24"/>
                      </a:lnTo>
                      <a:lnTo>
                        <a:pt x="111" y="22"/>
                      </a:lnTo>
                      <a:lnTo>
                        <a:pt x="112" y="20"/>
                      </a:lnTo>
                      <a:lnTo>
                        <a:pt x="113" y="19"/>
                      </a:lnTo>
                      <a:lnTo>
                        <a:pt x="116" y="17"/>
                      </a:lnTo>
                      <a:lnTo>
                        <a:pt x="118" y="17"/>
                      </a:lnTo>
                      <a:lnTo>
                        <a:pt x="120" y="17"/>
                      </a:lnTo>
                      <a:lnTo>
                        <a:pt x="122" y="18"/>
                      </a:lnTo>
                      <a:lnTo>
                        <a:pt x="127" y="22"/>
                      </a:lnTo>
                      <a:lnTo>
                        <a:pt x="131" y="27"/>
                      </a:lnTo>
                      <a:lnTo>
                        <a:pt x="135" y="32"/>
                      </a:lnTo>
                      <a:lnTo>
                        <a:pt x="139" y="37"/>
                      </a:lnTo>
                      <a:lnTo>
                        <a:pt x="140" y="38"/>
                      </a:lnTo>
                      <a:lnTo>
                        <a:pt x="142" y="38"/>
                      </a:lnTo>
                      <a:lnTo>
                        <a:pt x="144" y="39"/>
                      </a:lnTo>
                      <a:lnTo>
                        <a:pt x="147" y="39"/>
                      </a:lnTo>
                      <a:lnTo>
                        <a:pt x="150" y="39"/>
                      </a:lnTo>
                      <a:lnTo>
                        <a:pt x="159" y="36"/>
                      </a:lnTo>
                      <a:lnTo>
                        <a:pt x="169" y="35"/>
                      </a:lnTo>
                      <a:lnTo>
                        <a:pt x="174" y="33"/>
                      </a:lnTo>
                      <a:lnTo>
                        <a:pt x="179" y="32"/>
                      </a:lnTo>
                      <a:lnTo>
                        <a:pt x="181" y="31"/>
                      </a:lnTo>
                      <a:lnTo>
                        <a:pt x="183" y="30"/>
                      </a:lnTo>
                      <a:lnTo>
                        <a:pt x="185" y="28"/>
                      </a:lnTo>
                      <a:lnTo>
                        <a:pt x="187" y="27"/>
                      </a:lnTo>
                      <a:lnTo>
                        <a:pt x="189" y="24"/>
                      </a:lnTo>
                      <a:lnTo>
                        <a:pt x="191" y="19"/>
                      </a:lnTo>
                      <a:lnTo>
                        <a:pt x="196" y="8"/>
                      </a:lnTo>
                      <a:lnTo>
                        <a:pt x="199" y="4"/>
                      </a:lnTo>
                      <a:lnTo>
                        <a:pt x="202" y="1"/>
                      </a:lnTo>
                      <a:lnTo>
                        <a:pt x="203" y="0"/>
                      </a:lnTo>
                      <a:lnTo>
                        <a:pt x="205" y="1"/>
                      </a:lnTo>
                      <a:lnTo>
                        <a:pt x="207" y="2"/>
                      </a:lnTo>
                      <a:lnTo>
                        <a:pt x="208" y="4"/>
                      </a:lnTo>
                      <a:lnTo>
                        <a:pt x="209" y="7"/>
                      </a:lnTo>
                      <a:lnTo>
                        <a:pt x="210" y="10"/>
                      </a:lnTo>
                      <a:lnTo>
                        <a:pt x="210" y="17"/>
                      </a:lnTo>
                      <a:lnTo>
                        <a:pt x="210" y="19"/>
                      </a:lnTo>
                      <a:lnTo>
                        <a:pt x="211" y="22"/>
                      </a:lnTo>
                      <a:lnTo>
                        <a:pt x="213" y="25"/>
                      </a:lnTo>
                      <a:lnTo>
                        <a:pt x="216" y="27"/>
                      </a:lnTo>
                      <a:lnTo>
                        <a:pt x="219" y="28"/>
                      </a:lnTo>
                      <a:lnTo>
                        <a:pt x="223" y="28"/>
                      </a:lnTo>
                      <a:lnTo>
                        <a:pt x="226" y="27"/>
                      </a:lnTo>
                      <a:lnTo>
                        <a:pt x="230" y="27"/>
                      </a:lnTo>
                      <a:lnTo>
                        <a:pt x="236" y="25"/>
                      </a:lnTo>
                      <a:lnTo>
                        <a:pt x="240" y="24"/>
                      </a:lnTo>
                      <a:lnTo>
                        <a:pt x="243" y="23"/>
                      </a:lnTo>
                      <a:lnTo>
                        <a:pt x="248" y="23"/>
                      </a:lnTo>
                      <a:lnTo>
                        <a:pt x="252" y="24"/>
                      </a:lnTo>
                      <a:lnTo>
                        <a:pt x="257" y="26"/>
                      </a:lnTo>
                      <a:lnTo>
                        <a:pt x="261" y="27"/>
                      </a:lnTo>
                      <a:lnTo>
                        <a:pt x="270" y="30"/>
                      </a:lnTo>
                      <a:lnTo>
                        <a:pt x="275" y="31"/>
                      </a:lnTo>
                      <a:lnTo>
                        <a:pt x="279" y="32"/>
                      </a:lnTo>
                      <a:lnTo>
                        <a:pt x="284" y="31"/>
                      </a:lnTo>
                      <a:lnTo>
                        <a:pt x="289" y="31"/>
                      </a:lnTo>
                      <a:lnTo>
                        <a:pt x="300" y="28"/>
                      </a:lnTo>
                      <a:lnTo>
                        <a:pt x="310" y="25"/>
                      </a:lnTo>
                      <a:lnTo>
                        <a:pt x="315" y="24"/>
                      </a:lnTo>
                      <a:lnTo>
                        <a:pt x="320" y="23"/>
                      </a:lnTo>
                      <a:lnTo>
                        <a:pt x="325" y="23"/>
                      </a:lnTo>
                      <a:lnTo>
                        <a:pt x="330" y="24"/>
                      </a:lnTo>
                      <a:lnTo>
                        <a:pt x="332" y="25"/>
                      </a:lnTo>
                      <a:lnTo>
                        <a:pt x="334" y="26"/>
                      </a:lnTo>
                      <a:lnTo>
                        <a:pt x="336" y="28"/>
                      </a:lnTo>
                      <a:lnTo>
                        <a:pt x="336" y="31"/>
                      </a:lnTo>
                      <a:lnTo>
                        <a:pt x="336" y="32"/>
                      </a:lnTo>
                      <a:lnTo>
                        <a:pt x="336" y="34"/>
                      </a:lnTo>
                      <a:lnTo>
                        <a:pt x="335" y="35"/>
                      </a:lnTo>
                      <a:lnTo>
                        <a:pt x="334" y="36"/>
                      </a:lnTo>
                      <a:lnTo>
                        <a:pt x="330" y="40"/>
                      </a:lnTo>
                      <a:lnTo>
                        <a:pt x="327" y="42"/>
                      </a:lnTo>
                      <a:lnTo>
                        <a:pt x="326" y="45"/>
                      </a:lnTo>
                      <a:lnTo>
                        <a:pt x="325" y="46"/>
                      </a:lnTo>
                      <a:lnTo>
                        <a:pt x="325" y="48"/>
                      </a:lnTo>
                      <a:lnTo>
                        <a:pt x="325" y="49"/>
                      </a:lnTo>
                      <a:lnTo>
                        <a:pt x="325" y="51"/>
                      </a:lnTo>
                      <a:lnTo>
                        <a:pt x="327" y="55"/>
                      </a:lnTo>
                      <a:lnTo>
                        <a:pt x="329" y="57"/>
                      </a:lnTo>
                      <a:lnTo>
                        <a:pt x="335" y="61"/>
                      </a:lnTo>
                      <a:lnTo>
                        <a:pt x="342" y="65"/>
                      </a:lnTo>
                      <a:lnTo>
                        <a:pt x="345" y="68"/>
                      </a:lnTo>
                      <a:lnTo>
                        <a:pt x="347" y="71"/>
                      </a:lnTo>
                      <a:lnTo>
                        <a:pt x="348" y="74"/>
                      </a:lnTo>
                      <a:lnTo>
                        <a:pt x="349" y="77"/>
                      </a:lnTo>
                      <a:lnTo>
                        <a:pt x="350" y="82"/>
                      </a:lnTo>
                      <a:lnTo>
                        <a:pt x="351" y="84"/>
                      </a:lnTo>
                      <a:lnTo>
                        <a:pt x="353" y="85"/>
                      </a:lnTo>
                      <a:lnTo>
                        <a:pt x="355" y="87"/>
                      </a:lnTo>
                      <a:lnTo>
                        <a:pt x="359" y="88"/>
                      </a:lnTo>
                      <a:lnTo>
                        <a:pt x="366" y="91"/>
                      </a:lnTo>
                      <a:lnTo>
                        <a:pt x="373" y="93"/>
                      </a:lnTo>
                      <a:lnTo>
                        <a:pt x="375" y="95"/>
                      </a:lnTo>
                      <a:lnTo>
                        <a:pt x="378" y="97"/>
                      </a:lnTo>
                      <a:lnTo>
                        <a:pt x="381" y="99"/>
                      </a:lnTo>
                      <a:lnTo>
                        <a:pt x="383" y="102"/>
                      </a:lnTo>
                      <a:lnTo>
                        <a:pt x="387" y="108"/>
                      </a:lnTo>
                      <a:lnTo>
                        <a:pt x="391" y="115"/>
                      </a:lnTo>
                      <a:lnTo>
                        <a:pt x="393" y="118"/>
                      </a:lnTo>
                      <a:lnTo>
                        <a:pt x="396" y="121"/>
                      </a:lnTo>
                      <a:lnTo>
                        <a:pt x="398" y="123"/>
                      </a:lnTo>
                      <a:lnTo>
                        <a:pt x="401" y="125"/>
                      </a:lnTo>
                      <a:lnTo>
                        <a:pt x="406" y="126"/>
                      </a:lnTo>
                      <a:lnTo>
                        <a:pt x="411" y="128"/>
                      </a:lnTo>
                      <a:lnTo>
                        <a:pt x="421" y="130"/>
                      </a:lnTo>
                      <a:lnTo>
                        <a:pt x="425" y="131"/>
                      </a:lnTo>
                      <a:lnTo>
                        <a:pt x="428" y="132"/>
                      </a:lnTo>
                      <a:lnTo>
                        <a:pt x="431" y="134"/>
                      </a:lnTo>
                      <a:lnTo>
                        <a:pt x="431" y="135"/>
                      </a:lnTo>
                      <a:lnTo>
                        <a:pt x="431" y="136"/>
                      </a:lnTo>
                      <a:lnTo>
                        <a:pt x="429" y="141"/>
                      </a:lnTo>
                      <a:lnTo>
                        <a:pt x="426" y="146"/>
                      </a:lnTo>
                      <a:lnTo>
                        <a:pt x="424" y="151"/>
                      </a:lnTo>
                      <a:lnTo>
                        <a:pt x="422" y="156"/>
                      </a:lnTo>
                      <a:lnTo>
                        <a:pt x="420" y="163"/>
                      </a:lnTo>
                      <a:lnTo>
                        <a:pt x="420" y="167"/>
                      </a:lnTo>
                      <a:lnTo>
                        <a:pt x="420" y="171"/>
                      </a:lnTo>
                      <a:lnTo>
                        <a:pt x="422" y="186"/>
                      </a:lnTo>
                      <a:lnTo>
                        <a:pt x="422" y="195"/>
                      </a:lnTo>
                      <a:lnTo>
                        <a:pt x="423" y="207"/>
                      </a:lnTo>
                      <a:lnTo>
                        <a:pt x="424" y="219"/>
                      </a:lnTo>
                      <a:lnTo>
                        <a:pt x="425" y="224"/>
                      </a:lnTo>
                      <a:lnTo>
                        <a:pt x="427" y="227"/>
                      </a:lnTo>
                      <a:lnTo>
                        <a:pt x="431" y="231"/>
                      </a:lnTo>
                      <a:lnTo>
                        <a:pt x="435" y="235"/>
                      </a:lnTo>
                      <a:lnTo>
                        <a:pt x="444" y="242"/>
                      </a:lnTo>
                      <a:lnTo>
                        <a:pt x="447" y="245"/>
                      </a:lnTo>
                      <a:lnTo>
                        <a:pt x="449" y="247"/>
                      </a:lnTo>
                      <a:lnTo>
                        <a:pt x="450" y="250"/>
                      </a:lnTo>
                      <a:lnTo>
                        <a:pt x="450" y="251"/>
                      </a:lnTo>
                      <a:lnTo>
                        <a:pt x="449" y="252"/>
                      </a:lnTo>
                      <a:lnTo>
                        <a:pt x="446" y="256"/>
                      </a:lnTo>
                      <a:close/>
                    </a:path>
                  </a:pathLst>
                </a:custGeom>
                <a:solidFill>
                  <a:srgbClr val="FF99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96" name="Freeform 760"/>
                <p:cNvSpPr>
                  <a:spLocks/>
                </p:cNvSpPr>
                <p:nvPr/>
              </p:nvSpPr>
              <p:spPr bwMode="auto">
                <a:xfrm>
                  <a:off x="2596" y="2172"/>
                  <a:ext cx="17" cy="23"/>
                </a:xfrm>
                <a:custGeom>
                  <a:avLst/>
                  <a:gdLst>
                    <a:gd name="T0" fmla="*/ 17 w 17"/>
                    <a:gd name="T1" fmla="*/ 4 h 23"/>
                    <a:gd name="T2" fmla="*/ 14 w 17"/>
                    <a:gd name="T3" fmla="*/ 8 h 23"/>
                    <a:gd name="T4" fmla="*/ 12 w 17"/>
                    <a:gd name="T5" fmla="*/ 12 h 23"/>
                    <a:gd name="T6" fmla="*/ 10 w 17"/>
                    <a:gd name="T7" fmla="*/ 17 h 23"/>
                    <a:gd name="T8" fmla="*/ 8 w 17"/>
                    <a:gd name="T9" fmla="*/ 23 h 23"/>
                    <a:gd name="T10" fmla="*/ 0 w 17"/>
                    <a:gd name="T11" fmla="*/ 21 h 23"/>
                    <a:gd name="T12" fmla="*/ 2 w 17"/>
                    <a:gd name="T13" fmla="*/ 14 h 23"/>
                    <a:gd name="T14" fmla="*/ 4 w 17"/>
                    <a:gd name="T15" fmla="*/ 9 h 23"/>
                    <a:gd name="T16" fmla="*/ 7 w 17"/>
                    <a:gd name="T17" fmla="*/ 4 h 23"/>
                    <a:gd name="T18" fmla="*/ 11 w 17"/>
                    <a:gd name="T19" fmla="*/ 0 h 23"/>
                    <a:gd name="T20" fmla="*/ 17 w 17"/>
                    <a:gd name="T21" fmla="*/ 4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3"/>
                    <a:gd name="T35" fmla="*/ 17 w 17"/>
                    <a:gd name="T36" fmla="*/ 23 h 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3">
                      <a:moveTo>
                        <a:pt x="17" y="4"/>
                      </a:moveTo>
                      <a:lnTo>
                        <a:pt x="14" y="8"/>
                      </a:lnTo>
                      <a:lnTo>
                        <a:pt x="12" y="12"/>
                      </a:lnTo>
                      <a:lnTo>
                        <a:pt x="10" y="17"/>
                      </a:lnTo>
                      <a:lnTo>
                        <a:pt x="8" y="23"/>
                      </a:lnTo>
                      <a:lnTo>
                        <a:pt x="0" y="21"/>
                      </a:lnTo>
                      <a:lnTo>
                        <a:pt x="2" y="14"/>
                      </a:lnTo>
                      <a:lnTo>
                        <a:pt x="4" y="9"/>
                      </a:lnTo>
                      <a:lnTo>
                        <a:pt x="7" y="4"/>
                      </a:lnTo>
                      <a:lnTo>
                        <a:pt x="11" y="0"/>
                      </a:lnTo>
                      <a:lnTo>
                        <a:pt x="17" y="4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97" name="Freeform 761"/>
                <p:cNvSpPr>
                  <a:spLocks/>
                </p:cNvSpPr>
                <p:nvPr/>
              </p:nvSpPr>
              <p:spPr bwMode="auto">
                <a:xfrm>
                  <a:off x="2588" y="2192"/>
                  <a:ext cx="16" cy="40"/>
                </a:xfrm>
                <a:custGeom>
                  <a:avLst/>
                  <a:gdLst>
                    <a:gd name="T0" fmla="*/ 16 w 16"/>
                    <a:gd name="T1" fmla="*/ 3 h 40"/>
                    <a:gd name="T2" fmla="*/ 14 w 16"/>
                    <a:gd name="T3" fmla="*/ 8 h 40"/>
                    <a:gd name="T4" fmla="*/ 12 w 16"/>
                    <a:gd name="T5" fmla="*/ 13 h 40"/>
                    <a:gd name="T6" fmla="*/ 10 w 16"/>
                    <a:gd name="T7" fmla="*/ 17 h 40"/>
                    <a:gd name="T8" fmla="*/ 8 w 16"/>
                    <a:gd name="T9" fmla="*/ 21 h 40"/>
                    <a:gd name="T10" fmla="*/ 8 w 16"/>
                    <a:gd name="T11" fmla="*/ 25 h 40"/>
                    <a:gd name="T12" fmla="*/ 7 w 16"/>
                    <a:gd name="T13" fmla="*/ 28 h 40"/>
                    <a:gd name="T14" fmla="*/ 9 w 16"/>
                    <a:gd name="T15" fmla="*/ 31 h 40"/>
                    <a:gd name="T16" fmla="*/ 10 w 16"/>
                    <a:gd name="T17" fmla="*/ 33 h 40"/>
                    <a:gd name="T18" fmla="*/ 11 w 16"/>
                    <a:gd name="T19" fmla="*/ 34 h 40"/>
                    <a:gd name="T20" fmla="*/ 6 w 16"/>
                    <a:gd name="T21" fmla="*/ 40 h 40"/>
                    <a:gd name="T22" fmla="*/ 4 w 16"/>
                    <a:gd name="T23" fmla="*/ 38 h 40"/>
                    <a:gd name="T24" fmla="*/ 1 w 16"/>
                    <a:gd name="T25" fmla="*/ 35 h 40"/>
                    <a:gd name="T26" fmla="*/ 0 w 16"/>
                    <a:gd name="T27" fmla="*/ 30 h 40"/>
                    <a:gd name="T28" fmla="*/ 0 w 16"/>
                    <a:gd name="T29" fmla="*/ 24 h 40"/>
                    <a:gd name="T30" fmla="*/ 1 w 16"/>
                    <a:gd name="T31" fmla="*/ 19 h 40"/>
                    <a:gd name="T32" fmla="*/ 3 w 16"/>
                    <a:gd name="T33" fmla="*/ 14 h 40"/>
                    <a:gd name="T34" fmla="*/ 5 w 16"/>
                    <a:gd name="T35" fmla="*/ 9 h 40"/>
                    <a:gd name="T36" fmla="*/ 7 w 16"/>
                    <a:gd name="T37" fmla="*/ 5 h 40"/>
                    <a:gd name="T38" fmla="*/ 8 w 16"/>
                    <a:gd name="T39" fmla="*/ 0 h 40"/>
                    <a:gd name="T40" fmla="*/ 16 w 16"/>
                    <a:gd name="T41" fmla="*/ 3 h 4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6"/>
                    <a:gd name="T64" fmla="*/ 0 h 40"/>
                    <a:gd name="T65" fmla="*/ 16 w 16"/>
                    <a:gd name="T66" fmla="*/ 40 h 4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6" h="40">
                      <a:moveTo>
                        <a:pt x="16" y="3"/>
                      </a:moveTo>
                      <a:lnTo>
                        <a:pt x="14" y="8"/>
                      </a:lnTo>
                      <a:lnTo>
                        <a:pt x="12" y="13"/>
                      </a:lnTo>
                      <a:lnTo>
                        <a:pt x="10" y="17"/>
                      </a:lnTo>
                      <a:lnTo>
                        <a:pt x="8" y="21"/>
                      </a:lnTo>
                      <a:lnTo>
                        <a:pt x="8" y="25"/>
                      </a:lnTo>
                      <a:lnTo>
                        <a:pt x="7" y="28"/>
                      </a:lnTo>
                      <a:lnTo>
                        <a:pt x="9" y="31"/>
                      </a:lnTo>
                      <a:lnTo>
                        <a:pt x="10" y="33"/>
                      </a:lnTo>
                      <a:lnTo>
                        <a:pt x="11" y="34"/>
                      </a:lnTo>
                      <a:lnTo>
                        <a:pt x="6" y="40"/>
                      </a:lnTo>
                      <a:lnTo>
                        <a:pt x="4" y="38"/>
                      </a:lnTo>
                      <a:lnTo>
                        <a:pt x="1" y="35"/>
                      </a:lnTo>
                      <a:lnTo>
                        <a:pt x="0" y="30"/>
                      </a:lnTo>
                      <a:lnTo>
                        <a:pt x="0" y="24"/>
                      </a:lnTo>
                      <a:lnTo>
                        <a:pt x="1" y="19"/>
                      </a:lnTo>
                      <a:lnTo>
                        <a:pt x="3" y="14"/>
                      </a:lnTo>
                      <a:lnTo>
                        <a:pt x="5" y="9"/>
                      </a:lnTo>
                      <a:lnTo>
                        <a:pt x="7" y="5"/>
                      </a:lnTo>
                      <a:lnTo>
                        <a:pt x="8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98" name="Freeform 762"/>
                <p:cNvSpPr>
                  <a:spLocks/>
                </p:cNvSpPr>
                <p:nvPr/>
              </p:nvSpPr>
              <p:spPr bwMode="auto">
                <a:xfrm>
                  <a:off x="2596" y="2192"/>
                  <a:ext cx="8" cy="3"/>
                </a:xfrm>
                <a:custGeom>
                  <a:avLst/>
                  <a:gdLst>
                    <a:gd name="T0" fmla="*/ 8 w 8"/>
                    <a:gd name="T1" fmla="*/ 3 h 3"/>
                    <a:gd name="T2" fmla="*/ 0 w 8"/>
                    <a:gd name="T3" fmla="*/ 0 h 3"/>
                    <a:gd name="T4" fmla="*/ 0 w 8"/>
                    <a:gd name="T5" fmla="*/ 1 h 3"/>
                    <a:gd name="T6" fmla="*/ 8 w 8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3"/>
                    <a:gd name="T14" fmla="*/ 8 w 8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3">
                      <a:moveTo>
                        <a:pt x="8" y="3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99" name="Freeform 763"/>
                <p:cNvSpPr>
                  <a:spLocks/>
                </p:cNvSpPr>
                <p:nvPr/>
              </p:nvSpPr>
              <p:spPr bwMode="auto">
                <a:xfrm>
                  <a:off x="2594" y="2226"/>
                  <a:ext cx="24" cy="19"/>
                </a:xfrm>
                <a:custGeom>
                  <a:avLst/>
                  <a:gdLst>
                    <a:gd name="T0" fmla="*/ 5 w 24"/>
                    <a:gd name="T1" fmla="*/ 0 h 19"/>
                    <a:gd name="T2" fmla="*/ 9 w 24"/>
                    <a:gd name="T3" fmla="*/ 3 h 19"/>
                    <a:gd name="T4" fmla="*/ 14 w 24"/>
                    <a:gd name="T5" fmla="*/ 6 h 19"/>
                    <a:gd name="T6" fmla="*/ 18 w 24"/>
                    <a:gd name="T7" fmla="*/ 8 h 19"/>
                    <a:gd name="T8" fmla="*/ 20 w 24"/>
                    <a:gd name="T9" fmla="*/ 10 h 19"/>
                    <a:gd name="T10" fmla="*/ 22 w 24"/>
                    <a:gd name="T11" fmla="*/ 13 h 19"/>
                    <a:gd name="T12" fmla="*/ 24 w 24"/>
                    <a:gd name="T13" fmla="*/ 16 h 19"/>
                    <a:gd name="T14" fmla="*/ 16 w 24"/>
                    <a:gd name="T15" fmla="*/ 19 h 19"/>
                    <a:gd name="T16" fmla="*/ 15 w 24"/>
                    <a:gd name="T17" fmla="*/ 17 h 19"/>
                    <a:gd name="T18" fmla="*/ 14 w 24"/>
                    <a:gd name="T19" fmla="*/ 16 h 19"/>
                    <a:gd name="T20" fmla="*/ 13 w 24"/>
                    <a:gd name="T21" fmla="*/ 14 h 19"/>
                    <a:gd name="T22" fmla="*/ 10 w 24"/>
                    <a:gd name="T23" fmla="*/ 13 h 19"/>
                    <a:gd name="T24" fmla="*/ 5 w 24"/>
                    <a:gd name="T25" fmla="*/ 10 h 19"/>
                    <a:gd name="T26" fmla="*/ 0 w 24"/>
                    <a:gd name="T27" fmla="*/ 6 h 19"/>
                    <a:gd name="T28" fmla="*/ 5 w 24"/>
                    <a:gd name="T29" fmla="*/ 0 h 1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4"/>
                    <a:gd name="T46" fmla="*/ 0 h 19"/>
                    <a:gd name="T47" fmla="*/ 24 w 24"/>
                    <a:gd name="T48" fmla="*/ 19 h 1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4" h="19">
                      <a:moveTo>
                        <a:pt x="5" y="0"/>
                      </a:moveTo>
                      <a:lnTo>
                        <a:pt x="9" y="3"/>
                      </a:lnTo>
                      <a:lnTo>
                        <a:pt x="14" y="6"/>
                      </a:lnTo>
                      <a:lnTo>
                        <a:pt x="18" y="8"/>
                      </a:lnTo>
                      <a:lnTo>
                        <a:pt x="20" y="10"/>
                      </a:lnTo>
                      <a:lnTo>
                        <a:pt x="22" y="13"/>
                      </a:lnTo>
                      <a:lnTo>
                        <a:pt x="24" y="16"/>
                      </a:lnTo>
                      <a:lnTo>
                        <a:pt x="16" y="19"/>
                      </a:lnTo>
                      <a:lnTo>
                        <a:pt x="15" y="17"/>
                      </a:lnTo>
                      <a:lnTo>
                        <a:pt x="14" y="16"/>
                      </a:lnTo>
                      <a:lnTo>
                        <a:pt x="13" y="14"/>
                      </a:lnTo>
                      <a:lnTo>
                        <a:pt x="10" y="13"/>
                      </a:lnTo>
                      <a:lnTo>
                        <a:pt x="5" y="10"/>
                      </a:lnTo>
                      <a:lnTo>
                        <a:pt x="0" y="6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00" name="Freeform 764"/>
                <p:cNvSpPr>
                  <a:spLocks/>
                </p:cNvSpPr>
                <p:nvPr/>
              </p:nvSpPr>
              <p:spPr bwMode="auto">
                <a:xfrm>
                  <a:off x="2594" y="2226"/>
                  <a:ext cx="5" cy="6"/>
                </a:xfrm>
                <a:custGeom>
                  <a:avLst/>
                  <a:gdLst>
                    <a:gd name="T0" fmla="*/ 0 w 5"/>
                    <a:gd name="T1" fmla="*/ 6 h 6"/>
                    <a:gd name="T2" fmla="*/ 5 w 5"/>
                    <a:gd name="T3" fmla="*/ 0 h 6"/>
                    <a:gd name="T4" fmla="*/ 0 w 5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6"/>
                    <a:gd name="T11" fmla="*/ 5 w 5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6">
                      <a:moveTo>
                        <a:pt x="0" y="6"/>
                      </a:move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01" name="Freeform 765"/>
                <p:cNvSpPr>
                  <a:spLocks/>
                </p:cNvSpPr>
                <p:nvPr/>
              </p:nvSpPr>
              <p:spPr bwMode="auto">
                <a:xfrm>
                  <a:off x="2591" y="2244"/>
                  <a:ext cx="27" cy="16"/>
                </a:xfrm>
                <a:custGeom>
                  <a:avLst/>
                  <a:gdLst>
                    <a:gd name="T0" fmla="*/ 27 w 27"/>
                    <a:gd name="T1" fmla="*/ 0 h 16"/>
                    <a:gd name="T2" fmla="*/ 27 w 27"/>
                    <a:gd name="T3" fmla="*/ 4 h 16"/>
                    <a:gd name="T4" fmla="*/ 26 w 27"/>
                    <a:gd name="T5" fmla="*/ 7 h 16"/>
                    <a:gd name="T6" fmla="*/ 24 w 27"/>
                    <a:gd name="T7" fmla="*/ 9 h 16"/>
                    <a:gd name="T8" fmla="*/ 23 w 27"/>
                    <a:gd name="T9" fmla="*/ 11 h 16"/>
                    <a:gd name="T10" fmla="*/ 20 w 27"/>
                    <a:gd name="T11" fmla="*/ 12 h 16"/>
                    <a:gd name="T12" fmla="*/ 16 w 27"/>
                    <a:gd name="T13" fmla="*/ 14 h 16"/>
                    <a:gd name="T14" fmla="*/ 8 w 27"/>
                    <a:gd name="T15" fmla="*/ 15 h 16"/>
                    <a:gd name="T16" fmla="*/ 1 w 27"/>
                    <a:gd name="T17" fmla="*/ 16 h 16"/>
                    <a:gd name="T18" fmla="*/ 0 w 27"/>
                    <a:gd name="T19" fmla="*/ 9 h 16"/>
                    <a:gd name="T20" fmla="*/ 7 w 27"/>
                    <a:gd name="T21" fmla="*/ 8 h 16"/>
                    <a:gd name="T22" fmla="*/ 14 w 27"/>
                    <a:gd name="T23" fmla="*/ 6 h 16"/>
                    <a:gd name="T24" fmla="*/ 17 w 27"/>
                    <a:gd name="T25" fmla="*/ 5 h 16"/>
                    <a:gd name="T26" fmla="*/ 18 w 27"/>
                    <a:gd name="T27" fmla="*/ 5 h 16"/>
                    <a:gd name="T28" fmla="*/ 18 w 27"/>
                    <a:gd name="T29" fmla="*/ 4 h 16"/>
                    <a:gd name="T30" fmla="*/ 19 w 27"/>
                    <a:gd name="T31" fmla="*/ 3 h 16"/>
                    <a:gd name="T32" fmla="*/ 19 w 27"/>
                    <a:gd name="T33" fmla="*/ 3 h 16"/>
                    <a:gd name="T34" fmla="*/ 19 w 27"/>
                    <a:gd name="T35" fmla="*/ 0 h 16"/>
                    <a:gd name="T36" fmla="*/ 27 w 27"/>
                    <a:gd name="T37" fmla="*/ 0 h 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7"/>
                    <a:gd name="T58" fmla="*/ 0 h 16"/>
                    <a:gd name="T59" fmla="*/ 27 w 27"/>
                    <a:gd name="T60" fmla="*/ 16 h 1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7" h="16">
                      <a:moveTo>
                        <a:pt x="27" y="0"/>
                      </a:moveTo>
                      <a:lnTo>
                        <a:pt x="27" y="4"/>
                      </a:lnTo>
                      <a:lnTo>
                        <a:pt x="26" y="7"/>
                      </a:lnTo>
                      <a:lnTo>
                        <a:pt x="24" y="9"/>
                      </a:lnTo>
                      <a:lnTo>
                        <a:pt x="23" y="11"/>
                      </a:lnTo>
                      <a:lnTo>
                        <a:pt x="20" y="12"/>
                      </a:lnTo>
                      <a:lnTo>
                        <a:pt x="16" y="14"/>
                      </a:lnTo>
                      <a:lnTo>
                        <a:pt x="8" y="15"/>
                      </a:lnTo>
                      <a:lnTo>
                        <a:pt x="1" y="16"/>
                      </a:lnTo>
                      <a:lnTo>
                        <a:pt x="0" y="9"/>
                      </a:lnTo>
                      <a:lnTo>
                        <a:pt x="7" y="8"/>
                      </a:lnTo>
                      <a:lnTo>
                        <a:pt x="14" y="6"/>
                      </a:lnTo>
                      <a:lnTo>
                        <a:pt x="17" y="5"/>
                      </a:lnTo>
                      <a:lnTo>
                        <a:pt x="18" y="5"/>
                      </a:lnTo>
                      <a:lnTo>
                        <a:pt x="18" y="4"/>
                      </a:lnTo>
                      <a:lnTo>
                        <a:pt x="19" y="3"/>
                      </a:lnTo>
                      <a:lnTo>
                        <a:pt x="19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02" name="Freeform 766"/>
                <p:cNvSpPr>
                  <a:spLocks/>
                </p:cNvSpPr>
                <p:nvPr/>
              </p:nvSpPr>
              <p:spPr bwMode="auto">
                <a:xfrm>
                  <a:off x="2610" y="2242"/>
                  <a:ext cx="8" cy="3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2 h 3"/>
                    <a:gd name="T4" fmla="*/ 0 w 8"/>
                    <a:gd name="T5" fmla="*/ 2 h 3"/>
                    <a:gd name="T6" fmla="*/ 0 w 8"/>
                    <a:gd name="T7" fmla="*/ 3 h 3"/>
                    <a:gd name="T8" fmla="*/ 8 w 8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8" y="0"/>
                      </a:moveTo>
                      <a:lnTo>
                        <a:pt x="8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03" name="Freeform 767"/>
                <p:cNvSpPr>
                  <a:spLocks/>
                </p:cNvSpPr>
                <p:nvPr/>
              </p:nvSpPr>
              <p:spPr bwMode="auto">
                <a:xfrm>
                  <a:off x="2568" y="2253"/>
                  <a:ext cx="25" cy="23"/>
                </a:xfrm>
                <a:custGeom>
                  <a:avLst/>
                  <a:gdLst>
                    <a:gd name="T0" fmla="*/ 25 w 25"/>
                    <a:gd name="T1" fmla="*/ 7 h 23"/>
                    <a:gd name="T2" fmla="*/ 21 w 25"/>
                    <a:gd name="T3" fmla="*/ 8 h 23"/>
                    <a:gd name="T4" fmla="*/ 19 w 25"/>
                    <a:gd name="T5" fmla="*/ 9 h 23"/>
                    <a:gd name="T6" fmla="*/ 17 w 25"/>
                    <a:gd name="T7" fmla="*/ 11 h 23"/>
                    <a:gd name="T8" fmla="*/ 15 w 25"/>
                    <a:gd name="T9" fmla="*/ 12 h 23"/>
                    <a:gd name="T10" fmla="*/ 11 w 25"/>
                    <a:gd name="T11" fmla="*/ 17 h 23"/>
                    <a:gd name="T12" fmla="*/ 7 w 25"/>
                    <a:gd name="T13" fmla="*/ 23 h 23"/>
                    <a:gd name="T14" fmla="*/ 0 w 25"/>
                    <a:gd name="T15" fmla="*/ 19 h 23"/>
                    <a:gd name="T16" fmla="*/ 5 w 25"/>
                    <a:gd name="T17" fmla="*/ 12 h 23"/>
                    <a:gd name="T18" fmla="*/ 9 w 25"/>
                    <a:gd name="T19" fmla="*/ 7 h 23"/>
                    <a:gd name="T20" fmla="*/ 12 w 25"/>
                    <a:gd name="T21" fmla="*/ 4 h 23"/>
                    <a:gd name="T22" fmla="*/ 15 w 25"/>
                    <a:gd name="T23" fmla="*/ 2 h 23"/>
                    <a:gd name="T24" fmla="*/ 18 w 25"/>
                    <a:gd name="T25" fmla="*/ 1 h 23"/>
                    <a:gd name="T26" fmla="*/ 22 w 25"/>
                    <a:gd name="T27" fmla="*/ 0 h 23"/>
                    <a:gd name="T28" fmla="*/ 25 w 25"/>
                    <a:gd name="T29" fmla="*/ 7 h 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5"/>
                    <a:gd name="T46" fmla="*/ 0 h 23"/>
                    <a:gd name="T47" fmla="*/ 25 w 25"/>
                    <a:gd name="T48" fmla="*/ 23 h 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5" h="23">
                      <a:moveTo>
                        <a:pt x="25" y="7"/>
                      </a:moveTo>
                      <a:lnTo>
                        <a:pt x="21" y="8"/>
                      </a:lnTo>
                      <a:lnTo>
                        <a:pt x="19" y="9"/>
                      </a:lnTo>
                      <a:lnTo>
                        <a:pt x="17" y="11"/>
                      </a:lnTo>
                      <a:lnTo>
                        <a:pt x="15" y="12"/>
                      </a:lnTo>
                      <a:lnTo>
                        <a:pt x="11" y="17"/>
                      </a:lnTo>
                      <a:lnTo>
                        <a:pt x="7" y="23"/>
                      </a:lnTo>
                      <a:lnTo>
                        <a:pt x="0" y="19"/>
                      </a:lnTo>
                      <a:lnTo>
                        <a:pt x="5" y="12"/>
                      </a:lnTo>
                      <a:lnTo>
                        <a:pt x="9" y="7"/>
                      </a:lnTo>
                      <a:lnTo>
                        <a:pt x="12" y="4"/>
                      </a:lnTo>
                      <a:lnTo>
                        <a:pt x="15" y="2"/>
                      </a:lnTo>
                      <a:lnTo>
                        <a:pt x="18" y="1"/>
                      </a:lnTo>
                      <a:lnTo>
                        <a:pt x="22" y="0"/>
                      </a:lnTo>
                      <a:lnTo>
                        <a:pt x="25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04" name="Freeform 768"/>
                <p:cNvSpPr>
                  <a:spLocks/>
                </p:cNvSpPr>
                <p:nvPr/>
              </p:nvSpPr>
              <p:spPr bwMode="auto">
                <a:xfrm>
                  <a:off x="2590" y="2253"/>
                  <a:ext cx="3" cy="7"/>
                </a:xfrm>
                <a:custGeom>
                  <a:avLst/>
                  <a:gdLst>
                    <a:gd name="T0" fmla="*/ 1 w 3"/>
                    <a:gd name="T1" fmla="*/ 0 h 7"/>
                    <a:gd name="T2" fmla="*/ 0 w 3"/>
                    <a:gd name="T3" fmla="*/ 0 h 7"/>
                    <a:gd name="T4" fmla="*/ 3 w 3"/>
                    <a:gd name="T5" fmla="*/ 7 h 7"/>
                    <a:gd name="T6" fmla="*/ 2 w 3"/>
                    <a:gd name="T7" fmla="*/ 7 h 7"/>
                    <a:gd name="T8" fmla="*/ 1 w 3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7"/>
                    <a:gd name="T17" fmla="*/ 3 w 3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7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05" name="Freeform 769"/>
                <p:cNvSpPr>
                  <a:spLocks/>
                </p:cNvSpPr>
                <p:nvPr/>
              </p:nvSpPr>
              <p:spPr bwMode="auto">
                <a:xfrm>
                  <a:off x="2550" y="2271"/>
                  <a:ext cx="25" cy="24"/>
                </a:xfrm>
                <a:custGeom>
                  <a:avLst/>
                  <a:gdLst>
                    <a:gd name="T0" fmla="*/ 25 w 25"/>
                    <a:gd name="T1" fmla="*/ 5 h 24"/>
                    <a:gd name="T2" fmla="*/ 20 w 25"/>
                    <a:gd name="T3" fmla="*/ 10 h 24"/>
                    <a:gd name="T4" fmla="*/ 15 w 25"/>
                    <a:gd name="T5" fmla="*/ 15 h 24"/>
                    <a:gd name="T6" fmla="*/ 10 w 25"/>
                    <a:gd name="T7" fmla="*/ 20 h 24"/>
                    <a:gd name="T8" fmla="*/ 8 w 25"/>
                    <a:gd name="T9" fmla="*/ 22 h 24"/>
                    <a:gd name="T10" fmla="*/ 6 w 25"/>
                    <a:gd name="T11" fmla="*/ 24 h 24"/>
                    <a:gd name="T12" fmla="*/ 0 w 25"/>
                    <a:gd name="T13" fmla="*/ 20 h 24"/>
                    <a:gd name="T14" fmla="*/ 2 w 25"/>
                    <a:gd name="T15" fmla="*/ 17 h 24"/>
                    <a:gd name="T16" fmla="*/ 5 w 25"/>
                    <a:gd name="T17" fmla="*/ 14 h 24"/>
                    <a:gd name="T18" fmla="*/ 10 w 25"/>
                    <a:gd name="T19" fmla="*/ 9 h 24"/>
                    <a:gd name="T20" fmla="*/ 15 w 25"/>
                    <a:gd name="T21" fmla="*/ 5 h 24"/>
                    <a:gd name="T22" fmla="*/ 19 w 25"/>
                    <a:gd name="T23" fmla="*/ 0 h 24"/>
                    <a:gd name="T24" fmla="*/ 25 w 25"/>
                    <a:gd name="T25" fmla="*/ 5 h 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5"/>
                    <a:gd name="T40" fmla="*/ 0 h 24"/>
                    <a:gd name="T41" fmla="*/ 25 w 25"/>
                    <a:gd name="T42" fmla="*/ 24 h 2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5" h="24">
                      <a:moveTo>
                        <a:pt x="25" y="5"/>
                      </a:moveTo>
                      <a:lnTo>
                        <a:pt x="20" y="10"/>
                      </a:lnTo>
                      <a:lnTo>
                        <a:pt x="15" y="15"/>
                      </a:lnTo>
                      <a:lnTo>
                        <a:pt x="10" y="20"/>
                      </a:lnTo>
                      <a:lnTo>
                        <a:pt x="8" y="22"/>
                      </a:lnTo>
                      <a:lnTo>
                        <a:pt x="6" y="24"/>
                      </a:lnTo>
                      <a:lnTo>
                        <a:pt x="0" y="20"/>
                      </a:lnTo>
                      <a:lnTo>
                        <a:pt x="2" y="17"/>
                      </a:lnTo>
                      <a:lnTo>
                        <a:pt x="5" y="14"/>
                      </a:lnTo>
                      <a:lnTo>
                        <a:pt x="10" y="9"/>
                      </a:lnTo>
                      <a:lnTo>
                        <a:pt x="15" y="5"/>
                      </a:lnTo>
                      <a:lnTo>
                        <a:pt x="19" y="0"/>
                      </a:lnTo>
                      <a:lnTo>
                        <a:pt x="25" y="5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06" name="Freeform 770"/>
                <p:cNvSpPr>
                  <a:spLocks/>
                </p:cNvSpPr>
                <p:nvPr/>
              </p:nvSpPr>
              <p:spPr bwMode="auto">
                <a:xfrm>
                  <a:off x="2568" y="2271"/>
                  <a:ext cx="7" cy="5"/>
                </a:xfrm>
                <a:custGeom>
                  <a:avLst/>
                  <a:gdLst>
                    <a:gd name="T0" fmla="*/ 7 w 7"/>
                    <a:gd name="T1" fmla="*/ 5 h 5"/>
                    <a:gd name="T2" fmla="*/ 1 w 7"/>
                    <a:gd name="T3" fmla="*/ 0 h 5"/>
                    <a:gd name="T4" fmla="*/ 0 w 7"/>
                    <a:gd name="T5" fmla="*/ 1 h 5"/>
                    <a:gd name="T6" fmla="*/ 7 w 7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5"/>
                    <a:gd name="T14" fmla="*/ 7 w 7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5">
                      <a:moveTo>
                        <a:pt x="7" y="5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07" name="Freeform 771"/>
                <p:cNvSpPr>
                  <a:spLocks/>
                </p:cNvSpPr>
                <p:nvPr/>
              </p:nvSpPr>
              <p:spPr bwMode="auto">
                <a:xfrm>
                  <a:off x="2544" y="2291"/>
                  <a:ext cx="12" cy="53"/>
                </a:xfrm>
                <a:custGeom>
                  <a:avLst/>
                  <a:gdLst>
                    <a:gd name="T0" fmla="*/ 12 w 12"/>
                    <a:gd name="T1" fmla="*/ 4 h 53"/>
                    <a:gd name="T2" fmla="*/ 11 w 12"/>
                    <a:gd name="T3" fmla="*/ 6 h 53"/>
                    <a:gd name="T4" fmla="*/ 10 w 12"/>
                    <a:gd name="T5" fmla="*/ 9 h 53"/>
                    <a:gd name="T6" fmla="*/ 9 w 12"/>
                    <a:gd name="T7" fmla="*/ 11 h 53"/>
                    <a:gd name="T8" fmla="*/ 9 w 12"/>
                    <a:gd name="T9" fmla="*/ 14 h 53"/>
                    <a:gd name="T10" fmla="*/ 8 w 12"/>
                    <a:gd name="T11" fmla="*/ 20 h 53"/>
                    <a:gd name="T12" fmla="*/ 9 w 12"/>
                    <a:gd name="T13" fmla="*/ 26 h 53"/>
                    <a:gd name="T14" fmla="*/ 10 w 12"/>
                    <a:gd name="T15" fmla="*/ 40 h 53"/>
                    <a:gd name="T16" fmla="*/ 10 w 12"/>
                    <a:gd name="T17" fmla="*/ 46 h 53"/>
                    <a:gd name="T18" fmla="*/ 10 w 12"/>
                    <a:gd name="T19" fmla="*/ 53 h 53"/>
                    <a:gd name="T20" fmla="*/ 2 w 12"/>
                    <a:gd name="T21" fmla="*/ 52 h 53"/>
                    <a:gd name="T22" fmla="*/ 2 w 12"/>
                    <a:gd name="T23" fmla="*/ 46 h 53"/>
                    <a:gd name="T24" fmla="*/ 2 w 12"/>
                    <a:gd name="T25" fmla="*/ 40 h 53"/>
                    <a:gd name="T26" fmla="*/ 1 w 12"/>
                    <a:gd name="T27" fmla="*/ 27 h 53"/>
                    <a:gd name="T28" fmla="*/ 0 w 12"/>
                    <a:gd name="T29" fmla="*/ 20 h 53"/>
                    <a:gd name="T30" fmla="*/ 1 w 12"/>
                    <a:gd name="T31" fmla="*/ 13 h 53"/>
                    <a:gd name="T32" fmla="*/ 1 w 12"/>
                    <a:gd name="T33" fmla="*/ 10 h 53"/>
                    <a:gd name="T34" fmla="*/ 2 w 12"/>
                    <a:gd name="T35" fmla="*/ 6 h 53"/>
                    <a:gd name="T36" fmla="*/ 4 w 12"/>
                    <a:gd name="T37" fmla="*/ 3 h 53"/>
                    <a:gd name="T38" fmla="*/ 5 w 12"/>
                    <a:gd name="T39" fmla="*/ 0 h 53"/>
                    <a:gd name="T40" fmla="*/ 12 w 12"/>
                    <a:gd name="T41" fmla="*/ 4 h 5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2"/>
                    <a:gd name="T64" fmla="*/ 0 h 53"/>
                    <a:gd name="T65" fmla="*/ 12 w 12"/>
                    <a:gd name="T66" fmla="*/ 53 h 5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2" h="53">
                      <a:moveTo>
                        <a:pt x="12" y="4"/>
                      </a:moveTo>
                      <a:lnTo>
                        <a:pt x="11" y="6"/>
                      </a:lnTo>
                      <a:lnTo>
                        <a:pt x="10" y="9"/>
                      </a:lnTo>
                      <a:lnTo>
                        <a:pt x="9" y="11"/>
                      </a:lnTo>
                      <a:lnTo>
                        <a:pt x="9" y="14"/>
                      </a:lnTo>
                      <a:lnTo>
                        <a:pt x="8" y="20"/>
                      </a:lnTo>
                      <a:lnTo>
                        <a:pt x="9" y="26"/>
                      </a:lnTo>
                      <a:lnTo>
                        <a:pt x="10" y="40"/>
                      </a:lnTo>
                      <a:lnTo>
                        <a:pt x="10" y="46"/>
                      </a:lnTo>
                      <a:lnTo>
                        <a:pt x="10" y="53"/>
                      </a:lnTo>
                      <a:lnTo>
                        <a:pt x="2" y="52"/>
                      </a:lnTo>
                      <a:lnTo>
                        <a:pt x="2" y="46"/>
                      </a:lnTo>
                      <a:lnTo>
                        <a:pt x="2" y="40"/>
                      </a:lnTo>
                      <a:lnTo>
                        <a:pt x="1" y="27"/>
                      </a:lnTo>
                      <a:lnTo>
                        <a:pt x="0" y="20"/>
                      </a:lnTo>
                      <a:lnTo>
                        <a:pt x="1" y="13"/>
                      </a:lnTo>
                      <a:lnTo>
                        <a:pt x="1" y="10"/>
                      </a:lnTo>
                      <a:lnTo>
                        <a:pt x="2" y="6"/>
                      </a:lnTo>
                      <a:lnTo>
                        <a:pt x="4" y="3"/>
                      </a:lnTo>
                      <a:lnTo>
                        <a:pt x="5" y="0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08" name="Freeform 772"/>
                <p:cNvSpPr>
                  <a:spLocks/>
                </p:cNvSpPr>
                <p:nvPr/>
              </p:nvSpPr>
              <p:spPr bwMode="auto">
                <a:xfrm>
                  <a:off x="2549" y="2291"/>
                  <a:ext cx="7" cy="4"/>
                </a:xfrm>
                <a:custGeom>
                  <a:avLst/>
                  <a:gdLst>
                    <a:gd name="T0" fmla="*/ 1 w 7"/>
                    <a:gd name="T1" fmla="*/ 0 h 4"/>
                    <a:gd name="T2" fmla="*/ 0 w 7"/>
                    <a:gd name="T3" fmla="*/ 0 h 4"/>
                    <a:gd name="T4" fmla="*/ 7 w 7"/>
                    <a:gd name="T5" fmla="*/ 4 h 4"/>
                    <a:gd name="T6" fmla="*/ 1 w 7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4"/>
                    <a:gd name="T14" fmla="*/ 7 w 7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4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09" name="Freeform 773"/>
                <p:cNvSpPr>
                  <a:spLocks/>
                </p:cNvSpPr>
                <p:nvPr/>
              </p:nvSpPr>
              <p:spPr bwMode="auto">
                <a:xfrm>
                  <a:off x="2538" y="2343"/>
                  <a:ext cx="15" cy="18"/>
                </a:xfrm>
                <a:custGeom>
                  <a:avLst/>
                  <a:gdLst>
                    <a:gd name="T0" fmla="*/ 15 w 15"/>
                    <a:gd name="T1" fmla="*/ 1 h 18"/>
                    <a:gd name="T2" fmla="*/ 14 w 15"/>
                    <a:gd name="T3" fmla="*/ 7 h 18"/>
                    <a:gd name="T4" fmla="*/ 13 w 15"/>
                    <a:gd name="T5" fmla="*/ 10 h 18"/>
                    <a:gd name="T6" fmla="*/ 11 w 15"/>
                    <a:gd name="T7" fmla="*/ 13 h 18"/>
                    <a:gd name="T8" fmla="*/ 9 w 15"/>
                    <a:gd name="T9" fmla="*/ 15 h 18"/>
                    <a:gd name="T10" fmla="*/ 6 w 15"/>
                    <a:gd name="T11" fmla="*/ 17 h 18"/>
                    <a:gd name="T12" fmla="*/ 3 w 15"/>
                    <a:gd name="T13" fmla="*/ 18 h 18"/>
                    <a:gd name="T14" fmla="*/ 0 w 15"/>
                    <a:gd name="T15" fmla="*/ 18 h 18"/>
                    <a:gd name="T16" fmla="*/ 0 w 15"/>
                    <a:gd name="T17" fmla="*/ 10 h 18"/>
                    <a:gd name="T18" fmla="*/ 2 w 15"/>
                    <a:gd name="T19" fmla="*/ 10 h 18"/>
                    <a:gd name="T20" fmla="*/ 3 w 15"/>
                    <a:gd name="T21" fmla="*/ 10 h 18"/>
                    <a:gd name="T22" fmla="*/ 4 w 15"/>
                    <a:gd name="T23" fmla="*/ 9 h 18"/>
                    <a:gd name="T24" fmla="*/ 5 w 15"/>
                    <a:gd name="T25" fmla="*/ 8 h 18"/>
                    <a:gd name="T26" fmla="*/ 6 w 15"/>
                    <a:gd name="T27" fmla="*/ 6 h 18"/>
                    <a:gd name="T28" fmla="*/ 6 w 15"/>
                    <a:gd name="T29" fmla="*/ 5 h 18"/>
                    <a:gd name="T30" fmla="*/ 8 w 15"/>
                    <a:gd name="T31" fmla="*/ 0 h 18"/>
                    <a:gd name="T32" fmla="*/ 15 w 15"/>
                    <a:gd name="T33" fmla="*/ 1 h 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18"/>
                    <a:gd name="T53" fmla="*/ 15 w 15"/>
                    <a:gd name="T54" fmla="*/ 18 h 1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18">
                      <a:moveTo>
                        <a:pt x="15" y="1"/>
                      </a:moveTo>
                      <a:lnTo>
                        <a:pt x="14" y="7"/>
                      </a:lnTo>
                      <a:lnTo>
                        <a:pt x="13" y="10"/>
                      </a:lnTo>
                      <a:lnTo>
                        <a:pt x="11" y="13"/>
                      </a:lnTo>
                      <a:lnTo>
                        <a:pt x="9" y="15"/>
                      </a:lnTo>
                      <a:lnTo>
                        <a:pt x="6" y="17"/>
                      </a:lnTo>
                      <a:lnTo>
                        <a:pt x="3" y="18"/>
                      </a:lnTo>
                      <a:lnTo>
                        <a:pt x="0" y="18"/>
                      </a:ln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4" y="9"/>
                      </a:lnTo>
                      <a:lnTo>
                        <a:pt x="5" y="8"/>
                      </a:lnTo>
                      <a:lnTo>
                        <a:pt x="6" y="6"/>
                      </a:lnTo>
                      <a:lnTo>
                        <a:pt x="6" y="5"/>
                      </a:lnTo>
                      <a:lnTo>
                        <a:pt x="8" y="0"/>
                      </a:lnTo>
                      <a:lnTo>
                        <a:pt x="15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10" name="Freeform 774"/>
                <p:cNvSpPr>
                  <a:spLocks/>
                </p:cNvSpPr>
                <p:nvPr/>
              </p:nvSpPr>
              <p:spPr bwMode="auto">
                <a:xfrm>
                  <a:off x="2546" y="2343"/>
                  <a:ext cx="8" cy="1"/>
                </a:xfrm>
                <a:custGeom>
                  <a:avLst/>
                  <a:gdLst>
                    <a:gd name="T0" fmla="*/ 8 w 8"/>
                    <a:gd name="T1" fmla="*/ 1 h 1"/>
                    <a:gd name="T2" fmla="*/ 7 w 8"/>
                    <a:gd name="T3" fmla="*/ 1 h 1"/>
                    <a:gd name="T4" fmla="*/ 0 w 8"/>
                    <a:gd name="T5" fmla="*/ 0 h 1"/>
                    <a:gd name="T6" fmla="*/ 8 w 8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1"/>
                    <a:gd name="T14" fmla="*/ 8 w 8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1">
                      <a:moveTo>
                        <a:pt x="8" y="1"/>
                      </a:move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11" name="Freeform 775"/>
                <p:cNvSpPr>
                  <a:spLocks/>
                </p:cNvSpPr>
                <p:nvPr/>
              </p:nvSpPr>
              <p:spPr bwMode="auto">
                <a:xfrm>
                  <a:off x="2521" y="2337"/>
                  <a:ext cx="18" cy="24"/>
                </a:xfrm>
                <a:custGeom>
                  <a:avLst/>
                  <a:gdLst>
                    <a:gd name="T0" fmla="*/ 15 w 18"/>
                    <a:gd name="T1" fmla="*/ 24 h 24"/>
                    <a:gd name="T2" fmla="*/ 12 w 18"/>
                    <a:gd name="T3" fmla="*/ 23 h 24"/>
                    <a:gd name="T4" fmla="*/ 9 w 18"/>
                    <a:gd name="T5" fmla="*/ 20 h 24"/>
                    <a:gd name="T6" fmla="*/ 6 w 18"/>
                    <a:gd name="T7" fmla="*/ 17 h 24"/>
                    <a:gd name="T8" fmla="*/ 5 w 18"/>
                    <a:gd name="T9" fmla="*/ 14 h 24"/>
                    <a:gd name="T10" fmla="*/ 2 w 18"/>
                    <a:gd name="T11" fmla="*/ 9 h 24"/>
                    <a:gd name="T12" fmla="*/ 1 w 18"/>
                    <a:gd name="T13" fmla="*/ 8 h 24"/>
                    <a:gd name="T14" fmla="*/ 0 w 18"/>
                    <a:gd name="T15" fmla="*/ 7 h 24"/>
                    <a:gd name="T16" fmla="*/ 0 w 18"/>
                    <a:gd name="T17" fmla="*/ 7 h 24"/>
                    <a:gd name="T18" fmla="*/ 4 w 18"/>
                    <a:gd name="T19" fmla="*/ 0 h 24"/>
                    <a:gd name="T20" fmla="*/ 5 w 18"/>
                    <a:gd name="T21" fmla="*/ 1 h 24"/>
                    <a:gd name="T22" fmla="*/ 7 w 18"/>
                    <a:gd name="T23" fmla="*/ 2 h 24"/>
                    <a:gd name="T24" fmla="*/ 9 w 18"/>
                    <a:gd name="T25" fmla="*/ 5 h 24"/>
                    <a:gd name="T26" fmla="*/ 11 w 18"/>
                    <a:gd name="T27" fmla="*/ 10 h 24"/>
                    <a:gd name="T28" fmla="*/ 13 w 18"/>
                    <a:gd name="T29" fmla="*/ 13 h 24"/>
                    <a:gd name="T30" fmla="*/ 14 w 18"/>
                    <a:gd name="T31" fmla="*/ 15 h 24"/>
                    <a:gd name="T32" fmla="*/ 16 w 18"/>
                    <a:gd name="T33" fmla="*/ 16 h 24"/>
                    <a:gd name="T34" fmla="*/ 18 w 18"/>
                    <a:gd name="T35" fmla="*/ 16 h 24"/>
                    <a:gd name="T36" fmla="*/ 15 w 18"/>
                    <a:gd name="T37" fmla="*/ 24 h 2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24"/>
                    <a:gd name="T59" fmla="*/ 18 w 18"/>
                    <a:gd name="T60" fmla="*/ 24 h 2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24">
                      <a:moveTo>
                        <a:pt x="15" y="24"/>
                      </a:moveTo>
                      <a:lnTo>
                        <a:pt x="12" y="23"/>
                      </a:lnTo>
                      <a:lnTo>
                        <a:pt x="9" y="20"/>
                      </a:lnTo>
                      <a:lnTo>
                        <a:pt x="6" y="17"/>
                      </a:lnTo>
                      <a:lnTo>
                        <a:pt x="5" y="14"/>
                      </a:lnTo>
                      <a:lnTo>
                        <a:pt x="2" y="9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7" y="2"/>
                      </a:lnTo>
                      <a:lnTo>
                        <a:pt x="9" y="5"/>
                      </a:lnTo>
                      <a:lnTo>
                        <a:pt x="11" y="10"/>
                      </a:lnTo>
                      <a:lnTo>
                        <a:pt x="13" y="13"/>
                      </a:lnTo>
                      <a:lnTo>
                        <a:pt x="14" y="15"/>
                      </a:lnTo>
                      <a:lnTo>
                        <a:pt x="16" y="16"/>
                      </a:lnTo>
                      <a:lnTo>
                        <a:pt x="18" y="16"/>
                      </a:lnTo>
                      <a:lnTo>
                        <a:pt x="15" y="24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12" name="Freeform 776"/>
                <p:cNvSpPr>
                  <a:spLocks/>
                </p:cNvSpPr>
                <p:nvPr/>
              </p:nvSpPr>
              <p:spPr bwMode="auto">
                <a:xfrm>
                  <a:off x="2536" y="2353"/>
                  <a:ext cx="3" cy="8"/>
                </a:xfrm>
                <a:custGeom>
                  <a:avLst/>
                  <a:gdLst>
                    <a:gd name="T0" fmla="*/ 2 w 3"/>
                    <a:gd name="T1" fmla="*/ 8 h 8"/>
                    <a:gd name="T2" fmla="*/ 0 w 3"/>
                    <a:gd name="T3" fmla="*/ 8 h 8"/>
                    <a:gd name="T4" fmla="*/ 3 w 3"/>
                    <a:gd name="T5" fmla="*/ 0 h 8"/>
                    <a:gd name="T6" fmla="*/ 2 w 3"/>
                    <a:gd name="T7" fmla="*/ 0 h 8"/>
                    <a:gd name="T8" fmla="*/ 2 w 3"/>
                    <a:gd name="T9" fmla="*/ 8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8"/>
                    <a:gd name="T17" fmla="*/ 3 w 3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8">
                      <a:moveTo>
                        <a:pt x="2" y="8"/>
                      </a:move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13" name="Freeform 777"/>
                <p:cNvSpPr>
                  <a:spLocks/>
                </p:cNvSpPr>
                <p:nvPr/>
              </p:nvSpPr>
              <p:spPr bwMode="auto">
                <a:xfrm>
                  <a:off x="2491" y="2336"/>
                  <a:ext cx="33" cy="24"/>
                </a:xfrm>
                <a:custGeom>
                  <a:avLst/>
                  <a:gdLst>
                    <a:gd name="T0" fmla="*/ 30 w 33"/>
                    <a:gd name="T1" fmla="*/ 8 h 24"/>
                    <a:gd name="T2" fmla="*/ 28 w 33"/>
                    <a:gd name="T3" fmla="*/ 7 h 24"/>
                    <a:gd name="T4" fmla="*/ 27 w 33"/>
                    <a:gd name="T5" fmla="*/ 7 h 24"/>
                    <a:gd name="T6" fmla="*/ 26 w 33"/>
                    <a:gd name="T7" fmla="*/ 7 h 24"/>
                    <a:gd name="T8" fmla="*/ 25 w 33"/>
                    <a:gd name="T9" fmla="*/ 8 h 24"/>
                    <a:gd name="T10" fmla="*/ 22 w 33"/>
                    <a:gd name="T11" fmla="*/ 9 h 24"/>
                    <a:gd name="T12" fmla="*/ 19 w 33"/>
                    <a:gd name="T13" fmla="*/ 12 h 24"/>
                    <a:gd name="T14" fmla="*/ 15 w 33"/>
                    <a:gd name="T15" fmla="*/ 15 h 24"/>
                    <a:gd name="T16" fmla="*/ 12 w 33"/>
                    <a:gd name="T17" fmla="*/ 18 h 24"/>
                    <a:gd name="T18" fmla="*/ 6 w 33"/>
                    <a:gd name="T19" fmla="*/ 24 h 24"/>
                    <a:gd name="T20" fmla="*/ 0 w 33"/>
                    <a:gd name="T21" fmla="*/ 18 h 24"/>
                    <a:gd name="T22" fmla="*/ 6 w 33"/>
                    <a:gd name="T23" fmla="*/ 13 h 24"/>
                    <a:gd name="T24" fmla="*/ 9 w 33"/>
                    <a:gd name="T25" fmla="*/ 9 h 24"/>
                    <a:gd name="T26" fmla="*/ 13 w 33"/>
                    <a:gd name="T27" fmla="*/ 6 h 24"/>
                    <a:gd name="T28" fmla="*/ 17 w 33"/>
                    <a:gd name="T29" fmla="*/ 2 h 24"/>
                    <a:gd name="T30" fmla="*/ 22 w 33"/>
                    <a:gd name="T31" fmla="*/ 0 h 24"/>
                    <a:gd name="T32" fmla="*/ 25 w 33"/>
                    <a:gd name="T33" fmla="*/ 0 h 24"/>
                    <a:gd name="T34" fmla="*/ 28 w 33"/>
                    <a:gd name="T35" fmla="*/ 0 h 24"/>
                    <a:gd name="T36" fmla="*/ 31 w 33"/>
                    <a:gd name="T37" fmla="*/ 0 h 24"/>
                    <a:gd name="T38" fmla="*/ 33 w 33"/>
                    <a:gd name="T39" fmla="*/ 1 h 24"/>
                    <a:gd name="T40" fmla="*/ 30 w 33"/>
                    <a:gd name="T41" fmla="*/ 8 h 2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3"/>
                    <a:gd name="T64" fmla="*/ 0 h 24"/>
                    <a:gd name="T65" fmla="*/ 33 w 33"/>
                    <a:gd name="T66" fmla="*/ 24 h 2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3" h="24">
                      <a:moveTo>
                        <a:pt x="30" y="8"/>
                      </a:moveTo>
                      <a:lnTo>
                        <a:pt x="28" y="7"/>
                      </a:lnTo>
                      <a:lnTo>
                        <a:pt x="27" y="7"/>
                      </a:lnTo>
                      <a:lnTo>
                        <a:pt x="26" y="7"/>
                      </a:lnTo>
                      <a:lnTo>
                        <a:pt x="25" y="8"/>
                      </a:lnTo>
                      <a:lnTo>
                        <a:pt x="22" y="9"/>
                      </a:lnTo>
                      <a:lnTo>
                        <a:pt x="19" y="12"/>
                      </a:lnTo>
                      <a:lnTo>
                        <a:pt x="15" y="15"/>
                      </a:lnTo>
                      <a:lnTo>
                        <a:pt x="12" y="18"/>
                      </a:lnTo>
                      <a:lnTo>
                        <a:pt x="6" y="24"/>
                      </a:lnTo>
                      <a:lnTo>
                        <a:pt x="0" y="18"/>
                      </a:lnTo>
                      <a:lnTo>
                        <a:pt x="6" y="13"/>
                      </a:lnTo>
                      <a:lnTo>
                        <a:pt x="9" y="9"/>
                      </a:lnTo>
                      <a:lnTo>
                        <a:pt x="13" y="6"/>
                      </a:lnTo>
                      <a:lnTo>
                        <a:pt x="17" y="2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28" y="0"/>
                      </a:lnTo>
                      <a:lnTo>
                        <a:pt x="31" y="0"/>
                      </a:lnTo>
                      <a:lnTo>
                        <a:pt x="33" y="1"/>
                      </a:lnTo>
                      <a:lnTo>
                        <a:pt x="30" y="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14" name="Freeform 778"/>
                <p:cNvSpPr>
                  <a:spLocks/>
                </p:cNvSpPr>
                <p:nvPr/>
              </p:nvSpPr>
              <p:spPr bwMode="auto">
                <a:xfrm>
                  <a:off x="2521" y="2337"/>
                  <a:ext cx="4" cy="7"/>
                </a:xfrm>
                <a:custGeom>
                  <a:avLst/>
                  <a:gdLst>
                    <a:gd name="T0" fmla="*/ 4 w 4"/>
                    <a:gd name="T1" fmla="*/ 0 h 7"/>
                    <a:gd name="T2" fmla="*/ 3 w 4"/>
                    <a:gd name="T3" fmla="*/ 0 h 7"/>
                    <a:gd name="T4" fmla="*/ 0 w 4"/>
                    <a:gd name="T5" fmla="*/ 7 h 7"/>
                    <a:gd name="T6" fmla="*/ 4 w 4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7"/>
                    <a:gd name="T14" fmla="*/ 4 w 4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7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0" y="7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15" name="Freeform 779"/>
                <p:cNvSpPr>
                  <a:spLocks/>
                </p:cNvSpPr>
                <p:nvPr/>
              </p:nvSpPr>
              <p:spPr bwMode="auto">
                <a:xfrm>
                  <a:off x="2473" y="2354"/>
                  <a:ext cx="23" cy="15"/>
                </a:xfrm>
                <a:custGeom>
                  <a:avLst/>
                  <a:gdLst>
                    <a:gd name="T0" fmla="*/ 23 w 23"/>
                    <a:gd name="T1" fmla="*/ 7 h 15"/>
                    <a:gd name="T2" fmla="*/ 18 w 23"/>
                    <a:gd name="T3" fmla="*/ 10 h 15"/>
                    <a:gd name="T4" fmla="*/ 13 w 23"/>
                    <a:gd name="T5" fmla="*/ 11 h 15"/>
                    <a:gd name="T6" fmla="*/ 8 w 23"/>
                    <a:gd name="T7" fmla="*/ 13 h 15"/>
                    <a:gd name="T8" fmla="*/ 3 w 23"/>
                    <a:gd name="T9" fmla="*/ 15 h 15"/>
                    <a:gd name="T10" fmla="*/ 0 w 23"/>
                    <a:gd name="T11" fmla="*/ 7 h 15"/>
                    <a:gd name="T12" fmla="*/ 5 w 23"/>
                    <a:gd name="T13" fmla="*/ 5 h 15"/>
                    <a:gd name="T14" fmla="*/ 10 w 23"/>
                    <a:gd name="T15" fmla="*/ 4 h 15"/>
                    <a:gd name="T16" fmla="*/ 15 w 23"/>
                    <a:gd name="T17" fmla="*/ 3 h 15"/>
                    <a:gd name="T18" fmla="*/ 19 w 23"/>
                    <a:gd name="T19" fmla="*/ 0 h 15"/>
                    <a:gd name="T20" fmla="*/ 23 w 23"/>
                    <a:gd name="T21" fmla="*/ 7 h 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3"/>
                    <a:gd name="T34" fmla="*/ 0 h 15"/>
                    <a:gd name="T35" fmla="*/ 23 w 23"/>
                    <a:gd name="T36" fmla="*/ 15 h 1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3" h="15">
                      <a:moveTo>
                        <a:pt x="23" y="7"/>
                      </a:moveTo>
                      <a:lnTo>
                        <a:pt x="18" y="10"/>
                      </a:lnTo>
                      <a:lnTo>
                        <a:pt x="13" y="11"/>
                      </a:lnTo>
                      <a:lnTo>
                        <a:pt x="8" y="13"/>
                      </a:lnTo>
                      <a:lnTo>
                        <a:pt x="3" y="15"/>
                      </a:lnTo>
                      <a:lnTo>
                        <a:pt x="0" y="7"/>
                      </a:lnTo>
                      <a:lnTo>
                        <a:pt x="5" y="5"/>
                      </a:lnTo>
                      <a:lnTo>
                        <a:pt x="10" y="4"/>
                      </a:lnTo>
                      <a:lnTo>
                        <a:pt x="15" y="3"/>
                      </a:lnTo>
                      <a:lnTo>
                        <a:pt x="19" y="0"/>
                      </a:lnTo>
                      <a:lnTo>
                        <a:pt x="23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16" name="Freeform 780"/>
                <p:cNvSpPr>
                  <a:spLocks/>
                </p:cNvSpPr>
                <p:nvPr/>
              </p:nvSpPr>
              <p:spPr bwMode="auto">
                <a:xfrm>
                  <a:off x="2491" y="2354"/>
                  <a:ext cx="6" cy="7"/>
                </a:xfrm>
                <a:custGeom>
                  <a:avLst/>
                  <a:gdLst>
                    <a:gd name="T0" fmla="*/ 6 w 6"/>
                    <a:gd name="T1" fmla="*/ 6 h 7"/>
                    <a:gd name="T2" fmla="*/ 5 w 6"/>
                    <a:gd name="T3" fmla="*/ 7 h 7"/>
                    <a:gd name="T4" fmla="*/ 1 w 6"/>
                    <a:gd name="T5" fmla="*/ 0 h 7"/>
                    <a:gd name="T6" fmla="*/ 0 w 6"/>
                    <a:gd name="T7" fmla="*/ 0 h 7"/>
                    <a:gd name="T8" fmla="*/ 6 w 6"/>
                    <a:gd name="T9" fmla="*/ 6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6" y="6"/>
                      </a:moveTo>
                      <a:lnTo>
                        <a:pt x="5" y="7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17" name="Freeform 781"/>
                <p:cNvSpPr>
                  <a:spLocks/>
                </p:cNvSpPr>
                <p:nvPr/>
              </p:nvSpPr>
              <p:spPr bwMode="auto">
                <a:xfrm>
                  <a:off x="2452" y="2362"/>
                  <a:ext cx="25" cy="33"/>
                </a:xfrm>
                <a:custGeom>
                  <a:avLst/>
                  <a:gdLst>
                    <a:gd name="T0" fmla="*/ 25 w 25"/>
                    <a:gd name="T1" fmla="*/ 6 h 33"/>
                    <a:gd name="T2" fmla="*/ 21 w 25"/>
                    <a:gd name="T3" fmla="*/ 9 h 33"/>
                    <a:gd name="T4" fmla="*/ 18 w 25"/>
                    <a:gd name="T5" fmla="*/ 11 h 33"/>
                    <a:gd name="T6" fmla="*/ 16 w 25"/>
                    <a:gd name="T7" fmla="*/ 14 h 33"/>
                    <a:gd name="T8" fmla="*/ 14 w 25"/>
                    <a:gd name="T9" fmla="*/ 17 h 33"/>
                    <a:gd name="T10" fmla="*/ 11 w 25"/>
                    <a:gd name="T11" fmla="*/ 25 h 33"/>
                    <a:gd name="T12" fmla="*/ 8 w 25"/>
                    <a:gd name="T13" fmla="*/ 33 h 33"/>
                    <a:gd name="T14" fmla="*/ 0 w 25"/>
                    <a:gd name="T15" fmla="*/ 30 h 33"/>
                    <a:gd name="T16" fmla="*/ 4 w 25"/>
                    <a:gd name="T17" fmla="*/ 21 h 33"/>
                    <a:gd name="T18" fmla="*/ 7 w 25"/>
                    <a:gd name="T19" fmla="*/ 14 h 33"/>
                    <a:gd name="T20" fmla="*/ 9 w 25"/>
                    <a:gd name="T21" fmla="*/ 10 h 33"/>
                    <a:gd name="T22" fmla="*/ 12 w 25"/>
                    <a:gd name="T23" fmla="*/ 6 h 33"/>
                    <a:gd name="T24" fmla="*/ 16 w 25"/>
                    <a:gd name="T25" fmla="*/ 2 h 33"/>
                    <a:gd name="T26" fmla="*/ 20 w 25"/>
                    <a:gd name="T27" fmla="*/ 0 h 33"/>
                    <a:gd name="T28" fmla="*/ 25 w 25"/>
                    <a:gd name="T29" fmla="*/ 6 h 3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5"/>
                    <a:gd name="T46" fmla="*/ 0 h 33"/>
                    <a:gd name="T47" fmla="*/ 25 w 25"/>
                    <a:gd name="T48" fmla="*/ 33 h 3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5" h="33">
                      <a:moveTo>
                        <a:pt x="25" y="6"/>
                      </a:moveTo>
                      <a:lnTo>
                        <a:pt x="21" y="9"/>
                      </a:lnTo>
                      <a:lnTo>
                        <a:pt x="18" y="11"/>
                      </a:lnTo>
                      <a:lnTo>
                        <a:pt x="16" y="14"/>
                      </a:lnTo>
                      <a:lnTo>
                        <a:pt x="14" y="17"/>
                      </a:lnTo>
                      <a:lnTo>
                        <a:pt x="11" y="25"/>
                      </a:lnTo>
                      <a:lnTo>
                        <a:pt x="8" y="33"/>
                      </a:lnTo>
                      <a:lnTo>
                        <a:pt x="0" y="30"/>
                      </a:lnTo>
                      <a:lnTo>
                        <a:pt x="4" y="21"/>
                      </a:lnTo>
                      <a:lnTo>
                        <a:pt x="7" y="14"/>
                      </a:lnTo>
                      <a:lnTo>
                        <a:pt x="9" y="10"/>
                      </a:lnTo>
                      <a:lnTo>
                        <a:pt x="12" y="6"/>
                      </a:lnTo>
                      <a:lnTo>
                        <a:pt x="16" y="2"/>
                      </a:lnTo>
                      <a:lnTo>
                        <a:pt x="20" y="0"/>
                      </a:lnTo>
                      <a:lnTo>
                        <a:pt x="25" y="6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18" name="Freeform 782"/>
                <p:cNvSpPr>
                  <a:spLocks/>
                </p:cNvSpPr>
                <p:nvPr/>
              </p:nvSpPr>
              <p:spPr bwMode="auto">
                <a:xfrm>
                  <a:off x="2472" y="2361"/>
                  <a:ext cx="5" cy="8"/>
                </a:xfrm>
                <a:custGeom>
                  <a:avLst/>
                  <a:gdLst>
                    <a:gd name="T0" fmla="*/ 1 w 5"/>
                    <a:gd name="T1" fmla="*/ 0 h 8"/>
                    <a:gd name="T2" fmla="*/ 0 w 5"/>
                    <a:gd name="T3" fmla="*/ 1 h 8"/>
                    <a:gd name="T4" fmla="*/ 5 w 5"/>
                    <a:gd name="T5" fmla="*/ 7 h 8"/>
                    <a:gd name="T6" fmla="*/ 4 w 5"/>
                    <a:gd name="T7" fmla="*/ 8 h 8"/>
                    <a:gd name="T8" fmla="*/ 1 w 5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8"/>
                    <a:gd name="T17" fmla="*/ 5 w 5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8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5" y="7"/>
                      </a:lnTo>
                      <a:lnTo>
                        <a:pt x="4" y="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19" name="Freeform 783"/>
                <p:cNvSpPr>
                  <a:spLocks/>
                </p:cNvSpPr>
                <p:nvPr/>
              </p:nvSpPr>
              <p:spPr bwMode="auto">
                <a:xfrm>
                  <a:off x="2442" y="2392"/>
                  <a:ext cx="18" cy="19"/>
                </a:xfrm>
                <a:custGeom>
                  <a:avLst/>
                  <a:gdLst>
                    <a:gd name="T0" fmla="*/ 18 w 18"/>
                    <a:gd name="T1" fmla="*/ 3 h 19"/>
                    <a:gd name="T2" fmla="*/ 15 w 18"/>
                    <a:gd name="T3" fmla="*/ 7 h 19"/>
                    <a:gd name="T4" fmla="*/ 14 w 18"/>
                    <a:gd name="T5" fmla="*/ 10 h 19"/>
                    <a:gd name="T6" fmla="*/ 12 w 18"/>
                    <a:gd name="T7" fmla="*/ 13 h 19"/>
                    <a:gd name="T8" fmla="*/ 10 w 18"/>
                    <a:gd name="T9" fmla="*/ 15 h 19"/>
                    <a:gd name="T10" fmla="*/ 7 w 18"/>
                    <a:gd name="T11" fmla="*/ 17 h 19"/>
                    <a:gd name="T12" fmla="*/ 4 w 18"/>
                    <a:gd name="T13" fmla="*/ 19 h 19"/>
                    <a:gd name="T14" fmla="*/ 0 w 18"/>
                    <a:gd name="T15" fmla="*/ 19 h 19"/>
                    <a:gd name="T16" fmla="*/ 0 w 18"/>
                    <a:gd name="T17" fmla="*/ 11 h 19"/>
                    <a:gd name="T18" fmla="*/ 2 w 18"/>
                    <a:gd name="T19" fmla="*/ 11 h 19"/>
                    <a:gd name="T20" fmla="*/ 3 w 18"/>
                    <a:gd name="T21" fmla="*/ 11 h 19"/>
                    <a:gd name="T22" fmla="*/ 4 w 18"/>
                    <a:gd name="T23" fmla="*/ 10 h 19"/>
                    <a:gd name="T24" fmla="*/ 6 w 18"/>
                    <a:gd name="T25" fmla="*/ 8 h 19"/>
                    <a:gd name="T26" fmla="*/ 7 w 18"/>
                    <a:gd name="T27" fmla="*/ 6 h 19"/>
                    <a:gd name="T28" fmla="*/ 8 w 18"/>
                    <a:gd name="T29" fmla="*/ 4 h 19"/>
                    <a:gd name="T30" fmla="*/ 10 w 18"/>
                    <a:gd name="T31" fmla="*/ 0 h 19"/>
                    <a:gd name="T32" fmla="*/ 18 w 18"/>
                    <a:gd name="T33" fmla="*/ 3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9"/>
                    <a:gd name="T53" fmla="*/ 18 w 18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9">
                      <a:moveTo>
                        <a:pt x="18" y="3"/>
                      </a:moveTo>
                      <a:lnTo>
                        <a:pt x="15" y="7"/>
                      </a:lnTo>
                      <a:lnTo>
                        <a:pt x="14" y="10"/>
                      </a:lnTo>
                      <a:lnTo>
                        <a:pt x="12" y="13"/>
                      </a:lnTo>
                      <a:lnTo>
                        <a:pt x="10" y="15"/>
                      </a:lnTo>
                      <a:lnTo>
                        <a:pt x="7" y="17"/>
                      </a:lnTo>
                      <a:lnTo>
                        <a:pt x="4" y="19"/>
                      </a:lnTo>
                      <a:lnTo>
                        <a:pt x="0" y="19"/>
                      </a:lnTo>
                      <a:lnTo>
                        <a:pt x="0" y="11"/>
                      </a:lnTo>
                      <a:lnTo>
                        <a:pt x="2" y="11"/>
                      </a:lnTo>
                      <a:lnTo>
                        <a:pt x="3" y="11"/>
                      </a:lnTo>
                      <a:lnTo>
                        <a:pt x="4" y="10"/>
                      </a:lnTo>
                      <a:lnTo>
                        <a:pt x="6" y="8"/>
                      </a:lnTo>
                      <a:lnTo>
                        <a:pt x="7" y="6"/>
                      </a:lnTo>
                      <a:lnTo>
                        <a:pt x="8" y="4"/>
                      </a:lnTo>
                      <a:lnTo>
                        <a:pt x="10" y="0"/>
                      </a:lnTo>
                      <a:lnTo>
                        <a:pt x="18" y="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20" name="Freeform 784"/>
                <p:cNvSpPr>
                  <a:spLocks/>
                </p:cNvSpPr>
                <p:nvPr/>
              </p:nvSpPr>
              <p:spPr bwMode="auto">
                <a:xfrm>
                  <a:off x="2452" y="2392"/>
                  <a:ext cx="8" cy="3"/>
                </a:xfrm>
                <a:custGeom>
                  <a:avLst/>
                  <a:gdLst>
                    <a:gd name="T0" fmla="*/ 8 w 8"/>
                    <a:gd name="T1" fmla="*/ 3 h 3"/>
                    <a:gd name="T2" fmla="*/ 0 w 8"/>
                    <a:gd name="T3" fmla="*/ 0 h 3"/>
                    <a:gd name="T4" fmla="*/ 8 w 8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3"/>
                    <a:gd name="T11" fmla="*/ 8 w 8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3">
                      <a:moveTo>
                        <a:pt x="8" y="3"/>
                      </a:moveTo>
                      <a:lnTo>
                        <a:pt x="0" y="0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21" name="Freeform 785"/>
                <p:cNvSpPr>
                  <a:spLocks/>
                </p:cNvSpPr>
                <p:nvPr/>
              </p:nvSpPr>
              <p:spPr bwMode="auto">
                <a:xfrm>
                  <a:off x="2425" y="2384"/>
                  <a:ext cx="19" cy="27"/>
                </a:xfrm>
                <a:custGeom>
                  <a:avLst/>
                  <a:gdLst>
                    <a:gd name="T0" fmla="*/ 16 w 19"/>
                    <a:gd name="T1" fmla="*/ 27 h 27"/>
                    <a:gd name="T2" fmla="*/ 12 w 19"/>
                    <a:gd name="T3" fmla="*/ 25 h 27"/>
                    <a:gd name="T4" fmla="*/ 10 w 19"/>
                    <a:gd name="T5" fmla="*/ 23 h 27"/>
                    <a:gd name="T6" fmla="*/ 7 w 19"/>
                    <a:gd name="T7" fmla="*/ 19 h 27"/>
                    <a:gd name="T8" fmla="*/ 5 w 19"/>
                    <a:gd name="T9" fmla="*/ 16 h 27"/>
                    <a:gd name="T10" fmla="*/ 3 w 19"/>
                    <a:gd name="T11" fmla="*/ 9 h 27"/>
                    <a:gd name="T12" fmla="*/ 2 w 19"/>
                    <a:gd name="T13" fmla="*/ 7 h 27"/>
                    <a:gd name="T14" fmla="*/ 0 w 19"/>
                    <a:gd name="T15" fmla="*/ 4 h 27"/>
                    <a:gd name="T16" fmla="*/ 7 w 19"/>
                    <a:gd name="T17" fmla="*/ 0 h 27"/>
                    <a:gd name="T18" fmla="*/ 9 w 19"/>
                    <a:gd name="T19" fmla="*/ 3 h 27"/>
                    <a:gd name="T20" fmla="*/ 10 w 19"/>
                    <a:gd name="T21" fmla="*/ 6 h 27"/>
                    <a:gd name="T22" fmla="*/ 13 w 19"/>
                    <a:gd name="T23" fmla="*/ 13 h 27"/>
                    <a:gd name="T24" fmla="*/ 14 w 19"/>
                    <a:gd name="T25" fmla="*/ 15 h 27"/>
                    <a:gd name="T26" fmla="*/ 16 w 19"/>
                    <a:gd name="T27" fmla="*/ 17 h 27"/>
                    <a:gd name="T28" fmla="*/ 17 w 19"/>
                    <a:gd name="T29" fmla="*/ 19 h 27"/>
                    <a:gd name="T30" fmla="*/ 19 w 19"/>
                    <a:gd name="T31" fmla="*/ 19 h 27"/>
                    <a:gd name="T32" fmla="*/ 16 w 19"/>
                    <a:gd name="T33" fmla="*/ 27 h 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27"/>
                    <a:gd name="T53" fmla="*/ 19 w 19"/>
                    <a:gd name="T54" fmla="*/ 27 h 2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27">
                      <a:moveTo>
                        <a:pt x="16" y="27"/>
                      </a:moveTo>
                      <a:lnTo>
                        <a:pt x="12" y="25"/>
                      </a:lnTo>
                      <a:lnTo>
                        <a:pt x="10" y="23"/>
                      </a:lnTo>
                      <a:lnTo>
                        <a:pt x="7" y="19"/>
                      </a:lnTo>
                      <a:lnTo>
                        <a:pt x="5" y="16"/>
                      </a:lnTo>
                      <a:lnTo>
                        <a:pt x="3" y="9"/>
                      </a:lnTo>
                      <a:lnTo>
                        <a:pt x="2" y="7"/>
                      </a:lnTo>
                      <a:lnTo>
                        <a:pt x="0" y="4"/>
                      </a:lnTo>
                      <a:lnTo>
                        <a:pt x="7" y="0"/>
                      </a:lnTo>
                      <a:lnTo>
                        <a:pt x="9" y="3"/>
                      </a:lnTo>
                      <a:lnTo>
                        <a:pt x="10" y="6"/>
                      </a:lnTo>
                      <a:lnTo>
                        <a:pt x="13" y="13"/>
                      </a:lnTo>
                      <a:lnTo>
                        <a:pt x="14" y="15"/>
                      </a:lnTo>
                      <a:lnTo>
                        <a:pt x="16" y="17"/>
                      </a:lnTo>
                      <a:lnTo>
                        <a:pt x="17" y="19"/>
                      </a:lnTo>
                      <a:lnTo>
                        <a:pt x="19" y="19"/>
                      </a:lnTo>
                      <a:lnTo>
                        <a:pt x="16" y="2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22" name="Freeform 786"/>
                <p:cNvSpPr>
                  <a:spLocks/>
                </p:cNvSpPr>
                <p:nvPr/>
              </p:nvSpPr>
              <p:spPr bwMode="auto">
                <a:xfrm>
                  <a:off x="2441" y="2403"/>
                  <a:ext cx="3" cy="8"/>
                </a:xfrm>
                <a:custGeom>
                  <a:avLst/>
                  <a:gdLst>
                    <a:gd name="T0" fmla="*/ 1 w 3"/>
                    <a:gd name="T1" fmla="*/ 8 h 8"/>
                    <a:gd name="T2" fmla="*/ 0 w 3"/>
                    <a:gd name="T3" fmla="*/ 8 h 8"/>
                    <a:gd name="T4" fmla="*/ 3 w 3"/>
                    <a:gd name="T5" fmla="*/ 0 h 8"/>
                    <a:gd name="T6" fmla="*/ 1 w 3"/>
                    <a:gd name="T7" fmla="*/ 0 h 8"/>
                    <a:gd name="T8" fmla="*/ 1 w 3"/>
                    <a:gd name="T9" fmla="*/ 8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8"/>
                    <a:gd name="T17" fmla="*/ 3 w 3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8">
                      <a:moveTo>
                        <a:pt x="1" y="8"/>
                      </a:move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23" name="Freeform 787"/>
                <p:cNvSpPr>
                  <a:spLocks/>
                </p:cNvSpPr>
                <p:nvPr/>
              </p:nvSpPr>
              <p:spPr bwMode="auto">
                <a:xfrm>
                  <a:off x="2391" y="2376"/>
                  <a:ext cx="41" cy="13"/>
                </a:xfrm>
                <a:custGeom>
                  <a:avLst/>
                  <a:gdLst>
                    <a:gd name="T0" fmla="*/ 35 w 41"/>
                    <a:gd name="T1" fmla="*/ 13 h 13"/>
                    <a:gd name="T2" fmla="*/ 33 w 41"/>
                    <a:gd name="T3" fmla="*/ 11 h 13"/>
                    <a:gd name="T4" fmla="*/ 32 w 41"/>
                    <a:gd name="T5" fmla="*/ 9 h 13"/>
                    <a:gd name="T6" fmla="*/ 30 w 41"/>
                    <a:gd name="T7" fmla="*/ 8 h 13"/>
                    <a:gd name="T8" fmla="*/ 29 w 41"/>
                    <a:gd name="T9" fmla="*/ 8 h 13"/>
                    <a:gd name="T10" fmla="*/ 25 w 41"/>
                    <a:gd name="T11" fmla="*/ 7 h 13"/>
                    <a:gd name="T12" fmla="*/ 21 w 41"/>
                    <a:gd name="T13" fmla="*/ 8 h 13"/>
                    <a:gd name="T14" fmla="*/ 11 w 41"/>
                    <a:gd name="T15" fmla="*/ 10 h 13"/>
                    <a:gd name="T16" fmla="*/ 6 w 41"/>
                    <a:gd name="T17" fmla="*/ 11 h 13"/>
                    <a:gd name="T18" fmla="*/ 1 w 41"/>
                    <a:gd name="T19" fmla="*/ 11 h 13"/>
                    <a:gd name="T20" fmla="*/ 0 w 41"/>
                    <a:gd name="T21" fmla="*/ 4 h 13"/>
                    <a:gd name="T22" fmla="*/ 5 w 41"/>
                    <a:gd name="T23" fmla="*/ 3 h 13"/>
                    <a:gd name="T24" fmla="*/ 10 w 41"/>
                    <a:gd name="T25" fmla="*/ 2 h 13"/>
                    <a:gd name="T26" fmla="*/ 20 w 41"/>
                    <a:gd name="T27" fmla="*/ 0 h 13"/>
                    <a:gd name="T28" fmla="*/ 25 w 41"/>
                    <a:gd name="T29" fmla="*/ 0 h 13"/>
                    <a:gd name="T30" fmla="*/ 31 w 41"/>
                    <a:gd name="T31" fmla="*/ 0 h 13"/>
                    <a:gd name="T32" fmla="*/ 34 w 41"/>
                    <a:gd name="T33" fmla="*/ 1 h 13"/>
                    <a:gd name="T34" fmla="*/ 36 w 41"/>
                    <a:gd name="T35" fmla="*/ 3 h 13"/>
                    <a:gd name="T36" fmla="*/ 39 w 41"/>
                    <a:gd name="T37" fmla="*/ 5 h 13"/>
                    <a:gd name="T38" fmla="*/ 41 w 41"/>
                    <a:gd name="T39" fmla="*/ 8 h 13"/>
                    <a:gd name="T40" fmla="*/ 35 w 41"/>
                    <a:gd name="T41" fmla="*/ 13 h 1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1"/>
                    <a:gd name="T64" fmla="*/ 0 h 13"/>
                    <a:gd name="T65" fmla="*/ 41 w 41"/>
                    <a:gd name="T66" fmla="*/ 13 h 1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1" h="13">
                      <a:moveTo>
                        <a:pt x="35" y="13"/>
                      </a:moveTo>
                      <a:lnTo>
                        <a:pt x="33" y="11"/>
                      </a:lnTo>
                      <a:lnTo>
                        <a:pt x="32" y="9"/>
                      </a:lnTo>
                      <a:lnTo>
                        <a:pt x="30" y="8"/>
                      </a:lnTo>
                      <a:lnTo>
                        <a:pt x="29" y="8"/>
                      </a:lnTo>
                      <a:lnTo>
                        <a:pt x="25" y="7"/>
                      </a:lnTo>
                      <a:lnTo>
                        <a:pt x="21" y="8"/>
                      </a:lnTo>
                      <a:lnTo>
                        <a:pt x="11" y="10"/>
                      </a:lnTo>
                      <a:lnTo>
                        <a:pt x="6" y="11"/>
                      </a:lnTo>
                      <a:lnTo>
                        <a:pt x="1" y="11"/>
                      </a:lnTo>
                      <a:lnTo>
                        <a:pt x="0" y="4"/>
                      </a:lnTo>
                      <a:lnTo>
                        <a:pt x="5" y="3"/>
                      </a:lnTo>
                      <a:lnTo>
                        <a:pt x="10" y="2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4" y="1"/>
                      </a:lnTo>
                      <a:lnTo>
                        <a:pt x="36" y="3"/>
                      </a:lnTo>
                      <a:lnTo>
                        <a:pt x="39" y="5"/>
                      </a:lnTo>
                      <a:lnTo>
                        <a:pt x="41" y="8"/>
                      </a:lnTo>
                      <a:lnTo>
                        <a:pt x="35" y="1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24" name="Freeform 788"/>
                <p:cNvSpPr>
                  <a:spLocks/>
                </p:cNvSpPr>
                <p:nvPr/>
              </p:nvSpPr>
              <p:spPr bwMode="auto">
                <a:xfrm>
                  <a:off x="2425" y="2383"/>
                  <a:ext cx="7" cy="6"/>
                </a:xfrm>
                <a:custGeom>
                  <a:avLst/>
                  <a:gdLst>
                    <a:gd name="T0" fmla="*/ 7 w 7"/>
                    <a:gd name="T1" fmla="*/ 1 h 6"/>
                    <a:gd name="T2" fmla="*/ 7 w 7"/>
                    <a:gd name="T3" fmla="*/ 0 h 6"/>
                    <a:gd name="T4" fmla="*/ 7 w 7"/>
                    <a:gd name="T5" fmla="*/ 1 h 6"/>
                    <a:gd name="T6" fmla="*/ 1 w 7"/>
                    <a:gd name="T7" fmla="*/ 6 h 6"/>
                    <a:gd name="T8" fmla="*/ 0 w 7"/>
                    <a:gd name="T9" fmla="*/ 5 h 6"/>
                    <a:gd name="T10" fmla="*/ 7 w 7"/>
                    <a:gd name="T11" fmla="*/ 1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6"/>
                    <a:gd name="T20" fmla="*/ 7 w 7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6">
                      <a:moveTo>
                        <a:pt x="7" y="1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25" name="Freeform 789"/>
                <p:cNvSpPr>
                  <a:spLocks/>
                </p:cNvSpPr>
                <p:nvPr/>
              </p:nvSpPr>
              <p:spPr bwMode="auto">
                <a:xfrm>
                  <a:off x="2364" y="2379"/>
                  <a:ext cx="28" cy="9"/>
                </a:xfrm>
                <a:custGeom>
                  <a:avLst/>
                  <a:gdLst>
                    <a:gd name="T0" fmla="*/ 27 w 28"/>
                    <a:gd name="T1" fmla="*/ 8 h 9"/>
                    <a:gd name="T2" fmla="*/ 14 w 28"/>
                    <a:gd name="T3" fmla="*/ 7 h 9"/>
                    <a:gd name="T4" fmla="*/ 8 w 28"/>
                    <a:gd name="T5" fmla="*/ 8 h 9"/>
                    <a:gd name="T6" fmla="*/ 5 w 28"/>
                    <a:gd name="T7" fmla="*/ 8 h 9"/>
                    <a:gd name="T8" fmla="*/ 2 w 28"/>
                    <a:gd name="T9" fmla="*/ 9 h 9"/>
                    <a:gd name="T10" fmla="*/ 0 w 28"/>
                    <a:gd name="T11" fmla="*/ 1 h 9"/>
                    <a:gd name="T12" fmla="*/ 3 w 28"/>
                    <a:gd name="T13" fmla="*/ 0 h 9"/>
                    <a:gd name="T14" fmla="*/ 7 w 28"/>
                    <a:gd name="T15" fmla="*/ 0 h 9"/>
                    <a:gd name="T16" fmla="*/ 14 w 28"/>
                    <a:gd name="T17" fmla="*/ 0 h 9"/>
                    <a:gd name="T18" fmla="*/ 28 w 28"/>
                    <a:gd name="T19" fmla="*/ 1 h 9"/>
                    <a:gd name="T20" fmla="*/ 27 w 28"/>
                    <a:gd name="T21" fmla="*/ 8 h 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8"/>
                    <a:gd name="T34" fmla="*/ 0 h 9"/>
                    <a:gd name="T35" fmla="*/ 28 w 28"/>
                    <a:gd name="T36" fmla="*/ 9 h 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8" h="9">
                      <a:moveTo>
                        <a:pt x="27" y="8"/>
                      </a:moveTo>
                      <a:lnTo>
                        <a:pt x="14" y="7"/>
                      </a:lnTo>
                      <a:lnTo>
                        <a:pt x="8" y="8"/>
                      </a:lnTo>
                      <a:lnTo>
                        <a:pt x="5" y="8"/>
                      </a:lnTo>
                      <a:lnTo>
                        <a:pt x="2" y="9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8" y="1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26" name="Freeform 790"/>
                <p:cNvSpPr>
                  <a:spLocks/>
                </p:cNvSpPr>
                <p:nvPr/>
              </p:nvSpPr>
              <p:spPr bwMode="auto">
                <a:xfrm>
                  <a:off x="2391" y="2380"/>
                  <a:ext cx="1" cy="7"/>
                </a:xfrm>
                <a:custGeom>
                  <a:avLst/>
                  <a:gdLst>
                    <a:gd name="T0" fmla="*/ 1 w 1"/>
                    <a:gd name="T1" fmla="*/ 7 h 7"/>
                    <a:gd name="T2" fmla="*/ 0 w 1"/>
                    <a:gd name="T3" fmla="*/ 7 h 7"/>
                    <a:gd name="T4" fmla="*/ 1 w 1"/>
                    <a:gd name="T5" fmla="*/ 0 h 7"/>
                    <a:gd name="T6" fmla="*/ 0 w 1"/>
                    <a:gd name="T7" fmla="*/ 0 h 7"/>
                    <a:gd name="T8" fmla="*/ 1 w 1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7"/>
                    <a:gd name="T17" fmla="*/ 1 w 1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7">
                      <a:moveTo>
                        <a:pt x="1" y="7"/>
                      </a:moveTo>
                      <a:lnTo>
                        <a:pt x="0" y="7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27" name="Freeform 791"/>
                <p:cNvSpPr>
                  <a:spLocks/>
                </p:cNvSpPr>
                <p:nvPr/>
              </p:nvSpPr>
              <p:spPr bwMode="auto">
                <a:xfrm>
                  <a:off x="2321" y="2381"/>
                  <a:ext cx="46" cy="16"/>
                </a:xfrm>
                <a:custGeom>
                  <a:avLst/>
                  <a:gdLst>
                    <a:gd name="T0" fmla="*/ 46 w 46"/>
                    <a:gd name="T1" fmla="*/ 7 h 16"/>
                    <a:gd name="T2" fmla="*/ 31 w 46"/>
                    <a:gd name="T3" fmla="*/ 12 h 16"/>
                    <a:gd name="T4" fmla="*/ 24 w 46"/>
                    <a:gd name="T5" fmla="*/ 15 h 16"/>
                    <a:gd name="T6" fmla="*/ 18 w 46"/>
                    <a:gd name="T7" fmla="*/ 16 h 16"/>
                    <a:gd name="T8" fmla="*/ 12 w 46"/>
                    <a:gd name="T9" fmla="*/ 16 h 16"/>
                    <a:gd name="T10" fmla="*/ 8 w 46"/>
                    <a:gd name="T11" fmla="*/ 16 h 16"/>
                    <a:gd name="T12" fmla="*/ 6 w 46"/>
                    <a:gd name="T13" fmla="*/ 15 h 16"/>
                    <a:gd name="T14" fmla="*/ 3 w 46"/>
                    <a:gd name="T15" fmla="*/ 13 h 16"/>
                    <a:gd name="T16" fmla="*/ 1 w 46"/>
                    <a:gd name="T17" fmla="*/ 11 h 16"/>
                    <a:gd name="T18" fmla="*/ 0 w 46"/>
                    <a:gd name="T19" fmla="*/ 8 h 16"/>
                    <a:gd name="T20" fmla="*/ 0 w 46"/>
                    <a:gd name="T21" fmla="*/ 5 h 16"/>
                    <a:gd name="T22" fmla="*/ 8 w 46"/>
                    <a:gd name="T23" fmla="*/ 5 h 16"/>
                    <a:gd name="T24" fmla="*/ 8 w 46"/>
                    <a:gd name="T25" fmla="*/ 6 h 16"/>
                    <a:gd name="T26" fmla="*/ 8 w 46"/>
                    <a:gd name="T27" fmla="*/ 7 h 16"/>
                    <a:gd name="T28" fmla="*/ 9 w 46"/>
                    <a:gd name="T29" fmla="*/ 8 h 16"/>
                    <a:gd name="T30" fmla="*/ 9 w 46"/>
                    <a:gd name="T31" fmla="*/ 8 h 16"/>
                    <a:gd name="T32" fmla="*/ 10 w 46"/>
                    <a:gd name="T33" fmla="*/ 8 h 16"/>
                    <a:gd name="T34" fmla="*/ 12 w 46"/>
                    <a:gd name="T35" fmla="*/ 8 h 16"/>
                    <a:gd name="T36" fmla="*/ 16 w 46"/>
                    <a:gd name="T37" fmla="*/ 8 h 16"/>
                    <a:gd name="T38" fmla="*/ 22 w 46"/>
                    <a:gd name="T39" fmla="*/ 7 h 16"/>
                    <a:gd name="T40" fmla="*/ 29 w 46"/>
                    <a:gd name="T41" fmla="*/ 5 h 16"/>
                    <a:gd name="T42" fmla="*/ 42 w 46"/>
                    <a:gd name="T43" fmla="*/ 0 h 16"/>
                    <a:gd name="T44" fmla="*/ 46 w 46"/>
                    <a:gd name="T45" fmla="*/ 7 h 1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6"/>
                    <a:gd name="T70" fmla="*/ 0 h 16"/>
                    <a:gd name="T71" fmla="*/ 46 w 46"/>
                    <a:gd name="T72" fmla="*/ 16 h 1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6" h="16">
                      <a:moveTo>
                        <a:pt x="46" y="7"/>
                      </a:moveTo>
                      <a:lnTo>
                        <a:pt x="31" y="12"/>
                      </a:lnTo>
                      <a:lnTo>
                        <a:pt x="24" y="15"/>
                      </a:lnTo>
                      <a:lnTo>
                        <a:pt x="18" y="16"/>
                      </a:lnTo>
                      <a:lnTo>
                        <a:pt x="12" y="16"/>
                      </a:lnTo>
                      <a:lnTo>
                        <a:pt x="8" y="16"/>
                      </a:lnTo>
                      <a:lnTo>
                        <a:pt x="6" y="15"/>
                      </a:lnTo>
                      <a:lnTo>
                        <a:pt x="3" y="13"/>
                      </a:lnTo>
                      <a:lnTo>
                        <a:pt x="1" y="11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7"/>
                      </a:lnTo>
                      <a:lnTo>
                        <a:pt x="9" y="8"/>
                      </a:lnTo>
                      <a:lnTo>
                        <a:pt x="10" y="8"/>
                      </a:lnTo>
                      <a:lnTo>
                        <a:pt x="12" y="8"/>
                      </a:lnTo>
                      <a:lnTo>
                        <a:pt x="16" y="8"/>
                      </a:lnTo>
                      <a:lnTo>
                        <a:pt x="22" y="7"/>
                      </a:lnTo>
                      <a:lnTo>
                        <a:pt x="29" y="5"/>
                      </a:lnTo>
                      <a:lnTo>
                        <a:pt x="42" y="0"/>
                      </a:lnTo>
                      <a:lnTo>
                        <a:pt x="46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28" name="Freeform 792"/>
                <p:cNvSpPr>
                  <a:spLocks/>
                </p:cNvSpPr>
                <p:nvPr/>
              </p:nvSpPr>
              <p:spPr bwMode="auto">
                <a:xfrm>
                  <a:off x="2363" y="2380"/>
                  <a:ext cx="4" cy="8"/>
                </a:xfrm>
                <a:custGeom>
                  <a:avLst/>
                  <a:gdLst>
                    <a:gd name="T0" fmla="*/ 1 w 4"/>
                    <a:gd name="T1" fmla="*/ 0 h 8"/>
                    <a:gd name="T2" fmla="*/ 0 w 4"/>
                    <a:gd name="T3" fmla="*/ 1 h 8"/>
                    <a:gd name="T4" fmla="*/ 4 w 4"/>
                    <a:gd name="T5" fmla="*/ 8 h 8"/>
                    <a:gd name="T6" fmla="*/ 3 w 4"/>
                    <a:gd name="T7" fmla="*/ 8 h 8"/>
                    <a:gd name="T8" fmla="*/ 1 w 4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8"/>
                    <a:gd name="T17" fmla="*/ 4 w 4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8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4" y="8"/>
                      </a:lnTo>
                      <a:lnTo>
                        <a:pt x="3" y="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29" name="Freeform 793"/>
                <p:cNvSpPr>
                  <a:spLocks/>
                </p:cNvSpPr>
                <p:nvPr/>
              </p:nvSpPr>
              <p:spPr bwMode="auto">
                <a:xfrm>
                  <a:off x="2287" y="2355"/>
                  <a:ext cx="42" cy="31"/>
                </a:xfrm>
                <a:custGeom>
                  <a:avLst/>
                  <a:gdLst>
                    <a:gd name="T0" fmla="*/ 34 w 42"/>
                    <a:gd name="T1" fmla="*/ 31 h 31"/>
                    <a:gd name="T2" fmla="*/ 34 w 42"/>
                    <a:gd name="T3" fmla="*/ 29 h 31"/>
                    <a:gd name="T4" fmla="*/ 34 w 42"/>
                    <a:gd name="T5" fmla="*/ 27 h 31"/>
                    <a:gd name="T6" fmla="*/ 33 w 42"/>
                    <a:gd name="T7" fmla="*/ 25 h 31"/>
                    <a:gd name="T8" fmla="*/ 31 w 42"/>
                    <a:gd name="T9" fmla="*/ 23 h 31"/>
                    <a:gd name="T10" fmla="*/ 30 w 42"/>
                    <a:gd name="T11" fmla="*/ 21 h 31"/>
                    <a:gd name="T12" fmla="*/ 28 w 42"/>
                    <a:gd name="T13" fmla="*/ 19 h 31"/>
                    <a:gd name="T14" fmla="*/ 22 w 42"/>
                    <a:gd name="T15" fmla="*/ 16 h 31"/>
                    <a:gd name="T16" fmla="*/ 16 w 42"/>
                    <a:gd name="T17" fmla="*/ 13 h 31"/>
                    <a:gd name="T18" fmla="*/ 10 w 42"/>
                    <a:gd name="T19" fmla="*/ 11 h 31"/>
                    <a:gd name="T20" fmla="*/ 0 w 42"/>
                    <a:gd name="T21" fmla="*/ 7 h 31"/>
                    <a:gd name="T22" fmla="*/ 3 w 42"/>
                    <a:gd name="T23" fmla="*/ 0 h 31"/>
                    <a:gd name="T24" fmla="*/ 13 w 42"/>
                    <a:gd name="T25" fmla="*/ 4 h 31"/>
                    <a:gd name="T26" fmla="*/ 19 w 42"/>
                    <a:gd name="T27" fmla="*/ 6 h 31"/>
                    <a:gd name="T28" fmla="*/ 26 w 42"/>
                    <a:gd name="T29" fmla="*/ 9 h 31"/>
                    <a:gd name="T30" fmla="*/ 32 w 42"/>
                    <a:gd name="T31" fmla="*/ 13 h 31"/>
                    <a:gd name="T32" fmla="*/ 35 w 42"/>
                    <a:gd name="T33" fmla="*/ 15 h 31"/>
                    <a:gd name="T34" fmla="*/ 37 w 42"/>
                    <a:gd name="T35" fmla="*/ 18 h 31"/>
                    <a:gd name="T36" fmla="*/ 39 w 42"/>
                    <a:gd name="T37" fmla="*/ 20 h 31"/>
                    <a:gd name="T38" fmla="*/ 41 w 42"/>
                    <a:gd name="T39" fmla="*/ 24 h 31"/>
                    <a:gd name="T40" fmla="*/ 42 w 42"/>
                    <a:gd name="T41" fmla="*/ 27 h 31"/>
                    <a:gd name="T42" fmla="*/ 42 w 42"/>
                    <a:gd name="T43" fmla="*/ 31 h 31"/>
                    <a:gd name="T44" fmla="*/ 34 w 42"/>
                    <a:gd name="T45" fmla="*/ 31 h 3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2"/>
                    <a:gd name="T70" fmla="*/ 0 h 31"/>
                    <a:gd name="T71" fmla="*/ 42 w 42"/>
                    <a:gd name="T72" fmla="*/ 31 h 3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2" h="31">
                      <a:moveTo>
                        <a:pt x="34" y="31"/>
                      </a:moveTo>
                      <a:lnTo>
                        <a:pt x="34" y="29"/>
                      </a:lnTo>
                      <a:lnTo>
                        <a:pt x="34" y="27"/>
                      </a:lnTo>
                      <a:lnTo>
                        <a:pt x="33" y="25"/>
                      </a:lnTo>
                      <a:lnTo>
                        <a:pt x="31" y="23"/>
                      </a:lnTo>
                      <a:lnTo>
                        <a:pt x="30" y="21"/>
                      </a:lnTo>
                      <a:lnTo>
                        <a:pt x="28" y="19"/>
                      </a:lnTo>
                      <a:lnTo>
                        <a:pt x="22" y="16"/>
                      </a:lnTo>
                      <a:lnTo>
                        <a:pt x="16" y="13"/>
                      </a:lnTo>
                      <a:lnTo>
                        <a:pt x="10" y="11"/>
                      </a:lnTo>
                      <a:lnTo>
                        <a:pt x="0" y="7"/>
                      </a:lnTo>
                      <a:lnTo>
                        <a:pt x="3" y="0"/>
                      </a:lnTo>
                      <a:lnTo>
                        <a:pt x="13" y="4"/>
                      </a:lnTo>
                      <a:lnTo>
                        <a:pt x="19" y="6"/>
                      </a:lnTo>
                      <a:lnTo>
                        <a:pt x="26" y="9"/>
                      </a:lnTo>
                      <a:lnTo>
                        <a:pt x="32" y="13"/>
                      </a:lnTo>
                      <a:lnTo>
                        <a:pt x="35" y="15"/>
                      </a:lnTo>
                      <a:lnTo>
                        <a:pt x="37" y="18"/>
                      </a:lnTo>
                      <a:lnTo>
                        <a:pt x="39" y="20"/>
                      </a:lnTo>
                      <a:lnTo>
                        <a:pt x="41" y="24"/>
                      </a:lnTo>
                      <a:lnTo>
                        <a:pt x="42" y="27"/>
                      </a:lnTo>
                      <a:lnTo>
                        <a:pt x="42" y="31"/>
                      </a:lnTo>
                      <a:lnTo>
                        <a:pt x="34" y="3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30" name="Freeform 794"/>
                <p:cNvSpPr>
                  <a:spLocks/>
                </p:cNvSpPr>
                <p:nvPr/>
              </p:nvSpPr>
              <p:spPr bwMode="auto">
                <a:xfrm>
                  <a:off x="2254" y="2337"/>
                  <a:ext cx="36" cy="25"/>
                </a:xfrm>
                <a:custGeom>
                  <a:avLst/>
                  <a:gdLst>
                    <a:gd name="T0" fmla="*/ 32 w 36"/>
                    <a:gd name="T1" fmla="*/ 25 h 25"/>
                    <a:gd name="T2" fmla="*/ 28 w 36"/>
                    <a:gd name="T3" fmla="*/ 23 h 25"/>
                    <a:gd name="T4" fmla="*/ 23 w 36"/>
                    <a:gd name="T5" fmla="*/ 21 h 25"/>
                    <a:gd name="T6" fmla="*/ 16 w 36"/>
                    <a:gd name="T7" fmla="*/ 19 h 25"/>
                    <a:gd name="T8" fmla="*/ 11 w 36"/>
                    <a:gd name="T9" fmla="*/ 17 h 25"/>
                    <a:gd name="T10" fmla="*/ 8 w 36"/>
                    <a:gd name="T11" fmla="*/ 14 h 25"/>
                    <a:gd name="T12" fmla="*/ 4 w 36"/>
                    <a:gd name="T13" fmla="*/ 10 h 25"/>
                    <a:gd name="T14" fmla="*/ 0 w 36"/>
                    <a:gd name="T15" fmla="*/ 5 h 25"/>
                    <a:gd name="T16" fmla="*/ 6 w 36"/>
                    <a:gd name="T17" fmla="*/ 0 h 25"/>
                    <a:gd name="T18" fmla="*/ 10 w 36"/>
                    <a:gd name="T19" fmla="*/ 5 h 25"/>
                    <a:gd name="T20" fmla="*/ 13 w 36"/>
                    <a:gd name="T21" fmla="*/ 8 h 25"/>
                    <a:gd name="T22" fmla="*/ 16 w 36"/>
                    <a:gd name="T23" fmla="*/ 10 h 25"/>
                    <a:gd name="T24" fmla="*/ 19 w 36"/>
                    <a:gd name="T25" fmla="*/ 12 h 25"/>
                    <a:gd name="T26" fmla="*/ 26 w 36"/>
                    <a:gd name="T27" fmla="*/ 14 h 25"/>
                    <a:gd name="T28" fmla="*/ 31 w 36"/>
                    <a:gd name="T29" fmla="*/ 15 h 25"/>
                    <a:gd name="T30" fmla="*/ 36 w 36"/>
                    <a:gd name="T31" fmla="*/ 18 h 25"/>
                    <a:gd name="T32" fmla="*/ 32 w 36"/>
                    <a:gd name="T33" fmla="*/ 25 h 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6"/>
                    <a:gd name="T52" fmla="*/ 0 h 25"/>
                    <a:gd name="T53" fmla="*/ 36 w 36"/>
                    <a:gd name="T54" fmla="*/ 25 h 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6" h="25">
                      <a:moveTo>
                        <a:pt x="32" y="25"/>
                      </a:moveTo>
                      <a:lnTo>
                        <a:pt x="28" y="23"/>
                      </a:lnTo>
                      <a:lnTo>
                        <a:pt x="23" y="21"/>
                      </a:lnTo>
                      <a:lnTo>
                        <a:pt x="16" y="19"/>
                      </a:lnTo>
                      <a:lnTo>
                        <a:pt x="11" y="17"/>
                      </a:lnTo>
                      <a:lnTo>
                        <a:pt x="8" y="14"/>
                      </a:lnTo>
                      <a:lnTo>
                        <a:pt x="4" y="10"/>
                      </a:lnTo>
                      <a:lnTo>
                        <a:pt x="0" y="5"/>
                      </a:lnTo>
                      <a:lnTo>
                        <a:pt x="6" y="0"/>
                      </a:lnTo>
                      <a:lnTo>
                        <a:pt x="10" y="5"/>
                      </a:lnTo>
                      <a:lnTo>
                        <a:pt x="13" y="8"/>
                      </a:lnTo>
                      <a:lnTo>
                        <a:pt x="16" y="10"/>
                      </a:lnTo>
                      <a:lnTo>
                        <a:pt x="19" y="12"/>
                      </a:lnTo>
                      <a:lnTo>
                        <a:pt x="26" y="14"/>
                      </a:lnTo>
                      <a:lnTo>
                        <a:pt x="31" y="15"/>
                      </a:lnTo>
                      <a:lnTo>
                        <a:pt x="36" y="18"/>
                      </a:lnTo>
                      <a:lnTo>
                        <a:pt x="32" y="25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31" name="Freeform 795"/>
                <p:cNvSpPr>
                  <a:spLocks/>
                </p:cNvSpPr>
                <p:nvPr/>
              </p:nvSpPr>
              <p:spPr bwMode="auto">
                <a:xfrm>
                  <a:off x="2286" y="2355"/>
                  <a:ext cx="4" cy="7"/>
                </a:xfrm>
                <a:custGeom>
                  <a:avLst/>
                  <a:gdLst>
                    <a:gd name="T0" fmla="*/ 1 w 4"/>
                    <a:gd name="T1" fmla="*/ 7 h 7"/>
                    <a:gd name="T2" fmla="*/ 0 w 4"/>
                    <a:gd name="T3" fmla="*/ 7 h 7"/>
                    <a:gd name="T4" fmla="*/ 4 w 4"/>
                    <a:gd name="T5" fmla="*/ 0 h 7"/>
                    <a:gd name="T6" fmla="*/ 1 w 4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7"/>
                    <a:gd name="T14" fmla="*/ 4 w 4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7">
                      <a:moveTo>
                        <a:pt x="1" y="7"/>
                      </a:moveTo>
                      <a:lnTo>
                        <a:pt x="0" y="7"/>
                      </a:lnTo>
                      <a:lnTo>
                        <a:pt x="4" y="0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32" name="Freeform 796"/>
                <p:cNvSpPr>
                  <a:spLocks/>
                </p:cNvSpPr>
                <p:nvPr/>
              </p:nvSpPr>
              <p:spPr bwMode="auto">
                <a:xfrm>
                  <a:off x="2237" y="2314"/>
                  <a:ext cx="24" cy="28"/>
                </a:xfrm>
                <a:custGeom>
                  <a:avLst/>
                  <a:gdLst>
                    <a:gd name="T0" fmla="*/ 17 w 24"/>
                    <a:gd name="T1" fmla="*/ 28 h 28"/>
                    <a:gd name="T2" fmla="*/ 13 w 24"/>
                    <a:gd name="T3" fmla="*/ 22 h 28"/>
                    <a:gd name="T4" fmla="*/ 9 w 24"/>
                    <a:gd name="T5" fmla="*/ 15 h 28"/>
                    <a:gd name="T6" fmla="*/ 7 w 24"/>
                    <a:gd name="T7" fmla="*/ 13 h 28"/>
                    <a:gd name="T8" fmla="*/ 5 w 24"/>
                    <a:gd name="T9" fmla="*/ 10 h 28"/>
                    <a:gd name="T10" fmla="*/ 2 w 24"/>
                    <a:gd name="T11" fmla="*/ 8 h 28"/>
                    <a:gd name="T12" fmla="*/ 0 w 24"/>
                    <a:gd name="T13" fmla="*/ 6 h 28"/>
                    <a:gd name="T14" fmla="*/ 4 w 24"/>
                    <a:gd name="T15" fmla="*/ 0 h 28"/>
                    <a:gd name="T16" fmla="*/ 7 w 24"/>
                    <a:gd name="T17" fmla="*/ 2 h 28"/>
                    <a:gd name="T18" fmla="*/ 10 w 24"/>
                    <a:gd name="T19" fmla="*/ 4 h 28"/>
                    <a:gd name="T20" fmla="*/ 13 w 24"/>
                    <a:gd name="T21" fmla="*/ 7 h 28"/>
                    <a:gd name="T22" fmla="*/ 16 w 24"/>
                    <a:gd name="T23" fmla="*/ 11 h 28"/>
                    <a:gd name="T24" fmla="*/ 20 w 24"/>
                    <a:gd name="T25" fmla="*/ 18 h 28"/>
                    <a:gd name="T26" fmla="*/ 24 w 24"/>
                    <a:gd name="T27" fmla="*/ 24 h 28"/>
                    <a:gd name="T28" fmla="*/ 17 w 24"/>
                    <a:gd name="T29" fmla="*/ 28 h 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4"/>
                    <a:gd name="T46" fmla="*/ 0 h 28"/>
                    <a:gd name="T47" fmla="*/ 24 w 24"/>
                    <a:gd name="T48" fmla="*/ 28 h 2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4" h="28">
                      <a:moveTo>
                        <a:pt x="17" y="28"/>
                      </a:moveTo>
                      <a:lnTo>
                        <a:pt x="13" y="22"/>
                      </a:lnTo>
                      <a:lnTo>
                        <a:pt x="9" y="15"/>
                      </a:lnTo>
                      <a:lnTo>
                        <a:pt x="7" y="13"/>
                      </a:lnTo>
                      <a:lnTo>
                        <a:pt x="5" y="10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4" y="0"/>
                      </a:lnTo>
                      <a:lnTo>
                        <a:pt x="7" y="2"/>
                      </a:lnTo>
                      <a:lnTo>
                        <a:pt x="10" y="4"/>
                      </a:lnTo>
                      <a:lnTo>
                        <a:pt x="13" y="7"/>
                      </a:lnTo>
                      <a:lnTo>
                        <a:pt x="16" y="11"/>
                      </a:lnTo>
                      <a:lnTo>
                        <a:pt x="20" y="18"/>
                      </a:lnTo>
                      <a:lnTo>
                        <a:pt x="24" y="24"/>
                      </a:lnTo>
                      <a:lnTo>
                        <a:pt x="17" y="2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33" name="Freeform 797"/>
                <p:cNvSpPr>
                  <a:spLocks/>
                </p:cNvSpPr>
                <p:nvPr/>
              </p:nvSpPr>
              <p:spPr bwMode="auto">
                <a:xfrm>
                  <a:off x="2254" y="2337"/>
                  <a:ext cx="7" cy="5"/>
                </a:xfrm>
                <a:custGeom>
                  <a:avLst/>
                  <a:gdLst>
                    <a:gd name="T0" fmla="*/ 0 w 7"/>
                    <a:gd name="T1" fmla="*/ 5 h 5"/>
                    <a:gd name="T2" fmla="*/ 7 w 7"/>
                    <a:gd name="T3" fmla="*/ 1 h 5"/>
                    <a:gd name="T4" fmla="*/ 6 w 7"/>
                    <a:gd name="T5" fmla="*/ 0 h 5"/>
                    <a:gd name="T6" fmla="*/ 0 w 7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5"/>
                    <a:gd name="T14" fmla="*/ 7 w 7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5">
                      <a:moveTo>
                        <a:pt x="0" y="5"/>
                      </a:move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34" name="Freeform 798"/>
                <p:cNvSpPr>
                  <a:spLocks/>
                </p:cNvSpPr>
                <p:nvPr/>
              </p:nvSpPr>
              <p:spPr bwMode="auto">
                <a:xfrm>
                  <a:off x="2202" y="2312"/>
                  <a:ext cx="38" cy="23"/>
                </a:xfrm>
                <a:custGeom>
                  <a:avLst/>
                  <a:gdLst>
                    <a:gd name="T0" fmla="*/ 36 w 38"/>
                    <a:gd name="T1" fmla="*/ 9 h 23"/>
                    <a:gd name="T2" fmla="*/ 34 w 38"/>
                    <a:gd name="T3" fmla="*/ 8 h 23"/>
                    <a:gd name="T4" fmla="*/ 33 w 38"/>
                    <a:gd name="T5" fmla="*/ 8 h 23"/>
                    <a:gd name="T6" fmla="*/ 31 w 38"/>
                    <a:gd name="T7" fmla="*/ 9 h 23"/>
                    <a:gd name="T8" fmla="*/ 30 w 38"/>
                    <a:gd name="T9" fmla="*/ 9 h 23"/>
                    <a:gd name="T10" fmla="*/ 25 w 38"/>
                    <a:gd name="T11" fmla="*/ 12 h 23"/>
                    <a:gd name="T12" fmla="*/ 21 w 38"/>
                    <a:gd name="T13" fmla="*/ 16 h 23"/>
                    <a:gd name="T14" fmla="*/ 16 w 38"/>
                    <a:gd name="T15" fmla="*/ 19 h 23"/>
                    <a:gd name="T16" fmla="*/ 11 w 38"/>
                    <a:gd name="T17" fmla="*/ 22 h 23"/>
                    <a:gd name="T18" fmla="*/ 5 w 38"/>
                    <a:gd name="T19" fmla="*/ 23 h 23"/>
                    <a:gd name="T20" fmla="*/ 2 w 38"/>
                    <a:gd name="T21" fmla="*/ 22 h 23"/>
                    <a:gd name="T22" fmla="*/ 1 w 38"/>
                    <a:gd name="T23" fmla="*/ 21 h 23"/>
                    <a:gd name="T24" fmla="*/ 0 w 38"/>
                    <a:gd name="T25" fmla="*/ 20 h 23"/>
                    <a:gd name="T26" fmla="*/ 6 w 38"/>
                    <a:gd name="T27" fmla="*/ 15 h 23"/>
                    <a:gd name="T28" fmla="*/ 7 w 38"/>
                    <a:gd name="T29" fmla="*/ 16 h 23"/>
                    <a:gd name="T30" fmla="*/ 6 w 38"/>
                    <a:gd name="T31" fmla="*/ 15 h 23"/>
                    <a:gd name="T32" fmla="*/ 6 w 38"/>
                    <a:gd name="T33" fmla="*/ 16 h 23"/>
                    <a:gd name="T34" fmla="*/ 8 w 38"/>
                    <a:gd name="T35" fmla="*/ 15 h 23"/>
                    <a:gd name="T36" fmla="*/ 11 w 38"/>
                    <a:gd name="T37" fmla="*/ 13 h 23"/>
                    <a:gd name="T38" fmla="*/ 16 w 38"/>
                    <a:gd name="T39" fmla="*/ 10 h 23"/>
                    <a:gd name="T40" fmla="*/ 20 w 38"/>
                    <a:gd name="T41" fmla="*/ 6 h 23"/>
                    <a:gd name="T42" fmla="*/ 25 w 38"/>
                    <a:gd name="T43" fmla="*/ 3 h 23"/>
                    <a:gd name="T44" fmla="*/ 29 w 38"/>
                    <a:gd name="T45" fmla="*/ 1 h 23"/>
                    <a:gd name="T46" fmla="*/ 32 w 38"/>
                    <a:gd name="T47" fmla="*/ 0 h 23"/>
                    <a:gd name="T48" fmla="*/ 35 w 38"/>
                    <a:gd name="T49" fmla="*/ 0 h 23"/>
                    <a:gd name="T50" fmla="*/ 38 w 38"/>
                    <a:gd name="T51" fmla="*/ 1 h 23"/>
                    <a:gd name="T52" fmla="*/ 36 w 38"/>
                    <a:gd name="T53" fmla="*/ 9 h 2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"/>
                    <a:gd name="T82" fmla="*/ 0 h 23"/>
                    <a:gd name="T83" fmla="*/ 38 w 38"/>
                    <a:gd name="T84" fmla="*/ 23 h 2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" h="23">
                      <a:moveTo>
                        <a:pt x="36" y="9"/>
                      </a:moveTo>
                      <a:lnTo>
                        <a:pt x="34" y="8"/>
                      </a:lnTo>
                      <a:lnTo>
                        <a:pt x="33" y="8"/>
                      </a:lnTo>
                      <a:lnTo>
                        <a:pt x="31" y="9"/>
                      </a:lnTo>
                      <a:lnTo>
                        <a:pt x="30" y="9"/>
                      </a:lnTo>
                      <a:lnTo>
                        <a:pt x="25" y="12"/>
                      </a:lnTo>
                      <a:lnTo>
                        <a:pt x="21" y="16"/>
                      </a:lnTo>
                      <a:lnTo>
                        <a:pt x="16" y="19"/>
                      </a:lnTo>
                      <a:lnTo>
                        <a:pt x="11" y="22"/>
                      </a:lnTo>
                      <a:lnTo>
                        <a:pt x="5" y="23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0" y="20"/>
                      </a:lnTo>
                      <a:lnTo>
                        <a:pt x="6" y="15"/>
                      </a:lnTo>
                      <a:lnTo>
                        <a:pt x="7" y="16"/>
                      </a:lnTo>
                      <a:lnTo>
                        <a:pt x="6" y="15"/>
                      </a:lnTo>
                      <a:lnTo>
                        <a:pt x="6" y="16"/>
                      </a:lnTo>
                      <a:lnTo>
                        <a:pt x="8" y="15"/>
                      </a:lnTo>
                      <a:lnTo>
                        <a:pt x="11" y="13"/>
                      </a:lnTo>
                      <a:lnTo>
                        <a:pt x="16" y="10"/>
                      </a:lnTo>
                      <a:lnTo>
                        <a:pt x="20" y="6"/>
                      </a:lnTo>
                      <a:lnTo>
                        <a:pt x="25" y="3"/>
                      </a:lnTo>
                      <a:lnTo>
                        <a:pt x="29" y="1"/>
                      </a:lnTo>
                      <a:lnTo>
                        <a:pt x="32" y="0"/>
                      </a:lnTo>
                      <a:lnTo>
                        <a:pt x="35" y="0"/>
                      </a:lnTo>
                      <a:lnTo>
                        <a:pt x="38" y="1"/>
                      </a:lnTo>
                      <a:lnTo>
                        <a:pt x="36" y="9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35" name="Freeform 799"/>
                <p:cNvSpPr>
                  <a:spLocks/>
                </p:cNvSpPr>
                <p:nvPr/>
              </p:nvSpPr>
              <p:spPr bwMode="auto">
                <a:xfrm>
                  <a:off x="2237" y="2313"/>
                  <a:ext cx="4" cy="8"/>
                </a:xfrm>
                <a:custGeom>
                  <a:avLst/>
                  <a:gdLst>
                    <a:gd name="T0" fmla="*/ 4 w 4"/>
                    <a:gd name="T1" fmla="*/ 1 h 8"/>
                    <a:gd name="T2" fmla="*/ 3 w 4"/>
                    <a:gd name="T3" fmla="*/ 0 h 8"/>
                    <a:gd name="T4" fmla="*/ 1 w 4"/>
                    <a:gd name="T5" fmla="*/ 8 h 8"/>
                    <a:gd name="T6" fmla="*/ 0 w 4"/>
                    <a:gd name="T7" fmla="*/ 7 h 8"/>
                    <a:gd name="T8" fmla="*/ 4 w 4"/>
                    <a:gd name="T9" fmla="*/ 1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8"/>
                    <a:gd name="T17" fmla="*/ 4 w 4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8">
                      <a:moveTo>
                        <a:pt x="4" y="1"/>
                      </a:moveTo>
                      <a:lnTo>
                        <a:pt x="3" y="0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36" name="Freeform 800"/>
                <p:cNvSpPr>
                  <a:spLocks/>
                </p:cNvSpPr>
                <p:nvPr/>
              </p:nvSpPr>
              <p:spPr bwMode="auto">
                <a:xfrm>
                  <a:off x="2200" y="2294"/>
                  <a:ext cx="15" cy="37"/>
                </a:xfrm>
                <a:custGeom>
                  <a:avLst/>
                  <a:gdLst>
                    <a:gd name="T0" fmla="*/ 2 w 15"/>
                    <a:gd name="T1" fmla="*/ 37 h 37"/>
                    <a:gd name="T2" fmla="*/ 1 w 15"/>
                    <a:gd name="T3" fmla="*/ 35 h 37"/>
                    <a:gd name="T4" fmla="*/ 0 w 15"/>
                    <a:gd name="T5" fmla="*/ 33 h 37"/>
                    <a:gd name="T6" fmla="*/ 0 w 15"/>
                    <a:gd name="T7" fmla="*/ 28 h 37"/>
                    <a:gd name="T8" fmla="*/ 1 w 15"/>
                    <a:gd name="T9" fmla="*/ 23 h 37"/>
                    <a:gd name="T10" fmla="*/ 2 w 15"/>
                    <a:gd name="T11" fmla="*/ 17 h 37"/>
                    <a:gd name="T12" fmla="*/ 5 w 15"/>
                    <a:gd name="T13" fmla="*/ 8 h 37"/>
                    <a:gd name="T14" fmla="*/ 8 w 15"/>
                    <a:gd name="T15" fmla="*/ 0 h 37"/>
                    <a:gd name="T16" fmla="*/ 15 w 15"/>
                    <a:gd name="T17" fmla="*/ 2 h 37"/>
                    <a:gd name="T18" fmla="*/ 13 w 15"/>
                    <a:gd name="T19" fmla="*/ 10 h 37"/>
                    <a:gd name="T20" fmla="*/ 10 w 15"/>
                    <a:gd name="T21" fmla="*/ 20 h 37"/>
                    <a:gd name="T22" fmla="*/ 9 w 15"/>
                    <a:gd name="T23" fmla="*/ 24 h 37"/>
                    <a:gd name="T24" fmla="*/ 8 w 15"/>
                    <a:gd name="T25" fmla="*/ 29 h 37"/>
                    <a:gd name="T26" fmla="*/ 8 w 15"/>
                    <a:gd name="T27" fmla="*/ 32 h 37"/>
                    <a:gd name="T28" fmla="*/ 8 w 15"/>
                    <a:gd name="T29" fmla="*/ 33 h 37"/>
                    <a:gd name="T30" fmla="*/ 9 w 15"/>
                    <a:gd name="T31" fmla="*/ 34 h 37"/>
                    <a:gd name="T32" fmla="*/ 2 w 15"/>
                    <a:gd name="T33" fmla="*/ 37 h 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37"/>
                    <a:gd name="T53" fmla="*/ 15 w 15"/>
                    <a:gd name="T54" fmla="*/ 37 h 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37">
                      <a:moveTo>
                        <a:pt x="2" y="37"/>
                      </a:moveTo>
                      <a:lnTo>
                        <a:pt x="1" y="35"/>
                      </a:lnTo>
                      <a:lnTo>
                        <a:pt x="0" y="33"/>
                      </a:lnTo>
                      <a:lnTo>
                        <a:pt x="0" y="28"/>
                      </a:lnTo>
                      <a:lnTo>
                        <a:pt x="1" y="23"/>
                      </a:lnTo>
                      <a:lnTo>
                        <a:pt x="2" y="17"/>
                      </a:lnTo>
                      <a:lnTo>
                        <a:pt x="5" y="8"/>
                      </a:lnTo>
                      <a:lnTo>
                        <a:pt x="8" y="0"/>
                      </a:lnTo>
                      <a:lnTo>
                        <a:pt x="15" y="2"/>
                      </a:lnTo>
                      <a:lnTo>
                        <a:pt x="13" y="10"/>
                      </a:lnTo>
                      <a:lnTo>
                        <a:pt x="10" y="20"/>
                      </a:lnTo>
                      <a:lnTo>
                        <a:pt x="9" y="24"/>
                      </a:lnTo>
                      <a:lnTo>
                        <a:pt x="8" y="29"/>
                      </a:lnTo>
                      <a:lnTo>
                        <a:pt x="8" y="32"/>
                      </a:lnTo>
                      <a:lnTo>
                        <a:pt x="8" y="33"/>
                      </a:lnTo>
                      <a:lnTo>
                        <a:pt x="9" y="34"/>
                      </a:lnTo>
                      <a:lnTo>
                        <a:pt x="2" y="3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37" name="Freeform 801"/>
                <p:cNvSpPr>
                  <a:spLocks/>
                </p:cNvSpPr>
                <p:nvPr/>
              </p:nvSpPr>
              <p:spPr bwMode="auto">
                <a:xfrm>
                  <a:off x="2202" y="2327"/>
                  <a:ext cx="7" cy="5"/>
                </a:xfrm>
                <a:custGeom>
                  <a:avLst/>
                  <a:gdLst>
                    <a:gd name="T0" fmla="*/ 0 w 7"/>
                    <a:gd name="T1" fmla="*/ 5 h 5"/>
                    <a:gd name="T2" fmla="*/ 0 w 7"/>
                    <a:gd name="T3" fmla="*/ 4 h 5"/>
                    <a:gd name="T4" fmla="*/ 7 w 7"/>
                    <a:gd name="T5" fmla="*/ 1 h 5"/>
                    <a:gd name="T6" fmla="*/ 6 w 7"/>
                    <a:gd name="T7" fmla="*/ 0 h 5"/>
                    <a:gd name="T8" fmla="*/ 0 w 7"/>
                    <a:gd name="T9" fmla="*/ 5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5"/>
                    <a:gd name="T17" fmla="*/ 7 w 7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5">
                      <a:moveTo>
                        <a:pt x="0" y="5"/>
                      </a:moveTo>
                      <a:lnTo>
                        <a:pt x="0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38" name="Freeform 802"/>
                <p:cNvSpPr>
                  <a:spLocks/>
                </p:cNvSpPr>
                <p:nvPr/>
              </p:nvSpPr>
              <p:spPr bwMode="auto">
                <a:xfrm>
                  <a:off x="2195" y="2260"/>
                  <a:ext cx="21" cy="36"/>
                </a:xfrm>
                <a:custGeom>
                  <a:avLst/>
                  <a:gdLst>
                    <a:gd name="T0" fmla="*/ 12 w 21"/>
                    <a:gd name="T1" fmla="*/ 35 h 36"/>
                    <a:gd name="T2" fmla="*/ 13 w 21"/>
                    <a:gd name="T3" fmla="*/ 30 h 36"/>
                    <a:gd name="T4" fmla="*/ 12 w 21"/>
                    <a:gd name="T5" fmla="*/ 26 h 36"/>
                    <a:gd name="T6" fmla="*/ 11 w 21"/>
                    <a:gd name="T7" fmla="*/ 23 h 36"/>
                    <a:gd name="T8" fmla="*/ 10 w 21"/>
                    <a:gd name="T9" fmla="*/ 20 h 36"/>
                    <a:gd name="T10" fmla="*/ 5 w 21"/>
                    <a:gd name="T11" fmla="*/ 12 h 36"/>
                    <a:gd name="T12" fmla="*/ 3 w 21"/>
                    <a:gd name="T13" fmla="*/ 8 h 36"/>
                    <a:gd name="T14" fmla="*/ 0 w 21"/>
                    <a:gd name="T15" fmla="*/ 3 h 36"/>
                    <a:gd name="T16" fmla="*/ 7 w 21"/>
                    <a:gd name="T17" fmla="*/ 0 h 36"/>
                    <a:gd name="T18" fmla="*/ 10 w 21"/>
                    <a:gd name="T19" fmla="*/ 4 h 36"/>
                    <a:gd name="T20" fmla="*/ 12 w 21"/>
                    <a:gd name="T21" fmla="*/ 8 h 36"/>
                    <a:gd name="T22" fmla="*/ 17 w 21"/>
                    <a:gd name="T23" fmla="*/ 15 h 36"/>
                    <a:gd name="T24" fmla="*/ 19 w 21"/>
                    <a:gd name="T25" fmla="*/ 20 h 36"/>
                    <a:gd name="T26" fmla="*/ 20 w 21"/>
                    <a:gd name="T27" fmla="*/ 25 h 36"/>
                    <a:gd name="T28" fmla="*/ 21 w 21"/>
                    <a:gd name="T29" fmla="*/ 30 h 36"/>
                    <a:gd name="T30" fmla="*/ 20 w 21"/>
                    <a:gd name="T31" fmla="*/ 36 h 36"/>
                    <a:gd name="T32" fmla="*/ 12 w 21"/>
                    <a:gd name="T33" fmla="*/ 35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1"/>
                    <a:gd name="T52" fmla="*/ 0 h 36"/>
                    <a:gd name="T53" fmla="*/ 21 w 21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1" h="36">
                      <a:moveTo>
                        <a:pt x="12" y="35"/>
                      </a:moveTo>
                      <a:lnTo>
                        <a:pt x="13" y="30"/>
                      </a:lnTo>
                      <a:lnTo>
                        <a:pt x="12" y="26"/>
                      </a:lnTo>
                      <a:lnTo>
                        <a:pt x="11" y="23"/>
                      </a:lnTo>
                      <a:lnTo>
                        <a:pt x="10" y="20"/>
                      </a:lnTo>
                      <a:lnTo>
                        <a:pt x="5" y="12"/>
                      </a:lnTo>
                      <a:lnTo>
                        <a:pt x="3" y="8"/>
                      </a:lnTo>
                      <a:lnTo>
                        <a:pt x="0" y="3"/>
                      </a:lnTo>
                      <a:lnTo>
                        <a:pt x="7" y="0"/>
                      </a:lnTo>
                      <a:lnTo>
                        <a:pt x="10" y="4"/>
                      </a:lnTo>
                      <a:lnTo>
                        <a:pt x="12" y="8"/>
                      </a:lnTo>
                      <a:lnTo>
                        <a:pt x="17" y="15"/>
                      </a:lnTo>
                      <a:lnTo>
                        <a:pt x="19" y="20"/>
                      </a:lnTo>
                      <a:lnTo>
                        <a:pt x="20" y="25"/>
                      </a:lnTo>
                      <a:lnTo>
                        <a:pt x="21" y="30"/>
                      </a:lnTo>
                      <a:lnTo>
                        <a:pt x="20" y="36"/>
                      </a:lnTo>
                      <a:lnTo>
                        <a:pt x="12" y="35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39" name="Freeform 803"/>
                <p:cNvSpPr>
                  <a:spLocks/>
                </p:cNvSpPr>
                <p:nvPr/>
              </p:nvSpPr>
              <p:spPr bwMode="auto">
                <a:xfrm>
                  <a:off x="2207" y="2294"/>
                  <a:ext cx="8" cy="2"/>
                </a:xfrm>
                <a:custGeom>
                  <a:avLst/>
                  <a:gdLst>
                    <a:gd name="T0" fmla="*/ 8 w 8"/>
                    <a:gd name="T1" fmla="*/ 2 h 2"/>
                    <a:gd name="T2" fmla="*/ 0 w 8"/>
                    <a:gd name="T3" fmla="*/ 1 h 2"/>
                    <a:gd name="T4" fmla="*/ 1 w 8"/>
                    <a:gd name="T5" fmla="*/ 0 h 2"/>
                    <a:gd name="T6" fmla="*/ 8 w 8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2"/>
                    <a:gd name="T14" fmla="*/ 8 w 8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2">
                      <a:moveTo>
                        <a:pt x="8" y="2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40" name="Freeform 804"/>
                <p:cNvSpPr>
                  <a:spLocks/>
                </p:cNvSpPr>
                <p:nvPr/>
              </p:nvSpPr>
              <p:spPr bwMode="auto">
                <a:xfrm>
                  <a:off x="2176" y="2220"/>
                  <a:ext cx="26" cy="43"/>
                </a:xfrm>
                <a:custGeom>
                  <a:avLst/>
                  <a:gdLst>
                    <a:gd name="T0" fmla="*/ 19 w 26"/>
                    <a:gd name="T1" fmla="*/ 43 h 43"/>
                    <a:gd name="T2" fmla="*/ 17 w 26"/>
                    <a:gd name="T3" fmla="*/ 38 h 43"/>
                    <a:gd name="T4" fmla="*/ 15 w 26"/>
                    <a:gd name="T5" fmla="*/ 32 h 43"/>
                    <a:gd name="T6" fmla="*/ 12 w 26"/>
                    <a:gd name="T7" fmla="*/ 22 h 43"/>
                    <a:gd name="T8" fmla="*/ 10 w 26"/>
                    <a:gd name="T9" fmla="*/ 17 h 43"/>
                    <a:gd name="T10" fmla="*/ 8 w 26"/>
                    <a:gd name="T11" fmla="*/ 13 h 43"/>
                    <a:gd name="T12" fmla="*/ 5 w 26"/>
                    <a:gd name="T13" fmla="*/ 9 h 43"/>
                    <a:gd name="T14" fmla="*/ 0 w 26"/>
                    <a:gd name="T15" fmla="*/ 6 h 43"/>
                    <a:gd name="T16" fmla="*/ 5 w 26"/>
                    <a:gd name="T17" fmla="*/ 0 h 43"/>
                    <a:gd name="T18" fmla="*/ 10 w 26"/>
                    <a:gd name="T19" fmla="*/ 4 h 43"/>
                    <a:gd name="T20" fmla="*/ 14 w 26"/>
                    <a:gd name="T21" fmla="*/ 8 h 43"/>
                    <a:gd name="T22" fmla="*/ 17 w 26"/>
                    <a:gd name="T23" fmla="*/ 13 h 43"/>
                    <a:gd name="T24" fmla="*/ 20 w 26"/>
                    <a:gd name="T25" fmla="*/ 19 h 43"/>
                    <a:gd name="T26" fmla="*/ 23 w 26"/>
                    <a:gd name="T27" fmla="*/ 30 h 43"/>
                    <a:gd name="T28" fmla="*/ 25 w 26"/>
                    <a:gd name="T29" fmla="*/ 35 h 43"/>
                    <a:gd name="T30" fmla="*/ 26 w 26"/>
                    <a:gd name="T31" fmla="*/ 40 h 43"/>
                    <a:gd name="T32" fmla="*/ 19 w 26"/>
                    <a:gd name="T33" fmla="*/ 43 h 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43"/>
                    <a:gd name="T53" fmla="*/ 26 w 26"/>
                    <a:gd name="T54" fmla="*/ 43 h 4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43">
                      <a:moveTo>
                        <a:pt x="19" y="43"/>
                      </a:moveTo>
                      <a:lnTo>
                        <a:pt x="17" y="38"/>
                      </a:lnTo>
                      <a:lnTo>
                        <a:pt x="15" y="32"/>
                      </a:lnTo>
                      <a:lnTo>
                        <a:pt x="12" y="22"/>
                      </a:lnTo>
                      <a:lnTo>
                        <a:pt x="10" y="17"/>
                      </a:lnTo>
                      <a:lnTo>
                        <a:pt x="8" y="13"/>
                      </a:lnTo>
                      <a:lnTo>
                        <a:pt x="5" y="9"/>
                      </a:lnTo>
                      <a:lnTo>
                        <a:pt x="0" y="6"/>
                      </a:lnTo>
                      <a:lnTo>
                        <a:pt x="5" y="0"/>
                      </a:lnTo>
                      <a:lnTo>
                        <a:pt x="10" y="4"/>
                      </a:lnTo>
                      <a:lnTo>
                        <a:pt x="14" y="8"/>
                      </a:lnTo>
                      <a:lnTo>
                        <a:pt x="17" y="13"/>
                      </a:lnTo>
                      <a:lnTo>
                        <a:pt x="20" y="19"/>
                      </a:lnTo>
                      <a:lnTo>
                        <a:pt x="23" y="30"/>
                      </a:lnTo>
                      <a:lnTo>
                        <a:pt x="25" y="35"/>
                      </a:lnTo>
                      <a:lnTo>
                        <a:pt x="26" y="40"/>
                      </a:lnTo>
                      <a:lnTo>
                        <a:pt x="19" y="4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41" name="Freeform 805"/>
                <p:cNvSpPr>
                  <a:spLocks/>
                </p:cNvSpPr>
                <p:nvPr/>
              </p:nvSpPr>
              <p:spPr bwMode="auto">
                <a:xfrm>
                  <a:off x="2195" y="2260"/>
                  <a:ext cx="7" cy="3"/>
                </a:xfrm>
                <a:custGeom>
                  <a:avLst/>
                  <a:gdLst>
                    <a:gd name="T0" fmla="*/ 0 w 7"/>
                    <a:gd name="T1" fmla="*/ 3 h 3"/>
                    <a:gd name="T2" fmla="*/ 7 w 7"/>
                    <a:gd name="T3" fmla="*/ 0 h 3"/>
                    <a:gd name="T4" fmla="*/ 0 w 7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3"/>
                    <a:gd name="T11" fmla="*/ 7 w 7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3">
                      <a:moveTo>
                        <a:pt x="0" y="3"/>
                      </a:moveTo>
                      <a:lnTo>
                        <a:pt x="7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42" name="Freeform 806"/>
                <p:cNvSpPr>
                  <a:spLocks/>
                </p:cNvSpPr>
                <p:nvPr/>
              </p:nvSpPr>
              <p:spPr bwMode="auto">
                <a:xfrm>
                  <a:off x="2169" y="2198"/>
                  <a:ext cx="12" cy="28"/>
                </a:xfrm>
                <a:custGeom>
                  <a:avLst/>
                  <a:gdLst>
                    <a:gd name="T0" fmla="*/ 8 w 12"/>
                    <a:gd name="T1" fmla="*/ 28 h 28"/>
                    <a:gd name="T2" fmla="*/ 6 w 12"/>
                    <a:gd name="T3" fmla="*/ 27 h 28"/>
                    <a:gd name="T4" fmla="*/ 5 w 12"/>
                    <a:gd name="T5" fmla="*/ 26 h 28"/>
                    <a:gd name="T6" fmla="*/ 3 w 12"/>
                    <a:gd name="T7" fmla="*/ 23 h 28"/>
                    <a:gd name="T8" fmla="*/ 1 w 12"/>
                    <a:gd name="T9" fmla="*/ 19 h 28"/>
                    <a:gd name="T10" fmla="*/ 0 w 12"/>
                    <a:gd name="T11" fmla="*/ 15 h 28"/>
                    <a:gd name="T12" fmla="*/ 0 w 12"/>
                    <a:gd name="T13" fmla="*/ 11 h 28"/>
                    <a:gd name="T14" fmla="*/ 0 w 12"/>
                    <a:gd name="T15" fmla="*/ 7 h 28"/>
                    <a:gd name="T16" fmla="*/ 1 w 12"/>
                    <a:gd name="T17" fmla="*/ 3 h 28"/>
                    <a:gd name="T18" fmla="*/ 3 w 12"/>
                    <a:gd name="T19" fmla="*/ 0 h 28"/>
                    <a:gd name="T20" fmla="*/ 9 w 12"/>
                    <a:gd name="T21" fmla="*/ 6 h 28"/>
                    <a:gd name="T22" fmla="*/ 8 w 12"/>
                    <a:gd name="T23" fmla="*/ 7 h 28"/>
                    <a:gd name="T24" fmla="*/ 8 w 12"/>
                    <a:gd name="T25" fmla="*/ 8 h 28"/>
                    <a:gd name="T26" fmla="*/ 7 w 12"/>
                    <a:gd name="T27" fmla="*/ 11 h 28"/>
                    <a:gd name="T28" fmla="*/ 8 w 12"/>
                    <a:gd name="T29" fmla="*/ 14 h 28"/>
                    <a:gd name="T30" fmla="*/ 9 w 12"/>
                    <a:gd name="T31" fmla="*/ 17 h 28"/>
                    <a:gd name="T32" fmla="*/ 10 w 12"/>
                    <a:gd name="T33" fmla="*/ 19 h 28"/>
                    <a:gd name="T34" fmla="*/ 11 w 12"/>
                    <a:gd name="T35" fmla="*/ 21 h 28"/>
                    <a:gd name="T36" fmla="*/ 11 w 12"/>
                    <a:gd name="T37" fmla="*/ 21 h 28"/>
                    <a:gd name="T38" fmla="*/ 12 w 12"/>
                    <a:gd name="T39" fmla="*/ 22 h 28"/>
                    <a:gd name="T40" fmla="*/ 8 w 12"/>
                    <a:gd name="T41" fmla="*/ 28 h 2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2"/>
                    <a:gd name="T64" fmla="*/ 0 h 28"/>
                    <a:gd name="T65" fmla="*/ 12 w 12"/>
                    <a:gd name="T66" fmla="*/ 28 h 2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2" h="28">
                      <a:moveTo>
                        <a:pt x="8" y="28"/>
                      </a:moveTo>
                      <a:lnTo>
                        <a:pt x="6" y="27"/>
                      </a:lnTo>
                      <a:lnTo>
                        <a:pt x="5" y="26"/>
                      </a:lnTo>
                      <a:lnTo>
                        <a:pt x="3" y="23"/>
                      </a:lnTo>
                      <a:lnTo>
                        <a:pt x="1" y="19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0" y="7"/>
                      </a:lnTo>
                      <a:lnTo>
                        <a:pt x="1" y="3"/>
                      </a:lnTo>
                      <a:lnTo>
                        <a:pt x="3" y="0"/>
                      </a:lnTo>
                      <a:lnTo>
                        <a:pt x="9" y="6"/>
                      </a:lnTo>
                      <a:lnTo>
                        <a:pt x="8" y="7"/>
                      </a:lnTo>
                      <a:lnTo>
                        <a:pt x="8" y="8"/>
                      </a:lnTo>
                      <a:lnTo>
                        <a:pt x="7" y="11"/>
                      </a:lnTo>
                      <a:lnTo>
                        <a:pt x="8" y="14"/>
                      </a:lnTo>
                      <a:lnTo>
                        <a:pt x="9" y="17"/>
                      </a:lnTo>
                      <a:lnTo>
                        <a:pt x="10" y="19"/>
                      </a:lnTo>
                      <a:lnTo>
                        <a:pt x="11" y="21"/>
                      </a:lnTo>
                      <a:lnTo>
                        <a:pt x="12" y="22"/>
                      </a:lnTo>
                      <a:lnTo>
                        <a:pt x="8" y="2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43" name="Freeform 807"/>
                <p:cNvSpPr>
                  <a:spLocks/>
                </p:cNvSpPr>
                <p:nvPr/>
              </p:nvSpPr>
              <p:spPr bwMode="auto">
                <a:xfrm>
                  <a:off x="2176" y="2220"/>
                  <a:ext cx="5" cy="6"/>
                </a:xfrm>
                <a:custGeom>
                  <a:avLst/>
                  <a:gdLst>
                    <a:gd name="T0" fmla="*/ 5 w 5"/>
                    <a:gd name="T1" fmla="*/ 0 h 6"/>
                    <a:gd name="T2" fmla="*/ 1 w 5"/>
                    <a:gd name="T3" fmla="*/ 6 h 6"/>
                    <a:gd name="T4" fmla="*/ 0 w 5"/>
                    <a:gd name="T5" fmla="*/ 6 h 6"/>
                    <a:gd name="T6" fmla="*/ 5 w 5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6"/>
                    <a:gd name="T14" fmla="*/ 5 w 5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6">
                      <a:moveTo>
                        <a:pt x="5" y="0"/>
                      </a:move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44" name="Freeform 808"/>
                <p:cNvSpPr>
                  <a:spLocks/>
                </p:cNvSpPr>
                <p:nvPr/>
              </p:nvSpPr>
              <p:spPr bwMode="auto">
                <a:xfrm>
                  <a:off x="2170" y="2169"/>
                  <a:ext cx="13" cy="35"/>
                </a:xfrm>
                <a:custGeom>
                  <a:avLst/>
                  <a:gdLst>
                    <a:gd name="T0" fmla="*/ 2 w 13"/>
                    <a:gd name="T1" fmla="*/ 29 h 35"/>
                    <a:gd name="T2" fmla="*/ 5 w 13"/>
                    <a:gd name="T3" fmla="*/ 26 h 35"/>
                    <a:gd name="T4" fmla="*/ 5 w 13"/>
                    <a:gd name="T5" fmla="*/ 26 h 35"/>
                    <a:gd name="T6" fmla="*/ 6 w 13"/>
                    <a:gd name="T7" fmla="*/ 25 h 35"/>
                    <a:gd name="T8" fmla="*/ 6 w 13"/>
                    <a:gd name="T9" fmla="*/ 22 h 35"/>
                    <a:gd name="T10" fmla="*/ 5 w 13"/>
                    <a:gd name="T11" fmla="*/ 18 h 35"/>
                    <a:gd name="T12" fmla="*/ 2 w 13"/>
                    <a:gd name="T13" fmla="*/ 10 h 35"/>
                    <a:gd name="T14" fmla="*/ 1 w 13"/>
                    <a:gd name="T15" fmla="*/ 5 h 35"/>
                    <a:gd name="T16" fmla="*/ 0 w 13"/>
                    <a:gd name="T17" fmla="*/ 1 h 35"/>
                    <a:gd name="T18" fmla="*/ 8 w 13"/>
                    <a:gd name="T19" fmla="*/ 0 h 35"/>
                    <a:gd name="T20" fmla="*/ 8 w 13"/>
                    <a:gd name="T21" fmla="*/ 4 h 35"/>
                    <a:gd name="T22" fmla="*/ 10 w 13"/>
                    <a:gd name="T23" fmla="*/ 8 h 35"/>
                    <a:gd name="T24" fmla="*/ 12 w 13"/>
                    <a:gd name="T25" fmla="*/ 16 h 35"/>
                    <a:gd name="T26" fmla="*/ 13 w 13"/>
                    <a:gd name="T27" fmla="*/ 21 h 35"/>
                    <a:gd name="T28" fmla="*/ 13 w 13"/>
                    <a:gd name="T29" fmla="*/ 26 h 35"/>
                    <a:gd name="T30" fmla="*/ 13 w 13"/>
                    <a:gd name="T31" fmla="*/ 29 h 35"/>
                    <a:gd name="T32" fmla="*/ 11 w 13"/>
                    <a:gd name="T33" fmla="*/ 31 h 35"/>
                    <a:gd name="T34" fmla="*/ 8 w 13"/>
                    <a:gd name="T35" fmla="*/ 35 h 35"/>
                    <a:gd name="T36" fmla="*/ 2 w 13"/>
                    <a:gd name="T37" fmla="*/ 29 h 3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"/>
                    <a:gd name="T58" fmla="*/ 0 h 35"/>
                    <a:gd name="T59" fmla="*/ 13 w 13"/>
                    <a:gd name="T60" fmla="*/ 35 h 3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" h="35">
                      <a:moveTo>
                        <a:pt x="2" y="29"/>
                      </a:moveTo>
                      <a:lnTo>
                        <a:pt x="5" y="26"/>
                      </a:lnTo>
                      <a:lnTo>
                        <a:pt x="6" y="25"/>
                      </a:lnTo>
                      <a:lnTo>
                        <a:pt x="6" y="22"/>
                      </a:lnTo>
                      <a:lnTo>
                        <a:pt x="5" y="18"/>
                      </a:lnTo>
                      <a:lnTo>
                        <a:pt x="2" y="10"/>
                      </a:lnTo>
                      <a:lnTo>
                        <a:pt x="1" y="5"/>
                      </a:lnTo>
                      <a:lnTo>
                        <a:pt x="0" y="1"/>
                      </a:lnTo>
                      <a:lnTo>
                        <a:pt x="8" y="0"/>
                      </a:lnTo>
                      <a:lnTo>
                        <a:pt x="8" y="4"/>
                      </a:lnTo>
                      <a:lnTo>
                        <a:pt x="10" y="8"/>
                      </a:lnTo>
                      <a:lnTo>
                        <a:pt x="12" y="16"/>
                      </a:lnTo>
                      <a:lnTo>
                        <a:pt x="13" y="21"/>
                      </a:lnTo>
                      <a:lnTo>
                        <a:pt x="13" y="26"/>
                      </a:lnTo>
                      <a:lnTo>
                        <a:pt x="13" y="29"/>
                      </a:lnTo>
                      <a:lnTo>
                        <a:pt x="11" y="31"/>
                      </a:lnTo>
                      <a:lnTo>
                        <a:pt x="8" y="35"/>
                      </a:lnTo>
                      <a:lnTo>
                        <a:pt x="2" y="29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45" name="Freeform 809"/>
                <p:cNvSpPr>
                  <a:spLocks/>
                </p:cNvSpPr>
                <p:nvPr/>
              </p:nvSpPr>
              <p:spPr bwMode="auto">
                <a:xfrm>
                  <a:off x="2172" y="2198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6 w 6"/>
                    <a:gd name="T3" fmla="*/ 6 h 6"/>
                    <a:gd name="T4" fmla="*/ 0 w 6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46" name="Freeform 810"/>
                <p:cNvSpPr>
                  <a:spLocks/>
                </p:cNvSpPr>
                <p:nvPr/>
              </p:nvSpPr>
              <p:spPr bwMode="auto">
                <a:xfrm>
                  <a:off x="2170" y="2156"/>
                  <a:ext cx="13" cy="14"/>
                </a:xfrm>
                <a:custGeom>
                  <a:avLst/>
                  <a:gdLst>
                    <a:gd name="T0" fmla="*/ 0 w 13"/>
                    <a:gd name="T1" fmla="*/ 13 h 14"/>
                    <a:gd name="T2" fmla="*/ 0 w 13"/>
                    <a:gd name="T3" fmla="*/ 11 h 14"/>
                    <a:gd name="T4" fmla="*/ 2 w 13"/>
                    <a:gd name="T5" fmla="*/ 9 h 14"/>
                    <a:gd name="T6" fmla="*/ 3 w 13"/>
                    <a:gd name="T7" fmla="*/ 6 h 14"/>
                    <a:gd name="T8" fmla="*/ 5 w 13"/>
                    <a:gd name="T9" fmla="*/ 3 h 14"/>
                    <a:gd name="T10" fmla="*/ 6 w 13"/>
                    <a:gd name="T11" fmla="*/ 0 h 14"/>
                    <a:gd name="T12" fmla="*/ 13 w 13"/>
                    <a:gd name="T13" fmla="*/ 3 h 14"/>
                    <a:gd name="T14" fmla="*/ 12 w 13"/>
                    <a:gd name="T15" fmla="*/ 7 h 14"/>
                    <a:gd name="T16" fmla="*/ 10 w 13"/>
                    <a:gd name="T17" fmla="*/ 10 h 14"/>
                    <a:gd name="T18" fmla="*/ 9 w 13"/>
                    <a:gd name="T19" fmla="*/ 12 h 14"/>
                    <a:gd name="T20" fmla="*/ 8 w 13"/>
                    <a:gd name="T21" fmla="*/ 13 h 14"/>
                    <a:gd name="T22" fmla="*/ 8 w 13"/>
                    <a:gd name="T23" fmla="*/ 14 h 14"/>
                    <a:gd name="T24" fmla="*/ 0 w 13"/>
                    <a:gd name="T25" fmla="*/ 13 h 1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"/>
                    <a:gd name="T40" fmla="*/ 0 h 14"/>
                    <a:gd name="T41" fmla="*/ 13 w 13"/>
                    <a:gd name="T42" fmla="*/ 14 h 1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" h="14">
                      <a:moveTo>
                        <a:pt x="0" y="13"/>
                      </a:moveTo>
                      <a:lnTo>
                        <a:pt x="0" y="11"/>
                      </a:lnTo>
                      <a:lnTo>
                        <a:pt x="2" y="9"/>
                      </a:lnTo>
                      <a:lnTo>
                        <a:pt x="3" y="6"/>
                      </a:lnTo>
                      <a:lnTo>
                        <a:pt x="5" y="3"/>
                      </a:lnTo>
                      <a:lnTo>
                        <a:pt x="6" y="0"/>
                      </a:lnTo>
                      <a:lnTo>
                        <a:pt x="13" y="3"/>
                      </a:lnTo>
                      <a:lnTo>
                        <a:pt x="12" y="7"/>
                      </a:lnTo>
                      <a:lnTo>
                        <a:pt x="10" y="10"/>
                      </a:lnTo>
                      <a:lnTo>
                        <a:pt x="9" y="12"/>
                      </a:lnTo>
                      <a:lnTo>
                        <a:pt x="8" y="13"/>
                      </a:lnTo>
                      <a:lnTo>
                        <a:pt x="8" y="14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47" name="Freeform 811"/>
                <p:cNvSpPr>
                  <a:spLocks/>
                </p:cNvSpPr>
                <p:nvPr/>
              </p:nvSpPr>
              <p:spPr bwMode="auto">
                <a:xfrm>
                  <a:off x="2170" y="2169"/>
                  <a:ext cx="8" cy="1"/>
                </a:xfrm>
                <a:custGeom>
                  <a:avLst/>
                  <a:gdLst>
                    <a:gd name="T0" fmla="*/ 0 w 8"/>
                    <a:gd name="T1" fmla="*/ 1 h 1"/>
                    <a:gd name="T2" fmla="*/ 0 w 8"/>
                    <a:gd name="T3" fmla="*/ 0 h 1"/>
                    <a:gd name="T4" fmla="*/ 8 w 8"/>
                    <a:gd name="T5" fmla="*/ 1 h 1"/>
                    <a:gd name="T6" fmla="*/ 8 w 8"/>
                    <a:gd name="T7" fmla="*/ 0 h 1"/>
                    <a:gd name="T8" fmla="*/ 0 w 8"/>
                    <a:gd name="T9" fmla="*/ 1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48" name="Freeform 812"/>
                <p:cNvSpPr>
                  <a:spLocks/>
                </p:cNvSpPr>
                <p:nvPr/>
              </p:nvSpPr>
              <p:spPr bwMode="auto">
                <a:xfrm>
                  <a:off x="2176" y="2126"/>
                  <a:ext cx="11" cy="33"/>
                </a:xfrm>
                <a:custGeom>
                  <a:avLst/>
                  <a:gdLst>
                    <a:gd name="T0" fmla="*/ 0 w 11"/>
                    <a:gd name="T1" fmla="*/ 31 h 33"/>
                    <a:gd name="T2" fmla="*/ 3 w 11"/>
                    <a:gd name="T3" fmla="*/ 15 h 33"/>
                    <a:gd name="T4" fmla="*/ 3 w 11"/>
                    <a:gd name="T5" fmla="*/ 8 h 33"/>
                    <a:gd name="T6" fmla="*/ 4 w 11"/>
                    <a:gd name="T7" fmla="*/ 0 h 33"/>
                    <a:gd name="T8" fmla="*/ 11 w 11"/>
                    <a:gd name="T9" fmla="*/ 0 h 33"/>
                    <a:gd name="T10" fmla="*/ 11 w 11"/>
                    <a:gd name="T11" fmla="*/ 8 h 33"/>
                    <a:gd name="T12" fmla="*/ 10 w 11"/>
                    <a:gd name="T13" fmla="*/ 17 h 33"/>
                    <a:gd name="T14" fmla="*/ 7 w 11"/>
                    <a:gd name="T15" fmla="*/ 33 h 33"/>
                    <a:gd name="T16" fmla="*/ 0 w 11"/>
                    <a:gd name="T17" fmla="*/ 31 h 3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33"/>
                    <a:gd name="T29" fmla="*/ 11 w 11"/>
                    <a:gd name="T30" fmla="*/ 33 h 3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33">
                      <a:moveTo>
                        <a:pt x="0" y="31"/>
                      </a:moveTo>
                      <a:lnTo>
                        <a:pt x="3" y="15"/>
                      </a:lnTo>
                      <a:lnTo>
                        <a:pt x="3" y="8"/>
                      </a:lnTo>
                      <a:lnTo>
                        <a:pt x="4" y="0"/>
                      </a:lnTo>
                      <a:lnTo>
                        <a:pt x="11" y="0"/>
                      </a:lnTo>
                      <a:lnTo>
                        <a:pt x="11" y="8"/>
                      </a:lnTo>
                      <a:lnTo>
                        <a:pt x="10" y="17"/>
                      </a:lnTo>
                      <a:lnTo>
                        <a:pt x="7" y="3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49" name="Freeform 813"/>
                <p:cNvSpPr>
                  <a:spLocks/>
                </p:cNvSpPr>
                <p:nvPr/>
              </p:nvSpPr>
              <p:spPr bwMode="auto">
                <a:xfrm>
                  <a:off x="2176" y="2156"/>
                  <a:ext cx="7" cy="3"/>
                </a:xfrm>
                <a:custGeom>
                  <a:avLst/>
                  <a:gdLst>
                    <a:gd name="T0" fmla="*/ 7 w 7"/>
                    <a:gd name="T1" fmla="*/ 3 h 3"/>
                    <a:gd name="T2" fmla="*/ 0 w 7"/>
                    <a:gd name="T3" fmla="*/ 1 h 3"/>
                    <a:gd name="T4" fmla="*/ 0 w 7"/>
                    <a:gd name="T5" fmla="*/ 0 h 3"/>
                    <a:gd name="T6" fmla="*/ 7 w 7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3"/>
                    <a:gd name="T14" fmla="*/ 7 w 7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3">
                      <a:moveTo>
                        <a:pt x="7" y="3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50" name="Freeform 814"/>
                <p:cNvSpPr>
                  <a:spLocks/>
                </p:cNvSpPr>
                <p:nvPr/>
              </p:nvSpPr>
              <p:spPr bwMode="auto">
                <a:xfrm>
                  <a:off x="2164" y="2111"/>
                  <a:ext cx="23" cy="16"/>
                </a:xfrm>
                <a:custGeom>
                  <a:avLst/>
                  <a:gdLst>
                    <a:gd name="T0" fmla="*/ 16 w 23"/>
                    <a:gd name="T1" fmla="*/ 16 h 16"/>
                    <a:gd name="T2" fmla="*/ 15 w 23"/>
                    <a:gd name="T3" fmla="*/ 12 h 16"/>
                    <a:gd name="T4" fmla="*/ 15 w 23"/>
                    <a:gd name="T5" fmla="*/ 11 h 16"/>
                    <a:gd name="T6" fmla="*/ 14 w 23"/>
                    <a:gd name="T7" fmla="*/ 10 h 16"/>
                    <a:gd name="T8" fmla="*/ 13 w 23"/>
                    <a:gd name="T9" fmla="*/ 9 h 16"/>
                    <a:gd name="T10" fmla="*/ 10 w 23"/>
                    <a:gd name="T11" fmla="*/ 9 h 16"/>
                    <a:gd name="T12" fmla="*/ 7 w 23"/>
                    <a:gd name="T13" fmla="*/ 8 h 16"/>
                    <a:gd name="T14" fmla="*/ 0 w 23"/>
                    <a:gd name="T15" fmla="*/ 7 h 16"/>
                    <a:gd name="T16" fmla="*/ 1 w 23"/>
                    <a:gd name="T17" fmla="*/ 0 h 16"/>
                    <a:gd name="T18" fmla="*/ 8 w 23"/>
                    <a:gd name="T19" fmla="*/ 1 h 16"/>
                    <a:gd name="T20" fmla="*/ 12 w 23"/>
                    <a:gd name="T21" fmla="*/ 1 h 16"/>
                    <a:gd name="T22" fmla="*/ 15 w 23"/>
                    <a:gd name="T23" fmla="*/ 1 h 16"/>
                    <a:gd name="T24" fmla="*/ 18 w 23"/>
                    <a:gd name="T25" fmla="*/ 3 h 16"/>
                    <a:gd name="T26" fmla="*/ 21 w 23"/>
                    <a:gd name="T27" fmla="*/ 6 h 16"/>
                    <a:gd name="T28" fmla="*/ 23 w 23"/>
                    <a:gd name="T29" fmla="*/ 10 h 16"/>
                    <a:gd name="T30" fmla="*/ 23 w 23"/>
                    <a:gd name="T31" fmla="*/ 15 h 16"/>
                    <a:gd name="T32" fmla="*/ 16 w 23"/>
                    <a:gd name="T33" fmla="*/ 16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16"/>
                    <a:gd name="T53" fmla="*/ 23 w 23"/>
                    <a:gd name="T54" fmla="*/ 16 h 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16">
                      <a:moveTo>
                        <a:pt x="16" y="16"/>
                      </a:moveTo>
                      <a:lnTo>
                        <a:pt x="15" y="12"/>
                      </a:lnTo>
                      <a:lnTo>
                        <a:pt x="15" y="11"/>
                      </a:lnTo>
                      <a:lnTo>
                        <a:pt x="14" y="10"/>
                      </a:lnTo>
                      <a:lnTo>
                        <a:pt x="13" y="9"/>
                      </a:lnTo>
                      <a:lnTo>
                        <a:pt x="10" y="9"/>
                      </a:lnTo>
                      <a:lnTo>
                        <a:pt x="7" y="8"/>
                      </a:lnTo>
                      <a:lnTo>
                        <a:pt x="0" y="7"/>
                      </a:lnTo>
                      <a:lnTo>
                        <a:pt x="1" y="0"/>
                      </a:lnTo>
                      <a:lnTo>
                        <a:pt x="8" y="1"/>
                      </a:lnTo>
                      <a:lnTo>
                        <a:pt x="12" y="1"/>
                      </a:lnTo>
                      <a:lnTo>
                        <a:pt x="15" y="1"/>
                      </a:lnTo>
                      <a:lnTo>
                        <a:pt x="18" y="3"/>
                      </a:lnTo>
                      <a:lnTo>
                        <a:pt x="21" y="6"/>
                      </a:lnTo>
                      <a:lnTo>
                        <a:pt x="23" y="10"/>
                      </a:lnTo>
                      <a:lnTo>
                        <a:pt x="23" y="15"/>
                      </a:lnTo>
                      <a:lnTo>
                        <a:pt x="16" y="16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51" name="Freeform 815"/>
                <p:cNvSpPr>
                  <a:spLocks/>
                </p:cNvSpPr>
                <p:nvPr/>
              </p:nvSpPr>
              <p:spPr bwMode="auto">
                <a:xfrm>
                  <a:off x="2180" y="212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1 h 1"/>
                    <a:gd name="T4" fmla="*/ 0 w 7"/>
                    <a:gd name="T5" fmla="*/ 0 h 1"/>
                    <a:gd name="T6" fmla="*/ 7 w 7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1"/>
                    <a:gd name="T14" fmla="*/ 7 w 7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1">
                      <a:moveTo>
                        <a:pt x="7" y="0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52" name="Freeform 816"/>
                <p:cNvSpPr>
                  <a:spLocks/>
                </p:cNvSpPr>
                <p:nvPr/>
              </p:nvSpPr>
              <p:spPr bwMode="auto">
                <a:xfrm>
                  <a:off x="2160" y="2095"/>
                  <a:ext cx="21" cy="23"/>
                </a:xfrm>
                <a:custGeom>
                  <a:avLst/>
                  <a:gdLst>
                    <a:gd name="T0" fmla="*/ 3 w 21"/>
                    <a:gd name="T1" fmla="*/ 23 h 23"/>
                    <a:gd name="T2" fmla="*/ 1 w 21"/>
                    <a:gd name="T3" fmla="*/ 22 h 23"/>
                    <a:gd name="T4" fmla="*/ 0 w 21"/>
                    <a:gd name="T5" fmla="*/ 18 h 23"/>
                    <a:gd name="T6" fmla="*/ 1 w 21"/>
                    <a:gd name="T7" fmla="*/ 15 h 23"/>
                    <a:gd name="T8" fmla="*/ 3 w 21"/>
                    <a:gd name="T9" fmla="*/ 12 h 23"/>
                    <a:gd name="T10" fmla="*/ 5 w 21"/>
                    <a:gd name="T11" fmla="*/ 9 h 23"/>
                    <a:gd name="T12" fmla="*/ 12 w 21"/>
                    <a:gd name="T13" fmla="*/ 3 h 23"/>
                    <a:gd name="T14" fmla="*/ 15 w 21"/>
                    <a:gd name="T15" fmla="*/ 1 h 23"/>
                    <a:gd name="T16" fmla="*/ 18 w 21"/>
                    <a:gd name="T17" fmla="*/ 0 h 23"/>
                    <a:gd name="T18" fmla="*/ 21 w 21"/>
                    <a:gd name="T19" fmla="*/ 7 h 23"/>
                    <a:gd name="T20" fmla="*/ 19 w 21"/>
                    <a:gd name="T21" fmla="*/ 8 h 23"/>
                    <a:gd name="T22" fmla="*/ 17 w 21"/>
                    <a:gd name="T23" fmla="*/ 10 h 23"/>
                    <a:gd name="T24" fmla="*/ 11 w 21"/>
                    <a:gd name="T25" fmla="*/ 15 h 23"/>
                    <a:gd name="T26" fmla="*/ 9 w 21"/>
                    <a:gd name="T27" fmla="*/ 17 h 23"/>
                    <a:gd name="T28" fmla="*/ 8 w 21"/>
                    <a:gd name="T29" fmla="*/ 18 h 23"/>
                    <a:gd name="T30" fmla="*/ 8 w 21"/>
                    <a:gd name="T31" fmla="*/ 19 h 23"/>
                    <a:gd name="T32" fmla="*/ 7 w 21"/>
                    <a:gd name="T33" fmla="*/ 16 h 23"/>
                    <a:gd name="T34" fmla="*/ 7 w 21"/>
                    <a:gd name="T35" fmla="*/ 16 h 23"/>
                    <a:gd name="T36" fmla="*/ 3 w 21"/>
                    <a:gd name="T37" fmla="*/ 23 h 2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1"/>
                    <a:gd name="T58" fmla="*/ 0 h 23"/>
                    <a:gd name="T59" fmla="*/ 21 w 21"/>
                    <a:gd name="T60" fmla="*/ 23 h 2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1" h="23">
                      <a:moveTo>
                        <a:pt x="3" y="23"/>
                      </a:moveTo>
                      <a:lnTo>
                        <a:pt x="1" y="22"/>
                      </a:lnTo>
                      <a:lnTo>
                        <a:pt x="0" y="18"/>
                      </a:lnTo>
                      <a:lnTo>
                        <a:pt x="1" y="15"/>
                      </a:lnTo>
                      <a:lnTo>
                        <a:pt x="3" y="12"/>
                      </a:lnTo>
                      <a:lnTo>
                        <a:pt x="5" y="9"/>
                      </a:lnTo>
                      <a:lnTo>
                        <a:pt x="12" y="3"/>
                      </a:lnTo>
                      <a:lnTo>
                        <a:pt x="15" y="1"/>
                      </a:lnTo>
                      <a:lnTo>
                        <a:pt x="18" y="0"/>
                      </a:lnTo>
                      <a:lnTo>
                        <a:pt x="21" y="7"/>
                      </a:lnTo>
                      <a:lnTo>
                        <a:pt x="19" y="8"/>
                      </a:lnTo>
                      <a:lnTo>
                        <a:pt x="17" y="10"/>
                      </a:lnTo>
                      <a:lnTo>
                        <a:pt x="11" y="15"/>
                      </a:lnTo>
                      <a:lnTo>
                        <a:pt x="9" y="17"/>
                      </a:lnTo>
                      <a:lnTo>
                        <a:pt x="8" y="18"/>
                      </a:lnTo>
                      <a:lnTo>
                        <a:pt x="8" y="19"/>
                      </a:lnTo>
                      <a:lnTo>
                        <a:pt x="7" y="16"/>
                      </a:lnTo>
                      <a:lnTo>
                        <a:pt x="3" y="2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53" name="Freeform 817"/>
                <p:cNvSpPr>
                  <a:spLocks/>
                </p:cNvSpPr>
                <p:nvPr/>
              </p:nvSpPr>
              <p:spPr bwMode="auto">
                <a:xfrm>
                  <a:off x="2163" y="2111"/>
                  <a:ext cx="4" cy="7"/>
                </a:xfrm>
                <a:custGeom>
                  <a:avLst/>
                  <a:gdLst>
                    <a:gd name="T0" fmla="*/ 1 w 4"/>
                    <a:gd name="T1" fmla="*/ 7 h 7"/>
                    <a:gd name="T2" fmla="*/ 0 w 4"/>
                    <a:gd name="T3" fmla="*/ 7 h 7"/>
                    <a:gd name="T4" fmla="*/ 4 w 4"/>
                    <a:gd name="T5" fmla="*/ 0 h 7"/>
                    <a:gd name="T6" fmla="*/ 2 w 4"/>
                    <a:gd name="T7" fmla="*/ 0 h 7"/>
                    <a:gd name="T8" fmla="*/ 1 w 4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7"/>
                    <a:gd name="T17" fmla="*/ 4 w 4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7">
                      <a:moveTo>
                        <a:pt x="1" y="7"/>
                      </a:moveTo>
                      <a:lnTo>
                        <a:pt x="0" y="7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54" name="Freeform 818"/>
                <p:cNvSpPr>
                  <a:spLocks/>
                </p:cNvSpPr>
                <p:nvPr/>
              </p:nvSpPr>
              <p:spPr bwMode="auto">
                <a:xfrm>
                  <a:off x="2178" y="2055"/>
                  <a:ext cx="22" cy="47"/>
                </a:xfrm>
                <a:custGeom>
                  <a:avLst/>
                  <a:gdLst>
                    <a:gd name="T0" fmla="*/ 0 w 22"/>
                    <a:gd name="T1" fmla="*/ 39 h 47"/>
                    <a:gd name="T2" fmla="*/ 3 w 22"/>
                    <a:gd name="T3" fmla="*/ 39 h 47"/>
                    <a:gd name="T4" fmla="*/ 5 w 22"/>
                    <a:gd name="T5" fmla="*/ 37 h 47"/>
                    <a:gd name="T6" fmla="*/ 7 w 22"/>
                    <a:gd name="T7" fmla="*/ 36 h 47"/>
                    <a:gd name="T8" fmla="*/ 8 w 22"/>
                    <a:gd name="T9" fmla="*/ 35 h 47"/>
                    <a:gd name="T10" fmla="*/ 10 w 22"/>
                    <a:gd name="T11" fmla="*/ 30 h 47"/>
                    <a:gd name="T12" fmla="*/ 11 w 22"/>
                    <a:gd name="T13" fmla="*/ 25 h 47"/>
                    <a:gd name="T14" fmla="*/ 12 w 22"/>
                    <a:gd name="T15" fmla="*/ 19 h 47"/>
                    <a:gd name="T16" fmla="*/ 12 w 22"/>
                    <a:gd name="T17" fmla="*/ 12 h 47"/>
                    <a:gd name="T18" fmla="*/ 13 w 22"/>
                    <a:gd name="T19" fmla="*/ 6 h 47"/>
                    <a:gd name="T20" fmla="*/ 14 w 22"/>
                    <a:gd name="T21" fmla="*/ 0 h 47"/>
                    <a:gd name="T22" fmla="*/ 22 w 22"/>
                    <a:gd name="T23" fmla="*/ 2 h 47"/>
                    <a:gd name="T24" fmla="*/ 21 w 22"/>
                    <a:gd name="T25" fmla="*/ 7 h 47"/>
                    <a:gd name="T26" fmla="*/ 20 w 22"/>
                    <a:gd name="T27" fmla="*/ 13 h 47"/>
                    <a:gd name="T28" fmla="*/ 20 w 22"/>
                    <a:gd name="T29" fmla="*/ 20 h 47"/>
                    <a:gd name="T30" fmla="*/ 19 w 22"/>
                    <a:gd name="T31" fmla="*/ 27 h 47"/>
                    <a:gd name="T32" fmla="*/ 17 w 22"/>
                    <a:gd name="T33" fmla="*/ 33 h 47"/>
                    <a:gd name="T34" fmla="*/ 15 w 22"/>
                    <a:gd name="T35" fmla="*/ 39 h 47"/>
                    <a:gd name="T36" fmla="*/ 12 w 22"/>
                    <a:gd name="T37" fmla="*/ 41 h 47"/>
                    <a:gd name="T38" fmla="*/ 10 w 22"/>
                    <a:gd name="T39" fmla="*/ 44 h 47"/>
                    <a:gd name="T40" fmla="*/ 6 w 22"/>
                    <a:gd name="T41" fmla="*/ 46 h 47"/>
                    <a:gd name="T42" fmla="*/ 3 w 22"/>
                    <a:gd name="T43" fmla="*/ 47 h 47"/>
                    <a:gd name="T44" fmla="*/ 0 w 22"/>
                    <a:gd name="T45" fmla="*/ 39 h 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2"/>
                    <a:gd name="T70" fmla="*/ 0 h 47"/>
                    <a:gd name="T71" fmla="*/ 22 w 22"/>
                    <a:gd name="T72" fmla="*/ 47 h 4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2" h="47">
                      <a:moveTo>
                        <a:pt x="0" y="39"/>
                      </a:moveTo>
                      <a:lnTo>
                        <a:pt x="3" y="39"/>
                      </a:lnTo>
                      <a:lnTo>
                        <a:pt x="5" y="37"/>
                      </a:lnTo>
                      <a:lnTo>
                        <a:pt x="7" y="36"/>
                      </a:lnTo>
                      <a:lnTo>
                        <a:pt x="8" y="35"/>
                      </a:lnTo>
                      <a:lnTo>
                        <a:pt x="10" y="30"/>
                      </a:lnTo>
                      <a:lnTo>
                        <a:pt x="11" y="25"/>
                      </a:lnTo>
                      <a:lnTo>
                        <a:pt x="12" y="19"/>
                      </a:lnTo>
                      <a:lnTo>
                        <a:pt x="12" y="12"/>
                      </a:lnTo>
                      <a:lnTo>
                        <a:pt x="13" y="6"/>
                      </a:lnTo>
                      <a:lnTo>
                        <a:pt x="14" y="0"/>
                      </a:lnTo>
                      <a:lnTo>
                        <a:pt x="22" y="2"/>
                      </a:lnTo>
                      <a:lnTo>
                        <a:pt x="21" y="7"/>
                      </a:lnTo>
                      <a:lnTo>
                        <a:pt x="20" y="13"/>
                      </a:lnTo>
                      <a:lnTo>
                        <a:pt x="20" y="20"/>
                      </a:lnTo>
                      <a:lnTo>
                        <a:pt x="19" y="27"/>
                      </a:lnTo>
                      <a:lnTo>
                        <a:pt x="17" y="33"/>
                      </a:lnTo>
                      <a:lnTo>
                        <a:pt x="15" y="39"/>
                      </a:lnTo>
                      <a:lnTo>
                        <a:pt x="12" y="41"/>
                      </a:lnTo>
                      <a:lnTo>
                        <a:pt x="10" y="44"/>
                      </a:lnTo>
                      <a:lnTo>
                        <a:pt x="6" y="46"/>
                      </a:lnTo>
                      <a:lnTo>
                        <a:pt x="3" y="47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55" name="Freeform 819"/>
                <p:cNvSpPr>
                  <a:spLocks/>
                </p:cNvSpPr>
                <p:nvPr/>
              </p:nvSpPr>
              <p:spPr bwMode="auto">
                <a:xfrm>
                  <a:off x="2178" y="2094"/>
                  <a:ext cx="3" cy="8"/>
                </a:xfrm>
                <a:custGeom>
                  <a:avLst/>
                  <a:gdLst>
                    <a:gd name="T0" fmla="*/ 0 w 3"/>
                    <a:gd name="T1" fmla="*/ 1 h 8"/>
                    <a:gd name="T2" fmla="*/ 0 w 3"/>
                    <a:gd name="T3" fmla="*/ 0 h 8"/>
                    <a:gd name="T4" fmla="*/ 3 w 3"/>
                    <a:gd name="T5" fmla="*/ 8 h 8"/>
                    <a:gd name="T6" fmla="*/ 0 w 3"/>
                    <a:gd name="T7" fmla="*/ 1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8"/>
                    <a:gd name="T14" fmla="*/ 3 w 3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8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3" y="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56" name="Freeform 820"/>
                <p:cNvSpPr>
                  <a:spLocks/>
                </p:cNvSpPr>
                <p:nvPr/>
              </p:nvSpPr>
              <p:spPr bwMode="auto">
                <a:xfrm>
                  <a:off x="2193" y="2039"/>
                  <a:ext cx="15" cy="19"/>
                </a:xfrm>
                <a:custGeom>
                  <a:avLst/>
                  <a:gdLst>
                    <a:gd name="T0" fmla="*/ 0 w 15"/>
                    <a:gd name="T1" fmla="*/ 16 h 19"/>
                    <a:gd name="T2" fmla="*/ 2 w 15"/>
                    <a:gd name="T3" fmla="*/ 11 h 19"/>
                    <a:gd name="T4" fmla="*/ 4 w 15"/>
                    <a:gd name="T5" fmla="*/ 7 h 19"/>
                    <a:gd name="T6" fmla="*/ 8 w 15"/>
                    <a:gd name="T7" fmla="*/ 0 h 19"/>
                    <a:gd name="T8" fmla="*/ 15 w 15"/>
                    <a:gd name="T9" fmla="*/ 4 h 19"/>
                    <a:gd name="T10" fmla="*/ 11 w 15"/>
                    <a:gd name="T11" fmla="*/ 12 h 19"/>
                    <a:gd name="T12" fmla="*/ 9 w 15"/>
                    <a:gd name="T13" fmla="*/ 15 h 19"/>
                    <a:gd name="T14" fmla="*/ 7 w 15"/>
                    <a:gd name="T15" fmla="*/ 19 h 19"/>
                    <a:gd name="T16" fmla="*/ 0 w 15"/>
                    <a:gd name="T17" fmla="*/ 16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"/>
                    <a:gd name="T28" fmla="*/ 0 h 19"/>
                    <a:gd name="T29" fmla="*/ 15 w 15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" h="19">
                      <a:moveTo>
                        <a:pt x="0" y="16"/>
                      </a:moveTo>
                      <a:lnTo>
                        <a:pt x="2" y="11"/>
                      </a:lnTo>
                      <a:lnTo>
                        <a:pt x="4" y="7"/>
                      </a:lnTo>
                      <a:lnTo>
                        <a:pt x="8" y="0"/>
                      </a:lnTo>
                      <a:lnTo>
                        <a:pt x="15" y="4"/>
                      </a:lnTo>
                      <a:lnTo>
                        <a:pt x="11" y="12"/>
                      </a:lnTo>
                      <a:lnTo>
                        <a:pt x="9" y="15"/>
                      </a:lnTo>
                      <a:lnTo>
                        <a:pt x="7" y="19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57" name="Freeform 821"/>
                <p:cNvSpPr>
                  <a:spLocks/>
                </p:cNvSpPr>
                <p:nvPr/>
              </p:nvSpPr>
              <p:spPr bwMode="auto">
                <a:xfrm>
                  <a:off x="2192" y="2055"/>
                  <a:ext cx="8" cy="3"/>
                </a:xfrm>
                <a:custGeom>
                  <a:avLst/>
                  <a:gdLst>
                    <a:gd name="T0" fmla="*/ 0 w 8"/>
                    <a:gd name="T1" fmla="*/ 0 h 3"/>
                    <a:gd name="T2" fmla="*/ 1 w 8"/>
                    <a:gd name="T3" fmla="*/ 0 h 3"/>
                    <a:gd name="T4" fmla="*/ 8 w 8"/>
                    <a:gd name="T5" fmla="*/ 3 h 3"/>
                    <a:gd name="T6" fmla="*/ 8 w 8"/>
                    <a:gd name="T7" fmla="*/ 2 h 3"/>
                    <a:gd name="T8" fmla="*/ 0 w 8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58" name="Freeform 822"/>
                <p:cNvSpPr>
                  <a:spLocks/>
                </p:cNvSpPr>
                <p:nvPr/>
              </p:nvSpPr>
              <p:spPr bwMode="auto">
                <a:xfrm>
                  <a:off x="2201" y="2011"/>
                  <a:ext cx="15" cy="32"/>
                </a:xfrm>
                <a:custGeom>
                  <a:avLst/>
                  <a:gdLst>
                    <a:gd name="T0" fmla="*/ 0 w 15"/>
                    <a:gd name="T1" fmla="*/ 28 h 32"/>
                    <a:gd name="T2" fmla="*/ 3 w 15"/>
                    <a:gd name="T3" fmla="*/ 22 h 32"/>
                    <a:gd name="T4" fmla="*/ 6 w 15"/>
                    <a:gd name="T5" fmla="*/ 14 h 32"/>
                    <a:gd name="T6" fmla="*/ 6 w 15"/>
                    <a:gd name="T7" fmla="*/ 10 h 32"/>
                    <a:gd name="T8" fmla="*/ 7 w 15"/>
                    <a:gd name="T9" fmla="*/ 6 h 32"/>
                    <a:gd name="T10" fmla="*/ 7 w 15"/>
                    <a:gd name="T11" fmla="*/ 3 h 32"/>
                    <a:gd name="T12" fmla="*/ 7 w 15"/>
                    <a:gd name="T13" fmla="*/ 1 h 32"/>
                    <a:gd name="T14" fmla="*/ 15 w 15"/>
                    <a:gd name="T15" fmla="*/ 0 h 32"/>
                    <a:gd name="T16" fmla="*/ 15 w 15"/>
                    <a:gd name="T17" fmla="*/ 3 h 32"/>
                    <a:gd name="T18" fmla="*/ 15 w 15"/>
                    <a:gd name="T19" fmla="*/ 8 h 32"/>
                    <a:gd name="T20" fmla="*/ 14 w 15"/>
                    <a:gd name="T21" fmla="*/ 12 h 32"/>
                    <a:gd name="T22" fmla="*/ 13 w 15"/>
                    <a:gd name="T23" fmla="*/ 16 h 32"/>
                    <a:gd name="T24" fmla="*/ 10 w 15"/>
                    <a:gd name="T25" fmla="*/ 25 h 32"/>
                    <a:gd name="T26" fmla="*/ 7 w 15"/>
                    <a:gd name="T27" fmla="*/ 32 h 32"/>
                    <a:gd name="T28" fmla="*/ 0 w 15"/>
                    <a:gd name="T29" fmla="*/ 28 h 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5"/>
                    <a:gd name="T46" fmla="*/ 0 h 32"/>
                    <a:gd name="T47" fmla="*/ 15 w 15"/>
                    <a:gd name="T48" fmla="*/ 32 h 3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5" h="32">
                      <a:moveTo>
                        <a:pt x="0" y="28"/>
                      </a:moveTo>
                      <a:lnTo>
                        <a:pt x="3" y="22"/>
                      </a:lnTo>
                      <a:lnTo>
                        <a:pt x="6" y="14"/>
                      </a:lnTo>
                      <a:lnTo>
                        <a:pt x="6" y="10"/>
                      </a:lnTo>
                      <a:lnTo>
                        <a:pt x="7" y="6"/>
                      </a:lnTo>
                      <a:lnTo>
                        <a:pt x="7" y="3"/>
                      </a:lnTo>
                      <a:lnTo>
                        <a:pt x="7" y="1"/>
                      </a:lnTo>
                      <a:lnTo>
                        <a:pt x="15" y="0"/>
                      </a:lnTo>
                      <a:lnTo>
                        <a:pt x="15" y="3"/>
                      </a:lnTo>
                      <a:lnTo>
                        <a:pt x="15" y="8"/>
                      </a:lnTo>
                      <a:lnTo>
                        <a:pt x="14" y="12"/>
                      </a:lnTo>
                      <a:lnTo>
                        <a:pt x="13" y="16"/>
                      </a:lnTo>
                      <a:lnTo>
                        <a:pt x="10" y="25"/>
                      </a:lnTo>
                      <a:lnTo>
                        <a:pt x="7" y="32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59" name="Freeform 823"/>
                <p:cNvSpPr>
                  <a:spLocks/>
                </p:cNvSpPr>
                <p:nvPr/>
              </p:nvSpPr>
              <p:spPr bwMode="auto">
                <a:xfrm>
                  <a:off x="2201" y="2039"/>
                  <a:ext cx="7" cy="4"/>
                </a:xfrm>
                <a:custGeom>
                  <a:avLst/>
                  <a:gdLst>
                    <a:gd name="T0" fmla="*/ 7 w 7"/>
                    <a:gd name="T1" fmla="*/ 4 h 4"/>
                    <a:gd name="T2" fmla="*/ 0 w 7"/>
                    <a:gd name="T3" fmla="*/ 0 h 4"/>
                    <a:gd name="T4" fmla="*/ 7 w 7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4"/>
                    <a:gd name="T11" fmla="*/ 7 w 7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4">
                      <a:moveTo>
                        <a:pt x="7" y="4"/>
                      </a:moveTo>
                      <a:lnTo>
                        <a:pt x="0" y="0"/>
                      </a:lnTo>
                      <a:lnTo>
                        <a:pt x="7" y="4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60" name="Freeform 824"/>
                <p:cNvSpPr>
                  <a:spLocks/>
                </p:cNvSpPr>
                <p:nvPr/>
              </p:nvSpPr>
              <p:spPr bwMode="auto">
                <a:xfrm>
                  <a:off x="2199" y="1981"/>
                  <a:ext cx="17" cy="32"/>
                </a:xfrm>
                <a:custGeom>
                  <a:avLst/>
                  <a:gdLst>
                    <a:gd name="T0" fmla="*/ 9 w 17"/>
                    <a:gd name="T1" fmla="*/ 32 h 32"/>
                    <a:gd name="T2" fmla="*/ 8 w 17"/>
                    <a:gd name="T3" fmla="*/ 28 h 32"/>
                    <a:gd name="T4" fmla="*/ 6 w 17"/>
                    <a:gd name="T5" fmla="*/ 24 h 32"/>
                    <a:gd name="T6" fmla="*/ 1 w 17"/>
                    <a:gd name="T7" fmla="*/ 15 h 32"/>
                    <a:gd name="T8" fmla="*/ 0 w 17"/>
                    <a:gd name="T9" fmla="*/ 12 h 32"/>
                    <a:gd name="T10" fmla="*/ 0 w 17"/>
                    <a:gd name="T11" fmla="*/ 9 h 32"/>
                    <a:gd name="T12" fmla="*/ 0 w 17"/>
                    <a:gd name="T13" fmla="*/ 7 h 32"/>
                    <a:gd name="T14" fmla="*/ 2 w 17"/>
                    <a:gd name="T15" fmla="*/ 4 h 32"/>
                    <a:gd name="T16" fmla="*/ 4 w 17"/>
                    <a:gd name="T17" fmla="*/ 2 h 32"/>
                    <a:gd name="T18" fmla="*/ 7 w 17"/>
                    <a:gd name="T19" fmla="*/ 0 h 32"/>
                    <a:gd name="T20" fmla="*/ 10 w 17"/>
                    <a:gd name="T21" fmla="*/ 0 h 32"/>
                    <a:gd name="T22" fmla="*/ 13 w 17"/>
                    <a:gd name="T23" fmla="*/ 0 h 32"/>
                    <a:gd name="T24" fmla="*/ 13 w 17"/>
                    <a:gd name="T25" fmla="*/ 8 h 32"/>
                    <a:gd name="T26" fmla="*/ 10 w 17"/>
                    <a:gd name="T27" fmla="*/ 8 h 32"/>
                    <a:gd name="T28" fmla="*/ 9 w 17"/>
                    <a:gd name="T29" fmla="*/ 8 h 32"/>
                    <a:gd name="T30" fmla="*/ 8 w 17"/>
                    <a:gd name="T31" fmla="*/ 8 h 32"/>
                    <a:gd name="T32" fmla="*/ 8 w 17"/>
                    <a:gd name="T33" fmla="*/ 8 h 32"/>
                    <a:gd name="T34" fmla="*/ 8 w 17"/>
                    <a:gd name="T35" fmla="*/ 8 h 32"/>
                    <a:gd name="T36" fmla="*/ 8 w 17"/>
                    <a:gd name="T37" fmla="*/ 9 h 32"/>
                    <a:gd name="T38" fmla="*/ 8 w 17"/>
                    <a:gd name="T39" fmla="*/ 10 h 32"/>
                    <a:gd name="T40" fmla="*/ 9 w 17"/>
                    <a:gd name="T41" fmla="*/ 12 h 32"/>
                    <a:gd name="T42" fmla="*/ 13 w 17"/>
                    <a:gd name="T43" fmla="*/ 21 h 32"/>
                    <a:gd name="T44" fmla="*/ 15 w 17"/>
                    <a:gd name="T45" fmla="*/ 25 h 32"/>
                    <a:gd name="T46" fmla="*/ 17 w 17"/>
                    <a:gd name="T47" fmla="*/ 29 h 32"/>
                    <a:gd name="T48" fmla="*/ 9 w 17"/>
                    <a:gd name="T49" fmla="*/ 32 h 3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7"/>
                    <a:gd name="T76" fmla="*/ 0 h 32"/>
                    <a:gd name="T77" fmla="*/ 17 w 17"/>
                    <a:gd name="T78" fmla="*/ 32 h 3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7" h="32">
                      <a:moveTo>
                        <a:pt x="9" y="32"/>
                      </a:moveTo>
                      <a:lnTo>
                        <a:pt x="8" y="28"/>
                      </a:lnTo>
                      <a:lnTo>
                        <a:pt x="6" y="24"/>
                      </a:lnTo>
                      <a:lnTo>
                        <a:pt x="1" y="15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3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8" y="9"/>
                      </a:lnTo>
                      <a:lnTo>
                        <a:pt x="8" y="10"/>
                      </a:lnTo>
                      <a:lnTo>
                        <a:pt x="9" y="12"/>
                      </a:lnTo>
                      <a:lnTo>
                        <a:pt x="13" y="21"/>
                      </a:lnTo>
                      <a:lnTo>
                        <a:pt x="15" y="25"/>
                      </a:lnTo>
                      <a:lnTo>
                        <a:pt x="17" y="29"/>
                      </a:lnTo>
                      <a:lnTo>
                        <a:pt x="9" y="32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61" name="Freeform 825"/>
                <p:cNvSpPr>
                  <a:spLocks/>
                </p:cNvSpPr>
                <p:nvPr/>
              </p:nvSpPr>
              <p:spPr bwMode="auto">
                <a:xfrm>
                  <a:off x="2208" y="2010"/>
                  <a:ext cx="8" cy="3"/>
                </a:xfrm>
                <a:custGeom>
                  <a:avLst/>
                  <a:gdLst>
                    <a:gd name="T0" fmla="*/ 8 w 8"/>
                    <a:gd name="T1" fmla="*/ 1 h 3"/>
                    <a:gd name="T2" fmla="*/ 8 w 8"/>
                    <a:gd name="T3" fmla="*/ 0 h 3"/>
                    <a:gd name="T4" fmla="*/ 0 w 8"/>
                    <a:gd name="T5" fmla="*/ 3 h 3"/>
                    <a:gd name="T6" fmla="*/ 0 w 8"/>
                    <a:gd name="T7" fmla="*/ 2 h 3"/>
                    <a:gd name="T8" fmla="*/ 8 w 8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8" y="1"/>
                      </a:moveTo>
                      <a:lnTo>
                        <a:pt x="8" y="0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62" name="Freeform 826"/>
                <p:cNvSpPr>
                  <a:spLocks/>
                </p:cNvSpPr>
                <p:nvPr/>
              </p:nvSpPr>
              <p:spPr bwMode="auto">
                <a:xfrm>
                  <a:off x="2211" y="1981"/>
                  <a:ext cx="34" cy="25"/>
                </a:xfrm>
                <a:custGeom>
                  <a:avLst/>
                  <a:gdLst>
                    <a:gd name="T0" fmla="*/ 2 w 34"/>
                    <a:gd name="T1" fmla="*/ 0 h 25"/>
                    <a:gd name="T2" fmla="*/ 4 w 34"/>
                    <a:gd name="T3" fmla="*/ 1 h 25"/>
                    <a:gd name="T4" fmla="*/ 7 w 34"/>
                    <a:gd name="T5" fmla="*/ 2 h 25"/>
                    <a:gd name="T6" fmla="*/ 11 w 34"/>
                    <a:gd name="T7" fmla="*/ 5 h 25"/>
                    <a:gd name="T8" fmla="*/ 19 w 34"/>
                    <a:gd name="T9" fmla="*/ 11 h 25"/>
                    <a:gd name="T10" fmla="*/ 23 w 34"/>
                    <a:gd name="T11" fmla="*/ 14 h 25"/>
                    <a:gd name="T12" fmla="*/ 26 w 34"/>
                    <a:gd name="T13" fmla="*/ 17 h 25"/>
                    <a:gd name="T14" fmla="*/ 27 w 34"/>
                    <a:gd name="T15" fmla="*/ 17 h 25"/>
                    <a:gd name="T16" fmla="*/ 29 w 34"/>
                    <a:gd name="T17" fmla="*/ 17 h 25"/>
                    <a:gd name="T18" fmla="*/ 30 w 34"/>
                    <a:gd name="T19" fmla="*/ 17 h 25"/>
                    <a:gd name="T20" fmla="*/ 32 w 34"/>
                    <a:gd name="T21" fmla="*/ 17 h 25"/>
                    <a:gd name="T22" fmla="*/ 34 w 34"/>
                    <a:gd name="T23" fmla="*/ 25 h 25"/>
                    <a:gd name="T24" fmla="*/ 31 w 34"/>
                    <a:gd name="T25" fmla="*/ 25 h 25"/>
                    <a:gd name="T26" fmla="*/ 28 w 34"/>
                    <a:gd name="T27" fmla="*/ 25 h 25"/>
                    <a:gd name="T28" fmla="*/ 25 w 34"/>
                    <a:gd name="T29" fmla="*/ 25 h 25"/>
                    <a:gd name="T30" fmla="*/ 22 w 34"/>
                    <a:gd name="T31" fmla="*/ 24 h 25"/>
                    <a:gd name="T32" fmla="*/ 18 w 34"/>
                    <a:gd name="T33" fmla="*/ 21 h 25"/>
                    <a:gd name="T34" fmla="*/ 14 w 34"/>
                    <a:gd name="T35" fmla="*/ 17 h 25"/>
                    <a:gd name="T36" fmla="*/ 6 w 34"/>
                    <a:gd name="T37" fmla="*/ 11 h 25"/>
                    <a:gd name="T38" fmla="*/ 3 w 34"/>
                    <a:gd name="T39" fmla="*/ 9 h 25"/>
                    <a:gd name="T40" fmla="*/ 2 w 34"/>
                    <a:gd name="T41" fmla="*/ 8 h 25"/>
                    <a:gd name="T42" fmla="*/ 0 w 34"/>
                    <a:gd name="T43" fmla="*/ 8 h 25"/>
                    <a:gd name="T44" fmla="*/ 2 w 34"/>
                    <a:gd name="T45" fmla="*/ 0 h 2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4"/>
                    <a:gd name="T70" fmla="*/ 0 h 25"/>
                    <a:gd name="T71" fmla="*/ 34 w 34"/>
                    <a:gd name="T72" fmla="*/ 25 h 2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4" h="25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7" y="2"/>
                      </a:lnTo>
                      <a:lnTo>
                        <a:pt x="11" y="5"/>
                      </a:lnTo>
                      <a:lnTo>
                        <a:pt x="19" y="11"/>
                      </a:lnTo>
                      <a:lnTo>
                        <a:pt x="23" y="14"/>
                      </a:lnTo>
                      <a:lnTo>
                        <a:pt x="26" y="17"/>
                      </a:lnTo>
                      <a:lnTo>
                        <a:pt x="27" y="17"/>
                      </a:lnTo>
                      <a:lnTo>
                        <a:pt x="29" y="17"/>
                      </a:lnTo>
                      <a:lnTo>
                        <a:pt x="30" y="17"/>
                      </a:lnTo>
                      <a:lnTo>
                        <a:pt x="32" y="17"/>
                      </a:lnTo>
                      <a:lnTo>
                        <a:pt x="34" y="25"/>
                      </a:lnTo>
                      <a:lnTo>
                        <a:pt x="31" y="25"/>
                      </a:lnTo>
                      <a:lnTo>
                        <a:pt x="28" y="25"/>
                      </a:lnTo>
                      <a:lnTo>
                        <a:pt x="25" y="25"/>
                      </a:lnTo>
                      <a:lnTo>
                        <a:pt x="22" y="24"/>
                      </a:lnTo>
                      <a:lnTo>
                        <a:pt x="18" y="21"/>
                      </a:lnTo>
                      <a:lnTo>
                        <a:pt x="14" y="17"/>
                      </a:lnTo>
                      <a:lnTo>
                        <a:pt x="6" y="11"/>
                      </a:lnTo>
                      <a:lnTo>
                        <a:pt x="3" y="9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63" name="Freeform 827"/>
                <p:cNvSpPr>
                  <a:spLocks/>
                </p:cNvSpPr>
                <p:nvPr/>
              </p:nvSpPr>
              <p:spPr bwMode="auto">
                <a:xfrm>
                  <a:off x="2211" y="1981"/>
                  <a:ext cx="2" cy="8"/>
                </a:xfrm>
                <a:custGeom>
                  <a:avLst/>
                  <a:gdLst>
                    <a:gd name="T0" fmla="*/ 1 w 2"/>
                    <a:gd name="T1" fmla="*/ 0 h 8"/>
                    <a:gd name="T2" fmla="*/ 2 w 2"/>
                    <a:gd name="T3" fmla="*/ 0 h 8"/>
                    <a:gd name="T4" fmla="*/ 0 w 2"/>
                    <a:gd name="T5" fmla="*/ 8 h 8"/>
                    <a:gd name="T6" fmla="*/ 1 w 2"/>
                    <a:gd name="T7" fmla="*/ 8 h 8"/>
                    <a:gd name="T8" fmla="*/ 1 w 2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8"/>
                    <a:gd name="T17" fmla="*/ 2 w 2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8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64" name="Freeform 828"/>
                <p:cNvSpPr>
                  <a:spLocks/>
                </p:cNvSpPr>
                <p:nvPr/>
              </p:nvSpPr>
              <p:spPr bwMode="auto">
                <a:xfrm>
                  <a:off x="2242" y="1984"/>
                  <a:ext cx="24" cy="21"/>
                </a:xfrm>
                <a:custGeom>
                  <a:avLst/>
                  <a:gdLst>
                    <a:gd name="T0" fmla="*/ 0 w 24"/>
                    <a:gd name="T1" fmla="*/ 14 h 21"/>
                    <a:gd name="T2" fmla="*/ 2 w 24"/>
                    <a:gd name="T3" fmla="*/ 13 h 21"/>
                    <a:gd name="T4" fmla="*/ 4 w 24"/>
                    <a:gd name="T5" fmla="*/ 11 h 21"/>
                    <a:gd name="T6" fmla="*/ 9 w 24"/>
                    <a:gd name="T7" fmla="*/ 8 h 21"/>
                    <a:gd name="T8" fmla="*/ 14 w 24"/>
                    <a:gd name="T9" fmla="*/ 4 h 21"/>
                    <a:gd name="T10" fmla="*/ 19 w 24"/>
                    <a:gd name="T11" fmla="*/ 0 h 21"/>
                    <a:gd name="T12" fmla="*/ 24 w 24"/>
                    <a:gd name="T13" fmla="*/ 6 h 21"/>
                    <a:gd name="T14" fmla="*/ 19 w 24"/>
                    <a:gd name="T15" fmla="*/ 10 h 21"/>
                    <a:gd name="T16" fmla="*/ 14 w 24"/>
                    <a:gd name="T17" fmla="*/ 14 h 21"/>
                    <a:gd name="T18" fmla="*/ 9 w 24"/>
                    <a:gd name="T19" fmla="*/ 18 h 21"/>
                    <a:gd name="T20" fmla="*/ 6 w 24"/>
                    <a:gd name="T21" fmla="*/ 20 h 21"/>
                    <a:gd name="T22" fmla="*/ 3 w 24"/>
                    <a:gd name="T23" fmla="*/ 21 h 21"/>
                    <a:gd name="T24" fmla="*/ 0 w 24"/>
                    <a:gd name="T25" fmla="*/ 14 h 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4"/>
                    <a:gd name="T40" fmla="*/ 0 h 21"/>
                    <a:gd name="T41" fmla="*/ 24 w 24"/>
                    <a:gd name="T42" fmla="*/ 21 h 2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4" h="21">
                      <a:moveTo>
                        <a:pt x="0" y="14"/>
                      </a:moveTo>
                      <a:lnTo>
                        <a:pt x="2" y="13"/>
                      </a:lnTo>
                      <a:lnTo>
                        <a:pt x="4" y="11"/>
                      </a:lnTo>
                      <a:lnTo>
                        <a:pt x="9" y="8"/>
                      </a:lnTo>
                      <a:lnTo>
                        <a:pt x="14" y="4"/>
                      </a:lnTo>
                      <a:lnTo>
                        <a:pt x="19" y="0"/>
                      </a:lnTo>
                      <a:lnTo>
                        <a:pt x="24" y="6"/>
                      </a:lnTo>
                      <a:lnTo>
                        <a:pt x="19" y="10"/>
                      </a:lnTo>
                      <a:lnTo>
                        <a:pt x="14" y="14"/>
                      </a:lnTo>
                      <a:lnTo>
                        <a:pt x="9" y="18"/>
                      </a:lnTo>
                      <a:lnTo>
                        <a:pt x="6" y="20"/>
                      </a:lnTo>
                      <a:lnTo>
                        <a:pt x="3" y="2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65" name="Freeform 829"/>
                <p:cNvSpPr>
                  <a:spLocks/>
                </p:cNvSpPr>
                <p:nvPr/>
              </p:nvSpPr>
              <p:spPr bwMode="auto">
                <a:xfrm>
                  <a:off x="2242" y="1998"/>
                  <a:ext cx="3" cy="8"/>
                </a:xfrm>
                <a:custGeom>
                  <a:avLst/>
                  <a:gdLst>
                    <a:gd name="T0" fmla="*/ 3 w 3"/>
                    <a:gd name="T1" fmla="*/ 8 h 8"/>
                    <a:gd name="T2" fmla="*/ 3 w 3"/>
                    <a:gd name="T3" fmla="*/ 7 h 8"/>
                    <a:gd name="T4" fmla="*/ 0 w 3"/>
                    <a:gd name="T5" fmla="*/ 0 h 8"/>
                    <a:gd name="T6" fmla="*/ 1 w 3"/>
                    <a:gd name="T7" fmla="*/ 0 h 8"/>
                    <a:gd name="T8" fmla="*/ 3 w 3"/>
                    <a:gd name="T9" fmla="*/ 8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8"/>
                    <a:gd name="T17" fmla="*/ 3 w 3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8">
                      <a:moveTo>
                        <a:pt x="3" y="8"/>
                      </a:moveTo>
                      <a:lnTo>
                        <a:pt x="3" y="7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66" name="Freeform 830"/>
                <p:cNvSpPr>
                  <a:spLocks/>
                </p:cNvSpPr>
                <p:nvPr/>
              </p:nvSpPr>
              <p:spPr bwMode="auto">
                <a:xfrm>
                  <a:off x="2262" y="1965"/>
                  <a:ext cx="27" cy="25"/>
                </a:xfrm>
                <a:custGeom>
                  <a:avLst/>
                  <a:gdLst>
                    <a:gd name="T0" fmla="*/ 0 w 27"/>
                    <a:gd name="T1" fmla="*/ 18 h 25"/>
                    <a:gd name="T2" fmla="*/ 7 w 27"/>
                    <a:gd name="T3" fmla="*/ 15 h 25"/>
                    <a:gd name="T4" fmla="*/ 10 w 27"/>
                    <a:gd name="T5" fmla="*/ 13 h 25"/>
                    <a:gd name="T6" fmla="*/ 13 w 27"/>
                    <a:gd name="T7" fmla="*/ 11 h 25"/>
                    <a:gd name="T8" fmla="*/ 16 w 27"/>
                    <a:gd name="T9" fmla="*/ 8 h 25"/>
                    <a:gd name="T10" fmla="*/ 18 w 27"/>
                    <a:gd name="T11" fmla="*/ 5 h 25"/>
                    <a:gd name="T12" fmla="*/ 19 w 27"/>
                    <a:gd name="T13" fmla="*/ 4 h 25"/>
                    <a:gd name="T14" fmla="*/ 19 w 27"/>
                    <a:gd name="T15" fmla="*/ 3 h 25"/>
                    <a:gd name="T16" fmla="*/ 19 w 27"/>
                    <a:gd name="T17" fmla="*/ 1 h 25"/>
                    <a:gd name="T18" fmla="*/ 19 w 27"/>
                    <a:gd name="T19" fmla="*/ 0 h 25"/>
                    <a:gd name="T20" fmla="*/ 27 w 27"/>
                    <a:gd name="T21" fmla="*/ 0 h 25"/>
                    <a:gd name="T22" fmla="*/ 27 w 27"/>
                    <a:gd name="T23" fmla="*/ 2 h 25"/>
                    <a:gd name="T24" fmla="*/ 27 w 27"/>
                    <a:gd name="T25" fmla="*/ 5 h 25"/>
                    <a:gd name="T26" fmla="*/ 26 w 27"/>
                    <a:gd name="T27" fmla="*/ 7 h 25"/>
                    <a:gd name="T28" fmla="*/ 25 w 27"/>
                    <a:gd name="T29" fmla="*/ 10 h 25"/>
                    <a:gd name="T30" fmla="*/ 22 w 27"/>
                    <a:gd name="T31" fmla="*/ 14 h 25"/>
                    <a:gd name="T32" fmla="*/ 18 w 27"/>
                    <a:gd name="T33" fmla="*/ 17 h 25"/>
                    <a:gd name="T34" fmla="*/ 14 w 27"/>
                    <a:gd name="T35" fmla="*/ 20 h 25"/>
                    <a:gd name="T36" fmla="*/ 10 w 27"/>
                    <a:gd name="T37" fmla="*/ 22 h 25"/>
                    <a:gd name="T38" fmla="*/ 3 w 27"/>
                    <a:gd name="T39" fmla="*/ 25 h 25"/>
                    <a:gd name="T40" fmla="*/ 0 w 27"/>
                    <a:gd name="T41" fmla="*/ 18 h 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7"/>
                    <a:gd name="T64" fmla="*/ 0 h 25"/>
                    <a:gd name="T65" fmla="*/ 27 w 27"/>
                    <a:gd name="T66" fmla="*/ 25 h 2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7" h="25">
                      <a:moveTo>
                        <a:pt x="0" y="18"/>
                      </a:moveTo>
                      <a:lnTo>
                        <a:pt x="7" y="15"/>
                      </a:lnTo>
                      <a:lnTo>
                        <a:pt x="10" y="13"/>
                      </a:lnTo>
                      <a:lnTo>
                        <a:pt x="13" y="11"/>
                      </a:lnTo>
                      <a:lnTo>
                        <a:pt x="16" y="8"/>
                      </a:lnTo>
                      <a:lnTo>
                        <a:pt x="18" y="5"/>
                      </a:lnTo>
                      <a:lnTo>
                        <a:pt x="19" y="4"/>
                      </a:lnTo>
                      <a:lnTo>
                        <a:pt x="19" y="3"/>
                      </a:lnTo>
                      <a:lnTo>
                        <a:pt x="19" y="1"/>
                      </a:lnTo>
                      <a:lnTo>
                        <a:pt x="19" y="0"/>
                      </a:lnTo>
                      <a:lnTo>
                        <a:pt x="27" y="0"/>
                      </a:lnTo>
                      <a:lnTo>
                        <a:pt x="27" y="2"/>
                      </a:lnTo>
                      <a:lnTo>
                        <a:pt x="27" y="5"/>
                      </a:lnTo>
                      <a:lnTo>
                        <a:pt x="26" y="7"/>
                      </a:lnTo>
                      <a:lnTo>
                        <a:pt x="25" y="10"/>
                      </a:lnTo>
                      <a:lnTo>
                        <a:pt x="22" y="14"/>
                      </a:lnTo>
                      <a:lnTo>
                        <a:pt x="18" y="17"/>
                      </a:lnTo>
                      <a:lnTo>
                        <a:pt x="14" y="20"/>
                      </a:lnTo>
                      <a:lnTo>
                        <a:pt x="10" y="22"/>
                      </a:lnTo>
                      <a:lnTo>
                        <a:pt x="3" y="25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67" name="Freeform 831"/>
                <p:cNvSpPr>
                  <a:spLocks/>
                </p:cNvSpPr>
                <p:nvPr/>
              </p:nvSpPr>
              <p:spPr bwMode="auto">
                <a:xfrm>
                  <a:off x="2261" y="1983"/>
                  <a:ext cx="5" cy="7"/>
                </a:xfrm>
                <a:custGeom>
                  <a:avLst/>
                  <a:gdLst>
                    <a:gd name="T0" fmla="*/ 0 w 5"/>
                    <a:gd name="T1" fmla="*/ 1 h 7"/>
                    <a:gd name="T2" fmla="*/ 1 w 5"/>
                    <a:gd name="T3" fmla="*/ 0 h 7"/>
                    <a:gd name="T4" fmla="*/ 4 w 5"/>
                    <a:gd name="T5" fmla="*/ 7 h 7"/>
                    <a:gd name="T6" fmla="*/ 5 w 5"/>
                    <a:gd name="T7" fmla="*/ 7 h 7"/>
                    <a:gd name="T8" fmla="*/ 0 w 5"/>
                    <a:gd name="T9" fmla="*/ 1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7"/>
                    <a:gd name="T17" fmla="*/ 5 w 5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7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68" name="Freeform 832"/>
                <p:cNvSpPr>
                  <a:spLocks/>
                </p:cNvSpPr>
                <p:nvPr/>
              </p:nvSpPr>
              <p:spPr bwMode="auto">
                <a:xfrm>
                  <a:off x="2270" y="1934"/>
                  <a:ext cx="19" cy="32"/>
                </a:xfrm>
                <a:custGeom>
                  <a:avLst/>
                  <a:gdLst>
                    <a:gd name="T0" fmla="*/ 11 w 19"/>
                    <a:gd name="T1" fmla="*/ 32 h 32"/>
                    <a:gd name="T2" fmla="*/ 11 w 19"/>
                    <a:gd name="T3" fmla="*/ 31 h 32"/>
                    <a:gd name="T4" fmla="*/ 11 w 19"/>
                    <a:gd name="T5" fmla="*/ 30 h 32"/>
                    <a:gd name="T6" fmla="*/ 9 w 19"/>
                    <a:gd name="T7" fmla="*/ 27 h 32"/>
                    <a:gd name="T8" fmla="*/ 4 w 19"/>
                    <a:gd name="T9" fmla="*/ 19 h 32"/>
                    <a:gd name="T10" fmla="*/ 2 w 19"/>
                    <a:gd name="T11" fmla="*/ 14 h 32"/>
                    <a:gd name="T12" fmla="*/ 0 w 19"/>
                    <a:gd name="T13" fmla="*/ 10 h 32"/>
                    <a:gd name="T14" fmla="*/ 0 w 19"/>
                    <a:gd name="T15" fmla="*/ 7 h 32"/>
                    <a:gd name="T16" fmla="*/ 1 w 19"/>
                    <a:gd name="T17" fmla="*/ 5 h 32"/>
                    <a:gd name="T18" fmla="*/ 2 w 19"/>
                    <a:gd name="T19" fmla="*/ 2 h 32"/>
                    <a:gd name="T20" fmla="*/ 4 w 19"/>
                    <a:gd name="T21" fmla="*/ 0 h 32"/>
                    <a:gd name="T22" fmla="*/ 10 w 19"/>
                    <a:gd name="T23" fmla="*/ 6 h 32"/>
                    <a:gd name="T24" fmla="*/ 9 w 19"/>
                    <a:gd name="T25" fmla="*/ 7 h 32"/>
                    <a:gd name="T26" fmla="*/ 9 w 19"/>
                    <a:gd name="T27" fmla="*/ 7 h 32"/>
                    <a:gd name="T28" fmla="*/ 8 w 19"/>
                    <a:gd name="T29" fmla="*/ 8 h 32"/>
                    <a:gd name="T30" fmla="*/ 8 w 19"/>
                    <a:gd name="T31" fmla="*/ 9 h 32"/>
                    <a:gd name="T32" fmla="*/ 9 w 19"/>
                    <a:gd name="T33" fmla="*/ 11 h 32"/>
                    <a:gd name="T34" fmla="*/ 11 w 19"/>
                    <a:gd name="T35" fmla="*/ 15 h 32"/>
                    <a:gd name="T36" fmla="*/ 16 w 19"/>
                    <a:gd name="T37" fmla="*/ 22 h 32"/>
                    <a:gd name="T38" fmla="*/ 18 w 19"/>
                    <a:gd name="T39" fmla="*/ 26 h 32"/>
                    <a:gd name="T40" fmla="*/ 19 w 19"/>
                    <a:gd name="T41" fmla="*/ 28 h 32"/>
                    <a:gd name="T42" fmla="*/ 19 w 19"/>
                    <a:gd name="T43" fmla="*/ 30 h 32"/>
                    <a:gd name="T44" fmla="*/ 11 w 19"/>
                    <a:gd name="T45" fmla="*/ 32 h 3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9"/>
                    <a:gd name="T70" fmla="*/ 0 h 32"/>
                    <a:gd name="T71" fmla="*/ 19 w 19"/>
                    <a:gd name="T72" fmla="*/ 32 h 3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9" h="32">
                      <a:moveTo>
                        <a:pt x="11" y="32"/>
                      </a:moveTo>
                      <a:lnTo>
                        <a:pt x="11" y="31"/>
                      </a:lnTo>
                      <a:lnTo>
                        <a:pt x="11" y="30"/>
                      </a:lnTo>
                      <a:lnTo>
                        <a:pt x="9" y="27"/>
                      </a:lnTo>
                      <a:lnTo>
                        <a:pt x="4" y="19"/>
                      </a:lnTo>
                      <a:lnTo>
                        <a:pt x="2" y="14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" y="6"/>
                      </a:lnTo>
                      <a:lnTo>
                        <a:pt x="9" y="7"/>
                      </a:lnTo>
                      <a:lnTo>
                        <a:pt x="8" y="8"/>
                      </a:lnTo>
                      <a:lnTo>
                        <a:pt x="8" y="9"/>
                      </a:lnTo>
                      <a:lnTo>
                        <a:pt x="9" y="11"/>
                      </a:lnTo>
                      <a:lnTo>
                        <a:pt x="11" y="15"/>
                      </a:lnTo>
                      <a:lnTo>
                        <a:pt x="16" y="22"/>
                      </a:lnTo>
                      <a:lnTo>
                        <a:pt x="18" y="26"/>
                      </a:lnTo>
                      <a:lnTo>
                        <a:pt x="19" y="28"/>
                      </a:lnTo>
                      <a:lnTo>
                        <a:pt x="19" y="30"/>
                      </a:lnTo>
                      <a:lnTo>
                        <a:pt x="11" y="32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69" name="Freeform 833"/>
                <p:cNvSpPr>
                  <a:spLocks/>
                </p:cNvSpPr>
                <p:nvPr/>
              </p:nvSpPr>
              <p:spPr bwMode="auto">
                <a:xfrm>
                  <a:off x="2281" y="1964"/>
                  <a:ext cx="8" cy="2"/>
                </a:xfrm>
                <a:custGeom>
                  <a:avLst/>
                  <a:gdLst>
                    <a:gd name="T0" fmla="*/ 8 w 8"/>
                    <a:gd name="T1" fmla="*/ 1 h 2"/>
                    <a:gd name="T2" fmla="*/ 8 w 8"/>
                    <a:gd name="T3" fmla="*/ 0 h 2"/>
                    <a:gd name="T4" fmla="*/ 0 w 8"/>
                    <a:gd name="T5" fmla="*/ 2 h 2"/>
                    <a:gd name="T6" fmla="*/ 0 w 8"/>
                    <a:gd name="T7" fmla="*/ 1 h 2"/>
                    <a:gd name="T8" fmla="*/ 8 w 8"/>
                    <a:gd name="T9" fmla="*/ 1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8" y="1"/>
                      </a:move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70" name="Freeform 834"/>
                <p:cNvSpPr>
                  <a:spLocks/>
                </p:cNvSpPr>
                <p:nvPr/>
              </p:nvSpPr>
              <p:spPr bwMode="auto">
                <a:xfrm>
                  <a:off x="2275" y="1931"/>
                  <a:ext cx="40" cy="30"/>
                </a:xfrm>
                <a:custGeom>
                  <a:avLst/>
                  <a:gdLst>
                    <a:gd name="T0" fmla="*/ 0 w 40"/>
                    <a:gd name="T1" fmla="*/ 3 h 30"/>
                    <a:gd name="T2" fmla="*/ 3 w 40"/>
                    <a:gd name="T3" fmla="*/ 1 h 30"/>
                    <a:gd name="T4" fmla="*/ 7 w 40"/>
                    <a:gd name="T5" fmla="*/ 0 h 30"/>
                    <a:gd name="T6" fmla="*/ 10 w 40"/>
                    <a:gd name="T7" fmla="*/ 0 h 30"/>
                    <a:gd name="T8" fmla="*/ 14 w 40"/>
                    <a:gd name="T9" fmla="*/ 2 h 30"/>
                    <a:gd name="T10" fmla="*/ 18 w 40"/>
                    <a:gd name="T11" fmla="*/ 6 h 30"/>
                    <a:gd name="T12" fmla="*/ 23 w 40"/>
                    <a:gd name="T13" fmla="*/ 11 h 30"/>
                    <a:gd name="T14" fmla="*/ 27 w 40"/>
                    <a:gd name="T15" fmla="*/ 17 h 30"/>
                    <a:gd name="T16" fmla="*/ 31 w 40"/>
                    <a:gd name="T17" fmla="*/ 21 h 30"/>
                    <a:gd name="T18" fmla="*/ 31 w 40"/>
                    <a:gd name="T19" fmla="*/ 21 h 30"/>
                    <a:gd name="T20" fmla="*/ 32 w 40"/>
                    <a:gd name="T21" fmla="*/ 22 h 30"/>
                    <a:gd name="T22" fmla="*/ 34 w 40"/>
                    <a:gd name="T23" fmla="*/ 22 h 30"/>
                    <a:gd name="T24" fmla="*/ 36 w 40"/>
                    <a:gd name="T25" fmla="*/ 22 h 30"/>
                    <a:gd name="T26" fmla="*/ 38 w 40"/>
                    <a:gd name="T27" fmla="*/ 22 h 30"/>
                    <a:gd name="T28" fmla="*/ 40 w 40"/>
                    <a:gd name="T29" fmla="*/ 30 h 30"/>
                    <a:gd name="T30" fmla="*/ 36 w 40"/>
                    <a:gd name="T31" fmla="*/ 30 h 30"/>
                    <a:gd name="T32" fmla="*/ 32 w 40"/>
                    <a:gd name="T33" fmla="*/ 30 h 30"/>
                    <a:gd name="T34" fmla="*/ 29 w 40"/>
                    <a:gd name="T35" fmla="*/ 29 h 30"/>
                    <a:gd name="T36" fmla="*/ 27 w 40"/>
                    <a:gd name="T37" fmla="*/ 28 h 30"/>
                    <a:gd name="T38" fmla="*/ 25 w 40"/>
                    <a:gd name="T39" fmla="*/ 27 h 30"/>
                    <a:gd name="T40" fmla="*/ 21 w 40"/>
                    <a:gd name="T41" fmla="*/ 22 h 30"/>
                    <a:gd name="T42" fmla="*/ 16 w 40"/>
                    <a:gd name="T43" fmla="*/ 16 h 30"/>
                    <a:gd name="T44" fmla="*/ 13 w 40"/>
                    <a:gd name="T45" fmla="*/ 12 h 30"/>
                    <a:gd name="T46" fmla="*/ 9 w 40"/>
                    <a:gd name="T47" fmla="*/ 8 h 30"/>
                    <a:gd name="T48" fmla="*/ 8 w 40"/>
                    <a:gd name="T49" fmla="*/ 8 h 30"/>
                    <a:gd name="T50" fmla="*/ 7 w 40"/>
                    <a:gd name="T51" fmla="*/ 8 h 30"/>
                    <a:gd name="T52" fmla="*/ 6 w 40"/>
                    <a:gd name="T53" fmla="*/ 8 h 30"/>
                    <a:gd name="T54" fmla="*/ 4 w 40"/>
                    <a:gd name="T55" fmla="*/ 10 h 30"/>
                    <a:gd name="T56" fmla="*/ 0 w 40"/>
                    <a:gd name="T57" fmla="*/ 3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40"/>
                    <a:gd name="T88" fmla="*/ 0 h 30"/>
                    <a:gd name="T89" fmla="*/ 40 w 40"/>
                    <a:gd name="T90" fmla="*/ 30 h 3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40" h="30">
                      <a:moveTo>
                        <a:pt x="0" y="3"/>
                      </a:moveTo>
                      <a:lnTo>
                        <a:pt x="3" y="1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4" y="2"/>
                      </a:lnTo>
                      <a:lnTo>
                        <a:pt x="18" y="6"/>
                      </a:lnTo>
                      <a:lnTo>
                        <a:pt x="23" y="11"/>
                      </a:lnTo>
                      <a:lnTo>
                        <a:pt x="27" y="17"/>
                      </a:lnTo>
                      <a:lnTo>
                        <a:pt x="31" y="21"/>
                      </a:lnTo>
                      <a:lnTo>
                        <a:pt x="32" y="22"/>
                      </a:lnTo>
                      <a:lnTo>
                        <a:pt x="34" y="22"/>
                      </a:lnTo>
                      <a:lnTo>
                        <a:pt x="36" y="22"/>
                      </a:lnTo>
                      <a:lnTo>
                        <a:pt x="38" y="22"/>
                      </a:lnTo>
                      <a:lnTo>
                        <a:pt x="40" y="30"/>
                      </a:lnTo>
                      <a:lnTo>
                        <a:pt x="36" y="30"/>
                      </a:lnTo>
                      <a:lnTo>
                        <a:pt x="32" y="30"/>
                      </a:lnTo>
                      <a:lnTo>
                        <a:pt x="29" y="29"/>
                      </a:lnTo>
                      <a:lnTo>
                        <a:pt x="27" y="28"/>
                      </a:lnTo>
                      <a:lnTo>
                        <a:pt x="25" y="27"/>
                      </a:lnTo>
                      <a:lnTo>
                        <a:pt x="21" y="22"/>
                      </a:lnTo>
                      <a:lnTo>
                        <a:pt x="16" y="16"/>
                      </a:lnTo>
                      <a:lnTo>
                        <a:pt x="13" y="12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7" y="8"/>
                      </a:lnTo>
                      <a:lnTo>
                        <a:pt x="6" y="8"/>
                      </a:lnTo>
                      <a:lnTo>
                        <a:pt x="4" y="1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71" name="Freeform 835"/>
                <p:cNvSpPr>
                  <a:spLocks/>
                </p:cNvSpPr>
                <p:nvPr/>
              </p:nvSpPr>
              <p:spPr bwMode="auto">
                <a:xfrm>
                  <a:off x="2274" y="1934"/>
                  <a:ext cx="6" cy="7"/>
                </a:xfrm>
                <a:custGeom>
                  <a:avLst/>
                  <a:gdLst>
                    <a:gd name="T0" fmla="*/ 0 w 6"/>
                    <a:gd name="T1" fmla="*/ 0 h 7"/>
                    <a:gd name="T2" fmla="*/ 1 w 6"/>
                    <a:gd name="T3" fmla="*/ 0 h 7"/>
                    <a:gd name="T4" fmla="*/ 5 w 6"/>
                    <a:gd name="T5" fmla="*/ 7 h 7"/>
                    <a:gd name="T6" fmla="*/ 6 w 6"/>
                    <a:gd name="T7" fmla="*/ 6 h 7"/>
                    <a:gd name="T8" fmla="*/ 0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5" y="7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72" name="Freeform 836"/>
                <p:cNvSpPr>
                  <a:spLocks/>
                </p:cNvSpPr>
                <p:nvPr/>
              </p:nvSpPr>
              <p:spPr bwMode="auto">
                <a:xfrm>
                  <a:off x="2313" y="1942"/>
                  <a:ext cx="41" cy="19"/>
                </a:xfrm>
                <a:custGeom>
                  <a:avLst/>
                  <a:gdLst>
                    <a:gd name="T0" fmla="*/ 0 w 41"/>
                    <a:gd name="T1" fmla="*/ 11 h 19"/>
                    <a:gd name="T2" fmla="*/ 9 w 41"/>
                    <a:gd name="T3" fmla="*/ 9 h 19"/>
                    <a:gd name="T4" fmla="*/ 19 w 41"/>
                    <a:gd name="T5" fmla="*/ 7 h 19"/>
                    <a:gd name="T6" fmla="*/ 24 w 41"/>
                    <a:gd name="T7" fmla="*/ 6 h 19"/>
                    <a:gd name="T8" fmla="*/ 28 w 41"/>
                    <a:gd name="T9" fmla="*/ 4 h 19"/>
                    <a:gd name="T10" fmla="*/ 30 w 41"/>
                    <a:gd name="T11" fmla="*/ 3 h 19"/>
                    <a:gd name="T12" fmla="*/ 32 w 41"/>
                    <a:gd name="T13" fmla="*/ 2 h 19"/>
                    <a:gd name="T14" fmla="*/ 34 w 41"/>
                    <a:gd name="T15" fmla="*/ 1 h 19"/>
                    <a:gd name="T16" fmla="*/ 35 w 41"/>
                    <a:gd name="T17" fmla="*/ 0 h 19"/>
                    <a:gd name="T18" fmla="*/ 41 w 41"/>
                    <a:gd name="T19" fmla="*/ 6 h 19"/>
                    <a:gd name="T20" fmla="*/ 39 w 41"/>
                    <a:gd name="T21" fmla="*/ 7 h 19"/>
                    <a:gd name="T22" fmla="*/ 36 w 41"/>
                    <a:gd name="T23" fmla="*/ 9 h 19"/>
                    <a:gd name="T24" fmla="*/ 34 w 41"/>
                    <a:gd name="T25" fmla="*/ 10 h 19"/>
                    <a:gd name="T26" fmla="*/ 31 w 41"/>
                    <a:gd name="T27" fmla="*/ 11 h 19"/>
                    <a:gd name="T28" fmla="*/ 26 w 41"/>
                    <a:gd name="T29" fmla="*/ 13 h 19"/>
                    <a:gd name="T30" fmla="*/ 21 w 41"/>
                    <a:gd name="T31" fmla="*/ 15 h 19"/>
                    <a:gd name="T32" fmla="*/ 11 w 41"/>
                    <a:gd name="T33" fmla="*/ 16 h 19"/>
                    <a:gd name="T34" fmla="*/ 2 w 41"/>
                    <a:gd name="T35" fmla="*/ 19 h 19"/>
                    <a:gd name="T36" fmla="*/ 0 w 41"/>
                    <a:gd name="T37" fmla="*/ 11 h 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1"/>
                    <a:gd name="T58" fmla="*/ 0 h 19"/>
                    <a:gd name="T59" fmla="*/ 41 w 41"/>
                    <a:gd name="T60" fmla="*/ 19 h 1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1" h="19">
                      <a:moveTo>
                        <a:pt x="0" y="11"/>
                      </a:moveTo>
                      <a:lnTo>
                        <a:pt x="9" y="9"/>
                      </a:lnTo>
                      <a:lnTo>
                        <a:pt x="19" y="7"/>
                      </a:lnTo>
                      <a:lnTo>
                        <a:pt x="24" y="6"/>
                      </a:lnTo>
                      <a:lnTo>
                        <a:pt x="28" y="4"/>
                      </a:lnTo>
                      <a:lnTo>
                        <a:pt x="30" y="3"/>
                      </a:lnTo>
                      <a:lnTo>
                        <a:pt x="32" y="2"/>
                      </a:lnTo>
                      <a:lnTo>
                        <a:pt x="34" y="1"/>
                      </a:lnTo>
                      <a:lnTo>
                        <a:pt x="35" y="0"/>
                      </a:lnTo>
                      <a:lnTo>
                        <a:pt x="41" y="6"/>
                      </a:lnTo>
                      <a:lnTo>
                        <a:pt x="39" y="7"/>
                      </a:lnTo>
                      <a:lnTo>
                        <a:pt x="36" y="9"/>
                      </a:lnTo>
                      <a:lnTo>
                        <a:pt x="34" y="10"/>
                      </a:lnTo>
                      <a:lnTo>
                        <a:pt x="31" y="11"/>
                      </a:lnTo>
                      <a:lnTo>
                        <a:pt x="26" y="13"/>
                      </a:lnTo>
                      <a:lnTo>
                        <a:pt x="21" y="15"/>
                      </a:lnTo>
                      <a:lnTo>
                        <a:pt x="11" y="16"/>
                      </a:lnTo>
                      <a:lnTo>
                        <a:pt x="2" y="1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73" name="Freeform 837"/>
                <p:cNvSpPr>
                  <a:spLocks/>
                </p:cNvSpPr>
                <p:nvPr/>
              </p:nvSpPr>
              <p:spPr bwMode="auto">
                <a:xfrm>
                  <a:off x="2313" y="1953"/>
                  <a:ext cx="2" cy="8"/>
                </a:xfrm>
                <a:custGeom>
                  <a:avLst/>
                  <a:gdLst>
                    <a:gd name="T0" fmla="*/ 2 w 2"/>
                    <a:gd name="T1" fmla="*/ 8 h 8"/>
                    <a:gd name="T2" fmla="*/ 0 w 2"/>
                    <a:gd name="T3" fmla="*/ 0 h 8"/>
                    <a:gd name="T4" fmla="*/ 2 w 2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8"/>
                    <a:gd name="T11" fmla="*/ 2 w 2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8">
                      <a:moveTo>
                        <a:pt x="2" y="8"/>
                      </a:moveTo>
                      <a:lnTo>
                        <a:pt x="0" y="0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74" name="Freeform 838"/>
                <p:cNvSpPr>
                  <a:spLocks/>
                </p:cNvSpPr>
                <p:nvPr/>
              </p:nvSpPr>
              <p:spPr bwMode="auto">
                <a:xfrm>
                  <a:off x="2348" y="1914"/>
                  <a:ext cx="27" cy="33"/>
                </a:xfrm>
                <a:custGeom>
                  <a:avLst/>
                  <a:gdLst>
                    <a:gd name="T0" fmla="*/ 0 w 27"/>
                    <a:gd name="T1" fmla="*/ 29 h 33"/>
                    <a:gd name="T2" fmla="*/ 1 w 27"/>
                    <a:gd name="T3" fmla="*/ 26 h 33"/>
                    <a:gd name="T4" fmla="*/ 3 w 27"/>
                    <a:gd name="T5" fmla="*/ 22 h 33"/>
                    <a:gd name="T6" fmla="*/ 8 w 27"/>
                    <a:gd name="T7" fmla="*/ 11 h 33"/>
                    <a:gd name="T8" fmla="*/ 12 w 27"/>
                    <a:gd name="T9" fmla="*/ 5 h 33"/>
                    <a:gd name="T10" fmla="*/ 16 w 27"/>
                    <a:gd name="T11" fmla="*/ 1 h 33"/>
                    <a:gd name="T12" fmla="*/ 19 w 27"/>
                    <a:gd name="T13" fmla="*/ 0 h 33"/>
                    <a:gd name="T14" fmla="*/ 23 w 27"/>
                    <a:gd name="T15" fmla="*/ 1 h 33"/>
                    <a:gd name="T16" fmla="*/ 26 w 27"/>
                    <a:gd name="T17" fmla="*/ 3 h 33"/>
                    <a:gd name="T18" fmla="*/ 27 w 27"/>
                    <a:gd name="T19" fmla="*/ 6 h 33"/>
                    <a:gd name="T20" fmla="*/ 21 w 27"/>
                    <a:gd name="T21" fmla="*/ 11 h 33"/>
                    <a:gd name="T22" fmla="*/ 20 w 27"/>
                    <a:gd name="T23" fmla="*/ 9 h 33"/>
                    <a:gd name="T24" fmla="*/ 19 w 27"/>
                    <a:gd name="T25" fmla="*/ 8 h 33"/>
                    <a:gd name="T26" fmla="*/ 19 w 27"/>
                    <a:gd name="T27" fmla="*/ 8 h 33"/>
                    <a:gd name="T28" fmla="*/ 20 w 27"/>
                    <a:gd name="T29" fmla="*/ 8 h 33"/>
                    <a:gd name="T30" fmla="*/ 18 w 27"/>
                    <a:gd name="T31" fmla="*/ 10 h 33"/>
                    <a:gd name="T32" fmla="*/ 15 w 27"/>
                    <a:gd name="T33" fmla="*/ 14 h 33"/>
                    <a:gd name="T34" fmla="*/ 10 w 27"/>
                    <a:gd name="T35" fmla="*/ 25 h 33"/>
                    <a:gd name="T36" fmla="*/ 8 w 27"/>
                    <a:gd name="T37" fmla="*/ 30 h 33"/>
                    <a:gd name="T38" fmla="*/ 6 w 27"/>
                    <a:gd name="T39" fmla="*/ 33 h 33"/>
                    <a:gd name="T40" fmla="*/ 0 w 27"/>
                    <a:gd name="T41" fmla="*/ 29 h 3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7"/>
                    <a:gd name="T64" fmla="*/ 0 h 33"/>
                    <a:gd name="T65" fmla="*/ 27 w 27"/>
                    <a:gd name="T66" fmla="*/ 33 h 3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7" h="33">
                      <a:moveTo>
                        <a:pt x="0" y="29"/>
                      </a:moveTo>
                      <a:lnTo>
                        <a:pt x="1" y="26"/>
                      </a:lnTo>
                      <a:lnTo>
                        <a:pt x="3" y="22"/>
                      </a:lnTo>
                      <a:lnTo>
                        <a:pt x="8" y="11"/>
                      </a:lnTo>
                      <a:lnTo>
                        <a:pt x="12" y="5"/>
                      </a:lnTo>
                      <a:lnTo>
                        <a:pt x="16" y="1"/>
                      </a:lnTo>
                      <a:lnTo>
                        <a:pt x="19" y="0"/>
                      </a:lnTo>
                      <a:lnTo>
                        <a:pt x="23" y="1"/>
                      </a:lnTo>
                      <a:lnTo>
                        <a:pt x="26" y="3"/>
                      </a:lnTo>
                      <a:lnTo>
                        <a:pt x="27" y="6"/>
                      </a:lnTo>
                      <a:lnTo>
                        <a:pt x="21" y="11"/>
                      </a:lnTo>
                      <a:lnTo>
                        <a:pt x="20" y="9"/>
                      </a:lnTo>
                      <a:lnTo>
                        <a:pt x="19" y="8"/>
                      </a:lnTo>
                      <a:lnTo>
                        <a:pt x="20" y="8"/>
                      </a:lnTo>
                      <a:lnTo>
                        <a:pt x="18" y="10"/>
                      </a:lnTo>
                      <a:lnTo>
                        <a:pt x="15" y="14"/>
                      </a:lnTo>
                      <a:lnTo>
                        <a:pt x="10" y="25"/>
                      </a:lnTo>
                      <a:lnTo>
                        <a:pt x="8" y="30"/>
                      </a:lnTo>
                      <a:lnTo>
                        <a:pt x="6" y="33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75" name="Freeform 839"/>
                <p:cNvSpPr>
                  <a:spLocks/>
                </p:cNvSpPr>
                <p:nvPr/>
              </p:nvSpPr>
              <p:spPr bwMode="auto">
                <a:xfrm>
                  <a:off x="2348" y="1942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5 h 6"/>
                    <a:gd name="T4" fmla="*/ 0 w 6"/>
                    <a:gd name="T5" fmla="*/ 1 h 6"/>
                    <a:gd name="T6" fmla="*/ 0 w 6"/>
                    <a:gd name="T7" fmla="*/ 0 h 6"/>
                    <a:gd name="T8" fmla="*/ 6 w 6"/>
                    <a:gd name="T9" fmla="*/ 6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6"/>
                    <a:gd name="T17" fmla="*/ 6 w 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6">
                      <a:moveTo>
                        <a:pt x="6" y="6"/>
                      </a:moveTo>
                      <a:lnTo>
                        <a:pt x="6" y="5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76" name="Freeform 840"/>
                <p:cNvSpPr>
                  <a:spLocks/>
                </p:cNvSpPr>
                <p:nvPr/>
              </p:nvSpPr>
              <p:spPr bwMode="auto">
                <a:xfrm>
                  <a:off x="2368" y="1921"/>
                  <a:ext cx="14" cy="27"/>
                </a:xfrm>
                <a:custGeom>
                  <a:avLst/>
                  <a:gdLst>
                    <a:gd name="T0" fmla="*/ 8 w 14"/>
                    <a:gd name="T1" fmla="*/ 0 h 27"/>
                    <a:gd name="T2" fmla="*/ 9 w 14"/>
                    <a:gd name="T3" fmla="*/ 3 h 27"/>
                    <a:gd name="T4" fmla="*/ 10 w 14"/>
                    <a:gd name="T5" fmla="*/ 7 h 27"/>
                    <a:gd name="T6" fmla="*/ 10 w 14"/>
                    <a:gd name="T7" fmla="*/ 14 h 27"/>
                    <a:gd name="T8" fmla="*/ 10 w 14"/>
                    <a:gd name="T9" fmla="*/ 16 h 27"/>
                    <a:gd name="T10" fmla="*/ 10 w 14"/>
                    <a:gd name="T11" fmla="*/ 17 h 27"/>
                    <a:gd name="T12" fmla="*/ 11 w 14"/>
                    <a:gd name="T13" fmla="*/ 19 h 27"/>
                    <a:gd name="T14" fmla="*/ 14 w 14"/>
                    <a:gd name="T15" fmla="*/ 20 h 27"/>
                    <a:gd name="T16" fmla="*/ 10 w 14"/>
                    <a:gd name="T17" fmla="*/ 27 h 27"/>
                    <a:gd name="T18" fmla="*/ 6 w 14"/>
                    <a:gd name="T19" fmla="*/ 25 h 27"/>
                    <a:gd name="T20" fmla="*/ 3 w 14"/>
                    <a:gd name="T21" fmla="*/ 21 h 27"/>
                    <a:gd name="T22" fmla="*/ 2 w 14"/>
                    <a:gd name="T23" fmla="*/ 17 h 27"/>
                    <a:gd name="T24" fmla="*/ 2 w 14"/>
                    <a:gd name="T25" fmla="*/ 14 h 27"/>
                    <a:gd name="T26" fmla="*/ 2 w 14"/>
                    <a:gd name="T27" fmla="*/ 8 h 27"/>
                    <a:gd name="T28" fmla="*/ 1 w 14"/>
                    <a:gd name="T29" fmla="*/ 5 h 27"/>
                    <a:gd name="T30" fmla="*/ 0 w 14"/>
                    <a:gd name="T31" fmla="*/ 3 h 27"/>
                    <a:gd name="T32" fmla="*/ 8 w 14"/>
                    <a:gd name="T33" fmla="*/ 0 h 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27"/>
                    <a:gd name="T53" fmla="*/ 14 w 14"/>
                    <a:gd name="T54" fmla="*/ 27 h 2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27">
                      <a:moveTo>
                        <a:pt x="8" y="0"/>
                      </a:moveTo>
                      <a:lnTo>
                        <a:pt x="9" y="3"/>
                      </a:lnTo>
                      <a:lnTo>
                        <a:pt x="10" y="7"/>
                      </a:lnTo>
                      <a:lnTo>
                        <a:pt x="10" y="14"/>
                      </a:lnTo>
                      <a:lnTo>
                        <a:pt x="10" y="16"/>
                      </a:lnTo>
                      <a:lnTo>
                        <a:pt x="10" y="17"/>
                      </a:lnTo>
                      <a:lnTo>
                        <a:pt x="11" y="19"/>
                      </a:lnTo>
                      <a:lnTo>
                        <a:pt x="14" y="20"/>
                      </a:lnTo>
                      <a:lnTo>
                        <a:pt x="10" y="27"/>
                      </a:lnTo>
                      <a:lnTo>
                        <a:pt x="6" y="25"/>
                      </a:lnTo>
                      <a:lnTo>
                        <a:pt x="3" y="21"/>
                      </a:lnTo>
                      <a:lnTo>
                        <a:pt x="2" y="17"/>
                      </a:lnTo>
                      <a:lnTo>
                        <a:pt x="2" y="14"/>
                      </a:lnTo>
                      <a:lnTo>
                        <a:pt x="2" y="8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77" name="Freeform 841"/>
                <p:cNvSpPr>
                  <a:spLocks/>
                </p:cNvSpPr>
                <p:nvPr/>
              </p:nvSpPr>
              <p:spPr bwMode="auto">
                <a:xfrm>
                  <a:off x="2368" y="1920"/>
                  <a:ext cx="8" cy="5"/>
                </a:xfrm>
                <a:custGeom>
                  <a:avLst/>
                  <a:gdLst>
                    <a:gd name="T0" fmla="*/ 7 w 8"/>
                    <a:gd name="T1" fmla="*/ 0 h 5"/>
                    <a:gd name="T2" fmla="*/ 8 w 8"/>
                    <a:gd name="T3" fmla="*/ 1 h 5"/>
                    <a:gd name="T4" fmla="*/ 0 w 8"/>
                    <a:gd name="T5" fmla="*/ 4 h 5"/>
                    <a:gd name="T6" fmla="*/ 1 w 8"/>
                    <a:gd name="T7" fmla="*/ 5 h 5"/>
                    <a:gd name="T8" fmla="*/ 7 w 8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5"/>
                    <a:gd name="T17" fmla="*/ 8 w 8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5">
                      <a:moveTo>
                        <a:pt x="7" y="0"/>
                      </a:moveTo>
                      <a:lnTo>
                        <a:pt x="8" y="1"/>
                      </a:lnTo>
                      <a:lnTo>
                        <a:pt x="0" y="4"/>
                      </a:lnTo>
                      <a:lnTo>
                        <a:pt x="1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78" name="Freeform 842"/>
                <p:cNvSpPr>
                  <a:spLocks/>
                </p:cNvSpPr>
                <p:nvPr/>
              </p:nvSpPr>
              <p:spPr bwMode="auto">
                <a:xfrm>
                  <a:off x="2379" y="1937"/>
                  <a:ext cx="29" cy="13"/>
                </a:xfrm>
                <a:custGeom>
                  <a:avLst/>
                  <a:gdLst>
                    <a:gd name="T0" fmla="*/ 2 w 29"/>
                    <a:gd name="T1" fmla="*/ 4 h 13"/>
                    <a:gd name="T2" fmla="*/ 5 w 29"/>
                    <a:gd name="T3" fmla="*/ 5 h 13"/>
                    <a:gd name="T4" fmla="*/ 8 w 29"/>
                    <a:gd name="T5" fmla="*/ 5 h 13"/>
                    <a:gd name="T6" fmla="*/ 10 w 29"/>
                    <a:gd name="T7" fmla="*/ 5 h 13"/>
                    <a:gd name="T8" fmla="*/ 14 w 29"/>
                    <a:gd name="T9" fmla="*/ 4 h 13"/>
                    <a:gd name="T10" fmla="*/ 20 w 29"/>
                    <a:gd name="T11" fmla="*/ 2 h 13"/>
                    <a:gd name="T12" fmla="*/ 24 w 29"/>
                    <a:gd name="T13" fmla="*/ 1 h 13"/>
                    <a:gd name="T14" fmla="*/ 28 w 29"/>
                    <a:gd name="T15" fmla="*/ 0 h 13"/>
                    <a:gd name="T16" fmla="*/ 29 w 29"/>
                    <a:gd name="T17" fmla="*/ 8 h 13"/>
                    <a:gd name="T18" fmla="*/ 25 w 29"/>
                    <a:gd name="T19" fmla="*/ 9 h 13"/>
                    <a:gd name="T20" fmla="*/ 22 w 29"/>
                    <a:gd name="T21" fmla="*/ 10 h 13"/>
                    <a:gd name="T22" fmla="*/ 16 w 29"/>
                    <a:gd name="T23" fmla="*/ 12 h 13"/>
                    <a:gd name="T24" fmla="*/ 12 w 29"/>
                    <a:gd name="T25" fmla="*/ 12 h 13"/>
                    <a:gd name="T26" fmla="*/ 8 w 29"/>
                    <a:gd name="T27" fmla="*/ 13 h 13"/>
                    <a:gd name="T28" fmla="*/ 3 w 29"/>
                    <a:gd name="T29" fmla="*/ 13 h 13"/>
                    <a:gd name="T30" fmla="*/ 0 w 29"/>
                    <a:gd name="T31" fmla="*/ 12 h 13"/>
                    <a:gd name="T32" fmla="*/ 2 w 29"/>
                    <a:gd name="T33" fmla="*/ 4 h 1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13"/>
                    <a:gd name="T53" fmla="*/ 29 w 29"/>
                    <a:gd name="T54" fmla="*/ 13 h 1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13">
                      <a:moveTo>
                        <a:pt x="2" y="4"/>
                      </a:moveTo>
                      <a:lnTo>
                        <a:pt x="5" y="5"/>
                      </a:lnTo>
                      <a:lnTo>
                        <a:pt x="8" y="5"/>
                      </a:lnTo>
                      <a:lnTo>
                        <a:pt x="10" y="5"/>
                      </a:lnTo>
                      <a:lnTo>
                        <a:pt x="14" y="4"/>
                      </a:lnTo>
                      <a:lnTo>
                        <a:pt x="20" y="2"/>
                      </a:lnTo>
                      <a:lnTo>
                        <a:pt x="24" y="1"/>
                      </a:lnTo>
                      <a:lnTo>
                        <a:pt x="28" y="0"/>
                      </a:lnTo>
                      <a:lnTo>
                        <a:pt x="29" y="8"/>
                      </a:lnTo>
                      <a:lnTo>
                        <a:pt x="25" y="9"/>
                      </a:lnTo>
                      <a:lnTo>
                        <a:pt x="22" y="10"/>
                      </a:lnTo>
                      <a:lnTo>
                        <a:pt x="16" y="12"/>
                      </a:lnTo>
                      <a:lnTo>
                        <a:pt x="12" y="12"/>
                      </a:lnTo>
                      <a:lnTo>
                        <a:pt x="8" y="13"/>
                      </a:lnTo>
                      <a:lnTo>
                        <a:pt x="3" y="13"/>
                      </a:lnTo>
                      <a:lnTo>
                        <a:pt x="0" y="12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79" name="Freeform 843"/>
                <p:cNvSpPr>
                  <a:spLocks/>
                </p:cNvSpPr>
                <p:nvPr/>
              </p:nvSpPr>
              <p:spPr bwMode="auto">
                <a:xfrm>
                  <a:off x="2378" y="1941"/>
                  <a:ext cx="4" cy="8"/>
                </a:xfrm>
                <a:custGeom>
                  <a:avLst/>
                  <a:gdLst>
                    <a:gd name="T0" fmla="*/ 0 w 4"/>
                    <a:gd name="T1" fmla="*/ 7 h 8"/>
                    <a:gd name="T2" fmla="*/ 1 w 4"/>
                    <a:gd name="T3" fmla="*/ 8 h 8"/>
                    <a:gd name="T4" fmla="*/ 3 w 4"/>
                    <a:gd name="T5" fmla="*/ 0 h 8"/>
                    <a:gd name="T6" fmla="*/ 4 w 4"/>
                    <a:gd name="T7" fmla="*/ 0 h 8"/>
                    <a:gd name="T8" fmla="*/ 0 w 4"/>
                    <a:gd name="T9" fmla="*/ 7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8"/>
                    <a:gd name="T17" fmla="*/ 4 w 4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8">
                      <a:moveTo>
                        <a:pt x="0" y="7"/>
                      </a:moveTo>
                      <a:lnTo>
                        <a:pt x="1" y="8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80" name="Freeform 844"/>
                <p:cNvSpPr>
                  <a:spLocks/>
                </p:cNvSpPr>
                <p:nvPr/>
              </p:nvSpPr>
              <p:spPr bwMode="auto">
                <a:xfrm>
                  <a:off x="2407" y="1937"/>
                  <a:ext cx="36" cy="17"/>
                </a:xfrm>
                <a:custGeom>
                  <a:avLst/>
                  <a:gdLst>
                    <a:gd name="T0" fmla="*/ 0 w 36"/>
                    <a:gd name="T1" fmla="*/ 0 h 17"/>
                    <a:gd name="T2" fmla="*/ 5 w 36"/>
                    <a:gd name="T3" fmla="*/ 0 h 17"/>
                    <a:gd name="T4" fmla="*/ 10 w 36"/>
                    <a:gd name="T5" fmla="*/ 2 h 17"/>
                    <a:gd name="T6" fmla="*/ 15 w 36"/>
                    <a:gd name="T7" fmla="*/ 3 h 17"/>
                    <a:gd name="T8" fmla="*/ 19 w 36"/>
                    <a:gd name="T9" fmla="*/ 4 h 17"/>
                    <a:gd name="T10" fmla="*/ 28 w 36"/>
                    <a:gd name="T11" fmla="*/ 8 h 17"/>
                    <a:gd name="T12" fmla="*/ 32 w 36"/>
                    <a:gd name="T13" fmla="*/ 8 h 17"/>
                    <a:gd name="T14" fmla="*/ 36 w 36"/>
                    <a:gd name="T15" fmla="*/ 9 h 17"/>
                    <a:gd name="T16" fmla="*/ 36 w 36"/>
                    <a:gd name="T17" fmla="*/ 17 h 17"/>
                    <a:gd name="T18" fmla="*/ 31 w 36"/>
                    <a:gd name="T19" fmla="*/ 16 h 17"/>
                    <a:gd name="T20" fmla="*/ 26 w 36"/>
                    <a:gd name="T21" fmla="*/ 15 h 17"/>
                    <a:gd name="T22" fmla="*/ 17 w 36"/>
                    <a:gd name="T23" fmla="*/ 12 h 17"/>
                    <a:gd name="T24" fmla="*/ 12 w 36"/>
                    <a:gd name="T25" fmla="*/ 10 h 17"/>
                    <a:gd name="T26" fmla="*/ 8 w 36"/>
                    <a:gd name="T27" fmla="*/ 9 h 17"/>
                    <a:gd name="T28" fmla="*/ 4 w 36"/>
                    <a:gd name="T29" fmla="*/ 8 h 17"/>
                    <a:gd name="T30" fmla="*/ 0 w 36"/>
                    <a:gd name="T31" fmla="*/ 8 h 17"/>
                    <a:gd name="T32" fmla="*/ 0 w 36"/>
                    <a:gd name="T33" fmla="*/ 0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6"/>
                    <a:gd name="T52" fmla="*/ 0 h 17"/>
                    <a:gd name="T53" fmla="*/ 36 w 36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6" h="17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2"/>
                      </a:lnTo>
                      <a:lnTo>
                        <a:pt x="15" y="3"/>
                      </a:lnTo>
                      <a:lnTo>
                        <a:pt x="19" y="4"/>
                      </a:lnTo>
                      <a:lnTo>
                        <a:pt x="28" y="8"/>
                      </a:lnTo>
                      <a:lnTo>
                        <a:pt x="32" y="8"/>
                      </a:lnTo>
                      <a:lnTo>
                        <a:pt x="36" y="9"/>
                      </a:lnTo>
                      <a:lnTo>
                        <a:pt x="36" y="17"/>
                      </a:lnTo>
                      <a:lnTo>
                        <a:pt x="31" y="16"/>
                      </a:lnTo>
                      <a:lnTo>
                        <a:pt x="26" y="15"/>
                      </a:lnTo>
                      <a:lnTo>
                        <a:pt x="17" y="12"/>
                      </a:lnTo>
                      <a:lnTo>
                        <a:pt x="12" y="10"/>
                      </a:lnTo>
                      <a:lnTo>
                        <a:pt x="8" y="9"/>
                      </a:lnTo>
                      <a:lnTo>
                        <a:pt x="4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81" name="Freeform 845"/>
                <p:cNvSpPr>
                  <a:spLocks/>
                </p:cNvSpPr>
                <p:nvPr/>
              </p:nvSpPr>
              <p:spPr bwMode="auto">
                <a:xfrm>
                  <a:off x="2407" y="1937"/>
                  <a:ext cx="1" cy="8"/>
                </a:xfrm>
                <a:custGeom>
                  <a:avLst/>
                  <a:gdLst>
                    <a:gd name="T0" fmla="*/ 0 w 1"/>
                    <a:gd name="T1" fmla="*/ 0 h 8"/>
                    <a:gd name="T2" fmla="*/ 0 w 1"/>
                    <a:gd name="T3" fmla="*/ 8 h 8"/>
                    <a:gd name="T4" fmla="*/ 1 w 1"/>
                    <a:gd name="T5" fmla="*/ 8 h 8"/>
                    <a:gd name="T6" fmla="*/ 0 w 1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82" name="Freeform 846"/>
                <p:cNvSpPr>
                  <a:spLocks/>
                </p:cNvSpPr>
                <p:nvPr/>
              </p:nvSpPr>
              <p:spPr bwMode="auto">
                <a:xfrm>
                  <a:off x="2443" y="1937"/>
                  <a:ext cx="41" cy="17"/>
                </a:xfrm>
                <a:custGeom>
                  <a:avLst/>
                  <a:gdLst>
                    <a:gd name="T0" fmla="*/ 0 w 41"/>
                    <a:gd name="T1" fmla="*/ 9 h 17"/>
                    <a:gd name="T2" fmla="*/ 5 w 41"/>
                    <a:gd name="T3" fmla="*/ 8 h 17"/>
                    <a:gd name="T4" fmla="*/ 9 w 41"/>
                    <a:gd name="T5" fmla="*/ 8 h 17"/>
                    <a:gd name="T6" fmla="*/ 20 w 41"/>
                    <a:gd name="T7" fmla="*/ 5 h 17"/>
                    <a:gd name="T8" fmla="*/ 30 w 41"/>
                    <a:gd name="T9" fmla="*/ 2 h 17"/>
                    <a:gd name="T10" fmla="*/ 36 w 41"/>
                    <a:gd name="T11" fmla="*/ 1 h 17"/>
                    <a:gd name="T12" fmla="*/ 41 w 41"/>
                    <a:gd name="T13" fmla="*/ 0 h 17"/>
                    <a:gd name="T14" fmla="*/ 41 w 41"/>
                    <a:gd name="T15" fmla="*/ 8 h 17"/>
                    <a:gd name="T16" fmla="*/ 37 w 41"/>
                    <a:gd name="T17" fmla="*/ 9 h 17"/>
                    <a:gd name="T18" fmla="*/ 32 w 41"/>
                    <a:gd name="T19" fmla="*/ 10 h 17"/>
                    <a:gd name="T20" fmla="*/ 22 w 41"/>
                    <a:gd name="T21" fmla="*/ 13 h 17"/>
                    <a:gd name="T22" fmla="*/ 11 w 41"/>
                    <a:gd name="T23" fmla="*/ 16 h 17"/>
                    <a:gd name="T24" fmla="*/ 6 w 41"/>
                    <a:gd name="T25" fmla="*/ 16 h 17"/>
                    <a:gd name="T26" fmla="*/ 0 w 41"/>
                    <a:gd name="T27" fmla="*/ 17 h 17"/>
                    <a:gd name="T28" fmla="*/ 0 w 41"/>
                    <a:gd name="T29" fmla="*/ 9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1"/>
                    <a:gd name="T46" fmla="*/ 0 h 17"/>
                    <a:gd name="T47" fmla="*/ 41 w 41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1" h="17">
                      <a:moveTo>
                        <a:pt x="0" y="9"/>
                      </a:moveTo>
                      <a:lnTo>
                        <a:pt x="5" y="8"/>
                      </a:lnTo>
                      <a:lnTo>
                        <a:pt x="9" y="8"/>
                      </a:lnTo>
                      <a:lnTo>
                        <a:pt x="20" y="5"/>
                      </a:lnTo>
                      <a:lnTo>
                        <a:pt x="30" y="2"/>
                      </a:lnTo>
                      <a:lnTo>
                        <a:pt x="36" y="1"/>
                      </a:lnTo>
                      <a:lnTo>
                        <a:pt x="41" y="0"/>
                      </a:lnTo>
                      <a:lnTo>
                        <a:pt x="41" y="8"/>
                      </a:lnTo>
                      <a:lnTo>
                        <a:pt x="37" y="9"/>
                      </a:lnTo>
                      <a:lnTo>
                        <a:pt x="32" y="10"/>
                      </a:lnTo>
                      <a:lnTo>
                        <a:pt x="22" y="13"/>
                      </a:lnTo>
                      <a:lnTo>
                        <a:pt x="11" y="16"/>
                      </a:lnTo>
                      <a:lnTo>
                        <a:pt x="6" y="16"/>
                      </a:lnTo>
                      <a:lnTo>
                        <a:pt x="0" y="17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83" name="Freeform 847"/>
                <p:cNvSpPr>
                  <a:spLocks/>
                </p:cNvSpPr>
                <p:nvPr/>
              </p:nvSpPr>
              <p:spPr bwMode="auto">
                <a:xfrm>
                  <a:off x="2484" y="1937"/>
                  <a:ext cx="20" cy="13"/>
                </a:xfrm>
                <a:custGeom>
                  <a:avLst/>
                  <a:gdLst>
                    <a:gd name="T0" fmla="*/ 0 w 20"/>
                    <a:gd name="T1" fmla="*/ 0 h 13"/>
                    <a:gd name="T2" fmla="*/ 5 w 20"/>
                    <a:gd name="T3" fmla="*/ 0 h 13"/>
                    <a:gd name="T4" fmla="*/ 11 w 20"/>
                    <a:gd name="T5" fmla="*/ 1 h 13"/>
                    <a:gd name="T6" fmla="*/ 14 w 20"/>
                    <a:gd name="T7" fmla="*/ 3 h 13"/>
                    <a:gd name="T8" fmla="*/ 17 w 20"/>
                    <a:gd name="T9" fmla="*/ 5 h 13"/>
                    <a:gd name="T10" fmla="*/ 19 w 20"/>
                    <a:gd name="T11" fmla="*/ 8 h 13"/>
                    <a:gd name="T12" fmla="*/ 20 w 20"/>
                    <a:gd name="T13" fmla="*/ 11 h 13"/>
                    <a:gd name="T14" fmla="*/ 12 w 20"/>
                    <a:gd name="T15" fmla="*/ 13 h 13"/>
                    <a:gd name="T16" fmla="*/ 12 w 20"/>
                    <a:gd name="T17" fmla="*/ 11 h 13"/>
                    <a:gd name="T18" fmla="*/ 11 w 20"/>
                    <a:gd name="T19" fmla="*/ 10 h 13"/>
                    <a:gd name="T20" fmla="*/ 10 w 20"/>
                    <a:gd name="T21" fmla="*/ 9 h 13"/>
                    <a:gd name="T22" fmla="*/ 9 w 20"/>
                    <a:gd name="T23" fmla="*/ 9 h 13"/>
                    <a:gd name="T24" fmla="*/ 4 w 20"/>
                    <a:gd name="T25" fmla="*/ 8 h 13"/>
                    <a:gd name="T26" fmla="*/ 0 w 20"/>
                    <a:gd name="T27" fmla="*/ 8 h 13"/>
                    <a:gd name="T28" fmla="*/ 0 w 20"/>
                    <a:gd name="T29" fmla="*/ 0 h 1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0"/>
                    <a:gd name="T46" fmla="*/ 0 h 13"/>
                    <a:gd name="T47" fmla="*/ 20 w 20"/>
                    <a:gd name="T48" fmla="*/ 13 h 1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0" h="13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1" y="1"/>
                      </a:lnTo>
                      <a:lnTo>
                        <a:pt x="14" y="3"/>
                      </a:lnTo>
                      <a:lnTo>
                        <a:pt x="17" y="5"/>
                      </a:lnTo>
                      <a:lnTo>
                        <a:pt x="19" y="8"/>
                      </a:lnTo>
                      <a:lnTo>
                        <a:pt x="20" y="11"/>
                      </a:lnTo>
                      <a:lnTo>
                        <a:pt x="12" y="13"/>
                      </a:lnTo>
                      <a:lnTo>
                        <a:pt x="12" y="11"/>
                      </a:lnTo>
                      <a:lnTo>
                        <a:pt x="11" y="10"/>
                      </a:lnTo>
                      <a:lnTo>
                        <a:pt x="10" y="9"/>
                      </a:lnTo>
                      <a:lnTo>
                        <a:pt x="9" y="9"/>
                      </a:lnTo>
                      <a:lnTo>
                        <a:pt x="4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84" name="Freeform 848"/>
                <p:cNvSpPr>
                  <a:spLocks/>
                </p:cNvSpPr>
                <p:nvPr/>
              </p:nvSpPr>
              <p:spPr bwMode="auto">
                <a:xfrm>
                  <a:off x="2485" y="1949"/>
                  <a:ext cx="19" cy="21"/>
                </a:xfrm>
                <a:custGeom>
                  <a:avLst/>
                  <a:gdLst>
                    <a:gd name="T0" fmla="*/ 19 w 19"/>
                    <a:gd name="T1" fmla="*/ 0 h 21"/>
                    <a:gd name="T2" fmla="*/ 19 w 19"/>
                    <a:gd name="T3" fmla="*/ 2 h 21"/>
                    <a:gd name="T4" fmla="*/ 19 w 19"/>
                    <a:gd name="T5" fmla="*/ 4 h 21"/>
                    <a:gd name="T6" fmla="*/ 17 w 19"/>
                    <a:gd name="T7" fmla="*/ 6 h 21"/>
                    <a:gd name="T8" fmla="*/ 16 w 19"/>
                    <a:gd name="T9" fmla="*/ 8 h 21"/>
                    <a:gd name="T10" fmla="*/ 11 w 19"/>
                    <a:gd name="T11" fmla="*/ 12 h 21"/>
                    <a:gd name="T12" fmla="*/ 9 w 19"/>
                    <a:gd name="T13" fmla="*/ 14 h 21"/>
                    <a:gd name="T14" fmla="*/ 8 w 19"/>
                    <a:gd name="T15" fmla="*/ 16 h 21"/>
                    <a:gd name="T16" fmla="*/ 8 w 19"/>
                    <a:gd name="T17" fmla="*/ 16 h 21"/>
                    <a:gd name="T18" fmla="*/ 8 w 19"/>
                    <a:gd name="T19" fmla="*/ 17 h 21"/>
                    <a:gd name="T20" fmla="*/ 8 w 19"/>
                    <a:gd name="T21" fmla="*/ 18 h 21"/>
                    <a:gd name="T22" fmla="*/ 8 w 19"/>
                    <a:gd name="T23" fmla="*/ 20 h 21"/>
                    <a:gd name="T24" fmla="*/ 0 w 19"/>
                    <a:gd name="T25" fmla="*/ 21 h 21"/>
                    <a:gd name="T26" fmla="*/ 0 w 19"/>
                    <a:gd name="T27" fmla="*/ 19 h 21"/>
                    <a:gd name="T28" fmla="*/ 0 w 19"/>
                    <a:gd name="T29" fmla="*/ 16 h 21"/>
                    <a:gd name="T30" fmla="*/ 0 w 19"/>
                    <a:gd name="T31" fmla="*/ 14 h 21"/>
                    <a:gd name="T32" fmla="*/ 1 w 19"/>
                    <a:gd name="T33" fmla="*/ 12 h 21"/>
                    <a:gd name="T34" fmla="*/ 3 w 19"/>
                    <a:gd name="T35" fmla="*/ 9 h 21"/>
                    <a:gd name="T36" fmla="*/ 6 w 19"/>
                    <a:gd name="T37" fmla="*/ 7 h 21"/>
                    <a:gd name="T38" fmla="*/ 11 w 19"/>
                    <a:gd name="T39" fmla="*/ 2 h 21"/>
                    <a:gd name="T40" fmla="*/ 11 w 19"/>
                    <a:gd name="T41" fmla="*/ 2 h 21"/>
                    <a:gd name="T42" fmla="*/ 11 w 19"/>
                    <a:gd name="T43" fmla="*/ 1 h 21"/>
                    <a:gd name="T44" fmla="*/ 11 w 19"/>
                    <a:gd name="T45" fmla="*/ 1 h 21"/>
                    <a:gd name="T46" fmla="*/ 11 w 19"/>
                    <a:gd name="T47" fmla="*/ 0 h 21"/>
                    <a:gd name="T48" fmla="*/ 19 w 19"/>
                    <a:gd name="T49" fmla="*/ 0 h 2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9"/>
                    <a:gd name="T76" fmla="*/ 0 h 21"/>
                    <a:gd name="T77" fmla="*/ 19 w 19"/>
                    <a:gd name="T78" fmla="*/ 21 h 2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9" h="21">
                      <a:moveTo>
                        <a:pt x="19" y="0"/>
                      </a:moveTo>
                      <a:lnTo>
                        <a:pt x="19" y="2"/>
                      </a:lnTo>
                      <a:lnTo>
                        <a:pt x="19" y="4"/>
                      </a:lnTo>
                      <a:lnTo>
                        <a:pt x="17" y="6"/>
                      </a:lnTo>
                      <a:lnTo>
                        <a:pt x="16" y="8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8" y="16"/>
                      </a:lnTo>
                      <a:lnTo>
                        <a:pt x="8" y="17"/>
                      </a:lnTo>
                      <a:lnTo>
                        <a:pt x="8" y="18"/>
                      </a:lnTo>
                      <a:lnTo>
                        <a:pt x="8" y="20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1" y="12"/>
                      </a:lnTo>
                      <a:lnTo>
                        <a:pt x="3" y="9"/>
                      </a:lnTo>
                      <a:lnTo>
                        <a:pt x="6" y="7"/>
                      </a:ln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85" name="Freeform 849"/>
                <p:cNvSpPr>
                  <a:spLocks/>
                </p:cNvSpPr>
                <p:nvPr/>
              </p:nvSpPr>
              <p:spPr bwMode="auto">
                <a:xfrm>
                  <a:off x="2496" y="1948"/>
                  <a:ext cx="8" cy="2"/>
                </a:xfrm>
                <a:custGeom>
                  <a:avLst/>
                  <a:gdLst>
                    <a:gd name="T0" fmla="*/ 8 w 8"/>
                    <a:gd name="T1" fmla="*/ 0 h 2"/>
                    <a:gd name="T2" fmla="*/ 8 w 8"/>
                    <a:gd name="T3" fmla="*/ 1 h 2"/>
                    <a:gd name="T4" fmla="*/ 0 w 8"/>
                    <a:gd name="T5" fmla="*/ 1 h 2"/>
                    <a:gd name="T6" fmla="*/ 0 w 8"/>
                    <a:gd name="T7" fmla="*/ 2 h 2"/>
                    <a:gd name="T8" fmla="*/ 8 w 8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8" y="0"/>
                      </a:moveTo>
                      <a:lnTo>
                        <a:pt x="8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86" name="Freeform 850"/>
                <p:cNvSpPr>
                  <a:spLocks/>
                </p:cNvSpPr>
                <p:nvPr/>
              </p:nvSpPr>
              <p:spPr bwMode="auto">
                <a:xfrm>
                  <a:off x="2486" y="1968"/>
                  <a:ext cx="28" cy="24"/>
                </a:xfrm>
                <a:custGeom>
                  <a:avLst/>
                  <a:gdLst>
                    <a:gd name="T0" fmla="*/ 7 w 28"/>
                    <a:gd name="T1" fmla="*/ 0 h 24"/>
                    <a:gd name="T2" fmla="*/ 8 w 28"/>
                    <a:gd name="T3" fmla="*/ 2 h 24"/>
                    <a:gd name="T4" fmla="*/ 10 w 28"/>
                    <a:gd name="T5" fmla="*/ 4 h 24"/>
                    <a:gd name="T6" fmla="*/ 15 w 28"/>
                    <a:gd name="T7" fmla="*/ 8 h 24"/>
                    <a:gd name="T8" fmla="*/ 22 w 28"/>
                    <a:gd name="T9" fmla="*/ 12 h 24"/>
                    <a:gd name="T10" fmla="*/ 26 w 28"/>
                    <a:gd name="T11" fmla="*/ 15 h 24"/>
                    <a:gd name="T12" fmla="*/ 28 w 28"/>
                    <a:gd name="T13" fmla="*/ 19 h 24"/>
                    <a:gd name="T14" fmla="*/ 22 w 28"/>
                    <a:gd name="T15" fmla="*/ 24 h 24"/>
                    <a:gd name="T16" fmla="*/ 19 w 28"/>
                    <a:gd name="T17" fmla="*/ 20 h 24"/>
                    <a:gd name="T18" fmla="*/ 17 w 28"/>
                    <a:gd name="T19" fmla="*/ 19 h 24"/>
                    <a:gd name="T20" fmla="*/ 11 w 28"/>
                    <a:gd name="T21" fmla="*/ 15 h 24"/>
                    <a:gd name="T22" fmla="*/ 5 w 28"/>
                    <a:gd name="T23" fmla="*/ 10 h 24"/>
                    <a:gd name="T24" fmla="*/ 2 w 28"/>
                    <a:gd name="T25" fmla="*/ 7 h 24"/>
                    <a:gd name="T26" fmla="*/ 0 w 28"/>
                    <a:gd name="T27" fmla="*/ 3 h 24"/>
                    <a:gd name="T28" fmla="*/ 7 w 28"/>
                    <a:gd name="T29" fmla="*/ 0 h 2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8"/>
                    <a:gd name="T46" fmla="*/ 0 h 24"/>
                    <a:gd name="T47" fmla="*/ 28 w 28"/>
                    <a:gd name="T48" fmla="*/ 24 h 2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8" h="24">
                      <a:moveTo>
                        <a:pt x="7" y="0"/>
                      </a:moveTo>
                      <a:lnTo>
                        <a:pt x="8" y="2"/>
                      </a:lnTo>
                      <a:lnTo>
                        <a:pt x="10" y="4"/>
                      </a:lnTo>
                      <a:lnTo>
                        <a:pt x="15" y="8"/>
                      </a:lnTo>
                      <a:lnTo>
                        <a:pt x="22" y="12"/>
                      </a:lnTo>
                      <a:lnTo>
                        <a:pt x="26" y="15"/>
                      </a:lnTo>
                      <a:lnTo>
                        <a:pt x="28" y="19"/>
                      </a:lnTo>
                      <a:lnTo>
                        <a:pt x="22" y="24"/>
                      </a:lnTo>
                      <a:lnTo>
                        <a:pt x="19" y="20"/>
                      </a:lnTo>
                      <a:lnTo>
                        <a:pt x="17" y="19"/>
                      </a:lnTo>
                      <a:lnTo>
                        <a:pt x="11" y="15"/>
                      </a:lnTo>
                      <a:lnTo>
                        <a:pt x="5" y="10"/>
                      </a:lnTo>
                      <a:lnTo>
                        <a:pt x="2" y="7"/>
                      </a:lnTo>
                      <a:lnTo>
                        <a:pt x="0" y="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87" name="Freeform 851"/>
                <p:cNvSpPr>
                  <a:spLocks/>
                </p:cNvSpPr>
                <p:nvPr/>
              </p:nvSpPr>
              <p:spPr bwMode="auto">
                <a:xfrm>
                  <a:off x="2485" y="1968"/>
                  <a:ext cx="8" cy="3"/>
                </a:xfrm>
                <a:custGeom>
                  <a:avLst/>
                  <a:gdLst>
                    <a:gd name="T0" fmla="*/ 0 w 8"/>
                    <a:gd name="T1" fmla="*/ 2 h 3"/>
                    <a:gd name="T2" fmla="*/ 1 w 8"/>
                    <a:gd name="T3" fmla="*/ 3 h 3"/>
                    <a:gd name="T4" fmla="*/ 8 w 8"/>
                    <a:gd name="T5" fmla="*/ 0 h 3"/>
                    <a:gd name="T6" fmla="*/ 8 w 8"/>
                    <a:gd name="T7" fmla="*/ 1 h 3"/>
                    <a:gd name="T8" fmla="*/ 0 w 8"/>
                    <a:gd name="T9" fmla="*/ 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0" y="2"/>
                      </a:moveTo>
                      <a:lnTo>
                        <a:pt x="1" y="3"/>
                      </a:lnTo>
                      <a:lnTo>
                        <a:pt x="8" y="0"/>
                      </a:lnTo>
                      <a:lnTo>
                        <a:pt x="8" y="1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88" name="Freeform 852"/>
                <p:cNvSpPr>
                  <a:spLocks/>
                </p:cNvSpPr>
                <p:nvPr/>
              </p:nvSpPr>
              <p:spPr bwMode="auto">
                <a:xfrm>
                  <a:off x="2507" y="1988"/>
                  <a:ext cx="18" cy="22"/>
                </a:xfrm>
                <a:custGeom>
                  <a:avLst/>
                  <a:gdLst>
                    <a:gd name="T0" fmla="*/ 7 w 18"/>
                    <a:gd name="T1" fmla="*/ 0 h 22"/>
                    <a:gd name="T2" fmla="*/ 9 w 18"/>
                    <a:gd name="T3" fmla="*/ 3 h 22"/>
                    <a:gd name="T4" fmla="*/ 10 w 18"/>
                    <a:gd name="T5" fmla="*/ 6 h 22"/>
                    <a:gd name="T6" fmla="*/ 11 w 18"/>
                    <a:gd name="T7" fmla="*/ 11 h 22"/>
                    <a:gd name="T8" fmla="*/ 11 w 18"/>
                    <a:gd name="T9" fmla="*/ 11 h 22"/>
                    <a:gd name="T10" fmla="*/ 12 w 18"/>
                    <a:gd name="T11" fmla="*/ 12 h 22"/>
                    <a:gd name="T12" fmla="*/ 14 w 18"/>
                    <a:gd name="T13" fmla="*/ 14 h 22"/>
                    <a:gd name="T14" fmla="*/ 18 w 18"/>
                    <a:gd name="T15" fmla="*/ 15 h 22"/>
                    <a:gd name="T16" fmla="*/ 15 w 18"/>
                    <a:gd name="T17" fmla="*/ 22 h 22"/>
                    <a:gd name="T18" fmla="*/ 11 w 18"/>
                    <a:gd name="T19" fmla="*/ 21 h 22"/>
                    <a:gd name="T20" fmla="*/ 7 w 18"/>
                    <a:gd name="T21" fmla="*/ 19 h 22"/>
                    <a:gd name="T22" fmla="*/ 5 w 18"/>
                    <a:gd name="T23" fmla="*/ 17 h 22"/>
                    <a:gd name="T24" fmla="*/ 4 w 18"/>
                    <a:gd name="T25" fmla="*/ 13 h 22"/>
                    <a:gd name="T26" fmla="*/ 2 w 18"/>
                    <a:gd name="T27" fmla="*/ 8 h 22"/>
                    <a:gd name="T28" fmla="*/ 1 w 18"/>
                    <a:gd name="T29" fmla="*/ 6 h 22"/>
                    <a:gd name="T30" fmla="*/ 0 w 18"/>
                    <a:gd name="T31" fmla="*/ 3 h 22"/>
                    <a:gd name="T32" fmla="*/ 7 w 18"/>
                    <a:gd name="T33" fmla="*/ 0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22"/>
                    <a:gd name="T53" fmla="*/ 18 w 18"/>
                    <a:gd name="T54" fmla="*/ 22 h 2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22">
                      <a:moveTo>
                        <a:pt x="7" y="0"/>
                      </a:moveTo>
                      <a:lnTo>
                        <a:pt x="9" y="3"/>
                      </a:lnTo>
                      <a:lnTo>
                        <a:pt x="10" y="6"/>
                      </a:lnTo>
                      <a:lnTo>
                        <a:pt x="11" y="11"/>
                      </a:lnTo>
                      <a:lnTo>
                        <a:pt x="12" y="12"/>
                      </a:lnTo>
                      <a:lnTo>
                        <a:pt x="14" y="14"/>
                      </a:lnTo>
                      <a:lnTo>
                        <a:pt x="18" y="15"/>
                      </a:lnTo>
                      <a:lnTo>
                        <a:pt x="15" y="22"/>
                      </a:lnTo>
                      <a:lnTo>
                        <a:pt x="11" y="21"/>
                      </a:lnTo>
                      <a:lnTo>
                        <a:pt x="7" y="19"/>
                      </a:lnTo>
                      <a:lnTo>
                        <a:pt x="5" y="17"/>
                      </a:lnTo>
                      <a:lnTo>
                        <a:pt x="4" y="13"/>
                      </a:lnTo>
                      <a:lnTo>
                        <a:pt x="2" y="8"/>
                      </a:lnTo>
                      <a:lnTo>
                        <a:pt x="1" y="6"/>
                      </a:lnTo>
                      <a:lnTo>
                        <a:pt x="0" y="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89" name="Freeform 853"/>
                <p:cNvSpPr>
                  <a:spLocks/>
                </p:cNvSpPr>
                <p:nvPr/>
              </p:nvSpPr>
              <p:spPr bwMode="auto">
                <a:xfrm>
                  <a:off x="2507" y="1987"/>
                  <a:ext cx="7" cy="5"/>
                </a:xfrm>
                <a:custGeom>
                  <a:avLst/>
                  <a:gdLst>
                    <a:gd name="T0" fmla="*/ 7 w 7"/>
                    <a:gd name="T1" fmla="*/ 0 h 5"/>
                    <a:gd name="T2" fmla="*/ 7 w 7"/>
                    <a:gd name="T3" fmla="*/ 1 h 5"/>
                    <a:gd name="T4" fmla="*/ 0 w 7"/>
                    <a:gd name="T5" fmla="*/ 4 h 5"/>
                    <a:gd name="T6" fmla="*/ 1 w 7"/>
                    <a:gd name="T7" fmla="*/ 5 h 5"/>
                    <a:gd name="T8" fmla="*/ 7 w 7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5"/>
                    <a:gd name="T17" fmla="*/ 7 w 7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5">
                      <a:moveTo>
                        <a:pt x="7" y="0"/>
                      </a:moveTo>
                      <a:lnTo>
                        <a:pt x="7" y="1"/>
                      </a:lnTo>
                      <a:lnTo>
                        <a:pt x="0" y="4"/>
                      </a:lnTo>
                      <a:lnTo>
                        <a:pt x="1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90" name="Freeform 854"/>
                <p:cNvSpPr>
                  <a:spLocks/>
                </p:cNvSpPr>
                <p:nvPr/>
              </p:nvSpPr>
              <p:spPr bwMode="auto">
                <a:xfrm>
                  <a:off x="2522" y="2003"/>
                  <a:ext cx="28" cy="20"/>
                </a:xfrm>
                <a:custGeom>
                  <a:avLst/>
                  <a:gdLst>
                    <a:gd name="T0" fmla="*/ 2 w 28"/>
                    <a:gd name="T1" fmla="*/ 0 h 20"/>
                    <a:gd name="T2" fmla="*/ 10 w 28"/>
                    <a:gd name="T3" fmla="*/ 2 h 20"/>
                    <a:gd name="T4" fmla="*/ 16 w 28"/>
                    <a:gd name="T5" fmla="*/ 5 h 20"/>
                    <a:gd name="T6" fmla="*/ 19 w 28"/>
                    <a:gd name="T7" fmla="*/ 7 h 20"/>
                    <a:gd name="T8" fmla="*/ 23 w 28"/>
                    <a:gd name="T9" fmla="*/ 9 h 20"/>
                    <a:gd name="T10" fmla="*/ 25 w 28"/>
                    <a:gd name="T11" fmla="*/ 11 h 20"/>
                    <a:gd name="T12" fmla="*/ 28 w 28"/>
                    <a:gd name="T13" fmla="*/ 15 h 20"/>
                    <a:gd name="T14" fmla="*/ 22 w 28"/>
                    <a:gd name="T15" fmla="*/ 20 h 20"/>
                    <a:gd name="T16" fmla="*/ 20 w 28"/>
                    <a:gd name="T17" fmla="*/ 17 h 20"/>
                    <a:gd name="T18" fmla="*/ 18 w 28"/>
                    <a:gd name="T19" fmla="*/ 15 h 20"/>
                    <a:gd name="T20" fmla="*/ 15 w 28"/>
                    <a:gd name="T21" fmla="*/ 13 h 20"/>
                    <a:gd name="T22" fmla="*/ 13 w 28"/>
                    <a:gd name="T23" fmla="*/ 12 h 20"/>
                    <a:gd name="T24" fmla="*/ 7 w 28"/>
                    <a:gd name="T25" fmla="*/ 9 h 20"/>
                    <a:gd name="T26" fmla="*/ 0 w 28"/>
                    <a:gd name="T27" fmla="*/ 7 h 20"/>
                    <a:gd name="T28" fmla="*/ 2 w 28"/>
                    <a:gd name="T29" fmla="*/ 0 h 2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8"/>
                    <a:gd name="T46" fmla="*/ 0 h 20"/>
                    <a:gd name="T47" fmla="*/ 28 w 28"/>
                    <a:gd name="T48" fmla="*/ 20 h 2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8" h="20">
                      <a:moveTo>
                        <a:pt x="2" y="0"/>
                      </a:moveTo>
                      <a:lnTo>
                        <a:pt x="10" y="2"/>
                      </a:lnTo>
                      <a:lnTo>
                        <a:pt x="16" y="5"/>
                      </a:lnTo>
                      <a:lnTo>
                        <a:pt x="19" y="7"/>
                      </a:lnTo>
                      <a:lnTo>
                        <a:pt x="23" y="9"/>
                      </a:lnTo>
                      <a:lnTo>
                        <a:pt x="25" y="11"/>
                      </a:lnTo>
                      <a:lnTo>
                        <a:pt x="28" y="15"/>
                      </a:lnTo>
                      <a:lnTo>
                        <a:pt x="22" y="20"/>
                      </a:lnTo>
                      <a:lnTo>
                        <a:pt x="20" y="17"/>
                      </a:lnTo>
                      <a:lnTo>
                        <a:pt x="18" y="15"/>
                      </a:lnTo>
                      <a:lnTo>
                        <a:pt x="15" y="13"/>
                      </a:lnTo>
                      <a:lnTo>
                        <a:pt x="13" y="12"/>
                      </a:lnTo>
                      <a:lnTo>
                        <a:pt x="7" y="9"/>
                      </a:lnTo>
                      <a:lnTo>
                        <a:pt x="0" y="7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91" name="Freeform 855"/>
                <p:cNvSpPr>
                  <a:spLocks/>
                </p:cNvSpPr>
                <p:nvPr/>
              </p:nvSpPr>
              <p:spPr bwMode="auto">
                <a:xfrm>
                  <a:off x="2522" y="2003"/>
                  <a:ext cx="3" cy="7"/>
                </a:xfrm>
                <a:custGeom>
                  <a:avLst/>
                  <a:gdLst>
                    <a:gd name="T0" fmla="*/ 0 w 3"/>
                    <a:gd name="T1" fmla="*/ 7 h 7"/>
                    <a:gd name="T2" fmla="*/ 2 w 3"/>
                    <a:gd name="T3" fmla="*/ 0 h 7"/>
                    <a:gd name="T4" fmla="*/ 3 w 3"/>
                    <a:gd name="T5" fmla="*/ 0 h 7"/>
                    <a:gd name="T6" fmla="*/ 0 w 3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7"/>
                    <a:gd name="T14" fmla="*/ 3 w 3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7">
                      <a:moveTo>
                        <a:pt x="0" y="7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92" name="Freeform 856"/>
                <p:cNvSpPr>
                  <a:spLocks/>
                </p:cNvSpPr>
                <p:nvPr/>
              </p:nvSpPr>
              <p:spPr bwMode="auto">
                <a:xfrm>
                  <a:off x="2544" y="2018"/>
                  <a:ext cx="23" cy="28"/>
                </a:xfrm>
                <a:custGeom>
                  <a:avLst/>
                  <a:gdLst>
                    <a:gd name="T0" fmla="*/ 7 w 23"/>
                    <a:gd name="T1" fmla="*/ 0 h 28"/>
                    <a:gd name="T2" fmla="*/ 11 w 23"/>
                    <a:gd name="T3" fmla="*/ 6 h 28"/>
                    <a:gd name="T4" fmla="*/ 14 w 23"/>
                    <a:gd name="T5" fmla="*/ 13 h 28"/>
                    <a:gd name="T6" fmla="*/ 16 w 23"/>
                    <a:gd name="T7" fmla="*/ 15 h 28"/>
                    <a:gd name="T8" fmla="*/ 18 w 23"/>
                    <a:gd name="T9" fmla="*/ 18 h 28"/>
                    <a:gd name="T10" fmla="*/ 21 w 23"/>
                    <a:gd name="T11" fmla="*/ 20 h 28"/>
                    <a:gd name="T12" fmla="*/ 23 w 23"/>
                    <a:gd name="T13" fmla="*/ 21 h 28"/>
                    <a:gd name="T14" fmla="*/ 19 w 23"/>
                    <a:gd name="T15" fmla="*/ 28 h 28"/>
                    <a:gd name="T16" fmla="*/ 16 w 23"/>
                    <a:gd name="T17" fmla="*/ 26 h 28"/>
                    <a:gd name="T18" fmla="*/ 13 w 23"/>
                    <a:gd name="T19" fmla="*/ 23 h 28"/>
                    <a:gd name="T20" fmla="*/ 10 w 23"/>
                    <a:gd name="T21" fmla="*/ 20 h 28"/>
                    <a:gd name="T22" fmla="*/ 8 w 23"/>
                    <a:gd name="T23" fmla="*/ 17 h 28"/>
                    <a:gd name="T24" fmla="*/ 4 w 23"/>
                    <a:gd name="T25" fmla="*/ 10 h 28"/>
                    <a:gd name="T26" fmla="*/ 0 w 23"/>
                    <a:gd name="T27" fmla="*/ 4 h 28"/>
                    <a:gd name="T28" fmla="*/ 7 w 23"/>
                    <a:gd name="T29" fmla="*/ 0 h 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3"/>
                    <a:gd name="T46" fmla="*/ 0 h 28"/>
                    <a:gd name="T47" fmla="*/ 23 w 23"/>
                    <a:gd name="T48" fmla="*/ 28 h 2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3" h="28">
                      <a:moveTo>
                        <a:pt x="7" y="0"/>
                      </a:moveTo>
                      <a:lnTo>
                        <a:pt x="11" y="6"/>
                      </a:lnTo>
                      <a:lnTo>
                        <a:pt x="14" y="13"/>
                      </a:lnTo>
                      <a:lnTo>
                        <a:pt x="16" y="15"/>
                      </a:lnTo>
                      <a:lnTo>
                        <a:pt x="18" y="18"/>
                      </a:lnTo>
                      <a:lnTo>
                        <a:pt x="21" y="20"/>
                      </a:lnTo>
                      <a:lnTo>
                        <a:pt x="23" y="21"/>
                      </a:lnTo>
                      <a:lnTo>
                        <a:pt x="19" y="28"/>
                      </a:lnTo>
                      <a:lnTo>
                        <a:pt x="16" y="26"/>
                      </a:lnTo>
                      <a:lnTo>
                        <a:pt x="13" y="23"/>
                      </a:lnTo>
                      <a:lnTo>
                        <a:pt x="10" y="20"/>
                      </a:lnTo>
                      <a:lnTo>
                        <a:pt x="8" y="17"/>
                      </a:lnTo>
                      <a:lnTo>
                        <a:pt x="4" y="10"/>
                      </a:lnTo>
                      <a:lnTo>
                        <a:pt x="0" y="4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93" name="Freeform 857"/>
                <p:cNvSpPr>
                  <a:spLocks/>
                </p:cNvSpPr>
                <p:nvPr/>
              </p:nvSpPr>
              <p:spPr bwMode="auto">
                <a:xfrm>
                  <a:off x="2544" y="2018"/>
                  <a:ext cx="7" cy="5"/>
                </a:xfrm>
                <a:custGeom>
                  <a:avLst/>
                  <a:gdLst>
                    <a:gd name="T0" fmla="*/ 6 w 7"/>
                    <a:gd name="T1" fmla="*/ 0 h 5"/>
                    <a:gd name="T2" fmla="*/ 7 w 7"/>
                    <a:gd name="T3" fmla="*/ 0 h 5"/>
                    <a:gd name="T4" fmla="*/ 0 w 7"/>
                    <a:gd name="T5" fmla="*/ 4 h 5"/>
                    <a:gd name="T6" fmla="*/ 0 w 7"/>
                    <a:gd name="T7" fmla="*/ 5 h 5"/>
                    <a:gd name="T8" fmla="*/ 6 w 7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5"/>
                    <a:gd name="T17" fmla="*/ 7 w 7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5">
                      <a:moveTo>
                        <a:pt x="6" y="0"/>
                      </a:move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94" name="Freeform 858"/>
                <p:cNvSpPr>
                  <a:spLocks/>
                </p:cNvSpPr>
                <p:nvPr/>
              </p:nvSpPr>
              <p:spPr bwMode="auto">
                <a:xfrm>
                  <a:off x="2564" y="2039"/>
                  <a:ext cx="35" cy="16"/>
                </a:xfrm>
                <a:custGeom>
                  <a:avLst/>
                  <a:gdLst>
                    <a:gd name="T0" fmla="*/ 3 w 35"/>
                    <a:gd name="T1" fmla="*/ 0 h 16"/>
                    <a:gd name="T2" fmla="*/ 7 w 35"/>
                    <a:gd name="T3" fmla="*/ 1 h 16"/>
                    <a:gd name="T4" fmla="*/ 12 w 35"/>
                    <a:gd name="T5" fmla="*/ 3 h 16"/>
                    <a:gd name="T6" fmla="*/ 22 w 35"/>
                    <a:gd name="T7" fmla="*/ 5 h 16"/>
                    <a:gd name="T8" fmla="*/ 26 w 35"/>
                    <a:gd name="T9" fmla="*/ 6 h 16"/>
                    <a:gd name="T10" fmla="*/ 30 w 35"/>
                    <a:gd name="T11" fmla="*/ 8 h 16"/>
                    <a:gd name="T12" fmla="*/ 33 w 35"/>
                    <a:gd name="T13" fmla="*/ 10 h 16"/>
                    <a:gd name="T14" fmla="*/ 35 w 35"/>
                    <a:gd name="T15" fmla="*/ 14 h 16"/>
                    <a:gd name="T16" fmla="*/ 35 w 35"/>
                    <a:gd name="T17" fmla="*/ 15 h 16"/>
                    <a:gd name="T18" fmla="*/ 27 w 35"/>
                    <a:gd name="T19" fmla="*/ 14 h 16"/>
                    <a:gd name="T20" fmla="*/ 27 w 35"/>
                    <a:gd name="T21" fmla="*/ 14 h 16"/>
                    <a:gd name="T22" fmla="*/ 28 w 35"/>
                    <a:gd name="T23" fmla="*/ 16 h 16"/>
                    <a:gd name="T24" fmla="*/ 26 w 35"/>
                    <a:gd name="T25" fmla="*/ 15 h 16"/>
                    <a:gd name="T26" fmla="*/ 24 w 35"/>
                    <a:gd name="T27" fmla="*/ 14 h 16"/>
                    <a:gd name="T28" fmla="*/ 20 w 35"/>
                    <a:gd name="T29" fmla="*/ 13 h 16"/>
                    <a:gd name="T30" fmla="*/ 10 w 35"/>
                    <a:gd name="T31" fmla="*/ 11 h 16"/>
                    <a:gd name="T32" fmla="*/ 4 w 35"/>
                    <a:gd name="T33" fmla="*/ 9 h 16"/>
                    <a:gd name="T34" fmla="*/ 0 w 35"/>
                    <a:gd name="T35" fmla="*/ 7 h 16"/>
                    <a:gd name="T36" fmla="*/ 3 w 35"/>
                    <a:gd name="T37" fmla="*/ 0 h 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5"/>
                    <a:gd name="T58" fmla="*/ 0 h 16"/>
                    <a:gd name="T59" fmla="*/ 35 w 35"/>
                    <a:gd name="T60" fmla="*/ 16 h 1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5" h="16">
                      <a:moveTo>
                        <a:pt x="3" y="0"/>
                      </a:moveTo>
                      <a:lnTo>
                        <a:pt x="7" y="1"/>
                      </a:lnTo>
                      <a:lnTo>
                        <a:pt x="12" y="3"/>
                      </a:lnTo>
                      <a:lnTo>
                        <a:pt x="22" y="5"/>
                      </a:lnTo>
                      <a:lnTo>
                        <a:pt x="26" y="6"/>
                      </a:lnTo>
                      <a:lnTo>
                        <a:pt x="30" y="8"/>
                      </a:lnTo>
                      <a:lnTo>
                        <a:pt x="33" y="10"/>
                      </a:lnTo>
                      <a:lnTo>
                        <a:pt x="35" y="14"/>
                      </a:lnTo>
                      <a:lnTo>
                        <a:pt x="35" y="15"/>
                      </a:lnTo>
                      <a:lnTo>
                        <a:pt x="27" y="14"/>
                      </a:lnTo>
                      <a:lnTo>
                        <a:pt x="28" y="16"/>
                      </a:lnTo>
                      <a:lnTo>
                        <a:pt x="26" y="15"/>
                      </a:lnTo>
                      <a:lnTo>
                        <a:pt x="24" y="14"/>
                      </a:lnTo>
                      <a:lnTo>
                        <a:pt x="20" y="13"/>
                      </a:lnTo>
                      <a:lnTo>
                        <a:pt x="10" y="11"/>
                      </a:lnTo>
                      <a:lnTo>
                        <a:pt x="4" y="9"/>
                      </a:lnTo>
                      <a:lnTo>
                        <a:pt x="0" y="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95" name="Freeform 859"/>
                <p:cNvSpPr>
                  <a:spLocks/>
                </p:cNvSpPr>
                <p:nvPr/>
              </p:nvSpPr>
              <p:spPr bwMode="auto">
                <a:xfrm>
                  <a:off x="2563" y="2039"/>
                  <a:ext cx="4" cy="7"/>
                </a:xfrm>
                <a:custGeom>
                  <a:avLst/>
                  <a:gdLst>
                    <a:gd name="T0" fmla="*/ 0 w 4"/>
                    <a:gd name="T1" fmla="*/ 7 h 7"/>
                    <a:gd name="T2" fmla="*/ 1 w 4"/>
                    <a:gd name="T3" fmla="*/ 7 h 7"/>
                    <a:gd name="T4" fmla="*/ 4 w 4"/>
                    <a:gd name="T5" fmla="*/ 0 h 7"/>
                    <a:gd name="T6" fmla="*/ 0 w 4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7"/>
                    <a:gd name="T14" fmla="*/ 4 w 4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7">
                      <a:moveTo>
                        <a:pt x="0" y="7"/>
                      </a:moveTo>
                      <a:lnTo>
                        <a:pt x="1" y="7"/>
                      </a:lnTo>
                      <a:lnTo>
                        <a:pt x="4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96" name="Freeform 860"/>
                <p:cNvSpPr>
                  <a:spLocks/>
                </p:cNvSpPr>
                <p:nvPr/>
              </p:nvSpPr>
              <p:spPr bwMode="auto">
                <a:xfrm>
                  <a:off x="2582" y="2052"/>
                  <a:ext cx="17" cy="24"/>
                </a:xfrm>
                <a:custGeom>
                  <a:avLst/>
                  <a:gdLst>
                    <a:gd name="T0" fmla="*/ 17 w 17"/>
                    <a:gd name="T1" fmla="*/ 3 h 24"/>
                    <a:gd name="T2" fmla="*/ 14 w 17"/>
                    <a:gd name="T3" fmla="*/ 9 h 24"/>
                    <a:gd name="T4" fmla="*/ 12 w 17"/>
                    <a:gd name="T5" fmla="*/ 14 h 24"/>
                    <a:gd name="T6" fmla="*/ 9 w 17"/>
                    <a:gd name="T7" fmla="*/ 19 h 24"/>
                    <a:gd name="T8" fmla="*/ 7 w 17"/>
                    <a:gd name="T9" fmla="*/ 24 h 24"/>
                    <a:gd name="T10" fmla="*/ 0 w 17"/>
                    <a:gd name="T11" fmla="*/ 21 h 24"/>
                    <a:gd name="T12" fmla="*/ 2 w 17"/>
                    <a:gd name="T13" fmla="*/ 15 h 24"/>
                    <a:gd name="T14" fmla="*/ 4 w 17"/>
                    <a:gd name="T15" fmla="*/ 10 h 24"/>
                    <a:gd name="T16" fmla="*/ 7 w 17"/>
                    <a:gd name="T17" fmla="*/ 5 h 24"/>
                    <a:gd name="T18" fmla="*/ 9 w 17"/>
                    <a:gd name="T19" fmla="*/ 0 h 24"/>
                    <a:gd name="T20" fmla="*/ 17 w 17"/>
                    <a:gd name="T21" fmla="*/ 3 h 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4"/>
                    <a:gd name="T35" fmla="*/ 17 w 17"/>
                    <a:gd name="T36" fmla="*/ 24 h 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4">
                      <a:moveTo>
                        <a:pt x="17" y="3"/>
                      </a:moveTo>
                      <a:lnTo>
                        <a:pt x="14" y="9"/>
                      </a:lnTo>
                      <a:lnTo>
                        <a:pt x="12" y="14"/>
                      </a:lnTo>
                      <a:lnTo>
                        <a:pt x="9" y="19"/>
                      </a:lnTo>
                      <a:lnTo>
                        <a:pt x="7" y="24"/>
                      </a:lnTo>
                      <a:lnTo>
                        <a:pt x="0" y="21"/>
                      </a:lnTo>
                      <a:lnTo>
                        <a:pt x="2" y="15"/>
                      </a:lnTo>
                      <a:lnTo>
                        <a:pt x="4" y="10"/>
                      </a:lnTo>
                      <a:lnTo>
                        <a:pt x="7" y="5"/>
                      </a:lnTo>
                      <a:lnTo>
                        <a:pt x="9" y="0"/>
                      </a:lnTo>
                      <a:lnTo>
                        <a:pt x="17" y="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97" name="Freeform 861"/>
                <p:cNvSpPr>
                  <a:spLocks/>
                </p:cNvSpPr>
                <p:nvPr/>
              </p:nvSpPr>
              <p:spPr bwMode="auto">
                <a:xfrm>
                  <a:off x="2591" y="2052"/>
                  <a:ext cx="8" cy="3"/>
                </a:xfrm>
                <a:custGeom>
                  <a:avLst/>
                  <a:gdLst>
                    <a:gd name="T0" fmla="*/ 8 w 8"/>
                    <a:gd name="T1" fmla="*/ 2 h 3"/>
                    <a:gd name="T2" fmla="*/ 8 w 8"/>
                    <a:gd name="T3" fmla="*/ 3 h 3"/>
                    <a:gd name="T4" fmla="*/ 0 w 8"/>
                    <a:gd name="T5" fmla="*/ 0 h 3"/>
                    <a:gd name="T6" fmla="*/ 0 w 8"/>
                    <a:gd name="T7" fmla="*/ 1 h 3"/>
                    <a:gd name="T8" fmla="*/ 8 w 8"/>
                    <a:gd name="T9" fmla="*/ 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8" y="2"/>
                      </a:moveTo>
                      <a:lnTo>
                        <a:pt x="8" y="3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98" name="Freeform 862"/>
                <p:cNvSpPr>
                  <a:spLocks/>
                </p:cNvSpPr>
                <p:nvPr/>
              </p:nvSpPr>
              <p:spPr bwMode="auto">
                <a:xfrm>
                  <a:off x="2580" y="2073"/>
                  <a:ext cx="10" cy="31"/>
                </a:xfrm>
                <a:custGeom>
                  <a:avLst/>
                  <a:gdLst>
                    <a:gd name="T0" fmla="*/ 9 w 10"/>
                    <a:gd name="T1" fmla="*/ 2 h 31"/>
                    <a:gd name="T2" fmla="*/ 8 w 10"/>
                    <a:gd name="T3" fmla="*/ 9 h 31"/>
                    <a:gd name="T4" fmla="*/ 8 w 10"/>
                    <a:gd name="T5" fmla="*/ 12 h 31"/>
                    <a:gd name="T6" fmla="*/ 8 w 10"/>
                    <a:gd name="T7" fmla="*/ 15 h 31"/>
                    <a:gd name="T8" fmla="*/ 10 w 10"/>
                    <a:gd name="T9" fmla="*/ 30 h 31"/>
                    <a:gd name="T10" fmla="*/ 2 w 10"/>
                    <a:gd name="T11" fmla="*/ 31 h 31"/>
                    <a:gd name="T12" fmla="*/ 0 w 10"/>
                    <a:gd name="T13" fmla="*/ 16 h 31"/>
                    <a:gd name="T14" fmla="*/ 0 w 10"/>
                    <a:gd name="T15" fmla="*/ 12 h 31"/>
                    <a:gd name="T16" fmla="*/ 0 w 10"/>
                    <a:gd name="T17" fmla="*/ 8 h 31"/>
                    <a:gd name="T18" fmla="*/ 2 w 10"/>
                    <a:gd name="T19" fmla="*/ 0 h 31"/>
                    <a:gd name="T20" fmla="*/ 9 w 10"/>
                    <a:gd name="T21" fmla="*/ 2 h 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"/>
                    <a:gd name="T34" fmla="*/ 0 h 31"/>
                    <a:gd name="T35" fmla="*/ 10 w 10"/>
                    <a:gd name="T36" fmla="*/ 31 h 3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" h="31">
                      <a:moveTo>
                        <a:pt x="9" y="2"/>
                      </a:moveTo>
                      <a:lnTo>
                        <a:pt x="8" y="9"/>
                      </a:lnTo>
                      <a:lnTo>
                        <a:pt x="8" y="12"/>
                      </a:lnTo>
                      <a:lnTo>
                        <a:pt x="8" y="15"/>
                      </a:lnTo>
                      <a:lnTo>
                        <a:pt x="10" y="30"/>
                      </a:lnTo>
                      <a:lnTo>
                        <a:pt x="2" y="31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2" y="0"/>
                      </a:lnTo>
                      <a:lnTo>
                        <a:pt x="9" y="2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99" name="Freeform 863"/>
                <p:cNvSpPr>
                  <a:spLocks/>
                </p:cNvSpPr>
                <p:nvPr/>
              </p:nvSpPr>
              <p:spPr bwMode="auto">
                <a:xfrm>
                  <a:off x="2582" y="2073"/>
                  <a:ext cx="7" cy="3"/>
                </a:xfrm>
                <a:custGeom>
                  <a:avLst/>
                  <a:gdLst>
                    <a:gd name="T0" fmla="*/ 0 w 7"/>
                    <a:gd name="T1" fmla="*/ 0 h 3"/>
                    <a:gd name="T2" fmla="*/ 7 w 7"/>
                    <a:gd name="T3" fmla="*/ 2 h 3"/>
                    <a:gd name="T4" fmla="*/ 7 w 7"/>
                    <a:gd name="T5" fmla="*/ 3 h 3"/>
                    <a:gd name="T6" fmla="*/ 0 w 7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3"/>
                    <a:gd name="T14" fmla="*/ 7 w 7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3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7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00" name="Freeform 864"/>
                <p:cNvSpPr>
                  <a:spLocks/>
                </p:cNvSpPr>
                <p:nvPr/>
              </p:nvSpPr>
              <p:spPr bwMode="auto">
                <a:xfrm>
                  <a:off x="2582" y="2104"/>
                  <a:ext cx="12" cy="43"/>
                </a:xfrm>
                <a:custGeom>
                  <a:avLst/>
                  <a:gdLst>
                    <a:gd name="T0" fmla="*/ 8 w 12"/>
                    <a:gd name="T1" fmla="*/ 0 h 43"/>
                    <a:gd name="T2" fmla="*/ 8 w 12"/>
                    <a:gd name="T3" fmla="*/ 9 h 43"/>
                    <a:gd name="T4" fmla="*/ 9 w 12"/>
                    <a:gd name="T5" fmla="*/ 21 h 43"/>
                    <a:gd name="T6" fmla="*/ 10 w 12"/>
                    <a:gd name="T7" fmla="*/ 32 h 43"/>
                    <a:gd name="T8" fmla="*/ 10 w 12"/>
                    <a:gd name="T9" fmla="*/ 36 h 43"/>
                    <a:gd name="T10" fmla="*/ 12 w 12"/>
                    <a:gd name="T11" fmla="*/ 39 h 43"/>
                    <a:gd name="T12" fmla="*/ 5 w 12"/>
                    <a:gd name="T13" fmla="*/ 43 h 43"/>
                    <a:gd name="T14" fmla="*/ 3 w 12"/>
                    <a:gd name="T15" fmla="*/ 39 h 43"/>
                    <a:gd name="T16" fmla="*/ 2 w 12"/>
                    <a:gd name="T17" fmla="*/ 33 h 43"/>
                    <a:gd name="T18" fmla="*/ 1 w 12"/>
                    <a:gd name="T19" fmla="*/ 21 h 43"/>
                    <a:gd name="T20" fmla="*/ 0 w 12"/>
                    <a:gd name="T21" fmla="*/ 9 h 43"/>
                    <a:gd name="T22" fmla="*/ 0 w 12"/>
                    <a:gd name="T23" fmla="*/ 0 h 43"/>
                    <a:gd name="T24" fmla="*/ 8 w 12"/>
                    <a:gd name="T25" fmla="*/ 0 h 4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"/>
                    <a:gd name="T40" fmla="*/ 0 h 43"/>
                    <a:gd name="T41" fmla="*/ 12 w 12"/>
                    <a:gd name="T42" fmla="*/ 43 h 4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" h="43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9" y="21"/>
                      </a:lnTo>
                      <a:lnTo>
                        <a:pt x="10" y="32"/>
                      </a:lnTo>
                      <a:lnTo>
                        <a:pt x="10" y="36"/>
                      </a:lnTo>
                      <a:lnTo>
                        <a:pt x="12" y="39"/>
                      </a:lnTo>
                      <a:lnTo>
                        <a:pt x="5" y="43"/>
                      </a:lnTo>
                      <a:lnTo>
                        <a:pt x="3" y="39"/>
                      </a:lnTo>
                      <a:lnTo>
                        <a:pt x="2" y="33"/>
                      </a:lnTo>
                      <a:lnTo>
                        <a:pt x="1" y="21"/>
                      </a:ln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01" name="Freeform 865"/>
                <p:cNvSpPr>
                  <a:spLocks/>
                </p:cNvSpPr>
                <p:nvPr/>
              </p:nvSpPr>
              <p:spPr bwMode="auto">
                <a:xfrm>
                  <a:off x="2582" y="2103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8 w 8"/>
                    <a:gd name="T3" fmla="*/ 1 h 1"/>
                    <a:gd name="T4" fmla="*/ 0 w 8"/>
                    <a:gd name="T5" fmla="*/ 1 h 1"/>
                    <a:gd name="T6" fmla="*/ 8 w 8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1"/>
                    <a:gd name="T14" fmla="*/ 8 w 8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1">
                      <a:moveTo>
                        <a:pt x="8" y="0"/>
                      </a:moveTo>
                      <a:lnTo>
                        <a:pt x="8" y="1"/>
                      </a:lnTo>
                      <a:lnTo>
                        <a:pt x="0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02" name="Freeform 866"/>
                <p:cNvSpPr>
                  <a:spLocks/>
                </p:cNvSpPr>
                <p:nvPr/>
              </p:nvSpPr>
              <p:spPr bwMode="auto">
                <a:xfrm>
                  <a:off x="2588" y="2142"/>
                  <a:ext cx="30" cy="31"/>
                </a:xfrm>
                <a:custGeom>
                  <a:avLst/>
                  <a:gdLst>
                    <a:gd name="T0" fmla="*/ 6 w 30"/>
                    <a:gd name="T1" fmla="*/ 0 h 31"/>
                    <a:gd name="T2" fmla="*/ 10 w 30"/>
                    <a:gd name="T3" fmla="*/ 4 h 31"/>
                    <a:gd name="T4" fmla="*/ 14 w 30"/>
                    <a:gd name="T5" fmla="*/ 8 h 31"/>
                    <a:gd name="T6" fmla="*/ 22 w 30"/>
                    <a:gd name="T7" fmla="*/ 15 h 31"/>
                    <a:gd name="T8" fmla="*/ 26 w 30"/>
                    <a:gd name="T9" fmla="*/ 18 h 31"/>
                    <a:gd name="T10" fmla="*/ 29 w 30"/>
                    <a:gd name="T11" fmla="*/ 21 h 31"/>
                    <a:gd name="T12" fmla="*/ 30 w 30"/>
                    <a:gd name="T13" fmla="*/ 25 h 31"/>
                    <a:gd name="T14" fmla="*/ 29 w 30"/>
                    <a:gd name="T15" fmla="*/ 29 h 31"/>
                    <a:gd name="T16" fmla="*/ 28 w 30"/>
                    <a:gd name="T17" fmla="*/ 31 h 31"/>
                    <a:gd name="T18" fmla="*/ 22 w 30"/>
                    <a:gd name="T19" fmla="*/ 26 h 31"/>
                    <a:gd name="T20" fmla="*/ 22 w 30"/>
                    <a:gd name="T21" fmla="*/ 25 h 31"/>
                    <a:gd name="T22" fmla="*/ 22 w 30"/>
                    <a:gd name="T23" fmla="*/ 26 h 31"/>
                    <a:gd name="T24" fmla="*/ 22 w 30"/>
                    <a:gd name="T25" fmla="*/ 25 h 31"/>
                    <a:gd name="T26" fmla="*/ 20 w 30"/>
                    <a:gd name="T27" fmla="*/ 23 h 31"/>
                    <a:gd name="T28" fmla="*/ 17 w 30"/>
                    <a:gd name="T29" fmla="*/ 21 h 31"/>
                    <a:gd name="T30" fmla="*/ 9 w 30"/>
                    <a:gd name="T31" fmla="*/ 14 h 31"/>
                    <a:gd name="T32" fmla="*/ 4 w 30"/>
                    <a:gd name="T33" fmla="*/ 10 h 31"/>
                    <a:gd name="T34" fmla="*/ 0 w 30"/>
                    <a:gd name="T35" fmla="*/ 6 h 31"/>
                    <a:gd name="T36" fmla="*/ 6 w 30"/>
                    <a:gd name="T37" fmla="*/ 0 h 3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0"/>
                    <a:gd name="T58" fmla="*/ 0 h 31"/>
                    <a:gd name="T59" fmla="*/ 30 w 30"/>
                    <a:gd name="T60" fmla="*/ 31 h 3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0" h="31">
                      <a:moveTo>
                        <a:pt x="6" y="0"/>
                      </a:moveTo>
                      <a:lnTo>
                        <a:pt x="10" y="4"/>
                      </a:lnTo>
                      <a:lnTo>
                        <a:pt x="14" y="8"/>
                      </a:lnTo>
                      <a:lnTo>
                        <a:pt x="22" y="15"/>
                      </a:lnTo>
                      <a:lnTo>
                        <a:pt x="26" y="18"/>
                      </a:lnTo>
                      <a:lnTo>
                        <a:pt x="29" y="21"/>
                      </a:lnTo>
                      <a:lnTo>
                        <a:pt x="30" y="25"/>
                      </a:lnTo>
                      <a:lnTo>
                        <a:pt x="29" y="29"/>
                      </a:lnTo>
                      <a:lnTo>
                        <a:pt x="28" y="31"/>
                      </a:lnTo>
                      <a:lnTo>
                        <a:pt x="22" y="26"/>
                      </a:lnTo>
                      <a:lnTo>
                        <a:pt x="22" y="25"/>
                      </a:lnTo>
                      <a:lnTo>
                        <a:pt x="22" y="26"/>
                      </a:lnTo>
                      <a:lnTo>
                        <a:pt x="22" y="25"/>
                      </a:lnTo>
                      <a:lnTo>
                        <a:pt x="20" y="23"/>
                      </a:lnTo>
                      <a:lnTo>
                        <a:pt x="17" y="21"/>
                      </a:lnTo>
                      <a:lnTo>
                        <a:pt x="9" y="14"/>
                      </a:lnTo>
                      <a:lnTo>
                        <a:pt x="4" y="10"/>
                      </a:lnTo>
                      <a:lnTo>
                        <a:pt x="0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03" name="Freeform 867"/>
                <p:cNvSpPr>
                  <a:spLocks/>
                </p:cNvSpPr>
                <p:nvPr/>
              </p:nvSpPr>
              <p:spPr bwMode="auto">
                <a:xfrm>
                  <a:off x="2587" y="2142"/>
                  <a:ext cx="7" cy="6"/>
                </a:xfrm>
                <a:custGeom>
                  <a:avLst/>
                  <a:gdLst>
                    <a:gd name="T0" fmla="*/ 0 w 7"/>
                    <a:gd name="T1" fmla="*/ 5 h 6"/>
                    <a:gd name="T2" fmla="*/ 1 w 7"/>
                    <a:gd name="T3" fmla="*/ 6 h 6"/>
                    <a:gd name="T4" fmla="*/ 7 w 7"/>
                    <a:gd name="T5" fmla="*/ 0 h 6"/>
                    <a:gd name="T6" fmla="*/ 7 w 7"/>
                    <a:gd name="T7" fmla="*/ 1 h 6"/>
                    <a:gd name="T8" fmla="*/ 0 w 7"/>
                    <a:gd name="T9" fmla="*/ 5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"/>
                    <a:gd name="T17" fmla="*/ 7 w 7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">
                      <a:moveTo>
                        <a:pt x="0" y="5"/>
                      </a:moveTo>
                      <a:lnTo>
                        <a:pt x="1" y="6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04" name="Freeform 868"/>
                <p:cNvSpPr>
                  <a:spLocks/>
                </p:cNvSpPr>
                <p:nvPr/>
              </p:nvSpPr>
              <p:spPr bwMode="auto">
                <a:xfrm>
                  <a:off x="2607" y="2167"/>
                  <a:ext cx="9" cy="10"/>
                </a:xfrm>
                <a:custGeom>
                  <a:avLst/>
                  <a:gdLst>
                    <a:gd name="T0" fmla="*/ 9 w 9"/>
                    <a:gd name="T1" fmla="*/ 6 h 10"/>
                    <a:gd name="T2" fmla="*/ 6 w 9"/>
                    <a:gd name="T3" fmla="*/ 10 h 10"/>
                    <a:gd name="T4" fmla="*/ 0 w 9"/>
                    <a:gd name="T5" fmla="*/ 4 h 10"/>
                    <a:gd name="T6" fmla="*/ 3 w 9"/>
                    <a:gd name="T7" fmla="*/ 0 h 10"/>
                    <a:gd name="T8" fmla="*/ 9 w 9"/>
                    <a:gd name="T9" fmla="*/ 6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10"/>
                    <a:gd name="T17" fmla="*/ 9 w 9"/>
                    <a:gd name="T18" fmla="*/ 10 h 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10">
                      <a:moveTo>
                        <a:pt x="9" y="6"/>
                      </a:moveTo>
                      <a:lnTo>
                        <a:pt x="6" y="10"/>
                      </a:ln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9" y="6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05" name="Freeform 869"/>
                <p:cNvSpPr>
                  <a:spLocks/>
                </p:cNvSpPr>
                <p:nvPr/>
              </p:nvSpPr>
              <p:spPr bwMode="auto">
                <a:xfrm>
                  <a:off x="2610" y="2167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0 w 6"/>
                    <a:gd name="T3" fmla="*/ 0 h 6"/>
                    <a:gd name="T4" fmla="*/ 0 w 6"/>
                    <a:gd name="T5" fmla="*/ 1 h 6"/>
                    <a:gd name="T6" fmla="*/ 6 w 6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6" y="6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06" name="Freeform 870"/>
                <p:cNvSpPr>
                  <a:spLocks/>
                </p:cNvSpPr>
                <p:nvPr/>
              </p:nvSpPr>
              <p:spPr bwMode="auto">
                <a:xfrm>
                  <a:off x="2607" y="2171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1 h 6"/>
                    <a:gd name="T4" fmla="*/ 6 w 6"/>
                    <a:gd name="T5" fmla="*/ 5 h 6"/>
                    <a:gd name="T6" fmla="*/ 6 w 6"/>
                    <a:gd name="T7" fmla="*/ 6 h 6"/>
                    <a:gd name="T8" fmla="*/ 0 w 6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6"/>
                    <a:gd name="T17" fmla="*/ 6 w 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6" y="5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07" name="Freeform 871"/>
                <p:cNvSpPr>
                  <a:spLocks/>
                </p:cNvSpPr>
                <p:nvPr/>
              </p:nvSpPr>
              <p:spPr bwMode="auto">
                <a:xfrm>
                  <a:off x="2211" y="1964"/>
                  <a:ext cx="355" cy="381"/>
                </a:xfrm>
                <a:custGeom>
                  <a:avLst/>
                  <a:gdLst>
                    <a:gd name="T0" fmla="*/ 348 w 355"/>
                    <a:gd name="T1" fmla="*/ 153 h 381"/>
                    <a:gd name="T2" fmla="*/ 352 w 355"/>
                    <a:gd name="T3" fmla="*/ 172 h 381"/>
                    <a:gd name="T4" fmla="*/ 355 w 355"/>
                    <a:gd name="T5" fmla="*/ 200 h 381"/>
                    <a:gd name="T6" fmla="*/ 355 w 355"/>
                    <a:gd name="T7" fmla="*/ 219 h 381"/>
                    <a:gd name="T8" fmla="*/ 353 w 355"/>
                    <a:gd name="T9" fmla="*/ 237 h 381"/>
                    <a:gd name="T10" fmla="*/ 347 w 355"/>
                    <a:gd name="T11" fmla="*/ 263 h 381"/>
                    <a:gd name="T12" fmla="*/ 341 w 355"/>
                    <a:gd name="T13" fmla="*/ 279 h 381"/>
                    <a:gd name="T14" fmla="*/ 333 w 355"/>
                    <a:gd name="T15" fmla="*/ 295 h 381"/>
                    <a:gd name="T16" fmla="*/ 325 w 355"/>
                    <a:gd name="T17" fmla="*/ 310 h 381"/>
                    <a:gd name="T18" fmla="*/ 309 w 355"/>
                    <a:gd name="T19" fmla="*/ 330 h 381"/>
                    <a:gd name="T20" fmla="*/ 296 w 355"/>
                    <a:gd name="T21" fmla="*/ 342 h 381"/>
                    <a:gd name="T22" fmla="*/ 283 w 355"/>
                    <a:gd name="T23" fmla="*/ 353 h 381"/>
                    <a:gd name="T24" fmla="*/ 268 w 355"/>
                    <a:gd name="T25" fmla="*/ 362 h 381"/>
                    <a:gd name="T26" fmla="*/ 252 w 355"/>
                    <a:gd name="T27" fmla="*/ 369 h 381"/>
                    <a:gd name="T28" fmla="*/ 235 w 355"/>
                    <a:gd name="T29" fmla="*/ 375 h 381"/>
                    <a:gd name="T30" fmla="*/ 218 w 355"/>
                    <a:gd name="T31" fmla="*/ 379 h 381"/>
                    <a:gd name="T32" fmla="*/ 200 w 355"/>
                    <a:gd name="T33" fmla="*/ 381 h 381"/>
                    <a:gd name="T34" fmla="*/ 183 w 355"/>
                    <a:gd name="T35" fmla="*/ 381 h 381"/>
                    <a:gd name="T36" fmla="*/ 166 w 355"/>
                    <a:gd name="T37" fmla="*/ 379 h 381"/>
                    <a:gd name="T38" fmla="*/ 140 w 355"/>
                    <a:gd name="T39" fmla="*/ 373 h 381"/>
                    <a:gd name="T40" fmla="*/ 115 w 355"/>
                    <a:gd name="T41" fmla="*/ 363 h 381"/>
                    <a:gd name="T42" fmla="*/ 100 w 355"/>
                    <a:gd name="T43" fmla="*/ 355 h 381"/>
                    <a:gd name="T44" fmla="*/ 85 w 355"/>
                    <a:gd name="T45" fmla="*/ 345 h 381"/>
                    <a:gd name="T46" fmla="*/ 71 w 355"/>
                    <a:gd name="T47" fmla="*/ 333 h 381"/>
                    <a:gd name="T48" fmla="*/ 57 w 355"/>
                    <a:gd name="T49" fmla="*/ 321 h 381"/>
                    <a:gd name="T50" fmla="*/ 40 w 355"/>
                    <a:gd name="T51" fmla="*/ 299 h 381"/>
                    <a:gd name="T52" fmla="*/ 29 w 355"/>
                    <a:gd name="T53" fmla="*/ 283 h 381"/>
                    <a:gd name="T54" fmla="*/ 20 w 355"/>
                    <a:gd name="T55" fmla="*/ 266 h 381"/>
                    <a:gd name="T56" fmla="*/ 12 w 355"/>
                    <a:gd name="T57" fmla="*/ 247 h 381"/>
                    <a:gd name="T58" fmla="*/ 4 w 355"/>
                    <a:gd name="T59" fmla="*/ 219 h 381"/>
                    <a:gd name="T60" fmla="*/ 0 w 355"/>
                    <a:gd name="T61" fmla="*/ 191 h 381"/>
                    <a:gd name="T62" fmla="*/ 0 w 355"/>
                    <a:gd name="T63" fmla="*/ 172 h 381"/>
                    <a:gd name="T64" fmla="*/ 1 w 355"/>
                    <a:gd name="T65" fmla="*/ 154 h 381"/>
                    <a:gd name="T66" fmla="*/ 4 w 355"/>
                    <a:gd name="T67" fmla="*/ 136 h 381"/>
                    <a:gd name="T68" fmla="*/ 11 w 355"/>
                    <a:gd name="T69" fmla="*/ 110 h 381"/>
                    <a:gd name="T70" fmla="*/ 17 w 355"/>
                    <a:gd name="T71" fmla="*/ 94 h 381"/>
                    <a:gd name="T72" fmla="*/ 26 w 355"/>
                    <a:gd name="T73" fmla="*/ 79 h 381"/>
                    <a:gd name="T74" fmla="*/ 41 w 355"/>
                    <a:gd name="T75" fmla="*/ 58 h 381"/>
                    <a:gd name="T76" fmla="*/ 52 w 355"/>
                    <a:gd name="T77" fmla="*/ 45 h 381"/>
                    <a:gd name="T78" fmla="*/ 65 w 355"/>
                    <a:gd name="T79" fmla="*/ 34 h 381"/>
                    <a:gd name="T80" fmla="*/ 79 w 355"/>
                    <a:gd name="T81" fmla="*/ 24 h 381"/>
                    <a:gd name="T82" fmla="*/ 95 w 355"/>
                    <a:gd name="T83" fmla="*/ 16 h 381"/>
                    <a:gd name="T84" fmla="*/ 111 w 355"/>
                    <a:gd name="T85" fmla="*/ 9 h 381"/>
                    <a:gd name="T86" fmla="*/ 128 w 355"/>
                    <a:gd name="T87" fmla="*/ 4 h 381"/>
                    <a:gd name="T88" fmla="*/ 146 w 355"/>
                    <a:gd name="T89" fmla="*/ 1 h 381"/>
                    <a:gd name="T90" fmla="*/ 163 w 355"/>
                    <a:gd name="T91" fmla="*/ 0 h 381"/>
                    <a:gd name="T92" fmla="*/ 181 w 355"/>
                    <a:gd name="T93" fmla="*/ 1 h 381"/>
                    <a:gd name="T94" fmla="*/ 198 w 355"/>
                    <a:gd name="T95" fmla="*/ 4 h 381"/>
                    <a:gd name="T96" fmla="*/ 231 w 355"/>
                    <a:gd name="T97" fmla="*/ 15 h 381"/>
                    <a:gd name="T98" fmla="*/ 247 w 355"/>
                    <a:gd name="T99" fmla="*/ 22 h 381"/>
                    <a:gd name="T100" fmla="*/ 263 w 355"/>
                    <a:gd name="T101" fmla="*/ 32 h 381"/>
                    <a:gd name="T102" fmla="*/ 277 w 355"/>
                    <a:gd name="T103" fmla="*/ 42 h 381"/>
                    <a:gd name="T104" fmla="*/ 291 w 355"/>
                    <a:gd name="T105" fmla="*/ 55 h 381"/>
                    <a:gd name="T106" fmla="*/ 304 w 355"/>
                    <a:gd name="T107" fmla="*/ 68 h 381"/>
                    <a:gd name="T108" fmla="*/ 321 w 355"/>
                    <a:gd name="T109" fmla="*/ 91 h 381"/>
                    <a:gd name="T110" fmla="*/ 330 w 355"/>
                    <a:gd name="T111" fmla="*/ 107 h 381"/>
                    <a:gd name="T112" fmla="*/ 339 w 355"/>
                    <a:gd name="T113" fmla="*/ 125 h 38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55"/>
                    <a:gd name="T172" fmla="*/ 0 h 381"/>
                    <a:gd name="T173" fmla="*/ 355 w 355"/>
                    <a:gd name="T174" fmla="*/ 381 h 38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55" h="381">
                      <a:moveTo>
                        <a:pt x="342" y="134"/>
                      </a:moveTo>
                      <a:lnTo>
                        <a:pt x="348" y="153"/>
                      </a:lnTo>
                      <a:lnTo>
                        <a:pt x="351" y="163"/>
                      </a:lnTo>
                      <a:lnTo>
                        <a:pt x="352" y="172"/>
                      </a:lnTo>
                      <a:lnTo>
                        <a:pt x="355" y="191"/>
                      </a:lnTo>
                      <a:lnTo>
                        <a:pt x="355" y="200"/>
                      </a:lnTo>
                      <a:lnTo>
                        <a:pt x="355" y="209"/>
                      </a:lnTo>
                      <a:lnTo>
                        <a:pt x="355" y="219"/>
                      </a:lnTo>
                      <a:lnTo>
                        <a:pt x="354" y="228"/>
                      </a:lnTo>
                      <a:lnTo>
                        <a:pt x="353" y="237"/>
                      </a:lnTo>
                      <a:lnTo>
                        <a:pt x="351" y="246"/>
                      </a:lnTo>
                      <a:lnTo>
                        <a:pt x="347" y="263"/>
                      </a:lnTo>
                      <a:lnTo>
                        <a:pt x="344" y="271"/>
                      </a:lnTo>
                      <a:lnTo>
                        <a:pt x="341" y="279"/>
                      </a:lnTo>
                      <a:lnTo>
                        <a:pt x="337" y="287"/>
                      </a:lnTo>
                      <a:lnTo>
                        <a:pt x="333" y="295"/>
                      </a:lnTo>
                      <a:lnTo>
                        <a:pt x="329" y="303"/>
                      </a:lnTo>
                      <a:lnTo>
                        <a:pt x="325" y="310"/>
                      </a:lnTo>
                      <a:lnTo>
                        <a:pt x="314" y="324"/>
                      </a:lnTo>
                      <a:lnTo>
                        <a:pt x="309" y="330"/>
                      </a:lnTo>
                      <a:lnTo>
                        <a:pt x="303" y="336"/>
                      </a:lnTo>
                      <a:lnTo>
                        <a:pt x="296" y="342"/>
                      </a:lnTo>
                      <a:lnTo>
                        <a:pt x="290" y="348"/>
                      </a:lnTo>
                      <a:lnTo>
                        <a:pt x="283" y="353"/>
                      </a:lnTo>
                      <a:lnTo>
                        <a:pt x="276" y="357"/>
                      </a:lnTo>
                      <a:lnTo>
                        <a:pt x="268" y="362"/>
                      </a:lnTo>
                      <a:lnTo>
                        <a:pt x="260" y="366"/>
                      </a:lnTo>
                      <a:lnTo>
                        <a:pt x="252" y="369"/>
                      </a:lnTo>
                      <a:lnTo>
                        <a:pt x="244" y="373"/>
                      </a:lnTo>
                      <a:lnTo>
                        <a:pt x="235" y="375"/>
                      </a:lnTo>
                      <a:lnTo>
                        <a:pt x="226" y="377"/>
                      </a:lnTo>
                      <a:lnTo>
                        <a:pt x="218" y="379"/>
                      </a:lnTo>
                      <a:lnTo>
                        <a:pt x="209" y="380"/>
                      </a:lnTo>
                      <a:lnTo>
                        <a:pt x="200" y="381"/>
                      </a:lnTo>
                      <a:lnTo>
                        <a:pt x="192" y="381"/>
                      </a:lnTo>
                      <a:lnTo>
                        <a:pt x="183" y="381"/>
                      </a:lnTo>
                      <a:lnTo>
                        <a:pt x="174" y="380"/>
                      </a:lnTo>
                      <a:lnTo>
                        <a:pt x="166" y="379"/>
                      </a:lnTo>
                      <a:lnTo>
                        <a:pt x="157" y="378"/>
                      </a:lnTo>
                      <a:lnTo>
                        <a:pt x="140" y="373"/>
                      </a:lnTo>
                      <a:lnTo>
                        <a:pt x="124" y="367"/>
                      </a:lnTo>
                      <a:lnTo>
                        <a:pt x="115" y="363"/>
                      </a:lnTo>
                      <a:lnTo>
                        <a:pt x="108" y="359"/>
                      </a:lnTo>
                      <a:lnTo>
                        <a:pt x="100" y="355"/>
                      </a:lnTo>
                      <a:lnTo>
                        <a:pt x="92" y="350"/>
                      </a:lnTo>
                      <a:lnTo>
                        <a:pt x="85" y="345"/>
                      </a:lnTo>
                      <a:lnTo>
                        <a:pt x="78" y="339"/>
                      </a:lnTo>
                      <a:lnTo>
                        <a:pt x="71" y="333"/>
                      </a:lnTo>
                      <a:lnTo>
                        <a:pt x="64" y="327"/>
                      </a:lnTo>
                      <a:lnTo>
                        <a:pt x="57" y="321"/>
                      </a:lnTo>
                      <a:lnTo>
                        <a:pt x="51" y="314"/>
                      </a:lnTo>
                      <a:lnTo>
                        <a:pt x="40" y="299"/>
                      </a:lnTo>
                      <a:lnTo>
                        <a:pt x="34" y="291"/>
                      </a:lnTo>
                      <a:lnTo>
                        <a:pt x="29" y="283"/>
                      </a:lnTo>
                      <a:lnTo>
                        <a:pt x="24" y="274"/>
                      </a:lnTo>
                      <a:lnTo>
                        <a:pt x="20" y="266"/>
                      </a:lnTo>
                      <a:lnTo>
                        <a:pt x="16" y="257"/>
                      </a:lnTo>
                      <a:lnTo>
                        <a:pt x="12" y="247"/>
                      </a:lnTo>
                      <a:lnTo>
                        <a:pt x="7" y="228"/>
                      </a:lnTo>
                      <a:lnTo>
                        <a:pt x="4" y="219"/>
                      </a:lnTo>
                      <a:lnTo>
                        <a:pt x="2" y="210"/>
                      </a:lnTo>
                      <a:lnTo>
                        <a:pt x="0" y="191"/>
                      </a:lnTo>
                      <a:lnTo>
                        <a:pt x="0" y="181"/>
                      </a:lnTo>
                      <a:lnTo>
                        <a:pt x="0" y="172"/>
                      </a:lnTo>
                      <a:lnTo>
                        <a:pt x="0" y="163"/>
                      </a:lnTo>
                      <a:lnTo>
                        <a:pt x="1" y="154"/>
                      </a:lnTo>
                      <a:lnTo>
                        <a:pt x="2" y="145"/>
                      </a:lnTo>
                      <a:lnTo>
                        <a:pt x="4" y="136"/>
                      </a:lnTo>
                      <a:lnTo>
                        <a:pt x="8" y="119"/>
                      </a:lnTo>
                      <a:lnTo>
                        <a:pt x="11" y="110"/>
                      </a:lnTo>
                      <a:lnTo>
                        <a:pt x="14" y="102"/>
                      </a:lnTo>
                      <a:lnTo>
                        <a:pt x="17" y="94"/>
                      </a:lnTo>
                      <a:lnTo>
                        <a:pt x="21" y="86"/>
                      </a:lnTo>
                      <a:lnTo>
                        <a:pt x="26" y="79"/>
                      </a:lnTo>
                      <a:lnTo>
                        <a:pt x="30" y="72"/>
                      </a:lnTo>
                      <a:lnTo>
                        <a:pt x="41" y="58"/>
                      </a:lnTo>
                      <a:lnTo>
                        <a:pt x="46" y="51"/>
                      </a:lnTo>
                      <a:lnTo>
                        <a:pt x="52" y="45"/>
                      </a:lnTo>
                      <a:lnTo>
                        <a:pt x="59" y="40"/>
                      </a:lnTo>
                      <a:lnTo>
                        <a:pt x="65" y="34"/>
                      </a:lnTo>
                      <a:lnTo>
                        <a:pt x="72" y="29"/>
                      </a:lnTo>
                      <a:lnTo>
                        <a:pt x="79" y="24"/>
                      </a:lnTo>
                      <a:lnTo>
                        <a:pt x="87" y="20"/>
                      </a:lnTo>
                      <a:lnTo>
                        <a:pt x="95" y="16"/>
                      </a:lnTo>
                      <a:lnTo>
                        <a:pt x="103" y="12"/>
                      </a:lnTo>
                      <a:lnTo>
                        <a:pt x="111" y="9"/>
                      </a:lnTo>
                      <a:lnTo>
                        <a:pt x="120" y="6"/>
                      </a:lnTo>
                      <a:lnTo>
                        <a:pt x="128" y="4"/>
                      </a:lnTo>
                      <a:lnTo>
                        <a:pt x="137" y="3"/>
                      </a:lnTo>
                      <a:lnTo>
                        <a:pt x="146" y="1"/>
                      </a:lnTo>
                      <a:lnTo>
                        <a:pt x="155" y="1"/>
                      </a:lnTo>
                      <a:lnTo>
                        <a:pt x="163" y="0"/>
                      </a:lnTo>
                      <a:lnTo>
                        <a:pt x="172" y="1"/>
                      </a:lnTo>
                      <a:lnTo>
                        <a:pt x="181" y="1"/>
                      </a:lnTo>
                      <a:lnTo>
                        <a:pt x="189" y="2"/>
                      </a:lnTo>
                      <a:lnTo>
                        <a:pt x="198" y="4"/>
                      </a:lnTo>
                      <a:lnTo>
                        <a:pt x="215" y="9"/>
                      </a:lnTo>
                      <a:lnTo>
                        <a:pt x="231" y="15"/>
                      </a:lnTo>
                      <a:lnTo>
                        <a:pt x="239" y="18"/>
                      </a:lnTo>
                      <a:lnTo>
                        <a:pt x="247" y="22"/>
                      </a:lnTo>
                      <a:lnTo>
                        <a:pt x="255" y="27"/>
                      </a:lnTo>
                      <a:lnTo>
                        <a:pt x="263" y="32"/>
                      </a:lnTo>
                      <a:lnTo>
                        <a:pt x="270" y="37"/>
                      </a:lnTo>
                      <a:lnTo>
                        <a:pt x="277" y="42"/>
                      </a:lnTo>
                      <a:lnTo>
                        <a:pt x="284" y="48"/>
                      </a:lnTo>
                      <a:lnTo>
                        <a:pt x="291" y="55"/>
                      </a:lnTo>
                      <a:lnTo>
                        <a:pt x="298" y="61"/>
                      </a:lnTo>
                      <a:lnTo>
                        <a:pt x="304" y="68"/>
                      </a:lnTo>
                      <a:lnTo>
                        <a:pt x="315" y="83"/>
                      </a:lnTo>
                      <a:lnTo>
                        <a:pt x="321" y="91"/>
                      </a:lnTo>
                      <a:lnTo>
                        <a:pt x="326" y="99"/>
                      </a:lnTo>
                      <a:lnTo>
                        <a:pt x="330" y="107"/>
                      </a:lnTo>
                      <a:lnTo>
                        <a:pt x="335" y="116"/>
                      </a:lnTo>
                      <a:lnTo>
                        <a:pt x="339" y="125"/>
                      </a:lnTo>
                      <a:lnTo>
                        <a:pt x="342" y="134"/>
                      </a:lnTo>
                      <a:close/>
                    </a:path>
                  </a:pathLst>
                </a:custGeom>
                <a:solidFill>
                  <a:srgbClr val="99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08" name="Freeform 872"/>
                <p:cNvSpPr>
                  <a:spLocks/>
                </p:cNvSpPr>
                <p:nvPr/>
              </p:nvSpPr>
              <p:spPr bwMode="auto">
                <a:xfrm>
                  <a:off x="2453" y="2097"/>
                  <a:ext cx="117" cy="243"/>
                </a:xfrm>
                <a:custGeom>
                  <a:avLst/>
                  <a:gdLst>
                    <a:gd name="T0" fmla="*/ 104 w 117"/>
                    <a:gd name="T1" fmla="*/ 0 h 243"/>
                    <a:gd name="T2" fmla="*/ 110 w 117"/>
                    <a:gd name="T3" fmla="*/ 19 h 243"/>
                    <a:gd name="T4" fmla="*/ 112 w 117"/>
                    <a:gd name="T5" fmla="*/ 29 h 243"/>
                    <a:gd name="T6" fmla="*/ 114 w 117"/>
                    <a:gd name="T7" fmla="*/ 39 h 243"/>
                    <a:gd name="T8" fmla="*/ 117 w 117"/>
                    <a:gd name="T9" fmla="*/ 58 h 243"/>
                    <a:gd name="T10" fmla="*/ 117 w 117"/>
                    <a:gd name="T11" fmla="*/ 67 h 243"/>
                    <a:gd name="T12" fmla="*/ 117 w 117"/>
                    <a:gd name="T13" fmla="*/ 76 h 243"/>
                    <a:gd name="T14" fmla="*/ 117 w 117"/>
                    <a:gd name="T15" fmla="*/ 86 h 243"/>
                    <a:gd name="T16" fmla="*/ 116 w 117"/>
                    <a:gd name="T17" fmla="*/ 95 h 243"/>
                    <a:gd name="T18" fmla="*/ 115 w 117"/>
                    <a:gd name="T19" fmla="*/ 104 h 243"/>
                    <a:gd name="T20" fmla="*/ 113 w 117"/>
                    <a:gd name="T21" fmla="*/ 114 h 243"/>
                    <a:gd name="T22" fmla="*/ 109 w 117"/>
                    <a:gd name="T23" fmla="*/ 131 h 243"/>
                    <a:gd name="T24" fmla="*/ 106 w 117"/>
                    <a:gd name="T25" fmla="*/ 140 h 243"/>
                    <a:gd name="T26" fmla="*/ 103 w 117"/>
                    <a:gd name="T27" fmla="*/ 148 h 243"/>
                    <a:gd name="T28" fmla="*/ 99 w 117"/>
                    <a:gd name="T29" fmla="*/ 156 h 243"/>
                    <a:gd name="T30" fmla="*/ 95 w 117"/>
                    <a:gd name="T31" fmla="*/ 164 h 243"/>
                    <a:gd name="T32" fmla="*/ 90 w 117"/>
                    <a:gd name="T33" fmla="*/ 172 h 243"/>
                    <a:gd name="T34" fmla="*/ 86 w 117"/>
                    <a:gd name="T35" fmla="*/ 179 h 243"/>
                    <a:gd name="T36" fmla="*/ 75 w 117"/>
                    <a:gd name="T37" fmla="*/ 193 h 243"/>
                    <a:gd name="T38" fmla="*/ 69 w 117"/>
                    <a:gd name="T39" fmla="*/ 200 h 243"/>
                    <a:gd name="T40" fmla="*/ 63 w 117"/>
                    <a:gd name="T41" fmla="*/ 206 h 243"/>
                    <a:gd name="T42" fmla="*/ 57 w 117"/>
                    <a:gd name="T43" fmla="*/ 212 h 243"/>
                    <a:gd name="T44" fmla="*/ 50 w 117"/>
                    <a:gd name="T45" fmla="*/ 218 h 243"/>
                    <a:gd name="T46" fmla="*/ 43 w 117"/>
                    <a:gd name="T47" fmla="*/ 223 h 243"/>
                    <a:gd name="T48" fmla="*/ 36 w 117"/>
                    <a:gd name="T49" fmla="*/ 228 h 243"/>
                    <a:gd name="T50" fmla="*/ 28 w 117"/>
                    <a:gd name="T51" fmla="*/ 232 h 243"/>
                    <a:gd name="T52" fmla="*/ 20 w 117"/>
                    <a:gd name="T53" fmla="*/ 236 h 243"/>
                    <a:gd name="T54" fmla="*/ 12 w 117"/>
                    <a:gd name="T55" fmla="*/ 240 h 243"/>
                    <a:gd name="T56" fmla="*/ 3 w 117"/>
                    <a:gd name="T57" fmla="*/ 243 h 243"/>
                    <a:gd name="T58" fmla="*/ 0 w 117"/>
                    <a:gd name="T59" fmla="*/ 236 h 243"/>
                    <a:gd name="T60" fmla="*/ 8 w 117"/>
                    <a:gd name="T61" fmla="*/ 233 h 243"/>
                    <a:gd name="T62" fmla="*/ 16 w 117"/>
                    <a:gd name="T63" fmla="*/ 229 h 243"/>
                    <a:gd name="T64" fmla="*/ 24 w 117"/>
                    <a:gd name="T65" fmla="*/ 225 h 243"/>
                    <a:gd name="T66" fmla="*/ 31 w 117"/>
                    <a:gd name="T67" fmla="*/ 221 h 243"/>
                    <a:gd name="T68" fmla="*/ 38 w 117"/>
                    <a:gd name="T69" fmla="*/ 216 h 243"/>
                    <a:gd name="T70" fmla="*/ 45 w 117"/>
                    <a:gd name="T71" fmla="*/ 212 h 243"/>
                    <a:gd name="T72" fmla="*/ 52 w 117"/>
                    <a:gd name="T73" fmla="*/ 206 h 243"/>
                    <a:gd name="T74" fmla="*/ 58 w 117"/>
                    <a:gd name="T75" fmla="*/ 201 h 243"/>
                    <a:gd name="T76" fmla="*/ 64 w 117"/>
                    <a:gd name="T77" fmla="*/ 194 h 243"/>
                    <a:gd name="T78" fmla="*/ 69 w 117"/>
                    <a:gd name="T79" fmla="*/ 188 h 243"/>
                    <a:gd name="T80" fmla="*/ 79 w 117"/>
                    <a:gd name="T81" fmla="*/ 175 h 243"/>
                    <a:gd name="T82" fmla="*/ 84 w 117"/>
                    <a:gd name="T83" fmla="*/ 168 h 243"/>
                    <a:gd name="T84" fmla="*/ 88 w 117"/>
                    <a:gd name="T85" fmla="*/ 160 h 243"/>
                    <a:gd name="T86" fmla="*/ 92 w 117"/>
                    <a:gd name="T87" fmla="*/ 153 h 243"/>
                    <a:gd name="T88" fmla="*/ 95 w 117"/>
                    <a:gd name="T89" fmla="*/ 145 h 243"/>
                    <a:gd name="T90" fmla="*/ 98 w 117"/>
                    <a:gd name="T91" fmla="*/ 137 h 243"/>
                    <a:gd name="T92" fmla="*/ 101 w 117"/>
                    <a:gd name="T93" fmla="*/ 129 h 243"/>
                    <a:gd name="T94" fmla="*/ 105 w 117"/>
                    <a:gd name="T95" fmla="*/ 112 h 243"/>
                    <a:gd name="T96" fmla="*/ 107 w 117"/>
                    <a:gd name="T97" fmla="*/ 103 h 243"/>
                    <a:gd name="T98" fmla="*/ 108 w 117"/>
                    <a:gd name="T99" fmla="*/ 95 h 243"/>
                    <a:gd name="T100" fmla="*/ 109 w 117"/>
                    <a:gd name="T101" fmla="*/ 85 h 243"/>
                    <a:gd name="T102" fmla="*/ 109 w 117"/>
                    <a:gd name="T103" fmla="*/ 76 h 243"/>
                    <a:gd name="T104" fmla="*/ 109 w 117"/>
                    <a:gd name="T105" fmla="*/ 67 h 243"/>
                    <a:gd name="T106" fmla="*/ 109 w 117"/>
                    <a:gd name="T107" fmla="*/ 58 h 243"/>
                    <a:gd name="T108" fmla="*/ 106 w 117"/>
                    <a:gd name="T109" fmla="*/ 40 h 243"/>
                    <a:gd name="T110" fmla="*/ 105 w 117"/>
                    <a:gd name="T111" fmla="*/ 31 h 243"/>
                    <a:gd name="T112" fmla="*/ 102 w 117"/>
                    <a:gd name="T113" fmla="*/ 21 h 243"/>
                    <a:gd name="T114" fmla="*/ 96 w 117"/>
                    <a:gd name="T115" fmla="*/ 3 h 243"/>
                    <a:gd name="T116" fmla="*/ 104 w 117"/>
                    <a:gd name="T117" fmla="*/ 0 h 24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17"/>
                    <a:gd name="T178" fmla="*/ 0 h 243"/>
                    <a:gd name="T179" fmla="*/ 117 w 117"/>
                    <a:gd name="T180" fmla="*/ 243 h 24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17" h="243">
                      <a:moveTo>
                        <a:pt x="104" y="0"/>
                      </a:moveTo>
                      <a:lnTo>
                        <a:pt x="110" y="19"/>
                      </a:lnTo>
                      <a:lnTo>
                        <a:pt x="112" y="29"/>
                      </a:lnTo>
                      <a:lnTo>
                        <a:pt x="114" y="39"/>
                      </a:lnTo>
                      <a:lnTo>
                        <a:pt x="117" y="58"/>
                      </a:lnTo>
                      <a:lnTo>
                        <a:pt x="117" y="67"/>
                      </a:lnTo>
                      <a:lnTo>
                        <a:pt x="117" y="76"/>
                      </a:lnTo>
                      <a:lnTo>
                        <a:pt x="117" y="86"/>
                      </a:lnTo>
                      <a:lnTo>
                        <a:pt x="116" y="95"/>
                      </a:lnTo>
                      <a:lnTo>
                        <a:pt x="115" y="104"/>
                      </a:lnTo>
                      <a:lnTo>
                        <a:pt x="113" y="114"/>
                      </a:lnTo>
                      <a:lnTo>
                        <a:pt x="109" y="131"/>
                      </a:lnTo>
                      <a:lnTo>
                        <a:pt x="106" y="140"/>
                      </a:lnTo>
                      <a:lnTo>
                        <a:pt x="103" y="148"/>
                      </a:lnTo>
                      <a:lnTo>
                        <a:pt x="99" y="156"/>
                      </a:lnTo>
                      <a:lnTo>
                        <a:pt x="95" y="164"/>
                      </a:lnTo>
                      <a:lnTo>
                        <a:pt x="90" y="172"/>
                      </a:lnTo>
                      <a:lnTo>
                        <a:pt x="86" y="179"/>
                      </a:lnTo>
                      <a:lnTo>
                        <a:pt x="75" y="193"/>
                      </a:lnTo>
                      <a:lnTo>
                        <a:pt x="69" y="200"/>
                      </a:lnTo>
                      <a:lnTo>
                        <a:pt x="63" y="206"/>
                      </a:lnTo>
                      <a:lnTo>
                        <a:pt x="57" y="212"/>
                      </a:lnTo>
                      <a:lnTo>
                        <a:pt x="50" y="218"/>
                      </a:lnTo>
                      <a:lnTo>
                        <a:pt x="43" y="223"/>
                      </a:lnTo>
                      <a:lnTo>
                        <a:pt x="36" y="228"/>
                      </a:lnTo>
                      <a:lnTo>
                        <a:pt x="28" y="232"/>
                      </a:lnTo>
                      <a:lnTo>
                        <a:pt x="20" y="236"/>
                      </a:lnTo>
                      <a:lnTo>
                        <a:pt x="12" y="240"/>
                      </a:lnTo>
                      <a:lnTo>
                        <a:pt x="3" y="243"/>
                      </a:lnTo>
                      <a:lnTo>
                        <a:pt x="0" y="236"/>
                      </a:lnTo>
                      <a:lnTo>
                        <a:pt x="8" y="233"/>
                      </a:lnTo>
                      <a:lnTo>
                        <a:pt x="16" y="229"/>
                      </a:lnTo>
                      <a:lnTo>
                        <a:pt x="24" y="225"/>
                      </a:lnTo>
                      <a:lnTo>
                        <a:pt x="31" y="221"/>
                      </a:lnTo>
                      <a:lnTo>
                        <a:pt x="38" y="216"/>
                      </a:lnTo>
                      <a:lnTo>
                        <a:pt x="45" y="212"/>
                      </a:lnTo>
                      <a:lnTo>
                        <a:pt x="52" y="206"/>
                      </a:lnTo>
                      <a:lnTo>
                        <a:pt x="58" y="201"/>
                      </a:lnTo>
                      <a:lnTo>
                        <a:pt x="64" y="194"/>
                      </a:lnTo>
                      <a:lnTo>
                        <a:pt x="69" y="188"/>
                      </a:lnTo>
                      <a:lnTo>
                        <a:pt x="79" y="175"/>
                      </a:lnTo>
                      <a:lnTo>
                        <a:pt x="84" y="168"/>
                      </a:lnTo>
                      <a:lnTo>
                        <a:pt x="88" y="160"/>
                      </a:lnTo>
                      <a:lnTo>
                        <a:pt x="92" y="153"/>
                      </a:lnTo>
                      <a:lnTo>
                        <a:pt x="95" y="145"/>
                      </a:lnTo>
                      <a:lnTo>
                        <a:pt x="98" y="137"/>
                      </a:lnTo>
                      <a:lnTo>
                        <a:pt x="101" y="129"/>
                      </a:lnTo>
                      <a:lnTo>
                        <a:pt x="105" y="112"/>
                      </a:lnTo>
                      <a:lnTo>
                        <a:pt x="107" y="103"/>
                      </a:lnTo>
                      <a:lnTo>
                        <a:pt x="108" y="95"/>
                      </a:lnTo>
                      <a:lnTo>
                        <a:pt x="109" y="85"/>
                      </a:lnTo>
                      <a:lnTo>
                        <a:pt x="109" y="76"/>
                      </a:lnTo>
                      <a:lnTo>
                        <a:pt x="109" y="67"/>
                      </a:lnTo>
                      <a:lnTo>
                        <a:pt x="109" y="58"/>
                      </a:lnTo>
                      <a:lnTo>
                        <a:pt x="106" y="40"/>
                      </a:lnTo>
                      <a:lnTo>
                        <a:pt x="105" y="31"/>
                      </a:lnTo>
                      <a:lnTo>
                        <a:pt x="102" y="21"/>
                      </a:lnTo>
                      <a:lnTo>
                        <a:pt x="96" y="3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09" name="Freeform 873"/>
                <p:cNvSpPr>
                  <a:spLocks/>
                </p:cNvSpPr>
                <p:nvPr/>
              </p:nvSpPr>
              <p:spPr bwMode="auto">
                <a:xfrm>
                  <a:off x="2220" y="2210"/>
                  <a:ext cx="236" cy="139"/>
                </a:xfrm>
                <a:custGeom>
                  <a:avLst/>
                  <a:gdLst>
                    <a:gd name="T0" fmla="*/ 236 w 236"/>
                    <a:gd name="T1" fmla="*/ 130 h 139"/>
                    <a:gd name="T2" fmla="*/ 227 w 236"/>
                    <a:gd name="T3" fmla="*/ 133 h 139"/>
                    <a:gd name="T4" fmla="*/ 218 w 236"/>
                    <a:gd name="T5" fmla="*/ 135 h 139"/>
                    <a:gd name="T6" fmla="*/ 209 w 236"/>
                    <a:gd name="T7" fmla="*/ 137 h 139"/>
                    <a:gd name="T8" fmla="*/ 201 w 236"/>
                    <a:gd name="T9" fmla="*/ 138 h 139"/>
                    <a:gd name="T10" fmla="*/ 192 w 236"/>
                    <a:gd name="T11" fmla="*/ 139 h 139"/>
                    <a:gd name="T12" fmla="*/ 183 w 236"/>
                    <a:gd name="T13" fmla="*/ 139 h 139"/>
                    <a:gd name="T14" fmla="*/ 174 w 236"/>
                    <a:gd name="T15" fmla="*/ 139 h 139"/>
                    <a:gd name="T16" fmla="*/ 165 w 236"/>
                    <a:gd name="T17" fmla="*/ 138 h 139"/>
                    <a:gd name="T18" fmla="*/ 156 w 236"/>
                    <a:gd name="T19" fmla="*/ 137 h 139"/>
                    <a:gd name="T20" fmla="*/ 147 w 236"/>
                    <a:gd name="T21" fmla="*/ 136 h 139"/>
                    <a:gd name="T22" fmla="*/ 130 w 236"/>
                    <a:gd name="T23" fmla="*/ 131 h 139"/>
                    <a:gd name="T24" fmla="*/ 113 w 236"/>
                    <a:gd name="T25" fmla="*/ 125 h 139"/>
                    <a:gd name="T26" fmla="*/ 104 w 236"/>
                    <a:gd name="T27" fmla="*/ 121 h 139"/>
                    <a:gd name="T28" fmla="*/ 97 w 236"/>
                    <a:gd name="T29" fmla="*/ 117 h 139"/>
                    <a:gd name="T30" fmla="*/ 89 w 236"/>
                    <a:gd name="T31" fmla="*/ 112 h 139"/>
                    <a:gd name="T32" fmla="*/ 81 w 236"/>
                    <a:gd name="T33" fmla="*/ 107 h 139"/>
                    <a:gd name="T34" fmla="*/ 73 w 236"/>
                    <a:gd name="T35" fmla="*/ 102 h 139"/>
                    <a:gd name="T36" fmla="*/ 66 w 236"/>
                    <a:gd name="T37" fmla="*/ 96 h 139"/>
                    <a:gd name="T38" fmla="*/ 59 w 236"/>
                    <a:gd name="T39" fmla="*/ 90 h 139"/>
                    <a:gd name="T40" fmla="*/ 52 w 236"/>
                    <a:gd name="T41" fmla="*/ 84 h 139"/>
                    <a:gd name="T42" fmla="*/ 45 w 236"/>
                    <a:gd name="T43" fmla="*/ 77 h 139"/>
                    <a:gd name="T44" fmla="*/ 39 w 236"/>
                    <a:gd name="T45" fmla="*/ 70 h 139"/>
                    <a:gd name="T46" fmla="*/ 27 w 236"/>
                    <a:gd name="T47" fmla="*/ 55 h 139"/>
                    <a:gd name="T48" fmla="*/ 22 w 236"/>
                    <a:gd name="T49" fmla="*/ 47 h 139"/>
                    <a:gd name="T50" fmla="*/ 17 w 236"/>
                    <a:gd name="T51" fmla="*/ 39 h 139"/>
                    <a:gd name="T52" fmla="*/ 12 w 236"/>
                    <a:gd name="T53" fmla="*/ 30 h 139"/>
                    <a:gd name="T54" fmla="*/ 8 w 236"/>
                    <a:gd name="T55" fmla="*/ 21 h 139"/>
                    <a:gd name="T56" fmla="*/ 3 w 236"/>
                    <a:gd name="T57" fmla="*/ 12 h 139"/>
                    <a:gd name="T58" fmla="*/ 0 w 236"/>
                    <a:gd name="T59" fmla="*/ 3 h 139"/>
                    <a:gd name="T60" fmla="*/ 7 w 236"/>
                    <a:gd name="T61" fmla="*/ 0 h 139"/>
                    <a:gd name="T62" fmla="*/ 11 w 236"/>
                    <a:gd name="T63" fmla="*/ 9 h 139"/>
                    <a:gd name="T64" fmla="*/ 15 w 236"/>
                    <a:gd name="T65" fmla="*/ 18 h 139"/>
                    <a:gd name="T66" fmla="*/ 19 w 236"/>
                    <a:gd name="T67" fmla="*/ 27 h 139"/>
                    <a:gd name="T68" fmla="*/ 23 w 236"/>
                    <a:gd name="T69" fmla="*/ 35 h 139"/>
                    <a:gd name="T70" fmla="*/ 28 w 236"/>
                    <a:gd name="T71" fmla="*/ 43 h 139"/>
                    <a:gd name="T72" fmla="*/ 34 w 236"/>
                    <a:gd name="T73" fmla="*/ 50 h 139"/>
                    <a:gd name="T74" fmla="*/ 45 w 236"/>
                    <a:gd name="T75" fmla="*/ 65 h 139"/>
                    <a:gd name="T76" fmla="*/ 51 w 236"/>
                    <a:gd name="T77" fmla="*/ 72 h 139"/>
                    <a:gd name="T78" fmla="*/ 58 w 236"/>
                    <a:gd name="T79" fmla="*/ 78 h 139"/>
                    <a:gd name="T80" fmla="*/ 64 w 236"/>
                    <a:gd name="T81" fmla="*/ 85 h 139"/>
                    <a:gd name="T82" fmla="*/ 71 w 236"/>
                    <a:gd name="T83" fmla="*/ 90 h 139"/>
                    <a:gd name="T84" fmla="*/ 78 w 236"/>
                    <a:gd name="T85" fmla="*/ 96 h 139"/>
                    <a:gd name="T86" fmla="*/ 85 w 236"/>
                    <a:gd name="T87" fmla="*/ 101 h 139"/>
                    <a:gd name="T88" fmla="*/ 93 w 236"/>
                    <a:gd name="T89" fmla="*/ 106 h 139"/>
                    <a:gd name="T90" fmla="*/ 100 w 236"/>
                    <a:gd name="T91" fmla="*/ 110 h 139"/>
                    <a:gd name="T92" fmla="*/ 108 w 236"/>
                    <a:gd name="T93" fmla="*/ 114 h 139"/>
                    <a:gd name="T94" fmla="*/ 116 w 236"/>
                    <a:gd name="T95" fmla="*/ 117 h 139"/>
                    <a:gd name="T96" fmla="*/ 132 w 236"/>
                    <a:gd name="T97" fmla="*/ 123 h 139"/>
                    <a:gd name="T98" fmla="*/ 149 w 236"/>
                    <a:gd name="T99" fmla="*/ 128 h 139"/>
                    <a:gd name="T100" fmla="*/ 157 w 236"/>
                    <a:gd name="T101" fmla="*/ 129 h 139"/>
                    <a:gd name="T102" fmla="*/ 166 w 236"/>
                    <a:gd name="T103" fmla="*/ 130 h 139"/>
                    <a:gd name="T104" fmla="*/ 174 w 236"/>
                    <a:gd name="T105" fmla="*/ 131 h 139"/>
                    <a:gd name="T106" fmla="*/ 183 w 236"/>
                    <a:gd name="T107" fmla="*/ 131 h 139"/>
                    <a:gd name="T108" fmla="*/ 191 w 236"/>
                    <a:gd name="T109" fmla="*/ 131 h 139"/>
                    <a:gd name="T110" fmla="*/ 200 w 236"/>
                    <a:gd name="T111" fmla="*/ 130 h 139"/>
                    <a:gd name="T112" fmla="*/ 208 w 236"/>
                    <a:gd name="T113" fmla="*/ 129 h 139"/>
                    <a:gd name="T114" fmla="*/ 216 w 236"/>
                    <a:gd name="T115" fmla="*/ 128 h 139"/>
                    <a:gd name="T116" fmla="*/ 225 w 236"/>
                    <a:gd name="T117" fmla="*/ 125 h 139"/>
                    <a:gd name="T118" fmla="*/ 233 w 236"/>
                    <a:gd name="T119" fmla="*/ 123 h 139"/>
                    <a:gd name="T120" fmla="*/ 236 w 236"/>
                    <a:gd name="T121" fmla="*/ 130 h 13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36"/>
                    <a:gd name="T184" fmla="*/ 0 h 139"/>
                    <a:gd name="T185" fmla="*/ 236 w 236"/>
                    <a:gd name="T186" fmla="*/ 139 h 13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36" h="139">
                      <a:moveTo>
                        <a:pt x="236" y="130"/>
                      </a:moveTo>
                      <a:lnTo>
                        <a:pt x="227" y="133"/>
                      </a:lnTo>
                      <a:lnTo>
                        <a:pt x="218" y="135"/>
                      </a:lnTo>
                      <a:lnTo>
                        <a:pt x="209" y="137"/>
                      </a:lnTo>
                      <a:lnTo>
                        <a:pt x="201" y="138"/>
                      </a:lnTo>
                      <a:lnTo>
                        <a:pt x="192" y="139"/>
                      </a:lnTo>
                      <a:lnTo>
                        <a:pt x="183" y="139"/>
                      </a:lnTo>
                      <a:lnTo>
                        <a:pt x="174" y="139"/>
                      </a:lnTo>
                      <a:lnTo>
                        <a:pt x="165" y="138"/>
                      </a:lnTo>
                      <a:lnTo>
                        <a:pt x="156" y="137"/>
                      </a:lnTo>
                      <a:lnTo>
                        <a:pt x="147" y="136"/>
                      </a:lnTo>
                      <a:lnTo>
                        <a:pt x="130" y="131"/>
                      </a:lnTo>
                      <a:lnTo>
                        <a:pt x="113" y="125"/>
                      </a:lnTo>
                      <a:lnTo>
                        <a:pt x="104" y="121"/>
                      </a:lnTo>
                      <a:lnTo>
                        <a:pt x="97" y="117"/>
                      </a:lnTo>
                      <a:lnTo>
                        <a:pt x="89" y="112"/>
                      </a:lnTo>
                      <a:lnTo>
                        <a:pt x="81" y="107"/>
                      </a:lnTo>
                      <a:lnTo>
                        <a:pt x="73" y="102"/>
                      </a:lnTo>
                      <a:lnTo>
                        <a:pt x="66" y="96"/>
                      </a:lnTo>
                      <a:lnTo>
                        <a:pt x="59" y="90"/>
                      </a:lnTo>
                      <a:lnTo>
                        <a:pt x="52" y="84"/>
                      </a:lnTo>
                      <a:lnTo>
                        <a:pt x="45" y="77"/>
                      </a:lnTo>
                      <a:lnTo>
                        <a:pt x="39" y="70"/>
                      </a:lnTo>
                      <a:lnTo>
                        <a:pt x="27" y="55"/>
                      </a:lnTo>
                      <a:lnTo>
                        <a:pt x="22" y="47"/>
                      </a:lnTo>
                      <a:lnTo>
                        <a:pt x="17" y="39"/>
                      </a:lnTo>
                      <a:lnTo>
                        <a:pt x="12" y="30"/>
                      </a:lnTo>
                      <a:lnTo>
                        <a:pt x="8" y="21"/>
                      </a:lnTo>
                      <a:lnTo>
                        <a:pt x="3" y="12"/>
                      </a:lnTo>
                      <a:lnTo>
                        <a:pt x="0" y="3"/>
                      </a:lnTo>
                      <a:lnTo>
                        <a:pt x="7" y="0"/>
                      </a:lnTo>
                      <a:lnTo>
                        <a:pt x="11" y="9"/>
                      </a:lnTo>
                      <a:lnTo>
                        <a:pt x="15" y="18"/>
                      </a:lnTo>
                      <a:lnTo>
                        <a:pt x="19" y="27"/>
                      </a:lnTo>
                      <a:lnTo>
                        <a:pt x="23" y="35"/>
                      </a:lnTo>
                      <a:lnTo>
                        <a:pt x="28" y="43"/>
                      </a:lnTo>
                      <a:lnTo>
                        <a:pt x="34" y="50"/>
                      </a:lnTo>
                      <a:lnTo>
                        <a:pt x="45" y="65"/>
                      </a:lnTo>
                      <a:lnTo>
                        <a:pt x="51" y="72"/>
                      </a:lnTo>
                      <a:lnTo>
                        <a:pt x="58" y="78"/>
                      </a:lnTo>
                      <a:lnTo>
                        <a:pt x="64" y="85"/>
                      </a:lnTo>
                      <a:lnTo>
                        <a:pt x="71" y="90"/>
                      </a:lnTo>
                      <a:lnTo>
                        <a:pt x="78" y="96"/>
                      </a:lnTo>
                      <a:lnTo>
                        <a:pt x="85" y="101"/>
                      </a:lnTo>
                      <a:lnTo>
                        <a:pt x="93" y="106"/>
                      </a:lnTo>
                      <a:lnTo>
                        <a:pt x="100" y="110"/>
                      </a:lnTo>
                      <a:lnTo>
                        <a:pt x="108" y="114"/>
                      </a:lnTo>
                      <a:lnTo>
                        <a:pt x="116" y="117"/>
                      </a:lnTo>
                      <a:lnTo>
                        <a:pt x="132" y="123"/>
                      </a:lnTo>
                      <a:lnTo>
                        <a:pt x="149" y="128"/>
                      </a:lnTo>
                      <a:lnTo>
                        <a:pt x="157" y="129"/>
                      </a:lnTo>
                      <a:lnTo>
                        <a:pt x="166" y="130"/>
                      </a:lnTo>
                      <a:lnTo>
                        <a:pt x="174" y="131"/>
                      </a:lnTo>
                      <a:lnTo>
                        <a:pt x="183" y="131"/>
                      </a:lnTo>
                      <a:lnTo>
                        <a:pt x="191" y="131"/>
                      </a:lnTo>
                      <a:lnTo>
                        <a:pt x="200" y="130"/>
                      </a:lnTo>
                      <a:lnTo>
                        <a:pt x="208" y="129"/>
                      </a:lnTo>
                      <a:lnTo>
                        <a:pt x="216" y="128"/>
                      </a:lnTo>
                      <a:lnTo>
                        <a:pt x="225" y="125"/>
                      </a:lnTo>
                      <a:lnTo>
                        <a:pt x="233" y="123"/>
                      </a:lnTo>
                      <a:lnTo>
                        <a:pt x="236" y="13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10" name="Freeform 874"/>
                <p:cNvSpPr>
                  <a:spLocks/>
                </p:cNvSpPr>
                <p:nvPr/>
              </p:nvSpPr>
              <p:spPr bwMode="auto">
                <a:xfrm>
                  <a:off x="2453" y="2333"/>
                  <a:ext cx="3" cy="7"/>
                </a:xfrm>
                <a:custGeom>
                  <a:avLst/>
                  <a:gdLst>
                    <a:gd name="T0" fmla="*/ 3 w 3"/>
                    <a:gd name="T1" fmla="*/ 7 h 7"/>
                    <a:gd name="T2" fmla="*/ 0 w 3"/>
                    <a:gd name="T3" fmla="*/ 0 h 7"/>
                    <a:gd name="T4" fmla="*/ 3 w 3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7"/>
                    <a:gd name="T11" fmla="*/ 3 w 3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7">
                      <a:moveTo>
                        <a:pt x="3" y="7"/>
                      </a:moveTo>
                      <a:lnTo>
                        <a:pt x="0" y="0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11" name="Freeform 875"/>
                <p:cNvSpPr>
                  <a:spLocks/>
                </p:cNvSpPr>
                <p:nvPr/>
              </p:nvSpPr>
              <p:spPr bwMode="auto">
                <a:xfrm>
                  <a:off x="2207" y="1969"/>
                  <a:ext cx="117" cy="244"/>
                </a:xfrm>
                <a:custGeom>
                  <a:avLst/>
                  <a:gdLst>
                    <a:gd name="T0" fmla="*/ 13 w 117"/>
                    <a:gd name="T1" fmla="*/ 244 h 244"/>
                    <a:gd name="T2" fmla="*/ 7 w 117"/>
                    <a:gd name="T3" fmla="*/ 225 h 244"/>
                    <a:gd name="T4" fmla="*/ 4 w 117"/>
                    <a:gd name="T5" fmla="*/ 215 h 244"/>
                    <a:gd name="T6" fmla="*/ 2 w 117"/>
                    <a:gd name="T7" fmla="*/ 205 h 244"/>
                    <a:gd name="T8" fmla="*/ 0 w 117"/>
                    <a:gd name="T9" fmla="*/ 186 h 244"/>
                    <a:gd name="T10" fmla="*/ 0 w 117"/>
                    <a:gd name="T11" fmla="*/ 176 h 244"/>
                    <a:gd name="T12" fmla="*/ 0 w 117"/>
                    <a:gd name="T13" fmla="*/ 167 h 244"/>
                    <a:gd name="T14" fmla="*/ 0 w 117"/>
                    <a:gd name="T15" fmla="*/ 158 h 244"/>
                    <a:gd name="T16" fmla="*/ 1 w 117"/>
                    <a:gd name="T17" fmla="*/ 148 h 244"/>
                    <a:gd name="T18" fmla="*/ 2 w 117"/>
                    <a:gd name="T19" fmla="*/ 139 h 244"/>
                    <a:gd name="T20" fmla="*/ 4 w 117"/>
                    <a:gd name="T21" fmla="*/ 130 h 244"/>
                    <a:gd name="T22" fmla="*/ 8 w 117"/>
                    <a:gd name="T23" fmla="*/ 113 h 244"/>
                    <a:gd name="T24" fmla="*/ 11 w 117"/>
                    <a:gd name="T25" fmla="*/ 104 h 244"/>
                    <a:gd name="T26" fmla="*/ 14 w 117"/>
                    <a:gd name="T27" fmla="*/ 96 h 244"/>
                    <a:gd name="T28" fmla="*/ 18 w 117"/>
                    <a:gd name="T29" fmla="*/ 88 h 244"/>
                    <a:gd name="T30" fmla="*/ 22 w 117"/>
                    <a:gd name="T31" fmla="*/ 80 h 244"/>
                    <a:gd name="T32" fmla="*/ 26 w 117"/>
                    <a:gd name="T33" fmla="*/ 72 h 244"/>
                    <a:gd name="T34" fmla="*/ 31 w 117"/>
                    <a:gd name="T35" fmla="*/ 64 h 244"/>
                    <a:gd name="T36" fmla="*/ 41 w 117"/>
                    <a:gd name="T37" fmla="*/ 50 h 244"/>
                    <a:gd name="T38" fmla="*/ 47 w 117"/>
                    <a:gd name="T39" fmla="*/ 44 h 244"/>
                    <a:gd name="T40" fmla="*/ 53 w 117"/>
                    <a:gd name="T41" fmla="*/ 38 h 244"/>
                    <a:gd name="T42" fmla="*/ 60 w 117"/>
                    <a:gd name="T43" fmla="*/ 32 h 244"/>
                    <a:gd name="T44" fmla="*/ 67 w 117"/>
                    <a:gd name="T45" fmla="*/ 26 h 244"/>
                    <a:gd name="T46" fmla="*/ 74 w 117"/>
                    <a:gd name="T47" fmla="*/ 21 h 244"/>
                    <a:gd name="T48" fmla="*/ 81 w 117"/>
                    <a:gd name="T49" fmla="*/ 16 h 244"/>
                    <a:gd name="T50" fmla="*/ 89 w 117"/>
                    <a:gd name="T51" fmla="*/ 11 h 244"/>
                    <a:gd name="T52" fmla="*/ 97 w 117"/>
                    <a:gd name="T53" fmla="*/ 7 h 244"/>
                    <a:gd name="T54" fmla="*/ 105 w 117"/>
                    <a:gd name="T55" fmla="*/ 3 h 244"/>
                    <a:gd name="T56" fmla="*/ 114 w 117"/>
                    <a:gd name="T57" fmla="*/ 0 h 244"/>
                    <a:gd name="T58" fmla="*/ 117 w 117"/>
                    <a:gd name="T59" fmla="*/ 8 h 244"/>
                    <a:gd name="T60" fmla="*/ 108 w 117"/>
                    <a:gd name="T61" fmla="*/ 11 h 244"/>
                    <a:gd name="T62" fmla="*/ 100 w 117"/>
                    <a:gd name="T63" fmla="*/ 15 h 244"/>
                    <a:gd name="T64" fmla="*/ 93 w 117"/>
                    <a:gd name="T65" fmla="*/ 18 h 244"/>
                    <a:gd name="T66" fmla="*/ 85 w 117"/>
                    <a:gd name="T67" fmla="*/ 23 h 244"/>
                    <a:gd name="T68" fmla="*/ 78 w 117"/>
                    <a:gd name="T69" fmla="*/ 27 h 244"/>
                    <a:gd name="T70" fmla="*/ 72 w 117"/>
                    <a:gd name="T71" fmla="*/ 32 h 244"/>
                    <a:gd name="T72" fmla="*/ 65 w 117"/>
                    <a:gd name="T73" fmla="*/ 38 h 244"/>
                    <a:gd name="T74" fmla="*/ 59 w 117"/>
                    <a:gd name="T75" fmla="*/ 43 h 244"/>
                    <a:gd name="T76" fmla="*/ 53 w 117"/>
                    <a:gd name="T77" fmla="*/ 49 h 244"/>
                    <a:gd name="T78" fmla="*/ 48 w 117"/>
                    <a:gd name="T79" fmla="*/ 55 h 244"/>
                    <a:gd name="T80" fmla="*/ 38 w 117"/>
                    <a:gd name="T81" fmla="*/ 69 h 244"/>
                    <a:gd name="T82" fmla="*/ 33 w 117"/>
                    <a:gd name="T83" fmla="*/ 76 h 244"/>
                    <a:gd name="T84" fmla="*/ 29 w 117"/>
                    <a:gd name="T85" fmla="*/ 83 h 244"/>
                    <a:gd name="T86" fmla="*/ 25 w 117"/>
                    <a:gd name="T87" fmla="*/ 91 h 244"/>
                    <a:gd name="T88" fmla="*/ 21 w 117"/>
                    <a:gd name="T89" fmla="*/ 99 h 244"/>
                    <a:gd name="T90" fmla="*/ 19 w 117"/>
                    <a:gd name="T91" fmla="*/ 107 h 244"/>
                    <a:gd name="T92" fmla="*/ 16 w 117"/>
                    <a:gd name="T93" fmla="*/ 115 h 244"/>
                    <a:gd name="T94" fmla="*/ 11 w 117"/>
                    <a:gd name="T95" fmla="*/ 132 h 244"/>
                    <a:gd name="T96" fmla="*/ 10 w 117"/>
                    <a:gd name="T97" fmla="*/ 141 h 244"/>
                    <a:gd name="T98" fmla="*/ 9 w 117"/>
                    <a:gd name="T99" fmla="*/ 150 h 244"/>
                    <a:gd name="T100" fmla="*/ 8 w 117"/>
                    <a:gd name="T101" fmla="*/ 158 h 244"/>
                    <a:gd name="T102" fmla="*/ 7 w 117"/>
                    <a:gd name="T103" fmla="*/ 167 h 244"/>
                    <a:gd name="T104" fmla="*/ 7 w 117"/>
                    <a:gd name="T105" fmla="*/ 176 h 244"/>
                    <a:gd name="T106" fmla="*/ 8 w 117"/>
                    <a:gd name="T107" fmla="*/ 185 h 244"/>
                    <a:gd name="T108" fmla="*/ 10 w 117"/>
                    <a:gd name="T109" fmla="*/ 204 h 244"/>
                    <a:gd name="T110" fmla="*/ 12 w 117"/>
                    <a:gd name="T111" fmla="*/ 213 h 244"/>
                    <a:gd name="T112" fmla="*/ 14 w 117"/>
                    <a:gd name="T113" fmla="*/ 222 h 244"/>
                    <a:gd name="T114" fmla="*/ 20 w 117"/>
                    <a:gd name="T115" fmla="*/ 241 h 244"/>
                    <a:gd name="T116" fmla="*/ 13 w 117"/>
                    <a:gd name="T117" fmla="*/ 244 h 24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17"/>
                    <a:gd name="T178" fmla="*/ 0 h 244"/>
                    <a:gd name="T179" fmla="*/ 117 w 117"/>
                    <a:gd name="T180" fmla="*/ 244 h 24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17" h="244">
                      <a:moveTo>
                        <a:pt x="13" y="244"/>
                      </a:moveTo>
                      <a:lnTo>
                        <a:pt x="7" y="225"/>
                      </a:lnTo>
                      <a:lnTo>
                        <a:pt x="4" y="215"/>
                      </a:lnTo>
                      <a:lnTo>
                        <a:pt x="2" y="205"/>
                      </a:lnTo>
                      <a:lnTo>
                        <a:pt x="0" y="186"/>
                      </a:lnTo>
                      <a:lnTo>
                        <a:pt x="0" y="176"/>
                      </a:lnTo>
                      <a:lnTo>
                        <a:pt x="0" y="167"/>
                      </a:lnTo>
                      <a:lnTo>
                        <a:pt x="0" y="158"/>
                      </a:lnTo>
                      <a:lnTo>
                        <a:pt x="1" y="148"/>
                      </a:lnTo>
                      <a:lnTo>
                        <a:pt x="2" y="139"/>
                      </a:lnTo>
                      <a:lnTo>
                        <a:pt x="4" y="130"/>
                      </a:lnTo>
                      <a:lnTo>
                        <a:pt x="8" y="113"/>
                      </a:lnTo>
                      <a:lnTo>
                        <a:pt x="11" y="104"/>
                      </a:lnTo>
                      <a:lnTo>
                        <a:pt x="14" y="96"/>
                      </a:lnTo>
                      <a:lnTo>
                        <a:pt x="18" y="88"/>
                      </a:lnTo>
                      <a:lnTo>
                        <a:pt x="22" y="80"/>
                      </a:lnTo>
                      <a:lnTo>
                        <a:pt x="26" y="72"/>
                      </a:lnTo>
                      <a:lnTo>
                        <a:pt x="31" y="64"/>
                      </a:lnTo>
                      <a:lnTo>
                        <a:pt x="41" y="50"/>
                      </a:lnTo>
                      <a:lnTo>
                        <a:pt x="47" y="44"/>
                      </a:lnTo>
                      <a:lnTo>
                        <a:pt x="53" y="38"/>
                      </a:lnTo>
                      <a:lnTo>
                        <a:pt x="60" y="32"/>
                      </a:lnTo>
                      <a:lnTo>
                        <a:pt x="67" y="26"/>
                      </a:lnTo>
                      <a:lnTo>
                        <a:pt x="74" y="21"/>
                      </a:lnTo>
                      <a:lnTo>
                        <a:pt x="81" y="16"/>
                      </a:lnTo>
                      <a:lnTo>
                        <a:pt x="89" y="11"/>
                      </a:lnTo>
                      <a:lnTo>
                        <a:pt x="97" y="7"/>
                      </a:lnTo>
                      <a:lnTo>
                        <a:pt x="105" y="3"/>
                      </a:lnTo>
                      <a:lnTo>
                        <a:pt x="114" y="0"/>
                      </a:lnTo>
                      <a:lnTo>
                        <a:pt x="117" y="8"/>
                      </a:lnTo>
                      <a:lnTo>
                        <a:pt x="108" y="11"/>
                      </a:lnTo>
                      <a:lnTo>
                        <a:pt x="100" y="15"/>
                      </a:lnTo>
                      <a:lnTo>
                        <a:pt x="93" y="18"/>
                      </a:lnTo>
                      <a:lnTo>
                        <a:pt x="85" y="23"/>
                      </a:lnTo>
                      <a:lnTo>
                        <a:pt x="78" y="27"/>
                      </a:lnTo>
                      <a:lnTo>
                        <a:pt x="72" y="32"/>
                      </a:lnTo>
                      <a:lnTo>
                        <a:pt x="65" y="38"/>
                      </a:lnTo>
                      <a:lnTo>
                        <a:pt x="59" y="43"/>
                      </a:lnTo>
                      <a:lnTo>
                        <a:pt x="53" y="49"/>
                      </a:lnTo>
                      <a:lnTo>
                        <a:pt x="48" y="55"/>
                      </a:lnTo>
                      <a:lnTo>
                        <a:pt x="38" y="69"/>
                      </a:lnTo>
                      <a:lnTo>
                        <a:pt x="33" y="76"/>
                      </a:lnTo>
                      <a:lnTo>
                        <a:pt x="29" y="83"/>
                      </a:lnTo>
                      <a:lnTo>
                        <a:pt x="25" y="91"/>
                      </a:lnTo>
                      <a:lnTo>
                        <a:pt x="21" y="99"/>
                      </a:lnTo>
                      <a:lnTo>
                        <a:pt x="19" y="107"/>
                      </a:lnTo>
                      <a:lnTo>
                        <a:pt x="16" y="115"/>
                      </a:lnTo>
                      <a:lnTo>
                        <a:pt x="11" y="132"/>
                      </a:lnTo>
                      <a:lnTo>
                        <a:pt x="10" y="141"/>
                      </a:lnTo>
                      <a:lnTo>
                        <a:pt x="9" y="150"/>
                      </a:lnTo>
                      <a:lnTo>
                        <a:pt x="8" y="158"/>
                      </a:lnTo>
                      <a:lnTo>
                        <a:pt x="7" y="167"/>
                      </a:lnTo>
                      <a:lnTo>
                        <a:pt x="7" y="176"/>
                      </a:lnTo>
                      <a:lnTo>
                        <a:pt x="8" y="185"/>
                      </a:lnTo>
                      <a:lnTo>
                        <a:pt x="10" y="204"/>
                      </a:lnTo>
                      <a:lnTo>
                        <a:pt x="12" y="213"/>
                      </a:lnTo>
                      <a:lnTo>
                        <a:pt x="14" y="222"/>
                      </a:lnTo>
                      <a:lnTo>
                        <a:pt x="20" y="241"/>
                      </a:lnTo>
                      <a:lnTo>
                        <a:pt x="13" y="244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12" name="Freeform 876"/>
                <p:cNvSpPr>
                  <a:spLocks/>
                </p:cNvSpPr>
                <p:nvPr/>
              </p:nvSpPr>
              <p:spPr bwMode="auto">
                <a:xfrm>
                  <a:off x="2220" y="2210"/>
                  <a:ext cx="7" cy="3"/>
                </a:xfrm>
                <a:custGeom>
                  <a:avLst/>
                  <a:gdLst>
                    <a:gd name="T0" fmla="*/ 0 w 7"/>
                    <a:gd name="T1" fmla="*/ 3 h 3"/>
                    <a:gd name="T2" fmla="*/ 7 w 7"/>
                    <a:gd name="T3" fmla="*/ 0 h 3"/>
                    <a:gd name="T4" fmla="*/ 0 w 7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3"/>
                    <a:gd name="T11" fmla="*/ 7 w 7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3">
                      <a:moveTo>
                        <a:pt x="0" y="3"/>
                      </a:moveTo>
                      <a:lnTo>
                        <a:pt x="7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13" name="Freeform 877"/>
                <p:cNvSpPr>
                  <a:spLocks/>
                </p:cNvSpPr>
                <p:nvPr/>
              </p:nvSpPr>
              <p:spPr bwMode="auto">
                <a:xfrm>
                  <a:off x="2321" y="1960"/>
                  <a:ext cx="236" cy="140"/>
                </a:xfrm>
                <a:custGeom>
                  <a:avLst/>
                  <a:gdLst>
                    <a:gd name="T0" fmla="*/ 0 w 236"/>
                    <a:gd name="T1" fmla="*/ 9 h 140"/>
                    <a:gd name="T2" fmla="*/ 9 w 236"/>
                    <a:gd name="T3" fmla="*/ 7 h 140"/>
                    <a:gd name="T4" fmla="*/ 17 w 236"/>
                    <a:gd name="T5" fmla="*/ 4 h 140"/>
                    <a:gd name="T6" fmla="*/ 27 w 236"/>
                    <a:gd name="T7" fmla="*/ 3 h 140"/>
                    <a:gd name="T8" fmla="*/ 35 w 236"/>
                    <a:gd name="T9" fmla="*/ 1 h 140"/>
                    <a:gd name="T10" fmla="*/ 45 w 236"/>
                    <a:gd name="T11" fmla="*/ 1 h 140"/>
                    <a:gd name="T12" fmla="*/ 53 w 236"/>
                    <a:gd name="T13" fmla="*/ 0 h 140"/>
                    <a:gd name="T14" fmla="*/ 62 w 236"/>
                    <a:gd name="T15" fmla="*/ 1 h 140"/>
                    <a:gd name="T16" fmla="*/ 71 w 236"/>
                    <a:gd name="T17" fmla="*/ 1 h 140"/>
                    <a:gd name="T18" fmla="*/ 80 w 236"/>
                    <a:gd name="T19" fmla="*/ 2 h 140"/>
                    <a:gd name="T20" fmla="*/ 89 w 236"/>
                    <a:gd name="T21" fmla="*/ 4 h 140"/>
                    <a:gd name="T22" fmla="*/ 106 w 236"/>
                    <a:gd name="T23" fmla="*/ 9 h 140"/>
                    <a:gd name="T24" fmla="*/ 123 w 236"/>
                    <a:gd name="T25" fmla="*/ 15 h 140"/>
                    <a:gd name="T26" fmla="*/ 131 w 236"/>
                    <a:gd name="T27" fmla="*/ 19 h 140"/>
                    <a:gd name="T28" fmla="*/ 139 w 236"/>
                    <a:gd name="T29" fmla="*/ 23 h 140"/>
                    <a:gd name="T30" fmla="*/ 147 w 236"/>
                    <a:gd name="T31" fmla="*/ 28 h 140"/>
                    <a:gd name="T32" fmla="*/ 155 w 236"/>
                    <a:gd name="T33" fmla="*/ 32 h 140"/>
                    <a:gd name="T34" fmla="*/ 162 w 236"/>
                    <a:gd name="T35" fmla="*/ 38 h 140"/>
                    <a:gd name="T36" fmla="*/ 170 w 236"/>
                    <a:gd name="T37" fmla="*/ 43 h 140"/>
                    <a:gd name="T38" fmla="*/ 177 w 236"/>
                    <a:gd name="T39" fmla="*/ 49 h 140"/>
                    <a:gd name="T40" fmla="*/ 184 w 236"/>
                    <a:gd name="T41" fmla="*/ 56 h 140"/>
                    <a:gd name="T42" fmla="*/ 190 w 236"/>
                    <a:gd name="T43" fmla="*/ 62 h 140"/>
                    <a:gd name="T44" fmla="*/ 197 w 236"/>
                    <a:gd name="T45" fmla="*/ 70 h 140"/>
                    <a:gd name="T46" fmla="*/ 209 w 236"/>
                    <a:gd name="T47" fmla="*/ 85 h 140"/>
                    <a:gd name="T48" fmla="*/ 214 w 236"/>
                    <a:gd name="T49" fmla="*/ 93 h 140"/>
                    <a:gd name="T50" fmla="*/ 219 w 236"/>
                    <a:gd name="T51" fmla="*/ 101 h 140"/>
                    <a:gd name="T52" fmla="*/ 224 w 236"/>
                    <a:gd name="T53" fmla="*/ 110 h 140"/>
                    <a:gd name="T54" fmla="*/ 228 w 236"/>
                    <a:gd name="T55" fmla="*/ 118 h 140"/>
                    <a:gd name="T56" fmla="*/ 233 w 236"/>
                    <a:gd name="T57" fmla="*/ 128 h 140"/>
                    <a:gd name="T58" fmla="*/ 236 w 236"/>
                    <a:gd name="T59" fmla="*/ 137 h 140"/>
                    <a:gd name="T60" fmla="*/ 229 w 236"/>
                    <a:gd name="T61" fmla="*/ 140 h 140"/>
                    <a:gd name="T62" fmla="*/ 225 w 236"/>
                    <a:gd name="T63" fmla="*/ 131 h 140"/>
                    <a:gd name="T64" fmla="*/ 221 w 236"/>
                    <a:gd name="T65" fmla="*/ 122 h 140"/>
                    <a:gd name="T66" fmla="*/ 217 w 236"/>
                    <a:gd name="T67" fmla="*/ 113 h 140"/>
                    <a:gd name="T68" fmla="*/ 212 w 236"/>
                    <a:gd name="T69" fmla="*/ 105 h 140"/>
                    <a:gd name="T70" fmla="*/ 207 w 236"/>
                    <a:gd name="T71" fmla="*/ 97 h 140"/>
                    <a:gd name="T72" fmla="*/ 202 w 236"/>
                    <a:gd name="T73" fmla="*/ 89 h 140"/>
                    <a:gd name="T74" fmla="*/ 190 w 236"/>
                    <a:gd name="T75" fmla="*/ 75 h 140"/>
                    <a:gd name="T76" fmla="*/ 185 w 236"/>
                    <a:gd name="T77" fmla="*/ 68 h 140"/>
                    <a:gd name="T78" fmla="*/ 178 w 236"/>
                    <a:gd name="T79" fmla="*/ 62 h 140"/>
                    <a:gd name="T80" fmla="*/ 172 w 236"/>
                    <a:gd name="T81" fmla="*/ 55 h 140"/>
                    <a:gd name="T82" fmla="*/ 165 w 236"/>
                    <a:gd name="T83" fmla="*/ 50 h 140"/>
                    <a:gd name="T84" fmla="*/ 158 w 236"/>
                    <a:gd name="T85" fmla="*/ 44 h 140"/>
                    <a:gd name="T86" fmla="*/ 150 w 236"/>
                    <a:gd name="T87" fmla="*/ 39 h 140"/>
                    <a:gd name="T88" fmla="*/ 143 w 236"/>
                    <a:gd name="T89" fmla="*/ 34 h 140"/>
                    <a:gd name="T90" fmla="*/ 135 w 236"/>
                    <a:gd name="T91" fmla="*/ 30 h 140"/>
                    <a:gd name="T92" fmla="*/ 128 w 236"/>
                    <a:gd name="T93" fmla="*/ 26 h 140"/>
                    <a:gd name="T94" fmla="*/ 120 w 236"/>
                    <a:gd name="T95" fmla="*/ 22 h 140"/>
                    <a:gd name="T96" fmla="*/ 104 w 236"/>
                    <a:gd name="T97" fmla="*/ 17 h 140"/>
                    <a:gd name="T98" fmla="*/ 87 w 236"/>
                    <a:gd name="T99" fmla="*/ 12 h 140"/>
                    <a:gd name="T100" fmla="*/ 79 w 236"/>
                    <a:gd name="T101" fmla="*/ 10 h 140"/>
                    <a:gd name="T102" fmla="*/ 70 w 236"/>
                    <a:gd name="T103" fmla="*/ 9 h 140"/>
                    <a:gd name="T104" fmla="*/ 62 w 236"/>
                    <a:gd name="T105" fmla="*/ 9 h 140"/>
                    <a:gd name="T106" fmla="*/ 53 w 236"/>
                    <a:gd name="T107" fmla="*/ 8 h 140"/>
                    <a:gd name="T108" fmla="*/ 45 w 236"/>
                    <a:gd name="T109" fmla="*/ 9 h 140"/>
                    <a:gd name="T110" fmla="*/ 36 w 236"/>
                    <a:gd name="T111" fmla="*/ 9 h 140"/>
                    <a:gd name="T112" fmla="*/ 28 w 236"/>
                    <a:gd name="T113" fmla="*/ 11 h 140"/>
                    <a:gd name="T114" fmla="*/ 19 w 236"/>
                    <a:gd name="T115" fmla="*/ 12 h 140"/>
                    <a:gd name="T116" fmla="*/ 11 w 236"/>
                    <a:gd name="T117" fmla="*/ 14 h 140"/>
                    <a:gd name="T118" fmla="*/ 2 w 236"/>
                    <a:gd name="T119" fmla="*/ 17 h 140"/>
                    <a:gd name="T120" fmla="*/ 0 w 236"/>
                    <a:gd name="T121" fmla="*/ 9 h 14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36"/>
                    <a:gd name="T184" fmla="*/ 0 h 140"/>
                    <a:gd name="T185" fmla="*/ 236 w 236"/>
                    <a:gd name="T186" fmla="*/ 140 h 14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36" h="140">
                      <a:moveTo>
                        <a:pt x="0" y="9"/>
                      </a:moveTo>
                      <a:lnTo>
                        <a:pt x="9" y="7"/>
                      </a:lnTo>
                      <a:lnTo>
                        <a:pt x="17" y="4"/>
                      </a:lnTo>
                      <a:lnTo>
                        <a:pt x="27" y="3"/>
                      </a:lnTo>
                      <a:lnTo>
                        <a:pt x="35" y="1"/>
                      </a:lnTo>
                      <a:lnTo>
                        <a:pt x="45" y="1"/>
                      </a:lnTo>
                      <a:lnTo>
                        <a:pt x="53" y="0"/>
                      </a:lnTo>
                      <a:lnTo>
                        <a:pt x="62" y="1"/>
                      </a:lnTo>
                      <a:lnTo>
                        <a:pt x="71" y="1"/>
                      </a:lnTo>
                      <a:lnTo>
                        <a:pt x="80" y="2"/>
                      </a:lnTo>
                      <a:lnTo>
                        <a:pt x="89" y="4"/>
                      </a:lnTo>
                      <a:lnTo>
                        <a:pt x="106" y="9"/>
                      </a:lnTo>
                      <a:lnTo>
                        <a:pt x="123" y="15"/>
                      </a:lnTo>
                      <a:lnTo>
                        <a:pt x="131" y="19"/>
                      </a:lnTo>
                      <a:lnTo>
                        <a:pt x="139" y="23"/>
                      </a:lnTo>
                      <a:lnTo>
                        <a:pt x="147" y="28"/>
                      </a:lnTo>
                      <a:lnTo>
                        <a:pt x="155" y="32"/>
                      </a:lnTo>
                      <a:lnTo>
                        <a:pt x="162" y="38"/>
                      </a:lnTo>
                      <a:lnTo>
                        <a:pt x="170" y="43"/>
                      </a:lnTo>
                      <a:lnTo>
                        <a:pt x="177" y="49"/>
                      </a:lnTo>
                      <a:lnTo>
                        <a:pt x="184" y="56"/>
                      </a:lnTo>
                      <a:lnTo>
                        <a:pt x="190" y="62"/>
                      </a:lnTo>
                      <a:lnTo>
                        <a:pt x="197" y="70"/>
                      </a:lnTo>
                      <a:lnTo>
                        <a:pt x="209" y="85"/>
                      </a:lnTo>
                      <a:lnTo>
                        <a:pt x="214" y="93"/>
                      </a:lnTo>
                      <a:lnTo>
                        <a:pt x="219" y="101"/>
                      </a:lnTo>
                      <a:lnTo>
                        <a:pt x="224" y="110"/>
                      </a:lnTo>
                      <a:lnTo>
                        <a:pt x="228" y="118"/>
                      </a:lnTo>
                      <a:lnTo>
                        <a:pt x="233" y="128"/>
                      </a:lnTo>
                      <a:lnTo>
                        <a:pt x="236" y="137"/>
                      </a:lnTo>
                      <a:lnTo>
                        <a:pt x="229" y="140"/>
                      </a:lnTo>
                      <a:lnTo>
                        <a:pt x="225" y="131"/>
                      </a:lnTo>
                      <a:lnTo>
                        <a:pt x="221" y="122"/>
                      </a:lnTo>
                      <a:lnTo>
                        <a:pt x="217" y="113"/>
                      </a:lnTo>
                      <a:lnTo>
                        <a:pt x="212" y="105"/>
                      </a:lnTo>
                      <a:lnTo>
                        <a:pt x="207" y="97"/>
                      </a:lnTo>
                      <a:lnTo>
                        <a:pt x="202" y="89"/>
                      </a:lnTo>
                      <a:lnTo>
                        <a:pt x="190" y="75"/>
                      </a:lnTo>
                      <a:lnTo>
                        <a:pt x="185" y="68"/>
                      </a:lnTo>
                      <a:lnTo>
                        <a:pt x="178" y="62"/>
                      </a:lnTo>
                      <a:lnTo>
                        <a:pt x="172" y="55"/>
                      </a:lnTo>
                      <a:lnTo>
                        <a:pt x="165" y="50"/>
                      </a:lnTo>
                      <a:lnTo>
                        <a:pt x="158" y="44"/>
                      </a:lnTo>
                      <a:lnTo>
                        <a:pt x="150" y="39"/>
                      </a:lnTo>
                      <a:lnTo>
                        <a:pt x="143" y="34"/>
                      </a:lnTo>
                      <a:lnTo>
                        <a:pt x="135" y="30"/>
                      </a:lnTo>
                      <a:lnTo>
                        <a:pt x="128" y="26"/>
                      </a:lnTo>
                      <a:lnTo>
                        <a:pt x="120" y="22"/>
                      </a:lnTo>
                      <a:lnTo>
                        <a:pt x="104" y="17"/>
                      </a:lnTo>
                      <a:lnTo>
                        <a:pt x="87" y="12"/>
                      </a:lnTo>
                      <a:lnTo>
                        <a:pt x="79" y="10"/>
                      </a:lnTo>
                      <a:lnTo>
                        <a:pt x="70" y="9"/>
                      </a:lnTo>
                      <a:lnTo>
                        <a:pt x="62" y="9"/>
                      </a:lnTo>
                      <a:lnTo>
                        <a:pt x="53" y="8"/>
                      </a:lnTo>
                      <a:lnTo>
                        <a:pt x="45" y="9"/>
                      </a:lnTo>
                      <a:lnTo>
                        <a:pt x="36" y="9"/>
                      </a:lnTo>
                      <a:lnTo>
                        <a:pt x="28" y="11"/>
                      </a:lnTo>
                      <a:lnTo>
                        <a:pt x="19" y="12"/>
                      </a:lnTo>
                      <a:lnTo>
                        <a:pt x="11" y="14"/>
                      </a:lnTo>
                      <a:lnTo>
                        <a:pt x="2" y="17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14" name="Freeform 878"/>
                <p:cNvSpPr>
                  <a:spLocks/>
                </p:cNvSpPr>
                <p:nvPr/>
              </p:nvSpPr>
              <p:spPr bwMode="auto">
                <a:xfrm>
                  <a:off x="2318" y="1969"/>
                  <a:ext cx="6" cy="8"/>
                </a:xfrm>
                <a:custGeom>
                  <a:avLst/>
                  <a:gdLst>
                    <a:gd name="T0" fmla="*/ 3 w 6"/>
                    <a:gd name="T1" fmla="*/ 0 h 8"/>
                    <a:gd name="T2" fmla="*/ 0 w 6"/>
                    <a:gd name="T3" fmla="*/ 1 h 8"/>
                    <a:gd name="T4" fmla="*/ 3 w 6"/>
                    <a:gd name="T5" fmla="*/ 0 h 8"/>
                    <a:gd name="T6" fmla="*/ 5 w 6"/>
                    <a:gd name="T7" fmla="*/ 8 h 8"/>
                    <a:gd name="T8" fmla="*/ 6 w 6"/>
                    <a:gd name="T9" fmla="*/ 8 h 8"/>
                    <a:gd name="T10" fmla="*/ 3 w 6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8"/>
                    <a:gd name="T20" fmla="*/ 6 w 6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8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5" y="8"/>
                      </a:lnTo>
                      <a:lnTo>
                        <a:pt x="6" y="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15" name="Freeform 879"/>
                <p:cNvSpPr>
                  <a:spLocks/>
                </p:cNvSpPr>
                <p:nvPr/>
              </p:nvSpPr>
              <p:spPr bwMode="auto">
                <a:xfrm>
                  <a:off x="2549" y="2097"/>
                  <a:ext cx="8" cy="3"/>
                </a:xfrm>
                <a:custGeom>
                  <a:avLst/>
                  <a:gdLst>
                    <a:gd name="T0" fmla="*/ 8 w 8"/>
                    <a:gd name="T1" fmla="*/ 0 h 3"/>
                    <a:gd name="T2" fmla="*/ 0 w 8"/>
                    <a:gd name="T3" fmla="*/ 3 h 3"/>
                    <a:gd name="T4" fmla="*/ 1 w 8"/>
                    <a:gd name="T5" fmla="*/ 3 h 3"/>
                    <a:gd name="T6" fmla="*/ 8 w 8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3"/>
                    <a:gd name="T14" fmla="*/ 8 w 8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3">
                      <a:moveTo>
                        <a:pt x="8" y="0"/>
                      </a:move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16" name="Freeform 880"/>
                <p:cNvSpPr>
                  <a:spLocks/>
                </p:cNvSpPr>
                <p:nvPr/>
              </p:nvSpPr>
              <p:spPr bwMode="auto">
                <a:xfrm>
                  <a:off x="2412" y="2254"/>
                  <a:ext cx="32" cy="36"/>
                </a:xfrm>
                <a:custGeom>
                  <a:avLst/>
                  <a:gdLst>
                    <a:gd name="T0" fmla="*/ 3 w 32"/>
                    <a:gd name="T1" fmla="*/ 34 h 36"/>
                    <a:gd name="T2" fmla="*/ 2 w 32"/>
                    <a:gd name="T3" fmla="*/ 32 h 36"/>
                    <a:gd name="T4" fmla="*/ 0 w 32"/>
                    <a:gd name="T5" fmla="*/ 29 h 36"/>
                    <a:gd name="T6" fmla="*/ 0 w 32"/>
                    <a:gd name="T7" fmla="*/ 26 h 36"/>
                    <a:gd name="T8" fmla="*/ 0 w 32"/>
                    <a:gd name="T9" fmla="*/ 23 h 36"/>
                    <a:gd name="T10" fmla="*/ 0 w 32"/>
                    <a:gd name="T11" fmla="*/ 20 h 36"/>
                    <a:gd name="T12" fmla="*/ 1 w 32"/>
                    <a:gd name="T13" fmla="*/ 16 h 36"/>
                    <a:gd name="T14" fmla="*/ 3 w 32"/>
                    <a:gd name="T15" fmla="*/ 13 h 36"/>
                    <a:gd name="T16" fmla="*/ 5 w 32"/>
                    <a:gd name="T17" fmla="*/ 10 h 36"/>
                    <a:gd name="T18" fmla="*/ 8 w 32"/>
                    <a:gd name="T19" fmla="*/ 7 h 36"/>
                    <a:gd name="T20" fmla="*/ 11 w 32"/>
                    <a:gd name="T21" fmla="*/ 4 h 36"/>
                    <a:gd name="T22" fmla="*/ 14 w 32"/>
                    <a:gd name="T23" fmla="*/ 2 h 36"/>
                    <a:gd name="T24" fmla="*/ 17 w 32"/>
                    <a:gd name="T25" fmla="*/ 1 h 36"/>
                    <a:gd name="T26" fmla="*/ 20 w 32"/>
                    <a:gd name="T27" fmla="*/ 0 h 36"/>
                    <a:gd name="T28" fmla="*/ 23 w 32"/>
                    <a:gd name="T29" fmla="*/ 0 h 36"/>
                    <a:gd name="T30" fmla="*/ 26 w 32"/>
                    <a:gd name="T31" fmla="*/ 1 h 36"/>
                    <a:gd name="T32" fmla="*/ 28 w 32"/>
                    <a:gd name="T33" fmla="*/ 2 h 36"/>
                    <a:gd name="T34" fmla="*/ 30 w 32"/>
                    <a:gd name="T35" fmla="*/ 4 h 36"/>
                    <a:gd name="T36" fmla="*/ 31 w 32"/>
                    <a:gd name="T37" fmla="*/ 7 h 36"/>
                    <a:gd name="T38" fmla="*/ 32 w 32"/>
                    <a:gd name="T39" fmla="*/ 10 h 36"/>
                    <a:gd name="T40" fmla="*/ 32 w 32"/>
                    <a:gd name="T41" fmla="*/ 13 h 36"/>
                    <a:gd name="T42" fmla="*/ 31 w 32"/>
                    <a:gd name="T43" fmla="*/ 17 h 36"/>
                    <a:gd name="T44" fmla="*/ 30 w 32"/>
                    <a:gd name="T45" fmla="*/ 20 h 36"/>
                    <a:gd name="T46" fmla="*/ 28 w 32"/>
                    <a:gd name="T47" fmla="*/ 23 h 36"/>
                    <a:gd name="T48" fmla="*/ 26 w 32"/>
                    <a:gd name="T49" fmla="*/ 27 h 36"/>
                    <a:gd name="T50" fmla="*/ 23 w 32"/>
                    <a:gd name="T51" fmla="*/ 30 h 36"/>
                    <a:gd name="T52" fmla="*/ 21 w 32"/>
                    <a:gd name="T53" fmla="*/ 32 h 36"/>
                    <a:gd name="T54" fmla="*/ 17 w 32"/>
                    <a:gd name="T55" fmla="*/ 34 h 36"/>
                    <a:gd name="T56" fmla="*/ 14 w 32"/>
                    <a:gd name="T57" fmla="*/ 35 h 36"/>
                    <a:gd name="T58" fmla="*/ 11 w 32"/>
                    <a:gd name="T59" fmla="*/ 36 h 36"/>
                    <a:gd name="T60" fmla="*/ 8 w 32"/>
                    <a:gd name="T61" fmla="*/ 36 h 36"/>
                    <a:gd name="T62" fmla="*/ 6 w 32"/>
                    <a:gd name="T63" fmla="*/ 35 h 36"/>
                    <a:gd name="T64" fmla="*/ 3 w 32"/>
                    <a:gd name="T65" fmla="*/ 34 h 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2"/>
                    <a:gd name="T100" fmla="*/ 0 h 36"/>
                    <a:gd name="T101" fmla="*/ 32 w 32"/>
                    <a:gd name="T102" fmla="*/ 36 h 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2" h="36">
                      <a:moveTo>
                        <a:pt x="3" y="34"/>
                      </a:moveTo>
                      <a:lnTo>
                        <a:pt x="2" y="32"/>
                      </a:lnTo>
                      <a:lnTo>
                        <a:pt x="0" y="29"/>
                      </a:lnTo>
                      <a:lnTo>
                        <a:pt x="0" y="26"/>
                      </a:lnTo>
                      <a:lnTo>
                        <a:pt x="0" y="23"/>
                      </a:lnTo>
                      <a:lnTo>
                        <a:pt x="0" y="20"/>
                      </a:lnTo>
                      <a:lnTo>
                        <a:pt x="1" y="16"/>
                      </a:lnTo>
                      <a:lnTo>
                        <a:pt x="3" y="13"/>
                      </a:lnTo>
                      <a:lnTo>
                        <a:pt x="5" y="10"/>
                      </a:lnTo>
                      <a:lnTo>
                        <a:pt x="8" y="7"/>
                      </a:lnTo>
                      <a:lnTo>
                        <a:pt x="11" y="4"/>
                      </a:lnTo>
                      <a:lnTo>
                        <a:pt x="14" y="2"/>
                      </a:lnTo>
                      <a:lnTo>
                        <a:pt x="17" y="1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6" y="1"/>
                      </a:lnTo>
                      <a:lnTo>
                        <a:pt x="28" y="2"/>
                      </a:lnTo>
                      <a:lnTo>
                        <a:pt x="30" y="4"/>
                      </a:lnTo>
                      <a:lnTo>
                        <a:pt x="31" y="7"/>
                      </a:lnTo>
                      <a:lnTo>
                        <a:pt x="32" y="10"/>
                      </a:lnTo>
                      <a:lnTo>
                        <a:pt x="32" y="13"/>
                      </a:lnTo>
                      <a:lnTo>
                        <a:pt x="31" y="17"/>
                      </a:lnTo>
                      <a:lnTo>
                        <a:pt x="30" y="20"/>
                      </a:lnTo>
                      <a:lnTo>
                        <a:pt x="28" y="23"/>
                      </a:lnTo>
                      <a:lnTo>
                        <a:pt x="26" y="27"/>
                      </a:lnTo>
                      <a:lnTo>
                        <a:pt x="23" y="30"/>
                      </a:lnTo>
                      <a:lnTo>
                        <a:pt x="21" y="32"/>
                      </a:lnTo>
                      <a:lnTo>
                        <a:pt x="17" y="34"/>
                      </a:lnTo>
                      <a:lnTo>
                        <a:pt x="14" y="35"/>
                      </a:lnTo>
                      <a:lnTo>
                        <a:pt x="11" y="36"/>
                      </a:lnTo>
                      <a:lnTo>
                        <a:pt x="8" y="36"/>
                      </a:lnTo>
                      <a:lnTo>
                        <a:pt x="6" y="35"/>
                      </a:lnTo>
                      <a:lnTo>
                        <a:pt x="3" y="34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17" name="Freeform 881"/>
                <p:cNvSpPr>
                  <a:spLocks/>
                </p:cNvSpPr>
                <p:nvPr/>
              </p:nvSpPr>
              <p:spPr bwMode="auto">
                <a:xfrm>
                  <a:off x="2408" y="2261"/>
                  <a:ext cx="13" cy="30"/>
                </a:xfrm>
                <a:custGeom>
                  <a:avLst/>
                  <a:gdLst>
                    <a:gd name="T0" fmla="*/ 4 w 13"/>
                    <a:gd name="T1" fmla="*/ 30 h 30"/>
                    <a:gd name="T2" fmla="*/ 2 w 13"/>
                    <a:gd name="T3" fmla="*/ 27 h 30"/>
                    <a:gd name="T4" fmla="*/ 1 w 13"/>
                    <a:gd name="T5" fmla="*/ 24 h 30"/>
                    <a:gd name="T6" fmla="*/ 0 w 13"/>
                    <a:gd name="T7" fmla="*/ 20 h 30"/>
                    <a:gd name="T8" fmla="*/ 0 w 13"/>
                    <a:gd name="T9" fmla="*/ 16 h 30"/>
                    <a:gd name="T10" fmla="*/ 0 w 13"/>
                    <a:gd name="T11" fmla="*/ 12 h 30"/>
                    <a:gd name="T12" fmla="*/ 2 w 13"/>
                    <a:gd name="T13" fmla="*/ 8 h 30"/>
                    <a:gd name="T14" fmla="*/ 4 w 13"/>
                    <a:gd name="T15" fmla="*/ 4 h 30"/>
                    <a:gd name="T16" fmla="*/ 6 w 13"/>
                    <a:gd name="T17" fmla="*/ 0 h 30"/>
                    <a:gd name="T18" fmla="*/ 13 w 13"/>
                    <a:gd name="T19" fmla="*/ 5 h 30"/>
                    <a:gd name="T20" fmla="*/ 10 w 13"/>
                    <a:gd name="T21" fmla="*/ 8 h 30"/>
                    <a:gd name="T22" fmla="*/ 9 w 13"/>
                    <a:gd name="T23" fmla="*/ 11 h 30"/>
                    <a:gd name="T24" fmla="*/ 8 w 13"/>
                    <a:gd name="T25" fmla="*/ 14 h 30"/>
                    <a:gd name="T26" fmla="*/ 7 w 13"/>
                    <a:gd name="T27" fmla="*/ 17 h 30"/>
                    <a:gd name="T28" fmla="*/ 8 w 13"/>
                    <a:gd name="T29" fmla="*/ 19 h 30"/>
                    <a:gd name="T30" fmla="*/ 8 w 13"/>
                    <a:gd name="T31" fmla="*/ 21 h 30"/>
                    <a:gd name="T32" fmla="*/ 9 w 13"/>
                    <a:gd name="T33" fmla="*/ 23 h 30"/>
                    <a:gd name="T34" fmla="*/ 10 w 13"/>
                    <a:gd name="T35" fmla="*/ 24 h 30"/>
                    <a:gd name="T36" fmla="*/ 4 w 13"/>
                    <a:gd name="T37" fmla="*/ 30 h 3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"/>
                    <a:gd name="T58" fmla="*/ 0 h 30"/>
                    <a:gd name="T59" fmla="*/ 13 w 13"/>
                    <a:gd name="T60" fmla="*/ 30 h 3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" h="30">
                      <a:moveTo>
                        <a:pt x="4" y="30"/>
                      </a:moveTo>
                      <a:lnTo>
                        <a:pt x="2" y="27"/>
                      </a:lnTo>
                      <a:lnTo>
                        <a:pt x="1" y="24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2" y="8"/>
                      </a:lnTo>
                      <a:lnTo>
                        <a:pt x="4" y="4"/>
                      </a:lnTo>
                      <a:lnTo>
                        <a:pt x="6" y="0"/>
                      </a:lnTo>
                      <a:lnTo>
                        <a:pt x="13" y="5"/>
                      </a:lnTo>
                      <a:lnTo>
                        <a:pt x="10" y="8"/>
                      </a:lnTo>
                      <a:lnTo>
                        <a:pt x="9" y="11"/>
                      </a:lnTo>
                      <a:lnTo>
                        <a:pt x="8" y="14"/>
                      </a:lnTo>
                      <a:lnTo>
                        <a:pt x="7" y="17"/>
                      </a:lnTo>
                      <a:lnTo>
                        <a:pt x="8" y="19"/>
                      </a:lnTo>
                      <a:lnTo>
                        <a:pt x="8" y="21"/>
                      </a:lnTo>
                      <a:lnTo>
                        <a:pt x="9" y="23"/>
                      </a:lnTo>
                      <a:lnTo>
                        <a:pt x="10" y="24"/>
                      </a:lnTo>
                      <a:lnTo>
                        <a:pt x="4" y="3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18" name="Freeform 882"/>
                <p:cNvSpPr>
                  <a:spLocks/>
                </p:cNvSpPr>
                <p:nvPr/>
              </p:nvSpPr>
              <p:spPr bwMode="auto">
                <a:xfrm>
                  <a:off x="2414" y="2250"/>
                  <a:ext cx="28" cy="16"/>
                </a:xfrm>
                <a:custGeom>
                  <a:avLst/>
                  <a:gdLst>
                    <a:gd name="T0" fmla="*/ 0 w 28"/>
                    <a:gd name="T1" fmla="*/ 11 h 16"/>
                    <a:gd name="T2" fmla="*/ 3 w 28"/>
                    <a:gd name="T3" fmla="*/ 8 h 16"/>
                    <a:gd name="T4" fmla="*/ 7 w 28"/>
                    <a:gd name="T5" fmla="*/ 5 h 16"/>
                    <a:gd name="T6" fmla="*/ 10 w 28"/>
                    <a:gd name="T7" fmla="*/ 3 h 16"/>
                    <a:gd name="T8" fmla="*/ 14 w 28"/>
                    <a:gd name="T9" fmla="*/ 1 h 16"/>
                    <a:gd name="T10" fmla="*/ 18 w 28"/>
                    <a:gd name="T11" fmla="*/ 0 h 16"/>
                    <a:gd name="T12" fmla="*/ 22 w 28"/>
                    <a:gd name="T13" fmla="*/ 0 h 16"/>
                    <a:gd name="T14" fmla="*/ 25 w 28"/>
                    <a:gd name="T15" fmla="*/ 1 h 16"/>
                    <a:gd name="T16" fmla="*/ 28 w 28"/>
                    <a:gd name="T17" fmla="*/ 3 h 16"/>
                    <a:gd name="T18" fmla="*/ 24 w 28"/>
                    <a:gd name="T19" fmla="*/ 10 h 16"/>
                    <a:gd name="T20" fmla="*/ 22 w 28"/>
                    <a:gd name="T21" fmla="*/ 9 h 16"/>
                    <a:gd name="T22" fmla="*/ 21 w 28"/>
                    <a:gd name="T23" fmla="*/ 8 h 16"/>
                    <a:gd name="T24" fmla="*/ 19 w 28"/>
                    <a:gd name="T25" fmla="*/ 8 h 16"/>
                    <a:gd name="T26" fmla="*/ 16 w 28"/>
                    <a:gd name="T27" fmla="*/ 9 h 16"/>
                    <a:gd name="T28" fmla="*/ 14 w 28"/>
                    <a:gd name="T29" fmla="*/ 10 h 16"/>
                    <a:gd name="T30" fmla="*/ 11 w 28"/>
                    <a:gd name="T31" fmla="*/ 11 h 16"/>
                    <a:gd name="T32" fmla="*/ 9 w 28"/>
                    <a:gd name="T33" fmla="*/ 14 h 16"/>
                    <a:gd name="T34" fmla="*/ 6 w 28"/>
                    <a:gd name="T35" fmla="*/ 16 h 16"/>
                    <a:gd name="T36" fmla="*/ 0 w 28"/>
                    <a:gd name="T37" fmla="*/ 11 h 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8"/>
                    <a:gd name="T58" fmla="*/ 0 h 16"/>
                    <a:gd name="T59" fmla="*/ 28 w 28"/>
                    <a:gd name="T60" fmla="*/ 16 h 1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8" h="16">
                      <a:moveTo>
                        <a:pt x="0" y="11"/>
                      </a:moveTo>
                      <a:lnTo>
                        <a:pt x="3" y="8"/>
                      </a:lnTo>
                      <a:lnTo>
                        <a:pt x="7" y="5"/>
                      </a:lnTo>
                      <a:lnTo>
                        <a:pt x="10" y="3"/>
                      </a:lnTo>
                      <a:lnTo>
                        <a:pt x="14" y="1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5" y="1"/>
                      </a:lnTo>
                      <a:lnTo>
                        <a:pt x="28" y="3"/>
                      </a:lnTo>
                      <a:lnTo>
                        <a:pt x="24" y="10"/>
                      </a:lnTo>
                      <a:lnTo>
                        <a:pt x="22" y="9"/>
                      </a:lnTo>
                      <a:lnTo>
                        <a:pt x="21" y="8"/>
                      </a:lnTo>
                      <a:lnTo>
                        <a:pt x="19" y="8"/>
                      </a:lnTo>
                      <a:lnTo>
                        <a:pt x="16" y="9"/>
                      </a:lnTo>
                      <a:lnTo>
                        <a:pt x="14" y="10"/>
                      </a:lnTo>
                      <a:lnTo>
                        <a:pt x="11" y="11"/>
                      </a:lnTo>
                      <a:lnTo>
                        <a:pt x="9" y="14"/>
                      </a:lnTo>
                      <a:lnTo>
                        <a:pt x="6" y="16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19" name="Freeform 883"/>
                <p:cNvSpPr>
                  <a:spLocks/>
                </p:cNvSpPr>
                <p:nvPr/>
              </p:nvSpPr>
              <p:spPr bwMode="auto">
                <a:xfrm>
                  <a:off x="2414" y="2260"/>
                  <a:ext cx="7" cy="6"/>
                </a:xfrm>
                <a:custGeom>
                  <a:avLst/>
                  <a:gdLst>
                    <a:gd name="T0" fmla="*/ 0 w 7"/>
                    <a:gd name="T1" fmla="*/ 1 h 6"/>
                    <a:gd name="T2" fmla="*/ 1 w 7"/>
                    <a:gd name="T3" fmla="*/ 0 h 6"/>
                    <a:gd name="T4" fmla="*/ 0 w 7"/>
                    <a:gd name="T5" fmla="*/ 1 h 6"/>
                    <a:gd name="T6" fmla="*/ 6 w 7"/>
                    <a:gd name="T7" fmla="*/ 6 h 6"/>
                    <a:gd name="T8" fmla="*/ 7 w 7"/>
                    <a:gd name="T9" fmla="*/ 6 h 6"/>
                    <a:gd name="T10" fmla="*/ 0 w 7"/>
                    <a:gd name="T11" fmla="*/ 1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6"/>
                    <a:gd name="T20" fmla="*/ 7 w 7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6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6" y="6"/>
                      </a:lnTo>
                      <a:lnTo>
                        <a:pt x="7" y="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20" name="Freeform 884"/>
                <p:cNvSpPr>
                  <a:spLocks/>
                </p:cNvSpPr>
                <p:nvPr/>
              </p:nvSpPr>
              <p:spPr bwMode="auto">
                <a:xfrm>
                  <a:off x="2435" y="2254"/>
                  <a:ext cx="13" cy="29"/>
                </a:xfrm>
                <a:custGeom>
                  <a:avLst/>
                  <a:gdLst>
                    <a:gd name="T0" fmla="*/ 8 w 13"/>
                    <a:gd name="T1" fmla="*/ 0 h 29"/>
                    <a:gd name="T2" fmla="*/ 10 w 13"/>
                    <a:gd name="T3" fmla="*/ 2 h 29"/>
                    <a:gd name="T4" fmla="*/ 12 w 13"/>
                    <a:gd name="T5" fmla="*/ 6 h 29"/>
                    <a:gd name="T6" fmla="*/ 13 w 13"/>
                    <a:gd name="T7" fmla="*/ 10 h 29"/>
                    <a:gd name="T8" fmla="*/ 13 w 13"/>
                    <a:gd name="T9" fmla="*/ 13 h 29"/>
                    <a:gd name="T10" fmla="*/ 12 w 13"/>
                    <a:gd name="T11" fmla="*/ 18 h 29"/>
                    <a:gd name="T12" fmla="*/ 11 w 13"/>
                    <a:gd name="T13" fmla="*/ 21 h 29"/>
                    <a:gd name="T14" fmla="*/ 9 w 13"/>
                    <a:gd name="T15" fmla="*/ 25 h 29"/>
                    <a:gd name="T16" fmla="*/ 6 w 13"/>
                    <a:gd name="T17" fmla="*/ 29 h 29"/>
                    <a:gd name="T18" fmla="*/ 0 w 13"/>
                    <a:gd name="T19" fmla="*/ 25 h 29"/>
                    <a:gd name="T20" fmla="*/ 2 w 13"/>
                    <a:gd name="T21" fmla="*/ 21 h 29"/>
                    <a:gd name="T22" fmla="*/ 3 w 13"/>
                    <a:gd name="T23" fmla="*/ 19 h 29"/>
                    <a:gd name="T24" fmla="*/ 4 w 13"/>
                    <a:gd name="T25" fmla="*/ 16 h 29"/>
                    <a:gd name="T26" fmla="*/ 5 w 13"/>
                    <a:gd name="T27" fmla="*/ 13 h 29"/>
                    <a:gd name="T28" fmla="*/ 5 w 13"/>
                    <a:gd name="T29" fmla="*/ 10 h 29"/>
                    <a:gd name="T30" fmla="*/ 5 w 13"/>
                    <a:gd name="T31" fmla="*/ 8 h 29"/>
                    <a:gd name="T32" fmla="*/ 4 w 13"/>
                    <a:gd name="T33" fmla="*/ 7 h 29"/>
                    <a:gd name="T34" fmla="*/ 2 w 13"/>
                    <a:gd name="T35" fmla="*/ 5 h 29"/>
                    <a:gd name="T36" fmla="*/ 8 w 13"/>
                    <a:gd name="T37" fmla="*/ 0 h 2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"/>
                    <a:gd name="T58" fmla="*/ 0 h 29"/>
                    <a:gd name="T59" fmla="*/ 13 w 13"/>
                    <a:gd name="T60" fmla="*/ 29 h 2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" h="29">
                      <a:moveTo>
                        <a:pt x="8" y="0"/>
                      </a:moveTo>
                      <a:lnTo>
                        <a:pt x="10" y="2"/>
                      </a:lnTo>
                      <a:lnTo>
                        <a:pt x="12" y="6"/>
                      </a:lnTo>
                      <a:lnTo>
                        <a:pt x="13" y="10"/>
                      </a:lnTo>
                      <a:lnTo>
                        <a:pt x="13" y="13"/>
                      </a:lnTo>
                      <a:lnTo>
                        <a:pt x="12" y="18"/>
                      </a:lnTo>
                      <a:lnTo>
                        <a:pt x="11" y="21"/>
                      </a:lnTo>
                      <a:lnTo>
                        <a:pt x="9" y="25"/>
                      </a:lnTo>
                      <a:lnTo>
                        <a:pt x="6" y="29"/>
                      </a:lnTo>
                      <a:lnTo>
                        <a:pt x="0" y="25"/>
                      </a:lnTo>
                      <a:lnTo>
                        <a:pt x="2" y="21"/>
                      </a:lnTo>
                      <a:lnTo>
                        <a:pt x="3" y="19"/>
                      </a:lnTo>
                      <a:lnTo>
                        <a:pt x="4" y="16"/>
                      </a:lnTo>
                      <a:lnTo>
                        <a:pt x="5" y="13"/>
                      </a:lnTo>
                      <a:lnTo>
                        <a:pt x="5" y="10"/>
                      </a:lnTo>
                      <a:lnTo>
                        <a:pt x="5" y="8"/>
                      </a:lnTo>
                      <a:lnTo>
                        <a:pt x="4" y="7"/>
                      </a:lnTo>
                      <a:lnTo>
                        <a:pt x="2" y="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21" name="Freeform 885"/>
                <p:cNvSpPr>
                  <a:spLocks/>
                </p:cNvSpPr>
                <p:nvPr/>
              </p:nvSpPr>
              <p:spPr bwMode="auto">
                <a:xfrm>
                  <a:off x="2437" y="2253"/>
                  <a:ext cx="6" cy="7"/>
                </a:xfrm>
                <a:custGeom>
                  <a:avLst/>
                  <a:gdLst>
                    <a:gd name="T0" fmla="*/ 5 w 6"/>
                    <a:gd name="T1" fmla="*/ 0 h 7"/>
                    <a:gd name="T2" fmla="*/ 6 w 6"/>
                    <a:gd name="T3" fmla="*/ 1 h 7"/>
                    <a:gd name="T4" fmla="*/ 0 w 6"/>
                    <a:gd name="T5" fmla="*/ 6 h 7"/>
                    <a:gd name="T6" fmla="*/ 1 w 6"/>
                    <a:gd name="T7" fmla="*/ 7 h 7"/>
                    <a:gd name="T8" fmla="*/ 5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5" y="0"/>
                      </a:moveTo>
                      <a:lnTo>
                        <a:pt x="6" y="1"/>
                      </a:ln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22" name="Freeform 886"/>
                <p:cNvSpPr>
                  <a:spLocks/>
                </p:cNvSpPr>
                <p:nvPr/>
              </p:nvSpPr>
              <p:spPr bwMode="auto">
                <a:xfrm>
                  <a:off x="2413" y="2278"/>
                  <a:ext cx="28" cy="16"/>
                </a:xfrm>
                <a:custGeom>
                  <a:avLst/>
                  <a:gdLst>
                    <a:gd name="T0" fmla="*/ 28 w 28"/>
                    <a:gd name="T1" fmla="*/ 6 h 16"/>
                    <a:gd name="T2" fmla="*/ 25 w 28"/>
                    <a:gd name="T3" fmla="*/ 9 h 16"/>
                    <a:gd name="T4" fmla="*/ 22 w 28"/>
                    <a:gd name="T5" fmla="*/ 12 h 16"/>
                    <a:gd name="T6" fmla="*/ 18 w 28"/>
                    <a:gd name="T7" fmla="*/ 14 h 16"/>
                    <a:gd name="T8" fmla="*/ 15 w 28"/>
                    <a:gd name="T9" fmla="*/ 15 h 16"/>
                    <a:gd name="T10" fmla="*/ 11 w 28"/>
                    <a:gd name="T11" fmla="*/ 16 h 16"/>
                    <a:gd name="T12" fmla="*/ 7 w 28"/>
                    <a:gd name="T13" fmla="*/ 16 h 16"/>
                    <a:gd name="T14" fmla="*/ 3 w 28"/>
                    <a:gd name="T15" fmla="*/ 15 h 16"/>
                    <a:gd name="T16" fmla="*/ 0 w 28"/>
                    <a:gd name="T17" fmla="*/ 13 h 16"/>
                    <a:gd name="T18" fmla="*/ 4 w 28"/>
                    <a:gd name="T19" fmla="*/ 7 h 16"/>
                    <a:gd name="T20" fmla="*/ 6 w 28"/>
                    <a:gd name="T21" fmla="*/ 8 h 16"/>
                    <a:gd name="T22" fmla="*/ 8 w 28"/>
                    <a:gd name="T23" fmla="*/ 8 h 16"/>
                    <a:gd name="T24" fmla="*/ 10 w 28"/>
                    <a:gd name="T25" fmla="*/ 8 h 16"/>
                    <a:gd name="T26" fmla="*/ 12 w 28"/>
                    <a:gd name="T27" fmla="*/ 8 h 16"/>
                    <a:gd name="T28" fmla="*/ 14 w 28"/>
                    <a:gd name="T29" fmla="*/ 7 h 16"/>
                    <a:gd name="T30" fmla="*/ 17 w 28"/>
                    <a:gd name="T31" fmla="*/ 5 h 16"/>
                    <a:gd name="T32" fmla="*/ 20 w 28"/>
                    <a:gd name="T33" fmla="*/ 3 h 16"/>
                    <a:gd name="T34" fmla="*/ 22 w 28"/>
                    <a:gd name="T35" fmla="*/ 0 h 16"/>
                    <a:gd name="T36" fmla="*/ 28 w 28"/>
                    <a:gd name="T37" fmla="*/ 6 h 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8"/>
                    <a:gd name="T58" fmla="*/ 0 h 16"/>
                    <a:gd name="T59" fmla="*/ 28 w 28"/>
                    <a:gd name="T60" fmla="*/ 16 h 1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8" h="16">
                      <a:moveTo>
                        <a:pt x="28" y="6"/>
                      </a:moveTo>
                      <a:lnTo>
                        <a:pt x="25" y="9"/>
                      </a:lnTo>
                      <a:lnTo>
                        <a:pt x="22" y="12"/>
                      </a:lnTo>
                      <a:lnTo>
                        <a:pt x="18" y="14"/>
                      </a:lnTo>
                      <a:lnTo>
                        <a:pt x="15" y="15"/>
                      </a:lnTo>
                      <a:lnTo>
                        <a:pt x="11" y="16"/>
                      </a:lnTo>
                      <a:lnTo>
                        <a:pt x="7" y="16"/>
                      </a:lnTo>
                      <a:lnTo>
                        <a:pt x="3" y="15"/>
                      </a:lnTo>
                      <a:lnTo>
                        <a:pt x="0" y="13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8" y="8"/>
                      </a:lnTo>
                      <a:lnTo>
                        <a:pt x="10" y="8"/>
                      </a:lnTo>
                      <a:lnTo>
                        <a:pt x="12" y="8"/>
                      </a:lnTo>
                      <a:lnTo>
                        <a:pt x="14" y="7"/>
                      </a:lnTo>
                      <a:lnTo>
                        <a:pt x="17" y="5"/>
                      </a:lnTo>
                      <a:lnTo>
                        <a:pt x="20" y="3"/>
                      </a:lnTo>
                      <a:lnTo>
                        <a:pt x="22" y="0"/>
                      </a:lnTo>
                      <a:lnTo>
                        <a:pt x="28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23" name="Freeform 887"/>
                <p:cNvSpPr>
                  <a:spLocks/>
                </p:cNvSpPr>
                <p:nvPr/>
              </p:nvSpPr>
              <p:spPr bwMode="auto">
                <a:xfrm>
                  <a:off x="2435" y="2278"/>
                  <a:ext cx="6" cy="6"/>
                </a:xfrm>
                <a:custGeom>
                  <a:avLst/>
                  <a:gdLst>
                    <a:gd name="T0" fmla="*/ 6 w 6"/>
                    <a:gd name="T1" fmla="*/ 5 h 6"/>
                    <a:gd name="T2" fmla="*/ 6 w 6"/>
                    <a:gd name="T3" fmla="*/ 6 h 6"/>
                    <a:gd name="T4" fmla="*/ 0 w 6"/>
                    <a:gd name="T5" fmla="*/ 0 h 6"/>
                    <a:gd name="T6" fmla="*/ 0 w 6"/>
                    <a:gd name="T7" fmla="*/ 1 h 6"/>
                    <a:gd name="T8" fmla="*/ 6 w 6"/>
                    <a:gd name="T9" fmla="*/ 5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6"/>
                    <a:gd name="T17" fmla="*/ 6 w 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6">
                      <a:moveTo>
                        <a:pt x="6" y="5"/>
                      </a:move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24" name="Freeform 888"/>
                <p:cNvSpPr>
                  <a:spLocks/>
                </p:cNvSpPr>
                <p:nvPr/>
              </p:nvSpPr>
              <p:spPr bwMode="auto">
                <a:xfrm>
                  <a:off x="2412" y="2285"/>
                  <a:ext cx="6" cy="6"/>
                </a:xfrm>
                <a:custGeom>
                  <a:avLst/>
                  <a:gdLst>
                    <a:gd name="T0" fmla="*/ 1 w 6"/>
                    <a:gd name="T1" fmla="*/ 6 h 6"/>
                    <a:gd name="T2" fmla="*/ 0 w 6"/>
                    <a:gd name="T3" fmla="*/ 6 h 6"/>
                    <a:gd name="T4" fmla="*/ 6 w 6"/>
                    <a:gd name="T5" fmla="*/ 0 h 6"/>
                    <a:gd name="T6" fmla="*/ 5 w 6"/>
                    <a:gd name="T7" fmla="*/ 0 h 6"/>
                    <a:gd name="T8" fmla="*/ 1 w 6"/>
                    <a:gd name="T9" fmla="*/ 6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6"/>
                    <a:gd name="T17" fmla="*/ 6 w 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6">
                      <a:moveTo>
                        <a:pt x="1" y="6"/>
                      </a:move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25" name="Freeform 889"/>
                <p:cNvSpPr>
                  <a:spLocks/>
                </p:cNvSpPr>
                <p:nvPr/>
              </p:nvSpPr>
              <p:spPr bwMode="auto">
                <a:xfrm>
                  <a:off x="2419" y="2067"/>
                  <a:ext cx="29" cy="27"/>
                </a:xfrm>
                <a:custGeom>
                  <a:avLst/>
                  <a:gdLst>
                    <a:gd name="T0" fmla="*/ 8 w 29"/>
                    <a:gd name="T1" fmla="*/ 22 h 27"/>
                    <a:gd name="T2" fmla="*/ 5 w 29"/>
                    <a:gd name="T3" fmla="*/ 19 h 27"/>
                    <a:gd name="T4" fmla="*/ 3 w 29"/>
                    <a:gd name="T5" fmla="*/ 17 h 27"/>
                    <a:gd name="T6" fmla="*/ 2 w 29"/>
                    <a:gd name="T7" fmla="*/ 14 h 27"/>
                    <a:gd name="T8" fmla="*/ 1 w 29"/>
                    <a:gd name="T9" fmla="*/ 12 h 27"/>
                    <a:gd name="T10" fmla="*/ 0 w 29"/>
                    <a:gd name="T11" fmla="*/ 7 h 27"/>
                    <a:gd name="T12" fmla="*/ 0 w 29"/>
                    <a:gd name="T13" fmla="*/ 5 h 27"/>
                    <a:gd name="T14" fmla="*/ 2 w 29"/>
                    <a:gd name="T15" fmla="*/ 3 h 27"/>
                    <a:gd name="T16" fmla="*/ 3 w 29"/>
                    <a:gd name="T17" fmla="*/ 1 h 27"/>
                    <a:gd name="T18" fmla="*/ 5 w 29"/>
                    <a:gd name="T19" fmla="*/ 0 h 27"/>
                    <a:gd name="T20" fmla="*/ 7 w 29"/>
                    <a:gd name="T21" fmla="*/ 0 h 27"/>
                    <a:gd name="T22" fmla="*/ 10 w 29"/>
                    <a:gd name="T23" fmla="*/ 0 h 27"/>
                    <a:gd name="T24" fmla="*/ 13 w 29"/>
                    <a:gd name="T25" fmla="*/ 1 h 27"/>
                    <a:gd name="T26" fmla="*/ 15 w 29"/>
                    <a:gd name="T27" fmla="*/ 2 h 27"/>
                    <a:gd name="T28" fmla="*/ 18 w 29"/>
                    <a:gd name="T29" fmla="*/ 3 h 27"/>
                    <a:gd name="T30" fmla="*/ 21 w 29"/>
                    <a:gd name="T31" fmla="*/ 5 h 27"/>
                    <a:gd name="T32" fmla="*/ 23 w 29"/>
                    <a:gd name="T33" fmla="*/ 8 h 27"/>
                    <a:gd name="T34" fmla="*/ 25 w 29"/>
                    <a:gd name="T35" fmla="*/ 10 h 27"/>
                    <a:gd name="T36" fmla="*/ 27 w 29"/>
                    <a:gd name="T37" fmla="*/ 13 h 27"/>
                    <a:gd name="T38" fmla="*/ 28 w 29"/>
                    <a:gd name="T39" fmla="*/ 15 h 27"/>
                    <a:gd name="T40" fmla="*/ 29 w 29"/>
                    <a:gd name="T41" fmla="*/ 20 h 27"/>
                    <a:gd name="T42" fmla="*/ 28 w 29"/>
                    <a:gd name="T43" fmla="*/ 22 h 27"/>
                    <a:gd name="T44" fmla="*/ 27 w 29"/>
                    <a:gd name="T45" fmla="*/ 24 h 27"/>
                    <a:gd name="T46" fmla="*/ 26 w 29"/>
                    <a:gd name="T47" fmla="*/ 26 h 27"/>
                    <a:gd name="T48" fmla="*/ 24 w 29"/>
                    <a:gd name="T49" fmla="*/ 26 h 27"/>
                    <a:gd name="T50" fmla="*/ 21 w 29"/>
                    <a:gd name="T51" fmla="*/ 27 h 27"/>
                    <a:gd name="T52" fmla="*/ 19 w 29"/>
                    <a:gd name="T53" fmla="*/ 27 h 27"/>
                    <a:gd name="T54" fmla="*/ 16 w 29"/>
                    <a:gd name="T55" fmla="*/ 26 h 27"/>
                    <a:gd name="T56" fmla="*/ 13 w 29"/>
                    <a:gd name="T57" fmla="*/ 25 h 27"/>
                    <a:gd name="T58" fmla="*/ 11 w 29"/>
                    <a:gd name="T59" fmla="*/ 24 h 27"/>
                    <a:gd name="T60" fmla="*/ 8 w 29"/>
                    <a:gd name="T61" fmla="*/ 22 h 27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9"/>
                    <a:gd name="T94" fmla="*/ 0 h 27"/>
                    <a:gd name="T95" fmla="*/ 29 w 29"/>
                    <a:gd name="T96" fmla="*/ 27 h 27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9" h="27">
                      <a:moveTo>
                        <a:pt x="8" y="22"/>
                      </a:moveTo>
                      <a:lnTo>
                        <a:pt x="5" y="19"/>
                      </a:lnTo>
                      <a:lnTo>
                        <a:pt x="3" y="17"/>
                      </a:lnTo>
                      <a:lnTo>
                        <a:pt x="2" y="14"/>
                      </a:lnTo>
                      <a:lnTo>
                        <a:pt x="1" y="12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3" y="1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15" y="2"/>
                      </a:lnTo>
                      <a:lnTo>
                        <a:pt x="18" y="3"/>
                      </a:lnTo>
                      <a:lnTo>
                        <a:pt x="21" y="5"/>
                      </a:lnTo>
                      <a:lnTo>
                        <a:pt x="23" y="8"/>
                      </a:lnTo>
                      <a:lnTo>
                        <a:pt x="25" y="10"/>
                      </a:lnTo>
                      <a:lnTo>
                        <a:pt x="27" y="13"/>
                      </a:lnTo>
                      <a:lnTo>
                        <a:pt x="28" y="15"/>
                      </a:lnTo>
                      <a:lnTo>
                        <a:pt x="29" y="20"/>
                      </a:lnTo>
                      <a:lnTo>
                        <a:pt x="28" y="22"/>
                      </a:lnTo>
                      <a:lnTo>
                        <a:pt x="27" y="24"/>
                      </a:lnTo>
                      <a:lnTo>
                        <a:pt x="26" y="26"/>
                      </a:lnTo>
                      <a:lnTo>
                        <a:pt x="24" y="26"/>
                      </a:lnTo>
                      <a:lnTo>
                        <a:pt x="21" y="27"/>
                      </a:lnTo>
                      <a:lnTo>
                        <a:pt x="19" y="27"/>
                      </a:lnTo>
                      <a:lnTo>
                        <a:pt x="16" y="26"/>
                      </a:lnTo>
                      <a:lnTo>
                        <a:pt x="13" y="25"/>
                      </a:lnTo>
                      <a:lnTo>
                        <a:pt x="11" y="24"/>
                      </a:lnTo>
                      <a:lnTo>
                        <a:pt x="8" y="22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26" name="Freeform 890"/>
                <p:cNvSpPr>
                  <a:spLocks/>
                </p:cNvSpPr>
                <p:nvPr/>
              </p:nvSpPr>
              <p:spPr bwMode="auto">
                <a:xfrm>
                  <a:off x="2415" y="2068"/>
                  <a:ext cx="15" cy="24"/>
                </a:xfrm>
                <a:custGeom>
                  <a:avLst/>
                  <a:gdLst>
                    <a:gd name="T0" fmla="*/ 9 w 15"/>
                    <a:gd name="T1" fmla="*/ 24 h 24"/>
                    <a:gd name="T2" fmla="*/ 6 w 15"/>
                    <a:gd name="T3" fmla="*/ 21 h 24"/>
                    <a:gd name="T4" fmla="*/ 4 w 15"/>
                    <a:gd name="T5" fmla="*/ 18 h 24"/>
                    <a:gd name="T6" fmla="*/ 2 w 15"/>
                    <a:gd name="T7" fmla="*/ 15 h 24"/>
                    <a:gd name="T8" fmla="*/ 1 w 15"/>
                    <a:gd name="T9" fmla="*/ 12 h 24"/>
                    <a:gd name="T10" fmla="*/ 0 w 15"/>
                    <a:gd name="T11" fmla="*/ 6 h 24"/>
                    <a:gd name="T12" fmla="*/ 1 w 15"/>
                    <a:gd name="T13" fmla="*/ 2 h 24"/>
                    <a:gd name="T14" fmla="*/ 2 w 15"/>
                    <a:gd name="T15" fmla="*/ 0 h 24"/>
                    <a:gd name="T16" fmla="*/ 9 w 15"/>
                    <a:gd name="T17" fmla="*/ 4 h 24"/>
                    <a:gd name="T18" fmla="*/ 8 w 15"/>
                    <a:gd name="T19" fmla="*/ 5 h 24"/>
                    <a:gd name="T20" fmla="*/ 8 w 15"/>
                    <a:gd name="T21" fmla="*/ 6 h 24"/>
                    <a:gd name="T22" fmla="*/ 8 w 15"/>
                    <a:gd name="T23" fmla="*/ 10 h 24"/>
                    <a:gd name="T24" fmla="*/ 9 w 15"/>
                    <a:gd name="T25" fmla="*/ 12 h 24"/>
                    <a:gd name="T26" fmla="*/ 11 w 15"/>
                    <a:gd name="T27" fmla="*/ 14 h 24"/>
                    <a:gd name="T28" fmla="*/ 12 w 15"/>
                    <a:gd name="T29" fmla="*/ 16 h 24"/>
                    <a:gd name="T30" fmla="*/ 15 w 15"/>
                    <a:gd name="T31" fmla="*/ 18 h 24"/>
                    <a:gd name="T32" fmla="*/ 9 w 15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24"/>
                    <a:gd name="T53" fmla="*/ 15 w 15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24">
                      <a:moveTo>
                        <a:pt x="9" y="24"/>
                      </a:moveTo>
                      <a:lnTo>
                        <a:pt x="6" y="21"/>
                      </a:lnTo>
                      <a:lnTo>
                        <a:pt x="4" y="18"/>
                      </a:lnTo>
                      <a:lnTo>
                        <a:pt x="2" y="15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2" y="0"/>
                      </a:lnTo>
                      <a:lnTo>
                        <a:pt x="9" y="4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10"/>
                      </a:lnTo>
                      <a:lnTo>
                        <a:pt x="9" y="12"/>
                      </a:lnTo>
                      <a:lnTo>
                        <a:pt x="11" y="14"/>
                      </a:lnTo>
                      <a:lnTo>
                        <a:pt x="12" y="16"/>
                      </a:lnTo>
                      <a:lnTo>
                        <a:pt x="15" y="18"/>
                      </a:lnTo>
                      <a:lnTo>
                        <a:pt x="9" y="24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27" name="Freeform 891"/>
                <p:cNvSpPr>
                  <a:spLocks/>
                </p:cNvSpPr>
                <p:nvPr/>
              </p:nvSpPr>
              <p:spPr bwMode="auto">
                <a:xfrm>
                  <a:off x="2418" y="2063"/>
                  <a:ext cx="24" cy="13"/>
                </a:xfrm>
                <a:custGeom>
                  <a:avLst/>
                  <a:gdLst>
                    <a:gd name="T0" fmla="*/ 0 w 24"/>
                    <a:gd name="T1" fmla="*/ 4 h 13"/>
                    <a:gd name="T2" fmla="*/ 2 w 24"/>
                    <a:gd name="T3" fmla="*/ 2 h 13"/>
                    <a:gd name="T4" fmla="*/ 5 w 24"/>
                    <a:gd name="T5" fmla="*/ 1 h 13"/>
                    <a:gd name="T6" fmla="*/ 8 w 24"/>
                    <a:gd name="T7" fmla="*/ 0 h 13"/>
                    <a:gd name="T8" fmla="*/ 11 w 24"/>
                    <a:gd name="T9" fmla="*/ 0 h 13"/>
                    <a:gd name="T10" fmla="*/ 15 w 24"/>
                    <a:gd name="T11" fmla="*/ 1 h 13"/>
                    <a:gd name="T12" fmla="*/ 18 w 24"/>
                    <a:gd name="T13" fmla="*/ 2 h 13"/>
                    <a:gd name="T14" fmla="*/ 21 w 24"/>
                    <a:gd name="T15" fmla="*/ 4 h 13"/>
                    <a:gd name="T16" fmla="*/ 24 w 24"/>
                    <a:gd name="T17" fmla="*/ 6 h 13"/>
                    <a:gd name="T18" fmla="*/ 19 w 24"/>
                    <a:gd name="T19" fmla="*/ 13 h 13"/>
                    <a:gd name="T20" fmla="*/ 17 w 24"/>
                    <a:gd name="T21" fmla="*/ 11 h 13"/>
                    <a:gd name="T22" fmla="*/ 15 w 24"/>
                    <a:gd name="T23" fmla="*/ 10 h 13"/>
                    <a:gd name="T24" fmla="*/ 13 w 24"/>
                    <a:gd name="T25" fmla="*/ 9 h 13"/>
                    <a:gd name="T26" fmla="*/ 10 w 24"/>
                    <a:gd name="T27" fmla="*/ 8 h 13"/>
                    <a:gd name="T28" fmla="*/ 9 w 24"/>
                    <a:gd name="T29" fmla="*/ 8 h 13"/>
                    <a:gd name="T30" fmla="*/ 7 w 24"/>
                    <a:gd name="T31" fmla="*/ 8 h 13"/>
                    <a:gd name="T32" fmla="*/ 6 w 24"/>
                    <a:gd name="T33" fmla="*/ 9 h 13"/>
                    <a:gd name="T34" fmla="*/ 5 w 24"/>
                    <a:gd name="T35" fmla="*/ 10 h 13"/>
                    <a:gd name="T36" fmla="*/ 0 w 24"/>
                    <a:gd name="T37" fmla="*/ 4 h 1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4"/>
                    <a:gd name="T58" fmla="*/ 0 h 13"/>
                    <a:gd name="T59" fmla="*/ 24 w 24"/>
                    <a:gd name="T60" fmla="*/ 13 h 1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4" h="13">
                      <a:moveTo>
                        <a:pt x="0" y="4"/>
                      </a:moveTo>
                      <a:lnTo>
                        <a:pt x="2" y="2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8" y="2"/>
                      </a:lnTo>
                      <a:lnTo>
                        <a:pt x="21" y="4"/>
                      </a:lnTo>
                      <a:lnTo>
                        <a:pt x="24" y="6"/>
                      </a:lnTo>
                      <a:lnTo>
                        <a:pt x="19" y="13"/>
                      </a:lnTo>
                      <a:lnTo>
                        <a:pt x="17" y="11"/>
                      </a:lnTo>
                      <a:lnTo>
                        <a:pt x="15" y="10"/>
                      </a:lnTo>
                      <a:lnTo>
                        <a:pt x="13" y="9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6" y="9"/>
                      </a:lnTo>
                      <a:lnTo>
                        <a:pt x="5" y="1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28" name="Freeform 892"/>
                <p:cNvSpPr>
                  <a:spLocks/>
                </p:cNvSpPr>
                <p:nvPr/>
              </p:nvSpPr>
              <p:spPr bwMode="auto">
                <a:xfrm>
                  <a:off x="2417" y="2067"/>
                  <a:ext cx="7" cy="6"/>
                </a:xfrm>
                <a:custGeom>
                  <a:avLst/>
                  <a:gdLst>
                    <a:gd name="T0" fmla="*/ 0 w 7"/>
                    <a:gd name="T1" fmla="*/ 1 h 6"/>
                    <a:gd name="T2" fmla="*/ 0 w 7"/>
                    <a:gd name="T3" fmla="*/ 0 h 6"/>
                    <a:gd name="T4" fmla="*/ 1 w 7"/>
                    <a:gd name="T5" fmla="*/ 0 h 6"/>
                    <a:gd name="T6" fmla="*/ 6 w 7"/>
                    <a:gd name="T7" fmla="*/ 6 h 6"/>
                    <a:gd name="T8" fmla="*/ 7 w 7"/>
                    <a:gd name="T9" fmla="*/ 5 h 6"/>
                    <a:gd name="T10" fmla="*/ 0 w 7"/>
                    <a:gd name="T11" fmla="*/ 1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6"/>
                    <a:gd name="T20" fmla="*/ 7 w 7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6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6" y="6"/>
                      </a:lnTo>
                      <a:lnTo>
                        <a:pt x="7" y="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29" name="Freeform 893"/>
                <p:cNvSpPr>
                  <a:spLocks/>
                </p:cNvSpPr>
                <p:nvPr/>
              </p:nvSpPr>
              <p:spPr bwMode="auto">
                <a:xfrm>
                  <a:off x="2437" y="2070"/>
                  <a:ext cx="15" cy="23"/>
                </a:xfrm>
                <a:custGeom>
                  <a:avLst/>
                  <a:gdLst>
                    <a:gd name="T0" fmla="*/ 6 w 15"/>
                    <a:gd name="T1" fmla="*/ 0 h 23"/>
                    <a:gd name="T2" fmla="*/ 8 w 15"/>
                    <a:gd name="T3" fmla="*/ 2 h 23"/>
                    <a:gd name="T4" fmla="*/ 10 w 15"/>
                    <a:gd name="T5" fmla="*/ 5 h 23"/>
                    <a:gd name="T6" fmla="*/ 12 w 15"/>
                    <a:gd name="T7" fmla="*/ 8 h 23"/>
                    <a:gd name="T8" fmla="*/ 14 w 15"/>
                    <a:gd name="T9" fmla="*/ 11 h 23"/>
                    <a:gd name="T10" fmla="*/ 15 w 15"/>
                    <a:gd name="T11" fmla="*/ 17 h 23"/>
                    <a:gd name="T12" fmla="*/ 14 w 15"/>
                    <a:gd name="T13" fmla="*/ 21 h 23"/>
                    <a:gd name="T14" fmla="*/ 13 w 15"/>
                    <a:gd name="T15" fmla="*/ 23 h 23"/>
                    <a:gd name="T16" fmla="*/ 6 w 15"/>
                    <a:gd name="T17" fmla="*/ 19 h 23"/>
                    <a:gd name="T18" fmla="*/ 6 w 15"/>
                    <a:gd name="T19" fmla="*/ 18 h 23"/>
                    <a:gd name="T20" fmla="*/ 7 w 15"/>
                    <a:gd name="T21" fmla="*/ 17 h 23"/>
                    <a:gd name="T22" fmla="*/ 6 w 15"/>
                    <a:gd name="T23" fmla="*/ 13 h 23"/>
                    <a:gd name="T24" fmla="*/ 5 w 15"/>
                    <a:gd name="T25" fmla="*/ 12 h 23"/>
                    <a:gd name="T26" fmla="*/ 4 w 15"/>
                    <a:gd name="T27" fmla="*/ 10 h 23"/>
                    <a:gd name="T28" fmla="*/ 2 w 15"/>
                    <a:gd name="T29" fmla="*/ 7 h 23"/>
                    <a:gd name="T30" fmla="*/ 0 w 15"/>
                    <a:gd name="T31" fmla="*/ 5 h 23"/>
                    <a:gd name="T32" fmla="*/ 6 w 15"/>
                    <a:gd name="T33" fmla="*/ 0 h 2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23"/>
                    <a:gd name="T53" fmla="*/ 15 w 15"/>
                    <a:gd name="T54" fmla="*/ 23 h 2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23">
                      <a:moveTo>
                        <a:pt x="6" y="0"/>
                      </a:moveTo>
                      <a:lnTo>
                        <a:pt x="8" y="2"/>
                      </a:lnTo>
                      <a:lnTo>
                        <a:pt x="10" y="5"/>
                      </a:lnTo>
                      <a:lnTo>
                        <a:pt x="12" y="8"/>
                      </a:lnTo>
                      <a:lnTo>
                        <a:pt x="14" y="11"/>
                      </a:lnTo>
                      <a:lnTo>
                        <a:pt x="15" y="17"/>
                      </a:lnTo>
                      <a:lnTo>
                        <a:pt x="14" y="21"/>
                      </a:lnTo>
                      <a:lnTo>
                        <a:pt x="13" y="23"/>
                      </a:lnTo>
                      <a:lnTo>
                        <a:pt x="6" y="19"/>
                      </a:lnTo>
                      <a:lnTo>
                        <a:pt x="6" y="18"/>
                      </a:lnTo>
                      <a:lnTo>
                        <a:pt x="7" y="17"/>
                      </a:lnTo>
                      <a:lnTo>
                        <a:pt x="6" y="13"/>
                      </a:lnTo>
                      <a:lnTo>
                        <a:pt x="5" y="12"/>
                      </a:lnTo>
                      <a:lnTo>
                        <a:pt x="4" y="10"/>
                      </a:lnTo>
                      <a:lnTo>
                        <a:pt x="2" y="7"/>
                      </a:lnTo>
                      <a:lnTo>
                        <a:pt x="0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30" name="Freeform 894"/>
                <p:cNvSpPr>
                  <a:spLocks/>
                </p:cNvSpPr>
                <p:nvPr/>
              </p:nvSpPr>
              <p:spPr bwMode="auto">
                <a:xfrm>
                  <a:off x="2437" y="2069"/>
                  <a:ext cx="6" cy="7"/>
                </a:xfrm>
                <a:custGeom>
                  <a:avLst/>
                  <a:gdLst>
                    <a:gd name="T0" fmla="*/ 5 w 6"/>
                    <a:gd name="T1" fmla="*/ 0 h 7"/>
                    <a:gd name="T2" fmla="*/ 6 w 6"/>
                    <a:gd name="T3" fmla="*/ 1 h 7"/>
                    <a:gd name="T4" fmla="*/ 0 w 6"/>
                    <a:gd name="T5" fmla="*/ 6 h 7"/>
                    <a:gd name="T6" fmla="*/ 0 w 6"/>
                    <a:gd name="T7" fmla="*/ 7 h 7"/>
                    <a:gd name="T8" fmla="*/ 5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5" y="0"/>
                      </a:moveTo>
                      <a:lnTo>
                        <a:pt x="6" y="1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31" name="Freeform 895"/>
                <p:cNvSpPr>
                  <a:spLocks/>
                </p:cNvSpPr>
                <p:nvPr/>
              </p:nvSpPr>
              <p:spPr bwMode="auto">
                <a:xfrm>
                  <a:off x="2424" y="2086"/>
                  <a:ext cx="25" cy="12"/>
                </a:xfrm>
                <a:custGeom>
                  <a:avLst/>
                  <a:gdLst>
                    <a:gd name="T0" fmla="*/ 25 w 25"/>
                    <a:gd name="T1" fmla="*/ 8 h 12"/>
                    <a:gd name="T2" fmla="*/ 23 w 25"/>
                    <a:gd name="T3" fmla="*/ 10 h 12"/>
                    <a:gd name="T4" fmla="*/ 20 w 25"/>
                    <a:gd name="T5" fmla="*/ 11 h 12"/>
                    <a:gd name="T6" fmla="*/ 17 w 25"/>
                    <a:gd name="T7" fmla="*/ 12 h 12"/>
                    <a:gd name="T8" fmla="*/ 13 w 25"/>
                    <a:gd name="T9" fmla="*/ 12 h 12"/>
                    <a:gd name="T10" fmla="*/ 10 w 25"/>
                    <a:gd name="T11" fmla="*/ 11 h 12"/>
                    <a:gd name="T12" fmla="*/ 7 w 25"/>
                    <a:gd name="T13" fmla="*/ 10 h 12"/>
                    <a:gd name="T14" fmla="*/ 3 w 25"/>
                    <a:gd name="T15" fmla="*/ 8 h 12"/>
                    <a:gd name="T16" fmla="*/ 0 w 25"/>
                    <a:gd name="T17" fmla="*/ 6 h 12"/>
                    <a:gd name="T18" fmla="*/ 5 w 25"/>
                    <a:gd name="T19" fmla="*/ 0 h 12"/>
                    <a:gd name="T20" fmla="*/ 8 w 25"/>
                    <a:gd name="T21" fmla="*/ 1 h 12"/>
                    <a:gd name="T22" fmla="*/ 10 w 25"/>
                    <a:gd name="T23" fmla="*/ 3 h 12"/>
                    <a:gd name="T24" fmla="*/ 12 w 25"/>
                    <a:gd name="T25" fmla="*/ 3 h 12"/>
                    <a:gd name="T26" fmla="*/ 14 w 25"/>
                    <a:gd name="T27" fmla="*/ 4 h 12"/>
                    <a:gd name="T28" fmla="*/ 16 w 25"/>
                    <a:gd name="T29" fmla="*/ 4 h 12"/>
                    <a:gd name="T30" fmla="*/ 17 w 25"/>
                    <a:gd name="T31" fmla="*/ 4 h 12"/>
                    <a:gd name="T32" fmla="*/ 18 w 25"/>
                    <a:gd name="T33" fmla="*/ 3 h 12"/>
                    <a:gd name="T34" fmla="*/ 19 w 25"/>
                    <a:gd name="T35" fmla="*/ 2 h 12"/>
                    <a:gd name="T36" fmla="*/ 25 w 25"/>
                    <a:gd name="T37" fmla="*/ 8 h 1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5"/>
                    <a:gd name="T58" fmla="*/ 0 h 12"/>
                    <a:gd name="T59" fmla="*/ 25 w 25"/>
                    <a:gd name="T60" fmla="*/ 12 h 1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5" h="12">
                      <a:moveTo>
                        <a:pt x="25" y="8"/>
                      </a:moveTo>
                      <a:lnTo>
                        <a:pt x="23" y="10"/>
                      </a:lnTo>
                      <a:lnTo>
                        <a:pt x="20" y="11"/>
                      </a:lnTo>
                      <a:lnTo>
                        <a:pt x="17" y="12"/>
                      </a:lnTo>
                      <a:lnTo>
                        <a:pt x="13" y="12"/>
                      </a:lnTo>
                      <a:lnTo>
                        <a:pt x="10" y="11"/>
                      </a:lnTo>
                      <a:lnTo>
                        <a:pt x="7" y="10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10" y="3"/>
                      </a:lnTo>
                      <a:lnTo>
                        <a:pt x="12" y="3"/>
                      </a:lnTo>
                      <a:lnTo>
                        <a:pt x="14" y="4"/>
                      </a:lnTo>
                      <a:lnTo>
                        <a:pt x="16" y="4"/>
                      </a:lnTo>
                      <a:lnTo>
                        <a:pt x="17" y="4"/>
                      </a:lnTo>
                      <a:lnTo>
                        <a:pt x="18" y="3"/>
                      </a:lnTo>
                      <a:lnTo>
                        <a:pt x="19" y="2"/>
                      </a:lnTo>
                      <a:lnTo>
                        <a:pt x="25" y="8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32" name="Freeform 896"/>
                <p:cNvSpPr>
                  <a:spLocks/>
                </p:cNvSpPr>
                <p:nvPr/>
              </p:nvSpPr>
              <p:spPr bwMode="auto">
                <a:xfrm>
                  <a:off x="2443" y="2088"/>
                  <a:ext cx="7" cy="6"/>
                </a:xfrm>
                <a:custGeom>
                  <a:avLst/>
                  <a:gdLst>
                    <a:gd name="T0" fmla="*/ 7 w 7"/>
                    <a:gd name="T1" fmla="*/ 5 h 6"/>
                    <a:gd name="T2" fmla="*/ 6 w 7"/>
                    <a:gd name="T3" fmla="*/ 6 h 6"/>
                    <a:gd name="T4" fmla="*/ 0 w 7"/>
                    <a:gd name="T5" fmla="*/ 0 h 6"/>
                    <a:gd name="T6" fmla="*/ 0 w 7"/>
                    <a:gd name="T7" fmla="*/ 1 h 6"/>
                    <a:gd name="T8" fmla="*/ 7 w 7"/>
                    <a:gd name="T9" fmla="*/ 5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"/>
                    <a:gd name="T17" fmla="*/ 7 w 7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">
                      <a:moveTo>
                        <a:pt x="7" y="5"/>
                      </a:move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33" name="Freeform 897"/>
                <p:cNvSpPr>
                  <a:spLocks/>
                </p:cNvSpPr>
                <p:nvPr/>
              </p:nvSpPr>
              <p:spPr bwMode="auto">
                <a:xfrm>
                  <a:off x="2424" y="2086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6 w 6"/>
                    <a:gd name="T3" fmla="*/ 0 h 6"/>
                    <a:gd name="T4" fmla="*/ 5 w 6"/>
                    <a:gd name="T5" fmla="*/ 0 h 6"/>
                    <a:gd name="T6" fmla="*/ 0 w 6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0" y="6"/>
                      </a:move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34" name="Freeform 898"/>
                <p:cNvSpPr>
                  <a:spLocks/>
                </p:cNvSpPr>
                <p:nvPr/>
              </p:nvSpPr>
              <p:spPr bwMode="auto">
                <a:xfrm>
                  <a:off x="2321" y="2199"/>
                  <a:ext cx="26" cy="29"/>
                </a:xfrm>
                <a:custGeom>
                  <a:avLst/>
                  <a:gdLst>
                    <a:gd name="T0" fmla="*/ 3 w 26"/>
                    <a:gd name="T1" fmla="*/ 27 h 29"/>
                    <a:gd name="T2" fmla="*/ 1 w 26"/>
                    <a:gd name="T3" fmla="*/ 26 h 29"/>
                    <a:gd name="T4" fmla="*/ 0 w 26"/>
                    <a:gd name="T5" fmla="*/ 24 h 29"/>
                    <a:gd name="T6" fmla="*/ 0 w 26"/>
                    <a:gd name="T7" fmla="*/ 21 h 29"/>
                    <a:gd name="T8" fmla="*/ 0 w 26"/>
                    <a:gd name="T9" fmla="*/ 19 h 29"/>
                    <a:gd name="T10" fmla="*/ 1 w 26"/>
                    <a:gd name="T11" fmla="*/ 13 h 29"/>
                    <a:gd name="T12" fmla="*/ 2 w 26"/>
                    <a:gd name="T13" fmla="*/ 12 h 29"/>
                    <a:gd name="T14" fmla="*/ 3 w 26"/>
                    <a:gd name="T15" fmla="*/ 10 h 29"/>
                    <a:gd name="T16" fmla="*/ 5 w 26"/>
                    <a:gd name="T17" fmla="*/ 7 h 29"/>
                    <a:gd name="T18" fmla="*/ 7 w 26"/>
                    <a:gd name="T19" fmla="*/ 5 h 29"/>
                    <a:gd name="T20" fmla="*/ 9 w 26"/>
                    <a:gd name="T21" fmla="*/ 3 h 29"/>
                    <a:gd name="T22" fmla="*/ 12 w 26"/>
                    <a:gd name="T23" fmla="*/ 1 h 29"/>
                    <a:gd name="T24" fmla="*/ 14 w 26"/>
                    <a:gd name="T25" fmla="*/ 0 h 29"/>
                    <a:gd name="T26" fmla="*/ 17 w 26"/>
                    <a:gd name="T27" fmla="*/ 0 h 29"/>
                    <a:gd name="T28" fmla="*/ 19 w 26"/>
                    <a:gd name="T29" fmla="*/ 0 h 29"/>
                    <a:gd name="T30" fmla="*/ 21 w 26"/>
                    <a:gd name="T31" fmla="*/ 0 h 29"/>
                    <a:gd name="T32" fmla="*/ 23 w 26"/>
                    <a:gd name="T33" fmla="*/ 1 h 29"/>
                    <a:gd name="T34" fmla="*/ 25 w 26"/>
                    <a:gd name="T35" fmla="*/ 3 h 29"/>
                    <a:gd name="T36" fmla="*/ 26 w 26"/>
                    <a:gd name="T37" fmla="*/ 5 h 29"/>
                    <a:gd name="T38" fmla="*/ 26 w 26"/>
                    <a:gd name="T39" fmla="*/ 8 h 29"/>
                    <a:gd name="T40" fmla="*/ 26 w 26"/>
                    <a:gd name="T41" fmla="*/ 10 h 29"/>
                    <a:gd name="T42" fmla="*/ 25 w 26"/>
                    <a:gd name="T43" fmla="*/ 16 h 29"/>
                    <a:gd name="T44" fmla="*/ 24 w 26"/>
                    <a:gd name="T45" fmla="*/ 17 h 29"/>
                    <a:gd name="T46" fmla="*/ 23 w 26"/>
                    <a:gd name="T47" fmla="*/ 19 h 29"/>
                    <a:gd name="T48" fmla="*/ 21 w 26"/>
                    <a:gd name="T49" fmla="*/ 21 h 29"/>
                    <a:gd name="T50" fmla="*/ 19 w 26"/>
                    <a:gd name="T51" fmla="*/ 24 h 29"/>
                    <a:gd name="T52" fmla="*/ 17 w 26"/>
                    <a:gd name="T53" fmla="*/ 26 h 29"/>
                    <a:gd name="T54" fmla="*/ 14 w 26"/>
                    <a:gd name="T55" fmla="*/ 28 h 29"/>
                    <a:gd name="T56" fmla="*/ 12 w 26"/>
                    <a:gd name="T57" fmla="*/ 29 h 29"/>
                    <a:gd name="T58" fmla="*/ 9 w 26"/>
                    <a:gd name="T59" fmla="*/ 29 h 29"/>
                    <a:gd name="T60" fmla="*/ 7 w 26"/>
                    <a:gd name="T61" fmla="*/ 29 h 29"/>
                    <a:gd name="T62" fmla="*/ 5 w 26"/>
                    <a:gd name="T63" fmla="*/ 29 h 29"/>
                    <a:gd name="T64" fmla="*/ 3 w 26"/>
                    <a:gd name="T65" fmla="*/ 27 h 2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29"/>
                    <a:gd name="T101" fmla="*/ 26 w 26"/>
                    <a:gd name="T102" fmla="*/ 29 h 2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29">
                      <a:moveTo>
                        <a:pt x="3" y="27"/>
                      </a:moveTo>
                      <a:lnTo>
                        <a:pt x="1" y="26"/>
                      </a:lnTo>
                      <a:lnTo>
                        <a:pt x="0" y="24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1" y="13"/>
                      </a:lnTo>
                      <a:lnTo>
                        <a:pt x="2" y="12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7" y="5"/>
                      </a:lnTo>
                      <a:lnTo>
                        <a:pt x="9" y="3"/>
                      </a:lnTo>
                      <a:lnTo>
                        <a:pt x="12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3" y="1"/>
                      </a:lnTo>
                      <a:lnTo>
                        <a:pt x="25" y="3"/>
                      </a:lnTo>
                      <a:lnTo>
                        <a:pt x="26" y="5"/>
                      </a:lnTo>
                      <a:lnTo>
                        <a:pt x="26" y="8"/>
                      </a:lnTo>
                      <a:lnTo>
                        <a:pt x="26" y="10"/>
                      </a:lnTo>
                      <a:lnTo>
                        <a:pt x="25" y="16"/>
                      </a:lnTo>
                      <a:lnTo>
                        <a:pt x="24" y="17"/>
                      </a:lnTo>
                      <a:lnTo>
                        <a:pt x="23" y="19"/>
                      </a:lnTo>
                      <a:lnTo>
                        <a:pt x="21" y="21"/>
                      </a:lnTo>
                      <a:lnTo>
                        <a:pt x="19" y="24"/>
                      </a:lnTo>
                      <a:lnTo>
                        <a:pt x="17" y="26"/>
                      </a:lnTo>
                      <a:lnTo>
                        <a:pt x="14" y="28"/>
                      </a:lnTo>
                      <a:lnTo>
                        <a:pt x="12" y="29"/>
                      </a:lnTo>
                      <a:lnTo>
                        <a:pt x="9" y="29"/>
                      </a:lnTo>
                      <a:lnTo>
                        <a:pt x="7" y="29"/>
                      </a:lnTo>
                      <a:lnTo>
                        <a:pt x="5" y="29"/>
                      </a:lnTo>
                      <a:lnTo>
                        <a:pt x="3" y="2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35" name="Freeform 899"/>
                <p:cNvSpPr>
                  <a:spLocks/>
                </p:cNvSpPr>
                <p:nvPr/>
              </p:nvSpPr>
              <p:spPr bwMode="auto">
                <a:xfrm>
                  <a:off x="2317" y="2204"/>
                  <a:ext cx="12" cy="25"/>
                </a:xfrm>
                <a:custGeom>
                  <a:avLst/>
                  <a:gdLst>
                    <a:gd name="T0" fmla="*/ 4 w 12"/>
                    <a:gd name="T1" fmla="*/ 25 h 25"/>
                    <a:gd name="T2" fmla="*/ 2 w 12"/>
                    <a:gd name="T3" fmla="*/ 23 h 25"/>
                    <a:gd name="T4" fmla="*/ 1 w 12"/>
                    <a:gd name="T5" fmla="*/ 20 h 25"/>
                    <a:gd name="T6" fmla="*/ 0 w 12"/>
                    <a:gd name="T7" fmla="*/ 17 h 25"/>
                    <a:gd name="T8" fmla="*/ 0 w 12"/>
                    <a:gd name="T9" fmla="*/ 13 h 25"/>
                    <a:gd name="T10" fmla="*/ 1 w 12"/>
                    <a:gd name="T11" fmla="*/ 7 h 25"/>
                    <a:gd name="T12" fmla="*/ 2 w 12"/>
                    <a:gd name="T13" fmla="*/ 5 h 25"/>
                    <a:gd name="T14" fmla="*/ 3 w 12"/>
                    <a:gd name="T15" fmla="*/ 3 h 25"/>
                    <a:gd name="T16" fmla="*/ 5 w 12"/>
                    <a:gd name="T17" fmla="*/ 0 h 25"/>
                    <a:gd name="T18" fmla="*/ 12 w 12"/>
                    <a:gd name="T19" fmla="*/ 5 h 25"/>
                    <a:gd name="T20" fmla="*/ 10 w 12"/>
                    <a:gd name="T21" fmla="*/ 7 h 25"/>
                    <a:gd name="T22" fmla="*/ 9 w 12"/>
                    <a:gd name="T23" fmla="*/ 9 h 25"/>
                    <a:gd name="T24" fmla="*/ 9 w 12"/>
                    <a:gd name="T25" fmla="*/ 9 h 25"/>
                    <a:gd name="T26" fmla="*/ 8 w 12"/>
                    <a:gd name="T27" fmla="*/ 14 h 25"/>
                    <a:gd name="T28" fmla="*/ 8 w 12"/>
                    <a:gd name="T29" fmla="*/ 16 h 25"/>
                    <a:gd name="T30" fmla="*/ 8 w 12"/>
                    <a:gd name="T31" fmla="*/ 17 h 25"/>
                    <a:gd name="T32" fmla="*/ 9 w 12"/>
                    <a:gd name="T33" fmla="*/ 18 h 25"/>
                    <a:gd name="T34" fmla="*/ 10 w 12"/>
                    <a:gd name="T35" fmla="*/ 20 h 25"/>
                    <a:gd name="T36" fmla="*/ 4 w 12"/>
                    <a:gd name="T37" fmla="*/ 25 h 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25"/>
                    <a:gd name="T59" fmla="*/ 12 w 12"/>
                    <a:gd name="T60" fmla="*/ 25 h 2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25">
                      <a:moveTo>
                        <a:pt x="4" y="25"/>
                      </a:moveTo>
                      <a:lnTo>
                        <a:pt x="2" y="23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1" y="7"/>
                      </a:lnTo>
                      <a:lnTo>
                        <a:pt x="2" y="5"/>
                      </a:ln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12" y="5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8" y="17"/>
                      </a:lnTo>
                      <a:lnTo>
                        <a:pt x="9" y="18"/>
                      </a:lnTo>
                      <a:lnTo>
                        <a:pt x="10" y="20"/>
                      </a:lnTo>
                      <a:lnTo>
                        <a:pt x="4" y="2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36" name="Freeform 900"/>
                <p:cNvSpPr>
                  <a:spLocks/>
                </p:cNvSpPr>
                <p:nvPr/>
              </p:nvSpPr>
              <p:spPr bwMode="auto">
                <a:xfrm>
                  <a:off x="2323" y="2195"/>
                  <a:ext cx="23" cy="14"/>
                </a:xfrm>
                <a:custGeom>
                  <a:avLst/>
                  <a:gdLst>
                    <a:gd name="T0" fmla="*/ 0 w 23"/>
                    <a:gd name="T1" fmla="*/ 9 h 14"/>
                    <a:gd name="T2" fmla="*/ 2 w 23"/>
                    <a:gd name="T3" fmla="*/ 6 h 14"/>
                    <a:gd name="T4" fmla="*/ 5 w 23"/>
                    <a:gd name="T5" fmla="*/ 4 h 14"/>
                    <a:gd name="T6" fmla="*/ 8 w 23"/>
                    <a:gd name="T7" fmla="*/ 2 h 14"/>
                    <a:gd name="T8" fmla="*/ 11 w 23"/>
                    <a:gd name="T9" fmla="*/ 0 h 14"/>
                    <a:gd name="T10" fmla="*/ 14 w 23"/>
                    <a:gd name="T11" fmla="*/ 0 h 14"/>
                    <a:gd name="T12" fmla="*/ 18 w 23"/>
                    <a:gd name="T13" fmla="*/ 0 h 14"/>
                    <a:gd name="T14" fmla="*/ 21 w 23"/>
                    <a:gd name="T15" fmla="*/ 1 h 14"/>
                    <a:gd name="T16" fmla="*/ 23 w 23"/>
                    <a:gd name="T17" fmla="*/ 2 h 14"/>
                    <a:gd name="T18" fmla="*/ 19 w 23"/>
                    <a:gd name="T19" fmla="*/ 9 h 14"/>
                    <a:gd name="T20" fmla="*/ 18 w 23"/>
                    <a:gd name="T21" fmla="*/ 8 h 14"/>
                    <a:gd name="T22" fmla="*/ 17 w 23"/>
                    <a:gd name="T23" fmla="*/ 8 h 14"/>
                    <a:gd name="T24" fmla="*/ 15 w 23"/>
                    <a:gd name="T25" fmla="*/ 8 h 14"/>
                    <a:gd name="T26" fmla="*/ 13 w 23"/>
                    <a:gd name="T27" fmla="*/ 8 h 14"/>
                    <a:gd name="T28" fmla="*/ 11 w 23"/>
                    <a:gd name="T29" fmla="*/ 9 h 14"/>
                    <a:gd name="T30" fmla="*/ 9 w 23"/>
                    <a:gd name="T31" fmla="*/ 10 h 14"/>
                    <a:gd name="T32" fmla="*/ 8 w 23"/>
                    <a:gd name="T33" fmla="*/ 12 h 14"/>
                    <a:gd name="T34" fmla="*/ 5 w 23"/>
                    <a:gd name="T35" fmla="*/ 14 h 14"/>
                    <a:gd name="T36" fmla="*/ 0 w 23"/>
                    <a:gd name="T37" fmla="*/ 9 h 1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3"/>
                    <a:gd name="T58" fmla="*/ 0 h 14"/>
                    <a:gd name="T59" fmla="*/ 23 w 23"/>
                    <a:gd name="T60" fmla="*/ 14 h 1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3" h="14">
                      <a:moveTo>
                        <a:pt x="0" y="9"/>
                      </a:moveTo>
                      <a:lnTo>
                        <a:pt x="2" y="6"/>
                      </a:lnTo>
                      <a:lnTo>
                        <a:pt x="5" y="4"/>
                      </a:lnTo>
                      <a:lnTo>
                        <a:pt x="8" y="2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1"/>
                      </a:lnTo>
                      <a:lnTo>
                        <a:pt x="23" y="2"/>
                      </a:lnTo>
                      <a:lnTo>
                        <a:pt x="19" y="9"/>
                      </a:lnTo>
                      <a:lnTo>
                        <a:pt x="18" y="8"/>
                      </a:lnTo>
                      <a:lnTo>
                        <a:pt x="17" y="8"/>
                      </a:lnTo>
                      <a:lnTo>
                        <a:pt x="15" y="8"/>
                      </a:lnTo>
                      <a:lnTo>
                        <a:pt x="13" y="8"/>
                      </a:lnTo>
                      <a:lnTo>
                        <a:pt x="11" y="9"/>
                      </a:lnTo>
                      <a:lnTo>
                        <a:pt x="9" y="10"/>
                      </a:lnTo>
                      <a:lnTo>
                        <a:pt x="8" y="12"/>
                      </a:lnTo>
                      <a:lnTo>
                        <a:pt x="5" y="14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37" name="Freeform 901"/>
                <p:cNvSpPr>
                  <a:spLocks/>
                </p:cNvSpPr>
                <p:nvPr/>
              </p:nvSpPr>
              <p:spPr bwMode="auto">
                <a:xfrm>
                  <a:off x="2322" y="2203"/>
                  <a:ext cx="7" cy="6"/>
                </a:xfrm>
                <a:custGeom>
                  <a:avLst/>
                  <a:gdLst>
                    <a:gd name="T0" fmla="*/ 0 w 7"/>
                    <a:gd name="T1" fmla="*/ 1 h 6"/>
                    <a:gd name="T2" fmla="*/ 1 w 7"/>
                    <a:gd name="T3" fmla="*/ 0 h 6"/>
                    <a:gd name="T4" fmla="*/ 1 w 7"/>
                    <a:gd name="T5" fmla="*/ 1 h 6"/>
                    <a:gd name="T6" fmla="*/ 6 w 7"/>
                    <a:gd name="T7" fmla="*/ 6 h 6"/>
                    <a:gd name="T8" fmla="*/ 7 w 7"/>
                    <a:gd name="T9" fmla="*/ 6 h 6"/>
                    <a:gd name="T10" fmla="*/ 0 w 7"/>
                    <a:gd name="T11" fmla="*/ 1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6"/>
                    <a:gd name="T20" fmla="*/ 7 w 7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6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6" y="6"/>
                      </a:lnTo>
                      <a:lnTo>
                        <a:pt x="7" y="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38" name="Freeform 902"/>
                <p:cNvSpPr>
                  <a:spLocks/>
                </p:cNvSpPr>
                <p:nvPr/>
              </p:nvSpPr>
              <p:spPr bwMode="auto">
                <a:xfrm>
                  <a:off x="2339" y="2198"/>
                  <a:ext cx="12" cy="25"/>
                </a:xfrm>
                <a:custGeom>
                  <a:avLst/>
                  <a:gdLst>
                    <a:gd name="T0" fmla="*/ 8 w 12"/>
                    <a:gd name="T1" fmla="*/ 0 h 25"/>
                    <a:gd name="T2" fmla="*/ 10 w 12"/>
                    <a:gd name="T3" fmla="*/ 2 h 25"/>
                    <a:gd name="T4" fmla="*/ 11 w 12"/>
                    <a:gd name="T5" fmla="*/ 5 h 25"/>
                    <a:gd name="T6" fmla="*/ 12 w 12"/>
                    <a:gd name="T7" fmla="*/ 8 h 25"/>
                    <a:gd name="T8" fmla="*/ 12 w 12"/>
                    <a:gd name="T9" fmla="*/ 12 h 25"/>
                    <a:gd name="T10" fmla="*/ 11 w 12"/>
                    <a:gd name="T11" fmla="*/ 18 h 25"/>
                    <a:gd name="T12" fmla="*/ 10 w 12"/>
                    <a:gd name="T13" fmla="*/ 20 h 25"/>
                    <a:gd name="T14" fmla="*/ 9 w 12"/>
                    <a:gd name="T15" fmla="*/ 22 h 25"/>
                    <a:gd name="T16" fmla="*/ 7 w 12"/>
                    <a:gd name="T17" fmla="*/ 25 h 25"/>
                    <a:gd name="T18" fmla="*/ 0 w 12"/>
                    <a:gd name="T19" fmla="*/ 20 h 25"/>
                    <a:gd name="T20" fmla="*/ 2 w 12"/>
                    <a:gd name="T21" fmla="*/ 18 h 25"/>
                    <a:gd name="T22" fmla="*/ 3 w 12"/>
                    <a:gd name="T23" fmla="*/ 17 h 25"/>
                    <a:gd name="T24" fmla="*/ 3 w 12"/>
                    <a:gd name="T25" fmla="*/ 16 h 25"/>
                    <a:gd name="T26" fmla="*/ 4 w 12"/>
                    <a:gd name="T27" fmla="*/ 11 h 25"/>
                    <a:gd name="T28" fmla="*/ 4 w 12"/>
                    <a:gd name="T29" fmla="*/ 9 h 25"/>
                    <a:gd name="T30" fmla="*/ 4 w 12"/>
                    <a:gd name="T31" fmla="*/ 8 h 25"/>
                    <a:gd name="T32" fmla="*/ 3 w 12"/>
                    <a:gd name="T33" fmla="*/ 6 h 25"/>
                    <a:gd name="T34" fmla="*/ 2 w 12"/>
                    <a:gd name="T35" fmla="*/ 5 h 25"/>
                    <a:gd name="T36" fmla="*/ 8 w 12"/>
                    <a:gd name="T37" fmla="*/ 0 h 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25"/>
                    <a:gd name="T59" fmla="*/ 12 w 12"/>
                    <a:gd name="T60" fmla="*/ 25 h 2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25">
                      <a:moveTo>
                        <a:pt x="8" y="0"/>
                      </a:moveTo>
                      <a:lnTo>
                        <a:pt x="10" y="2"/>
                      </a:lnTo>
                      <a:lnTo>
                        <a:pt x="11" y="5"/>
                      </a:lnTo>
                      <a:lnTo>
                        <a:pt x="12" y="8"/>
                      </a:lnTo>
                      <a:lnTo>
                        <a:pt x="12" y="12"/>
                      </a:lnTo>
                      <a:lnTo>
                        <a:pt x="11" y="18"/>
                      </a:lnTo>
                      <a:lnTo>
                        <a:pt x="10" y="20"/>
                      </a:lnTo>
                      <a:lnTo>
                        <a:pt x="9" y="22"/>
                      </a:lnTo>
                      <a:lnTo>
                        <a:pt x="7" y="25"/>
                      </a:lnTo>
                      <a:lnTo>
                        <a:pt x="0" y="20"/>
                      </a:lnTo>
                      <a:lnTo>
                        <a:pt x="2" y="18"/>
                      </a:lnTo>
                      <a:lnTo>
                        <a:pt x="3" y="17"/>
                      </a:lnTo>
                      <a:lnTo>
                        <a:pt x="3" y="16"/>
                      </a:lnTo>
                      <a:lnTo>
                        <a:pt x="4" y="11"/>
                      </a:lnTo>
                      <a:lnTo>
                        <a:pt x="4" y="9"/>
                      </a:lnTo>
                      <a:lnTo>
                        <a:pt x="4" y="8"/>
                      </a:lnTo>
                      <a:lnTo>
                        <a:pt x="3" y="6"/>
                      </a:lnTo>
                      <a:lnTo>
                        <a:pt x="2" y="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39" name="Freeform 903"/>
                <p:cNvSpPr>
                  <a:spLocks/>
                </p:cNvSpPr>
                <p:nvPr/>
              </p:nvSpPr>
              <p:spPr bwMode="auto">
                <a:xfrm>
                  <a:off x="2341" y="2197"/>
                  <a:ext cx="6" cy="7"/>
                </a:xfrm>
                <a:custGeom>
                  <a:avLst/>
                  <a:gdLst>
                    <a:gd name="T0" fmla="*/ 5 w 6"/>
                    <a:gd name="T1" fmla="*/ 0 h 7"/>
                    <a:gd name="T2" fmla="*/ 6 w 6"/>
                    <a:gd name="T3" fmla="*/ 1 h 7"/>
                    <a:gd name="T4" fmla="*/ 0 w 6"/>
                    <a:gd name="T5" fmla="*/ 6 h 7"/>
                    <a:gd name="T6" fmla="*/ 1 w 6"/>
                    <a:gd name="T7" fmla="*/ 7 h 7"/>
                    <a:gd name="T8" fmla="*/ 5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5" y="0"/>
                      </a:moveTo>
                      <a:lnTo>
                        <a:pt x="6" y="1"/>
                      </a:ln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40" name="Freeform 904"/>
                <p:cNvSpPr>
                  <a:spLocks/>
                </p:cNvSpPr>
                <p:nvPr/>
              </p:nvSpPr>
              <p:spPr bwMode="auto">
                <a:xfrm>
                  <a:off x="2322" y="2218"/>
                  <a:ext cx="23" cy="14"/>
                </a:xfrm>
                <a:custGeom>
                  <a:avLst/>
                  <a:gdLst>
                    <a:gd name="T0" fmla="*/ 23 w 23"/>
                    <a:gd name="T1" fmla="*/ 5 h 14"/>
                    <a:gd name="T2" fmla="*/ 21 w 23"/>
                    <a:gd name="T3" fmla="*/ 8 h 14"/>
                    <a:gd name="T4" fmla="*/ 18 w 23"/>
                    <a:gd name="T5" fmla="*/ 10 h 14"/>
                    <a:gd name="T6" fmla="*/ 15 w 23"/>
                    <a:gd name="T7" fmla="*/ 12 h 14"/>
                    <a:gd name="T8" fmla="*/ 12 w 23"/>
                    <a:gd name="T9" fmla="*/ 13 h 14"/>
                    <a:gd name="T10" fmla="*/ 9 w 23"/>
                    <a:gd name="T11" fmla="*/ 14 h 14"/>
                    <a:gd name="T12" fmla="*/ 5 w 23"/>
                    <a:gd name="T13" fmla="*/ 14 h 14"/>
                    <a:gd name="T14" fmla="*/ 2 w 23"/>
                    <a:gd name="T15" fmla="*/ 13 h 14"/>
                    <a:gd name="T16" fmla="*/ 0 w 23"/>
                    <a:gd name="T17" fmla="*/ 12 h 14"/>
                    <a:gd name="T18" fmla="*/ 4 w 23"/>
                    <a:gd name="T19" fmla="*/ 5 h 14"/>
                    <a:gd name="T20" fmla="*/ 5 w 23"/>
                    <a:gd name="T21" fmla="*/ 6 h 14"/>
                    <a:gd name="T22" fmla="*/ 6 w 23"/>
                    <a:gd name="T23" fmla="*/ 6 h 14"/>
                    <a:gd name="T24" fmla="*/ 8 w 23"/>
                    <a:gd name="T25" fmla="*/ 6 h 14"/>
                    <a:gd name="T26" fmla="*/ 9 w 23"/>
                    <a:gd name="T27" fmla="*/ 6 h 14"/>
                    <a:gd name="T28" fmla="*/ 11 w 23"/>
                    <a:gd name="T29" fmla="*/ 5 h 14"/>
                    <a:gd name="T30" fmla="*/ 13 w 23"/>
                    <a:gd name="T31" fmla="*/ 4 h 14"/>
                    <a:gd name="T32" fmla="*/ 15 w 23"/>
                    <a:gd name="T33" fmla="*/ 2 h 14"/>
                    <a:gd name="T34" fmla="*/ 17 w 23"/>
                    <a:gd name="T35" fmla="*/ 0 h 14"/>
                    <a:gd name="T36" fmla="*/ 23 w 23"/>
                    <a:gd name="T37" fmla="*/ 5 h 1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3"/>
                    <a:gd name="T58" fmla="*/ 0 h 14"/>
                    <a:gd name="T59" fmla="*/ 23 w 23"/>
                    <a:gd name="T60" fmla="*/ 14 h 1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3" h="14">
                      <a:moveTo>
                        <a:pt x="23" y="5"/>
                      </a:moveTo>
                      <a:lnTo>
                        <a:pt x="21" y="8"/>
                      </a:lnTo>
                      <a:lnTo>
                        <a:pt x="18" y="10"/>
                      </a:lnTo>
                      <a:lnTo>
                        <a:pt x="15" y="12"/>
                      </a:lnTo>
                      <a:lnTo>
                        <a:pt x="12" y="13"/>
                      </a:lnTo>
                      <a:lnTo>
                        <a:pt x="9" y="14"/>
                      </a:lnTo>
                      <a:lnTo>
                        <a:pt x="5" y="14"/>
                      </a:lnTo>
                      <a:lnTo>
                        <a:pt x="2" y="13"/>
                      </a:lnTo>
                      <a:lnTo>
                        <a:pt x="0" y="12"/>
                      </a:lnTo>
                      <a:lnTo>
                        <a:pt x="4" y="5"/>
                      </a:lnTo>
                      <a:lnTo>
                        <a:pt x="5" y="6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3" y="4"/>
                      </a:lnTo>
                      <a:lnTo>
                        <a:pt x="15" y="2"/>
                      </a:lnTo>
                      <a:lnTo>
                        <a:pt x="17" y="0"/>
                      </a:lnTo>
                      <a:lnTo>
                        <a:pt x="23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41" name="Freeform 905"/>
                <p:cNvSpPr>
                  <a:spLocks/>
                </p:cNvSpPr>
                <p:nvPr/>
              </p:nvSpPr>
              <p:spPr bwMode="auto">
                <a:xfrm>
                  <a:off x="2339" y="2218"/>
                  <a:ext cx="7" cy="5"/>
                </a:xfrm>
                <a:custGeom>
                  <a:avLst/>
                  <a:gdLst>
                    <a:gd name="T0" fmla="*/ 7 w 7"/>
                    <a:gd name="T1" fmla="*/ 5 h 5"/>
                    <a:gd name="T2" fmla="*/ 6 w 7"/>
                    <a:gd name="T3" fmla="*/ 5 h 5"/>
                    <a:gd name="T4" fmla="*/ 0 w 7"/>
                    <a:gd name="T5" fmla="*/ 0 h 5"/>
                    <a:gd name="T6" fmla="*/ 7 w 7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5"/>
                    <a:gd name="T14" fmla="*/ 7 w 7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5">
                      <a:moveTo>
                        <a:pt x="7" y="5"/>
                      </a:moveTo>
                      <a:lnTo>
                        <a:pt x="6" y="5"/>
                      </a:lnTo>
                      <a:lnTo>
                        <a:pt x="0" y="0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42" name="Freeform 906"/>
                <p:cNvSpPr>
                  <a:spLocks/>
                </p:cNvSpPr>
                <p:nvPr/>
              </p:nvSpPr>
              <p:spPr bwMode="auto">
                <a:xfrm>
                  <a:off x="2321" y="2223"/>
                  <a:ext cx="6" cy="7"/>
                </a:xfrm>
                <a:custGeom>
                  <a:avLst/>
                  <a:gdLst>
                    <a:gd name="T0" fmla="*/ 1 w 6"/>
                    <a:gd name="T1" fmla="*/ 7 h 7"/>
                    <a:gd name="T2" fmla="*/ 0 w 6"/>
                    <a:gd name="T3" fmla="*/ 7 h 7"/>
                    <a:gd name="T4" fmla="*/ 0 w 6"/>
                    <a:gd name="T5" fmla="*/ 6 h 7"/>
                    <a:gd name="T6" fmla="*/ 6 w 6"/>
                    <a:gd name="T7" fmla="*/ 1 h 7"/>
                    <a:gd name="T8" fmla="*/ 5 w 6"/>
                    <a:gd name="T9" fmla="*/ 0 h 7"/>
                    <a:gd name="T10" fmla="*/ 1 w 6"/>
                    <a:gd name="T11" fmla="*/ 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7"/>
                    <a:gd name="T20" fmla="*/ 6 w 6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7">
                      <a:moveTo>
                        <a:pt x="1" y="7"/>
                      </a:move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6" y="1"/>
                      </a:lnTo>
                      <a:lnTo>
                        <a:pt x="5" y="0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43" name="Freeform 907"/>
                <p:cNvSpPr>
                  <a:spLocks/>
                </p:cNvSpPr>
                <p:nvPr/>
              </p:nvSpPr>
              <p:spPr bwMode="auto">
                <a:xfrm>
                  <a:off x="2403" y="2150"/>
                  <a:ext cx="32" cy="30"/>
                </a:xfrm>
                <a:custGeom>
                  <a:avLst/>
                  <a:gdLst>
                    <a:gd name="T0" fmla="*/ 9 w 32"/>
                    <a:gd name="T1" fmla="*/ 24 h 30"/>
                    <a:gd name="T2" fmla="*/ 6 w 32"/>
                    <a:gd name="T3" fmla="*/ 22 h 30"/>
                    <a:gd name="T4" fmla="*/ 4 w 32"/>
                    <a:gd name="T5" fmla="*/ 19 h 30"/>
                    <a:gd name="T6" fmla="*/ 1 w 32"/>
                    <a:gd name="T7" fmla="*/ 13 h 30"/>
                    <a:gd name="T8" fmla="*/ 0 w 32"/>
                    <a:gd name="T9" fmla="*/ 8 h 30"/>
                    <a:gd name="T10" fmla="*/ 1 w 32"/>
                    <a:gd name="T11" fmla="*/ 5 h 30"/>
                    <a:gd name="T12" fmla="*/ 2 w 32"/>
                    <a:gd name="T13" fmla="*/ 3 h 30"/>
                    <a:gd name="T14" fmla="*/ 4 w 32"/>
                    <a:gd name="T15" fmla="*/ 2 h 30"/>
                    <a:gd name="T16" fmla="*/ 6 w 32"/>
                    <a:gd name="T17" fmla="*/ 0 h 30"/>
                    <a:gd name="T18" fmla="*/ 8 w 32"/>
                    <a:gd name="T19" fmla="*/ 0 h 30"/>
                    <a:gd name="T20" fmla="*/ 11 w 32"/>
                    <a:gd name="T21" fmla="*/ 0 h 30"/>
                    <a:gd name="T22" fmla="*/ 14 w 32"/>
                    <a:gd name="T23" fmla="*/ 1 h 30"/>
                    <a:gd name="T24" fmla="*/ 17 w 32"/>
                    <a:gd name="T25" fmla="*/ 2 h 30"/>
                    <a:gd name="T26" fmla="*/ 23 w 32"/>
                    <a:gd name="T27" fmla="*/ 6 h 30"/>
                    <a:gd name="T28" fmla="*/ 26 w 32"/>
                    <a:gd name="T29" fmla="*/ 8 h 30"/>
                    <a:gd name="T30" fmla="*/ 28 w 32"/>
                    <a:gd name="T31" fmla="*/ 11 h 30"/>
                    <a:gd name="T32" fmla="*/ 31 w 32"/>
                    <a:gd name="T33" fmla="*/ 17 h 30"/>
                    <a:gd name="T34" fmla="*/ 32 w 32"/>
                    <a:gd name="T35" fmla="*/ 22 h 30"/>
                    <a:gd name="T36" fmla="*/ 31 w 32"/>
                    <a:gd name="T37" fmla="*/ 25 h 30"/>
                    <a:gd name="T38" fmla="*/ 30 w 32"/>
                    <a:gd name="T39" fmla="*/ 27 h 30"/>
                    <a:gd name="T40" fmla="*/ 28 w 32"/>
                    <a:gd name="T41" fmla="*/ 28 h 30"/>
                    <a:gd name="T42" fmla="*/ 26 w 32"/>
                    <a:gd name="T43" fmla="*/ 29 h 30"/>
                    <a:gd name="T44" fmla="*/ 24 w 32"/>
                    <a:gd name="T45" fmla="*/ 30 h 30"/>
                    <a:gd name="T46" fmla="*/ 21 w 32"/>
                    <a:gd name="T47" fmla="*/ 30 h 30"/>
                    <a:gd name="T48" fmla="*/ 18 w 32"/>
                    <a:gd name="T49" fmla="*/ 29 h 30"/>
                    <a:gd name="T50" fmla="*/ 15 w 32"/>
                    <a:gd name="T51" fmla="*/ 28 h 30"/>
                    <a:gd name="T52" fmla="*/ 9 w 32"/>
                    <a:gd name="T53" fmla="*/ 24 h 3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2"/>
                    <a:gd name="T82" fmla="*/ 0 h 30"/>
                    <a:gd name="T83" fmla="*/ 32 w 32"/>
                    <a:gd name="T84" fmla="*/ 30 h 3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2" h="30">
                      <a:moveTo>
                        <a:pt x="9" y="24"/>
                      </a:moveTo>
                      <a:lnTo>
                        <a:pt x="6" y="22"/>
                      </a:lnTo>
                      <a:lnTo>
                        <a:pt x="4" y="19"/>
                      </a:lnTo>
                      <a:lnTo>
                        <a:pt x="1" y="13"/>
                      </a:lnTo>
                      <a:lnTo>
                        <a:pt x="0" y="8"/>
                      </a:lnTo>
                      <a:lnTo>
                        <a:pt x="1" y="5"/>
                      </a:lnTo>
                      <a:lnTo>
                        <a:pt x="2" y="3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4" y="1"/>
                      </a:lnTo>
                      <a:lnTo>
                        <a:pt x="17" y="2"/>
                      </a:lnTo>
                      <a:lnTo>
                        <a:pt x="23" y="6"/>
                      </a:lnTo>
                      <a:lnTo>
                        <a:pt x="26" y="8"/>
                      </a:lnTo>
                      <a:lnTo>
                        <a:pt x="28" y="11"/>
                      </a:lnTo>
                      <a:lnTo>
                        <a:pt x="31" y="17"/>
                      </a:lnTo>
                      <a:lnTo>
                        <a:pt x="32" y="22"/>
                      </a:lnTo>
                      <a:lnTo>
                        <a:pt x="31" y="25"/>
                      </a:lnTo>
                      <a:lnTo>
                        <a:pt x="30" y="27"/>
                      </a:lnTo>
                      <a:lnTo>
                        <a:pt x="28" y="28"/>
                      </a:lnTo>
                      <a:lnTo>
                        <a:pt x="26" y="29"/>
                      </a:lnTo>
                      <a:lnTo>
                        <a:pt x="24" y="30"/>
                      </a:lnTo>
                      <a:lnTo>
                        <a:pt x="21" y="30"/>
                      </a:lnTo>
                      <a:lnTo>
                        <a:pt x="18" y="29"/>
                      </a:lnTo>
                      <a:lnTo>
                        <a:pt x="15" y="28"/>
                      </a:lnTo>
                      <a:lnTo>
                        <a:pt x="9" y="24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44" name="Freeform 908"/>
                <p:cNvSpPr>
                  <a:spLocks/>
                </p:cNvSpPr>
                <p:nvPr/>
              </p:nvSpPr>
              <p:spPr bwMode="auto">
                <a:xfrm>
                  <a:off x="2399" y="2151"/>
                  <a:ext cx="15" cy="26"/>
                </a:xfrm>
                <a:custGeom>
                  <a:avLst/>
                  <a:gdLst>
                    <a:gd name="T0" fmla="*/ 10 w 15"/>
                    <a:gd name="T1" fmla="*/ 26 h 26"/>
                    <a:gd name="T2" fmla="*/ 7 w 15"/>
                    <a:gd name="T3" fmla="*/ 23 h 26"/>
                    <a:gd name="T4" fmla="*/ 4 w 15"/>
                    <a:gd name="T5" fmla="*/ 20 h 26"/>
                    <a:gd name="T6" fmla="*/ 1 w 15"/>
                    <a:gd name="T7" fmla="*/ 13 h 26"/>
                    <a:gd name="T8" fmla="*/ 0 w 15"/>
                    <a:gd name="T9" fmla="*/ 7 h 26"/>
                    <a:gd name="T10" fmla="*/ 1 w 15"/>
                    <a:gd name="T11" fmla="*/ 3 h 26"/>
                    <a:gd name="T12" fmla="*/ 2 w 15"/>
                    <a:gd name="T13" fmla="*/ 0 h 26"/>
                    <a:gd name="T14" fmla="*/ 9 w 15"/>
                    <a:gd name="T15" fmla="*/ 4 h 26"/>
                    <a:gd name="T16" fmla="*/ 8 w 15"/>
                    <a:gd name="T17" fmla="*/ 6 h 26"/>
                    <a:gd name="T18" fmla="*/ 8 w 15"/>
                    <a:gd name="T19" fmla="*/ 7 h 26"/>
                    <a:gd name="T20" fmla="*/ 8 w 15"/>
                    <a:gd name="T21" fmla="*/ 11 h 26"/>
                    <a:gd name="T22" fmla="*/ 11 w 15"/>
                    <a:gd name="T23" fmla="*/ 16 h 26"/>
                    <a:gd name="T24" fmla="*/ 13 w 15"/>
                    <a:gd name="T25" fmla="*/ 18 h 26"/>
                    <a:gd name="T26" fmla="*/ 15 w 15"/>
                    <a:gd name="T27" fmla="*/ 20 h 26"/>
                    <a:gd name="T28" fmla="*/ 10 w 15"/>
                    <a:gd name="T29" fmla="*/ 26 h 2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5"/>
                    <a:gd name="T46" fmla="*/ 0 h 26"/>
                    <a:gd name="T47" fmla="*/ 15 w 15"/>
                    <a:gd name="T48" fmla="*/ 26 h 2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5" h="26">
                      <a:moveTo>
                        <a:pt x="10" y="26"/>
                      </a:moveTo>
                      <a:lnTo>
                        <a:pt x="7" y="23"/>
                      </a:lnTo>
                      <a:lnTo>
                        <a:pt x="4" y="20"/>
                      </a:lnTo>
                      <a:lnTo>
                        <a:pt x="1" y="13"/>
                      </a:lnTo>
                      <a:lnTo>
                        <a:pt x="0" y="7"/>
                      </a:lnTo>
                      <a:lnTo>
                        <a:pt x="1" y="3"/>
                      </a:lnTo>
                      <a:lnTo>
                        <a:pt x="2" y="0"/>
                      </a:lnTo>
                      <a:lnTo>
                        <a:pt x="9" y="4"/>
                      </a:lnTo>
                      <a:lnTo>
                        <a:pt x="8" y="6"/>
                      </a:lnTo>
                      <a:lnTo>
                        <a:pt x="8" y="7"/>
                      </a:lnTo>
                      <a:lnTo>
                        <a:pt x="8" y="11"/>
                      </a:lnTo>
                      <a:lnTo>
                        <a:pt x="11" y="16"/>
                      </a:lnTo>
                      <a:lnTo>
                        <a:pt x="13" y="18"/>
                      </a:lnTo>
                      <a:lnTo>
                        <a:pt x="15" y="20"/>
                      </a:lnTo>
                      <a:lnTo>
                        <a:pt x="10" y="2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45" name="Freeform 909"/>
                <p:cNvSpPr>
                  <a:spLocks/>
                </p:cNvSpPr>
                <p:nvPr/>
              </p:nvSpPr>
              <p:spPr bwMode="auto">
                <a:xfrm>
                  <a:off x="2402" y="2146"/>
                  <a:ext cx="26" cy="13"/>
                </a:xfrm>
                <a:custGeom>
                  <a:avLst/>
                  <a:gdLst>
                    <a:gd name="T0" fmla="*/ 0 w 26"/>
                    <a:gd name="T1" fmla="*/ 4 h 13"/>
                    <a:gd name="T2" fmla="*/ 2 w 26"/>
                    <a:gd name="T3" fmla="*/ 2 h 13"/>
                    <a:gd name="T4" fmla="*/ 5 w 26"/>
                    <a:gd name="T5" fmla="*/ 1 h 13"/>
                    <a:gd name="T6" fmla="*/ 9 w 26"/>
                    <a:gd name="T7" fmla="*/ 0 h 13"/>
                    <a:gd name="T8" fmla="*/ 13 w 26"/>
                    <a:gd name="T9" fmla="*/ 0 h 13"/>
                    <a:gd name="T10" fmla="*/ 16 w 26"/>
                    <a:gd name="T11" fmla="*/ 1 h 13"/>
                    <a:gd name="T12" fmla="*/ 20 w 26"/>
                    <a:gd name="T13" fmla="*/ 2 h 13"/>
                    <a:gd name="T14" fmla="*/ 26 w 26"/>
                    <a:gd name="T15" fmla="*/ 6 h 13"/>
                    <a:gd name="T16" fmla="*/ 22 w 26"/>
                    <a:gd name="T17" fmla="*/ 13 h 13"/>
                    <a:gd name="T18" fmla="*/ 16 w 26"/>
                    <a:gd name="T19" fmla="*/ 9 h 13"/>
                    <a:gd name="T20" fmla="*/ 14 w 26"/>
                    <a:gd name="T21" fmla="*/ 9 h 13"/>
                    <a:gd name="T22" fmla="*/ 12 w 26"/>
                    <a:gd name="T23" fmla="*/ 8 h 13"/>
                    <a:gd name="T24" fmla="*/ 10 w 26"/>
                    <a:gd name="T25" fmla="*/ 8 h 13"/>
                    <a:gd name="T26" fmla="*/ 8 w 26"/>
                    <a:gd name="T27" fmla="*/ 8 h 13"/>
                    <a:gd name="T28" fmla="*/ 7 w 26"/>
                    <a:gd name="T29" fmla="*/ 9 h 13"/>
                    <a:gd name="T30" fmla="*/ 6 w 26"/>
                    <a:gd name="T31" fmla="*/ 10 h 13"/>
                    <a:gd name="T32" fmla="*/ 0 w 26"/>
                    <a:gd name="T33" fmla="*/ 4 h 1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13"/>
                    <a:gd name="T53" fmla="*/ 26 w 26"/>
                    <a:gd name="T54" fmla="*/ 13 h 1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13">
                      <a:moveTo>
                        <a:pt x="0" y="4"/>
                      </a:moveTo>
                      <a:lnTo>
                        <a:pt x="2" y="2"/>
                      </a:lnTo>
                      <a:lnTo>
                        <a:pt x="5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6" y="1"/>
                      </a:lnTo>
                      <a:lnTo>
                        <a:pt x="20" y="2"/>
                      </a:lnTo>
                      <a:lnTo>
                        <a:pt x="26" y="6"/>
                      </a:lnTo>
                      <a:lnTo>
                        <a:pt x="22" y="13"/>
                      </a:lnTo>
                      <a:lnTo>
                        <a:pt x="16" y="9"/>
                      </a:lnTo>
                      <a:lnTo>
                        <a:pt x="14" y="9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7" y="9"/>
                      </a:lnTo>
                      <a:lnTo>
                        <a:pt x="6" y="1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46" name="Freeform 910"/>
                <p:cNvSpPr>
                  <a:spLocks/>
                </p:cNvSpPr>
                <p:nvPr/>
              </p:nvSpPr>
              <p:spPr bwMode="auto">
                <a:xfrm>
                  <a:off x="2401" y="2150"/>
                  <a:ext cx="7" cy="6"/>
                </a:xfrm>
                <a:custGeom>
                  <a:avLst/>
                  <a:gdLst>
                    <a:gd name="T0" fmla="*/ 0 w 7"/>
                    <a:gd name="T1" fmla="*/ 1 h 6"/>
                    <a:gd name="T2" fmla="*/ 1 w 7"/>
                    <a:gd name="T3" fmla="*/ 0 h 6"/>
                    <a:gd name="T4" fmla="*/ 7 w 7"/>
                    <a:gd name="T5" fmla="*/ 6 h 6"/>
                    <a:gd name="T6" fmla="*/ 7 w 7"/>
                    <a:gd name="T7" fmla="*/ 5 h 6"/>
                    <a:gd name="T8" fmla="*/ 0 w 7"/>
                    <a:gd name="T9" fmla="*/ 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"/>
                    <a:gd name="T17" fmla="*/ 7 w 7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7" y="6"/>
                      </a:lnTo>
                      <a:lnTo>
                        <a:pt x="7" y="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47" name="Freeform 911"/>
                <p:cNvSpPr>
                  <a:spLocks/>
                </p:cNvSpPr>
                <p:nvPr/>
              </p:nvSpPr>
              <p:spPr bwMode="auto">
                <a:xfrm>
                  <a:off x="2423" y="2153"/>
                  <a:ext cx="16" cy="26"/>
                </a:xfrm>
                <a:custGeom>
                  <a:avLst/>
                  <a:gdLst>
                    <a:gd name="T0" fmla="*/ 6 w 16"/>
                    <a:gd name="T1" fmla="*/ 0 h 26"/>
                    <a:gd name="T2" fmla="*/ 9 w 16"/>
                    <a:gd name="T3" fmla="*/ 2 h 26"/>
                    <a:gd name="T4" fmla="*/ 11 w 16"/>
                    <a:gd name="T5" fmla="*/ 6 h 26"/>
                    <a:gd name="T6" fmla="*/ 15 w 16"/>
                    <a:gd name="T7" fmla="*/ 12 h 26"/>
                    <a:gd name="T8" fmla="*/ 16 w 16"/>
                    <a:gd name="T9" fmla="*/ 19 h 26"/>
                    <a:gd name="T10" fmla="*/ 15 w 16"/>
                    <a:gd name="T11" fmla="*/ 23 h 26"/>
                    <a:gd name="T12" fmla="*/ 14 w 16"/>
                    <a:gd name="T13" fmla="*/ 26 h 26"/>
                    <a:gd name="T14" fmla="*/ 7 w 16"/>
                    <a:gd name="T15" fmla="*/ 22 h 26"/>
                    <a:gd name="T16" fmla="*/ 7 w 16"/>
                    <a:gd name="T17" fmla="*/ 20 h 26"/>
                    <a:gd name="T18" fmla="*/ 8 w 16"/>
                    <a:gd name="T19" fmla="*/ 19 h 26"/>
                    <a:gd name="T20" fmla="*/ 7 w 16"/>
                    <a:gd name="T21" fmla="*/ 15 h 26"/>
                    <a:gd name="T22" fmla="*/ 5 w 16"/>
                    <a:gd name="T23" fmla="*/ 10 h 26"/>
                    <a:gd name="T24" fmla="*/ 3 w 16"/>
                    <a:gd name="T25" fmla="*/ 8 h 26"/>
                    <a:gd name="T26" fmla="*/ 0 w 16"/>
                    <a:gd name="T27" fmla="*/ 6 h 26"/>
                    <a:gd name="T28" fmla="*/ 6 w 16"/>
                    <a:gd name="T29" fmla="*/ 0 h 2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6"/>
                    <a:gd name="T46" fmla="*/ 0 h 26"/>
                    <a:gd name="T47" fmla="*/ 16 w 16"/>
                    <a:gd name="T48" fmla="*/ 26 h 2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6" h="26">
                      <a:moveTo>
                        <a:pt x="6" y="0"/>
                      </a:moveTo>
                      <a:lnTo>
                        <a:pt x="9" y="2"/>
                      </a:lnTo>
                      <a:lnTo>
                        <a:pt x="11" y="6"/>
                      </a:lnTo>
                      <a:lnTo>
                        <a:pt x="15" y="12"/>
                      </a:lnTo>
                      <a:lnTo>
                        <a:pt x="16" y="19"/>
                      </a:lnTo>
                      <a:lnTo>
                        <a:pt x="15" y="23"/>
                      </a:lnTo>
                      <a:lnTo>
                        <a:pt x="14" y="26"/>
                      </a:lnTo>
                      <a:lnTo>
                        <a:pt x="7" y="22"/>
                      </a:lnTo>
                      <a:lnTo>
                        <a:pt x="7" y="20"/>
                      </a:lnTo>
                      <a:lnTo>
                        <a:pt x="8" y="19"/>
                      </a:lnTo>
                      <a:lnTo>
                        <a:pt x="7" y="15"/>
                      </a:lnTo>
                      <a:lnTo>
                        <a:pt x="5" y="10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48" name="Freeform 912"/>
                <p:cNvSpPr>
                  <a:spLocks/>
                </p:cNvSpPr>
                <p:nvPr/>
              </p:nvSpPr>
              <p:spPr bwMode="auto">
                <a:xfrm>
                  <a:off x="2423" y="2152"/>
                  <a:ext cx="6" cy="7"/>
                </a:xfrm>
                <a:custGeom>
                  <a:avLst/>
                  <a:gdLst>
                    <a:gd name="T0" fmla="*/ 5 w 6"/>
                    <a:gd name="T1" fmla="*/ 0 h 7"/>
                    <a:gd name="T2" fmla="*/ 6 w 6"/>
                    <a:gd name="T3" fmla="*/ 1 h 7"/>
                    <a:gd name="T4" fmla="*/ 0 w 6"/>
                    <a:gd name="T5" fmla="*/ 7 h 7"/>
                    <a:gd name="T6" fmla="*/ 1 w 6"/>
                    <a:gd name="T7" fmla="*/ 7 h 7"/>
                    <a:gd name="T8" fmla="*/ 5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5" y="0"/>
                      </a:moveTo>
                      <a:lnTo>
                        <a:pt x="6" y="1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49" name="Freeform 913"/>
                <p:cNvSpPr>
                  <a:spLocks/>
                </p:cNvSpPr>
                <p:nvPr/>
              </p:nvSpPr>
              <p:spPr bwMode="auto">
                <a:xfrm>
                  <a:off x="2409" y="2171"/>
                  <a:ext cx="27" cy="13"/>
                </a:xfrm>
                <a:custGeom>
                  <a:avLst/>
                  <a:gdLst>
                    <a:gd name="T0" fmla="*/ 27 w 27"/>
                    <a:gd name="T1" fmla="*/ 9 h 13"/>
                    <a:gd name="T2" fmla="*/ 24 w 27"/>
                    <a:gd name="T3" fmla="*/ 11 h 13"/>
                    <a:gd name="T4" fmla="*/ 21 w 27"/>
                    <a:gd name="T5" fmla="*/ 12 h 13"/>
                    <a:gd name="T6" fmla="*/ 18 w 27"/>
                    <a:gd name="T7" fmla="*/ 13 h 13"/>
                    <a:gd name="T8" fmla="*/ 14 w 27"/>
                    <a:gd name="T9" fmla="*/ 13 h 13"/>
                    <a:gd name="T10" fmla="*/ 10 w 27"/>
                    <a:gd name="T11" fmla="*/ 12 h 13"/>
                    <a:gd name="T12" fmla="*/ 7 w 27"/>
                    <a:gd name="T13" fmla="*/ 11 h 13"/>
                    <a:gd name="T14" fmla="*/ 0 w 27"/>
                    <a:gd name="T15" fmla="*/ 7 h 13"/>
                    <a:gd name="T16" fmla="*/ 5 w 27"/>
                    <a:gd name="T17" fmla="*/ 0 h 13"/>
                    <a:gd name="T18" fmla="*/ 10 w 27"/>
                    <a:gd name="T19" fmla="*/ 4 h 13"/>
                    <a:gd name="T20" fmla="*/ 13 w 27"/>
                    <a:gd name="T21" fmla="*/ 4 h 13"/>
                    <a:gd name="T22" fmla="*/ 15 w 27"/>
                    <a:gd name="T23" fmla="*/ 5 h 13"/>
                    <a:gd name="T24" fmla="*/ 17 w 27"/>
                    <a:gd name="T25" fmla="*/ 5 h 13"/>
                    <a:gd name="T26" fmla="*/ 19 w 27"/>
                    <a:gd name="T27" fmla="*/ 5 h 13"/>
                    <a:gd name="T28" fmla="*/ 20 w 27"/>
                    <a:gd name="T29" fmla="*/ 4 h 13"/>
                    <a:gd name="T30" fmla="*/ 21 w 27"/>
                    <a:gd name="T31" fmla="*/ 3 h 13"/>
                    <a:gd name="T32" fmla="*/ 27 w 27"/>
                    <a:gd name="T33" fmla="*/ 9 h 1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13"/>
                    <a:gd name="T53" fmla="*/ 27 w 27"/>
                    <a:gd name="T54" fmla="*/ 13 h 1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13">
                      <a:moveTo>
                        <a:pt x="27" y="9"/>
                      </a:moveTo>
                      <a:lnTo>
                        <a:pt x="24" y="11"/>
                      </a:lnTo>
                      <a:lnTo>
                        <a:pt x="21" y="12"/>
                      </a:lnTo>
                      <a:lnTo>
                        <a:pt x="18" y="13"/>
                      </a:lnTo>
                      <a:lnTo>
                        <a:pt x="14" y="13"/>
                      </a:lnTo>
                      <a:lnTo>
                        <a:pt x="10" y="12"/>
                      </a:lnTo>
                      <a:lnTo>
                        <a:pt x="7" y="11"/>
                      </a:lnTo>
                      <a:lnTo>
                        <a:pt x="0" y="7"/>
                      </a:lnTo>
                      <a:lnTo>
                        <a:pt x="5" y="0"/>
                      </a:lnTo>
                      <a:lnTo>
                        <a:pt x="10" y="4"/>
                      </a:lnTo>
                      <a:lnTo>
                        <a:pt x="13" y="4"/>
                      </a:lnTo>
                      <a:lnTo>
                        <a:pt x="15" y="5"/>
                      </a:lnTo>
                      <a:lnTo>
                        <a:pt x="17" y="5"/>
                      </a:lnTo>
                      <a:lnTo>
                        <a:pt x="19" y="5"/>
                      </a:lnTo>
                      <a:lnTo>
                        <a:pt x="20" y="4"/>
                      </a:lnTo>
                      <a:lnTo>
                        <a:pt x="21" y="3"/>
                      </a:lnTo>
                      <a:lnTo>
                        <a:pt x="27" y="9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50" name="Freeform 914"/>
                <p:cNvSpPr>
                  <a:spLocks/>
                </p:cNvSpPr>
                <p:nvPr/>
              </p:nvSpPr>
              <p:spPr bwMode="auto">
                <a:xfrm>
                  <a:off x="2430" y="2174"/>
                  <a:ext cx="7" cy="6"/>
                </a:xfrm>
                <a:custGeom>
                  <a:avLst/>
                  <a:gdLst>
                    <a:gd name="T0" fmla="*/ 7 w 7"/>
                    <a:gd name="T1" fmla="*/ 5 h 6"/>
                    <a:gd name="T2" fmla="*/ 6 w 7"/>
                    <a:gd name="T3" fmla="*/ 5 h 6"/>
                    <a:gd name="T4" fmla="*/ 6 w 7"/>
                    <a:gd name="T5" fmla="*/ 6 h 6"/>
                    <a:gd name="T6" fmla="*/ 0 w 7"/>
                    <a:gd name="T7" fmla="*/ 0 h 6"/>
                    <a:gd name="T8" fmla="*/ 0 w 7"/>
                    <a:gd name="T9" fmla="*/ 1 h 6"/>
                    <a:gd name="T10" fmla="*/ 7 w 7"/>
                    <a:gd name="T11" fmla="*/ 5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6"/>
                    <a:gd name="T20" fmla="*/ 7 w 7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6">
                      <a:moveTo>
                        <a:pt x="7" y="5"/>
                      </a:moveTo>
                      <a:lnTo>
                        <a:pt x="6" y="5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51" name="Freeform 915"/>
                <p:cNvSpPr>
                  <a:spLocks/>
                </p:cNvSpPr>
                <p:nvPr/>
              </p:nvSpPr>
              <p:spPr bwMode="auto">
                <a:xfrm>
                  <a:off x="2409" y="2171"/>
                  <a:ext cx="5" cy="7"/>
                </a:xfrm>
                <a:custGeom>
                  <a:avLst/>
                  <a:gdLst>
                    <a:gd name="T0" fmla="*/ 0 w 5"/>
                    <a:gd name="T1" fmla="*/ 7 h 7"/>
                    <a:gd name="T2" fmla="*/ 0 w 5"/>
                    <a:gd name="T3" fmla="*/ 6 h 7"/>
                    <a:gd name="T4" fmla="*/ 5 w 5"/>
                    <a:gd name="T5" fmla="*/ 0 h 7"/>
                    <a:gd name="T6" fmla="*/ 0 w 5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7"/>
                    <a:gd name="T14" fmla="*/ 5 w 5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7">
                      <a:moveTo>
                        <a:pt x="0" y="7"/>
                      </a:moveTo>
                      <a:lnTo>
                        <a:pt x="0" y="6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52" name="Freeform 916"/>
                <p:cNvSpPr>
                  <a:spLocks/>
                </p:cNvSpPr>
                <p:nvPr/>
              </p:nvSpPr>
              <p:spPr bwMode="auto">
                <a:xfrm>
                  <a:off x="2275" y="2122"/>
                  <a:ext cx="19" cy="20"/>
                </a:xfrm>
                <a:custGeom>
                  <a:avLst/>
                  <a:gdLst>
                    <a:gd name="T0" fmla="*/ 3 w 19"/>
                    <a:gd name="T1" fmla="*/ 18 h 20"/>
                    <a:gd name="T2" fmla="*/ 2 w 19"/>
                    <a:gd name="T3" fmla="*/ 16 h 20"/>
                    <a:gd name="T4" fmla="*/ 1 w 19"/>
                    <a:gd name="T5" fmla="*/ 14 h 20"/>
                    <a:gd name="T6" fmla="*/ 0 w 19"/>
                    <a:gd name="T7" fmla="*/ 11 h 20"/>
                    <a:gd name="T8" fmla="*/ 0 w 19"/>
                    <a:gd name="T9" fmla="*/ 9 h 20"/>
                    <a:gd name="T10" fmla="*/ 0 w 19"/>
                    <a:gd name="T11" fmla="*/ 7 h 20"/>
                    <a:gd name="T12" fmla="*/ 1 w 19"/>
                    <a:gd name="T13" fmla="*/ 5 h 20"/>
                    <a:gd name="T14" fmla="*/ 2 w 19"/>
                    <a:gd name="T15" fmla="*/ 4 h 20"/>
                    <a:gd name="T16" fmla="*/ 5 w 19"/>
                    <a:gd name="T17" fmla="*/ 1 h 20"/>
                    <a:gd name="T18" fmla="*/ 6 w 19"/>
                    <a:gd name="T19" fmla="*/ 1 h 20"/>
                    <a:gd name="T20" fmla="*/ 8 w 19"/>
                    <a:gd name="T21" fmla="*/ 0 h 20"/>
                    <a:gd name="T22" fmla="*/ 10 w 19"/>
                    <a:gd name="T23" fmla="*/ 0 h 20"/>
                    <a:gd name="T24" fmla="*/ 12 w 19"/>
                    <a:gd name="T25" fmla="*/ 1 h 20"/>
                    <a:gd name="T26" fmla="*/ 14 w 19"/>
                    <a:gd name="T27" fmla="*/ 2 h 20"/>
                    <a:gd name="T28" fmla="*/ 15 w 19"/>
                    <a:gd name="T29" fmla="*/ 3 h 20"/>
                    <a:gd name="T30" fmla="*/ 17 w 19"/>
                    <a:gd name="T31" fmla="*/ 4 h 20"/>
                    <a:gd name="T32" fmla="*/ 18 w 19"/>
                    <a:gd name="T33" fmla="*/ 6 h 20"/>
                    <a:gd name="T34" fmla="*/ 19 w 19"/>
                    <a:gd name="T35" fmla="*/ 9 h 20"/>
                    <a:gd name="T36" fmla="*/ 19 w 19"/>
                    <a:gd name="T37" fmla="*/ 11 h 20"/>
                    <a:gd name="T38" fmla="*/ 19 w 19"/>
                    <a:gd name="T39" fmla="*/ 13 h 20"/>
                    <a:gd name="T40" fmla="*/ 18 w 19"/>
                    <a:gd name="T41" fmla="*/ 15 h 20"/>
                    <a:gd name="T42" fmla="*/ 17 w 19"/>
                    <a:gd name="T43" fmla="*/ 16 h 20"/>
                    <a:gd name="T44" fmla="*/ 14 w 19"/>
                    <a:gd name="T45" fmla="*/ 19 h 20"/>
                    <a:gd name="T46" fmla="*/ 12 w 19"/>
                    <a:gd name="T47" fmla="*/ 19 h 20"/>
                    <a:gd name="T48" fmla="*/ 11 w 19"/>
                    <a:gd name="T49" fmla="*/ 20 h 20"/>
                    <a:gd name="T50" fmla="*/ 9 w 19"/>
                    <a:gd name="T51" fmla="*/ 20 h 20"/>
                    <a:gd name="T52" fmla="*/ 7 w 19"/>
                    <a:gd name="T53" fmla="*/ 19 h 20"/>
                    <a:gd name="T54" fmla="*/ 5 w 19"/>
                    <a:gd name="T55" fmla="*/ 19 h 20"/>
                    <a:gd name="T56" fmla="*/ 3 w 19"/>
                    <a:gd name="T57" fmla="*/ 18 h 2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9"/>
                    <a:gd name="T88" fmla="*/ 0 h 20"/>
                    <a:gd name="T89" fmla="*/ 19 w 19"/>
                    <a:gd name="T90" fmla="*/ 20 h 2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9" h="20">
                      <a:moveTo>
                        <a:pt x="3" y="18"/>
                      </a:moveTo>
                      <a:lnTo>
                        <a:pt x="2" y="16"/>
                      </a:lnTo>
                      <a:lnTo>
                        <a:pt x="1" y="14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1"/>
                      </a:lnTo>
                      <a:lnTo>
                        <a:pt x="14" y="2"/>
                      </a:lnTo>
                      <a:lnTo>
                        <a:pt x="15" y="3"/>
                      </a:lnTo>
                      <a:lnTo>
                        <a:pt x="17" y="4"/>
                      </a:lnTo>
                      <a:lnTo>
                        <a:pt x="18" y="6"/>
                      </a:lnTo>
                      <a:lnTo>
                        <a:pt x="19" y="9"/>
                      </a:lnTo>
                      <a:lnTo>
                        <a:pt x="19" y="11"/>
                      </a:lnTo>
                      <a:lnTo>
                        <a:pt x="19" y="13"/>
                      </a:lnTo>
                      <a:lnTo>
                        <a:pt x="18" y="15"/>
                      </a:lnTo>
                      <a:lnTo>
                        <a:pt x="17" y="16"/>
                      </a:lnTo>
                      <a:lnTo>
                        <a:pt x="14" y="19"/>
                      </a:lnTo>
                      <a:lnTo>
                        <a:pt x="12" y="19"/>
                      </a:lnTo>
                      <a:lnTo>
                        <a:pt x="11" y="20"/>
                      </a:lnTo>
                      <a:lnTo>
                        <a:pt x="9" y="20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3" y="18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53" name="Freeform 917"/>
                <p:cNvSpPr>
                  <a:spLocks/>
                </p:cNvSpPr>
                <p:nvPr/>
              </p:nvSpPr>
              <p:spPr bwMode="auto">
                <a:xfrm>
                  <a:off x="2271" y="2124"/>
                  <a:ext cx="10" cy="19"/>
                </a:xfrm>
                <a:custGeom>
                  <a:avLst/>
                  <a:gdLst>
                    <a:gd name="T0" fmla="*/ 5 w 10"/>
                    <a:gd name="T1" fmla="*/ 19 h 19"/>
                    <a:gd name="T2" fmla="*/ 3 w 10"/>
                    <a:gd name="T3" fmla="*/ 17 h 19"/>
                    <a:gd name="T4" fmla="*/ 1 w 10"/>
                    <a:gd name="T5" fmla="*/ 14 h 19"/>
                    <a:gd name="T6" fmla="*/ 0 w 10"/>
                    <a:gd name="T7" fmla="*/ 10 h 19"/>
                    <a:gd name="T8" fmla="*/ 0 w 10"/>
                    <a:gd name="T9" fmla="*/ 7 h 19"/>
                    <a:gd name="T10" fmla="*/ 0 w 10"/>
                    <a:gd name="T11" fmla="*/ 4 h 19"/>
                    <a:gd name="T12" fmla="*/ 1 w 10"/>
                    <a:gd name="T13" fmla="*/ 2 h 19"/>
                    <a:gd name="T14" fmla="*/ 2 w 10"/>
                    <a:gd name="T15" fmla="*/ 0 h 19"/>
                    <a:gd name="T16" fmla="*/ 9 w 10"/>
                    <a:gd name="T17" fmla="*/ 4 h 19"/>
                    <a:gd name="T18" fmla="*/ 8 w 10"/>
                    <a:gd name="T19" fmla="*/ 5 h 19"/>
                    <a:gd name="T20" fmla="*/ 8 w 10"/>
                    <a:gd name="T21" fmla="*/ 6 h 19"/>
                    <a:gd name="T22" fmla="*/ 8 w 10"/>
                    <a:gd name="T23" fmla="*/ 8 h 19"/>
                    <a:gd name="T24" fmla="*/ 8 w 10"/>
                    <a:gd name="T25" fmla="*/ 8 h 19"/>
                    <a:gd name="T26" fmla="*/ 9 w 10"/>
                    <a:gd name="T27" fmla="*/ 11 h 19"/>
                    <a:gd name="T28" fmla="*/ 9 w 10"/>
                    <a:gd name="T29" fmla="*/ 12 h 19"/>
                    <a:gd name="T30" fmla="*/ 10 w 10"/>
                    <a:gd name="T31" fmla="*/ 13 h 19"/>
                    <a:gd name="T32" fmla="*/ 5 w 10"/>
                    <a:gd name="T33" fmla="*/ 1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9"/>
                    <a:gd name="T53" fmla="*/ 10 w 10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9">
                      <a:moveTo>
                        <a:pt x="5" y="19"/>
                      </a:moveTo>
                      <a:lnTo>
                        <a:pt x="3" y="17"/>
                      </a:lnTo>
                      <a:lnTo>
                        <a:pt x="1" y="14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0"/>
                      </a:lnTo>
                      <a:lnTo>
                        <a:pt x="9" y="4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8"/>
                      </a:lnTo>
                      <a:lnTo>
                        <a:pt x="9" y="11"/>
                      </a:lnTo>
                      <a:lnTo>
                        <a:pt x="9" y="12"/>
                      </a:lnTo>
                      <a:lnTo>
                        <a:pt x="10" y="13"/>
                      </a:lnTo>
                      <a:lnTo>
                        <a:pt x="5" y="19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54" name="Freeform 918"/>
                <p:cNvSpPr>
                  <a:spLocks/>
                </p:cNvSpPr>
                <p:nvPr/>
              </p:nvSpPr>
              <p:spPr bwMode="auto">
                <a:xfrm>
                  <a:off x="2274" y="2118"/>
                  <a:ext cx="18" cy="11"/>
                </a:xfrm>
                <a:custGeom>
                  <a:avLst/>
                  <a:gdLst>
                    <a:gd name="T0" fmla="*/ 0 w 18"/>
                    <a:gd name="T1" fmla="*/ 5 h 11"/>
                    <a:gd name="T2" fmla="*/ 3 w 18"/>
                    <a:gd name="T3" fmla="*/ 2 h 11"/>
                    <a:gd name="T4" fmla="*/ 6 w 18"/>
                    <a:gd name="T5" fmla="*/ 1 h 11"/>
                    <a:gd name="T6" fmla="*/ 9 w 18"/>
                    <a:gd name="T7" fmla="*/ 0 h 11"/>
                    <a:gd name="T8" fmla="*/ 11 w 18"/>
                    <a:gd name="T9" fmla="*/ 0 h 11"/>
                    <a:gd name="T10" fmla="*/ 14 w 18"/>
                    <a:gd name="T11" fmla="*/ 1 h 11"/>
                    <a:gd name="T12" fmla="*/ 16 w 18"/>
                    <a:gd name="T13" fmla="*/ 2 h 11"/>
                    <a:gd name="T14" fmla="*/ 18 w 18"/>
                    <a:gd name="T15" fmla="*/ 3 h 11"/>
                    <a:gd name="T16" fmla="*/ 14 w 18"/>
                    <a:gd name="T17" fmla="*/ 10 h 11"/>
                    <a:gd name="T18" fmla="*/ 13 w 18"/>
                    <a:gd name="T19" fmla="*/ 9 h 11"/>
                    <a:gd name="T20" fmla="*/ 12 w 18"/>
                    <a:gd name="T21" fmla="*/ 9 h 11"/>
                    <a:gd name="T22" fmla="*/ 10 w 18"/>
                    <a:gd name="T23" fmla="*/ 8 h 11"/>
                    <a:gd name="T24" fmla="*/ 9 w 18"/>
                    <a:gd name="T25" fmla="*/ 8 h 11"/>
                    <a:gd name="T26" fmla="*/ 8 w 18"/>
                    <a:gd name="T27" fmla="*/ 9 h 11"/>
                    <a:gd name="T28" fmla="*/ 8 w 18"/>
                    <a:gd name="T29" fmla="*/ 9 h 11"/>
                    <a:gd name="T30" fmla="*/ 5 w 18"/>
                    <a:gd name="T31" fmla="*/ 11 h 11"/>
                    <a:gd name="T32" fmla="*/ 0 w 18"/>
                    <a:gd name="T33" fmla="*/ 5 h 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1"/>
                    <a:gd name="T53" fmla="*/ 18 w 18"/>
                    <a:gd name="T54" fmla="*/ 11 h 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1">
                      <a:moveTo>
                        <a:pt x="0" y="5"/>
                      </a:move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4" y="1"/>
                      </a:lnTo>
                      <a:lnTo>
                        <a:pt x="16" y="2"/>
                      </a:lnTo>
                      <a:lnTo>
                        <a:pt x="18" y="3"/>
                      </a:lnTo>
                      <a:lnTo>
                        <a:pt x="14" y="10"/>
                      </a:lnTo>
                      <a:lnTo>
                        <a:pt x="13" y="9"/>
                      </a:lnTo>
                      <a:lnTo>
                        <a:pt x="12" y="9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8" y="9"/>
                      </a:lnTo>
                      <a:lnTo>
                        <a:pt x="5" y="1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55" name="Freeform 919"/>
                <p:cNvSpPr>
                  <a:spLocks/>
                </p:cNvSpPr>
                <p:nvPr/>
              </p:nvSpPr>
              <p:spPr bwMode="auto">
                <a:xfrm>
                  <a:off x="2273" y="2123"/>
                  <a:ext cx="7" cy="6"/>
                </a:xfrm>
                <a:custGeom>
                  <a:avLst/>
                  <a:gdLst>
                    <a:gd name="T0" fmla="*/ 0 w 7"/>
                    <a:gd name="T1" fmla="*/ 1 h 6"/>
                    <a:gd name="T2" fmla="*/ 1 w 7"/>
                    <a:gd name="T3" fmla="*/ 1 h 6"/>
                    <a:gd name="T4" fmla="*/ 1 w 7"/>
                    <a:gd name="T5" fmla="*/ 0 h 6"/>
                    <a:gd name="T6" fmla="*/ 6 w 7"/>
                    <a:gd name="T7" fmla="*/ 6 h 6"/>
                    <a:gd name="T8" fmla="*/ 7 w 7"/>
                    <a:gd name="T9" fmla="*/ 5 h 6"/>
                    <a:gd name="T10" fmla="*/ 0 w 7"/>
                    <a:gd name="T11" fmla="*/ 1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6"/>
                    <a:gd name="T20" fmla="*/ 7 w 7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6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6" y="6"/>
                      </a:lnTo>
                      <a:lnTo>
                        <a:pt x="7" y="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56" name="Freeform 920"/>
                <p:cNvSpPr>
                  <a:spLocks/>
                </p:cNvSpPr>
                <p:nvPr/>
              </p:nvSpPr>
              <p:spPr bwMode="auto">
                <a:xfrm>
                  <a:off x="2287" y="2122"/>
                  <a:ext cx="11" cy="19"/>
                </a:xfrm>
                <a:custGeom>
                  <a:avLst/>
                  <a:gdLst>
                    <a:gd name="T0" fmla="*/ 6 w 11"/>
                    <a:gd name="T1" fmla="*/ 0 h 19"/>
                    <a:gd name="T2" fmla="*/ 8 w 11"/>
                    <a:gd name="T3" fmla="*/ 2 h 19"/>
                    <a:gd name="T4" fmla="*/ 9 w 11"/>
                    <a:gd name="T5" fmla="*/ 4 h 19"/>
                    <a:gd name="T6" fmla="*/ 11 w 11"/>
                    <a:gd name="T7" fmla="*/ 9 h 19"/>
                    <a:gd name="T8" fmla="*/ 11 w 11"/>
                    <a:gd name="T9" fmla="*/ 12 h 19"/>
                    <a:gd name="T10" fmla="*/ 10 w 11"/>
                    <a:gd name="T11" fmla="*/ 14 h 19"/>
                    <a:gd name="T12" fmla="*/ 9 w 11"/>
                    <a:gd name="T13" fmla="*/ 16 h 19"/>
                    <a:gd name="T14" fmla="*/ 8 w 11"/>
                    <a:gd name="T15" fmla="*/ 19 h 19"/>
                    <a:gd name="T16" fmla="*/ 1 w 11"/>
                    <a:gd name="T17" fmla="*/ 14 h 19"/>
                    <a:gd name="T18" fmla="*/ 2 w 11"/>
                    <a:gd name="T19" fmla="*/ 13 h 19"/>
                    <a:gd name="T20" fmla="*/ 3 w 11"/>
                    <a:gd name="T21" fmla="*/ 12 h 19"/>
                    <a:gd name="T22" fmla="*/ 3 w 11"/>
                    <a:gd name="T23" fmla="*/ 11 h 19"/>
                    <a:gd name="T24" fmla="*/ 3 w 11"/>
                    <a:gd name="T25" fmla="*/ 10 h 19"/>
                    <a:gd name="T26" fmla="*/ 2 w 11"/>
                    <a:gd name="T27" fmla="*/ 7 h 19"/>
                    <a:gd name="T28" fmla="*/ 1 w 11"/>
                    <a:gd name="T29" fmla="*/ 7 h 19"/>
                    <a:gd name="T30" fmla="*/ 0 w 11"/>
                    <a:gd name="T31" fmla="*/ 5 h 19"/>
                    <a:gd name="T32" fmla="*/ 6 w 11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"/>
                    <a:gd name="T52" fmla="*/ 0 h 19"/>
                    <a:gd name="T53" fmla="*/ 11 w 11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" h="19">
                      <a:moveTo>
                        <a:pt x="6" y="0"/>
                      </a:moveTo>
                      <a:lnTo>
                        <a:pt x="8" y="2"/>
                      </a:lnTo>
                      <a:lnTo>
                        <a:pt x="9" y="4"/>
                      </a:lnTo>
                      <a:lnTo>
                        <a:pt x="11" y="9"/>
                      </a:lnTo>
                      <a:lnTo>
                        <a:pt x="11" y="12"/>
                      </a:lnTo>
                      <a:lnTo>
                        <a:pt x="10" y="14"/>
                      </a:lnTo>
                      <a:lnTo>
                        <a:pt x="9" y="16"/>
                      </a:lnTo>
                      <a:lnTo>
                        <a:pt x="8" y="19"/>
                      </a:lnTo>
                      <a:lnTo>
                        <a:pt x="1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3" y="10"/>
                      </a:lnTo>
                      <a:lnTo>
                        <a:pt x="2" y="7"/>
                      </a:ln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57" name="Freeform 921"/>
                <p:cNvSpPr>
                  <a:spLocks/>
                </p:cNvSpPr>
                <p:nvPr/>
              </p:nvSpPr>
              <p:spPr bwMode="auto">
                <a:xfrm>
                  <a:off x="2287" y="2121"/>
                  <a:ext cx="6" cy="7"/>
                </a:xfrm>
                <a:custGeom>
                  <a:avLst/>
                  <a:gdLst>
                    <a:gd name="T0" fmla="*/ 5 w 6"/>
                    <a:gd name="T1" fmla="*/ 0 h 7"/>
                    <a:gd name="T2" fmla="*/ 6 w 6"/>
                    <a:gd name="T3" fmla="*/ 1 h 7"/>
                    <a:gd name="T4" fmla="*/ 0 w 6"/>
                    <a:gd name="T5" fmla="*/ 6 h 7"/>
                    <a:gd name="T6" fmla="*/ 1 w 6"/>
                    <a:gd name="T7" fmla="*/ 7 h 7"/>
                    <a:gd name="T8" fmla="*/ 5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5" y="0"/>
                      </a:moveTo>
                      <a:lnTo>
                        <a:pt x="6" y="1"/>
                      </a:ln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58" name="Freeform 922"/>
                <p:cNvSpPr>
                  <a:spLocks/>
                </p:cNvSpPr>
                <p:nvPr/>
              </p:nvSpPr>
              <p:spPr bwMode="auto">
                <a:xfrm>
                  <a:off x="2276" y="2135"/>
                  <a:ext cx="18" cy="11"/>
                </a:xfrm>
                <a:custGeom>
                  <a:avLst/>
                  <a:gdLst>
                    <a:gd name="T0" fmla="*/ 18 w 18"/>
                    <a:gd name="T1" fmla="*/ 6 h 11"/>
                    <a:gd name="T2" fmla="*/ 15 w 18"/>
                    <a:gd name="T3" fmla="*/ 9 h 11"/>
                    <a:gd name="T4" fmla="*/ 12 w 18"/>
                    <a:gd name="T5" fmla="*/ 10 h 11"/>
                    <a:gd name="T6" fmla="*/ 10 w 18"/>
                    <a:gd name="T7" fmla="*/ 11 h 11"/>
                    <a:gd name="T8" fmla="*/ 7 w 18"/>
                    <a:gd name="T9" fmla="*/ 11 h 11"/>
                    <a:gd name="T10" fmla="*/ 5 w 18"/>
                    <a:gd name="T11" fmla="*/ 10 h 11"/>
                    <a:gd name="T12" fmla="*/ 2 w 18"/>
                    <a:gd name="T13" fmla="*/ 9 h 11"/>
                    <a:gd name="T14" fmla="*/ 0 w 18"/>
                    <a:gd name="T15" fmla="*/ 8 h 11"/>
                    <a:gd name="T16" fmla="*/ 5 w 18"/>
                    <a:gd name="T17" fmla="*/ 1 h 11"/>
                    <a:gd name="T18" fmla="*/ 6 w 18"/>
                    <a:gd name="T19" fmla="*/ 2 h 11"/>
                    <a:gd name="T20" fmla="*/ 7 w 18"/>
                    <a:gd name="T21" fmla="*/ 3 h 11"/>
                    <a:gd name="T22" fmla="*/ 8 w 18"/>
                    <a:gd name="T23" fmla="*/ 3 h 11"/>
                    <a:gd name="T24" fmla="*/ 9 w 18"/>
                    <a:gd name="T25" fmla="*/ 3 h 11"/>
                    <a:gd name="T26" fmla="*/ 10 w 18"/>
                    <a:gd name="T27" fmla="*/ 3 h 11"/>
                    <a:gd name="T28" fmla="*/ 10 w 18"/>
                    <a:gd name="T29" fmla="*/ 3 h 11"/>
                    <a:gd name="T30" fmla="*/ 13 w 18"/>
                    <a:gd name="T31" fmla="*/ 0 h 11"/>
                    <a:gd name="T32" fmla="*/ 18 w 18"/>
                    <a:gd name="T33" fmla="*/ 6 h 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1"/>
                    <a:gd name="T53" fmla="*/ 18 w 18"/>
                    <a:gd name="T54" fmla="*/ 11 h 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1">
                      <a:moveTo>
                        <a:pt x="18" y="6"/>
                      </a:moveTo>
                      <a:lnTo>
                        <a:pt x="15" y="9"/>
                      </a:lnTo>
                      <a:lnTo>
                        <a:pt x="12" y="10"/>
                      </a:lnTo>
                      <a:lnTo>
                        <a:pt x="10" y="11"/>
                      </a:lnTo>
                      <a:lnTo>
                        <a:pt x="7" y="11"/>
                      </a:lnTo>
                      <a:lnTo>
                        <a:pt x="5" y="10"/>
                      </a:lnTo>
                      <a:lnTo>
                        <a:pt x="2" y="9"/>
                      </a:lnTo>
                      <a:lnTo>
                        <a:pt x="0" y="8"/>
                      </a:lnTo>
                      <a:lnTo>
                        <a:pt x="5" y="1"/>
                      </a:lnTo>
                      <a:lnTo>
                        <a:pt x="6" y="2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0" y="3"/>
                      </a:lnTo>
                      <a:lnTo>
                        <a:pt x="13" y="0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59" name="Freeform 923"/>
                <p:cNvSpPr>
                  <a:spLocks/>
                </p:cNvSpPr>
                <p:nvPr/>
              </p:nvSpPr>
              <p:spPr bwMode="auto">
                <a:xfrm>
                  <a:off x="2288" y="2135"/>
                  <a:ext cx="7" cy="6"/>
                </a:xfrm>
                <a:custGeom>
                  <a:avLst/>
                  <a:gdLst>
                    <a:gd name="T0" fmla="*/ 7 w 7"/>
                    <a:gd name="T1" fmla="*/ 6 h 6"/>
                    <a:gd name="T2" fmla="*/ 6 w 7"/>
                    <a:gd name="T3" fmla="*/ 6 h 6"/>
                    <a:gd name="T4" fmla="*/ 1 w 7"/>
                    <a:gd name="T5" fmla="*/ 0 h 6"/>
                    <a:gd name="T6" fmla="*/ 0 w 7"/>
                    <a:gd name="T7" fmla="*/ 1 h 6"/>
                    <a:gd name="T8" fmla="*/ 7 w 7"/>
                    <a:gd name="T9" fmla="*/ 6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"/>
                    <a:gd name="T17" fmla="*/ 7 w 7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">
                      <a:moveTo>
                        <a:pt x="7" y="6"/>
                      </a:moveTo>
                      <a:lnTo>
                        <a:pt x="6" y="6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7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60" name="Freeform 924"/>
                <p:cNvSpPr>
                  <a:spLocks/>
                </p:cNvSpPr>
                <p:nvPr/>
              </p:nvSpPr>
              <p:spPr bwMode="auto">
                <a:xfrm>
                  <a:off x="2276" y="2136"/>
                  <a:ext cx="5" cy="7"/>
                </a:xfrm>
                <a:custGeom>
                  <a:avLst/>
                  <a:gdLst>
                    <a:gd name="T0" fmla="*/ 0 w 5"/>
                    <a:gd name="T1" fmla="*/ 7 h 7"/>
                    <a:gd name="T2" fmla="*/ 5 w 5"/>
                    <a:gd name="T3" fmla="*/ 1 h 7"/>
                    <a:gd name="T4" fmla="*/ 5 w 5"/>
                    <a:gd name="T5" fmla="*/ 0 h 7"/>
                    <a:gd name="T6" fmla="*/ 0 w 5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7"/>
                    <a:gd name="T14" fmla="*/ 5 w 5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7">
                      <a:moveTo>
                        <a:pt x="0" y="7"/>
                      </a:move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61" name="Freeform 925"/>
                <p:cNvSpPr>
                  <a:spLocks/>
                </p:cNvSpPr>
                <p:nvPr/>
              </p:nvSpPr>
              <p:spPr bwMode="auto">
                <a:xfrm>
                  <a:off x="2339" y="2091"/>
                  <a:ext cx="27" cy="28"/>
                </a:xfrm>
                <a:custGeom>
                  <a:avLst/>
                  <a:gdLst>
                    <a:gd name="T0" fmla="*/ 4 w 27"/>
                    <a:gd name="T1" fmla="*/ 26 h 28"/>
                    <a:gd name="T2" fmla="*/ 2 w 27"/>
                    <a:gd name="T3" fmla="*/ 24 h 28"/>
                    <a:gd name="T4" fmla="*/ 1 w 27"/>
                    <a:gd name="T5" fmla="*/ 22 h 28"/>
                    <a:gd name="T6" fmla="*/ 0 w 27"/>
                    <a:gd name="T7" fmla="*/ 20 h 28"/>
                    <a:gd name="T8" fmla="*/ 0 w 27"/>
                    <a:gd name="T9" fmla="*/ 17 h 28"/>
                    <a:gd name="T10" fmla="*/ 0 w 27"/>
                    <a:gd name="T11" fmla="*/ 14 h 28"/>
                    <a:gd name="T12" fmla="*/ 1 w 27"/>
                    <a:gd name="T13" fmla="*/ 11 h 28"/>
                    <a:gd name="T14" fmla="*/ 2 w 27"/>
                    <a:gd name="T15" fmla="*/ 9 h 28"/>
                    <a:gd name="T16" fmla="*/ 4 w 27"/>
                    <a:gd name="T17" fmla="*/ 6 h 28"/>
                    <a:gd name="T18" fmla="*/ 6 w 27"/>
                    <a:gd name="T19" fmla="*/ 4 h 28"/>
                    <a:gd name="T20" fmla="*/ 8 w 27"/>
                    <a:gd name="T21" fmla="*/ 2 h 28"/>
                    <a:gd name="T22" fmla="*/ 11 w 27"/>
                    <a:gd name="T23" fmla="*/ 1 h 28"/>
                    <a:gd name="T24" fmla="*/ 13 w 27"/>
                    <a:gd name="T25" fmla="*/ 0 h 28"/>
                    <a:gd name="T26" fmla="*/ 16 w 27"/>
                    <a:gd name="T27" fmla="*/ 0 h 28"/>
                    <a:gd name="T28" fmla="*/ 19 w 27"/>
                    <a:gd name="T29" fmla="*/ 0 h 28"/>
                    <a:gd name="T30" fmla="*/ 21 w 27"/>
                    <a:gd name="T31" fmla="*/ 1 h 28"/>
                    <a:gd name="T32" fmla="*/ 23 w 27"/>
                    <a:gd name="T33" fmla="*/ 2 h 28"/>
                    <a:gd name="T34" fmla="*/ 25 w 27"/>
                    <a:gd name="T35" fmla="*/ 4 h 28"/>
                    <a:gd name="T36" fmla="*/ 26 w 27"/>
                    <a:gd name="T37" fmla="*/ 6 h 28"/>
                    <a:gd name="T38" fmla="*/ 27 w 27"/>
                    <a:gd name="T39" fmla="*/ 8 h 28"/>
                    <a:gd name="T40" fmla="*/ 27 w 27"/>
                    <a:gd name="T41" fmla="*/ 11 h 28"/>
                    <a:gd name="T42" fmla="*/ 27 w 27"/>
                    <a:gd name="T43" fmla="*/ 14 h 28"/>
                    <a:gd name="T44" fmla="*/ 26 w 27"/>
                    <a:gd name="T45" fmla="*/ 16 h 28"/>
                    <a:gd name="T46" fmla="*/ 25 w 27"/>
                    <a:gd name="T47" fmla="*/ 19 h 28"/>
                    <a:gd name="T48" fmla="*/ 23 w 27"/>
                    <a:gd name="T49" fmla="*/ 22 h 28"/>
                    <a:gd name="T50" fmla="*/ 21 w 27"/>
                    <a:gd name="T51" fmla="*/ 24 h 28"/>
                    <a:gd name="T52" fmla="*/ 18 w 27"/>
                    <a:gd name="T53" fmla="*/ 26 h 28"/>
                    <a:gd name="T54" fmla="*/ 16 w 27"/>
                    <a:gd name="T55" fmla="*/ 27 h 28"/>
                    <a:gd name="T56" fmla="*/ 13 w 27"/>
                    <a:gd name="T57" fmla="*/ 28 h 28"/>
                    <a:gd name="T58" fmla="*/ 11 w 27"/>
                    <a:gd name="T59" fmla="*/ 28 h 28"/>
                    <a:gd name="T60" fmla="*/ 8 w 27"/>
                    <a:gd name="T61" fmla="*/ 28 h 28"/>
                    <a:gd name="T62" fmla="*/ 6 w 27"/>
                    <a:gd name="T63" fmla="*/ 27 h 28"/>
                    <a:gd name="T64" fmla="*/ 4 w 27"/>
                    <a:gd name="T65" fmla="*/ 26 h 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7"/>
                    <a:gd name="T100" fmla="*/ 0 h 28"/>
                    <a:gd name="T101" fmla="*/ 27 w 27"/>
                    <a:gd name="T102" fmla="*/ 28 h 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7" h="28">
                      <a:moveTo>
                        <a:pt x="4" y="26"/>
                      </a:moveTo>
                      <a:lnTo>
                        <a:pt x="2" y="24"/>
                      </a:lnTo>
                      <a:lnTo>
                        <a:pt x="1" y="22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1" y="11"/>
                      </a:lnTo>
                      <a:lnTo>
                        <a:pt x="2" y="9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11" y="1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1" y="1"/>
                      </a:lnTo>
                      <a:lnTo>
                        <a:pt x="23" y="2"/>
                      </a:lnTo>
                      <a:lnTo>
                        <a:pt x="25" y="4"/>
                      </a:lnTo>
                      <a:lnTo>
                        <a:pt x="26" y="6"/>
                      </a:lnTo>
                      <a:lnTo>
                        <a:pt x="27" y="8"/>
                      </a:lnTo>
                      <a:lnTo>
                        <a:pt x="27" y="11"/>
                      </a:lnTo>
                      <a:lnTo>
                        <a:pt x="27" y="14"/>
                      </a:lnTo>
                      <a:lnTo>
                        <a:pt x="26" y="16"/>
                      </a:lnTo>
                      <a:lnTo>
                        <a:pt x="25" y="19"/>
                      </a:lnTo>
                      <a:lnTo>
                        <a:pt x="23" y="22"/>
                      </a:lnTo>
                      <a:lnTo>
                        <a:pt x="21" y="24"/>
                      </a:lnTo>
                      <a:lnTo>
                        <a:pt x="18" y="26"/>
                      </a:lnTo>
                      <a:lnTo>
                        <a:pt x="16" y="27"/>
                      </a:lnTo>
                      <a:lnTo>
                        <a:pt x="13" y="28"/>
                      </a:lnTo>
                      <a:lnTo>
                        <a:pt x="11" y="28"/>
                      </a:lnTo>
                      <a:lnTo>
                        <a:pt x="8" y="28"/>
                      </a:lnTo>
                      <a:lnTo>
                        <a:pt x="6" y="27"/>
                      </a:lnTo>
                      <a:lnTo>
                        <a:pt x="4" y="2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62" name="Freeform 926"/>
                <p:cNvSpPr>
                  <a:spLocks/>
                </p:cNvSpPr>
                <p:nvPr/>
              </p:nvSpPr>
              <p:spPr bwMode="auto">
                <a:xfrm>
                  <a:off x="2335" y="2095"/>
                  <a:ext cx="11" cy="25"/>
                </a:xfrm>
                <a:custGeom>
                  <a:avLst/>
                  <a:gdLst>
                    <a:gd name="T0" fmla="*/ 5 w 11"/>
                    <a:gd name="T1" fmla="*/ 25 h 25"/>
                    <a:gd name="T2" fmla="*/ 3 w 11"/>
                    <a:gd name="T3" fmla="*/ 23 h 25"/>
                    <a:gd name="T4" fmla="*/ 1 w 11"/>
                    <a:gd name="T5" fmla="*/ 20 h 25"/>
                    <a:gd name="T6" fmla="*/ 0 w 11"/>
                    <a:gd name="T7" fmla="*/ 16 h 25"/>
                    <a:gd name="T8" fmla="*/ 0 w 11"/>
                    <a:gd name="T9" fmla="*/ 13 h 25"/>
                    <a:gd name="T10" fmla="*/ 0 w 11"/>
                    <a:gd name="T11" fmla="*/ 9 h 25"/>
                    <a:gd name="T12" fmla="*/ 1 w 11"/>
                    <a:gd name="T13" fmla="*/ 6 h 25"/>
                    <a:gd name="T14" fmla="*/ 3 w 11"/>
                    <a:gd name="T15" fmla="*/ 3 h 25"/>
                    <a:gd name="T16" fmla="*/ 5 w 11"/>
                    <a:gd name="T17" fmla="*/ 0 h 25"/>
                    <a:gd name="T18" fmla="*/ 11 w 11"/>
                    <a:gd name="T19" fmla="*/ 5 h 25"/>
                    <a:gd name="T20" fmla="*/ 10 w 11"/>
                    <a:gd name="T21" fmla="*/ 7 h 25"/>
                    <a:gd name="T22" fmla="*/ 9 w 11"/>
                    <a:gd name="T23" fmla="*/ 9 h 25"/>
                    <a:gd name="T24" fmla="*/ 8 w 11"/>
                    <a:gd name="T25" fmla="*/ 11 h 25"/>
                    <a:gd name="T26" fmla="*/ 8 w 11"/>
                    <a:gd name="T27" fmla="*/ 13 h 25"/>
                    <a:gd name="T28" fmla="*/ 8 w 11"/>
                    <a:gd name="T29" fmla="*/ 15 h 25"/>
                    <a:gd name="T30" fmla="*/ 8 w 11"/>
                    <a:gd name="T31" fmla="*/ 16 h 25"/>
                    <a:gd name="T32" fmla="*/ 9 w 11"/>
                    <a:gd name="T33" fmla="*/ 18 h 25"/>
                    <a:gd name="T34" fmla="*/ 11 w 11"/>
                    <a:gd name="T35" fmla="*/ 19 h 25"/>
                    <a:gd name="T36" fmla="*/ 5 w 11"/>
                    <a:gd name="T37" fmla="*/ 25 h 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25"/>
                    <a:gd name="T59" fmla="*/ 11 w 11"/>
                    <a:gd name="T60" fmla="*/ 25 h 2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25">
                      <a:moveTo>
                        <a:pt x="5" y="25"/>
                      </a:moveTo>
                      <a:lnTo>
                        <a:pt x="3" y="23"/>
                      </a:lnTo>
                      <a:lnTo>
                        <a:pt x="1" y="20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11" y="5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8" y="16"/>
                      </a:lnTo>
                      <a:lnTo>
                        <a:pt x="9" y="18"/>
                      </a:lnTo>
                      <a:lnTo>
                        <a:pt x="11" y="19"/>
                      </a:lnTo>
                      <a:lnTo>
                        <a:pt x="5" y="2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63" name="Freeform 927"/>
                <p:cNvSpPr>
                  <a:spLocks/>
                </p:cNvSpPr>
                <p:nvPr/>
              </p:nvSpPr>
              <p:spPr bwMode="auto">
                <a:xfrm>
                  <a:off x="2340" y="2087"/>
                  <a:ext cx="24" cy="13"/>
                </a:xfrm>
                <a:custGeom>
                  <a:avLst/>
                  <a:gdLst>
                    <a:gd name="T0" fmla="*/ 0 w 24"/>
                    <a:gd name="T1" fmla="*/ 7 h 13"/>
                    <a:gd name="T2" fmla="*/ 2 w 24"/>
                    <a:gd name="T3" fmla="*/ 5 h 13"/>
                    <a:gd name="T4" fmla="*/ 5 w 24"/>
                    <a:gd name="T5" fmla="*/ 3 h 13"/>
                    <a:gd name="T6" fmla="*/ 8 w 24"/>
                    <a:gd name="T7" fmla="*/ 1 h 13"/>
                    <a:gd name="T8" fmla="*/ 11 w 24"/>
                    <a:gd name="T9" fmla="*/ 0 h 13"/>
                    <a:gd name="T10" fmla="*/ 15 w 24"/>
                    <a:gd name="T11" fmla="*/ 0 h 13"/>
                    <a:gd name="T12" fmla="*/ 18 w 24"/>
                    <a:gd name="T13" fmla="*/ 0 h 13"/>
                    <a:gd name="T14" fmla="*/ 22 w 24"/>
                    <a:gd name="T15" fmla="*/ 1 h 13"/>
                    <a:gd name="T16" fmla="*/ 24 w 24"/>
                    <a:gd name="T17" fmla="*/ 3 h 13"/>
                    <a:gd name="T18" fmla="*/ 20 w 24"/>
                    <a:gd name="T19" fmla="*/ 9 h 13"/>
                    <a:gd name="T20" fmla="*/ 18 w 24"/>
                    <a:gd name="T21" fmla="*/ 8 h 13"/>
                    <a:gd name="T22" fmla="*/ 17 w 24"/>
                    <a:gd name="T23" fmla="*/ 8 h 13"/>
                    <a:gd name="T24" fmla="*/ 15 w 24"/>
                    <a:gd name="T25" fmla="*/ 8 h 13"/>
                    <a:gd name="T26" fmla="*/ 13 w 24"/>
                    <a:gd name="T27" fmla="*/ 8 h 13"/>
                    <a:gd name="T28" fmla="*/ 11 w 24"/>
                    <a:gd name="T29" fmla="*/ 8 h 13"/>
                    <a:gd name="T30" fmla="*/ 9 w 24"/>
                    <a:gd name="T31" fmla="*/ 9 h 13"/>
                    <a:gd name="T32" fmla="*/ 8 w 24"/>
                    <a:gd name="T33" fmla="*/ 11 h 13"/>
                    <a:gd name="T34" fmla="*/ 6 w 24"/>
                    <a:gd name="T35" fmla="*/ 13 h 13"/>
                    <a:gd name="T36" fmla="*/ 0 w 24"/>
                    <a:gd name="T37" fmla="*/ 7 h 1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4"/>
                    <a:gd name="T58" fmla="*/ 0 h 13"/>
                    <a:gd name="T59" fmla="*/ 24 w 24"/>
                    <a:gd name="T60" fmla="*/ 13 h 1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4" h="13">
                      <a:moveTo>
                        <a:pt x="0" y="7"/>
                      </a:moveTo>
                      <a:lnTo>
                        <a:pt x="2" y="5"/>
                      </a:lnTo>
                      <a:lnTo>
                        <a:pt x="5" y="3"/>
                      </a:lnTo>
                      <a:lnTo>
                        <a:pt x="8" y="1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2" y="1"/>
                      </a:lnTo>
                      <a:lnTo>
                        <a:pt x="24" y="3"/>
                      </a:lnTo>
                      <a:lnTo>
                        <a:pt x="20" y="9"/>
                      </a:lnTo>
                      <a:lnTo>
                        <a:pt x="18" y="8"/>
                      </a:lnTo>
                      <a:lnTo>
                        <a:pt x="17" y="8"/>
                      </a:lnTo>
                      <a:lnTo>
                        <a:pt x="15" y="8"/>
                      </a:lnTo>
                      <a:lnTo>
                        <a:pt x="13" y="8"/>
                      </a:lnTo>
                      <a:lnTo>
                        <a:pt x="11" y="8"/>
                      </a:lnTo>
                      <a:lnTo>
                        <a:pt x="9" y="9"/>
                      </a:lnTo>
                      <a:lnTo>
                        <a:pt x="8" y="11"/>
                      </a:lnTo>
                      <a:lnTo>
                        <a:pt x="6" y="13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64" name="Freeform 928"/>
                <p:cNvSpPr>
                  <a:spLocks/>
                </p:cNvSpPr>
                <p:nvPr/>
              </p:nvSpPr>
              <p:spPr bwMode="auto">
                <a:xfrm>
                  <a:off x="2340" y="2094"/>
                  <a:ext cx="6" cy="6"/>
                </a:xfrm>
                <a:custGeom>
                  <a:avLst/>
                  <a:gdLst>
                    <a:gd name="T0" fmla="*/ 0 w 6"/>
                    <a:gd name="T1" fmla="*/ 1 h 6"/>
                    <a:gd name="T2" fmla="*/ 0 w 6"/>
                    <a:gd name="T3" fmla="*/ 0 h 6"/>
                    <a:gd name="T4" fmla="*/ 6 w 6"/>
                    <a:gd name="T5" fmla="*/ 6 h 6"/>
                    <a:gd name="T6" fmla="*/ 0 w 6"/>
                    <a:gd name="T7" fmla="*/ 1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65" name="Freeform 929"/>
                <p:cNvSpPr>
                  <a:spLocks/>
                </p:cNvSpPr>
                <p:nvPr/>
              </p:nvSpPr>
              <p:spPr bwMode="auto">
                <a:xfrm>
                  <a:off x="2358" y="2090"/>
                  <a:ext cx="12" cy="25"/>
                </a:xfrm>
                <a:custGeom>
                  <a:avLst/>
                  <a:gdLst>
                    <a:gd name="T0" fmla="*/ 7 w 12"/>
                    <a:gd name="T1" fmla="*/ 0 h 25"/>
                    <a:gd name="T2" fmla="*/ 9 w 12"/>
                    <a:gd name="T3" fmla="*/ 2 h 25"/>
                    <a:gd name="T4" fmla="*/ 11 w 12"/>
                    <a:gd name="T5" fmla="*/ 6 h 25"/>
                    <a:gd name="T6" fmla="*/ 11 w 12"/>
                    <a:gd name="T7" fmla="*/ 9 h 25"/>
                    <a:gd name="T8" fmla="*/ 12 w 12"/>
                    <a:gd name="T9" fmla="*/ 12 h 25"/>
                    <a:gd name="T10" fmla="*/ 11 w 12"/>
                    <a:gd name="T11" fmla="*/ 15 h 25"/>
                    <a:gd name="T12" fmla="*/ 11 w 12"/>
                    <a:gd name="T13" fmla="*/ 19 h 25"/>
                    <a:gd name="T14" fmla="*/ 9 w 12"/>
                    <a:gd name="T15" fmla="*/ 22 h 25"/>
                    <a:gd name="T16" fmla="*/ 7 w 12"/>
                    <a:gd name="T17" fmla="*/ 25 h 25"/>
                    <a:gd name="T18" fmla="*/ 0 w 12"/>
                    <a:gd name="T19" fmla="*/ 21 h 25"/>
                    <a:gd name="T20" fmla="*/ 2 w 12"/>
                    <a:gd name="T21" fmla="*/ 18 h 25"/>
                    <a:gd name="T22" fmla="*/ 3 w 12"/>
                    <a:gd name="T23" fmla="*/ 16 h 25"/>
                    <a:gd name="T24" fmla="*/ 4 w 12"/>
                    <a:gd name="T25" fmla="*/ 14 h 25"/>
                    <a:gd name="T26" fmla="*/ 4 w 12"/>
                    <a:gd name="T27" fmla="*/ 12 h 25"/>
                    <a:gd name="T28" fmla="*/ 4 w 12"/>
                    <a:gd name="T29" fmla="*/ 10 h 25"/>
                    <a:gd name="T30" fmla="*/ 3 w 12"/>
                    <a:gd name="T31" fmla="*/ 8 h 25"/>
                    <a:gd name="T32" fmla="*/ 2 w 12"/>
                    <a:gd name="T33" fmla="*/ 7 h 25"/>
                    <a:gd name="T34" fmla="*/ 1 w 12"/>
                    <a:gd name="T35" fmla="*/ 6 h 25"/>
                    <a:gd name="T36" fmla="*/ 7 w 12"/>
                    <a:gd name="T37" fmla="*/ 0 h 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25"/>
                    <a:gd name="T59" fmla="*/ 12 w 12"/>
                    <a:gd name="T60" fmla="*/ 25 h 2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25">
                      <a:moveTo>
                        <a:pt x="7" y="0"/>
                      </a:moveTo>
                      <a:lnTo>
                        <a:pt x="9" y="2"/>
                      </a:lnTo>
                      <a:lnTo>
                        <a:pt x="11" y="6"/>
                      </a:lnTo>
                      <a:lnTo>
                        <a:pt x="11" y="9"/>
                      </a:lnTo>
                      <a:lnTo>
                        <a:pt x="12" y="12"/>
                      </a:lnTo>
                      <a:lnTo>
                        <a:pt x="11" y="15"/>
                      </a:lnTo>
                      <a:lnTo>
                        <a:pt x="11" y="19"/>
                      </a:lnTo>
                      <a:lnTo>
                        <a:pt x="9" y="22"/>
                      </a:lnTo>
                      <a:lnTo>
                        <a:pt x="7" y="25"/>
                      </a:lnTo>
                      <a:lnTo>
                        <a:pt x="0" y="21"/>
                      </a:lnTo>
                      <a:lnTo>
                        <a:pt x="2" y="18"/>
                      </a:lnTo>
                      <a:lnTo>
                        <a:pt x="3" y="16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3" y="8"/>
                      </a:lnTo>
                      <a:lnTo>
                        <a:pt x="2" y="7"/>
                      </a:lnTo>
                      <a:lnTo>
                        <a:pt x="1" y="6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66" name="Freeform 930"/>
                <p:cNvSpPr>
                  <a:spLocks/>
                </p:cNvSpPr>
                <p:nvPr/>
              </p:nvSpPr>
              <p:spPr bwMode="auto">
                <a:xfrm>
                  <a:off x="2359" y="2090"/>
                  <a:ext cx="6" cy="6"/>
                </a:xfrm>
                <a:custGeom>
                  <a:avLst/>
                  <a:gdLst>
                    <a:gd name="T0" fmla="*/ 5 w 6"/>
                    <a:gd name="T1" fmla="*/ 0 h 6"/>
                    <a:gd name="T2" fmla="*/ 6 w 6"/>
                    <a:gd name="T3" fmla="*/ 0 h 6"/>
                    <a:gd name="T4" fmla="*/ 0 w 6"/>
                    <a:gd name="T5" fmla="*/ 6 h 6"/>
                    <a:gd name="T6" fmla="*/ 1 w 6"/>
                    <a:gd name="T7" fmla="*/ 6 h 6"/>
                    <a:gd name="T8" fmla="*/ 5 w 6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6"/>
                    <a:gd name="T17" fmla="*/ 6 w 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6">
                      <a:moveTo>
                        <a:pt x="5" y="0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67" name="Freeform 931"/>
                <p:cNvSpPr>
                  <a:spLocks/>
                </p:cNvSpPr>
                <p:nvPr/>
              </p:nvSpPr>
              <p:spPr bwMode="auto">
                <a:xfrm>
                  <a:off x="2341" y="2110"/>
                  <a:ext cx="24" cy="13"/>
                </a:xfrm>
                <a:custGeom>
                  <a:avLst/>
                  <a:gdLst>
                    <a:gd name="T0" fmla="*/ 24 w 24"/>
                    <a:gd name="T1" fmla="*/ 6 h 13"/>
                    <a:gd name="T2" fmla="*/ 21 w 24"/>
                    <a:gd name="T3" fmla="*/ 8 h 13"/>
                    <a:gd name="T4" fmla="*/ 19 w 24"/>
                    <a:gd name="T5" fmla="*/ 10 h 13"/>
                    <a:gd name="T6" fmla="*/ 15 w 24"/>
                    <a:gd name="T7" fmla="*/ 12 h 13"/>
                    <a:gd name="T8" fmla="*/ 12 w 24"/>
                    <a:gd name="T9" fmla="*/ 13 h 13"/>
                    <a:gd name="T10" fmla="*/ 9 w 24"/>
                    <a:gd name="T11" fmla="*/ 13 h 13"/>
                    <a:gd name="T12" fmla="*/ 5 w 24"/>
                    <a:gd name="T13" fmla="*/ 13 h 13"/>
                    <a:gd name="T14" fmla="*/ 2 w 24"/>
                    <a:gd name="T15" fmla="*/ 12 h 13"/>
                    <a:gd name="T16" fmla="*/ 0 w 24"/>
                    <a:gd name="T17" fmla="*/ 10 h 13"/>
                    <a:gd name="T18" fmla="*/ 4 w 24"/>
                    <a:gd name="T19" fmla="*/ 4 h 13"/>
                    <a:gd name="T20" fmla="*/ 6 w 24"/>
                    <a:gd name="T21" fmla="*/ 5 h 13"/>
                    <a:gd name="T22" fmla="*/ 7 w 24"/>
                    <a:gd name="T23" fmla="*/ 5 h 13"/>
                    <a:gd name="T24" fmla="*/ 9 w 24"/>
                    <a:gd name="T25" fmla="*/ 6 h 13"/>
                    <a:gd name="T26" fmla="*/ 10 w 24"/>
                    <a:gd name="T27" fmla="*/ 5 h 13"/>
                    <a:gd name="T28" fmla="*/ 12 w 24"/>
                    <a:gd name="T29" fmla="*/ 5 h 13"/>
                    <a:gd name="T30" fmla="*/ 14 w 24"/>
                    <a:gd name="T31" fmla="*/ 4 h 13"/>
                    <a:gd name="T32" fmla="*/ 16 w 24"/>
                    <a:gd name="T33" fmla="*/ 2 h 13"/>
                    <a:gd name="T34" fmla="*/ 18 w 24"/>
                    <a:gd name="T35" fmla="*/ 0 h 13"/>
                    <a:gd name="T36" fmla="*/ 24 w 24"/>
                    <a:gd name="T37" fmla="*/ 6 h 1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4"/>
                    <a:gd name="T58" fmla="*/ 0 h 13"/>
                    <a:gd name="T59" fmla="*/ 24 w 24"/>
                    <a:gd name="T60" fmla="*/ 13 h 1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4" h="13">
                      <a:moveTo>
                        <a:pt x="24" y="6"/>
                      </a:move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15" y="12"/>
                      </a:lnTo>
                      <a:lnTo>
                        <a:pt x="12" y="13"/>
                      </a:lnTo>
                      <a:lnTo>
                        <a:pt x="9" y="13"/>
                      </a:lnTo>
                      <a:lnTo>
                        <a:pt x="5" y="13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4" y="4"/>
                      </a:lnTo>
                      <a:lnTo>
                        <a:pt x="6" y="5"/>
                      </a:lnTo>
                      <a:lnTo>
                        <a:pt x="7" y="5"/>
                      </a:lnTo>
                      <a:lnTo>
                        <a:pt x="9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4" y="4"/>
                      </a:lnTo>
                      <a:lnTo>
                        <a:pt x="16" y="2"/>
                      </a:lnTo>
                      <a:lnTo>
                        <a:pt x="18" y="0"/>
                      </a:lnTo>
                      <a:lnTo>
                        <a:pt x="24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68" name="Freeform 932"/>
                <p:cNvSpPr>
                  <a:spLocks/>
                </p:cNvSpPr>
                <p:nvPr/>
              </p:nvSpPr>
              <p:spPr bwMode="auto">
                <a:xfrm>
                  <a:off x="2358" y="2110"/>
                  <a:ext cx="7" cy="6"/>
                </a:xfrm>
                <a:custGeom>
                  <a:avLst/>
                  <a:gdLst>
                    <a:gd name="T0" fmla="*/ 7 w 7"/>
                    <a:gd name="T1" fmla="*/ 5 h 6"/>
                    <a:gd name="T2" fmla="*/ 7 w 7"/>
                    <a:gd name="T3" fmla="*/ 6 h 6"/>
                    <a:gd name="T4" fmla="*/ 1 w 7"/>
                    <a:gd name="T5" fmla="*/ 0 h 6"/>
                    <a:gd name="T6" fmla="*/ 0 w 7"/>
                    <a:gd name="T7" fmla="*/ 1 h 6"/>
                    <a:gd name="T8" fmla="*/ 7 w 7"/>
                    <a:gd name="T9" fmla="*/ 5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"/>
                    <a:gd name="T17" fmla="*/ 7 w 7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">
                      <a:moveTo>
                        <a:pt x="7" y="5"/>
                      </a:moveTo>
                      <a:lnTo>
                        <a:pt x="7" y="6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69" name="Freeform 933"/>
                <p:cNvSpPr>
                  <a:spLocks/>
                </p:cNvSpPr>
                <p:nvPr/>
              </p:nvSpPr>
              <p:spPr bwMode="auto">
                <a:xfrm>
                  <a:off x="2340" y="2114"/>
                  <a:ext cx="6" cy="6"/>
                </a:xfrm>
                <a:custGeom>
                  <a:avLst/>
                  <a:gdLst>
                    <a:gd name="T0" fmla="*/ 1 w 6"/>
                    <a:gd name="T1" fmla="*/ 6 h 6"/>
                    <a:gd name="T2" fmla="*/ 0 w 6"/>
                    <a:gd name="T3" fmla="*/ 6 h 6"/>
                    <a:gd name="T4" fmla="*/ 6 w 6"/>
                    <a:gd name="T5" fmla="*/ 0 h 6"/>
                    <a:gd name="T6" fmla="*/ 5 w 6"/>
                    <a:gd name="T7" fmla="*/ 0 h 6"/>
                    <a:gd name="T8" fmla="*/ 1 w 6"/>
                    <a:gd name="T9" fmla="*/ 6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6"/>
                    <a:gd name="T17" fmla="*/ 6 w 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6">
                      <a:moveTo>
                        <a:pt x="1" y="6"/>
                      </a:move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70" name="Freeform 934"/>
                <p:cNvSpPr>
                  <a:spLocks/>
                </p:cNvSpPr>
                <p:nvPr/>
              </p:nvSpPr>
              <p:spPr bwMode="auto">
                <a:xfrm>
                  <a:off x="2483" y="2158"/>
                  <a:ext cx="19" cy="20"/>
                </a:xfrm>
                <a:custGeom>
                  <a:avLst/>
                  <a:gdLst>
                    <a:gd name="T0" fmla="*/ 4 w 19"/>
                    <a:gd name="T1" fmla="*/ 17 h 20"/>
                    <a:gd name="T2" fmla="*/ 2 w 19"/>
                    <a:gd name="T3" fmla="*/ 16 h 20"/>
                    <a:gd name="T4" fmla="*/ 1 w 19"/>
                    <a:gd name="T5" fmla="*/ 14 h 20"/>
                    <a:gd name="T6" fmla="*/ 0 w 19"/>
                    <a:gd name="T7" fmla="*/ 11 h 20"/>
                    <a:gd name="T8" fmla="*/ 0 w 19"/>
                    <a:gd name="T9" fmla="*/ 9 h 20"/>
                    <a:gd name="T10" fmla="*/ 0 w 19"/>
                    <a:gd name="T11" fmla="*/ 7 h 20"/>
                    <a:gd name="T12" fmla="*/ 1 w 19"/>
                    <a:gd name="T13" fmla="*/ 5 h 20"/>
                    <a:gd name="T14" fmla="*/ 2 w 19"/>
                    <a:gd name="T15" fmla="*/ 4 h 20"/>
                    <a:gd name="T16" fmla="*/ 5 w 19"/>
                    <a:gd name="T17" fmla="*/ 1 h 20"/>
                    <a:gd name="T18" fmla="*/ 7 w 19"/>
                    <a:gd name="T19" fmla="*/ 1 h 20"/>
                    <a:gd name="T20" fmla="*/ 8 w 19"/>
                    <a:gd name="T21" fmla="*/ 0 h 20"/>
                    <a:gd name="T22" fmla="*/ 10 w 19"/>
                    <a:gd name="T23" fmla="*/ 0 h 20"/>
                    <a:gd name="T24" fmla="*/ 12 w 19"/>
                    <a:gd name="T25" fmla="*/ 1 h 20"/>
                    <a:gd name="T26" fmla="*/ 14 w 19"/>
                    <a:gd name="T27" fmla="*/ 1 h 20"/>
                    <a:gd name="T28" fmla="*/ 16 w 19"/>
                    <a:gd name="T29" fmla="*/ 3 h 20"/>
                    <a:gd name="T30" fmla="*/ 17 w 19"/>
                    <a:gd name="T31" fmla="*/ 4 h 20"/>
                    <a:gd name="T32" fmla="*/ 18 w 19"/>
                    <a:gd name="T33" fmla="*/ 6 h 20"/>
                    <a:gd name="T34" fmla="*/ 19 w 19"/>
                    <a:gd name="T35" fmla="*/ 9 h 20"/>
                    <a:gd name="T36" fmla="*/ 19 w 19"/>
                    <a:gd name="T37" fmla="*/ 11 h 20"/>
                    <a:gd name="T38" fmla="*/ 19 w 19"/>
                    <a:gd name="T39" fmla="*/ 13 h 20"/>
                    <a:gd name="T40" fmla="*/ 18 w 19"/>
                    <a:gd name="T41" fmla="*/ 15 h 20"/>
                    <a:gd name="T42" fmla="*/ 17 w 19"/>
                    <a:gd name="T43" fmla="*/ 16 h 20"/>
                    <a:gd name="T44" fmla="*/ 14 w 19"/>
                    <a:gd name="T45" fmla="*/ 19 h 20"/>
                    <a:gd name="T46" fmla="*/ 13 w 19"/>
                    <a:gd name="T47" fmla="*/ 19 h 20"/>
                    <a:gd name="T48" fmla="*/ 11 w 19"/>
                    <a:gd name="T49" fmla="*/ 20 h 20"/>
                    <a:gd name="T50" fmla="*/ 9 w 19"/>
                    <a:gd name="T51" fmla="*/ 20 h 20"/>
                    <a:gd name="T52" fmla="*/ 7 w 19"/>
                    <a:gd name="T53" fmla="*/ 19 h 20"/>
                    <a:gd name="T54" fmla="*/ 5 w 19"/>
                    <a:gd name="T55" fmla="*/ 19 h 20"/>
                    <a:gd name="T56" fmla="*/ 4 w 19"/>
                    <a:gd name="T57" fmla="*/ 17 h 2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9"/>
                    <a:gd name="T88" fmla="*/ 0 h 20"/>
                    <a:gd name="T89" fmla="*/ 19 w 19"/>
                    <a:gd name="T90" fmla="*/ 20 h 2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9" h="20">
                      <a:moveTo>
                        <a:pt x="4" y="17"/>
                      </a:moveTo>
                      <a:lnTo>
                        <a:pt x="2" y="16"/>
                      </a:lnTo>
                      <a:lnTo>
                        <a:pt x="1" y="14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5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6" y="3"/>
                      </a:lnTo>
                      <a:lnTo>
                        <a:pt x="17" y="4"/>
                      </a:lnTo>
                      <a:lnTo>
                        <a:pt x="18" y="6"/>
                      </a:lnTo>
                      <a:lnTo>
                        <a:pt x="19" y="9"/>
                      </a:lnTo>
                      <a:lnTo>
                        <a:pt x="19" y="11"/>
                      </a:lnTo>
                      <a:lnTo>
                        <a:pt x="19" y="13"/>
                      </a:lnTo>
                      <a:lnTo>
                        <a:pt x="18" y="15"/>
                      </a:lnTo>
                      <a:lnTo>
                        <a:pt x="17" y="16"/>
                      </a:lnTo>
                      <a:lnTo>
                        <a:pt x="14" y="19"/>
                      </a:lnTo>
                      <a:lnTo>
                        <a:pt x="13" y="19"/>
                      </a:lnTo>
                      <a:lnTo>
                        <a:pt x="11" y="20"/>
                      </a:lnTo>
                      <a:lnTo>
                        <a:pt x="9" y="20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4" y="1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71" name="Freeform 935"/>
                <p:cNvSpPr>
                  <a:spLocks/>
                </p:cNvSpPr>
                <p:nvPr/>
              </p:nvSpPr>
              <p:spPr bwMode="auto">
                <a:xfrm>
                  <a:off x="2479" y="2160"/>
                  <a:ext cx="11" cy="18"/>
                </a:xfrm>
                <a:custGeom>
                  <a:avLst/>
                  <a:gdLst>
                    <a:gd name="T0" fmla="*/ 5 w 11"/>
                    <a:gd name="T1" fmla="*/ 18 h 18"/>
                    <a:gd name="T2" fmla="*/ 3 w 11"/>
                    <a:gd name="T3" fmla="*/ 17 h 18"/>
                    <a:gd name="T4" fmla="*/ 2 w 11"/>
                    <a:gd name="T5" fmla="*/ 14 h 18"/>
                    <a:gd name="T6" fmla="*/ 0 w 11"/>
                    <a:gd name="T7" fmla="*/ 10 h 18"/>
                    <a:gd name="T8" fmla="*/ 0 w 11"/>
                    <a:gd name="T9" fmla="*/ 6 h 18"/>
                    <a:gd name="T10" fmla="*/ 1 w 11"/>
                    <a:gd name="T11" fmla="*/ 4 h 18"/>
                    <a:gd name="T12" fmla="*/ 2 w 11"/>
                    <a:gd name="T13" fmla="*/ 2 h 18"/>
                    <a:gd name="T14" fmla="*/ 3 w 11"/>
                    <a:gd name="T15" fmla="*/ 0 h 18"/>
                    <a:gd name="T16" fmla="*/ 9 w 11"/>
                    <a:gd name="T17" fmla="*/ 4 h 18"/>
                    <a:gd name="T18" fmla="*/ 9 w 11"/>
                    <a:gd name="T19" fmla="*/ 5 h 18"/>
                    <a:gd name="T20" fmla="*/ 8 w 11"/>
                    <a:gd name="T21" fmla="*/ 6 h 18"/>
                    <a:gd name="T22" fmla="*/ 8 w 11"/>
                    <a:gd name="T23" fmla="*/ 7 h 18"/>
                    <a:gd name="T24" fmla="*/ 8 w 11"/>
                    <a:gd name="T25" fmla="*/ 8 h 18"/>
                    <a:gd name="T26" fmla="*/ 9 w 11"/>
                    <a:gd name="T27" fmla="*/ 11 h 18"/>
                    <a:gd name="T28" fmla="*/ 9 w 11"/>
                    <a:gd name="T29" fmla="*/ 12 h 18"/>
                    <a:gd name="T30" fmla="*/ 11 w 11"/>
                    <a:gd name="T31" fmla="*/ 13 h 18"/>
                    <a:gd name="T32" fmla="*/ 5 w 11"/>
                    <a:gd name="T33" fmla="*/ 18 h 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"/>
                    <a:gd name="T52" fmla="*/ 0 h 18"/>
                    <a:gd name="T53" fmla="*/ 11 w 11"/>
                    <a:gd name="T54" fmla="*/ 18 h 1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" h="18">
                      <a:moveTo>
                        <a:pt x="5" y="18"/>
                      </a:moveTo>
                      <a:lnTo>
                        <a:pt x="3" y="17"/>
                      </a:lnTo>
                      <a:lnTo>
                        <a:pt x="2" y="14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9" y="4"/>
                      </a:lnTo>
                      <a:lnTo>
                        <a:pt x="9" y="5"/>
                      </a:lnTo>
                      <a:lnTo>
                        <a:pt x="8" y="6"/>
                      </a:lnTo>
                      <a:lnTo>
                        <a:pt x="8" y="7"/>
                      </a:lnTo>
                      <a:lnTo>
                        <a:pt x="8" y="8"/>
                      </a:lnTo>
                      <a:lnTo>
                        <a:pt x="9" y="11"/>
                      </a:lnTo>
                      <a:lnTo>
                        <a:pt x="9" y="12"/>
                      </a:lnTo>
                      <a:lnTo>
                        <a:pt x="11" y="13"/>
                      </a:lnTo>
                      <a:lnTo>
                        <a:pt x="5" y="18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72" name="Freeform 936"/>
                <p:cNvSpPr>
                  <a:spLocks/>
                </p:cNvSpPr>
                <p:nvPr/>
              </p:nvSpPr>
              <p:spPr bwMode="auto">
                <a:xfrm>
                  <a:off x="2483" y="2154"/>
                  <a:ext cx="18" cy="11"/>
                </a:xfrm>
                <a:custGeom>
                  <a:avLst/>
                  <a:gdLst>
                    <a:gd name="T0" fmla="*/ 0 w 18"/>
                    <a:gd name="T1" fmla="*/ 5 h 11"/>
                    <a:gd name="T2" fmla="*/ 3 w 18"/>
                    <a:gd name="T3" fmla="*/ 2 h 11"/>
                    <a:gd name="T4" fmla="*/ 6 w 18"/>
                    <a:gd name="T5" fmla="*/ 1 h 11"/>
                    <a:gd name="T6" fmla="*/ 8 w 18"/>
                    <a:gd name="T7" fmla="*/ 0 h 11"/>
                    <a:gd name="T8" fmla="*/ 11 w 18"/>
                    <a:gd name="T9" fmla="*/ 0 h 11"/>
                    <a:gd name="T10" fmla="*/ 13 w 18"/>
                    <a:gd name="T11" fmla="*/ 1 h 11"/>
                    <a:gd name="T12" fmla="*/ 16 w 18"/>
                    <a:gd name="T13" fmla="*/ 2 h 11"/>
                    <a:gd name="T14" fmla="*/ 18 w 18"/>
                    <a:gd name="T15" fmla="*/ 3 h 11"/>
                    <a:gd name="T16" fmla="*/ 13 w 18"/>
                    <a:gd name="T17" fmla="*/ 10 h 11"/>
                    <a:gd name="T18" fmla="*/ 12 w 18"/>
                    <a:gd name="T19" fmla="*/ 9 h 11"/>
                    <a:gd name="T20" fmla="*/ 11 w 18"/>
                    <a:gd name="T21" fmla="*/ 9 h 11"/>
                    <a:gd name="T22" fmla="*/ 10 w 18"/>
                    <a:gd name="T23" fmla="*/ 8 h 11"/>
                    <a:gd name="T24" fmla="*/ 9 w 18"/>
                    <a:gd name="T25" fmla="*/ 8 h 11"/>
                    <a:gd name="T26" fmla="*/ 7 w 18"/>
                    <a:gd name="T27" fmla="*/ 9 h 11"/>
                    <a:gd name="T28" fmla="*/ 7 w 18"/>
                    <a:gd name="T29" fmla="*/ 9 h 11"/>
                    <a:gd name="T30" fmla="*/ 5 w 18"/>
                    <a:gd name="T31" fmla="*/ 11 h 11"/>
                    <a:gd name="T32" fmla="*/ 0 w 18"/>
                    <a:gd name="T33" fmla="*/ 5 h 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1"/>
                    <a:gd name="T53" fmla="*/ 18 w 18"/>
                    <a:gd name="T54" fmla="*/ 11 h 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1">
                      <a:moveTo>
                        <a:pt x="0" y="5"/>
                      </a:move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3" y="1"/>
                      </a:lnTo>
                      <a:lnTo>
                        <a:pt x="16" y="2"/>
                      </a:lnTo>
                      <a:lnTo>
                        <a:pt x="18" y="3"/>
                      </a:lnTo>
                      <a:lnTo>
                        <a:pt x="13" y="10"/>
                      </a:lnTo>
                      <a:lnTo>
                        <a:pt x="12" y="9"/>
                      </a:lnTo>
                      <a:lnTo>
                        <a:pt x="11" y="9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7" y="9"/>
                      </a:lnTo>
                      <a:lnTo>
                        <a:pt x="5" y="1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73" name="Freeform 937"/>
                <p:cNvSpPr>
                  <a:spLocks/>
                </p:cNvSpPr>
                <p:nvPr/>
              </p:nvSpPr>
              <p:spPr bwMode="auto">
                <a:xfrm>
                  <a:off x="2482" y="2159"/>
                  <a:ext cx="6" cy="6"/>
                </a:xfrm>
                <a:custGeom>
                  <a:avLst/>
                  <a:gdLst>
                    <a:gd name="T0" fmla="*/ 0 w 6"/>
                    <a:gd name="T1" fmla="*/ 1 h 6"/>
                    <a:gd name="T2" fmla="*/ 0 w 6"/>
                    <a:gd name="T3" fmla="*/ 0 h 6"/>
                    <a:gd name="T4" fmla="*/ 1 w 6"/>
                    <a:gd name="T5" fmla="*/ 0 h 6"/>
                    <a:gd name="T6" fmla="*/ 6 w 6"/>
                    <a:gd name="T7" fmla="*/ 6 h 6"/>
                    <a:gd name="T8" fmla="*/ 6 w 6"/>
                    <a:gd name="T9" fmla="*/ 5 h 6"/>
                    <a:gd name="T10" fmla="*/ 0 w 6"/>
                    <a:gd name="T11" fmla="*/ 1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6"/>
                    <a:gd name="T20" fmla="*/ 6 w 6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6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6" y="6"/>
                      </a:lnTo>
                      <a:lnTo>
                        <a:pt x="6" y="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74" name="Freeform 938"/>
                <p:cNvSpPr>
                  <a:spLocks/>
                </p:cNvSpPr>
                <p:nvPr/>
              </p:nvSpPr>
              <p:spPr bwMode="auto">
                <a:xfrm>
                  <a:off x="2496" y="2158"/>
                  <a:ext cx="10" cy="19"/>
                </a:xfrm>
                <a:custGeom>
                  <a:avLst/>
                  <a:gdLst>
                    <a:gd name="T0" fmla="*/ 5 w 10"/>
                    <a:gd name="T1" fmla="*/ 0 h 19"/>
                    <a:gd name="T2" fmla="*/ 7 w 10"/>
                    <a:gd name="T3" fmla="*/ 1 h 19"/>
                    <a:gd name="T4" fmla="*/ 9 w 10"/>
                    <a:gd name="T5" fmla="*/ 4 h 19"/>
                    <a:gd name="T6" fmla="*/ 10 w 10"/>
                    <a:gd name="T7" fmla="*/ 8 h 19"/>
                    <a:gd name="T8" fmla="*/ 10 w 10"/>
                    <a:gd name="T9" fmla="*/ 12 h 19"/>
                    <a:gd name="T10" fmla="*/ 10 w 10"/>
                    <a:gd name="T11" fmla="*/ 14 h 19"/>
                    <a:gd name="T12" fmla="*/ 9 w 10"/>
                    <a:gd name="T13" fmla="*/ 16 h 19"/>
                    <a:gd name="T14" fmla="*/ 7 w 10"/>
                    <a:gd name="T15" fmla="*/ 19 h 19"/>
                    <a:gd name="T16" fmla="*/ 1 w 10"/>
                    <a:gd name="T17" fmla="*/ 14 h 19"/>
                    <a:gd name="T18" fmla="*/ 1 w 10"/>
                    <a:gd name="T19" fmla="*/ 13 h 19"/>
                    <a:gd name="T20" fmla="*/ 2 w 10"/>
                    <a:gd name="T21" fmla="*/ 12 h 19"/>
                    <a:gd name="T22" fmla="*/ 2 w 10"/>
                    <a:gd name="T23" fmla="*/ 11 h 19"/>
                    <a:gd name="T24" fmla="*/ 2 w 10"/>
                    <a:gd name="T25" fmla="*/ 10 h 19"/>
                    <a:gd name="T26" fmla="*/ 1 w 10"/>
                    <a:gd name="T27" fmla="*/ 7 h 19"/>
                    <a:gd name="T28" fmla="*/ 1 w 10"/>
                    <a:gd name="T29" fmla="*/ 6 h 19"/>
                    <a:gd name="T30" fmla="*/ 0 w 10"/>
                    <a:gd name="T31" fmla="*/ 5 h 19"/>
                    <a:gd name="T32" fmla="*/ 5 w 10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9"/>
                    <a:gd name="T53" fmla="*/ 10 w 10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9">
                      <a:moveTo>
                        <a:pt x="5" y="0"/>
                      </a:moveTo>
                      <a:lnTo>
                        <a:pt x="7" y="1"/>
                      </a:lnTo>
                      <a:lnTo>
                        <a:pt x="9" y="4"/>
                      </a:lnTo>
                      <a:lnTo>
                        <a:pt x="10" y="8"/>
                      </a:lnTo>
                      <a:lnTo>
                        <a:pt x="10" y="12"/>
                      </a:lnTo>
                      <a:lnTo>
                        <a:pt x="10" y="14"/>
                      </a:lnTo>
                      <a:lnTo>
                        <a:pt x="9" y="16"/>
                      </a:lnTo>
                      <a:lnTo>
                        <a:pt x="7" y="19"/>
                      </a:lnTo>
                      <a:lnTo>
                        <a:pt x="1" y="14"/>
                      </a:lnTo>
                      <a:lnTo>
                        <a:pt x="1" y="13"/>
                      </a:lnTo>
                      <a:lnTo>
                        <a:pt x="2" y="12"/>
                      </a:lnTo>
                      <a:lnTo>
                        <a:pt x="2" y="11"/>
                      </a:lnTo>
                      <a:lnTo>
                        <a:pt x="2" y="10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75" name="Freeform 939"/>
                <p:cNvSpPr>
                  <a:spLocks/>
                </p:cNvSpPr>
                <p:nvPr/>
              </p:nvSpPr>
              <p:spPr bwMode="auto">
                <a:xfrm>
                  <a:off x="2496" y="2157"/>
                  <a:ext cx="5" cy="7"/>
                </a:xfrm>
                <a:custGeom>
                  <a:avLst/>
                  <a:gdLst>
                    <a:gd name="T0" fmla="*/ 5 w 5"/>
                    <a:gd name="T1" fmla="*/ 0 h 7"/>
                    <a:gd name="T2" fmla="*/ 5 w 5"/>
                    <a:gd name="T3" fmla="*/ 1 h 7"/>
                    <a:gd name="T4" fmla="*/ 0 w 5"/>
                    <a:gd name="T5" fmla="*/ 6 h 7"/>
                    <a:gd name="T6" fmla="*/ 0 w 5"/>
                    <a:gd name="T7" fmla="*/ 7 h 7"/>
                    <a:gd name="T8" fmla="*/ 5 w 5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7"/>
                    <a:gd name="T17" fmla="*/ 5 w 5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7">
                      <a:moveTo>
                        <a:pt x="5" y="0"/>
                      </a:moveTo>
                      <a:lnTo>
                        <a:pt x="5" y="1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76" name="Freeform 940"/>
                <p:cNvSpPr>
                  <a:spLocks/>
                </p:cNvSpPr>
                <p:nvPr/>
              </p:nvSpPr>
              <p:spPr bwMode="auto">
                <a:xfrm>
                  <a:off x="2485" y="2171"/>
                  <a:ext cx="18" cy="11"/>
                </a:xfrm>
                <a:custGeom>
                  <a:avLst/>
                  <a:gdLst>
                    <a:gd name="T0" fmla="*/ 18 w 18"/>
                    <a:gd name="T1" fmla="*/ 6 h 11"/>
                    <a:gd name="T2" fmla="*/ 15 w 18"/>
                    <a:gd name="T3" fmla="*/ 9 h 11"/>
                    <a:gd name="T4" fmla="*/ 12 w 18"/>
                    <a:gd name="T5" fmla="*/ 10 h 11"/>
                    <a:gd name="T6" fmla="*/ 9 w 18"/>
                    <a:gd name="T7" fmla="*/ 11 h 11"/>
                    <a:gd name="T8" fmla="*/ 7 w 18"/>
                    <a:gd name="T9" fmla="*/ 11 h 11"/>
                    <a:gd name="T10" fmla="*/ 4 w 18"/>
                    <a:gd name="T11" fmla="*/ 10 h 11"/>
                    <a:gd name="T12" fmla="*/ 1 w 18"/>
                    <a:gd name="T13" fmla="*/ 9 h 11"/>
                    <a:gd name="T14" fmla="*/ 0 w 18"/>
                    <a:gd name="T15" fmla="*/ 8 h 11"/>
                    <a:gd name="T16" fmla="*/ 4 w 18"/>
                    <a:gd name="T17" fmla="*/ 1 h 11"/>
                    <a:gd name="T18" fmla="*/ 5 w 18"/>
                    <a:gd name="T19" fmla="*/ 2 h 11"/>
                    <a:gd name="T20" fmla="*/ 6 w 18"/>
                    <a:gd name="T21" fmla="*/ 3 h 11"/>
                    <a:gd name="T22" fmla="*/ 8 w 18"/>
                    <a:gd name="T23" fmla="*/ 3 h 11"/>
                    <a:gd name="T24" fmla="*/ 8 w 18"/>
                    <a:gd name="T25" fmla="*/ 3 h 11"/>
                    <a:gd name="T26" fmla="*/ 9 w 18"/>
                    <a:gd name="T27" fmla="*/ 3 h 11"/>
                    <a:gd name="T28" fmla="*/ 10 w 18"/>
                    <a:gd name="T29" fmla="*/ 2 h 11"/>
                    <a:gd name="T30" fmla="*/ 12 w 18"/>
                    <a:gd name="T31" fmla="*/ 0 h 11"/>
                    <a:gd name="T32" fmla="*/ 18 w 18"/>
                    <a:gd name="T33" fmla="*/ 6 h 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1"/>
                    <a:gd name="T53" fmla="*/ 18 w 18"/>
                    <a:gd name="T54" fmla="*/ 11 h 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1">
                      <a:moveTo>
                        <a:pt x="18" y="6"/>
                      </a:moveTo>
                      <a:lnTo>
                        <a:pt x="15" y="9"/>
                      </a:lnTo>
                      <a:lnTo>
                        <a:pt x="12" y="10"/>
                      </a:lnTo>
                      <a:lnTo>
                        <a:pt x="9" y="11"/>
                      </a:lnTo>
                      <a:lnTo>
                        <a:pt x="7" y="11"/>
                      </a:lnTo>
                      <a:lnTo>
                        <a:pt x="4" y="10"/>
                      </a:lnTo>
                      <a:lnTo>
                        <a:pt x="1" y="9"/>
                      </a:lnTo>
                      <a:lnTo>
                        <a:pt x="0" y="8"/>
                      </a:lnTo>
                      <a:lnTo>
                        <a:pt x="4" y="1"/>
                      </a:lnTo>
                      <a:lnTo>
                        <a:pt x="5" y="2"/>
                      </a:lnTo>
                      <a:lnTo>
                        <a:pt x="6" y="3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0" y="2"/>
                      </a:lnTo>
                      <a:lnTo>
                        <a:pt x="12" y="0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77" name="Freeform 941"/>
                <p:cNvSpPr>
                  <a:spLocks/>
                </p:cNvSpPr>
                <p:nvPr/>
              </p:nvSpPr>
              <p:spPr bwMode="auto">
                <a:xfrm>
                  <a:off x="2497" y="2171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0 w 6"/>
                    <a:gd name="T3" fmla="*/ 0 h 6"/>
                    <a:gd name="T4" fmla="*/ 0 w 6"/>
                    <a:gd name="T5" fmla="*/ 1 h 6"/>
                    <a:gd name="T6" fmla="*/ 6 w 6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6" y="6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78" name="Freeform 942"/>
                <p:cNvSpPr>
                  <a:spLocks/>
                </p:cNvSpPr>
                <p:nvPr/>
              </p:nvSpPr>
              <p:spPr bwMode="auto">
                <a:xfrm>
                  <a:off x="2484" y="2172"/>
                  <a:ext cx="6" cy="7"/>
                </a:xfrm>
                <a:custGeom>
                  <a:avLst/>
                  <a:gdLst>
                    <a:gd name="T0" fmla="*/ 1 w 6"/>
                    <a:gd name="T1" fmla="*/ 7 h 7"/>
                    <a:gd name="T2" fmla="*/ 0 w 6"/>
                    <a:gd name="T3" fmla="*/ 6 h 7"/>
                    <a:gd name="T4" fmla="*/ 6 w 6"/>
                    <a:gd name="T5" fmla="*/ 1 h 7"/>
                    <a:gd name="T6" fmla="*/ 5 w 6"/>
                    <a:gd name="T7" fmla="*/ 0 h 7"/>
                    <a:gd name="T8" fmla="*/ 1 w 6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1" y="7"/>
                      </a:moveTo>
                      <a:lnTo>
                        <a:pt x="0" y="6"/>
                      </a:lnTo>
                      <a:lnTo>
                        <a:pt x="6" y="1"/>
                      </a:lnTo>
                      <a:lnTo>
                        <a:pt x="5" y="0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79" name="Freeform 943"/>
                <p:cNvSpPr>
                  <a:spLocks/>
                </p:cNvSpPr>
                <p:nvPr/>
              </p:nvSpPr>
              <p:spPr bwMode="auto">
                <a:xfrm>
                  <a:off x="2298" y="2029"/>
                  <a:ext cx="19" cy="19"/>
                </a:xfrm>
                <a:custGeom>
                  <a:avLst/>
                  <a:gdLst>
                    <a:gd name="T0" fmla="*/ 4 w 19"/>
                    <a:gd name="T1" fmla="*/ 17 h 19"/>
                    <a:gd name="T2" fmla="*/ 3 w 19"/>
                    <a:gd name="T3" fmla="*/ 16 h 19"/>
                    <a:gd name="T4" fmla="*/ 2 w 19"/>
                    <a:gd name="T5" fmla="*/ 14 h 19"/>
                    <a:gd name="T6" fmla="*/ 1 w 19"/>
                    <a:gd name="T7" fmla="*/ 11 h 19"/>
                    <a:gd name="T8" fmla="*/ 0 w 19"/>
                    <a:gd name="T9" fmla="*/ 9 h 19"/>
                    <a:gd name="T10" fmla="*/ 1 w 19"/>
                    <a:gd name="T11" fmla="*/ 7 h 19"/>
                    <a:gd name="T12" fmla="*/ 1 w 19"/>
                    <a:gd name="T13" fmla="*/ 5 h 19"/>
                    <a:gd name="T14" fmla="*/ 2 w 19"/>
                    <a:gd name="T15" fmla="*/ 3 h 19"/>
                    <a:gd name="T16" fmla="*/ 5 w 19"/>
                    <a:gd name="T17" fmla="*/ 1 h 19"/>
                    <a:gd name="T18" fmla="*/ 7 w 19"/>
                    <a:gd name="T19" fmla="*/ 0 h 19"/>
                    <a:gd name="T20" fmla="*/ 9 w 19"/>
                    <a:gd name="T21" fmla="*/ 0 h 19"/>
                    <a:gd name="T22" fmla="*/ 11 w 19"/>
                    <a:gd name="T23" fmla="*/ 0 h 19"/>
                    <a:gd name="T24" fmla="*/ 12 w 19"/>
                    <a:gd name="T25" fmla="*/ 0 h 19"/>
                    <a:gd name="T26" fmla="*/ 14 w 19"/>
                    <a:gd name="T27" fmla="*/ 1 h 19"/>
                    <a:gd name="T28" fmla="*/ 16 w 19"/>
                    <a:gd name="T29" fmla="*/ 2 h 19"/>
                    <a:gd name="T30" fmla="*/ 17 w 19"/>
                    <a:gd name="T31" fmla="*/ 4 h 19"/>
                    <a:gd name="T32" fmla="*/ 18 w 19"/>
                    <a:gd name="T33" fmla="*/ 5 h 19"/>
                    <a:gd name="T34" fmla="*/ 19 w 19"/>
                    <a:gd name="T35" fmla="*/ 9 h 19"/>
                    <a:gd name="T36" fmla="*/ 19 w 19"/>
                    <a:gd name="T37" fmla="*/ 11 h 19"/>
                    <a:gd name="T38" fmla="*/ 19 w 19"/>
                    <a:gd name="T39" fmla="*/ 13 h 19"/>
                    <a:gd name="T40" fmla="*/ 19 w 19"/>
                    <a:gd name="T41" fmla="*/ 14 h 19"/>
                    <a:gd name="T42" fmla="*/ 18 w 19"/>
                    <a:gd name="T43" fmla="*/ 16 h 19"/>
                    <a:gd name="T44" fmla="*/ 15 w 19"/>
                    <a:gd name="T45" fmla="*/ 18 h 19"/>
                    <a:gd name="T46" fmla="*/ 13 w 19"/>
                    <a:gd name="T47" fmla="*/ 19 h 19"/>
                    <a:gd name="T48" fmla="*/ 11 w 19"/>
                    <a:gd name="T49" fmla="*/ 19 h 19"/>
                    <a:gd name="T50" fmla="*/ 9 w 19"/>
                    <a:gd name="T51" fmla="*/ 19 h 19"/>
                    <a:gd name="T52" fmla="*/ 8 w 19"/>
                    <a:gd name="T53" fmla="*/ 19 h 19"/>
                    <a:gd name="T54" fmla="*/ 6 w 19"/>
                    <a:gd name="T55" fmla="*/ 18 h 19"/>
                    <a:gd name="T56" fmla="*/ 4 w 19"/>
                    <a:gd name="T57" fmla="*/ 17 h 1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9"/>
                    <a:gd name="T88" fmla="*/ 0 h 19"/>
                    <a:gd name="T89" fmla="*/ 19 w 19"/>
                    <a:gd name="T90" fmla="*/ 19 h 1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9" h="19">
                      <a:moveTo>
                        <a:pt x="4" y="17"/>
                      </a:moveTo>
                      <a:lnTo>
                        <a:pt x="3" y="16"/>
                      </a:lnTo>
                      <a:lnTo>
                        <a:pt x="2" y="14"/>
                      </a:lnTo>
                      <a:lnTo>
                        <a:pt x="1" y="11"/>
                      </a:lnTo>
                      <a:lnTo>
                        <a:pt x="0" y="9"/>
                      </a:lnTo>
                      <a:lnTo>
                        <a:pt x="1" y="7"/>
                      </a:lnTo>
                      <a:lnTo>
                        <a:pt x="1" y="5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4" y="1"/>
                      </a:lnTo>
                      <a:lnTo>
                        <a:pt x="16" y="2"/>
                      </a:lnTo>
                      <a:lnTo>
                        <a:pt x="17" y="4"/>
                      </a:lnTo>
                      <a:lnTo>
                        <a:pt x="18" y="5"/>
                      </a:lnTo>
                      <a:lnTo>
                        <a:pt x="19" y="9"/>
                      </a:lnTo>
                      <a:lnTo>
                        <a:pt x="19" y="11"/>
                      </a:lnTo>
                      <a:lnTo>
                        <a:pt x="19" y="13"/>
                      </a:lnTo>
                      <a:lnTo>
                        <a:pt x="19" y="14"/>
                      </a:lnTo>
                      <a:lnTo>
                        <a:pt x="18" y="16"/>
                      </a:lnTo>
                      <a:lnTo>
                        <a:pt x="15" y="18"/>
                      </a:lnTo>
                      <a:lnTo>
                        <a:pt x="13" y="19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19"/>
                      </a:lnTo>
                      <a:lnTo>
                        <a:pt x="6" y="18"/>
                      </a:lnTo>
                      <a:lnTo>
                        <a:pt x="4" y="1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80" name="Freeform 944"/>
                <p:cNvSpPr>
                  <a:spLocks/>
                </p:cNvSpPr>
                <p:nvPr/>
              </p:nvSpPr>
              <p:spPr bwMode="auto">
                <a:xfrm>
                  <a:off x="2294" y="2030"/>
                  <a:ext cx="11" cy="19"/>
                </a:xfrm>
                <a:custGeom>
                  <a:avLst/>
                  <a:gdLst>
                    <a:gd name="T0" fmla="*/ 5 w 11"/>
                    <a:gd name="T1" fmla="*/ 19 h 19"/>
                    <a:gd name="T2" fmla="*/ 4 w 11"/>
                    <a:gd name="T3" fmla="*/ 17 h 19"/>
                    <a:gd name="T4" fmla="*/ 2 w 11"/>
                    <a:gd name="T5" fmla="*/ 15 h 19"/>
                    <a:gd name="T6" fmla="*/ 1 w 11"/>
                    <a:gd name="T7" fmla="*/ 11 h 19"/>
                    <a:gd name="T8" fmla="*/ 0 w 11"/>
                    <a:gd name="T9" fmla="*/ 7 h 19"/>
                    <a:gd name="T10" fmla="*/ 1 w 11"/>
                    <a:gd name="T11" fmla="*/ 5 h 19"/>
                    <a:gd name="T12" fmla="*/ 2 w 11"/>
                    <a:gd name="T13" fmla="*/ 2 h 19"/>
                    <a:gd name="T14" fmla="*/ 3 w 11"/>
                    <a:gd name="T15" fmla="*/ 0 h 19"/>
                    <a:gd name="T16" fmla="*/ 10 w 11"/>
                    <a:gd name="T17" fmla="*/ 5 h 19"/>
                    <a:gd name="T18" fmla="*/ 9 w 11"/>
                    <a:gd name="T19" fmla="*/ 6 h 19"/>
                    <a:gd name="T20" fmla="*/ 9 w 11"/>
                    <a:gd name="T21" fmla="*/ 7 h 19"/>
                    <a:gd name="T22" fmla="*/ 8 w 11"/>
                    <a:gd name="T23" fmla="*/ 8 h 19"/>
                    <a:gd name="T24" fmla="*/ 8 w 11"/>
                    <a:gd name="T25" fmla="*/ 9 h 19"/>
                    <a:gd name="T26" fmla="*/ 9 w 11"/>
                    <a:gd name="T27" fmla="*/ 12 h 19"/>
                    <a:gd name="T28" fmla="*/ 10 w 11"/>
                    <a:gd name="T29" fmla="*/ 12 h 19"/>
                    <a:gd name="T30" fmla="*/ 11 w 11"/>
                    <a:gd name="T31" fmla="*/ 13 h 19"/>
                    <a:gd name="T32" fmla="*/ 5 w 11"/>
                    <a:gd name="T33" fmla="*/ 1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"/>
                    <a:gd name="T52" fmla="*/ 0 h 19"/>
                    <a:gd name="T53" fmla="*/ 11 w 11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" h="19">
                      <a:moveTo>
                        <a:pt x="5" y="19"/>
                      </a:moveTo>
                      <a:lnTo>
                        <a:pt x="4" y="17"/>
                      </a:lnTo>
                      <a:lnTo>
                        <a:pt x="2" y="15"/>
                      </a:lnTo>
                      <a:lnTo>
                        <a:pt x="1" y="11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10" y="5"/>
                      </a:lnTo>
                      <a:lnTo>
                        <a:pt x="9" y="6"/>
                      </a:lnTo>
                      <a:lnTo>
                        <a:pt x="9" y="7"/>
                      </a:lnTo>
                      <a:lnTo>
                        <a:pt x="8" y="8"/>
                      </a:lnTo>
                      <a:lnTo>
                        <a:pt x="8" y="9"/>
                      </a:lnTo>
                      <a:lnTo>
                        <a:pt x="9" y="12"/>
                      </a:lnTo>
                      <a:lnTo>
                        <a:pt x="10" y="12"/>
                      </a:lnTo>
                      <a:lnTo>
                        <a:pt x="11" y="13"/>
                      </a:lnTo>
                      <a:lnTo>
                        <a:pt x="5" y="19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81" name="Freeform 945"/>
                <p:cNvSpPr>
                  <a:spLocks/>
                </p:cNvSpPr>
                <p:nvPr/>
              </p:nvSpPr>
              <p:spPr bwMode="auto">
                <a:xfrm>
                  <a:off x="2298" y="2025"/>
                  <a:ext cx="18" cy="11"/>
                </a:xfrm>
                <a:custGeom>
                  <a:avLst/>
                  <a:gdLst>
                    <a:gd name="T0" fmla="*/ 0 w 18"/>
                    <a:gd name="T1" fmla="*/ 4 h 11"/>
                    <a:gd name="T2" fmla="*/ 3 w 18"/>
                    <a:gd name="T3" fmla="*/ 2 h 11"/>
                    <a:gd name="T4" fmla="*/ 6 w 18"/>
                    <a:gd name="T5" fmla="*/ 1 h 11"/>
                    <a:gd name="T6" fmla="*/ 9 w 18"/>
                    <a:gd name="T7" fmla="*/ 0 h 11"/>
                    <a:gd name="T8" fmla="*/ 11 w 18"/>
                    <a:gd name="T9" fmla="*/ 0 h 11"/>
                    <a:gd name="T10" fmla="*/ 13 w 18"/>
                    <a:gd name="T11" fmla="*/ 1 h 11"/>
                    <a:gd name="T12" fmla="*/ 16 w 18"/>
                    <a:gd name="T13" fmla="*/ 2 h 11"/>
                    <a:gd name="T14" fmla="*/ 18 w 18"/>
                    <a:gd name="T15" fmla="*/ 3 h 11"/>
                    <a:gd name="T16" fmla="*/ 13 w 18"/>
                    <a:gd name="T17" fmla="*/ 10 h 11"/>
                    <a:gd name="T18" fmla="*/ 12 w 18"/>
                    <a:gd name="T19" fmla="*/ 9 h 11"/>
                    <a:gd name="T20" fmla="*/ 11 w 18"/>
                    <a:gd name="T21" fmla="*/ 8 h 11"/>
                    <a:gd name="T22" fmla="*/ 10 w 18"/>
                    <a:gd name="T23" fmla="*/ 8 h 11"/>
                    <a:gd name="T24" fmla="*/ 9 w 18"/>
                    <a:gd name="T25" fmla="*/ 8 h 11"/>
                    <a:gd name="T26" fmla="*/ 8 w 18"/>
                    <a:gd name="T27" fmla="*/ 8 h 11"/>
                    <a:gd name="T28" fmla="*/ 7 w 18"/>
                    <a:gd name="T29" fmla="*/ 9 h 11"/>
                    <a:gd name="T30" fmla="*/ 5 w 18"/>
                    <a:gd name="T31" fmla="*/ 11 h 11"/>
                    <a:gd name="T32" fmla="*/ 0 w 18"/>
                    <a:gd name="T33" fmla="*/ 4 h 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1"/>
                    <a:gd name="T53" fmla="*/ 18 w 18"/>
                    <a:gd name="T54" fmla="*/ 11 h 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1">
                      <a:moveTo>
                        <a:pt x="0" y="4"/>
                      </a:move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1"/>
                      </a:lnTo>
                      <a:lnTo>
                        <a:pt x="16" y="2"/>
                      </a:lnTo>
                      <a:lnTo>
                        <a:pt x="18" y="3"/>
                      </a:lnTo>
                      <a:lnTo>
                        <a:pt x="13" y="10"/>
                      </a:lnTo>
                      <a:lnTo>
                        <a:pt x="12" y="9"/>
                      </a:lnTo>
                      <a:lnTo>
                        <a:pt x="11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7" y="9"/>
                      </a:lnTo>
                      <a:lnTo>
                        <a:pt x="5" y="11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82" name="Freeform 946"/>
                <p:cNvSpPr>
                  <a:spLocks/>
                </p:cNvSpPr>
                <p:nvPr/>
              </p:nvSpPr>
              <p:spPr bwMode="auto">
                <a:xfrm>
                  <a:off x="2297" y="2029"/>
                  <a:ext cx="7" cy="7"/>
                </a:xfrm>
                <a:custGeom>
                  <a:avLst/>
                  <a:gdLst>
                    <a:gd name="T0" fmla="*/ 0 w 7"/>
                    <a:gd name="T1" fmla="*/ 1 h 7"/>
                    <a:gd name="T2" fmla="*/ 1 w 7"/>
                    <a:gd name="T3" fmla="*/ 0 h 7"/>
                    <a:gd name="T4" fmla="*/ 6 w 7"/>
                    <a:gd name="T5" fmla="*/ 7 h 7"/>
                    <a:gd name="T6" fmla="*/ 7 w 7"/>
                    <a:gd name="T7" fmla="*/ 6 h 7"/>
                    <a:gd name="T8" fmla="*/ 0 w 7"/>
                    <a:gd name="T9" fmla="*/ 1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6" y="7"/>
                      </a:lnTo>
                      <a:lnTo>
                        <a:pt x="7" y="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83" name="Freeform 947"/>
                <p:cNvSpPr>
                  <a:spLocks/>
                </p:cNvSpPr>
                <p:nvPr/>
              </p:nvSpPr>
              <p:spPr bwMode="auto">
                <a:xfrm>
                  <a:off x="2311" y="2029"/>
                  <a:ext cx="10" cy="18"/>
                </a:xfrm>
                <a:custGeom>
                  <a:avLst/>
                  <a:gdLst>
                    <a:gd name="T0" fmla="*/ 6 w 10"/>
                    <a:gd name="T1" fmla="*/ 0 h 18"/>
                    <a:gd name="T2" fmla="*/ 7 w 10"/>
                    <a:gd name="T3" fmla="*/ 1 h 18"/>
                    <a:gd name="T4" fmla="*/ 9 w 10"/>
                    <a:gd name="T5" fmla="*/ 4 h 18"/>
                    <a:gd name="T6" fmla="*/ 10 w 10"/>
                    <a:gd name="T7" fmla="*/ 8 h 18"/>
                    <a:gd name="T8" fmla="*/ 10 w 10"/>
                    <a:gd name="T9" fmla="*/ 11 h 18"/>
                    <a:gd name="T10" fmla="*/ 10 w 10"/>
                    <a:gd name="T11" fmla="*/ 14 h 18"/>
                    <a:gd name="T12" fmla="*/ 9 w 10"/>
                    <a:gd name="T13" fmla="*/ 16 h 18"/>
                    <a:gd name="T14" fmla="*/ 8 w 10"/>
                    <a:gd name="T15" fmla="*/ 18 h 18"/>
                    <a:gd name="T16" fmla="*/ 1 w 10"/>
                    <a:gd name="T17" fmla="*/ 14 h 18"/>
                    <a:gd name="T18" fmla="*/ 2 w 10"/>
                    <a:gd name="T19" fmla="*/ 13 h 18"/>
                    <a:gd name="T20" fmla="*/ 2 w 10"/>
                    <a:gd name="T21" fmla="*/ 12 h 18"/>
                    <a:gd name="T22" fmla="*/ 2 w 10"/>
                    <a:gd name="T23" fmla="*/ 11 h 18"/>
                    <a:gd name="T24" fmla="*/ 2 w 10"/>
                    <a:gd name="T25" fmla="*/ 10 h 18"/>
                    <a:gd name="T26" fmla="*/ 2 w 10"/>
                    <a:gd name="T27" fmla="*/ 7 h 18"/>
                    <a:gd name="T28" fmla="*/ 1 w 10"/>
                    <a:gd name="T29" fmla="*/ 6 h 18"/>
                    <a:gd name="T30" fmla="*/ 0 w 10"/>
                    <a:gd name="T31" fmla="*/ 5 h 18"/>
                    <a:gd name="T32" fmla="*/ 6 w 10"/>
                    <a:gd name="T33" fmla="*/ 0 h 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8"/>
                    <a:gd name="T53" fmla="*/ 10 w 10"/>
                    <a:gd name="T54" fmla="*/ 18 h 1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8">
                      <a:moveTo>
                        <a:pt x="6" y="0"/>
                      </a:moveTo>
                      <a:lnTo>
                        <a:pt x="7" y="1"/>
                      </a:lnTo>
                      <a:lnTo>
                        <a:pt x="9" y="4"/>
                      </a:lnTo>
                      <a:lnTo>
                        <a:pt x="10" y="8"/>
                      </a:lnTo>
                      <a:lnTo>
                        <a:pt x="10" y="11"/>
                      </a:lnTo>
                      <a:lnTo>
                        <a:pt x="10" y="14"/>
                      </a:lnTo>
                      <a:lnTo>
                        <a:pt x="9" y="16"/>
                      </a:lnTo>
                      <a:lnTo>
                        <a:pt x="8" y="18"/>
                      </a:lnTo>
                      <a:lnTo>
                        <a:pt x="1" y="14"/>
                      </a:lnTo>
                      <a:lnTo>
                        <a:pt x="2" y="13"/>
                      </a:lnTo>
                      <a:lnTo>
                        <a:pt x="2" y="12"/>
                      </a:lnTo>
                      <a:lnTo>
                        <a:pt x="2" y="11"/>
                      </a:lnTo>
                      <a:lnTo>
                        <a:pt x="2" y="10"/>
                      </a:lnTo>
                      <a:lnTo>
                        <a:pt x="2" y="7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84" name="Freeform 948"/>
                <p:cNvSpPr>
                  <a:spLocks/>
                </p:cNvSpPr>
                <p:nvPr/>
              </p:nvSpPr>
              <p:spPr bwMode="auto">
                <a:xfrm>
                  <a:off x="2311" y="2028"/>
                  <a:ext cx="6" cy="7"/>
                </a:xfrm>
                <a:custGeom>
                  <a:avLst/>
                  <a:gdLst>
                    <a:gd name="T0" fmla="*/ 5 w 6"/>
                    <a:gd name="T1" fmla="*/ 0 h 7"/>
                    <a:gd name="T2" fmla="*/ 6 w 6"/>
                    <a:gd name="T3" fmla="*/ 1 h 7"/>
                    <a:gd name="T4" fmla="*/ 0 w 6"/>
                    <a:gd name="T5" fmla="*/ 6 h 7"/>
                    <a:gd name="T6" fmla="*/ 0 w 6"/>
                    <a:gd name="T7" fmla="*/ 7 h 7"/>
                    <a:gd name="T8" fmla="*/ 5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5" y="0"/>
                      </a:moveTo>
                      <a:lnTo>
                        <a:pt x="6" y="1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85" name="Freeform 949"/>
                <p:cNvSpPr>
                  <a:spLocks/>
                </p:cNvSpPr>
                <p:nvPr/>
              </p:nvSpPr>
              <p:spPr bwMode="auto">
                <a:xfrm>
                  <a:off x="2300" y="2042"/>
                  <a:ext cx="18" cy="10"/>
                </a:xfrm>
                <a:custGeom>
                  <a:avLst/>
                  <a:gdLst>
                    <a:gd name="T0" fmla="*/ 18 w 18"/>
                    <a:gd name="T1" fmla="*/ 6 h 10"/>
                    <a:gd name="T2" fmla="*/ 15 w 18"/>
                    <a:gd name="T3" fmla="*/ 9 h 10"/>
                    <a:gd name="T4" fmla="*/ 12 w 18"/>
                    <a:gd name="T5" fmla="*/ 10 h 10"/>
                    <a:gd name="T6" fmla="*/ 10 w 18"/>
                    <a:gd name="T7" fmla="*/ 10 h 10"/>
                    <a:gd name="T8" fmla="*/ 7 w 18"/>
                    <a:gd name="T9" fmla="*/ 10 h 10"/>
                    <a:gd name="T10" fmla="*/ 4 w 18"/>
                    <a:gd name="T11" fmla="*/ 10 h 10"/>
                    <a:gd name="T12" fmla="*/ 2 w 18"/>
                    <a:gd name="T13" fmla="*/ 9 h 10"/>
                    <a:gd name="T14" fmla="*/ 0 w 18"/>
                    <a:gd name="T15" fmla="*/ 7 h 10"/>
                    <a:gd name="T16" fmla="*/ 4 w 18"/>
                    <a:gd name="T17" fmla="*/ 1 h 10"/>
                    <a:gd name="T18" fmla="*/ 6 w 18"/>
                    <a:gd name="T19" fmla="*/ 2 h 10"/>
                    <a:gd name="T20" fmla="*/ 7 w 18"/>
                    <a:gd name="T21" fmla="*/ 2 h 10"/>
                    <a:gd name="T22" fmla="*/ 8 w 18"/>
                    <a:gd name="T23" fmla="*/ 3 h 10"/>
                    <a:gd name="T24" fmla="*/ 9 w 18"/>
                    <a:gd name="T25" fmla="*/ 3 h 10"/>
                    <a:gd name="T26" fmla="*/ 10 w 18"/>
                    <a:gd name="T27" fmla="*/ 2 h 10"/>
                    <a:gd name="T28" fmla="*/ 10 w 18"/>
                    <a:gd name="T29" fmla="*/ 2 h 10"/>
                    <a:gd name="T30" fmla="*/ 13 w 18"/>
                    <a:gd name="T31" fmla="*/ 0 h 10"/>
                    <a:gd name="T32" fmla="*/ 18 w 18"/>
                    <a:gd name="T33" fmla="*/ 6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0"/>
                    <a:gd name="T53" fmla="*/ 18 w 18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0">
                      <a:moveTo>
                        <a:pt x="18" y="6"/>
                      </a:moveTo>
                      <a:lnTo>
                        <a:pt x="15" y="9"/>
                      </a:lnTo>
                      <a:lnTo>
                        <a:pt x="12" y="10"/>
                      </a:lnTo>
                      <a:lnTo>
                        <a:pt x="10" y="10"/>
                      </a:lnTo>
                      <a:lnTo>
                        <a:pt x="7" y="10"/>
                      </a:lnTo>
                      <a:lnTo>
                        <a:pt x="4" y="10"/>
                      </a:lnTo>
                      <a:lnTo>
                        <a:pt x="2" y="9"/>
                      </a:lnTo>
                      <a:lnTo>
                        <a:pt x="0" y="7"/>
                      </a:lnTo>
                      <a:lnTo>
                        <a:pt x="4" y="1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0" y="2"/>
                      </a:lnTo>
                      <a:lnTo>
                        <a:pt x="13" y="0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86" name="Freeform 950"/>
                <p:cNvSpPr>
                  <a:spLocks/>
                </p:cNvSpPr>
                <p:nvPr/>
              </p:nvSpPr>
              <p:spPr bwMode="auto">
                <a:xfrm>
                  <a:off x="2312" y="2042"/>
                  <a:ext cx="7" cy="6"/>
                </a:xfrm>
                <a:custGeom>
                  <a:avLst/>
                  <a:gdLst>
                    <a:gd name="T0" fmla="*/ 7 w 7"/>
                    <a:gd name="T1" fmla="*/ 5 h 6"/>
                    <a:gd name="T2" fmla="*/ 7 w 7"/>
                    <a:gd name="T3" fmla="*/ 6 h 6"/>
                    <a:gd name="T4" fmla="*/ 6 w 7"/>
                    <a:gd name="T5" fmla="*/ 6 h 6"/>
                    <a:gd name="T6" fmla="*/ 1 w 7"/>
                    <a:gd name="T7" fmla="*/ 0 h 6"/>
                    <a:gd name="T8" fmla="*/ 0 w 7"/>
                    <a:gd name="T9" fmla="*/ 1 h 6"/>
                    <a:gd name="T10" fmla="*/ 7 w 7"/>
                    <a:gd name="T11" fmla="*/ 5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6"/>
                    <a:gd name="T20" fmla="*/ 7 w 7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6">
                      <a:moveTo>
                        <a:pt x="7" y="5"/>
                      </a:moveTo>
                      <a:lnTo>
                        <a:pt x="7" y="6"/>
                      </a:lnTo>
                      <a:lnTo>
                        <a:pt x="6" y="6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87" name="Freeform 951"/>
                <p:cNvSpPr>
                  <a:spLocks/>
                </p:cNvSpPr>
                <p:nvPr/>
              </p:nvSpPr>
              <p:spPr bwMode="auto">
                <a:xfrm>
                  <a:off x="2299" y="2043"/>
                  <a:ext cx="6" cy="6"/>
                </a:xfrm>
                <a:custGeom>
                  <a:avLst/>
                  <a:gdLst>
                    <a:gd name="T0" fmla="*/ 1 w 6"/>
                    <a:gd name="T1" fmla="*/ 6 h 6"/>
                    <a:gd name="T2" fmla="*/ 0 w 6"/>
                    <a:gd name="T3" fmla="*/ 6 h 6"/>
                    <a:gd name="T4" fmla="*/ 6 w 6"/>
                    <a:gd name="T5" fmla="*/ 0 h 6"/>
                    <a:gd name="T6" fmla="*/ 5 w 6"/>
                    <a:gd name="T7" fmla="*/ 0 h 6"/>
                    <a:gd name="T8" fmla="*/ 1 w 6"/>
                    <a:gd name="T9" fmla="*/ 6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6"/>
                    <a:gd name="T17" fmla="*/ 6 w 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6">
                      <a:moveTo>
                        <a:pt x="1" y="6"/>
                      </a:move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801" name="Group 952"/>
              <p:cNvGrpSpPr>
                <a:grpSpLocks/>
              </p:cNvGrpSpPr>
              <p:nvPr/>
            </p:nvGrpSpPr>
            <p:grpSpPr bwMode="auto">
              <a:xfrm>
                <a:off x="3250" y="1071"/>
                <a:ext cx="471" cy="445"/>
                <a:chOff x="2160" y="1914"/>
                <a:chExt cx="458" cy="497"/>
              </a:xfrm>
            </p:grpSpPr>
            <p:sp>
              <p:nvSpPr>
                <p:cNvPr id="24802" name="Freeform 953"/>
                <p:cNvSpPr>
                  <a:spLocks/>
                </p:cNvSpPr>
                <p:nvPr/>
              </p:nvSpPr>
              <p:spPr bwMode="auto">
                <a:xfrm>
                  <a:off x="2164" y="1918"/>
                  <a:ext cx="450" cy="489"/>
                </a:xfrm>
                <a:custGeom>
                  <a:avLst/>
                  <a:gdLst>
                    <a:gd name="T0" fmla="*/ 432 w 450"/>
                    <a:gd name="T1" fmla="*/ 285 h 489"/>
                    <a:gd name="T2" fmla="*/ 433 w 450"/>
                    <a:gd name="T3" fmla="*/ 311 h 489"/>
                    <a:gd name="T4" fmla="*/ 450 w 450"/>
                    <a:gd name="T5" fmla="*/ 330 h 489"/>
                    <a:gd name="T6" fmla="*/ 428 w 450"/>
                    <a:gd name="T7" fmla="*/ 338 h 489"/>
                    <a:gd name="T8" fmla="*/ 404 w 450"/>
                    <a:gd name="T9" fmla="*/ 360 h 489"/>
                    <a:gd name="T10" fmla="*/ 385 w 450"/>
                    <a:gd name="T11" fmla="*/ 383 h 489"/>
                    <a:gd name="T12" fmla="*/ 384 w 450"/>
                    <a:gd name="T13" fmla="*/ 431 h 489"/>
                    <a:gd name="T14" fmla="*/ 371 w 450"/>
                    <a:gd name="T15" fmla="*/ 438 h 489"/>
                    <a:gd name="T16" fmla="*/ 359 w 450"/>
                    <a:gd name="T17" fmla="*/ 423 h 489"/>
                    <a:gd name="T18" fmla="*/ 339 w 450"/>
                    <a:gd name="T19" fmla="*/ 430 h 489"/>
                    <a:gd name="T20" fmla="*/ 307 w 450"/>
                    <a:gd name="T21" fmla="*/ 449 h 489"/>
                    <a:gd name="T22" fmla="*/ 288 w 450"/>
                    <a:gd name="T23" fmla="*/ 482 h 489"/>
                    <a:gd name="T24" fmla="*/ 274 w 450"/>
                    <a:gd name="T25" fmla="*/ 486 h 489"/>
                    <a:gd name="T26" fmla="*/ 261 w 450"/>
                    <a:gd name="T27" fmla="*/ 464 h 489"/>
                    <a:gd name="T28" fmla="*/ 228 w 450"/>
                    <a:gd name="T29" fmla="*/ 465 h 489"/>
                    <a:gd name="T30" fmla="*/ 174 w 450"/>
                    <a:gd name="T31" fmla="*/ 475 h 489"/>
                    <a:gd name="T32" fmla="*/ 161 w 450"/>
                    <a:gd name="T33" fmla="*/ 468 h 489"/>
                    <a:gd name="T34" fmla="*/ 147 w 450"/>
                    <a:gd name="T35" fmla="*/ 449 h 489"/>
                    <a:gd name="T36" fmla="*/ 104 w 450"/>
                    <a:gd name="T37" fmla="*/ 432 h 489"/>
                    <a:gd name="T38" fmla="*/ 81 w 450"/>
                    <a:gd name="T39" fmla="*/ 403 h 489"/>
                    <a:gd name="T40" fmla="*/ 61 w 450"/>
                    <a:gd name="T41" fmla="*/ 403 h 489"/>
                    <a:gd name="T42" fmla="*/ 41 w 450"/>
                    <a:gd name="T43" fmla="*/ 411 h 489"/>
                    <a:gd name="T44" fmla="*/ 47 w 450"/>
                    <a:gd name="T45" fmla="*/ 377 h 489"/>
                    <a:gd name="T46" fmla="*/ 35 w 450"/>
                    <a:gd name="T47" fmla="*/ 343 h 489"/>
                    <a:gd name="T48" fmla="*/ 15 w 450"/>
                    <a:gd name="T49" fmla="*/ 305 h 489"/>
                    <a:gd name="T50" fmla="*/ 9 w 450"/>
                    <a:gd name="T51" fmla="*/ 288 h 489"/>
                    <a:gd name="T52" fmla="*/ 15 w 450"/>
                    <a:gd name="T53" fmla="*/ 268 h 489"/>
                    <a:gd name="T54" fmla="*/ 14 w 450"/>
                    <a:gd name="T55" fmla="*/ 243 h 489"/>
                    <a:gd name="T56" fmla="*/ 16 w 450"/>
                    <a:gd name="T57" fmla="*/ 199 h 489"/>
                    <a:gd name="T58" fmla="*/ 2 w 450"/>
                    <a:gd name="T59" fmla="*/ 191 h 489"/>
                    <a:gd name="T60" fmla="*/ 24 w 450"/>
                    <a:gd name="T61" fmla="*/ 176 h 489"/>
                    <a:gd name="T62" fmla="*/ 32 w 450"/>
                    <a:gd name="T63" fmla="*/ 138 h 489"/>
                    <a:gd name="T64" fmla="*/ 48 w 450"/>
                    <a:gd name="T65" fmla="*/ 100 h 489"/>
                    <a:gd name="T66" fmla="*/ 39 w 450"/>
                    <a:gd name="T67" fmla="*/ 72 h 489"/>
                    <a:gd name="T68" fmla="*/ 50 w 450"/>
                    <a:gd name="T69" fmla="*/ 67 h 489"/>
                    <a:gd name="T70" fmla="*/ 75 w 450"/>
                    <a:gd name="T71" fmla="*/ 84 h 489"/>
                    <a:gd name="T72" fmla="*/ 100 w 450"/>
                    <a:gd name="T73" fmla="*/ 69 h 489"/>
                    <a:gd name="T74" fmla="*/ 121 w 450"/>
                    <a:gd name="T75" fmla="*/ 51 h 489"/>
                    <a:gd name="T76" fmla="*/ 112 w 450"/>
                    <a:gd name="T77" fmla="*/ 29 h 489"/>
                    <a:gd name="T78" fmla="*/ 118 w 450"/>
                    <a:gd name="T79" fmla="*/ 17 h 489"/>
                    <a:gd name="T80" fmla="*/ 140 w 450"/>
                    <a:gd name="T81" fmla="*/ 38 h 489"/>
                    <a:gd name="T82" fmla="*/ 174 w 450"/>
                    <a:gd name="T83" fmla="*/ 33 h 489"/>
                    <a:gd name="T84" fmla="*/ 191 w 450"/>
                    <a:gd name="T85" fmla="*/ 19 h 489"/>
                    <a:gd name="T86" fmla="*/ 208 w 450"/>
                    <a:gd name="T87" fmla="*/ 4 h 489"/>
                    <a:gd name="T88" fmla="*/ 216 w 450"/>
                    <a:gd name="T89" fmla="*/ 27 h 489"/>
                    <a:gd name="T90" fmla="*/ 243 w 450"/>
                    <a:gd name="T91" fmla="*/ 23 h 489"/>
                    <a:gd name="T92" fmla="*/ 279 w 450"/>
                    <a:gd name="T93" fmla="*/ 32 h 489"/>
                    <a:gd name="T94" fmla="*/ 325 w 450"/>
                    <a:gd name="T95" fmla="*/ 23 h 489"/>
                    <a:gd name="T96" fmla="*/ 336 w 450"/>
                    <a:gd name="T97" fmla="*/ 34 h 489"/>
                    <a:gd name="T98" fmla="*/ 325 w 450"/>
                    <a:gd name="T99" fmla="*/ 48 h 489"/>
                    <a:gd name="T100" fmla="*/ 345 w 450"/>
                    <a:gd name="T101" fmla="*/ 68 h 489"/>
                    <a:gd name="T102" fmla="*/ 355 w 450"/>
                    <a:gd name="T103" fmla="*/ 87 h 489"/>
                    <a:gd name="T104" fmla="*/ 383 w 450"/>
                    <a:gd name="T105" fmla="*/ 102 h 489"/>
                    <a:gd name="T106" fmla="*/ 406 w 450"/>
                    <a:gd name="T107" fmla="*/ 126 h 489"/>
                    <a:gd name="T108" fmla="*/ 431 w 450"/>
                    <a:gd name="T109" fmla="*/ 136 h 489"/>
                    <a:gd name="T110" fmla="*/ 420 w 450"/>
                    <a:gd name="T111" fmla="*/ 171 h 489"/>
                    <a:gd name="T112" fmla="*/ 431 w 450"/>
                    <a:gd name="T113" fmla="*/ 231 h 489"/>
                    <a:gd name="T114" fmla="*/ 449 w 450"/>
                    <a:gd name="T115" fmla="*/ 252 h 489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50"/>
                    <a:gd name="T175" fmla="*/ 0 h 489"/>
                    <a:gd name="T176" fmla="*/ 450 w 450"/>
                    <a:gd name="T177" fmla="*/ 489 h 489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50" h="489">
                      <a:moveTo>
                        <a:pt x="446" y="256"/>
                      </a:moveTo>
                      <a:lnTo>
                        <a:pt x="443" y="260"/>
                      </a:lnTo>
                      <a:lnTo>
                        <a:pt x="440" y="265"/>
                      </a:lnTo>
                      <a:lnTo>
                        <a:pt x="438" y="270"/>
                      </a:lnTo>
                      <a:lnTo>
                        <a:pt x="436" y="276"/>
                      </a:lnTo>
                      <a:lnTo>
                        <a:pt x="435" y="280"/>
                      </a:lnTo>
                      <a:lnTo>
                        <a:pt x="432" y="285"/>
                      </a:lnTo>
                      <a:lnTo>
                        <a:pt x="430" y="290"/>
                      </a:lnTo>
                      <a:lnTo>
                        <a:pt x="429" y="294"/>
                      </a:lnTo>
                      <a:lnTo>
                        <a:pt x="428" y="298"/>
                      </a:lnTo>
                      <a:lnTo>
                        <a:pt x="428" y="303"/>
                      </a:lnTo>
                      <a:lnTo>
                        <a:pt x="429" y="307"/>
                      </a:lnTo>
                      <a:lnTo>
                        <a:pt x="431" y="309"/>
                      </a:lnTo>
                      <a:lnTo>
                        <a:pt x="433" y="311"/>
                      </a:lnTo>
                      <a:lnTo>
                        <a:pt x="437" y="314"/>
                      </a:lnTo>
                      <a:lnTo>
                        <a:pt x="442" y="317"/>
                      </a:lnTo>
                      <a:lnTo>
                        <a:pt x="445" y="319"/>
                      </a:lnTo>
                      <a:lnTo>
                        <a:pt x="447" y="321"/>
                      </a:lnTo>
                      <a:lnTo>
                        <a:pt x="449" y="323"/>
                      </a:lnTo>
                      <a:lnTo>
                        <a:pt x="450" y="326"/>
                      </a:lnTo>
                      <a:lnTo>
                        <a:pt x="450" y="330"/>
                      </a:lnTo>
                      <a:lnTo>
                        <a:pt x="449" y="331"/>
                      </a:lnTo>
                      <a:lnTo>
                        <a:pt x="448" y="333"/>
                      </a:lnTo>
                      <a:lnTo>
                        <a:pt x="447" y="334"/>
                      </a:lnTo>
                      <a:lnTo>
                        <a:pt x="446" y="335"/>
                      </a:lnTo>
                      <a:lnTo>
                        <a:pt x="442" y="336"/>
                      </a:lnTo>
                      <a:lnTo>
                        <a:pt x="434" y="337"/>
                      </a:lnTo>
                      <a:lnTo>
                        <a:pt x="428" y="338"/>
                      </a:lnTo>
                      <a:lnTo>
                        <a:pt x="424" y="339"/>
                      </a:lnTo>
                      <a:lnTo>
                        <a:pt x="421" y="341"/>
                      </a:lnTo>
                      <a:lnTo>
                        <a:pt x="418" y="342"/>
                      </a:lnTo>
                      <a:lnTo>
                        <a:pt x="416" y="344"/>
                      </a:lnTo>
                      <a:lnTo>
                        <a:pt x="412" y="349"/>
                      </a:lnTo>
                      <a:lnTo>
                        <a:pt x="408" y="356"/>
                      </a:lnTo>
                      <a:lnTo>
                        <a:pt x="404" y="360"/>
                      </a:lnTo>
                      <a:lnTo>
                        <a:pt x="398" y="365"/>
                      </a:lnTo>
                      <a:lnTo>
                        <a:pt x="393" y="370"/>
                      </a:lnTo>
                      <a:lnTo>
                        <a:pt x="391" y="372"/>
                      </a:lnTo>
                      <a:lnTo>
                        <a:pt x="389" y="375"/>
                      </a:lnTo>
                      <a:lnTo>
                        <a:pt x="387" y="378"/>
                      </a:lnTo>
                      <a:lnTo>
                        <a:pt x="386" y="380"/>
                      </a:lnTo>
                      <a:lnTo>
                        <a:pt x="385" y="383"/>
                      </a:lnTo>
                      <a:lnTo>
                        <a:pt x="385" y="386"/>
                      </a:lnTo>
                      <a:lnTo>
                        <a:pt x="384" y="393"/>
                      </a:lnTo>
                      <a:lnTo>
                        <a:pt x="385" y="400"/>
                      </a:lnTo>
                      <a:lnTo>
                        <a:pt x="386" y="413"/>
                      </a:lnTo>
                      <a:lnTo>
                        <a:pt x="386" y="419"/>
                      </a:lnTo>
                      <a:lnTo>
                        <a:pt x="386" y="425"/>
                      </a:lnTo>
                      <a:lnTo>
                        <a:pt x="384" y="431"/>
                      </a:lnTo>
                      <a:lnTo>
                        <a:pt x="383" y="433"/>
                      </a:lnTo>
                      <a:lnTo>
                        <a:pt x="382" y="435"/>
                      </a:lnTo>
                      <a:lnTo>
                        <a:pt x="381" y="437"/>
                      </a:lnTo>
                      <a:lnTo>
                        <a:pt x="379" y="438"/>
                      </a:lnTo>
                      <a:lnTo>
                        <a:pt x="376" y="439"/>
                      </a:lnTo>
                      <a:lnTo>
                        <a:pt x="374" y="439"/>
                      </a:lnTo>
                      <a:lnTo>
                        <a:pt x="371" y="438"/>
                      </a:lnTo>
                      <a:lnTo>
                        <a:pt x="369" y="436"/>
                      </a:lnTo>
                      <a:lnTo>
                        <a:pt x="367" y="434"/>
                      </a:lnTo>
                      <a:lnTo>
                        <a:pt x="365" y="431"/>
                      </a:lnTo>
                      <a:lnTo>
                        <a:pt x="362" y="426"/>
                      </a:lnTo>
                      <a:lnTo>
                        <a:pt x="361" y="424"/>
                      </a:lnTo>
                      <a:lnTo>
                        <a:pt x="360" y="423"/>
                      </a:lnTo>
                      <a:lnTo>
                        <a:pt x="359" y="423"/>
                      </a:lnTo>
                      <a:lnTo>
                        <a:pt x="357" y="422"/>
                      </a:lnTo>
                      <a:lnTo>
                        <a:pt x="355" y="421"/>
                      </a:lnTo>
                      <a:lnTo>
                        <a:pt x="353" y="421"/>
                      </a:lnTo>
                      <a:lnTo>
                        <a:pt x="351" y="422"/>
                      </a:lnTo>
                      <a:lnTo>
                        <a:pt x="347" y="424"/>
                      </a:lnTo>
                      <a:lnTo>
                        <a:pt x="343" y="427"/>
                      </a:lnTo>
                      <a:lnTo>
                        <a:pt x="339" y="430"/>
                      </a:lnTo>
                      <a:lnTo>
                        <a:pt x="336" y="433"/>
                      </a:lnTo>
                      <a:lnTo>
                        <a:pt x="330" y="439"/>
                      </a:lnTo>
                      <a:lnTo>
                        <a:pt x="325" y="442"/>
                      </a:lnTo>
                      <a:lnTo>
                        <a:pt x="320" y="444"/>
                      </a:lnTo>
                      <a:lnTo>
                        <a:pt x="316" y="445"/>
                      </a:lnTo>
                      <a:lnTo>
                        <a:pt x="311" y="447"/>
                      </a:lnTo>
                      <a:lnTo>
                        <a:pt x="307" y="449"/>
                      </a:lnTo>
                      <a:lnTo>
                        <a:pt x="303" y="452"/>
                      </a:lnTo>
                      <a:lnTo>
                        <a:pt x="301" y="456"/>
                      </a:lnTo>
                      <a:lnTo>
                        <a:pt x="299" y="459"/>
                      </a:lnTo>
                      <a:lnTo>
                        <a:pt x="295" y="467"/>
                      </a:lnTo>
                      <a:lnTo>
                        <a:pt x="292" y="475"/>
                      </a:lnTo>
                      <a:lnTo>
                        <a:pt x="290" y="480"/>
                      </a:lnTo>
                      <a:lnTo>
                        <a:pt x="288" y="482"/>
                      </a:lnTo>
                      <a:lnTo>
                        <a:pt x="287" y="484"/>
                      </a:lnTo>
                      <a:lnTo>
                        <a:pt x="285" y="486"/>
                      </a:lnTo>
                      <a:lnTo>
                        <a:pt x="283" y="488"/>
                      </a:lnTo>
                      <a:lnTo>
                        <a:pt x="281" y="489"/>
                      </a:lnTo>
                      <a:lnTo>
                        <a:pt x="278" y="489"/>
                      </a:lnTo>
                      <a:lnTo>
                        <a:pt x="276" y="488"/>
                      </a:lnTo>
                      <a:lnTo>
                        <a:pt x="274" y="486"/>
                      </a:lnTo>
                      <a:lnTo>
                        <a:pt x="272" y="483"/>
                      </a:lnTo>
                      <a:lnTo>
                        <a:pt x="270" y="480"/>
                      </a:lnTo>
                      <a:lnTo>
                        <a:pt x="268" y="474"/>
                      </a:lnTo>
                      <a:lnTo>
                        <a:pt x="266" y="471"/>
                      </a:lnTo>
                      <a:lnTo>
                        <a:pt x="265" y="468"/>
                      </a:lnTo>
                      <a:lnTo>
                        <a:pt x="263" y="466"/>
                      </a:lnTo>
                      <a:lnTo>
                        <a:pt x="261" y="464"/>
                      </a:lnTo>
                      <a:lnTo>
                        <a:pt x="259" y="463"/>
                      </a:lnTo>
                      <a:lnTo>
                        <a:pt x="257" y="462"/>
                      </a:lnTo>
                      <a:lnTo>
                        <a:pt x="252" y="461"/>
                      </a:lnTo>
                      <a:lnTo>
                        <a:pt x="247" y="462"/>
                      </a:lnTo>
                      <a:lnTo>
                        <a:pt x="238" y="464"/>
                      </a:lnTo>
                      <a:lnTo>
                        <a:pt x="233" y="465"/>
                      </a:lnTo>
                      <a:lnTo>
                        <a:pt x="228" y="465"/>
                      </a:lnTo>
                      <a:lnTo>
                        <a:pt x="214" y="464"/>
                      </a:lnTo>
                      <a:lnTo>
                        <a:pt x="207" y="465"/>
                      </a:lnTo>
                      <a:lnTo>
                        <a:pt x="204" y="465"/>
                      </a:lnTo>
                      <a:lnTo>
                        <a:pt x="201" y="466"/>
                      </a:lnTo>
                      <a:lnTo>
                        <a:pt x="187" y="472"/>
                      </a:lnTo>
                      <a:lnTo>
                        <a:pt x="180" y="474"/>
                      </a:lnTo>
                      <a:lnTo>
                        <a:pt x="174" y="475"/>
                      </a:lnTo>
                      <a:lnTo>
                        <a:pt x="169" y="475"/>
                      </a:lnTo>
                      <a:lnTo>
                        <a:pt x="166" y="475"/>
                      </a:lnTo>
                      <a:lnTo>
                        <a:pt x="165" y="474"/>
                      </a:lnTo>
                      <a:lnTo>
                        <a:pt x="163" y="473"/>
                      </a:lnTo>
                      <a:lnTo>
                        <a:pt x="162" y="472"/>
                      </a:lnTo>
                      <a:lnTo>
                        <a:pt x="161" y="470"/>
                      </a:lnTo>
                      <a:lnTo>
                        <a:pt x="161" y="468"/>
                      </a:lnTo>
                      <a:lnTo>
                        <a:pt x="161" y="465"/>
                      </a:lnTo>
                      <a:lnTo>
                        <a:pt x="160" y="462"/>
                      </a:lnTo>
                      <a:lnTo>
                        <a:pt x="159" y="459"/>
                      </a:lnTo>
                      <a:lnTo>
                        <a:pt x="157" y="457"/>
                      </a:lnTo>
                      <a:lnTo>
                        <a:pt x="155" y="455"/>
                      </a:lnTo>
                      <a:lnTo>
                        <a:pt x="153" y="453"/>
                      </a:lnTo>
                      <a:lnTo>
                        <a:pt x="147" y="449"/>
                      </a:lnTo>
                      <a:lnTo>
                        <a:pt x="141" y="447"/>
                      </a:lnTo>
                      <a:lnTo>
                        <a:pt x="135" y="444"/>
                      </a:lnTo>
                      <a:lnTo>
                        <a:pt x="124" y="440"/>
                      </a:lnTo>
                      <a:lnTo>
                        <a:pt x="119" y="438"/>
                      </a:lnTo>
                      <a:lnTo>
                        <a:pt x="115" y="437"/>
                      </a:lnTo>
                      <a:lnTo>
                        <a:pt x="107" y="434"/>
                      </a:lnTo>
                      <a:lnTo>
                        <a:pt x="104" y="432"/>
                      </a:lnTo>
                      <a:lnTo>
                        <a:pt x="100" y="430"/>
                      </a:lnTo>
                      <a:lnTo>
                        <a:pt x="97" y="427"/>
                      </a:lnTo>
                      <a:lnTo>
                        <a:pt x="93" y="422"/>
                      </a:lnTo>
                      <a:lnTo>
                        <a:pt x="90" y="416"/>
                      </a:lnTo>
                      <a:lnTo>
                        <a:pt x="85" y="409"/>
                      </a:lnTo>
                      <a:lnTo>
                        <a:pt x="83" y="406"/>
                      </a:lnTo>
                      <a:lnTo>
                        <a:pt x="81" y="403"/>
                      </a:lnTo>
                      <a:lnTo>
                        <a:pt x="78" y="401"/>
                      </a:lnTo>
                      <a:lnTo>
                        <a:pt x="75" y="399"/>
                      </a:lnTo>
                      <a:lnTo>
                        <a:pt x="73" y="398"/>
                      </a:lnTo>
                      <a:lnTo>
                        <a:pt x="70" y="398"/>
                      </a:lnTo>
                      <a:lnTo>
                        <a:pt x="68" y="399"/>
                      </a:lnTo>
                      <a:lnTo>
                        <a:pt x="66" y="400"/>
                      </a:lnTo>
                      <a:lnTo>
                        <a:pt x="61" y="403"/>
                      </a:lnTo>
                      <a:lnTo>
                        <a:pt x="56" y="407"/>
                      </a:lnTo>
                      <a:lnTo>
                        <a:pt x="52" y="410"/>
                      </a:lnTo>
                      <a:lnTo>
                        <a:pt x="47" y="413"/>
                      </a:lnTo>
                      <a:lnTo>
                        <a:pt x="44" y="413"/>
                      </a:lnTo>
                      <a:lnTo>
                        <a:pt x="42" y="413"/>
                      </a:lnTo>
                      <a:lnTo>
                        <a:pt x="42" y="412"/>
                      </a:lnTo>
                      <a:lnTo>
                        <a:pt x="41" y="411"/>
                      </a:lnTo>
                      <a:lnTo>
                        <a:pt x="41" y="410"/>
                      </a:lnTo>
                      <a:lnTo>
                        <a:pt x="40" y="408"/>
                      </a:lnTo>
                      <a:lnTo>
                        <a:pt x="40" y="404"/>
                      </a:lnTo>
                      <a:lnTo>
                        <a:pt x="41" y="399"/>
                      </a:lnTo>
                      <a:lnTo>
                        <a:pt x="42" y="395"/>
                      </a:lnTo>
                      <a:lnTo>
                        <a:pt x="45" y="385"/>
                      </a:lnTo>
                      <a:lnTo>
                        <a:pt x="47" y="377"/>
                      </a:lnTo>
                      <a:lnTo>
                        <a:pt x="48" y="372"/>
                      </a:lnTo>
                      <a:lnTo>
                        <a:pt x="47" y="367"/>
                      </a:lnTo>
                      <a:lnTo>
                        <a:pt x="46" y="363"/>
                      </a:lnTo>
                      <a:lnTo>
                        <a:pt x="44" y="359"/>
                      </a:lnTo>
                      <a:lnTo>
                        <a:pt x="40" y="352"/>
                      </a:lnTo>
                      <a:lnTo>
                        <a:pt x="37" y="348"/>
                      </a:lnTo>
                      <a:lnTo>
                        <a:pt x="35" y="343"/>
                      </a:lnTo>
                      <a:lnTo>
                        <a:pt x="33" y="338"/>
                      </a:lnTo>
                      <a:lnTo>
                        <a:pt x="31" y="333"/>
                      </a:lnTo>
                      <a:lnTo>
                        <a:pt x="28" y="322"/>
                      </a:lnTo>
                      <a:lnTo>
                        <a:pt x="26" y="317"/>
                      </a:lnTo>
                      <a:lnTo>
                        <a:pt x="23" y="312"/>
                      </a:lnTo>
                      <a:lnTo>
                        <a:pt x="20" y="308"/>
                      </a:lnTo>
                      <a:lnTo>
                        <a:pt x="15" y="305"/>
                      </a:lnTo>
                      <a:lnTo>
                        <a:pt x="14" y="304"/>
                      </a:lnTo>
                      <a:lnTo>
                        <a:pt x="13" y="303"/>
                      </a:lnTo>
                      <a:lnTo>
                        <a:pt x="11" y="301"/>
                      </a:lnTo>
                      <a:lnTo>
                        <a:pt x="10" y="298"/>
                      </a:lnTo>
                      <a:lnTo>
                        <a:pt x="9" y="294"/>
                      </a:lnTo>
                      <a:lnTo>
                        <a:pt x="9" y="291"/>
                      </a:lnTo>
                      <a:lnTo>
                        <a:pt x="9" y="288"/>
                      </a:lnTo>
                      <a:lnTo>
                        <a:pt x="10" y="285"/>
                      </a:lnTo>
                      <a:lnTo>
                        <a:pt x="11" y="283"/>
                      </a:lnTo>
                      <a:lnTo>
                        <a:pt x="14" y="280"/>
                      </a:lnTo>
                      <a:lnTo>
                        <a:pt x="15" y="278"/>
                      </a:lnTo>
                      <a:lnTo>
                        <a:pt x="16" y="276"/>
                      </a:lnTo>
                      <a:lnTo>
                        <a:pt x="16" y="272"/>
                      </a:lnTo>
                      <a:lnTo>
                        <a:pt x="15" y="268"/>
                      </a:lnTo>
                      <a:lnTo>
                        <a:pt x="12" y="260"/>
                      </a:lnTo>
                      <a:lnTo>
                        <a:pt x="11" y="256"/>
                      </a:lnTo>
                      <a:lnTo>
                        <a:pt x="10" y="252"/>
                      </a:lnTo>
                      <a:lnTo>
                        <a:pt x="10" y="250"/>
                      </a:lnTo>
                      <a:lnTo>
                        <a:pt x="11" y="248"/>
                      </a:lnTo>
                      <a:lnTo>
                        <a:pt x="13" y="246"/>
                      </a:lnTo>
                      <a:lnTo>
                        <a:pt x="14" y="243"/>
                      </a:lnTo>
                      <a:lnTo>
                        <a:pt x="16" y="240"/>
                      </a:lnTo>
                      <a:lnTo>
                        <a:pt x="19" y="224"/>
                      </a:lnTo>
                      <a:lnTo>
                        <a:pt x="19" y="216"/>
                      </a:lnTo>
                      <a:lnTo>
                        <a:pt x="20" y="208"/>
                      </a:lnTo>
                      <a:lnTo>
                        <a:pt x="19" y="204"/>
                      </a:lnTo>
                      <a:lnTo>
                        <a:pt x="18" y="201"/>
                      </a:lnTo>
                      <a:lnTo>
                        <a:pt x="16" y="199"/>
                      </a:lnTo>
                      <a:lnTo>
                        <a:pt x="14" y="198"/>
                      </a:lnTo>
                      <a:lnTo>
                        <a:pt x="11" y="198"/>
                      </a:lnTo>
                      <a:lnTo>
                        <a:pt x="8" y="197"/>
                      </a:lnTo>
                      <a:lnTo>
                        <a:pt x="1" y="196"/>
                      </a:lnTo>
                      <a:lnTo>
                        <a:pt x="0" y="196"/>
                      </a:lnTo>
                      <a:lnTo>
                        <a:pt x="0" y="194"/>
                      </a:lnTo>
                      <a:lnTo>
                        <a:pt x="2" y="191"/>
                      </a:lnTo>
                      <a:lnTo>
                        <a:pt x="4" y="189"/>
                      </a:lnTo>
                      <a:lnTo>
                        <a:pt x="10" y="183"/>
                      </a:lnTo>
                      <a:lnTo>
                        <a:pt x="13" y="181"/>
                      </a:lnTo>
                      <a:lnTo>
                        <a:pt x="16" y="180"/>
                      </a:lnTo>
                      <a:lnTo>
                        <a:pt x="19" y="179"/>
                      </a:lnTo>
                      <a:lnTo>
                        <a:pt x="21" y="178"/>
                      </a:lnTo>
                      <a:lnTo>
                        <a:pt x="24" y="176"/>
                      </a:lnTo>
                      <a:lnTo>
                        <a:pt x="25" y="174"/>
                      </a:lnTo>
                      <a:lnTo>
                        <a:pt x="28" y="168"/>
                      </a:lnTo>
                      <a:lnTo>
                        <a:pt x="29" y="163"/>
                      </a:lnTo>
                      <a:lnTo>
                        <a:pt x="30" y="156"/>
                      </a:lnTo>
                      <a:lnTo>
                        <a:pt x="30" y="150"/>
                      </a:lnTo>
                      <a:lnTo>
                        <a:pt x="31" y="144"/>
                      </a:lnTo>
                      <a:lnTo>
                        <a:pt x="32" y="138"/>
                      </a:lnTo>
                      <a:lnTo>
                        <a:pt x="34" y="134"/>
                      </a:lnTo>
                      <a:lnTo>
                        <a:pt x="36" y="130"/>
                      </a:lnTo>
                      <a:lnTo>
                        <a:pt x="41" y="123"/>
                      </a:lnTo>
                      <a:lnTo>
                        <a:pt x="44" y="116"/>
                      </a:lnTo>
                      <a:lnTo>
                        <a:pt x="46" y="108"/>
                      </a:lnTo>
                      <a:lnTo>
                        <a:pt x="47" y="104"/>
                      </a:lnTo>
                      <a:lnTo>
                        <a:pt x="48" y="100"/>
                      </a:lnTo>
                      <a:lnTo>
                        <a:pt x="48" y="96"/>
                      </a:lnTo>
                      <a:lnTo>
                        <a:pt x="48" y="93"/>
                      </a:lnTo>
                      <a:lnTo>
                        <a:pt x="47" y="90"/>
                      </a:lnTo>
                      <a:lnTo>
                        <a:pt x="45" y="85"/>
                      </a:lnTo>
                      <a:lnTo>
                        <a:pt x="40" y="76"/>
                      </a:lnTo>
                      <a:lnTo>
                        <a:pt x="39" y="74"/>
                      </a:lnTo>
                      <a:lnTo>
                        <a:pt x="39" y="72"/>
                      </a:lnTo>
                      <a:lnTo>
                        <a:pt x="39" y="70"/>
                      </a:lnTo>
                      <a:lnTo>
                        <a:pt x="40" y="69"/>
                      </a:lnTo>
                      <a:lnTo>
                        <a:pt x="41" y="68"/>
                      </a:lnTo>
                      <a:lnTo>
                        <a:pt x="43" y="67"/>
                      </a:lnTo>
                      <a:lnTo>
                        <a:pt x="45" y="67"/>
                      </a:lnTo>
                      <a:lnTo>
                        <a:pt x="48" y="67"/>
                      </a:lnTo>
                      <a:lnTo>
                        <a:pt x="50" y="67"/>
                      </a:lnTo>
                      <a:lnTo>
                        <a:pt x="52" y="68"/>
                      </a:lnTo>
                      <a:lnTo>
                        <a:pt x="56" y="71"/>
                      </a:lnTo>
                      <a:lnTo>
                        <a:pt x="63" y="77"/>
                      </a:lnTo>
                      <a:lnTo>
                        <a:pt x="67" y="81"/>
                      </a:lnTo>
                      <a:lnTo>
                        <a:pt x="71" y="83"/>
                      </a:lnTo>
                      <a:lnTo>
                        <a:pt x="73" y="84"/>
                      </a:lnTo>
                      <a:lnTo>
                        <a:pt x="75" y="84"/>
                      </a:lnTo>
                      <a:lnTo>
                        <a:pt x="77" y="84"/>
                      </a:lnTo>
                      <a:lnTo>
                        <a:pt x="80" y="84"/>
                      </a:lnTo>
                      <a:lnTo>
                        <a:pt x="82" y="82"/>
                      </a:lnTo>
                      <a:lnTo>
                        <a:pt x="85" y="81"/>
                      </a:lnTo>
                      <a:lnTo>
                        <a:pt x="90" y="77"/>
                      </a:lnTo>
                      <a:lnTo>
                        <a:pt x="94" y="73"/>
                      </a:lnTo>
                      <a:lnTo>
                        <a:pt x="100" y="69"/>
                      </a:lnTo>
                      <a:lnTo>
                        <a:pt x="107" y="65"/>
                      </a:lnTo>
                      <a:lnTo>
                        <a:pt x="110" y="63"/>
                      </a:lnTo>
                      <a:lnTo>
                        <a:pt x="114" y="61"/>
                      </a:lnTo>
                      <a:lnTo>
                        <a:pt x="117" y="58"/>
                      </a:lnTo>
                      <a:lnTo>
                        <a:pt x="120" y="55"/>
                      </a:lnTo>
                      <a:lnTo>
                        <a:pt x="120" y="53"/>
                      </a:lnTo>
                      <a:lnTo>
                        <a:pt x="121" y="51"/>
                      </a:lnTo>
                      <a:lnTo>
                        <a:pt x="121" y="49"/>
                      </a:lnTo>
                      <a:lnTo>
                        <a:pt x="121" y="47"/>
                      </a:lnTo>
                      <a:lnTo>
                        <a:pt x="121" y="45"/>
                      </a:lnTo>
                      <a:lnTo>
                        <a:pt x="120" y="44"/>
                      </a:lnTo>
                      <a:lnTo>
                        <a:pt x="119" y="40"/>
                      </a:lnTo>
                      <a:lnTo>
                        <a:pt x="114" y="33"/>
                      </a:lnTo>
                      <a:lnTo>
                        <a:pt x="112" y="29"/>
                      </a:lnTo>
                      <a:lnTo>
                        <a:pt x="110" y="25"/>
                      </a:lnTo>
                      <a:lnTo>
                        <a:pt x="110" y="24"/>
                      </a:lnTo>
                      <a:lnTo>
                        <a:pt x="111" y="22"/>
                      </a:lnTo>
                      <a:lnTo>
                        <a:pt x="112" y="20"/>
                      </a:lnTo>
                      <a:lnTo>
                        <a:pt x="113" y="19"/>
                      </a:lnTo>
                      <a:lnTo>
                        <a:pt x="116" y="17"/>
                      </a:lnTo>
                      <a:lnTo>
                        <a:pt x="118" y="17"/>
                      </a:lnTo>
                      <a:lnTo>
                        <a:pt x="120" y="17"/>
                      </a:lnTo>
                      <a:lnTo>
                        <a:pt x="122" y="18"/>
                      </a:lnTo>
                      <a:lnTo>
                        <a:pt x="127" y="22"/>
                      </a:lnTo>
                      <a:lnTo>
                        <a:pt x="131" y="27"/>
                      </a:lnTo>
                      <a:lnTo>
                        <a:pt x="135" y="32"/>
                      </a:lnTo>
                      <a:lnTo>
                        <a:pt x="139" y="37"/>
                      </a:lnTo>
                      <a:lnTo>
                        <a:pt x="140" y="38"/>
                      </a:lnTo>
                      <a:lnTo>
                        <a:pt x="142" y="38"/>
                      </a:lnTo>
                      <a:lnTo>
                        <a:pt x="144" y="39"/>
                      </a:lnTo>
                      <a:lnTo>
                        <a:pt x="147" y="39"/>
                      </a:lnTo>
                      <a:lnTo>
                        <a:pt x="150" y="39"/>
                      </a:lnTo>
                      <a:lnTo>
                        <a:pt x="159" y="36"/>
                      </a:lnTo>
                      <a:lnTo>
                        <a:pt x="169" y="35"/>
                      </a:lnTo>
                      <a:lnTo>
                        <a:pt x="174" y="33"/>
                      </a:lnTo>
                      <a:lnTo>
                        <a:pt x="179" y="32"/>
                      </a:lnTo>
                      <a:lnTo>
                        <a:pt x="181" y="31"/>
                      </a:lnTo>
                      <a:lnTo>
                        <a:pt x="183" y="30"/>
                      </a:lnTo>
                      <a:lnTo>
                        <a:pt x="185" y="28"/>
                      </a:lnTo>
                      <a:lnTo>
                        <a:pt x="187" y="27"/>
                      </a:lnTo>
                      <a:lnTo>
                        <a:pt x="189" y="24"/>
                      </a:lnTo>
                      <a:lnTo>
                        <a:pt x="191" y="19"/>
                      </a:lnTo>
                      <a:lnTo>
                        <a:pt x="196" y="8"/>
                      </a:lnTo>
                      <a:lnTo>
                        <a:pt x="199" y="4"/>
                      </a:lnTo>
                      <a:lnTo>
                        <a:pt x="202" y="1"/>
                      </a:lnTo>
                      <a:lnTo>
                        <a:pt x="203" y="0"/>
                      </a:lnTo>
                      <a:lnTo>
                        <a:pt x="205" y="1"/>
                      </a:lnTo>
                      <a:lnTo>
                        <a:pt x="207" y="2"/>
                      </a:lnTo>
                      <a:lnTo>
                        <a:pt x="208" y="4"/>
                      </a:lnTo>
                      <a:lnTo>
                        <a:pt x="209" y="7"/>
                      </a:lnTo>
                      <a:lnTo>
                        <a:pt x="210" y="10"/>
                      </a:lnTo>
                      <a:lnTo>
                        <a:pt x="210" y="17"/>
                      </a:lnTo>
                      <a:lnTo>
                        <a:pt x="210" y="19"/>
                      </a:lnTo>
                      <a:lnTo>
                        <a:pt x="211" y="22"/>
                      </a:lnTo>
                      <a:lnTo>
                        <a:pt x="213" y="25"/>
                      </a:lnTo>
                      <a:lnTo>
                        <a:pt x="216" y="27"/>
                      </a:lnTo>
                      <a:lnTo>
                        <a:pt x="219" y="28"/>
                      </a:lnTo>
                      <a:lnTo>
                        <a:pt x="223" y="28"/>
                      </a:lnTo>
                      <a:lnTo>
                        <a:pt x="226" y="27"/>
                      </a:lnTo>
                      <a:lnTo>
                        <a:pt x="230" y="27"/>
                      </a:lnTo>
                      <a:lnTo>
                        <a:pt x="236" y="25"/>
                      </a:lnTo>
                      <a:lnTo>
                        <a:pt x="240" y="24"/>
                      </a:lnTo>
                      <a:lnTo>
                        <a:pt x="243" y="23"/>
                      </a:lnTo>
                      <a:lnTo>
                        <a:pt x="248" y="23"/>
                      </a:lnTo>
                      <a:lnTo>
                        <a:pt x="252" y="24"/>
                      </a:lnTo>
                      <a:lnTo>
                        <a:pt x="257" y="26"/>
                      </a:lnTo>
                      <a:lnTo>
                        <a:pt x="261" y="27"/>
                      </a:lnTo>
                      <a:lnTo>
                        <a:pt x="270" y="30"/>
                      </a:lnTo>
                      <a:lnTo>
                        <a:pt x="275" y="31"/>
                      </a:lnTo>
                      <a:lnTo>
                        <a:pt x="279" y="32"/>
                      </a:lnTo>
                      <a:lnTo>
                        <a:pt x="284" y="31"/>
                      </a:lnTo>
                      <a:lnTo>
                        <a:pt x="289" y="31"/>
                      </a:lnTo>
                      <a:lnTo>
                        <a:pt x="300" y="28"/>
                      </a:lnTo>
                      <a:lnTo>
                        <a:pt x="310" y="25"/>
                      </a:lnTo>
                      <a:lnTo>
                        <a:pt x="315" y="24"/>
                      </a:lnTo>
                      <a:lnTo>
                        <a:pt x="320" y="23"/>
                      </a:lnTo>
                      <a:lnTo>
                        <a:pt x="325" y="23"/>
                      </a:lnTo>
                      <a:lnTo>
                        <a:pt x="330" y="24"/>
                      </a:lnTo>
                      <a:lnTo>
                        <a:pt x="332" y="25"/>
                      </a:lnTo>
                      <a:lnTo>
                        <a:pt x="334" y="26"/>
                      </a:lnTo>
                      <a:lnTo>
                        <a:pt x="336" y="28"/>
                      </a:lnTo>
                      <a:lnTo>
                        <a:pt x="336" y="31"/>
                      </a:lnTo>
                      <a:lnTo>
                        <a:pt x="336" y="32"/>
                      </a:lnTo>
                      <a:lnTo>
                        <a:pt x="336" y="34"/>
                      </a:lnTo>
                      <a:lnTo>
                        <a:pt x="335" y="35"/>
                      </a:lnTo>
                      <a:lnTo>
                        <a:pt x="334" y="36"/>
                      </a:lnTo>
                      <a:lnTo>
                        <a:pt x="330" y="40"/>
                      </a:lnTo>
                      <a:lnTo>
                        <a:pt x="327" y="42"/>
                      </a:lnTo>
                      <a:lnTo>
                        <a:pt x="326" y="45"/>
                      </a:lnTo>
                      <a:lnTo>
                        <a:pt x="325" y="46"/>
                      </a:lnTo>
                      <a:lnTo>
                        <a:pt x="325" y="48"/>
                      </a:lnTo>
                      <a:lnTo>
                        <a:pt x="325" y="49"/>
                      </a:lnTo>
                      <a:lnTo>
                        <a:pt x="325" y="51"/>
                      </a:lnTo>
                      <a:lnTo>
                        <a:pt x="327" y="55"/>
                      </a:lnTo>
                      <a:lnTo>
                        <a:pt x="329" y="57"/>
                      </a:lnTo>
                      <a:lnTo>
                        <a:pt x="335" y="61"/>
                      </a:lnTo>
                      <a:lnTo>
                        <a:pt x="342" y="65"/>
                      </a:lnTo>
                      <a:lnTo>
                        <a:pt x="345" y="68"/>
                      </a:lnTo>
                      <a:lnTo>
                        <a:pt x="347" y="71"/>
                      </a:lnTo>
                      <a:lnTo>
                        <a:pt x="348" y="74"/>
                      </a:lnTo>
                      <a:lnTo>
                        <a:pt x="349" y="77"/>
                      </a:lnTo>
                      <a:lnTo>
                        <a:pt x="350" y="82"/>
                      </a:lnTo>
                      <a:lnTo>
                        <a:pt x="351" y="84"/>
                      </a:lnTo>
                      <a:lnTo>
                        <a:pt x="353" y="85"/>
                      </a:lnTo>
                      <a:lnTo>
                        <a:pt x="355" y="87"/>
                      </a:lnTo>
                      <a:lnTo>
                        <a:pt x="359" y="88"/>
                      </a:lnTo>
                      <a:lnTo>
                        <a:pt x="366" y="91"/>
                      </a:lnTo>
                      <a:lnTo>
                        <a:pt x="373" y="93"/>
                      </a:lnTo>
                      <a:lnTo>
                        <a:pt x="375" y="95"/>
                      </a:lnTo>
                      <a:lnTo>
                        <a:pt x="378" y="97"/>
                      </a:lnTo>
                      <a:lnTo>
                        <a:pt x="381" y="99"/>
                      </a:lnTo>
                      <a:lnTo>
                        <a:pt x="383" y="102"/>
                      </a:lnTo>
                      <a:lnTo>
                        <a:pt x="387" y="108"/>
                      </a:lnTo>
                      <a:lnTo>
                        <a:pt x="391" y="115"/>
                      </a:lnTo>
                      <a:lnTo>
                        <a:pt x="393" y="118"/>
                      </a:lnTo>
                      <a:lnTo>
                        <a:pt x="396" y="121"/>
                      </a:lnTo>
                      <a:lnTo>
                        <a:pt x="398" y="123"/>
                      </a:lnTo>
                      <a:lnTo>
                        <a:pt x="401" y="125"/>
                      </a:lnTo>
                      <a:lnTo>
                        <a:pt x="406" y="126"/>
                      </a:lnTo>
                      <a:lnTo>
                        <a:pt x="411" y="128"/>
                      </a:lnTo>
                      <a:lnTo>
                        <a:pt x="421" y="130"/>
                      </a:lnTo>
                      <a:lnTo>
                        <a:pt x="425" y="131"/>
                      </a:lnTo>
                      <a:lnTo>
                        <a:pt x="428" y="132"/>
                      </a:lnTo>
                      <a:lnTo>
                        <a:pt x="431" y="134"/>
                      </a:lnTo>
                      <a:lnTo>
                        <a:pt x="431" y="135"/>
                      </a:lnTo>
                      <a:lnTo>
                        <a:pt x="431" y="136"/>
                      </a:lnTo>
                      <a:lnTo>
                        <a:pt x="429" y="141"/>
                      </a:lnTo>
                      <a:lnTo>
                        <a:pt x="426" y="146"/>
                      </a:lnTo>
                      <a:lnTo>
                        <a:pt x="424" y="151"/>
                      </a:lnTo>
                      <a:lnTo>
                        <a:pt x="422" y="156"/>
                      </a:lnTo>
                      <a:lnTo>
                        <a:pt x="420" y="163"/>
                      </a:lnTo>
                      <a:lnTo>
                        <a:pt x="420" y="167"/>
                      </a:lnTo>
                      <a:lnTo>
                        <a:pt x="420" y="171"/>
                      </a:lnTo>
                      <a:lnTo>
                        <a:pt x="422" y="186"/>
                      </a:lnTo>
                      <a:lnTo>
                        <a:pt x="422" y="195"/>
                      </a:lnTo>
                      <a:lnTo>
                        <a:pt x="423" y="207"/>
                      </a:lnTo>
                      <a:lnTo>
                        <a:pt x="424" y="219"/>
                      </a:lnTo>
                      <a:lnTo>
                        <a:pt x="425" y="224"/>
                      </a:lnTo>
                      <a:lnTo>
                        <a:pt x="427" y="227"/>
                      </a:lnTo>
                      <a:lnTo>
                        <a:pt x="431" y="231"/>
                      </a:lnTo>
                      <a:lnTo>
                        <a:pt x="435" y="235"/>
                      </a:lnTo>
                      <a:lnTo>
                        <a:pt x="444" y="242"/>
                      </a:lnTo>
                      <a:lnTo>
                        <a:pt x="447" y="245"/>
                      </a:lnTo>
                      <a:lnTo>
                        <a:pt x="449" y="247"/>
                      </a:lnTo>
                      <a:lnTo>
                        <a:pt x="450" y="250"/>
                      </a:lnTo>
                      <a:lnTo>
                        <a:pt x="450" y="251"/>
                      </a:lnTo>
                      <a:lnTo>
                        <a:pt x="449" y="252"/>
                      </a:lnTo>
                      <a:lnTo>
                        <a:pt x="446" y="256"/>
                      </a:lnTo>
                      <a:close/>
                    </a:path>
                  </a:pathLst>
                </a:custGeom>
                <a:solidFill>
                  <a:srgbClr val="FF99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03" name="Freeform 954"/>
                <p:cNvSpPr>
                  <a:spLocks/>
                </p:cNvSpPr>
                <p:nvPr/>
              </p:nvSpPr>
              <p:spPr bwMode="auto">
                <a:xfrm>
                  <a:off x="2596" y="2172"/>
                  <a:ext cx="17" cy="23"/>
                </a:xfrm>
                <a:custGeom>
                  <a:avLst/>
                  <a:gdLst>
                    <a:gd name="T0" fmla="*/ 17 w 17"/>
                    <a:gd name="T1" fmla="*/ 4 h 23"/>
                    <a:gd name="T2" fmla="*/ 14 w 17"/>
                    <a:gd name="T3" fmla="*/ 8 h 23"/>
                    <a:gd name="T4" fmla="*/ 12 w 17"/>
                    <a:gd name="T5" fmla="*/ 12 h 23"/>
                    <a:gd name="T6" fmla="*/ 10 w 17"/>
                    <a:gd name="T7" fmla="*/ 17 h 23"/>
                    <a:gd name="T8" fmla="*/ 8 w 17"/>
                    <a:gd name="T9" fmla="*/ 23 h 23"/>
                    <a:gd name="T10" fmla="*/ 0 w 17"/>
                    <a:gd name="T11" fmla="*/ 21 h 23"/>
                    <a:gd name="T12" fmla="*/ 2 w 17"/>
                    <a:gd name="T13" fmla="*/ 14 h 23"/>
                    <a:gd name="T14" fmla="*/ 4 w 17"/>
                    <a:gd name="T15" fmla="*/ 9 h 23"/>
                    <a:gd name="T16" fmla="*/ 7 w 17"/>
                    <a:gd name="T17" fmla="*/ 4 h 23"/>
                    <a:gd name="T18" fmla="*/ 11 w 17"/>
                    <a:gd name="T19" fmla="*/ 0 h 23"/>
                    <a:gd name="T20" fmla="*/ 17 w 17"/>
                    <a:gd name="T21" fmla="*/ 4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3"/>
                    <a:gd name="T35" fmla="*/ 17 w 17"/>
                    <a:gd name="T36" fmla="*/ 23 h 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3">
                      <a:moveTo>
                        <a:pt x="17" y="4"/>
                      </a:moveTo>
                      <a:lnTo>
                        <a:pt x="14" y="8"/>
                      </a:lnTo>
                      <a:lnTo>
                        <a:pt x="12" y="12"/>
                      </a:lnTo>
                      <a:lnTo>
                        <a:pt x="10" y="17"/>
                      </a:lnTo>
                      <a:lnTo>
                        <a:pt x="8" y="23"/>
                      </a:lnTo>
                      <a:lnTo>
                        <a:pt x="0" y="21"/>
                      </a:lnTo>
                      <a:lnTo>
                        <a:pt x="2" y="14"/>
                      </a:lnTo>
                      <a:lnTo>
                        <a:pt x="4" y="9"/>
                      </a:lnTo>
                      <a:lnTo>
                        <a:pt x="7" y="4"/>
                      </a:lnTo>
                      <a:lnTo>
                        <a:pt x="11" y="0"/>
                      </a:lnTo>
                      <a:lnTo>
                        <a:pt x="17" y="4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04" name="Freeform 955"/>
                <p:cNvSpPr>
                  <a:spLocks/>
                </p:cNvSpPr>
                <p:nvPr/>
              </p:nvSpPr>
              <p:spPr bwMode="auto">
                <a:xfrm>
                  <a:off x="2588" y="2192"/>
                  <a:ext cx="16" cy="40"/>
                </a:xfrm>
                <a:custGeom>
                  <a:avLst/>
                  <a:gdLst>
                    <a:gd name="T0" fmla="*/ 16 w 16"/>
                    <a:gd name="T1" fmla="*/ 3 h 40"/>
                    <a:gd name="T2" fmla="*/ 14 w 16"/>
                    <a:gd name="T3" fmla="*/ 8 h 40"/>
                    <a:gd name="T4" fmla="*/ 12 w 16"/>
                    <a:gd name="T5" fmla="*/ 13 h 40"/>
                    <a:gd name="T6" fmla="*/ 10 w 16"/>
                    <a:gd name="T7" fmla="*/ 17 h 40"/>
                    <a:gd name="T8" fmla="*/ 8 w 16"/>
                    <a:gd name="T9" fmla="*/ 21 h 40"/>
                    <a:gd name="T10" fmla="*/ 8 w 16"/>
                    <a:gd name="T11" fmla="*/ 25 h 40"/>
                    <a:gd name="T12" fmla="*/ 7 w 16"/>
                    <a:gd name="T13" fmla="*/ 28 h 40"/>
                    <a:gd name="T14" fmla="*/ 9 w 16"/>
                    <a:gd name="T15" fmla="*/ 31 h 40"/>
                    <a:gd name="T16" fmla="*/ 10 w 16"/>
                    <a:gd name="T17" fmla="*/ 33 h 40"/>
                    <a:gd name="T18" fmla="*/ 11 w 16"/>
                    <a:gd name="T19" fmla="*/ 34 h 40"/>
                    <a:gd name="T20" fmla="*/ 6 w 16"/>
                    <a:gd name="T21" fmla="*/ 40 h 40"/>
                    <a:gd name="T22" fmla="*/ 4 w 16"/>
                    <a:gd name="T23" fmla="*/ 38 h 40"/>
                    <a:gd name="T24" fmla="*/ 1 w 16"/>
                    <a:gd name="T25" fmla="*/ 35 h 40"/>
                    <a:gd name="T26" fmla="*/ 0 w 16"/>
                    <a:gd name="T27" fmla="*/ 30 h 40"/>
                    <a:gd name="T28" fmla="*/ 0 w 16"/>
                    <a:gd name="T29" fmla="*/ 24 h 40"/>
                    <a:gd name="T30" fmla="*/ 1 w 16"/>
                    <a:gd name="T31" fmla="*/ 19 h 40"/>
                    <a:gd name="T32" fmla="*/ 3 w 16"/>
                    <a:gd name="T33" fmla="*/ 14 h 40"/>
                    <a:gd name="T34" fmla="*/ 5 w 16"/>
                    <a:gd name="T35" fmla="*/ 9 h 40"/>
                    <a:gd name="T36" fmla="*/ 7 w 16"/>
                    <a:gd name="T37" fmla="*/ 5 h 40"/>
                    <a:gd name="T38" fmla="*/ 8 w 16"/>
                    <a:gd name="T39" fmla="*/ 0 h 40"/>
                    <a:gd name="T40" fmla="*/ 16 w 16"/>
                    <a:gd name="T41" fmla="*/ 3 h 4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6"/>
                    <a:gd name="T64" fmla="*/ 0 h 40"/>
                    <a:gd name="T65" fmla="*/ 16 w 16"/>
                    <a:gd name="T66" fmla="*/ 40 h 4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6" h="40">
                      <a:moveTo>
                        <a:pt x="16" y="3"/>
                      </a:moveTo>
                      <a:lnTo>
                        <a:pt x="14" y="8"/>
                      </a:lnTo>
                      <a:lnTo>
                        <a:pt x="12" y="13"/>
                      </a:lnTo>
                      <a:lnTo>
                        <a:pt x="10" y="17"/>
                      </a:lnTo>
                      <a:lnTo>
                        <a:pt x="8" y="21"/>
                      </a:lnTo>
                      <a:lnTo>
                        <a:pt x="8" y="25"/>
                      </a:lnTo>
                      <a:lnTo>
                        <a:pt x="7" y="28"/>
                      </a:lnTo>
                      <a:lnTo>
                        <a:pt x="9" y="31"/>
                      </a:lnTo>
                      <a:lnTo>
                        <a:pt x="10" y="33"/>
                      </a:lnTo>
                      <a:lnTo>
                        <a:pt x="11" y="34"/>
                      </a:lnTo>
                      <a:lnTo>
                        <a:pt x="6" y="40"/>
                      </a:lnTo>
                      <a:lnTo>
                        <a:pt x="4" y="38"/>
                      </a:lnTo>
                      <a:lnTo>
                        <a:pt x="1" y="35"/>
                      </a:lnTo>
                      <a:lnTo>
                        <a:pt x="0" y="30"/>
                      </a:lnTo>
                      <a:lnTo>
                        <a:pt x="0" y="24"/>
                      </a:lnTo>
                      <a:lnTo>
                        <a:pt x="1" y="19"/>
                      </a:lnTo>
                      <a:lnTo>
                        <a:pt x="3" y="14"/>
                      </a:lnTo>
                      <a:lnTo>
                        <a:pt x="5" y="9"/>
                      </a:lnTo>
                      <a:lnTo>
                        <a:pt x="7" y="5"/>
                      </a:lnTo>
                      <a:lnTo>
                        <a:pt x="8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05" name="Freeform 956"/>
                <p:cNvSpPr>
                  <a:spLocks/>
                </p:cNvSpPr>
                <p:nvPr/>
              </p:nvSpPr>
              <p:spPr bwMode="auto">
                <a:xfrm>
                  <a:off x="2596" y="2192"/>
                  <a:ext cx="8" cy="3"/>
                </a:xfrm>
                <a:custGeom>
                  <a:avLst/>
                  <a:gdLst>
                    <a:gd name="T0" fmla="*/ 8 w 8"/>
                    <a:gd name="T1" fmla="*/ 3 h 3"/>
                    <a:gd name="T2" fmla="*/ 0 w 8"/>
                    <a:gd name="T3" fmla="*/ 0 h 3"/>
                    <a:gd name="T4" fmla="*/ 0 w 8"/>
                    <a:gd name="T5" fmla="*/ 1 h 3"/>
                    <a:gd name="T6" fmla="*/ 8 w 8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3"/>
                    <a:gd name="T14" fmla="*/ 8 w 8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3">
                      <a:moveTo>
                        <a:pt x="8" y="3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06" name="Freeform 957"/>
                <p:cNvSpPr>
                  <a:spLocks/>
                </p:cNvSpPr>
                <p:nvPr/>
              </p:nvSpPr>
              <p:spPr bwMode="auto">
                <a:xfrm>
                  <a:off x="2594" y="2226"/>
                  <a:ext cx="24" cy="19"/>
                </a:xfrm>
                <a:custGeom>
                  <a:avLst/>
                  <a:gdLst>
                    <a:gd name="T0" fmla="*/ 5 w 24"/>
                    <a:gd name="T1" fmla="*/ 0 h 19"/>
                    <a:gd name="T2" fmla="*/ 9 w 24"/>
                    <a:gd name="T3" fmla="*/ 3 h 19"/>
                    <a:gd name="T4" fmla="*/ 14 w 24"/>
                    <a:gd name="T5" fmla="*/ 6 h 19"/>
                    <a:gd name="T6" fmla="*/ 18 w 24"/>
                    <a:gd name="T7" fmla="*/ 8 h 19"/>
                    <a:gd name="T8" fmla="*/ 20 w 24"/>
                    <a:gd name="T9" fmla="*/ 10 h 19"/>
                    <a:gd name="T10" fmla="*/ 22 w 24"/>
                    <a:gd name="T11" fmla="*/ 13 h 19"/>
                    <a:gd name="T12" fmla="*/ 24 w 24"/>
                    <a:gd name="T13" fmla="*/ 16 h 19"/>
                    <a:gd name="T14" fmla="*/ 16 w 24"/>
                    <a:gd name="T15" fmla="*/ 19 h 19"/>
                    <a:gd name="T16" fmla="*/ 15 w 24"/>
                    <a:gd name="T17" fmla="*/ 17 h 19"/>
                    <a:gd name="T18" fmla="*/ 14 w 24"/>
                    <a:gd name="T19" fmla="*/ 16 h 19"/>
                    <a:gd name="T20" fmla="*/ 13 w 24"/>
                    <a:gd name="T21" fmla="*/ 14 h 19"/>
                    <a:gd name="T22" fmla="*/ 10 w 24"/>
                    <a:gd name="T23" fmla="*/ 13 h 19"/>
                    <a:gd name="T24" fmla="*/ 5 w 24"/>
                    <a:gd name="T25" fmla="*/ 10 h 19"/>
                    <a:gd name="T26" fmla="*/ 0 w 24"/>
                    <a:gd name="T27" fmla="*/ 6 h 19"/>
                    <a:gd name="T28" fmla="*/ 5 w 24"/>
                    <a:gd name="T29" fmla="*/ 0 h 1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4"/>
                    <a:gd name="T46" fmla="*/ 0 h 19"/>
                    <a:gd name="T47" fmla="*/ 24 w 24"/>
                    <a:gd name="T48" fmla="*/ 19 h 1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4" h="19">
                      <a:moveTo>
                        <a:pt x="5" y="0"/>
                      </a:moveTo>
                      <a:lnTo>
                        <a:pt x="9" y="3"/>
                      </a:lnTo>
                      <a:lnTo>
                        <a:pt x="14" y="6"/>
                      </a:lnTo>
                      <a:lnTo>
                        <a:pt x="18" y="8"/>
                      </a:lnTo>
                      <a:lnTo>
                        <a:pt x="20" y="10"/>
                      </a:lnTo>
                      <a:lnTo>
                        <a:pt x="22" y="13"/>
                      </a:lnTo>
                      <a:lnTo>
                        <a:pt x="24" y="16"/>
                      </a:lnTo>
                      <a:lnTo>
                        <a:pt x="16" y="19"/>
                      </a:lnTo>
                      <a:lnTo>
                        <a:pt x="15" y="17"/>
                      </a:lnTo>
                      <a:lnTo>
                        <a:pt x="14" y="16"/>
                      </a:lnTo>
                      <a:lnTo>
                        <a:pt x="13" y="14"/>
                      </a:lnTo>
                      <a:lnTo>
                        <a:pt x="10" y="13"/>
                      </a:lnTo>
                      <a:lnTo>
                        <a:pt x="5" y="10"/>
                      </a:lnTo>
                      <a:lnTo>
                        <a:pt x="0" y="6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07" name="Freeform 958"/>
                <p:cNvSpPr>
                  <a:spLocks/>
                </p:cNvSpPr>
                <p:nvPr/>
              </p:nvSpPr>
              <p:spPr bwMode="auto">
                <a:xfrm>
                  <a:off x="2594" y="2226"/>
                  <a:ext cx="5" cy="6"/>
                </a:xfrm>
                <a:custGeom>
                  <a:avLst/>
                  <a:gdLst>
                    <a:gd name="T0" fmla="*/ 0 w 5"/>
                    <a:gd name="T1" fmla="*/ 6 h 6"/>
                    <a:gd name="T2" fmla="*/ 5 w 5"/>
                    <a:gd name="T3" fmla="*/ 0 h 6"/>
                    <a:gd name="T4" fmla="*/ 0 w 5"/>
                    <a:gd name="T5" fmla="*/ 6 h 6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6"/>
                    <a:gd name="T11" fmla="*/ 5 w 5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6">
                      <a:moveTo>
                        <a:pt x="0" y="6"/>
                      </a:move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08" name="Freeform 959"/>
                <p:cNvSpPr>
                  <a:spLocks/>
                </p:cNvSpPr>
                <p:nvPr/>
              </p:nvSpPr>
              <p:spPr bwMode="auto">
                <a:xfrm>
                  <a:off x="2591" y="2244"/>
                  <a:ext cx="27" cy="16"/>
                </a:xfrm>
                <a:custGeom>
                  <a:avLst/>
                  <a:gdLst>
                    <a:gd name="T0" fmla="*/ 27 w 27"/>
                    <a:gd name="T1" fmla="*/ 0 h 16"/>
                    <a:gd name="T2" fmla="*/ 27 w 27"/>
                    <a:gd name="T3" fmla="*/ 4 h 16"/>
                    <a:gd name="T4" fmla="*/ 26 w 27"/>
                    <a:gd name="T5" fmla="*/ 7 h 16"/>
                    <a:gd name="T6" fmla="*/ 24 w 27"/>
                    <a:gd name="T7" fmla="*/ 9 h 16"/>
                    <a:gd name="T8" fmla="*/ 23 w 27"/>
                    <a:gd name="T9" fmla="*/ 11 h 16"/>
                    <a:gd name="T10" fmla="*/ 20 w 27"/>
                    <a:gd name="T11" fmla="*/ 12 h 16"/>
                    <a:gd name="T12" fmla="*/ 16 w 27"/>
                    <a:gd name="T13" fmla="*/ 14 h 16"/>
                    <a:gd name="T14" fmla="*/ 8 w 27"/>
                    <a:gd name="T15" fmla="*/ 15 h 16"/>
                    <a:gd name="T16" fmla="*/ 1 w 27"/>
                    <a:gd name="T17" fmla="*/ 16 h 16"/>
                    <a:gd name="T18" fmla="*/ 0 w 27"/>
                    <a:gd name="T19" fmla="*/ 9 h 16"/>
                    <a:gd name="T20" fmla="*/ 7 w 27"/>
                    <a:gd name="T21" fmla="*/ 8 h 16"/>
                    <a:gd name="T22" fmla="*/ 14 w 27"/>
                    <a:gd name="T23" fmla="*/ 6 h 16"/>
                    <a:gd name="T24" fmla="*/ 17 w 27"/>
                    <a:gd name="T25" fmla="*/ 5 h 16"/>
                    <a:gd name="T26" fmla="*/ 18 w 27"/>
                    <a:gd name="T27" fmla="*/ 5 h 16"/>
                    <a:gd name="T28" fmla="*/ 18 w 27"/>
                    <a:gd name="T29" fmla="*/ 4 h 16"/>
                    <a:gd name="T30" fmla="*/ 19 w 27"/>
                    <a:gd name="T31" fmla="*/ 3 h 16"/>
                    <a:gd name="T32" fmla="*/ 19 w 27"/>
                    <a:gd name="T33" fmla="*/ 3 h 16"/>
                    <a:gd name="T34" fmla="*/ 19 w 27"/>
                    <a:gd name="T35" fmla="*/ 0 h 16"/>
                    <a:gd name="T36" fmla="*/ 27 w 27"/>
                    <a:gd name="T37" fmla="*/ 0 h 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7"/>
                    <a:gd name="T58" fmla="*/ 0 h 16"/>
                    <a:gd name="T59" fmla="*/ 27 w 27"/>
                    <a:gd name="T60" fmla="*/ 16 h 1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7" h="16">
                      <a:moveTo>
                        <a:pt x="27" y="0"/>
                      </a:moveTo>
                      <a:lnTo>
                        <a:pt x="27" y="4"/>
                      </a:lnTo>
                      <a:lnTo>
                        <a:pt x="26" y="7"/>
                      </a:lnTo>
                      <a:lnTo>
                        <a:pt x="24" y="9"/>
                      </a:lnTo>
                      <a:lnTo>
                        <a:pt x="23" y="11"/>
                      </a:lnTo>
                      <a:lnTo>
                        <a:pt x="20" y="12"/>
                      </a:lnTo>
                      <a:lnTo>
                        <a:pt x="16" y="14"/>
                      </a:lnTo>
                      <a:lnTo>
                        <a:pt x="8" y="15"/>
                      </a:lnTo>
                      <a:lnTo>
                        <a:pt x="1" y="16"/>
                      </a:lnTo>
                      <a:lnTo>
                        <a:pt x="0" y="9"/>
                      </a:lnTo>
                      <a:lnTo>
                        <a:pt x="7" y="8"/>
                      </a:lnTo>
                      <a:lnTo>
                        <a:pt x="14" y="6"/>
                      </a:lnTo>
                      <a:lnTo>
                        <a:pt x="17" y="5"/>
                      </a:lnTo>
                      <a:lnTo>
                        <a:pt x="18" y="5"/>
                      </a:lnTo>
                      <a:lnTo>
                        <a:pt x="18" y="4"/>
                      </a:lnTo>
                      <a:lnTo>
                        <a:pt x="19" y="3"/>
                      </a:lnTo>
                      <a:lnTo>
                        <a:pt x="19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09" name="Freeform 960"/>
                <p:cNvSpPr>
                  <a:spLocks/>
                </p:cNvSpPr>
                <p:nvPr/>
              </p:nvSpPr>
              <p:spPr bwMode="auto">
                <a:xfrm>
                  <a:off x="2610" y="2242"/>
                  <a:ext cx="8" cy="3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2 h 3"/>
                    <a:gd name="T4" fmla="*/ 0 w 8"/>
                    <a:gd name="T5" fmla="*/ 2 h 3"/>
                    <a:gd name="T6" fmla="*/ 0 w 8"/>
                    <a:gd name="T7" fmla="*/ 3 h 3"/>
                    <a:gd name="T8" fmla="*/ 8 w 8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8" y="0"/>
                      </a:moveTo>
                      <a:lnTo>
                        <a:pt x="8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10" name="Freeform 961"/>
                <p:cNvSpPr>
                  <a:spLocks/>
                </p:cNvSpPr>
                <p:nvPr/>
              </p:nvSpPr>
              <p:spPr bwMode="auto">
                <a:xfrm>
                  <a:off x="2568" y="2253"/>
                  <a:ext cx="25" cy="23"/>
                </a:xfrm>
                <a:custGeom>
                  <a:avLst/>
                  <a:gdLst>
                    <a:gd name="T0" fmla="*/ 25 w 25"/>
                    <a:gd name="T1" fmla="*/ 7 h 23"/>
                    <a:gd name="T2" fmla="*/ 21 w 25"/>
                    <a:gd name="T3" fmla="*/ 8 h 23"/>
                    <a:gd name="T4" fmla="*/ 19 w 25"/>
                    <a:gd name="T5" fmla="*/ 9 h 23"/>
                    <a:gd name="T6" fmla="*/ 17 w 25"/>
                    <a:gd name="T7" fmla="*/ 11 h 23"/>
                    <a:gd name="T8" fmla="*/ 15 w 25"/>
                    <a:gd name="T9" fmla="*/ 12 h 23"/>
                    <a:gd name="T10" fmla="*/ 11 w 25"/>
                    <a:gd name="T11" fmla="*/ 17 h 23"/>
                    <a:gd name="T12" fmla="*/ 7 w 25"/>
                    <a:gd name="T13" fmla="*/ 23 h 23"/>
                    <a:gd name="T14" fmla="*/ 0 w 25"/>
                    <a:gd name="T15" fmla="*/ 19 h 23"/>
                    <a:gd name="T16" fmla="*/ 5 w 25"/>
                    <a:gd name="T17" fmla="*/ 12 h 23"/>
                    <a:gd name="T18" fmla="*/ 9 w 25"/>
                    <a:gd name="T19" fmla="*/ 7 h 23"/>
                    <a:gd name="T20" fmla="*/ 12 w 25"/>
                    <a:gd name="T21" fmla="*/ 4 h 23"/>
                    <a:gd name="T22" fmla="*/ 15 w 25"/>
                    <a:gd name="T23" fmla="*/ 2 h 23"/>
                    <a:gd name="T24" fmla="*/ 18 w 25"/>
                    <a:gd name="T25" fmla="*/ 1 h 23"/>
                    <a:gd name="T26" fmla="*/ 22 w 25"/>
                    <a:gd name="T27" fmla="*/ 0 h 23"/>
                    <a:gd name="T28" fmla="*/ 25 w 25"/>
                    <a:gd name="T29" fmla="*/ 7 h 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5"/>
                    <a:gd name="T46" fmla="*/ 0 h 23"/>
                    <a:gd name="T47" fmla="*/ 25 w 25"/>
                    <a:gd name="T48" fmla="*/ 23 h 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5" h="23">
                      <a:moveTo>
                        <a:pt x="25" y="7"/>
                      </a:moveTo>
                      <a:lnTo>
                        <a:pt x="21" y="8"/>
                      </a:lnTo>
                      <a:lnTo>
                        <a:pt x="19" y="9"/>
                      </a:lnTo>
                      <a:lnTo>
                        <a:pt x="17" y="11"/>
                      </a:lnTo>
                      <a:lnTo>
                        <a:pt x="15" y="12"/>
                      </a:lnTo>
                      <a:lnTo>
                        <a:pt x="11" y="17"/>
                      </a:lnTo>
                      <a:lnTo>
                        <a:pt x="7" y="23"/>
                      </a:lnTo>
                      <a:lnTo>
                        <a:pt x="0" y="19"/>
                      </a:lnTo>
                      <a:lnTo>
                        <a:pt x="5" y="12"/>
                      </a:lnTo>
                      <a:lnTo>
                        <a:pt x="9" y="7"/>
                      </a:lnTo>
                      <a:lnTo>
                        <a:pt x="12" y="4"/>
                      </a:lnTo>
                      <a:lnTo>
                        <a:pt x="15" y="2"/>
                      </a:lnTo>
                      <a:lnTo>
                        <a:pt x="18" y="1"/>
                      </a:lnTo>
                      <a:lnTo>
                        <a:pt x="22" y="0"/>
                      </a:lnTo>
                      <a:lnTo>
                        <a:pt x="25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11" name="Freeform 962"/>
                <p:cNvSpPr>
                  <a:spLocks/>
                </p:cNvSpPr>
                <p:nvPr/>
              </p:nvSpPr>
              <p:spPr bwMode="auto">
                <a:xfrm>
                  <a:off x="2590" y="2253"/>
                  <a:ext cx="3" cy="7"/>
                </a:xfrm>
                <a:custGeom>
                  <a:avLst/>
                  <a:gdLst>
                    <a:gd name="T0" fmla="*/ 1 w 3"/>
                    <a:gd name="T1" fmla="*/ 0 h 7"/>
                    <a:gd name="T2" fmla="*/ 0 w 3"/>
                    <a:gd name="T3" fmla="*/ 0 h 7"/>
                    <a:gd name="T4" fmla="*/ 3 w 3"/>
                    <a:gd name="T5" fmla="*/ 7 h 7"/>
                    <a:gd name="T6" fmla="*/ 2 w 3"/>
                    <a:gd name="T7" fmla="*/ 7 h 7"/>
                    <a:gd name="T8" fmla="*/ 1 w 3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7"/>
                    <a:gd name="T17" fmla="*/ 3 w 3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7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12" name="Freeform 963"/>
                <p:cNvSpPr>
                  <a:spLocks/>
                </p:cNvSpPr>
                <p:nvPr/>
              </p:nvSpPr>
              <p:spPr bwMode="auto">
                <a:xfrm>
                  <a:off x="2550" y="2271"/>
                  <a:ext cx="25" cy="24"/>
                </a:xfrm>
                <a:custGeom>
                  <a:avLst/>
                  <a:gdLst>
                    <a:gd name="T0" fmla="*/ 25 w 25"/>
                    <a:gd name="T1" fmla="*/ 5 h 24"/>
                    <a:gd name="T2" fmla="*/ 20 w 25"/>
                    <a:gd name="T3" fmla="*/ 10 h 24"/>
                    <a:gd name="T4" fmla="*/ 15 w 25"/>
                    <a:gd name="T5" fmla="*/ 15 h 24"/>
                    <a:gd name="T6" fmla="*/ 10 w 25"/>
                    <a:gd name="T7" fmla="*/ 20 h 24"/>
                    <a:gd name="T8" fmla="*/ 8 w 25"/>
                    <a:gd name="T9" fmla="*/ 22 h 24"/>
                    <a:gd name="T10" fmla="*/ 6 w 25"/>
                    <a:gd name="T11" fmla="*/ 24 h 24"/>
                    <a:gd name="T12" fmla="*/ 0 w 25"/>
                    <a:gd name="T13" fmla="*/ 20 h 24"/>
                    <a:gd name="T14" fmla="*/ 2 w 25"/>
                    <a:gd name="T15" fmla="*/ 17 h 24"/>
                    <a:gd name="T16" fmla="*/ 5 w 25"/>
                    <a:gd name="T17" fmla="*/ 14 h 24"/>
                    <a:gd name="T18" fmla="*/ 10 w 25"/>
                    <a:gd name="T19" fmla="*/ 9 h 24"/>
                    <a:gd name="T20" fmla="*/ 15 w 25"/>
                    <a:gd name="T21" fmla="*/ 5 h 24"/>
                    <a:gd name="T22" fmla="*/ 19 w 25"/>
                    <a:gd name="T23" fmla="*/ 0 h 24"/>
                    <a:gd name="T24" fmla="*/ 25 w 25"/>
                    <a:gd name="T25" fmla="*/ 5 h 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5"/>
                    <a:gd name="T40" fmla="*/ 0 h 24"/>
                    <a:gd name="T41" fmla="*/ 25 w 25"/>
                    <a:gd name="T42" fmla="*/ 24 h 2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5" h="24">
                      <a:moveTo>
                        <a:pt x="25" y="5"/>
                      </a:moveTo>
                      <a:lnTo>
                        <a:pt x="20" y="10"/>
                      </a:lnTo>
                      <a:lnTo>
                        <a:pt x="15" y="15"/>
                      </a:lnTo>
                      <a:lnTo>
                        <a:pt x="10" y="20"/>
                      </a:lnTo>
                      <a:lnTo>
                        <a:pt x="8" y="22"/>
                      </a:lnTo>
                      <a:lnTo>
                        <a:pt x="6" y="24"/>
                      </a:lnTo>
                      <a:lnTo>
                        <a:pt x="0" y="20"/>
                      </a:lnTo>
                      <a:lnTo>
                        <a:pt x="2" y="17"/>
                      </a:lnTo>
                      <a:lnTo>
                        <a:pt x="5" y="14"/>
                      </a:lnTo>
                      <a:lnTo>
                        <a:pt x="10" y="9"/>
                      </a:lnTo>
                      <a:lnTo>
                        <a:pt x="15" y="5"/>
                      </a:lnTo>
                      <a:lnTo>
                        <a:pt x="19" y="0"/>
                      </a:lnTo>
                      <a:lnTo>
                        <a:pt x="25" y="5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13" name="Freeform 964"/>
                <p:cNvSpPr>
                  <a:spLocks/>
                </p:cNvSpPr>
                <p:nvPr/>
              </p:nvSpPr>
              <p:spPr bwMode="auto">
                <a:xfrm>
                  <a:off x="2568" y="2271"/>
                  <a:ext cx="7" cy="5"/>
                </a:xfrm>
                <a:custGeom>
                  <a:avLst/>
                  <a:gdLst>
                    <a:gd name="T0" fmla="*/ 7 w 7"/>
                    <a:gd name="T1" fmla="*/ 5 h 5"/>
                    <a:gd name="T2" fmla="*/ 1 w 7"/>
                    <a:gd name="T3" fmla="*/ 0 h 5"/>
                    <a:gd name="T4" fmla="*/ 0 w 7"/>
                    <a:gd name="T5" fmla="*/ 1 h 5"/>
                    <a:gd name="T6" fmla="*/ 7 w 7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5"/>
                    <a:gd name="T14" fmla="*/ 7 w 7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5">
                      <a:moveTo>
                        <a:pt x="7" y="5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14" name="Freeform 965"/>
                <p:cNvSpPr>
                  <a:spLocks/>
                </p:cNvSpPr>
                <p:nvPr/>
              </p:nvSpPr>
              <p:spPr bwMode="auto">
                <a:xfrm>
                  <a:off x="2544" y="2291"/>
                  <a:ext cx="12" cy="53"/>
                </a:xfrm>
                <a:custGeom>
                  <a:avLst/>
                  <a:gdLst>
                    <a:gd name="T0" fmla="*/ 12 w 12"/>
                    <a:gd name="T1" fmla="*/ 4 h 53"/>
                    <a:gd name="T2" fmla="*/ 11 w 12"/>
                    <a:gd name="T3" fmla="*/ 6 h 53"/>
                    <a:gd name="T4" fmla="*/ 10 w 12"/>
                    <a:gd name="T5" fmla="*/ 9 h 53"/>
                    <a:gd name="T6" fmla="*/ 9 w 12"/>
                    <a:gd name="T7" fmla="*/ 11 h 53"/>
                    <a:gd name="T8" fmla="*/ 9 w 12"/>
                    <a:gd name="T9" fmla="*/ 14 h 53"/>
                    <a:gd name="T10" fmla="*/ 8 w 12"/>
                    <a:gd name="T11" fmla="*/ 20 h 53"/>
                    <a:gd name="T12" fmla="*/ 9 w 12"/>
                    <a:gd name="T13" fmla="*/ 26 h 53"/>
                    <a:gd name="T14" fmla="*/ 10 w 12"/>
                    <a:gd name="T15" fmla="*/ 40 h 53"/>
                    <a:gd name="T16" fmla="*/ 10 w 12"/>
                    <a:gd name="T17" fmla="*/ 46 h 53"/>
                    <a:gd name="T18" fmla="*/ 10 w 12"/>
                    <a:gd name="T19" fmla="*/ 53 h 53"/>
                    <a:gd name="T20" fmla="*/ 2 w 12"/>
                    <a:gd name="T21" fmla="*/ 52 h 53"/>
                    <a:gd name="T22" fmla="*/ 2 w 12"/>
                    <a:gd name="T23" fmla="*/ 46 h 53"/>
                    <a:gd name="T24" fmla="*/ 2 w 12"/>
                    <a:gd name="T25" fmla="*/ 40 h 53"/>
                    <a:gd name="T26" fmla="*/ 1 w 12"/>
                    <a:gd name="T27" fmla="*/ 27 h 53"/>
                    <a:gd name="T28" fmla="*/ 0 w 12"/>
                    <a:gd name="T29" fmla="*/ 20 h 53"/>
                    <a:gd name="T30" fmla="*/ 1 w 12"/>
                    <a:gd name="T31" fmla="*/ 13 h 53"/>
                    <a:gd name="T32" fmla="*/ 1 w 12"/>
                    <a:gd name="T33" fmla="*/ 10 h 53"/>
                    <a:gd name="T34" fmla="*/ 2 w 12"/>
                    <a:gd name="T35" fmla="*/ 6 h 53"/>
                    <a:gd name="T36" fmla="*/ 4 w 12"/>
                    <a:gd name="T37" fmla="*/ 3 h 53"/>
                    <a:gd name="T38" fmla="*/ 5 w 12"/>
                    <a:gd name="T39" fmla="*/ 0 h 53"/>
                    <a:gd name="T40" fmla="*/ 12 w 12"/>
                    <a:gd name="T41" fmla="*/ 4 h 5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2"/>
                    <a:gd name="T64" fmla="*/ 0 h 53"/>
                    <a:gd name="T65" fmla="*/ 12 w 12"/>
                    <a:gd name="T66" fmla="*/ 53 h 5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2" h="53">
                      <a:moveTo>
                        <a:pt x="12" y="4"/>
                      </a:moveTo>
                      <a:lnTo>
                        <a:pt x="11" y="6"/>
                      </a:lnTo>
                      <a:lnTo>
                        <a:pt x="10" y="9"/>
                      </a:lnTo>
                      <a:lnTo>
                        <a:pt x="9" y="11"/>
                      </a:lnTo>
                      <a:lnTo>
                        <a:pt x="9" y="14"/>
                      </a:lnTo>
                      <a:lnTo>
                        <a:pt x="8" y="20"/>
                      </a:lnTo>
                      <a:lnTo>
                        <a:pt x="9" y="26"/>
                      </a:lnTo>
                      <a:lnTo>
                        <a:pt x="10" y="40"/>
                      </a:lnTo>
                      <a:lnTo>
                        <a:pt x="10" y="46"/>
                      </a:lnTo>
                      <a:lnTo>
                        <a:pt x="10" y="53"/>
                      </a:lnTo>
                      <a:lnTo>
                        <a:pt x="2" y="52"/>
                      </a:lnTo>
                      <a:lnTo>
                        <a:pt x="2" y="46"/>
                      </a:lnTo>
                      <a:lnTo>
                        <a:pt x="2" y="40"/>
                      </a:lnTo>
                      <a:lnTo>
                        <a:pt x="1" y="27"/>
                      </a:lnTo>
                      <a:lnTo>
                        <a:pt x="0" y="20"/>
                      </a:lnTo>
                      <a:lnTo>
                        <a:pt x="1" y="13"/>
                      </a:lnTo>
                      <a:lnTo>
                        <a:pt x="1" y="10"/>
                      </a:lnTo>
                      <a:lnTo>
                        <a:pt x="2" y="6"/>
                      </a:lnTo>
                      <a:lnTo>
                        <a:pt x="4" y="3"/>
                      </a:lnTo>
                      <a:lnTo>
                        <a:pt x="5" y="0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15" name="Freeform 966"/>
                <p:cNvSpPr>
                  <a:spLocks/>
                </p:cNvSpPr>
                <p:nvPr/>
              </p:nvSpPr>
              <p:spPr bwMode="auto">
                <a:xfrm>
                  <a:off x="2549" y="2291"/>
                  <a:ext cx="7" cy="4"/>
                </a:xfrm>
                <a:custGeom>
                  <a:avLst/>
                  <a:gdLst>
                    <a:gd name="T0" fmla="*/ 1 w 7"/>
                    <a:gd name="T1" fmla="*/ 0 h 4"/>
                    <a:gd name="T2" fmla="*/ 0 w 7"/>
                    <a:gd name="T3" fmla="*/ 0 h 4"/>
                    <a:gd name="T4" fmla="*/ 7 w 7"/>
                    <a:gd name="T5" fmla="*/ 4 h 4"/>
                    <a:gd name="T6" fmla="*/ 1 w 7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4"/>
                    <a:gd name="T14" fmla="*/ 7 w 7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4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16" name="Freeform 967"/>
                <p:cNvSpPr>
                  <a:spLocks/>
                </p:cNvSpPr>
                <p:nvPr/>
              </p:nvSpPr>
              <p:spPr bwMode="auto">
                <a:xfrm>
                  <a:off x="2538" y="2343"/>
                  <a:ext cx="15" cy="18"/>
                </a:xfrm>
                <a:custGeom>
                  <a:avLst/>
                  <a:gdLst>
                    <a:gd name="T0" fmla="*/ 15 w 15"/>
                    <a:gd name="T1" fmla="*/ 1 h 18"/>
                    <a:gd name="T2" fmla="*/ 14 w 15"/>
                    <a:gd name="T3" fmla="*/ 7 h 18"/>
                    <a:gd name="T4" fmla="*/ 13 w 15"/>
                    <a:gd name="T5" fmla="*/ 10 h 18"/>
                    <a:gd name="T6" fmla="*/ 11 w 15"/>
                    <a:gd name="T7" fmla="*/ 13 h 18"/>
                    <a:gd name="T8" fmla="*/ 9 w 15"/>
                    <a:gd name="T9" fmla="*/ 15 h 18"/>
                    <a:gd name="T10" fmla="*/ 6 w 15"/>
                    <a:gd name="T11" fmla="*/ 17 h 18"/>
                    <a:gd name="T12" fmla="*/ 3 w 15"/>
                    <a:gd name="T13" fmla="*/ 18 h 18"/>
                    <a:gd name="T14" fmla="*/ 0 w 15"/>
                    <a:gd name="T15" fmla="*/ 18 h 18"/>
                    <a:gd name="T16" fmla="*/ 0 w 15"/>
                    <a:gd name="T17" fmla="*/ 10 h 18"/>
                    <a:gd name="T18" fmla="*/ 2 w 15"/>
                    <a:gd name="T19" fmla="*/ 10 h 18"/>
                    <a:gd name="T20" fmla="*/ 3 w 15"/>
                    <a:gd name="T21" fmla="*/ 10 h 18"/>
                    <a:gd name="T22" fmla="*/ 4 w 15"/>
                    <a:gd name="T23" fmla="*/ 9 h 18"/>
                    <a:gd name="T24" fmla="*/ 5 w 15"/>
                    <a:gd name="T25" fmla="*/ 8 h 18"/>
                    <a:gd name="T26" fmla="*/ 6 w 15"/>
                    <a:gd name="T27" fmla="*/ 6 h 18"/>
                    <a:gd name="T28" fmla="*/ 6 w 15"/>
                    <a:gd name="T29" fmla="*/ 5 h 18"/>
                    <a:gd name="T30" fmla="*/ 8 w 15"/>
                    <a:gd name="T31" fmla="*/ 0 h 18"/>
                    <a:gd name="T32" fmla="*/ 15 w 15"/>
                    <a:gd name="T33" fmla="*/ 1 h 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18"/>
                    <a:gd name="T53" fmla="*/ 15 w 15"/>
                    <a:gd name="T54" fmla="*/ 18 h 1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18">
                      <a:moveTo>
                        <a:pt x="15" y="1"/>
                      </a:moveTo>
                      <a:lnTo>
                        <a:pt x="14" y="7"/>
                      </a:lnTo>
                      <a:lnTo>
                        <a:pt x="13" y="10"/>
                      </a:lnTo>
                      <a:lnTo>
                        <a:pt x="11" y="13"/>
                      </a:lnTo>
                      <a:lnTo>
                        <a:pt x="9" y="15"/>
                      </a:lnTo>
                      <a:lnTo>
                        <a:pt x="6" y="17"/>
                      </a:lnTo>
                      <a:lnTo>
                        <a:pt x="3" y="18"/>
                      </a:lnTo>
                      <a:lnTo>
                        <a:pt x="0" y="18"/>
                      </a:ln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4" y="9"/>
                      </a:lnTo>
                      <a:lnTo>
                        <a:pt x="5" y="8"/>
                      </a:lnTo>
                      <a:lnTo>
                        <a:pt x="6" y="6"/>
                      </a:lnTo>
                      <a:lnTo>
                        <a:pt x="6" y="5"/>
                      </a:lnTo>
                      <a:lnTo>
                        <a:pt x="8" y="0"/>
                      </a:lnTo>
                      <a:lnTo>
                        <a:pt x="15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17" name="Freeform 968"/>
                <p:cNvSpPr>
                  <a:spLocks/>
                </p:cNvSpPr>
                <p:nvPr/>
              </p:nvSpPr>
              <p:spPr bwMode="auto">
                <a:xfrm>
                  <a:off x="2546" y="2343"/>
                  <a:ext cx="8" cy="1"/>
                </a:xfrm>
                <a:custGeom>
                  <a:avLst/>
                  <a:gdLst>
                    <a:gd name="T0" fmla="*/ 8 w 8"/>
                    <a:gd name="T1" fmla="*/ 1 h 1"/>
                    <a:gd name="T2" fmla="*/ 7 w 8"/>
                    <a:gd name="T3" fmla="*/ 1 h 1"/>
                    <a:gd name="T4" fmla="*/ 0 w 8"/>
                    <a:gd name="T5" fmla="*/ 0 h 1"/>
                    <a:gd name="T6" fmla="*/ 8 w 8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1"/>
                    <a:gd name="T14" fmla="*/ 8 w 8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1">
                      <a:moveTo>
                        <a:pt x="8" y="1"/>
                      </a:move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18" name="Freeform 969"/>
                <p:cNvSpPr>
                  <a:spLocks/>
                </p:cNvSpPr>
                <p:nvPr/>
              </p:nvSpPr>
              <p:spPr bwMode="auto">
                <a:xfrm>
                  <a:off x="2521" y="2337"/>
                  <a:ext cx="18" cy="24"/>
                </a:xfrm>
                <a:custGeom>
                  <a:avLst/>
                  <a:gdLst>
                    <a:gd name="T0" fmla="*/ 15 w 18"/>
                    <a:gd name="T1" fmla="*/ 24 h 24"/>
                    <a:gd name="T2" fmla="*/ 12 w 18"/>
                    <a:gd name="T3" fmla="*/ 23 h 24"/>
                    <a:gd name="T4" fmla="*/ 9 w 18"/>
                    <a:gd name="T5" fmla="*/ 20 h 24"/>
                    <a:gd name="T6" fmla="*/ 6 w 18"/>
                    <a:gd name="T7" fmla="*/ 17 h 24"/>
                    <a:gd name="T8" fmla="*/ 5 w 18"/>
                    <a:gd name="T9" fmla="*/ 14 h 24"/>
                    <a:gd name="T10" fmla="*/ 2 w 18"/>
                    <a:gd name="T11" fmla="*/ 9 h 24"/>
                    <a:gd name="T12" fmla="*/ 1 w 18"/>
                    <a:gd name="T13" fmla="*/ 8 h 24"/>
                    <a:gd name="T14" fmla="*/ 0 w 18"/>
                    <a:gd name="T15" fmla="*/ 7 h 24"/>
                    <a:gd name="T16" fmla="*/ 0 w 18"/>
                    <a:gd name="T17" fmla="*/ 7 h 24"/>
                    <a:gd name="T18" fmla="*/ 4 w 18"/>
                    <a:gd name="T19" fmla="*/ 0 h 24"/>
                    <a:gd name="T20" fmla="*/ 5 w 18"/>
                    <a:gd name="T21" fmla="*/ 1 h 24"/>
                    <a:gd name="T22" fmla="*/ 7 w 18"/>
                    <a:gd name="T23" fmla="*/ 2 h 24"/>
                    <a:gd name="T24" fmla="*/ 9 w 18"/>
                    <a:gd name="T25" fmla="*/ 5 h 24"/>
                    <a:gd name="T26" fmla="*/ 11 w 18"/>
                    <a:gd name="T27" fmla="*/ 10 h 24"/>
                    <a:gd name="T28" fmla="*/ 13 w 18"/>
                    <a:gd name="T29" fmla="*/ 13 h 24"/>
                    <a:gd name="T30" fmla="*/ 14 w 18"/>
                    <a:gd name="T31" fmla="*/ 15 h 24"/>
                    <a:gd name="T32" fmla="*/ 16 w 18"/>
                    <a:gd name="T33" fmla="*/ 16 h 24"/>
                    <a:gd name="T34" fmla="*/ 18 w 18"/>
                    <a:gd name="T35" fmla="*/ 16 h 24"/>
                    <a:gd name="T36" fmla="*/ 15 w 18"/>
                    <a:gd name="T37" fmla="*/ 24 h 2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24"/>
                    <a:gd name="T59" fmla="*/ 18 w 18"/>
                    <a:gd name="T60" fmla="*/ 24 h 2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24">
                      <a:moveTo>
                        <a:pt x="15" y="24"/>
                      </a:moveTo>
                      <a:lnTo>
                        <a:pt x="12" y="23"/>
                      </a:lnTo>
                      <a:lnTo>
                        <a:pt x="9" y="20"/>
                      </a:lnTo>
                      <a:lnTo>
                        <a:pt x="6" y="17"/>
                      </a:lnTo>
                      <a:lnTo>
                        <a:pt x="5" y="14"/>
                      </a:lnTo>
                      <a:lnTo>
                        <a:pt x="2" y="9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7" y="2"/>
                      </a:lnTo>
                      <a:lnTo>
                        <a:pt x="9" y="5"/>
                      </a:lnTo>
                      <a:lnTo>
                        <a:pt x="11" y="10"/>
                      </a:lnTo>
                      <a:lnTo>
                        <a:pt x="13" y="13"/>
                      </a:lnTo>
                      <a:lnTo>
                        <a:pt x="14" y="15"/>
                      </a:lnTo>
                      <a:lnTo>
                        <a:pt x="16" y="16"/>
                      </a:lnTo>
                      <a:lnTo>
                        <a:pt x="18" y="16"/>
                      </a:lnTo>
                      <a:lnTo>
                        <a:pt x="15" y="24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19" name="Freeform 970"/>
                <p:cNvSpPr>
                  <a:spLocks/>
                </p:cNvSpPr>
                <p:nvPr/>
              </p:nvSpPr>
              <p:spPr bwMode="auto">
                <a:xfrm>
                  <a:off x="2536" y="2353"/>
                  <a:ext cx="3" cy="8"/>
                </a:xfrm>
                <a:custGeom>
                  <a:avLst/>
                  <a:gdLst>
                    <a:gd name="T0" fmla="*/ 2 w 3"/>
                    <a:gd name="T1" fmla="*/ 8 h 8"/>
                    <a:gd name="T2" fmla="*/ 0 w 3"/>
                    <a:gd name="T3" fmla="*/ 8 h 8"/>
                    <a:gd name="T4" fmla="*/ 3 w 3"/>
                    <a:gd name="T5" fmla="*/ 0 h 8"/>
                    <a:gd name="T6" fmla="*/ 2 w 3"/>
                    <a:gd name="T7" fmla="*/ 0 h 8"/>
                    <a:gd name="T8" fmla="*/ 2 w 3"/>
                    <a:gd name="T9" fmla="*/ 8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8"/>
                    <a:gd name="T17" fmla="*/ 3 w 3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8">
                      <a:moveTo>
                        <a:pt x="2" y="8"/>
                      </a:move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20" name="Freeform 971"/>
                <p:cNvSpPr>
                  <a:spLocks/>
                </p:cNvSpPr>
                <p:nvPr/>
              </p:nvSpPr>
              <p:spPr bwMode="auto">
                <a:xfrm>
                  <a:off x="2491" y="2336"/>
                  <a:ext cx="33" cy="24"/>
                </a:xfrm>
                <a:custGeom>
                  <a:avLst/>
                  <a:gdLst>
                    <a:gd name="T0" fmla="*/ 30 w 33"/>
                    <a:gd name="T1" fmla="*/ 8 h 24"/>
                    <a:gd name="T2" fmla="*/ 28 w 33"/>
                    <a:gd name="T3" fmla="*/ 7 h 24"/>
                    <a:gd name="T4" fmla="*/ 27 w 33"/>
                    <a:gd name="T5" fmla="*/ 7 h 24"/>
                    <a:gd name="T6" fmla="*/ 26 w 33"/>
                    <a:gd name="T7" fmla="*/ 7 h 24"/>
                    <a:gd name="T8" fmla="*/ 25 w 33"/>
                    <a:gd name="T9" fmla="*/ 8 h 24"/>
                    <a:gd name="T10" fmla="*/ 22 w 33"/>
                    <a:gd name="T11" fmla="*/ 9 h 24"/>
                    <a:gd name="T12" fmla="*/ 19 w 33"/>
                    <a:gd name="T13" fmla="*/ 12 h 24"/>
                    <a:gd name="T14" fmla="*/ 15 w 33"/>
                    <a:gd name="T15" fmla="*/ 15 h 24"/>
                    <a:gd name="T16" fmla="*/ 12 w 33"/>
                    <a:gd name="T17" fmla="*/ 18 h 24"/>
                    <a:gd name="T18" fmla="*/ 6 w 33"/>
                    <a:gd name="T19" fmla="*/ 24 h 24"/>
                    <a:gd name="T20" fmla="*/ 0 w 33"/>
                    <a:gd name="T21" fmla="*/ 18 h 24"/>
                    <a:gd name="T22" fmla="*/ 6 w 33"/>
                    <a:gd name="T23" fmla="*/ 13 h 24"/>
                    <a:gd name="T24" fmla="*/ 9 w 33"/>
                    <a:gd name="T25" fmla="*/ 9 h 24"/>
                    <a:gd name="T26" fmla="*/ 13 w 33"/>
                    <a:gd name="T27" fmla="*/ 6 h 24"/>
                    <a:gd name="T28" fmla="*/ 17 w 33"/>
                    <a:gd name="T29" fmla="*/ 2 h 24"/>
                    <a:gd name="T30" fmla="*/ 22 w 33"/>
                    <a:gd name="T31" fmla="*/ 0 h 24"/>
                    <a:gd name="T32" fmla="*/ 25 w 33"/>
                    <a:gd name="T33" fmla="*/ 0 h 24"/>
                    <a:gd name="T34" fmla="*/ 28 w 33"/>
                    <a:gd name="T35" fmla="*/ 0 h 24"/>
                    <a:gd name="T36" fmla="*/ 31 w 33"/>
                    <a:gd name="T37" fmla="*/ 0 h 24"/>
                    <a:gd name="T38" fmla="*/ 33 w 33"/>
                    <a:gd name="T39" fmla="*/ 1 h 24"/>
                    <a:gd name="T40" fmla="*/ 30 w 33"/>
                    <a:gd name="T41" fmla="*/ 8 h 2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3"/>
                    <a:gd name="T64" fmla="*/ 0 h 24"/>
                    <a:gd name="T65" fmla="*/ 33 w 33"/>
                    <a:gd name="T66" fmla="*/ 24 h 2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3" h="24">
                      <a:moveTo>
                        <a:pt x="30" y="8"/>
                      </a:moveTo>
                      <a:lnTo>
                        <a:pt x="28" y="7"/>
                      </a:lnTo>
                      <a:lnTo>
                        <a:pt x="27" y="7"/>
                      </a:lnTo>
                      <a:lnTo>
                        <a:pt x="26" y="7"/>
                      </a:lnTo>
                      <a:lnTo>
                        <a:pt x="25" y="8"/>
                      </a:lnTo>
                      <a:lnTo>
                        <a:pt x="22" y="9"/>
                      </a:lnTo>
                      <a:lnTo>
                        <a:pt x="19" y="12"/>
                      </a:lnTo>
                      <a:lnTo>
                        <a:pt x="15" y="15"/>
                      </a:lnTo>
                      <a:lnTo>
                        <a:pt x="12" y="18"/>
                      </a:lnTo>
                      <a:lnTo>
                        <a:pt x="6" y="24"/>
                      </a:lnTo>
                      <a:lnTo>
                        <a:pt x="0" y="18"/>
                      </a:lnTo>
                      <a:lnTo>
                        <a:pt x="6" y="13"/>
                      </a:lnTo>
                      <a:lnTo>
                        <a:pt x="9" y="9"/>
                      </a:lnTo>
                      <a:lnTo>
                        <a:pt x="13" y="6"/>
                      </a:lnTo>
                      <a:lnTo>
                        <a:pt x="17" y="2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28" y="0"/>
                      </a:lnTo>
                      <a:lnTo>
                        <a:pt x="31" y="0"/>
                      </a:lnTo>
                      <a:lnTo>
                        <a:pt x="33" y="1"/>
                      </a:lnTo>
                      <a:lnTo>
                        <a:pt x="30" y="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21" name="Freeform 972"/>
                <p:cNvSpPr>
                  <a:spLocks/>
                </p:cNvSpPr>
                <p:nvPr/>
              </p:nvSpPr>
              <p:spPr bwMode="auto">
                <a:xfrm>
                  <a:off x="2521" y="2337"/>
                  <a:ext cx="4" cy="7"/>
                </a:xfrm>
                <a:custGeom>
                  <a:avLst/>
                  <a:gdLst>
                    <a:gd name="T0" fmla="*/ 4 w 4"/>
                    <a:gd name="T1" fmla="*/ 0 h 7"/>
                    <a:gd name="T2" fmla="*/ 3 w 4"/>
                    <a:gd name="T3" fmla="*/ 0 h 7"/>
                    <a:gd name="T4" fmla="*/ 0 w 4"/>
                    <a:gd name="T5" fmla="*/ 7 h 7"/>
                    <a:gd name="T6" fmla="*/ 4 w 4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7"/>
                    <a:gd name="T14" fmla="*/ 4 w 4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7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0" y="7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22" name="Freeform 973"/>
                <p:cNvSpPr>
                  <a:spLocks/>
                </p:cNvSpPr>
                <p:nvPr/>
              </p:nvSpPr>
              <p:spPr bwMode="auto">
                <a:xfrm>
                  <a:off x="2473" y="2354"/>
                  <a:ext cx="23" cy="15"/>
                </a:xfrm>
                <a:custGeom>
                  <a:avLst/>
                  <a:gdLst>
                    <a:gd name="T0" fmla="*/ 23 w 23"/>
                    <a:gd name="T1" fmla="*/ 7 h 15"/>
                    <a:gd name="T2" fmla="*/ 18 w 23"/>
                    <a:gd name="T3" fmla="*/ 10 h 15"/>
                    <a:gd name="T4" fmla="*/ 13 w 23"/>
                    <a:gd name="T5" fmla="*/ 11 h 15"/>
                    <a:gd name="T6" fmla="*/ 8 w 23"/>
                    <a:gd name="T7" fmla="*/ 13 h 15"/>
                    <a:gd name="T8" fmla="*/ 3 w 23"/>
                    <a:gd name="T9" fmla="*/ 15 h 15"/>
                    <a:gd name="T10" fmla="*/ 0 w 23"/>
                    <a:gd name="T11" fmla="*/ 7 h 15"/>
                    <a:gd name="T12" fmla="*/ 5 w 23"/>
                    <a:gd name="T13" fmla="*/ 5 h 15"/>
                    <a:gd name="T14" fmla="*/ 10 w 23"/>
                    <a:gd name="T15" fmla="*/ 4 h 15"/>
                    <a:gd name="T16" fmla="*/ 15 w 23"/>
                    <a:gd name="T17" fmla="*/ 3 h 15"/>
                    <a:gd name="T18" fmla="*/ 19 w 23"/>
                    <a:gd name="T19" fmla="*/ 0 h 15"/>
                    <a:gd name="T20" fmla="*/ 23 w 23"/>
                    <a:gd name="T21" fmla="*/ 7 h 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3"/>
                    <a:gd name="T34" fmla="*/ 0 h 15"/>
                    <a:gd name="T35" fmla="*/ 23 w 23"/>
                    <a:gd name="T36" fmla="*/ 15 h 1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3" h="15">
                      <a:moveTo>
                        <a:pt x="23" y="7"/>
                      </a:moveTo>
                      <a:lnTo>
                        <a:pt x="18" y="10"/>
                      </a:lnTo>
                      <a:lnTo>
                        <a:pt x="13" y="11"/>
                      </a:lnTo>
                      <a:lnTo>
                        <a:pt x="8" y="13"/>
                      </a:lnTo>
                      <a:lnTo>
                        <a:pt x="3" y="15"/>
                      </a:lnTo>
                      <a:lnTo>
                        <a:pt x="0" y="7"/>
                      </a:lnTo>
                      <a:lnTo>
                        <a:pt x="5" y="5"/>
                      </a:lnTo>
                      <a:lnTo>
                        <a:pt x="10" y="4"/>
                      </a:lnTo>
                      <a:lnTo>
                        <a:pt x="15" y="3"/>
                      </a:lnTo>
                      <a:lnTo>
                        <a:pt x="19" y="0"/>
                      </a:lnTo>
                      <a:lnTo>
                        <a:pt x="23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23" name="Freeform 974"/>
                <p:cNvSpPr>
                  <a:spLocks/>
                </p:cNvSpPr>
                <p:nvPr/>
              </p:nvSpPr>
              <p:spPr bwMode="auto">
                <a:xfrm>
                  <a:off x="2491" y="2354"/>
                  <a:ext cx="6" cy="7"/>
                </a:xfrm>
                <a:custGeom>
                  <a:avLst/>
                  <a:gdLst>
                    <a:gd name="T0" fmla="*/ 6 w 6"/>
                    <a:gd name="T1" fmla="*/ 6 h 7"/>
                    <a:gd name="T2" fmla="*/ 5 w 6"/>
                    <a:gd name="T3" fmla="*/ 7 h 7"/>
                    <a:gd name="T4" fmla="*/ 1 w 6"/>
                    <a:gd name="T5" fmla="*/ 0 h 7"/>
                    <a:gd name="T6" fmla="*/ 0 w 6"/>
                    <a:gd name="T7" fmla="*/ 0 h 7"/>
                    <a:gd name="T8" fmla="*/ 6 w 6"/>
                    <a:gd name="T9" fmla="*/ 6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6" y="6"/>
                      </a:moveTo>
                      <a:lnTo>
                        <a:pt x="5" y="7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24" name="Freeform 975"/>
                <p:cNvSpPr>
                  <a:spLocks/>
                </p:cNvSpPr>
                <p:nvPr/>
              </p:nvSpPr>
              <p:spPr bwMode="auto">
                <a:xfrm>
                  <a:off x="2452" y="2362"/>
                  <a:ext cx="25" cy="33"/>
                </a:xfrm>
                <a:custGeom>
                  <a:avLst/>
                  <a:gdLst>
                    <a:gd name="T0" fmla="*/ 25 w 25"/>
                    <a:gd name="T1" fmla="*/ 6 h 33"/>
                    <a:gd name="T2" fmla="*/ 21 w 25"/>
                    <a:gd name="T3" fmla="*/ 9 h 33"/>
                    <a:gd name="T4" fmla="*/ 18 w 25"/>
                    <a:gd name="T5" fmla="*/ 11 h 33"/>
                    <a:gd name="T6" fmla="*/ 16 w 25"/>
                    <a:gd name="T7" fmla="*/ 14 h 33"/>
                    <a:gd name="T8" fmla="*/ 14 w 25"/>
                    <a:gd name="T9" fmla="*/ 17 h 33"/>
                    <a:gd name="T10" fmla="*/ 11 w 25"/>
                    <a:gd name="T11" fmla="*/ 25 h 33"/>
                    <a:gd name="T12" fmla="*/ 8 w 25"/>
                    <a:gd name="T13" fmla="*/ 33 h 33"/>
                    <a:gd name="T14" fmla="*/ 0 w 25"/>
                    <a:gd name="T15" fmla="*/ 30 h 33"/>
                    <a:gd name="T16" fmla="*/ 4 w 25"/>
                    <a:gd name="T17" fmla="*/ 21 h 33"/>
                    <a:gd name="T18" fmla="*/ 7 w 25"/>
                    <a:gd name="T19" fmla="*/ 14 h 33"/>
                    <a:gd name="T20" fmla="*/ 9 w 25"/>
                    <a:gd name="T21" fmla="*/ 10 h 33"/>
                    <a:gd name="T22" fmla="*/ 12 w 25"/>
                    <a:gd name="T23" fmla="*/ 6 h 33"/>
                    <a:gd name="T24" fmla="*/ 16 w 25"/>
                    <a:gd name="T25" fmla="*/ 2 h 33"/>
                    <a:gd name="T26" fmla="*/ 20 w 25"/>
                    <a:gd name="T27" fmla="*/ 0 h 33"/>
                    <a:gd name="T28" fmla="*/ 25 w 25"/>
                    <a:gd name="T29" fmla="*/ 6 h 3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5"/>
                    <a:gd name="T46" fmla="*/ 0 h 33"/>
                    <a:gd name="T47" fmla="*/ 25 w 25"/>
                    <a:gd name="T48" fmla="*/ 33 h 3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5" h="33">
                      <a:moveTo>
                        <a:pt x="25" y="6"/>
                      </a:moveTo>
                      <a:lnTo>
                        <a:pt x="21" y="9"/>
                      </a:lnTo>
                      <a:lnTo>
                        <a:pt x="18" y="11"/>
                      </a:lnTo>
                      <a:lnTo>
                        <a:pt x="16" y="14"/>
                      </a:lnTo>
                      <a:lnTo>
                        <a:pt x="14" y="17"/>
                      </a:lnTo>
                      <a:lnTo>
                        <a:pt x="11" y="25"/>
                      </a:lnTo>
                      <a:lnTo>
                        <a:pt x="8" y="33"/>
                      </a:lnTo>
                      <a:lnTo>
                        <a:pt x="0" y="30"/>
                      </a:lnTo>
                      <a:lnTo>
                        <a:pt x="4" y="21"/>
                      </a:lnTo>
                      <a:lnTo>
                        <a:pt x="7" y="14"/>
                      </a:lnTo>
                      <a:lnTo>
                        <a:pt x="9" y="10"/>
                      </a:lnTo>
                      <a:lnTo>
                        <a:pt x="12" y="6"/>
                      </a:lnTo>
                      <a:lnTo>
                        <a:pt x="16" y="2"/>
                      </a:lnTo>
                      <a:lnTo>
                        <a:pt x="20" y="0"/>
                      </a:lnTo>
                      <a:lnTo>
                        <a:pt x="25" y="6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25" name="Freeform 976"/>
                <p:cNvSpPr>
                  <a:spLocks/>
                </p:cNvSpPr>
                <p:nvPr/>
              </p:nvSpPr>
              <p:spPr bwMode="auto">
                <a:xfrm>
                  <a:off x="2472" y="2361"/>
                  <a:ext cx="5" cy="8"/>
                </a:xfrm>
                <a:custGeom>
                  <a:avLst/>
                  <a:gdLst>
                    <a:gd name="T0" fmla="*/ 1 w 5"/>
                    <a:gd name="T1" fmla="*/ 0 h 8"/>
                    <a:gd name="T2" fmla="*/ 0 w 5"/>
                    <a:gd name="T3" fmla="*/ 1 h 8"/>
                    <a:gd name="T4" fmla="*/ 5 w 5"/>
                    <a:gd name="T5" fmla="*/ 7 h 8"/>
                    <a:gd name="T6" fmla="*/ 4 w 5"/>
                    <a:gd name="T7" fmla="*/ 8 h 8"/>
                    <a:gd name="T8" fmla="*/ 1 w 5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8"/>
                    <a:gd name="T17" fmla="*/ 5 w 5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8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5" y="7"/>
                      </a:lnTo>
                      <a:lnTo>
                        <a:pt x="4" y="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26" name="Freeform 977"/>
                <p:cNvSpPr>
                  <a:spLocks/>
                </p:cNvSpPr>
                <p:nvPr/>
              </p:nvSpPr>
              <p:spPr bwMode="auto">
                <a:xfrm>
                  <a:off x="2442" y="2392"/>
                  <a:ext cx="18" cy="19"/>
                </a:xfrm>
                <a:custGeom>
                  <a:avLst/>
                  <a:gdLst>
                    <a:gd name="T0" fmla="*/ 18 w 18"/>
                    <a:gd name="T1" fmla="*/ 3 h 19"/>
                    <a:gd name="T2" fmla="*/ 15 w 18"/>
                    <a:gd name="T3" fmla="*/ 7 h 19"/>
                    <a:gd name="T4" fmla="*/ 14 w 18"/>
                    <a:gd name="T5" fmla="*/ 10 h 19"/>
                    <a:gd name="T6" fmla="*/ 12 w 18"/>
                    <a:gd name="T7" fmla="*/ 13 h 19"/>
                    <a:gd name="T8" fmla="*/ 10 w 18"/>
                    <a:gd name="T9" fmla="*/ 15 h 19"/>
                    <a:gd name="T10" fmla="*/ 7 w 18"/>
                    <a:gd name="T11" fmla="*/ 17 h 19"/>
                    <a:gd name="T12" fmla="*/ 4 w 18"/>
                    <a:gd name="T13" fmla="*/ 19 h 19"/>
                    <a:gd name="T14" fmla="*/ 0 w 18"/>
                    <a:gd name="T15" fmla="*/ 19 h 19"/>
                    <a:gd name="T16" fmla="*/ 0 w 18"/>
                    <a:gd name="T17" fmla="*/ 11 h 19"/>
                    <a:gd name="T18" fmla="*/ 2 w 18"/>
                    <a:gd name="T19" fmla="*/ 11 h 19"/>
                    <a:gd name="T20" fmla="*/ 3 w 18"/>
                    <a:gd name="T21" fmla="*/ 11 h 19"/>
                    <a:gd name="T22" fmla="*/ 4 w 18"/>
                    <a:gd name="T23" fmla="*/ 10 h 19"/>
                    <a:gd name="T24" fmla="*/ 6 w 18"/>
                    <a:gd name="T25" fmla="*/ 8 h 19"/>
                    <a:gd name="T26" fmla="*/ 7 w 18"/>
                    <a:gd name="T27" fmla="*/ 6 h 19"/>
                    <a:gd name="T28" fmla="*/ 8 w 18"/>
                    <a:gd name="T29" fmla="*/ 4 h 19"/>
                    <a:gd name="T30" fmla="*/ 10 w 18"/>
                    <a:gd name="T31" fmla="*/ 0 h 19"/>
                    <a:gd name="T32" fmla="*/ 18 w 18"/>
                    <a:gd name="T33" fmla="*/ 3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9"/>
                    <a:gd name="T53" fmla="*/ 18 w 18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9">
                      <a:moveTo>
                        <a:pt x="18" y="3"/>
                      </a:moveTo>
                      <a:lnTo>
                        <a:pt x="15" y="7"/>
                      </a:lnTo>
                      <a:lnTo>
                        <a:pt x="14" y="10"/>
                      </a:lnTo>
                      <a:lnTo>
                        <a:pt x="12" y="13"/>
                      </a:lnTo>
                      <a:lnTo>
                        <a:pt x="10" y="15"/>
                      </a:lnTo>
                      <a:lnTo>
                        <a:pt x="7" y="17"/>
                      </a:lnTo>
                      <a:lnTo>
                        <a:pt x="4" y="19"/>
                      </a:lnTo>
                      <a:lnTo>
                        <a:pt x="0" y="19"/>
                      </a:lnTo>
                      <a:lnTo>
                        <a:pt x="0" y="11"/>
                      </a:lnTo>
                      <a:lnTo>
                        <a:pt x="2" y="11"/>
                      </a:lnTo>
                      <a:lnTo>
                        <a:pt x="3" y="11"/>
                      </a:lnTo>
                      <a:lnTo>
                        <a:pt x="4" y="10"/>
                      </a:lnTo>
                      <a:lnTo>
                        <a:pt x="6" y="8"/>
                      </a:lnTo>
                      <a:lnTo>
                        <a:pt x="7" y="6"/>
                      </a:lnTo>
                      <a:lnTo>
                        <a:pt x="8" y="4"/>
                      </a:lnTo>
                      <a:lnTo>
                        <a:pt x="10" y="0"/>
                      </a:lnTo>
                      <a:lnTo>
                        <a:pt x="18" y="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27" name="Freeform 978"/>
                <p:cNvSpPr>
                  <a:spLocks/>
                </p:cNvSpPr>
                <p:nvPr/>
              </p:nvSpPr>
              <p:spPr bwMode="auto">
                <a:xfrm>
                  <a:off x="2452" y="2392"/>
                  <a:ext cx="8" cy="3"/>
                </a:xfrm>
                <a:custGeom>
                  <a:avLst/>
                  <a:gdLst>
                    <a:gd name="T0" fmla="*/ 8 w 8"/>
                    <a:gd name="T1" fmla="*/ 3 h 3"/>
                    <a:gd name="T2" fmla="*/ 0 w 8"/>
                    <a:gd name="T3" fmla="*/ 0 h 3"/>
                    <a:gd name="T4" fmla="*/ 8 w 8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3"/>
                    <a:gd name="T11" fmla="*/ 8 w 8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3">
                      <a:moveTo>
                        <a:pt x="8" y="3"/>
                      </a:moveTo>
                      <a:lnTo>
                        <a:pt x="0" y="0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28" name="Freeform 979"/>
                <p:cNvSpPr>
                  <a:spLocks/>
                </p:cNvSpPr>
                <p:nvPr/>
              </p:nvSpPr>
              <p:spPr bwMode="auto">
                <a:xfrm>
                  <a:off x="2425" y="2384"/>
                  <a:ext cx="19" cy="27"/>
                </a:xfrm>
                <a:custGeom>
                  <a:avLst/>
                  <a:gdLst>
                    <a:gd name="T0" fmla="*/ 16 w 19"/>
                    <a:gd name="T1" fmla="*/ 27 h 27"/>
                    <a:gd name="T2" fmla="*/ 12 w 19"/>
                    <a:gd name="T3" fmla="*/ 25 h 27"/>
                    <a:gd name="T4" fmla="*/ 10 w 19"/>
                    <a:gd name="T5" fmla="*/ 23 h 27"/>
                    <a:gd name="T6" fmla="*/ 7 w 19"/>
                    <a:gd name="T7" fmla="*/ 19 h 27"/>
                    <a:gd name="T8" fmla="*/ 5 w 19"/>
                    <a:gd name="T9" fmla="*/ 16 h 27"/>
                    <a:gd name="T10" fmla="*/ 3 w 19"/>
                    <a:gd name="T11" fmla="*/ 9 h 27"/>
                    <a:gd name="T12" fmla="*/ 2 w 19"/>
                    <a:gd name="T13" fmla="*/ 7 h 27"/>
                    <a:gd name="T14" fmla="*/ 0 w 19"/>
                    <a:gd name="T15" fmla="*/ 4 h 27"/>
                    <a:gd name="T16" fmla="*/ 7 w 19"/>
                    <a:gd name="T17" fmla="*/ 0 h 27"/>
                    <a:gd name="T18" fmla="*/ 9 w 19"/>
                    <a:gd name="T19" fmla="*/ 3 h 27"/>
                    <a:gd name="T20" fmla="*/ 10 w 19"/>
                    <a:gd name="T21" fmla="*/ 6 h 27"/>
                    <a:gd name="T22" fmla="*/ 13 w 19"/>
                    <a:gd name="T23" fmla="*/ 13 h 27"/>
                    <a:gd name="T24" fmla="*/ 14 w 19"/>
                    <a:gd name="T25" fmla="*/ 15 h 27"/>
                    <a:gd name="T26" fmla="*/ 16 w 19"/>
                    <a:gd name="T27" fmla="*/ 17 h 27"/>
                    <a:gd name="T28" fmla="*/ 17 w 19"/>
                    <a:gd name="T29" fmla="*/ 19 h 27"/>
                    <a:gd name="T30" fmla="*/ 19 w 19"/>
                    <a:gd name="T31" fmla="*/ 19 h 27"/>
                    <a:gd name="T32" fmla="*/ 16 w 19"/>
                    <a:gd name="T33" fmla="*/ 27 h 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27"/>
                    <a:gd name="T53" fmla="*/ 19 w 19"/>
                    <a:gd name="T54" fmla="*/ 27 h 2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27">
                      <a:moveTo>
                        <a:pt x="16" y="27"/>
                      </a:moveTo>
                      <a:lnTo>
                        <a:pt x="12" y="25"/>
                      </a:lnTo>
                      <a:lnTo>
                        <a:pt x="10" y="23"/>
                      </a:lnTo>
                      <a:lnTo>
                        <a:pt x="7" y="19"/>
                      </a:lnTo>
                      <a:lnTo>
                        <a:pt x="5" y="16"/>
                      </a:lnTo>
                      <a:lnTo>
                        <a:pt x="3" y="9"/>
                      </a:lnTo>
                      <a:lnTo>
                        <a:pt x="2" y="7"/>
                      </a:lnTo>
                      <a:lnTo>
                        <a:pt x="0" y="4"/>
                      </a:lnTo>
                      <a:lnTo>
                        <a:pt x="7" y="0"/>
                      </a:lnTo>
                      <a:lnTo>
                        <a:pt x="9" y="3"/>
                      </a:lnTo>
                      <a:lnTo>
                        <a:pt x="10" y="6"/>
                      </a:lnTo>
                      <a:lnTo>
                        <a:pt x="13" y="13"/>
                      </a:lnTo>
                      <a:lnTo>
                        <a:pt x="14" y="15"/>
                      </a:lnTo>
                      <a:lnTo>
                        <a:pt x="16" y="17"/>
                      </a:lnTo>
                      <a:lnTo>
                        <a:pt x="17" y="19"/>
                      </a:lnTo>
                      <a:lnTo>
                        <a:pt x="19" y="19"/>
                      </a:lnTo>
                      <a:lnTo>
                        <a:pt x="16" y="2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29" name="Freeform 980"/>
                <p:cNvSpPr>
                  <a:spLocks/>
                </p:cNvSpPr>
                <p:nvPr/>
              </p:nvSpPr>
              <p:spPr bwMode="auto">
                <a:xfrm>
                  <a:off x="2441" y="2403"/>
                  <a:ext cx="3" cy="8"/>
                </a:xfrm>
                <a:custGeom>
                  <a:avLst/>
                  <a:gdLst>
                    <a:gd name="T0" fmla="*/ 1 w 3"/>
                    <a:gd name="T1" fmla="*/ 8 h 8"/>
                    <a:gd name="T2" fmla="*/ 0 w 3"/>
                    <a:gd name="T3" fmla="*/ 8 h 8"/>
                    <a:gd name="T4" fmla="*/ 3 w 3"/>
                    <a:gd name="T5" fmla="*/ 0 h 8"/>
                    <a:gd name="T6" fmla="*/ 1 w 3"/>
                    <a:gd name="T7" fmla="*/ 0 h 8"/>
                    <a:gd name="T8" fmla="*/ 1 w 3"/>
                    <a:gd name="T9" fmla="*/ 8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8"/>
                    <a:gd name="T17" fmla="*/ 3 w 3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8">
                      <a:moveTo>
                        <a:pt x="1" y="8"/>
                      </a:move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30" name="Freeform 981"/>
                <p:cNvSpPr>
                  <a:spLocks/>
                </p:cNvSpPr>
                <p:nvPr/>
              </p:nvSpPr>
              <p:spPr bwMode="auto">
                <a:xfrm>
                  <a:off x="2391" y="2376"/>
                  <a:ext cx="41" cy="13"/>
                </a:xfrm>
                <a:custGeom>
                  <a:avLst/>
                  <a:gdLst>
                    <a:gd name="T0" fmla="*/ 35 w 41"/>
                    <a:gd name="T1" fmla="*/ 13 h 13"/>
                    <a:gd name="T2" fmla="*/ 33 w 41"/>
                    <a:gd name="T3" fmla="*/ 11 h 13"/>
                    <a:gd name="T4" fmla="*/ 32 w 41"/>
                    <a:gd name="T5" fmla="*/ 9 h 13"/>
                    <a:gd name="T6" fmla="*/ 30 w 41"/>
                    <a:gd name="T7" fmla="*/ 8 h 13"/>
                    <a:gd name="T8" fmla="*/ 29 w 41"/>
                    <a:gd name="T9" fmla="*/ 8 h 13"/>
                    <a:gd name="T10" fmla="*/ 25 w 41"/>
                    <a:gd name="T11" fmla="*/ 7 h 13"/>
                    <a:gd name="T12" fmla="*/ 21 w 41"/>
                    <a:gd name="T13" fmla="*/ 8 h 13"/>
                    <a:gd name="T14" fmla="*/ 11 w 41"/>
                    <a:gd name="T15" fmla="*/ 10 h 13"/>
                    <a:gd name="T16" fmla="*/ 6 w 41"/>
                    <a:gd name="T17" fmla="*/ 11 h 13"/>
                    <a:gd name="T18" fmla="*/ 1 w 41"/>
                    <a:gd name="T19" fmla="*/ 11 h 13"/>
                    <a:gd name="T20" fmla="*/ 0 w 41"/>
                    <a:gd name="T21" fmla="*/ 4 h 13"/>
                    <a:gd name="T22" fmla="*/ 5 w 41"/>
                    <a:gd name="T23" fmla="*/ 3 h 13"/>
                    <a:gd name="T24" fmla="*/ 10 w 41"/>
                    <a:gd name="T25" fmla="*/ 2 h 13"/>
                    <a:gd name="T26" fmla="*/ 20 w 41"/>
                    <a:gd name="T27" fmla="*/ 0 h 13"/>
                    <a:gd name="T28" fmla="*/ 25 w 41"/>
                    <a:gd name="T29" fmla="*/ 0 h 13"/>
                    <a:gd name="T30" fmla="*/ 31 w 41"/>
                    <a:gd name="T31" fmla="*/ 0 h 13"/>
                    <a:gd name="T32" fmla="*/ 34 w 41"/>
                    <a:gd name="T33" fmla="*/ 1 h 13"/>
                    <a:gd name="T34" fmla="*/ 36 w 41"/>
                    <a:gd name="T35" fmla="*/ 3 h 13"/>
                    <a:gd name="T36" fmla="*/ 39 w 41"/>
                    <a:gd name="T37" fmla="*/ 5 h 13"/>
                    <a:gd name="T38" fmla="*/ 41 w 41"/>
                    <a:gd name="T39" fmla="*/ 8 h 13"/>
                    <a:gd name="T40" fmla="*/ 35 w 41"/>
                    <a:gd name="T41" fmla="*/ 13 h 1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1"/>
                    <a:gd name="T64" fmla="*/ 0 h 13"/>
                    <a:gd name="T65" fmla="*/ 41 w 41"/>
                    <a:gd name="T66" fmla="*/ 13 h 1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1" h="13">
                      <a:moveTo>
                        <a:pt x="35" y="13"/>
                      </a:moveTo>
                      <a:lnTo>
                        <a:pt x="33" y="11"/>
                      </a:lnTo>
                      <a:lnTo>
                        <a:pt x="32" y="9"/>
                      </a:lnTo>
                      <a:lnTo>
                        <a:pt x="30" y="8"/>
                      </a:lnTo>
                      <a:lnTo>
                        <a:pt x="29" y="8"/>
                      </a:lnTo>
                      <a:lnTo>
                        <a:pt x="25" y="7"/>
                      </a:lnTo>
                      <a:lnTo>
                        <a:pt x="21" y="8"/>
                      </a:lnTo>
                      <a:lnTo>
                        <a:pt x="11" y="10"/>
                      </a:lnTo>
                      <a:lnTo>
                        <a:pt x="6" y="11"/>
                      </a:lnTo>
                      <a:lnTo>
                        <a:pt x="1" y="11"/>
                      </a:lnTo>
                      <a:lnTo>
                        <a:pt x="0" y="4"/>
                      </a:lnTo>
                      <a:lnTo>
                        <a:pt x="5" y="3"/>
                      </a:lnTo>
                      <a:lnTo>
                        <a:pt x="10" y="2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4" y="1"/>
                      </a:lnTo>
                      <a:lnTo>
                        <a:pt x="36" y="3"/>
                      </a:lnTo>
                      <a:lnTo>
                        <a:pt x="39" y="5"/>
                      </a:lnTo>
                      <a:lnTo>
                        <a:pt x="41" y="8"/>
                      </a:lnTo>
                      <a:lnTo>
                        <a:pt x="35" y="1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31" name="Freeform 982"/>
                <p:cNvSpPr>
                  <a:spLocks/>
                </p:cNvSpPr>
                <p:nvPr/>
              </p:nvSpPr>
              <p:spPr bwMode="auto">
                <a:xfrm>
                  <a:off x="2425" y="2383"/>
                  <a:ext cx="7" cy="6"/>
                </a:xfrm>
                <a:custGeom>
                  <a:avLst/>
                  <a:gdLst>
                    <a:gd name="T0" fmla="*/ 7 w 7"/>
                    <a:gd name="T1" fmla="*/ 1 h 6"/>
                    <a:gd name="T2" fmla="*/ 7 w 7"/>
                    <a:gd name="T3" fmla="*/ 0 h 6"/>
                    <a:gd name="T4" fmla="*/ 7 w 7"/>
                    <a:gd name="T5" fmla="*/ 1 h 6"/>
                    <a:gd name="T6" fmla="*/ 1 w 7"/>
                    <a:gd name="T7" fmla="*/ 6 h 6"/>
                    <a:gd name="T8" fmla="*/ 0 w 7"/>
                    <a:gd name="T9" fmla="*/ 5 h 6"/>
                    <a:gd name="T10" fmla="*/ 7 w 7"/>
                    <a:gd name="T11" fmla="*/ 1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6"/>
                    <a:gd name="T20" fmla="*/ 7 w 7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6">
                      <a:moveTo>
                        <a:pt x="7" y="1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32" name="Freeform 983"/>
                <p:cNvSpPr>
                  <a:spLocks/>
                </p:cNvSpPr>
                <p:nvPr/>
              </p:nvSpPr>
              <p:spPr bwMode="auto">
                <a:xfrm>
                  <a:off x="2364" y="2379"/>
                  <a:ext cx="28" cy="9"/>
                </a:xfrm>
                <a:custGeom>
                  <a:avLst/>
                  <a:gdLst>
                    <a:gd name="T0" fmla="*/ 27 w 28"/>
                    <a:gd name="T1" fmla="*/ 8 h 9"/>
                    <a:gd name="T2" fmla="*/ 14 w 28"/>
                    <a:gd name="T3" fmla="*/ 7 h 9"/>
                    <a:gd name="T4" fmla="*/ 8 w 28"/>
                    <a:gd name="T5" fmla="*/ 8 h 9"/>
                    <a:gd name="T6" fmla="*/ 5 w 28"/>
                    <a:gd name="T7" fmla="*/ 8 h 9"/>
                    <a:gd name="T8" fmla="*/ 2 w 28"/>
                    <a:gd name="T9" fmla="*/ 9 h 9"/>
                    <a:gd name="T10" fmla="*/ 0 w 28"/>
                    <a:gd name="T11" fmla="*/ 1 h 9"/>
                    <a:gd name="T12" fmla="*/ 3 w 28"/>
                    <a:gd name="T13" fmla="*/ 0 h 9"/>
                    <a:gd name="T14" fmla="*/ 7 w 28"/>
                    <a:gd name="T15" fmla="*/ 0 h 9"/>
                    <a:gd name="T16" fmla="*/ 14 w 28"/>
                    <a:gd name="T17" fmla="*/ 0 h 9"/>
                    <a:gd name="T18" fmla="*/ 28 w 28"/>
                    <a:gd name="T19" fmla="*/ 1 h 9"/>
                    <a:gd name="T20" fmla="*/ 27 w 28"/>
                    <a:gd name="T21" fmla="*/ 8 h 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8"/>
                    <a:gd name="T34" fmla="*/ 0 h 9"/>
                    <a:gd name="T35" fmla="*/ 28 w 28"/>
                    <a:gd name="T36" fmla="*/ 9 h 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8" h="9">
                      <a:moveTo>
                        <a:pt x="27" y="8"/>
                      </a:moveTo>
                      <a:lnTo>
                        <a:pt x="14" y="7"/>
                      </a:lnTo>
                      <a:lnTo>
                        <a:pt x="8" y="8"/>
                      </a:lnTo>
                      <a:lnTo>
                        <a:pt x="5" y="8"/>
                      </a:lnTo>
                      <a:lnTo>
                        <a:pt x="2" y="9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8" y="1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33" name="Freeform 984"/>
                <p:cNvSpPr>
                  <a:spLocks/>
                </p:cNvSpPr>
                <p:nvPr/>
              </p:nvSpPr>
              <p:spPr bwMode="auto">
                <a:xfrm>
                  <a:off x="2391" y="2380"/>
                  <a:ext cx="1" cy="7"/>
                </a:xfrm>
                <a:custGeom>
                  <a:avLst/>
                  <a:gdLst>
                    <a:gd name="T0" fmla="*/ 1 w 1"/>
                    <a:gd name="T1" fmla="*/ 7 h 7"/>
                    <a:gd name="T2" fmla="*/ 0 w 1"/>
                    <a:gd name="T3" fmla="*/ 7 h 7"/>
                    <a:gd name="T4" fmla="*/ 1 w 1"/>
                    <a:gd name="T5" fmla="*/ 0 h 7"/>
                    <a:gd name="T6" fmla="*/ 0 w 1"/>
                    <a:gd name="T7" fmla="*/ 0 h 7"/>
                    <a:gd name="T8" fmla="*/ 1 w 1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7"/>
                    <a:gd name="T17" fmla="*/ 1 w 1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7">
                      <a:moveTo>
                        <a:pt x="1" y="7"/>
                      </a:moveTo>
                      <a:lnTo>
                        <a:pt x="0" y="7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34" name="Freeform 985"/>
                <p:cNvSpPr>
                  <a:spLocks/>
                </p:cNvSpPr>
                <p:nvPr/>
              </p:nvSpPr>
              <p:spPr bwMode="auto">
                <a:xfrm>
                  <a:off x="2321" y="2381"/>
                  <a:ext cx="46" cy="16"/>
                </a:xfrm>
                <a:custGeom>
                  <a:avLst/>
                  <a:gdLst>
                    <a:gd name="T0" fmla="*/ 46 w 46"/>
                    <a:gd name="T1" fmla="*/ 7 h 16"/>
                    <a:gd name="T2" fmla="*/ 31 w 46"/>
                    <a:gd name="T3" fmla="*/ 12 h 16"/>
                    <a:gd name="T4" fmla="*/ 24 w 46"/>
                    <a:gd name="T5" fmla="*/ 15 h 16"/>
                    <a:gd name="T6" fmla="*/ 18 w 46"/>
                    <a:gd name="T7" fmla="*/ 16 h 16"/>
                    <a:gd name="T8" fmla="*/ 12 w 46"/>
                    <a:gd name="T9" fmla="*/ 16 h 16"/>
                    <a:gd name="T10" fmla="*/ 8 w 46"/>
                    <a:gd name="T11" fmla="*/ 16 h 16"/>
                    <a:gd name="T12" fmla="*/ 6 w 46"/>
                    <a:gd name="T13" fmla="*/ 15 h 16"/>
                    <a:gd name="T14" fmla="*/ 3 w 46"/>
                    <a:gd name="T15" fmla="*/ 13 h 16"/>
                    <a:gd name="T16" fmla="*/ 1 w 46"/>
                    <a:gd name="T17" fmla="*/ 11 h 16"/>
                    <a:gd name="T18" fmla="*/ 0 w 46"/>
                    <a:gd name="T19" fmla="*/ 8 h 16"/>
                    <a:gd name="T20" fmla="*/ 0 w 46"/>
                    <a:gd name="T21" fmla="*/ 5 h 16"/>
                    <a:gd name="T22" fmla="*/ 8 w 46"/>
                    <a:gd name="T23" fmla="*/ 5 h 16"/>
                    <a:gd name="T24" fmla="*/ 8 w 46"/>
                    <a:gd name="T25" fmla="*/ 6 h 16"/>
                    <a:gd name="T26" fmla="*/ 8 w 46"/>
                    <a:gd name="T27" fmla="*/ 7 h 16"/>
                    <a:gd name="T28" fmla="*/ 9 w 46"/>
                    <a:gd name="T29" fmla="*/ 8 h 16"/>
                    <a:gd name="T30" fmla="*/ 9 w 46"/>
                    <a:gd name="T31" fmla="*/ 8 h 16"/>
                    <a:gd name="T32" fmla="*/ 10 w 46"/>
                    <a:gd name="T33" fmla="*/ 8 h 16"/>
                    <a:gd name="T34" fmla="*/ 12 w 46"/>
                    <a:gd name="T35" fmla="*/ 8 h 16"/>
                    <a:gd name="T36" fmla="*/ 16 w 46"/>
                    <a:gd name="T37" fmla="*/ 8 h 16"/>
                    <a:gd name="T38" fmla="*/ 22 w 46"/>
                    <a:gd name="T39" fmla="*/ 7 h 16"/>
                    <a:gd name="T40" fmla="*/ 29 w 46"/>
                    <a:gd name="T41" fmla="*/ 5 h 16"/>
                    <a:gd name="T42" fmla="*/ 42 w 46"/>
                    <a:gd name="T43" fmla="*/ 0 h 16"/>
                    <a:gd name="T44" fmla="*/ 46 w 46"/>
                    <a:gd name="T45" fmla="*/ 7 h 1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6"/>
                    <a:gd name="T70" fmla="*/ 0 h 16"/>
                    <a:gd name="T71" fmla="*/ 46 w 46"/>
                    <a:gd name="T72" fmla="*/ 16 h 1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6" h="16">
                      <a:moveTo>
                        <a:pt x="46" y="7"/>
                      </a:moveTo>
                      <a:lnTo>
                        <a:pt x="31" y="12"/>
                      </a:lnTo>
                      <a:lnTo>
                        <a:pt x="24" y="15"/>
                      </a:lnTo>
                      <a:lnTo>
                        <a:pt x="18" y="16"/>
                      </a:lnTo>
                      <a:lnTo>
                        <a:pt x="12" y="16"/>
                      </a:lnTo>
                      <a:lnTo>
                        <a:pt x="8" y="16"/>
                      </a:lnTo>
                      <a:lnTo>
                        <a:pt x="6" y="15"/>
                      </a:lnTo>
                      <a:lnTo>
                        <a:pt x="3" y="13"/>
                      </a:lnTo>
                      <a:lnTo>
                        <a:pt x="1" y="11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7"/>
                      </a:lnTo>
                      <a:lnTo>
                        <a:pt x="9" y="8"/>
                      </a:lnTo>
                      <a:lnTo>
                        <a:pt x="10" y="8"/>
                      </a:lnTo>
                      <a:lnTo>
                        <a:pt x="12" y="8"/>
                      </a:lnTo>
                      <a:lnTo>
                        <a:pt x="16" y="8"/>
                      </a:lnTo>
                      <a:lnTo>
                        <a:pt x="22" y="7"/>
                      </a:lnTo>
                      <a:lnTo>
                        <a:pt x="29" y="5"/>
                      </a:lnTo>
                      <a:lnTo>
                        <a:pt x="42" y="0"/>
                      </a:lnTo>
                      <a:lnTo>
                        <a:pt x="46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35" name="Freeform 986"/>
                <p:cNvSpPr>
                  <a:spLocks/>
                </p:cNvSpPr>
                <p:nvPr/>
              </p:nvSpPr>
              <p:spPr bwMode="auto">
                <a:xfrm>
                  <a:off x="2363" y="2380"/>
                  <a:ext cx="4" cy="8"/>
                </a:xfrm>
                <a:custGeom>
                  <a:avLst/>
                  <a:gdLst>
                    <a:gd name="T0" fmla="*/ 1 w 4"/>
                    <a:gd name="T1" fmla="*/ 0 h 8"/>
                    <a:gd name="T2" fmla="*/ 0 w 4"/>
                    <a:gd name="T3" fmla="*/ 1 h 8"/>
                    <a:gd name="T4" fmla="*/ 4 w 4"/>
                    <a:gd name="T5" fmla="*/ 8 h 8"/>
                    <a:gd name="T6" fmla="*/ 3 w 4"/>
                    <a:gd name="T7" fmla="*/ 8 h 8"/>
                    <a:gd name="T8" fmla="*/ 1 w 4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8"/>
                    <a:gd name="T17" fmla="*/ 4 w 4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8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4" y="8"/>
                      </a:lnTo>
                      <a:lnTo>
                        <a:pt x="3" y="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36" name="Freeform 987"/>
                <p:cNvSpPr>
                  <a:spLocks/>
                </p:cNvSpPr>
                <p:nvPr/>
              </p:nvSpPr>
              <p:spPr bwMode="auto">
                <a:xfrm>
                  <a:off x="2287" y="2355"/>
                  <a:ext cx="42" cy="31"/>
                </a:xfrm>
                <a:custGeom>
                  <a:avLst/>
                  <a:gdLst>
                    <a:gd name="T0" fmla="*/ 34 w 42"/>
                    <a:gd name="T1" fmla="*/ 31 h 31"/>
                    <a:gd name="T2" fmla="*/ 34 w 42"/>
                    <a:gd name="T3" fmla="*/ 29 h 31"/>
                    <a:gd name="T4" fmla="*/ 34 w 42"/>
                    <a:gd name="T5" fmla="*/ 27 h 31"/>
                    <a:gd name="T6" fmla="*/ 33 w 42"/>
                    <a:gd name="T7" fmla="*/ 25 h 31"/>
                    <a:gd name="T8" fmla="*/ 31 w 42"/>
                    <a:gd name="T9" fmla="*/ 23 h 31"/>
                    <a:gd name="T10" fmla="*/ 30 w 42"/>
                    <a:gd name="T11" fmla="*/ 21 h 31"/>
                    <a:gd name="T12" fmla="*/ 28 w 42"/>
                    <a:gd name="T13" fmla="*/ 19 h 31"/>
                    <a:gd name="T14" fmla="*/ 22 w 42"/>
                    <a:gd name="T15" fmla="*/ 16 h 31"/>
                    <a:gd name="T16" fmla="*/ 16 w 42"/>
                    <a:gd name="T17" fmla="*/ 13 h 31"/>
                    <a:gd name="T18" fmla="*/ 10 w 42"/>
                    <a:gd name="T19" fmla="*/ 11 h 31"/>
                    <a:gd name="T20" fmla="*/ 0 w 42"/>
                    <a:gd name="T21" fmla="*/ 7 h 31"/>
                    <a:gd name="T22" fmla="*/ 3 w 42"/>
                    <a:gd name="T23" fmla="*/ 0 h 31"/>
                    <a:gd name="T24" fmla="*/ 13 w 42"/>
                    <a:gd name="T25" fmla="*/ 4 h 31"/>
                    <a:gd name="T26" fmla="*/ 19 w 42"/>
                    <a:gd name="T27" fmla="*/ 6 h 31"/>
                    <a:gd name="T28" fmla="*/ 26 w 42"/>
                    <a:gd name="T29" fmla="*/ 9 h 31"/>
                    <a:gd name="T30" fmla="*/ 32 w 42"/>
                    <a:gd name="T31" fmla="*/ 13 h 31"/>
                    <a:gd name="T32" fmla="*/ 35 w 42"/>
                    <a:gd name="T33" fmla="*/ 15 h 31"/>
                    <a:gd name="T34" fmla="*/ 37 w 42"/>
                    <a:gd name="T35" fmla="*/ 18 h 31"/>
                    <a:gd name="T36" fmla="*/ 39 w 42"/>
                    <a:gd name="T37" fmla="*/ 20 h 31"/>
                    <a:gd name="T38" fmla="*/ 41 w 42"/>
                    <a:gd name="T39" fmla="*/ 24 h 31"/>
                    <a:gd name="T40" fmla="*/ 42 w 42"/>
                    <a:gd name="T41" fmla="*/ 27 h 31"/>
                    <a:gd name="T42" fmla="*/ 42 w 42"/>
                    <a:gd name="T43" fmla="*/ 31 h 31"/>
                    <a:gd name="T44" fmla="*/ 34 w 42"/>
                    <a:gd name="T45" fmla="*/ 31 h 3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2"/>
                    <a:gd name="T70" fmla="*/ 0 h 31"/>
                    <a:gd name="T71" fmla="*/ 42 w 42"/>
                    <a:gd name="T72" fmla="*/ 31 h 3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2" h="31">
                      <a:moveTo>
                        <a:pt x="34" y="31"/>
                      </a:moveTo>
                      <a:lnTo>
                        <a:pt x="34" y="29"/>
                      </a:lnTo>
                      <a:lnTo>
                        <a:pt x="34" y="27"/>
                      </a:lnTo>
                      <a:lnTo>
                        <a:pt x="33" y="25"/>
                      </a:lnTo>
                      <a:lnTo>
                        <a:pt x="31" y="23"/>
                      </a:lnTo>
                      <a:lnTo>
                        <a:pt x="30" y="21"/>
                      </a:lnTo>
                      <a:lnTo>
                        <a:pt x="28" y="19"/>
                      </a:lnTo>
                      <a:lnTo>
                        <a:pt x="22" y="16"/>
                      </a:lnTo>
                      <a:lnTo>
                        <a:pt x="16" y="13"/>
                      </a:lnTo>
                      <a:lnTo>
                        <a:pt x="10" y="11"/>
                      </a:lnTo>
                      <a:lnTo>
                        <a:pt x="0" y="7"/>
                      </a:lnTo>
                      <a:lnTo>
                        <a:pt x="3" y="0"/>
                      </a:lnTo>
                      <a:lnTo>
                        <a:pt x="13" y="4"/>
                      </a:lnTo>
                      <a:lnTo>
                        <a:pt x="19" y="6"/>
                      </a:lnTo>
                      <a:lnTo>
                        <a:pt x="26" y="9"/>
                      </a:lnTo>
                      <a:lnTo>
                        <a:pt x="32" y="13"/>
                      </a:lnTo>
                      <a:lnTo>
                        <a:pt x="35" y="15"/>
                      </a:lnTo>
                      <a:lnTo>
                        <a:pt x="37" y="18"/>
                      </a:lnTo>
                      <a:lnTo>
                        <a:pt x="39" y="20"/>
                      </a:lnTo>
                      <a:lnTo>
                        <a:pt x="41" y="24"/>
                      </a:lnTo>
                      <a:lnTo>
                        <a:pt x="42" y="27"/>
                      </a:lnTo>
                      <a:lnTo>
                        <a:pt x="42" y="31"/>
                      </a:lnTo>
                      <a:lnTo>
                        <a:pt x="34" y="3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37" name="Freeform 988"/>
                <p:cNvSpPr>
                  <a:spLocks/>
                </p:cNvSpPr>
                <p:nvPr/>
              </p:nvSpPr>
              <p:spPr bwMode="auto">
                <a:xfrm>
                  <a:off x="2254" y="2337"/>
                  <a:ext cx="36" cy="25"/>
                </a:xfrm>
                <a:custGeom>
                  <a:avLst/>
                  <a:gdLst>
                    <a:gd name="T0" fmla="*/ 32 w 36"/>
                    <a:gd name="T1" fmla="*/ 25 h 25"/>
                    <a:gd name="T2" fmla="*/ 28 w 36"/>
                    <a:gd name="T3" fmla="*/ 23 h 25"/>
                    <a:gd name="T4" fmla="*/ 23 w 36"/>
                    <a:gd name="T5" fmla="*/ 21 h 25"/>
                    <a:gd name="T6" fmla="*/ 16 w 36"/>
                    <a:gd name="T7" fmla="*/ 19 h 25"/>
                    <a:gd name="T8" fmla="*/ 11 w 36"/>
                    <a:gd name="T9" fmla="*/ 17 h 25"/>
                    <a:gd name="T10" fmla="*/ 8 w 36"/>
                    <a:gd name="T11" fmla="*/ 14 h 25"/>
                    <a:gd name="T12" fmla="*/ 4 w 36"/>
                    <a:gd name="T13" fmla="*/ 10 h 25"/>
                    <a:gd name="T14" fmla="*/ 0 w 36"/>
                    <a:gd name="T15" fmla="*/ 5 h 25"/>
                    <a:gd name="T16" fmla="*/ 6 w 36"/>
                    <a:gd name="T17" fmla="*/ 0 h 25"/>
                    <a:gd name="T18" fmla="*/ 10 w 36"/>
                    <a:gd name="T19" fmla="*/ 5 h 25"/>
                    <a:gd name="T20" fmla="*/ 13 w 36"/>
                    <a:gd name="T21" fmla="*/ 8 h 25"/>
                    <a:gd name="T22" fmla="*/ 16 w 36"/>
                    <a:gd name="T23" fmla="*/ 10 h 25"/>
                    <a:gd name="T24" fmla="*/ 19 w 36"/>
                    <a:gd name="T25" fmla="*/ 12 h 25"/>
                    <a:gd name="T26" fmla="*/ 26 w 36"/>
                    <a:gd name="T27" fmla="*/ 14 h 25"/>
                    <a:gd name="T28" fmla="*/ 31 w 36"/>
                    <a:gd name="T29" fmla="*/ 15 h 25"/>
                    <a:gd name="T30" fmla="*/ 36 w 36"/>
                    <a:gd name="T31" fmla="*/ 18 h 25"/>
                    <a:gd name="T32" fmla="*/ 32 w 36"/>
                    <a:gd name="T33" fmla="*/ 25 h 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6"/>
                    <a:gd name="T52" fmla="*/ 0 h 25"/>
                    <a:gd name="T53" fmla="*/ 36 w 36"/>
                    <a:gd name="T54" fmla="*/ 25 h 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6" h="25">
                      <a:moveTo>
                        <a:pt x="32" y="25"/>
                      </a:moveTo>
                      <a:lnTo>
                        <a:pt x="28" y="23"/>
                      </a:lnTo>
                      <a:lnTo>
                        <a:pt x="23" y="21"/>
                      </a:lnTo>
                      <a:lnTo>
                        <a:pt x="16" y="19"/>
                      </a:lnTo>
                      <a:lnTo>
                        <a:pt x="11" y="17"/>
                      </a:lnTo>
                      <a:lnTo>
                        <a:pt x="8" y="14"/>
                      </a:lnTo>
                      <a:lnTo>
                        <a:pt x="4" y="10"/>
                      </a:lnTo>
                      <a:lnTo>
                        <a:pt x="0" y="5"/>
                      </a:lnTo>
                      <a:lnTo>
                        <a:pt x="6" y="0"/>
                      </a:lnTo>
                      <a:lnTo>
                        <a:pt x="10" y="5"/>
                      </a:lnTo>
                      <a:lnTo>
                        <a:pt x="13" y="8"/>
                      </a:lnTo>
                      <a:lnTo>
                        <a:pt x="16" y="10"/>
                      </a:lnTo>
                      <a:lnTo>
                        <a:pt x="19" y="12"/>
                      </a:lnTo>
                      <a:lnTo>
                        <a:pt x="26" y="14"/>
                      </a:lnTo>
                      <a:lnTo>
                        <a:pt x="31" y="15"/>
                      </a:lnTo>
                      <a:lnTo>
                        <a:pt x="36" y="18"/>
                      </a:lnTo>
                      <a:lnTo>
                        <a:pt x="32" y="25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38" name="Freeform 989"/>
                <p:cNvSpPr>
                  <a:spLocks/>
                </p:cNvSpPr>
                <p:nvPr/>
              </p:nvSpPr>
              <p:spPr bwMode="auto">
                <a:xfrm>
                  <a:off x="2286" y="2355"/>
                  <a:ext cx="4" cy="7"/>
                </a:xfrm>
                <a:custGeom>
                  <a:avLst/>
                  <a:gdLst>
                    <a:gd name="T0" fmla="*/ 1 w 4"/>
                    <a:gd name="T1" fmla="*/ 7 h 7"/>
                    <a:gd name="T2" fmla="*/ 0 w 4"/>
                    <a:gd name="T3" fmla="*/ 7 h 7"/>
                    <a:gd name="T4" fmla="*/ 4 w 4"/>
                    <a:gd name="T5" fmla="*/ 0 h 7"/>
                    <a:gd name="T6" fmla="*/ 1 w 4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7"/>
                    <a:gd name="T14" fmla="*/ 4 w 4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7">
                      <a:moveTo>
                        <a:pt x="1" y="7"/>
                      </a:moveTo>
                      <a:lnTo>
                        <a:pt x="0" y="7"/>
                      </a:lnTo>
                      <a:lnTo>
                        <a:pt x="4" y="0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39" name="Freeform 990"/>
                <p:cNvSpPr>
                  <a:spLocks/>
                </p:cNvSpPr>
                <p:nvPr/>
              </p:nvSpPr>
              <p:spPr bwMode="auto">
                <a:xfrm>
                  <a:off x="2237" y="2314"/>
                  <a:ext cx="24" cy="28"/>
                </a:xfrm>
                <a:custGeom>
                  <a:avLst/>
                  <a:gdLst>
                    <a:gd name="T0" fmla="*/ 17 w 24"/>
                    <a:gd name="T1" fmla="*/ 28 h 28"/>
                    <a:gd name="T2" fmla="*/ 13 w 24"/>
                    <a:gd name="T3" fmla="*/ 22 h 28"/>
                    <a:gd name="T4" fmla="*/ 9 w 24"/>
                    <a:gd name="T5" fmla="*/ 15 h 28"/>
                    <a:gd name="T6" fmla="*/ 7 w 24"/>
                    <a:gd name="T7" fmla="*/ 13 h 28"/>
                    <a:gd name="T8" fmla="*/ 5 w 24"/>
                    <a:gd name="T9" fmla="*/ 10 h 28"/>
                    <a:gd name="T10" fmla="*/ 2 w 24"/>
                    <a:gd name="T11" fmla="*/ 8 h 28"/>
                    <a:gd name="T12" fmla="*/ 0 w 24"/>
                    <a:gd name="T13" fmla="*/ 6 h 28"/>
                    <a:gd name="T14" fmla="*/ 4 w 24"/>
                    <a:gd name="T15" fmla="*/ 0 h 28"/>
                    <a:gd name="T16" fmla="*/ 7 w 24"/>
                    <a:gd name="T17" fmla="*/ 2 h 28"/>
                    <a:gd name="T18" fmla="*/ 10 w 24"/>
                    <a:gd name="T19" fmla="*/ 4 h 28"/>
                    <a:gd name="T20" fmla="*/ 13 w 24"/>
                    <a:gd name="T21" fmla="*/ 7 h 28"/>
                    <a:gd name="T22" fmla="*/ 16 w 24"/>
                    <a:gd name="T23" fmla="*/ 11 h 28"/>
                    <a:gd name="T24" fmla="*/ 20 w 24"/>
                    <a:gd name="T25" fmla="*/ 18 h 28"/>
                    <a:gd name="T26" fmla="*/ 24 w 24"/>
                    <a:gd name="T27" fmla="*/ 24 h 28"/>
                    <a:gd name="T28" fmla="*/ 17 w 24"/>
                    <a:gd name="T29" fmla="*/ 28 h 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4"/>
                    <a:gd name="T46" fmla="*/ 0 h 28"/>
                    <a:gd name="T47" fmla="*/ 24 w 24"/>
                    <a:gd name="T48" fmla="*/ 28 h 2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4" h="28">
                      <a:moveTo>
                        <a:pt x="17" y="28"/>
                      </a:moveTo>
                      <a:lnTo>
                        <a:pt x="13" y="22"/>
                      </a:lnTo>
                      <a:lnTo>
                        <a:pt x="9" y="15"/>
                      </a:lnTo>
                      <a:lnTo>
                        <a:pt x="7" y="13"/>
                      </a:lnTo>
                      <a:lnTo>
                        <a:pt x="5" y="10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4" y="0"/>
                      </a:lnTo>
                      <a:lnTo>
                        <a:pt x="7" y="2"/>
                      </a:lnTo>
                      <a:lnTo>
                        <a:pt x="10" y="4"/>
                      </a:lnTo>
                      <a:lnTo>
                        <a:pt x="13" y="7"/>
                      </a:lnTo>
                      <a:lnTo>
                        <a:pt x="16" y="11"/>
                      </a:lnTo>
                      <a:lnTo>
                        <a:pt x="20" y="18"/>
                      </a:lnTo>
                      <a:lnTo>
                        <a:pt x="24" y="24"/>
                      </a:lnTo>
                      <a:lnTo>
                        <a:pt x="17" y="2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40" name="Freeform 991"/>
                <p:cNvSpPr>
                  <a:spLocks/>
                </p:cNvSpPr>
                <p:nvPr/>
              </p:nvSpPr>
              <p:spPr bwMode="auto">
                <a:xfrm>
                  <a:off x="2254" y="2337"/>
                  <a:ext cx="7" cy="5"/>
                </a:xfrm>
                <a:custGeom>
                  <a:avLst/>
                  <a:gdLst>
                    <a:gd name="T0" fmla="*/ 0 w 7"/>
                    <a:gd name="T1" fmla="*/ 5 h 5"/>
                    <a:gd name="T2" fmla="*/ 7 w 7"/>
                    <a:gd name="T3" fmla="*/ 1 h 5"/>
                    <a:gd name="T4" fmla="*/ 6 w 7"/>
                    <a:gd name="T5" fmla="*/ 0 h 5"/>
                    <a:gd name="T6" fmla="*/ 0 w 7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5"/>
                    <a:gd name="T14" fmla="*/ 7 w 7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5">
                      <a:moveTo>
                        <a:pt x="0" y="5"/>
                      </a:move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41" name="Freeform 992"/>
                <p:cNvSpPr>
                  <a:spLocks/>
                </p:cNvSpPr>
                <p:nvPr/>
              </p:nvSpPr>
              <p:spPr bwMode="auto">
                <a:xfrm>
                  <a:off x="2202" y="2312"/>
                  <a:ext cx="38" cy="23"/>
                </a:xfrm>
                <a:custGeom>
                  <a:avLst/>
                  <a:gdLst>
                    <a:gd name="T0" fmla="*/ 36 w 38"/>
                    <a:gd name="T1" fmla="*/ 9 h 23"/>
                    <a:gd name="T2" fmla="*/ 34 w 38"/>
                    <a:gd name="T3" fmla="*/ 8 h 23"/>
                    <a:gd name="T4" fmla="*/ 33 w 38"/>
                    <a:gd name="T5" fmla="*/ 8 h 23"/>
                    <a:gd name="T6" fmla="*/ 31 w 38"/>
                    <a:gd name="T7" fmla="*/ 9 h 23"/>
                    <a:gd name="T8" fmla="*/ 30 w 38"/>
                    <a:gd name="T9" fmla="*/ 9 h 23"/>
                    <a:gd name="T10" fmla="*/ 25 w 38"/>
                    <a:gd name="T11" fmla="*/ 12 h 23"/>
                    <a:gd name="T12" fmla="*/ 21 w 38"/>
                    <a:gd name="T13" fmla="*/ 16 h 23"/>
                    <a:gd name="T14" fmla="*/ 16 w 38"/>
                    <a:gd name="T15" fmla="*/ 19 h 23"/>
                    <a:gd name="T16" fmla="*/ 11 w 38"/>
                    <a:gd name="T17" fmla="*/ 22 h 23"/>
                    <a:gd name="T18" fmla="*/ 5 w 38"/>
                    <a:gd name="T19" fmla="*/ 23 h 23"/>
                    <a:gd name="T20" fmla="*/ 2 w 38"/>
                    <a:gd name="T21" fmla="*/ 22 h 23"/>
                    <a:gd name="T22" fmla="*/ 1 w 38"/>
                    <a:gd name="T23" fmla="*/ 21 h 23"/>
                    <a:gd name="T24" fmla="*/ 0 w 38"/>
                    <a:gd name="T25" fmla="*/ 20 h 23"/>
                    <a:gd name="T26" fmla="*/ 6 w 38"/>
                    <a:gd name="T27" fmla="*/ 15 h 23"/>
                    <a:gd name="T28" fmla="*/ 7 w 38"/>
                    <a:gd name="T29" fmla="*/ 16 h 23"/>
                    <a:gd name="T30" fmla="*/ 6 w 38"/>
                    <a:gd name="T31" fmla="*/ 15 h 23"/>
                    <a:gd name="T32" fmla="*/ 6 w 38"/>
                    <a:gd name="T33" fmla="*/ 16 h 23"/>
                    <a:gd name="T34" fmla="*/ 8 w 38"/>
                    <a:gd name="T35" fmla="*/ 15 h 23"/>
                    <a:gd name="T36" fmla="*/ 11 w 38"/>
                    <a:gd name="T37" fmla="*/ 13 h 23"/>
                    <a:gd name="T38" fmla="*/ 16 w 38"/>
                    <a:gd name="T39" fmla="*/ 10 h 23"/>
                    <a:gd name="T40" fmla="*/ 20 w 38"/>
                    <a:gd name="T41" fmla="*/ 6 h 23"/>
                    <a:gd name="T42" fmla="*/ 25 w 38"/>
                    <a:gd name="T43" fmla="*/ 3 h 23"/>
                    <a:gd name="T44" fmla="*/ 29 w 38"/>
                    <a:gd name="T45" fmla="*/ 1 h 23"/>
                    <a:gd name="T46" fmla="*/ 32 w 38"/>
                    <a:gd name="T47" fmla="*/ 0 h 23"/>
                    <a:gd name="T48" fmla="*/ 35 w 38"/>
                    <a:gd name="T49" fmla="*/ 0 h 23"/>
                    <a:gd name="T50" fmla="*/ 38 w 38"/>
                    <a:gd name="T51" fmla="*/ 1 h 23"/>
                    <a:gd name="T52" fmla="*/ 36 w 38"/>
                    <a:gd name="T53" fmla="*/ 9 h 2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"/>
                    <a:gd name="T82" fmla="*/ 0 h 23"/>
                    <a:gd name="T83" fmla="*/ 38 w 38"/>
                    <a:gd name="T84" fmla="*/ 23 h 2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" h="23">
                      <a:moveTo>
                        <a:pt x="36" y="9"/>
                      </a:moveTo>
                      <a:lnTo>
                        <a:pt x="34" y="8"/>
                      </a:lnTo>
                      <a:lnTo>
                        <a:pt x="33" y="8"/>
                      </a:lnTo>
                      <a:lnTo>
                        <a:pt x="31" y="9"/>
                      </a:lnTo>
                      <a:lnTo>
                        <a:pt x="30" y="9"/>
                      </a:lnTo>
                      <a:lnTo>
                        <a:pt x="25" y="12"/>
                      </a:lnTo>
                      <a:lnTo>
                        <a:pt x="21" y="16"/>
                      </a:lnTo>
                      <a:lnTo>
                        <a:pt x="16" y="19"/>
                      </a:lnTo>
                      <a:lnTo>
                        <a:pt x="11" y="22"/>
                      </a:lnTo>
                      <a:lnTo>
                        <a:pt x="5" y="23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0" y="20"/>
                      </a:lnTo>
                      <a:lnTo>
                        <a:pt x="6" y="15"/>
                      </a:lnTo>
                      <a:lnTo>
                        <a:pt x="7" y="16"/>
                      </a:lnTo>
                      <a:lnTo>
                        <a:pt x="6" y="15"/>
                      </a:lnTo>
                      <a:lnTo>
                        <a:pt x="6" y="16"/>
                      </a:lnTo>
                      <a:lnTo>
                        <a:pt x="8" y="15"/>
                      </a:lnTo>
                      <a:lnTo>
                        <a:pt x="11" y="13"/>
                      </a:lnTo>
                      <a:lnTo>
                        <a:pt x="16" y="10"/>
                      </a:lnTo>
                      <a:lnTo>
                        <a:pt x="20" y="6"/>
                      </a:lnTo>
                      <a:lnTo>
                        <a:pt x="25" y="3"/>
                      </a:lnTo>
                      <a:lnTo>
                        <a:pt x="29" y="1"/>
                      </a:lnTo>
                      <a:lnTo>
                        <a:pt x="32" y="0"/>
                      </a:lnTo>
                      <a:lnTo>
                        <a:pt x="35" y="0"/>
                      </a:lnTo>
                      <a:lnTo>
                        <a:pt x="38" y="1"/>
                      </a:lnTo>
                      <a:lnTo>
                        <a:pt x="36" y="9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42" name="Freeform 993"/>
                <p:cNvSpPr>
                  <a:spLocks/>
                </p:cNvSpPr>
                <p:nvPr/>
              </p:nvSpPr>
              <p:spPr bwMode="auto">
                <a:xfrm>
                  <a:off x="2237" y="2313"/>
                  <a:ext cx="4" cy="8"/>
                </a:xfrm>
                <a:custGeom>
                  <a:avLst/>
                  <a:gdLst>
                    <a:gd name="T0" fmla="*/ 4 w 4"/>
                    <a:gd name="T1" fmla="*/ 1 h 8"/>
                    <a:gd name="T2" fmla="*/ 3 w 4"/>
                    <a:gd name="T3" fmla="*/ 0 h 8"/>
                    <a:gd name="T4" fmla="*/ 1 w 4"/>
                    <a:gd name="T5" fmla="*/ 8 h 8"/>
                    <a:gd name="T6" fmla="*/ 0 w 4"/>
                    <a:gd name="T7" fmla="*/ 7 h 8"/>
                    <a:gd name="T8" fmla="*/ 4 w 4"/>
                    <a:gd name="T9" fmla="*/ 1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8"/>
                    <a:gd name="T17" fmla="*/ 4 w 4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8">
                      <a:moveTo>
                        <a:pt x="4" y="1"/>
                      </a:moveTo>
                      <a:lnTo>
                        <a:pt x="3" y="0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43" name="Freeform 994"/>
                <p:cNvSpPr>
                  <a:spLocks/>
                </p:cNvSpPr>
                <p:nvPr/>
              </p:nvSpPr>
              <p:spPr bwMode="auto">
                <a:xfrm>
                  <a:off x="2200" y="2294"/>
                  <a:ext cx="15" cy="37"/>
                </a:xfrm>
                <a:custGeom>
                  <a:avLst/>
                  <a:gdLst>
                    <a:gd name="T0" fmla="*/ 2 w 15"/>
                    <a:gd name="T1" fmla="*/ 37 h 37"/>
                    <a:gd name="T2" fmla="*/ 1 w 15"/>
                    <a:gd name="T3" fmla="*/ 35 h 37"/>
                    <a:gd name="T4" fmla="*/ 0 w 15"/>
                    <a:gd name="T5" fmla="*/ 33 h 37"/>
                    <a:gd name="T6" fmla="*/ 0 w 15"/>
                    <a:gd name="T7" fmla="*/ 28 h 37"/>
                    <a:gd name="T8" fmla="*/ 1 w 15"/>
                    <a:gd name="T9" fmla="*/ 23 h 37"/>
                    <a:gd name="T10" fmla="*/ 2 w 15"/>
                    <a:gd name="T11" fmla="*/ 17 h 37"/>
                    <a:gd name="T12" fmla="*/ 5 w 15"/>
                    <a:gd name="T13" fmla="*/ 8 h 37"/>
                    <a:gd name="T14" fmla="*/ 8 w 15"/>
                    <a:gd name="T15" fmla="*/ 0 h 37"/>
                    <a:gd name="T16" fmla="*/ 15 w 15"/>
                    <a:gd name="T17" fmla="*/ 2 h 37"/>
                    <a:gd name="T18" fmla="*/ 13 w 15"/>
                    <a:gd name="T19" fmla="*/ 10 h 37"/>
                    <a:gd name="T20" fmla="*/ 10 w 15"/>
                    <a:gd name="T21" fmla="*/ 20 h 37"/>
                    <a:gd name="T22" fmla="*/ 9 w 15"/>
                    <a:gd name="T23" fmla="*/ 24 h 37"/>
                    <a:gd name="T24" fmla="*/ 8 w 15"/>
                    <a:gd name="T25" fmla="*/ 29 h 37"/>
                    <a:gd name="T26" fmla="*/ 8 w 15"/>
                    <a:gd name="T27" fmla="*/ 32 h 37"/>
                    <a:gd name="T28" fmla="*/ 8 w 15"/>
                    <a:gd name="T29" fmla="*/ 33 h 37"/>
                    <a:gd name="T30" fmla="*/ 9 w 15"/>
                    <a:gd name="T31" fmla="*/ 34 h 37"/>
                    <a:gd name="T32" fmla="*/ 2 w 15"/>
                    <a:gd name="T33" fmla="*/ 37 h 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37"/>
                    <a:gd name="T53" fmla="*/ 15 w 15"/>
                    <a:gd name="T54" fmla="*/ 37 h 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37">
                      <a:moveTo>
                        <a:pt x="2" y="37"/>
                      </a:moveTo>
                      <a:lnTo>
                        <a:pt x="1" y="35"/>
                      </a:lnTo>
                      <a:lnTo>
                        <a:pt x="0" y="33"/>
                      </a:lnTo>
                      <a:lnTo>
                        <a:pt x="0" y="28"/>
                      </a:lnTo>
                      <a:lnTo>
                        <a:pt x="1" y="23"/>
                      </a:lnTo>
                      <a:lnTo>
                        <a:pt x="2" y="17"/>
                      </a:lnTo>
                      <a:lnTo>
                        <a:pt x="5" y="8"/>
                      </a:lnTo>
                      <a:lnTo>
                        <a:pt x="8" y="0"/>
                      </a:lnTo>
                      <a:lnTo>
                        <a:pt x="15" y="2"/>
                      </a:lnTo>
                      <a:lnTo>
                        <a:pt x="13" y="10"/>
                      </a:lnTo>
                      <a:lnTo>
                        <a:pt x="10" y="20"/>
                      </a:lnTo>
                      <a:lnTo>
                        <a:pt x="9" y="24"/>
                      </a:lnTo>
                      <a:lnTo>
                        <a:pt x="8" y="29"/>
                      </a:lnTo>
                      <a:lnTo>
                        <a:pt x="8" y="32"/>
                      </a:lnTo>
                      <a:lnTo>
                        <a:pt x="8" y="33"/>
                      </a:lnTo>
                      <a:lnTo>
                        <a:pt x="9" y="34"/>
                      </a:lnTo>
                      <a:lnTo>
                        <a:pt x="2" y="3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44" name="Freeform 995"/>
                <p:cNvSpPr>
                  <a:spLocks/>
                </p:cNvSpPr>
                <p:nvPr/>
              </p:nvSpPr>
              <p:spPr bwMode="auto">
                <a:xfrm>
                  <a:off x="2202" y="2327"/>
                  <a:ext cx="7" cy="5"/>
                </a:xfrm>
                <a:custGeom>
                  <a:avLst/>
                  <a:gdLst>
                    <a:gd name="T0" fmla="*/ 0 w 7"/>
                    <a:gd name="T1" fmla="*/ 5 h 5"/>
                    <a:gd name="T2" fmla="*/ 0 w 7"/>
                    <a:gd name="T3" fmla="*/ 4 h 5"/>
                    <a:gd name="T4" fmla="*/ 7 w 7"/>
                    <a:gd name="T5" fmla="*/ 1 h 5"/>
                    <a:gd name="T6" fmla="*/ 6 w 7"/>
                    <a:gd name="T7" fmla="*/ 0 h 5"/>
                    <a:gd name="T8" fmla="*/ 0 w 7"/>
                    <a:gd name="T9" fmla="*/ 5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5"/>
                    <a:gd name="T17" fmla="*/ 7 w 7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5">
                      <a:moveTo>
                        <a:pt x="0" y="5"/>
                      </a:moveTo>
                      <a:lnTo>
                        <a:pt x="0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45" name="Freeform 996"/>
                <p:cNvSpPr>
                  <a:spLocks/>
                </p:cNvSpPr>
                <p:nvPr/>
              </p:nvSpPr>
              <p:spPr bwMode="auto">
                <a:xfrm>
                  <a:off x="2195" y="2260"/>
                  <a:ext cx="21" cy="36"/>
                </a:xfrm>
                <a:custGeom>
                  <a:avLst/>
                  <a:gdLst>
                    <a:gd name="T0" fmla="*/ 12 w 21"/>
                    <a:gd name="T1" fmla="*/ 35 h 36"/>
                    <a:gd name="T2" fmla="*/ 13 w 21"/>
                    <a:gd name="T3" fmla="*/ 30 h 36"/>
                    <a:gd name="T4" fmla="*/ 12 w 21"/>
                    <a:gd name="T5" fmla="*/ 26 h 36"/>
                    <a:gd name="T6" fmla="*/ 11 w 21"/>
                    <a:gd name="T7" fmla="*/ 23 h 36"/>
                    <a:gd name="T8" fmla="*/ 10 w 21"/>
                    <a:gd name="T9" fmla="*/ 20 h 36"/>
                    <a:gd name="T10" fmla="*/ 5 w 21"/>
                    <a:gd name="T11" fmla="*/ 12 h 36"/>
                    <a:gd name="T12" fmla="*/ 3 w 21"/>
                    <a:gd name="T13" fmla="*/ 8 h 36"/>
                    <a:gd name="T14" fmla="*/ 0 w 21"/>
                    <a:gd name="T15" fmla="*/ 3 h 36"/>
                    <a:gd name="T16" fmla="*/ 7 w 21"/>
                    <a:gd name="T17" fmla="*/ 0 h 36"/>
                    <a:gd name="T18" fmla="*/ 10 w 21"/>
                    <a:gd name="T19" fmla="*/ 4 h 36"/>
                    <a:gd name="T20" fmla="*/ 12 w 21"/>
                    <a:gd name="T21" fmla="*/ 8 h 36"/>
                    <a:gd name="T22" fmla="*/ 17 w 21"/>
                    <a:gd name="T23" fmla="*/ 15 h 36"/>
                    <a:gd name="T24" fmla="*/ 19 w 21"/>
                    <a:gd name="T25" fmla="*/ 20 h 36"/>
                    <a:gd name="T26" fmla="*/ 20 w 21"/>
                    <a:gd name="T27" fmla="*/ 25 h 36"/>
                    <a:gd name="T28" fmla="*/ 21 w 21"/>
                    <a:gd name="T29" fmla="*/ 30 h 36"/>
                    <a:gd name="T30" fmla="*/ 20 w 21"/>
                    <a:gd name="T31" fmla="*/ 36 h 36"/>
                    <a:gd name="T32" fmla="*/ 12 w 21"/>
                    <a:gd name="T33" fmla="*/ 35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1"/>
                    <a:gd name="T52" fmla="*/ 0 h 36"/>
                    <a:gd name="T53" fmla="*/ 21 w 21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1" h="36">
                      <a:moveTo>
                        <a:pt x="12" y="35"/>
                      </a:moveTo>
                      <a:lnTo>
                        <a:pt x="13" y="30"/>
                      </a:lnTo>
                      <a:lnTo>
                        <a:pt x="12" y="26"/>
                      </a:lnTo>
                      <a:lnTo>
                        <a:pt x="11" y="23"/>
                      </a:lnTo>
                      <a:lnTo>
                        <a:pt x="10" y="20"/>
                      </a:lnTo>
                      <a:lnTo>
                        <a:pt x="5" y="12"/>
                      </a:lnTo>
                      <a:lnTo>
                        <a:pt x="3" y="8"/>
                      </a:lnTo>
                      <a:lnTo>
                        <a:pt x="0" y="3"/>
                      </a:lnTo>
                      <a:lnTo>
                        <a:pt x="7" y="0"/>
                      </a:lnTo>
                      <a:lnTo>
                        <a:pt x="10" y="4"/>
                      </a:lnTo>
                      <a:lnTo>
                        <a:pt x="12" y="8"/>
                      </a:lnTo>
                      <a:lnTo>
                        <a:pt x="17" y="15"/>
                      </a:lnTo>
                      <a:lnTo>
                        <a:pt x="19" y="20"/>
                      </a:lnTo>
                      <a:lnTo>
                        <a:pt x="20" y="25"/>
                      </a:lnTo>
                      <a:lnTo>
                        <a:pt x="21" y="30"/>
                      </a:lnTo>
                      <a:lnTo>
                        <a:pt x="20" y="36"/>
                      </a:lnTo>
                      <a:lnTo>
                        <a:pt x="12" y="35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46" name="Freeform 997"/>
                <p:cNvSpPr>
                  <a:spLocks/>
                </p:cNvSpPr>
                <p:nvPr/>
              </p:nvSpPr>
              <p:spPr bwMode="auto">
                <a:xfrm>
                  <a:off x="2207" y="2294"/>
                  <a:ext cx="8" cy="2"/>
                </a:xfrm>
                <a:custGeom>
                  <a:avLst/>
                  <a:gdLst>
                    <a:gd name="T0" fmla="*/ 8 w 8"/>
                    <a:gd name="T1" fmla="*/ 2 h 2"/>
                    <a:gd name="T2" fmla="*/ 0 w 8"/>
                    <a:gd name="T3" fmla="*/ 1 h 2"/>
                    <a:gd name="T4" fmla="*/ 1 w 8"/>
                    <a:gd name="T5" fmla="*/ 0 h 2"/>
                    <a:gd name="T6" fmla="*/ 8 w 8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2"/>
                    <a:gd name="T14" fmla="*/ 8 w 8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2">
                      <a:moveTo>
                        <a:pt x="8" y="2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47" name="Freeform 998"/>
                <p:cNvSpPr>
                  <a:spLocks/>
                </p:cNvSpPr>
                <p:nvPr/>
              </p:nvSpPr>
              <p:spPr bwMode="auto">
                <a:xfrm>
                  <a:off x="2176" y="2220"/>
                  <a:ext cx="26" cy="43"/>
                </a:xfrm>
                <a:custGeom>
                  <a:avLst/>
                  <a:gdLst>
                    <a:gd name="T0" fmla="*/ 19 w 26"/>
                    <a:gd name="T1" fmla="*/ 43 h 43"/>
                    <a:gd name="T2" fmla="*/ 17 w 26"/>
                    <a:gd name="T3" fmla="*/ 38 h 43"/>
                    <a:gd name="T4" fmla="*/ 15 w 26"/>
                    <a:gd name="T5" fmla="*/ 32 h 43"/>
                    <a:gd name="T6" fmla="*/ 12 w 26"/>
                    <a:gd name="T7" fmla="*/ 22 h 43"/>
                    <a:gd name="T8" fmla="*/ 10 w 26"/>
                    <a:gd name="T9" fmla="*/ 17 h 43"/>
                    <a:gd name="T10" fmla="*/ 8 w 26"/>
                    <a:gd name="T11" fmla="*/ 13 h 43"/>
                    <a:gd name="T12" fmla="*/ 5 w 26"/>
                    <a:gd name="T13" fmla="*/ 9 h 43"/>
                    <a:gd name="T14" fmla="*/ 0 w 26"/>
                    <a:gd name="T15" fmla="*/ 6 h 43"/>
                    <a:gd name="T16" fmla="*/ 5 w 26"/>
                    <a:gd name="T17" fmla="*/ 0 h 43"/>
                    <a:gd name="T18" fmla="*/ 10 w 26"/>
                    <a:gd name="T19" fmla="*/ 4 h 43"/>
                    <a:gd name="T20" fmla="*/ 14 w 26"/>
                    <a:gd name="T21" fmla="*/ 8 h 43"/>
                    <a:gd name="T22" fmla="*/ 17 w 26"/>
                    <a:gd name="T23" fmla="*/ 13 h 43"/>
                    <a:gd name="T24" fmla="*/ 20 w 26"/>
                    <a:gd name="T25" fmla="*/ 19 h 43"/>
                    <a:gd name="T26" fmla="*/ 23 w 26"/>
                    <a:gd name="T27" fmla="*/ 30 h 43"/>
                    <a:gd name="T28" fmla="*/ 25 w 26"/>
                    <a:gd name="T29" fmla="*/ 35 h 43"/>
                    <a:gd name="T30" fmla="*/ 26 w 26"/>
                    <a:gd name="T31" fmla="*/ 40 h 43"/>
                    <a:gd name="T32" fmla="*/ 19 w 26"/>
                    <a:gd name="T33" fmla="*/ 43 h 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43"/>
                    <a:gd name="T53" fmla="*/ 26 w 26"/>
                    <a:gd name="T54" fmla="*/ 43 h 4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43">
                      <a:moveTo>
                        <a:pt x="19" y="43"/>
                      </a:moveTo>
                      <a:lnTo>
                        <a:pt x="17" y="38"/>
                      </a:lnTo>
                      <a:lnTo>
                        <a:pt x="15" y="32"/>
                      </a:lnTo>
                      <a:lnTo>
                        <a:pt x="12" y="22"/>
                      </a:lnTo>
                      <a:lnTo>
                        <a:pt x="10" y="17"/>
                      </a:lnTo>
                      <a:lnTo>
                        <a:pt x="8" y="13"/>
                      </a:lnTo>
                      <a:lnTo>
                        <a:pt x="5" y="9"/>
                      </a:lnTo>
                      <a:lnTo>
                        <a:pt x="0" y="6"/>
                      </a:lnTo>
                      <a:lnTo>
                        <a:pt x="5" y="0"/>
                      </a:lnTo>
                      <a:lnTo>
                        <a:pt x="10" y="4"/>
                      </a:lnTo>
                      <a:lnTo>
                        <a:pt x="14" y="8"/>
                      </a:lnTo>
                      <a:lnTo>
                        <a:pt x="17" y="13"/>
                      </a:lnTo>
                      <a:lnTo>
                        <a:pt x="20" y="19"/>
                      </a:lnTo>
                      <a:lnTo>
                        <a:pt x="23" y="30"/>
                      </a:lnTo>
                      <a:lnTo>
                        <a:pt x="25" y="35"/>
                      </a:lnTo>
                      <a:lnTo>
                        <a:pt x="26" y="40"/>
                      </a:lnTo>
                      <a:lnTo>
                        <a:pt x="19" y="4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48" name="Freeform 999"/>
                <p:cNvSpPr>
                  <a:spLocks/>
                </p:cNvSpPr>
                <p:nvPr/>
              </p:nvSpPr>
              <p:spPr bwMode="auto">
                <a:xfrm>
                  <a:off x="2195" y="2260"/>
                  <a:ext cx="7" cy="3"/>
                </a:xfrm>
                <a:custGeom>
                  <a:avLst/>
                  <a:gdLst>
                    <a:gd name="T0" fmla="*/ 0 w 7"/>
                    <a:gd name="T1" fmla="*/ 3 h 3"/>
                    <a:gd name="T2" fmla="*/ 7 w 7"/>
                    <a:gd name="T3" fmla="*/ 0 h 3"/>
                    <a:gd name="T4" fmla="*/ 0 w 7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3"/>
                    <a:gd name="T11" fmla="*/ 7 w 7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3">
                      <a:moveTo>
                        <a:pt x="0" y="3"/>
                      </a:moveTo>
                      <a:lnTo>
                        <a:pt x="7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49" name="Freeform 1000"/>
                <p:cNvSpPr>
                  <a:spLocks/>
                </p:cNvSpPr>
                <p:nvPr/>
              </p:nvSpPr>
              <p:spPr bwMode="auto">
                <a:xfrm>
                  <a:off x="2169" y="2198"/>
                  <a:ext cx="12" cy="28"/>
                </a:xfrm>
                <a:custGeom>
                  <a:avLst/>
                  <a:gdLst>
                    <a:gd name="T0" fmla="*/ 8 w 12"/>
                    <a:gd name="T1" fmla="*/ 28 h 28"/>
                    <a:gd name="T2" fmla="*/ 6 w 12"/>
                    <a:gd name="T3" fmla="*/ 27 h 28"/>
                    <a:gd name="T4" fmla="*/ 5 w 12"/>
                    <a:gd name="T5" fmla="*/ 26 h 28"/>
                    <a:gd name="T6" fmla="*/ 3 w 12"/>
                    <a:gd name="T7" fmla="*/ 23 h 28"/>
                    <a:gd name="T8" fmla="*/ 1 w 12"/>
                    <a:gd name="T9" fmla="*/ 19 h 28"/>
                    <a:gd name="T10" fmla="*/ 0 w 12"/>
                    <a:gd name="T11" fmla="*/ 15 h 28"/>
                    <a:gd name="T12" fmla="*/ 0 w 12"/>
                    <a:gd name="T13" fmla="*/ 11 h 28"/>
                    <a:gd name="T14" fmla="*/ 0 w 12"/>
                    <a:gd name="T15" fmla="*/ 7 h 28"/>
                    <a:gd name="T16" fmla="*/ 1 w 12"/>
                    <a:gd name="T17" fmla="*/ 3 h 28"/>
                    <a:gd name="T18" fmla="*/ 3 w 12"/>
                    <a:gd name="T19" fmla="*/ 0 h 28"/>
                    <a:gd name="T20" fmla="*/ 9 w 12"/>
                    <a:gd name="T21" fmla="*/ 6 h 28"/>
                    <a:gd name="T22" fmla="*/ 8 w 12"/>
                    <a:gd name="T23" fmla="*/ 7 h 28"/>
                    <a:gd name="T24" fmla="*/ 8 w 12"/>
                    <a:gd name="T25" fmla="*/ 8 h 28"/>
                    <a:gd name="T26" fmla="*/ 7 w 12"/>
                    <a:gd name="T27" fmla="*/ 11 h 28"/>
                    <a:gd name="T28" fmla="*/ 8 w 12"/>
                    <a:gd name="T29" fmla="*/ 14 h 28"/>
                    <a:gd name="T30" fmla="*/ 9 w 12"/>
                    <a:gd name="T31" fmla="*/ 17 h 28"/>
                    <a:gd name="T32" fmla="*/ 10 w 12"/>
                    <a:gd name="T33" fmla="*/ 19 h 28"/>
                    <a:gd name="T34" fmla="*/ 11 w 12"/>
                    <a:gd name="T35" fmla="*/ 21 h 28"/>
                    <a:gd name="T36" fmla="*/ 11 w 12"/>
                    <a:gd name="T37" fmla="*/ 21 h 28"/>
                    <a:gd name="T38" fmla="*/ 12 w 12"/>
                    <a:gd name="T39" fmla="*/ 22 h 28"/>
                    <a:gd name="T40" fmla="*/ 8 w 12"/>
                    <a:gd name="T41" fmla="*/ 28 h 2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2"/>
                    <a:gd name="T64" fmla="*/ 0 h 28"/>
                    <a:gd name="T65" fmla="*/ 12 w 12"/>
                    <a:gd name="T66" fmla="*/ 28 h 2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2" h="28">
                      <a:moveTo>
                        <a:pt x="8" y="28"/>
                      </a:moveTo>
                      <a:lnTo>
                        <a:pt x="6" y="27"/>
                      </a:lnTo>
                      <a:lnTo>
                        <a:pt x="5" y="26"/>
                      </a:lnTo>
                      <a:lnTo>
                        <a:pt x="3" y="23"/>
                      </a:lnTo>
                      <a:lnTo>
                        <a:pt x="1" y="19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0" y="7"/>
                      </a:lnTo>
                      <a:lnTo>
                        <a:pt x="1" y="3"/>
                      </a:lnTo>
                      <a:lnTo>
                        <a:pt x="3" y="0"/>
                      </a:lnTo>
                      <a:lnTo>
                        <a:pt x="9" y="6"/>
                      </a:lnTo>
                      <a:lnTo>
                        <a:pt x="8" y="7"/>
                      </a:lnTo>
                      <a:lnTo>
                        <a:pt x="8" y="8"/>
                      </a:lnTo>
                      <a:lnTo>
                        <a:pt x="7" y="11"/>
                      </a:lnTo>
                      <a:lnTo>
                        <a:pt x="8" y="14"/>
                      </a:lnTo>
                      <a:lnTo>
                        <a:pt x="9" y="17"/>
                      </a:lnTo>
                      <a:lnTo>
                        <a:pt x="10" y="19"/>
                      </a:lnTo>
                      <a:lnTo>
                        <a:pt x="11" y="21"/>
                      </a:lnTo>
                      <a:lnTo>
                        <a:pt x="12" y="22"/>
                      </a:lnTo>
                      <a:lnTo>
                        <a:pt x="8" y="2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50" name="Freeform 1001"/>
                <p:cNvSpPr>
                  <a:spLocks/>
                </p:cNvSpPr>
                <p:nvPr/>
              </p:nvSpPr>
              <p:spPr bwMode="auto">
                <a:xfrm>
                  <a:off x="2176" y="2220"/>
                  <a:ext cx="5" cy="6"/>
                </a:xfrm>
                <a:custGeom>
                  <a:avLst/>
                  <a:gdLst>
                    <a:gd name="T0" fmla="*/ 5 w 5"/>
                    <a:gd name="T1" fmla="*/ 0 h 6"/>
                    <a:gd name="T2" fmla="*/ 1 w 5"/>
                    <a:gd name="T3" fmla="*/ 6 h 6"/>
                    <a:gd name="T4" fmla="*/ 0 w 5"/>
                    <a:gd name="T5" fmla="*/ 6 h 6"/>
                    <a:gd name="T6" fmla="*/ 5 w 5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6"/>
                    <a:gd name="T14" fmla="*/ 5 w 5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6">
                      <a:moveTo>
                        <a:pt x="5" y="0"/>
                      </a:move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51" name="Freeform 1002"/>
                <p:cNvSpPr>
                  <a:spLocks/>
                </p:cNvSpPr>
                <p:nvPr/>
              </p:nvSpPr>
              <p:spPr bwMode="auto">
                <a:xfrm>
                  <a:off x="2170" y="2169"/>
                  <a:ext cx="13" cy="35"/>
                </a:xfrm>
                <a:custGeom>
                  <a:avLst/>
                  <a:gdLst>
                    <a:gd name="T0" fmla="*/ 2 w 13"/>
                    <a:gd name="T1" fmla="*/ 29 h 35"/>
                    <a:gd name="T2" fmla="*/ 5 w 13"/>
                    <a:gd name="T3" fmla="*/ 26 h 35"/>
                    <a:gd name="T4" fmla="*/ 5 w 13"/>
                    <a:gd name="T5" fmla="*/ 26 h 35"/>
                    <a:gd name="T6" fmla="*/ 6 w 13"/>
                    <a:gd name="T7" fmla="*/ 25 h 35"/>
                    <a:gd name="T8" fmla="*/ 6 w 13"/>
                    <a:gd name="T9" fmla="*/ 22 h 35"/>
                    <a:gd name="T10" fmla="*/ 5 w 13"/>
                    <a:gd name="T11" fmla="*/ 18 h 35"/>
                    <a:gd name="T12" fmla="*/ 2 w 13"/>
                    <a:gd name="T13" fmla="*/ 10 h 35"/>
                    <a:gd name="T14" fmla="*/ 1 w 13"/>
                    <a:gd name="T15" fmla="*/ 5 h 35"/>
                    <a:gd name="T16" fmla="*/ 0 w 13"/>
                    <a:gd name="T17" fmla="*/ 1 h 35"/>
                    <a:gd name="T18" fmla="*/ 8 w 13"/>
                    <a:gd name="T19" fmla="*/ 0 h 35"/>
                    <a:gd name="T20" fmla="*/ 8 w 13"/>
                    <a:gd name="T21" fmla="*/ 4 h 35"/>
                    <a:gd name="T22" fmla="*/ 10 w 13"/>
                    <a:gd name="T23" fmla="*/ 8 h 35"/>
                    <a:gd name="T24" fmla="*/ 12 w 13"/>
                    <a:gd name="T25" fmla="*/ 16 h 35"/>
                    <a:gd name="T26" fmla="*/ 13 w 13"/>
                    <a:gd name="T27" fmla="*/ 21 h 35"/>
                    <a:gd name="T28" fmla="*/ 13 w 13"/>
                    <a:gd name="T29" fmla="*/ 26 h 35"/>
                    <a:gd name="T30" fmla="*/ 13 w 13"/>
                    <a:gd name="T31" fmla="*/ 29 h 35"/>
                    <a:gd name="T32" fmla="*/ 11 w 13"/>
                    <a:gd name="T33" fmla="*/ 31 h 35"/>
                    <a:gd name="T34" fmla="*/ 8 w 13"/>
                    <a:gd name="T35" fmla="*/ 35 h 35"/>
                    <a:gd name="T36" fmla="*/ 2 w 13"/>
                    <a:gd name="T37" fmla="*/ 29 h 3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"/>
                    <a:gd name="T58" fmla="*/ 0 h 35"/>
                    <a:gd name="T59" fmla="*/ 13 w 13"/>
                    <a:gd name="T60" fmla="*/ 35 h 3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" h="35">
                      <a:moveTo>
                        <a:pt x="2" y="29"/>
                      </a:moveTo>
                      <a:lnTo>
                        <a:pt x="5" y="26"/>
                      </a:lnTo>
                      <a:lnTo>
                        <a:pt x="6" y="25"/>
                      </a:lnTo>
                      <a:lnTo>
                        <a:pt x="6" y="22"/>
                      </a:lnTo>
                      <a:lnTo>
                        <a:pt x="5" y="18"/>
                      </a:lnTo>
                      <a:lnTo>
                        <a:pt x="2" y="10"/>
                      </a:lnTo>
                      <a:lnTo>
                        <a:pt x="1" y="5"/>
                      </a:lnTo>
                      <a:lnTo>
                        <a:pt x="0" y="1"/>
                      </a:lnTo>
                      <a:lnTo>
                        <a:pt x="8" y="0"/>
                      </a:lnTo>
                      <a:lnTo>
                        <a:pt x="8" y="4"/>
                      </a:lnTo>
                      <a:lnTo>
                        <a:pt x="10" y="8"/>
                      </a:lnTo>
                      <a:lnTo>
                        <a:pt x="12" y="16"/>
                      </a:lnTo>
                      <a:lnTo>
                        <a:pt x="13" y="21"/>
                      </a:lnTo>
                      <a:lnTo>
                        <a:pt x="13" y="26"/>
                      </a:lnTo>
                      <a:lnTo>
                        <a:pt x="13" y="29"/>
                      </a:lnTo>
                      <a:lnTo>
                        <a:pt x="11" y="31"/>
                      </a:lnTo>
                      <a:lnTo>
                        <a:pt x="8" y="35"/>
                      </a:lnTo>
                      <a:lnTo>
                        <a:pt x="2" y="29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52" name="Freeform 1003"/>
                <p:cNvSpPr>
                  <a:spLocks/>
                </p:cNvSpPr>
                <p:nvPr/>
              </p:nvSpPr>
              <p:spPr bwMode="auto">
                <a:xfrm>
                  <a:off x="2172" y="2198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6 w 6"/>
                    <a:gd name="T3" fmla="*/ 6 h 6"/>
                    <a:gd name="T4" fmla="*/ 0 w 6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53" name="Freeform 1004"/>
                <p:cNvSpPr>
                  <a:spLocks/>
                </p:cNvSpPr>
                <p:nvPr/>
              </p:nvSpPr>
              <p:spPr bwMode="auto">
                <a:xfrm>
                  <a:off x="2170" y="2156"/>
                  <a:ext cx="13" cy="14"/>
                </a:xfrm>
                <a:custGeom>
                  <a:avLst/>
                  <a:gdLst>
                    <a:gd name="T0" fmla="*/ 0 w 13"/>
                    <a:gd name="T1" fmla="*/ 13 h 14"/>
                    <a:gd name="T2" fmla="*/ 0 w 13"/>
                    <a:gd name="T3" fmla="*/ 11 h 14"/>
                    <a:gd name="T4" fmla="*/ 2 w 13"/>
                    <a:gd name="T5" fmla="*/ 9 h 14"/>
                    <a:gd name="T6" fmla="*/ 3 w 13"/>
                    <a:gd name="T7" fmla="*/ 6 h 14"/>
                    <a:gd name="T8" fmla="*/ 5 w 13"/>
                    <a:gd name="T9" fmla="*/ 3 h 14"/>
                    <a:gd name="T10" fmla="*/ 6 w 13"/>
                    <a:gd name="T11" fmla="*/ 0 h 14"/>
                    <a:gd name="T12" fmla="*/ 13 w 13"/>
                    <a:gd name="T13" fmla="*/ 3 h 14"/>
                    <a:gd name="T14" fmla="*/ 12 w 13"/>
                    <a:gd name="T15" fmla="*/ 7 h 14"/>
                    <a:gd name="T16" fmla="*/ 10 w 13"/>
                    <a:gd name="T17" fmla="*/ 10 h 14"/>
                    <a:gd name="T18" fmla="*/ 9 w 13"/>
                    <a:gd name="T19" fmla="*/ 12 h 14"/>
                    <a:gd name="T20" fmla="*/ 8 w 13"/>
                    <a:gd name="T21" fmla="*/ 13 h 14"/>
                    <a:gd name="T22" fmla="*/ 8 w 13"/>
                    <a:gd name="T23" fmla="*/ 14 h 14"/>
                    <a:gd name="T24" fmla="*/ 0 w 13"/>
                    <a:gd name="T25" fmla="*/ 13 h 1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"/>
                    <a:gd name="T40" fmla="*/ 0 h 14"/>
                    <a:gd name="T41" fmla="*/ 13 w 13"/>
                    <a:gd name="T42" fmla="*/ 14 h 1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" h="14">
                      <a:moveTo>
                        <a:pt x="0" y="13"/>
                      </a:moveTo>
                      <a:lnTo>
                        <a:pt x="0" y="11"/>
                      </a:lnTo>
                      <a:lnTo>
                        <a:pt x="2" y="9"/>
                      </a:lnTo>
                      <a:lnTo>
                        <a:pt x="3" y="6"/>
                      </a:lnTo>
                      <a:lnTo>
                        <a:pt x="5" y="3"/>
                      </a:lnTo>
                      <a:lnTo>
                        <a:pt x="6" y="0"/>
                      </a:lnTo>
                      <a:lnTo>
                        <a:pt x="13" y="3"/>
                      </a:lnTo>
                      <a:lnTo>
                        <a:pt x="12" y="7"/>
                      </a:lnTo>
                      <a:lnTo>
                        <a:pt x="10" y="10"/>
                      </a:lnTo>
                      <a:lnTo>
                        <a:pt x="9" y="12"/>
                      </a:lnTo>
                      <a:lnTo>
                        <a:pt x="8" y="13"/>
                      </a:lnTo>
                      <a:lnTo>
                        <a:pt x="8" y="14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54" name="Freeform 1005"/>
                <p:cNvSpPr>
                  <a:spLocks/>
                </p:cNvSpPr>
                <p:nvPr/>
              </p:nvSpPr>
              <p:spPr bwMode="auto">
                <a:xfrm>
                  <a:off x="2170" y="2169"/>
                  <a:ext cx="8" cy="1"/>
                </a:xfrm>
                <a:custGeom>
                  <a:avLst/>
                  <a:gdLst>
                    <a:gd name="T0" fmla="*/ 0 w 8"/>
                    <a:gd name="T1" fmla="*/ 1 h 1"/>
                    <a:gd name="T2" fmla="*/ 0 w 8"/>
                    <a:gd name="T3" fmla="*/ 0 h 1"/>
                    <a:gd name="T4" fmla="*/ 8 w 8"/>
                    <a:gd name="T5" fmla="*/ 1 h 1"/>
                    <a:gd name="T6" fmla="*/ 8 w 8"/>
                    <a:gd name="T7" fmla="*/ 0 h 1"/>
                    <a:gd name="T8" fmla="*/ 0 w 8"/>
                    <a:gd name="T9" fmla="*/ 1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55" name="Freeform 1006"/>
                <p:cNvSpPr>
                  <a:spLocks/>
                </p:cNvSpPr>
                <p:nvPr/>
              </p:nvSpPr>
              <p:spPr bwMode="auto">
                <a:xfrm>
                  <a:off x="2176" y="2126"/>
                  <a:ext cx="11" cy="33"/>
                </a:xfrm>
                <a:custGeom>
                  <a:avLst/>
                  <a:gdLst>
                    <a:gd name="T0" fmla="*/ 0 w 11"/>
                    <a:gd name="T1" fmla="*/ 31 h 33"/>
                    <a:gd name="T2" fmla="*/ 3 w 11"/>
                    <a:gd name="T3" fmla="*/ 15 h 33"/>
                    <a:gd name="T4" fmla="*/ 3 w 11"/>
                    <a:gd name="T5" fmla="*/ 8 h 33"/>
                    <a:gd name="T6" fmla="*/ 4 w 11"/>
                    <a:gd name="T7" fmla="*/ 0 h 33"/>
                    <a:gd name="T8" fmla="*/ 11 w 11"/>
                    <a:gd name="T9" fmla="*/ 0 h 33"/>
                    <a:gd name="T10" fmla="*/ 11 w 11"/>
                    <a:gd name="T11" fmla="*/ 8 h 33"/>
                    <a:gd name="T12" fmla="*/ 10 w 11"/>
                    <a:gd name="T13" fmla="*/ 17 h 33"/>
                    <a:gd name="T14" fmla="*/ 7 w 11"/>
                    <a:gd name="T15" fmla="*/ 33 h 33"/>
                    <a:gd name="T16" fmla="*/ 0 w 11"/>
                    <a:gd name="T17" fmla="*/ 31 h 3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33"/>
                    <a:gd name="T29" fmla="*/ 11 w 11"/>
                    <a:gd name="T30" fmla="*/ 33 h 3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33">
                      <a:moveTo>
                        <a:pt x="0" y="31"/>
                      </a:moveTo>
                      <a:lnTo>
                        <a:pt x="3" y="15"/>
                      </a:lnTo>
                      <a:lnTo>
                        <a:pt x="3" y="8"/>
                      </a:lnTo>
                      <a:lnTo>
                        <a:pt x="4" y="0"/>
                      </a:lnTo>
                      <a:lnTo>
                        <a:pt x="11" y="0"/>
                      </a:lnTo>
                      <a:lnTo>
                        <a:pt x="11" y="8"/>
                      </a:lnTo>
                      <a:lnTo>
                        <a:pt x="10" y="17"/>
                      </a:lnTo>
                      <a:lnTo>
                        <a:pt x="7" y="3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56" name="Freeform 1007"/>
                <p:cNvSpPr>
                  <a:spLocks/>
                </p:cNvSpPr>
                <p:nvPr/>
              </p:nvSpPr>
              <p:spPr bwMode="auto">
                <a:xfrm>
                  <a:off x="2176" y="2156"/>
                  <a:ext cx="7" cy="3"/>
                </a:xfrm>
                <a:custGeom>
                  <a:avLst/>
                  <a:gdLst>
                    <a:gd name="T0" fmla="*/ 7 w 7"/>
                    <a:gd name="T1" fmla="*/ 3 h 3"/>
                    <a:gd name="T2" fmla="*/ 0 w 7"/>
                    <a:gd name="T3" fmla="*/ 1 h 3"/>
                    <a:gd name="T4" fmla="*/ 0 w 7"/>
                    <a:gd name="T5" fmla="*/ 0 h 3"/>
                    <a:gd name="T6" fmla="*/ 7 w 7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3"/>
                    <a:gd name="T14" fmla="*/ 7 w 7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3">
                      <a:moveTo>
                        <a:pt x="7" y="3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57" name="Freeform 1008"/>
                <p:cNvSpPr>
                  <a:spLocks/>
                </p:cNvSpPr>
                <p:nvPr/>
              </p:nvSpPr>
              <p:spPr bwMode="auto">
                <a:xfrm>
                  <a:off x="2164" y="2111"/>
                  <a:ext cx="23" cy="16"/>
                </a:xfrm>
                <a:custGeom>
                  <a:avLst/>
                  <a:gdLst>
                    <a:gd name="T0" fmla="*/ 16 w 23"/>
                    <a:gd name="T1" fmla="*/ 16 h 16"/>
                    <a:gd name="T2" fmla="*/ 15 w 23"/>
                    <a:gd name="T3" fmla="*/ 12 h 16"/>
                    <a:gd name="T4" fmla="*/ 15 w 23"/>
                    <a:gd name="T5" fmla="*/ 11 h 16"/>
                    <a:gd name="T6" fmla="*/ 14 w 23"/>
                    <a:gd name="T7" fmla="*/ 10 h 16"/>
                    <a:gd name="T8" fmla="*/ 13 w 23"/>
                    <a:gd name="T9" fmla="*/ 9 h 16"/>
                    <a:gd name="T10" fmla="*/ 10 w 23"/>
                    <a:gd name="T11" fmla="*/ 9 h 16"/>
                    <a:gd name="T12" fmla="*/ 7 w 23"/>
                    <a:gd name="T13" fmla="*/ 8 h 16"/>
                    <a:gd name="T14" fmla="*/ 0 w 23"/>
                    <a:gd name="T15" fmla="*/ 7 h 16"/>
                    <a:gd name="T16" fmla="*/ 1 w 23"/>
                    <a:gd name="T17" fmla="*/ 0 h 16"/>
                    <a:gd name="T18" fmla="*/ 8 w 23"/>
                    <a:gd name="T19" fmla="*/ 1 h 16"/>
                    <a:gd name="T20" fmla="*/ 12 w 23"/>
                    <a:gd name="T21" fmla="*/ 1 h 16"/>
                    <a:gd name="T22" fmla="*/ 15 w 23"/>
                    <a:gd name="T23" fmla="*/ 1 h 16"/>
                    <a:gd name="T24" fmla="*/ 18 w 23"/>
                    <a:gd name="T25" fmla="*/ 3 h 16"/>
                    <a:gd name="T26" fmla="*/ 21 w 23"/>
                    <a:gd name="T27" fmla="*/ 6 h 16"/>
                    <a:gd name="T28" fmla="*/ 23 w 23"/>
                    <a:gd name="T29" fmla="*/ 10 h 16"/>
                    <a:gd name="T30" fmla="*/ 23 w 23"/>
                    <a:gd name="T31" fmla="*/ 15 h 16"/>
                    <a:gd name="T32" fmla="*/ 16 w 23"/>
                    <a:gd name="T33" fmla="*/ 16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16"/>
                    <a:gd name="T53" fmla="*/ 23 w 23"/>
                    <a:gd name="T54" fmla="*/ 16 h 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16">
                      <a:moveTo>
                        <a:pt x="16" y="16"/>
                      </a:moveTo>
                      <a:lnTo>
                        <a:pt x="15" y="12"/>
                      </a:lnTo>
                      <a:lnTo>
                        <a:pt x="15" y="11"/>
                      </a:lnTo>
                      <a:lnTo>
                        <a:pt x="14" y="10"/>
                      </a:lnTo>
                      <a:lnTo>
                        <a:pt x="13" y="9"/>
                      </a:lnTo>
                      <a:lnTo>
                        <a:pt x="10" y="9"/>
                      </a:lnTo>
                      <a:lnTo>
                        <a:pt x="7" y="8"/>
                      </a:lnTo>
                      <a:lnTo>
                        <a:pt x="0" y="7"/>
                      </a:lnTo>
                      <a:lnTo>
                        <a:pt x="1" y="0"/>
                      </a:lnTo>
                      <a:lnTo>
                        <a:pt x="8" y="1"/>
                      </a:lnTo>
                      <a:lnTo>
                        <a:pt x="12" y="1"/>
                      </a:lnTo>
                      <a:lnTo>
                        <a:pt x="15" y="1"/>
                      </a:lnTo>
                      <a:lnTo>
                        <a:pt x="18" y="3"/>
                      </a:lnTo>
                      <a:lnTo>
                        <a:pt x="21" y="6"/>
                      </a:lnTo>
                      <a:lnTo>
                        <a:pt x="23" y="10"/>
                      </a:lnTo>
                      <a:lnTo>
                        <a:pt x="23" y="15"/>
                      </a:lnTo>
                      <a:lnTo>
                        <a:pt x="16" y="16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58" name="Freeform 1009"/>
                <p:cNvSpPr>
                  <a:spLocks/>
                </p:cNvSpPr>
                <p:nvPr/>
              </p:nvSpPr>
              <p:spPr bwMode="auto">
                <a:xfrm>
                  <a:off x="2180" y="2126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1 h 1"/>
                    <a:gd name="T4" fmla="*/ 0 w 7"/>
                    <a:gd name="T5" fmla="*/ 0 h 1"/>
                    <a:gd name="T6" fmla="*/ 7 w 7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1"/>
                    <a:gd name="T14" fmla="*/ 7 w 7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1">
                      <a:moveTo>
                        <a:pt x="7" y="0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59" name="Freeform 1010"/>
                <p:cNvSpPr>
                  <a:spLocks/>
                </p:cNvSpPr>
                <p:nvPr/>
              </p:nvSpPr>
              <p:spPr bwMode="auto">
                <a:xfrm>
                  <a:off x="2160" y="2095"/>
                  <a:ext cx="21" cy="23"/>
                </a:xfrm>
                <a:custGeom>
                  <a:avLst/>
                  <a:gdLst>
                    <a:gd name="T0" fmla="*/ 3 w 21"/>
                    <a:gd name="T1" fmla="*/ 23 h 23"/>
                    <a:gd name="T2" fmla="*/ 1 w 21"/>
                    <a:gd name="T3" fmla="*/ 22 h 23"/>
                    <a:gd name="T4" fmla="*/ 0 w 21"/>
                    <a:gd name="T5" fmla="*/ 18 h 23"/>
                    <a:gd name="T6" fmla="*/ 1 w 21"/>
                    <a:gd name="T7" fmla="*/ 15 h 23"/>
                    <a:gd name="T8" fmla="*/ 3 w 21"/>
                    <a:gd name="T9" fmla="*/ 12 h 23"/>
                    <a:gd name="T10" fmla="*/ 5 w 21"/>
                    <a:gd name="T11" fmla="*/ 9 h 23"/>
                    <a:gd name="T12" fmla="*/ 12 w 21"/>
                    <a:gd name="T13" fmla="*/ 3 h 23"/>
                    <a:gd name="T14" fmla="*/ 15 w 21"/>
                    <a:gd name="T15" fmla="*/ 1 h 23"/>
                    <a:gd name="T16" fmla="*/ 18 w 21"/>
                    <a:gd name="T17" fmla="*/ 0 h 23"/>
                    <a:gd name="T18" fmla="*/ 21 w 21"/>
                    <a:gd name="T19" fmla="*/ 7 h 23"/>
                    <a:gd name="T20" fmla="*/ 19 w 21"/>
                    <a:gd name="T21" fmla="*/ 8 h 23"/>
                    <a:gd name="T22" fmla="*/ 17 w 21"/>
                    <a:gd name="T23" fmla="*/ 10 h 23"/>
                    <a:gd name="T24" fmla="*/ 11 w 21"/>
                    <a:gd name="T25" fmla="*/ 15 h 23"/>
                    <a:gd name="T26" fmla="*/ 9 w 21"/>
                    <a:gd name="T27" fmla="*/ 17 h 23"/>
                    <a:gd name="T28" fmla="*/ 8 w 21"/>
                    <a:gd name="T29" fmla="*/ 18 h 23"/>
                    <a:gd name="T30" fmla="*/ 8 w 21"/>
                    <a:gd name="T31" fmla="*/ 19 h 23"/>
                    <a:gd name="T32" fmla="*/ 7 w 21"/>
                    <a:gd name="T33" fmla="*/ 16 h 23"/>
                    <a:gd name="T34" fmla="*/ 7 w 21"/>
                    <a:gd name="T35" fmla="*/ 16 h 23"/>
                    <a:gd name="T36" fmla="*/ 3 w 21"/>
                    <a:gd name="T37" fmla="*/ 23 h 2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1"/>
                    <a:gd name="T58" fmla="*/ 0 h 23"/>
                    <a:gd name="T59" fmla="*/ 21 w 21"/>
                    <a:gd name="T60" fmla="*/ 23 h 2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1" h="23">
                      <a:moveTo>
                        <a:pt x="3" y="23"/>
                      </a:moveTo>
                      <a:lnTo>
                        <a:pt x="1" y="22"/>
                      </a:lnTo>
                      <a:lnTo>
                        <a:pt x="0" y="18"/>
                      </a:lnTo>
                      <a:lnTo>
                        <a:pt x="1" y="15"/>
                      </a:lnTo>
                      <a:lnTo>
                        <a:pt x="3" y="12"/>
                      </a:lnTo>
                      <a:lnTo>
                        <a:pt x="5" y="9"/>
                      </a:lnTo>
                      <a:lnTo>
                        <a:pt x="12" y="3"/>
                      </a:lnTo>
                      <a:lnTo>
                        <a:pt x="15" y="1"/>
                      </a:lnTo>
                      <a:lnTo>
                        <a:pt x="18" y="0"/>
                      </a:lnTo>
                      <a:lnTo>
                        <a:pt x="21" y="7"/>
                      </a:lnTo>
                      <a:lnTo>
                        <a:pt x="19" y="8"/>
                      </a:lnTo>
                      <a:lnTo>
                        <a:pt x="17" y="10"/>
                      </a:lnTo>
                      <a:lnTo>
                        <a:pt x="11" y="15"/>
                      </a:lnTo>
                      <a:lnTo>
                        <a:pt x="9" y="17"/>
                      </a:lnTo>
                      <a:lnTo>
                        <a:pt x="8" y="18"/>
                      </a:lnTo>
                      <a:lnTo>
                        <a:pt x="8" y="19"/>
                      </a:lnTo>
                      <a:lnTo>
                        <a:pt x="7" y="16"/>
                      </a:lnTo>
                      <a:lnTo>
                        <a:pt x="3" y="2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60" name="Freeform 1011"/>
                <p:cNvSpPr>
                  <a:spLocks/>
                </p:cNvSpPr>
                <p:nvPr/>
              </p:nvSpPr>
              <p:spPr bwMode="auto">
                <a:xfrm>
                  <a:off x="2163" y="2111"/>
                  <a:ext cx="4" cy="7"/>
                </a:xfrm>
                <a:custGeom>
                  <a:avLst/>
                  <a:gdLst>
                    <a:gd name="T0" fmla="*/ 1 w 4"/>
                    <a:gd name="T1" fmla="*/ 7 h 7"/>
                    <a:gd name="T2" fmla="*/ 0 w 4"/>
                    <a:gd name="T3" fmla="*/ 7 h 7"/>
                    <a:gd name="T4" fmla="*/ 4 w 4"/>
                    <a:gd name="T5" fmla="*/ 0 h 7"/>
                    <a:gd name="T6" fmla="*/ 2 w 4"/>
                    <a:gd name="T7" fmla="*/ 0 h 7"/>
                    <a:gd name="T8" fmla="*/ 1 w 4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7"/>
                    <a:gd name="T17" fmla="*/ 4 w 4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7">
                      <a:moveTo>
                        <a:pt x="1" y="7"/>
                      </a:moveTo>
                      <a:lnTo>
                        <a:pt x="0" y="7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61" name="Freeform 1012"/>
                <p:cNvSpPr>
                  <a:spLocks/>
                </p:cNvSpPr>
                <p:nvPr/>
              </p:nvSpPr>
              <p:spPr bwMode="auto">
                <a:xfrm>
                  <a:off x="2178" y="2055"/>
                  <a:ext cx="22" cy="47"/>
                </a:xfrm>
                <a:custGeom>
                  <a:avLst/>
                  <a:gdLst>
                    <a:gd name="T0" fmla="*/ 0 w 22"/>
                    <a:gd name="T1" fmla="*/ 39 h 47"/>
                    <a:gd name="T2" fmla="*/ 3 w 22"/>
                    <a:gd name="T3" fmla="*/ 39 h 47"/>
                    <a:gd name="T4" fmla="*/ 5 w 22"/>
                    <a:gd name="T5" fmla="*/ 37 h 47"/>
                    <a:gd name="T6" fmla="*/ 7 w 22"/>
                    <a:gd name="T7" fmla="*/ 36 h 47"/>
                    <a:gd name="T8" fmla="*/ 8 w 22"/>
                    <a:gd name="T9" fmla="*/ 35 h 47"/>
                    <a:gd name="T10" fmla="*/ 10 w 22"/>
                    <a:gd name="T11" fmla="*/ 30 h 47"/>
                    <a:gd name="T12" fmla="*/ 11 w 22"/>
                    <a:gd name="T13" fmla="*/ 25 h 47"/>
                    <a:gd name="T14" fmla="*/ 12 w 22"/>
                    <a:gd name="T15" fmla="*/ 19 h 47"/>
                    <a:gd name="T16" fmla="*/ 12 w 22"/>
                    <a:gd name="T17" fmla="*/ 12 h 47"/>
                    <a:gd name="T18" fmla="*/ 13 w 22"/>
                    <a:gd name="T19" fmla="*/ 6 h 47"/>
                    <a:gd name="T20" fmla="*/ 14 w 22"/>
                    <a:gd name="T21" fmla="*/ 0 h 47"/>
                    <a:gd name="T22" fmla="*/ 22 w 22"/>
                    <a:gd name="T23" fmla="*/ 2 h 47"/>
                    <a:gd name="T24" fmla="*/ 21 w 22"/>
                    <a:gd name="T25" fmla="*/ 7 h 47"/>
                    <a:gd name="T26" fmla="*/ 20 w 22"/>
                    <a:gd name="T27" fmla="*/ 13 h 47"/>
                    <a:gd name="T28" fmla="*/ 20 w 22"/>
                    <a:gd name="T29" fmla="*/ 20 h 47"/>
                    <a:gd name="T30" fmla="*/ 19 w 22"/>
                    <a:gd name="T31" fmla="*/ 27 h 47"/>
                    <a:gd name="T32" fmla="*/ 17 w 22"/>
                    <a:gd name="T33" fmla="*/ 33 h 47"/>
                    <a:gd name="T34" fmla="*/ 15 w 22"/>
                    <a:gd name="T35" fmla="*/ 39 h 47"/>
                    <a:gd name="T36" fmla="*/ 12 w 22"/>
                    <a:gd name="T37" fmla="*/ 41 h 47"/>
                    <a:gd name="T38" fmla="*/ 10 w 22"/>
                    <a:gd name="T39" fmla="*/ 44 h 47"/>
                    <a:gd name="T40" fmla="*/ 6 w 22"/>
                    <a:gd name="T41" fmla="*/ 46 h 47"/>
                    <a:gd name="T42" fmla="*/ 3 w 22"/>
                    <a:gd name="T43" fmla="*/ 47 h 47"/>
                    <a:gd name="T44" fmla="*/ 0 w 22"/>
                    <a:gd name="T45" fmla="*/ 39 h 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2"/>
                    <a:gd name="T70" fmla="*/ 0 h 47"/>
                    <a:gd name="T71" fmla="*/ 22 w 22"/>
                    <a:gd name="T72" fmla="*/ 47 h 4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2" h="47">
                      <a:moveTo>
                        <a:pt x="0" y="39"/>
                      </a:moveTo>
                      <a:lnTo>
                        <a:pt x="3" y="39"/>
                      </a:lnTo>
                      <a:lnTo>
                        <a:pt x="5" y="37"/>
                      </a:lnTo>
                      <a:lnTo>
                        <a:pt x="7" y="36"/>
                      </a:lnTo>
                      <a:lnTo>
                        <a:pt x="8" y="35"/>
                      </a:lnTo>
                      <a:lnTo>
                        <a:pt x="10" y="30"/>
                      </a:lnTo>
                      <a:lnTo>
                        <a:pt x="11" y="25"/>
                      </a:lnTo>
                      <a:lnTo>
                        <a:pt x="12" y="19"/>
                      </a:lnTo>
                      <a:lnTo>
                        <a:pt x="12" y="12"/>
                      </a:lnTo>
                      <a:lnTo>
                        <a:pt x="13" y="6"/>
                      </a:lnTo>
                      <a:lnTo>
                        <a:pt x="14" y="0"/>
                      </a:lnTo>
                      <a:lnTo>
                        <a:pt x="22" y="2"/>
                      </a:lnTo>
                      <a:lnTo>
                        <a:pt x="21" y="7"/>
                      </a:lnTo>
                      <a:lnTo>
                        <a:pt x="20" y="13"/>
                      </a:lnTo>
                      <a:lnTo>
                        <a:pt x="20" y="20"/>
                      </a:lnTo>
                      <a:lnTo>
                        <a:pt x="19" y="27"/>
                      </a:lnTo>
                      <a:lnTo>
                        <a:pt x="17" y="33"/>
                      </a:lnTo>
                      <a:lnTo>
                        <a:pt x="15" y="39"/>
                      </a:lnTo>
                      <a:lnTo>
                        <a:pt x="12" y="41"/>
                      </a:lnTo>
                      <a:lnTo>
                        <a:pt x="10" y="44"/>
                      </a:lnTo>
                      <a:lnTo>
                        <a:pt x="6" y="46"/>
                      </a:lnTo>
                      <a:lnTo>
                        <a:pt x="3" y="47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62" name="Freeform 1013"/>
                <p:cNvSpPr>
                  <a:spLocks/>
                </p:cNvSpPr>
                <p:nvPr/>
              </p:nvSpPr>
              <p:spPr bwMode="auto">
                <a:xfrm>
                  <a:off x="2178" y="2094"/>
                  <a:ext cx="3" cy="8"/>
                </a:xfrm>
                <a:custGeom>
                  <a:avLst/>
                  <a:gdLst>
                    <a:gd name="T0" fmla="*/ 0 w 3"/>
                    <a:gd name="T1" fmla="*/ 1 h 8"/>
                    <a:gd name="T2" fmla="*/ 0 w 3"/>
                    <a:gd name="T3" fmla="*/ 0 h 8"/>
                    <a:gd name="T4" fmla="*/ 3 w 3"/>
                    <a:gd name="T5" fmla="*/ 8 h 8"/>
                    <a:gd name="T6" fmla="*/ 0 w 3"/>
                    <a:gd name="T7" fmla="*/ 1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8"/>
                    <a:gd name="T14" fmla="*/ 3 w 3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8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3" y="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63" name="Freeform 1014"/>
                <p:cNvSpPr>
                  <a:spLocks/>
                </p:cNvSpPr>
                <p:nvPr/>
              </p:nvSpPr>
              <p:spPr bwMode="auto">
                <a:xfrm>
                  <a:off x="2193" y="2039"/>
                  <a:ext cx="15" cy="19"/>
                </a:xfrm>
                <a:custGeom>
                  <a:avLst/>
                  <a:gdLst>
                    <a:gd name="T0" fmla="*/ 0 w 15"/>
                    <a:gd name="T1" fmla="*/ 16 h 19"/>
                    <a:gd name="T2" fmla="*/ 2 w 15"/>
                    <a:gd name="T3" fmla="*/ 11 h 19"/>
                    <a:gd name="T4" fmla="*/ 4 w 15"/>
                    <a:gd name="T5" fmla="*/ 7 h 19"/>
                    <a:gd name="T6" fmla="*/ 8 w 15"/>
                    <a:gd name="T7" fmla="*/ 0 h 19"/>
                    <a:gd name="T8" fmla="*/ 15 w 15"/>
                    <a:gd name="T9" fmla="*/ 4 h 19"/>
                    <a:gd name="T10" fmla="*/ 11 w 15"/>
                    <a:gd name="T11" fmla="*/ 12 h 19"/>
                    <a:gd name="T12" fmla="*/ 9 w 15"/>
                    <a:gd name="T13" fmla="*/ 15 h 19"/>
                    <a:gd name="T14" fmla="*/ 7 w 15"/>
                    <a:gd name="T15" fmla="*/ 19 h 19"/>
                    <a:gd name="T16" fmla="*/ 0 w 15"/>
                    <a:gd name="T17" fmla="*/ 16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"/>
                    <a:gd name="T28" fmla="*/ 0 h 19"/>
                    <a:gd name="T29" fmla="*/ 15 w 15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" h="19">
                      <a:moveTo>
                        <a:pt x="0" y="16"/>
                      </a:moveTo>
                      <a:lnTo>
                        <a:pt x="2" y="11"/>
                      </a:lnTo>
                      <a:lnTo>
                        <a:pt x="4" y="7"/>
                      </a:lnTo>
                      <a:lnTo>
                        <a:pt x="8" y="0"/>
                      </a:lnTo>
                      <a:lnTo>
                        <a:pt x="15" y="4"/>
                      </a:lnTo>
                      <a:lnTo>
                        <a:pt x="11" y="12"/>
                      </a:lnTo>
                      <a:lnTo>
                        <a:pt x="9" y="15"/>
                      </a:lnTo>
                      <a:lnTo>
                        <a:pt x="7" y="19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64" name="Freeform 1015"/>
                <p:cNvSpPr>
                  <a:spLocks/>
                </p:cNvSpPr>
                <p:nvPr/>
              </p:nvSpPr>
              <p:spPr bwMode="auto">
                <a:xfrm>
                  <a:off x="2192" y="2055"/>
                  <a:ext cx="8" cy="3"/>
                </a:xfrm>
                <a:custGeom>
                  <a:avLst/>
                  <a:gdLst>
                    <a:gd name="T0" fmla="*/ 0 w 8"/>
                    <a:gd name="T1" fmla="*/ 0 h 3"/>
                    <a:gd name="T2" fmla="*/ 1 w 8"/>
                    <a:gd name="T3" fmla="*/ 0 h 3"/>
                    <a:gd name="T4" fmla="*/ 8 w 8"/>
                    <a:gd name="T5" fmla="*/ 3 h 3"/>
                    <a:gd name="T6" fmla="*/ 8 w 8"/>
                    <a:gd name="T7" fmla="*/ 2 h 3"/>
                    <a:gd name="T8" fmla="*/ 0 w 8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65" name="Freeform 1016"/>
                <p:cNvSpPr>
                  <a:spLocks/>
                </p:cNvSpPr>
                <p:nvPr/>
              </p:nvSpPr>
              <p:spPr bwMode="auto">
                <a:xfrm>
                  <a:off x="2201" y="2011"/>
                  <a:ext cx="15" cy="32"/>
                </a:xfrm>
                <a:custGeom>
                  <a:avLst/>
                  <a:gdLst>
                    <a:gd name="T0" fmla="*/ 0 w 15"/>
                    <a:gd name="T1" fmla="*/ 28 h 32"/>
                    <a:gd name="T2" fmla="*/ 3 w 15"/>
                    <a:gd name="T3" fmla="*/ 22 h 32"/>
                    <a:gd name="T4" fmla="*/ 6 w 15"/>
                    <a:gd name="T5" fmla="*/ 14 h 32"/>
                    <a:gd name="T6" fmla="*/ 6 w 15"/>
                    <a:gd name="T7" fmla="*/ 10 h 32"/>
                    <a:gd name="T8" fmla="*/ 7 w 15"/>
                    <a:gd name="T9" fmla="*/ 6 h 32"/>
                    <a:gd name="T10" fmla="*/ 7 w 15"/>
                    <a:gd name="T11" fmla="*/ 3 h 32"/>
                    <a:gd name="T12" fmla="*/ 7 w 15"/>
                    <a:gd name="T13" fmla="*/ 1 h 32"/>
                    <a:gd name="T14" fmla="*/ 15 w 15"/>
                    <a:gd name="T15" fmla="*/ 0 h 32"/>
                    <a:gd name="T16" fmla="*/ 15 w 15"/>
                    <a:gd name="T17" fmla="*/ 3 h 32"/>
                    <a:gd name="T18" fmla="*/ 15 w 15"/>
                    <a:gd name="T19" fmla="*/ 8 h 32"/>
                    <a:gd name="T20" fmla="*/ 14 w 15"/>
                    <a:gd name="T21" fmla="*/ 12 h 32"/>
                    <a:gd name="T22" fmla="*/ 13 w 15"/>
                    <a:gd name="T23" fmla="*/ 16 h 32"/>
                    <a:gd name="T24" fmla="*/ 10 w 15"/>
                    <a:gd name="T25" fmla="*/ 25 h 32"/>
                    <a:gd name="T26" fmla="*/ 7 w 15"/>
                    <a:gd name="T27" fmla="*/ 32 h 32"/>
                    <a:gd name="T28" fmla="*/ 0 w 15"/>
                    <a:gd name="T29" fmla="*/ 28 h 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5"/>
                    <a:gd name="T46" fmla="*/ 0 h 32"/>
                    <a:gd name="T47" fmla="*/ 15 w 15"/>
                    <a:gd name="T48" fmla="*/ 32 h 3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5" h="32">
                      <a:moveTo>
                        <a:pt x="0" y="28"/>
                      </a:moveTo>
                      <a:lnTo>
                        <a:pt x="3" y="22"/>
                      </a:lnTo>
                      <a:lnTo>
                        <a:pt x="6" y="14"/>
                      </a:lnTo>
                      <a:lnTo>
                        <a:pt x="6" y="10"/>
                      </a:lnTo>
                      <a:lnTo>
                        <a:pt x="7" y="6"/>
                      </a:lnTo>
                      <a:lnTo>
                        <a:pt x="7" y="3"/>
                      </a:lnTo>
                      <a:lnTo>
                        <a:pt x="7" y="1"/>
                      </a:lnTo>
                      <a:lnTo>
                        <a:pt x="15" y="0"/>
                      </a:lnTo>
                      <a:lnTo>
                        <a:pt x="15" y="3"/>
                      </a:lnTo>
                      <a:lnTo>
                        <a:pt x="15" y="8"/>
                      </a:lnTo>
                      <a:lnTo>
                        <a:pt x="14" y="12"/>
                      </a:lnTo>
                      <a:lnTo>
                        <a:pt x="13" y="16"/>
                      </a:lnTo>
                      <a:lnTo>
                        <a:pt x="10" y="25"/>
                      </a:lnTo>
                      <a:lnTo>
                        <a:pt x="7" y="32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66" name="Freeform 1017"/>
                <p:cNvSpPr>
                  <a:spLocks/>
                </p:cNvSpPr>
                <p:nvPr/>
              </p:nvSpPr>
              <p:spPr bwMode="auto">
                <a:xfrm>
                  <a:off x="2201" y="2039"/>
                  <a:ext cx="7" cy="4"/>
                </a:xfrm>
                <a:custGeom>
                  <a:avLst/>
                  <a:gdLst>
                    <a:gd name="T0" fmla="*/ 7 w 7"/>
                    <a:gd name="T1" fmla="*/ 4 h 4"/>
                    <a:gd name="T2" fmla="*/ 0 w 7"/>
                    <a:gd name="T3" fmla="*/ 0 h 4"/>
                    <a:gd name="T4" fmla="*/ 7 w 7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4"/>
                    <a:gd name="T11" fmla="*/ 7 w 7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4">
                      <a:moveTo>
                        <a:pt x="7" y="4"/>
                      </a:moveTo>
                      <a:lnTo>
                        <a:pt x="0" y="0"/>
                      </a:lnTo>
                      <a:lnTo>
                        <a:pt x="7" y="4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67" name="Freeform 1018"/>
                <p:cNvSpPr>
                  <a:spLocks/>
                </p:cNvSpPr>
                <p:nvPr/>
              </p:nvSpPr>
              <p:spPr bwMode="auto">
                <a:xfrm>
                  <a:off x="2199" y="1981"/>
                  <a:ext cx="17" cy="32"/>
                </a:xfrm>
                <a:custGeom>
                  <a:avLst/>
                  <a:gdLst>
                    <a:gd name="T0" fmla="*/ 9 w 17"/>
                    <a:gd name="T1" fmla="*/ 32 h 32"/>
                    <a:gd name="T2" fmla="*/ 8 w 17"/>
                    <a:gd name="T3" fmla="*/ 28 h 32"/>
                    <a:gd name="T4" fmla="*/ 6 w 17"/>
                    <a:gd name="T5" fmla="*/ 24 h 32"/>
                    <a:gd name="T6" fmla="*/ 1 w 17"/>
                    <a:gd name="T7" fmla="*/ 15 h 32"/>
                    <a:gd name="T8" fmla="*/ 0 w 17"/>
                    <a:gd name="T9" fmla="*/ 12 h 32"/>
                    <a:gd name="T10" fmla="*/ 0 w 17"/>
                    <a:gd name="T11" fmla="*/ 9 h 32"/>
                    <a:gd name="T12" fmla="*/ 0 w 17"/>
                    <a:gd name="T13" fmla="*/ 7 h 32"/>
                    <a:gd name="T14" fmla="*/ 2 w 17"/>
                    <a:gd name="T15" fmla="*/ 4 h 32"/>
                    <a:gd name="T16" fmla="*/ 4 w 17"/>
                    <a:gd name="T17" fmla="*/ 2 h 32"/>
                    <a:gd name="T18" fmla="*/ 7 w 17"/>
                    <a:gd name="T19" fmla="*/ 0 h 32"/>
                    <a:gd name="T20" fmla="*/ 10 w 17"/>
                    <a:gd name="T21" fmla="*/ 0 h 32"/>
                    <a:gd name="T22" fmla="*/ 13 w 17"/>
                    <a:gd name="T23" fmla="*/ 0 h 32"/>
                    <a:gd name="T24" fmla="*/ 13 w 17"/>
                    <a:gd name="T25" fmla="*/ 8 h 32"/>
                    <a:gd name="T26" fmla="*/ 10 w 17"/>
                    <a:gd name="T27" fmla="*/ 8 h 32"/>
                    <a:gd name="T28" fmla="*/ 9 w 17"/>
                    <a:gd name="T29" fmla="*/ 8 h 32"/>
                    <a:gd name="T30" fmla="*/ 8 w 17"/>
                    <a:gd name="T31" fmla="*/ 8 h 32"/>
                    <a:gd name="T32" fmla="*/ 8 w 17"/>
                    <a:gd name="T33" fmla="*/ 8 h 32"/>
                    <a:gd name="T34" fmla="*/ 8 w 17"/>
                    <a:gd name="T35" fmla="*/ 8 h 32"/>
                    <a:gd name="T36" fmla="*/ 8 w 17"/>
                    <a:gd name="T37" fmla="*/ 9 h 32"/>
                    <a:gd name="T38" fmla="*/ 8 w 17"/>
                    <a:gd name="T39" fmla="*/ 10 h 32"/>
                    <a:gd name="T40" fmla="*/ 9 w 17"/>
                    <a:gd name="T41" fmla="*/ 12 h 32"/>
                    <a:gd name="T42" fmla="*/ 13 w 17"/>
                    <a:gd name="T43" fmla="*/ 21 h 32"/>
                    <a:gd name="T44" fmla="*/ 15 w 17"/>
                    <a:gd name="T45" fmla="*/ 25 h 32"/>
                    <a:gd name="T46" fmla="*/ 17 w 17"/>
                    <a:gd name="T47" fmla="*/ 29 h 32"/>
                    <a:gd name="T48" fmla="*/ 9 w 17"/>
                    <a:gd name="T49" fmla="*/ 32 h 3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7"/>
                    <a:gd name="T76" fmla="*/ 0 h 32"/>
                    <a:gd name="T77" fmla="*/ 17 w 17"/>
                    <a:gd name="T78" fmla="*/ 32 h 3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7" h="32">
                      <a:moveTo>
                        <a:pt x="9" y="32"/>
                      </a:moveTo>
                      <a:lnTo>
                        <a:pt x="8" y="28"/>
                      </a:lnTo>
                      <a:lnTo>
                        <a:pt x="6" y="24"/>
                      </a:lnTo>
                      <a:lnTo>
                        <a:pt x="1" y="15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3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8" y="9"/>
                      </a:lnTo>
                      <a:lnTo>
                        <a:pt x="8" y="10"/>
                      </a:lnTo>
                      <a:lnTo>
                        <a:pt x="9" y="12"/>
                      </a:lnTo>
                      <a:lnTo>
                        <a:pt x="13" y="21"/>
                      </a:lnTo>
                      <a:lnTo>
                        <a:pt x="15" y="25"/>
                      </a:lnTo>
                      <a:lnTo>
                        <a:pt x="17" y="29"/>
                      </a:lnTo>
                      <a:lnTo>
                        <a:pt x="9" y="32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68" name="Freeform 1019"/>
                <p:cNvSpPr>
                  <a:spLocks/>
                </p:cNvSpPr>
                <p:nvPr/>
              </p:nvSpPr>
              <p:spPr bwMode="auto">
                <a:xfrm>
                  <a:off x="2208" y="2010"/>
                  <a:ext cx="8" cy="3"/>
                </a:xfrm>
                <a:custGeom>
                  <a:avLst/>
                  <a:gdLst>
                    <a:gd name="T0" fmla="*/ 8 w 8"/>
                    <a:gd name="T1" fmla="*/ 1 h 3"/>
                    <a:gd name="T2" fmla="*/ 8 w 8"/>
                    <a:gd name="T3" fmla="*/ 0 h 3"/>
                    <a:gd name="T4" fmla="*/ 0 w 8"/>
                    <a:gd name="T5" fmla="*/ 3 h 3"/>
                    <a:gd name="T6" fmla="*/ 0 w 8"/>
                    <a:gd name="T7" fmla="*/ 2 h 3"/>
                    <a:gd name="T8" fmla="*/ 8 w 8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8" y="1"/>
                      </a:moveTo>
                      <a:lnTo>
                        <a:pt x="8" y="0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69" name="Freeform 1020"/>
                <p:cNvSpPr>
                  <a:spLocks/>
                </p:cNvSpPr>
                <p:nvPr/>
              </p:nvSpPr>
              <p:spPr bwMode="auto">
                <a:xfrm>
                  <a:off x="2211" y="1981"/>
                  <a:ext cx="34" cy="25"/>
                </a:xfrm>
                <a:custGeom>
                  <a:avLst/>
                  <a:gdLst>
                    <a:gd name="T0" fmla="*/ 2 w 34"/>
                    <a:gd name="T1" fmla="*/ 0 h 25"/>
                    <a:gd name="T2" fmla="*/ 4 w 34"/>
                    <a:gd name="T3" fmla="*/ 1 h 25"/>
                    <a:gd name="T4" fmla="*/ 7 w 34"/>
                    <a:gd name="T5" fmla="*/ 2 h 25"/>
                    <a:gd name="T6" fmla="*/ 11 w 34"/>
                    <a:gd name="T7" fmla="*/ 5 h 25"/>
                    <a:gd name="T8" fmla="*/ 19 w 34"/>
                    <a:gd name="T9" fmla="*/ 11 h 25"/>
                    <a:gd name="T10" fmla="*/ 23 w 34"/>
                    <a:gd name="T11" fmla="*/ 14 h 25"/>
                    <a:gd name="T12" fmla="*/ 26 w 34"/>
                    <a:gd name="T13" fmla="*/ 17 h 25"/>
                    <a:gd name="T14" fmla="*/ 27 w 34"/>
                    <a:gd name="T15" fmla="*/ 17 h 25"/>
                    <a:gd name="T16" fmla="*/ 29 w 34"/>
                    <a:gd name="T17" fmla="*/ 17 h 25"/>
                    <a:gd name="T18" fmla="*/ 30 w 34"/>
                    <a:gd name="T19" fmla="*/ 17 h 25"/>
                    <a:gd name="T20" fmla="*/ 32 w 34"/>
                    <a:gd name="T21" fmla="*/ 17 h 25"/>
                    <a:gd name="T22" fmla="*/ 34 w 34"/>
                    <a:gd name="T23" fmla="*/ 25 h 25"/>
                    <a:gd name="T24" fmla="*/ 31 w 34"/>
                    <a:gd name="T25" fmla="*/ 25 h 25"/>
                    <a:gd name="T26" fmla="*/ 28 w 34"/>
                    <a:gd name="T27" fmla="*/ 25 h 25"/>
                    <a:gd name="T28" fmla="*/ 25 w 34"/>
                    <a:gd name="T29" fmla="*/ 25 h 25"/>
                    <a:gd name="T30" fmla="*/ 22 w 34"/>
                    <a:gd name="T31" fmla="*/ 24 h 25"/>
                    <a:gd name="T32" fmla="*/ 18 w 34"/>
                    <a:gd name="T33" fmla="*/ 21 h 25"/>
                    <a:gd name="T34" fmla="*/ 14 w 34"/>
                    <a:gd name="T35" fmla="*/ 17 h 25"/>
                    <a:gd name="T36" fmla="*/ 6 w 34"/>
                    <a:gd name="T37" fmla="*/ 11 h 25"/>
                    <a:gd name="T38" fmla="*/ 3 w 34"/>
                    <a:gd name="T39" fmla="*/ 9 h 25"/>
                    <a:gd name="T40" fmla="*/ 2 w 34"/>
                    <a:gd name="T41" fmla="*/ 8 h 25"/>
                    <a:gd name="T42" fmla="*/ 0 w 34"/>
                    <a:gd name="T43" fmla="*/ 8 h 25"/>
                    <a:gd name="T44" fmla="*/ 2 w 34"/>
                    <a:gd name="T45" fmla="*/ 0 h 2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4"/>
                    <a:gd name="T70" fmla="*/ 0 h 25"/>
                    <a:gd name="T71" fmla="*/ 34 w 34"/>
                    <a:gd name="T72" fmla="*/ 25 h 2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4" h="25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7" y="2"/>
                      </a:lnTo>
                      <a:lnTo>
                        <a:pt x="11" y="5"/>
                      </a:lnTo>
                      <a:lnTo>
                        <a:pt x="19" y="11"/>
                      </a:lnTo>
                      <a:lnTo>
                        <a:pt x="23" y="14"/>
                      </a:lnTo>
                      <a:lnTo>
                        <a:pt x="26" y="17"/>
                      </a:lnTo>
                      <a:lnTo>
                        <a:pt x="27" y="17"/>
                      </a:lnTo>
                      <a:lnTo>
                        <a:pt x="29" y="17"/>
                      </a:lnTo>
                      <a:lnTo>
                        <a:pt x="30" y="17"/>
                      </a:lnTo>
                      <a:lnTo>
                        <a:pt x="32" y="17"/>
                      </a:lnTo>
                      <a:lnTo>
                        <a:pt x="34" y="25"/>
                      </a:lnTo>
                      <a:lnTo>
                        <a:pt x="31" y="25"/>
                      </a:lnTo>
                      <a:lnTo>
                        <a:pt x="28" y="25"/>
                      </a:lnTo>
                      <a:lnTo>
                        <a:pt x="25" y="25"/>
                      </a:lnTo>
                      <a:lnTo>
                        <a:pt x="22" y="24"/>
                      </a:lnTo>
                      <a:lnTo>
                        <a:pt x="18" y="21"/>
                      </a:lnTo>
                      <a:lnTo>
                        <a:pt x="14" y="17"/>
                      </a:lnTo>
                      <a:lnTo>
                        <a:pt x="6" y="11"/>
                      </a:lnTo>
                      <a:lnTo>
                        <a:pt x="3" y="9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70" name="Freeform 1021"/>
                <p:cNvSpPr>
                  <a:spLocks/>
                </p:cNvSpPr>
                <p:nvPr/>
              </p:nvSpPr>
              <p:spPr bwMode="auto">
                <a:xfrm>
                  <a:off x="2211" y="1981"/>
                  <a:ext cx="2" cy="8"/>
                </a:xfrm>
                <a:custGeom>
                  <a:avLst/>
                  <a:gdLst>
                    <a:gd name="T0" fmla="*/ 1 w 2"/>
                    <a:gd name="T1" fmla="*/ 0 h 8"/>
                    <a:gd name="T2" fmla="*/ 2 w 2"/>
                    <a:gd name="T3" fmla="*/ 0 h 8"/>
                    <a:gd name="T4" fmla="*/ 0 w 2"/>
                    <a:gd name="T5" fmla="*/ 8 h 8"/>
                    <a:gd name="T6" fmla="*/ 1 w 2"/>
                    <a:gd name="T7" fmla="*/ 8 h 8"/>
                    <a:gd name="T8" fmla="*/ 1 w 2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8"/>
                    <a:gd name="T17" fmla="*/ 2 w 2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8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71" name="Freeform 1022"/>
                <p:cNvSpPr>
                  <a:spLocks/>
                </p:cNvSpPr>
                <p:nvPr/>
              </p:nvSpPr>
              <p:spPr bwMode="auto">
                <a:xfrm>
                  <a:off x="2242" y="1984"/>
                  <a:ext cx="24" cy="21"/>
                </a:xfrm>
                <a:custGeom>
                  <a:avLst/>
                  <a:gdLst>
                    <a:gd name="T0" fmla="*/ 0 w 24"/>
                    <a:gd name="T1" fmla="*/ 14 h 21"/>
                    <a:gd name="T2" fmla="*/ 2 w 24"/>
                    <a:gd name="T3" fmla="*/ 13 h 21"/>
                    <a:gd name="T4" fmla="*/ 4 w 24"/>
                    <a:gd name="T5" fmla="*/ 11 h 21"/>
                    <a:gd name="T6" fmla="*/ 9 w 24"/>
                    <a:gd name="T7" fmla="*/ 8 h 21"/>
                    <a:gd name="T8" fmla="*/ 14 w 24"/>
                    <a:gd name="T9" fmla="*/ 4 h 21"/>
                    <a:gd name="T10" fmla="*/ 19 w 24"/>
                    <a:gd name="T11" fmla="*/ 0 h 21"/>
                    <a:gd name="T12" fmla="*/ 24 w 24"/>
                    <a:gd name="T13" fmla="*/ 6 h 21"/>
                    <a:gd name="T14" fmla="*/ 19 w 24"/>
                    <a:gd name="T15" fmla="*/ 10 h 21"/>
                    <a:gd name="T16" fmla="*/ 14 w 24"/>
                    <a:gd name="T17" fmla="*/ 14 h 21"/>
                    <a:gd name="T18" fmla="*/ 9 w 24"/>
                    <a:gd name="T19" fmla="*/ 18 h 21"/>
                    <a:gd name="T20" fmla="*/ 6 w 24"/>
                    <a:gd name="T21" fmla="*/ 20 h 21"/>
                    <a:gd name="T22" fmla="*/ 3 w 24"/>
                    <a:gd name="T23" fmla="*/ 21 h 21"/>
                    <a:gd name="T24" fmla="*/ 0 w 24"/>
                    <a:gd name="T25" fmla="*/ 14 h 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4"/>
                    <a:gd name="T40" fmla="*/ 0 h 21"/>
                    <a:gd name="T41" fmla="*/ 24 w 24"/>
                    <a:gd name="T42" fmla="*/ 21 h 2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4" h="21">
                      <a:moveTo>
                        <a:pt x="0" y="14"/>
                      </a:moveTo>
                      <a:lnTo>
                        <a:pt x="2" y="13"/>
                      </a:lnTo>
                      <a:lnTo>
                        <a:pt x="4" y="11"/>
                      </a:lnTo>
                      <a:lnTo>
                        <a:pt x="9" y="8"/>
                      </a:lnTo>
                      <a:lnTo>
                        <a:pt x="14" y="4"/>
                      </a:lnTo>
                      <a:lnTo>
                        <a:pt x="19" y="0"/>
                      </a:lnTo>
                      <a:lnTo>
                        <a:pt x="24" y="6"/>
                      </a:lnTo>
                      <a:lnTo>
                        <a:pt x="19" y="10"/>
                      </a:lnTo>
                      <a:lnTo>
                        <a:pt x="14" y="14"/>
                      </a:lnTo>
                      <a:lnTo>
                        <a:pt x="9" y="18"/>
                      </a:lnTo>
                      <a:lnTo>
                        <a:pt x="6" y="20"/>
                      </a:lnTo>
                      <a:lnTo>
                        <a:pt x="3" y="2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72" name="Freeform 1023"/>
                <p:cNvSpPr>
                  <a:spLocks/>
                </p:cNvSpPr>
                <p:nvPr/>
              </p:nvSpPr>
              <p:spPr bwMode="auto">
                <a:xfrm>
                  <a:off x="2242" y="1998"/>
                  <a:ext cx="3" cy="8"/>
                </a:xfrm>
                <a:custGeom>
                  <a:avLst/>
                  <a:gdLst>
                    <a:gd name="T0" fmla="*/ 3 w 3"/>
                    <a:gd name="T1" fmla="*/ 8 h 8"/>
                    <a:gd name="T2" fmla="*/ 3 w 3"/>
                    <a:gd name="T3" fmla="*/ 7 h 8"/>
                    <a:gd name="T4" fmla="*/ 0 w 3"/>
                    <a:gd name="T5" fmla="*/ 0 h 8"/>
                    <a:gd name="T6" fmla="*/ 1 w 3"/>
                    <a:gd name="T7" fmla="*/ 0 h 8"/>
                    <a:gd name="T8" fmla="*/ 3 w 3"/>
                    <a:gd name="T9" fmla="*/ 8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8"/>
                    <a:gd name="T17" fmla="*/ 3 w 3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8">
                      <a:moveTo>
                        <a:pt x="3" y="8"/>
                      </a:moveTo>
                      <a:lnTo>
                        <a:pt x="3" y="7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73" name="Freeform 0"/>
                <p:cNvSpPr>
                  <a:spLocks/>
                </p:cNvSpPr>
                <p:nvPr/>
              </p:nvSpPr>
              <p:spPr bwMode="auto">
                <a:xfrm>
                  <a:off x="2262" y="1965"/>
                  <a:ext cx="27" cy="25"/>
                </a:xfrm>
                <a:custGeom>
                  <a:avLst/>
                  <a:gdLst>
                    <a:gd name="T0" fmla="*/ 0 w 27"/>
                    <a:gd name="T1" fmla="*/ 18 h 25"/>
                    <a:gd name="T2" fmla="*/ 7 w 27"/>
                    <a:gd name="T3" fmla="*/ 15 h 25"/>
                    <a:gd name="T4" fmla="*/ 10 w 27"/>
                    <a:gd name="T5" fmla="*/ 13 h 25"/>
                    <a:gd name="T6" fmla="*/ 13 w 27"/>
                    <a:gd name="T7" fmla="*/ 11 h 25"/>
                    <a:gd name="T8" fmla="*/ 16 w 27"/>
                    <a:gd name="T9" fmla="*/ 8 h 25"/>
                    <a:gd name="T10" fmla="*/ 18 w 27"/>
                    <a:gd name="T11" fmla="*/ 5 h 25"/>
                    <a:gd name="T12" fmla="*/ 19 w 27"/>
                    <a:gd name="T13" fmla="*/ 4 h 25"/>
                    <a:gd name="T14" fmla="*/ 19 w 27"/>
                    <a:gd name="T15" fmla="*/ 3 h 25"/>
                    <a:gd name="T16" fmla="*/ 19 w 27"/>
                    <a:gd name="T17" fmla="*/ 1 h 25"/>
                    <a:gd name="T18" fmla="*/ 19 w 27"/>
                    <a:gd name="T19" fmla="*/ 0 h 25"/>
                    <a:gd name="T20" fmla="*/ 27 w 27"/>
                    <a:gd name="T21" fmla="*/ 0 h 25"/>
                    <a:gd name="T22" fmla="*/ 27 w 27"/>
                    <a:gd name="T23" fmla="*/ 2 h 25"/>
                    <a:gd name="T24" fmla="*/ 27 w 27"/>
                    <a:gd name="T25" fmla="*/ 5 h 25"/>
                    <a:gd name="T26" fmla="*/ 26 w 27"/>
                    <a:gd name="T27" fmla="*/ 7 h 25"/>
                    <a:gd name="T28" fmla="*/ 25 w 27"/>
                    <a:gd name="T29" fmla="*/ 10 h 25"/>
                    <a:gd name="T30" fmla="*/ 22 w 27"/>
                    <a:gd name="T31" fmla="*/ 14 h 25"/>
                    <a:gd name="T32" fmla="*/ 18 w 27"/>
                    <a:gd name="T33" fmla="*/ 17 h 25"/>
                    <a:gd name="T34" fmla="*/ 14 w 27"/>
                    <a:gd name="T35" fmla="*/ 20 h 25"/>
                    <a:gd name="T36" fmla="*/ 10 w 27"/>
                    <a:gd name="T37" fmla="*/ 22 h 25"/>
                    <a:gd name="T38" fmla="*/ 3 w 27"/>
                    <a:gd name="T39" fmla="*/ 25 h 25"/>
                    <a:gd name="T40" fmla="*/ 0 w 27"/>
                    <a:gd name="T41" fmla="*/ 18 h 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7"/>
                    <a:gd name="T64" fmla="*/ 0 h 25"/>
                    <a:gd name="T65" fmla="*/ 27 w 27"/>
                    <a:gd name="T66" fmla="*/ 25 h 2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7" h="25">
                      <a:moveTo>
                        <a:pt x="0" y="18"/>
                      </a:moveTo>
                      <a:lnTo>
                        <a:pt x="7" y="15"/>
                      </a:lnTo>
                      <a:lnTo>
                        <a:pt x="10" y="13"/>
                      </a:lnTo>
                      <a:lnTo>
                        <a:pt x="13" y="11"/>
                      </a:lnTo>
                      <a:lnTo>
                        <a:pt x="16" y="8"/>
                      </a:lnTo>
                      <a:lnTo>
                        <a:pt x="18" y="5"/>
                      </a:lnTo>
                      <a:lnTo>
                        <a:pt x="19" y="4"/>
                      </a:lnTo>
                      <a:lnTo>
                        <a:pt x="19" y="3"/>
                      </a:lnTo>
                      <a:lnTo>
                        <a:pt x="19" y="1"/>
                      </a:lnTo>
                      <a:lnTo>
                        <a:pt x="19" y="0"/>
                      </a:lnTo>
                      <a:lnTo>
                        <a:pt x="27" y="0"/>
                      </a:lnTo>
                      <a:lnTo>
                        <a:pt x="27" y="2"/>
                      </a:lnTo>
                      <a:lnTo>
                        <a:pt x="27" y="5"/>
                      </a:lnTo>
                      <a:lnTo>
                        <a:pt x="26" y="7"/>
                      </a:lnTo>
                      <a:lnTo>
                        <a:pt x="25" y="10"/>
                      </a:lnTo>
                      <a:lnTo>
                        <a:pt x="22" y="14"/>
                      </a:lnTo>
                      <a:lnTo>
                        <a:pt x="18" y="17"/>
                      </a:lnTo>
                      <a:lnTo>
                        <a:pt x="14" y="20"/>
                      </a:lnTo>
                      <a:lnTo>
                        <a:pt x="10" y="22"/>
                      </a:lnTo>
                      <a:lnTo>
                        <a:pt x="3" y="25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74" name="Freeform 1"/>
                <p:cNvSpPr>
                  <a:spLocks/>
                </p:cNvSpPr>
                <p:nvPr/>
              </p:nvSpPr>
              <p:spPr bwMode="auto">
                <a:xfrm>
                  <a:off x="2261" y="1983"/>
                  <a:ext cx="5" cy="7"/>
                </a:xfrm>
                <a:custGeom>
                  <a:avLst/>
                  <a:gdLst>
                    <a:gd name="T0" fmla="*/ 0 w 5"/>
                    <a:gd name="T1" fmla="*/ 1 h 7"/>
                    <a:gd name="T2" fmla="*/ 1 w 5"/>
                    <a:gd name="T3" fmla="*/ 0 h 7"/>
                    <a:gd name="T4" fmla="*/ 4 w 5"/>
                    <a:gd name="T5" fmla="*/ 7 h 7"/>
                    <a:gd name="T6" fmla="*/ 5 w 5"/>
                    <a:gd name="T7" fmla="*/ 7 h 7"/>
                    <a:gd name="T8" fmla="*/ 0 w 5"/>
                    <a:gd name="T9" fmla="*/ 1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7"/>
                    <a:gd name="T17" fmla="*/ 5 w 5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7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75" name="Freeform 2"/>
                <p:cNvSpPr>
                  <a:spLocks/>
                </p:cNvSpPr>
                <p:nvPr/>
              </p:nvSpPr>
              <p:spPr bwMode="auto">
                <a:xfrm>
                  <a:off x="2270" y="1934"/>
                  <a:ext cx="19" cy="32"/>
                </a:xfrm>
                <a:custGeom>
                  <a:avLst/>
                  <a:gdLst>
                    <a:gd name="T0" fmla="*/ 11 w 19"/>
                    <a:gd name="T1" fmla="*/ 32 h 32"/>
                    <a:gd name="T2" fmla="*/ 11 w 19"/>
                    <a:gd name="T3" fmla="*/ 31 h 32"/>
                    <a:gd name="T4" fmla="*/ 11 w 19"/>
                    <a:gd name="T5" fmla="*/ 30 h 32"/>
                    <a:gd name="T6" fmla="*/ 9 w 19"/>
                    <a:gd name="T7" fmla="*/ 27 h 32"/>
                    <a:gd name="T8" fmla="*/ 4 w 19"/>
                    <a:gd name="T9" fmla="*/ 19 h 32"/>
                    <a:gd name="T10" fmla="*/ 2 w 19"/>
                    <a:gd name="T11" fmla="*/ 14 h 32"/>
                    <a:gd name="T12" fmla="*/ 0 w 19"/>
                    <a:gd name="T13" fmla="*/ 10 h 32"/>
                    <a:gd name="T14" fmla="*/ 0 w 19"/>
                    <a:gd name="T15" fmla="*/ 7 h 32"/>
                    <a:gd name="T16" fmla="*/ 1 w 19"/>
                    <a:gd name="T17" fmla="*/ 5 h 32"/>
                    <a:gd name="T18" fmla="*/ 2 w 19"/>
                    <a:gd name="T19" fmla="*/ 2 h 32"/>
                    <a:gd name="T20" fmla="*/ 4 w 19"/>
                    <a:gd name="T21" fmla="*/ 0 h 32"/>
                    <a:gd name="T22" fmla="*/ 10 w 19"/>
                    <a:gd name="T23" fmla="*/ 6 h 32"/>
                    <a:gd name="T24" fmla="*/ 9 w 19"/>
                    <a:gd name="T25" fmla="*/ 7 h 32"/>
                    <a:gd name="T26" fmla="*/ 9 w 19"/>
                    <a:gd name="T27" fmla="*/ 7 h 32"/>
                    <a:gd name="T28" fmla="*/ 8 w 19"/>
                    <a:gd name="T29" fmla="*/ 8 h 32"/>
                    <a:gd name="T30" fmla="*/ 8 w 19"/>
                    <a:gd name="T31" fmla="*/ 9 h 32"/>
                    <a:gd name="T32" fmla="*/ 9 w 19"/>
                    <a:gd name="T33" fmla="*/ 11 h 32"/>
                    <a:gd name="T34" fmla="*/ 11 w 19"/>
                    <a:gd name="T35" fmla="*/ 15 h 32"/>
                    <a:gd name="T36" fmla="*/ 16 w 19"/>
                    <a:gd name="T37" fmla="*/ 22 h 32"/>
                    <a:gd name="T38" fmla="*/ 18 w 19"/>
                    <a:gd name="T39" fmla="*/ 26 h 32"/>
                    <a:gd name="T40" fmla="*/ 19 w 19"/>
                    <a:gd name="T41" fmla="*/ 28 h 32"/>
                    <a:gd name="T42" fmla="*/ 19 w 19"/>
                    <a:gd name="T43" fmla="*/ 30 h 32"/>
                    <a:gd name="T44" fmla="*/ 11 w 19"/>
                    <a:gd name="T45" fmla="*/ 32 h 3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9"/>
                    <a:gd name="T70" fmla="*/ 0 h 32"/>
                    <a:gd name="T71" fmla="*/ 19 w 19"/>
                    <a:gd name="T72" fmla="*/ 32 h 3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9" h="32">
                      <a:moveTo>
                        <a:pt x="11" y="32"/>
                      </a:moveTo>
                      <a:lnTo>
                        <a:pt x="11" y="31"/>
                      </a:lnTo>
                      <a:lnTo>
                        <a:pt x="11" y="30"/>
                      </a:lnTo>
                      <a:lnTo>
                        <a:pt x="9" y="27"/>
                      </a:lnTo>
                      <a:lnTo>
                        <a:pt x="4" y="19"/>
                      </a:lnTo>
                      <a:lnTo>
                        <a:pt x="2" y="14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" y="6"/>
                      </a:lnTo>
                      <a:lnTo>
                        <a:pt x="9" y="7"/>
                      </a:lnTo>
                      <a:lnTo>
                        <a:pt x="8" y="8"/>
                      </a:lnTo>
                      <a:lnTo>
                        <a:pt x="8" y="9"/>
                      </a:lnTo>
                      <a:lnTo>
                        <a:pt x="9" y="11"/>
                      </a:lnTo>
                      <a:lnTo>
                        <a:pt x="11" y="15"/>
                      </a:lnTo>
                      <a:lnTo>
                        <a:pt x="16" y="22"/>
                      </a:lnTo>
                      <a:lnTo>
                        <a:pt x="18" y="26"/>
                      </a:lnTo>
                      <a:lnTo>
                        <a:pt x="19" y="28"/>
                      </a:lnTo>
                      <a:lnTo>
                        <a:pt x="19" y="30"/>
                      </a:lnTo>
                      <a:lnTo>
                        <a:pt x="11" y="32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76" name="Freeform 3"/>
                <p:cNvSpPr>
                  <a:spLocks/>
                </p:cNvSpPr>
                <p:nvPr/>
              </p:nvSpPr>
              <p:spPr bwMode="auto">
                <a:xfrm>
                  <a:off x="2281" y="1964"/>
                  <a:ext cx="8" cy="2"/>
                </a:xfrm>
                <a:custGeom>
                  <a:avLst/>
                  <a:gdLst>
                    <a:gd name="T0" fmla="*/ 8 w 8"/>
                    <a:gd name="T1" fmla="*/ 1 h 2"/>
                    <a:gd name="T2" fmla="*/ 8 w 8"/>
                    <a:gd name="T3" fmla="*/ 0 h 2"/>
                    <a:gd name="T4" fmla="*/ 0 w 8"/>
                    <a:gd name="T5" fmla="*/ 2 h 2"/>
                    <a:gd name="T6" fmla="*/ 0 w 8"/>
                    <a:gd name="T7" fmla="*/ 1 h 2"/>
                    <a:gd name="T8" fmla="*/ 8 w 8"/>
                    <a:gd name="T9" fmla="*/ 1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8" y="1"/>
                      </a:move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77" name="Freeform 4"/>
                <p:cNvSpPr>
                  <a:spLocks/>
                </p:cNvSpPr>
                <p:nvPr/>
              </p:nvSpPr>
              <p:spPr bwMode="auto">
                <a:xfrm>
                  <a:off x="2275" y="1931"/>
                  <a:ext cx="40" cy="30"/>
                </a:xfrm>
                <a:custGeom>
                  <a:avLst/>
                  <a:gdLst>
                    <a:gd name="T0" fmla="*/ 0 w 40"/>
                    <a:gd name="T1" fmla="*/ 3 h 30"/>
                    <a:gd name="T2" fmla="*/ 3 w 40"/>
                    <a:gd name="T3" fmla="*/ 1 h 30"/>
                    <a:gd name="T4" fmla="*/ 7 w 40"/>
                    <a:gd name="T5" fmla="*/ 0 h 30"/>
                    <a:gd name="T6" fmla="*/ 10 w 40"/>
                    <a:gd name="T7" fmla="*/ 0 h 30"/>
                    <a:gd name="T8" fmla="*/ 14 w 40"/>
                    <a:gd name="T9" fmla="*/ 2 h 30"/>
                    <a:gd name="T10" fmla="*/ 18 w 40"/>
                    <a:gd name="T11" fmla="*/ 6 h 30"/>
                    <a:gd name="T12" fmla="*/ 23 w 40"/>
                    <a:gd name="T13" fmla="*/ 11 h 30"/>
                    <a:gd name="T14" fmla="*/ 27 w 40"/>
                    <a:gd name="T15" fmla="*/ 17 h 30"/>
                    <a:gd name="T16" fmla="*/ 31 w 40"/>
                    <a:gd name="T17" fmla="*/ 21 h 30"/>
                    <a:gd name="T18" fmla="*/ 31 w 40"/>
                    <a:gd name="T19" fmla="*/ 21 h 30"/>
                    <a:gd name="T20" fmla="*/ 32 w 40"/>
                    <a:gd name="T21" fmla="*/ 22 h 30"/>
                    <a:gd name="T22" fmla="*/ 34 w 40"/>
                    <a:gd name="T23" fmla="*/ 22 h 30"/>
                    <a:gd name="T24" fmla="*/ 36 w 40"/>
                    <a:gd name="T25" fmla="*/ 22 h 30"/>
                    <a:gd name="T26" fmla="*/ 38 w 40"/>
                    <a:gd name="T27" fmla="*/ 22 h 30"/>
                    <a:gd name="T28" fmla="*/ 40 w 40"/>
                    <a:gd name="T29" fmla="*/ 30 h 30"/>
                    <a:gd name="T30" fmla="*/ 36 w 40"/>
                    <a:gd name="T31" fmla="*/ 30 h 30"/>
                    <a:gd name="T32" fmla="*/ 32 w 40"/>
                    <a:gd name="T33" fmla="*/ 30 h 30"/>
                    <a:gd name="T34" fmla="*/ 29 w 40"/>
                    <a:gd name="T35" fmla="*/ 29 h 30"/>
                    <a:gd name="T36" fmla="*/ 27 w 40"/>
                    <a:gd name="T37" fmla="*/ 28 h 30"/>
                    <a:gd name="T38" fmla="*/ 25 w 40"/>
                    <a:gd name="T39" fmla="*/ 27 h 30"/>
                    <a:gd name="T40" fmla="*/ 21 w 40"/>
                    <a:gd name="T41" fmla="*/ 22 h 30"/>
                    <a:gd name="T42" fmla="*/ 16 w 40"/>
                    <a:gd name="T43" fmla="*/ 16 h 30"/>
                    <a:gd name="T44" fmla="*/ 13 w 40"/>
                    <a:gd name="T45" fmla="*/ 12 h 30"/>
                    <a:gd name="T46" fmla="*/ 9 w 40"/>
                    <a:gd name="T47" fmla="*/ 8 h 30"/>
                    <a:gd name="T48" fmla="*/ 8 w 40"/>
                    <a:gd name="T49" fmla="*/ 8 h 30"/>
                    <a:gd name="T50" fmla="*/ 7 w 40"/>
                    <a:gd name="T51" fmla="*/ 8 h 30"/>
                    <a:gd name="T52" fmla="*/ 6 w 40"/>
                    <a:gd name="T53" fmla="*/ 8 h 30"/>
                    <a:gd name="T54" fmla="*/ 4 w 40"/>
                    <a:gd name="T55" fmla="*/ 10 h 30"/>
                    <a:gd name="T56" fmla="*/ 0 w 40"/>
                    <a:gd name="T57" fmla="*/ 3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40"/>
                    <a:gd name="T88" fmla="*/ 0 h 30"/>
                    <a:gd name="T89" fmla="*/ 40 w 40"/>
                    <a:gd name="T90" fmla="*/ 30 h 3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40" h="30">
                      <a:moveTo>
                        <a:pt x="0" y="3"/>
                      </a:moveTo>
                      <a:lnTo>
                        <a:pt x="3" y="1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4" y="2"/>
                      </a:lnTo>
                      <a:lnTo>
                        <a:pt x="18" y="6"/>
                      </a:lnTo>
                      <a:lnTo>
                        <a:pt x="23" y="11"/>
                      </a:lnTo>
                      <a:lnTo>
                        <a:pt x="27" y="17"/>
                      </a:lnTo>
                      <a:lnTo>
                        <a:pt x="31" y="21"/>
                      </a:lnTo>
                      <a:lnTo>
                        <a:pt x="32" y="22"/>
                      </a:lnTo>
                      <a:lnTo>
                        <a:pt x="34" y="22"/>
                      </a:lnTo>
                      <a:lnTo>
                        <a:pt x="36" y="22"/>
                      </a:lnTo>
                      <a:lnTo>
                        <a:pt x="38" y="22"/>
                      </a:lnTo>
                      <a:lnTo>
                        <a:pt x="40" y="30"/>
                      </a:lnTo>
                      <a:lnTo>
                        <a:pt x="36" y="30"/>
                      </a:lnTo>
                      <a:lnTo>
                        <a:pt x="32" y="30"/>
                      </a:lnTo>
                      <a:lnTo>
                        <a:pt x="29" y="29"/>
                      </a:lnTo>
                      <a:lnTo>
                        <a:pt x="27" y="28"/>
                      </a:lnTo>
                      <a:lnTo>
                        <a:pt x="25" y="27"/>
                      </a:lnTo>
                      <a:lnTo>
                        <a:pt x="21" y="22"/>
                      </a:lnTo>
                      <a:lnTo>
                        <a:pt x="16" y="16"/>
                      </a:lnTo>
                      <a:lnTo>
                        <a:pt x="13" y="12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7" y="8"/>
                      </a:lnTo>
                      <a:lnTo>
                        <a:pt x="6" y="8"/>
                      </a:lnTo>
                      <a:lnTo>
                        <a:pt x="4" y="1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78" name="Freeform 5"/>
                <p:cNvSpPr>
                  <a:spLocks/>
                </p:cNvSpPr>
                <p:nvPr/>
              </p:nvSpPr>
              <p:spPr bwMode="auto">
                <a:xfrm>
                  <a:off x="2274" y="1934"/>
                  <a:ext cx="6" cy="7"/>
                </a:xfrm>
                <a:custGeom>
                  <a:avLst/>
                  <a:gdLst>
                    <a:gd name="T0" fmla="*/ 0 w 6"/>
                    <a:gd name="T1" fmla="*/ 0 h 7"/>
                    <a:gd name="T2" fmla="*/ 1 w 6"/>
                    <a:gd name="T3" fmla="*/ 0 h 7"/>
                    <a:gd name="T4" fmla="*/ 5 w 6"/>
                    <a:gd name="T5" fmla="*/ 7 h 7"/>
                    <a:gd name="T6" fmla="*/ 6 w 6"/>
                    <a:gd name="T7" fmla="*/ 6 h 7"/>
                    <a:gd name="T8" fmla="*/ 0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5" y="7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79" name="Freeform 6"/>
                <p:cNvSpPr>
                  <a:spLocks/>
                </p:cNvSpPr>
                <p:nvPr/>
              </p:nvSpPr>
              <p:spPr bwMode="auto">
                <a:xfrm>
                  <a:off x="2313" y="1942"/>
                  <a:ext cx="41" cy="19"/>
                </a:xfrm>
                <a:custGeom>
                  <a:avLst/>
                  <a:gdLst>
                    <a:gd name="T0" fmla="*/ 0 w 41"/>
                    <a:gd name="T1" fmla="*/ 11 h 19"/>
                    <a:gd name="T2" fmla="*/ 9 w 41"/>
                    <a:gd name="T3" fmla="*/ 9 h 19"/>
                    <a:gd name="T4" fmla="*/ 19 w 41"/>
                    <a:gd name="T5" fmla="*/ 7 h 19"/>
                    <a:gd name="T6" fmla="*/ 24 w 41"/>
                    <a:gd name="T7" fmla="*/ 6 h 19"/>
                    <a:gd name="T8" fmla="*/ 28 w 41"/>
                    <a:gd name="T9" fmla="*/ 4 h 19"/>
                    <a:gd name="T10" fmla="*/ 30 w 41"/>
                    <a:gd name="T11" fmla="*/ 3 h 19"/>
                    <a:gd name="T12" fmla="*/ 32 w 41"/>
                    <a:gd name="T13" fmla="*/ 2 h 19"/>
                    <a:gd name="T14" fmla="*/ 34 w 41"/>
                    <a:gd name="T15" fmla="*/ 1 h 19"/>
                    <a:gd name="T16" fmla="*/ 35 w 41"/>
                    <a:gd name="T17" fmla="*/ 0 h 19"/>
                    <a:gd name="T18" fmla="*/ 41 w 41"/>
                    <a:gd name="T19" fmla="*/ 6 h 19"/>
                    <a:gd name="T20" fmla="*/ 39 w 41"/>
                    <a:gd name="T21" fmla="*/ 7 h 19"/>
                    <a:gd name="T22" fmla="*/ 36 w 41"/>
                    <a:gd name="T23" fmla="*/ 9 h 19"/>
                    <a:gd name="T24" fmla="*/ 34 w 41"/>
                    <a:gd name="T25" fmla="*/ 10 h 19"/>
                    <a:gd name="T26" fmla="*/ 31 w 41"/>
                    <a:gd name="T27" fmla="*/ 11 h 19"/>
                    <a:gd name="T28" fmla="*/ 26 w 41"/>
                    <a:gd name="T29" fmla="*/ 13 h 19"/>
                    <a:gd name="T30" fmla="*/ 21 w 41"/>
                    <a:gd name="T31" fmla="*/ 15 h 19"/>
                    <a:gd name="T32" fmla="*/ 11 w 41"/>
                    <a:gd name="T33" fmla="*/ 16 h 19"/>
                    <a:gd name="T34" fmla="*/ 2 w 41"/>
                    <a:gd name="T35" fmla="*/ 19 h 19"/>
                    <a:gd name="T36" fmla="*/ 0 w 41"/>
                    <a:gd name="T37" fmla="*/ 11 h 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1"/>
                    <a:gd name="T58" fmla="*/ 0 h 19"/>
                    <a:gd name="T59" fmla="*/ 41 w 41"/>
                    <a:gd name="T60" fmla="*/ 19 h 1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1" h="19">
                      <a:moveTo>
                        <a:pt x="0" y="11"/>
                      </a:moveTo>
                      <a:lnTo>
                        <a:pt x="9" y="9"/>
                      </a:lnTo>
                      <a:lnTo>
                        <a:pt x="19" y="7"/>
                      </a:lnTo>
                      <a:lnTo>
                        <a:pt x="24" y="6"/>
                      </a:lnTo>
                      <a:lnTo>
                        <a:pt x="28" y="4"/>
                      </a:lnTo>
                      <a:lnTo>
                        <a:pt x="30" y="3"/>
                      </a:lnTo>
                      <a:lnTo>
                        <a:pt x="32" y="2"/>
                      </a:lnTo>
                      <a:lnTo>
                        <a:pt x="34" y="1"/>
                      </a:lnTo>
                      <a:lnTo>
                        <a:pt x="35" y="0"/>
                      </a:lnTo>
                      <a:lnTo>
                        <a:pt x="41" y="6"/>
                      </a:lnTo>
                      <a:lnTo>
                        <a:pt x="39" y="7"/>
                      </a:lnTo>
                      <a:lnTo>
                        <a:pt x="36" y="9"/>
                      </a:lnTo>
                      <a:lnTo>
                        <a:pt x="34" y="10"/>
                      </a:lnTo>
                      <a:lnTo>
                        <a:pt x="31" y="11"/>
                      </a:lnTo>
                      <a:lnTo>
                        <a:pt x="26" y="13"/>
                      </a:lnTo>
                      <a:lnTo>
                        <a:pt x="21" y="15"/>
                      </a:lnTo>
                      <a:lnTo>
                        <a:pt x="11" y="16"/>
                      </a:lnTo>
                      <a:lnTo>
                        <a:pt x="2" y="1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80" name="Freeform 7"/>
                <p:cNvSpPr>
                  <a:spLocks/>
                </p:cNvSpPr>
                <p:nvPr/>
              </p:nvSpPr>
              <p:spPr bwMode="auto">
                <a:xfrm>
                  <a:off x="2313" y="1953"/>
                  <a:ext cx="2" cy="8"/>
                </a:xfrm>
                <a:custGeom>
                  <a:avLst/>
                  <a:gdLst>
                    <a:gd name="T0" fmla="*/ 2 w 2"/>
                    <a:gd name="T1" fmla="*/ 8 h 8"/>
                    <a:gd name="T2" fmla="*/ 0 w 2"/>
                    <a:gd name="T3" fmla="*/ 0 h 8"/>
                    <a:gd name="T4" fmla="*/ 2 w 2"/>
                    <a:gd name="T5" fmla="*/ 8 h 8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8"/>
                    <a:gd name="T11" fmla="*/ 2 w 2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8">
                      <a:moveTo>
                        <a:pt x="2" y="8"/>
                      </a:moveTo>
                      <a:lnTo>
                        <a:pt x="0" y="0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81" name="Freeform 8"/>
                <p:cNvSpPr>
                  <a:spLocks/>
                </p:cNvSpPr>
                <p:nvPr/>
              </p:nvSpPr>
              <p:spPr bwMode="auto">
                <a:xfrm>
                  <a:off x="2348" y="1914"/>
                  <a:ext cx="27" cy="33"/>
                </a:xfrm>
                <a:custGeom>
                  <a:avLst/>
                  <a:gdLst>
                    <a:gd name="T0" fmla="*/ 0 w 27"/>
                    <a:gd name="T1" fmla="*/ 29 h 33"/>
                    <a:gd name="T2" fmla="*/ 1 w 27"/>
                    <a:gd name="T3" fmla="*/ 26 h 33"/>
                    <a:gd name="T4" fmla="*/ 3 w 27"/>
                    <a:gd name="T5" fmla="*/ 22 h 33"/>
                    <a:gd name="T6" fmla="*/ 8 w 27"/>
                    <a:gd name="T7" fmla="*/ 11 h 33"/>
                    <a:gd name="T8" fmla="*/ 12 w 27"/>
                    <a:gd name="T9" fmla="*/ 5 h 33"/>
                    <a:gd name="T10" fmla="*/ 16 w 27"/>
                    <a:gd name="T11" fmla="*/ 1 h 33"/>
                    <a:gd name="T12" fmla="*/ 19 w 27"/>
                    <a:gd name="T13" fmla="*/ 0 h 33"/>
                    <a:gd name="T14" fmla="*/ 23 w 27"/>
                    <a:gd name="T15" fmla="*/ 1 h 33"/>
                    <a:gd name="T16" fmla="*/ 26 w 27"/>
                    <a:gd name="T17" fmla="*/ 3 h 33"/>
                    <a:gd name="T18" fmla="*/ 27 w 27"/>
                    <a:gd name="T19" fmla="*/ 6 h 33"/>
                    <a:gd name="T20" fmla="*/ 21 w 27"/>
                    <a:gd name="T21" fmla="*/ 11 h 33"/>
                    <a:gd name="T22" fmla="*/ 20 w 27"/>
                    <a:gd name="T23" fmla="*/ 9 h 33"/>
                    <a:gd name="T24" fmla="*/ 19 w 27"/>
                    <a:gd name="T25" fmla="*/ 8 h 33"/>
                    <a:gd name="T26" fmla="*/ 19 w 27"/>
                    <a:gd name="T27" fmla="*/ 8 h 33"/>
                    <a:gd name="T28" fmla="*/ 20 w 27"/>
                    <a:gd name="T29" fmla="*/ 8 h 33"/>
                    <a:gd name="T30" fmla="*/ 18 w 27"/>
                    <a:gd name="T31" fmla="*/ 10 h 33"/>
                    <a:gd name="T32" fmla="*/ 15 w 27"/>
                    <a:gd name="T33" fmla="*/ 14 h 33"/>
                    <a:gd name="T34" fmla="*/ 10 w 27"/>
                    <a:gd name="T35" fmla="*/ 25 h 33"/>
                    <a:gd name="T36" fmla="*/ 8 w 27"/>
                    <a:gd name="T37" fmla="*/ 30 h 33"/>
                    <a:gd name="T38" fmla="*/ 6 w 27"/>
                    <a:gd name="T39" fmla="*/ 33 h 33"/>
                    <a:gd name="T40" fmla="*/ 0 w 27"/>
                    <a:gd name="T41" fmla="*/ 29 h 3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7"/>
                    <a:gd name="T64" fmla="*/ 0 h 33"/>
                    <a:gd name="T65" fmla="*/ 27 w 27"/>
                    <a:gd name="T66" fmla="*/ 33 h 3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7" h="33">
                      <a:moveTo>
                        <a:pt x="0" y="29"/>
                      </a:moveTo>
                      <a:lnTo>
                        <a:pt x="1" y="26"/>
                      </a:lnTo>
                      <a:lnTo>
                        <a:pt x="3" y="22"/>
                      </a:lnTo>
                      <a:lnTo>
                        <a:pt x="8" y="11"/>
                      </a:lnTo>
                      <a:lnTo>
                        <a:pt x="12" y="5"/>
                      </a:lnTo>
                      <a:lnTo>
                        <a:pt x="16" y="1"/>
                      </a:lnTo>
                      <a:lnTo>
                        <a:pt x="19" y="0"/>
                      </a:lnTo>
                      <a:lnTo>
                        <a:pt x="23" y="1"/>
                      </a:lnTo>
                      <a:lnTo>
                        <a:pt x="26" y="3"/>
                      </a:lnTo>
                      <a:lnTo>
                        <a:pt x="27" y="6"/>
                      </a:lnTo>
                      <a:lnTo>
                        <a:pt x="21" y="11"/>
                      </a:lnTo>
                      <a:lnTo>
                        <a:pt x="20" y="9"/>
                      </a:lnTo>
                      <a:lnTo>
                        <a:pt x="19" y="8"/>
                      </a:lnTo>
                      <a:lnTo>
                        <a:pt x="20" y="8"/>
                      </a:lnTo>
                      <a:lnTo>
                        <a:pt x="18" y="10"/>
                      </a:lnTo>
                      <a:lnTo>
                        <a:pt x="15" y="14"/>
                      </a:lnTo>
                      <a:lnTo>
                        <a:pt x="10" y="25"/>
                      </a:lnTo>
                      <a:lnTo>
                        <a:pt x="8" y="30"/>
                      </a:lnTo>
                      <a:lnTo>
                        <a:pt x="6" y="33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82" name="Freeform 9"/>
                <p:cNvSpPr>
                  <a:spLocks/>
                </p:cNvSpPr>
                <p:nvPr/>
              </p:nvSpPr>
              <p:spPr bwMode="auto">
                <a:xfrm>
                  <a:off x="2348" y="1942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6 w 6"/>
                    <a:gd name="T3" fmla="*/ 5 h 6"/>
                    <a:gd name="T4" fmla="*/ 0 w 6"/>
                    <a:gd name="T5" fmla="*/ 1 h 6"/>
                    <a:gd name="T6" fmla="*/ 0 w 6"/>
                    <a:gd name="T7" fmla="*/ 0 h 6"/>
                    <a:gd name="T8" fmla="*/ 6 w 6"/>
                    <a:gd name="T9" fmla="*/ 6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6"/>
                    <a:gd name="T17" fmla="*/ 6 w 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6">
                      <a:moveTo>
                        <a:pt x="6" y="6"/>
                      </a:moveTo>
                      <a:lnTo>
                        <a:pt x="6" y="5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83" name="Freeform 10"/>
                <p:cNvSpPr>
                  <a:spLocks/>
                </p:cNvSpPr>
                <p:nvPr/>
              </p:nvSpPr>
              <p:spPr bwMode="auto">
                <a:xfrm>
                  <a:off x="2368" y="1921"/>
                  <a:ext cx="14" cy="27"/>
                </a:xfrm>
                <a:custGeom>
                  <a:avLst/>
                  <a:gdLst>
                    <a:gd name="T0" fmla="*/ 8 w 14"/>
                    <a:gd name="T1" fmla="*/ 0 h 27"/>
                    <a:gd name="T2" fmla="*/ 9 w 14"/>
                    <a:gd name="T3" fmla="*/ 3 h 27"/>
                    <a:gd name="T4" fmla="*/ 10 w 14"/>
                    <a:gd name="T5" fmla="*/ 7 h 27"/>
                    <a:gd name="T6" fmla="*/ 10 w 14"/>
                    <a:gd name="T7" fmla="*/ 14 h 27"/>
                    <a:gd name="T8" fmla="*/ 10 w 14"/>
                    <a:gd name="T9" fmla="*/ 16 h 27"/>
                    <a:gd name="T10" fmla="*/ 10 w 14"/>
                    <a:gd name="T11" fmla="*/ 17 h 27"/>
                    <a:gd name="T12" fmla="*/ 11 w 14"/>
                    <a:gd name="T13" fmla="*/ 19 h 27"/>
                    <a:gd name="T14" fmla="*/ 14 w 14"/>
                    <a:gd name="T15" fmla="*/ 20 h 27"/>
                    <a:gd name="T16" fmla="*/ 10 w 14"/>
                    <a:gd name="T17" fmla="*/ 27 h 27"/>
                    <a:gd name="T18" fmla="*/ 6 w 14"/>
                    <a:gd name="T19" fmla="*/ 25 h 27"/>
                    <a:gd name="T20" fmla="*/ 3 w 14"/>
                    <a:gd name="T21" fmla="*/ 21 h 27"/>
                    <a:gd name="T22" fmla="*/ 2 w 14"/>
                    <a:gd name="T23" fmla="*/ 17 h 27"/>
                    <a:gd name="T24" fmla="*/ 2 w 14"/>
                    <a:gd name="T25" fmla="*/ 14 h 27"/>
                    <a:gd name="T26" fmla="*/ 2 w 14"/>
                    <a:gd name="T27" fmla="*/ 8 h 27"/>
                    <a:gd name="T28" fmla="*/ 1 w 14"/>
                    <a:gd name="T29" fmla="*/ 5 h 27"/>
                    <a:gd name="T30" fmla="*/ 0 w 14"/>
                    <a:gd name="T31" fmla="*/ 3 h 27"/>
                    <a:gd name="T32" fmla="*/ 8 w 14"/>
                    <a:gd name="T33" fmla="*/ 0 h 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27"/>
                    <a:gd name="T53" fmla="*/ 14 w 14"/>
                    <a:gd name="T54" fmla="*/ 27 h 2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27">
                      <a:moveTo>
                        <a:pt x="8" y="0"/>
                      </a:moveTo>
                      <a:lnTo>
                        <a:pt x="9" y="3"/>
                      </a:lnTo>
                      <a:lnTo>
                        <a:pt x="10" y="7"/>
                      </a:lnTo>
                      <a:lnTo>
                        <a:pt x="10" y="14"/>
                      </a:lnTo>
                      <a:lnTo>
                        <a:pt x="10" y="16"/>
                      </a:lnTo>
                      <a:lnTo>
                        <a:pt x="10" y="17"/>
                      </a:lnTo>
                      <a:lnTo>
                        <a:pt x="11" y="19"/>
                      </a:lnTo>
                      <a:lnTo>
                        <a:pt x="14" y="20"/>
                      </a:lnTo>
                      <a:lnTo>
                        <a:pt x="10" y="27"/>
                      </a:lnTo>
                      <a:lnTo>
                        <a:pt x="6" y="25"/>
                      </a:lnTo>
                      <a:lnTo>
                        <a:pt x="3" y="21"/>
                      </a:lnTo>
                      <a:lnTo>
                        <a:pt x="2" y="17"/>
                      </a:lnTo>
                      <a:lnTo>
                        <a:pt x="2" y="14"/>
                      </a:lnTo>
                      <a:lnTo>
                        <a:pt x="2" y="8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84" name="Freeform 11"/>
                <p:cNvSpPr>
                  <a:spLocks/>
                </p:cNvSpPr>
                <p:nvPr/>
              </p:nvSpPr>
              <p:spPr bwMode="auto">
                <a:xfrm>
                  <a:off x="2368" y="1920"/>
                  <a:ext cx="8" cy="5"/>
                </a:xfrm>
                <a:custGeom>
                  <a:avLst/>
                  <a:gdLst>
                    <a:gd name="T0" fmla="*/ 7 w 8"/>
                    <a:gd name="T1" fmla="*/ 0 h 5"/>
                    <a:gd name="T2" fmla="*/ 8 w 8"/>
                    <a:gd name="T3" fmla="*/ 1 h 5"/>
                    <a:gd name="T4" fmla="*/ 0 w 8"/>
                    <a:gd name="T5" fmla="*/ 4 h 5"/>
                    <a:gd name="T6" fmla="*/ 1 w 8"/>
                    <a:gd name="T7" fmla="*/ 5 h 5"/>
                    <a:gd name="T8" fmla="*/ 7 w 8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5"/>
                    <a:gd name="T17" fmla="*/ 8 w 8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5">
                      <a:moveTo>
                        <a:pt x="7" y="0"/>
                      </a:moveTo>
                      <a:lnTo>
                        <a:pt x="8" y="1"/>
                      </a:lnTo>
                      <a:lnTo>
                        <a:pt x="0" y="4"/>
                      </a:lnTo>
                      <a:lnTo>
                        <a:pt x="1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85" name="Freeform 12"/>
                <p:cNvSpPr>
                  <a:spLocks/>
                </p:cNvSpPr>
                <p:nvPr/>
              </p:nvSpPr>
              <p:spPr bwMode="auto">
                <a:xfrm>
                  <a:off x="2379" y="1937"/>
                  <a:ext cx="29" cy="13"/>
                </a:xfrm>
                <a:custGeom>
                  <a:avLst/>
                  <a:gdLst>
                    <a:gd name="T0" fmla="*/ 2 w 29"/>
                    <a:gd name="T1" fmla="*/ 4 h 13"/>
                    <a:gd name="T2" fmla="*/ 5 w 29"/>
                    <a:gd name="T3" fmla="*/ 5 h 13"/>
                    <a:gd name="T4" fmla="*/ 8 w 29"/>
                    <a:gd name="T5" fmla="*/ 5 h 13"/>
                    <a:gd name="T6" fmla="*/ 10 w 29"/>
                    <a:gd name="T7" fmla="*/ 5 h 13"/>
                    <a:gd name="T8" fmla="*/ 14 w 29"/>
                    <a:gd name="T9" fmla="*/ 4 h 13"/>
                    <a:gd name="T10" fmla="*/ 20 w 29"/>
                    <a:gd name="T11" fmla="*/ 2 h 13"/>
                    <a:gd name="T12" fmla="*/ 24 w 29"/>
                    <a:gd name="T13" fmla="*/ 1 h 13"/>
                    <a:gd name="T14" fmla="*/ 28 w 29"/>
                    <a:gd name="T15" fmla="*/ 0 h 13"/>
                    <a:gd name="T16" fmla="*/ 29 w 29"/>
                    <a:gd name="T17" fmla="*/ 8 h 13"/>
                    <a:gd name="T18" fmla="*/ 25 w 29"/>
                    <a:gd name="T19" fmla="*/ 9 h 13"/>
                    <a:gd name="T20" fmla="*/ 22 w 29"/>
                    <a:gd name="T21" fmla="*/ 10 h 13"/>
                    <a:gd name="T22" fmla="*/ 16 w 29"/>
                    <a:gd name="T23" fmla="*/ 12 h 13"/>
                    <a:gd name="T24" fmla="*/ 12 w 29"/>
                    <a:gd name="T25" fmla="*/ 12 h 13"/>
                    <a:gd name="T26" fmla="*/ 8 w 29"/>
                    <a:gd name="T27" fmla="*/ 13 h 13"/>
                    <a:gd name="T28" fmla="*/ 3 w 29"/>
                    <a:gd name="T29" fmla="*/ 13 h 13"/>
                    <a:gd name="T30" fmla="*/ 0 w 29"/>
                    <a:gd name="T31" fmla="*/ 12 h 13"/>
                    <a:gd name="T32" fmla="*/ 2 w 29"/>
                    <a:gd name="T33" fmla="*/ 4 h 1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13"/>
                    <a:gd name="T53" fmla="*/ 29 w 29"/>
                    <a:gd name="T54" fmla="*/ 13 h 1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13">
                      <a:moveTo>
                        <a:pt x="2" y="4"/>
                      </a:moveTo>
                      <a:lnTo>
                        <a:pt x="5" y="5"/>
                      </a:lnTo>
                      <a:lnTo>
                        <a:pt x="8" y="5"/>
                      </a:lnTo>
                      <a:lnTo>
                        <a:pt x="10" y="5"/>
                      </a:lnTo>
                      <a:lnTo>
                        <a:pt x="14" y="4"/>
                      </a:lnTo>
                      <a:lnTo>
                        <a:pt x="20" y="2"/>
                      </a:lnTo>
                      <a:lnTo>
                        <a:pt x="24" y="1"/>
                      </a:lnTo>
                      <a:lnTo>
                        <a:pt x="28" y="0"/>
                      </a:lnTo>
                      <a:lnTo>
                        <a:pt x="29" y="8"/>
                      </a:lnTo>
                      <a:lnTo>
                        <a:pt x="25" y="9"/>
                      </a:lnTo>
                      <a:lnTo>
                        <a:pt x="22" y="10"/>
                      </a:lnTo>
                      <a:lnTo>
                        <a:pt x="16" y="12"/>
                      </a:lnTo>
                      <a:lnTo>
                        <a:pt x="12" y="12"/>
                      </a:lnTo>
                      <a:lnTo>
                        <a:pt x="8" y="13"/>
                      </a:lnTo>
                      <a:lnTo>
                        <a:pt x="3" y="13"/>
                      </a:lnTo>
                      <a:lnTo>
                        <a:pt x="0" y="12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86" name="Freeform 13"/>
                <p:cNvSpPr>
                  <a:spLocks/>
                </p:cNvSpPr>
                <p:nvPr/>
              </p:nvSpPr>
              <p:spPr bwMode="auto">
                <a:xfrm>
                  <a:off x="2378" y="1941"/>
                  <a:ext cx="4" cy="8"/>
                </a:xfrm>
                <a:custGeom>
                  <a:avLst/>
                  <a:gdLst>
                    <a:gd name="T0" fmla="*/ 0 w 4"/>
                    <a:gd name="T1" fmla="*/ 7 h 8"/>
                    <a:gd name="T2" fmla="*/ 1 w 4"/>
                    <a:gd name="T3" fmla="*/ 8 h 8"/>
                    <a:gd name="T4" fmla="*/ 3 w 4"/>
                    <a:gd name="T5" fmla="*/ 0 h 8"/>
                    <a:gd name="T6" fmla="*/ 4 w 4"/>
                    <a:gd name="T7" fmla="*/ 0 h 8"/>
                    <a:gd name="T8" fmla="*/ 0 w 4"/>
                    <a:gd name="T9" fmla="*/ 7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8"/>
                    <a:gd name="T17" fmla="*/ 4 w 4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8">
                      <a:moveTo>
                        <a:pt x="0" y="7"/>
                      </a:moveTo>
                      <a:lnTo>
                        <a:pt x="1" y="8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87" name="Freeform 14"/>
                <p:cNvSpPr>
                  <a:spLocks/>
                </p:cNvSpPr>
                <p:nvPr/>
              </p:nvSpPr>
              <p:spPr bwMode="auto">
                <a:xfrm>
                  <a:off x="2407" y="1937"/>
                  <a:ext cx="36" cy="17"/>
                </a:xfrm>
                <a:custGeom>
                  <a:avLst/>
                  <a:gdLst>
                    <a:gd name="T0" fmla="*/ 0 w 36"/>
                    <a:gd name="T1" fmla="*/ 0 h 17"/>
                    <a:gd name="T2" fmla="*/ 5 w 36"/>
                    <a:gd name="T3" fmla="*/ 0 h 17"/>
                    <a:gd name="T4" fmla="*/ 10 w 36"/>
                    <a:gd name="T5" fmla="*/ 2 h 17"/>
                    <a:gd name="T6" fmla="*/ 15 w 36"/>
                    <a:gd name="T7" fmla="*/ 3 h 17"/>
                    <a:gd name="T8" fmla="*/ 19 w 36"/>
                    <a:gd name="T9" fmla="*/ 4 h 17"/>
                    <a:gd name="T10" fmla="*/ 28 w 36"/>
                    <a:gd name="T11" fmla="*/ 8 h 17"/>
                    <a:gd name="T12" fmla="*/ 32 w 36"/>
                    <a:gd name="T13" fmla="*/ 8 h 17"/>
                    <a:gd name="T14" fmla="*/ 36 w 36"/>
                    <a:gd name="T15" fmla="*/ 9 h 17"/>
                    <a:gd name="T16" fmla="*/ 36 w 36"/>
                    <a:gd name="T17" fmla="*/ 17 h 17"/>
                    <a:gd name="T18" fmla="*/ 31 w 36"/>
                    <a:gd name="T19" fmla="*/ 16 h 17"/>
                    <a:gd name="T20" fmla="*/ 26 w 36"/>
                    <a:gd name="T21" fmla="*/ 15 h 17"/>
                    <a:gd name="T22" fmla="*/ 17 w 36"/>
                    <a:gd name="T23" fmla="*/ 12 h 17"/>
                    <a:gd name="T24" fmla="*/ 12 w 36"/>
                    <a:gd name="T25" fmla="*/ 10 h 17"/>
                    <a:gd name="T26" fmla="*/ 8 w 36"/>
                    <a:gd name="T27" fmla="*/ 9 h 17"/>
                    <a:gd name="T28" fmla="*/ 4 w 36"/>
                    <a:gd name="T29" fmla="*/ 8 h 17"/>
                    <a:gd name="T30" fmla="*/ 0 w 36"/>
                    <a:gd name="T31" fmla="*/ 8 h 17"/>
                    <a:gd name="T32" fmla="*/ 0 w 36"/>
                    <a:gd name="T33" fmla="*/ 0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6"/>
                    <a:gd name="T52" fmla="*/ 0 h 17"/>
                    <a:gd name="T53" fmla="*/ 36 w 36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6" h="17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2"/>
                      </a:lnTo>
                      <a:lnTo>
                        <a:pt x="15" y="3"/>
                      </a:lnTo>
                      <a:lnTo>
                        <a:pt x="19" y="4"/>
                      </a:lnTo>
                      <a:lnTo>
                        <a:pt x="28" y="8"/>
                      </a:lnTo>
                      <a:lnTo>
                        <a:pt x="32" y="8"/>
                      </a:lnTo>
                      <a:lnTo>
                        <a:pt x="36" y="9"/>
                      </a:lnTo>
                      <a:lnTo>
                        <a:pt x="36" y="17"/>
                      </a:lnTo>
                      <a:lnTo>
                        <a:pt x="31" y="16"/>
                      </a:lnTo>
                      <a:lnTo>
                        <a:pt x="26" y="15"/>
                      </a:lnTo>
                      <a:lnTo>
                        <a:pt x="17" y="12"/>
                      </a:lnTo>
                      <a:lnTo>
                        <a:pt x="12" y="10"/>
                      </a:lnTo>
                      <a:lnTo>
                        <a:pt x="8" y="9"/>
                      </a:lnTo>
                      <a:lnTo>
                        <a:pt x="4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88" name="Freeform 15"/>
                <p:cNvSpPr>
                  <a:spLocks/>
                </p:cNvSpPr>
                <p:nvPr/>
              </p:nvSpPr>
              <p:spPr bwMode="auto">
                <a:xfrm>
                  <a:off x="2407" y="1937"/>
                  <a:ext cx="1" cy="8"/>
                </a:xfrm>
                <a:custGeom>
                  <a:avLst/>
                  <a:gdLst>
                    <a:gd name="T0" fmla="*/ 0 w 1"/>
                    <a:gd name="T1" fmla="*/ 0 h 8"/>
                    <a:gd name="T2" fmla="*/ 0 w 1"/>
                    <a:gd name="T3" fmla="*/ 8 h 8"/>
                    <a:gd name="T4" fmla="*/ 1 w 1"/>
                    <a:gd name="T5" fmla="*/ 8 h 8"/>
                    <a:gd name="T6" fmla="*/ 0 w 1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89" name="Freeform 16"/>
                <p:cNvSpPr>
                  <a:spLocks/>
                </p:cNvSpPr>
                <p:nvPr/>
              </p:nvSpPr>
              <p:spPr bwMode="auto">
                <a:xfrm>
                  <a:off x="2443" y="1937"/>
                  <a:ext cx="41" cy="17"/>
                </a:xfrm>
                <a:custGeom>
                  <a:avLst/>
                  <a:gdLst>
                    <a:gd name="T0" fmla="*/ 0 w 41"/>
                    <a:gd name="T1" fmla="*/ 9 h 17"/>
                    <a:gd name="T2" fmla="*/ 5 w 41"/>
                    <a:gd name="T3" fmla="*/ 8 h 17"/>
                    <a:gd name="T4" fmla="*/ 9 w 41"/>
                    <a:gd name="T5" fmla="*/ 8 h 17"/>
                    <a:gd name="T6" fmla="*/ 20 w 41"/>
                    <a:gd name="T7" fmla="*/ 5 h 17"/>
                    <a:gd name="T8" fmla="*/ 30 w 41"/>
                    <a:gd name="T9" fmla="*/ 2 h 17"/>
                    <a:gd name="T10" fmla="*/ 36 w 41"/>
                    <a:gd name="T11" fmla="*/ 1 h 17"/>
                    <a:gd name="T12" fmla="*/ 41 w 41"/>
                    <a:gd name="T13" fmla="*/ 0 h 17"/>
                    <a:gd name="T14" fmla="*/ 41 w 41"/>
                    <a:gd name="T15" fmla="*/ 8 h 17"/>
                    <a:gd name="T16" fmla="*/ 37 w 41"/>
                    <a:gd name="T17" fmla="*/ 9 h 17"/>
                    <a:gd name="T18" fmla="*/ 32 w 41"/>
                    <a:gd name="T19" fmla="*/ 10 h 17"/>
                    <a:gd name="T20" fmla="*/ 22 w 41"/>
                    <a:gd name="T21" fmla="*/ 13 h 17"/>
                    <a:gd name="T22" fmla="*/ 11 w 41"/>
                    <a:gd name="T23" fmla="*/ 16 h 17"/>
                    <a:gd name="T24" fmla="*/ 6 w 41"/>
                    <a:gd name="T25" fmla="*/ 16 h 17"/>
                    <a:gd name="T26" fmla="*/ 0 w 41"/>
                    <a:gd name="T27" fmla="*/ 17 h 17"/>
                    <a:gd name="T28" fmla="*/ 0 w 41"/>
                    <a:gd name="T29" fmla="*/ 9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1"/>
                    <a:gd name="T46" fmla="*/ 0 h 17"/>
                    <a:gd name="T47" fmla="*/ 41 w 41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1" h="17">
                      <a:moveTo>
                        <a:pt x="0" y="9"/>
                      </a:moveTo>
                      <a:lnTo>
                        <a:pt x="5" y="8"/>
                      </a:lnTo>
                      <a:lnTo>
                        <a:pt x="9" y="8"/>
                      </a:lnTo>
                      <a:lnTo>
                        <a:pt x="20" y="5"/>
                      </a:lnTo>
                      <a:lnTo>
                        <a:pt x="30" y="2"/>
                      </a:lnTo>
                      <a:lnTo>
                        <a:pt x="36" y="1"/>
                      </a:lnTo>
                      <a:lnTo>
                        <a:pt x="41" y="0"/>
                      </a:lnTo>
                      <a:lnTo>
                        <a:pt x="41" y="8"/>
                      </a:lnTo>
                      <a:lnTo>
                        <a:pt x="37" y="9"/>
                      </a:lnTo>
                      <a:lnTo>
                        <a:pt x="32" y="10"/>
                      </a:lnTo>
                      <a:lnTo>
                        <a:pt x="22" y="13"/>
                      </a:lnTo>
                      <a:lnTo>
                        <a:pt x="11" y="16"/>
                      </a:lnTo>
                      <a:lnTo>
                        <a:pt x="6" y="16"/>
                      </a:lnTo>
                      <a:lnTo>
                        <a:pt x="0" y="17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90" name="Freeform 17"/>
                <p:cNvSpPr>
                  <a:spLocks/>
                </p:cNvSpPr>
                <p:nvPr/>
              </p:nvSpPr>
              <p:spPr bwMode="auto">
                <a:xfrm>
                  <a:off x="2484" y="1937"/>
                  <a:ext cx="20" cy="13"/>
                </a:xfrm>
                <a:custGeom>
                  <a:avLst/>
                  <a:gdLst>
                    <a:gd name="T0" fmla="*/ 0 w 20"/>
                    <a:gd name="T1" fmla="*/ 0 h 13"/>
                    <a:gd name="T2" fmla="*/ 5 w 20"/>
                    <a:gd name="T3" fmla="*/ 0 h 13"/>
                    <a:gd name="T4" fmla="*/ 11 w 20"/>
                    <a:gd name="T5" fmla="*/ 1 h 13"/>
                    <a:gd name="T6" fmla="*/ 14 w 20"/>
                    <a:gd name="T7" fmla="*/ 3 h 13"/>
                    <a:gd name="T8" fmla="*/ 17 w 20"/>
                    <a:gd name="T9" fmla="*/ 5 h 13"/>
                    <a:gd name="T10" fmla="*/ 19 w 20"/>
                    <a:gd name="T11" fmla="*/ 8 h 13"/>
                    <a:gd name="T12" fmla="*/ 20 w 20"/>
                    <a:gd name="T13" fmla="*/ 11 h 13"/>
                    <a:gd name="T14" fmla="*/ 12 w 20"/>
                    <a:gd name="T15" fmla="*/ 13 h 13"/>
                    <a:gd name="T16" fmla="*/ 12 w 20"/>
                    <a:gd name="T17" fmla="*/ 11 h 13"/>
                    <a:gd name="T18" fmla="*/ 11 w 20"/>
                    <a:gd name="T19" fmla="*/ 10 h 13"/>
                    <a:gd name="T20" fmla="*/ 10 w 20"/>
                    <a:gd name="T21" fmla="*/ 9 h 13"/>
                    <a:gd name="T22" fmla="*/ 9 w 20"/>
                    <a:gd name="T23" fmla="*/ 9 h 13"/>
                    <a:gd name="T24" fmla="*/ 4 w 20"/>
                    <a:gd name="T25" fmla="*/ 8 h 13"/>
                    <a:gd name="T26" fmla="*/ 0 w 20"/>
                    <a:gd name="T27" fmla="*/ 8 h 13"/>
                    <a:gd name="T28" fmla="*/ 0 w 20"/>
                    <a:gd name="T29" fmla="*/ 0 h 1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0"/>
                    <a:gd name="T46" fmla="*/ 0 h 13"/>
                    <a:gd name="T47" fmla="*/ 20 w 20"/>
                    <a:gd name="T48" fmla="*/ 13 h 1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0" h="13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1" y="1"/>
                      </a:lnTo>
                      <a:lnTo>
                        <a:pt x="14" y="3"/>
                      </a:lnTo>
                      <a:lnTo>
                        <a:pt x="17" y="5"/>
                      </a:lnTo>
                      <a:lnTo>
                        <a:pt x="19" y="8"/>
                      </a:lnTo>
                      <a:lnTo>
                        <a:pt x="20" y="11"/>
                      </a:lnTo>
                      <a:lnTo>
                        <a:pt x="12" y="13"/>
                      </a:lnTo>
                      <a:lnTo>
                        <a:pt x="12" y="11"/>
                      </a:lnTo>
                      <a:lnTo>
                        <a:pt x="11" y="10"/>
                      </a:lnTo>
                      <a:lnTo>
                        <a:pt x="10" y="9"/>
                      </a:lnTo>
                      <a:lnTo>
                        <a:pt x="9" y="9"/>
                      </a:lnTo>
                      <a:lnTo>
                        <a:pt x="4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91" name="Freeform 18"/>
                <p:cNvSpPr>
                  <a:spLocks/>
                </p:cNvSpPr>
                <p:nvPr/>
              </p:nvSpPr>
              <p:spPr bwMode="auto">
                <a:xfrm>
                  <a:off x="2485" y="1949"/>
                  <a:ext cx="19" cy="21"/>
                </a:xfrm>
                <a:custGeom>
                  <a:avLst/>
                  <a:gdLst>
                    <a:gd name="T0" fmla="*/ 19 w 19"/>
                    <a:gd name="T1" fmla="*/ 0 h 21"/>
                    <a:gd name="T2" fmla="*/ 19 w 19"/>
                    <a:gd name="T3" fmla="*/ 2 h 21"/>
                    <a:gd name="T4" fmla="*/ 19 w 19"/>
                    <a:gd name="T5" fmla="*/ 4 h 21"/>
                    <a:gd name="T6" fmla="*/ 17 w 19"/>
                    <a:gd name="T7" fmla="*/ 6 h 21"/>
                    <a:gd name="T8" fmla="*/ 16 w 19"/>
                    <a:gd name="T9" fmla="*/ 8 h 21"/>
                    <a:gd name="T10" fmla="*/ 11 w 19"/>
                    <a:gd name="T11" fmla="*/ 12 h 21"/>
                    <a:gd name="T12" fmla="*/ 9 w 19"/>
                    <a:gd name="T13" fmla="*/ 14 h 21"/>
                    <a:gd name="T14" fmla="*/ 8 w 19"/>
                    <a:gd name="T15" fmla="*/ 16 h 21"/>
                    <a:gd name="T16" fmla="*/ 8 w 19"/>
                    <a:gd name="T17" fmla="*/ 16 h 21"/>
                    <a:gd name="T18" fmla="*/ 8 w 19"/>
                    <a:gd name="T19" fmla="*/ 17 h 21"/>
                    <a:gd name="T20" fmla="*/ 8 w 19"/>
                    <a:gd name="T21" fmla="*/ 18 h 21"/>
                    <a:gd name="T22" fmla="*/ 8 w 19"/>
                    <a:gd name="T23" fmla="*/ 20 h 21"/>
                    <a:gd name="T24" fmla="*/ 0 w 19"/>
                    <a:gd name="T25" fmla="*/ 21 h 21"/>
                    <a:gd name="T26" fmla="*/ 0 w 19"/>
                    <a:gd name="T27" fmla="*/ 19 h 21"/>
                    <a:gd name="T28" fmla="*/ 0 w 19"/>
                    <a:gd name="T29" fmla="*/ 16 h 21"/>
                    <a:gd name="T30" fmla="*/ 0 w 19"/>
                    <a:gd name="T31" fmla="*/ 14 h 21"/>
                    <a:gd name="T32" fmla="*/ 1 w 19"/>
                    <a:gd name="T33" fmla="*/ 12 h 21"/>
                    <a:gd name="T34" fmla="*/ 3 w 19"/>
                    <a:gd name="T35" fmla="*/ 9 h 21"/>
                    <a:gd name="T36" fmla="*/ 6 w 19"/>
                    <a:gd name="T37" fmla="*/ 7 h 21"/>
                    <a:gd name="T38" fmla="*/ 11 w 19"/>
                    <a:gd name="T39" fmla="*/ 2 h 21"/>
                    <a:gd name="T40" fmla="*/ 11 w 19"/>
                    <a:gd name="T41" fmla="*/ 2 h 21"/>
                    <a:gd name="T42" fmla="*/ 11 w 19"/>
                    <a:gd name="T43" fmla="*/ 1 h 21"/>
                    <a:gd name="T44" fmla="*/ 11 w 19"/>
                    <a:gd name="T45" fmla="*/ 1 h 21"/>
                    <a:gd name="T46" fmla="*/ 11 w 19"/>
                    <a:gd name="T47" fmla="*/ 0 h 21"/>
                    <a:gd name="T48" fmla="*/ 19 w 19"/>
                    <a:gd name="T49" fmla="*/ 0 h 2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9"/>
                    <a:gd name="T76" fmla="*/ 0 h 21"/>
                    <a:gd name="T77" fmla="*/ 19 w 19"/>
                    <a:gd name="T78" fmla="*/ 21 h 2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9" h="21">
                      <a:moveTo>
                        <a:pt x="19" y="0"/>
                      </a:moveTo>
                      <a:lnTo>
                        <a:pt x="19" y="2"/>
                      </a:lnTo>
                      <a:lnTo>
                        <a:pt x="19" y="4"/>
                      </a:lnTo>
                      <a:lnTo>
                        <a:pt x="17" y="6"/>
                      </a:lnTo>
                      <a:lnTo>
                        <a:pt x="16" y="8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8" y="16"/>
                      </a:lnTo>
                      <a:lnTo>
                        <a:pt x="8" y="17"/>
                      </a:lnTo>
                      <a:lnTo>
                        <a:pt x="8" y="18"/>
                      </a:lnTo>
                      <a:lnTo>
                        <a:pt x="8" y="20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1" y="12"/>
                      </a:lnTo>
                      <a:lnTo>
                        <a:pt x="3" y="9"/>
                      </a:lnTo>
                      <a:lnTo>
                        <a:pt x="6" y="7"/>
                      </a:ln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92" name="Freeform 19"/>
                <p:cNvSpPr>
                  <a:spLocks/>
                </p:cNvSpPr>
                <p:nvPr/>
              </p:nvSpPr>
              <p:spPr bwMode="auto">
                <a:xfrm>
                  <a:off x="2496" y="1948"/>
                  <a:ext cx="8" cy="2"/>
                </a:xfrm>
                <a:custGeom>
                  <a:avLst/>
                  <a:gdLst>
                    <a:gd name="T0" fmla="*/ 8 w 8"/>
                    <a:gd name="T1" fmla="*/ 0 h 2"/>
                    <a:gd name="T2" fmla="*/ 8 w 8"/>
                    <a:gd name="T3" fmla="*/ 1 h 2"/>
                    <a:gd name="T4" fmla="*/ 0 w 8"/>
                    <a:gd name="T5" fmla="*/ 1 h 2"/>
                    <a:gd name="T6" fmla="*/ 0 w 8"/>
                    <a:gd name="T7" fmla="*/ 2 h 2"/>
                    <a:gd name="T8" fmla="*/ 8 w 8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8" y="0"/>
                      </a:moveTo>
                      <a:lnTo>
                        <a:pt x="8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93" name="Freeform 20"/>
                <p:cNvSpPr>
                  <a:spLocks/>
                </p:cNvSpPr>
                <p:nvPr/>
              </p:nvSpPr>
              <p:spPr bwMode="auto">
                <a:xfrm>
                  <a:off x="2486" y="1968"/>
                  <a:ext cx="28" cy="24"/>
                </a:xfrm>
                <a:custGeom>
                  <a:avLst/>
                  <a:gdLst>
                    <a:gd name="T0" fmla="*/ 7 w 28"/>
                    <a:gd name="T1" fmla="*/ 0 h 24"/>
                    <a:gd name="T2" fmla="*/ 8 w 28"/>
                    <a:gd name="T3" fmla="*/ 2 h 24"/>
                    <a:gd name="T4" fmla="*/ 10 w 28"/>
                    <a:gd name="T5" fmla="*/ 4 h 24"/>
                    <a:gd name="T6" fmla="*/ 15 w 28"/>
                    <a:gd name="T7" fmla="*/ 8 h 24"/>
                    <a:gd name="T8" fmla="*/ 22 w 28"/>
                    <a:gd name="T9" fmla="*/ 12 h 24"/>
                    <a:gd name="T10" fmla="*/ 26 w 28"/>
                    <a:gd name="T11" fmla="*/ 15 h 24"/>
                    <a:gd name="T12" fmla="*/ 28 w 28"/>
                    <a:gd name="T13" fmla="*/ 19 h 24"/>
                    <a:gd name="T14" fmla="*/ 22 w 28"/>
                    <a:gd name="T15" fmla="*/ 24 h 24"/>
                    <a:gd name="T16" fmla="*/ 19 w 28"/>
                    <a:gd name="T17" fmla="*/ 20 h 24"/>
                    <a:gd name="T18" fmla="*/ 17 w 28"/>
                    <a:gd name="T19" fmla="*/ 19 h 24"/>
                    <a:gd name="T20" fmla="*/ 11 w 28"/>
                    <a:gd name="T21" fmla="*/ 15 h 24"/>
                    <a:gd name="T22" fmla="*/ 5 w 28"/>
                    <a:gd name="T23" fmla="*/ 10 h 24"/>
                    <a:gd name="T24" fmla="*/ 2 w 28"/>
                    <a:gd name="T25" fmla="*/ 7 h 24"/>
                    <a:gd name="T26" fmla="*/ 0 w 28"/>
                    <a:gd name="T27" fmla="*/ 3 h 24"/>
                    <a:gd name="T28" fmla="*/ 7 w 28"/>
                    <a:gd name="T29" fmla="*/ 0 h 2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8"/>
                    <a:gd name="T46" fmla="*/ 0 h 24"/>
                    <a:gd name="T47" fmla="*/ 28 w 28"/>
                    <a:gd name="T48" fmla="*/ 24 h 2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8" h="24">
                      <a:moveTo>
                        <a:pt x="7" y="0"/>
                      </a:moveTo>
                      <a:lnTo>
                        <a:pt x="8" y="2"/>
                      </a:lnTo>
                      <a:lnTo>
                        <a:pt x="10" y="4"/>
                      </a:lnTo>
                      <a:lnTo>
                        <a:pt x="15" y="8"/>
                      </a:lnTo>
                      <a:lnTo>
                        <a:pt x="22" y="12"/>
                      </a:lnTo>
                      <a:lnTo>
                        <a:pt x="26" y="15"/>
                      </a:lnTo>
                      <a:lnTo>
                        <a:pt x="28" y="19"/>
                      </a:lnTo>
                      <a:lnTo>
                        <a:pt x="22" y="24"/>
                      </a:lnTo>
                      <a:lnTo>
                        <a:pt x="19" y="20"/>
                      </a:lnTo>
                      <a:lnTo>
                        <a:pt x="17" y="19"/>
                      </a:lnTo>
                      <a:lnTo>
                        <a:pt x="11" y="15"/>
                      </a:lnTo>
                      <a:lnTo>
                        <a:pt x="5" y="10"/>
                      </a:lnTo>
                      <a:lnTo>
                        <a:pt x="2" y="7"/>
                      </a:lnTo>
                      <a:lnTo>
                        <a:pt x="0" y="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94" name="Freeform 21"/>
                <p:cNvSpPr>
                  <a:spLocks/>
                </p:cNvSpPr>
                <p:nvPr/>
              </p:nvSpPr>
              <p:spPr bwMode="auto">
                <a:xfrm>
                  <a:off x="2485" y="1968"/>
                  <a:ext cx="8" cy="3"/>
                </a:xfrm>
                <a:custGeom>
                  <a:avLst/>
                  <a:gdLst>
                    <a:gd name="T0" fmla="*/ 0 w 8"/>
                    <a:gd name="T1" fmla="*/ 2 h 3"/>
                    <a:gd name="T2" fmla="*/ 1 w 8"/>
                    <a:gd name="T3" fmla="*/ 3 h 3"/>
                    <a:gd name="T4" fmla="*/ 8 w 8"/>
                    <a:gd name="T5" fmla="*/ 0 h 3"/>
                    <a:gd name="T6" fmla="*/ 8 w 8"/>
                    <a:gd name="T7" fmla="*/ 1 h 3"/>
                    <a:gd name="T8" fmla="*/ 0 w 8"/>
                    <a:gd name="T9" fmla="*/ 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0" y="2"/>
                      </a:moveTo>
                      <a:lnTo>
                        <a:pt x="1" y="3"/>
                      </a:lnTo>
                      <a:lnTo>
                        <a:pt x="8" y="0"/>
                      </a:lnTo>
                      <a:lnTo>
                        <a:pt x="8" y="1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95" name="Freeform 22"/>
                <p:cNvSpPr>
                  <a:spLocks/>
                </p:cNvSpPr>
                <p:nvPr/>
              </p:nvSpPr>
              <p:spPr bwMode="auto">
                <a:xfrm>
                  <a:off x="2507" y="1988"/>
                  <a:ext cx="18" cy="22"/>
                </a:xfrm>
                <a:custGeom>
                  <a:avLst/>
                  <a:gdLst>
                    <a:gd name="T0" fmla="*/ 7 w 18"/>
                    <a:gd name="T1" fmla="*/ 0 h 22"/>
                    <a:gd name="T2" fmla="*/ 9 w 18"/>
                    <a:gd name="T3" fmla="*/ 3 h 22"/>
                    <a:gd name="T4" fmla="*/ 10 w 18"/>
                    <a:gd name="T5" fmla="*/ 6 h 22"/>
                    <a:gd name="T6" fmla="*/ 11 w 18"/>
                    <a:gd name="T7" fmla="*/ 11 h 22"/>
                    <a:gd name="T8" fmla="*/ 11 w 18"/>
                    <a:gd name="T9" fmla="*/ 11 h 22"/>
                    <a:gd name="T10" fmla="*/ 12 w 18"/>
                    <a:gd name="T11" fmla="*/ 12 h 22"/>
                    <a:gd name="T12" fmla="*/ 14 w 18"/>
                    <a:gd name="T13" fmla="*/ 14 h 22"/>
                    <a:gd name="T14" fmla="*/ 18 w 18"/>
                    <a:gd name="T15" fmla="*/ 15 h 22"/>
                    <a:gd name="T16" fmla="*/ 15 w 18"/>
                    <a:gd name="T17" fmla="*/ 22 h 22"/>
                    <a:gd name="T18" fmla="*/ 11 w 18"/>
                    <a:gd name="T19" fmla="*/ 21 h 22"/>
                    <a:gd name="T20" fmla="*/ 7 w 18"/>
                    <a:gd name="T21" fmla="*/ 19 h 22"/>
                    <a:gd name="T22" fmla="*/ 5 w 18"/>
                    <a:gd name="T23" fmla="*/ 17 h 22"/>
                    <a:gd name="T24" fmla="*/ 4 w 18"/>
                    <a:gd name="T25" fmla="*/ 13 h 22"/>
                    <a:gd name="T26" fmla="*/ 2 w 18"/>
                    <a:gd name="T27" fmla="*/ 8 h 22"/>
                    <a:gd name="T28" fmla="*/ 1 w 18"/>
                    <a:gd name="T29" fmla="*/ 6 h 22"/>
                    <a:gd name="T30" fmla="*/ 0 w 18"/>
                    <a:gd name="T31" fmla="*/ 3 h 22"/>
                    <a:gd name="T32" fmla="*/ 7 w 18"/>
                    <a:gd name="T33" fmla="*/ 0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22"/>
                    <a:gd name="T53" fmla="*/ 18 w 18"/>
                    <a:gd name="T54" fmla="*/ 22 h 2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22">
                      <a:moveTo>
                        <a:pt x="7" y="0"/>
                      </a:moveTo>
                      <a:lnTo>
                        <a:pt x="9" y="3"/>
                      </a:lnTo>
                      <a:lnTo>
                        <a:pt x="10" y="6"/>
                      </a:lnTo>
                      <a:lnTo>
                        <a:pt x="11" y="11"/>
                      </a:lnTo>
                      <a:lnTo>
                        <a:pt x="12" y="12"/>
                      </a:lnTo>
                      <a:lnTo>
                        <a:pt x="14" y="14"/>
                      </a:lnTo>
                      <a:lnTo>
                        <a:pt x="18" y="15"/>
                      </a:lnTo>
                      <a:lnTo>
                        <a:pt x="15" y="22"/>
                      </a:lnTo>
                      <a:lnTo>
                        <a:pt x="11" y="21"/>
                      </a:lnTo>
                      <a:lnTo>
                        <a:pt x="7" y="19"/>
                      </a:lnTo>
                      <a:lnTo>
                        <a:pt x="5" y="17"/>
                      </a:lnTo>
                      <a:lnTo>
                        <a:pt x="4" y="13"/>
                      </a:lnTo>
                      <a:lnTo>
                        <a:pt x="2" y="8"/>
                      </a:lnTo>
                      <a:lnTo>
                        <a:pt x="1" y="6"/>
                      </a:lnTo>
                      <a:lnTo>
                        <a:pt x="0" y="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96" name="Freeform 23"/>
                <p:cNvSpPr>
                  <a:spLocks/>
                </p:cNvSpPr>
                <p:nvPr/>
              </p:nvSpPr>
              <p:spPr bwMode="auto">
                <a:xfrm>
                  <a:off x="2507" y="1987"/>
                  <a:ext cx="7" cy="5"/>
                </a:xfrm>
                <a:custGeom>
                  <a:avLst/>
                  <a:gdLst>
                    <a:gd name="T0" fmla="*/ 7 w 7"/>
                    <a:gd name="T1" fmla="*/ 0 h 5"/>
                    <a:gd name="T2" fmla="*/ 7 w 7"/>
                    <a:gd name="T3" fmla="*/ 1 h 5"/>
                    <a:gd name="T4" fmla="*/ 0 w 7"/>
                    <a:gd name="T5" fmla="*/ 4 h 5"/>
                    <a:gd name="T6" fmla="*/ 1 w 7"/>
                    <a:gd name="T7" fmla="*/ 5 h 5"/>
                    <a:gd name="T8" fmla="*/ 7 w 7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5"/>
                    <a:gd name="T17" fmla="*/ 7 w 7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5">
                      <a:moveTo>
                        <a:pt x="7" y="0"/>
                      </a:moveTo>
                      <a:lnTo>
                        <a:pt x="7" y="1"/>
                      </a:lnTo>
                      <a:lnTo>
                        <a:pt x="0" y="4"/>
                      </a:lnTo>
                      <a:lnTo>
                        <a:pt x="1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97" name="Freeform 24"/>
                <p:cNvSpPr>
                  <a:spLocks/>
                </p:cNvSpPr>
                <p:nvPr/>
              </p:nvSpPr>
              <p:spPr bwMode="auto">
                <a:xfrm>
                  <a:off x="2522" y="2003"/>
                  <a:ext cx="28" cy="20"/>
                </a:xfrm>
                <a:custGeom>
                  <a:avLst/>
                  <a:gdLst>
                    <a:gd name="T0" fmla="*/ 2 w 28"/>
                    <a:gd name="T1" fmla="*/ 0 h 20"/>
                    <a:gd name="T2" fmla="*/ 10 w 28"/>
                    <a:gd name="T3" fmla="*/ 2 h 20"/>
                    <a:gd name="T4" fmla="*/ 16 w 28"/>
                    <a:gd name="T5" fmla="*/ 5 h 20"/>
                    <a:gd name="T6" fmla="*/ 19 w 28"/>
                    <a:gd name="T7" fmla="*/ 7 h 20"/>
                    <a:gd name="T8" fmla="*/ 23 w 28"/>
                    <a:gd name="T9" fmla="*/ 9 h 20"/>
                    <a:gd name="T10" fmla="*/ 25 w 28"/>
                    <a:gd name="T11" fmla="*/ 11 h 20"/>
                    <a:gd name="T12" fmla="*/ 28 w 28"/>
                    <a:gd name="T13" fmla="*/ 15 h 20"/>
                    <a:gd name="T14" fmla="*/ 22 w 28"/>
                    <a:gd name="T15" fmla="*/ 20 h 20"/>
                    <a:gd name="T16" fmla="*/ 20 w 28"/>
                    <a:gd name="T17" fmla="*/ 17 h 20"/>
                    <a:gd name="T18" fmla="*/ 18 w 28"/>
                    <a:gd name="T19" fmla="*/ 15 h 20"/>
                    <a:gd name="T20" fmla="*/ 15 w 28"/>
                    <a:gd name="T21" fmla="*/ 13 h 20"/>
                    <a:gd name="T22" fmla="*/ 13 w 28"/>
                    <a:gd name="T23" fmla="*/ 12 h 20"/>
                    <a:gd name="T24" fmla="*/ 7 w 28"/>
                    <a:gd name="T25" fmla="*/ 9 h 20"/>
                    <a:gd name="T26" fmla="*/ 0 w 28"/>
                    <a:gd name="T27" fmla="*/ 7 h 20"/>
                    <a:gd name="T28" fmla="*/ 2 w 28"/>
                    <a:gd name="T29" fmla="*/ 0 h 2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8"/>
                    <a:gd name="T46" fmla="*/ 0 h 20"/>
                    <a:gd name="T47" fmla="*/ 28 w 28"/>
                    <a:gd name="T48" fmla="*/ 20 h 2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8" h="20">
                      <a:moveTo>
                        <a:pt x="2" y="0"/>
                      </a:moveTo>
                      <a:lnTo>
                        <a:pt x="10" y="2"/>
                      </a:lnTo>
                      <a:lnTo>
                        <a:pt x="16" y="5"/>
                      </a:lnTo>
                      <a:lnTo>
                        <a:pt x="19" y="7"/>
                      </a:lnTo>
                      <a:lnTo>
                        <a:pt x="23" y="9"/>
                      </a:lnTo>
                      <a:lnTo>
                        <a:pt x="25" y="11"/>
                      </a:lnTo>
                      <a:lnTo>
                        <a:pt x="28" y="15"/>
                      </a:lnTo>
                      <a:lnTo>
                        <a:pt x="22" y="20"/>
                      </a:lnTo>
                      <a:lnTo>
                        <a:pt x="20" y="17"/>
                      </a:lnTo>
                      <a:lnTo>
                        <a:pt x="18" y="15"/>
                      </a:lnTo>
                      <a:lnTo>
                        <a:pt x="15" y="13"/>
                      </a:lnTo>
                      <a:lnTo>
                        <a:pt x="13" y="12"/>
                      </a:lnTo>
                      <a:lnTo>
                        <a:pt x="7" y="9"/>
                      </a:lnTo>
                      <a:lnTo>
                        <a:pt x="0" y="7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98" name="Freeform 25"/>
                <p:cNvSpPr>
                  <a:spLocks/>
                </p:cNvSpPr>
                <p:nvPr/>
              </p:nvSpPr>
              <p:spPr bwMode="auto">
                <a:xfrm>
                  <a:off x="2522" y="2003"/>
                  <a:ext cx="3" cy="7"/>
                </a:xfrm>
                <a:custGeom>
                  <a:avLst/>
                  <a:gdLst>
                    <a:gd name="T0" fmla="*/ 0 w 3"/>
                    <a:gd name="T1" fmla="*/ 7 h 7"/>
                    <a:gd name="T2" fmla="*/ 2 w 3"/>
                    <a:gd name="T3" fmla="*/ 0 h 7"/>
                    <a:gd name="T4" fmla="*/ 3 w 3"/>
                    <a:gd name="T5" fmla="*/ 0 h 7"/>
                    <a:gd name="T6" fmla="*/ 0 w 3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7"/>
                    <a:gd name="T14" fmla="*/ 3 w 3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7">
                      <a:moveTo>
                        <a:pt x="0" y="7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99" name="Freeform 26"/>
                <p:cNvSpPr>
                  <a:spLocks/>
                </p:cNvSpPr>
                <p:nvPr/>
              </p:nvSpPr>
              <p:spPr bwMode="auto">
                <a:xfrm>
                  <a:off x="2544" y="2018"/>
                  <a:ext cx="23" cy="28"/>
                </a:xfrm>
                <a:custGeom>
                  <a:avLst/>
                  <a:gdLst>
                    <a:gd name="T0" fmla="*/ 7 w 23"/>
                    <a:gd name="T1" fmla="*/ 0 h 28"/>
                    <a:gd name="T2" fmla="*/ 11 w 23"/>
                    <a:gd name="T3" fmla="*/ 6 h 28"/>
                    <a:gd name="T4" fmla="*/ 14 w 23"/>
                    <a:gd name="T5" fmla="*/ 13 h 28"/>
                    <a:gd name="T6" fmla="*/ 16 w 23"/>
                    <a:gd name="T7" fmla="*/ 15 h 28"/>
                    <a:gd name="T8" fmla="*/ 18 w 23"/>
                    <a:gd name="T9" fmla="*/ 18 h 28"/>
                    <a:gd name="T10" fmla="*/ 21 w 23"/>
                    <a:gd name="T11" fmla="*/ 20 h 28"/>
                    <a:gd name="T12" fmla="*/ 23 w 23"/>
                    <a:gd name="T13" fmla="*/ 21 h 28"/>
                    <a:gd name="T14" fmla="*/ 19 w 23"/>
                    <a:gd name="T15" fmla="*/ 28 h 28"/>
                    <a:gd name="T16" fmla="*/ 16 w 23"/>
                    <a:gd name="T17" fmla="*/ 26 h 28"/>
                    <a:gd name="T18" fmla="*/ 13 w 23"/>
                    <a:gd name="T19" fmla="*/ 23 h 28"/>
                    <a:gd name="T20" fmla="*/ 10 w 23"/>
                    <a:gd name="T21" fmla="*/ 20 h 28"/>
                    <a:gd name="T22" fmla="*/ 8 w 23"/>
                    <a:gd name="T23" fmla="*/ 17 h 28"/>
                    <a:gd name="T24" fmla="*/ 4 w 23"/>
                    <a:gd name="T25" fmla="*/ 10 h 28"/>
                    <a:gd name="T26" fmla="*/ 0 w 23"/>
                    <a:gd name="T27" fmla="*/ 4 h 28"/>
                    <a:gd name="T28" fmla="*/ 7 w 23"/>
                    <a:gd name="T29" fmla="*/ 0 h 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3"/>
                    <a:gd name="T46" fmla="*/ 0 h 28"/>
                    <a:gd name="T47" fmla="*/ 23 w 23"/>
                    <a:gd name="T48" fmla="*/ 28 h 2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3" h="28">
                      <a:moveTo>
                        <a:pt x="7" y="0"/>
                      </a:moveTo>
                      <a:lnTo>
                        <a:pt x="11" y="6"/>
                      </a:lnTo>
                      <a:lnTo>
                        <a:pt x="14" y="13"/>
                      </a:lnTo>
                      <a:lnTo>
                        <a:pt x="16" y="15"/>
                      </a:lnTo>
                      <a:lnTo>
                        <a:pt x="18" y="18"/>
                      </a:lnTo>
                      <a:lnTo>
                        <a:pt x="21" y="20"/>
                      </a:lnTo>
                      <a:lnTo>
                        <a:pt x="23" y="21"/>
                      </a:lnTo>
                      <a:lnTo>
                        <a:pt x="19" y="28"/>
                      </a:lnTo>
                      <a:lnTo>
                        <a:pt x="16" y="26"/>
                      </a:lnTo>
                      <a:lnTo>
                        <a:pt x="13" y="23"/>
                      </a:lnTo>
                      <a:lnTo>
                        <a:pt x="10" y="20"/>
                      </a:lnTo>
                      <a:lnTo>
                        <a:pt x="8" y="17"/>
                      </a:lnTo>
                      <a:lnTo>
                        <a:pt x="4" y="10"/>
                      </a:lnTo>
                      <a:lnTo>
                        <a:pt x="0" y="4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00" name="Freeform 27"/>
                <p:cNvSpPr>
                  <a:spLocks/>
                </p:cNvSpPr>
                <p:nvPr/>
              </p:nvSpPr>
              <p:spPr bwMode="auto">
                <a:xfrm>
                  <a:off x="2544" y="2018"/>
                  <a:ext cx="7" cy="5"/>
                </a:xfrm>
                <a:custGeom>
                  <a:avLst/>
                  <a:gdLst>
                    <a:gd name="T0" fmla="*/ 6 w 7"/>
                    <a:gd name="T1" fmla="*/ 0 h 5"/>
                    <a:gd name="T2" fmla="*/ 7 w 7"/>
                    <a:gd name="T3" fmla="*/ 0 h 5"/>
                    <a:gd name="T4" fmla="*/ 0 w 7"/>
                    <a:gd name="T5" fmla="*/ 4 h 5"/>
                    <a:gd name="T6" fmla="*/ 0 w 7"/>
                    <a:gd name="T7" fmla="*/ 5 h 5"/>
                    <a:gd name="T8" fmla="*/ 6 w 7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5"/>
                    <a:gd name="T17" fmla="*/ 7 w 7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5">
                      <a:moveTo>
                        <a:pt x="6" y="0"/>
                      </a:move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01" name="Freeform 28"/>
                <p:cNvSpPr>
                  <a:spLocks/>
                </p:cNvSpPr>
                <p:nvPr/>
              </p:nvSpPr>
              <p:spPr bwMode="auto">
                <a:xfrm>
                  <a:off x="2564" y="2039"/>
                  <a:ext cx="35" cy="16"/>
                </a:xfrm>
                <a:custGeom>
                  <a:avLst/>
                  <a:gdLst>
                    <a:gd name="T0" fmla="*/ 3 w 35"/>
                    <a:gd name="T1" fmla="*/ 0 h 16"/>
                    <a:gd name="T2" fmla="*/ 7 w 35"/>
                    <a:gd name="T3" fmla="*/ 1 h 16"/>
                    <a:gd name="T4" fmla="*/ 12 w 35"/>
                    <a:gd name="T5" fmla="*/ 3 h 16"/>
                    <a:gd name="T6" fmla="*/ 22 w 35"/>
                    <a:gd name="T7" fmla="*/ 5 h 16"/>
                    <a:gd name="T8" fmla="*/ 26 w 35"/>
                    <a:gd name="T9" fmla="*/ 6 h 16"/>
                    <a:gd name="T10" fmla="*/ 30 w 35"/>
                    <a:gd name="T11" fmla="*/ 8 h 16"/>
                    <a:gd name="T12" fmla="*/ 33 w 35"/>
                    <a:gd name="T13" fmla="*/ 10 h 16"/>
                    <a:gd name="T14" fmla="*/ 35 w 35"/>
                    <a:gd name="T15" fmla="*/ 14 h 16"/>
                    <a:gd name="T16" fmla="*/ 35 w 35"/>
                    <a:gd name="T17" fmla="*/ 15 h 16"/>
                    <a:gd name="T18" fmla="*/ 27 w 35"/>
                    <a:gd name="T19" fmla="*/ 14 h 16"/>
                    <a:gd name="T20" fmla="*/ 27 w 35"/>
                    <a:gd name="T21" fmla="*/ 14 h 16"/>
                    <a:gd name="T22" fmla="*/ 28 w 35"/>
                    <a:gd name="T23" fmla="*/ 16 h 16"/>
                    <a:gd name="T24" fmla="*/ 26 w 35"/>
                    <a:gd name="T25" fmla="*/ 15 h 16"/>
                    <a:gd name="T26" fmla="*/ 24 w 35"/>
                    <a:gd name="T27" fmla="*/ 14 h 16"/>
                    <a:gd name="T28" fmla="*/ 20 w 35"/>
                    <a:gd name="T29" fmla="*/ 13 h 16"/>
                    <a:gd name="T30" fmla="*/ 10 w 35"/>
                    <a:gd name="T31" fmla="*/ 11 h 16"/>
                    <a:gd name="T32" fmla="*/ 4 w 35"/>
                    <a:gd name="T33" fmla="*/ 9 h 16"/>
                    <a:gd name="T34" fmla="*/ 0 w 35"/>
                    <a:gd name="T35" fmla="*/ 7 h 16"/>
                    <a:gd name="T36" fmla="*/ 3 w 35"/>
                    <a:gd name="T37" fmla="*/ 0 h 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5"/>
                    <a:gd name="T58" fmla="*/ 0 h 16"/>
                    <a:gd name="T59" fmla="*/ 35 w 35"/>
                    <a:gd name="T60" fmla="*/ 16 h 1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5" h="16">
                      <a:moveTo>
                        <a:pt x="3" y="0"/>
                      </a:moveTo>
                      <a:lnTo>
                        <a:pt x="7" y="1"/>
                      </a:lnTo>
                      <a:lnTo>
                        <a:pt x="12" y="3"/>
                      </a:lnTo>
                      <a:lnTo>
                        <a:pt x="22" y="5"/>
                      </a:lnTo>
                      <a:lnTo>
                        <a:pt x="26" y="6"/>
                      </a:lnTo>
                      <a:lnTo>
                        <a:pt x="30" y="8"/>
                      </a:lnTo>
                      <a:lnTo>
                        <a:pt x="33" y="10"/>
                      </a:lnTo>
                      <a:lnTo>
                        <a:pt x="35" y="14"/>
                      </a:lnTo>
                      <a:lnTo>
                        <a:pt x="35" y="15"/>
                      </a:lnTo>
                      <a:lnTo>
                        <a:pt x="27" y="14"/>
                      </a:lnTo>
                      <a:lnTo>
                        <a:pt x="28" y="16"/>
                      </a:lnTo>
                      <a:lnTo>
                        <a:pt x="26" y="15"/>
                      </a:lnTo>
                      <a:lnTo>
                        <a:pt x="24" y="14"/>
                      </a:lnTo>
                      <a:lnTo>
                        <a:pt x="20" y="13"/>
                      </a:lnTo>
                      <a:lnTo>
                        <a:pt x="10" y="11"/>
                      </a:lnTo>
                      <a:lnTo>
                        <a:pt x="4" y="9"/>
                      </a:lnTo>
                      <a:lnTo>
                        <a:pt x="0" y="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02" name="Freeform 29"/>
                <p:cNvSpPr>
                  <a:spLocks/>
                </p:cNvSpPr>
                <p:nvPr/>
              </p:nvSpPr>
              <p:spPr bwMode="auto">
                <a:xfrm>
                  <a:off x="2563" y="2039"/>
                  <a:ext cx="4" cy="7"/>
                </a:xfrm>
                <a:custGeom>
                  <a:avLst/>
                  <a:gdLst>
                    <a:gd name="T0" fmla="*/ 0 w 4"/>
                    <a:gd name="T1" fmla="*/ 7 h 7"/>
                    <a:gd name="T2" fmla="*/ 1 w 4"/>
                    <a:gd name="T3" fmla="*/ 7 h 7"/>
                    <a:gd name="T4" fmla="*/ 4 w 4"/>
                    <a:gd name="T5" fmla="*/ 0 h 7"/>
                    <a:gd name="T6" fmla="*/ 0 w 4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7"/>
                    <a:gd name="T14" fmla="*/ 4 w 4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7">
                      <a:moveTo>
                        <a:pt x="0" y="7"/>
                      </a:moveTo>
                      <a:lnTo>
                        <a:pt x="1" y="7"/>
                      </a:lnTo>
                      <a:lnTo>
                        <a:pt x="4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03" name="Freeform 30"/>
                <p:cNvSpPr>
                  <a:spLocks/>
                </p:cNvSpPr>
                <p:nvPr/>
              </p:nvSpPr>
              <p:spPr bwMode="auto">
                <a:xfrm>
                  <a:off x="2582" y="2052"/>
                  <a:ext cx="17" cy="24"/>
                </a:xfrm>
                <a:custGeom>
                  <a:avLst/>
                  <a:gdLst>
                    <a:gd name="T0" fmla="*/ 17 w 17"/>
                    <a:gd name="T1" fmla="*/ 3 h 24"/>
                    <a:gd name="T2" fmla="*/ 14 w 17"/>
                    <a:gd name="T3" fmla="*/ 9 h 24"/>
                    <a:gd name="T4" fmla="*/ 12 w 17"/>
                    <a:gd name="T5" fmla="*/ 14 h 24"/>
                    <a:gd name="T6" fmla="*/ 9 w 17"/>
                    <a:gd name="T7" fmla="*/ 19 h 24"/>
                    <a:gd name="T8" fmla="*/ 7 w 17"/>
                    <a:gd name="T9" fmla="*/ 24 h 24"/>
                    <a:gd name="T10" fmla="*/ 0 w 17"/>
                    <a:gd name="T11" fmla="*/ 21 h 24"/>
                    <a:gd name="T12" fmla="*/ 2 w 17"/>
                    <a:gd name="T13" fmla="*/ 15 h 24"/>
                    <a:gd name="T14" fmla="*/ 4 w 17"/>
                    <a:gd name="T15" fmla="*/ 10 h 24"/>
                    <a:gd name="T16" fmla="*/ 7 w 17"/>
                    <a:gd name="T17" fmla="*/ 5 h 24"/>
                    <a:gd name="T18" fmla="*/ 9 w 17"/>
                    <a:gd name="T19" fmla="*/ 0 h 24"/>
                    <a:gd name="T20" fmla="*/ 17 w 17"/>
                    <a:gd name="T21" fmla="*/ 3 h 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4"/>
                    <a:gd name="T35" fmla="*/ 17 w 17"/>
                    <a:gd name="T36" fmla="*/ 24 h 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4">
                      <a:moveTo>
                        <a:pt x="17" y="3"/>
                      </a:moveTo>
                      <a:lnTo>
                        <a:pt x="14" y="9"/>
                      </a:lnTo>
                      <a:lnTo>
                        <a:pt x="12" y="14"/>
                      </a:lnTo>
                      <a:lnTo>
                        <a:pt x="9" y="19"/>
                      </a:lnTo>
                      <a:lnTo>
                        <a:pt x="7" y="24"/>
                      </a:lnTo>
                      <a:lnTo>
                        <a:pt x="0" y="21"/>
                      </a:lnTo>
                      <a:lnTo>
                        <a:pt x="2" y="15"/>
                      </a:lnTo>
                      <a:lnTo>
                        <a:pt x="4" y="10"/>
                      </a:lnTo>
                      <a:lnTo>
                        <a:pt x="7" y="5"/>
                      </a:lnTo>
                      <a:lnTo>
                        <a:pt x="9" y="0"/>
                      </a:lnTo>
                      <a:lnTo>
                        <a:pt x="17" y="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04" name="Freeform 31"/>
                <p:cNvSpPr>
                  <a:spLocks/>
                </p:cNvSpPr>
                <p:nvPr/>
              </p:nvSpPr>
              <p:spPr bwMode="auto">
                <a:xfrm>
                  <a:off x="2591" y="2052"/>
                  <a:ext cx="8" cy="3"/>
                </a:xfrm>
                <a:custGeom>
                  <a:avLst/>
                  <a:gdLst>
                    <a:gd name="T0" fmla="*/ 8 w 8"/>
                    <a:gd name="T1" fmla="*/ 2 h 3"/>
                    <a:gd name="T2" fmla="*/ 8 w 8"/>
                    <a:gd name="T3" fmla="*/ 3 h 3"/>
                    <a:gd name="T4" fmla="*/ 0 w 8"/>
                    <a:gd name="T5" fmla="*/ 0 h 3"/>
                    <a:gd name="T6" fmla="*/ 0 w 8"/>
                    <a:gd name="T7" fmla="*/ 1 h 3"/>
                    <a:gd name="T8" fmla="*/ 8 w 8"/>
                    <a:gd name="T9" fmla="*/ 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8" y="2"/>
                      </a:moveTo>
                      <a:lnTo>
                        <a:pt x="8" y="3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05" name="Freeform 32"/>
                <p:cNvSpPr>
                  <a:spLocks/>
                </p:cNvSpPr>
                <p:nvPr/>
              </p:nvSpPr>
              <p:spPr bwMode="auto">
                <a:xfrm>
                  <a:off x="2580" y="2073"/>
                  <a:ext cx="10" cy="31"/>
                </a:xfrm>
                <a:custGeom>
                  <a:avLst/>
                  <a:gdLst>
                    <a:gd name="T0" fmla="*/ 9 w 10"/>
                    <a:gd name="T1" fmla="*/ 2 h 31"/>
                    <a:gd name="T2" fmla="*/ 8 w 10"/>
                    <a:gd name="T3" fmla="*/ 9 h 31"/>
                    <a:gd name="T4" fmla="*/ 8 w 10"/>
                    <a:gd name="T5" fmla="*/ 12 h 31"/>
                    <a:gd name="T6" fmla="*/ 8 w 10"/>
                    <a:gd name="T7" fmla="*/ 15 h 31"/>
                    <a:gd name="T8" fmla="*/ 10 w 10"/>
                    <a:gd name="T9" fmla="*/ 30 h 31"/>
                    <a:gd name="T10" fmla="*/ 2 w 10"/>
                    <a:gd name="T11" fmla="*/ 31 h 31"/>
                    <a:gd name="T12" fmla="*/ 0 w 10"/>
                    <a:gd name="T13" fmla="*/ 16 h 31"/>
                    <a:gd name="T14" fmla="*/ 0 w 10"/>
                    <a:gd name="T15" fmla="*/ 12 h 31"/>
                    <a:gd name="T16" fmla="*/ 0 w 10"/>
                    <a:gd name="T17" fmla="*/ 8 h 31"/>
                    <a:gd name="T18" fmla="*/ 2 w 10"/>
                    <a:gd name="T19" fmla="*/ 0 h 31"/>
                    <a:gd name="T20" fmla="*/ 9 w 10"/>
                    <a:gd name="T21" fmla="*/ 2 h 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"/>
                    <a:gd name="T34" fmla="*/ 0 h 31"/>
                    <a:gd name="T35" fmla="*/ 10 w 10"/>
                    <a:gd name="T36" fmla="*/ 31 h 3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" h="31">
                      <a:moveTo>
                        <a:pt x="9" y="2"/>
                      </a:moveTo>
                      <a:lnTo>
                        <a:pt x="8" y="9"/>
                      </a:lnTo>
                      <a:lnTo>
                        <a:pt x="8" y="12"/>
                      </a:lnTo>
                      <a:lnTo>
                        <a:pt x="8" y="15"/>
                      </a:lnTo>
                      <a:lnTo>
                        <a:pt x="10" y="30"/>
                      </a:lnTo>
                      <a:lnTo>
                        <a:pt x="2" y="31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2" y="0"/>
                      </a:lnTo>
                      <a:lnTo>
                        <a:pt x="9" y="2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06" name="Freeform 33"/>
                <p:cNvSpPr>
                  <a:spLocks/>
                </p:cNvSpPr>
                <p:nvPr/>
              </p:nvSpPr>
              <p:spPr bwMode="auto">
                <a:xfrm>
                  <a:off x="2582" y="2073"/>
                  <a:ext cx="7" cy="3"/>
                </a:xfrm>
                <a:custGeom>
                  <a:avLst/>
                  <a:gdLst>
                    <a:gd name="T0" fmla="*/ 0 w 7"/>
                    <a:gd name="T1" fmla="*/ 0 h 3"/>
                    <a:gd name="T2" fmla="*/ 7 w 7"/>
                    <a:gd name="T3" fmla="*/ 2 h 3"/>
                    <a:gd name="T4" fmla="*/ 7 w 7"/>
                    <a:gd name="T5" fmla="*/ 3 h 3"/>
                    <a:gd name="T6" fmla="*/ 0 w 7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3"/>
                    <a:gd name="T14" fmla="*/ 7 w 7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3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7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07" name="Freeform 34"/>
                <p:cNvSpPr>
                  <a:spLocks/>
                </p:cNvSpPr>
                <p:nvPr/>
              </p:nvSpPr>
              <p:spPr bwMode="auto">
                <a:xfrm>
                  <a:off x="2582" y="2104"/>
                  <a:ext cx="12" cy="43"/>
                </a:xfrm>
                <a:custGeom>
                  <a:avLst/>
                  <a:gdLst>
                    <a:gd name="T0" fmla="*/ 8 w 12"/>
                    <a:gd name="T1" fmla="*/ 0 h 43"/>
                    <a:gd name="T2" fmla="*/ 8 w 12"/>
                    <a:gd name="T3" fmla="*/ 9 h 43"/>
                    <a:gd name="T4" fmla="*/ 9 w 12"/>
                    <a:gd name="T5" fmla="*/ 21 h 43"/>
                    <a:gd name="T6" fmla="*/ 10 w 12"/>
                    <a:gd name="T7" fmla="*/ 32 h 43"/>
                    <a:gd name="T8" fmla="*/ 10 w 12"/>
                    <a:gd name="T9" fmla="*/ 36 h 43"/>
                    <a:gd name="T10" fmla="*/ 12 w 12"/>
                    <a:gd name="T11" fmla="*/ 39 h 43"/>
                    <a:gd name="T12" fmla="*/ 5 w 12"/>
                    <a:gd name="T13" fmla="*/ 43 h 43"/>
                    <a:gd name="T14" fmla="*/ 3 w 12"/>
                    <a:gd name="T15" fmla="*/ 39 h 43"/>
                    <a:gd name="T16" fmla="*/ 2 w 12"/>
                    <a:gd name="T17" fmla="*/ 33 h 43"/>
                    <a:gd name="T18" fmla="*/ 1 w 12"/>
                    <a:gd name="T19" fmla="*/ 21 h 43"/>
                    <a:gd name="T20" fmla="*/ 0 w 12"/>
                    <a:gd name="T21" fmla="*/ 9 h 43"/>
                    <a:gd name="T22" fmla="*/ 0 w 12"/>
                    <a:gd name="T23" fmla="*/ 0 h 43"/>
                    <a:gd name="T24" fmla="*/ 8 w 12"/>
                    <a:gd name="T25" fmla="*/ 0 h 4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"/>
                    <a:gd name="T40" fmla="*/ 0 h 43"/>
                    <a:gd name="T41" fmla="*/ 12 w 12"/>
                    <a:gd name="T42" fmla="*/ 43 h 4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" h="43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9" y="21"/>
                      </a:lnTo>
                      <a:lnTo>
                        <a:pt x="10" y="32"/>
                      </a:lnTo>
                      <a:lnTo>
                        <a:pt x="10" y="36"/>
                      </a:lnTo>
                      <a:lnTo>
                        <a:pt x="12" y="39"/>
                      </a:lnTo>
                      <a:lnTo>
                        <a:pt x="5" y="43"/>
                      </a:lnTo>
                      <a:lnTo>
                        <a:pt x="3" y="39"/>
                      </a:lnTo>
                      <a:lnTo>
                        <a:pt x="2" y="33"/>
                      </a:lnTo>
                      <a:lnTo>
                        <a:pt x="1" y="21"/>
                      </a:ln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08" name="Freeform 35"/>
                <p:cNvSpPr>
                  <a:spLocks/>
                </p:cNvSpPr>
                <p:nvPr/>
              </p:nvSpPr>
              <p:spPr bwMode="auto">
                <a:xfrm>
                  <a:off x="2582" y="2103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8 w 8"/>
                    <a:gd name="T3" fmla="*/ 1 h 1"/>
                    <a:gd name="T4" fmla="*/ 0 w 8"/>
                    <a:gd name="T5" fmla="*/ 1 h 1"/>
                    <a:gd name="T6" fmla="*/ 8 w 8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1"/>
                    <a:gd name="T14" fmla="*/ 8 w 8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1">
                      <a:moveTo>
                        <a:pt x="8" y="0"/>
                      </a:moveTo>
                      <a:lnTo>
                        <a:pt x="8" y="1"/>
                      </a:lnTo>
                      <a:lnTo>
                        <a:pt x="0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09" name="Freeform 36"/>
                <p:cNvSpPr>
                  <a:spLocks/>
                </p:cNvSpPr>
                <p:nvPr/>
              </p:nvSpPr>
              <p:spPr bwMode="auto">
                <a:xfrm>
                  <a:off x="2588" y="2142"/>
                  <a:ext cx="30" cy="31"/>
                </a:xfrm>
                <a:custGeom>
                  <a:avLst/>
                  <a:gdLst>
                    <a:gd name="T0" fmla="*/ 6 w 30"/>
                    <a:gd name="T1" fmla="*/ 0 h 31"/>
                    <a:gd name="T2" fmla="*/ 10 w 30"/>
                    <a:gd name="T3" fmla="*/ 4 h 31"/>
                    <a:gd name="T4" fmla="*/ 14 w 30"/>
                    <a:gd name="T5" fmla="*/ 8 h 31"/>
                    <a:gd name="T6" fmla="*/ 22 w 30"/>
                    <a:gd name="T7" fmla="*/ 15 h 31"/>
                    <a:gd name="T8" fmla="*/ 26 w 30"/>
                    <a:gd name="T9" fmla="*/ 18 h 31"/>
                    <a:gd name="T10" fmla="*/ 29 w 30"/>
                    <a:gd name="T11" fmla="*/ 21 h 31"/>
                    <a:gd name="T12" fmla="*/ 30 w 30"/>
                    <a:gd name="T13" fmla="*/ 25 h 31"/>
                    <a:gd name="T14" fmla="*/ 29 w 30"/>
                    <a:gd name="T15" fmla="*/ 29 h 31"/>
                    <a:gd name="T16" fmla="*/ 28 w 30"/>
                    <a:gd name="T17" fmla="*/ 31 h 31"/>
                    <a:gd name="T18" fmla="*/ 22 w 30"/>
                    <a:gd name="T19" fmla="*/ 26 h 31"/>
                    <a:gd name="T20" fmla="*/ 22 w 30"/>
                    <a:gd name="T21" fmla="*/ 25 h 31"/>
                    <a:gd name="T22" fmla="*/ 22 w 30"/>
                    <a:gd name="T23" fmla="*/ 26 h 31"/>
                    <a:gd name="T24" fmla="*/ 22 w 30"/>
                    <a:gd name="T25" fmla="*/ 25 h 31"/>
                    <a:gd name="T26" fmla="*/ 20 w 30"/>
                    <a:gd name="T27" fmla="*/ 23 h 31"/>
                    <a:gd name="T28" fmla="*/ 17 w 30"/>
                    <a:gd name="T29" fmla="*/ 21 h 31"/>
                    <a:gd name="T30" fmla="*/ 9 w 30"/>
                    <a:gd name="T31" fmla="*/ 14 h 31"/>
                    <a:gd name="T32" fmla="*/ 4 w 30"/>
                    <a:gd name="T33" fmla="*/ 10 h 31"/>
                    <a:gd name="T34" fmla="*/ 0 w 30"/>
                    <a:gd name="T35" fmla="*/ 6 h 31"/>
                    <a:gd name="T36" fmla="*/ 6 w 30"/>
                    <a:gd name="T37" fmla="*/ 0 h 3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0"/>
                    <a:gd name="T58" fmla="*/ 0 h 31"/>
                    <a:gd name="T59" fmla="*/ 30 w 30"/>
                    <a:gd name="T60" fmla="*/ 31 h 3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0" h="31">
                      <a:moveTo>
                        <a:pt x="6" y="0"/>
                      </a:moveTo>
                      <a:lnTo>
                        <a:pt x="10" y="4"/>
                      </a:lnTo>
                      <a:lnTo>
                        <a:pt x="14" y="8"/>
                      </a:lnTo>
                      <a:lnTo>
                        <a:pt x="22" y="15"/>
                      </a:lnTo>
                      <a:lnTo>
                        <a:pt x="26" y="18"/>
                      </a:lnTo>
                      <a:lnTo>
                        <a:pt x="29" y="21"/>
                      </a:lnTo>
                      <a:lnTo>
                        <a:pt x="30" y="25"/>
                      </a:lnTo>
                      <a:lnTo>
                        <a:pt x="29" y="29"/>
                      </a:lnTo>
                      <a:lnTo>
                        <a:pt x="28" y="31"/>
                      </a:lnTo>
                      <a:lnTo>
                        <a:pt x="22" y="26"/>
                      </a:lnTo>
                      <a:lnTo>
                        <a:pt x="22" y="25"/>
                      </a:lnTo>
                      <a:lnTo>
                        <a:pt x="22" y="26"/>
                      </a:lnTo>
                      <a:lnTo>
                        <a:pt x="22" y="25"/>
                      </a:lnTo>
                      <a:lnTo>
                        <a:pt x="20" y="23"/>
                      </a:lnTo>
                      <a:lnTo>
                        <a:pt x="17" y="21"/>
                      </a:lnTo>
                      <a:lnTo>
                        <a:pt x="9" y="14"/>
                      </a:lnTo>
                      <a:lnTo>
                        <a:pt x="4" y="10"/>
                      </a:lnTo>
                      <a:lnTo>
                        <a:pt x="0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10" name="Freeform 37"/>
                <p:cNvSpPr>
                  <a:spLocks/>
                </p:cNvSpPr>
                <p:nvPr/>
              </p:nvSpPr>
              <p:spPr bwMode="auto">
                <a:xfrm>
                  <a:off x="2587" y="2142"/>
                  <a:ext cx="7" cy="6"/>
                </a:xfrm>
                <a:custGeom>
                  <a:avLst/>
                  <a:gdLst>
                    <a:gd name="T0" fmla="*/ 0 w 7"/>
                    <a:gd name="T1" fmla="*/ 5 h 6"/>
                    <a:gd name="T2" fmla="*/ 1 w 7"/>
                    <a:gd name="T3" fmla="*/ 6 h 6"/>
                    <a:gd name="T4" fmla="*/ 7 w 7"/>
                    <a:gd name="T5" fmla="*/ 0 h 6"/>
                    <a:gd name="T6" fmla="*/ 7 w 7"/>
                    <a:gd name="T7" fmla="*/ 1 h 6"/>
                    <a:gd name="T8" fmla="*/ 0 w 7"/>
                    <a:gd name="T9" fmla="*/ 5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"/>
                    <a:gd name="T17" fmla="*/ 7 w 7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">
                      <a:moveTo>
                        <a:pt x="0" y="5"/>
                      </a:moveTo>
                      <a:lnTo>
                        <a:pt x="1" y="6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11" name="Freeform 38"/>
                <p:cNvSpPr>
                  <a:spLocks/>
                </p:cNvSpPr>
                <p:nvPr/>
              </p:nvSpPr>
              <p:spPr bwMode="auto">
                <a:xfrm>
                  <a:off x="2607" y="2167"/>
                  <a:ext cx="9" cy="10"/>
                </a:xfrm>
                <a:custGeom>
                  <a:avLst/>
                  <a:gdLst>
                    <a:gd name="T0" fmla="*/ 9 w 9"/>
                    <a:gd name="T1" fmla="*/ 6 h 10"/>
                    <a:gd name="T2" fmla="*/ 6 w 9"/>
                    <a:gd name="T3" fmla="*/ 10 h 10"/>
                    <a:gd name="T4" fmla="*/ 0 w 9"/>
                    <a:gd name="T5" fmla="*/ 4 h 10"/>
                    <a:gd name="T6" fmla="*/ 3 w 9"/>
                    <a:gd name="T7" fmla="*/ 0 h 10"/>
                    <a:gd name="T8" fmla="*/ 9 w 9"/>
                    <a:gd name="T9" fmla="*/ 6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10"/>
                    <a:gd name="T17" fmla="*/ 9 w 9"/>
                    <a:gd name="T18" fmla="*/ 10 h 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10">
                      <a:moveTo>
                        <a:pt x="9" y="6"/>
                      </a:moveTo>
                      <a:lnTo>
                        <a:pt x="6" y="10"/>
                      </a:ln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9" y="6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12" name="Freeform 39"/>
                <p:cNvSpPr>
                  <a:spLocks/>
                </p:cNvSpPr>
                <p:nvPr/>
              </p:nvSpPr>
              <p:spPr bwMode="auto">
                <a:xfrm>
                  <a:off x="2610" y="2167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0 w 6"/>
                    <a:gd name="T3" fmla="*/ 0 h 6"/>
                    <a:gd name="T4" fmla="*/ 0 w 6"/>
                    <a:gd name="T5" fmla="*/ 1 h 6"/>
                    <a:gd name="T6" fmla="*/ 6 w 6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6" y="6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13" name="Freeform 40"/>
                <p:cNvSpPr>
                  <a:spLocks/>
                </p:cNvSpPr>
                <p:nvPr/>
              </p:nvSpPr>
              <p:spPr bwMode="auto">
                <a:xfrm>
                  <a:off x="2607" y="2171"/>
                  <a:ext cx="6" cy="6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1 h 6"/>
                    <a:gd name="T4" fmla="*/ 6 w 6"/>
                    <a:gd name="T5" fmla="*/ 5 h 6"/>
                    <a:gd name="T6" fmla="*/ 6 w 6"/>
                    <a:gd name="T7" fmla="*/ 6 h 6"/>
                    <a:gd name="T8" fmla="*/ 0 w 6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6"/>
                    <a:gd name="T17" fmla="*/ 6 w 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6" y="5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14" name="Freeform 41"/>
                <p:cNvSpPr>
                  <a:spLocks/>
                </p:cNvSpPr>
                <p:nvPr/>
              </p:nvSpPr>
              <p:spPr bwMode="auto">
                <a:xfrm>
                  <a:off x="2211" y="1964"/>
                  <a:ext cx="355" cy="381"/>
                </a:xfrm>
                <a:custGeom>
                  <a:avLst/>
                  <a:gdLst>
                    <a:gd name="T0" fmla="*/ 348 w 355"/>
                    <a:gd name="T1" fmla="*/ 153 h 381"/>
                    <a:gd name="T2" fmla="*/ 352 w 355"/>
                    <a:gd name="T3" fmla="*/ 172 h 381"/>
                    <a:gd name="T4" fmla="*/ 355 w 355"/>
                    <a:gd name="T5" fmla="*/ 200 h 381"/>
                    <a:gd name="T6" fmla="*/ 355 w 355"/>
                    <a:gd name="T7" fmla="*/ 219 h 381"/>
                    <a:gd name="T8" fmla="*/ 353 w 355"/>
                    <a:gd name="T9" fmla="*/ 237 h 381"/>
                    <a:gd name="T10" fmla="*/ 347 w 355"/>
                    <a:gd name="T11" fmla="*/ 263 h 381"/>
                    <a:gd name="T12" fmla="*/ 341 w 355"/>
                    <a:gd name="T13" fmla="*/ 279 h 381"/>
                    <a:gd name="T14" fmla="*/ 333 w 355"/>
                    <a:gd name="T15" fmla="*/ 295 h 381"/>
                    <a:gd name="T16" fmla="*/ 325 w 355"/>
                    <a:gd name="T17" fmla="*/ 310 h 381"/>
                    <a:gd name="T18" fmla="*/ 309 w 355"/>
                    <a:gd name="T19" fmla="*/ 330 h 381"/>
                    <a:gd name="T20" fmla="*/ 296 w 355"/>
                    <a:gd name="T21" fmla="*/ 342 h 381"/>
                    <a:gd name="T22" fmla="*/ 283 w 355"/>
                    <a:gd name="T23" fmla="*/ 353 h 381"/>
                    <a:gd name="T24" fmla="*/ 268 w 355"/>
                    <a:gd name="T25" fmla="*/ 362 h 381"/>
                    <a:gd name="T26" fmla="*/ 252 w 355"/>
                    <a:gd name="T27" fmla="*/ 369 h 381"/>
                    <a:gd name="T28" fmla="*/ 235 w 355"/>
                    <a:gd name="T29" fmla="*/ 375 h 381"/>
                    <a:gd name="T30" fmla="*/ 218 w 355"/>
                    <a:gd name="T31" fmla="*/ 379 h 381"/>
                    <a:gd name="T32" fmla="*/ 200 w 355"/>
                    <a:gd name="T33" fmla="*/ 381 h 381"/>
                    <a:gd name="T34" fmla="*/ 183 w 355"/>
                    <a:gd name="T35" fmla="*/ 381 h 381"/>
                    <a:gd name="T36" fmla="*/ 166 w 355"/>
                    <a:gd name="T37" fmla="*/ 379 h 381"/>
                    <a:gd name="T38" fmla="*/ 140 w 355"/>
                    <a:gd name="T39" fmla="*/ 373 h 381"/>
                    <a:gd name="T40" fmla="*/ 115 w 355"/>
                    <a:gd name="T41" fmla="*/ 363 h 381"/>
                    <a:gd name="T42" fmla="*/ 100 w 355"/>
                    <a:gd name="T43" fmla="*/ 355 h 381"/>
                    <a:gd name="T44" fmla="*/ 85 w 355"/>
                    <a:gd name="T45" fmla="*/ 345 h 381"/>
                    <a:gd name="T46" fmla="*/ 71 w 355"/>
                    <a:gd name="T47" fmla="*/ 333 h 381"/>
                    <a:gd name="T48" fmla="*/ 57 w 355"/>
                    <a:gd name="T49" fmla="*/ 321 h 381"/>
                    <a:gd name="T50" fmla="*/ 40 w 355"/>
                    <a:gd name="T51" fmla="*/ 299 h 381"/>
                    <a:gd name="T52" fmla="*/ 29 w 355"/>
                    <a:gd name="T53" fmla="*/ 283 h 381"/>
                    <a:gd name="T54" fmla="*/ 20 w 355"/>
                    <a:gd name="T55" fmla="*/ 266 h 381"/>
                    <a:gd name="T56" fmla="*/ 12 w 355"/>
                    <a:gd name="T57" fmla="*/ 247 h 381"/>
                    <a:gd name="T58" fmla="*/ 4 w 355"/>
                    <a:gd name="T59" fmla="*/ 219 h 381"/>
                    <a:gd name="T60" fmla="*/ 0 w 355"/>
                    <a:gd name="T61" fmla="*/ 191 h 381"/>
                    <a:gd name="T62" fmla="*/ 0 w 355"/>
                    <a:gd name="T63" fmla="*/ 172 h 381"/>
                    <a:gd name="T64" fmla="*/ 1 w 355"/>
                    <a:gd name="T65" fmla="*/ 154 h 381"/>
                    <a:gd name="T66" fmla="*/ 4 w 355"/>
                    <a:gd name="T67" fmla="*/ 136 h 381"/>
                    <a:gd name="T68" fmla="*/ 11 w 355"/>
                    <a:gd name="T69" fmla="*/ 110 h 381"/>
                    <a:gd name="T70" fmla="*/ 17 w 355"/>
                    <a:gd name="T71" fmla="*/ 94 h 381"/>
                    <a:gd name="T72" fmla="*/ 26 w 355"/>
                    <a:gd name="T73" fmla="*/ 79 h 381"/>
                    <a:gd name="T74" fmla="*/ 41 w 355"/>
                    <a:gd name="T75" fmla="*/ 58 h 381"/>
                    <a:gd name="T76" fmla="*/ 52 w 355"/>
                    <a:gd name="T77" fmla="*/ 45 h 381"/>
                    <a:gd name="T78" fmla="*/ 65 w 355"/>
                    <a:gd name="T79" fmla="*/ 34 h 381"/>
                    <a:gd name="T80" fmla="*/ 79 w 355"/>
                    <a:gd name="T81" fmla="*/ 24 h 381"/>
                    <a:gd name="T82" fmla="*/ 95 w 355"/>
                    <a:gd name="T83" fmla="*/ 16 h 381"/>
                    <a:gd name="T84" fmla="*/ 111 w 355"/>
                    <a:gd name="T85" fmla="*/ 9 h 381"/>
                    <a:gd name="T86" fmla="*/ 128 w 355"/>
                    <a:gd name="T87" fmla="*/ 4 h 381"/>
                    <a:gd name="T88" fmla="*/ 146 w 355"/>
                    <a:gd name="T89" fmla="*/ 1 h 381"/>
                    <a:gd name="T90" fmla="*/ 163 w 355"/>
                    <a:gd name="T91" fmla="*/ 0 h 381"/>
                    <a:gd name="T92" fmla="*/ 181 w 355"/>
                    <a:gd name="T93" fmla="*/ 1 h 381"/>
                    <a:gd name="T94" fmla="*/ 198 w 355"/>
                    <a:gd name="T95" fmla="*/ 4 h 381"/>
                    <a:gd name="T96" fmla="*/ 231 w 355"/>
                    <a:gd name="T97" fmla="*/ 15 h 381"/>
                    <a:gd name="T98" fmla="*/ 247 w 355"/>
                    <a:gd name="T99" fmla="*/ 22 h 381"/>
                    <a:gd name="T100" fmla="*/ 263 w 355"/>
                    <a:gd name="T101" fmla="*/ 32 h 381"/>
                    <a:gd name="T102" fmla="*/ 277 w 355"/>
                    <a:gd name="T103" fmla="*/ 42 h 381"/>
                    <a:gd name="T104" fmla="*/ 291 w 355"/>
                    <a:gd name="T105" fmla="*/ 55 h 381"/>
                    <a:gd name="T106" fmla="*/ 304 w 355"/>
                    <a:gd name="T107" fmla="*/ 68 h 381"/>
                    <a:gd name="T108" fmla="*/ 321 w 355"/>
                    <a:gd name="T109" fmla="*/ 91 h 381"/>
                    <a:gd name="T110" fmla="*/ 330 w 355"/>
                    <a:gd name="T111" fmla="*/ 107 h 381"/>
                    <a:gd name="T112" fmla="*/ 339 w 355"/>
                    <a:gd name="T113" fmla="*/ 125 h 38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55"/>
                    <a:gd name="T172" fmla="*/ 0 h 381"/>
                    <a:gd name="T173" fmla="*/ 355 w 355"/>
                    <a:gd name="T174" fmla="*/ 381 h 38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55" h="381">
                      <a:moveTo>
                        <a:pt x="342" y="134"/>
                      </a:moveTo>
                      <a:lnTo>
                        <a:pt x="348" y="153"/>
                      </a:lnTo>
                      <a:lnTo>
                        <a:pt x="351" y="163"/>
                      </a:lnTo>
                      <a:lnTo>
                        <a:pt x="352" y="172"/>
                      </a:lnTo>
                      <a:lnTo>
                        <a:pt x="355" y="191"/>
                      </a:lnTo>
                      <a:lnTo>
                        <a:pt x="355" y="200"/>
                      </a:lnTo>
                      <a:lnTo>
                        <a:pt x="355" y="209"/>
                      </a:lnTo>
                      <a:lnTo>
                        <a:pt x="355" y="219"/>
                      </a:lnTo>
                      <a:lnTo>
                        <a:pt x="354" y="228"/>
                      </a:lnTo>
                      <a:lnTo>
                        <a:pt x="353" y="237"/>
                      </a:lnTo>
                      <a:lnTo>
                        <a:pt x="351" y="246"/>
                      </a:lnTo>
                      <a:lnTo>
                        <a:pt x="347" y="263"/>
                      </a:lnTo>
                      <a:lnTo>
                        <a:pt x="344" y="271"/>
                      </a:lnTo>
                      <a:lnTo>
                        <a:pt x="341" y="279"/>
                      </a:lnTo>
                      <a:lnTo>
                        <a:pt x="337" y="287"/>
                      </a:lnTo>
                      <a:lnTo>
                        <a:pt x="333" y="295"/>
                      </a:lnTo>
                      <a:lnTo>
                        <a:pt x="329" y="303"/>
                      </a:lnTo>
                      <a:lnTo>
                        <a:pt x="325" y="310"/>
                      </a:lnTo>
                      <a:lnTo>
                        <a:pt x="314" y="324"/>
                      </a:lnTo>
                      <a:lnTo>
                        <a:pt x="309" y="330"/>
                      </a:lnTo>
                      <a:lnTo>
                        <a:pt x="303" y="336"/>
                      </a:lnTo>
                      <a:lnTo>
                        <a:pt x="296" y="342"/>
                      </a:lnTo>
                      <a:lnTo>
                        <a:pt x="290" y="348"/>
                      </a:lnTo>
                      <a:lnTo>
                        <a:pt x="283" y="353"/>
                      </a:lnTo>
                      <a:lnTo>
                        <a:pt x="276" y="357"/>
                      </a:lnTo>
                      <a:lnTo>
                        <a:pt x="268" y="362"/>
                      </a:lnTo>
                      <a:lnTo>
                        <a:pt x="260" y="366"/>
                      </a:lnTo>
                      <a:lnTo>
                        <a:pt x="252" y="369"/>
                      </a:lnTo>
                      <a:lnTo>
                        <a:pt x="244" y="373"/>
                      </a:lnTo>
                      <a:lnTo>
                        <a:pt x="235" y="375"/>
                      </a:lnTo>
                      <a:lnTo>
                        <a:pt x="226" y="377"/>
                      </a:lnTo>
                      <a:lnTo>
                        <a:pt x="218" y="379"/>
                      </a:lnTo>
                      <a:lnTo>
                        <a:pt x="209" y="380"/>
                      </a:lnTo>
                      <a:lnTo>
                        <a:pt x="200" y="381"/>
                      </a:lnTo>
                      <a:lnTo>
                        <a:pt x="192" y="381"/>
                      </a:lnTo>
                      <a:lnTo>
                        <a:pt x="183" y="381"/>
                      </a:lnTo>
                      <a:lnTo>
                        <a:pt x="174" y="380"/>
                      </a:lnTo>
                      <a:lnTo>
                        <a:pt x="166" y="379"/>
                      </a:lnTo>
                      <a:lnTo>
                        <a:pt x="157" y="378"/>
                      </a:lnTo>
                      <a:lnTo>
                        <a:pt x="140" y="373"/>
                      </a:lnTo>
                      <a:lnTo>
                        <a:pt x="124" y="367"/>
                      </a:lnTo>
                      <a:lnTo>
                        <a:pt x="115" y="363"/>
                      </a:lnTo>
                      <a:lnTo>
                        <a:pt x="108" y="359"/>
                      </a:lnTo>
                      <a:lnTo>
                        <a:pt x="100" y="355"/>
                      </a:lnTo>
                      <a:lnTo>
                        <a:pt x="92" y="350"/>
                      </a:lnTo>
                      <a:lnTo>
                        <a:pt x="85" y="345"/>
                      </a:lnTo>
                      <a:lnTo>
                        <a:pt x="78" y="339"/>
                      </a:lnTo>
                      <a:lnTo>
                        <a:pt x="71" y="333"/>
                      </a:lnTo>
                      <a:lnTo>
                        <a:pt x="64" y="327"/>
                      </a:lnTo>
                      <a:lnTo>
                        <a:pt x="57" y="321"/>
                      </a:lnTo>
                      <a:lnTo>
                        <a:pt x="51" y="314"/>
                      </a:lnTo>
                      <a:lnTo>
                        <a:pt x="40" y="299"/>
                      </a:lnTo>
                      <a:lnTo>
                        <a:pt x="34" y="291"/>
                      </a:lnTo>
                      <a:lnTo>
                        <a:pt x="29" y="283"/>
                      </a:lnTo>
                      <a:lnTo>
                        <a:pt x="24" y="274"/>
                      </a:lnTo>
                      <a:lnTo>
                        <a:pt x="20" y="266"/>
                      </a:lnTo>
                      <a:lnTo>
                        <a:pt x="16" y="257"/>
                      </a:lnTo>
                      <a:lnTo>
                        <a:pt x="12" y="247"/>
                      </a:lnTo>
                      <a:lnTo>
                        <a:pt x="7" y="228"/>
                      </a:lnTo>
                      <a:lnTo>
                        <a:pt x="4" y="219"/>
                      </a:lnTo>
                      <a:lnTo>
                        <a:pt x="2" y="210"/>
                      </a:lnTo>
                      <a:lnTo>
                        <a:pt x="0" y="191"/>
                      </a:lnTo>
                      <a:lnTo>
                        <a:pt x="0" y="181"/>
                      </a:lnTo>
                      <a:lnTo>
                        <a:pt x="0" y="172"/>
                      </a:lnTo>
                      <a:lnTo>
                        <a:pt x="0" y="163"/>
                      </a:lnTo>
                      <a:lnTo>
                        <a:pt x="1" y="154"/>
                      </a:lnTo>
                      <a:lnTo>
                        <a:pt x="2" y="145"/>
                      </a:lnTo>
                      <a:lnTo>
                        <a:pt x="4" y="136"/>
                      </a:lnTo>
                      <a:lnTo>
                        <a:pt x="8" y="119"/>
                      </a:lnTo>
                      <a:lnTo>
                        <a:pt x="11" y="110"/>
                      </a:lnTo>
                      <a:lnTo>
                        <a:pt x="14" y="102"/>
                      </a:lnTo>
                      <a:lnTo>
                        <a:pt x="17" y="94"/>
                      </a:lnTo>
                      <a:lnTo>
                        <a:pt x="21" y="86"/>
                      </a:lnTo>
                      <a:lnTo>
                        <a:pt x="26" y="79"/>
                      </a:lnTo>
                      <a:lnTo>
                        <a:pt x="30" y="72"/>
                      </a:lnTo>
                      <a:lnTo>
                        <a:pt x="41" y="58"/>
                      </a:lnTo>
                      <a:lnTo>
                        <a:pt x="46" y="51"/>
                      </a:lnTo>
                      <a:lnTo>
                        <a:pt x="52" y="45"/>
                      </a:lnTo>
                      <a:lnTo>
                        <a:pt x="59" y="40"/>
                      </a:lnTo>
                      <a:lnTo>
                        <a:pt x="65" y="34"/>
                      </a:lnTo>
                      <a:lnTo>
                        <a:pt x="72" y="29"/>
                      </a:lnTo>
                      <a:lnTo>
                        <a:pt x="79" y="24"/>
                      </a:lnTo>
                      <a:lnTo>
                        <a:pt x="87" y="20"/>
                      </a:lnTo>
                      <a:lnTo>
                        <a:pt x="95" y="16"/>
                      </a:lnTo>
                      <a:lnTo>
                        <a:pt x="103" y="12"/>
                      </a:lnTo>
                      <a:lnTo>
                        <a:pt x="111" y="9"/>
                      </a:lnTo>
                      <a:lnTo>
                        <a:pt x="120" y="6"/>
                      </a:lnTo>
                      <a:lnTo>
                        <a:pt x="128" y="4"/>
                      </a:lnTo>
                      <a:lnTo>
                        <a:pt x="137" y="3"/>
                      </a:lnTo>
                      <a:lnTo>
                        <a:pt x="146" y="1"/>
                      </a:lnTo>
                      <a:lnTo>
                        <a:pt x="155" y="1"/>
                      </a:lnTo>
                      <a:lnTo>
                        <a:pt x="163" y="0"/>
                      </a:lnTo>
                      <a:lnTo>
                        <a:pt x="172" y="1"/>
                      </a:lnTo>
                      <a:lnTo>
                        <a:pt x="181" y="1"/>
                      </a:lnTo>
                      <a:lnTo>
                        <a:pt x="189" y="2"/>
                      </a:lnTo>
                      <a:lnTo>
                        <a:pt x="198" y="4"/>
                      </a:lnTo>
                      <a:lnTo>
                        <a:pt x="215" y="9"/>
                      </a:lnTo>
                      <a:lnTo>
                        <a:pt x="231" y="15"/>
                      </a:lnTo>
                      <a:lnTo>
                        <a:pt x="239" y="18"/>
                      </a:lnTo>
                      <a:lnTo>
                        <a:pt x="247" y="22"/>
                      </a:lnTo>
                      <a:lnTo>
                        <a:pt x="255" y="27"/>
                      </a:lnTo>
                      <a:lnTo>
                        <a:pt x="263" y="32"/>
                      </a:lnTo>
                      <a:lnTo>
                        <a:pt x="270" y="37"/>
                      </a:lnTo>
                      <a:lnTo>
                        <a:pt x="277" y="42"/>
                      </a:lnTo>
                      <a:lnTo>
                        <a:pt x="284" y="48"/>
                      </a:lnTo>
                      <a:lnTo>
                        <a:pt x="291" y="55"/>
                      </a:lnTo>
                      <a:lnTo>
                        <a:pt x="298" y="61"/>
                      </a:lnTo>
                      <a:lnTo>
                        <a:pt x="304" y="68"/>
                      </a:lnTo>
                      <a:lnTo>
                        <a:pt x="315" y="83"/>
                      </a:lnTo>
                      <a:lnTo>
                        <a:pt x="321" y="91"/>
                      </a:lnTo>
                      <a:lnTo>
                        <a:pt x="326" y="99"/>
                      </a:lnTo>
                      <a:lnTo>
                        <a:pt x="330" y="107"/>
                      </a:lnTo>
                      <a:lnTo>
                        <a:pt x="335" y="116"/>
                      </a:lnTo>
                      <a:lnTo>
                        <a:pt x="339" y="125"/>
                      </a:lnTo>
                      <a:lnTo>
                        <a:pt x="342" y="134"/>
                      </a:lnTo>
                      <a:close/>
                    </a:path>
                  </a:pathLst>
                </a:custGeom>
                <a:solidFill>
                  <a:srgbClr val="99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15" name="Freeform 42"/>
                <p:cNvSpPr>
                  <a:spLocks/>
                </p:cNvSpPr>
                <p:nvPr/>
              </p:nvSpPr>
              <p:spPr bwMode="auto">
                <a:xfrm>
                  <a:off x="2453" y="2097"/>
                  <a:ext cx="117" cy="243"/>
                </a:xfrm>
                <a:custGeom>
                  <a:avLst/>
                  <a:gdLst>
                    <a:gd name="T0" fmla="*/ 104 w 117"/>
                    <a:gd name="T1" fmla="*/ 0 h 243"/>
                    <a:gd name="T2" fmla="*/ 110 w 117"/>
                    <a:gd name="T3" fmla="*/ 19 h 243"/>
                    <a:gd name="T4" fmla="*/ 112 w 117"/>
                    <a:gd name="T5" fmla="*/ 29 h 243"/>
                    <a:gd name="T6" fmla="*/ 114 w 117"/>
                    <a:gd name="T7" fmla="*/ 39 h 243"/>
                    <a:gd name="T8" fmla="*/ 117 w 117"/>
                    <a:gd name="T9" fmla="*/ 58 h 243"/>
                    <a:gd name="T10" fmla="*/ 117 w 117"/>
                    <a:gd name="T11" fmla="*/ 67 h 243"/>
                    <a:gd name="T12" fmla="*/ 117 w 117"/>
                    <a:gd name="T13" fmla="*/ 76 h 243"/>
                    <a:gd name="T14" fmla="*/ 117 w 117"/>
                    <a:gd name="T15" fmla="*/ 86 h 243"/>
                    <a:gd name="T16" fmla="*/ 116 w 117"/>
                    <a:gd name="T17" fmla="*/ 95 h 243"/>
                    <a:gd name="T18" fmla="*/ 115 w 117"/>
                    <a:gd name="T19" fmla="*/ 104 h 243"/>
                    <a:gd name="T20" fmla="*/ 113 w 117"/>
                    <a:gd name="T21" fmla="*/ 114 h 243"/>
                    <a:gd name="T22" fmla="*/ 109 w 117"/>
                    <a:gd name="T23" fmla="*/ 131 h 243"/>
                    <a:gd name="T24" fmla="*/ 106 w 117"/>
                    <a:gd name="T25" fmla="*/ 140 h 243"/>
                    <a:gd name="T26" fmla="*/ 103 w 117"/>
                    <a:gd name="T27" fmla="*/ 148 h 243"/>
                    <a:gd name="T28" fmla="*/ 99 w 117"/>
                    <a:gd name="T29" fmla="*/ 156 h 243"/>
                    <a:gd name="T30" fmla="*/ 95 w 117"/>
                    <a:gd name="T31" fmla="*/ 164 h 243"/>
                    <a:gd name="T32" fmla="*/ 90 w 117"/>
                    <a:gd name="T33" fmla="*/ 172 h 243"/>
                    <a:gd name="T34" fmla="*/ 86 w 117"/>
                    <a:gd name="T35" fmla="*/ 179 h 243"/>
                    <a:gd name="T36" fmla="*/ 75 w 117"/>
                    <a:gd name="T37" fmla="*/ 193 h 243"/>
                    <a:gd name="T38" fmla="*/ 69 w 117"/>
                    <a:gd name="T39" fmla="*/ 200 h 243"/>
                    <a:gd name="T40" fmla="*/ 63 w 117"/>
                    <a:gd name="T41" fmla="*/ 206 h 243"/>
                    <a:gd name="T42" fmla="*/ 57 w 117"/>
                    <a:gd name="T43" fmla="*/ 212 h 243"/>
                    <a:gd name="T44" fmla="*/ 50 w 117"/>
                    <a:gd name="T45" fmla="*/ 218 h 243"/>
                    <a:gd name="T46" fmla="*/ 43 w 117"/>
                    <a:gd name="T47" fmla="*/ 223 h 243"/>
                    <a:gd name="T48" fmla="*/ 36 w 117"/>
                    <a:gd name="T49" fmla="*/ 228 h 243"/>
                    <a:gd name="T50" fmla="*/ 28 w 117"/>
                    <a:gd name="T51" fmla="*/ 232 h 243"/>
                    <a:gd name="T52" fmla="*/ 20 w 117"/>
                    <a:gd name="T53" fmla="*/ 236 h 243"/>
                    <a:gd name="T54" fmla="*/ 12 w 117"/>
                    <a:gd name="T55" fmla="*/ 240 h 243"/>
                    <a:gd name="T56" fmla="*/ 3 w 117"/>
                    <a:gd name="T57" fmla="*/ 243 h 243"/>
                    <a:gd name="T58" fmla="*/ 0 w 117"/>
                    <a:gd name="T59" fmla="*/ 236 h 243"/>
                    <a:gd name="T60" fmla="*/ 8 w 117"/>
                    <a:gd name="T61" fmla="*/ 233 h 243"/>
                    <a:gd name="T62" fmla="*/ 16 w 117"/>
                    <a:gd name="T63" fmla="*/ 229 h 243"/>
                    <a:gd name="T64" fmla="*/ 24 w 117"/>
                    <a:gd name="T65" fmla="*/ 225 h 243"/>
                    <a:gd name="T66" fmla="*/ 31 w 117"/>
                    <a:gd name="T67" fmla="*/ 221 h 243"/>
                    <a:gd name="T68" fmla="*/ 38 w 117"/>
                    <a:gd name="T69" fmla="*/ 216 h 243"/>
                    <a:gd name="T70" fmla="*/ 45 w 117"/>
                    <a:gd name="T71" fmla="*/ 212 h 243"/>
                    <a:gd name="T72" fmla="*/ 52 w 117"/>
                    <a:gd name="T73" fmla="*/ 206 h 243"/>
                    <a:gd name="T74" fmla="*/ 58 w 117"/>
                    <a:gd name="T75" fmla="*/ 201 h 243"/>
                    <a:gd name="T76" fmla="*/ 64 w 117"/>
                    <a:gd name="T77" fmla="*/ 194 h 243"/>
                    <a:gd name="T78" fmla="*/ 69 w 117"/>
                    <a:gd name="T79" fmla="*/ 188 h 243"/>
                    <a:gd name="T80" fmla="*/ 79 w 117"/>
                    <a:gd name="T81" fmla="*/ 175 h 243"/>
                    <a:gd name="T82" fmla="*/ 84 w 117"/>
                    <a:gd name="T83" fmla="*/ 168 h 243"/>
                    <a:gd name="T84" fmla="*/ 88 w 117"/>
                    <a:gd name="T85" fmla="*/ 160 h 243"/>
                    <a:gd name="T86" fmla="*/ 92 w 117"/>
                    <a:gd name="T87" fmla="*/ 153 h 243"/>
                    <a:gd name="T88" fmla="*/ 95 w 117"/>
                    <a:gd name="T89" fmla="*/ 145 h 243"/>
                    <a:gd name="T90" fmla="*/ 98 w 117"/>
                    <a:gd name="T91" fmla="*/ 137 h 243"/>
                    <a:gd name="T92" fmla="*/ 101 w 117"/>
                    <a:gd name="T93" fmla="*/ 129 h 243"/>
                    <a:gd name="T94" fmla="*/ 105 w 117"/>
                    <a:gd name="T95" fmla="*/ 112 h 243"/>
                    <a:gd name="T96" fmla="*/ 107 w 117"/>
                    <a:gd name="T97" fmla="*/ 103 h 243"/>
                    <a:gd name="T98" fmla="*/ 108 w 117"/>
                    <a:gd name="T99" fmla="*/ 95 h 243"/>
                    <a:gd name="T100" fmla="*/ 109 w 117"/>
                    <a:gd name="T101" fmla="*/ 85 h 243"/>
                    <a:gd name="T102" fmla="*/ 109 w 117"/>
                    <a:gd name="T103" fmla="*/ 76 h 243"/>
                    <a:gd name="T104" fmla="*/ 109 w 117"/>
                    <a:gd name="T105" fmla="*/ 67 h 243"/>
                    <a:gd name="T106" fmla="*/ 109 w 117"/>
                    <a:gd name="T107" fmla="*/ 58 h 243"/>
                    <a:gd name="T108" fmla="*/ 106 w 117"/>
                    <a:gd name="T109" fmla="*/ 40 h 243"/>
                    <a:gd name="T110" fmla="*/ 105 w 117"/>
                    <a:gd name="T111" fmla="*/ 31 h 243"/>
                    <a:gd name="T112" fmla="*/ 102 w 117"/>
                    <a:gd name="T113" fmla="*/ 21 h 243"/>
                    <a:gd name="T114" fmla="*/ 96 w 117"/>
                    <a:gd name="T115" fmla="*/ 3 h 243"/>
                    <a:gd name="T116" fmla="*/ 104 w 117"/>
                    <a:gd name="T117" fmla="*/ 0 h 24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17"/>
                    <a:gd name="T178" fmla="*/ 0 h 243"/>
                    <a:gd name="T179" fmla="*/ 117 w 117"/>
                    <a:gd name="T180" fmla="*/ 243 h 24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17" h="243">
                      <a:moveTo>
                        <a:pt x="104" y="0"/>
                      </a:moveTo>
                      <a:lnTo>
                        <a:pt x="110" y="19"/>
                      </a:lnTo>
                      <a:lnTo>
                        <a:pt x="112" y="29"/>
                      </a:lnTo>
                      <a:lnTo>
                        <a:pt x="114" y="39"/>
                      </a:lnTo>
                      <a:lnTo>
                        <a:pt x="117" y="58"/>
                      </a:lnTo>
                      <a:lnTo>
                        <a:pt x="117" y="67"/>
                      </a:lnTo>
                      <a:lnTo>
                        <a:pt x="117" y="76"/>
                      </a:lnTo>
                      <a:lnTo>
                        <a:pt x="117" y="86"/>
                      </a:lnTo>
                      <a:lnTo>
                        <a:pt x="116" y="95"/>
                      </a:lnTo>
                      <a:lnTo>
                        <a:pt x="115" y="104"/>
                      </a:lnTo>
                      <a:lnTo>
                        <a:pt x="113" y="114"/>
                      </a:lnTo>
                      <a:lnTo>
                        <a:pt x="109" y="131"/>
                      </a:lnTo>
                      <a:lnTo>
                        <a:pt x="106" y="140"/>
                      </a:lnTo>
                      <a:lnTo>
                        <a:pt x="103" y="148"/>
                      </a:lnTo>
                      <a:lnTo>
                        <a:pt x="99" y="156"/>
                      </a:lnTo>
                      <a:lnTo>
                        <a:pt x="95" y="164"/>
                      </a:lnTo>
                      <a:lnTo>
                        <a:pt x="90" y="172"/>
                      </a:lnTo>
                      <a:lnTo>
                        <a:pt x="86" y="179"/>
                      </a:lnTo>
                      <a:lnTo>
                        <a:pt x="75" y="193"/>
                      </a:lnTo>
                      <a:lnTo>
                        <a:pt x="69" y="200"/>
                      </a:lnTo>
                      <a:lnTo>
                        <a:pt x="63" y="206"/>
                      </a:lnTo>
                      <a:lnTo>
                        <a:pt x="57" y="212"/>
                      </a:lnTo>
                      <a:lnTo>
                        <a:pt x="50" y="218"/>
                      </a:lnTo>
                      <a:lnTo>
                        <a:pt x="43" y="223"/>
                      </a:lnTo>
                      <a:lnTo>
                        <a:pt x="36" y="228"/>
                      </a:lnTo>
                      <a:lnTo>
                        <a:pt x="28" y="232"/>
                      </a:lnTo>
                      <a:lnTo>
                        <a:pt x="20" y="236"/>
                      </a:lnTo>
                      <a:lnTo>
                        <a:pt x="12" y="240"/>
                      </a:lnTo>
                      <a:lnTo>
                        <a:pt x="3" y="243"/>
                      </a:lnTo>
                      <a:lnTo>
                        <a:pt x="0" y="236"/>
                      </a:lnTo>
                      <a:lnTo>
                        <a:pt x="8" y="233"/>
                      </a:lnTo>
                      <a:lnTo>
                        <a:pt x="16" y="229"/>
                      </a:lnTo>
                      <a:lnTo>
                        <a:pt x="24" y="225"/>
                      </a:lnTo>
                      <a:lnTo>
                        <a:pt x="31" y="221"/>
                      </a:lnTo>
                      <a:lnTo>
                        <a:pt x="38" y="216"/>
                      </a:lnTo>
                      <a:lnTo>
                        <a:pt x="45" y="212"/>
                      </a:lnTo>
                      <a:lnTo>
                        <a:pt x="52" y="206"/>
                      </a:lnTo>
                      <a:lnTo>
                        <a:pt x="58" y="201"/>
                      </a:lnTo>
                      <a:lnTo>
                        <a:pt x="64" y="194"/>
                      </a:lnTo>
                      <a:lnTo>
                        <a:pt x="69" y="188"/>
                      </a:lnTo>
                      <a:lnTo>
                        <a:pt x="79" y="175"/>
                      </a:lnTo>
                      <a:lnTo>
                        <a:pt x="84" y="168"/>
                      </a:lnTo>
                      <a:lnTo>
                        <a:pt x="88" y="160"/>
                      </a:lnTo>
                      <a:lnTo>
                        <a:pt x="92" y="153"/>
                      </a:lnTo>
                      <a:lnTo>
                        <a:pt x="95" y="145"/>
                      </a:lnTo>
                      <a:lnTo>
                        <a:pt x="98" y="137"/>
                      </a:lnTo>
                      <a:lnTo>
                        <a:pt x="101" y="129"/>
                      </a:lnTo>
                      <a:lnTo>
                        <a:pt x="105" y="112"/>
                      </a:lnTo>
                      <a:lnTo>
                        <a:pt x="107" y="103"/>
                      </a:lnTo>
                      <a:lnTo>
                        <a:pt x="108" y="95"/>
                      </a:lnTo>
                      <a:lnTo>
                        <a:pt x="109" y="85"/>
                      </a:lnTo>
                      <a:lnTo>
                        <a:pt x="109" y="76"/>
                      </a:lnTo>
                      <a:lnTo>
                        <a:pt x="109" y="67"/>
                      </a:lnTo>
                      <a:lnTo>
                        <a:pt x="109" y="58"/>
                      </a:lnTo>
                      <a:lnTo>
                        <a:pt x="106" y="40"/>
                      </a:lnTo>
                      <a:lnTo>
                        <a:pt x="105" y="31"/>
                      </a:lnTo>
                      <a:lnTo>
                        <a:pt x="102" y="21"/>
                      </a:lnTo>
                      <a:lnTo>
                        <a:pt x="96" y="3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16" name="Freeform 43"/>
                <p:cNvSpPr>
                  <a:spLocks/>
                </p:cNvSpPr>
                <p:nvPr/>
              </p:nvSpPr>
              <p:spPr bwMode="auto">
                <a:xfrm>
                  <a:off x="2220" y="2210"/>
                  <a:ext cx="236" cy="139"/>
                </a:xfrm>
                <a:custGeom>
                  <a:avLst/>
                  <a:gdLst>
                    <a:gd name="T0" fmla="*/ 236 w 236"/>
                    <a:gd name="T1" fmla="*/ 130 h 139"/>
                    <a:gd name="T2" fmla="*/ 227 w 236"/>
                    <a:gd name="T3" fmla="*/ 133 h 139"/>
                    <a:gd name="T4" fmla="*/ 218 w 236"/>
                    <a:gd name="T5" fmla="*/ 135 h 139"/>
                    <a:gd name="T6" fmla="*/ 209 w 236"/>
                    <a:gd name="T7" fmla="*/ 137 h 139"/>
                    <a:gd name="T8" fmla="*/ 201 w 236"/>
                    <a:gd name="T9" fmla="*/ 138 h 139"/>
                    <a:gd name="T10" fmla="*/ 192 w 236"/>
                    <a:gd name="T11" fmla="*/ 139 h 139"/>
                    <a:gd name="T12" fmla="*/ 183 w 236"/>
                    <a:gd name="T13" fmla="*/ 139 h 139"/>
                    <a:gd name="T14" fmla="*/ 174 w 236"/>
                    <a:gd name="T15" fmla="*/ 139 h 139"/>
                    <a:gd name="T16" fmla="*/ 165 w 236"/>
                    <a:gd name="T17" fmla="*/ 138 h 139"/>
                    <a:gd name="T18" fmla="*/ 156 w 236"/>
                    <a:gd name="T19" fmla="*/ 137 h 139"/>
                    <a:gd name="T20" fmla="*/ 147 w 236"/>
                    <a:gd name="T21" fmla="*/ 136 h 139"/>
                    <a:gd name="T22" fmla="*/ 130 w 236"/>
                    <a:gd name="T23" fmla="*/ 131 h 139"/>
                    <a:gd name="T24" fmla="*/ 113 w 236"/>
                    <a:gd name="T25" fmla="*/ 125 h 139"/>
                    <a:gd name="T26" fmla="*/ 104 w 236"/>
                    <a:gd name="T27" fmla="*/ 121 h 139"/>
                    <a:gd name="T28" fmla="*/ 97 w 236"/>
                    <a:gd name="T29" fmla="*/ 117 h 139"/>
                    <a:gd name="T30" fmla="*/ 89 w 236"/>
                    <a:gd name="T31" fmla="*/ 112 h 139"/>
                    <a:gd name="T32" fmla="*/ 81 w 236"/>
                    <a:gd name="T33" fmla="*/ 107 h 139"/>
                    <a:gd name="T34" fmla="*/ 73 w 236"/>
                    <a:gd name="T35" fmla="*/ 102 h 139"/>
                    <a:gd name="T36" fmla="*/ 66 w 236"/>
                    <a:gd name="T37" fmla="*/ 96 h 139"/>
                    <a:gd name="T38" fmla="*/ 59 w 236"/>
                    <a:gd name="T39" fmla="*/ 90 h 139"/>
                    <a:gd name="T40" fmla="*/ 52 w 236"/>
                    <a:gd name="T41" fmla="*/ 84 h 139"/>
                    <a:gd name="T42" fmla="*/ 45 w 236"/>
                    <a:gd name="T43" fmla="*/ 77 h 139"/>
                    <a:gd name="T44" fmla="*/ 39 w 236"/>
                    <a:gd name="T45" fmla="*/ 70 h 139"/>
                    <a:gd name="T46" fmla="*/ 27 w 236"/>
                    <a:gd name="T47" fmla="*/ 55 h 139"/>
                    <a:gd name="T48" fmla="*/ 22 w 236"/>
                    <a:gd name="T49" fmla="*/ 47 h 139"/>
                    <a:gd name="T50" fmla="*/ 17 w 236"/>
                    <a:gd name="T51" fmla="*/ 39 h 139"/>
                    <a:gd name="T52" fmla="*/ 12 w 236"/>
                    <a:gd name="T53" fmla="*/ 30 h 139"/>
                    <a:gd name="T54" fmla="*/ 8 w 236"/>
                    <a:gd name="T55" fmla="*/ 21 h 139"/>
                    <a:gd name="T56" fmla="*/ 3 w 236"/>
                    <a:gd name="T57" fmla="*/ 12 h 139"/>
                    <a:gd name="T58" fmla="*/ 0 w 236"/>
                    <a:gd name="T59" fmla="*/ 3 h 139"/>
                    <a:gd name="T60" fmla="*/ 7 w 236"/>
                    <a:gd name="T61" fmla="*/ 0 h 139"/>
                    <a:gd name="T62" fmla="*/ 11 w 236"/>
                    <a:gd name="T63" fmla="*/ 9 h 139"/>
                    <a:gd name="T64" fmla="*/ 15 w 236"/>
                    <a:gd name="T65" fmla="*/ 18 h 139"/>
                    <a:gd name="T66" fmla="*/ 19 w 236"/>
                    <a:gd name="T67" fmla="*/ 27 h 139"/>
                    <a:gd name="T68" fmla="*/ 23 w 236"/>
                    <a:gd name="T69" fmla="*/ 35 h 139"/>
                    <a:gd name="T70" fmla="*/ 28 w 236"/>
                    <a:gd name="T71" fmla="*/ 43 h 139"/>
                    <a:gd name="T72" fmla="*/ 34 w 236"/>
                    <a:gd name="T73" fmla="*/ 50 h 139"/>
                    <a:gd name="T74" fmla="*/ 45 w 236"/>
                    <a:gd name="T75" fmla="*/ 65 h 139"/>
                    <a:gd name="T76" fmla="*/ 51 w 236"/>
                    <a:gd name="T77" fmla="*/ 72 h 139"/>
                    <a:gd name="T78" fmla="*/ 58 w 236"/>
                    <a:gd name="T79" fmla="*/ 78 h 139"/>
                    <a:gd name="T80" fmla="*/ 64 w 236"/>
                    <a:gd name="T81" fmla="*/ 85 h 139"/>
                    <a:gd name="T82" fmla="*/ 71 w 236"/>
                    <a:gd name="T83" fmla="*/ 90 h 139"/>
                    <a:gd name="T84" fmla="*/ 78 w 236"/>
                    <a:gd name="T85" fmla="*/ 96 h 139"/>
                    <a:gd name="T86" fmla="*/ 85 w 236"/>
                    <a:gd name="T87" fmla="*/ 101 h 139"/>
                    <a:gd name="T88" fmla="*/ 93 w 236"/>
                    <a:gd name="T89" fmla="*/ 106 h 139"/>
                    <a:gd name="T90" fmla="*/ 100 w 236"/>
                    <a:gd name="T91" fmla="*/ 110 h 139"/>
                    <a:gd name="T92" fmla="*/ 108 w 236"/>
                    <a:gd name="T93" fmla="*/ 114 h 139"/>
                    <a:gd name="T94" fmla="*/ 116 w 236"/>
                    <a:gd name="T95" fmla="*/ 117 h 139"/>
                    <a:gd name="T96" fmla="*/ 132 w 236"/>
                    <a:gd name="T97" fmla="*/ 123 h 139"/>
                    <a:gd name="T98" fmla="*/ 149 w 236"/>
                    <a:gd name="T99" fmla="*/ 128 h 139"/>
                    <a:gd name="T100" fmla="*/ 157 w 236"/>
                    <a:gd name="T101" fmla="*/ 129 h 139"/>
                    <a:gd name="T102" fmla="*/ 166 w 236"/>
                    <a:gd name="T103" fmla="*/ 130 h 139"/>
                    <a:gd name="T104" fmla="*/ 174 w 236"/>
                    <a:gd name="T105" fmla="*/ 131 h 139"/>
                    <a:gd name="T106" fmla="*/ 183 w 236"/>
                    <a:gd name="T107" fmla="*/ 131 h 139"/>
                    <a:gd name="T108" fmla="*/ 191 w 236"/>
                    <a:gd name="T109" fmla="*/ 131 h 139"/>
                    <a:gd name="T110" fmla="*/ 200 w 236"/>
                    <a:gd name="T111" fmla="*/ 130 h 139"/>
                    <a:gd name="T112" fmla="*/ 208 w 236"/>
                    <a:gd name="T113" fmla="*/ 129 h 139"/>
                    <a:gd name="T114" fmla="*/ 216 w 236"/>
                    <a:gd name="T115" fmla="*/ 128 h 139"/>
                    <a:gd name="T116" fmla="*/ 225 w 236"/>
                    <a:gd name="T117" fmla="*/ 125 h 139"/>
                    <a:gd name="T118" fmla="*/ 233 w 236"/>
                    <a:gd name="T119" fmla="*/ 123 h 139"/>
                    <a:gd name="T120" fmla="*/ 236 w 236"/>
                    <a:gd name="T121" fmla="*/ 130 h 13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36"/>
                    <a:gd name="T184" fmla="*/ 0 h 139"/>
                    <a:gd name="T185" fmla="*/ 236 w 236"/>
                    <a:gd name="T186" fmla="*/ 139 h 13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36" h="139">
                      <a:moveTo>
                        <a:pt x="236" y="130"/>
                      </a:moveTo>
                      <a:lnTo>
                        <a:pt x="227" y="133"/>
                      </a:lnTo>
                      <a:lnTo>
                        <a:pt x="218" y="135"/>
                      </a:lnTo>
                      <a:lnTo>
                        <a:pt x="209" y="137"/>
                      </a:lnTo>
                      <a:lnTo>
                        <a:pt x="201" y="138"/>
                      </a:lnTo>
                      <a:lnTo>
                        <a:pt x="192" y="139"/>
                      </a:lnTo>
                      <a:lnTo>
                        <a:pt x="183" y="139"/>
                      </a:lnTo>
                      <a:lnTo>
                        <a:pt x="174" y="139"/>
                      </a:lnTo>
                      <a:lnTo>
                        <a:pt x="165" y="138"/>
                      </a:lnTo>
                      <a:lnTo>
                        <a:pt x="156" y="137"/>
                      </a:lnTo>
                      <a:lnTo>
                        <a:pt x="147" y="136"/>
                      </a:lnTo>
                      <a:lnTo>
                        <a:pt x="130" y="131"/>
                      </a:lnTo>
                      <a:lnTo>
                        <a:pt x="113" y="125"/>
                      </a:lnTo>
                      <a:lnTo>
                        <a:pt x="104" y="121"/>
                      </a:lnTo>
                      <a:lnTo>
                        <a:pt x="97" y="117"/>
                      </a:lnTo>
                      <a:lnTo>
                        <a:pt x="89" y="112"/>
                      </a:lnTo>
                      <a:lnTo>
                        <a:pt x="81" y="107"/>
                      </a:lnTo>
                      <a:lnTo>
                        <a:pt x="73" y="102"/>
                      </a:lnTo>
                      <a:lnTo>
                        <a:pt x="66" y="96"/>
                      </a:lnTo>
                      <a:lnTo>
                        <a:pt x="59" y="90"/>
                      </a:lnTo>
                      <a:lnTo>
                        <a:pt x="52" y="84"/>
                      </a:lnTo>
                      <a:lnTo>
                        <a:pt x="45" y="77"/>
                      </a:lnTo>
                      <a:lnTo>
                        <a:pt x="39" y="70"/>
                      </a:lnTo>
                      <a:lnTo>
                        <a:pt x="27" y="55"/>
                      </a:lnTo>
                      <a:lnTo>
                        <a:pt x="22" y="47"/>
                      </a:lnTo>
                      <a:lnTo>
                        <a:pt x="17" y="39"/>
                      </a:lnTo>
                      <a:lnTo>
                        <a:pt x="12" y="30"/>
                      </a:lnTo>
                      <a:lnTo>
                        <a:pt x="8" y="21"/>
                      </a:lnTo>
                      <a:lnTo>
                        <a:pt x="3" y="12"/>
                      </a:lnTo>
                      <a:lnTo>
                        <a:pt x="0" y="3"/>
                      </a:lnTo>
                      <a:lnTo>
                        <a:pt x="7" y="0"/>
                      </a:lnTo>
                      <a:lnTo>
                        <a:pt x="11" y="9"/>
                      </a:lnTo>
                      <a:lnTo>
                        <a:pt x="15" y="18"/>
                      </a:lnTo>
                      <a:lnTo>
                        <a:pt x="19" y="27"/>
                      </a:lnTo>
                      <a:lnTo>
                        <a:pt x="23" y="35"/>
                      </a:lnTo>
                      <a:lnTo>
                        <a:pt x="28" y="43"/>
                      </a:lnTo>
                      <a:lnTo>
                        <a:pt x="34" y="50"/>
                      </a:lnTo>
                      <a:lnTo>
                        <a:pt x="45" y="65"/>
                      </a:lnTo>
                      <a:lnTo>
                        <a:pt x="51" y="72"/>
                      </a:lnTo>
                      <a:lnTo>
                        <a:pt x="58" y="78"/>
                      </a:lnTo>
                      <a:lnTo>
                        <a:pt x="64" y="85"/>
                      </a:lnTo>
                      <a:lnTo>
                        <a:pt x="71" y="90"/>
                      </a:lnTo>
                      <a:lnTo>
                        <a:pt x="78" y="96"/>
                      </a:lnTo>
                      <a:lnTo>
                        <a:pt x="85" y="101"/>
                      </a:lnTo>
                      <a:lnTo>
                        <a:pt x="93" y="106"/>
                      </a:lnTo>
                      <a:lnTo>
                        <a:pt x="100" y="110"/>
                      </a:lnTo>
                      <a:lnTo>
                        <a:pt x="108" y="114"/>
                      </a:lnTo>
                      <a:lnTo>
                        <a:pt x="116" y="117"/>
                      </a:lnTo>
                      <a:lnTo>
                        <a:pt x="132" y="123"/>
                      </a:lnTo>
                      <a:lnTo>
                        <a:pt x="149" y="128"/>
                      </a:lnTo>
                      <a:lnTo>
                        <a:pt x="157" y="129"/>
                      </a:lnTo>
                      <a:lnTo>
                        <a:pt x="166" y="130"/>
                      </a:lnTo>
                      <a:lnTo>
                        <a:pt x="174" y="131"/>
                      </a:lnTo>
                      <a:lnTo>
                        <a:pt x="183" y="131"/>
                      </a:lnTo>
                      <a:lnTo>
                        <a:pt x="191" y="131"/>
                      </a:lnTo>
                      <a:lnTo>
                        <a:pt x="200" y="130"/>
                      </a:lnTo>
                      <a:lnTo>
                        <a:pt x="208" y="129"/>
                      </a:lnTo>
                      <a:lnTo>
                        <a:pt x="216" y="128"/>
                      </a:lnTo>
                      <a:lnTo>
                        <a:pt x="225" y="125"/>
                      </a:lnTo>
                      <a:lnTo>
                        <a:pt x="233" y="123"/>
                      </a:lnTo>
                      <a:lnTo>
                        <a:pt x="236" y="13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17" name="Freeform 44"/>
                <p:cNvSpPr>
                  <a:spLocks/>
                </p:cNvSpPr>
                <p:nvPr/>
              </p:nvSpPr>
              <p:spPr bwMode="auto">
                <a:xfrm>
                  <a:off x="2453" y="2333"/>
                  <a:ext cx="3" cy="7"/>
                </a:xfrm>
                <a:custGeom>
                  <a:avLst/>
                  <a:gdLst>
                    <a:gd name="T0" fmla="*/ 3 w 3"/>
                    <a:gd name="T1" fmla="*/ 7 h 7"/>
                    <a:gd name="T2" fmla="*/ 0 w 3"/>
                    <a:gd name="T3" fmla="*/ 0 h 7"/>
                    <a:gd name="T4" fmla="*/ 3 w 3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7"/>
                    <a:gd name="T11" fmla="*/ 3 w 3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7">
                      <a:moveTo>
                        <a:pt x="3" y="7"/>
                      </a:moveTo>
                      <a:lnTo>
                        <a:pt x="0" y="0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18" name="Freeform 45"/>
                <p:cNvSpPr>
                  <a:spLocks/>
                </p:cNvSpPr>
                <p:nvPr/>
              </p:nvSpPr>
              <p:spPr bwMode="auto">
                <a:xfrm>
                  <a:off x="2207" y="1969"/>
                  <a:ext cx="117" cy="244"/>
                </a:xfrm>
                <a:custGeom>
                  <a:avLst/>
                  <a:gdLst>
                    <a:gd name="T0" fmla="*/ 13 w 117"/>
                    <a:gd name="T1" fmla="*/ 244 h 244"/>
                    <a:gd name="T2" fmla="*/ 7 w 117"/>
                    <a:gd name="T3" fmla="*/ 225 h 244"/>
                    <a:gd name="T4" fmla="*/ 4 w 117"/>
                    <a:gd name="T5" fmla="*/ 215 h 244"/>
                    <a:gd name="T6" fmla="*/ 2 w 117"/>
                    <a:gd name="T7" fmla="*/ 205 h 244"/>
                    <a:gd name="T8" fmla="*/ 0 w 117"/>
                    <a:gd name="T9" fmla="*/ 186 h 244"/>
                    <a:gd name="T10" fmla="*/ 0 w 117"/>
                    <a:gd name="T11" fmla="*/ 176 h 244"/>
                    <a:gd name="T12" fmla="*/ 0 w 117"/>
                    <a:gd name="T13" fmla="*/ 167 h 244"/>
                    <a:gd name="T14" fmla="*/ 0 w 117"/>
                    <a:gd name="T15" fmla="*/ 158 h 244"/>
                    <a:gd name="T16" fmla="*/ 1 w 117"/>
                    <a:gd name="T17" fmla="*/ 148 h 244"/>
                    <a:gd name="T18" fmla="*/ 2 w 117"/>
                    <a:gd name="T19" fmla="*/ 139 h 244"/>
                    <a:gd name="T20" fmla="*/ 4 w 117"/>
                    <a:gd name="T21" fmla="*/ 130 h 244"/>
                    <a:gd name="T22" fmla="*/ 8 w 117"/>
                    <a:gd name="T23" fmla="*/ 113 h 244"/>
                    <a:gd name="T24" fmla="*/ 11 w 117"/>
                    <a:gd name="T25" fmla="*/ 104 h 244"/>
                    <a:gd name="T26" fmla="*/ 14 w 117"/>
                    <a:gd name="T27" fmla="*/ 96 h 244"/>
                    <a:gd name="T28" fmla="*/ 18 w 117"/>
                    <a:gd name="T29" fmla="*/ 88 h 244"/>
                    <a:gd name="T30" fmla="*/ 22 w 117"/>
                    <a:gd name="T31" fmla="*/ 80 h 244"/>
                    <a:gd name="T32" fmla="*/ 26 w 117"/>
                    <a:gd name="T33" fmla="*/ 72 h 244"/>
                    <a:gd name="T34" fmla="*/ 31 w 117"/>
                    <a:gd name="T35" fmla="*/ 64 h 244"/>
                    <a:gd name="T36" fmla="*/ 41 w 117"/>
                    <a:gd name="T37" fmla="*/ 50 h 244"/>
                    <a:gd name="T38" fmla="*/ 47 w 117"/>
                    <a:gd name="T39" fmla="*/ 44 h 244"/>
                    <a:gd name="T40" fmla="*/ 53 w 117"/>
                    <a:gd name="T41" fmla="*/ 38 h 244"/>
                    <a:gd name="T42" fmla="*/ 60 w 117"/>
                    <a:gd name="T43" fmla="*/ 32 h 244"/>
                    <a:gd name="T44" fmla="*/ 67 w 117"/>
                    <a:gd name="T45" fmla="*/ 26 h 244"/>
                    <a:gd name="T46" fmla="*/ 74 w 117"/>
                    <a:gd name="T47" fmla="*/ 21 h 244"/>
                    <a:gd name="T48" fmla="*/ 81 w 117"/>
                    <a:gd name="T49" fmla="*/ 16 h 244"/>
                    <a:gd name="T50" fmla="*/ 89 w 117"/>
                    <a:gd name="T51" fmla="*/ 11 h 244"/>
                    <a:gd name="T52" fmla="*/ 97 w 117"/>
                    <a:gd name="T53" fmla="*/ 7 h 244"/>
                    <a:gd name="T54" fmla="*/ 105 w 117"/>
                    <a:gd name="T55" fmla="*/ 3 h 244"/>
                    <a:gd name="T56" fmla="*/ 114 w 117"/>
                    <a:gd name="T57" fmla="*/ 0 h 244"/>
                    <a:gd name="T58" fmla="*/ 117 w 117"/>
                    <a:gd name="T59" fmla="*/ 8 h 244"/>
                    <a:gd name="T60" fmla="*/ 108 w 117"/>
                    <a:gd name="T61" fmla="*/ 11 h 244"/>
                    <a:gd name="T62" fmla="*/ 100 w 117"/>
                    <a:gd name="T63" fmla="*/ 15 h 244"/>
                    <a:gd name="T64" fmla="*/ 93 w 117"/>
                    <a:gd name="T65" fmla="*/ 18 h 244"/>
                    <a:gd name="T66" fmla="*/ 85 w 117"/>
                    <a:gd name="T67" fmla="*/ 23 h 244"/>
                    <a:gd name="T68" fmla="*/ 78 w 117"/>
                    <a:gd name="T69" fmla="*/ 27 h 244"/>
                    <a:gd name="T70" fmla="*/ 72 w 117"/>
                    <a:gd name="T71" fmla="*/ 32 h 244"/>
                    <a:gd name="T72" fmla="*/ 65 w 117"/>
                    <a:gd name="T73" fmla="*/ 38 h 244"/>
                    <a:gd name="T74" fmla="*/ 59 w 117"/>
                    <a:gd name="T75" fmla="*/ 43 h 244"/>
                    <a:gd name="T76" fmla="*/ 53 w 117"/>
                    <a:gd name="T77" fmla="*/ 49 h 244"/>
                    <a:gd name="T78" fmla="*/ 48 w 117"/>
                    <a:gd name="T79" fmla="*/ 55 h 244"/>
                    <a:gd name="T80" fmla="*/ 38 w 117"/>
                    <a:gd name="T81" fmla="*/ 69 h 244"/>
                    <a:gd name="T82" fmla="*/ 33 w 117"/>
                    <a:gd name="T83" fmla="*/ 76 h 244"/>
                    <a:gd name="T84" fmla="*/ 29 w 117"/>
                    <a:gd name="T85" fmla="*/ 83 h 244"/>
                    <a:gd name="T86" fmla="*/ 25 w 117"/>
                    <a:gd name="T87" fmla="*/ 91 h 244"/>
                    <a:gd name="T88" fmla="*/ 21 w 117"/>
                    <a:gd name="T89" fmla="*/ 99 h 244"/>
                    <a:gd name="T90" fmla="*/ 19 w 117"/>
                    <a:gd name="T91" fmla="*/ 107 h 244"/>
                    <a:gd name="T92" fmla="*/ 16 w 117"/>
                    <a:gd name="T93" fmla="*/ 115 h 244"/>
                    <a:gd name="T94" fmla="*/ 11 w 117"/>
                    <a:gd name="T95" fmla="*/ 132 h 244"/>
                    <a:gd name="T96" fmla="*/ 10 w 117"/>
                    <a:gd name="T97" fmla="*/ 141 h 244"/>
                    <a:gd name="T98" fmla="*/ 9 w 117"/>
                    <a:gd name="T99" fmla="*/ 150 h 244"/>
                    <a:gd name="T100" fmla="*/ 8 w 117"/>
                    <a:gd name="T101" fmla="*/ 158 h 244"/>
                    <a:gd name="T102" fmla="*/ 7 w 117"/>
                    <a:gd name="T103" fmla="*/ 167 h 244"/>
                    <a:gd name="T104" fmla="*/ 7 w 117"/>
                    <a:gd name="T105" fmla="*/ 176 h 244"/>
                    <a:gd name="T106" fmla="*/ 8 w 117"/>
                    <a:gd name="T107" fmla="*/ 185 h 244"/>
                    <a:gd name="T108" fmla="*/ 10 w 117"/>
                    <a:gd name="T109" fmla="*/ 204 h 244"/>
                    <a:gd name="T110" fmla="*/ 12 w 117"/>
                    <a:gd name="T111" fmla="*/ 213 h 244"/>
                    <a:gd name="T112" fmla="*/ 14 w 117"/>
                    <a:gd name="T113" fmla="*/ 222 h 244"/>
                    <a:gd name="T114" fmla="*/ 20 w 117"/>
                    <a:gd name="T115" fmla="*/ 241 h 244"/>
                    <a:gd name="T116" fmla="*/ 13 w 117"/>
                    <a:gd name="T117" fmla="*/ 244 h 24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17"/>
                    <a:gd name="T178" fmla="*/ 0 h 244"/>
                    <a:gd name="T179" fmla="*/ 117 w 117"/>
                    <a:gd name="T180" fmla="*/ 244 h 24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17" h="244">
                      <a:moveTo>
                        <a:pt x="13" y="244"/>
                      </a:moveTo>
                      <a:lnTo>
                        <a:pt x="7" y="225"/>
                      </a:lnTo>
                      <a:lnTo>
                        <a:pt x="4" y="215"/>
                      </a:lnTo>
                      <a:lnTo>
                        <a:pt x="2" y="205"/>
                      </a:lnTo>
                      <a:lnTo>
                        <a:pt x="0" y="186"/>
                      </a:lnTo>
                      <a:lnTo>
                        <a:pt x="0" y="176"/>
                      </a:lnTo>
                      <a:lnTo>
                        <a:pt x="0" y="167"/>
                      </a:lnTo>
                      <a:lnTo>
                        <a:pt x="0" y="158"/>
                      </a:lnTo>
                      <a:lnTo>
                        <a:pt x="1" y="148"/>
                      </a:lnTo>
                      <a:lnTo>
                        <a:pt x="2" y="139"/>
                      </a:lnTo>
                      <a:lnTo>
                        <a:pt x="4" y="130"/>
                      </a:lnTo>
                      <a:lnTo>
                        <a:pt x="8" y="113"/>
                      </a:lnTo>
                      <a:lnTo>
                        <a:pt x="11" y="104"/>
                      </a:lnTo>
                      <a:lnTo>
                        <a:pt x="14" y="96"/>
                      </a:lnTo>
                      <a:lnTo>
                        <a:pt x="18" y="88"/>
                      </a:lnTo>
                      <a:lnTo>
                        <a:pt x="22" y="80"/>
                      </a:lnTo>
                      <a:lnTo>
                        <a:pt x="26" y="72"/>
                      </a:lnTo>
                      <a:lnTo>
                        <a:pt x="31" y="64"/>
                      </a:lnTo>
                      <a:lnTo>
                        <a:pt x="41" y="50"/>
                      </a:lnTo>
                      <a:lnTo>
                        <a:pt x="47" y="44"/>
                      </a:lnTo>
                      <a:lnTo>
                        <a:pt x="53" y="38"/>
                      </a:lnTo>
                      <a:lnTo>
                        <a:pt x="60" y="32"/>
                      </a:lnTo>
                      <a:lnTo>
                        <a:pt x="67" y="26"/>
                      </a:lnTo>
                      <a:lnTo>
                        <a:pt x="74" y="21"/>
                      </a:lnTo>
                      <a:lnTo>
                        <a:pt x="81" y="16"/>
                      </a:lnTo>
                      <a:lnTo>
                        <a:pt x="89" y="11"/>
                      </a:lnTo>
                      <a:lnTo>
                        <a:pt x="97" y="7"/>
                      </a:lnTo>
                      <a:lnTo>
                        <a:pt x="105" y="3"/>
                      </a:lnTo>
                      <a:lnTo>
                        <a:pt x="114" y="0"/>
                      </a:lnTo>
                      <a:lnTo>
                        <a:pt x="117" y="8"/>
                      </a:lnTo>
                      <a:lnTo>
                        <a:pt x="108" y="11"/>
                      </a:lnTo>
                      <a:lnTo>
                        <a:pt x="100" y="15"/>
                      </a:lnTo>
                      <a:lnTo>
                        <a:pt x="93" y="18"/>
                      </a:lnTo>
                      <a:lnTo>
                        <a:pt x="85" y="23"/>
                      </a:lnTo>
                      <a:lnTo>
                        <a:pt x="78" y="27"/>
                      </a:lnTo>
                      <a:lnTo>
                        <a:pt x="72" y="32"/>
                      </a:lnTo>
                      <a:lnTo>
                        <a:pt x="65" y="38"/>
                      </a:lnTo>
                      <a:lnTo>
                        <a:pt x="59" y="43"/>
                      </a:lnTo>
                      <a:lnTo>
                        <a:pt x="53" y="49"/>
                      </a:lnTo>
                      <a:lnTo>
                        <a:pt x="48" y="55"/>
                      </a:lnTo>
                      <a:lnTo>
                        <a:pt x="38" y="69"/>
                      </a:lnTo>
                      <a:lnTo>
                        <a:pt x="33" y="76"/>
                      </a:lnTo>
                      <a:lnTo>
                        <a:pt x="29" y="83"/>
                      </a:lnTo>
                      <a:lnTo>
                        <a:pt x="25" y="91"/>
                      </a:lnTo>
                      <a:lnTo>
                        <a:pt x="21" y="99"/>
                      </a:lnTo>
                      <a:lnTo>
                        <a:pt x="19" y="107"/>
                      </a:lnTo>
                      <a:lnTo>
                        <a:pt x="16" y="115"/>
                      </a:lnTo>
                      <a:lnTo>
                        <a:pt x="11" y="132"/>
                      </a:lnTo>
                      <a:lnTo>
                        <a:pt x="10" y="141"/>
                      </a:lnTo>
                      <a:lnTo>
                        <a:pt x="9" y="150"/>
                      </a:lnTo>
                      <a:lnTo>
                        <a:pt x="8" y="158"/>
                      </a:lnTo>
                      <a:lnTo>
                        <a:pt x="7" y="167"/>
                      </a:lnTo>
                      <a:lnTo>
                        <a:pt x="7" y="176"/>
                      </a:lnTo>
                      <a:lnTo>
                        <a:pt x="8" y="185"/>
                      </a:lnTo>
                      <a:lnTo>
                        <a:pt x="10" y="204"/>
                      </a:lnTo>
                      <a:lnTo>
                        <a:pt x="12" y="213"/>
                      </a:lnTo>
                      <a:lnTo>
                        <a:pt x="14" y="222"/>
                      </a:lnTo>
                      <a:lnTo>
                        <a:pt x="20" y="241"/>
                      </a:lnTo>
                      <a:lnTo>
                        <a:pt x="13" y="244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19" name="Freeform 46"/>
                <p:cNvSpPr>
                  <a:spLocks/>
                </p:cNvSpPr>
                <p:nvPr/>
              </p:nvSpPr>
              <p:spPr bwMode="auto">
                <a:xfrm>
                  <a:off x="2220" y="2210"/>
                  <a:ext cx="7" cy="3"/>
                </a:xfrm>
                <a:custGeom>
                  <a:avLst/>
                  <a:gdLst>
                    <a:gd name="T0" fmla="*/ 0 w 7"/>
                    <a:gd name="T1" fmla="*/ 3 h 3"/>
                    <a:gd name="T2" fmla="*/ 7 w 7"/>
                    <a:gd name="T3" fmla="*/ 0 h 3"/>
                    <a:gd name="T4" fmla="*/ 0 w 7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3"/>
                    <a:gd name="T11" fmla="*/ 7 w 7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3">
                      <a:moveTo>
                        <a:pt x="0" y="3"/>
                      </a:moveTo>
                      <a:lnTo>
                        <a:pt x="7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20" name="Freeform 47"/>
                <p:cNvSpPr>
                  <a:spLocks/>
                </p:cNvSpPr>
                <p:nvPr/>
              </p:nvSpPr>
              <p:spPr bwMode="auto">
                <a:xfrm>
                  <a:off x="2321" y="1960"/>
                  <a:ext cx="236" cy="140"/>
                </a:xfrm>
                <a:custGeom>
                  <a:avLst/>
                  <a:gdLst>
                    <a:gd name="T0" fmla="*/ 0 w 236"/>
                    <a:gd name="T1" fmla="*/ 9 h 140"/>
                    <a:gd name="T2" fmla="*/ 9 w 236"/>
                    <a:gd name="T3" fmla="*/ 7 h 140"/>
                    <a:gd name="T4" fmla="*/ 17 w 236"/>
                    <a:gd name="T5" fmla="*/ 4 h 140"/>
                    <a:gd name="T6" fmla="*/ 27 w 236"/>
                    <a:gd name="T7" fmla="*/ 3 h 140"/>
                    <a:gd name="T8" fmla="*/ 35 w 236"/>
                    <a:gd name="T9" fmla="*/ 1 h 140"/>
                    <a:gd name="T10" fmla="*/ 45 w 236"/>
                    <a:gd name="T11" fmla="*/ 1 h 140"/>
                    <a:gd name="T12" fmla="*/ 53 w 236"/>
                    <a:gd name="T13" fmla="*/ 0 h 140"/>
                    <a:gd name="T14" fmla="*/ 62 w 236"/>
                    <a:gd name="T15" fmla="*/ 1 h 140"/>
                    <a:gd name="T16" fmla="*/ 71 w 236"/>
                    <a:gd name="T17" fmla="*/ 1 h 140"/>
                    <a:gd name="T18" fmla="*/ 80 w 236"/>
                    <a:gd name="T19" fmla="*/ 2 h 140"/>
                    <a:gd name="T20" fmla="*/ 89 w 236"/>
                    <a:gd name="T21" fmla="*/ 4 h 140"/>
                    <a:gd name="T22" fmla="*/ 106 w 236"/>
                    <a:gd name="T23" fmla="*/ 9 h 140"/>
                    <a:gd name="T24" fmla="*/ 123 w 236"/>
                    <a:gd name="T25" fmla="*/ 15 h 140"/>
                    <a:gd name="T26" fmla="*/ 131 w 236"/>
                    <a:gd name="T27" fmla="*/ 19 h 140"/>
                    <a:gd name="T28" fmla="*/ 139 w 236"/>
                    <a:gd name="T29" fmla="*/ 23 h 140"/>
                    <a:gd name="T30" fmla="*/ 147 w 236"/>
                    <a:gd name="T31" fmla="*/ 28 h 140"/>
                    <a:gd name="T32" fmla="*/ 155 w 236"/>
                    <a:gd name="T33" fmla="*/ 32 h 140"/>
                    <a:gd name="T34" fmla="*/ 162 w 236"/>
                    <a:gd name="T35" fmla="*/ 38 h 140"/>
                    <a:gd name="T36" fmla="*/ 170 w 236"/>
                    <a:gd name="T37" fmla="*/ 43 h 140"/>
                    <a:gd name="T38" fmla="*/ 177 w 236"/>
                    <a:gd name="T39" fmla="*/ 49 h 140"/>
                    <a:gd name="T40" fmla="*/ 184 w 236"/>
                    <a:gd name="T41" fmla="*/ 56 h 140"/>
                    <a:gd name="T42" fmla="*/ 190 w 236"/>
                    <a:gd name="T43" fmla="*/ 62 h 140"/>
                    <a:gd name="T44" fmla="*/ 197 w 236"/>
                    <a:gd name="T45" fmla="*/ 70 h 140"/>
                    <a:gd name="T46" fmla="*/ 209 w 236"/>
                    <a:gd name="T47" fmla="*/ 85 h 140"/>
                    <a:gd name="T48" fmla="*/ 214 w 236"/>
                    <a:gd name="T49" fmla="*/ 93 h 140"/>
                    <a:gd name="T50" fmla="*/ 219 w 236"/>
                    <a:gd name="T51" fmla="*/ 101 h 140"/>
                    <a:gd name="T52" fmla="*/ 224 w 236"/>
                    <a:gd name="T53" fmla="*/ 110 h 140"/>
                    <a:gd name="T54" fmla="*/ 228 w 236"/>
                    <a:gd name="T55" fmla="*/ 118 h 140"/>
                    <a:gd name="T56" fmla="*/ 233 w 236"/>
                    <a:gd name="T57" fmla="*/ 128 h 140"/>
                    <a:gd name="T58" fmla="*/ 236 w 236"/>
                    <a:gd name="T59" fmla="*/ 137 h 140"/>
                    <a:gd name="T60" fmla="*/ 229 w 236"/>
                    <a:gd name="T61" fmla="*/ 140 h 140"/>
                    <a:gd name="T62" fmla="*/ 225 w 236"/>
                    <a:gd name="T63" fmla="*/ 131 h 140"/>
                    <a:gd name="T64" fmla="*/ 221 w 236"/>
                    <a:gd name="T65" fmla="*/ 122 h 140"/>
                    <a:gd name="T66" fmla="*/ 217 w 236"/>
                    <a:gd name="T67" fmla="*/ 113 h 140"/>
                    <a:gd name="T68" fmla="*/ 212 w 236"/>
                    <a:gd name="T69" fmla="*/ 105 h 140"/>
                    <a:gd name="T70" fmla="*/ 207 w 236"/>
                    <a:gd name="T71" fmla="*/ 97 h 140"/>
                    <a:gd name="T72" fmla="*/ 202 w 236"/>
                    <a:gd name="T73" fmla="*/ 89 h 140"/>
                    <a:gd name="T74" fmla="*/ 190 w 236"/>
                    <a:gd name="T75" fmla="*/ 75 h 140"/>
                    <a:gd name="T76" fmla="*/ 185 w 236"/>
                    <a:gd name="T77" fmla="*/ 68 h 140"/>
                    <a:gd name="T78" fmla="*/ 178 w 236"/>
                    <a:gd name="T79" fmla="*/ 62 h 140"/>
                    <a:gd name="T80" fmla="*/ 172 w 236"/>
                    <a:gd name="T81" fmla="*/ 55 h 140"/>
                    <a:gd name="T82" fmla="*/ 165 w 236"/>
                    <a:gd name="T83" fmla="*/ 50 h 140"/>
                    <a:gd name="T84" fmla="*/ 158 w 236"/>
                    <a:gd name="T85" fmla="*/ 44 h 140"/>
                    <a:gd name="T86" fmla="*/ 150 w 236"/>
                    <a:gd name="T87" fmla="*/ 39 h 140"/>
                    <a:gd name="T88" fmla="*/ 143 w 236"/>
                    <a:gd name="T89" fmla="*/ 34 h 140"/>
                    <a:gd name="T90" fmla="*/ 135 w 236"/>
                    <a:gd name="T91" fmla="*/ 30 h 140"/>
                    <a:gd name="T92" fmla="*/ 128 w 236"/>
                    <a:gd name="T93" fmla="*/ 26 h 140"/>
                    <a:gd name="T94" fmla="*/ 120 w 236"/>
                    <a:gd name="T95" fmla="*/ 22 h 140"/>
                    <a:gd name="T96" fmla="*/ 104 w 236"/>
                    <a:gd name="T97" fmla="*/ 17 h 140"/>
                    <a:gd name="T98" fmla="*/ 87 w 236"/>
                    <a:gd name="T99" fmla="*/ 12 h 140"/>
                    <a:gd name="T100" fmla="*/ 79 w 236"/>
                    <a:gd name="T101" fmla="*/ 10 h 140"/>
                    <a:gd name="T102" fmla="*/ 70 w 236"/>
                    <a:gd name="T103" fmla="*/ 9 h 140"/>
                    <a:gd name="T104" fmla="*/ 62 w 236"/>
                    <a:gd name="T105" fmla="*/ 9 h 140"/>
                    <a:gd name="T106" fmla="*/ 53 w 236"/>
                    <a:gd name="T107" fmla="*/ 8 h 140"/>
                    <a:gd name="T108" fmla="*/ 45 w 236"/>
                    <a:gd name="T109" fmla="*/ 9 h 140"/>
                    <a:gd name="T110" fmla="*/ 36 w 236"/>
                    <a:gd name="T111" fmla="*/ 9 h 140"/>
                    <a:gd name="T112" fmla="*/ 28 w 236"/>
                    <a:gd name="T113" fmla="*/ 11 h 140"/>
                    <a:gd name="T114" fmla="*/ 19 w 236"/>
                    <a:gd name="T115" fmla="*/ 12 h 140"/>
                    <a:gd name="T116" fmla="*/ 11 w 236"/>
                    <a:gd name="T117" fmla="*/ 14 h 140"/>
                    <a:gd name="T118" fmla="*/ 2 w 236"/>
                    <a:gd name="T119" fmla="*/ 17 h 140"/>
                    <a:gd name="T120" fmla="*/ 0 w 236"/>
                    <a:gd name="T121" fmla="*/ 9 h 14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36"/>
                    <a:gd name="T184" fmla="*/ 0 h 140"/>
                    <a:gd name="T185" fmla="*/ 236 w 236"/>
                    <a:gd name="T186" fmla="*/ 140 h 14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36" h="140">
                      <a:moveTo>
                        <a:pt x="0" y="9"/>
                      </a:moveTo>
                      <a:lnTo>
                        <a:pt x="9" y="7"/>
                      </a:lnTo>
                      <a:lnTo>
                        <a:pt x="17" y="4"/>
                      </a:lnTo>
                      <a:lnTo>
                        <a:pt x="27" y="3"/>
                      </a:lnTo>
                      <a:lnTo>
                        <a:pt x="35" y="1"/>
                      </a:lnTo>
                      <a:lnTo>
                        <a:pt x="45" y="1"/>
                      </a:lnTo>
                      <a:lnTo>
                        <a:pt x="53" y="0"/>
                      </a:lnTo>
                      <a:lnTo>
                        <a:pt x="62" y="1"/>
                      </a:lnTo>
                      <a:lnTo>
                        <a:pt x="71" y="1"/>
                      </a:lnTo>
                      <a:lnTo>
                        <a:pt x="80" y="2"/>
                      </a:lnTo>
                      <a:lnTo>
                        <a:pt x="89" y="4"/>
                      </a:lnTo>
                      <a:lnTo>
                        <a:pt x="106" y="9"/>
                      </a:lnTo>
                      <a:lnTo>
                        <a:pt x="123" y="15"/>
                      </a:lnTo>
                      <a:lnTo>
                        <a:pt x="131" y="19"/>
                      </a:lnTo>
                      <a:lnTo>
                        <a:pt x="139" y="23"/>
                      </a:lnTo>
                      <a:lnTo>
                        <a:pt x="147" y="28"/>
                      </a:lnTo>
                      <a:lnTo>
                        <a:pt x="155" y="32"/>
                      </a:lnTo>
                      <a:lnTo>
                        <a:pt x="162" y="38"/>
                      </a:lnTo>
                      <a:lnTo>
                        <a:pt x="170" y="43"/>
                      </a:lnTo>
                      <a:lnTo>
                        <a:pt x="177" y="49"/>
                      </a:lnTo>
                      <a:lnTo>
                        <a:pt x="184" y="56"/>
                      </a:lnTo>
                      <a:lnTo>
                        <a:pt x="190" y="62"/>
                      </a:lnTo>
                      <a:lnTo>
                        <a:pt x="197" y="70"/>
                      </a:lnTo>
                      <a:lnTo>
                        <a:pt x="209" y="85"/>
                      </a:lnTo>
                      <a:lnTo>
                        <a:pt x="214" y="93"/>
                      </a:lnTo>
                      <a:lnTo>
                        <a:pt x="219" y="101"/>
                      </a:lnTo>
                      <a:lnTo>
                        <a:pt x="224" y="110"/>
                      </a:lnTo>
                      <a:lnTo>
                        <a:pt x="228" y="118"/>
                      </a:lnTo>
                      <a:lnTo>
                        <a:pt x="233" y="128"/>
                      </a:lnTo>
                      <a:lnTo>
                        <a:pt x="236" y="137"/>
                      </a:lnTo>
                      <a:lnTo>
                        <a:pt x="229" y="140"/>
                      </a:lnTo>
                      <a:lnTo>
                        <a:pt x="225" y="131"/>
                      </a:lnTo>
                      <a:lnTo>
                        <a:pt x="221" y="122"/>
                      </a:lnTo>
                      <a:lnTo>
                        <a:pt x="217" y="113"/>
                      </a:lnTo>
                      <a:lnTo>
                        <a:pt x="212" y="105"/>
                      </a:lnTo>
                      <a:lnTo>
                        <a:pt x="207" y="97"/>
                      </a:lnTo>
                      <a:lnTo>
                        <a:pt x="202" y="89"/>
                      </a:lnTo>
                      <a:lnTo>
                        <a:pt x="190" y="75"/>
                      </a:lnTo>
                      <a:lnTo>
                        <a:pt x="185" y="68"/>
                      </a:lnTo>
                      <a:lnTo>
                        <a:pt x="178" y="62"/>
                      </a:lnTo>
                      <a:lnTo>
                        <a:pt x="172" y="55"/>
                      </a:lnTo>
                      <a:lnTo>
                        <a:pt x="165" y="50"/>
                      </a:lnTo>
                      <a:lnTo>
                        <a:pt x="158" y="44"/>
                      </a:lnTo>
                      <a:lnTo>
                        <a:pt x="150" y="39"/>
                      </a:lnTo>
                      <a:lnTo>
                        <a:pt x="143" y="34"/>
                      </a:lnTo>
                      <a:lnTo>
                        <a:pt x="135" y="30"/>
                      </a:lnTo>
                      <a:lnTo>
                        <a:pt x="128" y="26"/>
                      </a:lnTo>
                      <a:lnTo>
                        <a:pt x="120" y="22"/>
                      </a:lnTo>
                      <a:lnTo>
                        <a:pt x="104" y="17"/>
                      </a:lnTo>
                      <a:lnTo>
                        <a:pt x="87" y="12"/>
                      </a:lnTo>
                      <a:lnTo>
                        <a:pt x="79" y="10"/>
                      </a:lnTo>
                      <a:lnTo>
                        <a:pt x="70" y="9"/>
                      </a:lnTo>
                      <a:lnTo>
                        <a:pt x="62" y="9"/>
                      </a:lnTo>
                      <a:lnTo>
                        <a:pt x="53" y="8"/>
                      </a:lnTo>
                      <a:lnTo>
                        <a:pt x="45" y="9"/>
                      </a:lnTo>
                      <a:lnTo>
                        <a:pt x="36" y="9"/>
                      </a:lnTo>
                      <a:lnTo>
                        <a:pt x="28" y="11"/>
                      </a:lnTo>
                      <a:lnTo>
                        <a:pt x="19" y="12"/>
                      </a:lnTo>
                      <a:lnTo>
                        <a:pt x="11" y="14"/>
                      </a:lnTo>
                      <a:lnTo>
                        <a:pt x="2" y="17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21" name="Freeform 48"/>
                <p:cNvSpPr>
                  <a:spLocks/>
                </p:cNvSpPr>
                <p:nvPr/>
              </p:nvSpPr>
              <p:spPr bwMode="auto">
                <a:xfrm>
                  <a:off x="2318" y="1969"/>
                  <a:ext cx="6" cy="8"/>
                </a:xfrm>
                <a:custGeom>
                  <a:avLst/>
                  <a:gdLst>
                    <a:gd name="T0" fmla="*/ 3 w 6"/>
                    <a:gd name="T1" fmla="*/ 0 h 8"/>
                    <a:gd name="T2" fmla="*/ 0 w 6"/>
                    <a:gd name="T3" fmla="*/ 1 h 8"/>
                    <a:gd name="T4" fmla="*/ 3 w 6"/>
                    <a:gd name="T5" fmla="*/ 0 h 8"/>
                    <a:gd name="T6" fmla="*/ 5 w 6"/>
                    <a:gd name="T7" fmla="*/ 8 h 8"/>
                    <a:gd name="T8" fmla="*/ 6 w 6"/>
                    <a:gd name="T9" fmla="*/ 8 h 8"/>
                    <a:gd name="T10" fmla="*/ 3 w 6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8"/>
                    <a:gd name="T20" fmla="*/ 6 w 6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8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5" y="8"/>
                      </a:lnTo>
                      <a:lnTo>
                        <a:pt x="6" y="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22" name="Freeform 49"/>
                <p:cNvSpPr>
                  <a:spLocks/>
                </p:cNvSpPr>
                <p:nvPr/>
              </p:nvSpPr>
              <p:spPr bwMode="auto">
                <a:xfrm>
                  <a:off x="2549" y="2097"/>
                  <a:ext cx="8" cy="3"/>
                </a:xfrm>
                <a:custGeom>
                  <a:avLst/>
                  <a:gdLst>
                    <a:gd name="T0" fmla="*/ 8 w 8"/>
                    <a:gd name="T1" fmla="*/ 0 h 3"/>
                    <a:gd name="T2" fmla="*/ 0 w 8"/>
                    <a:gd name="T3" fmla="*/ 3 h 3"/>
                    <a:gd name="T4" fmla="*/ 1 w 8"/>
                    <a:gd name="T5" fmla="*/ 3 h 3"/>
                    <a:gd name="T6" fmla="*/ 8 w 8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3"/>
                    <a:gd name="T14" fmla="*/ 8 w 8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3">
                      <a:moveTo>
                        <a:pt x="8" y="0"/>
                      </a:move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23" name="Freeform 50"/>
                <p:cNvSpPr>
                  <a:spLocks/>
                </p:cNvSpPr>
                <p:nvPr/>
              </p:nvSpPr>
              <p:spPr bwMode="auto">
                <a:xfrm>
                  <a:off x="2412" y="2254"/>
                  <a:ext cx="32" cy="36"/>
                </a:xfrm>
                <a:custGeom>
                  <a:avLst/>
                  <a:gdLst>
                    <a:gd name="T0" fmla="*/ 3 w 32"/>
                    <a:gd name="T1" fmla="*/ 34 h 36"/>
                    <a:gd name="T2" fmla="*/ 2 w 32"/>
                    <a:gd name="T3" fmla="*/ 32 h 36"/>
                    <a:gd name="T4" fmla="*/ 0 w 32"/>
                    <a:gd name="T5" fmla="*/ 29 h 36"/>
                    <a:gd name="T6" fmla="*/ 0 w 32"/>
                    <a:gd name="T7" fmla="*/ 26 h 36"/>
                    <a:gd name="T8" fmla="*/ 0 w 32"/>
                    <a:gd name="T9" fmla="*/ 23 h 36"/>
                    <a:gd name="T10" fmla="*/ 0 w 32"/>
                    <a:gd name="T11" fmla="*/ 20 h 36"/>
                    <a:gd name="T12" fmla="*/ 1 w 32"/>
                    <a:gd name="T13" fmla="*/ 16 h 36"/>
                    <a:gd name="T14" fmla="*/ 3 w 32"/>
                    <a:gd name="T15" fmla="*/ 13 h 36"/>
                    <a:gd name="T16" fmla="*/ 5 w 32"/>
                    <a:gd name="T17" fmla="*/ 10 h 36"/>
                    <a:gd name="T18" fmla="*/ 8 w 32"/>
                    <a:gd name="T19" fmla="*/ 7 h 36"/>
                    <a:gd name="T20" fmla="*/ 11 w 32"/>
                    <a:gd name="T21" fmla="*/ 4 h 36"/>
                    <a:gd name="T22" fmla="*/ 14 w 32"/>
                    <a:gd name="T23" fmla="*/ 2 h 36"/>
                    <a:gd name="T24" fmla="*/ 17 w 32"/>
                    <a:gd name="T25" fmla="*/ 1 h 36"/>
                    <a:gd name="T26" fmla="*/ 20 w 32"/>
                    <a:gd name="T27" fmla="*/ 0 h 36"/>
                    <a:gd name="T28" fmla="*/ 23 w 32"/>
                    <a:gd name="T29" fmla="*/ 0 h 36"/>
                    <a:gd name="T30" fmla="*/ 26 w 32"/>
                    <a:gd name="T31" fmla="*/ 1 h 36"/>
                    <a:gd name="T32" fmla="*/ 28 w 32"/>
                    <a:gd name="T33" fmla="*/ 2 h 36"/>
                    <a:gd name="T34" fmla="*/ 30 w 32"/>
                    <a:gd name="T35" fmla="*/ 4 h 36"/>
                    <a:gd name="T36" fmla="*/ 31 w 32"/>
                    <a:gd name="T37" fmla="*/ 7 h 36"/>
                    <a:gd name="T38" fmla="*/ 32 w 32"/>
                    <a:gd name="T39" fmla="*/ 10 h 36"/>
                    <a:gd name="T40" fmla="*/ 32 w 32"/>
                    <a:gd name="T41" fmla="*/ 13 h 36"/>
                    <a:gd name="T42" fmla="*/ 31 w 32"/>
                    <a:gd name="T43" fmla="*/ 17 h 36"/>
                    <a:gd name="T44" fmla="*/ 30 w 32"/>
                    <a:gd name="T45" fmla="*/ 20 h 36"/>
                    <a:gd name="T46" fmla="*/ 28 w 32"/>
                    <a:gd name="T47" fmla="*/ 23 h 36"/>
                    <a:gd name="T48" fmla="*/ 26 w 32"/>
                    <a:gd name="T49" fmla="*/ 27 h 36"/>
                    <a:gd name="T50" fmla="*/ 23 w 32"/>
                    <a:gd name="T51" fmla="*/ 30 h 36"/>
                    <a:gd name="T52" fmla="*/ 21 w 32"/>
                    <a:gd name="T53" fmla="*/ 32 h 36"/>
                    <a:gd name="T54" fmla="*/ 17 w 32"/>
                    <a:gd name="T55" fmla="*/ 34 h 36"/>
                    <a:gd name="T56" fmla="*/ 14 w 32"/>
                    <a:gd name="T57" fmla="*/ 35 h 36"/>
                    <a:gd name="T58" fmla="*/ 11 w 32"/>
                    <a:gd name="T59" fmla="*/ 36 h 36"/>
                    <a:gd name="T60" fmla="*/ 8 w 32"/>
                    <a:gd name="T61" fmla="*/ 36 h 36"/>
                    <a:gd name="T62" fmla="*/ 6 w 32"/>
                    <a:gd name="T63" fmla="*/ 35 h 36"/>
                    <a:gd name="T64" fmla="*/ 3 w 32"/>
                    <a:gd name="T65" fmla="*/ 34 h 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2"/>
                    <a:gd name="T100" fmla="*/ 0 h 36"/>
                    <a:gd name="T101" fmla="*/ 32 w 32"/>
                    <a:gd name="T102" fmla="*/ 36 h 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2" h="36">
                      <a:moveTo>
                        <a:pt x="3" y="34"/>
                      </a:moveTo>
                      <a:lnTo>
                        <a:pt x="2" y="32"/>
                      </a:lnTo>
                      <a:lnTo>
                        <a:pt x="0" y="29"/>
                      </a:lnTo>
                      <a:lnTo>
                        <a:pt x="0" y="26"/>
                      </a:lnTo>
                      <a:lnTo>
                        <a:pt x="0" y="23"/>
                      </a:lnTo>
                      <a:lnTo>
                        <a:pt x="0" y="20"/>
                      </a:lnTo>
                      <a:lnTo>
                        <a:pt x="1" y="16"/>
                      </a:lnTo>
                      <a:lnTo>
                        <a:pt x="3" y="13"/>
                      </a:lnTo>
                      <a:lnTo>
                        <a:pt x="5" y="10"/>
                      </a:lnTo>
                      <a:lnTo>
                        <a:pt x="8" y="7"/>
                      </a:lnTo>
                      <a:lnTo>
                        <a:pt x="11" y="4"/>
                      </a:lnTo>
                      <a:lnTo>
                        <a:pt x="14" y="2"/>
                      </a:lnTo>
                      <a:lnTo>
                        <a:pt x="17" y="1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6" y="1"/>
                      </a:lnTo>
                      <a:lnTo>
                        <a:pt x="28" y="2"/>
                      </a:lnTo>
                      <a:lnTo>
                        <a:pt x="30" y="4"/>
                      </a:lnTo>
                      <a:lnTo>
                        <a:pt x="31" y="7"/>
                      </a:lnTo>
                      <a:lnTo>
                        <a:pt x="32" y="10"/>
                      </a:lnTo>
                      <a:lnTo>
                        <a:pt x="32" y="13"/>
                      </a:lnTo>
                      <a:lnTo>
                        <a:pt x="31" y="17"/>
                      </a:lnTo>
                      <a:lnTo>
                        <a:pt x="30" y="20"/>
                      </a:lnTo>
                      <a:lnTo>
                        <a:pt x="28" y="23"/>
                      </a:lnTo>
                      <a:lnTo>
                        <a:pt x="26" y="27"/>
                      </a:lnTo>
                      <a:lnTo>
                        <a:pt x="23" y="30"/>
                      </a:lnTo>
                      <a:lnTo>
                        <a:pt x="21" y="32"/>
                      </a:lnTo>
                      <a:lnTo>
                        <a:pt x="17" y="34"/>
                      </a:lnTo>
                      <a:lnTo>
                        <a:pt x="14" y="35"/>
                      </a:lnTo>
                      <a:lnTo>
                        <a:pt x="11" y="36"/>
                      </a:lnTo>
                      <a:lnTo>
                        <a:pt x="8" y="36"/>
                      </a:lnTo>
                      <a:lnTo>
                        <a:pt x="6" y="35"/>
                      </a:lnTo>
                      <a:lnTo>
                        <a:pt x="3" y="34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24" name="Freeform 51"/>
                <p:cNvSpPr>
                  <a:spLocks/>
                </p:cNvSpPr>
                <p:nvPr/>
              </p:nvSpPr>
              <p:spPr bwMode="auto">
                <a:xfrm>
                  <a:off x="2408" y="2261"/>
                  <a:ext cx="13" cy="30"/>
                </a:xfrm>
                <a:custGeom>
                  <a:avLst/>
                  <a:gdLst>
                    <a:gd name="T0" fmla="*/ 4 w 13"/>
                    <a:gd name="T1" fmla="*/ 30 h 30"/>
                    <a:gd name="T2" fmla="*/ 2 w 13"/>
                    <a:gd name="T3" fmla="*/ 27 h 30"/>
                    <a:gd name="T4" fmla="*/ 1 w 13"/>
                    <a:gd name="T5" fmla="*/ 24 h 30"/>
                    <a:gd name="T6" fmla="*/ 0 w 13"/>
                    <a:gd name="T7" fmla="*/ 20 h 30"/>
                    <a:gd name="T8" fmla="*/ 0 w 13"/>
                    <a:gd name="T9" fmla="*/ 16 h 30"/>
                    <a:gd name="T10" fmla="*/ 0 w 13"/>
                    <a:gd name="T11" fmla="*/ 12 h 30"/>
                    <a:gd name="T12" fmla="*/ 2 w 13"/>
                    <a:gd name="T13" fmla="*/ 8 h 30"/>
                    <a:gd name="T14" fmla="*/ 4 w 13"/>
                    <a:gd name="T15" fmla="*/ 4 h 30"/>
                    <a:gd name="T16" fmla="*/ 6 w 13"/>
                    <a:gd name="T17" fmla="*/ 0 h 30"/>
                    <a:gd name="T18" fmla="*/ 13 w 13"/>
                    <a:gd name="T19" fmla="*/ 5 h 30"/>
                    <a:gd name="T20" fmla="*/ 10 w 13"/>
                    <a:gd name="T21" fmla="*/ 8 h 30"/>
                    <a:gd name="T22" fmla="*/ 9 w 13"/>
                    <a:gd name="T23" fmla="*/ 11 h 30"/>
                    <a:gd name="T24" fmla="*/ 8 w 13"/>
                    <a:gd name="T25" fmla="*/ 14 h 30"/>
                    <a:gd name="T26" fmla="*/ 7 w 13"/>
                    <a:gd name="T27" fmla="*/ 17 h 30"/>
                    <a:gd name="T28" fmla="*/ 8 w 13"/>
                    <a:gd name="T29" fmla="*/ 19 h 30"/>
                    <a:gd name="T30" fmla="*/ 8 w 13"/>
                    <a:gd name="T31" fmla="*/ 21 h 30"/>
                    <a:gd name="T32" fmla="*/ 9 w 13"/>
                    <a:gd name="T33" fmla="*/ 23 h 30"/>
                    <a:gd name="T34" fmla="*/ 10 w 13"/>
                    <a:gd name="T35" fmla="*/ 24 h 30"/>
                    <a:gd name="T36" fmla="*/ 4 w 13"/>
                    <a:gd name="T37" fmla="*/ 30 h 3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"/>
                    <a:gd name="T58" fmla="*/ 0 h 30"/>
                    <a:gd name="T59" fmla="*/ 13 w 13"/>
                    <a:gd name="T60" fmla="*/ 30 h 3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" h="30">
                      <a:moveTo>
                        <a:pt x="4" y="30"/>
                      </a:moveTo>
                      <a:lnTo>
                        <a:pt x="2" y="27"/>
                      </a:lnTo>
                      <a:lnTo>
                        <a:pt x="1" y="24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2" y="8"/>
                      </a:lnTo>
                      <a:lnTo>
                        <a:pt x="4" y="4"/>
                      </a:lnTo>
                      <a:lnTo>
                        <a:pt x="6" y="0"/>
                      </a:lnTo>
                      <a:lnTo>
                        <a:pt x="13" y="5"/>
                      </a:lnTo>
                      <a:lnTo>
                        <a:pt x="10" y="8"/>
                      </a:lnTo>
                      <a:lnTo>
                        <a:pt x="9" y="11"/>
                      </a:lnTo>
                      <a:lnTo>
                        <a:pt x="8" y="14"/>
                      </a:lnTo>
                      <a:lnTo>
                        <a:pt x="7" y="17"/>
                      </a:lnTo>
                      <a:lnTo>
                        <a:pt x="8" y="19"/>
                      </a:lnTo>
                      <a:lnTo>
                        <a:pt x="8" y="21"/>
                      </a:lnTo>
                      <a:lnTo>
                        <a:pt x="9" y="23"/>
                      </a:lnTo>
                      <a:lnTo>
                        <a:pt x="10" y="24"/>
                      </a:lnTo>
                      <a:lnTo>
                        <a:pt x="4" y="3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25" name="Freeform 52"/>
                <p:cNvSpPr>
                  <a:spLocks/>
                </p:cNvSpPr>
                <p:nvPr/>
              </p:nvSpPr>
              <p:spPr bwMode="auto">
                <a:xfrm>
                  <a:off x="2414" y="2250"/>
                  <a:ext cx="28" cy="16"/>
                </a:xfrm>
                <a:custGeom>
                  <a:avLst/>
                  <a:gdLst>
                    <a:gd name="T0" fmla="*/ 0 w 28"/>
                    <a:gd name="T1" fmla="*/ 11 h 16"/>
                    <a:gd name="T2" fmla="*/ 3 w 28"/>
                    <a:gd name="T3" fmla="*/ 8 h 16"/>
                    <a:gd name="T4" fmla="*/ 7 w 28"/>
                    <a:gd name="T5" fmla="*/ 5 h 16"/>
                    <a:gd name="T6" fmla="*/ 10 w 28"/>
                    <a:gd name="T7" fmla="*/ 3 h 16"/>
                    <a:gd name="T8" fmla="*/ 14 w 28"/>
                    <a:gd name="T9" fmla="*/ 1 h 16"/>
                    <a:gd name="T10" fmla="*/ 18 w 28"/>
                    <a:gd name="T11" fmla="*/ 0 h 16"/>
                    <a:gd name="T12" fmla="*/ 22 w 28"/>
                    <a:gd name="T13" fmla="*/ 0 h 16"/>
                    <a:gd name="T14" fmla="*/ 25 w 28"/>
                    <a:gd name="T15" fmla="*/ 1 h 16"/>
                    <a:gd name="T16" fmla="*/ 28 w 28"/>
                    <a:gd name="T17" fmla="*/ 3 h 16"/>
                    <a:gd name="T18" fmla="*/ 24 w 28"/>
                    <a:gd name="T19" fmla="*/ 10 h 16"/>
                    <a:gd name="T20" fmla="*/ 22 w 28"/>
                    <a:gd name="T21" fmla="*/ 9 h 16"/>
                    <a:gd name="T22" fmla="*/ 21 w 28"/>
                    <a:gd name="T23" fmla="*/ 8 h 16"/>
                    <a:gd name="T24" fmla="*/ 19 w 28"/>
                    <a:gd name="T25" fmla="*/ 8 h 16"/>
                    <a:gd name="T26" fmla="*/ 16 w 28"/>
                    <a:gd name="T27" fmla="*/ 9 h 16"/>
                    <a:gd name="T28" fmla="*/ 14 w 28"/>
                    <a:gd name="T29" fmla="*/ 10 h 16"/>
                    <a:gd name="T30" fmla="*/ 11 w 28"/>
                    <a:gd name="T31" fmla="*/ 11 h 16"/>
                    <a:gd name="T32" fmla="*/ 9 w 28"/>
                    <a:gd name="T33" fmla="*/ 14 h 16"/>
                    <a:gd name="T34" fmla="*/ 6 w 28"/>
                    <a:gd name="T35" fmla="*/ 16 h 16"/>
                    <a:gd name="T36" fmla="*/ 0 w 28"/>
                    <a:gd name="T37" fmla="*/ 11 h 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8"/>
                    <a:gd name="T58" fmla="*/ 0 h 16"/>
                    <a:gd name="T59" fmla="*/ 28 w 28"/>
                    <a:gd name="T60" fmla="*/ 16 h 1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8" h="16">
                      <a:moveTo>
                        <a:pt x="0" y="11"/>
                      </a:moveTo>
                      <a:lnTo>
                        <a:pt x="3" y="8"/>
                      </a:lnTo>
                      <a:lnTo>
                        <a:pt x="7" y="5"/>
                      </a:lnTo>
                      <a:lnTo>
                        <a:pt x="10" y="3"/>
                      </a:lnTo>
                      <a:lnTo>
                        <a:pt x="14" y="1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5" y="1"/>
                      </a:lnTo>
                      <a:lnTo>
                        <a:pt x="28" y="3"/>
                      </a:lnTo>
                      <a:lnTo>
                        <a:pt x="24" y="10"/>
                      </a:lnTo>
                      <a:lnTo>
                        <a:pt x="22" y="9"/>
                      </a:lnTo>
                      <a:lnTo>
                        <a:pt x="21" y="8"/>
                      </a:lnTo>
                      <a:lnTo>
                        <a:pt x="19" y="8"/>
                      </a:lnTo>
                      <a:lnTo>
                        <a:pt x="16" y="9"/>
                      </a:lnTo>
                      <a:lnTo>
                        <a:pt x="14" y="10"/>
                      </a:lnTo>
                      <a:lnTo>
                        <a:pt x="11" y="11"/>
                      </a:lnTo>
                      <a:lnTo>
                        <a:pt x="9" y="14"/>
                      </a:lnTo>
                      <a:lnTo>
                        <a:pt x="6" y="16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26" name="Freeform 53"/>
                <p:cNvSpPr>
                  <a:spLocks/>
                </p:cNvSpPr>
                <p:nvPr/>
              </p:nvSpPr>
              <p:spPr bwMode="auto">
                <a:xfrm>
                  <a:off x="2414" y="2260"/>
                  <a:ext cx="7" cy="6"/>
                </a:xfrm>
                <a:custGeom>
                  <a:avLst/>
                  <a:gdLst>
                    <a:gd name="T0" fmla="*/ 0 w 7"/>
                    <a:gd name="T1" fmla="*/ 1 h 6"/>
                    <a:gd name="T2" fmla="*/ 1 w 7"/>
                    <a:gd name="T3" fmla="*/ 0 h 6"/>
                    <a:gd name="T4" fmla="*/ 0 w 7"/>
                    <a:gd name="T5" fmla="*/ 1 h 6"/>
                    <a:gd name="T6" fmla="*/ 6 w 7"/>
                    <a:gd name="T7" fmla="*/ 6 h 6"/>
                    <a:gd name="T8" fmla="*/ 7 w 7"/>
                    <a:gd name="T9" fmla="*/ 6 h 6"/>
                    <a:gd name="T10" fmla="*/ 0 w 7"/>
                    <a:gd name="T11" fmla="*/ 1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6"/>
                    <a:gd name="T20" fmla="*/ 7 w 7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6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6" y="6"/>
                      </a:lnTo>
                      <a:lnTo>
                        <a:pt x="7" y="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27" name="Freeform 54"/>
                <p:cNvSpPr>
                  <a:spLocks/>
                </p:cNvSpPr>
                <p:nvPr/>
              </p:nvSpPr>
              <p:spPr bwMode="auto">
                <a:xfrm>
                  <a:off x="2435" y="2254"/>
                  <a:ext cx="13" cy="29"/>
                </a:xfrm>
                <a:custGeom>
                  <a:avLst/>
                  <a:gdLst>
                    <a:gd name="T0" fmla="*/ 8 w 13"/>
                    <a:gd name="T1" fmla="*/ 0 h 29"/>
                    <a:gd name="T2" fmla="*/ 10 w 13"/>
                    <a:gd name="T3" fmla="*/ 2 h 29"/>
                    <a:gd name="T4" fmla="*/ 12 w 13"/>
                    <a:gd name="T5" fmla="*/ 6 h 29"/>
                    <a:gd name="T6" fmla="*/ 13 w 13"/>
                    <a:gd name="T7" fmla="*/ 10 h 29"/>
                    <a:gd name="T8" fmla="*/ 13 w 13"/>
                    <a:gd name="T9" fmla="*/ 13 h 29"/>
                    <a:gd name="T10" fmla="*/ 12 w 13"/>
                    <a:gd name="T11" fmla="*/ 18 h 29"/>
                    <a:gd name="T12" fmla="*/ 11 w 13"/>
                    <a:gd name="T13" fmla="*/ 21 h 29"/>
                    <a:gd name="T14" fmla="*/ 9 w 13"/>
                    <a:gd name="T15" fmla="*/ 25 h 29"/>
                    <a:gd name="T16" fmla="*/ 6 w 13"/>
                    <a:gd name="T17" fmla="*/ 29 h 29"/>
                    <a:gd name="T18" fmla="*/ 0 w 13"/>
                    <a:gd name="T19" fmla="*/ 25 h 29"/>
                    <a:gd name="T20" fmla="*/ 2 w 13"/>
                    <a:gd name="T21" fmla="*/ 21 h 29"/>
                    <a:gd name="T22" fmla="*/ 3 w 13"/>
                    <a:gd name="T23" fmla="*/ 19 h 29"/>
                    <a:gd name="T24" fmla="*/ 4 w 13"/>
                    <a:gd name="T25" fmla="*/ 16 h 29"/>
                    <a:gd name="T26" fmla="*/ 5 w 13"/>
                    <a:gd name="T27" fmla="*/ 13 h 29"/>
                    <a:gd name="T28" fmla="*/ 5 w 13"/>
                    <a:gd name="T29" fmla="*/ 10 h 29"/>
                    <a:gd name="T30" fmla="*/ 5 w 13"/>
                    <a:gd name="T31" fmla="*/ 8 h 29"/>
                    <a:gd name="T32" fmla="*/ 4 w 13"/>
                    <a:gd name="T33" fmla="*/ 7 h 29"/>
                    <a:gd name="T34" fmla="*/ 2 w 13"/>
                    <a:gd name="T35" fmla="*/ 5 h 29"/>
                    <a:gd name="T36" fmla="*/ 8 w 13"/>
                    <a:gd name="T37" fmla="*/ 0 h 2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"/>
                    <a:gd name="T58" fmla="*/ 0 h 29"/>
                    <a:gd name="T59" fmla="*/ 13 w 13"/>
                    <a:gd name="T60" fmla="*/ 29 h 2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" h="29">
                      <a:moveTo>
                        <a:pt x="8" y="0"/>
                      </a:moveTo>
                      <a:lnTo>
                        <a:pt x="10" y="2"/>
                      </a:lnTo>
                      <a:lnTo>
                        <a:pt x="12" y="6"/>
                      </a:lnTo>
                      <a:lnTo>
                        <a:pt x="13" y="10"/>
                      </a:lnTo>
                      <a:lnTo>
                        <a:pt x="13" y="13"/>
                      </a:lnTo>
                      <a:lnTo>
                        <a:pt x="12" y="18"/>
                      </a:lnTo>
                      <a:lnTo>
                        <a:pt x="11" y="21"/>
                      </a:lnTo>
                      <a:lnTo>
                        <a:pt x="9" y="25"/>
                      </a:lnTo>
                      <a:lnTo>
                        <a:pt x="6" y="29"/>
                      </a:lnTo>
                      <a:lnTo>
                        <a:pt x="0" y="25"/>
                      </a:lnTo>
                      <a:lnTo>
                        <a:pt x="2" y="21"/>
                      </a:lnTo>
                      <a:lnTo>
                        <a:pt x="3" y="19"/>
                      </a:lnTo>
                      <a:lnTo>
                        <a:pt x="4" y="16"/>
                      </a:lnTo>
                      <a:lnTo>
                        <a:pt x="5" y="13"/>
                      </a:lnTo>
                      <a:lnTo>
                        <a:pt x="5" y="10"/>
                      </a:lnTo>
                      <a:lnTo>
                        <a:pt x="5" y="8"/>
                      </a:lnTo>
                      <a:lnTo>
                        <a:pt x="4" y="7"/>
                      </a:lnTo>
                      <a:lnTo>
                        <a:pt x="2" y="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28" name="Freeform 55"/>
                <p:cNvSpPr>
                  <a:spLocks/>
                </p:cNvSpPr>
                <p:nvPr/>
              </p:nvSpPr>
              <p:spPr bwMode="auto">
                <a:xfrm>
                  <a:off x="2437" y="2253"/>
                  <a:ext cx="6" cy="7"/>
                </a:xfrm>
                <a:custGeom>
                  <a:avLst/>
                  <a:gdLst>
                    <a:gd name="T0" fmla="*/ 5 w 6"/>
                    <a:gd name="T1" fmla="*/ 0 h 7"/>
                    <a:gd name="T2" fmla="*/ 6 w 6"/>
                    <a:gd name="T3" fmla="*/ 1 h 7"/>
                    <a:gd name="T4" fmla="*/ 0 w 6"/>
                    <a:gd name="T5" fmla="*/ 6 h 7"/>
                    <a:gd name="T6" fmla="*/ 1 w 6"/>
                    <a:gd name="T7" fmla="*/ 7 h 7"/>
                    <a:gd name="T8" fmla="*/ 5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5" y="0"/>
                      </a:moveTo>
                      <a:lnTo>
                        <a:pt x="6" y="1"/>
                      </a:ln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29" name="Freeform 56"/>
                <p:cNvSpPr>
                  <a:spLocks/>
                </p:cNvSpPr>
                <p:nvPr/>
              </p:nvSpPr>
              <p:spPr bwMode="auto">
                <a:xfrm>
                  <a:off x="2413" y="2278"/>
                  <a:ext cx="28" cy="16"/>
                </a:xfrm>
                <a:custGeom>
                  <a:avLst/>
                  <a:gdLst>
                    <a:gd name="T0" fmla="*/ 28 w 28"/>
                    <a:gd name="T1" fmla="*/ 6 h 16"/>
                    <a:gd name="T2" fmla="*/ 25 w 28"/>
                    <a:gd name="T3" fmla="*/ 9 h 16"/>
                    <a:gd name="T4" fmla="*/ 22 w 28"/>
                    <a:gd name="T5" fmla="*/ 12 h 16"/>
                    <a:gd name="T6" fmla="*/ 18 w 28"/>
                    <a:gd name="T7" fmla="*/ 14 h 16"/>
                    <a:gd name="T8" fmla="*/ 15 w 28"/>
                    <a:gd name="T9" fmla="*/ 15 h 16"/>
                    <a:gd name="T10" fmla="*/ 11 w 28"/>
                    <a:gd name="T11" fmla="*/ 16 h 16"/>
                    <a:gd name="T12" fmla="*/ 7 w 28"/>
                    <a:gd name="T13" fmla="*/ 16 h 16"/>
                    <a:gd name="T14" fmla="*/ 3 w 28"/>
                    <a:gd name="T15" fmla="*/ 15 h 16"/>
                    <a:gd name="T16" fmla="*/ 0 w 28"/>
                    <a:gd name="T17" fmla="*/ 13 h 16"/>
                    <a:gd name="T18" fmla="*/ 4 w 28"/>
                    <a:gd name="T19" fmla="*/ 7 h 16"/>
                    <a:gd name="T20" fmla="*/ 6 w 28"/>
                    <a:gd name="T21" fmla="*/ 8 h 16"/>
                    <a:gd name="T22" fmla="*/ 8 w 28"/>
                    <a:gd name="T23" fmla="*/ 8 h 16"/>
                    <a:gd name="T24" fmla="*/ 10 w 28"/>
                    <a:gd name="T25" fmla="*/ 8 h 16"/>
                    <a:gd name="T26" fmla="*/ 12 w 28"/>
                    <a:gd name="T27" fmla="*/ 8 h 16"/>
                    <a:gd name="T28" fmla="*/ 14 w 28"/>
                    <a:gd name="T29" fmla="*/ 7 h 16"/>
                    <a:gd name="T30" fmla="*/ 17 w 28"/>
                    <a:gd name="T31" fmla="*/ 5 h 16"/>
                    <a:gd name="T32" fmla="*/ 20 w 28"/>
                    <a:gd name="T33" fmla="*/ 3 h 16"/>
                    <a:gd name="T34" fmla="*/ 22 w 28"/>
                    <a:gd name="T35" fmla="*/ 0 h 16"/>
                    <a:gd name="T36" fmla="*/ 28 w 28"/>
                    <a:gd name="T37" fmla="*/ 6 h 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8"/>
                    <a:gd name="T58" fmla="*/ 0 h 16"/>
                    <a:gd name="T59" fmla="*/ 28 w 28"/>
                    <a:gd name="T60" fmla="*/ 16 h 1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8" h="16">
                      <a:moveTo>
                        <a:pt x="28" y="6"/>
                      </a:moveTo>
                      <a:lnTo>
                        <a:pt x="25" y="9"/>
                      </a:lnTo>
                      <a:lnTo>
                        <a:pt x="22" y="12"/>
                      </a:lnTo>
                      <a:lnTo>
                        <a:pt x="18" y="14"/>
                      </a:lnTo>
                      <a:lnTo>
                        <a:pt x="15" y="15"/>
                      </a:lnTo>
                      <a:lnTo>
                        <a:pt x="11" y="16"/>
                      </a:lnTo>
                      <a:lnTo>
                        <a:pt x="7" y="16"/>
                      </a:lnTo>
                      <a:lnTo>
                        <a:pt x="3" y="15"/>
                      </a:lnTo>
                      <a:lnTo>
                        <a:pt x="0" y="13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8" y="8"/>
                      </a:lnTo>
                      <a:lnTo>
                        <a:pt x="10" y="8"/>
                      </a:lnTo>
                      <a:lnTo>
                        <a:pt x="12" y="8"/>
                      </a:lnTo>
                      <a:lnTo>
                        <a:pt x="14" y="7"/>
                      </a:lnTo>
                      <a:lnTo>
                        <a:pt x="17" y="5"/>
                      </a:lnTo>
                      <a:lnTo>
                        <a:pt x="20" y="3"/>
                      </a:lnTo>
                      <a:lnTo>
                        <a:pt x="22" y="0"/>
                      </a:lnTo>
                      <a:lnTo>
                        <a:pt x="28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30" name="Freeform 57"/>
                <p:cNvSpPr>
                  <a:spLocks/>
                </p:cNvSpPr>
                <p:nvPr/>
              </p:nvSpPr>
              <p:spPr bwMode="auto">
                <a:xfrm>
                  <a:off x="2435" y="2278"/>
                  <a:ext cx="6" cy="6"/>
                </a:xfrm>
                <a:custGeom>
                  <a:avLst/>
                  <a:gdLst>
                    <a:gd name="T0" fmla="*/ 6 w 6"/>
                    <a:gd name="T1" fmla="*/ 5 h 6"/>
                    <a:gd name="T2" fmla="*/ 6 w 6"/>
                    <a:gd name="T3" fmla="*/ 6 h 6"/>
                    <a:gd name="T4" fmla="*/ 0 w 6"/>
                    <a:gd name="T5" fmla="*/ 0 h 6"/>
                    <a:gd name="T6" fmla="*/ 0 w 6"/>
                    <a:gd name="T7" fmla="*/ 1 h 6"/>
                    <a:gd name="T8" fmla="*/ 6 w 6"/>
                    <a:gd name="T9" fmla="*/ 5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6"/>
                    <a:gd name="T17" fmla="*/ 6 w 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6">
                      <a:moveTo>
                        <a:pt x="6" y="5"/>
                      </a:move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31" name="Freeform 58"/>
                <p:cNvSpPr>
                  <a:spLocks/>
                </p:cNvSpPr>
                <p:nvPr/>
              </p:nvSpPr>
              <p:spPr bwMode="auto">
                <a:xfrm>
                  <a:off x="2412" y="2285"/>
                  <a:ext cx="6" cy="6"/>
                </a:xfrm>
                <a:custGeom>
                  <a:avLst/>
                  <a:gdLst>
                    <a:gd name="T0" fmla="*/ 1 w 6"/>
                    <a:gd name="T1" fmla="*/ 6 h 6"/>
                    <a:gd name="T2" fmla="*/ 0 w 6"/>
                    <a:gd name="T3" fmla="*/ 6 h 6"/>
                    <a:gd name="T4" fmla="*/ 6 w 6"/>
                    <a:gd name="T5" fmla="*/ 0 h 6"/>
                    <a:gd name="T6" fmla="*/ 5 w 6"/>
                    <a:gd name="T7" fmla="*/ 0 h 6"/>
                    <a:gd name="T8" fmla="*/ 1 w 6"/>
                    <a:gd name="T9" fmla="*/ 6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6"/>
                    <a:gd name="T17" fmla="*/ 6 w 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6">
                      <a:moveTo>
                        <a:pt x="1" y="6"/>
                      </a:move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32" name="Freeform 59"/>
                <p:cNvSpPr>
                  <a:spLocks/>
                </p:cNvSpPr>
                <p:nvPr/>
              </p:nvSpPr>
              <p:spPr bwMode="auto">
                <a:xfrm>
                  <a:off x="2419" y="2067"/>
                  <a:ext cx="29" cy="27"/>
                </a:xfrm>
                <a:custGeom>
                  <a:avLst/>
                  <a:gdLst>
                    <a:gd name="T0" fmla="*/ 8 w 29"/>
                    <a:gd name="T1" fmla="*/ 22 h 27"/>
                    <a:gd name="T2" fmla="*/ 5 w 29"/>
                    <a:gd name="T3" fmla="*/ 19 h 27"/>
                    <a:gd name="T4" fmla="*/ 3 w 29"/>
                    <a:gd name="T5" fmla="*/ 17 h 27"/>
                    <a:gd name="T6" fmla="*/ 2 w 29"/>
                    <a:gd name="T7" fmla="*/ 14 h 27"/>
                    <a:gd name="T8" fmla="*/ 1 w 29"/>
                    <a:gd name="T9" fmla="*/ 12 h 27"/>
                    <a:gd name="T10" fmla="*/ 0 w 29"/>
                    <a:gd name="T11" fmla="*/ 7 h 27"/>
                    <a:gd name="T12" fmla="*/ 0 w 29"/>
                    <a:gd name="T13" fmla="*/ 5 h 27"/>
                    <a:gd name="T14" fmla="*/ 2 w 29"/>
                    <a:gd name="T15" fmla="*/ 3 h 27"/>
                    <a:gd name="T16" fmla="*/ 3 w 29"/>
                    <a:gd name="T17" fmla="*/ 1 h 27"/>
                    <a:gd name="T18" fmla="*/ 5 w 29"/>
                    <a:gd name="T19" fmla="*/ 0 h 27"/>
                    <a:gd name="T20" fmla="*/ 7 w 29"/>
                    <a:gd name="T21" fmla="*/ 0 h 27"/>
                    <a:gd name="T22" fmla="*/ 10 w 29"/>
                    <a:gd name="T23" fmla="*/ 0 h 27"/>
                    <a:gd name="T24" fmla="*/ 13 w 29"/>
                    <a:gd name="T25" fmla="*/ 1 h 27"/>
                    <a:gd name="T26" fmla="*/ 15 w 29"/>
                    <a:gd name="T27" fmla="*/ 2 h 27"/>
                    <a:gd name="T28" fmla="*/ 18 w 29"/>
                    <a:gd name="T29" fmla="*/ 3 h 27"/>
                    <a:gd name="T30" fmla="*/ 21 w 29"/>
                    <a:gd name="T31" fmla="*/ 5 h 27"/>
                    <a:gd name="T32" fmla="*/ 23 w 29"/>
                    <a:gd name="T33" fmla="*/ 8 h 27"/>
                    <a:gd name="T34" fmla="*/ 25 w 29"/>
                    <a:gd name="T35" fmla="*/ 10 h 27"/>
                    <a:gd name="T36" fmla="*/ 27 w 29"/>
                    <a:gd name="T37" fmla="*/ 13 h 27"/>
                    <a:gd name="T38" fmla="*/ 28 w 29"/>
                    <a:gd name="T39" fmla="*/ 15 h 27"/>
                    <a:gd name="T40" fmla="*/ 29 w 29"/>
                    <a:gd name="T41" fmla="*/ 20 h 27"/>
                    <a:gd name="T42" fmla="*/ 28 w 29"/>
                    <a:gd name="T43" fmla="*/ 22 h 27"/>
                    <a:gd name="T44" fmla="*/ 27 w 29"/>
                    <a:gd name="T45" fmla="*/ 24 h 27"/>
                    <a:gd name="T46" fmla="*/ 26 w 29"/>
                    <a:gd name="T47" fmla="*/ 26 h 27"/>
                    <a:gd name="T48" fmla="*/ 24 w 29"/>
                    <a:gd name="T49" fmla="*/ 26 h 27"/>
                    <a:gd name="T50" fmla="*/ 21 w 29"/>
                    <a:gd name="T51" fmla="*/ 27 h 27"/>
                    <a:gd name="T52" fmla="*/ 19 w 29"/>
                    <a:gd name="T53" fmla="*/ 27 h 27"/>
                    <a:gd name="T54" fmla="*/ 16 w 29"/>
                    <a:gd name="T55" fmla="*/ 26 h 27"/>
                    <a:gd name="T56" fmla="*/ 13 w 29"/>
                    <a:gd name="T57" fmla="*/ 25 h 27"/>
                    <a:gd name="T58" fmla="*/ 11 w 29"/>
                    <a:gd name="T59" fmla="*/ 24 h 27"/>
                    <a:gd name="T60" fmla="*/ 8 w 29"/>
                    <a:gd name="T61" fmla="*/ 22 h 27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9"/>
                    <a:gd name="T94" fmla="*/ 0 h 27"/>
                    <a:gd name="T95" fmla="*/ 29 w 29"/>
                    <a:gd name="T96" fmla="*/ 27 h 27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9" h="27">
                      <a:moveTo>
                        <a:pt x="8" y="22"/>
                      </a:moveTo>
                      <a:lnTo>
                        <a:pt x="5" y="19"/>
                      </a:lnTo>
                      <a:lnTo>
                        <a:pt x="3" y="17"/>
                      </a:lnTo>
                      <a:lnTo>
                        <a:pt x="2" y="14"/>
                      </a:lnTo>
                      <a:lnTo>
                        <a:pt x="1" y="12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3" y="1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15" y="2"/>
                      </a:lnTo>
                      <a:lnTo>
                        <a:pt x="18" y="3"/>
                      </a:lnTo>
                      <a:lnTo>
                        <a:pt x="21" y="5"/>
                      </a:lnTo>
                      <a:lnTo>
                        <a:pt x="23" y="8"/>
                      </a:lnTo>
                      <a:lnTo>
                        <a:pt x="25" y="10"/>
                      </a:lnTo>
                      <a:lnTo>
                        <a:pt x="27" y="13"/>
                      </a:lnTo>
                      <a:lnTo>
                        <a:pt x="28" y="15"/>
                      </a:lnTo>
                      <a:lnTo>
                        <a:pt x="29" y="20"/>
                      </a:lnTo>
                      <a:lnTo>
                        <a:pt x="28" y="22"/>
                      </a:lnTo>
                      <a:lnTo>
                        <a:pt x="27" y="24"/>
                      </a:lnTo>
                      <a:lnTo>
                        <a:pt x="26" y="26"/>
                      </a:lnTo>
                      <a:lnTo>
                        <a:pt x="24" y="26"/>
                      </a:lnTo>
                      <a:lnTo>
                        <a:pt x="21" y="27"/>
                      </a:lnTo>
                      <a:lnTo>
                        <a:pt x="19" y="27"/>
                      </a:lnTo>
                      <a:lnTo>
                        <a:pt x="16" y="26"/>
                      </a:lnTo>
                      <a:lnTo>
                        <a:pt x="13" y="25"/>
                      </a:lnTo>
                      <a:lnTo>
                        <a:pt x="11" y="24"/>
                      </a:lnTo>
                      <a:lnTo>
                        <a:pt x="8" y="22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33" name="Freeform 60"/>
                <p:cNvSpPr>
                  <a:spLocks/>
                </p:cNvSpPr>
                <p:nvPr/>
              </p:nvSpPr>
              <p:spPr bwMode="auto">
                <a:xfrm>
                  <a:off x="2415" y="2068"/>
                  <a:ext cx="15" cy="24"/>
                </a:xfrm>
                <a:custGeom>
                  <a:avLst/>
                  <a:gdLst>
                    <a:gd name="T0" fmla="*/ 9 w 15"/>
                    <a:gd name="T1" fmla="*/ 24 h 24"/>
                    <a:gd name="T2" fmla="*/ 6 w 15"/>
                    <a:gd name="T3" fmla="*/ 21 h 24"/>
                    <a:gd name="T4" fmla="*/ 4 w 15"/>
                    <a:gd name="T5" fmla="*/ 18 h 24"/>
                    <a:gd name="T6" fmla="*/ 2 w 15"/>
                    <a:gd name="T7" fmla="*/ 15 h 24"/>
                    <a:gd name="T8" fmla="*/ 1 w 15"/>
                    <a:gd name="T9" fmla="*/ 12 h 24"/>
                    <a:gd name="T10" fmla="*/ 0 w 15"/>
                    <a:gd name="T11" fmla="*/ 6 h 24"/>
                    <a:gd name="T12" fmla="*/ 1 w 15"/>
                    <a:gd name="T13" fmla="*/ 2 h 24"/>
                    <a:gd name="T14" fmla="*/ 2 w 15"/>
                    <a:gd name="T15" fmla="*/ 0 h 24"/>
                    <a:gd name="T16" fmla="*/ 9 w 15"/>
                    <a:gd name="T17" fmla="*/ 4 h 24"/>
                    <a:gd name="T18" fmla="*/ 8 w 15"/>
                    <a:gd name="T19" fmla="*/ 5 h 24"/>
                    <a:gd name="T20" fmla="*/ 8 w 15"/>
                    <a:gd name="T21" fmla="*/ 6 h 24"/>
                    <a:gd name="T22" fmla="*/ 8 w 15"/>
                    <a:gd name="T23" fmla="*/ 10 h 24"/>
                    <a:gd name="T24" fmla="*/ 9 w 15"/>
                    <a:gd name="T25" fmla="*/ 12 h 24"/>
                    <a:gd name="T26" fmla="*/ 11 w 15"/>
                    <a:gd name="T27" fmla="*/ 14 h 24"/>
                    <a:gd name="T28" fmla="*/ 12 w 15"/>
                    <a:gd name="T29" fmla="*/ 16 h 24"/>
                    <a:gd name="T30" fmla="*/ 15 w 15"/>
                    <a:gd name="T31" fmla="*/ 18 h 24"/>
                    <a:gd name="T32" fmla="*/ 9 w 15"/>
                    <a:gd name="T33" fmla="*/ 24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24"/>
                    <a:gd name="T53" fmla="*/ 15 w 15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24">
                      <a:moveTo>
                        <a:pt x="9" y="24"/>
                      </a:moveTo>
                      <a:lnTo>
                        <a:pt x="6" y="21"/>
                      </a:lnTo>
                      <a:lnTo>
                        <a:pt x="4" y="18"/>
                      </a:lnTo>
                      <a:lnTo>
                        <a:pt x="2" y="15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2" y="0"/>
                      </a:lnTo>
                      <a:lnTo>
                        <a:pt x="9" y="4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10"/>
                      </a:lnTo>
                      <a:lnTo>
                        <a:pt x="9" y="12"/>
                      </a:lnTo>
                      <a:lnTo>
                        <a:pt x="11" y="14"/>
                      </a:lnTo>
                      <a:lnTo>
                        <a:pt x="12" y="16"/>
                      </a:lnTo>
                      <a:lnTo>
                        <a:pt x="15" y="18"/>
                      </a:lnTo>
                      <a:lnTo>
                        <a:pt x="9" y="24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34" name="Freeform 61"/>
                <p:cNvSpPr>
                  <a:spLocks/>
                </p:cNvSpPr>
                <p:nvPr/>
              </p:nvSpPr>
              <p:spPr bwMode="auto">
                <a:xfrm>
                  <a:off x="2418" y="2063"/>
                  <a:ext cx="24" cy="13"/>
                </a:xfrm>
                <a:custGeom>
                  <a:avLst/>
                  <a:gdLst>
                    <a:gd name="T0" fmla="*/ 0 w 24"/>
                    <a:gd name="T1" fmla="*/ 4 h 13"/>
                    <a:gd name="T2" fmla="*/ 2 w 24"/>
                    <a:gd name="T3" fmla="*/ 2 h 13"/>
                    <a:gd name="T4" fmla="*/ 5 w 24"/>
                    <a:gd name="T5" fmla="*/ 1 h 13"/>
                    <a:gd name="T6" fmla="*/ 8 w 24"/>
                    <a:gd name="T7" fmla="*/ 0 h 13"/>
                    <a:gd name="T8" fmla="*/ 11 w 24"/>
                    <a:gd name="T9" fmla="*/ 0 h 13"/>
                    <a:gd name="T10" fmla="*/ 15 w 24"/>
                    <a:gd name="T11" fmla="*/ 1 h 13"/>
                    <a:gd name="T12" fmla="*/ 18 w 24"/>
                    <a:gd name="T13" fmla="*/ 2 h 13"/>
                    <a:gd name="T14" fmla="*/ 21 w 24"/>
                    <a:gd name="T15" fmla="*/ 4 h 13"/>
                    <a:gd name="T16" fmla="*/ 24 w 24"/>
                    <a:gd name="T17" fmla="*/ 6 h 13"/>
                    <a:gd name="T18" fmla="*/ 19 w 24"/>
                    <a:gd name="T19" fmla="*/ 13 h 13"/>
                    <a:gd name="T20" fmla="*/ 17 w 24"/>
                    <a:gd name="T21" fmla="*/ 11 h 13"/>
                    <a:gd name="T22" fmla="*/ 15 w 24"/>
                    <a:gd name="T23" fmla="*/ 10 h 13"/>
                    <a:gd name="T24" fmla="*/ 13 w 24"/>
                    <a:gd name="T25" fmla="*/ 9 h 13"/>
                    <a:gd name="T26" fmla="*/ 10 w 24"/>
                    <a:gd name="T27" fmla="*/ 8 h 13"/>
                    <a:gd name="T28" fmla="*/ 9 w 24"/>
                    <a:gd name="T29" fmla="*/ 8 h 13"/>
                    <a:gd name="T30" fmla="*/ 7 w 24"/>
                    <a:gd name="T31" fmla="*/ 8 h 13"/>
                    <a:gd name="T32" fmla="*/ 6 w 24"/>
                    <a:gd name="T33" fmla="*/ 9 h 13"/>
                    <a:gd name="T34" fmla="*/ 5 w 24"/>
                    <a:gd name="T35" fmla="*/ 10 h 13"/>
                    <a:gd name="T36" fmla="*/ 0 w 24"/>
                    <a:gd name="T37" fmla="*/ 4 h 1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4"/>
                    <a:gd name="T58" fmla="*/ 0 h 13"/>
                    <a:gd name="T59" fmla="*/ 24 w 24"/>
                    <a:gd name="T60" fmla="*/ 13 h 1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4" h="13">
                      <a:moveTo>
                        <a:pt x="0" y="4"/>
                      </a:moveTo>
                      <a:lnTo>
                        <a:pt x="2" y="2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8" y="2"/>
                      </a:lnTo>
                      <a:lnTo>
                        <a:pt x="21" y="4"/>
                      </a:lnTo>
                      <a:lnTo>
                        <a:pt x="24" y="6"/>
                      </a:lnTo>
                      <a:lnTo>
                        <a:pt x="19" y="13"/>
                      </a:lnTo>
                      <a:lnTo>
                        <a:pt x="17" y="11"/>
                      </a:lnTo>
                      <a:lnTo>
                        <a:pt x="15" y="10"/>
                      </a:lnTo>
                      <a:lnTo>
                        <a:pt x="13" y="9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6" y="9"/>
                      </a:lnTo>
                      <a:lnTo>
                        <a:pt x="5" y="1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35" name="Freeform 62"/>
                <p:cNvSpPr>
                  <a:spLocks/>
                </p:cNvSpPr>
                <p:nvPr/>
              </p:nvSpPr>
              <p:spPr bwMode="auto">
                <a:xfrm>
                  <a:off x="2417" y="2067"/>
                  <a:ext cx="7" cy="6"/>
                </a:xfrm>
                <a:custGeom>
                  <a:avLst/>
                  <a:gdLst>
                    <a:gd name="T0" fmla="*/ 0 w 7"/>
                    <a:gd name="T1" fmla="*/ 1 h 6"/>
                    <a:gd name="T2" fmla="*/ 0 w 7"/>
                    <a:gd name="T3" fmla="*/ 0 h 6"/>
                    <a:gd name="T4" fmla="*/ 1 w 7"/>
                    <a:gd name="T5" fmla="*/ 0 h 6"/>
                    <a:gd name="T6" fmla="*/ 6 w 7"/>
                    <a:gd name="T7" fmla="*/ 6 h 6"/>
                    <a:gd name="T8" fmla="*/ 7 w 7"/>
                    <a:gd name="T9" fmla="*/ 5 h 6"/>
                    <a:gd name="T10" fmla="*/ 0 w 7"/>
                    <a:gd name="T11" fmla="*/ 1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6"/>
                    <a:gd name="T20" fmla="*/ 7 w 7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6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6" y="6"/>
                      </a:lnTo>
                      <a:lnTo>
                        <a:pt x="7" y="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36" name="Freeform 63"/>
                <p:cNvSpPr>
                  <a:spLocks/>
                </p:cNvSpPr>
                <p:nvPr/>
              </p:nvSpPr>
              <p:spPr bwMode="auto">
                <a:xfrm>
                  <a:off x="2437" y="2070"/>
                  <a:ext cx="15" cy="23"/>
                </a:xfrm>
                <a:custGeom>
                  <a:avLst/>
                  <a:gdLst>
                    <a:gd name="T0" fmla="*/ 6 w 15"/>
                    <a:gd name="T1" fmla="*/ 0 h 23"/>
                    <a:gd name="T2" fmla="*/ 8 w 15"/>
                    <a:gd name="T3" fmla="*/ 2 h 23"/>
                    <a:gd name="T4" fmla="*/ 10 w 15"/>
                    <a:gd name="T5" fmla="*/ 5 h 23"/>
                    <a:gd name="T6" fmla="*/ 12 w 15"/>
                    <a:gd name="T7" fmla="*/ 8 h 23"/>
                    <a:gd name="T8" fmla="*/ 14 w 15"/>
                    <a:gd name="T9" fmla="*/ 11 h 23"/>
                    <a:gd name="T10" fmla="*/ 15 w 15"/>
                    <a:gd name="T11" fmla="*/ 17 h 23"/>
                    <a:gd name="T12" fmla="*/ 14 w 15"/>
                    <a:gd name="T13" fmla="*/ 21 h 23"/>
                    <a:gd name="T14" fmla="*/ 13 w 15"/>
                    <a:gd name="T15" fmla="*/ 23 h 23"/>
                    <a:gd name="T16" fmla="*/ 6 w 15"/>
                    <a:gd name="T17" fmla="*/ 19 h 23"/>
                    <a:gd name="T18" fmla="*/ 6 w 15"/>
                    <a:gd name="T19" fmla="*/ 18 h 23"/>
                    <a:gd name="T20" fmla="*/ 7 w 15"/>
                    <a:gd name="T21" fmla="*/ 17 h 23"/>
                    <a:gd name="T22" fmla="*/ 6 w 15"/>
                    <a:gd name="T23" fmla="*/ 13 h 23"/>
                    <a:gd name="T24" fmla="*/ 5 w 15"/>
                    <a:gd name="T25" fmla="*/ 12 h 23"/>
                    <a:gd name="T26" fmla="*/ 4 w 15"/>
                    <a:gd name="T27" fmla="*/ 10 h 23"/>
                    <a:gd name="T28" fmla="*/ 2 w 15"/>
                    <a:gd name="T29" fmla="*/ 7 h 23"/>
                    <a:gd name="T30" fmla="*/ 0 w 15"/>
                    <a:gd name="T31" fmla="*/ 5 h 23"/>
                    <a:gd name="T32" fmla="*/ 6 w 15"/>
                    <a:gd name="T33" fmla="*/ 0 h 2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23"/>
                    <a:gd name="T53" fmla="*/ 15 w 15"/>
                    <a:gd name="T54" fmla="*/ 23 h 2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23">
                      <a:moveTo>
                        <a:pt x="6" y="0"/>
                      </a:moveTo>
                      <a:lnTo>
                        <a:pt x="8" y="2"/>
                      </a:lnTo>
                      <a:lnTo>
                        <a:pt x="10" y="5"/>
                      </a:lnTo>
                      <a:lnTo>
                        <a:pt x="12" y="8"/>
                      </a:lnTo>
                      <a:lnTo>
                        <a:pt x="14" y="11"/>
                      </a:lnTo>
                      <a:lnTo>
                        <a:pt x="15" y="17"/>
                      </a:lnTo>
                      <a:lnTo>
                        <a:pt x="14" y="21"/>
                      </a:lnTo>
                      <a:lnTo>
                        <a:pt x="13" y="23"/>
                      </a:lnTo>
                      <a:lnTo>
                        <a:pt x="6" y="19"/>
                      </a:lnTo>
                      <a:lnTo>
                        <a:pt x="6" y="18"/>
                      </a:lnTo>
                      <a:lnTo>
                        <a:pt x="7" y="17"/>
                      </a:lnTo>
                      <a:lnTo>
                        <a:pt x="6" y="13"/>
                      </a:lnTo>
                      <a:lnTo>
                        <a:pt x="5" y="12"/>
                      </a:lnTo>
                      <a:lnTo>
                        <a:pt x="4" y="10"/>
                      </a:lnTo>
                      <a:lnTo>
                        <a:pt x="2" y="7"/>
                      </a:lnTo>
                      <a:lnTo>
                        <a:pt x="0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37" name="Freeform 64"/>
                <p:cNvSpPr>
                  <a:spLocks/>
                </p:cNvSpPr>
                <p:nvPr/>
              </p:nvSpPr>
              <p:spPr bwMode="auto">
                <a:xfrm>
                  <a:off x="2437" y="2069"/>
                  <a:ext cx="6" cy="7"/>
                </a:xfrm>
                <a:custGeom>
                  <a:avLst/>
                  <a:gdLst>
                    <a:gd name="T0" fmla="*/ 5 w 6"/>
                    <a:gd name="T1" fmla="*/ 0 h 7"/>
                    <a:gd name="T2" fmla="*/ 6 w 6"/>
                    <a:gd name="T3" fmla="*/ 1 h 7"/>
                    <a:gd name="T4" fmla="*/ 0 w 6"/>
                    <a:gd name="T5" fmla="*/ 6 h 7"/>
                    <a:gd name="T6" fmla="*/ 0 w 6"/>
                    <a:gd name="T7" fmla="*/ 7 h 7"/>
                    <a:gd name="T8" fmla="*/ 5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5" y="0"/>
                      </a:moveTo>
                      <a:lnTo>
                        <a:pt x="6" y="1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38" name="Freeform 65"/>
                <p:cNvSpPr>
                  <a:spLocks/>
                </p:cNvSpPr>
                <p:nvPr/>
              </p:nvSpPr>
              <p:spPr bwMode="auto">
                <a:xfrm>
                  <a:off x="2424" y="2086"/>
                  <a:ext cx="25" cy="12"/>
                </a:xfrm>
                <a:custGeom>
                  <a:avLst/>
                  <a:gdLst>
                    <a:gd name="T0" fmla="*/ 25 w 25"/>
                    <a:gd name="T1" fmla="*/ 8 h 12"/>
                    <a:gd name="T2" fmla="*/ 23 w 25"/>
                    <a:gd name="T3" fmla="*/ 10 h 12"/>
                    <a:gd name="T4" fmla="*/ 20 w 25"/>
                    <a:gd name="T5" fmla="*/ 11 h 12"/>
                    <a:gd name="T6" fmla="*/ 17 w 25"/>
                    <a:gd name="T7" fmla="*/ 12 h 12"/>
                    <a:gd name="T8" fmla="*/ 13 w 25"/>
                    <a:gd name="T9" fmla="*/ 12 h 12"/>
                    <a:gd name="T10" fmla="*/ 10 w 25"/>
                    <a:gd name="T11" fmla="*/ 11 h 12"/>
                    <a:gd name="T12" fmla="*/ 7 w 25"/>
                    <a:gd name="T13" fmla="*/ 10 h 12"/>
                    <a:gd name="T14" fmla="*/ 3 w 25"/>
                    <a:gd name="T15" fmla="*/ 8 h 12"/>
                    <a:gd name="T16" fmla="*/ 0 w 25"/>
                    <a:gd name="T17" fmla="*/ 6 h 12"/>
                    <a:gd name="T18" fmla="*/ 5 w 25"/>
                    <a:gd name="T19" fmla="*/ 0 h 12"/>
                    <a:gd name="T20" fmla="*/ 8 w 25"/>
                    <a:gd name="T21" fmla="*/ 1 h 12"/>
                    <a:gd name="T22" fmla="*/ 10 w 25"/>
                    <a:gd name="T23" fmla="*/ 3 h 12"/>
                    <a:gd name="T24" fmla="*/ 12 w 25"/>
                    <a:gd name="T25" fmla="*/ 3 h 12"/>
                    <a:gd name="T26" fmla="*/ 14 w 25"/>
                    <a:gd name="T27" fmla="*/ 4 h 12"/>
                    <a:gd name="T28" fmla="*/ 16 w 25"/>
                    <a:gd name="T29" fmla="*/ 4 h 12"/>
                    <a:gd name="T30" fmla="*/ 17 w 25"/>
                    <a:gd name="T31" fmla="*/ 4 h 12"/>
                    <a:gd name="T32" fmla="*/ 18 w 25"/>
                    <a:gd name="T33" fmla="*/ 3 h 12"/>
                    <a:gd name="T34" fmla="*/ 19 w 25"/>
                    <a:gd name="T35" fmla="*/ 2 h 12"/>
                    <a:gd name="T36" fmla="*/ 25 w 25"/>
                    <a:gd name="T37" fmla="*/ 8 h 1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5"/>
                    <a:gd name="T58" fmla="*/ 0 h 12"/>
                    <a:gd name="T59" fmla="*/ 25 w 25"/>
                    <a:gd name="T60" fmla="*/ 12 h 1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5" h="12">
                      <a:moveTo>
                        <a:pt x="25" y="8"/>
                      </a:moveTo>
                      <a:lnTo>
                        <a:pt x="23" y="10"/>
                      </a:lnTo>
                      <a:lnTo>
                        <a:pt x="20" y="11"/>
                      </a:lnTo>
                      <a:lnTo>
                        <a:pt x="17" y="12"/>
                      </a:lnTo>
                      <a:lnTo>
                        <a:pt x="13" y="12"/>
                      </a:lnTo>
                      <a:lnTo>
                        <a:pt x="10" y="11"/>
                      </a:lnTo>
                      <a:lnTo>
                        <a:pt x="7" y="10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10" y="3"/>
                      </a:lnTo>
                      <a:lnTo>
                        <a:pt x="12" y="3"/>
                      </a:lnTo>
                      <a:lnTo>
                        <a:pt x="14" y="4"/>
                      </a:lnTo>
                      <a:lnTo>
                        <a:pt x="16" y="4"/>
                      </a:lnTo>
                      <a:lnTo>
                        <a:pt x="17" y="4"/>
                      </a:lnTo>
                      <a:lnTo>
                        <a:pt x="18" y="3"/>
                      </a:lnTo>
                      <a:lnTo>
                        <a:pt x="19" y="2"/>
                      </a:lnTo>
                      <a:lnTo>
                        <a:pt x="25" y="8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39" name="Freeform 66"/>
                <p:cNvSpPr>
                  <a:spLocks/>
                </p:cNvSpPr>
                <p:nvPr/>
              </p:nvSpPr>
              <p:spPr bwMode="auto">
                <a:xfrm>
                  <a:off x="2443" y="2088"/>
                  <a:ext cx="7" cy="6"/>
                </a:xfrm>
                <a:custGeom>
                  <a:avLst/>
                  <a:gdLst>
                    <a:gd name="T0" fmla="*/ 7 w 7"/>
                    <a:gd name="T1" fmla="*/ 5 h 6"/>
                    <a:gd name="T2" fmla="*/ 6 w 7"/>
                    <a:gd name="T3" fmla="*/ 6 h 6"/>
                    <a:gd name="T4" fmla="*/ 0 w 7"/>
                    <a:gd name="T5" fmla="*/ 0 h 6"/>
                    <a:gd name="T6" fmla="*/ 0 w 7"/>
                    <a:gd name="T7" fmla="*/ 1 h 6"/>
                    <a:gd name="T8" fmla="*/ 7 w 7"/>
                    <a:gd name="T9" fmla="*/ 5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"/>
                    <a:gd name="T17" fmla="*/ 7 w 7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">
                      <a:moveTo>
                        <a:pt x="7" y="5"/>
                      </a:move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40" name="Freeform 67"/>
                <p:cNvSpPr>
                  <a:spLocks/>
                </p:cNvSpPr>
                <p:nvPr/>
              </p:nvSpPr>
              <p:spPr bwMode="auto">
                <a:xfrm>
                  <a:off x="2424" y="2086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6 w 6"/>
                    <a:gd name="T3" fmla="*/ 0 h 6"/>
                    <a:gd name="T4" fmla="*/ 5 w 6"/>
                    <a:gd name="T5" fmla="*/ 0 h 6"/>
                    <a:gd name="T6" fmla="*/ 0 w 6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0" y="6"/>
                      </a:move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41" name="Freeform 68"/>
                <p:cNvSpPr>
                  <a:spLocks/>
                </p:cNvSpPr>
                <p:nvPr/>
              </p:nvSpPr>
              <p:spPr bwMode="auto">
                <a:xfrm>
                  <a:off x="2321" y="2199"/>
                  <a:ext cx="26" cy="29"/>
                </a:xfrm>
                <a:custGeom>
                  <a:avLst/>
                  <a:gdLst>
                    <a:gd name="T0" fmla="*/ 3 w 26"/>
                    <a:gd name="T1" fmla="*/ 27 h 29"/>
                    <a:gd name="T2" fmla="*/ 1 w 26"/>
                    <a:gd name="T3" fmla="*/ 26 h 29"/>
                    <a:gd name="T4" fmla="*/ 0 w 26"/>
                    <a:gd name="T5" fmla="*/ 24 h 29"/>
                    <a:gd name="T6" fmla="*/ 0 w 26"/>
                    <a:gd name="T7" fmla="*/ 21 h 29"/>
                    <a:gd name="T8" fmla="*/ 0 w 26"/>
                    <a:gd name="T9" fmla="*/ 19 h 29"/>
                    <a:gd name="T10" fmla="*/ 1 w 26"/>
                    <a:gd name="T11" fmla="*/ 13 h 29"/>
                    <a:gd name="T12" fmla="*/ 2 w 26"/>
                    <a:gd name="T13" fmla="*/ 12 h 29"/>
                    <a:gd name="T14" fmla="*/ 3 w 26"/>
                    <a:gd name="T15" fmla="*/ 10 h 29"/>
                    <a:gd name="T16" fmla="*/ 5 w 26"/>
                    <a:gd name="T17" fmla="*/ 7 h 29"/>
                    <a:gd name="T18" fmla="*/ 7 w 26"/>
                    <a:gd name="T19" fmla="*/ 5 h 29"/>
                    <a:gd name="T20" fmla="*/ 9 w 26"/>
                    <a:gd name="T21" fmla="*/ 3 h 29"/>
                    <a:gd name="T22" fmla="*/ 12 w 26"/>
                    <a:gd name="T23" fmla="*/ 1 h 29"/>
                    <a:gd name="T24" fmla="*/ 14 w 26"/>
                    <a:gd name="T25" fmla="*/ 0 h 29"/>
                    <a:gd name="T26" fmla="*/ 17 w 26"/>
                    <a:gd name="T27" fmla="*/ 0 h 29"/>
                    <a:gd name="T28" fmla="*/ 19 w 26"/>
                    <a:gd name="T29" fmla="*/ 0 h 29"/>
                    <a:gd name="T30" fmla="*/ 21 w 26"/>
                    <a:gd name="T31" fmla="*/ 0 h 29"/>
                    <a:gd name="T32" fmla="*/ 23 w 26"/>
                    <a:gd name="T33" fmla="*/ 1 h 29"/>
                    <a:gd name="T34" fmla="*/ 25 w 26"/>
                    <a:gd name="T35" fmla="*/ 3 h 29"/>
                    <a:gd name="T36" fmla="*/ 26 w 26"/>
                    <a:gd name="T37" fmla="*/ 5 h 29"/>
                    <a:gd name="T38" fmla="*/ 26 w 26"/>
                    <a:gd name="T39" fmla="*/ 8 h 29"/>
                    <a:gd name="T40" fmla="*/ 26 w 26"/>
                    <a:gd name="T41" fmla="*/ 10 h 29"/>
                    <a:gd name="T42" fmla="*/ 25 w 26"/>
                    <a:gd name="T43" fmla="*/ 16 h 29"/>
                    <a:gd name="T44" fmla="*/ 24 w 26"/>
                    <a:gd name="T45" fmla="*/ 17 h 29"/>
                    <a:gd name="T46" fmla="*/ 23 w 26"/>
                    <a:gd name="T47" fmla="*/ 19 h 29"/>
                    <a:gd name="T48" fmla="*/ 21 w 26"/>
                    <a:gd name="T49" fmla="*/ 21 h 29"/>
                    <a:gd name="T50" fmla="*/ 19 w 26"/>
                    <a:gd name="T51" fmla="*/ 24 h 29"/>
                    <a:gd name="T52" fmla="*/ 17 w 26"/>
                    <a:gd name="T53" fmla="*/ 26 h 29"/>
                    <a:gd name="T54" fmla="*/ 14 w 26"/>
                    <a:gd name="T55" fmla="*/ 28 h 29"/>
                    <a:gd name="T56" fmla="*/ 12 w 26"/>
                    <a:gd name="T57" fmla="*/ 29 h 29"/>
                    <a:gd name="T58" fmla="*/ 9 w 26"/>
                    <a:gd name="T59" fmla="*/ 29 h 29"/>
                    <a:gd name="T60" fmla="*/ 7 w 26"/>
                    <a:gd name="T61" fmla="*/ 29 h 29"/>
                    <a:gd name="T62" fmla="*/ 5 w 26"/>
                    <a:gd name="T63" fmla="*/ 29 h 29"/>
                    <a:gd name="T64" fmla="*/ 3 w 26"/>
                    <a:gd name="T65" fmla="*/ 27 h 2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29"/>
                    <a:gd name="T101" fmla="*/ 26 w 26"/>
                    <a:gd name="T102" fmla="*/ 29 h 2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29">
                      <a:moveTo>
                        <a:pt x="3" y="27"/>
                      </a:moveTo>
                      <a:lnTo>
                        <a:pt x="1" y="26"/>
                      </a:lnTo>
                      <a:lnTo>
                        <a:pt x="0" y="24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1" y="13"/>
                      </a:lnTo>
                      <a:lnTo>
                        <a:pt x="2" y="12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7" y="5"/>
                      </a:lnTo>
                      <a:lnTo>
                        <a:pt x="9" y="3"/>
                      </a:lnTo>
                      <a:lnTo>
                        <a:pt x="12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3" y="1"/>
                      </a:lnTo>
                      <a:lnTo>
                        <a:pt x="25" y="3"/>
                      </a:lnTo>
                      <a:lnTo>
                        <a:pt x="26" y="5"/>
                      </a:lnTo>
                      <a:lnTo>
                        <a:pt x="26" y="8"/>
                      </a:lnTo>
                      <a:lnTo>
                        <a:pt x="26" y="10"/>
                      </a:lnTo>
                      <a:lnTo>
                        <a:pt x="25" y="16"/>
                      </a:lnTo>
                      <a:lnTo>
                        <a:pt x="24" y="17"/>
                      </a:lnTo>
                      <a:lnTo>
                        <a:pt x="23" y="19"/>
                      </a:lnTo>
                      <a:lnTo>
                        <a:pt x="21" y="21"/>
                      </a:lnTo>
                      <a:lnTo>
                        <a:pt x="19" y="24"/>
                      </a:lnTo>
                      <a:lnTo>
                        <a:pt x="17" y="26"/>
                      </a:lnTo>
                      <a:lnTo>
                        <a:pt x="14" y="28"/>
                      </a:lnTo>
                      <a:lnTo>
                        <a:pt x="12" y="29"/>
                      </a:lnTo>
                      <a:lnTo>
                        <a:pt x="9" y="29"/>
                      </a:lnTo>
                      <a:lnTo>
                        <a:pt x="7" y="29"/>
                      </a:lnTo>
                      <a:lnTo>
                        <a:pt x="5" y="29"/>
                      </a:lnTo>
                      <a:lnTo>
                        <a:pt x="3" y="2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42" name="Freeform 69"/>
                <p:cNvSpPr>
                  <a:spLocks/>
                </p:cNvSpPr>
                <p:nvPr/>
              </p:nvSpPr>
              <p:spPr bwMode="auto">
                <a:xfrm>
                  <a:off x="2317" y="2204"/>
                  <a:ext cx="12" cy="25"/>
                </a:xfrm>
                <a:custGeom>
                  <a:avLst/>
                  <a:gdLst>
                    <a:gd name="T0" fmla="*/ 4 w 12"/>
                    <a:gd name="T1" fmla="*/ 25 h 25"/>
                    <a:gd name="T2" fmla="*/ 2 w 12"/>
                    <a:gd name="T3" fmla="*/ 23 h 25"/>
                    <a:gd name="T4" fmla="*/ 1 w 12"/>
                    <a:gd name="T5" fmla="*/ 20 h 25"/>
                    <a:gd name="T6" fmla="*/ 0 w 12"/>
                    <a:gd name="T7" fmla="*/ 17 h 25"/>
                    <a:gd name="T8" fmla="*/ 0 w 12"/>
                    <a:gd name="T9" fmla="*/ 13 h 25"/>
                    <a:gd name="T10" fmla="*/ 1 w 12"/>
                    <a:gd name="T11" fmla="*/ 7 h 25"/>
                    <a:gd name="T12" fmla="*/ 2 w 12"/>
                    <a:gd name="T13" fmla="*/ 5 h 25"/>
                    <a:gd name="T14" fmla="*/ 3 w 12"/>
                    <a:gd name="T15" fmla="*/ 3 h 25"/>
                    <a:gd name="T16" fmla="*/ 5 w 12"/>
                    <a:gd name="T17" fmla="*/ 0 h 25"/>
                    <a:gd name="T18" fmla="*/ 12 w 12"/>
                    <a:gd name="T19" fmla="*/ 5 h 25"/>
                    <a:gd name="T20" fmla="*/ 10 w 12"/>
                    <a:gd name="T21" fmla="*/ 7 h 25"/>
                    <a:gd name="T22" fmla="*/ 9 w 12"/>
                    <a:gd name="T23" fmla="*/ 9 h 25"/>
                    <a:gd name="T24" fmla="*/ 9 w 12"/>
                    <a:gd name="T25" fmla="*/ 9 h 25"/>
                    <a:gd name="T26" fmla="*/ 8 w 12"/>
                    <a:gd name="T27" fmla="*/ 14 h 25"/>
                    <a:gd name="T28" fmla="*/ 8 w 12"/>
                    <a:gd name="T29" fmla="*/ 16 h 25"/>
                    <a:gd name="T30" fmla="*/ 8 w 12"/>
                    <a:gd name="T31" fmla="*/ 17 h 25"/>
                    <a:gd name="T32" fmla="*/ 9 w 12"/>
                    <a:gd name="T33" fmla="*/ 18 h 25"/>
                    <a:gd name="T34" fmla="*/ 10 w 12"/>
                    <a:gd name="T35" fmla="*/ 20 h 25"/>
                    <a:gd name="T36" fmla="*/ 4 w 12"/>
                    <a:gd name="T37" fmla="*/ 25 h 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25"/>
                    <a:gd name="T59" fmla="*/ 12 w 12"/>
                    <a:gd name="T60" fmla="*/ 25 h 2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25">
                      <a:moveTo>
                        <a:pt x="4" y="25"/>
                      </a:moveTo>
                      <a:lnTo>
                        <a:pt x="2" y="23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1" y="7"/>
                      </a:lnTo>
                      <a:lnTo>
                        <a:pt x="2" y="5"/>
                      </a:ln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12" y="5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8" y="17"/>
                      </a:lnTo>
                      <a:lnTo>
                        <a:pt x="9" y="18"/>
                      </a:lnTo>
                      <a:lnTo>
                        <a:pt x="10" y="20"/>
                      </a:lnTo>
                      <a:lnTo>
                        <a:pt x="4" y="2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43" name="Freeform 70"/>
                <p:cNvSpPr>
                  <a:spLocks/>
                </p:cNvSpPr>
                <p:nvPr/>
              </p:nvSpPr>
              <p:spPr bwMode="auto">
                <a:xfrm>
                  <a:off x="2323" y="2195"/>
                  <a:ext cx="23" cy="14"/>
                </a:xfrm>
                <a:custGeom>
                  <a:avLst/>
                  <a:gdLst>
                    <a:gd name="T0" fmla="*/ 0 w 23"/>
                    <a:gd name="T1" fmla="*/ 9 h 14"/>
                    <a:gd name="T2" fmla="*/ 2 w 23"/>
                    <a:gd name="T3" fmla="*/ 6 h 14"/>
                    <a:gd name="T4" fmla="*/ 5 w 23"/>
                    <a:gd name="T5" fmla="*/ 4 h 14"/>
                    <a:gd name="T6" fmla="*/ 8 w 23"/>
                    <a:gd name="T7" fmla="*/ 2 h 14"/>
                    <a:gd name="T8" fmla="*/ 11 w 23"/>
                    <a:gd name="T9" fmla="*/ 0 h 14"/>
                    <a:gd name="T10" fmla="*/ 14 w 23"/>
                    <a:gd name="T11" fmla="*/ 0 h 14"/>
                    <a:gd name="T12" fmla="*/ 18 w 23"/>
                    <a:gd name="T13" fmla="*/ 0 h 14"/>
                    <a:gd name="T14" fmla="*/ 21 w 23"/>
                    <a:gd name="T15" fmla="*/ 1 h 14"/>
                    <a:gd name="T16" fmla="*/ 23 w 23"/>
                    <a:gd name="T17" fmla="*/ 2 h 14"/>
                    <a:gd name="T18" fmla="*/ 19 w 23"/>
                    <a:gd name="T19" fmla="*/ 9 h 14"/>
                    <a:gd name="T20" fmla="*/ 18 w 23"/>
                    <a:gd name="T21" fmla="*/ 8 h 14"/>
                    <a:gd name="T22" fmla="*/ 17 w 23"/>
                    <a:gd name="T23" fmla="*/ 8 h 14"/>
                    <a:gd name="T24" fmla="*/ 15 w 23"/>
                    <a:gd name="T25" fmla="*/ 8 h 14"/>
                    <a:gd name="T26" fmla="*/ 13 w 23"/>
                    <a:gd name="T27" fmla="*/ 8 h 14"/>
                    <a:gd name="T28" fmla="*/ 11 w 23"/>
                    <a:gd name="T29" fmla="*/ 9 h 14"/>
                    <a:gd name="T30" fmla="*/ 9 w 23"/>
                    <a:gd name="T31" fmla="*/ 10 h 14"/>
                    <a:gd name="T32" fmla="*/ 8 w 23"/>
                    <a:gd name="T33" fmla="*/ 12 h 14"/>
                    <a:gd name="T34" fmla="*/ 5 w 23"/>
                    <a:gd name="T35" fmla="*/ 14 h 14"/>
                    <a:gd name="T36" fmla="*/ 0 w 23"/>
                    <a:gd name="T37" fmla="*/ 9 h 1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3"/>
                    <a:gd name="T58" fmla="*/ 0 h 14"/>
                    <a:gd name="T59" fmla="*/ 23 w 23"/>
                    <a:gd name="T60" fmla="*/ 14 h 1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3" h="14">
                      <a:moveTo>
                        <a:pt x="0" y="9"/>
                      </a:moveTo>
                      <a:lnTo>
                        <a:pt x="2" y="6"/>
                      </a:lnTo>
                      <a:lnTo>
                        <a:pt x="5" y="4"/>
                      </a:lnTo>
                      <a:lnTo>
                        <a:pt x="8" y="2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1"/>
                      </a:lnTo>
                      <a:lnTo>
                        <a:pt x="23" y="2"/>
                      </a:lnTo>
                      <a:lnTo>
                        <a:pt x="19" y="9"/>
                      </a:lnTo>
                      <a:lnTo>
                        <a:pt x="18" y="8"/>
                      </a:lnTo>
                      <a:lnTo>
                        <a:pt x="17" y="8"/>
                      </a:lnTo>
                      <a:lnTo>
                        <a:pt x="15" y="8"/>
                      </a:lnTo>
                      <a:lnTo>
                        <a:pt x="13" y="8"/>
                      </a:lnTo>
                      <a:lnTo>
                        <a:pt x="11" y="9"/>
                      </a:lnTo>
                      <a:lnTo>
                        <a:pt x="9" y="10"/>
                      </a:lnTo>
                      <a:lnTo>
                        <a:pt x="8" y="12"/>
                      </a:lnTo>
                      <a:lnTo>
                        <a:pt x="5" y="14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44" name="Freeform 71"/>
                <p:cNvSpPr>
                  <a:spLocks/>
                </p:cNvSpPr>
                <p:nvPr/>
              </p:nvSpPr>
              <p:spPr bwMode="auto">
                <a:xfrm>
                  <a:off x="2322" y="2203"/>
                  <a:ext cx="7" cy="6"/>
                </a:xfrm>
                <a:custGeom>
                  <a:avLst/>
                  <a:gdLst>
                    <a:gd name="T0" fmla="*/ 0 w 7"/>
                    <a:gd name="T1" fmla="*/ 1 h 6"/>
                    <a:gd name="T2" fmla="*/ 1 w 7"/>
                    <a:gd name="T3" fmla="*/ 0 h 6"/>
                    <a:gd name="T4" fmla="*/ 1 w 7"/>
                    <a:gd name="T5" fmla="*/ 1 h 6"/>
                    <a:gd name="T6" fmla="*/ 6 w 7"/>
                    <a:gd name="T7" fmla="*/ 6 h 6"/>
                    <a:gd name="T8" fmla="*/ 7 w 7"/>
                    <a:gd name="T9" fmla="*/ 6 h 6"/>
                    <a:gd name="T10" fmla="*/ 0 w 7"/>
                    <a:gd name="T11" fmla="*/ 1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6"/>
                    <a:gd name="T20" fmla="*/ 7 w 7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6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6" y="6"/>
                      </a:lnTo>
                      <a:lnTo>
                        <a:pt x="7" y="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45" name="Freeform 72"/>
                <p:cNvSpPr>
                  <a:spLocks/>
                </p:cNvSpPr>
                <p:nvPr/>
              </p:nvSpPr>
              <p:spPr bwMode="auto">
                <a:xfrm>
                  <a:off x="2339" y="2198"/>
                  <a:ext cx="12" cy="25"/>
                </a:xfrm>
                <a:custGeom>
                  <a:avLst/>
                  <a:gdLst>
                    <a:gd name="T0" fmla="*/ 8 w 12"/>
                    <a:gd name="T1" fmla="*/ 0 h 25"/>
                    <a:gd name="T2" fmla="*/ 10 w 12"/>
                    <a:gd name="T3" fmla="*/ 2 h 25"/>
                    <a:gd name="T4" fmla="*/ 11 w 12"/>
                    <a:gd name="T5" fmla="*/ 5 h 25"/>
                    <a:gd name="T6" fmla="*/ 12 w 12"/>
                    <a:gd name="T7" fmla="*/ 8 h 25"/>
                    <a:gd name="T8" fmla="*/ 12 w 12"/>
                    <a:gd name="T9" fmla="*/ 12 h 25"/>
                    <a:gd name="T10" fmla="*/ 11 w 12"/>
                    <a:gd name="T11" fmla="*/ 18 h 25"/>
                    <a:gd name="T12" fmla="*/ 10 w 12"/>
                    <a:gd name="T13" fmla="*/ 20 h 25"/>
                    <a:gd name="T14" fmla="*/ 9 w 12"/>
                    <a:gd name="T15" fmla="*/ 22 h 25"/>
                    <a:gd name="T16" fmla="*/ 7 w 12"/>
                    <a:gd name="T17" fmla="*/ 25 h 25"/>
                    <a:gd name="T18" fmla="*/ 0 w 12"/>
                    <a:gd name="T19" fmla="*/ 20 h 25"/>
                    <a:gd name="T20" fmla="*/ 2 w 12"/>
                    <a:gd name="T21" fmla="*/ 18 h 25"/>
                    <a:gd name="T22" fmla="*/ 3 w 12"/>
                    <a:gd name="T23" fmla="*/ 17 h 25"/>
                    <a:gd name="T24" fmla="*/ 3 w 12"/>
                    <a:gd name="T25" fmla="*/ 16 h 25"/>
                    <a:gd name="T26" fmla="*/ 4 w 12"/>
                    <a:gd name="T27" fmla="*/ 11 h 25"/>
                    <a:gd name="T28" fmla="*/ 4 w 12"/>
                    <a:gd name="T29" fmla="*/ 9 h 25"/>
                    <a:gd name="T30" fmla="*/ 4 w 12"/>
                    <a:gd name="T31" fmla="*/ 8 h 25"/>
                    <a:gd name="T32" fmla="*/ 3 w 12"/>
                    <a:gd name="T33" fmla="*/ 6 h 25"/>
                    <a:gd name="T34" fmla="*/ 2 w 12"/>
                    <a:gd name="T35" fmla="*/ 5 h 25"/>
                    <a:gd name="T36" fmla="*/ 8 w 12"/>
                    <a:gd name="T37" fmla="*/ 0 h 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25"/>
                    <a:gd name="T59" fmla="*/ 12 w 12"/>
                    <a:gd name="T60" fmla="*/ 25 h 2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25">
                      <a:moveTo>
                        <a:pt x="8" y="0"/>
                      </a:moveTo>
                      <a:lnTo>
                        <a:pt x="10" y="2"/>
                      </a:lnTo>
                      <a:lnTo>
                        <a:pt x="11" y="5"/>
                      </a:lnTo>
                      <a:lnTo>
                        <a:pt x="12" y="8"/>
                      </a:lnTo>
                      <a:lnTo>
                        <a:pt x="12" y="12"/>
                      </a:lnTo>
                      <a:lnTo>
                        <a:pt x="11" y="18"/>
                      </a:lnTo>
                      <a:lnTo>
                        <a:pt x="10" y="20"/>
                      </a:lnTo>
                      <a:lnTo>
                        <a:pt x="9" y="22"/>
                      </a:lnTo>
                      <a:lnTo>
                        <a:pt x="7" y="25"/>
                      </a:lnTo>
                      <a:lnTo>
                        <a:pt x="0" y="20"/>
                      </a:lnTo>
                      <a:lnTo>
                        <a:pt x="2" y="18"/>
                      </a:lnTo>
                      <a:lnTo>
                        <a:pt x="3" y="17"/>
                      </a:lnTo>
                      <a:lnTo>
                        <a:pt x="3" y="16"/>
                      </a:lnTo>
                      <a:lnTo>
                        <a:pt x="4" y="11"/>
                      </a:lnTo>
                      <a:lnTo>
                        <a:pt x="4" y="9"/>
                      </a:lnTo>
                      <a:lnTo>
                        <a:pt x="4" y="8"/>
                      </a:lnTo>
                      <a:lnTo>
                        <a:pt x="3" y="6"/>
                      </a:lnTo>
                      <a:lnTo>
                        <a:pt x="2" y="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46" name="Freeform 73"/>
                <p:cNvSpPr>
                  <a:spLocks/>
                </p:cNvSpPr>
                <p:nvPr/>
              </p:nvSpPr>
              <p:spPr bwMode="auto">
                <a:xfrm>
                  <a:off x="2341" y="2197"/>
                  <a:ext cx="6" cy="7"/>
                </a:xfrm>
                <a:custGeom>
                  <a:avLst/>
                  <a:gdLst>
                    <a:gd name="T0" fmla="*/ 5 w 6"/>
                    <a:gd name="T1" fmla="*/ 0 h 7"/>
                    <a:gd name="T2" fmla="*/ 6 w 6"/>
                    <a:gd name="T3" fmla="*/ 1 h 7"/>
                    <a:gd name="T4" fmla="*/ 0 w 6"/>
                    <a:gd name="T5" fmla="*/ 6 h 7"/>
                    <a:gd name="T6" fmla="*/ 1 w 6"/>
                    <a:gd name="T7" fmla="*/ 7 h 7"/>
                    <a:gd name="T8" fmla="*/ 5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5" y="0"/>
                      </a:moveTo>
                      <a:lnTo>
                        <a:pt x="6" y="1"/>
                      </a:ln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47" name="Freeform 74"/>
                <p:cNvSpPr>
                  <a:spLocks/>
                </p:cNvSpPr>
                <p:nvPr/>
              </p:nvSpPr>
              <p:spPr bwMode="auto">
                <a:xfrm>
                  <a:off x="2322" y="2218"/>
                  <a:ext cx="23" cy="14"/>
                </a:xfrm>
                <a:custGeom>
                  <a:avLst/>
                  <a:gdLst>
                    <a:gd name="T0" fmla="*/ 23 w 23"/>
                    <a:gd name="T1" fmla="*/ 5 h 14"/>
                    <a:gd name="T2" fmla="*/ 21 w 23"/>
                    <a:gd name="T3" fmla="*/ 8 h 14"/>
                    <a:gd name="T4" fmla="*/ 18 w 23"/>
                    <a:gd name="T5" fmla="*/ 10 h 14"/>
                    <a:gd name="T6" fmla="*/ 15 w 23"/>
                    <a:gd name="T7" fmla="*/ 12 h 14"/>
                    <a:gd name="T8" fmla="*/ 12 w 23"/>
                    <a:gd name="T9" fmla="*/ 13 h 14"/>
                    <a:gd name="T10" fmla="*/ 9 w 23"/>
                    <a:gd name="T11" fmla="*/ 14 h 14"/>
                    <a:gd name="T12" fmla="*/ 5 w 23"/>
                    <a:gd name="T13" fmla="*/ 14 h 14"/>
                    <a:gd name="T14" fmla="*/ 2 w 23"/>
                    <a:gd name="T15" fmla="*/ 13 h 14"/>
                    <a:gd name="T16" fmla="*/ 0 w 23"/>
                    <a:gd name="T17" fmla="*/ 12 h 14"/>
                    <a:gd name="T18" fmla="*/ 4 w 23"/>
                    <a:gd name="T19" fmla="*/ 5 h 14"/>
                    <a:gd name="T20" fmla="*/ 5 w 23"/>
                    <a:gd name="T21" fmla="*/ 6 h 14"/>
                    <a:gd name="T22" fmla="*/ 6 w 23"/>
                    <a:gd name="T23" fmla="*/ 6 h 14"/>
                    <a:gd name="T24" fmla="*/ 8 w 23"/>
                    <a:gd name="T25" fmla="*/ 6 h 14"/>
                    <a:gd name="T26" fmla="*/ 9 w 23"/>
                    <a:gd name="T27" fmla="*/ 6 h 14"/>
                    <a:gd name="T28" fmla="*/ 11 w 23"/>
                    <a:gd name="T29" fmla="*/ 5 h 14"/>
                    <a:gd name="T30" fmla="*/ 13 w 23"/>
                    <a:gd name="T31" fmla="*/ 4 h 14"/>
                    <a:gd name="T32" fmla="*/ 15 w 23"/>
                    <a:gd name="T33" fmla="*/ 2 h 14"/>
                    <a:gd name="T34" fmla="*/ 17 w 23"/>
                    <a:gd name="T35" fmla="*/ 0 h 14"/>
                    <a:gd name="T36" fmla="*/ 23 w 23"/>
                    <a:gd name="T37" fmla="*/ 5 h 1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3"/>
                    <a:gd name="T58" fmla="*/ 0 h 14"/>
                    <a:gd name="T59" fmla="*/ 23 w 23"/>
                    <a:gd name="T60" fmla="*/ 14 h 1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3" h="14">
                      <a:moveTo>
                        <a:pt x="23" y="5"/>
                      </a:moveTo>
                      <a:lnTo>
                        <a:pt x="21" y="8"/>
                      </a:lnTo>
                      <a:lnTo>
                        <a:pt x="18" y="10"/>
                      </a:lnTo>
                      <a:lnTo>
                        <a:pt x="15" y="12"/>
                      </a:lnTo>
                      <a:lnTo>
                        <a:pt x="12" y="13"/>
                      </a:lnTo>
                      <a:lnTo>
                        <a:pt x="9" y="14"/>
                      </a:lnTo>
                      <a:lnTo>
                        <a:pt x="5" y="14"/>
                      </a:lnTo>
                      <a:lnTo>
                        <a:pt x="2" y="13"/>
                      </a:lnTo>
                      <a:lnTo>
                        <a:pt x="0" y="12"/>
                      </a:lnTo>
                      <a:lnTo>
                        <a:pt x="4" y="5"/>
                      </a:lnTo>
                      <a:lnTo>
                        <a:pt x="5" y="6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3" y="4"/>
                      </a:lnTo>
                      <a:lnTo>
                        <a:pt x="15" y="2"/>
                      </a:lnTo>
                      <a:lnTo>
                        <a:pt x="17" y="0"/>
                      </a:lnTo>
                      <a:lnTo>
                        <a:pt x="23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48" name="Freeform 75"/>
                <p:cNvSpPr>
                  <a:spLocks/>
                </p:cNvSpPr>
                <p:nvPr/>
              </p:nvSpPr>
              <p:spPr bwMode="auto">
                <a:xfrm>
                  <a:off x="2339" y="2218"/>
                  <a:ext cx="7" cy="5"/>
                </a:xfrm>
                <a:custGeom>
                  <a:avLst/>
                  <a:gdLst>
                    <a:gd name="T0" fmla="*/ 7 w 7"/>
                    <a:gd name="T1" fmla="*/ 5 h 5"/>
                    <a:gd name="T2" fmla="*/ 6 w 7"/>
                    <a:gd name="T3" fmla="*/ 5 h 5"/>
                    <a:gd name="T4" fmla="*/ 0 w 7"/>
                    <a:gd name="T5" fmla="*/ 0 h 5"/>
                    <a:gd name="T6" fmla="*/ 7 w 7"/>
                    <a:gd name="T7" fmla="*/ 5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5"/>
                    <a:gd name="T14" fmla="*/ 7 w 7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5">
                      <a:moveTo>
                        <a:pt x="7" y="5"/>
                      </a:moveTo>
                      <a:lnTo>
                        <a:pt x="6" y="5"/>
                      </a:lnTo>
                      <a:lnTo>
                        <a:pt x="0" y="0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49" name="Freeform 76"/>
                <p:cNvSpPr>
                  <a:spLocks/>
                </p:cNvSpPr>
                <p:nvPr/>
              </p:nvSpPr>
              <p:spPr bwMode="auto">
                <a:xfrm>
                  <a:off x="2321" y="2223"/>
                  <a:ext cx="6" cy="7"/>
                </a:xfrm>
                <a:custGeom>
                  <a:avLst/>
                  <a:gdLst>
                    <a:gd name="T0" fmla="*/ 1 w 6"/>
                    <a:gd name="T1" fmla="*/ 7 h 7"/>
                    <a:gd name="T2" fmla="*/ 0 w 6"/>
                    <a:gd name="T3" fmla="*/ 7 h 7"/>
                    <a:gd name="T4" fmla="*/ 0 w 6"/>
                    <a:gd name="T5" fmla="*/ 6 h 7"/>
                    <a:gd name="T6" fmla="*/ 6 w 6"/>
                    <a:gd name="T7" fmla="*/ 1 h 7"/>
                    <a:gd name="T8" fmla="*/ 5 w 6"/>
                    <a:gd name="T9" fmla="*/ 0 h 7"/>
                    <a:gd name="T10" fmla="*/ 1 w 6"/>
                    <a:gd name="T11" fmla="*/ 7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7"/>
                    <a:gd name="T20" fmla="*/ 6 w 6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7">
                      <a:moveTo>
                        <a:pt x="1" y="7"/>
                      </a:move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6" y="1"/>
                      </a:lnTo>
                      <a:lnTo>
                        <a:pt x="5" y="0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50" name="Freeform 77"/>
                <p:cNvSpPr>
                  <a:spLocks/>
                </p:cNvSpPr>
                <p:nvPr/>
              </p:nvSpPr>
              <p:spPr bwMode="auto">
                <a:xfrm>
                  <a:off x="2403" y="2150"/>
                  <a:ext cx="32" cy="30"/>
                </a:xfrm>
                <a:custGeom>
                  <a:avLst/>
                  <a:gdLst>
                    <a:gd name="T0" fmla="*/ 9 w 32"/>
                    <a:gd name="T1" fmla="*/ 24 h 30"/>
                    <a:gd name="T2" fmla="*/ 6 w 32"/>
                    <a:gd name="T3" fmla="*/ 22 h 30"/>
                    <a:gd name="T4" fmla="*/ 4 w 32"/>
                    <a:gd name="T5" fmla="*/ 19 h 30"/>
                    <a:gd name="T6" fmla="*/ 1 w 32"/>
                    <a:gd name="T7" fmla="*/ 13 h 30"/>
                    <a:gd name="T8" fmla="*/ 0 w 32"/>
                    <a:gd name="T9" fmla="*/ 8 h 30"/>
                    <a:gd name="T10" fmla="*/ 1 w 32"/>
                    <a:gd name="T11" fmla="*/ 5 h 30"/>
                    <a:gd name="T12" fmla="*/ 2 w 32"/>
                    <a:gd name="T13" fmla="*/ 3 h 30"/>
                    <a:gd name="T14" fmla="*/ 4 w 32"/>
                    <a:gd name="T15" fmla="*/ 2 h 30"/>
                    <a:gd name="T16" fmla="*/ 6 w 32"/>
                    <a:gd name="T17" fmla="*/ 0 h 30"/>
                    <a:gd name="T18" fmla="*/ 8 w 32"/>
                    <a:gd name="T19" fmla="*/ 0 h 30"/>
                    <a:gd name="T20" fmla="*/ 11 w 32"/>
                    <a:gd name="T21" fmla="*/ 0 h 30"/>
                    <a:gd name="T22" fmla="*/ 14 w 32"/>
                    <a:gd name="T23" fmla="*/ 1 h 30"/>
                    <a:gd name="T24" fmla="*/ 17 w 32"/>
                    <a:gd name="T25" fmla="*/ 2 h 30"/>
                    <a:gd name="T26" fmla="*/ 23 w 32"/>
                    <a:gd name="T27" fmla="*/ 6 h 30"/>
                    <a:gd name="T28" fmla="*/ 26 w 32"/>
                    <a:gd name="T29" fmla="*/ 8 h 30"/>
                    <a:gd name="T30" fmla="*/ 28 w 32"/>
                    <a:gd name="T31" fmla="*/ 11 h 30"/>
                    <a:gd name="T32" fmla="*/ 31 w 32"/>
                    <a:gd name="T33" fmla="*/ 17 h 30"/>
                    <a:gd name="T34" fmla="*/ 32 w 32"/>
                    <a:gd name="T35" fmla="*/ 22 h 30"/>
                    <a:gd name="T36" fmla="*/ 31 w 32"/>
                    <a:gd name="T37" fmla="*/ 25 h 30"/>
                    <a:gd name="T38" fmla="*/ 30 w 32"/>
                    <a:gd name="T39" fmla="*/ 27 h 30"/>
                    <a:gd name="T40" fmla="*/ 28 w 32"/>
                    <a:gd name="T41" fmla="*/ 28 h 30"/>
                    <a:gd name="T42" fmla="*/ 26 w 32"/>
                    <a:gd name="T43" fmla="*/ 29 h 30"/>
                    <a:gd name="T44" fmla="*/ 24 w 32"/>
                    <a:gd name="T45" fmla="*/ 30 h 30"/>
                    <a:gd name="T46" fmla="*/ 21 w 32"/>
                    <a:gd name="T47" fmla="*/ 30 h 30"/>
                    <a:gd name="T48" fmla="*/ 18 w 32"/>
                    <a:gd name="T49" fmla="*/ 29 h 30"/>
                    <a:gd name="T50" fmla="*/ 15 w 32"/>
                    <a:gd name="T51" fmla="*/ 28 h 30"/>
                    <a:gd name="T52" fmla="*/ 9 w 32"/>
                    <a:gd name="T53" fmla="*/ 24 h 3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2"/>
                    <a:gd name="T82" fmla="*/ 0 h 30"/>
                    <a:gd name="T83" fmla="*/ 32 w 32"/>
                    <a:gd name="T84" fmla="*/ 30 h 3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2" h="30">
                      <a:moveTo>
                        <a:pt x="9" y="24"/>
                      </a:moveTo>
                      <a:lnTo>
                        <a:pt x="6" y="22"/>
                      </a:lnTo>
                      <a:lnTo>
                        <a:pt x="4" y="19"/>
                      </a:lnTo>
                      <a:lnTo>
                        <a:pt x="1" y="13"/>
                      </a:lnTo>
                      <a:lnTo>
                        <a:pt x="0" y="8"/>
                      </a:lnTo>
                      <a:lnTo>
                        <a:pt x="1" y="5"/>
                      </a:lnTo>
                      <a:lnTo>
                        <a:pt x="2" y="3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4" y="1"/>
                      </a:lnTo>
                      <a:lnTo>
                        <a:pt x="17" y="2"/>
                      </a:lnTo>
                      <a:lnTo>
                        <a:pt x="23" y="6"/>
                      </a:lnTo>
                      <a:lnTo>
                        <a:pt x="26" y="8"/>
                      </a:lnTo>
                      <a:lnTo>
                        <a:pt x="28" y="11"/>
                      </a:lnTo>
                      <a:lnTo>
                        <a:pt x="31" y="17"/>
                      </a:lnTo>
                      <a:lnTo>
                        <a:pt x="32" y="22"/>
                      </a:lnTo>
                      <a:lnTo>
                        <a:pt x="31" y="25"/>
                      </a:lnTo>
                      <a:lnTo>
                        <a:pt x="30" y="27"/>
                      </a:lnTo>
                      <a:lnTo>
                        <a:pt x="28" y="28"/>
                      </a:lnTo>
                      <a:lnTo>
                        <a:pt x="26" y="29"/>
                      </a:lnTo>
                      <a:lnTo>
                        <a:pt x="24" y="30"/>
                      </a:lnTo>
                      <a:lnTo>
                        <a:pt x="21" y="30"/>
                      </a:lnTo>
                      <a:lnTo>
                        <a:pt x="18" y="29"/>
                      </a:lnTo>
                      <a:lnTo>
                        <a:pt x="15" y="28"/>
                      </a:lnTo>
                      <a:lnTo>
                        <a:pt x="9" y="24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51" name="Freeform 78"/>
                <p:cNvSpPr>
                  <a:spLocks/>
                </p:cNvSpPr>
                <p:nvPr/>
              </p:nvSpPr>
              <p:spPr bwMode="auto">
                <a:xfrm>
                  <a:off x="2399" y="2151"/>
                  <a:ext cx="15" cy="26"/>
                </a:xfrm>
                <a:custGeom>
                  <a:avLst/>
                  <a:gdLst>
                    <a:gd name="T0" fmla="*/ 10 w 15"/>
                    <a:gd name="T1" fmla="*/ 26 h 26"/>
                    <a:gd name="T2" fmla="*/ 7 w 15"/>
                    <a:gd name="T3" fmla="*/ 23 h 26"/>
                    <a:gd name="T4" fmla="*/ 4 w 15"/>
                    <a:gd name="T5" fmla="*/ 20 h 26"/>
                    <a:gd name="T6" fmla="*/ 1 w 15"/>
                    <a:gd name="T7" fmla="*/ 13 h 26"/>
                    <a:gd name="T8" fmla="*/ 0 w 15"/>
                    <a:gd name="T9" fmla="*/ 7 h 26"/>
                    <a:gd name="T10" fmla="*/ 1 w 15"/>
                    <a:gd name="T11" fmla="*/ 3 h 26"/>
                    <a:gd name="T12" fmla="*/ 2 w 15"/>
                    <a:gd name="T13" fmla="*/ 0 h 26"/>
                    <a:gd name="T14" fmla="*/ 9 w 15"/>
                    <a:gd name="T15" fmla="*/ 4 h 26"/>
                    <a:gd name="T16" fmla="*/ 8 w 15"/>
                    <a:gd name="T17" fmla="*/ 6 h 26"/>
                    <a:gd name="T18" fmla="*/ 8 w 15"/>
                    <a:gd name="T19" fmla="*/ 7 h 26"/>
                    <a:gd name="T20" fmla="*/ 8 w 15"/>
                    <a:gd name="T21" fmla="*/ 11 h 26"/>
                    <a:gd name="T22" fmla="*/ 11 w 15"/>
                    <a:gd name="T23" fmla="*/ 16 h 26"/>
                    <a:gd name="T24" fmla="*/ 13 w 15"/>
                    <a:gd name="T25" fmla="*/ 18 h 26"/>
                    <a:gd name="T26" fmla="*/ 15 w 15"/>
                    <a:gd name="T27" fmla="*/ 20 h 26"/>
                    <a:gd name="T28" fmla="*/ 10 w 15"/>
                    <a:gd name="T29" fmla="*/ 26 h 2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5"/>
                    <a:gd name="T46" fmla="*/ 0 h 26"/>
                    <a:gd name="T47" fmla="*/ 15 w 15"/>
                    <a:gd name="T48" fmla="*/ 26 h 2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5" h="26">
                      <a:moveTo>
                        <a:pt x="10" y="26"/>
                      </a:moveTo>
                      <a:lnTo>
                        <a:pt x="7" y="23"/>
                      </a:lnTo>
                      <a:lnTo>
                        <a:pt x="4" y="20"/>
                      </a:lnTo>
                      <a:lnTo>
                        <a:pt x="1" y="13"/>
                      </a:lnTo>
                      <a:lnTo>
                        <a:pt x="0" y="7"/>
                      </a:lnTo>
                      <a:lnTo>
                        <a:pt x="1" y="3"/>
                      </a:lnTo>
                      <a:lnTo>
                        <a:pt x="2" y="0"/>
                      </a:lnTo>
                      <a:lnTo>
                        <a:pt x="9" y="4"/>
                      </a:lnTo>
                      <a:lnTo>
                        <a:pt x="8" y="6"/>
                      </a:lnTo>
                      <a:lnTo>
                        <a:pt x="8" y="7"/>
                      </a:lnTo>
                      <a:lnTo>
                        <a:pt x="8" y="11"/>
                      </a:lnTo>
                      <a:lnTo>
                        <a:pt x="11" y="16"/>
                      </a:lnTo>
                      <a:lnTo>
                        <a:pt x="13" y="18"/>
                      </a:lnTo>
                      <a:lnTo>
                        <a:pt x="15" y="20"/>
                      </a:lnTo>
                      <a:lnTo>
                        <a:pt x="10" y="2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52" name="Freeform 79"/>
                <p:cNvSpPr>
                  <a:spLocks/>
                </p:cNvSpPr>
                <p:nvPr/>
              </p:nvSpPr>
              <p:spPr bwMode="auto">
                <a:xfrm>
                  <a:off x="2402" y="2146"/>
                  <a:ext cx="26" cy="13"/>
                </a:xfrm>
                <a:custGeom>
                  <a:avLst/>
                  <a:gdLst>
                    <a:gd name="T0" fmla="*/ 0 w 26"/>
                    <a:gd name="T1" fmla="*/ 4 h 13"/>
                    <a:gd name="T2" fmla="*/ 2 w 26"/>
                    <a:gd name="T3" fmla="*/ 2 h 13"/>
                    <a:gd name="T4" fmla="*/ 5 w 26"/>
                    <a:gd name="T5" fmla="*/ 1 h 13"/>
                    <a:gd name="T6" fmla="*/ 9 w 26"/>
                    <a:gd name="T7" fmla="*/ 0 h 13"/>
                    <a:gd name="T8" fmla="*/ 13 w 26"/>
                    <a:gd name="T9" fmla="*/ 0 h 13"/>
                    <a:gd name="T10" fmla="*/ 16 w 26"/>
                    <a:gd name="T11" fmla="*/ 1 h 13"/>
                    <a:gd name="T12" fmla="*/ 20 w 26"/>
                    <a:gd name="T13" fmla="*/ 2 h 13"/>
                    <a:gd name="T14" fmla="*/ 26 w 26"/>
                    <a:gd name="T15" fmla="*/ 6 h 13"/>
                    <a:gd name="T16" fmla="*/ 22 w 26"/>
                    <a:gd name="T17" fmla="*/ 13 h 13"/>
                    <a:gd name="T18" fmla="*/ 16 w 26"/>
                    <a:gd name="T19" fmla="*/ 9 h 13"/>
                    <a:gd name="T20" fmla="*/ 14 w 26"/>
                    <a:gd name="T21" fmla="*/ 9 h 13"/>
                    <a:gd name="T22" fmla="*/ 12 w 26"/>
                    <a:gd name="T23" fmla="*/ 8 h 13"/>
                    <a:gd name="T24" fmla="*/ 10 w 26"/>
                    <a:gd name="T25" fmla="*/ 8 h 13"/>
                    <a:gd name="T26" fmla="*/ 8 w 26"/>
                    <a:gd name="T27" fmla="*/ 8 h 13"/>
                    <a:gd name="T28" fmla="*/ 7 w 26"/>
                    <a:gd name="T29" fmla="*/ 9 h 13"/>
                    <a:gd name="T30" fmla="*/ 6 w 26"/>
                    <a:gd name="T31" fmla="*/ 10 h 13"/>
                    <a:gd name="T32" fmla="*/ 0 w 26"/>
                    <a:gd name="T33" fmla="*/ 4 h 1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13"/>
                    <a:gd name="T53" fmla="*/ 26 w 26"/>
                    <a:gd name="T54" fmla="*/ 13 h 1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13">
                      <a:moveTo>
                        <a:pt x="0" y="4"/>
                      </a:moveTo>
                      <a:lnTo>
                        <a:pt x="2" y="2"/>
                      </a:lnTo>
                      <a:lnTo>
                        <a:pt x="5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6" y="1"/>
                      </a:lnTo>
                      <a:lnTo>
                        <a:pt x="20" y="2"/>
                      </a:lnTo>
                      <a:lnTo>
                        <a:pt x="26" y="6"/>
                      </a:lnTo>
                      <a:lnTo>
                        <a:pt x="22" y="13"/>
                      </a:lnTo>
                      <a:lnTo>
                        <a:pt x="16" y="9"/>
                      </a:lnTo>
                      <a:lnTo>
                        <a:pt x="14" y="9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7" y="9"/>
                      </a:lnTo>
                      <a:lnTo>
                        <a:pt x="6" y="1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53" name="Freeform 80"/>
                <p:cNvSpPr>
                  <a:spLocks/>
                </p:cNvSpPr>
                <p:nvPr/>
              </p:nvSpPr>
              <p:spPr bwMode="auto">
                <a:xfrm>
                  <a:off x="2401" y="2150"/>
                  <a:ext cx="7" cy="6"/>
                </a:xfrm>
                <a:custGeom>
                  <a:avLst/>
                  <a:gdLst>
                    <a:gd name="T0" fmla="*/ 0 w 7"/>
                    <a:gd name="T1" fmla="*/ 1 h 6"/>
                    <a:gd name="T2" fmla="*/ 1 w 7"/>
                    <a:gd name="T3" fmla="*/ 0 h 6"/>
                    <a:gd name="T4" fmla="*/ 7 w 7"/>
                    <a:gd name="T5" fmla="*/ 6 h 6"/>
                    <a:gd name="T6" fmla="*/ 7 w 7"/>
                    <a:gd name="T7" fmla="*/ 5 h 6"/>
                    <a:gd name="T8" fmla="*/ 0 w 7"/>
                    <a:gd name="T9" fmla="*/ 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"/>
                    <a:gd name="T17" fmla="*/ 7 w 7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7" y="6"/>
                      </a:lnTo>
                      <a:lnTo>
                        <a:pt x="7" y="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54" name="Freeform 81"/>
                <p:cNvSpPr>
                  <a:spLocks/>
                </p:cNvSpPr>
                <p:nvPr/>
              </p:nvSpPr>
              <p:spPr bwMode="auto">
                <a:xfrm>
                  <a:off x="2423" y="2153"/>
                  <a:ext cx="16" cy="26"/>
                </a:xfrm>
                <a:custGeom>
                  <a:avLst/>
                  <a:gdLst>
                    <a:gd name="T0" fmla="*/ 6 w 16"/>
                    <a:gd name="T1" fmla="*/ 0 h 26"/>
                    <a:gd name="T2" fmla="*/ 9 w 16"/>
                    <a:gd name="T3" fmla="*/ 2 h 26"/>
                    <a:gd name="T4" fmla="*/ 11 w 16"/>
                    <a:gd name="T5" fmla="*/ 6 h 26"/>
                    <a:gd name="T6" fmla="*/ 15 w 16"/>
                    <a:gd name="T7" fmla="*/ 12 h 26"/>
                    <a:gd name="T8" fmla="*/ 16 w 16"/>
                    <a:gd name="T9" fmla="*/ 19 h 26"/>
                    <a:gd name="T10" fmla="*/ 15 w 16"/>
                    <a:gd name="T11" fmla="*/ 23 h 26"/>
                    <a:gd name="T12" fmla="*/ 14 w 16"/>
                    <a:gd name="T13" fmla="*/ 26 h 26"/>
                    <a:gd name="T14" fmla="*/ 7 w 16"/>
                    <a:gd name="T15" fmla="*/ 22 h 26"/>
                    <a:gd name="T16" fmla="*/ 7 w 16"/>
                    <a:gd name="T17" fmla="*/ 20 h 26"/>
                    <a:gd name="T18" fmla="*/ 8 w 16"/>
                    <a:gd name="T19" fmla="*/ 19 h 26"/>
                    <a:gd name="T20" fmla="*/ 7 w 16"/>
                    <a:gd name="T21" fmla="*/ 15 h 26"/>
                    <a:gd name="T22" fmla="*/ 5 w 16"/>
                    <a:gd name="T23" fmla="*/ 10 h 26"/>
                    <a:gd name="T24" fmla="*/ 3 w 16"/>
                    <a:gd name="T25" fmla="*/ 8 h 26"/>
                    <a:gd name="T26" fmla="*/ 0 w 16"/>
                    <a:gd name="T27" fmla="*/ 6 h 26"/>
                    <a:gd name="T28" fmla="*/ 6 w 16"/>
                    <a:gd name="T29" fmla="*/ 0 h 2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6"/>
                    <a:gd name="T46" fmla="*/ 0 h 26"/>
                    <a:gd name="T47" fmla="*/ 16 w 16"/>
                    <a:gd name="T48" fmla="*/ 26 h 2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6" h="26">
                      <a:moveTo>
                        <a:pt x="6" y="0"/>
                      </a:moveTo>
                      <a:lnTo>
                        <a:pt x="9" y="2"/>
                      </a:lnTo>
                      <a:lnTo>
                        <a:pt x="11" y="6"/>
                      </a:lnTo>
                      <a:lnTo>
                        <a:pt x="15" y="12"/>
                      </a:lnTo>
                      <a:lnTo>
                        <a:pt x="16" y="19"/>
                      </a:lnTo>
                      <a:lnTo>
                        <a:pt x="15" y="23"/>
                      </a:lnTo>
                      <a:lnTo>
                        <a:pt x="14" y="26"/>
                      </a:lnTo>
                      <a:lnTo>
                        <a:pt x="7" y="22"/>
                      </a:lnTo>
                      <a:lnTo>
                        <a:pt x="7" y="20"/>
                      </a:lnTo>
                      <a:lnTo>
                        <a:pt x="8" y="19"/>
                      </a:lnTo>
                      <a:lnTo>
                        <a:pt x="7" y="15"/>
                      </a:lnTo>
                      <a:lnTo>
                        <a:pt x="5" y="10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55" name="Freeform 82"/>
                <p:cNvSpPr>
                  <a:spLocks/>
                </p:cNvSpPr>
                <p:nvPr/>
              </p:nvSpPr>
              <p:spPr bwMode="auto">
                <a:xfrm>
                  <a:off x="2423" y="2152"/>
                  <a:ext cx="6" cy="7"/>
                </a:xfrm>
                <a:custGeom>
                  <a:avLst/>
                  <a:gdLst>
                    <a:gd name="T0" fmla="*/ 5 w 6"/>
                    <a:gd name="T1" fmla="*/ 0 h 7"/>
                    <a:gd name="T2" fmla="*/ 6 w 6"/>
                    <a:gd name="T3" fmla="*/ 1 h 7"/>
                    <a:gd name="T4" fmla="*/ 0 w 6"/>
                    <a:gd name="T5" fmla="*/ 7 h 7"/>
                    <a:gd name="T6" fmla="*/ 1 w 6"/>
                    <a:gd name="T7" fmla="*/ 7 h 7"/>
                    <a:gd name="T8" fmla="*/ 5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5" y="0"/>
                      </a:moveTo>
                      <a:lnTo>
                        <a:pt x="6" y="1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56" name="Freeform 83"/>
                <p:cNvSpPr>
                  <a:spLocks/>
                </p:cNvSpPr>
                <p:nvPr/>
              </p:nvSpPr>
              <p:spPr bwMode="auto">
                <a:xfrm>
                  <a:off x="2409" y="2171"/>
                  <a:ext cx="27" cy="13"/>
                </a:xfrm>
                <a:custGeom>
                  <a:avLst/>
                  <a:gdLst>
                    <a:gd name="T0" fmla="*/ 27 w 27"/>
                    <a:gd name="T1" fmla="*/ 9 h 13"/>
                    <a:gd name="T2" fmla="*/ 24 w 27"/>
                    <a:gd name="T3" fmla="*/ 11 h 13"/>
                    <a:gd name="T4" fmla="*/ 21 w 27"/>
                    <a:gd name="T5" fmla="*/ 12 h 13"/>
                    <a:gd name="T6" fmla="*/ 18 w 27"/>
                    <a:gd name="T7" fmla="*/ 13 h 13"/>
                    <a:gd name="T8" fmla="*/ 14 w 27"/>
                    <a:gd name="T9" fmla="*/ 13 h 13"/>
                    <a:gd name="T10" fmla="*/ 10 w 27"/>
                    <a:gd name="T11" fmla="*/ 12 h 13"/>
                    <a:gd name="T12" fmla="*/ 7 w 27"/>
                    <a:gd name="T13" fmla="*/ 11 h 13"/>
                    <a:gd name="T14" fmla="*/ 0 w 27"/>
                    <a:gd name="T15" fmla="*/ 7 h 13"/>
                    <a:gd name="T16" fmla="*/ 5 w 27"/>
                    <a:gd name="T17" fmla="*/ 0 h 13"/>
                    <a:gd name="T18" fmla="*/ 10 w 27"/>
                    <a:gd name="T19" fmla="*/ 4 h 13"/>
                    <a:gd name="T20" fmla="*/ 13 w 27"/>
                    <a:gd name="T21" fmla="*/ 4 h 13"/>
                    <a:gd name="T22" fmla="*/ 15 w 27"/>
                    <a:gd name="T23" fmla="*/ 5 h 13"/>
                    <a:gd name="T24" fmla="*/ 17 w 27"/>
                    <a:gd name="T25" fmla="*/ 5 h 13"/>
                    <a:gd name="T26" fmla="*/ 19 w 27"/>
                    <a:gd name="T27" fmla="*/ 5 h 13"/>
                    <a:gd name="T28" fmla="*/ 20 w 27"/>
                    <a:gd name="T29" fmla="*/ 4 h 13"/>
                    <a:gd name="T30" fmla="*/ 21 w 27"/>
                    <a:gd name="T31" fmla="*/ 3 h 13"/>
                    <a:gd name="T32" fmla="*/ 27 w 27"/>
                    <a:gd name="T33" fmla="*/ 9 h 1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13"/>
                    <a:gd name="T53" fmla="*/ 27 w 27"/>
                    <a:gd name="T54" fmla="*/ 13 h 1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13">
                      <a:moveTo>
                        <a:pt x="27" y="9"/>
                      </a:moveTo>
                      <a:lnTo>
                        <a:pt x="24" y="11"/>
                      </a:lnTo>
                      <a:lnTo>
                        <a:pt x="21" y="12"/>
                      </a:lnTo>
                      <a:lnTo>
                        <a:pt x="18" y="13"/>
                      </a:lnTo>
                      <a:lnTo>
                        <a:pt x="14" y="13"/>
                      </a:lnTo>
                      <a:lnTo>
                        <a:pt x="10" y="12"/>
                      </a:lnTo>
                      <a:lnTo>
                        <a:pt x="7" y="11"/>
                      </a:lnTo>
                      <a:lnTo>
                        <a:pt x="0" y="7"/>
                      </a:lnTo>
                      <a:lnTo>
                        <a:pt x="5" y="0"/>
                      </a:lnTo>
                      <a:lnTo>
                        <a:pt x="10" y="4"/>
                      </a:lnTo>
                      <a:lnTo>
                        <a:pt x="13" y="4"/>
                      </a:lnTo>
                      <a:lnTo>
                        <a:pt x="15" y="5"/>
                      </a:lnTo>
                      <a:lnTo>
                        <a:pt x="17" y="5"/>
                      </a:lnTo>
                      <a:lnTo>
                        <a:pt x="19" y="5"/>
                      </a:lnTo>
                      <a:lnTo>
                        <a:pt x="20" y="4"/>
                      </a:lnTo>
                      <a:lnTo>
                        <a:pt x="21" y="3"/>
                      </a:lnTo>
                      <a:lnTo>
                        <a:pt x="27" y="9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57" name="Freeform 84"/>
                <p:cNvSpPr>
                  <a:spLocks/>
                </p:cNvSpPr>
                <p:nvPr/>
              </p:nvSpPr>
              <p:spPr bwMode="auto">
                <a:xfrm>
                  <a:off x="2430" y="2174"/>
                  <a:ext cx="7" cy="6"/>
                </a:xfrm>
                <a:custGeom>
                  <a:avLst/>
                  <a:gdLst>
                    <a:gd name="T0" fmla="*/ 7 w 7"/>
                    <a:gd name="T1" fmla="*/ 5 h 6"/>
                    <a:gd name="T2" fmla="*/ 6 w 7"/>
                    <a:gd name="T3" fmla="*/ 5 h 6"/>
                    <a:gd name="T4" fmla="*/ 6 w 7"/>
                    <a:gd name="T5" fmla="*/ 6 h 6"/>
                    <a:gd name="T6" fmla="*/ 0 w 7"/>
                    <a:gd name="T7" fmla="*/ 0 h 6"/>
                    <a:gd name="T8" fmla="*/ 0 w 7"/>
                    <a:gd name="T9" fmla="*/ 1 h 6"/>
                    <a:gd name="T10" fmla="*/ 7 w 7"/>
                    <a:gd name="T11" fmla="*/ 5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6"/>
                    <a:gd name="T20" fmla="*/ 7 w 7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6">
                      <a:moveTo>
                        <a:pt x="7" y="5"/>
                      </a:moveTo>
                      <a:lnTo>
                        <a:pt x="6" y="5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58" name="Freeform 85"/>
                <p:cNvSpPr>
                  <a:spLocks/>
                </p:cNvSpPr>
                <p:nvPr/>
              </p:nvSpPr>
              <p:spPr bwMode="auto">
                <a:xfrm>
                  <a:off x="2409" y="2171"/>
                  <a:ext cx="5" cy="7"/>
                </a:xfrm>
                <a:custGeom>
                  <a:avLst/>
                  <a:gdLst>
                    <a:gd name="T0" fmla="*/ 0 w 5"/>
                    <a:gd name="T1" fmla="*/ 7 h 7"/>
                    <a:gd name="T2" fmla="*/ 0 w 5"/>
                    <a:gd name="T3" fmla="*/ 6 h 7"/>
                    <a:gd name="T4" fmla="*/ 5 w 5"/>
                    <a:gd name="T5" fmla="*/ 0 h 7"/>
                    <a:gd name="T6" fmla="*/ 0 w 5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7"/>
                    <a:gd name="T14" fmla="*/ 5 w 5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7">
                      <a:moveTo>
                        <a:pt x="0" y="7"/>
                      </a:moveTo>
                      <a:lnTo>
                        <a:pt x="0" y="6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59" name="Freeform 86"/>
                <p:cNvSpPr>
                  <a:spLocks/>
                </p:cNvSpPr>
                <p:nvPr/>
              </p:nvSpPr>
              <p:spPr bwMode="auto">
                <a:xfrm>
                  <a:off x="2275" y="2122"/>
                  <a:ext cx="19" cy="20"/>
                </a:xfrm>
                <a:custGeom>
                  <a:avLst/>
                  <a:gdLst>
                    <a:gd name="T0" fmla="*/ 3 w 19"/>
                    <a:gd name="T1" fmla="*/ 18 h 20"/>
                    <a:gd name="T2" fmla="*/ 2 w 19"/>
                    <a:gd name="T3" fmla="*/ 16 h 20"/>
                    <a:gd name="T4" fmla="*/ 1 w 19"/>
                    <a:gd name="T5" fmla="*/ 14 h 20"/>
                    <a:gd name="T6" fmla="*/ 0 w 19"/>
                    <a:gd name="T7" fmla="*/ 11 h 20"/>
                    <a:gd name="T8" fmla="*/ 0 w 19"/>
                    <a:gd name="T9" fmla="*/ 9 h 20"/>
                    <a:gd name="T10" fmla="*/ 0 w 19"/>
                    <a:gd name="T11" fmla="*/ 7 h 20"/>
                    <a:gd name="T12" fmla="*/ 1 w 19"/>
                    <a:gd name="T13" fmla="*/ 5 h 20"/>
                    <a:gd name="T14" fmla="*/ 2 w 19"/>
                    <a:gd name="T15" fmla="*/ 4 h 20"/>
                    <a:gd name="T16" fmla="*/ 5 w 19"/>
                    <a:gd name="T17" fmla="*/ 1 h 20"/>
                    <a:gd name="T18" fmla="*/ 6 w 19"/>
                    <a:gd name="T19" fmla="*/ 1 h 20"/>
                    <a:gd name="T20" fmla="*/ 8 w 19"/>
                    <a:gd name="T21" fmla="*/ 0 h 20"/>
                    <a:gd name="T22" fmla="*/ 10 w 19"/>
                    <a:gd name="T23" fmla="*/ 0 h 20"/>
                    <a:gd name="T24" fmla="*/ 12 w 19"/>
                    <a:gd name="T25" fmla="*/ 1 h 20"/>
                    <a:gd name="T26" fmla="*/ 14 w 19"/>
                    <a:gd name="T27" fmla="*/ 2 h 20"/>
                    <a:gd name="T28" fmla="*/ 15 w 19"/>
                    <a:gd name="T29" fmla="*/ 3 h 20"/>
                    <a:gd name="T30" fmla="*/ 17 w 19"/>
                    <a:gd name="T31" fmla="*/ 4 h 20"/>
                    <a:gd name="T32" fmla="*/ 18 w 19"/>
                    <a:gd name="T33" fmla="*/ 6 h 20"/>
                    <a:gd name="T34" fmla="*/ 19 w 19"/>
                    <a:gd name="T35" fmla="*/ 9 h 20"/>
                    <a:gd name="T36" fmla="*/ 19 w 19"/>
                    <a:gd name="T37" fmla="*/ 11 h 20"/>
                    <a:gd name="T38" fmla="*/ 19 w 19"/>
                    <a:gd name="T39" fmla="*/ 13 h 20"/>
                    <a:gd name="T40" fmla="*/ 18 w 19"/>
                    <a:gd name="T41" fmla="*/ 15 h 20"/>
                    <a:gd name="T42" fmla="*/ 17 w 19"/>
                    <a:gd name="T43" fmla="*/ 16 h 20"/>
                    <a:gd name="T44" fmla="*/ 14 w 19"/>
                    <a:gd name="T45" fmla="*/ 19 h 20"/>
                    <a:gd name="T46" fmla="*/ 12 w 19"/>
                    <a:gd name="T47" fmla="*/ 19 h 20"/>
                    <a:gd name="T48" fmla="*/ 11 w 19"/>
                    <a:gd name="T49" fmla="*/ 20 h 20"/>
                    <a:gd name="T50" fmla="*/ 9 w 19"/>
                    <a:gd name="T51" fmla="*/ 20 h 20"/>
                    <a:gd name="T52" fmla="*/ 7 w 19"/>
                    <a:gd name="T53" fmla="*/ 19 h 20"/>
                    <a:gd name="T54" fmla="*/ 5 w 19"/>
                    <a:gd name="T55" fmla="*/ 19 h 20"/>
                    <a:gd name="T56" fmla="*/ 3 w 19"/>
                    <a:gd name="T57" fmla="*/ 18 h 2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9"/>
                    <a:gd name="T88" fmla="*/ 0 h 20"/>
                    <a:gd name="T89" fmla="*/ 19 w 19"/>
                    <a:gd name="T90" fmla="*/ 20 h 2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9" h="20">
                      <a:moveTo>
                        <a:pt x="3" y="18"/>
                      </a:moveTo>
                      <a:lnTo>
                        <a:pt x="2" y="16"/>
                      </a:lnTo>
                      <a:lnTo>
                        <a:pt x="1" y="14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1"/>
                      </a:lnTo>
                      <a:lnTo>
                        <a:pt x="14" y="2"/>
                      </a:lnTo>
                      <a:lnTo>
                        <a:pt x="15" y="3"/>
                      </a:lnTo>
                      <a:lnTo>
                        <a:pt x="17" y="4"/>
                      </a:lnTo>
                      <a:lnTo>
                        <a:pt x="18" y="6"/>
                      </a:lnTo>
                      <a:lnTo>
                        <a:pt x="19" y="9"/>
                      </a:lnTo>
                      <a:lnTo>
                        <a:pt x="19" y="11"/>
                      </a:lnTo>
                      <a:lnTo>
                        <a:pt x="19" y="13"/>
                      </a:lnTo>
                      <a:lnTo>
                        <a:pt x="18" y="15"/>
                      </a:lnTo>
                      <a:lnTo>
                        <a:pt x="17" y="16"/>
                      </a:lnTo>
                      <a:lnTo>
                        <a:pt x="14" y="19"/>
                      </a:lnTo>
                      <a:lnTo>
                        <a:pt x="12" y="19"/>
                      </a:lnTo>
                      <a:lnTo>
                        <a:pt x="11" y="20"/>
                      </a:lnTo>
                      <a:lnTo>
                        <a:pt x="9" y="20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3" y="18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60" name="Freeform 87"/>
                <p:cNvSpPr>
                  <a:spLocks/>
                </p:cNvSpPr>
                <p:nvPr/>
              </p:nvSpPr>
              <p:spPr bwMode="auto">
                <a:xfrm>
                  <a:off x="2271" y="2124"/>
                  <a:ext cx="10" cy="19"/>
                </a:xfrm>
                <a:custGeom>
                  <a:avLst/>
                  <a:gdLst>
                    <a:gd name="T0" fmla="*/ 5 w 10"/>
                    <a:gd name="T1" fmla="*/ 19 h 19"/>
                    <a:gd name="T2" fmla="*/ 3 w 10"/>
                    <a:gd name="T3" fmla="*/ 17 h 19"/>
                    <a:gd name="T4" fmla="*/ 1 w 10"/>
                    <a:gd name="T5" fmla="*/ 14 h 19"/>
                    <a:gd name="T6" fmla="*/ 0 w 10"/>
                    <a:gd name="T7" fmla="*/ 10 h 19"/>
                    <a:gd name="T8" fmla="*/ 0 w 10"/>
                    <a:gd name="T9" fmla="*/ 7 h 19"/>
                    <a:gd name="T10" fmla="*/ 0 w 10"/>
                    <a:gd name="T11" fmla="*/ 4 h 19"/>
                    <a:gd name="T12" fmla="*/ 1 w 10"/>
                    <a:gd name="T13" fmla="*/ 2 h 19"/>
                    <a:gd name="T14" fmla="*/ 2 w 10"/>
                    <a:gd name="T15" fmla="*/ 0 h 19"/>
                    <a:gd name="T16" fmla="*/ 9 w 10"/>
                    <a:gd name="T17" fmla="*/ 4 h 19"/>
                    <a:gd name="T18" fmla="*/ 8 w 10"/>
                    <a:gd name="T19" fmla="*/ 5 h 19"/>
                    <a:gd name="T20" fmla="*/ 8 w 10"/>
                    <a:gd name="T21" fmla="*/ 6 h 19"/>
                    <a:gd name="T22" fmla="*/ 8 w 10"/>
                    <a:gd name="T23" fmla="*/ 8 h 19"/>
                    <a:gd name="T24" fmla="*/ 8 w 10"/>
                    <a:gd name="T25" fmla="*/ 8 h 19"/>
                    <a:gd name="T26" fmla="*/ 9 w 10"/>
                    <a:gd name="T27" fmla="*/ 11 h 19"/>
                    <a:gd name="T28" fmla="*/ 9 w 10"/>
                    <a:gd name="T29" fmla="*/ 12 h 19"/>
                    <a:gd name="T30" fmla="*/ 10 w 10"/>
                    <a:gd name="T31" fmla="*/ 13 h 19"/>
                    <a:gd name="T32" fmla="*/ 5 w 10"/>
                    <a:gd name="T33" fmla="*/ 1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9"/>
                    <a:gd name="T53" fmla="*/ 10 w 10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9">
                      <a:moveTo>
                        <a:pt x="5" y="19"/>
                      </a:moveTo>
                      <a:lnTo>
                        <a:pt x="3" y="17"/>
                      </a:lnTo>
                      <a:lnTo>
                        <a:pt x="1" y="14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0"/>
                      </a:lnTo>
                      <a:lnTo>
                        <a:pt x="9" y="4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8"/>
                      </a:lnTo>
                      <a:lnTo>
                        <a:pt x="9" y="11"/>
                      </a:lnTo>
                      <a:lnTo>
                        <a:pt x="9" y="12"/>
                      </a:lnTo>
                      <a:lnTo>
                        <a:pt x="10" y="13"/>
                      </a:lnTo>
                      <a:lnTo>
                        <a:pt x="5" y="19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61" name="Freeform 88"/>
                <p:cNvSpPr>
                  <a:spLocks/>
                </p:cNvSpPr>
                <p:nvPr/>
              </p:nvSpPr>
              <p:spPr bwMode="auto">
                <a:xfrm>
                  <a:off x="2274" y="2118"/>
                  <a:ext cx="18" cy="11"/>
                </a:xfrm>
                <a:custGeom>
                  <a:avLst/>
                  <a:gdLst>
                    <a:gd name="T0" fmla="*/ 0 w 18"/>
                    <a:gd name="T1" fmla="*/ 5 h 11"/>
                    <a:gd name="T2" fmla="*/ 3 w 18"/>
                    <a:gd name="T3" fmla="*/ 2 h 11"/>
                    <a:gd name="T4" fmla="*/ 6 w 18"/>
                    <a:gd name="T5" fmla="*/ 1 h 11"/>
                    <a:gd name="T6" fmla="*/ 9 w 18"/>
                    <a:gd name="T7" fmla="*/ 0 h 11"/>
                    <a:gd name="T8" fmla="*/ 11 w 18"/>
                    <a:gd name="T9" fmla="*/ 0 h 11"/>
                    <a:gd name="T10" fmla="*/ 14 w 18"/>
                    <a:gd name="T11" fmla="*/ 1 h 11"/>
                    <a:gd name="T12" fmla="*/ 16 w 18"/>
                    <a:gd name="T13" fmla="*/ 2 h 11"/>
                    <a:gd name="T14" fmla="*/ 18 w 18"/>
                    <a:gd name="T15" fmla="*/ 3 h 11"/>
                    <a:gd name="T16" fmla="*/ 14 w 18"/>
                    <a:gd name="T17" fmla="*/ 10 h 11"/>
                    <a:gd name="T18" fmla="*/ 13 w 18"/>
                    <a:gd name="T19" fmla="*/ 9 h 11"/>
                    <a:gd name="T20" fmla="*/ 12 w 18"/>
                    <a:gd name="T21" fmla="*/ 9 h 11"/>
                    <a:gd name="T22" fmla="*/ 10 w 18"/>
                    <a:gd name="T23" fmla="*/ 8 h 11"/>
                    <a:gd name="T24" fmla="*/ 9 w 18"/>
                    <a:gd name="T25" fmla="*/ 8 h 11"/>
                    <a:gd name="T26" fmla="*/ 8 w 18"/>
                    <a:gd name="T27" fmla="*/ 9 h 11"/>
                    <a:gd name="T28" fmla="*/ 8 w 18"/>
                    <a:gd name="T29" fmla="*/ 9 h 11"/>
                    <a:gd name="T30" fmla="*/ 5 w 18"/>
                    <a:gd name="T31" fmla="*/ 11 h 11"/>
                    <a:gd name="T32" fmla="*/ 0 w 18"/>
                    <a:gd name="T33" fmla="*/ 5 h 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1"/>
                    <a:gd name="T53" fmla="*/ 18 w 18"/>
                    <a:gd name="T54" fmla="*/ 11 h 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1">
                      <a:moveTo>
                        <a:pt x="0" y="5"/>
                      </a:move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4" y="1"/>
                      </a:lnTo>
                      <a:lnTo>
                        <a:pt x="16" y="2"/>
                      </a:lnTo>
                      <a:lnTo>
                        <a:pt x="18" y="3"/>
                      </a:lnTo>
                      <a:lnTo>
                        <a:pt x="14" y="10"/>
                      </a:lnTo>
                      <a:lnTo>
                        <a:pt x="13" y="9"/>
                      </a:lnTo>
                      <a:lnTo>
                        <a:pt x="12" y="9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8" y="9"/>
                      </a:lnTo>
                      <a:lnTo>
                        <a:pt x="5" y="1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62" name="Freeform 89"/>
                <p:cNvSpPr>
                  <a:spLocks/>
                </p:cNvSpPr>
                <p:nvPr/>
              </p:nvSpPr>
              <p:spPr bwMode="auto">
                <a:xfrm>
                  <a:off x="2273" y="2123"/>
                  <a:ext cx="7" cy="6"/>
                </a:xfrm>
                <a:custGeom>
                  <a:avLst/>
                  <a:gdLst>
                    <a:gd name="T0" fmla="*/ 0 w 7"/>
                    <a:gd name="T1" fmla="*/ 1 h 6"/>
                    <a:gd name="T2" fmla="*/ 1 w 7"/>
                    <a:gd name="T3" fmla="*/ 1 h 6"/>
                    <a:gd name="T4" fmla="*/ 1 w 7"/>
                    <a:gd name="T5" fmla="*/ 0 h 6"/>
                    <a:gd name="T6" fmla="*/ 6 w 7"/>
                    <a:gd name="T7" fmla="*/ 6 h 6"/>
                    <a:gd name="T8" fmla="*/ 7 w 7"/>
                    <a:gd name="T9" fmla="*/ 5 h 6"/>
                    <a:gd name="T10" fmla="*/ 0 w 7"/>
                    <a:gd name="T11" fmla="*/ 1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6"/>
                    <a:gd name="T20" fmla="*/ 7 w 7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6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6" y="6"/>
                      </a:lnTo>
                      <a:lnTo>
                        <a:pt x="7" y="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63" name="Freeform 90"/>
                <p:cNvSpPr>
                  <a:spLocks/>
                </p:cNvSpPr>
                <p:nvPr/>
              </p:nvSpPr>
              <p:spPr bwMode="auto">
                <a:xfrm>
                  <a:off x="2287" y="2122"/>
                  <a:ext cx="11" cy="19"/>
                </a:xfrm>
                <a:custGeom>
                  <a:avLst/>
                  <a:gdLst>
                    <a:gd name="T0" fmla="*/ 6 w 11"/>
                    <a:gd name="T1" fmla="*/ 0 h 19"/>
                    <a:gd name="T2" fmla="*/ 8 w 11"/>
                    <a:gd name="T3" fmla="*/ 2 h 19"/>
                    <a:gd name="T4" fmla="*/ 9 w 11"/>
                    <a:gd name="T5" fmla="*/ 4 h 19"/>
                    <a:gd name="T6" fmla="*/ 11 w 11"/>
                    <a:gd name="T7" fmla="*/ 9 h 19"/>
                    <a:gd name="T8" fmla="*/ 11 w 11"/>
                    <a:gd name="T9" fmla="*/ 12 h 19"/>
                    <a:gd name="T10" fmla="*/ 10 w 11"/>
                    <a:gd name="T11" fmla="*/ 14 h 19"/>
                    <a:gd name="T12" fmla="*/ 9 w 11"/>
                    <a:gd name="T13" fmla="*/ 16 h 19"/>
                    <a:gd name="T14" fmla="*/ 8 w 11"/>
                    <a:gd name="T15" fmla="*/ 19 h 19"/>
                    <a:gd name="T16" fmla="*/ 1 w 11"/>
                    <a:gd name="T17" fmla="*/ 14 h 19"/>
                    <a:gd name="T18" fmla="*/ 2 w 11"/>
                    <a:gd name="T19" fmla="*/ 13 h 19"/>
                    <a:gd name="T20" fmla="*/ 3 w 11"/>
                    <a:gd name="T21" fmla="*/ 12 h 19"/>
                    <a:gd name="T22" fmla="*/ 3 w 11"/>
                    <a:gd name="T23" fmla="*/ 11 h 19"/>
                    <a:gd name="T24" fmla="*/ 3 w 11"/>
                    <a:gd name="T25" fmla="*/ 10 h 19"/>
                    <a:gd name="T26" fmla="*/ 2 w 11"/>
                    <a:gd name="T27" fmla="*/ 7 h 19"/>
                    <a:gd name="T28" fmla="*/ 1 w 11"/>
                    <a:gd name="T29" fmla="*/ 7 h 19"/>
                    <a:gd name="T30" fmla="*/ 0 w 11"/>
                    <a:gd name="T31" fmla="*/ 5 h 19"/>
                    <a:gd name="T32" fmla="*/ 6 w 11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"/>
                    <a:gd name="T52" fmla="*/ 0 h 19"/>
                    <a:gd name="T53" fmla="*/ 11 w 11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" h="19">
                      <a:moveTo>
                        <a:pt x="6" y="0"/>
                      </a:moveTo>
                      <a:lnTo>
                        <a:pt x="8" y="2"/>
                      </a:lnTo>
                      <a:lnTo>
                        <a:pt x="9" y="4"/>
                      </a:lnTo>
                      <a:lnTo>
                        <a:pt x="11" y="9"/>
                      </a:lnTo>
                      <a:lnTo>
                        <a:pt x="11" y="12"/>
                      </a:lnTo>
                      <a:lnTo>
                        <a:pt x="10" y="14"/>
                      </a:lnTo>
                      <a:lnTo>
                        <a:pt x="9" y="16"/>
                      </a:lnTo>
                      <a:lnTo>
                        <a:pt x="8" y="19"/>
                      </a:lnTo>
                      <a:lnTo>
                        <a:pt x="1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3" y="10"/>
                      </a:lnTo>
                      <a:lnTo>
                        <a:pt x="2" y="7"/>
                      </a:ln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64" name="Freeform 91"/>
                <p:cNvSpPr>
                  <a:spLocks/>
                </p:cNvSpPr>
                <p:nvPr/>
              </p:nvSpPr>
              <p:spPr bwMode="auto">
                <a:xfrm>
                  <a:off x="2287" y="2121"/>
                  <a:ext cx="6" cy="7"/>
                </a:xfrm>
                <a:custGeom>
                  <a:avLst/>
                  <a:gdLst>
                    <a:gd name="T0" fmla="*/ 5 w 6"/>
                    <a:gd name="T1" fmla="*/ 0 h 7"/>
                    <a:gd name="T2" fmla="*/ 6 w 6"/>
                    <a:gd name="T3" fmla="*/ 1 h 7"/>
                    <a:gd name="T4" fmla="*/ 0 w 6"/>
                    <a:gd name="T5" fmla="*/ 6 h 7"/>
                    <a:gd name="T6" fmla="*/ 1 w 6"/>
                    <a:gd name="T7" fmla="*/ 7 h 7"/>
                    <a:gd name="T8" fmla="*/ 5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5" y="0"/>
                      </a:moveTo>
                      <a:lnTo>
                        <a:pt x="6" y="1"/>
                      </a:ln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65" name="Freeform 92"/>
                <p:cNvSpPr>
                  <a:spLocks/>
                </p:cNvSpPr>
                <p:nvPr/>
              </p:nvSpPr>
              <p:spPr bwMode="auto">
                <a:xfrm>
                  <a:off x="2276" y="2135"/>
                  <a:ext cx="18" cy="11"/>
                </a:xfrm>
                <a:custGeom>
                  <a:avLst/>
                  <a:gdLst>
                    <a:gd name="T0" fmla="*/ 18 w 18"/>
                    <a:gd name="T1" fmla="*/ 6 h 11"/>
                    <a:gd name="T2" fmla="*/ 15 w 18"/>
                    <a:gd name="T3" fmla="*/ 9 h 11"/>
                    <a:gd name="T4" fmla="*/ 12 w 18"/>
                    <a:gd name="T5" fmla="*/ 10 h 11"/>
                    <a:gd name="T6" fmla="*/ 10 w 18"/>
                    <a:gd name="T7" fmla="*/ 11 h 11"/>
                    <a:gd name="T8" fmla="*/ 7 w 18"/>
                    <a:gd name="T9" fmla="*/ 11 h 11"/>
                    <a:gd name="T10" fmla="*/ 5 w 18"/>
                    <a:gd name="T11" fmla="*/ 10 h 11"/>
                    <a:gd name="T12" fmla="*/ 2 w 18"/>
                    <a:gd name="T13" fmla="*/ 9 h 11"/>
                    <a:gd name="T14" fmla="*/ 0 w 18"/>
                    <a:gd name="T15" fmla="*/ 8 h 11"/>
                    <a:gd name="T16" fmla="*/ 5 w 18"/>
                    <a:gd name="T17" fmla="*/ 1 h 11"/>
                    <a:gd name="T18" fmla="*/ 6 w 18"/>
                    <a:gd name="T19" fmla="*/ 2 h 11"/>
                    <a:gd name="T20" fmla="*/ 7 w 18"/>
                    <a:gd name="T21" fmla="*/ 3 h 11"/>
                    <a:gd name="T22" fmla="*/ 8 w 18"/>
                    <a:gd name="T23" fmla="*/ 3 h 11"/>
                    <a:gd name="T24" fmla="*/ 9 w 18"/>
                    <a:gd name="T25" fmla="*/ 3 h 11"/>
                    <a:gd name="T26" fmla="*/ 10 w 18"/>
                    <a:gd name="T27" fmla="*/ 3 h 11"/>
                    <a:gd name="T28" fmla="*/ 10 w 18"/>
                    <a:gd name="T29" fmla="*/ 3 h 11"/>
                    <a:gd name="T30" fmla="*/ 13 w 18"/>
                    <a:gd name="T31" fmla="*/ 0 h 11"/>
                    <a:gd name="T32" fmla="*/ 18 w 18"/>
                    <a:gd name="T33" fmla="*/ 6 h 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1"/>
                    <a:gd name="T53" fmla="*/ 18 w 18"/>
                    <a:gd name="T54" fmla="*/ 11 h 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1">
                      <a:moveTo>
                        <a:pt x="18" y="6"/>
                      </a:moveTo>
                      <a:lnTo>
                        <a:pt x="15" y="9"/>
                      </a:lnTo>
                      <a:lnTo>
                        <a:pt x="12" y="10"/>
                      </a:lnTo>
                      <a:lnTo>
                        <a:pt x="10" y="11"/>
                      </a:lnTo>
                      <a:lnTo>
                        <a:pt x="7" y="11"/>
                      </a:lnTo>
                      <a:lnTo>
                        <a:pt x="5" y="10"/>
                      </a:lnTo>
                      <a:lnTo>
                        <a:pt x="2" y="9"/>
                      </a:lnTo>
                      <a:lnTo>
                        <a:pt x="0" y="8"/>
                      </a:lnTo>
                      <a:lnTo>
                        <a:pt x="5" y="1"/>
                      </a:lnTo>
                      <a:lnTo>
                        <a:pt x="6" y="2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0" y="3"/>
                      </a:lnTo>
                      <a:lnTo>
                        <a:pt x="13" y="0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66" name="Freeform 93"/>
                <p:cNvSpPr>
                  <a:spLocks/>
                </p:cNvSpPr>
                <p:nvPr/>
              </p:nvSpPr>
              <p:spPr bwMode="auto">
                <a:xfrm>
                  <a:off x="2288" y="2135"/>
                  <a:ext cx="7" cy="6"/>
                </a:xfrm>
                <a:custGeom>
                  <a:avLst/>
                  <a:gdLst>
                    <a:gd name="T0" fmla="*/ 7 w 7"/>
                    <a:gd name="T1" fmla="*/ 6 h 6"/>
                    <a:gd name="T2" fmla="*/ 6 w 7"/>
                    <a:gd name="T3" fmla="*/ 6 h 6"/>
                    <a:gd name="T4" fmla="*/ 1 w 7"/>
                    <a:gd name="T5" fmla="*/ 0 h 6"/>
                    <a:gd name="T6" fmla="*/ 0 w 7"/>
                    <a:gd name="T7" fmla="*/ 1 h 6"/>
                    <a:gd name="T8" fmla="*/ 7 w 7"/>
                    <a:gd name="T9" fmla="*/ 6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"/>
                    <a:gd name="T17" fmla="*/ 7 w 7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">
                      <a:moveTo>
                        <a:pt x="7" y="6"/>
                      </a:moveTo>
                      <a:lnTo>
                        <a:pt x="6" y="6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7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67" name="Freeform 94"/>
                <p:cNvSpPr>
                  <a:spLocks/>
                </p:cNvSpPr>
                <p:nvPr/>
              </p:nvSpPr>
              <p:spPr bwMode="auto">
                <a:xfrm>
                  <a:off x="2276" y="2136"/>
                  <a:ext cx="5" cy="7"/>
                </a:xfrm>
                <a:custGeom>
                  <a:avLst/>
                  <a:gdLst>
                    <a:gd name="T0" fmla="*/ 0 w 5"/>
                    <a:gd name="T1" fmla="*/ 7 h 7"/>
                    <a:gd name="T2" fmla="*/ 5 w 5"/>
                    <a:gd name="T3" fmla="*/ 1 h 7"/>
                    <a:gd name="T4" fmla="*/ 5 w 5"/>
                    <a:gd name="T5" fmla="*/ 0 h 7"/>
                    <a:gd name="T6" fmla="*/ 0 w 5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7"/>
                    <a:gd name="T14" fmla="*/ 5 w 5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7">
                      <a:moveTo>
                        <a:pt x="0" y="7"/>
                      </a:move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68" name="Freeform 95"/>
                <p:cNvSpPr>
                  <a:spLocks/>
                </p:cNvSpPr>
                <p:nvPr/>
              </p:nvSpPr>
              <p:spPr bwMode="auto">
                <a:xfrm>
                  <a:off x="2339" y="2091"/>
                  <a:ext cx="27" cy="28"/>
                </a:xfrm>
                <a:custGeom>
                  <a:avLst/>
                  <a:gdLst>
                    <a:gd name="T0" fmla="*/ 4 w 27"/>
                    <a:gd name="T1" fmla="*/ 26 h 28"/>
                    <a:gd name="T2" fmla="*/ 2 w 27"/>
                    <a:gd name="T3" fmla="*/ 24 h 28"/>
                    <a:gd name="T4" fmla="*/ 1 w 27"/>
                    <a:gd name="T5" fmla="*/ 22 h 28"/>
                    <a:gd name="T6" fmla="*/ 0 w 27"/>
                    <a:gd name="T7" fmla="*/ 20 h 28"/>
                    <a:gd name="T8" fmla="*/ 0 w 27"/>
                    <a:gd name="T9" fmla="*/ 17 h 28"/>
                    <a:gd name="T10" fmla="*/ 0 w 27"/>
                    <a:gd name="T11" fmla="*/ 14 h 28"/>
                    <a:gd name="T12" fmla="*/ 1 w 27"/>
                    <a:gd name="T13" fmla="*/ 11 h 28"/>
                    <a:gd name="T14" fmla="*/ 2 w 27"/>
                    <a:gd name="T15" fmla="*/ 9 h 28"/>
                    <a:gd name="T16" fmla="*/ 4 w 27"/>
                    <a:gd name="T17" fmla="*/ 6 h 28"/>
                    <a:gd name="T18" fmla="*/ 6 w 27"/>
                    <a:gd name="T19" fmla="*/ 4 h 28"/>
                    <a:gd name="T20" fmla="*/ 8 w 27"/>
                    <a:gd name="T21" fmla="*/ 2 h 28"/>
                    <a:gd name="T22" fmla="*/ 11 w 27"/>
                    <a:gd name="T23" fmla="*/ 1 h 28"/>
                    <a:gd name="T24" fmla="*/ 13 w 27"/>
                    <a:gd name="T25" fmla="*/ 0 h 28"/>
                    <a:gd name="T26" fmla="*/ 16 w 27"/>
                    <a:gd name="T27" fmla="*/ 0 h 28"/>
                    <a:gd name="T28" fmla="*/ 19 w 27"/>
                    <a:gd name="T29" fmla="*/ 0 h 28"/>
                    <a:gd name="T30" fmla="*/ 21 w 27"/>
                    <a:gd name="T31" fmla="*/ 1 h 28"/>
                    <a:gd name="T32" fmla="*/ 23 w 27"/>
                    <a:gd name="T33" fmla="*/ 2 h 28"/>
                    <a:gd name="T34" fmla="*/ 25 w 27"/>
                    <a:gd name="T35" fmla="*/ 4 h 28"/>
                    <a:gd name="T36" fmla="*/ 26 w 27"/>
                    <a:gd name="T37" fmla="*/ 6 h 28"/>
                    <a:gd name="T38" fmla="*/ 27 w 27"/>
                    <a:gd name="T39" fmla="*/ 8 h 28"/>
                    <a:gd name="T40" fmla="*/ 27 w 27"/>
                    <a:gd name="T41" fmla="*/ 11 h 28"/>
                    <a:gd name="T42" fmla="*/ 27 w 27"/>
                    <a:gd name="T43" fmla="*/ 14 h 28"/>
                    <a:gd name="T44" fmla="*/ 26 w 27"/>
                    <a:gd name="T45" fmla="*/ 16 h 28"/>
                    <a:gd name="T46" fmla="*/ 25 w 27"/>
                    <a:gd name="T47" fmla="*/ 19 h 28"/>
                    <a:gd name="T48" fmla="*/ 23 w 27"/>
                    <a:gd name="T49" fmla="*/ 22 h 28"/>
                    <a:gd name="T50" fmla="*/ 21 w 27"/>
                    <a:gd name="T51" fmla="*/ 24 h 28"/>
                    <a:gd name="T52" fmla="*/ 18 w 27"/>
                    <a:gd name="T53" fmla="*/ 26 h 28"/>
                    <a:gd name="T54" fmla="*/ 16 w 27"/>
                    <a:gd name="T55" fmla="*/ 27 h 28"/>
                    <a:gd name="T56" fmla="*/ 13 w 27"/>
                    <a:gd name="T57" fmla="*/ 28 h 28"/>
                    <a:gd name="T58" fmla="*/ 11 w 27"/>
                    <a:gd name="T59" fmla="*/ 28 h 28"/>
                    <a:gd name="T60" fmla="*/ 8 w 27"/>
                    <a:gd name="T61" fmla="*/ 28 h 28"/>
                    <a:gd name="T62" fmla="*/ 6 w 27"/>
                    <a:gd name="T63" fmla="*/ 27 h 28"/>
                    <a:gd name="T64" fmla="*/ 4 w 27"/>
                    <a:gd name="T65" fmla="*/ 26 h 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7"/>
                    <a:gd name="T100" fmla="*/ 0 h 28"/>
                    <a:gd name="T101" fmla="*/ 27 w 27"/>
                    <a:gd name="T102" fmla="*/ 28 h 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7" h="28">
                      <a:moveTo>
                        <a:pt x="4" y="26"/>
                      </a:moveTo>
                      <a:lnTo>
                        <a:pt x="2" y="24"/>
                      </a:lnTo>
                      <a:lnTo>
                        <a:pt x="1" y="22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1" y="11"/>
                      </a:lnTo>
                      <a:lnTo>
                        <a:pt x="2" y="9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11" y="1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1" y="1"/>
                      </a:lnTo>
                      <a:lnTo>
                        <a:pt x="23" y="2"/>
                      </a:lnTo>
                      <a:lnTo>
                        <a:pt x="25" y="4"/>
                      </a:lnTo>
                      <a:lnTo>
                        <a:pt x="26" y="6"/>
                      </a:lnTo>
                      <a:lnTo>
                        <a:pt x="27" y="8"/>
                      </a:lnTo>
                      <a:lnTo>
                        <a:pt x="27" y="11"/>
                      </a:lnTo>
                      <a:lnTo>
                        <a:pt x="27" y="14"/>
                      </a:lnTo>
                      <a:lnTo>
                        <a:pt x="26" y="16"/>
                      </a:lnTo>
                      <a:lnTo>
                        <a:pt x="25" y="19"/>
                      </a:lnTo>
                      <a:lnTo>
                        <a:pt x="23" y="22"/>
                      </a:lnTo>
                      <a:lnTo>
                        <a:pt x="21" y="24"/>
                      </a:lnTo>
                      <a:lnTo>
                        <a:pt x="18" y="26"/>
                      </a:lnTo>
                      <a:lnTo>
                        <a:pt x="16" y="27"/>
                      </a:lnTo>
                      <a:lnTo>
                        <a:pt x="13" y="28"/>
                      </a:lnTo>
                      <a:lnTo>
                        <a:pt x="11" y="28"/>
                      </a:lnTo>
                      <a:lnTo>
                        <a:pt x="8" y="28"/>
                      </a:lnTo>
                      <a:lnTo>
                        <a:pt x="6" y="27"/>
                      </a:lnTo>
                      <a:lnTo>
                        <a:pt x="4" y="2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69" name="Freeform 96"/>
                <p:cNvSpPr>
                  <a:spLocks/>
                </p:cNvSpPr>
                <p:nvPr/>
              </p:nvSpPr>
              <p:spPr bwMode="auto">
                <a:xfrm>
                  <a:off x="2335" y="2095"/>
                  <a:ext cx="11" cy="25"/>
                </a:xfrm>
                <a:custGeom>
                  <a:avLst/>
                  <a:gdLst>
                    <a:gd name="T0" fmla="*/ 5 w 11"/>
                    <a:gd name="T1" fmla="*/ 25 h 25"/>
                    <a:gd name="T2" fmla="*/ 3 w 11"/>
                    <a:gd name="T3" fmla="*/ 23 h 25"/>
                    <a:gd name="T4" fmla="*/ 1 w 11"/>
                    <a:gd name="T5" fmla="*/ 20 h 25"/>
                    <a:gd name="T6" fmla="*/ 0 w 11"/>
                    <a:gd name="T7" fmla="*/ 16 h 25"/>
                    <a:gd name="T8" fmla="*/ 0 w 11"/>
                    <a:gd name="T9" fmla="*/ 13 h 25"/>
                    <a:gd name="T10" fmla="*/ 0 w 11"/>
                    <a:gd name="T11" fmla="*/ 9 h 25"/>
                    <a:gd name="T12" fmla="*/ 1 w 11"/>
                    <a:gd name="T13" fmla="*/ 6 h 25"/>
                    <a:gd name="T14" fmla="*/ 3 w 11"/>
                    <a:gd name="T15" fmla="*/ 3 h 25"/>
                    <a:gd name="T16" fmla="*/ 5 w 11"/>
                    <a:gd name="T17" fmla="*/ 0 h 25"/>
                    <a:gd name="T18" fmla="*/ 11 w 11"/>
                    <a:gd name="T19" fmla="*/ 5 h 25"/>
                    <a:gd name="T20" fmla="*/ 10 w 11"/>
                    <a:gd name="T21" fmla="*/ 7 h 25"/>
                    <a:gd name="T22" fmla="*/ 9 w 11"/>
                    <a:gd name="T23" fmla="*/ 9 h 25"/>
                    <a:gd name="T24" fmla="*/ 8 w 11"/>
                    <a:gd name="T25" fmla="*/ 11 h 25"/>
                    <a:gd name="T26" fmla="*/ 8 w 11"/>
                    <a:gd name="T27" fmla="*/ 13 h 25"/>
                    <a:gd name="T28" fmla="*/ 8 w 11"/>
                    <a:gd name="T29" fmla="*/ 15 h 25"/>
                    <a:gd name="T30" fmla="*/ 8 w 11"/>
                    <a:gd name="T31" fmla="*/ 16 h 25"/>
                    <a:gd name="T32" fmla="*/ 9 w 11"/>
                    <a:gd name="T33" fmla="*/ 18 h 25"/>
                    <a:gd name="T34" fmla="*/ 11 w 11"/>
                    <a:gd name="T35" fmla="*/ 19 h 25"/>
                    <a:gd name="T36" fmla="*/ 5 w 11"/>
                    <a:gd name="T37" fmla="*/ 25 h 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25"/>
                    <a:gd name="T59" fmla="*/ 11 w 11"/>
                    <a:gd name="T60" fmla="*/ 25 h 2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25">
                      <a:moveTo>
                        <a:pt x="5" y="25"/>
                      </a:moveTo>
                      <a:lnTo>
                        <a:pt x="3" y="23"/>
                      </a:lnTo>
                      <a:lnTo>
                        <a:pt x="1" y="20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11" y="5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8" y="16"/>
                      </a:lnTo>
                      <a:lnTo>
                        <a:pt x="9" y="18"/>
                      </a:lnTo>
                      <a:lnTo>
                        <a:pt x="11" y="19"/>
                      </a:lnTo>
                      <a:lnTo>
                        <a:pt x="5" y="2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70" name="Freeform 97"/>
                <p:cNvSpPr>
                  <a:spLocks/>
                </p:cNvSpPr>
                <p:nvPr/>
              </p:nvSpPr>
              <p:spPr bwMode="auto">
                <a:xfrm>
                  <a:off x="2340" y="2087"/>
                  <a:ext cx="24" cy="13"/>
                </a:xfrm>
                <a:custGeom>
                  <a:avLst/>
                  <a:gdLst>
                    <a:gd name="T0" fmla="*/ 0 w 24"/>
                    <a:gd name="T1" fmla="*/ 7 h 13"/>
                    <a:gd name="T2" fmla="*/ 2 w 24"/>
                    <a:gd name="T3" fmla="*/ 5 h 13"/>
                    <a:gd name="T4" fmla="*/ 5 w 24"/>
                    <a:gd name="T5" fmla="*/ 3 h 13"/>
                    <a:gd name="T6" fmla="*/ 8 w 24"/>
                    <a:gd name="T7" fmla="*/ 1 h 13"/>
                    <a:gd name="T8" fmla="*/ 11 w 24"/>
                    <a:gd name="T9" fmla="*/ 0 h 13"/>
                    <a:gd name="T10" fmla="*/ 15 w 24"/>
                    <a:gd name="T11" fmla="*/ 0 h 13"/>
                    <a:gd name="T12" fmla="*/ 18 w 24"/>
                    <a:gd name="T13" fmla="*/ 0 h 13"/>
                    <a:gd name="T14" fmla="*/ 22 w 24"/>
                    <a:gd name="T15" fmla="*/ 1 h 13"/>
                    <a:gd name="T16" fmla="*/ 24 w 24"/>
                    <a:gd name="T17" fmla="*/ 3 h 13"/>
                    <a:gd name="T18" fmla="*/ 20 w 24"/>
                    <a:gd name="T19" fmla="*/ 9 h 13"/>
                    <a:gd name="T20" fmla="*/ 18 w 24"/>
                    <a:gd name="T21" fmla="*/ 8 h 13"/>
                    <a:gd name="T22" fmla="*/ 17 w 24"/>
                    <a:gd name="T23" fmla="*/ 8 h 13"/>
                    <a:gd name="T24" fmla="*/ 15 w 24"/>
                    <a:gd name="T25" fmla="*/ 8 h 13"/>
                    <a:gd name="T26" fmla="*/ 13 w 24"/>
                    <a:gd name="T27" fmla="*/ 8 h 13"/>
                    <a:gd name="T28" fmla="*/ 11 w 24"/>
                    <a:gd name="T29" fmla="*/ 8 h 13"/>
                    <a:gd name="T30" fmla="*/ 9 w 24"/>
                    <a:gd name="T31" fmla="*/ 9 h 13"/>
                    <a:gd name="T32" fmla="*/ 8 w 24"/>
                    <a:gd name="T33" fmla="*/ 11 h 13"/>
                    <a:gd name="T34" fmla="*/ 6 w 24"/>
                    <a:gd name="T35" fmla="*/ 13 h 13"/>
                    <a:gd name="T36" fmla="*/ 0 w 24"/>
                    <a:gd name="T37" fmla="*/ 7 h 1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4"/>
                    <a:gd name="T58" fmla="*/ 0 h 13"/>
                    <a:gd name="T59" fmla="*/ 24 w 24"/>
                    <a:gd name="T60" fmla="*/ 13 h 1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4" h="13">
                      <a:moveTo>
                        <a:pt x="0" y="7"/>
                      </a:moveTo>
                      <a:lnTo>
                        <a:pt x="2" y="5"/>
                      </a:lnTo>
                      <a:lnTo>
                        <a:pt x="5" y="3"/>
                      </a:lnTo>
                      <a:lnTo>
                        <a:pt x="8" y="1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2" y="1"/>
                      </a:lnTo>
                      <a:lnTo>
                        <a:pt x="24" y="3"/>
                      </a:lnTo>
                      <a:lnTo>
                        <a:pt x="20" y="9"/>
                      </a:lnTo>
                      <a:lnTo>
                        <a:pt x="18" y="8"/>
                      </a:lnTo>
                      <a:lnTo>
                        <a:pt x="17" y="8"/>
                      </a:lnTo>
                      <a:lnTo>
                        <a:pt x="15" y="8"/>
                      </a:lnTo>
                      <a:lnTo>
                        <a:pt x="13" y="8"/>
                      </a:lnTo>
                      <a:lnTo>
                        <a:pt x="11" y="8"/>
                      </a:lnTo>
                      <a:lnTo>
                        <a:pt x="9" y="9"/>
                      </a:lnTo>
                      <a:lnTo>
                        <a:pt x="8" y="11"/>
                      </a:lnTo>
                      <a:lnTo>
                        <a:pt x="6" y="13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71" name="Freeform 98"/>
                <p:cNvSpPr>
                  <a:spLocks/>
                </p:cNvSpPr>
                <p:nvPr/>
              </p:nvSpPr>
              <p:spPr bwMode="auto">
                <a:xfrm>
                  <a:off x="2340" y="2094"/>
                  <a:ext cx="6" cy="6"/>
                </a:xfrm>
                <a:custGeom>
                  <a:avLst/>
                  <a:gdLst>
                    <a:gd name="T0" fmla="*/ 0 w 6"/>
                    <a:gd name="T1" fmla="*/ 1 h 6"/>
                    <a:gd name="T2" fmla="*/ 0 w 6"/>
                    <a:gd name="T3" fmla="*/ 0 h 6"/>
                    <a:gd name="T4" fmla="*/ 6 w 6"/>
                    <a:gd name="T5" fmla="*/ 6 h 6"/>
                    <a:gd name="T6" fmla="*/ 0 w 6"/>
                    <a:gd name="T7" fmla="*/ 1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72" name="Freeform 99"/>
                <p:cNvSpPr>
                  <a:spLocks/>
                </p:cNvSpPr>
                <p:nvPr/>
              </p:nvSpPr>
              <p:spPr bwMode="auto">
                <a:xfrm>
                  <a:off x="2358" y="2090"/>
                  <a:ext cx="12" cy="25"/>
                </a:xfrm>
                <a:custGeom>
                  <a:avLst/>
                  <a:gdLst>
                    <a:gd name="T0" fmla="*/ 7 w 12"/>
                    <a:gd name="T1" fmla="*/ 0 h 25"/>
                    <a:gd name="T2" fmla="*/ 9 w 12"/>
                    <a:gd name="T3" fmla="*/ 2 h 25"/>
                    <a:gd name="T4" fmla="*/ 11 w 12"/>
                    <a:gd name="T5" fmla="*/ 6 h 25"/>
                    <a:gd name="T6" fmla="*/ 11 w 12"/>
                    <a:gd name="T7" fmla="*/ 9 h 25"/>
                    <a:gd name="T8" fmla="*/ 12 w 12"/>
                    <a:gd name="T9" fmla="*/ 12 h 25"/>
                    <a:gd name="T10" fmla="*/ 11 w 12"/>
                    <a:gd name="T11" fmla="*/ 15 h 25"/>
                    <a:gd name="T12" fmla="*/ 11 w 12"/>
                    <a:gd name="T13" fmla="*/ 19 h 25"/>
                    <a:gd name="T14" fmla="*/ 9 w 12"/>
                    <a:gd name="T15" fmla="*/ 22 h 25"/>
                    <a:gd name="T16" fmla="*/ 7 w 12"/>
                    <a:gd name="T17" fmla="*/ 25 h 25"/>
                    <a:gd name="T18" fmla="*/ 0 w 12"/>
                    <a:gd name="T19" fmla="*/ 21 h 25"/>
                    <a:gd name="T20" fmla="*/ 2 w 12"/>
                    <a:gd name="T21" fmla="*/ 18 h 25"/>
                    <a:gd name="T22" fmla="*/ 3 w 12"/>
                    <a:gd name="T23" fmla="*/ 16 h 25"/>
                    <a:gd name="T24" fmla="*/ 4 w 12"/>
                    <a:gd name="T25" fmla="*/ 14 h 25"/>
                    <a:gd name="T26" fmla="*/ 4 w 12"/>
                    <a:gd name="T27" fmla="*/ 12 h 25"/>
                    <a:gd name="T28" fmla="*/ 4 w 12"/>
                    <a:gd name="T29" fmla="*/ 10 h 25"/>
                    <a:gd name="T30" fmla="*/ 3 w 12"/>
                    <a:gd name="T31" fmla="*/ 8 h 25"/>
                    <a:gd name="T32" fmla="*/ 2 w 12"/>
                    <a:gd name="T33" fmla="*/ 7 h 25"/>
                    <a:gd name="T34" fmla="*/ 1 w 12"/>
                    <a:gd name="T35" fmla="*/ 6 h 25"/>
                    <a:gd name="T36" fmla="*/ 7 w 12"/>
                    <a:gd name="T37" fmla="*/ 0 h 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25"/>
                    <a:gd name="T59" fmla="*/ 12 w 12"/>
                    <a:gd name="T60" fmla="*/ 25 h 2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25">
                      <a:moveTo>
                        <a:pt x="7" y="0"/>
                      </a:moveTo>
                      <a:lnTo>
                        <a:pt x="9" y="2"/>
                      </a:lnTo>
                      <a:lnTo>
                        <a:pt x="11" y="6"/>
                      </a:lnTo>
                      <a:lnTo>
                        <a:pt x="11" y="9"/>
                      </a:lnTo>
                      <a:lnTo>
                        <a:pt x="12" y="12"/>
                      </a:lnTo>
                      <a:lnTo>
                        <a:pt x="11" y="15"/>
                      </a:lnTo>
                      <a:lnTo>
                        <a:pt x="11" y="19"/>
                      </a:lnTo>
                      <a:lnTo>
                        <a:pt x="9" y="22"/>
                      </a:lnTo>
                      <a:lnTo>
                        <a:pt x="7" y="25"/>
                      </a:lnTo>
                      <a:lnTo>
                        <a:pt x="0" y="21"/>
                      </a:lnTo>
                      <a:lnTo>
                        <a:pt x="2" y="18"/>
                      </a:lnTo>
                      <a:lnTo>
                        <a:pt x="3" y="16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3" y="8"/>
                      </a:lnTo>
                      <a:lnTo>
                        <a:pt x="2" y="7"/>
                      </a:lnTo>
                      <a:lnTo>
                        <a:pt x="1" y="6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73" name="Freeform 100"/>
                <p:cNvSpPr>
                  <a:spLocks/>
                </p:cNvSpPr>
                <p:nvPr/>
              </p:nvSpPr>
              <p:spPr bwMode="auto">
                <a:xfrm>
                  <a:off x="2359" y="2090"/>
                  <a:ext cx="6" cy="6"/>
                </a:xfrm>
                <a:custGeom>
                  <a:avLst/>
                  <a:gdLst>
                    <a:gd name="T0" fmla="*/ 5 w 6"/>
                    <a:gd name="T1" fmla="*/ 0 h 6"/>
                    <a:gd name="T2" fmla="*/ 6 w 6"/>
                    <a:gd name="T3" fmla="*/ 0 h 6"/>
                    <a:gd name="T4" fmla="*/ 0 w 6"/>
                    <a:gd name="T5" fmla="*/ 6 h 6"/>
                    <a:gd name="T6" fmla="*/ 1 w 6"/>
                    <a:gd name="T7" fmla="*/ 6 h 6"/>
                    <a:gd name="T8" fmla="*/ 5 w 6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6"/>
                    <a:gd name="T17" fmla="*/ 6 w 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6">
                      <a:moveTo>
                        <a:pt x="5" y="0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74" name="Freeform 101"/>
                <p:cNvSpPr>
                  <a:spLocks/>
                </p:cNvSpPr>
                <p:nvPr/>
              </p:nvSpPr>
              <p:spPr bwMode="auto">
                <a:xfrm>
                  <a:off x="2341" y="2110"/>
                  <a:ext cx="24" cy="13"/>
                </a:xfrm>
                <a:custGeom>
                  <a:avLst/>
                  <a:gdLst>
                    <a:gd name="T0" fmla="*/ 24 w 24"/>
                    <a:gd name="T1" fmla="*/ 6 h 13"/>
                    <a:gd name="T2" fmla="*/ 21 w 24"/>
                    <a:gd name="T3" fmla="*/ 8 h 13"/>
                    <a:gd name="T4" fmla="*/ 19 w 24"/>
                    <a:gd name="T5" fmla="*/ 10 h 13"/>
                    <a:gd name="T6" fmla="*/ 15 w 24"/>
                    <a:gd name="T7" fmla="*/ 12 h 13"/>
                    <a:gd name="T8" fmla="*/ 12 w 24"/>
                    <a:gd name="T9" fmla="*/ 13 h 13"/>
                    <a:gd name="T10" fmla="*/ 9 w 24"/>
                    <a:gd name="T11" fmla="*/ 13 h 13"/>
                    <a:gd name="T12" fmla="*/ 5 w 24"/>
                    <a:gd name="T13" fmla="*/ 13 h 13"/>
                    <a:gd name="T14" fmla="*/ 2 w 24"/>
                    <a:gd name="T15" fmla="*/ 12 h 13"/>
                    <a:gd name="T16" fmla="*/ 0 w 24"/>
                    <a:gd name="T17" fmla="*/ 10 h 13"/>
                    <a:gd name="T18" fmla="*/ 4 w 24"/>
                    <a:gd name="T19" fmla="*/ 4 h 13"/>
                    <a:gd name="T20" fmla="*/ 6 w 24"/>
                    <a:gd name="T21" fmla="*/ 5 h 13"/>
                    <a:gd name="T22" fmla="*/ 7 w 24"/>
                    <a:gd name="T23" fmla="*/ 5 h 13"/>
                    <a:gd name="T24" fmla="*/ 9 w 24"/>
                    <a:gd name="T25" fmla="*/ 6 h 13"/>
                    <a:gd name="T26" fmla="*/ 10 w 24"/>
                    <a:gd name="T27" fmla="*/ 5 h 13"/>
                    <a:gd name="T28" fmla="*/ 12 w 24"/>
                    <a:gd name="T29" fmla="*/ 5 h 13"/>
                    <a:gd name="T30" fmla="*/ 14 w 24"/>
                    <a:gd name="T31" fmla="*/ 4 h 13"/>
                    <a:gd name="T32" fmla="*/ 16 w 24"/>
                    <a:gd name="T33" fmla="*/ 2 h 13"/>
                    <a:gd name="T34" fmla="*/ 18 w 24"/>
                    <a:gd name="T35" fmla="*/ 0 h 13"/>
                    <a:gd name="T36" fmla="*/ 24 w 24"/>
                    <a:gd name="T37" fmla="*/ 6 h 1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4"/>
                    <a:gd name="T58" fmla="*/ 0 h 13"/>
                    <a:gd name="T59" fmla="*/ 24 w 24"/>
                    <a:gd name="T60" fmla="*/ 13 h 1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4" h="13">
                      <a:moveTo>
                        <a:pt x="24" y="6"/>
                      </a:move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15" y="12"/>
                      </a:lnTo>
                      <a:lnTo>
                        <a:pt x="12" y="13"/>
                      </a:lnTo>
                      <a:lnTo>
                        <a:pt x="9" y="13"/>
                      </a:lnTo>
                      <a:lnTo>
                        <a:pt x="5" y="13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4" y="4"/>
                      </a:lnTo>
                      <a:lnTo>
                        <a:pt x="6" y="5"/>
                      </a:lnTo>
                      <a:lnTo>
                        <a:pt x="7" y="5"/>
                      </a:lnTo>
                      <a:lnTo>
                        <a:pt x="9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4" y="4"/>
                      </a:lnTo>
                      <a:lnTo>
                        <a:pt x="16" y="2"/>
                      </a:lnTo>
                      <a:lnTo>
                        <a:pt x="18" y="0"/>
                      </a:lnTo>
                      <a:lnTo>
                        <a:pt x="24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75" name="Freeform 102"/>
                <p:cNvSpPr>
                  <a:spLocks/>
                </p:cNvSpPr>
                <p:nvPr/>
              </p:nvSpPr>
              <p:spPr bwMode="auto">
                <a:xfrm>
                  <a:off x="2358" y="2110"/>
                  <a:ext cx="7" cy="6"/>
                </a:xfrm>
                <a:custGeom>
                  <a:avLst/>
                  <a:gdLst>
                    <a:gd name="T0" fmla="*/ 7 w 7"/>
                    <a:gd name="T1" fmla="*/ 5 h 6"/>
                    <a:gd name="T2" fmla="*/ 7 w 7"/>
                    <a:gd name="T3" fmla="*/ 6 h 6"/>
                    <a:gd name="T4" fmla="*/ 1 w 7"/>
                    <a:gd name="T5" fmla="*/ 0 h 6"/>
                    <a:gd name="T6" fmla="*/ 0 w 7"/>
                    <a:gd name="T7" fmla="*/ 1 h 6"/>
                    <a:gd name="T8" fmla="*/ 7 w 7"/>
                    <a:gd name="T9" fmla="*/ 5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"/>
                    <a:gd name="T17" fmla="*/ 7 w 7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">
                      <a:moveTo>
                        <a:pt x="7" y="5"/>
                      </a:moveTo>
                      <a:lnTo>
                        <a:pt x="7" y="6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76" name="Freeform 103"/>
                <p:cNvSpPr>
                  <a:spLocks/>
                </p:cNvSpPr>
                <p:nvPr/>
              </p:nvSpPr>
              <p:spPr bwMode="auto">
                <a:xfrm>
                  <a:off x="2340" y="2114"/>
                  <a:ext cx="6" cy="6"/>
                </a:xfrm>
                <a:custGeom>
                  <a:avLst/>
                  <a:gdLst>
                    <a:gd name="T0" fmla="*/ 1 w 6"/>
                    <a:gd name="T1" fmla="*/ 6 h 6"/>
                    <a:gd name="T2" fmla="*/ 0 w 6"/>
                    <a:gd name="T3" fmla="*/ 6 h 6"/>
                    <a:gd name="T4" fmla="*/ 6 w 6"/>
                    <a:gd name="T5" fmla="*/ 0 h 6"/>
                    <a:gd name="T6" fmla="*/ 5 w 6"/>
                    <a:gd name="T7" fmla="*/ 0 h 6"/>
                    <a:gd name="T8" fmla="*/ 1 w 6"/>
                    <a:gd name="T9" fmla="*/ 6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6"/>
                    <a:gd name="T17" fmla="*/ 6 w 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6">
                      <a:moveTo>
                        <a:pt x="1" y="6"/>
                      </a:move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77" name="Freeform 104"/>
                <p:cNvSpPr>
                  <a:spLocks/>
                </p:cNvSpPr>
                <p:nvPr/>
              </p:nvSpPr>
              <p:spPr bwMode="auto">
                <a:xfrm>
                  <a:off x="2483" y="2158"/>
                  <a:ext cx="19" cy="20"/>
                </a:xfrm>
                <a:custGeom>
                  <a:avLst/>
                  <a:gdLst>
                    <a:gd name="T0" fmla="*/ 4 w 19"/>
                    <a:gd name="T1" fmla="*/ 17 h 20"/>
                    <a:gd name="T2" fmla="*/ 2 w 19"/>
                    <a:gd name="T3" fmla="*/ 16 h 20"/>
                    <a:gd name="T4" fmla="*/ 1 w 19"/>
                    <a:gd name="T5" fmla="*/ 14 h 20"/>
                    <a:gd name="T6" fmla="*/ 0 w 19"/>
                    <a:gd name="T7" fmla="*/ 11 h 20"/>
                    <a:gd name="T8" fmla="*/ 0 w 19"/>
                    <a:gd name="T9" fmla="*/ 9 h 20"/>
                    <a:gd name="T10" fmla="*/ 0 w 19"/>
                    <a:gd name="T11" fmla="*/ 7 h 20"/>
                    <a:gd name="T12" fmla="*/ 1 w 19"/>
                    <a:gd name="T13" fmla="*/ 5 h 20"/>
                    <a:gd name="T14" fmla="*/ 2 w 19"/>
                    <a:gd name="T15" fmla="*/ 4 h 20"/>
                    <a:gd name="T16" fmla="*/ 5 w 19"/>
                    <a:gd name="T17" fmla="*/ 1 h 20"/>
                    <a:gd name="T18" fmla="*/ 7 w 19"/>
                    <a:gd name="T19" fmla="*/ 1 h 20"/>
                    <a:gd name="T20" fmla="*/ 8 w 19"/>
                    <a:gd name="T21" fmla="*/ 0 h 20"/>
                    <a:gd name="T22" fmla="*/ 10 w 19"/>
                    <a:gd name="T23" fmla="*/ 0 h 20"/>
                    <a:gd name="T24" fmla="*/ 12 w 19"/>
                    <a:gd name="T25" fmla="*/ 1 h 20"/>
                    <a:gd name="T26" fmla="*/ 14 w 19"/>
                    <a:gd name="T27" fmla="*/ 1 h 20"/>
                    <a:gd name="T28" fmla="*/ 16 w 19"/>
                    <a:gd name="T29" fmla="*/ 3 h 20"/>
                    <a:gd name="T30" fmla="*/ 17 w 19"/>
                    <a:gd name="T31" fmla="*/ 4 h 20"/>
                    <a:gd name="T32" fmla="*/ 18 w 19"/>
                    <a:gd name="T33" fmla="*/ 6 h 20"/>
                    <a:gd name="T34" fmla="*/ 19 w 19"/>
                    <a:gd name="T35" fmla="*/ 9 h 20"/>
                    <a:gd name="T36" fmla="*/ 19 w 19"/>
                    <a:gd name="T37" fmla="*/ 11 h 20"/>
                    <a:gd name="T38" fmla="*/ 19 w 19"/>
                    <a:gd name="T39" fmla="*/ 13 h 20"/>
                    <a:gd name="T40" fmla="*/ 18 w 19"/>
                    <a:gd name="T41" fmla="*/ 15 h 20"/>
                    <a:gd name="T42" fmla="*/ 17 w 19"/>
                    <a:gd name="T43" fmla="*/ 16 h 20"/>
                    <a:gd name="T44" fmla="*/ 14 w 19"/>
                    <a:gd name="T45" fmla="*/ 19 h 20"/>
                    <a:gd name="T46" fmla="*/ 13 w 19"/>
                    <a:gd name="T47" fmla="*/ 19 h 20"/>
                    <a:gd name="T48" fmla="*/ 11 w 19"/>
                    <a:gd name="T49" fmla="*/ 20 h 20"/>
                    <a:gd name="T50" fmla="*/ 9 w 19"/>
                    <a:gd name="T51" fmla="*/ 20 h 20"/>
                    <a:gd name="T52" fmla="*/ 7 w 19"/>
                    <a:gd name="T53" fmla="*/ 19 h 20"/>
                    <a:gd name="T54" fmla="*/ 5 w 19"/>
                    <a:gd name="T55" fmla="*/ 19 h 20"/>
                    <a:gd name="T56" fmla="*/ 4 w 19"/>
                    <a:gd name="T57" fmla="*/ 17 h 2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9"/>
                    <a:gd name="T88" fmla="*/ 0 h 20"/>
                    <a:gd name="T89" fmla="*/ 19 w 19"/>
                    <a:gd name="T90" fmla="*/ 20 h 2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9" h="20">
                      <a:moveTo>
                        <a:pt x="4" y="17"/>
                      </a:moveTo>
                      <a:lnTo>
                        <a:pt x="2" y="16"/>
                      </a:lnTo>
                      <a:lnTo>
                        <a:pt x="1" y="14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5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6" y="3"/>
                      </a:lnTo>
                      <a:lnTo>
                        <a:pt x="17" y="4"/>
                      </a:lnTo>
                      <a:lnTo>
                        <a:pt x="18" y="6"/>
                      </a:lnTo>
                      <a:lnTo>
                        <a:pt x="19" y="9"/>
                      </a:lnTo>
                      <a:lnTo>
                        <a:pt x="19" y="11"/>
                      </a:lnTo>
                      <a:lnTo>
                        <a:pt x="19" y="13"/>
                      </a:lnTo>
                      <a:lnTo>
                        <a:pt x="18" y="15"/>
                      </a:lnTo>
                      <a:lnTo>
                        <a:pt x="17" y="16"/>
                      </a:lnTo>
                      <a:lnTo>
                        <a:pt x="14" y="19"/>
                      </a:lnTo>
                      <a:lnTo>
                        <a:pt x="13" y="19"/>
                      </a:lnTo>
                      <a:lnTo>
                        <a:pt x="11" y="20"/>
                      </a:lnTo>
                      <a:lnTo>
                        <a:pt x="9" y="20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4" y="1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78" name="Freeform 105"/>
                <p:cNvSpPr>
                  <a:spLocks/>
                </p:cNvSpPr>
                <p:nvPr/>
              </p:nvSpPr>
              <p:spPr bwMode="auto">
                <a:xfrm>
                  <a:off x="2479" y="2160"/>
                  <a:ext cx="11" cy="18"/>
                </a:xfrm>
                <a:custGeom>
                  <a:avLst/>
                  <a:gdLst>
                    <a:gd name="T0" fmla="*/ 5 w 11"/>
                    <a:gd name="T1" fmla="*/ 18 h 18"/>
                    <a:gd name="T2" fmla="*/ 3 w 11"/>
                    <a:gd name="T3" fmla="*/ 17 h 18"/>
                    <a:gd name="T4" fmla="*/ 2 w 11"/>
                    <a:gd name="T5" fmla="*/ 14 h 18"/>
                    <a:gd name="T6" fmla="*/ 0 w 11"/>
                    <a:gd name="T7" fmla="*/ 10 h 18"/>
                    <a:gd name="T8" fmla="*/ 0 w 11"/>
                    <a:gd name="T9" fmla="*/ 6 h 18"/>
                    <a:gd name="T10" fmla="*/ 1 w 11"/>
                    <a:gd name="T11" fmla="*/ 4 h 18"/>
                    <a:gd name="T12" fmla="*/ 2 w 11"/>
                    <a:gd name="T13" fmla="*/ 2 h 18"/>
                    <a:gd name="T14" fmla="*/ 3 w 11"/>
                    <a:gd name="T15" fmla="*/ 0 h 18"/>
                    <a:gd name="T16" fmla="*/ 9 w 11"/>
                    <a:gd name="T17" fmla="*/ 4 h 18"/>
                    <a:gd name="T18" fmla="*/ 9 w 11"/>
                    <a:gd name="T19" fmla="*/ 5 h 18"/>
                    <a:gd name="T20" fmla="*/ 8 w 11"/>
                    <a:gd name="T21" fmla="*/ 6 h 18"/>
                    <a:gd name="T22" fmla="*/ 8 w 11"/>
                    <a:gd name="T23" fmla="*/ 7 h 18"/>
                    <a:gd name="T24" fmla="*/ 8 w 11"/>
                    <a:gd name="T25" fmla="*/ 8 h 18"/>
                    <a:gd name="T26" fmla="*/ 9 w 11"/>
                    <a:gd name="T27" fmla="*/ 11 h 18"/>
                    <a:gd name="T28" fmla="*/ 9 w 11"/>
                    <a:gd name="T29" fmla="*/ 12 h 18"/>
                    <a:gd name="T30" fmla="*/ 11 w 11"/>
                    <a:gd name="T31" fmla="*/ 13 h 18"/>
                    <a:gd name="T32" fmla="*/ 5 w 11"/>
                    <a:gd name="T33" fmla="*/ 18 h 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"/>
                    <a:gd name="T52" fmla="*/ 0 h 18"/>
                    <a:gd name="T53" fmla="*/ 11 w 11"/>
                    <a:gd name="T54" fmla="*/ 18 h 1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" h="18">
                      <a:moveTo>
                        <a:pt x="5" y="18"/>
                      </a:moveTo>
                      <a:lnTo>
                        <a:pt x="3" y="17"/>
                      </a:lnTo>
                      <a:lnTo>
                        <a:pt x="2" y="14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9" y="4"/>
                      </a:lnTo>
                      <a:lnTo>
                        <a:pt x="9" y="5"/>
                      </a:lnTo>
                      <a:lnTo>
                        <a:pt x="8" y="6"/>
                      </a:lnTo>
                      <a:lnTo>
                        <a:pt x="8" y="7"/>
                      </a:lnTo>
                      <a:lnTo>
                        <a:pt x="8" y="8"/>
                      </a:lnTo>
                      <a:lnTo>
                        <a:pt x="9" y="11"/>
                      </a:lnTo>
                      <a:lnTo>
                        <a:pt x="9" y="12"/>
                      </a:lnTo>
                      <a:lnTo>
                        <a:pt x="11" y="13"/>
                      </a:lnTo>
                      <a:lnTo>
                        <a:pt x="5" y="18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79" name="Freeform 106"/>
                <p:cNvSpPr>
                  <a:spLocks/>
                </p:cNvSpPr>
                <p:nvPr/>
              </p:nvSpPr>
              <p:spPr bwMode="auto">
                <a:xfrm>
                  <a:off x="2483" y="2154"/>
                  <a:ext cx="18" cy="11"/>
                </a:xfrm>
                <a:custGeom>
                  <a:avLst/>
                  <a:gdLst>
                    <a:gd name="T0" fmla="*/ 0 w 18"/>
                    <a:gd name="T1" fmla="*/ 5 h 11"/>
                    <a:gd name="T2" fmla="*/ 3 w 18"/>
                    <a:gd name="T3" fmla="*/ 2 h 11"/>
                    <a:gd name="T4" fmla="*/ 6 w 18"/>
                    <a:gd name="T5" fmla="*/ 1 h 11"/>
                    <a:gd name="T6" fmla="*/ 8 w 18"/>
                    <a:gd name="T7" fmla="*/ 0 h 11"/>
                    <a:gd name="T8" fmla="*/ 11 w 18"/>
                    <a:gd name="T9" fmla="*/ 0 h 11"/>
                    <a:gd name="T10" fmla="*/ 13 w 18"/>
                    <a:gd name="T11" fmla="*/ 1 h 11"/>
                    <a:gd name="T12" fmla="*/ 16 w 18"/>
                    <a:gd name="T13" fmla="*/ 2 h 11"/>
                    <a:gd name="T14" fmla="*/ 18 w 18"/>
                    <a:gd name="T15" fmla="*/ 3 h 11"/>
                    <a:gd name="T16" fmla="*/ 13 w 18"/>
                    <a:gd name="T17" fmla="*/ 10 h 11"/>
                    <a:gd name="T18" fmla="*/ 12 w 18"/>
                    <a:gd name="T19" fmla="*/ 9 h 11"/>
                    <a:gd name="T20" fmla="*/ 11 w 18"/>
                    <a:gd name="T21" fmla="*/ 9 h 11"/>
                    <a:gd name="T22" fmla="*/ 10 w 18"/>
                    <a:gd name="T23" fmla="*/ 8 h 11"/>
                    <a:gd name="T24" fmla="*/ 9 w 18"/>
                    <a:gd name="T25" fmla="*/ 8 h 11"/>
                    <a:gd name="T26" fmla="*/ 7 w 18"/>
                    <a:gd name="T27" fmla="*/ 9 h 11"/>
                    <a:gd name="T28" fmla="*/ 7 w 18"/>
                    <a:gd name="T29" fmla="*/ 9 h 11"/>
                    <a:gd name="T30" fmla="*/ 5 w 18"/>
                    <a:gd name="T31" fmla="*/ 11 h 11"/>
                    <a:gd name="T32" fmla="*/ 0 w 18"/>
                    <a:gd name="T33" fmla="*/ 5 h 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1"/>
                    <a:gd name="T53" fmla="*/ 18 w 18"/>
                    <a:gd name="T54" fmla="*/ 11 h 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1">
                      <a:moveTo>
                        <a:pt x="0" y="5"/>
                      </a:move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3" y="1"/>
                      </a:lnTo>
                      <a:lnTo>
                        <a:pt x="16" y="2"/>
                      </a:lnTo>
                      <a:lnTo>
                        <a:pt x="18" y="3"/>
                      </a:lnTo>
                      <a:lnTo>
                        <a:pt x="13" y="10"/>
                      </a:lnTo>
                      <a:lnTo>
                        <a:pt x="12" y="9"/>
                      </a:lnTo>
                      <a:lnTo>
                        <a:pt x="11" y="9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7" y="9"/>
                      </a:lnTo>
                      <a:lnTo>
                        <a:pt x="5" y="1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80" name="Freeform 107"/>
                <p:cNvSpPr>
                  <a:spLocks/>
                </p:cNvSpPr>
                <p:nvPr/>
              </p:nvSpPr>
              <p:spPr bwMode="auto">
                <a:xfrm>
                  <a:off x="2482" y="2159"/>
                  <a:ext cx="6" cy="6"/>
                </a:xfrm>
                <a:custGeom>
                  <a:avLst/>
                  <a:gdLst>
                    <a:gd name="T0" fmla="*/ 0 w 6"/>
                    <a:gd name="T1" fmla="*/ 1 h 6"/>
                    <a:gd name="T2" fmla="*/ 0 w 6"/>
                    <a:gd name="T3" fmla="*/ 0 h 6"/>
                    <a:gd name="T4" fmla="*/ 1 w 6"/>
                    <a:gd name="T5" fmla="*/ 0 h 6"/>
                    <a:gd name="T6" fmla="*/ 6 w 6"/>
                    <a:gd name="T7" fmla="*/ 6 h 6"/>
                    <a:gd name="T8" fmla="*/ 6 w 6"/>
                    <a:gd name="T9" fmla="*/ 5 h 6"/>
                    <a:gd name="T10" fmla="*/ 0 w 6"/>
                    <a:gd name="T11" fmla="*/ 1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6"/>
                    <a:gd name="T20" fmla="*/ 6 w 6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6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6" y="6"/>
                      </a:lnTo>
                      <a:lnTo>
                        <a:pt x="6" y="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81" name="Freeform 108"/>
                <p:cNvSpPr>
                  <a:spLocks/>
                </p:cNvSpPr>
                <p:nvPr/>
              </p:nvSpPr>
              <p:spPr bwMode="auto">
                <a:xfrm>
                  <a:off x="2496" y="2158"/>
                  <a:ext cx="10" cy="19"/>
                </a:xfrm>
                <a:custGeom>
                  <a:avLst/>
                  <a:gdLst>
                    <a:gd name="T0" fmla="*/ 5 w 10"/>
                    <a:gd name="T1" fmla="*/ 0 h 19"/>
                    <a:gd name="T2" fmla="*/ 7 w 10"/>
                    <a:gd name="T3" fmla="*/ 1 h 19"/>
                    <a:gd name="T4" fmla="*/ 9 w 10"/>
                    <a:gd name="T5" fmla="*/ 4 h 19"/>
                    <a:gd name="T6" fmla="*/ 10 w 10"/>
                    <a:gd name="T7" fmla="*/ 8 h 19"/>
                    <a:gd name="T8" fmla="*/ 10 w 10"/>
                    <a:gd name="T9" fmla="*/ 12 h 19"/>
                    <a:gd name="T10" fmla="*/ 10 w 10"/>
                    <a:gd name="T11" fmla="*/ 14 h 19"/>
                    <a:gd name="T12" fmla="*/ 9 w 10"/>
                    <a:gd name="T13" fmla="*/ 16 h 19"/>
                    <a:gd name="T14" fmla="*/ 7 w 10"/>
                    <a:gd name="T15" fmla="*/ 19 h 19"/>
                    <a:gd name="T16" fmla="*/ 1 w 10"/>
                    <a:gd name="T17" fmla="*/ 14 h 19"/>
                    <a:gd name="T18" fmla="*/ 1 w 10"/>
                    <a:gd name="T19" fmla="*/ 13 h 19"/>
                    <a:gd name="T20" fmla="*/ 2 w 10"/>
                    <a:gd name="T21" fmla="*/ 12 h 19"/>
                    <a:gd name="T22" fmla="*/ 2 w 10"/>
                    <a:gd name="T23" fmla="*/ 11 h 19"/>
                    <a:gd name="T24" fmla="*/ 2 w 10"/>
                    <a:gd name="T25" fmla="*/ 10 h 19"/>
                    <a:gd name="T26" fmla="*/ 1 w 10"/>
                    <a:gd name="T27" fmla="*/ 7 h 19"/>
                    <a:gd name="T28" fmla="*/ 1 w 10"/>
                    <a:gd name="T29" fmla="*/ 6 h 19"/>
                    <a:gd name="T30" fmla="*/ 0 w 10"/>
                    <a:gd name="T31" fmla="*/ 5 h 19"/>
                    <a:gd name="T32" fmla="*/ 5 w 10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9"/>
                    <a:gd name="T53" fmla="*/ 10 w 10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9">
                      <a:moveTo>
                        <a:pt x="5" y="0"/>
                      </a:moveTo>
                      <a:lnTo>
                        <a:pt x="7" y="1"/>
                      </a:lnTo>
                      <a:lnTo>
                        <a:pt x="9" y="4"/>
                      </a:lnTo>
                      <a:lnTo>
                        <a:pt x="10" y="8"/>
                      </a:lnTo>
                      <a:lnTo>
                        <a:pt x="10" y="12"/>
                      </a:lnTo>
                      <a:lnTo>
                        <a:pt x="10" y="14"/>
                      </a:lnTo>
                      <a:lnTo>
                        <a:pt x="9" y="16"/>
                      </a:lnTo>
                      <a:lnTo>
                        <a:pt x="7" y="19"/>
                      </a:lnTo>
                      <a:lnTo>
                        <a:pt x="1" y="14"/>
                      </a:lnTo>
                      <a:lnTo>
                        <a:pt x="1" y="13"/>
                      </a:lnTo>
                      <a:lnTo>
                        <a:pt x="2" y="12"/>
                      </a:lnTo>
                      <a:lnTo>
                        <a:pt x="2" y="11"/>
                      </a:lnTo>
                      <a:lnTo>
                        <a:pt x="2" y="10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82" name="Freeform 109"/>
                <p:cNvSpPr>
                  <a:spLocks/>
                </p:cNvSpPr>
                <p:nvPr/>
              </p:nvSpPr>
              <p:spPr bwMode="auto">
                <a:xfrm>
                  <a:off x="2496" y="2157"/>
                  <a:ext cx="5" cy="7"/>
                </a:xfrm>
                <a:custGeom>
                  <a:avLst/>
                  <a:gdLst>
                    <a:gd name="T0" fmla="*/ 5 w 5"/>
                    <a:gd name="T1" fmla="*/ 0 h 7"/>
                    <a:gd name="T2" fmla="*/ 5 w 5"/>
                    <a:gd name="T3" fmla="*/ 1 h 7"/>
                    <a:gd name="T4" fmla="*/ 0 w 5"/>
                    <a:gd name="T5" fmla="*/ 6 h 7"/>
                    <a:gd name="T6" fmla="*/ 0 w 5"/>
                    <a:gd name="T7" fmla="*/ 7 h 7"/>
                    <a:gd name="T8" fmla="*/ 5 w 5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7"/>
                    <a:gd name="T17" fmla="*/ 5 w 5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7">
                      <a:moveTo>
                        <a:pt x="5" y="0"/>
                      </a:moveTo>
                      <a:lnTo>
                        <a:pt x="5" y="1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83" name="Freeform 110"/>
                <p:cNvSpPr>
                  <a:spLocks/>
                </p:cNvSpPr>
                <p:nvPr/>
              </p:nvSpPr>
              <p:spPr bwMode="auto">
                <a:xfrm>
                  <a:off x="2485" y="2171"/>
                  <a:ext cx="18" cy="11"/>
                </a:xfrm>
                <a:custGeom>
                  <a:avLst/>
                  <a:gdLst>
                    <a:gd name="T0" fmla="*/ 18 w 18"/>
                    <a:gd name="T1" fmla="*/ 6 h 11"/>
                    <a:gd name="T2" fmla="*/ 15 w 18"/>
                    <a:gd name="T3" fmla="*/ 9 h 11"/>
                    <a:gd name="T4" fmla="*/ 12 w 18"/>
                    <a:gd name="T5" fmla="*/ 10 h 11"/>
                    <a:gd name="T6" fmla="*/ 9 w 18"/>
                    <a:gd name="T7" fmla="*/ 11 h 11"/>
                    <a:gd name="T8" fmla="*/ 7 w 18"/>
                    <a:gd name="T9" fmla="*/ 11 h 11"/>
                    <a:gd name="T10" fmla="*/ 4 w 18"/>
                    <a:gd name="T11" fmla="*/ 10 h 11"/>
                    <a:gd name="T12" fmla="*/ 1 w 18"/>
                    <a:gd name="T13" fmla="*/ 9 h 11"/>
                    <a:gd name="T14" fmla="*/ 0 w 18"/>
                    <a:gd name="T15" fmla="*/ 8 h 11"/>
                    <a:gd name="T16" fmla="*/ 4 w 18"/>
                    <a:gd name="T17" fmla="*/ 1 h 11"/>
                    <a:gd name="T18" fmla="*/ 5 w 18"/>
                    <a:gd name="T19" fmla="*/ 2 h 11"/>
                    <a:gd name="T20" fmla="*/ 6 w 18"/>
                    <a:gd name="T21" fmla="*/ 3 h 11"/>
                    <a:gd name="T22" fmla="*/ 8 w 18"/>
                    <a:gd name="T23" fmla="*/ 3 h 11"/>
                    <a:gd name="T24" fmla="*/ 8 w 18"/>
                    <a:gd name="T25" fmla="*/ 3 h 11"/>
                    <a:gd name="T26" fmla="*/ 9 w 18"/>
                    <a:gd name="T27" fmla="*/ 3 h 11"/>
                    <a:gd name="T28" fmla="*/ 10 w 18"/>
                    <a:gd name="T29" fmla="*/ 2 h 11"/>
                    <a:gd name="T30" fmla="*/ 12 w 18"/>
                    <a:gd name="T31" fmla="*/ 0 h 11"/>
                    <a:gd name="T32" fmla="*/ 18 w 18"/>
                    <a:gd name="T33" fmla="*/ 6 h 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1"/>
                    <a:gd name="T53" fmla="*/ 18 w 18"/>
                    <a:gd name="T54" fmla="*/ 11 h 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1">
                      <a:moveTo>
                        <a:pt x="18" y="6"/>
                      </a:moveTo>
                      <a:lnTo>
                        <a:pt x="15" y="9"/>
                      </a:lnTo>
                      <a:lnTo>
                        <a:pt x="12" y="10"/>
                      </a:lnTo>
                      <a:lnTo>
                        <a:pt x="9" y="11"/>
                      </a:lnTo>
                      <a:lnTo>
                        <a:pt x="7" y="11"/>
                      </a:lnTo>
                      <a:lnTo>
                        <a:pt x="4" y="10"/>
                      </a:lnTo>
                      <a:lnTo>
                        <a:pt x="1" y="9"/>
                      </a:lnTo>
                      <a:lnTo>
                        <a:pt x="0" y="8"/>
                      </a:lnTo>
                      <a:lnTo>
                        <a:pt x="4" y="1"/>
                      </a:lnTo>
                      <a:lnTo>
                        <a:pt x="5" y="2"/>
                      </a:lnTo>
                      <a:lnTo>
                        <a:pt x="6" y="3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0" y="2"/>
                      </a:lnTo>
                      <a:lnTo>
                        <a:pt x="12" y="0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84" name="Freeform 111"/>
                <p:cNvSpPr>
                  <a:spLocks/>
                </p:cNvSpPr>
                <p:nvPr/>
              </p:nvSpPr>
              <p:spPr bwMode="auto">
                <a:xfrm>
                  <a:off x="2497" y="2171"/>
                  <a:ext cx="6" cy="6"/>
                </a:xfrm>
                <a:custGeom>
                  <a:avLst/>
                  <a:gdLst>
                    <a:gd name="T0" fmla="*/ 6 w 6"/>
                    <a:gd name="T1" fmla="*/ 6 h 6"/>
                    <a:gd name="T2" fmla="*/ 0 w 6"/>
                    <a:gd name="T3" fmla="*/ 0 h 6"/>
                    <a:gd name="T4" fmla="*/ 0 w 6"/>
                    <a:gd name="T5" fmla="*/ 1 h 6"/>
                    <a:gd name="T6" fmla="*/ 6 w 6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6" y="6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85" name="Freeform 112"/>
                <p:cNvSpPr>
                  <a:spLocks/>
                </p:cNvSpPr>
                <p:nvPr/>
              </p:nvSpPr>
              <p:spPr bwMode="auto">
                <a:xfrm>
                  <a:off x="2484" y="2172"/>
                  <a:ext cx="6" cy="7"/>
                </a:xfrm>
                <a:custGeom>
                  <a:avLst/>
                  <a:gdLst>
                    <a:gd name="T0" fmla="*/ 1 w 6"/>
                    <a:gd name="T1" fmla="*/ 7 h 7"/>
                    <a:gd name="T2" fmla="*/ 0 w 6"/>
                    <a:gd name="T3" fmla="*/ 6 h 7"/>
                    <a:gd name="T4" fmla="*/ 6 w 6"/>
                    <a:gd name="T5" fmla="*/ 1 h 7"/>
                    <a:gd name="T6" fmla="*/ 5 w 6"/>
                    <a:gd name="T7" fmla="*/ 0 h 7"/>
                    <a:gd name="T8" fmla="*/ 1 w 6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1" y="7"/>
                      </a:moveTo>
                      <a:lnTo>
                        <a:pt x="0" y="6"/>
                      </a:lnTo>
                      <a:lnTo>
                        <a:pt x="6" y="1"/>
                      </a:lnTo>
                      <a:lnTo>
                        <a:pt x="5" y="0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86" name="Freeform 113"/>
                <p:cNvSpPr>
                  <a:spLocks/>
                </p:cNvSpPr>
                <p:nvPr/>
              </p:nvSpPr>
              <p:spPr bwMode="auto">
                <a:xfrm>
                  <a:off x="2298" y="2029"/>
                  <a:ext cx="19" cy="19"/>
                </a:xfrm>
                <a:custGeom>
                  <a:avLst/>
                  <a:gdLst>
                    <a:gd name="T0" fmla="*/ 4 w 19"/>
                    <a:gd name="T1" fmla="*/ 17 h 19"/>
                    <a:gd name="T2" fmla="*/ 3 w 19"/>
                    <a:gd name="T3" fmla="*/ 16 h 19"/>
                    <a:gd name="T4" fmla="*/ 2 w 19"/>
                    <a:gd name="T5" fmla="*/ 14 h 19"/>
                    <a:gd name="T6" fmla="*/ 1 w 19"/>
                    <a:gd name="T7" fmla="*/ 11 h 19"/>
                    <a:gd name="T8" fmla="*/ 0 w 19"/>
                    <a:gd name="T9" fmla="*/ 9 h 19"/>
                    <a:gd name="T10" fmla="*/ 1 w 19"/>
                    <a:gd name="T11" fmla="*/ 7 h 19"/>
                    <a:gd name="T12" fmla="*/ 1 w 19"/>
                    <a:gd name="T13" fmla="*/ 5 h 19"/>
                    <a:gd name="T14" fmla="*/ 2 w 19"/>
                    <a:gd name="T15" fmla="*/ 3 h 19"/>
                    <a:gd name="T16" fmla="*/ 5 w 19"/>
                    <a:gd name="T17" fmla="*/ 1 h 19"/>
                    <a:gd name="T18" fmla="*/ 7 w 19"/>
                    <a:gd name="T19" fmla="*/ 0 h 19"/>
                    <a:gd name="T20" fmla="*/ 9 w 19"/>
                    <a:gd name="T21" fmla="*/ 0 h 19"/>
                    <a:gd name="T22" fmla="*/ 11 w 19"/>
                    <a:gd name="T23" fmla="*/ 0 h 19"/>
                    <a:gd name="T24" fmla="*/ 12 w 19"/>
                    <a:gd name="T25" fmla="*/ 0 h 19"/>
                    <a:gd name="T26" fmla="*/ 14 w 19"/>
                    <a:gd name="T27" fmla="*/ 1 h 19"/>
                    <a:gd name="T28" fmla="*/ 16 w 19"/>
                    <a:gd name="T29" fmla="*/ 2 h 19"/>
                    <a:gd name="T30" fmla="*/ 17 w 19"/>
                    <a:gd name="T31" fmla="*/ 4 h 19"/>
                    <a:gd name="T32" fmla="*/ 18 w 19"/>
                    <a:gd name="T33" fmla="*/ 5 h 19"/>
                    <a:gd name="T34" fmla="*/ 19 w 19"/>
                    <a:gd name="T35" fmla="*/ 9 h 19"/>
                    <a:gd name="T36" fmla="*/ 19 w 19"/>
                    <a:gd name="T37" fmla="*/ 11 h 19"/>
                    <a:gd name="T38" fmla="*/ 19 w 19"/>
                    <a:gd name="T39" fmla="*/ 13 h 19"/>
                    <a:gd name="T40" fmla="*/ 19 w 19"/>
                    <a:gd name="T41" fmla="*/ 14 h 19"/>
                    <a:gd name="T42" fmla="*/ 18 w 19"/>
                    <a:gd name="T43" fmla="*/ 16 h 19"/>
                    <a:gd name="T44" fmla="*/ 15 w 19"/>
                    <a:gd name="T45" fmla="*/ 18 h 19"/>
                    <a:gd name="T46" fmla="*/ 13 w 19"/>
                    <a:gd name="T47" fmla="*/ 19 h 19"/>
                    <a:gd name="T48" fmla="*/ 11 w 19"/>
                    <a:gd name="T49" fmla="*/ 19 h 19"/>
                    <a:gd name="T50" fmla="*/ 9 w 19"/>
                    <a:gd name="T51" fmla="*/ 19 h 19"/>
                    <a:gd name="T52" fmla="*/ 8 w 19"/>
                    <a:gd name="T53" fmla="*/ 19 h 19"/>
                    <a:gd name="T54" fmla="*/ 6 w 19"/>
                    <a:gd name="T55" fmla="*/ 18 h 19"/>
                    <a:gd name="T56" fmla="*/ 4 w 19"/>
                    <a:gd name="T57" fmla="*/ 17 h 1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9"/>
                    <a:gd name="T88" fmla="*/ 0 h 19"/>
                    <a:gd name="T89" fmla="*/ 19 w 19"/>
                    <a:gd name="T90" fmla="*/ 19 h 1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9" h="19">
                      <a:moveTo>
                        <a:pt x="4" y="17"/>
                      </a:moveTo>
                      <a:lnTo>
                        <a:pt x="3" y="16"/>
                      </a:lnTo>
                      <a:lnTo>
                        <a:pt x="2" y="14"/>
                      </a:lnTo>
                      <a:lnTo>
                        <a:pt x="1" y="11"/>
                      </a:lnTo>
                      <a:lnTo>
                        <a:pt x="0" y="9"/>
                      </a:lnTo>
                      <a:lnTo>
                        <a:pt x="1" y="7"/>
                      </a:lnTo>
                      <a:lnTo>
                        <a:pt x="1" y="5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4" y="1"/>
                      </a:lnTo>
                      <a:lnTo>
                        <a:pt x="16" y="2"/>
                      </a:lnTo>
                      <a:lnTo>
                        <a:pt x="17" y="4"/>
                      </a:lnTo>
                      <a:lnTo>
                        <a:pt x="18" y="5"/>
                      </a:lnTo>
                      <a:lnTo>
                        <a:pt x="19" y="9"/>
                      </a:lnTo>
                      <a:lnTo>
                        <a:pt x="19" y="11"/>
                      </a:lnTo>
                      <a:lnTo>
                        <a:pt x="19" y="13"/>
                      </a:lnTo>
                      <a:lnTo>
                        <a:pt x="19" y="14"/>
                      </a:lnTo>
                      <a:lnTo>
                        <a:pt x="18" y="16"/>
                      </a:lnTo>
                      <a:lnTo>
                        <a:pt x="15" y="18"/>
                      </a:lnTo>
                      <a:lnTo>
                        <a:pt x="13" y="19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19"/>
                      </a:lnTo>
                      <a:lnTo>
                        <a:pt x="6" y="18"/>
                      </a:lnTo>
                      <a:lnTo>
                        <a:pt x="4" y="1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87" name="Freeform 114"/>
                <p:cNvSpPr>
                  <a:spLocks/>
                </p:cNvSpPr>
                <p:nvPr/>
              </p:nvSpPr>
              <p:spPr bwMode="auto">
                <a:xfrm>
                  <a:off x="2294" y="2030"/>
                  <a:ext cx="11" cy="19"/>
                </a:xfrm>
                <a:custGeom>
                  <a:avLst/>
                  <a:gdLst>
                    <a:gd name="T0" fmla="*/ 5 w 11"/>
                    <a:gd name="T1" fmla="*/ 19 h 19"/>
                    <a:gd name="T2" fmla="*/ 4 w 11"/>
                    <a:gd name="T3" fmla="*/ 17 h 19"/>
                    <a:gd name="T4" fmla="*/ 2 w 11"/>
                    <a:gd name="T5" fmla="*/ 15 h 19"/>
                    <a:gd name="T6" fmla="*/ 1 w 11"/>
                    <a:gd name="T7" fmla="*/ 11 h 19"/>
                    <a:gd name="T8" fmla="*/ 0 w 11"/>
                    <a:gd name="T9" fmla="*/ 7 h 19"/>
                    <a:gd name="T10" fmla="*/ 1 w 11"/>
                    <a:gd name="T11" fmla="*/ 5 h 19"/>
                    <a:gd name="T12" fmla="*/ 2 w 11"/>
                    <a:gd name="T13" fmla="*/ 2 h 19"/>
                    <a:gd name="T14" fmla="*/ 3 w 11"/>
                    <a:gd name="T15" fmla="*/ 0 h 19"/>
                    <a:gd name="T16" fmla="*/ 10 w 11"/>
                    <a:gd name="T17" fmla="*/ 5 h 19"/>
                    <a:gd name="T18" fmla="*/ 9 w 11"/>
                    <a:gd name="T19" fmla="*/ 6 h 19"/>
                    <a:gd name="T20" fmla="*/ 9 w 11"/>
                    <a:gd name="T21" fmla="*/ 7 h 19"/>
                    <a:gd name="T22" fmla="*/ 8 w 11"/>
                    <a:gd name="T23" fmla="*/ 8 h 19"/>
                    <a:gd name="T24" fmla="*/ 8 w 11"/>
                    <a:gd name="T25" fmla="*/ 9 h 19"/>
                    <a:gd name="T26" fmla="*/ 9 w 11"/>
                    <a:gd name="T27" fmla="*/ 12 h 19"/>
                    <a:gd name="T28" fmla="*/ 10 w 11"/>
                    <a:gd name="T29" fmla="*/ 12 h 19"/>
                    <a:gd name="T30" fmla="*/ 11 w 11"/>
                    <a:gd name="T31" fmla="*/ 13 h 19"/>
                    <a:gd name="T32" fmla="*/ 5 w 11"/>
                    <a:gd name="T33" fmla="*/ 19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"/>
                    <a:gd name="T52" fmla="*/ 0 h 19"/>
                    <a:gd name="T53" fmla="*/ 11 w 11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" h="19">
                      <a:moveTo>
                        <a:pt x="5" y="19"/>
                      </a:moveTo>
                      <a:lnTo>
                        <a:pt x="4" y="17"/>
                      </a:lnTo>
                      <a:lnTo>
                        <a:pt x="2" y="15"/>
                      </a:lnTo>
                      <a:lnTo>
                        <a:pt x="1" y="11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10" y="5"/>
                      </a:lnTo>
                      <a:lnTo>
                        <a:pt x="9" y="6"/>
                      </a:lnTo>
                      <a:lnTo>
                        <a:pt x="9" y="7"/>
                      </a:lnTo>
                      <a:lnTo>
                        <a:pt x="8" y="8"/>
                      </a:lnTo>
                      <a:lnTo>
                        <a:pt x="8" y="9"/>
                      </a:lnTo>
                      <a:lnTo>
                        <a:pt x="9" y="12"/>
                      </a:lnTo>
                      <a:lnTo>
                        <a:pt x="10" y="12"/>
                      </a:lnTo>
                      <a:lnTo>
                        <a:pt x="11" y="13"/>
                      </a:lnTo>
                      <a:lnTo>
                        <a:pt x="5" y="19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88" name="Freeform 115"/>
                <p:cNvSpPr>
                  <a:spLocks/>
                </p:cNvSpPr>
                <p:nvPr/>
              </p:nvSpPr>
              <p:spPr bwMode="auto">
                <a:xfrm>
                  <a:off x="2298" y="2025"/>
                  <a:ext cx="18" cy="11"/>
                </a:xfrm>
                <a:custGeom>
                  <a:avLst/>
                  <a:gdLst>
                    <a:gd name="T0" fmla="*/ 0 w 18"/>
                    <a:gd name="T1" fmla="*/ 4 h 11"/>
                    <a:gd name="T2" fmla="*/ 3 w 18"/>
                    <a:gd name="T3" fmla="*/ 2 h 11"/>
                    <a:gd name="T4" fmla="*/ 6 w 18"/>
                    <a:gd name="T5" fmla="*/ 1 h 11"/>
                    <a:gd name="T6" fmla="*/ 9 w 18"/>
                    <a:gd name="T7" fmla="*/ 0 h 11"/>
                    <a:gd name="T8" fmla="*/ 11 w 18"/>
                    <a:gd name="T9" fmla="*/ 0 h 11"/>
                    <a:gd name="T10" fmla="*/ 13 w 18"/>
                    <a:gd name="T11" fmla="*/ 1 h 11"/>
                    <a:gd name="T12" fmla="*/ 16 w 18"/>
                    <a:gd name="T13" fmla="*/ 2 h 11"/>
                    <a:gd name="T14" fmla="*/ 18 w 18"/>
                    <a:gd name="T15" fmla="*/ 3 h 11"/>
                    <a:gd name="T16" fmla="*/ 13 w 18"/>
                    <a:gd name="T17" fmla="*/ 10 h 11"/>
                    <a:gd name="T18" fmla="*/ 12 w 18"/>
                    <a:gd name="T19" fmla="*/ 9 h 11"/>
                    <a:gd name="T20" fmla="*/ 11 w 18"/>
                    <a:gd name="T21" fmla="*/ 8 h 11"/>
                    <a:gd name="T22" fmla="*/ 10 w 18"/>
                    <a:gd name="T23" fmla="*/ 8 h 11"/>
                    <a:gd name="T24" fmla="*/ 9 w 18"/>
                    <a:gd name="T25" fmla="*/ 8 h 11"/>
                    <a:gd name="T26" fmla="*/ 8 w 18"/>
                    <a:gd name="T27" fmla="*/ 8 h 11"/>
                    <a:gd name="T28" fmla="*/ 7 w 18"/>
                    <a:gd name="T29" fmla="*/ 9 h 11"/>
                    <a:gd name="T30" fmla="*/ 5 w 18"/>
                    <a:gd name="T31" fmla="*/ 11 h 11"/>
                    <a:gd name="T32" fmla="*/ 0 w 18"/>
                    <a:gd name="T33" fmla="*/ 4 h 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1"/>
                    <a:gd name="T53" fmla="*/ 18 w 18"/>
                    <a:gd name="T54" fmla="*/ 11 h 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1">
                      <a:moveTo>
                        <a:pt x="0" y="4"/>
                      </a:move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1"/>
                      </a:lnTo>
                      <a:lnTo>
                        <a:pt x="16" y="2"/>
                      </a:lnTo>
                      <a:lnTo>
                        <a:pt x="18" y="3"/>
                      </a:lnTo>
                      <a:lnTo>
                        <a:pt x="13" y="10"/>
                      </a:lnTo>
                      <a:lnTo>
                        <a:pt x="12" y="9"/>
                      </a:lnTo>
                      <a:lnTo>
                        <a:pt x="11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7" y="9"/>
                      </a:lnTo>
                      <a:lnTo>
                        <a:pt x="5" y="11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89" name="Freeform 116"/>
                <p:cNvSpPr>
                  <a:spLocks/>
                </p:cNvSpPr>
                <p:nvPr/>
              </p:nvSpPr>
              <p:spPr bwMode="auto">
                <a:xfrm>
                  <a:off x="2297" y="2029"/>
                  <a:ext cx="7" cy="7"/>
                </a:xfrm>
                <a:custGeom>
                  <a:avLst/>
                  <a:gdLst>
                    <a:gd name="T0" fmla="*/ 0 w 7"/>
                    <a:gd name="T1" fmla="*/ 1 h 7"/>
                    <a:gd name="T2" fmla="*/ 1 w 7"/>
                    <a:gd name="T3" fmla="*/ 0 h 7"/>
                    <a:gd name="T4" fmla="*/ 6 w 7"/>
                    <a:gd name="T5" fmla="*/ 7 h 7"/>
                    <a:gd name="T6" fmla="*/ 7 w 7"/>
                    <a:gd name="T7" fmla="*/ 6 h 7"/>
                    <a:gd name="T8" fmla="*/ 0 w 7"/>
                    <a:gd name="T9" fmla="*/ 1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6" y="7"/>
                      </a:lnTo>
                      <a:lnTo>
                        <a:pt x="7" y="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90" name="Freeform 117"/>
                <p:cNvSpPr>
                  <a:spLocks/>
                </p:cNvSpPr>
                <p:nvPr/>
              </p:nvSpPr>
              <p:spPr bwMode="auto">
                <a:xfrm>
                  <a:off x="2311" y="2029"/>
                  <a:ext cx="10" cy="18"/>
                </a:xfrm>
                <a:custGeom>
                  <a:avLst/>
                  <a:gdLst>
                    <a:gd name="T0" fmla="*/ 6 w 10"/>
                    <a:gd name="T1" fmla="*/ 0 h 18"/>
                    <a:gd name="T2" fmla="*/ 7 w 10"/>
                    <a:gd name="T3" fmla="*/ 1 h 18"/>
                    <a:gd name="T4" fmla="*/ 9 w 10"/>
                    <a:gd name="T5" fmla="*/ 4 h 18"/>
                    <a:gd name="T6" fmla="*/ 10 w 10"/>
                    <a:gd name="T7" fmla="*/ 8 h 18"/>
                    <a:gd name="T8" fmla="*/ 10 w 10"/>
                    <a:gd name="T9" fmla="*/ 11 h 18"/>
                    <a:gd name="T10" fmla="*/ 10 w 10"/>
                    <a:gd name="T11" fmla="*/ 14 h 18"/>
                    <a:gd name="T12" fmla="*/ 9 w 10"/>
                    <a:gd name="T13" fmla="*/ 16 h 18"/>
                    <a:gd name="T14" fmla="*/ 8 w 10"/>
                    <a:gd name="T15" fmla="*/ 18 h 18"/>
                    <a:gd name="T16" fmla="*/ 1 w 10"/>
                    <a:gd name="T17" fmla="*/ 14 h 18"/>
                    <a:gd name="T18" fmla="*/ 2 w 10"/>
                    <a:gd name="T19" fmla="*/ 13 h 18"/>
                    <a:gd name="T20" fmla="*/ 2 w 10"/>
                    <a:gd name="T21" fmla="*/ 12 h 18"/>
                    <a:gd name="T22" fmla="*/ 2 w 10"/>
                    <a:gd name="T23" fmla="*/ 11 h 18"/>
                    <a:gd name="T24" fmla="*/ 2 w 10"/>
                    <a:gd name="T25" fmla="*/ 10 h 18"/>
                    <a:gd name="T26" fmla="*/ 2 w 10"/>
                    <a:gd name="T27" fmla="*/ 7 h 18"/>
                    <a:gd name="T28" fmla="*/ 1 w 10"/>
                    <a:gd name="T29" fmla="*/ 6 h 18"/>
                    <a:gd name="T30" fmla="*/ 0 w 10"/>
                    <a:gd name="T31" fmla="*/ 5 h 18"/>
                    <a:gd name="T32" fmla="*/ 6 w 10"/>
                    <a:gd name="T33" fmla="*/ 0 h 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8"/>
                    <a:gd name="T53" fmla="*/ 10 w 10"/>
                    <a:gd name="T54" fmla="*/ 18 h 1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8">
                      <a:moveTo>
                        <a:pt x="6" y="0"/>
                      </a:moveTo>
                      <a:lnTo>
                        <a:pt x="7" y="1"/>
                      </a:lnTo>
                      <a:lnTo>
                        <a:pt x="9" y="4"/>
                      </a:lnTo>
                      <a:lnTo>
                        <a:pt x="10" y="8"/>
                      </a:lnTo>
                      <a:lnTo>
                        <a:pt x="10" y="11"/>
                      </a:lnTo>
                      <a:lnTo>
                        <a:pt x="10" y="14"/>
                      </a:lnTo>
                      <a:lnTo>
                        <a:pt x="9" y="16"/>
                      </a:lnTo>
                      <a:lnTo>
                        <a:pt x="8" y="18"/>
                      </a:lnTo>
                      <a:lnTo>
                        <a:pt x="1" y="14"/>
                      </a:lnTo>
                      <a:lnTo>
                        <a:pt x="2" y="13"/>
                      </a:lnTo>
                      <a:lnTo>
                        <a:pt x="2" y="12"/>
                      </a:lnTo>
                      <a:lnTo>
                        <a:pt x="2" y="11"/>
                      </a:lnTo>
                      <a:lnTo>
                        <a:pt x="2" y="10"/>
                      </a:lnTo>
                      <a:lnTo>
                        <a:pt x="2" y="7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91" name="Freeform 118"/>
                <p:cNvSpPr>
                  <a:spLocks/>
                </p:cNvSpPr>
                <p:nvPr/>
              </p:nvSpPr>
              <p:spPr bwMode="auto">
                <a:xfrm>
                  <a:off x="2311" y="2028"/>
                  <a:ext cx="6" cy="7"/>
                </a:xfrm>
                <a:custGeom>
                  <a:avLst/>
                  <a:gdLst>
                    <a:gd name="T0" fmla="*/ 5 w 6"/>
                    <a:gd name="T1" fmla="*/ 0 h 7"/>
                    <a:gd name="T2" fmla="*/ 6 w 6"/>
                    <a:gd name="T3" fmla="*/ 1 h 7"/>
                    <a:gd name="T4" fmla="*/ 0 w 6"/>
                    <a:gd name="T5" fmla="*/ 6 h 7"/>
                    <a:gd name="T6" fmla="*/ 0 w 6"/>
                    <a:gd name="T7" fmla="*/ 7 h 7"/>
                    <a:gd name="T8" fmla="*/ 5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5" y="0"/>
                      </a:moveTo>
                      <a:lnTo>
                        <a:pt x="6" y="1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92" name="Freeform 119"/>
                <p:cNvSpPr>
                  <a:spLocks/>
                </p:cNvSpPr>
                <p:nvPr/>
              </p:nvSpPr>
              <p:spPr bwMode="auto">
                <a:xfrm>
                  <a:off x="2300" y="2042"/>
                  <a:ext cx="18" cy="10"/>
                </a:xfrm>
                <a:custGeom>
                  <a:avLst/>
                  <a:gdLst>
                    <a:gd name="T0" fmla="*/ 18 w 18"/>
                    <a:gd name="T1" fmla="*/ 6 h 10"/>
                    <a:gd name="T2" fmla="*/ 15 w 18"/>
                    <a:gd name="T3" fmla="*/ 9 h 10"/>
                    <a:gd name="T4" fmla="*/ 12 w 18"/>
                    <a:gd name="T5" fmla="*/ 10 h 10"/>
                    <a:gd name="T6" fmla="*/ 10 w 18"/>
                    <a:gd name="T7" fmla="*/ 10 h 10"/>
                    <a:gd name="T8" fmla="*/ 7 w 18"/>
                    <a:gd name="T9" fmla="*/ 10 h 10"/>
                    <a:gd name="T10" fmla="*/ 4 w 18"/>
                    <a:gd name="T11" fmla="*/ 10 h 10"/>
                    <a:gd name="T12" fmla="*/ 2 w 18"/>
                    <a:gd name="T13" fmla="*/ 9 h 10"/>
                    <a:gd name="T14" fmla="*/ 0 w 18"/>
                    <a:gd name="T15" fmla="*/ 7 h 10"/>
                    <a:gd name="T16" fmla="*/ 4 w 18"/>
                    <a:gd name="T17" fmla="*/ 1 h 10"/>
                    <a:gd name="T18" fmla="*/ 6 w 18"/>
                    <a:gd name="T19" fmla="*/ 2 h 10"/>
                    <a:gd name="T20" fmla="*/ 7 w 18"/>
                    <a:gd name="T21" fmla="*/ 2 h 10"/>
                    <a:gd name="T22" fmla="*/ 8 w 18"/>
                    <a:gd name="T23" fmla="*/ 3 h 10"/>
                    <a:gd name="T24" fmla="*/ 9 w 18"/>
                    <a:gd name="T25" fmla="*/ 3 h 10"/>
                    <a:gd name="T26" fmla="*/ 10 w 18"/>
                    <a:gd name="T27" fmla="*/ 2 h 10"/>
                    <a:gd name="T28" fmla="*/ 10 w 18"/>
                    <a:gd name="T29" fmla="*/ 2 h 10"/>
                    <a:gd name="T30" fmla="*/ 13 w 18"/>
                    <a:gd name="T31" fmla="*/ 0 h 10"/>
                    <a:gd name="T32" fmla="*/ 18 w 18"/>
                    <a:gd name="T33" fmla="*/ 6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0"/>
                    <a:gd name="T53" fmla="*/ 18 w 18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0">
                      <a:moveTo>
                        <a:pt x="18" y="6"/>
                      </a:moveTo>
                      <a:lnTo>
                        <a:pt x="15" y="9"/>
                      </a:lnTo>
                      <a:lnTo>
                        <a:pt x="12" y="10"/>
                      </a:lnTo>
                      <a:lnTo>
                        <a:pt x="10" y="10"/>
                      </a:lnTo>
                      <a:lnTo>
                        <a:pt x="7" y="10"/>
                      </a:lnTo>
                      <a:lnTo>
                        <a:pt x="4" y="10"/>
                      </a:lnTo>
                      <a:lnTo>
                        <a:pt x="2" y="9"/>
                      </a:lnTo>
                      <a:lnTo>
                        <a:pt x="0" y="7"/>
                      </a:lnTo>
                      <a:lnTo>
                        <a:pt x="4" y="1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0" y="2"/>
                      </a:lnTo>
                      <a:lnTo>
                        <a:pt x="13" y="0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93" name="Freeform 120"/>
                <p:cNvSpPr>
                  <a:spLocks/>
                </p:cNvSpPr>
                <p:nvPr/>
              </p:nvSpPr>
              <p:spPr bwMode="auto">
                <a:xfrm>
                  <a:off x="2312" y="2042"/>
                  <a:ext cx="7" cy="6"/>
                </a:xfrm>
                <a:custGeom>
                  <a:avLst/>
                  <a:gdLst>
                    <a:gd name="T0" fmla="*/ 7 w 7"/>
                    <a:gd name="T1" fmla="*/ 5 h 6"/>
                    <a:gd name="T2" fmla="*/ 7 w 7"/>
                    <a:gd name="T3" fmla="*/ 6 h 6"/>
                    <a:gd name="T4" fmla="*/ 6 w 7"/>
                    <a:gd name="T5" fmla="*/ 6 h 6"/>
                    <a:gd name="T6" fmla="*/ 1 w 7"/>
                    <a:gd name="T7" fmla="*/ 0 h 6"/>
                    <a:gd name="T8" fmla="*/ 0 w 7"/>
                    <a:gd name="T9" fmla="*/ 1 h 6"/>
                    <a:gd name="T10" fmla="*/ 7 w 7"/>
                    <a:gd name="T11" fmla="*/ 5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6"/>
                    <a:gd name="T20" fmla="*/ 7 w 7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6">
                      <a:moveTo>
                        <a:pt x="7" y="5"/>
                      </a:moveTo>
                      <a:lnTo>
                        <a:pt x="7" y="6"/>
                      </a:lnTo>
                      <a:lnTo>
                        <a:pt x="6" y="6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94" name="Freeform 121"/>
                <p:cNvSpPr>
                  <a:spLocks/>
                </p:cNvSpPr>
                <p:nvPr/>
              </p:nvSpPr>
              <p:spPr bwMode="auto">
                <a:xfrm>
                  <a:off x="2299" y="2043"/>
                  <a:ext cx="6" cy="6"/>
                </a:xfrm>
                <a:custGeom>
                  <a:avLst/>
                  <a:gdLst>
                    <a:gd name="T0" fmla="*/ 1 w 6"/>
                    <a:gd name="T1" fmla="*/ 6 h 6"/>
                    <a:gd name="T2" fmla="*/ 0 w 6"/>
                    <a:gd name="T3" fmla="*/ 6 h 6"/>
                    <a:gd name="T4" fmla="*/ 6 w 6"/>
                    <a:gd name="T5" fmla="*/ 0 h 6"/>
                    <a:gd name="T6" fmla="*/ 5 w 6"/>
                    <a:gd name="T7" fmla="*/ 0 h 6"/>
                    <a:gd name="T8" fmla="*/ 1 w 6"/>
                    <a:gd name="T9" fmla="*/ 6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6"/>
                    <a:gd name="T17" fmla="*/ 6 w 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6">
                      <a:moveTo>
                        <a:pt x="1" y="6"/>
                      </a:move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596" name="Group 122"/>
            <p:cNvGrpSpPr>
              <a:grpSpLocks/>
            </p:cNvGrpSpPr>
            <p:nvPr/>
          </p:nvGrpSpPr>
          <p:grpSpPr bwMode="auto">
            <a:xfrm>
              <a:off x="1764" y="1349"/>
              <a:ext cx="2206" cy="636"/>
              <a:chOff x="1161" y="1120"/>
              <a:chExt cx="1703" cy="444"/>
            </a:xfrm>
          </p:grpSpPr>
          <p:sp>
            <p:nvSpPr>
              <p:cNvPr id="24598" name="Line 123"/>
              <p:cNvSpPr>
                <a:spLocks noChangeShapeType="1"/>
              </p:cNvSpPr>
              <p:nvPr/>
            </p:nvSpPr>
            <p:spPr bwMode="auto">
              <a:xfrm>
                <a:off x="2528" y="1329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599" name="Group 124"/>
              <p:cNvGrpSpPr>
                <a:grpSpLocks/>
              </p:cNvGrpSpPr>
              <p:nvPr/>
            </p:nvGrpSpPr>
            <p:grpSpPr bwMode="auto">
              <a:xfrm>
                <a:off x="1979" y="1120"/>
                <a:ext cx="470" cy="444"/>
                <a:chOff x="1483" y="1268"/>
                <a:chExt cx="470" cy="444"/>
              </a:xfrm>
            </p:grpSpPr>
            <p:sp>
              <p:nvSpPr>
                <p:cNvPr id="24604" name="Freeform 125"/>
                <p:cNvSpPr>
                  <a:spLocks/>
                </p:cNvSpPr>
                <p:nvPr/>
              </p:nvSpPr>
              <p:spPr bwMode="auto">
                <a:xfrm>
                  <a:off x="1487" y="1272"/>
                  <a:ext cx="462" cy="436"/>
                </a:xfrm>
                <a:custGeom>
                  <a:avLst/>
                  <a:gdLst>
                    <a:gd name="T0" fmla="*/ 493 w 450"/>
                    <a:gd name="T1" fmla="*/ 160 h 489"/>
                    <a:gd name="T2" fmla="*/ 495 w 450"/>
                    <a:gd name="T3" fmla="*/ 175 h 489"/>
                    <a:gd name="T4" fmla="*/ 513 w 450"/>
                    <a:gd name="T5" fmla="*/ 186 h 489"/>
                    <a:gd name="T6" fmla="*/ 488 w 450"/>
                    <a:gd name="T7" fmla="*/ 190 h 489"/>
                    <a:gd name="T8" fmla="*/ 461 w 450"/>
                    <a:gd name="T9" fmla="*/ 202 h 489"/>
                    <a:gd name="T10" fmla="*/ 439 w 450"/>
                    <a:gd name="T11" fmla="*/ 216 h 489"/>
                    <a:gd name="T12" fmla="*/ 438 w 450"/>
                    <a:gd name="T13" fmla="*/ 243 h 489"/>
                    <a:gd name="T14" fmla="*/ 423 w 450"/>
                    <a:gd name="T15" fmla="*/ 247 h 489"/>
                    <a:gd name="T16" fmla="*/ 410 w 450"/>
                    <a:gd name="T17" fmla="*/ 238 h 489"/>
                    <a:gd name="T18" fmla="*/ 387 w 450"/>
                    <a:gd name="T19" fmla="*/ 242 h 489"/>
                    <a:gd name="T20" fmla="*/ 350 w 450"/>
                    <a:gd name="T21" fmla="*/ 253 h 489"/>
                    <a:gd name="T22" fmla="*/ 329 w 450"/>
                    <a:gd name="T23" fmla="*/ 271 h 489"/>
                    <a:gd name="T24" fmla="*/ 312 w 450"/>
                    <a:gd name="T25" fmla="*/ 274 h 489"/>
                    <a:gd name="T26" fmla="*/ 298 w 450"/>
                    <a:gd name="T27" fmla="*/ 261 h 489"/>
                    <a:gd name="T28" fmla="*/ 260 w 450"/>
                    <a:gd name="T29" fmla="*/ 262 h 489"/>
                    <a:gd name="T30" fmla="*/ 199 w 450"/>
                    <a:gd name="T31" fmla="*/ 267 h 489"/>
                    <a:gd name="T32" fmla="*/ 184 w 450"/>
                    <a:gd name="T33" fmla="*/ 264 h 489"/>
                    <a:gd name="T34" fmla="*/ 167 w 450"/>
                    <a:gd name="T35" fmla="*/ 253 h 489"/>
                    <a:gd name="T36" fmla="*/ 119 w 450"/>
                    <a:gd name="T37" fmla="*/ 243 h 489"/>
                    <a:gd name="T38" fmla="*/ 91 w 450"/>
                    <a:gd name="T39" fmla="*/ 226 h 489"/>
                    <a:gd name="T40" fmla="*/ 71 w 450"/>
                    <a:gd name="T41" fmla="*/ 226 h 489"/>
                    <a:gd name="T42" fmla="*/ 46 w 450"/>
                    <a:gd name="T43" fmla="*/ 231 h 489"/>
                    <a:gd name="T44" fmla="*/ 52 w 450"/>
                    <a:gd name="T45" fmla="*/ 212 h 489"/>
                    <a:gd name="T46" fmla="*/ 40 w 450"/>
                    <a:gd name="T47" fmla="*/ 193 h 489"/>
                    <a:gd name="T48" fmla="*/ 15 w 450"/>
                    <a:gd name="T49" fmla="*/ 172 h 489"/>
                    <a:gd name="T50" fmla="*/ 9 w 450"/>
                    <a:gd name="T51" fmla="*/ 162 h 489"/>
                    <a:gd name="T52" fmla="*/ 15 w 450"/>
                    <a:gd name="T53" fmla="*/ 151 h 489"/>
                    <a:gd name="T54" fmla="*/ 14 w 450"/>
                    <a:gd name="T55" fmla="*/ 136 h 489"/>
                    <a:gd name="T56" fmla="*/ 16 w 450"/>
                    <a:gd name="T57" fmla="*/ 112 h 489"/>
                    <a:gd name="T58" fmla="*/ 2 w 450"/>
                    <a:gd name="T59" fmla="*/ 108 h 489"/>
                    <a:gd name="T60" fmla="*/ 29 w 450"/>
                    <a:gd name="T61" fmla="*/ 99 h 489"/>
                    <a:gd name="T62" fmla="*/ 37 w 450"/>
                    <a:gd name="T63" fmla="*/ 78 h 489"/>
                    <a:gd name="T64" fmla="*/ 53 w 450"/>
                    <a:gd name="T65" fmla="*/ 55 h 489"/>
                    <a:gd name="T66" fmla="*/ 44 w 450"/>
                    <a:gd name="T67" fmla="*/ 40 h 489"/>
                    <a:gd name="T68" fmla="*/ 55 w 450"/>
                    <a:gd name="T69" fmla="*/ 37 h 489"/>
                    <a:gd name="T70" fmla="*/ 85 w 450"/>
                    <a:gd name="T71" fmla="*/ 47 h 489"/>
                    <a:gd name="T72" fmla="*/ 115 w 450"/>
                    <a:gd name="T73" fmla="*/ 39 h 489"/>
                    <a:gd name="T74" fmla="*/ 137 w 450"/>
                    <a:gd name="T75" fmla="*/ 29 h 489"/>
                    <a:gd name="T76" fmla="*/ 127 w 450"/>
                    <a:gd name="T77" fmla="*/ 17 h 489"/>
                    <a:gd name="T78" fmla="*/ 133 w 450"/>
                    <a:gd name="T79" fmla="*/ 10 h 489"/>
                    <a:gd name="T80" fmla="*/ 160 w 450"/>
                    <a:gd name="T81" fmla="*/ 21 h 489"/>
                    <a:gd name="T82" fmla="*/ 199 w 450"/>
                    <a:gd name="T83" fmla="*/ 19 h 489"/>
                    <a:gd name="T84" fmla="*/ 217 w 450"/>
                    <a:gd name="T85" fmla="*/ 11 h 489"/>
                    <a:gd name="T86" fmla="*/ 238 w 450"/>
                    <a:gd name="T87" fmla="*/ 4 h 489"/>
                    <a:gd name="T88" fmla="*/ 246 w 450"/>
                    <a:gd name="T89" fmla="*/ 15 h 489"/>
                    <a:gd name="T90" fmla="*/ 277 w 450"/>
                    <a:gd name="T91" fmla="*/ 13 h 489"/>
                    <a:gd name="T92" fmla="*/ 318 w 450"/>
                    <a:gd name="T93" fmla="*/ 19 h 489"/>
                    <a:gd name="T94" fmla="*/ 371 w 450"/>
                    <a:gd name="T95" fmla="*/ 13 h 489"/>
                    <a:gd name="T96" fmla="*/ 383 w 450"/>
                    <a:gd name="T97" fmla="*/ 19 h 489"/>
                    <a:gd name="T98" fmla="*/ 371 w 450"/>
                    <a:gd name="T99" fmla="*/ 27 h 489"/>
                    <a:gd name="T100" fmla="*/ 393 w 450"/>
                    <a:gd name="T101" fmla="*/ 38 h 489"/>
                    <a:gd name="T102" fmla="*/ 405 w 450"/>
                    <a:gd name="T103" fmla="*/ 49 h 489"/>
                    <a:gd name="T104" fmla="*/ 436 w 450"/>
                    <a:gd name="T105" fmla="*/ 57 h 489"/>
                    <a:gd name="T106" fmla="*/ 463 w 450"/>
                    <a:gd name="T107" fmla="*/ 70 h 489"/>
                    <a:gd name="T108" fmla="*/ 491 w 450"/>
                    <a:gd name="T109" fmla="*/ 77 h 489"/>
                    <a:gd name="T110" fmla="*/ 478 w 450"/>
                    <a:gd name="T111" fmla="*/ 96 h 489"/>
                    <a:gd name="T112" fmla="*/ 491 w 450"/>
                    <a:gd name="T113" fmla="*/ 130 h 489"/>
                    <a:gd name="T114" fmla="*/ 512 w 450"/>
                    <a:gd name="T115" fmla="*/ 143 h 489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50"/>
                    <a:gd name="T175" fmla="*/ 0 h 489"/>
                    <a:gd name="T176" fmla="*/ 450 w 450"/>
                    <a:gd name="T177" fmla="*/ 489 h 489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50" h="489">
                      <a:moveTo>
                        <a:pt x="446" y="256"/>
                      </a:moveTo>
                      <a:lnTo>
                        <a:pt x="443" y="260"/>
                      </a:lnTo>
                      <a:lnTo>
                        <a:pt x="440" y="265"/>
                      </a:lnTo>
                      <a:lnTo>
                        <a:pt x="438" y="270"/>
                      </a:lnTo>
                      <a:lnTo>
                        <a:pt x="436" y="276"/>
                      </a:lnTo>
                      <a:lnTo>
                        <a:pt x="435" y="280"/>
                      </a:lnTo>
                      <a:lnTo>
                        <a:pt x="432" y="285"/>
                      </a:lnTo>
                      <a:lnTo>
                        <a:pt x="430" y="290"/>
                      </a:lnTo>
                      <a:lnTo>
                        <a:pt x="429" y="294"/>
                      </a:lnTo>
                      <a:lnTo>
                        <a:pt x="428" y="298"/>
                      </a:lnTo>
                      <a:lnTo>
                        <a:pt x="428" y="303"/>
                      </a:lnTo>
                      <a:lnTo>
                        <a:pt x="429" y="307"/>
                      </a:lnTo>
                      <a:lnTo>
                        <a:pt x="431" y="309"/>
                      </a:lnTo>
                      <a:lnTo>
                        <a:pt x="433" y="311"/>
                      </a:lnTo>
                      <a:lnTo>
                        <a:pt x="437" y="314"/>
                      </a:lnTo>
                      <a:lnTo>
                        <a:pt x="442" y="317"/>
                      </a:lnTo>
                      <a:lnTo>
                        <a:pt x="445" y="319"/>
                      </a:lnTo>
                      <a:lnTo>
                        <a:pt x="447" y="321"/>
                      </a:lnTo>
                      <a:lnTo>
                        <a:pt x="449" y="323"/>
                      </a:lnTo>
                      <a:lnTo>
                        <a:pt x="450" y="326"/>
                      </a:lnTo>
                      <a:lnTo>
                        <a:pt x="450" y="330"/>
                      </a:lnTo>
                      <a:lnTo>
                        <a:pt x="449" y="331"/>
                      </a:lnTo>
                      <a:lnTo>
                        <a:pt x="448" y="333"/>
                      </a:lnTo>
                      <a:lnTo>
                        <a:pt x="447" y="334"/>
                      </a:lnTo>
                      <a:lnTo>
                        <a:pt x="446" y="335"/>
                      </a:lnTo>
                      <a:lnTo>
                        <a:pt x="442" y="336"/>
                      </a:lnTo>
                      <a:lnTo>
                        <a:pt x="434" y="337"/>
                      </a:lnTo>
                      <a:lnTo>
                        <a:pt x="428" y="338"/>
                      </a:lnTo>
                      <a:lnTo>
                        <a:pt x="424" y="339"/>
                      </a:lnTo>
                      <a:lnTo>
                        <a:pt x="421" y="341"/>
                      </a:lnTo>
                      <a:lnTo>
                        <a:pt x="418" y="342"/>
                      </a:lnTo>
                      <a:lnTo>
                        <a:pt x="416" y="344"/>
                      </a:lnTo>
                      <a:lnTo>
                        <a:pt x="412" y="349"/>
                      </a:lnTo>
                      <a:lnTo>
                        <a:pt x="408" y="356"/>
                      </a:lnTo>
                      <a:lnTo>
                        <a:pt x="404" y="360"/>
                      </a:lnTo>
                      <a:lnTo>
                        <a:pt x="398" y="365"/>
                      </a:lnTo>
                      <a:lnTo>
                        <a:pt x="393" y="370"/>
                      </a:lnTo>
                      <a:lnTo>
                        <a:pt x="391" y="372"/>
                      </a:lnTo>
                      <a:lnTo>
                        <a:pt x="389" y="375"/>
                      </a:lnTo>
                      <a:lnTo>
                        <a:pt x="387" y="378"/>
                      </a:lnTo>
                      <a:lnTo>
                        <a:pt x="386" y="380"/>
                      </a:lnTo>
                      <a:lnTo>
                        <a:pt x="385" y="383"/>
                      </a:lnTo>
                      <a:lnTo>
                        <a:pt x="385" y="386"/>
                      </a:lnTo>
                      <a:lnTo>
                        <a:pt x="384" y="393"/>
                      </a:lnTo>
                      <a:lnTo>
                        <a:pt x="385" y="400"/>
                      </a:lnTo>
                      <a:lnTo>
                        <a:pt x="386" y="413"/>
                      </a:lnTo>
                      <a:lnTo>
                        <a:pt x="386" y="419"/>
                      </a:lnTo>
                      <a:lnTo>
                        <a:pt x="386" y="425"/>
                      </a:lnTo>
                      <a:lnTo>
                        <a:pt x="384" y="431"/>
                      </a:lnTo>
                      <a:lnTo>
                        <a:pt x="383" y="433"/>
                      </a:lnTo>
                      <a:lnTo>
                        <a:pt x="382" y="435"/>
                      </a:lnTo>
                      <a:lnTo>
                        <a:pt x="381" y="437"/>
                      </a:lnTo>
                      <a:lnTo>
                        <a:pt x="379" y="438"/>
                      </a:lnTo>
                      <a:lnTo>
                        <a:pt x="376" y="439"/>
                      </a:lnTo>
                      <a:lnTo>
                        <a:pt x="374" y="439"/>
                      </a:lnTo>
                      <a:lnTo>
                        <a:pt x="371" y="438"/>
                      </a:lnTo>
                      <a:lnTo>
                        <a:pt x="369" y="436"/>
                      </a:lnTo>
                      <a:lnTo>
                        <a:pt x="367" y="434"/>
                      </a:lnTo>
                      <a:lnTo>
                        <a:pt x="365" y="431"/>
                      </a:lnTo>
                      <a:lnTo>
                        <a:pt x="362" y="426"/>
                      </a:lnTo>
                      <a:lnTo>
                        <a:pt x="361" y="424"/>
                      </a:lnTo>
                      <a:lnTo>
                        <a:pt x="360" y="423"/>
                      </a:lnTo>
                      <a:lnTo>
                        <a:pt x="359" y="423"/>
                      </a:lnTo>
                      <a:lnTo>
                        <a:pt x="357" y="422"/>
                      </a:lnTo>
                      <a:lnTo>
                        <a:pt x="355" y="421"/>
                      </a:lnTo>
                      <a:lnTo>
                        <a:pt x="353" y="421"/>
                      </a:lnTo>
                      <a:lnTo>
                        <a:pt x="351" y="422"/>
                      </a:lnTo>
                      <a:lnTo>
                        <a:pt x="347" y="424"/>
                      </a:lnTo>
                      <a:lnTo>
                        <a:pt x="343" y="427"/>
                      </a:lnTo>
                      <a:lnTo>
                        <a:pt x="339" y="430"/>
                      </a:lnTo>
                      <a:lnTo>
                        <a:pt x="336" y="433"/>
                      </a:lnTo>
                      <a:lnTo>
                        <a:pt x="330" y="439"/>
                      </a:lnTo>
                      <a:lnTo>
                        <a:pt x="325" y="442"/>
                      </a:lnTo>
                      <a:lnTo>
                        <a:pt x="320" y="444"/>
                      </a:lnTo>
                      <a:lnTo>
                        <a:pt x="316" y="445"/>
                      </a:lnTo>
                      <a:lnTo>
                        <a:pt x="311" y="447"/>
                      </a:lnTo>
                      <a:lnTo>
                        <a:pt x="307" y="449"/>
                      </a:lnTo>
                      <a:lnTo>
                        <a:pt x="303" y="452"/>
                      </a:lnTo>
                      <a:lnTo>
                        <a:pt x="301" y="456"/>
                      </a:lnTo>
                      <a:lnTo>
                        <a:pt x="299" y="459"/>
                      </a:lnTo>
                      <a:lnTo>
                        <a:pt x="295" y="467"/>
                      </a:lnTo>
                      <a:lnTo>
                        <a:pt x="292" y="475"/>
                      </a:lnTo>
                      <a:lnTo>
                        <a:pt x="290" y="480"/>
                      </a:lnTo>
                      <a:lnTo>
                        <a:pt x="288" y="482"/>
                      </a:lnTo>
                      <a:lnTo>
                        <a:pt x="287" y="484"/>
                      </a:lnTo>
                      <a:lnTo>
                        <a:pt x="285" y="486"/>
                      </a:lnTo>
                      <a:lnTo>
                        <a:pt x="283" y="488"/>
                      </a:lnTo>
                      <a:lnTo>
                        <a:pt x="281" y="489"/>
                      </a:lnTo>
                      <a:lnTo>
                        <a:pt x="278" y="489"/>
                      </a:lnTo>
                      <a:lnTo>
                        <a:pt x="276" y="488"/>
                      </a:lnTo>
                      <a:lnTo>
                        <a:pt x="274" y="486"/>
                      </a:lnTo>
                      <a:lnTo>
                        <a:pt x="272" y="483"/>
                      </a:lnTo>
                      <a:lnTo>
                        <a:pt x="270" y="480"/>
                      </a:lnTo>
                      <a:lnTo>
                        <a:pt x="268" y="474"/>
                      </a:lnTo>
                      <a:lnTo>
                        <a:pt x="266" y="471"/>
                      </a:lnTo>
                      <a:lnTo>
                        <a:pt x="265" y="468"/>
                      </a:lnTo>
                      <a:lnTo>
                        <a:pt x="263" y="466"/>
                      </a:lnTo>
                      <a:lnTo>
                        <a:pt x="261" y="464"/>
                      </a:lnTo>
                      <a:lnTo>
                        <a:pt x="259" y="463"/>
                      </a:lnTo>
                      <a:lnTo>
                        <a:pt x="257" y="462"/>
                      </a:lnTo>
                      <a:lnTo>
                        <a:pt x="252" y="461"/>
                      </a:lnTo>
                      <a:lnTo>
                        <a:pt x="247" y="462"/>
                      </a:lnTo>
                      <a:lnTo>
                        <a:pt x="238" y="464"/>
                      </a:lnTo>
                      <a:lnTo>
                        <a:pt x="233" y="465"/>
                      </a:lnTo>
                      <a:lnTo>
                        <a:pt x="228" y="465"/>
                      </a:lnTo>
                      <a:lnTo>
                        <a:pt x="214" y="464"/>
                      </a:lnTo>
                      <a:lnTo>
                        <a:pt x="207" y="465"/>
                      </a:lnTo>
                      <a:lnTo>
                        <a:pt x="204" y="465"/>
                      </a:lnTo>
                      <a:lnTo>
                        <a:pt x="201" y="466"/>
                      </a:lnTo>
                      <a:lnTo>
                        <a:pt x="187" y="472"/>
                      </a:lnTo>
                      <a:lnTo>
                        <a:pt x="180" y="474"/>
                      </a:lnTo>
                      <a:lnTo>
                        <a:pt x="174" y="475"/>
                      </a:lnTo>
                      <a:lnTo>
                        <a:pt x="169" y="475"/>
                      </a:lnTo>
                      <a:lnTo>
                        <a:pt x="166" y="475"/>
                      </a:lnTo>
                      <a:lnTo>
                        <a:pt x="165" y="474"/>
                      </a:lnTo>
                      <a:lnTo>
                        <a:pt x="163" y="473"/>
                      </a:lnTo>
                      <a:lnTo>
                        <a:pt x="162" y="472"/>
                      </a:lnTo>
                      <a:lnTo>
                        <a:pt x="161" y="470"/>
                      </a:lnTo>
                      <a:lnTo>
                        <a:pt x="161" y="468"/>
                      </a:lnTo>
                      <a:lnTo>
                        <a:pt x="161" y="465"/>
                      </a:lnTo>
                      <a:lnTo>
                        <a:pt x="160" y="462"/>
                      </a:lnTo>
                      <a:lnTo>
                        <a:pt x="159" y="459"/>
                      </a:lnTo>
                      <a:lnTo>
                        <a:pt x="157" y="457"/>
                      </a:lnTo>
                      <a:lnTo>
                        <a:pt x="155" y="455"/>
                      </a:lnTo>
                      <a:lnTo>
                        <a:pt x="153" y="453"/>
                      </a:lnTo>
                      <a:lnTo>
                        <a:pt x="147" y="449"/>
                      </a:lnTo>
                      <a:lnTo>
                        <a:pt x="141" y="447"/>
                      </a:lnTo>
                      <a:lnTo>
                        <a:pt x="135" y="444"/>
                      </a:lnTo>
                      <a:lnTo>
                        <a:pt x="124" y="440"/>
                      </a:lnTo>
                      <a:lnTo>
                        <a:pt x="119" y="438"/>
                      </a:lnTo>
                      <a:lnTo>
                        <a:pt x="115" y="437"/>
                      </a:lnTo>
                      <a:lnTo>
                        <a:pt x="107" y="434"/>
                      </a:lnTo>
                      <a:lnTo>
                        <a:pt x="104" y="432"/>
                      </a:lnTo>
                      <a:lnTo>
                        <a:pt x="100" y="430"/>
                      </a:lnTo>
                      <a:lnTo>
                        <a:pt x="97" y="427"/>
                      </a:lnTo>
                      <a:lnTo>
                        <a:pt x="93" y="422"/>
                      </a:lnTo>
                      <a:lnTo>
                        <a:pt x="90" y="416"/>
                      </a:lnTo>
                      <a:lnTo>
                        <a:pt x="85" y="409"/>
                      </a:lnTo>
                      <a:lnTo>
                        <a:pt x="83" y="406"/>
                      </a:lnTo>
                      <a:lnTo>
                        <a:pt x="81" y="403"/>
                      </a:lnTo>
                      <a:lnTo>
                        <a:pt x="78" y="401"/>
                      </a:lnTo>
                      <a:lnTo>
                        <a:pt x="75" y="399"/>
                      </a:lnTo>
                      <a:lnTo>
                        <a:pt x="73" y="398"/>
                      </a:lnTo>
                      <a:lnTo>
                        <a:pt x="70" y="398"/>
                      </a:lnTo>
                      <a:lnTo>
                        <a:pt x="68" y="399"/>
                      </a:lnTo>
                      <a:lnTo>
                        <a:pt x="66" y="400"/>
                      </a:lnTo>
                      <a:lnTo>
                        <a:pt x="61" y="403"/>
                      </a:lnTo>
                      <a:lnTo>
                        <a:pt x="56" y="407"/>
                      </a:lnTo>
                      <a:lnTo>
                        <a:pt x="52" y="410"/>
                      </a:lnTo>
                      <a:lnTo>
                        <a:pt x="47" y="413"/>
                      </a:lnTo>
                      <a:lnTo>
                        <a:pt x="44" y="413"/>
                      </a:lnTo>
                      <a:lnTo>
                        <a:pt x="42" y="413"/>
                      </a:lnTo>
                      <a:lnTo>
                        <a:pt x="42" y="412"/>
                      </a:lnTo>
                      <a:lnTo>
                        <a:pt x="41" y="411"/>
                      </a:lnTo>
                      <a:lnTo>
                        <a:pt x="41" y="410"/>
                      </a:lnTo>
                      <a:lnTo>
                        <a:pt x="40" y="408"/>
                      </a:lnTo>
                      <a:lnTo>
                        <a:pt x="40" y="404"/>
                      </a:lnTo>
                      <a:lnTo>
                        <a:pt x="41" y="399"/>
                      </a:lnTo>
                      <a:lnTo>
                        <a:pt x="42" y="395"/>
                      </a:lnTo>
                      <a:lnTo>
                        <a:pt x="45" y="385"/>
                      </a:lnTo>
                      <a:lnTo>
                        <a:pt x="47" y="377"/>
                      </a:lnTo>
                      <a:lnTo>
                        <a:pt x="48" y="372"/>
                      </a:lnTo>
                      <a:lnTo>
                        <a:pt x="47" y="367"/>
                      </a:lnTo>
                      <a:lnTo>
                        <a:pt x="46" y="363"/>
                      </a:lnTo>
                      <a:lnTo>
                        <a:pt x="44" y="359"/>
                      </a:lnTo>
                      <a:lnTo>
                        <a:pt x="40" y="352"/>
                      </a:lnTo>
                      <a:lnTo>
                        <a:pt x="37" y="348"/>
                      </a:lnTo>
                      <a:lnTo>
                        <a:pt x="35" y="343"/>
                      </a:lnTo>
                      <a:lnTo>
                        <a:pt x="33" y="338"/>
                      </a:lnTo>
                      <a:lnTo>
                        <a:pt x="31" y="333"/>
                      </a:lnTo>
                      <a:lnTo>
                        <a:pt x="28" y="322"/>
                      </a:lnTo>
                      <a:lnTo>
                        <a:pt x="26" y="317"/>
                      </a:lnTo>
                      <a:lnTo>
                        <a:pt x="23" y="312"/>
                      </a:lnTo>
                      <a:lnTo>
                        <a:pt x="20" y="308"/>
                      </a:lnTo>
                      <a:lnTo>
                        <a:pt x="15" y="305"/>
                      </a:lnTo>
                      <a:lnTo>
                        <a:pt x="14" y="304"/>
                      </a:lnTo>
                      <a:lnTo>
                        <a:pt x="13" y="303"/>
                      </a:lnTo>
                      <a:lnTo>
                        <a:pt x="11" y="301"/>
                      </a:lnTo>
                      <a:lnTo>
                        <a:pt x="10" y="298"/>
                      </a:lnTo>
                      <a:lnTo>
                        <a:pt x="9" y="294"/>
                      </a:lnTo>
                      <a:lnTo>
                        <a:pt x="9" y="291"/>
                      </a:lnTo>
                      <a:lnTo>
                        <a:pt x="9" y="288"/>
                      </a:lnTo>
                      <a:lnTo>
                        <a:pt x="10" y="285"/>
                      </a:lnTo>
                      <a:lnTo>
                        <a:pt x="11" y="283"/>
                      </a:lnTo>
                      <a:lnTo>
                        <a:pt x="14" y="280"/>
                      </a:lnTo>
                      <a:lnTo>
                        <a:pt x="15" y="278"/>
                      </a:lnTo>
                      <a:lnTo>
                        <a:pt x="16" y="276"/>
                      </a:lnTo>
                      <a:lnTo>
                        <a:pt x="16" y="272"/>
                      </a:lnTo>
                      <a:lnTo>
                        <a:pt x="15" y="268"/>
                      </a:lnTo>
                      <a:lnTo>
                        <a:pt x="12" y="260"/>
                      </a:lnTo>
                      <a:lnTo>
                        <a:pt x="11" y="256"/>
                      </a:lnTo>
                      <a:lnTo>
                        <a:pt x="10" y="252"/>
                      </a:lnTo>
                      <a:lnTo>
                        <a:pt x="10" y="250"/>
                      </a:lnTo>
                      <a:lnTo>
                        <a:pt x="11" y="248"/>
                      </a:lnTo>
                      <a:lnTo>
                        <a:pt x="13" y="246"/>
                      </a:lnTo>
                      <a:lnTo>
                        <a:pt x="14" y="243"/>
                      </a:lnTo>
                      <a:lnTo>
                        <a:pt x="16" y="240"/>
                      </a:lnTo>
                      <a:lnTo>
                        <a:pt x="19" y="224"/>
                      </a:lnTo>
                      <a:lnTo>
                        <a:pt x="19" y="216"/>
                      </a:lnTo>
                      <a:lnTo>
                        <a:pt x="20" y="208"/>
                      </a:lnTo>
                      <a:lnTo>
                        <a:pt x="19" y="204"/>
                      </a:lnTo>
                      <a:lnTo>
                        <a:pt x="18" y="201"/>
                      </a:lnTo>
                      <a:lnTo>
                        <a:pt x="16" y="199"/>
                      </a:lnTo>
                      <a:lnTo>
                        <a:pt x="14" y="198"/>
                      </a:lnTo>
                      <a:lnTo>
                        <a:pt x="11" y="198"/>
                      </a:lnTo>
                      <a:lnTo>
                        <a:pt x="8" y="197"/>
                      </a:lnTo>
                      <a:lnTo>
                        <a:pt x="1" y="196"/>
                      </a:lnTo>
                      <a:lnTo>
                        <a:pt x="0" y="196"/>
                      </a:lnTo>
                      <a:lnTo>
                        <a:pt x="0" y="194"/>
                      </a:lnTo>
                      <a:lnTo>
                        <a:pt x="2" y="191"/>
                      </a:lnTo>
                      <a:lnTo>
                        <a:pt x="4" y="189"/>
                      </a:lnTo>
                      <a:lnTo>
                        <a:pt x="10" y="183"/>
                      </a:lnTo>
                      <a:lnTo>
                        <a:pt x="13" y="181"/>
                      </a:lnTo>
                      <a:lnTo>
                        <a:pt x="16" y="180"/>
                      </a:lnTo>
                      <a:lnTo>
                        <a:pt x="19" y="179"/>
                      </a:lnTo>
                      <a:lnTo>
                        <a:pt x="21" y="178"/>
                      </a:lnTo>
                      <a:lnTo>
                        <a:pt x="24" y="176"/>
                      </a:lnTo>
                      <a:lnTo>
                        <a:pt x="25" y="174"/>
                      </a:lnTo>
                      <a:lnTo>
                        <a:pt x="28" y="168"/>
                      </a:lnTo>
                      <a:lnTo>
                        <a:pt x="29" y="163"/>
                      </a:lnTo>
                      <a:lnTo>
                        <a:pt x="30" y="156"/>
                      </a:lnTo>
                      <a:lnTo>
                        <a:pt x="30" y="150"/>
                      </a:lnTo>
                      <a:lnTo>
                        <a:pt x="31" y="144"/>
                      </a:lnTo>
                      <a:lnTo>
                        <a:pt x="32" y="138"/>
                      </a:lnTo>
                      <a:lnTo>
                        <a:pt x="34" y="134"/>
                      </a:lnTo>
                      <a:lnTo>
                        <a:pt x="36" y="130"/>
                      </a:lnTo>
                      <a:lnTo>
                        <a:pt x="41" y="123"/>
                      </a:lnTo>
                      <a:lnTo>
                        <a:pt x="44" y="116"/>
                      </a:lnTo>
                      <a:lnTo>
                        <a:pt x="46" y="108"/>
                      </a:lnTo>
                      <a:lnTo>
                        <a:pt x="47" y="104"/>
                      </a:lnTo>
                      <a:lnTo>
                        <a:pt x="48" y="100"/>
                      </a:lnTo>
                      <a:lnTo>
                        <a:pt x="48" y="96"/>
                      </a:lnTo>
                      <a:lnTo>
                        <a:pt x="48" y="93"/>
                      </a:lnTo>
                      <a:lnTo>
                        <a:pt x="47" y="90"/>
                      </a:lnTo>
                      <a:lnTo>
                        <a:pt x="45" y="85"/>
                      </a:lnTo>
                      <a:lnTo>
                        <a:pt x="40" y="76"/>
                      </a:lnTo>
                      <a:lnTo>
                        <a:pt x="39" y="74"/>
                      </a:lnTo>
                      <a:lnTo>
                        <a:pt x="39" y="72"/>
                      </a:lnTo>
                      <a:lnTo>
                        <a:pt x="39" y="70"/>
                      </a:lnTo>
                      <a:lnTo>
                        <a:pt x="40" y="69"/>
                      </a:lnTo>
                      <a:lnTo>
                        <a:pt x="41" y="68"/>
                      </a:lnTo>
                      <a:lnTo>
                        <a:pt x="43" y="67"/>
                      </a:lnTo>
                      <a:lnTo>
                        <a:pt x="45" y="67"/>
                      </a:lnTo>
                      <a:lnTo>
                        <a:pt x="48" y="67"/>
                      </a:lnTo>
                      <a:lnTo>
                        <a:pt x="50" y="67"/>
                      </a:lnTo>
                      <a:lnTo>
                        <a:pt x="52" y="68"/>
                      </a:lnTo>
                      <a:lnTo>
                        <a:pt x="56" y="71"/>
                      </a:lnTo>
                      <a:lnTo>
                        <a:pt x="63" y="77"/>
                      </a:lnTo>
                      <a:lnTo>
                        <a:pt x="67" y="81"/>
                      </a:lnTo>
                      <a:lnTo>
                        <a:pt x="71" y="83"/>
                      </a:lnTo>
                      <a:lnTo>
                        <a:pt x="73" y="84"/>
                      </a:lnTo>
                      <a:lnTo>
                        <a:pt x="75" y="84"/>
                      </a:lnTo>
                      <a:lnTo>
                        <a:pt x="77" y="84"/>
                      </a:lnTo>
                      <a:lnTo>
                        <a:pt x="80" y="84"/>
                      </a:lnTo>
                      <a:lnTo>
                        <a:pt x="82" y="82"/>
                      </a:lnTo>
                      <a:lnTo>
                        <a:pt x="85" y="81"/>
                      </a:lnTo>
                      <a:lnTo>
                        <a:pt x="90" y="77"/>
                      </a:lnTo>
                      <a:lnTo>
                        <a:pt x="94" y="73"/>
                      </a:lnTo>
                      <a:lnTo>
                        <a:pt x="100" y="69"/>
                      </a:lnTo>
                      <a:lnTo>
                        <a:pt x="107" y="65"/>
                      </a:lnTo>
                      <a:lnTo>
                        <a:pt x="110" y="63"/>
                      </a:lnTo>
                      <a:lnTo>
                        <a:pt x="114" y="61"/>
                      </a:lnTo>
                      <a:lnTo>
                        <a:pt x="117" y="58"/>
                      </a:lnTo>
                      <a:lnTo>
                        <a:pt x="120" y="55"/>
                      </a:lnTo>
                      <a:lnTo>
                        <a:pt x="120" y="53"/>
                      </a:lnTo>
                      <a:lnTo>
                        <a:pt x="121" y="51"/>
                      </a:lnTo>
                      <a:lnTo>
                        <a:pt x="121" y="49"/>
                      </a:lnTo>
                      <a:lnTo>
                        <a:pt x="121" y="47"/>
                      </a:lnTo>
                      <a:lnTo>
                        <a:pt x="121" y="45"/>
                      </a:lnTo>
                      <a:lnTo>
                        <a:pt x="120" y="44"/>
                      </a:lnTo>
                      <a:lnTo>
                        <a:pt x="119" y="40"/>
                      </a:lnTo>
                      <a:lnTo>
                        <a:pt x="114" y="33"/>
                      </a:lnTo>
                      <a:lnTo>
                        <a:pt x="112" y="29"/>
                      </a:lnTo>
                      <a:lnTo>
                        <a:pt x="110" y="25"/>
                      </a:lnTo>
                      <a:lnTo>
                        <a:pt x="110" y="24"/>
                      </a:lnTo>
                      <a:lnTo>
                        <a:pt x="111" y="22"/>
                      </a:lnTo>
                      <a:lnTo>
                        <a:pt x="112" y="20"/>
                      </a:lnTo>
                      <a:lnTo>
                        <a:pt x="113" y="19"/>
                      </a:lnTo>
                      <a:lnTo>
                        <a:pt x="116" y="17"/>
                      </a:lnTo>
                      <a:lnTo>
                        <a:pt x="118" y="17"/>
                      </a:lnTo>
                      <a:lnTo>
                        <a:pt x="120" y="17"/>
                      </a:lnTo>
                      <a:lnTo>
                        <a:pt x="122" y="18"/>
                      </a:lnTo>
                      <a:lnTo>
                        <a:pt x="127" y="22"/>
                      </a:lnTo>
                      <a:lnTo>
                        <a:pt x="131" y="27"/>
                      </a:lnTo>
                      <a:lnTo>
                        <a:pt x="135" y="32"/>
                      </a:lnTo>
                      <a:lnTo>
                        <a:pt x="139" y="37"/>
                      </a:lnTo>
                      <a:lnTo>
                        <a:pt x="140" y="38"/>
                      </a:lnTo>
                      <a:lnTo>
                        <a:pt x="142" y="38"/>
                      </a:lnTo>
                      <a:lnTo>
                        <a:pt x="144" y="39"/>
                      </a:lnTo>
                      <a:lnTo>
                        <a:pt x="147" y="39"/>
                      </a:lnTo>
                      <a:lnTo>
                        <a:pt x="150" y="39"/>
                      </a:lnTo>
                      <a:lnTo>
                        <a:pt x="159" y="36"/>
                      </a:lnTo>
                      <a:lnTo>
                        <a:pt x="169" y="35"/>
                      </a:lnTo>
                      <a:lnTo>
                        <a:pt x="174" y="33"/>
                      </a:lnTo>
                      <a:lnTo>
                        <a:pt x="179" y="32"/>
                      </a:lnTo>
                      <a:lnTo>
                        <a:pt x="181" y="31"/>
                      </a:lnTo>
                      <a:lnTo>
                        <a:pt x="183" y="30"/>
                      </a:lnTo>
                      <a:lnTo>
                        <a:pt x="185" y="28"/>
                      </a:lnTo>
                      <a:lnTo>
                        <a:pt x="187" y="27"/>
                      </a:lnTo>
                      <a:lnTo>
                        <a:pt x="189" y="24"/>
                      </a:lnTo>
                      <a:lnTo>
                        <a:pt x="191" y="19"/>
                      </a:lnTo>
                      <a:lnTo>
                        <a:pt x="196" y="8"/>
                      </a:lnTo>
                      <a:lnTo>
                        <a:pt x="199" y="4"/>
                      </a:lnTo>
                      <a:lnTo>
                        <a:pt x="202" y="1"/>
                      </a:lnTo>
                      <a:lnTo>
                        <a:pt x="203" y="0"/>
                      </a:lnTo>
                      <a:lnTo>
                        <a:pt x="205" y="1"/>
                      </a:lnTo>
                      <a:lnTo>
                        <a:pt x="207" y="2"/>
                      </a:lnTo>
                      <a:lnTo>
                        <a:pt x="208" y="4"/>
                      </a:lnTo>
                      <a:lnTo>
                        <a:pt x="209" y="7"/>
                      </a:lnTo>
                      <a:lnTo>
                        <a:pt x="210" y="10"/>
                      </a:lnTo>
                      <a:lnTo>
                        <a:pt x="210" y="17"/>
                      </a:lnTo>
                      <a:lnTo>
                        <a:pt x="210" y="19"/>
                      </a:lnTo>
                      <a:lnTo>
                        <a:pt x="211" y="22"/>
                      </a:lnTo>
                      <a:lnTo>
                        <a:pt x="213" y="25"/>
                      </a:lnTo>
                      <a:lnTo>
                        <a:pt x="216" y="27"/>
                      </a:lnTo>
                      <a:lnTo>
                        <a:pt x="219" y="28"/>
                      </a:lnTo>
                      <a:lnTo>
                        <a:pt x="223" y="28"/>
                      </a:lnTo>
                      <a:lnTo>
                        <a:pt x="226" y="27"/>
                      </a:lnTo>
                      <a:lnTo>
                        <a:pt x="230" y="27"/>
                      </a:lnTo>
                      <a:lnTo>
                        <a:pt x="236" y="25"/>
                      </a:lnTo>
                      <a:lnTo>
                        <a:pt x="240" y="24"/>
                      </a:lnTo>
                      <a:lnTo>
                        <a:pt x="243" y="23"/>
                      </a:lnTo>
                      <a:lnTo>
                        <a:pt x="248" y="23"/>
                      </a:lnTo>
                      <a:lnTo>
                        <a:pt x="252" y="24"/>
                      </a:lnTo>
                      <a:lnTo>
                        <a:pt x="257" y="26"/>
                      </a:lnTo>
                      <a:lnTo>
                        <a:pt x="261" y="27"/>
                      </a:lnTo>
                      <a:lnTo>
                        <a:pt x="270" y="30"/>
                      </a:lnTo>
                      <a:lnTo>
                        <a:pt x="275" y="31"/>
                      </a:lnTo>
                      <a:lnTo>
                        <a:pt x="279" y="32"/>
                      </a:lnTo>
                      <a:lnTo>
                        <a:pt x="284" y="31"/>
                      </a:lnTo>
                      <a:lnTo>
                        <a:pt x="289" y="31"/>
                      </a:lnTo>
                      <a:lnTo>
                        <a:pt x="300" y="28"/>
                      </a:lnTo>
                      <a:lnTo>
                        <a:pt x="310" y="25"/>
                      </a:lnTo>
                      <a:lnTo>
                        <a:pt x="315" y="24"/>
                      </a:lnTo>
                      <a:lnTo>
                        <a:pt x="320" y="23"/>
                      </a:lnTo>
                      <a:lnTo>
                        <a:pt x="325" y="23"/>
                      </a:lnTo>
                      <a:lnTo>
                        <a:pt x="330" y="24"/>
                      </a:lnTo>
                      <a:lnTo>
                        <a:pt x="332" y="25"/>
                      </a:lnTo>
                      <a:lnTo>
                        <a:pt x="334" y="26"/>
                      </a:lnTo>
                      <a:lnTo>
                        <a:pt x="336" y="28"/>
                      </a:lnTo>
                      <a:lnTo>
                        <a:pt x="336" y="31"/>
                      </a:lnTo>
                      <a:lnTo>
                        <a:pt x="336" y="32"/>
                      </a:lnTo>
                      <a:lnTo>
                        <a:pt x="336" y="34"/>
                      </a:lnTo>
                      <a:lnTo>
                        <a:pt x="335" y="35"/>
                      </a:lnTo>
                      <a:lnTo>
                        <a:pt x="334" y="36"/>
                      </a:lnTo>
                      <a:lnTo>
                        <a:pt x="330" y="40"/>
                      </a:lnTo>
                      <a:lnTo>
                        <a:pt x="327" y="42"/>
                      </a:lnTo>
                      <a:lnTo>
                        <a:pt x="326" y="45"/>
                      </a:lnTo>
                      <a:lnTo>
                        <a:pt x="325" y="46"/>
                      </a:lnTo>
                      <a:lnTo>
                        <a:pt x="325" y="48"/>
                      </a:lnTo>
                      <a:lnTo>
                        <a:pt x="325" y="49"/>
                      </a:lnTo>
                      <a:lnTo>
                        <a:pt x="325" y="51"/>
                      </a:lnTo>
                      <a:lnTo>
                        <a:pt x="327" y="55"/>
                      </a:lnTo>
                      <a:lnTo>
                        <a:pt x="329" y="57"/>
                      </a:lnTo>
                      <a:lnTo>
                        <a:pt x="335" y="61"/>
                      </a:lnTo>
                      <a:lnTo>
                        <a:pt x="342" y="65"/>
                      </a:lnTo>
                      <a:lnTo>
                        <a:pt x="345" y="68"/>
                      </a:lnTo>
                      <a:lnTo>
                        <a:pt x="347" y="71"/>
                      </a:lnTo>
                      <a:lnTo>
                        <a:pt x="348" y="74"/>
                      </a:lnTo>
                      <a:lnTo>
                        <a:pt x="349" y="77"/>
                      </a:lnTo>
                      <a:lnTo>
                        <a:pt x="350" y="82"/>
                      </a:lnTo>
                      <a:lnTo>
                        <a:pt x="351" y="84"/>
                      </a:lnTo>
                      <a:lnTo>
                        <a:pt x="353" y="85"/>
                      </a:lnTo>
                      <a:lnTo>
                        <a:pt x="355" y="87"/>
                      </a:lnTo>
                      <a:lnTo>
                        <a:pt x="359" y="88"/>
                      </a:lnTo>
                      <a:lnTo>
                        <a:pt x="366" y="91"/>
                      </a:lnTo>
                      <a:lnTo>
                        <a:pt x="373" y="93"/>
                      </a:lnTo>
                      <a:lnTo>
                        <a:pt x="375" y="95"/>
                      </a:lnTo>
                      <a:lnTo>
                        <a:pt x="378" y="97"/>
                      </a:lnTo>
                      <a:lnTo>
                        <a:pt x="381" y="99"/>
                      </a:lnTo>
                      <a:lnTo>
                        <a:pt x="383" y="102"/>
                      </a:lnTo>
                      <a:lnTo>
                        <a:pt x="387" y="108"/>
                      </a:lnTo>
                      <a:lnTo>
                        <a:pt x="391" y="115"/>
                      </a:lnTo>
                      <a:lnTo>
                        <a:pt x="393" y="118"/>
                      </a:lnTo>
                      <a:lnTo>
                        <a:pt x="396" y="121"/>
                      </a:lnTo>
                      <a:lnTo>
                        <a:pt x="398" y="123"/>
                      </a:lnTo>
                      <a:lnTo>
                        <a:pt x="401" y="125"/>
                      </a:lnTo>
                      <a:lnTo>
                        <a:pt x="406" y="126"/>
                      </a:lnTo>
                      <a:lnTo>
                        <a:pt x="411" y="128"/>
                      </a:lnTo>
                      <a:lnTo>
                        <a:pt x="421" y="130"/>
                      </a:lnTo>
                      <a:lnTo>
                        <a:pt x="425" y="131"/>
                      </a:lnTo>
                      <a:lnTo>
                        <a:pt x="428" y="132"/>
                      </a:lnTo>
                      <a:lnTo>
                        <a:pt x="431" y="134"/>
                      </a:lnTo>
                      <a:lnTo>
                        <a:pt x="431" y="135"/>
                      </a:lnTo>
                      <a:lnTo>
                        <a:pt x="431" y="136"/>
                      </a:lnTo>
                      <a:lnTo>
                        <a:pt x="429" y="141"/>
                      </a:lnTo>
                      <a:lnTo>
                        <a:pt x="426" y="146"/>
                      </a:lnTo>
                      <a:lnTo>
                        <a:pt x="424" y="151"/>
                      </a:lnTo>
                      <a:lnTo>
                        <a:pt x="422" y="156"/>
                      </a:lnTo>
                      <a:lnTo>
                        <a:pt x="420" y="163"/>
                      </a:lnTo>
                      <a:lnTo>
                        <a:pt x="420" y="167"/>
                      </a:lnTo>
                      <a:lnTo>
                        <a:pt x="420" y="171"/>
                      </a:lnTo>
                      <a:lnTo>
                        <a:pt x="422" y="186"/>
                      </a:lnTo>
                      <a:lnTo>
                        <a:pt x="422" y="195"/>
                      </a:lnTo>
                      <a:lnTo>
                        <a:pt x="423" y="207"/>
                      </a:lnTo>
                      <a:lnTo>
                        <a:pt x="424" y="219"/>
                      </a:lnTo>
                      <a:lnTo>
                        <a:pt x="425" y="224"/>
                      </a:lnTo>
                      <a:lnTo>
                        <a:pt x="427" y="227"/>
                      </a:lnTo>
                      <a:lnTo>
                        <a:pt x="431" y="231"/>
                      </a:lnTo>
                      <a:lnTo>
                        <a:pt x="435" y="235"/>
                      </a:lnTo>
                      <a:lnTo>
                        <a:pt x="444" y="242"/>
                      </a:lnTo>
                      <a:lnTo>
                        <a:pt x="447" y="245"/>
                      </a:lnTo>
                      <a:lnTo>
                        <a:pt x="449" y="247"/>
                      </a:lnTo>
                      <a:lnTo>
                        <a:pt x="450" y="250"/>
                      </a:lnTo>
                      <a:lnTo>
                        <a:pt x="450" y="251"/>
                      </a:lnTo>
                      <a:lnTo>
                        <a:pt x="449" y="252"/>
                      </a:lnTo>
                      <a:lnTo>
                        <a:pt x="446" y="256"/>
                      </a:lnTo>
                      <a:close/>
                    </a:path>
                  </a:pathLst>
                </a:custGeom>
                <a:solidFill>
                  <a:srgbClr val="FF99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5" name="Freeform 126"/>
                <p:cNvSpPr>
                  <a:spLocks/>
                </p:cNvSpPr>
                <p:nvPr/>
              </p:nvSpPr>
              <p:spPr bwMode="auto">
                <a:xfrm>
                  <a:off x="1930" y="1498"/>
                  <a:ext cx="18" cy="21"/>
                </a:xfrm>
                <a:custGeom>
                  <a:avLst/>
                  <a:gdLst>
                    <a:gd name="T0" fmla="*/ 22 w 17"/>
                    <a:gd name="T1" fmla="*/ 4 h 23"/>
                    <a:gd name="T2" fmla="*/ 19 w 17"/>
                    <a:gd name="T3" fmla="*/ 5 h 23"/>
                    <a:gd name="T4" fmla="*/ 17 w 17"/>
                    <a:gd name="T5" fmla="*/ 7 h 23"/>
                    <a:gd name="T6" fmla="*/ 15 w 17"/>
                    <a:gd name="T7" fmla="*/ 12 h 23"/>
                    <a:gd name="T8" fmla="*/ 8 w 17"/>
                    <a:gd name="T9" fmla="*/ 15 h 23"/>
                    <a:gd name="T10" fmla="*/ 0 w 17"/>
                    <a:gd name="T11" fmla="*/ 14 h 23"/>
                    <a:gd name="T12" fmla="*/ 2 w 17"/>
                    <a:gd name="T13" fmla="*/ 9 h 23"/>
                    <a:gd name="T14" fmla="*/ 4 w 17"/>
                    <a:gd name="T15" fmla="*/ 5 h 23"/>
                    <a:gd name="T16" fmla="*/ 7 w 17"/>
                    <a:gd name="T17" fmla="*/ 4 h 23"/>
                    <a:gd name="T18" fmla="*/ 16 w 17"/>
                    <a:gd name="T19" fmla="*/ 0 h 23"/>
                    <a:gd name="T20" fmla="*/ 22 w 17"/>
                    <a:gd name="T21" fmla="*/ 4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3"/>
                    <a:gd name="T35" fmla="*/ 17 w 17"/>
                    <a:gd name="T36" fmla="*/ 23 h 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3">
                      <a:moveTo>
                        <a:pt x="17" y="4"/>
                      </a:moveTo>
                      <a:lnTo>
                        <a:pt x="14" y="8"/>
                      </a:lnTo>
                      <a:lnTo>
                        <a:pt x="12" y="12"/>
                      </a:lnTo>
                      <a:lnTo>
                        <a:pt x="10" y="17"/>
                      </a:lnTo>
                      <a:lnTo>
                        <a:pt x="8" y="23"/>
                      </a:lnTo>
                      <a:lnTo>
                        <a:pt x="0" y="21"/>
                      </a:lnTo>
                      <a:lnTo>
                        <a:pt x="2" y="14"/>
                      </a:lnTo>
                      <a:lnTo>
                        <a:pt x="4" y="9"/>
                      </a:lnTo>
                      <a:lnTo>
                        <a:pt x="7" y="4"/>
                      </a:lnTo>
                      <a:lnTo>
                        <a:pt x="11" y="0"/>
                      </a:lnTo>
                      <a:lnTo>
                        <a:pt x="17" y="4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6" name="Freeform 127"/>
                <p:cNvSpPr>
                  <a:spLocks/>
                </p:cNvSpPr>
                <p:nvPr/>
              </p:nvSpPr>
              <p:spPr bwMode="auto">
                <a:xfrm>
                  <a:off x="1922" y="1516"/>
                  <a:ext cx="17" cy="36"/>
                </a:xfrm>
                <a:custGeom>
                  <a:avLst/>
                  <a:gdLst>
                    <a:gd name="T0" fmla="*/ 21 w 16"/>
                    <a:gd name="T1" fmla="*/ 3 h 40"/>
                    <a:gd name="T2" fmla="*/ 19 w 16"/>
                    <a:gd name="T3" fmla="*/ 5 h 40"/>
                    <a:gd name="T4" fmla="*/ 17 w 16"/>
                    <a:gd name="T5" fmla="*/ 8 h 40"/>
                    <a:gd name="T6" fmla="*/ 15 w 16"/>
                    <a:gd name="T7" fmla="*/ 10 h 40"/>
                    <a:gd name="T8" fmla="*/ 13 w 16"/>
                    <a:gd name="T9" fmla="*/ 12 h 40"/>
                    <a:gd name="T10" fmla="*/ 13 w 16"/>
                    <a:gd name="T11" fmla="*/ 14 h 40"/>
                    <a:gd name="T12" fmla="*/ 7 w 16"/>
                    <a:gd name="T13" fmla="*/ 16 h 40"/>
                    <a:gd name="T14" fmla="*/ 14 w 16"/>
                    <a:gd name="T15" fmla="*/ 18 h 40"/>
                    <a:gd name="T16" fmla="*/ 15 w 16"/>
                    <a:gd name="T17" fmla="*/ 20 h 40"/>
                    <a:gd name="T18" fmla="*/ 16 w 16"/>
                    <a:gd name="T19" fmla="*/ 20 h 40"/>
                    <a:gd name="T20" fmla="*/ 6 w 16"/>
                    <a:gd name="T21" fmla="*/ 23 h 40"/>
                    <a:gd name="T22" fmla="*/ 4 w 16"/>
                    <a:gd name="T23" fmla="*/ 22 h 40"/>
                    <a:gd name="T24" fmla="*/ 1 w 16"/>
                    <a:gd name="T25" fmla="*/ 21 h 40"/>
                    <a:gd name="T26" fmla="*/ 0 w 16"/>
                    <a:gd name="T27" fmla="*/ 18 h 40"/>
                    <a:gd name="T28" fmla="*/ 0 w 16"/>
                    <a:gd name="T29" fmla="*/ 14 h 40"/>
                    <a:gd name="T30" fmla="*/ 1 w 16"/>
                    <a:gd name="T31" fmla="*/ 11 h 40"/>
                    <a:gd name="T32" fmla="*/ 3 w 16"/>
                    <a:gd name="T33" fmla="*/ 9 h 40"/>
                    <a:gd name="T34" fmla="*/ 5 w 16"/>
                    <a:gd name="T35" fmla="*/ 5 h 40"/>
                    <a:gd name="T36" fmla="*/ 7 w 16"/>
                    <a:gd name="T37" fmla="*/ 5 h 40"/>
                    <a:gd name="T38" fmla="*/ 13 w 16"/>
                    <a:gd name="T39" fmla="*/ 0 h 40"/>
                    <a:gd name="T40" fmla="*/ 21 w 16"/>
                    <a:gd name="T41" fmla="*/ 3 h 4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6"/>
                    <a:gd name="T64" fmla="*/ 0 h 40"/>
                    <a:gd name="T65" fmla="*/ 16 w 16"/>
                    <a:gd name="T66" fmla="*/ 40 h 4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6" h="40">
                      <a:moveTo>
                        <a:pt x="16" y="3"/>
                      </a:moveTo>
                      <a:lnTo>
                        <a:pt x="14" y="8"/>
                      </a:lnTo>
                      <a:lnTo>
                        <a:pt x="12" y="13"/>
                      </a:lnTo>
                      <a:lnTo>
                        <a:pt x="10" y="17"/>
                      </a:lnTo>
                      <a:lnTo>
                        <a:pt x="8" y="21"/>
                      </a:lnTo>
                      <a:lnTo>
                        <a:pt x="8" y="25"/>
                      </a:lnTo>
                      <a:lnTo>
                        <a:pt x="7" y="28"/>
                      </a:lnTo>
                      <a:lnTo>
                        <a:pt x="9" y="31"/>
                      </a:lnTo>
                      <a:lnTo>
                        <a:pt x="10" y="33"/>
                      </a:lnTo>
                      <a:lnTo>
                        <a:pt x="11" y="34"/>
                      </a:lnTo>
                      <a:lnTo>
                        <a:pt x="6" y="40"/>
                      </a:lnTo>
                      <a:lnTo>
                        <a:pt x="4" y="38"/>
                      </a:lnTo>
                      <a:lnTo>
                        <a:pt x="1" y="35"/>
                      </a:lnTo>
                      <a:lnTo>
                        <a:pt x="0" y="30"/>
                      </a:lnTo>
                      <a:lnTo>
                        <a:pt x="0" y="24"/>
                      </a:lnTo>
                      <a:lnTo>
                        <a:pt x="1" y="19"/>
                      </a:lnTo>
                      <a:lnTo>
                        <a:pt x="3" y="14"/>
                      </a:lnTo>
                      <a:lnTo>
                        <a:pt x="5" y="9"/>
                      </a:lnTo>
                      <a:lnTo>
                        <a:pt x="7" y="5"/>
                      </a:lnTo>
                      <a:lnTo>
                        <a:pt x="8" y="0"/>
                      </a:lnTo>
                      <a:lnTo>
                        <a:pt x="16" y="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7" name="Freeform 128"/>
                <p:cNvSpPr>
                  <a:spLocks/>
                </p:cNvSpPr>
                <p:nvPr/>
              </p:nvSpPr>
              <p:spPr bwMode="auto">
                <a:xfrm>
                  <a:off x="1930" y="1516"/>
                  <a:ext cx="9" cy="3"/>
                </a:xfrm>
                <a:custGeom>
                  <a:avLst/>
                  <a:gdLst>
                    <a:gd name="T0" fmla="*/ 13 w 8"/>
                    <a:gd name="T1" fmla="*/ 3 h 3"/>
                    <a:gd name="T2" fmla="*/ 0 w 8"/>
                    <a:gd name="T3" fmla="*/ 0 h 3"/>
                    <a:gd name="T4" fmla="*/ 0 w 8"/>
                    <a:gd name="T5" fmla="*/ 1 h 3"/>
                    <a:gd name="T6" fmla="*/ 13 w 8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3"/>
                    <a:gd name="T14" fmla="*/ 8 w 8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3">
                      <a:moveTo>
                        <a:pt x="8" y="3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8" name="Freeform 129"/>
                <p:cNvSpPr>
                  <a:spLocks/>
                </p:cNvSpPr>
                <p:nvPr/>
              </p:nvSpPr>
              <p:spPr bwMode="auto">
                <a:xfrm>
                  <a:off x="1928" y="1547"/>
                  <a:ext cx="25" cy="17"/>
                </a:xfrm>
                <a:custGeom>
                  <a:avLst/>
                  <a:gdLst>
                    <a:gd name="T0" fmla="*/ 5 w 24"/>
                    <a:gd name="T1" fmla="*/ 0 h 19"/>
                    <a:gd name="T2" fmla="*/ 9 w 24"/>
                    <a:gd name="T3" fmla="*/ 3 h 19"/>
                    <a:gd name="T4" fmla="*/ 19 w 24"/>
                    <a:gd name="T5" fmla="*/ 4 h 19"/>
                    <a:gd name="T6" fmla="*/ 23 w 24"/>
                    <a:gd name="T7" fmla="*/ 4 h 19"/>
                    <a:gd name="T8" fmla="*/ 25 w 24"/>
                    <a:gd name="T9" fmla="*/ 5 h 19"/>
                    <a:gd name="T10" fmla="*/ 27 w 24"/>
                    <a:gd name="T11" fmla="*/ 8 h 19"/>
                    <a:gd name="T12" fmla="*/ 29 w 24"/>
                    <a:gd name="T13" fmla="*/ 10 h 19"/>
                    <a:gd name="T14" fmla="*/ 21 w 24"/>
                    <a:gd name="T15" fmla="*/ 11 h 19"/>
                    <a:gd name="T16" fmla="*/ 20 w 24"/>
                    <a:gd name="T17" fmla="*/ 10 h 19"/>
                    <a:gd name="T18" fmla="*/ 19 w 24"/>
                    <a:gd name="T19" fmla="*/ 10 h 19"/>
                    <a:gd name="T20" fmla="*/ 18 w 24"/>
                    <a:gd name="T21" fmla="*/ 9 h 19"/>
                    <a:gd name="T22" fmla="*/ 10 w 24"/>
                    <a:gd name="T23" fmla="*/ 8 h 19"/>
                    <a:gd name="T24" fmla="*/ 5 w 24"/>
                    <a:gd name="T25" fmla="*/ 5 h 19"/>
                    <a:gd name="T26" fmla="*/ 0 w 24"/>
                    <a:gd name="T27" fmla="*/ 4 h 19"/>
                    <a:gd name="T28" fmla="*/ 5 w 24"/>
                    <a:gd name="T29" fmla="*/ 0 h 1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4"/>
                    <a:gd name="T46" fmla="*/ 0 h 19"/>
                    <a:gd name="T47" fmla="*/ 24 w 24"/>
                    <a:gd name="T48" fmla="*/ 19 h 1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4" h="19">
                      <a:moveTo>
                        <a:pt x="5" y="0"/>
                      </a:moveTo>
                      <a:lnTo>
                        <a:pt x="9" y="3"/>
                      </a:lnTo>
                      <a:lnTo>
                        <a:pt x="14" y="6"/>
                      </a:lnTo>
                      <a:lnTo>
                        <a:pt x="18" y="8"/>
                      </a:lnTo>
                      <a:lnTo>
                        <a:pt x="20" y="10"/>
                      </a:lnTo>
                      <a:lnTo>
                        <a:pt x="22" y="13"/>
                      </a:lnTo>
                      <a:lnTo>
                        <a:pt x="24" y="16"/>
                      </a:lnTo>
                      <a:lnTo>
                        <a:pt x="16" y="19"/>
                      </a:lnTo>
                      <a:lnTo>
                        <a:pt x="15" y="17"/>
                      </a:lnTo>
                      <a:lnTo>
                        <a:pt x="14" y="16"/>
                      </a:lnTo>
                      <a:lnTo>
                        <a:pt x="13" y="14"/>
                      </a:lnTo>
                      <a:lnTo>
                        <a:pt x="10" y="13"/>
                      </a:lnTo>
                      <a:lnTo>
                        <a:pt x="5" y="10"/>
                      </a:lnTo>
                      <a:lnTo>
                        <a:pt x="0" y="6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9" name="Freeform 130"/>
                <p:cNvSpPr>
                  <a:spLocks/>
                </p:cNvSpPr>
                <p:nvPr/>
              </p:nvSpPr>
              <p:spPr bwMode="auto">
                <a:xfrm>
                  <a:off x="1928" y="1547"/>
                  <a:ext cx="6" cy="5"/>
                </a:xfrm>
                <a:custGeom>
                  <a:avLst/>
                  <a:gdLst>
                    <a:gd name="T0" fmla="*/ 0 w 5"/>
                    <a:gd name="T1" fmla="*/ 3 h 6"/>
                    <a:gd name="T2" fmla="*/ 12 w 5"/>
                    <a:gd name="T3" fmla="*/ 0 h 6"/>
                    <a:gd name="T4" fmla="*/ 0 w 5"/>
                    <a:gd name="T5" fmla="*/ 3 h 6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6"/>
                    <a:gd name="T11" fmla="*/ 5 w 5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6">
                      <a:moveTo>
                        <a:pt x="0" y="6"/>
                      </a:move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0" name="Freeform 131"/>
                <p:cNvSpPr>
                  <a:spLocks/>
                </p:cNvSpPr>
                <p:nvPr/>
              </p:nvSpPr>
              <p:spPr bwMode="auto">
                <a:xfrm>
                  <a:off x="1925" y="1563"/>
                  <a:ext cx="28" cy="14"/>
                </a:xfrm>
                <a:custGeom>
                  <a:avLst/>
                  <a:gdLst>
                    <a:gd name="T0" fmla="*/ 32 w 27"/>
                    <a:gd name="T1" fmla="*/ 0 h 16"/>
                    <a:gd name="T2" fmla="*/ 32 w 27"/>
                    <a:gd name="T3" fmla="*/ 4 h 16"/>
                    <a:gd name="T4" fmla="*/ 31 w 27"/>
                    <a:gd name="T5" fmla="*/ 4 h 16"/>
                    <a:gd name="T6" fmla="*/ 29 w 27"/>
                    <a:gd name="T7" fmla="*/ 4 h 16"/>
                    <a:gd name="T8" fmla="*/ 28 w 27"/>
                    <a:gd name="T9" fmla="*/ 6 h 16"/>
                    <a:gd name="T10" fmla="*/ 25 w 27"/>
                    <a:gd name="T11" fmla="*/ 6 h 16"/>
                    <a:gd name="T12" fmla="*/ 21 w 27"/>
                    <a:gd name="T13" fmla="*/ 7 h 16"/>
                    <a:gd name="T14" fmla="*/ 8 w 27"/>
                    <a:gd name="T15" fmla="*/ 8 h 16"/>
                    <a:gd name="T16" fmla="*/ 1 w 27"/>
                    <a:gd name="T17" fmla="*/ 8 h 16"/>
                    <a:gd name="T18" fmla="*/ 0 w 27"/>
                    <a:gd name="T19" fmla="*/ 4 h 16"/>
                    <a:gd name="T20" fmla="*/ 7 w 27"/>
                    <a:gd name="T21" fmla="*/ 4 h 16"/>
                    <a:gd name="T22" fmla="*/ 19 w 27"/>
                    <a:gd name="T23" fmla="*/ 4 h 16"/>
                    <a:gd name="T24" fmla="*/ 22 w 27"/>
                    <a:gd name="T25" fmla="*/ 4 h 16"/>
                    <a:gd name="T26" fmla="*/ 23 w 27"/>
                    <a:gd name="T27" fmla="*/ 4 h 16"/>
                    <a:gd name="T28" fmla="*/ 23 w 27"/>
                    <a:gd name="T29" fmla="*/ 4 h 16"/>
                    <a:gd name="T30" fmla="*/ 24 w 27"/>
                    <a:gd name="T31" fmla="*/ 3 h 16"/>
                    <a:gd name="T32" fmla="*/ 24 w 27"/>
                    <a:gd name="T33" fmla="*/ 3 h 16"/>
                    <a:gd name="T34" fmla="*/ 24 w 27"/>
                    <a:gd name="T35" fmla="*/ 0 h 16"/>
                    <a:gd name="T36" fmla="*/ 32 w 27"/>
                    <a:gd name="T37" fmla="*/ 0 h 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7"/>
                    <a:gd name="T58" fmla="*/ 0 h 16"/>
                    <a:gd name="T59" fmla="*/ 27 w 27"/>
                    <a:gd name="T60" fmla="*/ 16 h 1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7" h="16">
                      <a:moveTo>
                        <a:pt x="27" y="0"/>
                      </a:moveTo>
                      <a:lnTo>
                        <a:pt x="27" y="4"/>
                      </a:lnTo>
                      <a:lnTo>
                        <a:pt x="26" y="7"/>
                      </a:lnTo>
                      <a:lnTo>
                        <a:pt x="24" y="9"/>
                      </a:lnTo>
                      <a:lnTo>
                        <a:pt x="23" y="11"/>
                      </a:lnTo>
                      <a:lnTo>
                        <a:pt x="20" y="12"/>
                      </a:lnTo>
                      <a:lnTo>
                        <a:pt x="16" y="14"/>
                      </a:lnTo>
                      <a:lnTo>
                        <a:pt x="8" y="15"/>
                      </a:lnTo>
                      <a:lnTo>
                        <a:pt x="1" y="16"/>
                      </a:lnTo>
                      <a:lnTo>
                        <a:pt x="0" y="9"/>
                      </a:lnTo>
                      <a:lnTo>
                        <a:pt x="7" y="8"/>
                      </a:lnTo>
                      <a:lnTo>
                        <a:pt x="14" y="6"/>
                      </a:lnTo>
                      <a:lnTo>
                        <a:pt x="17" y="5"/>
                      </a:lnTo>
                      <a:lnTo>
                        <a:pt x="18" y="5"/>
                      </a:lnTo>
                      <a:lnTo>
                        <a:pt x="18" y="4"/>
                      </a:lnTo>
                      <a:lnTo>
                        <a:pt x="19" y="3"/>
                      </a:lnTo>
                      <a:lnTo>
                        <a:pt x="19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1" name="Freeform 132"/>
                <p:cNvSpPr>
                  <a:spLocks/>
                </p:cNvSpPr>
                <p:nvPr/>
              </p:nvSpPr>
              <p:spPr bwMode="auto">
                <a:xfrm>
                  <a:off x="1945" y="1561"/>
                  <a:ext cx="8" cy="3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2 h 3"/>
                    <a:gd name="T4" fmla="*/ 0 w 8"/>
                    <a:gd name="T5" fmla="*/ 2 h 3"/>
                    <a:gd name="T6" fmla="*/ 0 w 8"/>
                    <a:gd name="T7" fmla="*/ 3 h 3"/>
                    <a:gd name="T8" fmla="*/ 8 w 8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8" y="0"/>
                      </a:moveTo>
                      <a:lnTo>
                        <a:pt x="8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2" name="Freeform 133"/>
                <p:cNvSpPr>
                  <a:spLocks/>
                </p:cNvSpPr>
                <p:nvPr/>
              </p:nvSpPr>
              <p:spPr bwMode="auto">
                <a:xfrm>
                  <a:off x="1902" y="1571"/>
                  <a:ext cx="25" cy="20"/>
                </a:xfrm>
                <a:custGeom>
                  <a:avLst/>
                  <a:gdLst>
                    <a:gd name="T0" fmla="*/ 25 w 25"/>
                    <a:gd name="T1" fmla="*/ 3 h 23"/>
                    <a:gd name="T2" fmla="*/ 21 w 25"/>
                    <a:gd name="T3" fmla="*/ 3 h 23"/>
                    <a:gd name="T4" fmla="*/ 19 w 25"/>
                    <a:gd name="T5" fmla="*/ 4 h 23"/>
                    <a:gd name="T6" fmla="*/ 17 w 25"/>
                    <a:gd name="T7" fmla="*/ 6 h 23"/>
                    <a:gd name="T8" fmla="*/ 15 w 25"/>
                    <a:gd name="T9" fmla="*/ 6 h 23"/>
                    <a:gd name="T10" fmla="*/ 11 w 25"/>
                    <a:gd name="T11" fmla="*/ 9 h 23"/>
                    <a:gd name="T12" fmla="*/ 7 w 25"/>
                    <a:gd name="T13" fmla="*/ 11 h 23"/>
                    <a:gd name="T14" fmla="*/ 0 w 25"/>
                    <a:gd name="T15" fmla="*/ 10 h 23"/>
                    <a:gd name="T16" fmla="*/ 5 w 25"/>
                    <a:gd name="T17" fmla="*/ 6 h 23"/>
                    <a:gd name="T18" fmla="*/ 9 w 25"/>
                    <a:gd name="T19" fmla="*/ 3 h 23"/>
                    <a:gd name="T20" fmla="*/ 12 w 25"/>
                    <a:gd name="T21" fmla="*/ 3 h 23"/>
                    <a:gd name="T22" fmla="*/ 15 w 25"/>
                    <a:gd name="T23" fmla="*/ 2 h 23"/>
                    <a:gd name="T24" fmla="*/ 18 w 25"/>
                    <a:gd name="T25" fmla="*/ 1 h 23"/>
                    <a:gd name="T26" fmla="*/ 22 w 25"/>
                    <a:gd name="T27" fmla="*/ 0 h 23"/>
                    <a:gd name="T28" fmla="*/ 25 w 25"/>
                    <a:gd name="T29" fmla="*/ 3 h 2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5"/>
                    <a:gd name="T46" fmla="*/ 0 h 23"/>
                    <a:gd name="T47" fmla="*/ 25 w 25"/>
                    <a:gd name="T48" fmla="*/ 23 h 2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5" h="23">
                      <a:moveTo>
                        <a:pt x="25" y="7"/>
                      </a:moveTo>
                      <a:lnTo>
                        <a:pt x="21" y="8"/>
                      </a:lnTo>
                      <a:lnTo>
                        <a:pt x="19" y="9"/>
                      </a:lnTo>
                      <a:lnTo>
                        <a:pt x="17" y="11"/>
                      </a:lnTo>
                      <a:lnTo>
                        <a:pt x="15" y="12"/>
                      </a:lnTo>
                      <a:lnTo>
                        <a:pt x="11" y="17"/>
                      </a:lnTo>
                      <a:lnTo>
                        <a:pt x="7" y="23"/>
                      </a:lnTo>
                      <a:lnTo>
                        <a:pt x="0" y="19"/>
                      </a:lnTo>
                      <a:lnTo>
                        <a:pt x="5" y="12"/>
                      </a:lnTo>
                      <a:lnTo>
                        <a:pt x="9" y="7"/>
                      </a:lnTo>
                      <a:lnTo>
                        <a:pt x="12" y="4"/>
                      </a:lnTo>
                      <a:lnTo>
                        <a:pt x="15" y="2"/>
                      </a:lnTo>
                      <a:lnTo>
                        <a:pt x="18" y="1"/>
                      </a:lnTo>
                      <a:lnTo>
                        <a:pt x="22" y="0"/>
                      </a:lnTo>
                      <a:lnTo>
                        <a:pt x="25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3" name="Freeform 134"/>
                <p:cNvSpPr>
                  <a:spLocks/>
                </p:cNvSpPr>
                <p:nvPr/>
              </p:nvSpPr>
              <p:spPr bwMode="auto">
                <a:xfrm>
                  <a:off x="1924" y="1571"/>
                  <a:ext cx="3" cy="6"/>
                </a:xfrm>
                <a:custGeom>
                  <a:avLst/>
                  <a:gdLst>
                    <a:gd name="T0" fmla="*/ 1 w 3"/>
                    <a:gd name="T1" fmla="*/ 0 h 7"/>
                    <a:gd name="T2" fmla="*/ 0 w 3"/>
                    <a:gd name="T3" fmla="*/ 0 h 7"/>
                    <a:gd name="T4" fmla="*/ 3 w 3"/>
                    <a:gd name="T5" fmla="*/ 3 h 7"/>
                    <a:gd name="T6" fmla="*/ 2 w 3"/>
                    <a:gd name="T7" fmla="*/ 3 h 7"/>
                    <a:gd name="T8" fmla="*/ 1 w 3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7"/>
                    <a:gd name="T17" fmla="*/ 3 w 3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7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4" name="Freeform 135"/>
                <p:cNvSpPr>
                  <a:spLocks/>
                </p:cNvSpPr>
                <p:nvPr/>
              </p:nvSpPr>
              <p:spPr bwMode="auto">
                <a:xfrm>
                  <a:off x="1883" y="1587"/>
                  <a:ext cx="26" cy="21"/>
                </a:xfrm>
                <a:custGeom>
                  <a:avLst/>
                  <a:gdLst>
                    <a:gd name="T0" fmla="*/ 30 w 25"/>
                    <a:gd name="T1" fmla="*/ 4 h 24"/>
                    <a:gd name="T2" fmla="*/ 25 w 25"/>
                    <a:gd name="T3" fmla="*/ 5 h 24"/>
                    <a:gd name="T4" fmla="*/ 20 w 25"/>
                    <a:gd name="T5" fmla="*/ 8 h 24"/>
                    <a:gd name="T6" fmla="*/ 10 w 25"/>
                    <a:gd name="T7" fmla="*/ 11 h 24"/>
                    <a:gd name="T8" fmla="*/ 8 w 25"/>
                    <a:gd name="T9" fmla="*/ 11 h 24"/>
                    <a:gd name="T10" fmla="*/ 6 w 25"/>
                    <a:gd name="T11" fmla="*/ 12 h 24"/>
                    <a:gd name="T12" fmla="*/ 0 w 25"/>
                    <a:gd name="T13" fmla="*/ 11 h 24"/>
                    <a:gd name="T14" fmla="*/ 2 w 25"/>
                    <a:gd name="T15" fmla="*/ 9 h 24"/>
                    <a:gd name="T16" fmla="*/ 5 w 25"/>
                    <a:gd name="T17" fmla="*/ 8 h 24"/>
                    <a:gd name="T18" fmla="*/ 10 w 25"/>
                    <a:gd name="T19" fmla="*/ 4 h 24"/>
                    <a:gd name="T20" fmla="*/ 20 w 25"/>
                    <a:gd name="T21" fmla="*/ 4 h 24"/>
                    <a:gd name="T22" fmla="*/ 24 w 25"/>
                    <a:gd name="T23" fmla="*/ 0 h 24"/>
                    <a:gd name="T24" fmla="*/ 30 w 25"/>
                    <a:gd name="T25" fmla="*/ 4 h 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5"/>
                    <a:gd name="T40" fmla="*/ 0 h 24"/>
                    <a:gd name="T41" fmla="*/ 25 w 25"/>
                    <a:gd name="T42" fmla="*/ 24 h 2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5" h="24">
                      <a:moveTo>
                        <a:pt x="25" y="5"/>
                      </a:moveTo>
                      <a:lnTo>
                        <a:pt x="20" y="10"/>
                      </a:lnTo>
                      <a:lnTo>
                        <a:pt x="15" y="15"/>
                      </a:lnTo>
                      <a:lnTo>
                        <a:pt x="10" y="20"/>
                      </a:lnTo>
                      <a:lnTo>
                        <a:pt x="8" y="22"/>
                      </a:lnTo>
                      <a:lnTo>
                        <a:pt x="6" y="24"/>
                      </a:lnTo>
                      <a:lnTo>
                        <a:pt x="0" y="20"/>
                      </a:lnTo>
                      <a:lnTo>
                        <a:pt x="2" y="17"/>
                      </a:lnTo>
                      <a:lnTo>
                        <a:pt x="5" y="14"/>
                      </a:lnTo>
                      <a:lnTo>
                        <a:pt x="10" y="9"/>
                      </a:lnTo>
                      <a:lnTo>
                        <a:pt x="15" y="5"/>
                      </a:lnTo>
                      <a:lnTo>
                        <a:pt x="19" y="0"/>
                      </a:lnTo>
                      <a:lnTo>
                        <a:pt x="25" y="5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5" name="Freeform 136"/>
                <p:cNvSpPr>
                  <a:spLocks/>
                </p:cNvSpPr>
                <p:nvPr/>
              </p:nvSpPr>
              <p:spPr bwMode="auto">
                <a:xfrm>
                  <a:off x="1902" y="1587"/>
                  <a:ext cx="7" cy="4"/>
                </a:xfrm>
                <a:custGeom>
                  <a:avLst/>
                  <a:gdLst>
                    <a:gd name="T0" fmla="*/ 7 w 7"/>
                    <a:gd name="T1" fmla="*/ 2 h 5"/>
                    <a:gd name="T2" fmla="*/ 1 w 7"/>
                    <a:gd name="T3" fmla="*/ 0 h 5"/>
                    <a:gd name="T4" fmla="*/ 0 w 7"/>
                    <a:gd name="T5" fmla="*/ 1 h 5"/>
                    <a:gd name="T6" fmla="*/ 7 w 7"/>
                    <a:gd name="T7" fmla="*/ 2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5"/>
                    <a:gd name="T14" fmla="*/ 7 w 7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5">
                      <a:moveTo>
                        <a:pt x="7" y="5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6" name="Freeform 137"/>
                <p:cNvSpPr>
                  <a:spLocks/>
                </p:cNvSpPr>
                <p:nvPr/>
              </p:nvSpPr>
              <p:spPr bwMode="auto">
                <a:xfrm>
                  <a:off x="1877" y="1605"/>
                  <a:ext cx="12" cy="47"/>
                </a:xfrm>
                <a:custGeom>
                  <a:avLst/>
                  <a:gdLst>
                    <a:gd name="T0" fmla="*/ 12 w 12"/>
                    <a:gd name="T1" fmla="*/ 4 h 53"/>
                    <a:gd name="T2" fmla="*/ 11 w 12"/>
                    <a:gd name="T3" fmla="*/ 4 h 53"/>
                    <a:gd name="T4" fmla="*/ 10 w 12"/>
                    <a:gd name="T5" fmla="*/ 4 h 53"/>
                    <a:gd name="T6" fmla="*/ 9 w 12"/>
                    <a:gd name="T7" fmla="*/ 6 h 53"/>
                    <a:gd name="T8" fmla="*/ 9 w 12"/>
                    <a:gd name="T9" fmla="*/ 8 h 53"/>
                    <a:gd name="T10" fmla="*/ 8 w 12"/>
                    <a:gd name="T11" fmla="*/ 11 h 53"/>
                    <a:gd name="T12" fmla="*/ 9 w 12"/>
                    <a:gd name="T13" fmla="*/ 14 h 53"/>
                    <a:gd name="T14" fmla="*/ 10 w 12"/>
                    <a:gd name="T15" fmla="*/ 21 h 53"/>
                    <a:gd name="T16" fmla="*/ 10 w 12"/>
                    <a:gd name="T17" fmla="*/ 25 h 53"/>
                    <a:gd name="T18" fmla="*/ 10 w 12"/>
                    <a:gd name="T19" fmla="*/ 29 h 53"/>
                    <a:gd name="T20" fmla="*/ 2 w 12"/>
                    <a:gd name="T21" fmla="*/ 28 h 53"/>
                    <a:gd name="T22" fmla="*/ 2 w 12"/>
                    <a:gd name="T23" fmla="*/ 25 h 53"/>
                    <a:gd name="T24" fmla="*/ 2 w 12"/>
                    <a:gd name="T25" fmla="*/ 21 h 53"/>
                    <a:gd name="T26" fmla="*/ 1 w 12"/>
                    <a:gd name="T27" fmla="*/ 15 h 53"/>
                    <a:gd name="T28" fmla="*/ 0 w 12"/>
                    <a:gd name="T29" fmla="*/ 11 h 53"/>
                    <a:gd name="T30" fmla="*/ 1 w 12"/>
                    <a:gd name="T31" fmla="*/ 8 h 53"/>
                    <a:gd name="T32" fmla="*/ 1 w 12"/>
                    <a:gd name="T33" fmla="*/ 5 h 53"/>
                    <a:gd name="T34" fmla="*/ 2 w 12"/>
                    <a:gd name="T35" fmla="*/ 4 h 53"/>
                    <a:gd name="T36" fmla="*/ 4 w 12"/>
                    <a:gd name="T37" fmla="*/ 3 h 53"/>
                    <a:gd name="T38" fmla="*/ 5 w 12"/>
                    <a:gd name="T39" fmla="*/ 0 h 53"/>
                    <a:gd name="T40" fmla="*/ 12 w 12"/>
                    <a:gd name="T41" fmla="*/ 4 h 5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2"/>
                    <a:gd name="T64" fmla="*/ 0 h 53"/>
                    <a:gd name="T65" fmla="*/ 12 w 12"/>
                    <a:gd name="T66" fmla="*/ 53 h 5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2" h="53">
                      <a:moveTo>
                        <a:pt x="12" y="4"/>
                      </a:moveTo>
                      <a:lnTo>
                        <a:pt x="11" y="6"/>
                      </a:lnTo>
                      <a:lnTo>
                        <a:pt x="10" y="9"/>
                      </a:lnTo>
                      <a:lnTo>
                        <a:pt x="9" y="11"/>
                      </a:lnTo>
                      <a:lnTo>
                        <a:pt x="9" y="14"/>
                      </a:lnTo>
                      <a:lnTo>
                        <a:pt x="8" y="20"/>
                      </a:lnTo>
                      <a:lnTo>
                        <a:pt x="9" y="26"/>
                      </a:lnTo>
                      <a:lnTo>
                        <a:pt x="10" y="40"/>
                      </a:lnTo>
                      <a:lnTo>
                        <a:pt x="10" y="46"/>
                      </a:lnTo>
                      <a:lnTo>
                        <a:pt x="10" y="53"/>
                      </a:lnTo>
                      <a:lnTo>
                        <a:pt x="2" y="52"/>
                      </a:lnTo>
                      <a:lnTo>
                        <a:pt x="2" y="46"/>
                      </a:lnTo>
                      <a:lnTo>
                        <a:pt x="2" y="40"/>
                      </a:lnTo>
                      <a:lnTo>
                        <a:pt x="1" y="27"/>
                      </a:lnTo>
                      <a:lnTo>
                        <a:pt x="0" y="20"/>
                      </a:lnTo>
                      <a:lnTo>
                        <a:pt x="1" y="13"/>
                      </a:lnTo>
                      <a:lnTo>
                        <a:pt x="1" y="10"/>
                      </a:lnTo>
                      <a:lnTo>
                        <a:pt x="2" y="6"/>
                      </a:lnTo>
                      <a:lnTo>
                        <a:pt x="4" y="3"/>
                      </a:lnTo>
                      <a:lnTo>
                        <a:pt x="5" y="0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7" name="Freeform 138"/>
                <p:cNvSpPr>
                  <a:spLocks/>
                </p:cNvSpPr>
                <p:nvPr/>
              </p:nvSpPr>
              <p:spPr bwMode="auto">
                <a:xfrm>
                  <a:off x="1882" y="1605"/>
                  <a:ext cx="7" cy="3"/>
                </a:xfrm>
                <a:custGeom>
                  <a:avLst/>
                  <a:gdLst>
                    <a:gd name="T0" fmla="*/ 1 w 7"/>
                    <a:gd name="T1" fmla="*/ 0 h 4"/>
                    <a:gd name="T2" fmla="*/ 0 w 7"/>
                    <a:gd name="T3" fmla="*/ 0 h 4"/>
                    <a:gd name="T4" fmla="*/ 7 w 7"/>
                    <a:gd name="T5" fmla="*/ 2 h 4"/>
                    <a:gd name="T6" fmla="*/ 1 w 7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4"/>
                    <a:gd name="T14" fmla="*/ 7 w 7"/>
                    <a:gd name="T15" fmla="*/ 4 h 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4">
                      <a:moveTo>
                        <a:pt x="1" y="0"/>
                      </a:moveTo>
                      <a:lnTo>
                        <a:pt x="0" y="0"/>
                      </a:lnTo>
                      <a:lnTo>
                        <a:pt x="7" y="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8" name="Freeform 139"/>
                <p:cNvSpPr>
                  <a:spLocks/>
                </p:cNvSpPr>
                <p:nvPr/>
              </p:nvSpPr>
              <p:spPr bwMode="auto">
                <a:xfrm>
                  <a:off x="1871" y="1651"/>
                  <a:ext cx="15" cy="16"/>
                </a:xfrm>
                <a:custGeom>
                  <a:avLst/>
                  <a:gdLst>
                    <a:gd name="T0" fmla="*/ 15 w 15"/>
                    <a:gd name="T1" fmla="*/ 1 h 18"/>
                    <a:gd name="T2" fmla="*/ 14 w 15"/>
                    <a:gd name="T3" fmla="*/ 4 h 18"/>
                    <a:gd name="T4" fmla="*/ 13 w 15"/>
                    <a:gd name="T5" fmla="*/ 5 h 18"/>
                    <a:gd name="T6" fmla="*/ 11 w 15"/>
                    <a:gd name="T7" fmla="*/ 8 h 18"/>
                    <a:gd name="T8" fmla="*/ 9 w 15"/>
                    <a:gd name="T9" fmla="*/ 9 h 18"/>
                    <a:gd name="T10" fmla="*/ 6 w 15"/>
                    <a:gd name="T11" fmla="*/ 10 h 18"/>
                    <a:gd name="T12" fmla="*/ 3 w 15"/>
                    <a:gd name="T13" fmla="*/ 10 h 18"/>
                    <a:gd name="T14" fmla="*/ 0 w 15"/>
                    <a:gd name="T15" fmla="*/ 10 h 18"/>
                    <a:gd name="T16" fmla="*/ 0 w 15"/>
                    <a:gd name="T17" fmla="*/ 5 h 18"/>
                    <a:gd name="T18" fmla="*/ 2 w 15"/>
                    <a:gd name="T19" fmla="*/ 5 h 18"/>
                    <a:gd name="T20" fmla="*/ 3 w 15"/>
                    <a:gd name="T21" fmla="*/ 5 h 18"/>
                    <a:gd name="T22" fmla="*/ 4 w 15"/>
                    <a:gd name="T23" fmla="*/ 4 h 18"/>
                    <a:gd name="T24" fmla="*/ 5 w 15"/>
                    <a:gd name="T25" fmla="*/ 4 h 18"/>
                    <a:gd name="T26" fmla="*/ 6 w 15"/>
                    <a:gd name="T27" fmla="*/ 4 h 18"/>
                    <a:gd name="T28" fmla="*/ 6 w 15"/>
                    <a:gd name="T29" fmla="*/ 4 h 18"/>
                    <a:gd name="T30" fmla="*/ 8 w 15"/>
                    <a:gd name="T31" fmla="*/ 0 h 18"/>
                    <a:gd name="T32" fmla="*/ 15 w 15"/>
                    <a:gd name="T33" fmla="*/ 1 h 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18"/>
                    <a:gd name="T53" fmla="*/ 15 w 15"/>
                    <a:gd name="T54" fmla="*/ 18 h 1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18">
                      <a:moveTo>
                        <a:pt x="15" y="1"/>
                      </a:moveTo>
                      <a:lnTo>
                        <a:pt x="14" y="7"/>
                      </a:lnTo>
                      <a:lnTo>
                        <a:pt x="13" y="10"/>
                      </a:lnTo>
                      <a:lnTo>
                        <a:pt x="11" y="13"/>
                      </a:lnTo>
                      <a:lnTo>
                        <a:pt x="9" y="15"/>
                      </a:lnTo>
                      <a:lnTo>
                        <a:pt x="6" y="17"/>
                      </a:lnTo>
                      <a:lnTo>
                        <a:pt x="3" y="18"/>
                      </a:lnTo>
                      <a:lnTo>
                        <a:pt x="0" y="18"/>
                      </a:ln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3" y="10"/>
                      </a:lnTo>
                      <a:lnTo>
                        <a:pt x="4" y="9"/>
                      </a:lnTo>
                      <a:lnTo>
                        <a:pt x="5" y="8"/>
                      </a:lnTo>
                      <a:lnTo>
                        <a:pt x="6" y="6"/>
                      </a:lnTo>
                      <a:lnTo>
                        <a:pt x="6" y="5"/>
                      </a:lnTo>
                      <a:lnTo>
                        <a:pt x="8" y="0"/>
                      </a:lnTo>
                      <a:lnTo>
                        <a:pt x="15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9" name="Freeform 140"/>
                <p:cNvSpPr>
                  <a:spLocks/>
                </p:cNvSpPr>
                <p:nvPr/>
              </p:nvSpPr>
              <p:spPr bwMode="auto">
                <a:xfrm>
                  <a:off x="1879" y="1651"/>
                  <a:ext cx="8" cy="1"/>
                </a:xfrm>
                <a:custGeom>
                  <a:avLst/>
                  <a:gdLst>
                    <a:gd name="T0" fmla="*/ 8 w 8"/>
                    <a:gd name="T1" fmla="*/ 1 h 1"/>
                    <a:gd name="T2" fmla="*/ 7 w 8"/>
                    <a:gd name="T3" fmla="*/ 1 h 1"/>
                    <a:gd name="T4" fmla="*/ 0 w 8"/>
                    <a:gd name="T5" fmla="*/ 0 h 1"/>
                    <a:gd name="T6" fmla="*/ 8 w 8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1"/>
                    <a:gd name="T14" fmla="*/ 8 w 8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1">
                      <a:moveTo>
                        <a:pt x="8" y="1"/>
                      </a:moveTo>
                      <a:lnTo>
                        <a:pt x="7" y="1"/>
                      </a:lnTo>
                      <a:lnTo>
                        <a:pt x="0" y="0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0" name="Freeform 141"/>
                <p:cNvSpPr>
                  <a:spLocks/>
                </p:cNvSpPr>
                <p:nvPr/>
              </p:nvSpPr>
              <p:spPr bwMode="auto">
                <a:xfrm>
                  <a:off x="1853" y="1646"/>
                  <a:ext cx="19" cy="21"/>
                </a:xfrm>
                <a:custGeom>
                  <a:avLst/>
                  <a:gdLst>
                    <a:gd name="T0" fmla="*/ 20 w 18"/>
                    <a:gd name="T1" fmla="*/ 12 h 24"/>
                    <a:gd name="T2" fmla="*/ 17 w 18"/>
                    <a:gd name="T3" fmla="*/ 12 h 24"/>
                    <a:gd name="T4" fmla="*/ 14 w 18"/>
                    <a:gd name="T5" fmla="*/ 11 h 24"/>
                    <a:gd name="T6" fmla="*/ 6 w 18"/>
                    <a:gd name="T7" fmla="*/ 9 h 24"/>
                    <a:gd name="T8" fmla="*/ 5 w 18"/>
                    <a:gd name="T9" fmla="*/ 8 h 24"/>
                    <a:gd name="T10" fmla="*/ 2 w 18"/>
                    <a:gd name="T11" fmla="*/ 4 h 24"/>
                    <a:gd name="T12" fmla="*/ 1 w 18"/>
                    <a:gd name="T13" fmla="*/ 4 h 24"/>
                    <a:gd name="T14" fmla="*/ 0 w 18"/>
                    <a:gd name="T15" fmla="*/ 4 h 24"/>
                    <a:gd name="T16" fmla="*/ 0 w 18"/>
                    <a:gd name="T17" fmla="*/ 4 h 24"/>
                    <a:gd name="T18" fmla="*/ 4 w 18"/>
                    <a:gd name="T19" fmla="*/ 0 h 24"/>
                    <a:gd name="T20" fmla="*/ 5 w 18"/>
                    <a:gd name="T21" fmla="*/ 1 h 24"/>
                    <a:gd name="T22" fmla="*/ 7 w 18"/>
                    <a:gd name="T23" fmla="*/ 2 h 24"/>
                    <a:gd name="T24" fmla="*/ 14 w 18"/>
                    <a:gd name="T25" fmla="*/ 4 h 24"/>
                    <a:gd name="T26" fmla="*/ 16 w 18"/>
                    <a:gd name="T27" fmla="*/ 5 h 24"/>
                    <a:gd name="T28" fmla="*/ 18 w 18"/>
                    <a:gd name="T29" fmla="*/ 7 h 24"/>
                    <a:gd name="T30" fmla="*/ 19 w 18"/>
                    <a:gd name="T31" fmla="*/ 8 h 24"/>
                    <a:gd name="T32" fmla="*/ 21 w 18"/>
                    <a:gd name="T33" fmla="*/ 9 h 24"/>
                    <a:gd name="T34" fmla="*/ 23 w 18"/>
                    <a:gd name="T35" fmla="*/ 9 h 24"/>
                    <a:gd name="T36" fmla="*/ 20 w 18"/>
                    <a:gd name="T37" fmla="*/ 12 h 2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"/>
                    <a:gd name="T58" fmla="*/ 0 h 24"/>
                    <a:gd name="T59" fmla="*/ 18 w 18"/>
                    <a:gd name="T60" fmla="*/ 24 h 2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" h="24">
                      <a:moveTo>
                        <a:pt x="15" y="24"/>
                      </a:moveTo>
                      <a:lnTo>
                        <a:pt x="12" y="23"/>
                      </a:lnTo>
                      <a:lnTo>
                        <a:pt x="9" y="20"/>
                      </a:lnTo>
                      <a:lnTo>
                        <a:pt x="6" y="17"/>
                      </a:lnTo>
                      <a:lnTo>
                        <a:pt x="5" y="14"/>
                      </a:lnTo>
                      <a:lnTo>
                        <a:pt x="2" y="9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4" y="0"/>
                      </a:lnTo>
                      <a:lnTo>
                        <a:pt x="5" y="1"/>
                      </a:lnTo>
                      <a:lnTo>
                        <a:pt x="7" y="2"/>
                      </a:lnTo>
                      <a:lnTo>
                        <a:pt x="9" y="5"/>
                      </a:lnTo>
                      <a:lnTo>
                        <a:pt x="11" y="10"/>
                      </a:lnTo>
                      <a:lnTo>
                        <a:pt x="13" y="13"/>
                      </a:lnTo>
                      <a:lnTo>
                        <a:pt x="14" y="15"/>
                      </a:lnTo>
                      <a:lnTo>
                        <a:pt x="16" y="16"/>
                      </a:lnTo>
                      <a:lnTo>
                        <a:pt x="18" y="16"/>
                      </a:lnTo>
                      <a:lnTo>
                        <a:pt x="15" y="24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1" name="Freeform 142"/>
                <p:cNvSpPr>
                  <a:spLocks/>
                </p:cNvSpPr>
                <p:nvPr/>
              </p:nvSpPr>
              <p:spPr bwMode="auto">
                <a:xfrm>
                  <a:off x="1869" y="1660"/>
                  <a:ext cx="3" cy="7"/>
                </a:xfrm>
                <a:custGeom>
                  <a:avLst/>
                  <a:gdLst>
                    <a:gd name="T0" fmla="*/ 2 w 3"/>
                    <a:gd name="T1" fmla="*/ 4 h 8"/>
                    <a:gd name="T2" fmla="*/ 0 w 3"/>
                    <a:gd name="T3" fmla="*/ 4 h 8"/>
                    <a:gd name="T4" fmla="*/ 3 w 3"/>
                    <a:gd name="T5" fmla="*/ 0 h 8"/>
                    <a:gd name="T6" fmla="*/ 2 w 3"/>
                    <a:gd name="T7" fmla="*/ 0 h 8"/>
                    <a:gd name="T8" fmla="*/ 2 w 3"/>
                    <a:gd name="T9" fmla="*/ 4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8"/>
                    <a:gd name="T17" fmla="*/ 3 w 3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8">
                      <a:moveTo>
                        <a:pt x="2" y="8"/>
                      </a:move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2" name="Freeform 143"/>
                <p:cNvSpPr>
                  <a:spLocks/>
                </p:cNvSpPr>
                <p:nvPr/>
              </p:nvSpPr>
              <p:spPr bwMode="auto">
                <a:xfrm>
                  <a:off x="1823" y="1645"/>
                  <a:ext cx="34" cy="21"/>
                </a:xfrm>
                <a:custGeom>
                  <a:avLst/>
                  <a:gdLst>
                    <a:gd name="T0" fmla="*/ 35 w 33"/>
                    <a:gd name="T1" fmla="*/ 4 h 24"/>
                    <a:gd name="T2" fmla="*/ 33 w 33"/>
                    <a:gd name="T3" fmla="*/ 4 h 24"/>
                    <a:gd name="T4" fmla="*/ 32 w 33"/>
                    <a:gd name="T5" fmla="*/ 4 h 24"/>
                    <a:gd name="T6" fmla="*/ 31 w 33"/>
                    <a:gd name="T7" fmla="*/ 4 h 24"/>
                    <a:gd name="T8" fmla="*/ 30 w 33"/>
                    <a:gd name="T9" fmla="*/ 4 h 24"/>
                    <a:gd name="T10" fmla="*/ 27 w 33"/>
                    <a:gd name="T11" fmla="*/ 4 h 24"/>
                    <a:gd name="T12" fmla="*/ 24 w 33"/>
                    <a:gd name="T13" fmla="*/ 7 h 24"/>
                    <a:gd name="T14" fmla="*/ 15 w 33"/>
                    <a:gd name="T15" fmla="*/ 8 h 24"/>
                    <a:gd name="T16" fmla="*/ 12 w 33"/>
                    <a:gd name="T17" fmla="*/ 10 h 24"/>
                    <a:gd name="T18" fmla="*/ 6 w 33"/>
                    <a:gd name="T19" fmla="*/ 12 h 24"/>
                    <a:gd name="T20" fmla="*/ 0 w 33"/>
                    <a:gd name="T21" fmla="*/ 10 h 24"/>
                    <a:gd name="T22" fmla="*/ 6 w 33"/>
                    <a:gd name="T23" fmla="*/ 7 h 24"/>
                    <a:gd name="T24" fmla="*/ 9 w 33"/>
                    <a:gd name="T25" fmla="*/ 4 h 24"/>
                    <a:gd name="T26" fmla="*/ 13 w 33"/>
                    <a:gd name="T27" fmla="*/ 4 h 24"/>
                    <a:gd name="T28" fmla="*/ 22 w 33"/>
                    <a:gd name="T29" fmla="*/ 2 h 24"/>
                    <a:gd name="T30" fmla="*/ 27 w 33"/>
                    <a:gd name="T31" fmla="*/ 0 h 24"/>
                    <a:gd name="T32" fmla="*/ 30 w 33"/>
                    <a:gd name="T33" fmla="*/ 0 h 24"/>
                    <a:gd name="T34" fmla="*/ 33 w 33"/>
                    <a:gd name="T35" fmla="*/ 0 h 24"/>
                    <a:gd name="T36" fmla="*/ 36 w 33"/>
                    <a:gd name="T37" fmla="*/ 0 h 24"/>
                    <a:gd name="T38" fmla="*/ 38 w 33"/>
                    <a:gd name="T39" fmla="*/ 1 h 24"/>
                    <a:gd name="T40" fmla="*/ 35 w 33"/>
                    <a:gd name="T41" fmla="*/ 4 h 2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3"/>
                    <a:gd name="T64" fmla="*/ 0 h 24"/>
                    <a:gd name="T65" fmla="*/ 33 w 33"/>
                    <a:gd name="T66" fmla="*/ 24 h 2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3" h="24">
                      <a:moveTo>
                        <a:pt x="30" y="8"/>
                      </a:moveTo>
                      <a:lnTo>
                        <a:pt x="28" y="7"/>
                      </a:lnTo>
                      <a:lnTo>
                        <a:pt x="27" y="7"/>
                      </a:lnTo>
                      <a:lnTo>
                        <a:pt x="26" y="7"/>
                      </a:lnTo>
                      <a:lnTo>
                        <a:pt x="25" y="8"/>
                      </a:lnTo>
                      <a:lnTo>
                        <a:pt x="22" y="9"/>
                      </a:lnTo>
                      <a:lnTo>
                        <a:pt x="19" y="12"/>
                      </a:lnTo>
                      <a:lnTo>
                        <a:pt x="15" y="15"/>
                      </a:lnTo>
                      <a:lnTo>
                        <a:pt x="12" y="18"/>
                      </a:lnTo>
                      <a:lnTo>
                        <a:pt x="6" y="24"/>
                      </a:lnTo>
                      <a:lnTo>
                        <a:pt x="0" y="18"/>
                      </a:lnTo>
                      <a:lnTo>
                        <a:pt x="6" y="13"/>
                      </a:lnTo>
                      <a:lnTo>
                        <a:pt x="9" y="9"/>
                      </a:lnTo>
                      <a:lnTo>
                        <a:pt x="13" y="6"/>
                      </a:lnTo>
                      <a:lnTo>
                        <a:pt x="17" y="2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28" y="0"/>
                      </a:lnTo>
                      <a:lnTo>
                        <a:pt x="31" y="0"/>
                      </a:lnTo>
                      <a:lnTo>
                        <a:pt x="33" y="1"/>
                      </a:lnTo>
                      <a:lnTo>
                        <a:pt x="30" y="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3" name="Freeform 144"/>
                <p:cNvSpPr>
                  <a:spLocks/>
                </p:cNvSpPr>
                <p:nvPr/>
              </p:nvSpPr>
              <p:spPr bwMode="auto">
                <a:xfrm>
                  <a:off x="1853" y="1646"/>
                  <a:ext cx="5" cy="6"/>
                </a:xfrm>
                <a:custGeom>
                  <a:avLst/>
                  <a:gdLst>
                    <a:gd name="T0" fmla="*/ 11 w 4"/>
                    <a:gd name="T1" fmla="*/ 0 h 7"/>
                    <a:gd name="T2" fmla="*/ 9 w 4"/>
                    <a:gd name="T3" fmla="*/ 0 h 7"/>
                    <a:gd name="T4" fmla="*/ 0 w 4"/>
                    <a:gd name="T5" fmla="*/ 3 h 7"/>
                    <a:gd name="T6" fmla="*/ 11 w 4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7"/>
                    <a:gd name="T14" fmla="*/ 4 w 4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7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0" y="7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4" name="Freeform 145"/>
                <p:cNvSpPr>
                  <a:spLocks/>
                </p:cNvSpPr>
                <p:nvPr/>
              </p:nvSpPr>
              <p:spPr bwMode="auto">
                <a:xfrm>
                  <a:off x="1804" y="1661"/>
                  <a:ext cx="24" cy="13"/>
                </a:xfrm>
                <a:custGeom>
                  <a:avLst/>
                  <a:gdLst>
                    <a:gd name="T0" fmla="*/ 28 w 23"/>
                    <a:gd name="T1" fmla="*/ 3 h 15"/>
                    <a:gd name="T2" fmla="*/ 23 w 23"/>
                    <a:gd name="T3" fmla="*/ 5 h 15"/>
                    <a:gd name="T4" fmla="*/ 18 w 23"/>
                    <a:gd name="T5" fmla="*/ 6 h 15"/>
                    <a:gd name="T6" fmla="*/ 8 w 23"/>
                    <a:gd name="T7" fmla="*/ 7 h 15"/>
                    <a:gd name="T8" fmla="*/ 3 w 23"/>
                    <a:gd name="T9" fmla="*/ 8 h 15"/>
                    <a:gd name="T10" fmla="*/ 0 w 23"/>
                    <a:gd name="T11" fmla="*/ 3 h 15"/>
                    <a:gd name="T12" fmla="*/ 5 w 23"/>
                    <a:gd name="T13" fmla="*/ 3 h 15"/>
                    <a:gd name="T14" fmla="*/ 10 w 23"/>
                    <a:gd name="T15" fmla="*/ 3 h 15"/>
                    <a:gd name="T16" fmla="*/ 20 w 23"/>
                    <a:gd name="T17" fmla="*/ 3 h 15"/>
                    <a:gd name="T18" fmla="*/ 24 w 23"/>
                    <a:gd name="T19" fmla="*/ 0 h 15"/>
                    <a:gd name="T20" fmla="*/ 28 w 23"/>
                    <a:gd name="T21" fmla="*/ 3 h 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3"/>
                    <a:gd name="T34" fmla="*/ 0 h 15"/>
                    <a:gd name="T35" fmla="*/ 23 w 23"/>
                    <a:gd name="T36" fmla="*/ 15 h 1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3" h="15">
                      <a:moveTo>
                        <a:pt x="23" y="7"/>
                      </a:moveTo>
                      <a:lnTo>
                        <a:pt x="18" y="10"/>
                      </a:lnTo>
                      <a:lnTo>
                        <a:pt x="13" y="11"/>
                      </a:lnTo>
                      <a:lnTo>
                        <a:pt x="8" y="13"/>
                      </a:lnTo>
                      <a:lnTo>
                        <a:pt x="3" y="15"/>
                      </a:lnTo>
                      <a:lnTo>
                        <a:pt x="0" y="7"/>
                      </a:lnTo>
                      <a:lnTo>
                        <a:pt x="5" y="5"/>
                      </a:lnTo>
                      <a:lnTo>
                        <a:pt x="10" y="4"/>
                      </a:lnTo>
                      <a:lnTo>
                        <a:pt x="15" y="3"/>
                      </a:lnTo>
                      <a:lnTo>
                        <a:pt x="19" y="0"/>
                      </a:lnTo>
                      <a:lnTo>
                        <a:pt x="23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5" name="Freeform 146"/>
                <p:cNvSpPr>
                  <a:spLocks/>
                </p:cNvSpPr>
                <p:nvPr/>
              </p:nvSpPr>
              <p:spPr bwMode="auto">
                <a:xfrm>
                  <a:off x="1823" y="1661"/>
                  <a:ext cx="6" cy="6"/>
                </a:xfrm>
                <a:custGeom>
                  <a:avLst/>
                  <a:gdLst>
                    <a:gd name="T0" fmla="*/ 6 w 6"/>
                    <a:gd name="T1" fmla="*/ 3 h 7"/>
                    <a:gd name="T2" fmla="*/ 5 w 6"/>
                    <a:gd name="T3" fmla="*/ 3 h 7"/>
                    <a:gd name="T4" fmla="*/ 1 w 6"/>
                    <a:gd name="T5" fmla="*/ 0 h 7"/>
                    <a:gd name="T6" fmla="*/ 0 w 6"/>
                    <a:gd name="T7" fmla="*/ 0 h 7"/>
                    <a:gd name="T8" fmla="*/ 6 w 6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6" y="6"/>
                      </a:moveTo>
                      <a:lnTo>
                        <a:pt x="5" y="7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6" name="Freeform 147"/>
                <p:cNvSpPr>
                  <a:spLocks/>
                </p:cNvSpPr>
                <p:nvPr/>
              </p:nvSpPr>
              <p:spPr bwMode="auto">
                <a:xfrm>
                  <a:off x="1783" y="1668"/>
                  <a:ext cx="25" cy="30"/>
                </a:xfrm>
                <a:custGeom>
                  <a:avLst/>
                  <a:gdLst>
                    <a:gd name="T0" fmla="*/ 25 w 25"/>
                    <a:gd name="T1" fmla="*/ 5 h 33"/>
                    <a:gd name="T2" fmla="*/ 21 w 25"/>
                    <a:gd name="T3" fmla="*/ 5 h 33"/>
                    <a:gd name="T4" fmla="*/ 18 w 25"/>
                    <a:gd name="T5" fmla="*/ 6 h 33"/>
                    <a:gd name="T6" fmla="*/ 16 w 25"/>
                    <a:gd name="T7" fmla="*/ 9 h 33"/>
                    <a:gd name="T8" fmla="*/ 14 w 25"/>
                    <a:gd name="T9" fmla="*/ 11 h 33"/>
                    <a:gd name="T10" fmla="*/ 11 w 25"/>
                    <a:gd name="T11" fmla="*/ 15 h 33"/>
                    <a:gd name="T12" fmla="*/ 8 w 25"/>
                    <a:gd name="T13" fmla="*/ 21 h 33"/>
                    <a:gd name="T14" fmla="*/ 0 w 25"/>
                    <a:gd name="T15" fmla="*/ 19 h 33"/>
                    <a:gd name="T16" fmla="*/ 4 w 25"/>
                    <a:gd name="T17" fmla="*/ 13 h 33"/>
                    <a:gd name="T18" fmla="*/ 7 w 25"/>
                    <a:gd name="T19" fmla="*/ 9 h 33"/>
                    <a:gd name="T20" fmla="*/ 9 w 25"/>
                    <a:gd name="T21" fmla="*/ 5 h 33"/>
                    <a:gd name="T22" fmla="*/ 12 w 25"/>
                    <a:gd name="T23" fmla="*/ 5 h 33"/>
                    <a:gd name="T24" fmla="*/ 16 w 25"/>
                    <a:gd name="T25" fmla="*/ 2 h 33"/>
                    <a:gd name="T26" fmla="*/ 20 w 25"/>
                    <a:gd name="T27" fmla="*/ 0 h 33"/>
                    <a:gd name="T28" fmla="*/ 25 w 25"/>
                    <a:gd name="T29" fmla="*/ 5 h 3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5"/>
                    <a:gd name="T46" fmla="*/ 0 h 33"/>
                    <a:gd name="T47" fmla="*/ 25 w 25"/>
                    <a:gd name="T48" fmla="*/ 33 h 3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5" h="33">
                      <a:moveTo>
                        <a:pt x="25" y="6"/>
                      </a:moveTo>
                      <a:lnTo>
                        <a:pt x="21" y="9"/>
                      </a:lnTo>
                      <a:lnTo>
                        <a:pt x="18" y="11"/>
                      </a:lnTo>
                      <a:lnTo>
                        <a:pt x="16" y="14"/>
                      </a:lnTo>
                      <a:lnTo>
                        <a:pt x="14" y="17"/>
                      </a:lnTo>
                      <a:lnTo>
                        <a:pt x="11" y="25"/>
                      </a:lnTo>
                      <a:lnTo>
                        <a:pt x="8" y="33"/>
                      </a:lnTo>
                      <a:lnTo>
                        <a:pt x="0" y="30"/>
                      </a:lnTo>
                      <a:lnTo>
                        <a:pt x="4" y="21"/>
                      </a:lnTo>
                      <a:lnTo>
                        <a:pt x="7" y="14"/>
                      </a:lnTo>
                      <a:lnTo>
                        <a:pt x="9" y="10"/>
                      </a:lnTo>
                      <a:lnTo>
                        <a:pt x="12" y="6"/>
                      </a:lnTo>
                      <a:lnTo>
                        <a:pt x="16" y="2"/>
                      </a:lnTo>
                      <a:lnTo>
                        <a:pt x="20" y="0"/>
                      </a:lnTo>
                      <a:lnTo>
                        <a:pt x="25" y="6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7" name="Freeform 148"/>
                <p:cNvSpPr>
                  <a:spLocks/>
                </p:cNvSpPr>
                <p:nvPr/>
              </p:nvSpPr>
              <p:spPr bwMode="auto">
                <a:xfrm>
                  <a:off x="1803" y="1667"/>
                  <a:ext cx="5" cy="7"/>
                </a:xfrm>
                <a:custGeom>
                  <a:avLst/>
                  <a:gdLst>
                    <a:gd name="T0" fmla="*/ 1 w 5"/>
                    <a:gd name="T1" fmla="*/ 0 h 8"/>
                    <a:gd name="T2" fmla="*/ 0 w 5"/>
                    <a:gd name="T3" fmla="*/ 1 h 8"/>
                    <a:gd name="T4" fmla="*/ 5 w 5"/>
                    <a:gd name="T5" fmla="*/ 4 h 8"/>
                    <a:gd name="T6" fmla="*/ 4 w 5"/>
                    <a:gd name="T7" fmla="*/ 4 h 8"/>
                    <a:gd name="T8" fmla="*/ 1 w 5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8"/>
                    <a:gd name="T17" fmla="*/ 5 w 5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8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5" y="7"/>
                      </a:lnTo>
                      <a:lnTo>
                        <a:pt x="4" y="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8" name="Freeform 149"/>
                <p:cNvSpPr>
                  <a:spLocks/>
                </p:cNvSpPr>
                <p:nvPr/>
              </p:nvSpPr>
              <p:spPr bwMode="auto">
                <a:xfrm>
                  <a:off x="1772" y="1695"/>
                  <a:ext cx="19" cy="17"/>
                </a:xfrm>
                <a:custGeom>
                  <a:avLst/>
                  <a:gdLst>
                    <a:gd name="T0" fmla="*/ 23 w 18"/>
                    <a:gd name="T1" fmla="*/ 3 h 19"/>
                    <a:gd name="T2" fmla="*/ 20 w 18"/>
                    <a:gd name="T3" fmla="*/ 4 h 19"/>
                    <a:gd name="T4" fmla="*/ 19 w 18"/>
                    <a:gd name="T5" fmla="*/ 5 h 19"/>
                    <a:gd name="T6" fmla="*/ 17 w 18"/>
                    <a:gd name="T7" fmla="*/ 8 h 19"/>
                    <a:gd name="T8" fmla="*/ 15 w 18"/>
                    <a:gd name="T9" fmla="*/ 9 h 19"/>
                    <a:gd name="T10" fmla="*/ 7 w 18"/>
                    <a:gd name="T11" fmla="*/ 10 h 19"/>
                    <a:gd name="T12" fmla="*/ 4 w 18"/>
                    <a:gd name="T13" fmla="*/ 11 h 19"/>
                    <a:gd name="T14" fmla="*/ 0 w 18"/>
                    <a:gd name="T15" fmla="*/ 11 h 19"/>
                    <a:gd name="T16" fmla="*/ 0 w 18"/>
                    <a:gd name="T17" fmla="*/ 6 h 19"/>
                    <a:gd name="T18" fmla="*/ 2 w 18"/>
                    <a:gd name="T19" fmla="*/ 6 h 19"/>
                    <a:gd name="T20" fmla="*/ 3 w 18"/>
                    <a:gd name="T21" fmla="*/ 6 h 19"/>
                    <a:gd name="T22" fmla="*/ 4 w 18"/>
                    <a:gd name="T23" fmla="*/ 5 h 19"/>
                    <a:gd name="T24" fmla="*/ 6 w 18"/>
                    <a:gd name="T25" fmla="*/ 4 h 19"/>
                    <a:gd name="T26" fmla="*/ 7 w 18"/>
                    <a:gd name="T27" fmla="*/ 4 h 19"/>
                    <a:gd name="T28" fmla="*/ 8 w 18"/>
                    <a:gd name="T29" fmla="*/ 4 h 19"/>
                    <a:gd name="T30" fmla="*/ 15 w 18"/>
                    <a:gd name="T31" fmla="*/ 0 h 19"/>
                    <a:gd name="T32" fmla="*/ 23 w 18"/>
                    <a:gd name="T33" fmla="*/ 3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9"/>
                    <a:gd name="T53" fmla="*/ 18 w 18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9">
                      <a:moveTo>
                        <a:pt x="18" y="3"/>
                      </a:moveTo>
                      <a:lnTo>
                        <a:pt x="15" y="7"/>
                      </a:lnTo>
                      <a:lnTo>
                        <a:pt x="14" y="10"/>
                      </a:lnTo>
                      <a:lnTo>
                        <a:pt x="12" y="13"/>
                      </a:lnTo>
                      <a:lnTo>
                        <a:pt x="10" y="15"/>
                      </a:lnTo>
                      <a:lnTo>
                        <a:pt x="7" y="17"/>
                      </a:lnTo>
                      <a:lnTo>
                        <a:pt x="4" y="19"/>
                      </a:lnTo>
                      <a:lnTo>
                        <a:pt x="0" y="19"/>
                      </a:lnTo>
                      <a:lnTo>
                        <a:pt x="0" y="11"/>
                      </a:lnTo>
                      <a:lnTo>
                        <a:pt x="2" y="11"/>
                      </a:lnTo>
                      <a:lnTo>
                        <a:pt x="3" y="11"/>
                      </a:lnTo>
                      <a:lnTo>
                        <a:pt x="4" y="10"/>
                      </a:lnTo>
                      <a:lnTo>
                        <a:pt x="6" y="8"/>
                      </a:lnTo>
                      <a:lnTo>
                        <a:pt x="7" y="6"/>
                      </a:lnTo>
                      <a:lnTo>
                        <a:pt x="8" y="4"/>
                      </a:lnTo>
                      <a:lnTo>
                        <a:pt x="10" y="0"/>
                      </a:lnTo>
                      <a:lnTo>
                        <a:pt x="18" y="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29" name="Freeform 150"/>
                <p:cNvSpPr>
                  <a:spLocks/>
                </p:cNvSpPr>
                <p:nvPr/>
              </p:nvSpPr>
              <p:spPr bwMode="auto">
                <a:xfrm>
                  <a:off x="1783" y="1695"/>
                  <a:ext cx="8" cy="3"/>
                </a:xfrm>
                <a:custGeom>
                  <a:avLst/>
                  <a:gdLst>
                    <a:gd name="T0" fmla="*/ 8 w 8"/>
                    <a:gd name="T1" fmla="*/ 3 h 3"/>
                    <a:gd name="T2" fmla="*/ 0 w 8"/>
                    <a:gd name="T3" fmla="*/ 0 h 3"/>
                    <a:gd name="T4" fmla="*/ 8 w 8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3"/>
                    <a:gd name="T11" fmla="*/ 8 w 8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3">
                      <a:moveTo>
                        <a:pt x="8" y="3"/>
                      </a:moveTo>
                      <a:lnTo>
                        <a:pt x="0" y="0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0" name="Freeform 151"/>
                <p:cNvSpPr>
                  <a:spLocks/>
                </p:cNvSpPr>
                <p:nvPr/>
              </p:nvSpPr>
              <p:spPr bwMode="auto">
                <a:xfrm>
                  <a:off x="1755" y="1688"/>
                  <a:ext cx="19" cy="24"/>
                </a:xfrm>
                <a:custGeom>
                  <a:avLst/>
                  <a:gdLst>
                    <a:gd name="T0" fmla="*/ 16 w 19"/>
                    <a:gd name="T1" fmla="*/ 15 h 27"/>
                    <a:gd name="T2" fmla="*/ 12 w 19"/>
                    <a:gd name="T3" fmla="*/ 14 h 27"/>
                    <a:gd name="T4" fmla="*/ 10 w 19"/>
                    <a:gd name="T5" fmla="*/ 12 h 27"/>
                    <a:gd name="T6" fmla="*/ 7 w 19"/>
                    <a:gd name="T7" fmla="*/ 11 h 27"/>
                    <a:gd name="T8" fmla="*/ 5 w 19"/>
                    <a:gd name="T9" fmla="*/ 9 h 27"/>
                    <a:gd name="T10" fmla="*/ 3 w 19"/>
                    <a:gd name="T11" fmla="*/ 4 h 27"/>
                    <a:gd name="T12" fmla="*/ 2 w 19"/>
                    <a:gd name="T13" fmla="*/ 4 h 27"/>
                    <a:gd name="T14" fmla="*/ 0 w 19"/>
                    <a:gd name="T15" fmla="*/ 4 h 27"/>
                    <a:gd name="T16" fmla="*/ 7 w 19"/>
                    <a:gd name="T17" fmla="*/ 0 h 27"/>
                    <a:gd name="T18" fmla="*/ 9 w 19"/>
                    <a:gd name="T19" fmla="*/ 3 h 27"/>
                    <a:gd name="T20" fmla="*/ 10 w 19"/>
                    <a:gd name="T21" fmla="*/ 4 h 27"/>
                    <a:gd name="T22" fmla="*/ 13 w 19"/>
                    <a:gd name="T23" fmla="*/ 8 h 27"/>
                    <a:gd name="T24" fmla="*/ 14 w 19"/>
                    <a:gd name="T25" fmla="*/ 9 h 27"/>
                    <a:gd name="T26" fmla="*/ 16 w 19"/>
                    <a:gd name="T27" fmla="*/ 10 h 27"/>
                    <a:gd name="T28" fmla="*/ 17 w 19"/>
                    <a:gd name="T29" fmla="*/ 11 h 27"/>
                    <a:gd name="T30" fmla="*/ 19 w 19"/>
                    <a:gd name="T31" fmla="*/ 11 h 27"/>
                    <a:gd name="T32" fmla="*/ 16 w 19"/>
                    <a:gd name="T33" fmla="*/ 15 h 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"/>
                    <a:gd name="T52" fmla="*/ 0 h 27"/>
                    <a:gd name="T53" fmla="*/ 19 w 19"/>
                    <a:gd name="T54" fmla="*/ 27 h 2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" h="27">
                      <a:moveTo>
                        <a:pt x="16" y="27"/>
                      </a:moveTo>
                      <a:lnTo>
                        <a:pt x="12" y="25"/>
                      </a:lnTo>
                      <a:lnTo>
                        <a:pt x="10" y="23"/>
                      </a:lnTo>
                      <a:lnTo>
                        <a:pt x="7" y="19"/>
                      </a:lnTo>
                      <a:lnTo>
                        <a:pt x="5" y="16"/>
                      </a:lnTo>
                      <a:lnTo>
                        <a:pt x="3" y="9"/>
                      </a:lnTo>
                      <a:lnTo>
                        <a:pt x="2" y="7"/>
                      </a:lnTo>
                      <a:lnTo>
                        <a:pt x="0" y="4"/>
                      </a:lnTo>
                      <a:lnTo>
                        <a:pt x="7" y="0"/>
                      </a:lnTo>
                      <a:lnTo>
                        <a:pt x="9" y="3"/>
                      </a:lnTo>
                      <a:lnTo>
                        <a:pt x="10" y="6"/>
                      </a:lnTo>
                      <a:lnTo>
                        <a:pt x="13" y="13"/>
                      </a:lnTo>
                      <a:lnTo>
                        <a:pt x="14" y="15"/>
                      </a:lnTo>
                      <a:lnTo>
                        <a:pt x="16" y="17"/>
                      </a:lnTo>
                      <a:lnTo>
                        <a:pt x="17" y="19"/>
                      </a:lnTo>
                      <a:lnTo>
                        <a:pt x="19" y="19"/>
                      </a:lnTo>
                      <a:lnTo>
                        <a:pt x="16" y="2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1" name="Freeform 152"/>
                <p:cNvSpPr>
                  <a:spLocks/>
                </p:cNvSpPr>
                <p:nvPr/>
              </p:nvSpPr>
              <p:spPr bwMode="auto">
                <a:xfrm>
                  <a:off x="1771" y="1705"/>
                  <a:ext cx="3" cy="7"/>
                </a:xfrm>
                <a:custGeom>
                  <a:avLst/>
                  <a:gdLst>
                    <a:gd name="T0" fmla="*/ 1 w 3"/>
                    <a:gd name="T1" fmla="*/ 4 h 8"/>
                    <a:gd name="T2" fmla="*/ 0 w 3"/>
                    <a:gd name="T3" fmla="*/ 4 h 8"/>
                    <a:gd name="T4" fmla="*/ 3 w 3"/>
                    <a:gd name="T5" fmla="*/ 0 h 8"/>
                    <a:gd name="T6" fmla="*/ 1 w 3"/>
                    <a:gd name="T7" fmla="*/ 0 h 8"/>
                    <a:gd name="T8" fmla="*/ 1 w 3"/>
                    <a:gd name="T9" fmla="*/ 4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8"/>
                    <a:gd name="T17" fmla="*/ 3 w 3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8">
                      <a:moveTo>
                        <a:pt x="1" y="8"/>
                      </a:moveTo>
                      <a:lnTo>
                        <a:pt x="0" y="8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2" name="Freeform 153"/>
                <p:cNvSpPr>
                  <a:spLocks/>
                </p:cNvSpPr>
                <p:nvPr/>
              </p:nvSpPr>
              <p:spPr bwMode="auto">
                <a:xfrm>
                  <a:off x="1720" y="1681"/>
                  <a:ext cx="42" cy="11"/>
                </a:xfrm>
                <a:custGeom>
                  <a:avLst/>
                  <a:gdLst>
                    <a:gd name="T0" fmla="*/ 40 w 41"/>
                    <a:gd name="T1" fmla="*/ 6 h 13"/>
                    <a:gd name="T2" fmla="*/ 38 w 41"/>
                    <a:gd name="T3" fmla="*/ 5 h 13"/>
                    <a:gd name="T4" fmla="*/ 37 w 41"/>
                    <a:gd name="T5" fmla="*/ 4 h 13"/>
                    <a:gd name="T6" fmla="*/ 35 w 41"/>
                    <a:gd name="T7" fmla="*/ 3 h 13"/>
                    <a:gd name="T8" fmla="*/ 34 w 41"/>
                    <a:gd name="T9" fmla="*/ 3 h 13"/>
                    <a:gd name="T10" fmla="*/ 30 w 41"/>
                    <a:gd name="T11" fmla="*/ 3 h 13"/>
                    <a:gd name="T12" fmla="*/ 26 w 41"/>
                    <a:gd name="T13" fmla="*/ 3 h 13"/>
                    <a:gd name="T14" fmla="*/ 11 w 41"/>
                    <a:gd name="T15" fmla="*/ 4 h 13"/>
                    <a:gd name="T16" fmla="*/ 6 w 41"/>
                    <a:gd name="T17" fmla="*/ 5 h 13"/>
                    <a:gd name="T18" fmla="*/ 1 w 41"/>
                    <a:gd name="T19" fmla="*/ 5 h 13"/>
                    <a:gd name="T20" fmla="*/ 0 w 41"/>
                    <a:gd name="T21" fmla="*/ 3 h 13"/>
                    <a:gd name="T22" fmla="*/ 5 w 41"/>
                    <a:gd name="T23" fmla="*/ 3 h 13"/>
                    <a:gd name="T24" fmla="*/ 10 w 41"/>
                    <a:gd name="T25" fmla="*/ 2 h 13"/>
                    <a:gd name="T26" fmla="*/ 20 w 41"/>
                    <a:gd name="T27" fmla="*/ 0 h 13"/>
                    <a:gd name="T28" fmla="*/ 30 w 41"/>
                    <a:gd name="T29" fmla="*/ 0 h 13"/>
                    <a:gd name="T30" fmla="*/ 36 w 41"/>
                    <a:gd name="T31" fmla="*/ 0 h 13"/>
                    <a:gd name="T32" fmla="*/ 39 w 41"/>
                    <a:gd name="T33" fmla="*/ 1 h 13"/>
                    <a:gd name="T34" fmla="*/ 41 w 41"/>
                    <a:gd name="T35" fmla="*/ 3 h 13"/>
                    <a:gd name="T36" fmla="*/ 44 w 41"/>
                    <a:gd name="T37" fmla="*/ 3 h 13"/>
                    <a:gd name="T38" fmla="*/ 46 w 41"/>
                    <a:gd name="T39" fmla="*/ 3 h 13"/>
                    <a:gd name="T40" fmla="*/ 40 w 41"/>
                    <a:gd name="T41" fmla="*/ 6 h 1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1"/>
                    <a:gd name="T64" fmla="*/ 0 h 13"/>
                    <a:gd name="T65" fmla="*/ 41 w 41"/>
                    <a:gd name="T66" fmla="*/ 13 h 1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1" h="13">
                      <a:moveTo>
                        <a:pt x="35" y="13"/>
                      </a:moveTo>
                      <a:lnTo>
                        <a:pt x="33" y="11"/>
                      </a:lnTo>
                      <a:lnTo>
                        <a:pt x="32" y="9"/>
                      </a:lnTo>
                      <a:lnTo>
                        <a:pt x="30" y="8"/>
                      </a:lnTo>
                      <a:lnTo>
                        <a:pt x="29" y="8"/>
                      </a:lnTo>
                      <a:lnTo>
                        <a:pt x="25" y="7"/>
                      </a:lnTo>
                      <a:lnTo>
                        <a:pt x="21" y="8"/>
                      </a:lnTo>
                      <a:lnTo>
                        <a:pt x="11" y="10"/>
                      </a:lnTo>
                      <a:lnTo>
                        <a:pt x="6" y="11"/>
                      </a:lnTo>
                      <a:lnTo>
                        <a:pt x="1" y="11"/>
                      </a:lnTo>
                      <a:lnTo>
                        <a:pt x="0" y="4"/>
                      </a:lnTo>
                      <a:lnTo>
                        <a:pt x="5" y="3"/>
                      </a:lnTo>
                      <a:lnTo>
                        <a:pt x="10" y="2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4" y="1"/>
                      </a:lnTo>
                      <a:lnTo>
                        <a:pt x="36" y="3"/>
                      </a:lnTo>
                      <a:lnTo>
                        <a:pt x="39" y="5"/>
                      </a:lnTo>
                      <a:lnTo>
                        <a:pt x="41" y="8"/>
                      </a:lnTo>
                      <a:lnTo>
                        <a:pt x="35" y="1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3" name="Freeform 154"/>
                <p:cNvSpPr>
                  <a:spLocks/>
                </p:cNvSpPr>
                <p:nvPr/>
              </p:nvSpPr>
              <p:spPr bwMode="auto">
                <a:xfrm>
                  <a:off x="1755" y="1687"/>
                  <a:ext cx="7" cy="5"/>
                </a:xfrm>
                <a:custGeom>
                  <a:avLst/>
                  <a:gdLst>
                    <a:gd name="T0" fmla="*/ 7 w 7"/>
                    <a:gd name="T1" fmla="*/ 1 h 6"/>
                    <a:gd name="T2" fmla="*/ 7 w 7"/>
                    <a:gd name="T3" fmla="*/ 0 h 6"/>
                    <a:gd name="T4" fmla="*/ 7 w 7"/>
                    <a:gd name="T5" fmla="*/ 1 h 6"/>
                    <a:gd name="T6" fmla="*/ 1 w 7"/>
                    <a:gd name="T7" fmla="*/ 3 h 6"/>
                    <a:gd name="T8" fmla="*/ 0 w 7"/>
                    <a:gd name="T9" fmla="*/ 3 h 6"/>
                    <a:gd name="T10" fmla="*/ 7 w 7"/>
                    <a:gd name="T11" fmla="*/ 1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6"/>
                    <a:gd name="T20" fmla="*/ 7 w 7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6">
                      <a:moveTo>
                        <a:pt x="7" y="1"/>
                      </a:move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4" name="Freeform 155"/>
                <p:cNvSpPr>
                  <a:spLocks/>
                </p:cNvSpPr>
                <p:nvPr/>
              </p:nvSpPr>
              <p:spPr bwMode="auto">
                <a:xfrm>
                  <a:off x="1692" y="1683"/>
                  <a:ext cx="29" cy="8"/>
                </a:xfrm>
                <a:custGeom>
                  <a:avLst/>
                  <a:gdLst>
                    <a:gd name="T0" fmla="*/ 32 w 28"/>
                    <a:gd name="T1" fmla="*/ 4 h 9"/>
                    <a:gd name="T2" fmla="*/ 14 w 28"/>
                    <a:gd name="T3" fmla="*/ 4 h 9"/>
                    <a:gd name="T4" fmla="*/ 8 w 28"/>
                    <a:gd name="T5" fmla="*/ 4 h 9"/>
                    <a:gd name="T6" fmla="*/ 5 w 28"/>
                    <a:gd name="T7" fmla="*/ 4 h 9"/>
                    <a:gd name="T8" fmla="*/ 2 w 28"/>
                    <a:gd name="T9" fmla="*/ 4 h 9"/>
                    <a:gd name="T10" fmla="*/ 0 w 28"/>
                    <a:gd name="T11" fmla="*/ 1 h 9"/>
                    <a:gd name="T12" fmla="*/ 3 w 28"/>
                    <a:gd name="T13" fmla="*/ 0 h 9"/>
                    <a:gd name="T14" fmla="*/ 7 w 28"/>
                    <a:gd name="T15" fmla="*/ 0 h 9"/>
                    <a:gd name="T16" fmla="*/ 14 w 28"/>
                    <a:gd name="T17" fmla="*/ 0 h 9"/>
                    <a:gd name="T18" fmla="*/ 33 w 28"/>
                    <a:gd name="T19" fmla="*/ 1 h 9"/>
                    <a:gd name="T20" fmla="*/ 32 w 28"/>
                    <a:gd name="T21" fmla="*/ 4 h 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8"/>
                    <a:gd name="T34" fmla="*/ 0 h 9"/>
                    <a:gd name="T35" fmla="*/ 28 w 28"/>
                    <a:gd name="T36" fmla="*/ 9 h 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8" h="9">
                      <a:moveTo>
                        <a:pt x="27" y="8"/>
                      </a:moveTo>
                      <a:lnTo>
                        <a:pt x="14" y="7"/>
                      </a:lnTo>
                      <a:lnTo>
                        <a:pt x="8" y="8"/>
                      </a:lnTo>
                      <a:lnTo>
                        <a:pt x="5" y="8"/>
                      </a:lnTo>
                      <a:lnTo>
                        <a:pt x="2" y="9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8" y="1"/>
                      </a:lnTo>
                      <a:lnTo>
                        <a:pt x="27" y="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5" name="Freeform 156"/>
                <p:cNvSpPr>
                  <a:spLocks/>
                </p:cNvSpPr>
                <p:nvPr/>
              </p:nvSpPr>
              <p:spPr bwMode="auto">
                <a:xfrm>
                  <a:off x="1720" y="1684"/>
                  <a:ext cx="1" cy="7"/>
                </a:xfrm>
                <a:custGeom>
                  <a:avLst/>
                  <a:gdLst>
                    <a:gd name="T0" fmla="*/ 1 w 1"/>
                    <a:gd name="T1" fmla="*/ 7 h 7"/>
                    <a:gd name="T2" fmla="*/ 0 w 1"/>
                    <a:gd name="T3" fmla="*/ 7 h 7"/>
                    <a:gd name="T4" fmla="*/ 1 w 1"/>
                    <a:gd name="T5" fmla="*/ 0 h 7"/>
                    <a:gd name="T6" fmla="*/ 0 w 1"/>
                    <a:gd name="T7" fmla="*/ 0 h 7"/>
                    <a:gd name="T8" fmla="*/ 1 w 1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7"/>
                    <a:gd name="T17" fmla="*/ 1 w 1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7">
                      <a:moveTo>
                        <a:pt x="1" y="7"/>
                      </a:moveTo>
                      <a:lnTo>
                        <a:pt x="0" y="7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6" name="Freeform 157"/>
                <p:cNvSpPr>
                  <a:spLocks/>
                </p:cNvSpPr>
                <p:nvPr/>
              </p:nvSpPr>
              <p:spPr bwMode="auto">
                <a:xfrm>
                  <a:off x="1648" y="1685"/>
                  <a:ext cx="47" cy="14"/>
                </a:xfrm>
                <a:custGeom>
                  <a:avLst/>
                  <a:gdLst>
                    <a:gd name="T0" fmla="*/ 51 w 46"/>
                    <a:gd name="T1" fmla="*/ 4 h 16"/>
                    <a:gd name="T2" fmla="*/ 36 w 46"/>
                    <a:gd name="T3" fmla="*/ 6 h 16"/>
                    <a:gd name="T4" fmla="*/ 29 w 46"/>
                    <a:gd name="T5" fmla="*/ 8 h 16"/>
                    <a:gd name="T6" fmla="*/ 18 w 46"/>
                    <a:gd name="T7" fmla="*/ 8 h 16"/>
                    <a:gd name="T8" fmla="*/ 12 w 46"/>
                    <a:gd name="T9" fmla="*/ 8 h 16"/>
                    <a:gd name="T10" fmla="*/ 8 w 46"/>
                    <a:gd name="T11" fmla="*/ 8 h 16"/>
                    <a:gd name="T12" fmla="*/ 6 w 46"/>
                    <a:gd name="T13" fmla="*/ 8 h 16"/>
                    <a:gd name="T14" fmla="*/ 3 w 46"/>
                    <a:gd name="T15" fmla="*/ 7 h 16"/>
                    <a:gd name="T16" fmla="*/ 1 w 46"/>
                    <a:gd name="T17" fmla="*/ 6 h 16"/>
                    <a:gd name="T18" fmla="*/ 0 w 46"/>
                    <a:gd name="T19" fmla="*/ 4 h 16"/>
                    <a:gd name="T20" fmla="*/ 0 w 46"/>
                    <a:gd name="T21" fmla="*/ 4 h 16"/>
                    <a:gd name="T22" fmla="*/ 8 w 46"/>
                    <a:gd name="T23" fmla="*/ 4 h 16"/>
                    <a:gd name="T24" fmla="*/ 8 w 46"/>
                    <a:gd name="T25" fmla="*/ 4 h 16"/>
                    <a:gd name="T26" fmla="*/ 8 w 46"/>
                    <a:gd name="T27" fmla="*/ 4 h 16"/>
                    <a:gd name="T28" fmla="*/ 9 w 46"/>
                    <a:gd name="T29" fmla="*/ 4 h 16"/>
                    <a:gd name="T30" fmla="*/ 9 w 46"/>
                    <a:gd name="T31" fmla="*/ 4 h 16"/>
                    <a:gd name="T32" fmla="*/ 10 w 46"/>
                    <a:gd name="T33" fmla="*/ 4 h 16"/>
                    <a:gd name="T34" fmla="*/ 12 w 46"/>
                    <a:gd name="T35" fmla="*/ 4 h 16"/>
                    <a:gd name="T36" fmla="*/ 16 w 46"/>
                    <a:gd name="T37" fmla="*/ 4 h 16"/>
                    <a:gd name="T38" fmla="*/ 22 w 46"/>
                    <a:gd name="T39" fmla="*/ 4 h 16"/>
                    <a:gd name="T40" fmla="*/ 34 w 46"/>
                    <a:gd name="T41" fmla="*/ 4 h 16"/>
                    <a:gd name="T42" fmla="*/ 47 w 46"/>
                    <a:gd name="T43" fmla="*/ 0 h 16"/>
                    <a:gd name="T44" fmla="*/ 51 w 46"/>
                    <a:gd name="T45" fmla="*/ 4 h 1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6"/>
                    <a:gd name="T70" fmla="*/ 0 h 16"/>
                    <a:gd name="T71" fmla="*/ 46 w 46"/>
                    <a:gd name="T72" fmla="*/ 16 h 1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6" h="16">
                      <a:moveTo>
                        <a:pt x="46" y="7"/>
                      </a:moveTo>
                      <a:lnTo>
                        <a:pt x="31" y="12"/>
                      </a:lnTo>
                      <a:lnTo>
                        <a:pt x="24" y="15"/>
                      </a:lnTo>
                      <a:lnTo>
                        <a:pt x="18" y="16"/>
                      </a:lnTo>
                      <a:lnTo>
                        <a:pt x="12" y="16"/>
                      </a:lnTo>
                      <a:lnTo>
                        <a:pt x="8" y="16"/>
                      </a:lnTo>
                      <a:lnTo>
                        <a:pt x="6" y="15"/>
                      </a:lnTo>
                      <a:lnTo>
                        <a:pt x="3" y="13"/>
                      </a:lnTo>
                      <a:lnTo>
                        <a:pt x="1" y="11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7"/>
                      </a:lnTo>
                      <a:lnTo>
                        <a:pt x="9" y="8"/>
                      </a:lnTo>
                      <a:lnTo>
                        <a:pt x="10" y="8"/>
                      </a:lnTo>
                      <a:lnTo>
                        <a:pt x="12" y="8"/>
                      </a:lnTo>
                      <a:lnTo>
                        <a:pt x="16" y="8"/>
                      </a:lnTo>
                      <a:lnTo>
                        <a:pt x="22" y="7"/>
                      </a:lnTo>
                      <a:lnTo>
                        <a:pt x="29" y="5"/>
                      </a:lnTo>
                      <a:lnTo>
                        <a:pt x="42" y="0"/>
                      </a:lnTo>
                      <a:lnTo>
                        <a:pt x="46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7" name="Freeform 158"/>
                <p:cNvSpPr>
                  <a:spLocks/>
                </p:cNvSpPr>
                <p:nvPr/>
              </p:nvSpPr>
              <p:spPr bwMode="auto">
                <a:xfrm>
                  <a:off x="1691" y="1684"/>
                  <a:ext cx="4" cy="7"/>
                </a:xfrm>
                <a:custGeom>
                  <a:avLst/>
                  <a:gdLst>
                    <a:gd name="T0" fmla="*/ 1 w 4"/>
                    <a:gd name="T1" fmla="*/ 0 h 8"/>
                    <a:gd name="T2" fmla="*/ 0 w 4"/>
                    <a:gd name="T3" fmla="*/ 1 h 8"/>
                    <a:gd name="T4" fmla="*/ 4 w 4"/>
                    <a:gd name="T5" fmla="*/ 4 h 8"/>
                    <a:gd name="T6" fmla="*/ 3 w 4"/>
                    <a:gd name="T7" fmla="*/ 4 h 8"/>
                    <a:gd name="T8" fmla="*/ 1 w 4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8"/>
                    <a:gd name="T17" fmla="*/ 4 w 4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8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4" y="8"/>
                      </a:lnTo>
                      <a:lnTo>
                        <a:pt x="3" y="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8" name="Freeform 159"/>
                <p:cNvSpPr>
                  <a:spLocks/>
                </p:cNvSpPr>
                <p:nvPr/>
              </p:nvSpPr>
              <p:spPr bwMode="auto">
                <a:xfrm>
                  <a:off x="1613" y="1662"/>
                  <a:ext cx="43" cy="28"/>
                </a:xfrm>
                <a:custGeom>
                  <a:avLst/>
                  <a:gdLst>
                    <a:gd name="T0" fmla="*/ 39 w 42"/>
                    <a:gd name="T1" fmla="*/ 19 h 31"/>
                    <a:gd name="T2" fmla="*/ 39 w 42"/>
                    <a:gd name="T3" fmla="*/ 17 h 31"/>
                    <a:gd name="T4" fmla="*/ 39 w 42"/>
                    <a:gd name="T5" fmla="*/ 16 h 31"/>
                    <a:gd name="T6" fmla="*/ 38 w 42"/>
                    <a:gd name="T7" fmla="*/ 15 h 31"/>
                    <a:gd name="T8" fmla="*/ 36 w 42"/>
                    <a:gd name="T9" fmla="*/ 14 h 31"/>
                    <a:gd name="T10" fmla="*/ 35 w 42"/>
                    <a:gd name="T11" fmla="*/ 13 h 31"/>
                    <a:gd name="T12" fmla="*/ 33 w 42"/>
                    <a:gd name="T13" fmla="*/ 12 h 31"/>
                    <a:gd name="T14" fmla="*/ 27 w 42"/>
                    <a:gd name="T15" fmla="*/ 10 h 31"/>
                    <a:gd name="T16" fmla="*/ 16 w 42"/>
                    <a:gd name="T17" fmla="*/ 8 h 31"/>
                    <a:gd name="T18" fmla="*/ 10 w 42"/>
                    <a:gd name="T19" fmla="*/ 6 h 31"/>
                    <a:gd name="T20" fmla="*/ 0 w 42"/>
                    <a:gd name="T21" fmla="*/ 5 h 31"/>
                    <a:gd name="T22" fmla="*/ 3 w 42"/>
                    <a:gd name="T23" fmla="*/ 0 h 31"/>
                    <a:gd name="T24" fmla="*/ 13 w 42"/>
                    <a:gd name="T25" fmla="*/ 4 h 31"/>
                    <a:gd name="T26" fmla="*/ 19 w 42"/>
                    <a:gd name="T27" fmla="*/ 5 h 31"/>
                    <a:gd name="T28" fmla="*/ 31 w 42"/>
                    <a:gd name="T29" fmla="*/ 5 h 31"/>
                    <a:gd name="T30" fmla="*/ 37 w 42"/>
                    <a:gd name="T31" fmla="*/ 8 h 31"/>
                    <a:gd name="T32" fmla="*/ 40 w 42"/>
                    <a:gd name="T33" fmla="*/ 10 h 31"/>
                    <a:gd name="T34" fmla="*/ 42 w 42"/>
                    <a:gd name="T35" fmla="*/ 11 h 31"/>
                    <a:gd name="T36" fmla="*/ 44 w 42"/>
                    <a:gd name="T37" fmla="*/ 12 h 31"/>
                    <a:gd name="T38" fmla="*/ 46 w 42"/>
                    <a:gd name="T39" fmla="*/ 14 h 31"/>
                    <a:gd name="T40" fmla="*/ 47 w 42"/>
                    <a:gd name="T41" fmla="*/ 16 h 31"/>
                    <a:gd name="T42" fmla="*/ 47 w 42"/>
                    <a:gd name="T43" fmla="*/ 19 h 31"/>
                    <a:gd name="T44" fmla="*/ 39 w 42"/>
                    <a:gd name="T45" fmla="*/ 19 h 3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42"/>
                    <a:gd name="T70" fmla="*/ 0 h 31"/>
                    <a:gd name="T71" fmla="*/ 42 w 42"/>
                    <a:gd name="T72" fmla="*/ 31 h 3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42" h="31">
                      <a:moveTo>
                        <a:pt x="34" y="31"/>
                      </a:moveTo>
                      <a:lnTo>
                        <a:pt x="34" y="29"/>
                      </a:lnTo>
                      <a:lnTo>
                        <a:pt x="34" y="27"/>
                      </a:lnTo>
                      <a:lnTo>
                        <a:pt x="33" y="25"/>
                      </a:lnTo>
                      <a:lnTo>
                        <a:pt x="31" y="23"/>
                      </a:lnTo>
                      <a:lnTo>
                        <a:pt x="30" y="21"/>
                      </a:lnTo>
                      <a:lnTo>
                        <a:pt x="28" y="19"/>
                      </a:lnTo>
                      <a:lnTo>
                        <a:pt x="22" y="16"/>
                      </a:lnTo>
                      <a:lnTo>
                        <a:pt x="16" y="13"/>
                      </a:lnTo>
                      <a:lnTo>
                        <a:pt x="10" y="11"/>
                      </a:lnTo>
                      <a:lnTo>
                        <a:pt x="0" y="7"/>
                      </a:lnTo>
                      <a:lnTo>
                        <a:pt x="3" y="0"/>
                      </a:lnTo>
                      <a:lnTo>
                        <a:pt x="13" y="4"/>
                      </a:lnTo>
                      <a:lnTo>
                        <a:pt x="19" y="6"/>
                      </a:lnTo>
                      <a:lnTo>
                        <a:pt x="26" y="9"/>
                      </a:lnTo>
                      <a:lnTo>
                        <a:pt x="32" y="13"/>
                      </a:lnTo>
                      <a:lnTo>
                        <a:pt x="35" y="15"/>
                      </a:lnTo>
                      <a:lnTo>
                        <a:pt x="37" y="18"/>
                      </a:lnTo>
                      <a:lnTo>
                        <a:pt x="39" y="20"/>
                      </a:lnTo>
                      <a:lnTo>
                        <a:pt x="41" y="24"/>
                      </a:lnTo>
                      <a:lnTo>
                        <a:pt x="42" y="27"/>
                      </a:lnTo>
                      <a:lnTo>
                        <a:pt x="42" y="31"/>
                      </a:lnTo>
                      <a:lnTo>
                        <a:pt x="34" y="3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9" name="Freeform 160"/>
                <p:cNvSpPr>
                  <a:spLocks/>
                </p:cNvSpPr>
                <p:nvPr/>
              </p:nvSpPr>
              <p:spPr bwMode="auto">
                <a:xfrm>
                  <a:off x="1579" y="1646"/>
                  <a:ext cx="37" cy="22"/>
                </a:xfrm>
                <a:custGeom>
                  <a:avLst/>
                  <a:gdLst>
                    <a:gd name="T0" fmla="*/ 37 w 36"/>
                    <a:gd name="T1" fmla="*/ 13 h 25"/>
                    <a:gd name="T2" fmla="*/ 33 w 36"/>
                    <a:gd name="T3" fmla="*/ 12 h 25"/>
                    <a:gd name="T4" fmla="*/ 28 w 36"/>
                    <a:gd name="T5" fmla="*/ 11 h 25"/>
                    <a:gd name="T6" fmla="*/ 16 w 36"/>
                    <a:gd name="T7" fmla="*/ 10 h 25"/>
                    <a:gd name="T8" fmla="*/ 11 w 36"/>
                    <a:gd name="T9" fmla="*/ 9 h 25"/>
                    <a:gd name="T10" fmla="*/ 8 w 36"/>
                    <a:gd name="T11" fmla="*/ 8 h 25"/>
                    <a:gd name="T12" fmla="*/ 4 w 36"/>
                    <a:gd name="T13" fmla="*/ 5 h 25"/>
                    <a:gd name="T14" fmla="*/ 0 w 36"/>
                    <a:gd name="T15" fmla="*/ 4 h 25"/>
                    <a:gd name="T16" fmla="*/ 6 w 36"/>
                    <a:gd name="T17" fmla="*/ 0 h 25"/>
                    <a:gd name="T18" fmla="*/ 10 w 36"/>
                    <a:gd name="T19" fmla="*/ 4 h 25"/>
                    <a:gd name="T20" fmla="*/ 13 w 36"/>
                    <a:gd name="T21" fmla="*/ 4 h 25"/>
                    <a:gd name="T22" fmla="*/ 16 w 36"/>
                    <a:gd name="T23" fmla="*/ 5 h 25"/>
                    <a:gd name="T24" fmla="*/ 24 w 36"/>
                    <a:gd name="T25" fmla="*/ 7 h 25"/>
                    <a:gd name="T26" fmla="*/ 31 w 36"/>
                    <a:gd name="T27" fmla="*/ 8 h 25"/>
                    <a:gd name="T28" fmla="*/ 36 w 36"/>
                    <a:gd name="T29" fmla="*/ 8 h 25"/>
                    <a:gd name="T30" fmla="*/ 41 w 36"/>
                    <a:gd name="T31" fmla="*/ 10 h 25"/>
                    <a:gd name="T32" fmla="*/ 37 w 36"/>
                    <a:gd name="T33" fmla="*/ 13 h 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6"/>
                    <a:gd name="T52" fmla="*/ 0 h 25"/>
                    <a:gd name="T53" fmla="*/ 36 w 36"/>
                    <a:gd name="T54" fmla="*/ 25 h 2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6" h="25">
                      <a:moveTo>
                        <a:pt x="32" y="25"/>
                      </a:moveTo>
                      <a:lnTo>
                        <a:pt x="28" y="23"/>
                      </a:lnTo>
                      <a:lnTo>
                        <a:pt x="23" y="21"/>
                      </a:lnTo>
                      <a:lnTo>
                        <a:pt x="16" y="19"/>
                      </a:lnTo>
                      <a:lnTo>
                        <a:pt x="11" y="17"/>
                      </a:lnTo>
                      <a:lnTo>
                        <a:pt x="8" y="14"/>
                      </a:lnTo>
                      <a:lnTo>
                        <a:pt x="4" y="10"/>
                      </a:lnTo>
                      <a:lnTo>
                        <a:pt x="0" y="5"/>
                      </a:lnTo>
                      <a:lnTo>
                        <a:pt x="6" y="0"/>
                      </a:lnTo>
                      <a:lnTo>
                        <a:pt x="10" y="5"/>
                      </a:lnTo>
                      <a:lnTo>
                        <a:pt x="13" y="8"/>
                      </a:lnTo>
                      <a:lnTo>
                        <a:pt x="16" y="10"/>
                      </a:lnTo>
                      <a:lnTo>
                        <a:pt x="19" y="12"/>
                      </a:lnTo>
                      <a:lnTo>
                        <a:pt x="26" y="14"/>
                      </a:lnTo>
                      <a:lnTo>
                        <a:pt x="31" y="15"/>
                      </a:lnTo>
                      <a:lnTo>
                        <a:pt x="36" y="18"/>
                      </a:lnTo>
                      <a:lnTo>
                        <a:pt x="32" y="25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0" name="Freeform 161"/>
                <p:cNvSpPr>
                  <a:spLocks/>
                </p:cNvSpPr>
                <p:nvPr/>
              </p:nvSpPr>
              <p:spPr bwMode="auto">
                <a:xfrm>
                  <a:off x="1612" y="1662"/>
                  <a:ext cx="4" cy="6"/>
                </a:xfrm>
                <a:custGeom>
                  <a:avLst/>
                  <a:gdLst>
                    <a:gd name="T0" fmla="*/ 1 w 4"/>
                    <a:gd name="T1" fmla="*/ 3 h 7"/>
                    <a:gd name="T2" fmla="*/ 0 w 4"/>
                    <a:gd name="T3" fmla="*/ 3 h 7"/>
                    <a:gd name="T4" fmla="*/ 4 w 4"/>
                    <a:gd name="T5" fmla="*/ 0 h 7"/>
                    <a:gd name="T6" fmla="*/ 1 w 4"/>
                    <a:gd name="T7" fmla="*/ 3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7"/>
                    <a:gd name="T14" fmla="*/ 4 w 4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7">
                      <a:moveTo>
                        <a:pt x="1" y="7"/>
                      </a:moveTo>
                      <a:lnTo>
                        <a:pt x="0" y="7"/>
                      </a:lnTo>
                      <a:lnTo>
                        <a:pt x="4" y="0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1" name="Freeform 162"/>
                <p:cNvSpPr>
                  <a:spLocks/>
                </p:cNvSpPr>
                <p:nvPr/>
              </p:nvSpPr>
              <p:spPr bwMode="auto">
                <a:xfrm>
                  <a:off x="1562" y="1625"/>
                  <a:ext cx="25" cy="25"/>
                </a:xfrm>
                <a:custGeom>
                  <a:avLst/>
                  <a:gdLst>
                    <a:gd name="T0" fmla="*/ 22 w 24"/>
                    <a:gd name="T1" fmla="*/ 16 h 28"/>
                    <a:gd name="T2" fmla="*/ 18 w 24"/>
                    <a:gd name="T3" fmla="*/ 13 h 28"/>
                    <a:gd name="T4" fmla="*/ 9 w 24"/>
                    <a:gd name="T5" fmla="*/ 9 h 28"/>
                    <a:gd name="T6" fmla="*/ 7 w 24"/>
                    <a:gd name="T7" fmla="*/ 8 h 28"/>
                    <a:gd name="T8" fmla="*/ 5 w 24"/>
                    <a:gd name="T9" fmla="*/ 5 h 28"/>
                    <a:gd name="T10" fmla="*/ 2 w 24"/>
                    <a:gd name="T11" fmla="*/ 4 h 28"/>
                    <a:gd name="T12" fmla="*/ 0 w 24"/>
                    <a:gd name="T13" fmla="*/ 4 h 28"/>
                    <a:gd name="T14" fmla="*/ 4 w 24"/>
                    <a:gd name="T15" fmla="*/ 0 h 28"/>
                    <a:gd name="T16" fmla="*/ 7 w 24"/>
                    <a:gd name="T17" fmla="*/ 2 h 28"/>
                    <a:gd name="T18" fmla="*/ 10 w 24"/>
                    <a:gd name="T19" fmla="*/ 4 h 28"/>
                    <a:gd name="T20" fmla="*/ 18 w 24"/>
                    <a:gd name="T21" fmla="*/ 4 h 28"/>
                    <a:gd name="T22" fmla="*/ 21 w 24"/>
                    <a:gd name="T23" fmla="*/ 6 h 28"/>
                    <a:gd name="T24" fmla="*/ 25 w 24"/>
                    <a:gd name="T25" fmla="*/ 11 h 28"/>
                    <a:gd name="T26" fmla="*/ 29 w 24"/>
                    <a:gd name="T27" fmla="*/ 13 h 28"/>
                    <a:gd name="T28" fmla="*/ 22 w 24"/>
                    <a:gd name="T29" fmla="*/ 16 h 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4"/>
                    <a:gd name="T46" fmla="*/ 0 h 28"/>
                    <a:gd name="T47" fmla="*/ 24 w 24"/>
                    <a:gd name="T48" fmla="*/ 28 h 2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4" h="28">
                      <a:moveTo>
                        <a:pt x="17" y="28"/>
                      </a:moveTo>
                      <a:lnTo>
                        <a:pt x="13" y="22"/>
                      </a:lnTo>
                      <a:lnTo>
                        <a:pt x="9" y="15"/>
                      </a:lnTo>
                      <a:lnTo>
                        <a:pt x="7" y="13"/>
                      </a:lnTo>
                      <a:lnTo>
                        <a:pt x="5" y="10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4" y="0"/>
                      </a:lnTo>
                      <a:lnTo>
                        <a:pt x="7" y="2"/>
                      </a:lnTo>
                      <a:lnTo>
                        <a:pt x="10" y="4"/>
                      </a:lnTo>
                      <a:lnTo>
                        <a:pt x="13" y="7"/>
                      </a:lnTo>
                      <a:lnTo>
                        <a:pt x="16" y="11"/>
                      </a:lnTo>
                      <a:lnTo>
                        <a:pt x="20" y="18"/>
                      </a:lnTo>
                      <a:lnTo>
                        <a:pt x="24" y="24"/>
                      </a:lnTo>
                      <a:lnTo>
                        <a:pt x="17" y="2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2" name="Freeform 163"/>
                <p:cNvSpPr>
                  <a:spLocks/>
                </p:cNvSpPr>
                <p:nvPr/>
              </p:nvSpPr>
              <p:spPr bwMode="auto">
                <a:xfrm>
                  <a:off x="1579" y="1646"/>
                  <a:ext cx="8" cy="4"/>
                </a:xfrm>
                <a:custGeom>
                  <a:avLst/>
                  <a:gdLst>
                    <a:gd name="T0" fmla="*/ 0 w 7"/>
                    <a:gd name="T1" fmla="*/ 2 h 5"/>
                    <a:gd name="T2" fmla="*/ 13 w 7"/>
                    <a:gd name="T3" fmla="*/ 1 h 5"/>
                    <a:gd name="T4" fmla="*/ 11 w 7"/>
                    <a:gd name="T5" fmla="*/ 0 h 5"/>
                    <a:gd name="T6" fmla="*/ 0 w 7"/>
                    <a:gd name="T7" fmla="*/ 2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5"/>
                    <a:gd name="T14" fmla="*/ 7 w 7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5">
                      <a:moveTo>
                        <a:pt x="0" y="5"/>
                      </a:move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3" name="Freeform 164"/>
                <p:cNvSpPr>
                  <a:spLocks/>
                </p:cNvSpPr>
                <p:nvPr/>
              </p:nvSpPr>
              <p:spPr bwMode="auto">
                <a:xfrm>
                  <a:off x="1526" y="1624"/>
                  <a:ext cx="39" cy="20"/>
                </a:xfrm>
                <a:custGeom>
                  <a:avLst/>
                  <a:gdLst>
                    <a:gd name="T0" fmla="*/ 41 w 38"/>
                    <a:gd name="T1" fmla="*/ 4 h 23"/>
                    <a:gd name="T2" fmla="*/ 39 w 38"/>
                    <a:gd name="T3" fmla="*/ 3 h 23"/>
                    <a:gd name="T4" fmla="*/ 38 w 38"/>
                    <a:gd name="T5" fmla="*/ 3 h 23"/>
                    <a:gd name="T6" fmla="*/ 36 w 38"/>
                    <a:gd name="T7" fmla="*/ 4 h 23"/>
                    <a:gd name="T8" fmla="*/ 35 w 38"/>
                    <a:gd name="T9" fmla="*/ 4 h 23"/>
                    <a:gd name="T10" fmla="*/ 30 w 38"/>
                    <a:gd name="T11" fmla="*/ 6 h 23"/>
                    <a:gd name="T12" fmla="*/ 26 w 38"/>
                    <a:gd name="T13" fmla="*/ 8 h 23"/>
                    <a:gd name="T14" fmla="*/ 16 w 38"/>
                    <a:gd name="T15" fmla="*/ 10 h 23"/>
                    <a:gd name="T16" fmla="*/ 11 w 38"/>
                    <a:gd name="T17" fmla="*/ 11 h 23"/>
                    <a:gd name="T18" fmla="*/ 5 w 38"/>
                    <a:gd name="T19" fmla="*/ 11 h 23"/>
                    <a:gd name="T20" fmla="*/ 2 w 38"/>
                    <a:gd name="T21" fmla="*/ 11 h 23"/>
                    <a:gd name="T22" fmla="*/ 1 w 38"/>
                    <a:gd name="T23" fmla="*/ 10 h 23"/>
                    <a:gd name="T24" fmla="*/ 0 w 38"/>
                    <a:gd name="T25" fmla="*/ 10 h 23"/>
                    <a:gd name="T26" fmla="*/ 6 w 38"/>
                    <a:gd name="T27" fmla="*/ 8 h 23"/>
                    <a:gd name="T28" fmla="*/ 7 w 38"/>
                    <a:gd name="T29" fmla="*/ 8 h 23"/>
                    <a:gd name="T30" fmla="*/ 6 w 38"/>
                    <a:gd name="T31" fmla="*/ 8 h 23"/>
                    <a:gd name="T32" fmla="*/ 6 w 38"/>
                    <a:gd name="T33" fmla="*/ 8 h 23"/>
                    <a:gd name="T34" fmla="*/ 8 w 38"/>
                    <a:gd name="T35" fmla="*/ 8 h 23"/>
                    <a:gd name="T36" fmla="*/ 11 w 38"/>
                    <a:gd name="T37" fmla="*/ 7 h 23"/>
                    <a:gd name="T38" fmla="*/ 16 w 38"/>
                    <a:gd name="T39" fmla="*/ 5 h 23"/>
                    <a:gd name="T40" fmla="*/ 25 w 38"/>
                    <a:gd name="T41" fmla="*/ 3 h 23"/>
                    <a:gd name="T42" fmla="*/ 30 w 38"/>
                    <a:gd name="T43" fmla="*/ 3 h 23"/>
                    <a:gd name="T44" fmla="*/ 34 w 38"/>
                    <a:gd name="T45" fmla="*/ 1 h 23"/>
                    <a:gd name="T46" fmla="*/ 37 w 38"/>
                    <a:gd name="T47" fmla="*/ 0 h 23"/>
                    <a:gd name="T48" fmla="*/ 40 w 38"/>
                    <a:gd name="T49" fmla="*/ 0 h 23"/>
                    <a:gd name="T50" fmla="*/ 43 w 38"/>
                    <a:gd name="T51" fmla="*/ 1 h 23"/>
                    <a:gd name="T52" fmla="*/ 41 w 38"/>
                    <a:gd name="T53" fmla="*/ 4 h 2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"/>
                    <a:gd name="T82" fmla="*/ 0 h 23"/>
                    <a:gd name="T83" fmla="*/ 38 w 38"/>
                    <a:gd name="T84" fmla="*/ 23 h 2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" h="23">
                      <a:moveTo>
                        <a:pt x="36" y="9"/>
                      </a:moveTo>
                      <a:lnTo>
                        <a:pt x="34" y="8"/>
                      </a:lnTo>
                      <a:lnTo>
                        <a:pt x="33" y="8"/>
                      </a:lnTo>
                      <a:lnTo>
                        <a:pt x="31" y="9"/>
                      </a:lnTo>
                      <a:lnTo>
                        <a:pt x="30" y="9"/>
                      </a:lnTo>
                      <a:lnTo>
                        <a:pt x="25" y="12"/>
                      </a:lnTo>
                      <a:lnTo>
                        <a:pt x="21" y="16"/>
                      </a:lnTo>
                      <a:lnTo>
                        <a:pt x="16" y="19"/>
                      </a:lnTo>
                      <a:lnTo>
                        <a:pt x="11" y="22"/>
                      </a:lnTo>
                      <a:lnTo>
                        <a:pt x="5" y="23"/>
                      </a:lnTo>
                      <a:lnTo>
                        <a:pt x="2" y="22"/>
                      </a:lnTo>
                      <a:lnTo>
                        <a:pt x="1" y="21"/>
                      </a:lnTo>
                      <a:lnTo>
                        <a:pt x="0" y="20"/>
                      </a:lnTo>
                      <a:lnTo>
                        <a:pt x="6" y="15"/>
                      </a:lnTo>
                      <a:lnTo>
                        <a:pt x="7" y="16"/>
                      </a:lnTo>
                      <a:lnTo>
                        <a:pt x="6" y="15"/>
                      </a:lnTo>
                      <a:lnTo>
                        <a:pt x="6" y="16"/>
                      </a:lnTo>
                      <a:lnTo>
                        <a:pt x="8" y="15"/>
                      </a:lnTo>
                      <a:lnTo>
                        <a:pt x="11" y="13"/>
                      </a:lnTo>
                      <a:lnTo>
                        <a:pt x="16" y="10"/>
                      </a:lnTo>
                      <a:lnTo>
                        <a:pt x="20" y="6"/>
                      </a:lnTo>
                      <a:lnTo>
                        <a:pt x="25" y="3"/>
                      </a:lnTo>
                      <a:lnTo>
                        <a:pt x="29" y="1"/>
                      </a:lnTo>
                      <a:lnTo>
                        <a:pt x="32" y="0"/>
                      </a:lnTo>
                      <a:lnTo>
                        <a:pt x="35" y="0"/>
                      </a:lnTo>
                      <a:lnTo>
                        <a:pt x="38" y="1"/>
                      </a:lnTo>
                      <a:lnTo>
                        <a:pt x="36" y="9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4" name="Freeform 165"/>
                <p:cNvSpPr>
                  <a:spLocks/>
                </p:cNvSpPr>
                <p:nvPr/>
              </p:nvSpPr>
              <p:spPr bwMode="auto">
                <a:xfrm>
                  <a:off x="1562" y="1624"/>
                  <a:ext cx="4" cy="8"/>
                </a:xfrm>
                <a:custGeom>
                  <a:avLst/>
                  <a:gdLst>
                    <a:gd name="T0" fmla="*/ 4 w 4"/>
                    <a:gd name="T1" fmla="*/ 1 h 8"/>
                    <a:gd name="T2" fmla="*/ 3 w 4"/>
                    <a:gd name="T3" fmla="*/ 0 h 8"/>
                    <a:gd name="T4" fmla="*/ 1 w 4"/>
                    <a:gd name="T5" fmla="*/ 8 h 8"/>
                    <a:gd name="T6" fmla="*/ 0 w 4"/>
                    <a:gd name="T7" fmla="*/ 7 h 8"/>
                    <a:gd name="T8" fmla="*/ 4 w 4"/>
                    <a:gd name="T9" fmla="*/ 1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8"/>
                    <a:gd name="T17" fmla="*/ 4 w 4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8">
                      <a:moveTo>
                        <a:pt x="4" y="1"/>
                      </a:moveTo>
                      <a:lnTo>
                        <a:pt x="3" y="0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5" name="Freeform 166"/>
                <p:cNvSpPr>
                  <a:spLocks/>
                </p:cNvSpPr>
                <p:nvPr/>
              </p:nvSpPr>
              <p:spPr bwMode="auto">
                <a:xfrm>
                  <a:off x="1524" y="1607"/>
                  <a:ext cx="15" cy="34"/>
                </a:xfrm>
                <a:custGeom>
                  <a:avLst/>
                  <a:gdLst>
                    <a:gd name="T0" fmla="*/ 2 w 15"/>
                    <a:gd name="T1" fmla="*/ 24 h 37"/>
                    <a:gd name="T2" fmla="*/ 1 w 15"/>
                    <a:gd name="T3" fmla="*/ 23 h 37"/>
                    <a:gd name="T4" fmla="*/ 0 w 15"/>
                    <a:gd name="T5" fmla="*/ 22 h 37"/>
                    <a:gd name="T6" fmla="*/ 0 w 15"/>
                    <a:gd name="T7" fmla="*/ 18 h 37"/>
                    <a:gd name="T8" fmla="*/ 1 w 15"/>
                    <a:gd name="T9" fmla="*/ 15 h 37"/>
                    <a:gd name="T10" fmla="*/ 2 w 15"/>
                    <a:gd name="T11" fmla="*/ 12 h 37"/>
                    <a:gd name="T12" fmla="*/ 5 w 15"/>
                    <a:gd name="T13" fmla="*/ 6 h 37"/>
                    <a:gd name="T14" fmla="*/ 8 w 15"/>
                    <a:gd name="T15" fmla="*/ 0 h 37"/>
                    <a:gd name="T16" fmla="*/ 15 w 15"/>
                    <a:gd name="T17" fmla="*/ 2 h 37"/>
                    <a:gd name="T18" fmla="*/ 13 w 15"/>
                    <a:gd name="T19" fmla="*/ 6 h 37"/>
                    <a:gd name="T20" fmla="*/ 10 w 15"/>
                    <a:gd name="T21" fmla="*/ 14 h 37"/>
                    <a:gd name="T22" fmla="*/ 9 w 15"/>
                    <a:gd name="T23" fmla="*/ 16 h 37"/>
                    <a:gd name="T24" fmla="*/ 8 w 15"/>
                    <a:gd name="T25" fmla="*/ 19 h 37"/>
                    <a:gd name="T26" fmla="*/ 8 w 15"/>
                    <a:gd name="T27" fmla="*/ 21 h 37"/>
                    <a:gd name="T28" fmla="*/ 8 w 15"/>
                    <a:gd name="T29" fmla="*/ 22 h 37"/>
                    <a:gd name="T30" fmla="*/ 9 w 15"/>
                    <a:gd name="T31" fmla="*/ 22 h 37"/>
                    <a:gd name="T32" fmla="*/ 2 w 15"/>
                    <a:gd name="T33" fmla="*/ 24 h 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37"/>
                    <a:gd name="T53" fmla="*/ 15 w 15"/>
                    <a:gd name="T54" fmla="*/ 37 h 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37">
                      <a:moveTo>
                        <a:pt x="2" y="37"/>
                      </a:moveTo>
                      <a:lnTo>
                        <a:pt x="1" y="35"/>
                      </a:lnTo>
                      <a:lnTo>
                        <a:pt x="0" y="33"/>
                      </a:lnTo>
                      <a:lnTo>
                        <a:pt x="0" y="28"/>
                      </a:lnTo>
                      <a:lnTo>
                        <a:pt x="1" y="23"/>
                      </a:lnTo>
                      <a:lnTo>
                        <a:pt x="2" y="17"/>
                      </a:lnTo>
                      <a:lnTo>
                        <a:pt x="5" y="8"/>
                      </a:lnTo>
                      <a:lnTo>
                        <a:pt x="8" y="0"/>
                      </a:lnTo>
                      <a:lnTo>
                        <a:pt x="15" y="2"/>
                      </a:lnTo>
                      <a:lnTo>
                        <a:pt x="13" y="10"/>
                      </a:lnTo>
                      <a:lnTo>
                        <a:pt x="10" y="20"/>
                      </a:lnTo>
                      <a:lnTo>
                        <a:pt x="9" y="24"/>
                      </a:lnTo>
                      <a:lnTo>
                        <a:pt x="8" y="29"/>
                      </a:lnTo>
                      <a:lnTo>
                        <a:pt x="8" y="32"/>
                      </a:lnTo>
                      <a:lnTo>
                        <a:pt x="8" y="33"/>
                      </a:lnTo>
                      <a:lnTo>
                        <a:pt x="9" y="34"/>
                      </a:lnTo>
                      <a:lnTo>
                        <a:pt x="2" y="3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6" name="Freeform 167"/>
                <p:cNvSpPr>
                  <a:spLocks/>
                </p:cNvSpPr>
                <p:nvPr/>
              </p:nvSpPr>
              <p:spPr bwMode="auto">
                <a:xfrm>
                  <a:off x="1526" y="1637"/>
                  <a:ext cx="7" cy="4"/>
                </a:xfrm>
                <a:custGeom>
                  <a:avLst/>
                  <a:gdLst>
                    <a:gd name="T0" fmla="*/ 0 w 7"/>
                    <a:gd name="T1" fmla="*/ 2 h 5"/>
                    <a:gd name="T2" fmla="*/ 0 w 7"/>
                    <a:gd name="T3" fmla="*/ 2 h 5"/>
                    <a:gd name="T4" fmla="*/ 7 w 7"/>
                    <a:gd name="T5" fmla="*/ 1 h 5"/>
                    <a:gd name="T6" fmla="*/ 6 w 7"/>
                    <a:gd name="T7" fmla="*/ 0 h 5"/>
                    <a:gd name="T8" fmla="*/ 0 w 7"/>
                    <a:gd name="T9" fmla="*/ 2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5"/>
                    <a:gd name="T17" fmla="*/ 7 w 7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5">
                      <a:moveTo>
                        <a:pt x="0" y="5"/>
                      </a:moveTo>
                      <a:lnTo>
                        <a:pt x="0" y="4"/>
                      </a:lnTo>
                      <a:lnTo>
                        <a:pt x="7" y="1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7" name="Freeform 168"/>
                <p:cNvSpPr>
                  <a:spLocks/>
                </p:cNvSpPr>
                <p:nvPr/>
              </p:nvSpPr>
              <p:spPr bwMode="auto">
                <a:xfrm>
                  <a:off x="1519" y="1577"/>
                  <a:ext cx="21" cy="32"/>
                </a:xfrm>
                <a:custGeom>
                  <a:avLst/>
                  <a:gdLst>
                    <a:gd name="T0" fmla="*/ 12 w 21"/>
                    <a:gd name="T1" fmla="*/ 20 h 36"/>
                    <a:gd name="T2" fmla="*/ 13 w 21"/>
                    <a:gd name="T3" fmla="*/ 17 h 36"/>
                    <a:gd name="T4" fmla="*/ 12 w 21"/>
                    <a:gd name="T5" fmla="*/ 14 h 36"/>
                    <a:gd name="T6" fmla="*/ 11 w 21"/>
                    <a:gd name="T7" fmla="*/ 12 h 36"/>
                    <a:gd name="T8" fmla="*/ 10 w 21"/>
                    <a:gd name="T9" fmla="*/ 11 h 36"/>
                    <a:gd name="T10" fmla="*/ 5 w 21"/>
                    <a:gd name="T11" fmla="*/ 7 h 36"/>
                    <a:gd name="T12" fmla="*/ 3 w 21"/>
                    <a:gd name="T13" fmla="*/ 4 h 36"/>
                    <a:gd name="T14" fmla="*/ 0 w 21"/>
                    <a:gd name="T15" fmla="*/ 3 h 36"/>
                    <a:gd name="T16" fmla="*/ 7 w 21"/>
                    <a:gd name="T17" fmla="*/ 0 h 36"/>
                    <a:gd name="T18" fmla="*/ 10 w 21"/>
                    <a:gd name="T19" fmla="*/ 4 h 36"/>
                    <a:gd name="T20" fmla="*/ 12 w 21"/>
                    <a:gd name="T21" fmla="*/ 4 h 36"/>
                    <a:gd name="T22" fmla="*/ 17 w 21"/>
                    <a:gd name="T23" fmla="*/ 9 h 36"/>
                    <a:gd name="T24" fmla="*/ 19 w 21"/>
                    <a:gd name="T25" fmla="*/ 11 h 36"/>
                    <a:gd name="T26" fmla="*/ 20 w 21"/>
                    <a:gd name="T27" fmla="*/ 14 h 36"/>
                    <a:gd name="T28" fmla="*/ 21 w 21"/>
                    <a:gd name="T29" fmla="*/ 17 h 36"/>
                    <a:gd name="T30" fmla="*/ 20 w 21"/>
                    <a:gd name="T31" fmla="*/ 20 h 36"/>
                    <a:gd name="T32" fmla="*/ 12 w 21"/>
                    <a:gd name="T33" fmla="*/ 20 h 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1"/>
                    <a:gd name="T52" fmla="*/ 0 h 36"/>
                    <a:gd name="T53" fmla="*/ 21 w 21"/>
                    <a:gd name="T54" fmla="*/ 36 h 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1" h="36">
                      <a:moveTo>
                        <a:pt x="12" y="35"/>
                      </a:moveTo>
                      <a:lnTo>
                        <a:pt x="13" y="30"/>
                      </a:lnTo>
                      <a:lnTo>
                        <a:pt x="12" y="26"/>
                      </a:lnTo>
                      <a:lnTo>
                        <a:pt x="11" y="23"/>
                      </a:lnTo>
                      <a:lnTo>
                        <a:pt x="10" y="20"/>
                      </a:lnTo>
                      <a:lnTo>
                        <a:pt x="5" y="12"/>
                      </a:lnTo>
                      <a:lnTo>
                        <a:pt x="3" y="8"/>
                      </a:lnTo>
                      <a:lnTo>
                        <a:pt x="0" y="3"/>
                      </a:lnTo>
                      <a:lnTo>
                        <a:pt x="7" y="0"/>
                      </a:lnTo>
                      <a:lnTo>
                        <a:pt x="10" y="4"/>
                      </a:lnTo>
                      <a:lnTo>
                        <a:pt x="12" y="8"/>
                      </a:lnTo>
                      <a:lnTo>
                        <a:pt x="17" y="15"/>
                      </a:lnTo>
                      <a:lnTo>
                        <a:pt x="19" y="20"/>
                      </a:lnTo>
                      <a:lnTo>
                        <a:pt x="20" y="25"/>
                      </a:lnTo>
                      <a:lnTo>
                        <a:pt x="21" y="30"/>
                      </a:lnTo>
                      <a:lnTo>
                        <a:pt x="20" y="36"/>
                      </a:lnTo>
                      <a:lnTo>
                        <a:pt x="12" y="35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8" name="Freeform 169"/>
                <p:cNvSpPr>
                  <a:spLocks/>
                </p:cNvSpPr>
                <p:nvPr/>
              </p:nvSpPr>
              <p:spPr bwMode="auto">
                <a:xfrm>
                  <a:off x="1531" y="1607"/>
                  <a:ext cx="8" cy="2"/>
                </a:xfrm>
                <a:custGeom>
                  <a:avLst/>
                  <a:gdLst>
                    <a:gd name="T0" fmla="*/ 8 w 8"/>
                    <a:gd name="T1" fmla="*/ 2 h 2"/>
                    <a:gd name="T2" fmla="*/ 0 w 8"/>
                    <a:gd name="T3" fmla="*/ 1 h 2"/>
                    <a:gd name="T4" fmla="*/ 1 w 8"/>
                    <a:gd name="T5" fmla="*/ 0 h 2"/>
                    <a:gd name="T6" fmla="*/ 8 w 8"/>
                    <a:gd name="T7" fmla="*/ 2 h 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2"/>
                    <a:gd name="T14" fmla="*/ 8 w 8"/>
                    <a:gd name="T15" fmla="*/ 2 h 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2">
                      <a:moveTo>
                        <a:pt x="8" y="2"/>
                      </a:move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49" name="Freeform 170"/>
                <p:cNvSpPr>
                  <a:spLocks/>
                </p:cNvSpPr>
                <p:nvPr/>
              </p:nvSpPr>
              <p:spPr bwMode="auto">
                <a:xfrm>
                  <a:off x="1499" y="1541"/>
                  <a:ext cx="27" cy="39"/>
                </a:xfrm>
                <a:custGeom>
                  <a:avLst/>
                  <a:gdLst>
                    <a:gd name="T0" fmla="*/ 24 w 26"/>
                    <a:gd name="T1" fmla="*/ 26 h 43"/>
                    <a:gd name="T2" fmla="*/ 22 w 26"/>
                    <a:gd name="T3" fmla="*/ 23 h 43"/>
                    <a:gd name="T4" fmla="*/ 20 w 26"/>
                    <a:gd name="T5" fmla="*/ 20 h 43"/>
                    <a:gd name="T6" fmla="*/ 12 w 26"/>
                    <a:gd name="T7" fmla="*/ 14 h 43"/>
                    <a:gd name="T8" fmla="*/ 10 w 26"/>
                    <a:gd name="T9" fmla="*/ 11 h 43"/>
                    <a:gd name="T10" fmla="*/ 8 w 26"/>
                    <a:gd name="T11" fmla="*/ 8 h 43"/>
                    <a:gd name="T12" fmla="*/ 5 w 26"/>
                    <a:gd name="T13" fmla="*/ 5 h 43"/>
                    <a:gd name="T14" fmla="*/ 0 w 26"/>
                    <a:gd name="T15" fmla="*/ 5 h 43"/>
                    <a:gd name="T16" fmla="*/ 5 w 26"/>
                    <a:gd name="T17" fmla="*/ 0 h 43"/>
                    <a:gd name="T18" fmla="*/ 10 w 26"/>
                    <a:gd name="T19" fmla="*/ 4 h 43"/>
                    <a:gd name="T20" fmla="*/ 19 w 26"/>
                    <a:gd name="T21" fmla="*/ 5 h 43"/>
                    <a:gd name="T22" fmla="*/ 22 w 26"/>
                    <a:gd name="T23" fmla="*/ 8 h 43"/>
                    <a:gd name="T24" fmla="*/ 25 w 26"/>
                    <a:gd name="T25" fmla="*/ 12 h 43"/>
                    <a:gd name="T26" fmla="*/ 28 w 26"/>
                    <a:gd name="T27" fmla="*/ 18 h 43"/>
                    <a:gd name="T28" fmla="*/ 30 w 26"/>
                    <a:gd name="T29" fmla="*/ 22 h 43"/>
                    <a:gd name="T30" fmla="*/ 31 w 26"/>
                    <a:gd name="T31" fmla="*/ 24 h 43"/>
                    <a:gd name="T32" fmla="*/ 24 w 26"/>
                    <a:gd name="T33" fmla="*/ 26 h 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43"/>
                    <a:gd name="T53" fmla="*/ 26 w 26"/>
                    <a:gd name="T54" fmla="*/ 43 h 4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43">
                      <a:moveTo>
                        <a:pt x="19" y="43"/>
                      </a:moveTo>
                      <a:lnTo>
                        <a:pt x="17" y="38"/>
                      </a:lnTo>
                      <a:lnTo>
                        <a:pt x="15" y="32"/>
                      </a:lnTo>
                      <a:lnTo>
                        <a:pt x="12" y="22"/>
                      </a:lnTo>
                      <a:lnTo>
                        <a:pt x="10" y="17"/>
                      </a:lnTo>
                      <a:lnTo>
                        <a:pt x="8" y="13"/>
                      </a:lnTo>
                      <a:lnTo>
                        <a:pt x="5" y="9"/>
                      </a:lnTo>
                      <a:lnTo>
                        <a:pt x="0" y="6"/>
                      </a:lnTo>
                      <a:lnTo>
                        <a:pt x="5" y="0"/>
                      </a:lnTo>
                      <a:lnTo>
                        <a:pt x="10" y="4"/>
                      </a:lnTo>
                      <a:lnTo>
                        <a:pt x="14" y="8"/>
                      </a:lnTo>
                      <a:lnTo>
                        <a:pt x="17" y="13"/>
                      </a:lnTo>
                      <a:lnTo>
                        <a:pt x="20" y="19"/>
                      </a:lnTo>
                      <a:lnTo>
                        <a:pt x="23" y="30"/>
                      </a:lnTo>
                      <a:lnTo>
                        <a:pt x="25" y="35"/>
                      </a:lnTo>
                      <a:lnTo>
                        <a:pt x="26" y="40"/>
                      </a:lnTo>
                      <a:lnTo>
                        <a:pt x="19" y="4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0" name="Freeform 171"/>
                <p:cNvSpPr>
                  <a:spLocks/>
                </p:cNvSpPr>
                <p:nvPr/>
              </p:nvSpPr>
              <p:spPr bwMode="auto">
                <a:xfrm>
                  <a:off x="1519" y="1577"/>
                  <a:ext cx="7" cy="3"/>
                </a:xfrm>
                <a:custGeom>
                  <a:avLst/>
                  <a:gdLst>
                    <a:gd name="T0" fmla="*/ 0 w 7"/>
                    <a:gd name="T1" fmla="*/ 3 h 3"/>
                    <a:gd name="T2" fmla="*/ 7 w 7"/>
                    <a:gd name="T3" fmla="*/ 0 h 3"/>
                    <a:gd name="T4" fmla="*/ 0 w 7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3"/>
                    <a:gd name="T11" fmla="*/ 7 w 7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3">
                      <a:moveTo>
                        <a:pt x="0" y="3"/>
                      </a:moveTo>
                      <a:lnTo>
                        <a:pt x="7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1" name="Freeform 172"/>
                <p:cNvSpPr>
                  <a:spLocks/>
                </p:cNvSpPr>
                <p:nvPr/>
              </p:nvSpPr>
              <p:spPr bwMode="auto">
                <a:xfrm>
                  <a:off x="1492" y="1522"/>
                  <a:ext cx="13" cy="25"/>
                </a:xfrm>
                <a:custGeom>
                  <a:avLst/>
                  <a:gdLst>
                    <a:gd name="T0" fmla="*/ 13 w 12"/>
                    <a:gd name="T1" fmla="*/ 16 h 28"/>
                    <a:gd name="T2" fmla="*/ 11 w 12"/>
                    <a:gd name="T3" fmla="*/ 15 h 28"/>
                    <a:gd name="T4" fmla="*/ 5 w 12"/>
                    <a:gd name="T5" fmla="*/ 15 h 28"/>
                    <a:gd name="T6" fmla="*/ 3 w 12"/>
                    <a:gd name="T7" fmla="*/ 13 h 28"/>
                    <a:gd name="T8" fmla="*/ 1 w 12"/>
                    <a:gd name="T9" fmla="*/ 11 h 28"/>
                    <a:gd name="T10" fmla="*/ 0 w 12"/>
                    <a:gd name="T11" fmla="*/ 9 h 28"/>
                    <a:gd name="T12" fmla="*/ 0 w 12"/>
                    <a:gd name="T13" fmla="*/ 6 h 28"/>
                    <a:gd name="T14" fmla="*/ 0 w 12"/>
                    <a:gd name="T15" fmla="*/ 4 h 28"/>
                    <a:gd name="T16" fmla="*/ 1 w 12"/>
                    <a:gd name="T17" fmla="*/ 3 h 28"/>
                    <a:gd name="T18" fmla="*/ 3 w 12"/>
                    <a:gd name="T19" fmla="*/ 0 h 28"/>
                    <a:gd name="T20" fmla="*/ 14 w 12"/>
                    <a:gd name="T21" fmla="*/ 4 h 28"/>
                    <a:gd name="T22" fmla="*/ 13 w 12"/>
                    <a:gd name="T23" fmla="*/ 4 h 28"/>
                    <a:gd name="T24" fmla="*/ 13 w 12"/>
                    <a:gd name="T25" fmla="*/ 4 h 28"/>
                    <a:gd name="T26" fmla="*/ 12 w 12"/>
                    <a:gd name="T27" fmla="*/ 6 h 28"/>
                    <a:gd name="T28" fmla="*/ 13 w 12"/>
                    <a:gd name="T29" fmla="*/ 9 h 28"/>
                    <a:gd name="T30" fmla="*/ 14 w 12"/>
                    <a:gd name="T31" fmla="*/ 10 h 28"/>
                    <a:gd name="T32" fmla="*/ 15 w 12"/>
                    <a:gd name="T33" fmla="*/ 11 h 28"/>
                    <a:gd name="T34" fmla="*/ 16 w 12"/>
                    <a:gd name="T35" fmla="*/ 12 h 28"/>
                    <a:gd name="T36" fmla="*/ 16 w 12"/>
                    <a:gd name="T37" fmla="*/ 12 h 28"/>
                    <a:gd name="T38" fmla="*/ 17 w 12"/>
                    <a:gd name="T39" fmla="*/ 13 h 28"/>
                    <a:gd name="T40" fmla="*/ 13 w 12"/>
                    <a:gd name="T41" fmla="*/ 16 h 2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2"/>
                    <a:gd name="T64" fmla="*/ 0 h 28"/>
                    <a:gd name="T65" fmla="*/ 12 w 12"/>
                    <a:gd name="T66" fmla="*/ 28 h 2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2" h="28">
                      <a:moveTo>
                        <a:pt x="8" y="28"/>
                      </a:moveTo>
                      <a:lnTo>
                        <a:pt x="6" y="27"/>
                      </a:lnTo>
                      <a:lnTo>
                        <a:pt x="5" y="26"/>
                      </a:lnTo>
                      <a:lnTo>
                        <a:pt x="3" y="23"/>
                      </a:lnTo>
                      <a:lnTo>
                        <a:pt x="1" y="19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0" y="7"/>
                      </a:lnTo>
                      <a:lnTo>
                        <a:pt x="1" y="3"/>
                      </a:lnTo>
                      <a:lnTo>
                        <a:pt x="3" y="0"/>
                      </a:lnTo>
                      <a:lnTo>
                        <a:pt x="9" y="6"/>
                      </a:lnTo>
                      <a:lnTo>
                        <a:pt x="8" y="7"/>
                      </a:lnTo>
                      <a:lnTo>
                        <a:pt x="8" y="8"/>
                      </a:lnTo>
                      <a:lnTo>
                        <a:pt x="7" y="11"/>
                      </a:lnTo>
                      <a:lnTo>
                        <a:pt x="8" y="14"/>
                      </a:lnTo>
                      <a:lnTo>
                        <a:pt x="9" y="17"/>
                      </a:lnTo>
                      <a:lnTo>
                        <a:pt x="10" y="19"/>
                      </a:lnTo>
                      <a:lnTo>
                        <a:pt x="11" y="21"/>
                      </a:lnTo>
                      <a:lnTo>
                        <a:pt x="12" y="22"/>
                      </a:lnTo>
                      <a:lnTo>
                        <a:pt x="8" y="2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2" name="Freeform 173"/>
                <p:cNvSpPr>
                  <a:spLocks/>
                </p:cNvSpPr>
                <p:nvPr/>
              </p:nvSpPr>
              <p:spPr bwMode="auto">
                <a:xfrm>
                  <a:off x="1499" y="1541"/>
                  <a:ext cx="6" cy="6"/>
                </a:xfrm>
                <a:custGeom>
                  <a:avLst/>
                  <a:gdLst>
                    <a:gd name="T0" fmla="*/ 12 w 5"/>
                    <a:gd name="T1" fmla="*/ 0 h 6"/>
                    <a:gd name="T2" fmla="*/ 1 w 5"/>
                    <a:gd name="T3" fmla="*/ 6 h 6"/>
                    <a:gd name="T4" fmla="*/ 0 w 5"/>
                    <a:gd name="T5" fmla="*/ 6 h 6"/>
                    <a:gd name="T6" fmla="*/ 12 w 5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6"/>
                    <a:gd name="T14" fmla="*/ 5 w 5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6">
                      <a:moveTo>
                        <a:pt x="5" y="0"/>
                      </a:move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3" name="Freeform 174"/>
                <p:cNvSpPr>
                  <a:spLocks/>
                </p:cNvSpPr>
                <p:nvPr/>
              </p:nvSpPr>
              <p:spPr bwMode="auto">
                <a:xfrm>
                  <a:off x="1493" y="1496"/>
                  <a:ext cx="14" cy="31"/>
                </a:xfrm>
                <a:custGeom>
                  <a:avLst/>
                  <a:gdLst>
                    <a:gd name="T0" fmla="*/ 2 w 13"/>
                    <a:gd name="T1" fmla="*/ 16 h 35"/>
                    <a:gd name="T2" fmla="*/ 5 w 13"/>
                    <a:gd name="T3" fmla="*/ 14 h 35"/>
                    <a:gd name="T4" fmla="*/ 5 w 13"/>
                    <a:gd name="T5" fmla="*/ 14 h 35"/>
                    <a:gd name="T6" fmla="*/ 6 w 13"/>
                    <a:gd name="T7" fmla="*/ 13 h 35"/>
                    <a:gd name="T8" fmla="*/ 6 w 13"/>
                    <a:gd name="T9" fmla="*/ 12 h 35"/>
                    <a:gd name="T10" fmla="*/ 5 w 13"/>
                    <a:gd name="T11" fmla="*/ 10 h 35"/>
                    <a:gd name="T12" fmla="*/ 2 w 13"/>
                    <a:gd name="T13" fmla="*/ 5 h 35"/>
                    <a:gd name="T14" fmla="*/ 1 w 13"/>
                    <a:gd name="T15" fmla="*/ 4 h 35"/>
                    <a:gd name="T16" fmla="*/ 0 w 13"/>
                    <a:gd name="T17" fmla="*/ 1 h 35"/>
                    <a:gd name="T18" fmla="*/ 13 w 13"/>
                    <a:gd name="T19" fmla="*/ 0 h 35"/>
                    <a:gd name="T20" fmla="*/ 13 w 13"/>
                    <a:gd name="T21" fmla="*/ 4 h 35"/>
                    <a:gd name="T22" fmla="*/ 15 w 13"/>
                    <a:gd name="T23" fmla="*/ 4 h 35"/>
                    <a:gd name="T24" fmla="*/ 17 w 13"/>
                    <a:gd name="T25" fmla="*/ 9 h 35"/>
                    <a:gd name="T26" fmla="*/ 18 w 13"/>
                    <a:gd name="T27" fmla="*/ 12 h 35"/>
                    <a:gd name="T28" fmla="*/ 18 w 13"/>
                    <a:gd name="T29" fmla="*/ 14 h 35"/>
                    <a:gd name="T30" fmla="*/ 18 w 13"/>
                    <a:gd name="T31" fmla="*/ 16 h 35"/>
                    <a:gd name="T32" fmla="*/ 16 w 13"/>
                    <a:gd name="T33" fmla="*/ 17 h 35"/>
                    <a:gd name="T34" fmla="*/ 13 w 13"/>
                    <a:gd name="T35" fmla="*/ 19 h 35"/>
                    <a:gd name="T36" fmla="*/ 2 w 13"/>
                    <a:gd name="T37" fmla="*/ 16 h 3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"/>
                    <a:gd name="T58" fmla="*/ 0 h 35"/>
                    <a:gd name="T59" fmla="*/ 13 w 13"/>
                    <a:gd name="T60" fmla="*/ 35 h 3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" h="35">
                      <a:moveTo>
                        <a:pt x="2" y="29"/>
                      </a:moveTo>
                      <a:lnTo>
                        <a:pt x="5" y="26"/>
                      </a:lnTo>
                      <a:lnTo>
                        <a:pt x="6" y="25"/>
                      </a:lnTo>
                      <a:lnTo>
                        <a:pt x="6" y="22"/>
                      </a:lnTo>
                      <a:lnTo>
                        <a:pt x="5" y="18"/>
                      </a:lnTo>
                      <a:lnTo>
                        <a:pt x="2" y="10"/>
                      </a:lnTo>
                      <a:lnTo>
                        <a:pt x="1" y="5"/>
                      </a:lnTo>
                      <a:lnTo>
                        <a:pt x="0" y="1"/>
                      </a:lnTo>
                      <a:lnTo>
                        <a:pt x="8" y="0"/>
                      </a:lnTo>
                      <a:lnTo>
                        <a:pt x="8" y="4"/>
                      </a:lnTo>
                      <a:lnTo>
                        <a:pt x="10" y="8"/>
                      </a:lnTo>
                      <a:lnTo>
                        <a:pt x="12" y="16"/>
                      </a:lnTo>
                      <a:lnTo>
                        <a:pt x="13" y="21"/>
                      </a:lnTo>
                      <a:lnTo>
                        <a:pt x="13" y="26"/>
                      </a:lnTo>
                      <a:lnTo>
                        <a:pt x="13" y="29"/>
                      </a:lnTo>
                      <a:lnTo>
                        <a:pt x="11" y="31"/>
                      </a:lnTo>
                      <a:lnTo>
                        <a:pt x="8" y="35"/>
                      </a:lnTo>
                      <a:lnTo>
                        <a:pt x="2" y="29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4" name="Freeform 175"/>
                <p:cNvSpPr>
                  <a:spLocks/>
                </p:cNvSpPr>
                <p:nvPr/>
              </p:nvSpPr>
              <p:spPr bwMode="auto">
                <a:xfrm>
                  <a:off x="1495" y="1522"/>
                  <a:ext cx="6" cy="5"/>
                </a:xfrm>
                <a:custGeom>
                  <a:avLst/>
                  <a:gdLst>
                    <a:gd name="T0" fmla="*/ 0 w 6"/>
                    <a:gd name="T1" fmla="*/ 0 h 6"/>
                    <a:gd name="T2" fmla="*/ 6 w 6"/>
                    <a:gd name="T3" fmla="*/ 3 h 6"/>
                    <a:gd name="T4" fmla="*/ 0 w 6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6"/>
                    <a:gd name="T11" fmla="*/ 6 w 6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6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5" name="Freeform 176"/>
                <p:cNvSpPr>
                  <a:spLocks/>
                </p:cNvSpPr>
                <p:nvPr/>
              </p:nvSpPr>
              <p:spPr bwMode="auto">
                <a:xfrm>
                  <a:off x="1493" y="1484"/>
                  <a:ext cx="14" cy="13"/>
                </a:xfrm>
                <a:custGeom>
                  <a:avLst/>
                  <a:gdLst>
                    <a:gd name="T0" fmla="*/ 0 w 13"/>
                    <a:gd name="T1" fmla="*/ 8 h 14"/>
                    <a:gd name="T2" fmla="*/ 0 w 13"/>
                    <a:gd name="T3" fmla="*/ 7 h 14"/>
                    <a:gd name="T4" fmla="*/ 2 w 13"/>
                    <a:gd name="T5" fmla="*/ 7 h 14"/>
                    <a:gd name="T6" fmla="*/ 3 w 13"/>
                    <a:gd name="T7" fmla="*/ 6 h 14"/>
                    <a:gd name="T8" fmla="*/ 5 w 13"/>
                    <a:gd name="T9" fmla="*/ 3 h 14"/>
                    <a:gd name="T10" fmla="*/ 6 w 13"/>
                    <a:gd name="T11" fmla="*/ 0 h 14"/>
                    <a:gd name="T12" fmla="*/ 18 w 13"/>
                    <a:gd name="T13" fmla="*/ 3 h 14"/>
                    <a:gd name="T14" fmla="*/ 17 w 13"/>
                    <a:gd name="T15" fmla="*/ 7 h 14"/>
                    <a:gd name="T16" fmla="*/ 15 w 13"/>
                    <a:gd name="T17" fmla="*/ 7 h 14"/>
                    <a:gd name="T18" fmla="*/ 14 w 13"/>
                    <a:gd name="T19" fmla="*/ 7 h 14"/>
                    <a:gd name="T20" fmla="*/ 13 w 13"/>
                    <a:gd name="T21" fmla="*/ 8 h 14"/>
                    <a:gd name="T22" fmla="*/ 13 w 13"/>
                    <a:gd name="T23" fmla="*/ 9 h 14"/>
                    <a:gd name="T24" fmla="*/ 0 w 13"/>
                    <a:gd name="T25" fmla="*/ 8 h 1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3"/>
                    <a:gd name="T40" fmla="*/ 0 h 14"/>
                    <a:gd name="T41" fmla="*/ 13 w 13"/>
                    <a:gd name="T42" fmla="*/ 14 h 1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3" h="14">
                      <a:moveTo>
                        <a:pt x="0" y="13"/>
                      </a:moveTo>
                      <a:lnTo>
                        <a:pt x="0" y="11"/>
                      </a:lnTo>
                      <a:lnTo>
                        <a:pt x="2" y="9"/>
                      </a:lnTo>
                      <a:lnTo>
                        <a:pt x="3" y="6"/>
                      </a:lnTo>
                      <a:lnTo>
                        <a:pt x="5" y="3"/>
                      </a:lnTo>
                      <a:lnTo>
                        <a:pt x="6" y="0"/>
                      </a:lnTo>
                      <a:lnTo>
                        <a:pt x="13" y="3"/>
                      </a:lnTo>
                      <a:lnTo>
                        <a:pt x="12" y="7"/>
                      </a:lnTo>
                      <a:lnTo>
                        <a:pt x="10" y="10"/>
                      </a:lnTo>
                      <a:lnTo>
                        <a:pt x="9" y="12"/>
                      </a:lnTo>
                      <a:lnTo>
                        <a:pt x="8" y="13"/>
                      </a:lnTo>
                      <a:lnTo>
                        <a:pt x="8" y="14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6" name="Freeform 177"/>
                <p:cNvSpPr>
                  <a:spLocks/>
                </p:cNvSpPr>
                <p:nvPr/>
              </p:nvSpPr>
              <p:spPr bwMode="auto">
                <a:xfrm>
                  <a:off x="1493" y="1496"/>
                  <a:ext cx="8" cy="1"/>
                </a:xfrm>
                <a:custGeom>
                  <a:avLst/>
                  <a:gdLst>
                    <a:gd name="T0" fmla="*/ 0 w 8"/>
                    <a:gd name="T1" fmla="*/ 1 h 1"/>
                    <a:gd name="T2" fmla="*/ 0 w 8"/>
                    <a:gd name="T3" fmla="*/ 0 h 1"/>
                    <a:gd name="T4" fmla="*/ 8 w 8"/>
                    <a:gd name="T5" fmla="*/ 1 h 1"/>
                    <a:gd name="T6" fmla="*/ 8 w 8"/>
                    <a:gd name="T7" fmla="*/ 0 h 1"/>
                    <a:gd name="T8" fmla="*/ 0 w 8"/>
                    <a:gd name="T9" fmla="*/ 1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1"/>
                    <a:gd name="T17" fmla="*/ 8 w 8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8" y="1"/>
                      </a:lnTo>
                      <a:lnTo>
                        <a:pt x="8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7" name="Freeform 178"/>
                <p:cNvSpPr>
                  <a:spLocks/>
                </p:cNvSpPr>
                <p:nvPr/>
              </p:nvSpPr>
              <p:spPr bwMode="auto">
                <a:xfrm>
                  <a:off x="1499" y="1457"/>
                  <a:ext cx="12" cy="30"/>
                </a:xfrm>
                <a:custGeom>
                  <a:avLst/>
                  <a:gdLst>
                    <a:gd name="T0" fmla="*/ 0 w 11"/>
                    <a:gd name="T1" fmla="*/ 19 h 33"/>
                    <a:gd name="T2" fmla="*/ 3 w 11"/>
                    <a:gd name="T3" fmla="*/ 10 h 33"/>
                    <a:gd name="T4" fmla="*/ 3 w 11"/>
                    <a:gd name="T5" fmla="*/ 5 h 33"/>
                    <a:gd name="T6" fmla="*/ 4 w 11"/>
                    <a:gd name="T7" fmla="*/ 0 h 33"/>
                    <a:gd name="T8" fmla="*/ 16 w 11"/>
                    <a:gd name="T9" fmla="*/ 0 h 33"/>
                    <a:gd name="T10" fmla="*/ 16 w 11"/>
                    <a:gd name="T11" fmla="*/ 5 h 33"/>
                    <a:gd name="T12" fmla="*/ 15 w 11"/>
                    <a:gd name="T13" fmla="*/ 11 h 33"/>
                    <a:gd name="T14" fmla="*/ 12 w 11"/>
                    <a:gd name="T15" fmla="*/ 21 h 33"/>
                    <a:gd name="T16" fmla="*/ 0 w 11"/>
                    <a:gd name="T17" fmla="*/ 19 h 3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33"/>
                    <a:gd name="T29" fmla="*/ 11 w 11"/>
                    <a:gd name="T30" fmla="*/ 33 h 3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33">
                      <a:moveTo>
                        <a:pt x="0" y="31"/>
                      </a:moveTo>
                      <a:lnTo>
                        <a:pt x="3" y="15"/>
                      </a:lnTo>
                      <a:lnTo>
                        <a:pt x="3" y="8"/>
                      </a:lnTo>
                      <a:lnTo>
                        <a:pt x="4" y="0"/>
                      </a:lnTo>
                      <a:lnTo>
                        <a:pt x="11" y="0"/>
                      </a:lnTo>
                      <a:lnTo>
                        <a:pt x="11" y="8"/>
                      </a:lnTo>
                      <a:lnTo>
                        <a:pt x="10" y="17"/>
                      </a:lnTo>
                      <a:lnTo>
                        <a:pt x="7" y="33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8" name="Freeform 179"/>
                <p:cNvSpPr>
                  <a:spLocks/>
                </p:cNvSpPr>
                <p:nvPr/>
              </p:nvSpPr>
              <p:spPr bwMode="auto">
                <a:xfrm>
                  <a:off x="1499" y="1484"/>
                  <a:ext cx="8" cy="3"/>
                </a:xfrm>
                <a:custGeom>
                  <a:avLst/>
                  <a:gdLst>
                    <a:gd name="T0" fmla="*/ 13 w 7"/>
                    <a:gd name="T1" fmla="*/ 3 h 3"/>
                    <a:gd name="T2" fmla="*/ 0 w 7"/>
                    <a:gd name="T3" fmla="*/ 1 h 3"/>
                    <a:gd name="T4" fmla="*/ 0 w 7"/>
                    <a:gd name="T5" fmla="*/ 0 h 3"/>
                    <a:gd name="T6" fmla="*/ 13 w 7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3"/>
                    <a:gd name="T14" fmla="*/ 7 w 7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3">
                      <a:moveTo>
                        <a:pt x="7" y="3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9" name="Freeform 180"/>
                <p:cNvSpPr>
                  <a:spLocks/>
                </p:cNvSpPr>
                <p:nvPr/>
              </p:nvSpPr>
              <p:spPr bwMode="auto">
                <a:xfrm>
                  <a:off x="1487" y="1444"/>
                  <a:ext cx="24" cy="14"/>
                </a:xfrm>
                <a:custGeom>
                  <a:avLst/>
                  <a:gdLst>
                    <a:gd name="T0" fmla="*/ 21 w 23"/>
                    <a:gd name="T1" fmla="*/ 8 h 16"/>
                    <a:gd name="T2" fmla="*/ 20 w 23"/>
                    <a:gd name="T3" fmla="*/ 6 h 16"/>
                    <a:gd name="T4" fmla="*/ 20 w 23"/>
                    <a:gd name="T5" fmla="*/ 6 h 16"/>
                    <a:gd name="T6" fmla="*/ 19 w 23"/>
                    <a:gd name="T7" fmla="*/ 5 h 16"/>
                    <a:gd name="T8" fmla="*/ 18 w 23"/>
                    <a:gd name="T9" fmla="*/ 4 h 16"/>
                    <a:gd name="T10" fmla="*/ 10 w 23"/>
                    <a:gd name="T11" fmla="*/ 4 h 16"/>
                    <a:gd name="T12" fmla="*/ 7 w 23"/>
                    <a:gd name="T13" fmla="*/ 4 h 16"/>
                    <a:gd name="T14" fmla="*/ 0 w 23"/>
                    <a:gd name="T15" fmla="*/ 4 h 16"/>
                    <a:gd name="T16" fmla="*/ 1 w 23"/>
                    <a:gd name="T17" fmla="*/ 0 h 16"/>
                    <a:gd name="T18" fmla="*/ 8 w 23"/>
                    <a:gd name="T19" fmla="*/ 1 h 16"/>
                    <a:gd name="T20" fmla="*/ 17 w 23"/>
                    <a:gd name="T21" fmla="*/ 1 h 16"/>
                    <a:gd name="T22" fmla="*/ 20 w 23"/>
                    <a:gd name="T23" fmla="*/ 1 h 16"/>
                    <a:gd name="T24" fmla="*/ 23 w 23"/>
                    <a:gd name="T25" fmla="*/ 3 h 16"/>
                    <a:gd name="T26" fmla="*/ 26 w 23"/>
                    <a:gd name="T27" fmla="*/ 4 h 16"/>
                    <a:gd name="T28" fmla="*/ 28 w 23"/>
                    <a:gd name="T29" fmla="*/ 5 h 16"/>
                    <a:gd name="T30" fmla="*/ 28 w 23"/>
                    <a:gd name="T31" fmla="*/ 8 h 16"/>
                    <a:gd name="T32" fmla="*/ 21 w 23"/>
                    <a:gd name="T33" fmla="*/ 8 h 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"/>
                    <a:gd name="T52" fmla="*/ 0 h 16"/>
                    <a:gd name="T53" fmla="*/ 23 w 23"/>
                    <a:gd name="T54" fmla="*/ 16 h 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" h="16">
                      <a:moveTo>
                        <a:pt x="16" y="16"/>
                      </a:moveTo>
                      <a:lnTo>
                        <a:pt x="15" y="12"/>
                      </a:lnTo>
                      <a:lnTo>
                        <a:pt x="15" y="11"/>
                      </a:lnTo>
                      <a:lnTo>
                        <a:pt x="14" y="10"/>
                      </a:lnTo>
                      <a:lnTo>
                        <a:pt x="13" y="9"/>
                      </a:lnTo>
                      <a:lnTo>
                        <a:pt x="10" y="9"/>
                      </a:lnTo>
                      <a:lnTo>
                        <a:pt x="7" y="8"/>
                      </a:lnTo>
                      <a:lnTo>
                        <a:pt x="0" y="7"/>
                      </a:lnTo>
                      <a:lnTo>
                        <a:pt x="1" y="0"/>
                      </a:lnTo>
                      <a:lnTo>
                        <a:pt x="8" y="1"/>
                      </a:lnTo>
                      <a:lnTo>
                        <a:pt x="12" y="1"/>
                      </a:lnTo>
                      <a:lnTo>
                        <a:pt x="15" y="1"/>
                      </a:lnTo>
                      <a:lnTo>
                        <a:pt x="18" y="3"/>
                      </a:lnTo>
                      <a:lnTo>
                        <a:pt x="21" y="6"/>
                      </a:lnTo>
                      <a:lnTo>
                        <a:pt x="23" y="10"/>
                      </a:lnTo>
                      <a:lnTo>
                        <a:pt x="23" y="15"/>
                      </a:lnTo>
                      <a:lnTo>
                        <a:pt x="16" y="16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60" name="Freeform 181"/>
                <p:cNvSpPr>
                  <a:spLocks/>
                </p:cNvSpPr>
                <p:nvPr/>
              </p:nvSpPr>
              <p:spPr bwMode="auto">
                <a:xfrm>
                  <a:off x="1504" y="1457"/>
                  <a:ext cx="7" cy="1"/>
                </a:xfrm>
                <a:custGeom>
                  <a:avLst/>
                  <a:gdLst>
                    <a:gd name="T0" fmla="*/ 7 w 7"/>
                    <a:gd name="T1" fmla="*/ 0 h 1"/>
                    <a:gd name="T2" fmla="*/ 0 w 7"/>
                    <a:gd name="T3" fmla="*/ 1 h 1"/>
                    <a:gd name="T4" fmla="*/ 0 w 7"/>
                    <a:gd name="T5" fmla="*/ 0 h 1"/>
                    <a:gd name="T6" fmla="*/ 7 w 7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1"/>
                    <a:gd name="T14" fmla="*/ 7 w 7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1">
                      <a:moveTo>
                        <a:pt x="7" y="0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61" name="Freeform 182"/>
                <p:cNvSpPr>
                  <a:spLocks/>
                </p:cNvSpPr>
                <p:nvPr/>
              </p:nvSpPr>
              <p:spPr bwMode="auto">
                <a:xfrm>
                  <a:off x="1483" y="1430"/>
                  <a:ext cx="22" cy="20"/>
                </a:xfrm>
                <a:custGeom>
                  <a:avLst/>
                  <a:gdLst>
                    <a:gd name="T0" fmla="*/ 3 w 21"/>
                    <a:gd name="T1" fmla="*/ 11 h 23"/>
                    <a:gd name="T2" fmla="*/ 1 w 21"/>
                    <a:gd name="T3" fmla="*/ 11 h 23"/>
                    <a:gd name="T4" fmla="*/ 0 w 21"/>
                    <a:gd name="T5" fmla="*/ 9 h 23"/>
                    <a:gd name="T6" fmla="*/ 1 w 21"/>
                    <a:gd name="T7" fmla="*/ 8 h 23"/>
                    <a:gd name="T8" fmla="*/ 3 w 21"/>
                    <a:gd name="T9" fmla="*/ 6 h 23"/>
                    <a:gd name="T10" fmla="*/ 5 w 21"/>
                    <a:gd name="T11" fmla="*/ 4 h 23"/>
                    <a:gd name="T12" fmla="*/ 17 w 21"/>
                    <a:gd name="T13" fmla="*/ 3 h 23"/>
                    <a:gd name="T14" fmla="*/ 20 w 21"/>
                    <a:gd name="T15" fmla="*/ 1 h 23"/>
                    <a:gd name="T16" fmla="*/ 23 w 21"/>
                    <a:gd name="T17" fmla="*/ 0 h 23"/>
                    <a:gd name="T18" fmla="*/ 26 w 21"/>
                    <a:gd name="T19" fmla="*/ 3 h 23"/>
                    <a:gd name="T20" fmla="*/ 24 w 21"/>
                    <a:gd name="T21" fmla="*/ 3 h 23"/>
                    <a:gd name="T22" fmla="*/ 22 w 21"/>
                    <a:gd name="T23" fmla="*/ 5 h 23"/>
                    <a:gd name="T24" fmla="*/ 16 w 21"/>
                    <a:gd name="T25" fmla="*/ 8 h 23"/>
                    <a:gd name="T26" fmla="*/ 9 w 21"/>
                    <a:gd name="T27" fmla="*/ 9 h 23"/>
                    <a:gd name="T28" fmla="*/ 8 w 21"/>
                    <a:gd name="T29" fmla="*/ 9 h 23"/>
                    <a:gd name="T30" fmla="*/ 8 w 21"/>
                    <a:gd name="T31" fmla="*/ 10 h 23"/>
                    <a:gd name="T32" fmla="*/ 7 w 21"/>
                    <a:gd name="T33" fmla="*/ 8 h 23"/>
                    <a:gd name="T34" fmla="*/ 7 w 21"/>
                    <a:gd name="T35" fmla="*/ 8 h 23"/>
                    <a:gd name="T36" fmla="*/ 3 w 21"/>
                    <a:gd name="T37" fmla="*/ 11 h 2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1"/>
                    <a:gd name="T58" fmla="*/ 0 h 23"/>
                    <a:gd name="T59" fmla="*/ 21 w 21"/>
                    <a:gd name="T60" fmla="*/ 23 h 2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1" h="23">
                      <a:moveTo>
                        <a:pt x="3" y="23"/>
                      </a:moveTo>
                      <a:lnTo>
                        <a:pt x="1" y="22"/>
                      </a:lnTo>
                      <a:lnTo>
                        <a:pt x="0" y="18"/>
                      </a:lnTo>
                      <a:lnTo>
                        <a:pt x="1" y="15"/>
                      </a:lnTo>
                      <a:lnTo>
                        <a:pt x="3" y="12"/>
                      </a:lnTo>
                      <a:lnTo>
                        <a:pt x="5" y="9"/>
                      </a:lnTo>
                      <a:lnTo>
                        <a:pt x="12" y="3"/>
                      </a:lnTo>
                      <a:lnTo>
                        <a:pt x="15" y="1"/>
                      </a:lnTo>
                      <a:lnTo>
                        <a:pt x="18" y="0"/>
                      </a:lnTo>
                      <a:lnTo>
                        <a:pt x="21" y="7"/>
                      </a:lnTo>
                      <a:lnTo>
                        <a:pt x="19" y="8"/>
                      </a:lnTo>
                      <a:lnTo>
                        <a:pt x="17" y="10"/>
                      </a:lnTo>
                      <a:lnTo>
                        <a:pt x="11" y="15"/>
                      </a:lnTo>
                      <a:lnTo>
                        <a:pt x="9" y="17"/>
                      </a:lnTo>
                      <a:lnTo>
                        <a:pt x="8" y="18"/>
                      </a:lnTo>
                      <a:lnTo>
                        <a:pt x="8" y="19"/>
                      </a:lnTo>
                      <a:lnTo>
                        <a:pt x="7" y="16"/>
                      </a:lnTo>
                      <a:lnTo>
                        <a:pt x="3" y="2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62" name="Freeform 183"/>
                <p:cNvSpPr>
                  <a:spLocks/>
                </p:cNvSpPr>
                <p:nvPr/>
              </p:nvSpPr>
              <p:spPr bwMode="auto">
                <a:xfrm>
                  <a:off x="1486" y="1444"/>
                  <a:ext cx="4" cy="6"/>
                </a:xfrm>
                <a:custGeom>
                  <a:avLst/>
                  <a:gdLst>
                    <a:gd name="T0" fmla="*/ 1 w 4"/>
                    <a:gd name="T1" fmla="*/ 3 h 7"/>
                    <a:gd name="T2" fmla="*/ 0 w 4"/>
                    <a:gd name="T3" fmla="*/ 3 h 7"/>
                    <a:gd name="T4" fmla="*/ 4 w 4"/>
                    <a:gd name="T5" fmla="*/ 0 h 7"/>
                    <a:gd name="T6" fmla="*/ 2 w 4"/>
                    <a:gd name="T7" fmla="*/ 0 h 7"/>
                    <a:gd name="T8" fmla="*/ 1 w 4"/>
                    <a:gd name="T9" fmla="*/ 3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7"/>
                    <a:gd name="T17" fmla="*/ 4 w 4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7">
                      <a:moveTo>
                        <a:pt x="1" y="7"/>
                      </a:moveTo>
                      <a:lnTo>
                        <a:pt x="0" y="7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63" name="Freeform 184"/>
                <p:cNvSpPr>
                  <a:spLocks/>
                </p:cNvSpPr>
                <p:nvPr/>
              </p:nvSpPr>
              <p:spPr bwMode="auto">
                <a:xfrm>
                  <a:off x="1501" y="1394"/>
                  <a:ext cx="23" cy="42"/>
                </a:xfrm>
                <a:custGeom>
                  <a:avLst/>
                  <a:gdLst>
                    <a:gd name="T0" fmla="*/ 0 w 22"/>
                    <a:gd name="T1" fmla="*/ 22 h 47"/>
                    <a:gd name="T2" fmla="*/ 3 w 22"/>
                    <a:gd name="T3" fmla="*/ 22 h 47"/>
                    <a:gd name="T4" fmla="*/ 5 w 22"/>
                    <a:gd name="T5" fmla="*/ 21 h 47"/>
                    <a:gd name="T6" fmla="*/ 7 w 22"/>
                    <a:gd name="T7" fmla="*/ 21 h 47"/>
                    <a:gd name="T8" fmla="*/ 8 w 22"/>
                    <a:gd name="T9" fmla="*/ 20 h 47"/>
                    <a:gd name="T10" fmla="*/ 10 w 22"/>
                    <a:gd name="T11" fmla="*/ 17 h 47"/>
                    <a:gd name="T12" fmla="*/ 16 w 22"/>
                    <a:gd name="T13" fmla="*/ 14 h 47"/>
                    <a:gd name="T14" fmla="*/ 17 w 22"/>
                    <a:gd name="T15" fmla="*/ 11 h 47"/>
                    <a:gd name="T16" fmla="*/ 17 w 22"/>
                    <a:gd name="T17" fmla="*/ 7 h 47"/>
                    <a:gd name="T18" fmla="*/ 18 w 22"/>
                    <a:gd name="T19" fmla="*/ 4 h 47"/>
                    <a:gd name="T20" fmla="*/ 19 w 22"/>
                    <a:gd name="T21" fmla="*/ 0 h 47"/>
                    <a:gd name="T22" fmla="*/ 27 w 22"/>
                    <a:gd name="T23" fmla="*/ 2 h 47"/>
                    <a:gd name="T24" fmla="*/ 26 w 22"/>
                    <a:gd name="T25" fmla="*/ 4 h 47"/>
                    <a:gd name="T26" fmla="*/ 25 w 22"/>
                    <a:gd name="T27" fmla="*/ 8 h 47"/>
                    <a:gd name="T28" fmla="*/ 25 w 22"/>
                    <a:gd name="T29" fmla="*/ 12 h 47"/>
                    <a:gd name="T30" fmla="*/ 24 w 22"/>
                    <a:gd name="T31" fmla="*/ 15 h 47"/>
                    <a:gd name="T32" fmla="*/ 22 w 22"/>
                    <a:gd name="T33" fmla="*/ 19 h 47"/>
                    <a:gd name="T34" fmla="*/ 20 w 22"/>
                    <a:gd name="T35" fmla="*/ 22 h 47"/>
                    <a:gd name="T36" fmla="*/ 17 w 22"/>
                    <a:gd name="T37" fmla="*/ 23 h 47"/>
                    <a:gd name="T38" fmla="*/ 10 w 22"/>
                    <a:gd name="T39" fmla="*/ 25 h 47"/>
                    <a:gd name="T40" fmla="*/ 6 w 22"/>
                    <a:gd name="T41" fmla="*/ 26 h 47"/>
                    <a:gd name="T42" fmla="*/ 3 w 22"/>
                    <a:gd name="T43" fmla="*/ 27 h 47"/>
                    <a:gd name="T44" fmla="*/ 0 w 22"/>
                    <a:gd name="T45" fmla="*/ 22 h 4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2"/>
                    <a:gd name="T70" fmla="*/ 0 h 47"/>
                    <a:gd name="T71" fmla="*/ 22 w 22"/>
                    <a:gd name="T72" fmla="*/ 47 h 4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2" h="47">
                      <a:moveTo>
                        <a:pt x="0" y="39"/>
                      </a:moveTo>
                      <a:lnTo>
                        <a:pt x="3" y="39"/>
                      </a:lnTo>
                      <a:lnTo>
                        <a:pt x="5" y="37"/>
                      </a:lnTo>
                      <a:lnTo>
                        <a:pt x="7" y="36"/>
                      </a:lnTo>
                      <a:lnTo>
                        <a:pt x="8" y="35"/>
                      </a:lnTo>
                      <a:lnTo>
                        <a:pt x="10" y="30"/>
                      </a:lnTo>
                      <a:lnTo>
                        <a:pt x="11" y="25"/>
                      </a:lnTo>
                      <a:lnTo>
                        <a:pt x="12" y="19"/>
                      </a:lnTo>
                      <a:lnTo>
                        <a:pt x="12" y="12"/>
                      </a:lnTo>
                      <a:lnTo>
                        <a:pt x="13" y="6"/>
                      </a:lnTo>
                      <a:lnTo>
                        <a:pt x="14" y="0"/>
                      </a:lnTo>
                      <a:lnTo>
                        <a:pt x="22" y="2"/>
                      </a:lnTo>
                      <a:lnTo>
                        <a:pt x="21" y="7"/>
                      </a:lnTo>
                      <a:lnTo>
                        <a:pt x="20" y="13"/>
                      </a:lnTo>
                      <a:lnTo>
                        <a:pt x="20" y="20"/>
                      </a:lnTo>
                      <a:lnTo>
                        <a:pt x="19" y="27"/>
                      </a:lnTo>
                      <a:lnTo>
                        <a:pt x="17" y="33"/>
                      </a:lnTo>
                      <a:lnTo>
                        <a:pt x="15" y="39"/>
                      </a:lnTo>
                      <a:lnTo>
                        <a:pt x="12" y="41"/>
                      </a:lnTo>
                      <a:lnTo>
                        <a:pt x="10" y="44"/>
                      </a:lnTo>
                      <a:lnTo>
                        <a:pt x="6" y="46"/>
                      </a:lnTo>
                      <a:lnTo>
                        <a:pt x="3" y="47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64" name="Freeform 185"/>
                <p:cNvSpPr>
                  <a:spLocks/>
                </p:cNvSpPr>
                <p:nvPr/>
              </p:nvSpPr>
              <p:spPr bwMode="auto">
                <a:xfrm>
                  <a:off x="1501" y="1429"/>
                  <a:ext cx="4" cy="7"/>
                </a:xfrm>
                <a:custGeom>
                  <a:avLst/>
                  <a:gdLst>
                    <a:gd name="T0" fmla="*/ 0 w 3"/>
                    <a:gd name="T1" fmla="*/ 1 h 8"/>
                    <a:gd name="T2" fmla="*/ 0 w 3"/>
                    <a:gd name="T3" fmla="*/ 0 h 8"/>
                    <a:gd name="T4" fmla="*/ 12 w 3"/>
                    <a:gd name="T5" fmla="*/ 4 h 8"/>
                    <a:gd name="T6" fmla="*/ 0 w 3"/>
                    <a:gd name="T7" fmla="*/ 1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8"/>
                    <a:gd name="T14" fmla="*/ 3 w 3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8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3" y="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65" name="Freeform 186"/>
                <p:cNvSpPr>
                  <a:spLocks/>
                </p:cNvSpPr>
                <p:nvPr/>
              </p:nvSpPr>
              <p:spPr bwMode="auto">
                <a:xfrm>
                  <a:off x="1517" y="1380"/>
                  <a:ext cx="15" cy="17"/>
                </a:xfrm>
                <a:custGeom>
                  <a:avLst/>
                  <a:gdLst>
                    <a:gd name="T0" fmla="*/ 0 w 15"/>
                    <a:gd name="T1" fmla="*/ 10 h 19"/>
                    <a:gd name="T2" fmla="*/ 2 w 15"/>
                    <a:gd name="T3" fmla="*/ 6 h 19"/>
                    <a:gd name="T4" fmla="*/ 4 w 15"/>
                    <a:gd name="T5" fmla="*/ 4 h 19"/>
                    <a:gd name="T6" fmla="*/ 8 w 15"/>
                    <a:gd name="T7" fmla="*/ 0 h 19"/>
                    <a:gd name="T8" fmla="*/ 15 w 15"/>
                    <a:gd name="T9" fmla="*/ 4 h 19"/>
                    <a:gd name="T10" fmla="*/ 11 w 15"/>
                    <a:gd name="T11" fmla="*/ 7 h 19"/>
                    <a:gd name="T12" fmla="*/ 9 w 15"/>
                    <a:gd name="T13" fmla="*/ 9 h 19"/>
                    <a:gd name="T14" fmla="*/ 7 w 15"/>
                    <a:gd name="T15" fmla="*/ 11 h 19"/>
                    <a:gd name="T16" fmla="*/ 0 w 15"/>
                    <a:gd name="T17" fmla="*/ 1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"/>
                    <a:gd name="T28" fmla="*/ 0 h 19"/>
                    <a:gd name="T29" fmla="*/ 15 w 15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" h="19">
                      <a:moveTo>
                        <a:pt x="0" y="16"/>
                      </a:moveTo>
                      <a:lnTo>
                        <a:pt x="2" y="11"/>
                      </a:lnTo>
                      <a:lnTo>
                        <a:pt x="4" y="7"/>
                      </a:lnTo>
                      <a:lnTo>
                        <a:pt x="8" y="0"/>
                      </a:lnTo>
                      <a:lnTo>
                        <a:pt x="15" y="4"/>
                      </a:lnTo>
                      <a:lnTo>
                        <a:pt x="11" y="12"/>
                      </a:lnTo>
                      <a:lnTo>
                        <a:pt x="9" y="15"/>
                      </a:lnTo>
                      <a:lnTo>
                        <a:pt x="7" y="19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66" name="Freeform 187"/>
                <p:cNvSpPr>
                  <a:spLocks/>
                </p:cNvSpPr>
                <p:nvPr/>
              </p:nvSpPr>
              <p:spPr bwMode="auto">
                <a:xfrm>
                  <a:off x="1516" y="1394"/>
                  <a:ext cx="8" cy="3"/>
                </a:xfrm>
                <a:custGeom>
                  <a:avLst/>
                  <a:gdLst>
                    <a:gd name="T0" fmla="*/ 0 w 8"/>
                    <a:gd name="T1" fmla="*/ 0 h 3"/>
                    <a:gd name="T2" fmla="*/ 1 w 8"/>
                    <a:gd name="T3" fmla="*/ 0 h 3"/>
                    <a:gd name="T4" fmla="*/ 8 w 8"/>
                    <a:gd name="T5" fmla="*/ 3 h 3"/>
                    <a:gd name="T6" fmla="*/ 8 w 8"/>
                    <a:gd name="T7" fmla="*/ 2 h 3"/>
                    <a:gd name="T8" fmla="*/ 0 w 8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67" name="Freeform 188"/>
                <p:cNvSpPr>
                  <a:spLocks/>
                </p:cNvSpPr>
                <p:nvPr/>
              </p:nvSpPr>
              <p:spPr bwMode="auto">
                <a:xfrm>
                  <a:off x="1525" y="1355"/>
                  <a:ext cx="15" cy="28"/>
                </a:xfrm>
                <a:custGeom>
                  <a:avLst/>
                  <a:gdLst>
                    <a:gd name="T0" fmla="*/ 0 w 15"/>
                    <a:gd name="T1" fmla="*/ 14 h 32"/>
                    <a:gd name="T2" fmla="*/ 3 w 15"/>
                    <a:gd name="T3" fmla="*/ 11 h 32"/>
                    <a:gd name="T4" fmla="*/ 6 w 15"/>
                    <a:gd name="T5" fmla="*/ 7 h 32"/>
                    <a:gd name="T6" fmla="*/ 6 w 15"/>
                    <a:gd name="T7" fmla="*/ 5 h 32"/>
                    <a:gd name="T8" fmla="*/ 7 w 15"/>
                    <a:gd name="T9" fmla="*/ 4 h 32"/>
                    <a:gd name="T10" fmla="*/ 7 w 15"/>
                    <a:gd name="T11" fmla="*/ 3 h 32"/>
                    <a:gd name="T12" fmla="*/ 7 w 15"/>
                    <a:gd name="T13" fmla="*/ 1 h 32"/>
                    <a:gd name="T14" fmla="*/ 15 w 15"/>
                    <a:gd name="T15" fmla="*/ 0 h 32"/>
                    <a:gd name="T16" fmla="*/ 15 w 15"/>
                    <a:gd name="T17" fmla="*/ 3 h 32"/>
                    <a:gd name="T18" fmla="*/ 15 w 15"/>
                    <a:gd name="T19" fmla="*/ 4 h 32"/>
                    <a:gd name="T20" fmla="*/ 14 w 15"/>
                    <a:gd name="T21" fmla="*/ 6 h 32"/>
                    <a:gd name="T22" fmla="*/ 13 w 15"/>
                    <a:gd name="T23" fmla="*/ 8 h 32"/>
                    <a:gd name="T24" fmla="*/ 10 w 15"/>
                    <a:gd name="T25" fmla="*/ 13 h 32"/>
                    <a:gd name="T26" fmla="*/ 7 w 15"/>
                    <a:gd name="T27" fmla="*/ 16 h 32"/>
                    <a:gd name="T28" fmla="*/ 0 w 15"/>
                    <a:gd name="T29" fmla="*/ 14 h 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5"/>
                    <a:gd name="T46" fmla="*/ 0 h 32"/>
                    <a:gd name="T47" fmla="*/ 15 w 15"/>
                    <a:gd name="T48" fmla="*/ 32 h 3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5" h="32">
                      <a:moveTo>
                        <a:pt x="0" y="28"/>
                      </a:moveTo>
                      <a:lnTo>
                        <a:pt x="3" y="22"/>
                      </a:lnTo>
                      <a:lnTo>
                        <a:pt x="6" y="14"/>
                      </a:lnTo>
                      <a:lnTo>
                        <a:pt x="6" y="10"/>
                      </a:lnTo>
                      <a:lnTo>
                        <a:pt x="7" y="6"/>
                      </a:lnTo>
                      <a:lnTo>
                        <a:pt x="7" y="3"/>
                      </a:lnTo>
                      <a:lnTo>
                        <a:pt x="7" y="1"/>
                      </a:lnTo>
                      <a:lnTo>
                        <a:pt x="15" y="0"/>
                      </a:lnTo>
                      <a:lnTo>
                        <a:pt x="15" y="3"/>
                      </a:lnTo>
                      <a:lnTo>
                        <a:pt x="15" y="8"/>
                      </a:lnTo>
                      <a:lnTo>
                        <a:pt x="14" y="12"/>
                      </a:lnTo>
                      <a:lnTo>
                        <a:pt x="13" y="16"/>
                      </a:lnTo>
                      <a:lnTo>
                        <a:pt x="10" y="25"/>
                      </a:lnTo>
                      <a:lnTo>
                        <a:pt x="7" y="32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68" name="Freeform 189"/>
                <p:cNvSpPr>
                  <a:spLocks/>
                </p:cNvSpPr>
                <p:nvPr/>
              </p:nvSpPr>
              <p:spPr bwMode="auto">
                <a:xfrm>
                  <a:off x="1525" y="1380"/>
                  <a:ext cx="7" cy="3"/>
                </a:xfrm>
                <a:custGeom>
                  <a:avLst/>
                  <a:gdLst>
                    <a:gd name="T0" fmla="*/ 7 w 7"/>
                    <a:gd name="T1" fmla="*/ 2 h 4"/>
                    <a:gd name="T2" fmla="*/ 0 w 7"/>
                    <a:gd name="T3" fmla="*/ 0 h 4"/>
                    <a:gd name="T4" fmla="*/ 7 w 7"/>
                    <a:gd name="T5" fmla="*/ 2 h 4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4"/>
                    <a:gd name="T11" fmla="*/ 7 w 7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4">
                      <a:moveTo>
                        <a:pt x="7" y="4"/>
                      </a:moveTo>
                      <a:lnTo>
                        <a:pt x="0" y="0"/>
                      </a:lnTo>
                      <a:lnTo>
                        <a:pt x="7" y="4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69" name="Freeform 190"/>
                <p:cNvSpPr>
                  <a:spLocks/>
                </p:cNvSpPr>
                <p:nvPr/>
              </p:nvSpPr>
              <p:spPr bwMode="auto">
                <a:xfrm>
                  <a:off x="1523" y="1328"/>
                  <a:ext cx="17" cy="28"/>
                </a:xfrm>
                <a:custGeom>
                  <a:avLst/>
                  <a:gdLst>
                    <a:gd name="T0" fmla="*/ 9 w 17"/>
                    <a:gd name="T1" fmla="*/ 16 h 32"/>
                    <a:gd name="T2" fmla="*/ 8 w 17"/>
                    <a:gd name="T3" fmla="*/ 14 h 32"/>
                    <a:gd name="T4" fmla="*/ 6 w 17"/>
                    <a:gd name="T5" fmla="*/ 12 h 32"/>
                    <a:gd name="T6" fmla="*/ 1 w 17"/>
                    <a:gd name="T7" fmla="*/ 8 h 32"/>
                    <a:gd name="T8" fmla="*/ 0 w 17"/>
                    <a:gd name="T9" fmla="*/ 6 h 32"/>
                    <a:gd name="T10" fmla="*/ 0 w 17"/>
                    <a:gd name="T11" fmla="*/ 4 h 32"/>
                    <a:gd name="T12" fmla="*/ 0 w 17"/>
                    <a:gd name="T13" fmla="*/ 4 h 32"/>
                    <a:gd name="T14" fmla="*/ 2 w 17"/>
                    <a:gd name="T15" fmla="*/ 4 h 32"/>
                    <a:gd name="T16" fmla="*/ 4 w 17"/>
                    <a:gd name="T17" fmla="*/ 2 h 32"/>
                    <a:gd name="T18" fmla="*/ 7 w 17"/>
                    <a:gd name="T19" fmla="*/ 0 h 32"/>
                    <a:gd name="T20" fmla="*/ 10 w 17"/>
                    <a:gd name="T21" fmla="*/ 0 h 32"/>
                    <a:gd name="T22" fmla="*/ 13 w 17"/>
                    <a:gd name="T23" fmla="*/ 0 h 32"/>
                    <a:gd name="T24" fmla="*/ 13 w 17"/>
                    <a:gd name="T25" fmla="*/ 4 h 32"/>
                    <a:gd name="T26" fmla="*/ 10 w 17"/>
                    <a:gd name="T27" fmla="*/ 4 h 32"/>
                    <a:gd name="T28" fmla="*/ 9 w 17"/>
                    <a:gd name="T29" fmla="*/ 4 h 32"/>
                    <a:gd name="T30" fmla="*/ 8 w 17"/>
                    <a:gd name="T31" fmla="*/ 4 h 32"/>
                    <a:gd name="T32" fmla="*/ 8 w 17"/>
                    <a:gd name="T33" fmla="*/ 4 h 32"/>
                    <a:gd name="T34" fmla="*/ 8 w 17"/>
                    <a:gd name="T35" fmla="*/ 4 h 32"/>
                    <a:gd name="T36" fmla="*/ 8 w 17"/>
                    <a:gd name="T37" fmla="*/ 4 h 32"/>
                    <a:gd name="T38" fmla="*/ 8 w 17"/>
                    <a:gd name="T39" fmla="*/ 5 h 32"/>
                    <a:gd name="T40" fmla="*/ 9 w 17"/>
                    <a:gd name="T41" fmla="*/ 6 h 32"/>
                    <a:gd name="T42" fmla="*/ 13 w 17"/>
                    <a:gd name="T43" fmla="*/ 10 h 32"/>
                    <a:gd name="T44" fmla="*/ 15 w 17"/>
                    <a:gd name="T45" fmla="*/ 13 h 32"/>
                    <a:gd name="T46" fmla="*/ 17 w 17"/>
                    <a:gd name="T47" fmla="*/ 15 h 32"/>
                    <a:gd name="T48" fmla="*/ 9 w 17"/>
                    <a:gd name="T49" fmla="*/ 16 h 3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7"/>
                    <a:gd name="T76" fmla="*/ 0 h 32"/>
                    <a:gd name="T77" fmla="*/ 17 w 17"/>
                    <a:gd name="T78" fmla="*/ 32 h 3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7" h="32">
                      <a:moveTo>
                        <a:pt x="9" y="32"/>
                      </a:moveTo>
                      <a:lnTo>
                        <a:pt x="8" y="28"/>
                      </a:lnTo>
                      <a:lnTo>
                        <a:pt x="6" y="24"/>
                      </a:lnTo>
                      <a:lnTo>
                        <a:pt x="1" y="15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3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8" y="9"/>
                      </a:lnTo>
                      <a:lnTo>
                        <a:pt x="8" y="10"/>
                      </a:lnTo>
                      <a:lnTo>
                        <a:pt x="9" y="12"/>
                      </a:lnTo>
                      <a:lnTo>
                        <a:pt x="13" y="21"/>
                      </a:lnTo>
                      <a:lnTo>
                        <a:pt x="15" y="25"/>
                      </a:lnTo>
                      <a:lnTo>
                        <a:pt x="17" y="29"/>
                      </a:lnTo>
                      <a:lnTo>
                        <a:pt x="9" y="32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70" name="Freeform 191"/>
                <p:cNvSpPr>
                  <a:spLocks/>
                </p:cNvSpPr>
                <p:nvPr/>
              </p:nvSpPr>
              <p:spPr bwMode="auto">
                <a:xfrm>
                  <a:off x="1532" y="1354"/>
                  <a:ext cx="8" cy="2"/>
                </a:xfrm>
                <a:custGeom>
                  <a:avLst/>
                  <a:gdLst>
                    <a:gd name="T0" fmla="*/ 8 w 8"/>
                    <a:gd name="T1" fmla="*/ 1 h 3"/>
                    <a:gd name="T2" fmla="*/ 8 w 8"/>
                    <a:gd name="T3" fmla="*/ 0 h 3"/>
                    <a:gd name="T4" fmla="*/ 0 w 8"/>
                    <a:gd name="T5" fmla="*/ 1 h 3"/>
                    <a:gd name="T6" fmla="*/ 0 w 8"/>
                    <a:gd name="T7" fmla="*/ 1 h 3"/>
                    <a:gd name="T8" fmla="*/ 8 w 8"/>
                    <a:gd name="T9" fmla="*/ 1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8" y="1"/>
                      </a:moveTo>
                      <a:lnTo>
                        <a:pt x="8" y="0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71" name="Freeform 192"/>
                <p:cNvSpPr>
                  <a:spLocks/>
                </p:cNvSpPr>
                <p:nvPr/>
              </p:nvSpPr>
              <p:spPr bwMode="auto">
                <a:xfrm>
                  <a:off x="1535" y="1328"/>
                  <a:ext cx="35" cy="22"/>
                </a:xfrm>
                <a:custGeom>
                  <a:avLst/>
                  <a:gdLst>
                    <a:gd name="T0" fmla="*/ 2 w 34"/>
                    <a:gd name="T1" fmla="*/ 0 h 25"/>
                    <a:gd name="T2" fmla="*/ 4 w 34"/>
                    <a:gd name="T3" fmla="*/ 1 h 25"/>
                    <a:gd name="T4" fmla="*/ 7 w 34"/>
                    <a:gd name="T5" fmla="*/ 2 h 25"/>
                    <a:gd name="T6" fmla="*/ 11 w 34"/>
                    <a:gd name="T7" fmla="*/ 4 h 25"/>
                    <a:gd name="T8" fmla="*/ 24 w 34"/>
                    <a:gd name="T9" fmla="*/ 6 h 25"/>
                    <a:gd name="T10" fmla="*/ 28 w 34"/>
                    <a:gd name="T11" fmla="*/ 8 h 25"/>
                    <a:gd name="T12" fmla="*/ 31 w 34"/>
                    <a:gd name="T13" fmla="*/ 9 h 25"/>
                    <a:gd name="T14" fmla="*/ 32 w 34"/>
                    <a:gd name="T15" fmla="*/ 9 h 25"/>
                    <a:gd name="T16" fmla="*/ 34 w 34"/>
                    <a:gd name="T17" fmla="*/ 9 h 25"/>
                    <a:gd name="T18" fmla="*/ 35 w 34"/>
                    <a:gd name="T19" fmla="*/ 9 h 25"/>
                    <a:gd name="T20" fmla="*/ 37 w 34"/>
                    <a:gd name="T21" fmla="*/ 9 h 25"/>
                    <a:gd name="T22" fmla="*/ 39 w 34"/>
                    <a:gd name="T23" fmla="*/ 13 h 25"/>
                    <a:gd name="T24" fmla="*/ 36 w 34"/>
                    <a:gd name="T25" fmla="*/ 13 h 25"/>
                    <a:gd name="T26" fmla="*/ 33 w 34"/>
                    <a:gd name="T27" fmla="*/ 13 h 25"/>
                    <a:gd name="T28" fmla="*/ 30 w 34"/>
                    <a:gd name="T29" fmla="*/ 13 h 25"/>
                    <a:gd name="T30" fmla="*/ 27 w 34"/>
                    <a:gd name="T31" fmla="*/ 12 h 25"/>
                    <a:gd name="T32" fmla="*/ 23 w 34"/>
                    <a:gd name="T33" fmla="*/ 11 h 25"/>
                    <a:gd name="T34" fmla="*/ 14 w 34"/>
                    <a:gd name="T35" fmla="*/ 9 h 25"/>
                    <a:gd name="T36" fmla="*/ 6 w 34"/>
                    <a:gd name="T37" fmla="*/ 6 h 25"/>
                    <a:gd name="T38" fmla="*/ 3 w 34"/>
                    <a:gd name="T39" fmla="*/ 4 h 25"/>
                    <a:gd name="T40" fmla="*/ 2 w 34"/>
                    <a:gd name="T41" fmla="*/ 4 h 25"/>
                    <a:gd name="T42" fmla="*/ 0 w 34"/>
                    <a:gd name="T43" fmla="*/ 4 h 25"/>
                    <a:gd name="T44" fmla="*/ 2 w 34"/>
                    <a:gd name="T45" fmla="*/ 0 h 2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4"/>
                    <a:gd name="T70" fmla="*/ 0 h 25"/>
                    <a:gd name="T71" fmla="*/ 34 w 34"/>
                    <a:gd name="T72" fmla="*/ 25 h 2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4" h="25">
                      <a:moveTo>
                        <a:pt x="2" y="0"/>
                      </a:moveTo>
                      <a:lnTo>
                        <a:pt x="4" y="1"/>
                      </a:lnTo>
                      <a:lnTo>
                        <a:pt x="7" y="2"/>
                      </a:lnTo>
                      <a:lnTo>
                        <a:pt x="11" y="5"/>
                      </a:lnTo>
                      <a:lnTo>
                        <a:pt x="19" y="11"/>
                      </a:lnTo>
                      <a:lnTo>
                        <a:pt x="23" y="14"/>
                      </a:lnTo>
                      <a:lnTo>
                        <a:pt x="26" y="17"/>
                      </a:lnTo>
                      <a:lnTo>
                        <a:pt x="27" y="17"/>
                      </a:lnTo>
                      <a:lnTo>
                        <a:pt x="29" y="17"/>
                      </a:lnTo>
                      <a:lnTo>
                        <a:pt x="30" y="17"/>
                      </a:lnTo>
                      <a:lnTo>
                        <a:pt x="32" y="17"/>
                      </a:lnTo>
                      <a:lnTo>
                        <a:pt x="34" y="25"/>
                      </a:lnTo>
                      <a:lnTo>
                        <a:pt x="31" y="25"/>
                      </a:lnTo>
                      <a:lnTo>
                        <a:pt x="28" y="25"/>
                      </a:lnTo>
                      <a:lnTo>
                        <a:pt x="25" y="25"/>
                      </a:lnTo>
                      <a:lnTo>
                        <a:pt x="22" y="24"/>
                      </a:lnTo>
                      <a:lnTo>
                        <a:pt x="18" y="21"/>
                      </a:lnTo>
                      <a:lnTo>
                        <a:pt x="14" y="17"/>
                      </a:lnTo>
                      <a:lnTo>
                        <a:pt x="6" y="11"/>
                      </a:lnTo>
                      <a:lnTo>
                        <a:pt x="3" y="9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72" name="Freeform 193"/>
                <p:cNvSpPr>
                  <a:spLocks/>
                </p:cNvSpPr>
                <p:nvPr/>
              </p:nvSpPr>
              <p:spPr bwMode="auto">
                <a:xfrm>
                  <a:off x="1535" y="1328"/>
                  <a:ext cx="2" cy="7"/>
                </a:xfrm>
                <a:custGeom>
                  <a:avLst/>
                  <a:gdLst>
                    <a:gd name="T0" fmla="*/ 1 w 2"/>
                    <a:gd name="T1" fmla="*/ 0 h 8"/>
                    <a:gd name="T2" fmla="*/ 2 w 2"/>
                    <a:gd name="T3" fmla="*/ 0 h 8"/>
                    <a:gd name="T4" fmla="*/ 0 w 2"/>
                    <a:gd name="T5" fmla="*/ 4 h 8"/>
                    <a:gd name="T6" fmla="*/ 1 w 2"/>
                    <a:gd name="T7" fmla="*/ 4 h 8"/>
                    <a:gd name="T8" fmla="*/ 1 w 2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8"/>
                    <a:gd name="T17" fmla="*/ 2 w 2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8">
                      <a:moveTo>
                        <a:pt x="1" y="0"/>
                      </a:moveTo>
                      <a:lnTo>
                        <a:pt x="2" y="0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73" name="Freeform 194"/>
                <p:cNvSpPr>
                  <a:spLocks/>
                </p:cNvSpPr>
                <p:nvPr/>
              </p:nvSpPr>
              <p:spPr bwMode="auto">
                <a:xfrm>
                  <a:off x="1567" y="1331"/>
                  <a:ext cx="25" cy="18"/>
                </a:xfrm>
                <a:custGeom>
                  <a:avLst/>
                  <a:gdLst>
                    <a:gd name="T0" fmla="*/ 0 w 24"/>
                    <a:gd name="T1" fmla="*/ 7 h 21"/>
                    <a:gd name="T2" fmla="*/ 2 w 24"/>
                    <a:gd name="T3" fmla="*/ 6 h 21"/>
                    <a:gd name="T4" fmla="*/ 4 w 24"/>
                    <a:gd name="T5" fmla="*/ 5 h 21"/>
                    <a:gd name="T6" fmla="*/ 9 w 24"/>
                    <a:gd name="T7" fmla="*/ 3 h 21"/>
                    <a:gd name="T8" fmla="*/ 19 w 24"/>
                    <a:gd name="T9" fmla="*/ 3 h 21"/>
                    <a:gd name="T10" fmla="*/ 24 w 24"/>
                    <a:gd name="T11" fmla="*/ 0 h 21"/>
                    <a:gd name="T12" fmla="*/ 29 w 24"/>
                    <a:gd name="T13" fmla="*/ 3 h 21"/>
                    <a:gd name="T14" fmla="*/ 24 w 24"/>
                    <a:gd name="T15" fmla="*/ 5 h 21"/>
                    <a:gd name="T16" fmla="*/ 19 w 24"/>
                    <a:gd name="T17" fmla="*/ 7 h 21"/>
                    <a:gd name="T18" fmla="*/ 9 w 24"/>
                    <a:gd name="T19" fmla="*/ 8 h 21"/>
                    <a:gd name="T20" fmla="*/ 6 w 24"/>
                    <a:gd name="T21" fmla="*/ 9 h 21"/>
                    <a:gd name="T22" fmla="*/ 3 w 24"/>
                    <a:gd name="T23" fmla="*/ 9 h 21"/>
                    <a:gd name="T24" fmla="*/ 0 w 24"/>
                    <a:gd name="T25" fmla="*/ 7 h 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4"/>
                    <a:gd name="T40" fmla="*/ 0 h 21"/>
                    <a:gd name="T41" fmla="*/ 24 w 24"/>
                    <a:gd name="T42" fmla="*/ 21 h 2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4" h="21">
                      <a:moveTo>
                        <a:pt x="0" y="14"/>
                      </a:moveTo>
                      <a:lnTo>
                        <a:pt x="2" y="13"/>
                      </a:lnTo>
                      <a:lnTo>
                        <a:pt x="4" y="11"/>
                      </a:lnTo>
                      <a:lnTo>
                        <a:pt x="9" y="8"/>
                      </a:lnTo>
                      <a:lnTo>
                        <a:pt x="14" y="4"/>
                      </a:lnTo>
                      <a:lnTo>
                        <a:pt x="19" y="0"/>
                      </a:lnTo>
                      <a:lnTo>
                        <a:pt x="24" y="6"/>
                      </a:lnTo>
                      <a:lnTo>
                        <a:pt x="19" y="10"/>
                      </a:lnTo>
                      <a:lnTo>
                        <a:pt x="14" y="14"/>
                      </a:lnTo>
                      <a:lnTo>
                        <a:pt x="9" y="18"/>
                      </a:lnTo>
                      <a:lnTo>
                        <a:pt x="6" y="20"/>
                      </a:lnTo>
                      <a:lnTo>
                        <a:pt x="3" y="21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74" name="Freeform 195"/>
                <p:cNvSpPr>
                  <a:spLocks/>
                </p:cNvSpPr>
                <p:nvPr/>
              </p:nvSpPr>
              <p:spPr bwMode="auto">
                <a:xfrm>
                  <a:off x="1567" y="1343"/>
                  <a:ext cx="3" cy="7"/>
                </a:xfrm>
                <a:custGeom>
                  <a:avLst/>
                  <a:gdLst>
                    <a:gd name="T0" fmla="*/ 3 w 3"/>
                    <a:gd name="T1" fmla="*/ 4 h 8"/>
                    <a:gd name="T2" fmla="*/ 3 w 3"/>
                    <a:gd name="T3" fmla="*/ 4 h 8"/>
                    <a:gd name="T4" fmla="*/ 0 w 3"/>
                    <a:gd name="T5" fmla="*/ 0 h 8"/>
                    <a:gd name="T6" fmla="*/ 1 w 3"/>
                    <a:gd name="T7" fmla="*/ 0 h 8"/>
                    <a:gd name="T8" fmla="*/ 3 w 3"/>
                    <a:gd name="T9" fmla="*/ 4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8"/>
                    <a:gd name="T17" fmla="*/ 3 w 3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8">
                      <a:moveTo>
                        <a:pt x="3" y="8"/>
                      </a:moveTo>
                      <a:lnTo>
                        <a:pt x="3" y="7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75" name="Freeform 196"/>
                <p:cNvSpPr>
                  <a:spLocks/>
                </p:cNvSpPr>
                <p:nvPr/>
              </p:nvSpPr>
              <p:spPr bwMode="auto">
                <a:xfrm>
                  <a:off x="1588" y="1314"/>
                  <a:ext cx="27" cy="22"/>
                </a:xfrm>
                <a:custGeom>
                  <a:avLst/>
                  <a:gdLst>
                    <a:gd name="T0" fmla="*/ 0 w 27"/>
                    <a:gd name="T1" fmla="*/ 10 h 25"/>
                    <a:gd name="T2" fmla="*/ 7 w 27"/>
                    <a:gd name="T3" fmla="*/ 8 h 25"/>
                    <a:gd name="T4" fmla="*/ 10 w 27"/>
                    <a:gd name="T5" fmla="*/ 7 h 25"/>
                    <a:gd name="T6" fmla="*/ 13 w 27"/>
                    <a:gd name="T7" fmla="*/ 6 h 25"/>
                    <a:gd name="T8" fmla="*/ 16 w 27"/>
                    <a:gd name="T9" fmla="*/ 4 h 25"/>
                    <a:gd name="T10" fmla="*/ 18 w 27"/>
                    <a:gd name="T11" fmla="*/ 4 h 25"/>
                    <a:gd name="T12" fmla="*/ 19 w 27"/>
                    <a:gd name="T13" fmla="*/ 4 h 25"/>
                    <a:gd name="T14" fmla="*/ 19 w 27"/>
                    <a:gd name="T15" fmla="*/ 3 h 25"/>
                    <a:gd name="T16" fmla="*/ 19 w 27"/>
                    <a:gd name="T17" fmla="*/ 1 h 25"/>
                    <a:gd name="T18" fmla="*/ 19 w 27"/>
                    <a:gd name="T19" fmla="*/ 0 h 25"/>
                    <a:gd name="T20" fmla="*/ 27 w 27"/>
                    <a:gd name="T21" fmla="*/ 0 h 25"/>
                    <a:gd name="T22" fmla="*/ 27 w 27"/>
                    <a:gd name="T23" fmla="*/ 2 h 25"/>
                    <a:gd name="T24" fmla="*/ 27 w 27"/>
                    <a:gd name="T25" fmla="*/ 4 h 25"/>
                    <a:gd name="T26" fmla="*/ 26 w 27"/>
                    <a:gd name="T27" fmla="*/ 4 h 25"/>
                    <a:gd name="T28" fmla="*/ 25 w 27"/>
                    <a:gd name="T29" fmla="*/ 5 h 25"/>
                    <a:gd name="T30" fmla="*/ 22 w 27"/>
                    <a:gd name="T31" fmla="*/ 8 h 25"/>
                    <a:gd name="T32" fmla="*/ 18 w 27"/>
                    <a:gd name="T33" fmla="*/ 9 h 25"/>
                    <a:gd name="T34" fmla="*/ 14 w 27"/>
                    <a:gd name="T35" fmla="*/ 11 h 25"/>
                    <a:gd name="T36" fmla="*/ 10 w 27"/>
                    <a:gd name="T37" fmla="*/ 11 h 25"/>
                    <a:gd name="T38" fmla="*/ 3 w 27"/>
                    <a:gd name="T39" fmla="*/ 13 h 25"/>
                    <a:gd name="T40" fmla="*/ 0 w 27"/>
                    <a:gd name="T41" fmla="*/ 10 h 2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7"/>
                    <a:gd name="T64" fmla="*/ 0 h 25"/>
                    <a:gd name="T65" fmla="*/ 27 w 27"/>
                    <a:gd name="T66" fmla="*/ 25 h 2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7" h="25">
                      <a:moveTo>
                        <a:pt x="0" y="18"/>
                      </a:moveTo>
                      <a:lnTo>
                        <a:pt x="7" y="15"/>
                      </a:lnTo>
                      <a:lnTo>
                        <a:pt x="10" y="13"/>
                      </a:lnTo>
                      <a:lnTo>
                        <a:pt x="13" y="11"/>
                      </a:lnTo>
                      <a:lnTo>
                        <a:pt x="16" y="8"/>
                      </a:lnTo>
                      <a:lnTo>
                        <a:pt x="18" y="5"/>
                      </a:lnTo>
                      <a:lnTo>
                        <a:pt x="19" y="4"/>
                      </a:lnTo>
                      <a:lnTo>
                        <a:pt x="19" y="3"/>
                      </a:lnTo>
                      <a:lnTo>
                        <a:pt x="19" y="1"/>
                      </a:lnTo>
                      <a:lnTo>
                        <a:pt x="19" y="0"/>
                      </a:lnTo>
                      <a:lnTo>
                        <a:pt x="27" y="0"/>
                      </a:lnTo>
                      <a:lnTo>
                        <a:pt x="27" y="2"/>
                      </a:lnTo>
                      <a:lnTo>
                        <a:pt x="27" y="5"/>
                      </a:lnTo>
                      <a:lnTo>
                        <a:pt x="26" y="7"/>
                      </a:lnTo>
                      <a:lnTo>
                        <a:pt x="25" y="10"/>
                      </a:lnTo>
                      <a:lnTo>
                        <a:pt x="22" y="14"/>
                      </a:lnTo>
                      <a:lnTo>
                        <a:pt x="18" y="17"/>
                      </a:lnTo>
                      <a:lnTo>
                        <a:pt x="14" y="20"/>
                      </a:lnTo>
                      <a:lnTo>
                        <a:pt x="10" y="22"/>
                      </a:lnTo>
                      <a:lnTo>
                        <a:pt x="3" y="25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76" name="Freeform 197"/>
                <p:cNvSpPr>
                  <a:spLocks/>
                </p:cNvSpPr>
                <p:nvPr/>
              </p:nvSpPr>
              <p:spPr bwMode="auto">
                <a:xfrm>
                  <a:off x="1587" y="1330"/>
                  <a:ext cx="5" cy="6"/>
                </a:xfrm>
                <a:custGeom>
                  <a:avLst/>
                  <a:gdLst>
                    <a:gd name="T0" fmla="*/ 0 w 5"/>
                    <a:gd name="T1" fmla="*/ 1 h 7"/>
                    <a:gd name="T2" fmla="*/ 1 w 5"/>
                    <a:gd name="T3" fmla="*/ 0 h 7"/>
                    <a:gd name="T4" fmla="*/ 4 w 5"/>
                    <a:gd name="T5" fmla="*/ 3 h 7"/>
                    <a:gd name="T6" fmla="*/ 5 w 5"/>
                    <a:gd name="T7" fmla="*/ 3 h 7"/>
                    <a:gd name="T8" fmla="*/ 0 w 5"/>
                    <a:gd name="T9" fmla="*/ 1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7"/>
                    <a:gd name="T17" fmla="*/ 5 w 5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7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4" y="7"/>
                      </a:lnTo>
                      <a:lnTo>
                        <a:pt x="5" y="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77" name="Freeform 198"/>
                <p:cNvSpPr>
                  <a:spLocks/>
                </p:cNvSpPr>
                <p:nvPr/>
              </p:nvSpPr>
              <p:spPr bwMode="auto">
                <a:xfrm>
                  <a:off x="1596" y="1286"/>
                  <a:ext cx="19" cy="28"/>
                </a:xfrm>
                <a:custGeom>
                  <a:avLst/>
                  <a:gdLst>
                    <a:gd name="T0" fmla="*/ 11 w 19"/>
                    <a:gd name="T1" fmla="*/ 16 h 32"/>
                    <a:gd name="T2" fmla="*/ 11 w 19"/>
                    <a:gd name="T3" fmla="*/ 16 h 32"/>
                    <a:gd name="T4" fmla="*/ 11 w 19"/>
                    <a:gd name="T5" fmla="*/ 15 h 32"/>
                    <a:gd name="T6" fmla="*/ 9 w 19"/>
                    <a:gd name="T7" fmla="*/ 14 h 32"/>
                    <a:gd name="T8" fmla="*/ 4 w 19"/>
                    <a:gd name="T9" fmla="*/ 10 h 32"/>
                    <a:gd name="T10" fmla="*/ 2 w 19"/>
                    <a:gd name="T11" fmla="*/ 7 h 32"/>
                    <a:gd name="T12" fmla="*/ 0 w 19"/>
                    <a:gd name="T13" fmla="*/ 5 h 32"/>
                    <a:gd name="T14" fmla="*/ 0 w 19"/>
                    <a:gd name="T15" fmla="*/ 4 h 32"/>
                    <a:gd name="T16" fmla="*/ 1 w 19"/>
                    <a:gd name="T17" fmla="*/ 4 h 32"/>
                    <a:gd name="T18" fmla="*/ 2 w 19"/>
                    <a:gd name="T19" fmla="*/ 2 h 32"/>
                    <a:gd name="T20" fmla="*/ 4 w 19"/>
                    <a:gd name="T21" fmla="*/ 0 h 32"/>
                    <a:gd name="T22" fmla="*/ 10 w 19"/>
                    <a:gd name="T23" fmla="*/ 4 h 32"/>
                    <a:gd name="T24" fmla="*/ 9 w 19"/>
                    <a:gd name="T25" fmla="*/ 4 h 32"/>
                    <a:gd name="T26" fmla="*/ 9 w 19"/>
                    <a:gd name="T27" fmla="*/ 4 h 32"/>
                    <a:gd name="T28" fmla="*/ 8 w 19"/>
                    <a:gd name="T29" fmla="*/ 4 h 32"/>
                    <a:gd name="T30" fmla="*/ 8 w 19"/>
                    <a:gd name="T31" fmla="*/ 4 h 32"/>
                    <a:gd name="T32" fmla="*/ 9 w 19"/>
                    <a:gd name="T33" fmla="*/ 6 h 32"/>
                    <a:gd name="T34" fmla="*/ 11 w 19"/>
                    <a:gd name="T35" fmla="*/ 8 h 32"/>
                    <a:gd name="T36" fmla="*/ 16 w 19"/>
                    <a:gd name="T37" fmla="*/ 11 h 32"/>
                    <a:gd name="T38" fmla="*/ 18 w 19"/>
                    <a:gd name="T39" fmla="*/ 13 h 32"/>
                    <a:gd name="T40" fmla="*/ 19 w 19"/>
                    <a:gd name="T41" fmla="*/ 14 h 32"/>
                    <a:gd name="T42" fmla="*/ 19 w 19"/>
                    <a:gd name="T43" fmla="*/ 15 h 32"/>
                    <a:gd name="T44" fmla="*/ 11 w 19"/>
                    <a:gd name="T45" fmla="*/ 16 h 32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9"/>
                    <a:gd name="T70" fmla="*/ 0 h 32"/>
                    <a:gd name="T71" fmla="*/ 19 w 19"/>
                    <a:gd name="T72" fmla="*/ 32 h 32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9" h="32">
                      <a:moveTo>
                        <a:pt x="11" y="32"/>
                      </a:moveTo>
                      <a:lnTo>
                        <a:pt x="11" y="31"/>
                      </a:lnTo>
                      <a:lnTo>
                        <a:pt x="11" y="30"/>
                      </a:lnTo>
                      <a:lnTo>
                        <a:pt x="9" y="27"/>
                      </a:lnTo>
                      <a:lnTo>
                        <a:pt x="4" y="19"/>
                      </a:lnTo>
                      <a:lnTo>
                        <a:pt x="2" y="14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2" y="2"/>
                      </a:lnTo>
                      <a:lnTo>
                        <a:pt x="4" y="0"/>
                      </a:lnTo>
                      <a:lnTo>
                        <a:pt x="10" y="6"/>
                      </a:lnTo>
                      <a:lnTo>
                        <a:pt x="9" y="7"/>
                      </a:lnTo>
                      <a:lnTo>
                        <a:pt x="8" y="8"/>
                      </a:lnTo>
                      <a:lnTo>
                        <a:pt x="8" y="9"/>
                      </a:lnTo>
                      <a:lnTo>
                        <a:pt x="9" y="11"/>
                      </a:lnTo>
                      <a:lnTo>
                        <a:pt x="11" y="15"/>
                      </a:lnTo>
                      <a:lnTo>
                        <a:pt x="16" y="22"/>
                      </a:lnTo>
                      <a:lnTo>
                        <a:pt x="18" y="26"/>
                      </a:lnTo>
                      <a:lnTo>
                        <a:pt x="19" y="28"/>
                      </a:lnTo>
                      <a:lnTo>
                        <a:pt x="19" y="30"/>
                      </a:lnTo>
                      <a:lnTo>
                        <a:pt x="11" y="32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78" name="Freeform 199"/>
                <p:cNvSpPr>
                  <a:spLocks/>
                </p:cNvSpPr>
                <p:nvPr/>
              </p:nvSpPr>
              <p:spPr bwMode="auto">
                <a:xfrm>
                  <a:off x="1607" y="1313"/>
                  <a:ext cx="8" cy="1"/>
                </a:xfrm>
                <a:custGeom>
                  <a:avLst/>
                  <a:gdLst>
                    <a:gd name="T0" fmla="*/ 8 w 8"/>
                    <a:gd name="T1" fmla="*/ 1 h 2"/>
                    <a:gd name="T2" fmla="*/ 8 w 8"/>
                    <a:gd name="T3" fmla="*/ 0 h 2"/>
                    <a:gd name="T4" fmla="*/ 0 w 8"/>
                    <a:gd name="T5" fmla="*/ 1 h 2"/>
                    <a:gd name="T6" fmla="*/ 0 w 8"/>
                    <a:gd name="T7" fmla="*/ 1 h 2"/>
                    <a:gd name="T8" fmla="*/ 8 w 8"/>
                    <a:gd name="T9" fmla="*/ 1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8" y="1"/>
                      </a:move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8" y="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79" name="Freeform 200"/>
                <p:cNvSpPr>
                  <a:spLocks/>
                </p:cNvSpPr>
                <p:nvPr/>
              </p:nvSpPr>
              <p:spPr bwMode="auto">
                <a:xfrm>
                  <a:off x="1601" y="1283"/>
                  <a:ext cx="41" cy="27"/>
                </a:xfrm>
                <a:custGeom>
                  <a:avLst/>
                  <a:gdLst>
                    <a:gd name="T0" fmla="*/ 0 w 40"/>
                    <a:gd name="T1" fmla="*/ 3 h 30"/>
                    <a:gd name="T2" fmla="*/ 3 w 40"/>
                    <a:gd name="T3" fmla="*/ 1 h 30"/>
                    <a:gd name="T4" fmla="*/ 7 w 40"/>
                    <a:gd name="T5" fmla="*/ 0 h 30"/>
                    <a:gd name="T6" fmla="*/ 10 w 40"/>
                    <a:gd name="T7" fmla="*/ 0 h 30"/>
                    <a:gd name="T8" fmla="*/ 14 w 40"/>
                    <a:gd name="T9" fmla="*/ 2 h 30"/>
                    <a:gd name="T10" fmla="*/ 18 w 40"/>
                    <a:gd name="T11" fmla="*/ 5 h 30"/>
                    <a:gd name="T12" fmla="*/ 28 w 40"/>
                    <a:gd name="T13" fmla="*/ 6 h 30"/>
                    <a:gd name="T14" fmla="*/ 32 w 40"/>
                    <a:gd name="T15" fmla="*/ 11 h 30"/>
                    <a:gd name="T16" fmla="*/ 36 w 40"/>
                    <a:gd name="T17" fmla="*/ 13 h 30"/>
                    <a:gd name="T18" fmla="*/ 36 w 40"/>
                    <a:gd name="T19" fmla="*/ 13 h 30"/>
                    <a:gd name="T20" fmla="*/ 37 w 40"/>
                    <a:gd name="T21" fmla="*/ 13 h 30"/>
                    <a:gd name="T22" fmla="*/ 39 w 40"/>
                    <a:gd name="T23" fmla="*/ 13 h 30"/>
                    <a:gd name="T24" fmla="*/ 41 w 40"/>
                    <a:gd name="T25" fmla="*/ 13 h 30"/>
                    <a:gd name="T26" fmla="*/ 43 w 40"/>
                    <a:gd name="T27" fmla="*/ 13 h 30"/>
                    <a:gd name="T28" fmla="*/ 45 w 40"/>
                    <a:gd name="T29" fmla="*/ 18 h 30"/>
                    <a:gd name="T30" fmla="*/ 41 w 40"/>
                    <a:gd name="T31" fmla="*/ 18 h 30"/>
                    <a:gd name="T32" fmla="*/ 37 w 40"/>
                    <a:gd name="T33" fmla="*/ 18 h 30"/>
                    <a:gd name="T34" fmla="*/ 34 w 40"/>
                    <a:gd name="T35" fmla="*/ 17 h 30"/>
                    <a:gd name="T36" fmla="*/ 32 w 40"/>
                    <a:gd name="T37" fmla="*/ 17 h 30"/>
                    <a:gd name="T38" fmla="*/ 30 w 40"/>
                    <a:gd name="T39" fmla="*/ 16 h 30"/>
                    <a:gd name="T40" fmla="*/ 26 w 40"/>
                    <a:gd name="T41" fmla="*/ 13 h 30"/>
                    <a:gd name="T42" fmla="*/ 16 w 40"/>
                    <a:gd name="T43" fmla="*/ 10 h 30"/>
                    <a:gd name="T44" fmla="*/ 13 w 40"/>
                    <a:gd name="T45" fmla="*/ 7 h 30"/>
                    <a:gd name="T46" fmla="*/ 9 w 40"/>
                    <a:gd name="T47" fmla="*/ 5 h 30"/>
                    <a:gd name="T48" fmla="*/ 8 w 40"/>
                    <a:gd name="T49" fmla="*/ 5 h 30"/>
                    <a:gd name="T50" fmla="*/ 7 w 40"/>
                    <a:gd name="T51" fmla="*/ 5 h 30"/>
                    <a:gd name="T52" fmla="*/ 6 w 40"/>
                    <a:gd name="T53" fmla="*/ 5 h 30"/>
                    <a:gd name="T54" fmla="*/ 4 w 40"/>
                    <a:gd name="T55" fmla="*/ 5 h 30"/>
                    <a:gd name="T56" fmla="*/ 0 w 40"/>
                    <a:gd name="T57" fmla="*/ 3 h 3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40"/>
                    <a:gd name="T88" fmla="*/ 0 h 30"/>
                    <a:gd name="T89" fmla="*/ 40 w 40"/>
                    <a:gd name="T90" fmla="*/ 30 h 3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40" h="30">
                      <a:moveTo>
                        <a:pt x="0" y="3"/>
                      </a:moveTo>
                      <a:lnTo>
                        <a:pt x="3" y="1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4" y="2"/>
                      </a:lnTo>
                      <a:lnTo>
                        <a:pt x="18" y="6"/>
                      </a:lnTo>
                      <a:lnTo>
                        <a:pt x="23" y="11"/>
                      </a:lnTo>
                      <a:lnTo>
                        <a:pt x="27" y="17"/>
                      </a:lnTo>
                      <a:lnTo>
                        <a:pt x="31" y="21"/>
                      </a:lnTo>
                      <a:lnTo>
                        <a:pt x="32" y="22"/>
                      </a:lnTo>
                      <a:lnTo>
                        <a:pt x="34" y="22"/>
                      </a:lnTo>
                      <a:lnTo>
                        <a:pt x="36" y="22"/>
                      </a:lnTo>
                      <a:lnTo>
                        <a:pt x="38" y="22"/>
                      </a:lnTo>
                      <a:lnTo>
                        <a:pt x="40" y="30"/>
                      </a:lnTo>
                      <a:lnTo>
                        <a:pt x="36" y="30"/>
                      </a:lnTo>
                      <a:lnTo>
                        <a:pt x="32" y="30"/>
                      </a:lnTo>
                      <a:lnTo>
                        <a:pt x="29" y="29"/>
                      </a:lnTo>
                      <a:lnTo>
                        <a:pt x="27" y="28"/>
                      </a:lnTo>
                      <a:lnTo>
                        <a:pt x="25" y="27"/>
                      </a:lnTo>
                      <a:lnTo>
                        <a:pt x="21" y="22"/>
                      </a:lnTo>
                      <a:lnTo>
                        <a:pt x="16" y="16"/>
                      </a:lnTo>
                      <a:lnTo>
                        <a:pt x="13" y="12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7" y="8"/>
                      </a:lnTo>
                      <a:lnTo>
                        <a:pt x="6" y="8"/>
                      </a:lnTo>
                      <a:lnTo>
                        <a:pt x="4" y="1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80" name="Freeform 201"/>
                <p:cNvSpPr>
                  <a:spLocks/>
                </p:cNvSpPr>
                <p:nvPr/>
              </p:nvSpPr>
              <p:spPr bwMode="auto">
                <a:xfrm>
                  <a:off x="1600" y="1286"/>
                  <a:ext cx="6" cy="6"/>
                </a:xfrm>
                <a:custGeom>
                  <a:avLst/>
                  <a:gdLst>
                    <a:gd name="T0" fmla="*/ 0 w 6"/>
                    <a:gd name="T1" fmla="*/ 0 h 7"/>
                    <a:gd name="T2" fmla="*/ 1 w 6"/>
                    <a:gd name="T3" fmla="*/ 0 h 7"/>
                    <a:gd name="T4" fmla="*/ 5 w 6"/>
                    <a:gd name="T5" fmla="*/ 3 h 7"/>
                    <a:gd name="T6" fmla="*/ 6 w 6"/>
                    <a:gd name="T7" fmla="*/ 3 h 7"/>
                    <a:gd name="T8" fmla="*/ 0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5" y="7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81" name="Freeform 202"/>
                <p:cNvSpPr>
                  <a:spLocks/>
                </p:cNvSpPr>
                <p:nvPr/>
              </p:nvSpPr>
              <p:spPr bwMode="auto">
                <a:xfrm>
                  <a:off x="1640" y="1293"/>
                  <a:ext cx="42" cy="17"/>
                </a:xfrm>
                <a:custGeom>
                  <a:avLst/>
                  <a:gdLst>
                    <a:gd name="T0" fmla="*/ 0 w 41"/>
                    <a:gd name="T1" fmla="*/ 6 h 19"/>
                    <a:gd name="T2" fmla="*/ 9 w 41"/>
                    <a:gd name="T3" fmla="*/ 4 h 19"/>
                    <a:gd name="T4" fmla="*/ 19 w 41"/>
                    <a:gd name="T5" fmla="*/ 4 h 19"/>
                    <a:gd name="T6" fmla="*/ 29 w 41"/>
                    <a:gd name="T7" fmla="*/ 4 h 19"/>
                    <a:gd name="T8" fmla="*/ 33 w 41"/>
                    <a:gd name="T9" fmla="*/ 4 h 19"/>
                    <a:gd name="T10" fmla="*/ 35 w 41"/>
                    <a:gd name="T11" fmla="*/ 3 h 19"/>
                    <a:gd name="T12" fmla="*/ 37 w 41"/>
                    <a:gd name="T13" fmla="*/ 2 h 19"/>
                    <a:gd name="T14" fmla="*/ 39 w 41"/>
                    <a:gd name="T15" fmla="*/ 1 h 19"/>
                    <a:gd name="T16" fmla="*/ 40 w 41"/>
                    <a:gd name="T17" fmla="*/ 0 h 19"/>
                    <a:gd name="T18" fmla="*/ 46 w 41"/>
                    <a:gd name="T19" fmla="*/ 4 h 19"/>
                    <a:gd name="T20" fmla="*/ 44 w 41"/>
                    <a:gd name="T21" fmla="*/ 4 h 19"/>
                    <a:gd name="T22" fmla="*/ 41 w 41"/>
                    <a:gd name="T23" fmla="*/ 4 h 19"/>
                    <a:gd name="T24" fmla="*/ 39 w 41"/>
                    <a:gd name="T25" fmla="*/ 5 h 19"/>
                    <a:gd name="T26" fmla="*/ 36 w 41"/>
                    <a:gd name="T27" fmla="*/ 6 h 19"/>
                    <a:gd name="T28" fmla="*/ 31 w 41"/>
                    <a:gd name="T29" fmla="*/ 8 h 19"/>
                    <a:gd name="T30" fmla="*/ 26 w 41"/>
                    <a:gd name="T31" fmla="*/ 9 h 19"/>
                    <a:gd name="T32" fmla="*/ 11 w 41"/>
                    <a:gd name="T33" fmla="*/ 10 h 19"/>
                    <a:gd name="T34" fmla="*/ 2 w 41"/>
                    <a:gd name="T35" fmla="*/ 11 h 19"/>
                    <a:gd name="T36" fmla="*/ 0 w 41"/>
                    <a:gd name="T37" fmla="*/ 6 h 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1"/>
                    <a:gd name="T58" fmla="*/ 0 h 19"/>
                    <a:gd name="T59" fmla="*/ 41 w 41"/>
                    <a:gd name="T60" fmla="*/ 19 h 1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1" h="19">
                      <a:moveTo>
                        <a:pt x="0" y="11"/>
                      </a:moveTo>
                      <a:lnTo>
                        <a:pt x="9" y="9"/>
                      </a:lnTo>
                      <a:lnTo>
                        <a:pt x="19" y="7"/>
                      </a:lnTo>
                      <a:lnTo>
                        <a:pt x="24" y="6"/>
                      </a:lnTo>
                      <a:lnTo>
                        <a:pt x="28" y="4"/>
                      </a:lnTo>
                      <a:lnTo>
                        <a:pt x="30" y="3"/>
                      </a:lnTo>
                      <a:lnTo>
                        <a:pt x="32" y="2"/>
                      </a:lnTo>
                      <a:lnTo>
                        <a:pt x="34" y="1"/>
                      </a:lnTo>
                      <a:lnTo>
                        <a:pt x="35" y="0"/>
                      </a:lnTo>
                      <a:lnTo>
                        <a:pt x="41" y="6"/>
                      </a:lnTo>
                      <a:lnTo>
                        <a:pt x="39" y="7"/>
                      </a:lnTo>
                      <a:lnTo>
                        <a:pt x="36" y="9"/>
                      </a:lnTo>
                      <a:lnTo>
                        <a:pt x="34" y="10"/>
                      </a:lnTo>
                      <a:lnTo>
                        <a:pt x="31" y="11"/>
                      </a:lnTo>
                      <a:lnTo>
                        <a:pt x="26" y="13"/>
                      </a:lnTo>
                      <a:lnTo>
                        <a:pt x="21" y="15"/>
                      </a:lnTo>
                      <a:lnTo>
                        <a:pt x="11" y="16"/>
                      </a:lnTo>
                      <a:lnTo>
                        <a:pt x="2" y="1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82" name="Freeform 203"/>
                <p:cNvSpPr>
                  <a:spLocks/>
                </p:cNvSpPr>
                <p:nvPr/>
              </p:nvSpPr>
              <p:spPr bwMode="auto">
                <a:xfrm>
                  <a:off x="1640" y="1303"/>
                  <a:ext cx="2" cy="7"/>
                </a:xfrm>
                <a:custGeom>
                  <a:avLst/>
                  <a:gdLst>
                    <a:gd name="T0" fmla="*/ 2 w 2"/>
                    <a:gd name="T1" fmla="*/ 4 h 8"/>
                    <a:gd name="T2" fmla="*/ 0 w 2"/>
                    <a:gd name="T3" fmla="*/ 0 h 8"/>
                    <a:gd name="T4" fmla="*/ 2 w 2"/>
                    <a:gd name="T5" fmla="*/ 4 h 8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8"/>
                    <a:gd name="T11" fmla="*/ 2 w 2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8">
                      <a:moveTo>
                        <a:pt x="2" y="8"/>
                      </a:moveTo>
                      <a:lnTo>
                        <a:pt x="0" y="0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83" name="Freeform 204"/>
                <p:cNvSpPr>
                  <a:spLocks/>
                </p:cNvSpPr>
                <p:nvPr/>
              </p:nvSpPr>
              <p:spPr bwMode="auto">
                <a:xfrm>
                  <a:off x="1676" y="1268"/>
                  <a:ext cx="28" cy="29"/>
                </a:xfrm>
                <a:custGeom>
                  <a:avLst/>
                  <a:gdLst>
                    <a:gd name="T0" fmla="*/ 0 w 27"/>
                    <a:gd name="T1" fmla="*/ 15 h 33"/>
                    <a:gd name="T2" fmla="*/ 1 w 27"/>
                    <a:gd name="T3" fmla="*/ 14 h 33"/>
                    <a:gd name="T4" fmla="*/ 3 w 27"/>
                    <a:gd name="T5" fmla="*/ 11 h 33"/>
                    <a:gd name="T6" fmla="*/ 8 w 27"/>
                    <a:gd name="T7" fmla="*/ 6 h 33"/>
                    <a:gd name="T8" fmla="*/ 12 w 27"/>
                    <a:gd name="T9" fmla="*/ 4 h 33"/>
                    <a:gd name="T10" fmla="*/ 21 w 27"/>
                    <a:gd name="T11" fmla="*/ 1 h 33"/>
                    <a:gd name="T12" fmla="*/ 24 w 27"/>
                    <a:gd name="T13" fmla="*/ 0 h 33"/>
                    <a:gd name="T14" fmla="*/ 28 w 27"/>
                    <a:gd name="T15" fmla="*/ 1 h 33"/>
                    <a:gd name="T16" fmla="*/ 31 w 27"/>
                    <a:gd name="T17" fmla="*/ 3 h 33"/>
                    <a:gd name="T18" fmla="*/ 32 w 27"/>
                    <a:gd name="T19" fmla="*/ 4 h 33"/>
                    <a:gd name="T20" fmla="*/ 26 w 27"/>
                    <a:gd name="T21" fmla="*/ 6 h 33"/>
                    <a:gd name="T22" fmla="*/ 25 w 27"/>
                    <a:gd name="T23" fmla="*/ 4 h 33"/>
                    <a:gd name="T24" fmla="*/ 24 w 27"/>
                    <a:gd name="T25" fmla="*/ 4 h 33"/>
                    <a:gd name="T26" fmla="*/ 24 w 27"/>
                    <a:gd name="T27" fmla="*/ 4 h 33"/>
                    <a:gd name="T28" fmla="*/ 25 w 27"/>
                    <a:gd name="T29" fmla="*/ 4 h 33"/>
                    <a:gd name="T30" fmla="*/ 23 w 27"/>
                    <a:gd name="T31" fmla="*/ 5 h 33"/>
                    <a:gd name="T32" fmla="*/ 20 w 27"/>
                    <a:gd name="T33" fmla="*/ 8 h 33"/>
                    <a:gd name="T34" fmla="*/ 10 w 27"/>
                    <a:gd name="T35" fmla="*/ 13 h 33"/>
                    <a:gd name="T36" fmla="*/ 8 w 27"/>
                    <a:gd name="T37" fmla="*/ 16 h 33"/>
                    <a:gd name="T38" fmla="*/ 6 w 27"/>
                    <a:gd name="T39" fmla="*/ 17 h 33"/>
                    <a:gd name="T40" fmla="*/ 0 w 27"/>
                    <a:gd name="T41" fmla="*/ 15 h 3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27"/>
                    <a:gd name="T64" fmla="*/ 0 h 33"/>
                    <a:gd name="T65" fmla="*/ 27 w 27"/>
                    <a:gd name="T66" fmla="*/ 33 h 3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27" h="33">
                      <a:moveTo>
                        <a:pt x="0" y="29"/>
                      </a:moveTo>
                      <a:lnTo>
                        <a:pt x="1" y="26"/>
                      </a:lnTo>
                      <a:lnTo>
                        <a:pt x="3" y="22"/>
                      </a:lnTo>
                      <a:lnTo>
                        <a:pt x="8" y="11"/>
                      </a:lnTo>
                      <a:lnTo>
                        <a:pt x="12" y="5"/>
                      </a:lnTo>
                      <a:lnTo>
                        <a:pt x="16" y="1"/>
                      </a:lnTo>
                      <a:lnTo>
                        <a:pt x="19" y="0"/>
                      </a:lnTo>
                      <a:lnTo>
                        <a:pt x="23" y="1"/>
                      </a:lnTo>
                      <a:lnTo>
                        <a:pt x="26" y="3"/>
                      </a:lnTo>
                      <a:lnTo>
                        <a:pt x="27" y="6"/>
                      </a:lnTo>
                      <a:lnTo>
                        <a:pt x="21" y="11"/>
                      </a:lnTo>
                      <a:lnTo>
                        <a:pt x="20" y="9"/>
                      </a:lnTo>
                      <a:lnTo>
                        <a:pt x="19" y="8"/>
                      </a:lnTo>
                      <a:lnTo>
                        <a:pt x="20" y="8"/>
                      </a:lnTo>
                      <a:lnTo>
                        <a:pt x="18" y="10"/>
                      </a:lnTo>
                      <a:lnTo>
                        <a:pt x="15" y="14"/>
                      </a:lnTo>
                      <a:lnTo>
                        <a:pt x="10" y="25"/>
                      </a:lnTo>
                      <a:lnTo>
                        <a:pt x="8" y="30"/>
                      </a:lnTo>
                      <a:lnTo>
                        <a:pt x="6" y="33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84" name="Freeform 205"/>
                <p:cNvSpPr>
                  <a:spLocks/>
                </p:cNvSpPr>
                <p:nvPr/>
              </p:nvSpPr>
              <p:spPr bwMode="auto">
                <a:xfrm>
                  <a:off x="1676" y="1293"/>
                  <a:ext cx="6" cy="5"/>
                </a:xfrm>
                <a:custGeom>
                  <a:avLst/>
                  <a:gdLst>
                    <a:gd name="T0" fmla="*/ 6 w 6"/>
                    <a:gd name="T1" fmla="*/ 3 h 6"/>
                    <a:gd name="T2" fmla="*/ 6 w 6"/>
                    <a:gd name="T3" fmla="*/ 3 h 6"/>
                    <a:gd name="T4" fmla="*/ 0 w 6"/>
                    <a:gd name="T5" fmla="*/ 1 h 6"/>
                    <a:gd name="T6" fmla="*/ 0 w 6"/>
                    <a:gd name="T7" fmla="*/ 0 h 6"/>
                    <a:gd name="T8" fmla="*/ 6 w 6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6"/>
                    <a:gd name="T17" fmla="*/ 6 w 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6">
                      <a:moveTo>
                        <a:pt x="6" y="6"/>
                      </a:moveTo>
                      <a:lnTo>
                        <a:pt x="6" y="5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85" name="Freeform 206"/>
                <p:cNvSpPr>
                  <a:spLocks/>
                </p:cNvSpPr>
                <p:nvPr/>
              </p:nvSpPr>
              <p:spPr bwMode="auto">
                <a:xfrm>
                  <a:off x="1696" y="1274"/>
                  <a:ext cx="15" cy="24"/>
                </a:xfrm>
                <a:custGeom>
                  <a:avLst/>
                  <a:gdLst>
                    <a:gd name="T0" fmla="*/ 13 w 14"/>
                    <a:gd name="T1" fmla="*/ 0 h 27"/>
                    <a:gd name="T2" fmla="*/ 14 w 14"/>
                    <a:gd name="T3" fmla="*/ 3 h 27"/>
                    <a:gd name="T4" fmla="*/ 15 w 14"/>
                    <a:gd name="T5" fmla="*/ 4 h 27"/>
                    <a:gd name="T6" fmla="*/ 15 w 14"/>
                    <a:gd name="T7" fmla="*/ 8 h 27"/>
                    <a:gd name="T8" fmla="*/ 15 w 14"/>
                    <a:gd name="T9" fmla="*/ 9 h 27"/>
                    <a:gd name="T10" fmla="*/ 15 w 14"/>
                    <a:gd name="T11" fmla="*/ 10 h 27"/>
                    <a:gd name="T12" fmla="*/ 16 w 14"/>
                    <a:gd name="T13" fmla="*/ 11 h 27"/>
                    <a:gd name="T14" fmla="*/ 19 w 14"/>
                    <a:gd name="T15" fmla="*/ 11 h 27"/>
                    <a:gd name="T16" fmla="*/ 15 w 14"/>
                    <a:gd name="T17" fmla="*/ 15 h 27"/>
                    <a:gd name="T18" fmla="*/ 6 w 14"/>
                    <a:gd name="T19" fmla="*/ 14 h 27"/>
                    <a:gd name="T20" fmla="*/ 3 w 14"/>
                    <a:gd name="T21" fmla="*/ 12 h 27"/>
                    <a:gd name="T22" fmla="*/ 2 w 14"/>
                    <a:gd name="T23" fmla="*/ 10 h 27"/>
                    <a:gd name="T24" fmla="*/ 2 w 14"/>
                    <a:gd name="T25" fmla="*/ 8 h 27"/>
                    <a:gd name="T26" fmla="*/ 2 w 14"/>
                    <a:gd name="T27" fmla="*/ 4 h 27"/>
                    <a:gd name="T28" fmla="*/ 1 w 14"/>
                    <a:gd name="T29" fmla="*/ 4 h 27"/>
                    <a:gd name="T30" fmla="*/ 0 w 14"/>
                    <a:gd name="T31" fmla="*/ 3 h 27"/>
                    <a:gd name="T32" fmla="*/ 13 w 14"/>
                    <a:gd name="T33" fmla="*/ 0 h 2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"/>
                    <a:gd name="T52" fmla="*/ 0 h 27"/>
                    <a:gd name="T53" fmla="*/ 14 w 14"/>
                    <a:gd name="T54" fmla="*/ 27 h 2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" h="27">
                      <a:moveTo>
                        <a:pt x="8" y="0"/>
                      </a:moveTo>
                      <a:lnTo>
                        <a:pt x="9" y="3"/>
                      </a:lnTo>
                      <a:lnTo>
                        <a:pt x="10" y="7"/>
                      </a:lnTo>
                      <a:lnTo>
                        <a:pt x="10" y="14"/>
                      </a:lnTo>
                      <a:lnTo>
                        <a:pt x="10" y="16"/>
                      </a:lnTo>
                      <a:lnTo>
                        <a:pt x="10" y="17"/>
                      </a:lnTo>
                      <a:lnTo>
                        <a:pt x="11" y="19"/>
                      </a:lnTo>
                      <a:lnTo>
                        <a:pt x="14" y="20"/>
                      </a:lnTo>
                      <a:lnTo>
                        <a:pt x="10" y="27"/>
                      </a:lnTo>
                      <a:lnTo>
                        <a:pt x="6" y="25"/>
                      </a:lnTo>
                      <a:lnTo>
                        <a:pt x="3" y="21"/>
                      </a:lnTo>
                      <a:lnTo>
                        <a:pt x="2" y="17"/>
                      </a:lnTo>
                      <a:lnTo>
                        <a:pt x="2" y="14"/>
                      </a:lnTo>
                      <a:lnTo>
                        <a:pt x="2" y="8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86" name="Freeform 207"/>
                <p:cNvSpPr>
                  <a:spLocks/>
                </p:cNvSpPr>
                <p:nvPr/>
              </p:nvSpPr>
              <p:spPr bwMode="auto">
                <a:xfrm>
                  <a:off x="1696" y="1273"/>
                  <a:ext cx="9" cy="5"/>
                </a:xfrm>
                <a:custGeom>
                  <a:avLst/>
                  <a:gdLst>
                    <a:gd name="T0" fmla="*/ 12 w 8"/>
                    <a:gd name="T1" fmla="*/ 0 h 5"/>
                    <a:gd name="T2" fmla="*/ 13 w 8"/>
                    <a:gd name="T3" fmla="*/ 1 h 5"/>
                    <a:gd name="T4" fmla="*/ 0 w 8"/>
                    <a:gd name="T5" fmla="*/ 4 h 5"/>
                    <a:gd name="T6" fmla="*/ 1 w 8"/>
                    <a:gd name="T7" fmla="*/ 5 h 5"/>
                    <a:gd name="T8" fmla="*/ 12 w 8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5"/>
                    <a:gd name="T17" fmla="*/ 8 w 8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5">
                      <a:moveTo>
                        <a:pt x="7" y="0"/>
                      </a:moveTo>
                      <a:lnTo>
                        <a:pt x="8" y="1"/>
                      </a:lnTo>
                      <a:lnTo>
                        <a:pt x="0" y="4"/>
                      </a:lnTo>
                      <a:lnTo>
                        <a:pt x="1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87" name="Freeform 208"/>
                <p:cNvSpPr>
                  <a:spLocks/>
                </p:cNvSpPr>
                <p:nvPr/>
              </p:nvSpPr>
              <p:spPr bwMode="auto">
                <a:xfrm>
                  <a:off x="1708" y="1289"/>
                  <a:ext cx="29" cy="11"/>
                </a:xfrm>
                <a:custGeom>
                  <a:avLst/>
                  <a:gdLst>
                    <a:gd name="T0" fmla="*/ 2 w 29"/>
                    <a:gd name="T1" fmla="*/ 3 h 13"/>
                    <a:gd name="T2" fmla="*/ 5 w 29"/>
                    <a:gd name="T3" fmla="*/ 3 h 13"/>
                    <a:gd name="T4" fmla="*/ 8 w 29"/>
                    <a:gd name="T5" fmla="*/ 3 h 13"/>
                    <a:gd name="T6" fmla="*/ 10 w 29"/>
                    <a:gd name="T7" fmla="*/ 3 h 13"/>
                    <a:gd name="T8" fmla="*/ 14 w 29"/>
                    <a:gd name="T9" fmla="*/ 3 h 13"/>
                    <a:gd name="T10" fmla="*/ 20 w 29"/>
                    <a:gd name="T11" fmla="*/ 2 h 13"/>
                    <a:gd name="T12" fmla="*/ 24 w 29"/>
                    <a:gd name="T13" fmla="*/ 1 h 13"/>
                    <a:gd name="T14" fmla="*/ 28 w 29"/>
                    <a:gd name="T15" fmla="*/ 0 h 13"/>
                    <a:gd name="T16" fmla="*/ 29 w 29"/>
                    <a:gd name="T17" fmla="*/ 3 h 13"/>
                    <a:gd name="T18" fmla="*/ 25 w 29"/>
                    <a:gd name="T19" fmla="*/ 4 h 13"/>
                    <a:gd name="T20" fmla="*/ 22 w 29"/>
                    <a:gd name="T21" fmla="*/ 4 h 13"/>
                    <a:gd name="T22" fmla="*/ 16 w 29"/>
                    <a:gd name="T23" fmla="*/ 5 h 13"/>
                    <a:gd name="T24" fmla="*/ 12 w 29"/>
                    <a:gd name="T25" fmla="*/ 5 h 13"/>
                    <a:gd name="T26" fmla="*/ 8 w 29"/>
                    <a:gd name="T27" fmla="*/ 6 h 13"/>
                    <a:gd name="T28" fmla="*/ 3 w 29"/>
                    <a:gd name="T29" fmla="*/ 6 h 13"/>
                    <a:gd name="T30" fmla="*/ 0 w 29"/>
                    <a:gd name="T31" fmla="*/ 5 h 13"/>
                    <a:gd name="T32" fmla="*/ 2 w 29"/>
                    <a:gd name="T33" fmla="*/ 3 h 1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"/>
                    <a:gd name="T52" fmla="*/ 0 h 13"/>
                    <a:gd name="T53" fmla="*/ 29 w 29"/>
                    <a:gd name="T54" fmla="*/ 13 h 1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" h="13">
                      <a:moveTo>
                        <a:pt x="2" y="4"/>
                      </a:moveTo>
                      <a:lnTo>
                        <a:pt x="5" y="5"/>
                      </a:lnTo>
                      <a:lnTo>
                        <a:pt x="8" y="5"/>
                      </a:lnTo>
                      <a:lnTo>
                        <a:pt x="10" y="5"/>
                      </a:lnTo>
                      <a:lnTo>
                        <a:pt x="14" y="4"/>
                      </a:lnTo>
                      <a:lnTo>
                        <a:pt x="20" y="2"/>
                      </a:lnTo>
                      <a:lnTo>
                        <a:pt x="24" y="1"/>
                      </a:lnTo>
                      <a:lnTo>
                        <a:pt x="28" y="0"/>
                      </a:lnTo>
                      <a:lnTo>
                        <a:pt x="29" y="8"/>
                      </a:lnTo>
                      <a:lnTo>
                        <a:pt x="25" y="9"/>
                      </a:lnTo>
                      <a:lnTo>
                        <a:pt x="22" y="10"/>
                      </a:lnTo>
                      <a:lnTo>
                        <a:pt x="16" y="12"/>
                      </a:lnTo>
                      <a:lnTo>
                        <a:pt x="12" y="12"/>
                      </a:lnTo>
                      <a:lnTo>
                        <a:pt x="8" y="13"/>
                      </a:lnTo>
                      <a:lnTo>
                        <a:pt x="3" y="13"/>
                      </a:lnTo>
                      <a:lnTo>
                        <a:pt x="0" y="12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88" name="Freeform 209"/>
                <p:cNvSpPr>
                  <a:spLocks/>
                </p:cNvSpPr>
                <p:nvPr/>
              </p:nvSpPr>
              <p:spPr bwMode="auto">
                <a:xfrm>
                  <a:off x="1707" y="1292"/>
                  <a:ext cx="4" cy="7"/>
                </a:xfrm>
                <a:custGeom>
                  <a:avLst/>
                  <a:gdLst>
                    <a:gd name="T0" fmla="*/ 0 w 4"/>
                    <a:gd name="T1" fmla="*/ 4 h 8"/>
                    <a:gd name="T2" fmla="*/ 1 w 4"/>
                    <a:gd name="T3" fmla="*/ 4 h 8"/>
                    <a:gd name="T4" fmla="*/ 3 w 4"/>
                    <a:gd name="T5" fmla="*/ 0 h 8"/>
                    <a:gd name="T6" fmla="*/ 4 w 4"/>
                    <a:gd name="T7" fmla="*/ 0 h 8"/>
                    <a:gd name="T8" fmla="*/ 0 w 4"/>
                    <a:gd name="T9" fmla="*/ 4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8"/>
                    <a:gd name="T17" fmla="*/ 4 w 4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8">
                      <a:moveTo>
                        <a:pt x="0" y="7"/>
                      </a:moveTo>
                      <a:lnTo>
                        <a:pt x="1" y="8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89" name="Freeform 210"/>
                <p:cNvSpPr>
                  <a:spLocks/>
                </p:cNvSpPr>
                <p:nvPr/>
              </p:nvSpPr>
              <p:spPr bwMode="auto">
                <a:xfrm>
                  <a:off x="1736" y="1289"/>
                  <a:ext cx="37" cy="15"/>
                </a:xfrm>
                <a:custGeom>
                  <a:avLst/>
                  <a:gdLst>
                    <a:gd name="T0" fmla="*/ 0 w 36"/>
                    <a:gd name="T1" fmla="*/ 0 h 17"/>
                    <a:gd name="T2" fmla="*/ 5 w 36"/>
                    <a:gd name="T3" fmla="*/ 0 h 17"/>
                    <a:gd name="T4" fmla="*/ 10 w 36"/>
                    <a:gd name="T5" fmla="*/ 2 h 17"/>
                    <a:gd name="T6" fmla="*/ 15 w 36"/>
                    <a:gd name="T7" fmla="*/ 3 h 17"/>
                    <a:gd name="T8" fmla="*/ 24 w 36"/>
                    <a:gd name="T9" fmla="*/ 4 h 17"/>
                    <a:gd name="T10" fmla="*/ 33 w 36"/>
                    <a:gd name="T11" fmla="*/ 4 h 17"/>
                    <a:gd name="T12" fmla="*/ 37 w 36"/>
                    <a:gd name="T13" fmla="*/ 4 h 17"/>
                    <a:gd name="T14" fmla="*/ 41 w 36"/>
                    <a:gd name="T15" fmla="*/ 4 h 17"/>
                    <a:gd name="T16" fmla="*/ 41 w 36"/>
                    <a:gd name="T17" fmla="*/ 9 h 17"/>
                    <a:gd name="T18" fmla="*/ 36 w 36"/>
                    <a:gd name="T19" fmla="*/ 9 h 17"/>
                    <a:gd name="T20" fmla="*/ 31 w 36"/>
                    <a:gd name="T21" fmla="*/ 8 h 17"/>
                    <a:gd name="T22" fmla="*/ 17 w 36"/>
                    <a:gd name="T23" fmla="*/ 7 h 17"/>
                    <a:gd name="T24" fmla="*/ 12 w 36"/>
                    <a:gd name="T25" fmla="*/ 5 h 17"/>
                    <a:gd name="T26" fmla="*/ 8 w 36"/>
                    <a:gd name="T27" fmla="*/ 4 h 17"/>
                    <a:gd name="T28" fmla="*/ 4 w 36"/>
                    <a:gd name="T29" fmla="*/ 4 h 17"/>
                    <a:gd name="T30" fmla="*/ 0 w 36"/>
                    <a:gd name="T31" fmla="*/ 4 h 17"/>
                    <a:gd name="T32" fmla="*/ 0 w 36"/>
                    <a:gd name="T33" fmla="*/ 0 h 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6"/>
                    <a:gd name="T52" fmla="*/ 0 h 17"/>
                    <a:gd name="T53" fmla="*/ 36 w 36"/>
                    <a:gd name="T54" fmla="*/ 17 h 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6" h="17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0" y="2"/>
                      </a:lnTo>
                      <a:lnTo>
                        <a:pt x="15" y="3"/>
                      </a:lnTo>
                      <a:lnTo>
                        <a:pt x="19" y="4"/>
                      </a:lnTo>
                      <a:lnTo>
                        <a:pt x="28" y="8"/>
                      </a:lnTo>
                      <a:lnTo>
                        <a:pt x="32" y="8"/>
                      </a:lnTo>
                      <a:lnTo>
                        <a:pt x="36" y="9"/>
                      </a:lnTo>
                      <a:lnTo>
                        <a:pt x="36" y="17"/>
                      </a:lnTo>
                      <a:lnTo>
                        <a:pt x="31" y="16"/>
                      </a:lnTo>
                      <a:lnTo>
                        <a:pt x="26" y="15"/>
                      </a:lnTo>
                      <a:lnTo>
                        <a:pt x="17" y="12"/>
                      </a:lnTo>
                      <a:lnTo>
                        <a:pt x="12" y="10"/>
                      </a:lnTo>
                      <a:lnTo>
                        <a:pt x="8" y="9"/>
                      </a:lnTo>
                      <a:lnTo>
                        <a:pt x="4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90" name="Freeform 211"/>
                <p:cNvSpPr>
                  <a:spLocks/>
                </p:cNvSpPr>
                <p:nvPr/>
              </p:nvSpPr>
              <p:spPr bwMode="auto">
                <a:xfrm>
                  <a:off x="1736" y="1289"/>
                  <a:ext cx="1" cy="7"/>
                </a:xfrm>
                <a:custGeom>
                  <a:avLst/>
                  <a:gdLst>
                    <a:gd name="T0" fmla="*/ 0 w 1"/>
                    <a:gd name="T1" fmla="*/ 0 h 8"/>
                    <a:gd name="T2" fmla="*/ 0 w 1"/>
                    <a:gd name="T3" fmla="*/ 4 h 8"/>
                    <a:gd name="T4" fmla="*/ 1 w 1"/>
                    <a:gd name="T5" fmla="*/ 4 h 8"/>
                    <a:gd name="T6" fmla="*/ 0 w 1"/>
                    <a:gd name="T7" fmla="*/ 0 h 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8"/>
                    <a:gd name="T14" fmla="*/ 1 w 1"/>
                    <a:gd name="T15" fmla="*/ 8 h 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8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91" name="Freeform 212"/>
                <p:cNvSpPr>
                  <a:spLocks/>
                </p:cNvSpPr>
                <p:nvPr/>
              </p:nvSpPr>
              <p:spPr bwMode="auto">
                <a:xfrm>
                  <a:off x="1773" y="1289"/>
                  <a:ext cx="42" cy="15"/>
                </a:xfrm>
                <a:custGeom>
                  <a:avLst/>
                  <a:gdLst>
                    <a:gd name="T0" fmla="*/ 0 w 41"/>
                    <a:gd name="T1" fmla="*/ 4 h 17"/>
                    <a:gd name="T2" fmla="*/ 5 w 41"/>
                    <a:gd name="T3" fmla="*/ 4 h 17"/>
                    <a:gd name="T4" fmla="*/ 9 w 41"/>
                    <a:gd name="T5" fmla="*/ 4 h 17"/>
                    <a:gd name="T6" fmla="*/ 20 w 41"/>
                    <a:gd name="T7" fmla="*/ 4 h 17"/>
                    <a:gd name="T8" fmla="*/ 35 w 41"/>
                    <a:gd name="T9" fmla="*/ 2 h 17"/>
                    <a:gd name="T10" fmla="*/ 41 w 41"/>
                    <a:gd name="T11" fmla="*/ 1 h 17"/>
                    <a:gd name="T12" fmla="*/ 46 w 41"/>
                    <a:gd name="T13" fmla="*/ 0 h 17"/>
                    <a:gd name="T14" fmla="*/ 46 w 41"/>
                    <a:gd name="T15" fmla="*/ 4 h 17"/>
                    <a:gd name="T16" fmla="*/ 42 w 41"/>
                    <a:gd name="T17" fmla="*/ 4 h 17"/>
                    <a:gd name="T18" fmla="*/ 37 w 41"/>
                    <a:gd name="T19" fmla="*/ 5 h 17"/>
                    <a:gd name="T20" fmla="*/ 27 w 41"/>
                    <a:gd name="T21" fmla="*/ 7 h 17"/>
                    <a:gd name="T22" fmla="*/ 11 w 41"/>
                    <a:gd name="T23" fmla="*/ 9 h 17"/>
                    <a:gd name="T24" fmla="*/ 6 w 41"/>
                    <a:gd name="T25" fmla="*/ 9 h 17"/>
                    <a:gd name="T26" fmla="*/ 0 w 41"/>
                    <a:gd name="T27" fmla="*/ 9 h 17"/>
                    <a:gd name="T28" fmla="*/ 0 w 41"/>
                    <a:gd name="T29" fmla="*/ 4 h 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1"/>
                    <a:gd name="T46" fmla="*/ 0 h 17"/>
                    <a:gd name="T47" fmla="*/ 41 w 41"/>
                    <a:gd name="T48" fmla="*/ 17 h 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1" h="17">
                      <a:moveTo>
                        <a:pt x="0" y="9"/>
                      </a:moveTo>
                      <a:lnTo>
                        <a:pt x="5" y="8"/>
                      </a:lnTo>
                      <a:lnTo>
                        <a:pt x="9" y="8"/>
                      </a:lnTo>
                      <a:lnTo>
                        <a:pt x="20" y="5"/>
                      </a:lnTo>
                      <a:lnTo>
                        <a:pt x="30" y="2"/>
                      </a:lnTo>
                      <a:lnTo>
                        <a:pt x="36" y="1"/>
                      </a:lnTo>
                      <a:lnTo>
                        <a:pt x="41" y="0"/>
                      </a:lnTo>
                      <a:lnTo>
                        <a:pt x="41" y="8"/>
                      </a:lnTo>
                      <a:lnTo>
                        <a:pt x="37" y="9"/>
                      </a:lnTo>
                      <a:lnTo>
                        <a:pt x="32" y="10"/>
                      </a:lnTo>
                      <a:lnTo>
                        <a:pt x="22" y="13"/>
                      </a:lnTo>
                      <a:lnTo>
                        <a:pt x="11" y="16"/>
                      </a:lnTo>
                      <a:lnTo>
                        <a:pt x="6" y="16"/>
                      </a:lnTo>
                      <a:lnTo>
                        <a:pt x="0" y="17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92" name="Freeform 213"/>
                <p:cNvSpPr>
                  <a:spLocks/>
                </p:cNvSpPr>
                <p:nvPr/>
              </p:nvSpPr>
              <p:spPr bwMode="auto">
                <a:xfrm>
                  <a:off x="1815" y="1289"/>
                  <a:ext cx="21" cy="11"/>
                </a:xfrm>
                <a:custGeom>
                  <a:avLst/>
                  <a:gdLst>
                    <a:gd name="T0" fmla="*/ 0 w 20"/>
                    <a:gd name="T1" fmla="*/ 0 h 13"/>
                    <a:gd name="T2" fmla="*/ 5 w 20"/>
                    <a:gd name="T3" fmla="*/ 0 h 13"/>
                    <a:gd name="T4" fmla="*/ 16 w 20"/>
                    <a:gd name="T5" fmla="*/ 1 h 13"/>
                    <a:gd name="T6" fmla="*/ 19 w 20"/>
                    <a:gd name="T7" fmla="*/ 3 h 13"/>
                    <a:gd name="T8" fmla="*/ 22 w 20"/>
                    <a:gd name="T9" fmla="*/ 3 h 13"/>
                    <a:gd name="T10" fmla="*/ 24 w 20"/>
                    <a:gd name="T11" fmla="*/ 3 h 13"/>
                    <a:gd name="T12" fmla="*/ 25 w 20"/>
                    <a:gd name="T13" fmla="*/ 5 h 13"/>
                    <a:gd name="T14" fmla="*/ 17 w 20"/>
                    <a:gd name="T15" fmla="*/ 6 h 13"/>
                    <a:gd name="T16" fmla="*/ 17 w 20"/>
                    <a:gd name="T17" fmla="*/ 5 h 13"/>
                    <a:gd name="T18" fmla="*/ 16 w 20"/>
                    <a:gd name="T19" fmla="*/ 4 h 13"/>
                    <a:gd name="T20" fmla="*/ 10 w 20"/>
                    <a:gd name="T21" fmla="*/ 4 h 13"/>
                    <a:gd name="T22" fmla="*/ 9 w 20"/>
                    <a:gd name="T23" fmla="*/ 4 h 13"/>
                    <a:gd name="T24" fmla="*/ 4 w 20"/>
                    <a:gd name="T25" fmla="*/ 3 h 13"/>
                    <a:gd name="T26" fmla="*/ 0 w 20"/>
                    <a:gd name="T27" fmla="*/ 3 h 13"/>
                    <a:gd name="T28" fmla="*/ 0 w 20"/>
                    <a:gd name="T29" fmla="*/ 0 h 1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0"/>
                    <a:gd name="T46" fmla="*/ 0 h 13"/>
                    <a:gd name="T47" fmla="*/ 20 w 20"/>
                    <a:gd name="T48" fmla="*/ 13 h 1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0" h="13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11" y="1"/>
                      </a:lnTo>
                      <a:lnTo>
                        <a:pt x="14" y="3"/>
                      </a:lnTo>
                      <a:lnTo>
                        <a:pt x="17" y="5"/>
                      </a:lnTo>
                      <a:lnTo>
                        <a:pt x="19" y="8"/>
                      </a:lnTo>
                      <a:lnTo>
                        <a:pt x="20" y="11"/>
                      </a:lnTo>
                      <a:lnTo>
                        <a:pt x="12" y="13"/>
                      </a:lnTo>
                      <a:lnTo>
                        <a:pt x="12" y="11"/>
                      </a:lnTo>
                      <a:lnTo>
                        <a:pt x="11" y="10"/>
                      </a:lnTo>
                      <a:lnTo>
                        <a:pt x="10" y="9"/>
                      </a:lnTo>
                      <a:lnTo>
                        <a:pt x="9" y="9"/>
                      </a:lnTo>
                      <a:lnTo>
                        <a:pt x="4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93" name="Freeform 214"/>
                <p:cNvSpPr>
                  <a:spLocks/>
                </p:cNvSpPr>
                <p:nvPr/>
              </p:nvSpPr>
              <p:spPr bwMode="auto">
                <a:xfrm>
                  <a:off x="1817" y="1299"/>
                  <a:ext cx="19" cy="19"/>
                </a:xfrm>
                <a:custGeom>
                  <a:avLst/>
                  <a:gdLst>
                    <a:gd name="T0" fmla="*/ 19 w 19"/>
                    <a:gd name="T1" fmla="*/ 0 h 21"/>
                    <a:gd name="T2" fmla="*/ 19 w 19"/>
                    <a:gd name="T3" fmla="*/ 2 h 21"/>
                    <a:gd name="T4" fmla="*/ 19 w 19"/>
                    <a:gd name="T5" fmla="*/ 4 h 21"/>
                    <a:gd name="T6" fmla="*/ 17 w 19"/>
                    <a:gd name="T7" fmla="*/ 5 h 21"/>
                    <a:gd name="T8" fmla="*/ 16 w 19"/>
                    <a:gd name="T9" fmla="*/ 5 h 21"/>
                    <a:gd name="T10" fmla="*/ 11 w 19"/>
                    <a:gd name="T11" fmla="*/ 7 h 21"/>
                    <a:gd name="T12" fmla="*/ 9 w 19"/>
                    <a:gd name="T13" fmla="*/ 9 h 21"/>
                    <a:gd name="T14" fmla="*/ 8 w 19"/>
                    <a:gd name="T15" fmla="*/ 10 h 21"/>
                    <a:gd name="T16" fmla="*/ 8 w 19"/>
                    <a:gd name="T17" fmla="*/ 10 h 21"/>
                    <a:gd name="T18" fmla="*/ 8 w 19"/>
                    <a:gd name="T19" fmla="*/ 11 h 21"/>
                    <a:gd name="T20" fmla="*/ 8 w 19"/>
                    <a:gd name="T21" fmla="*/ 11 h 21"/>
                    <a:gd name="T22" fmla="*/ 8 w 19"/>
                    <a:gd name="T23" fmla="*/ 12 h 21"/>
                    <a:gd name="T24" fmla="*/ 0 w 19"/>
                    <a:gd name="T25" fmla="*/ 13 h 21"/>
                    <a:gd name="T26" fmla="*/ 0 w 19"/>
                    <a:gd name="T27" fmla="*/ 12 h 21"/>
                    <a:gd name="T28" fmla="*/ 0 w 19"/>
                    <a:gd name="T29" fmla="*/ 10 h 21"/>
                    <a:gd name="T30" fmla="*/ 0 w 19"/>
                    <a:gd name="T31" fmla="*/ 9 h 21"/>
                    <a:gd name="T32" fmla="*/ 1 w 19"/>
                    <a:gd name="T33" fmla="*/ 7 h 21"/>
                    <a:gd name="T34" fmla="*/ 3 w 19"/>
                    <a:gd name="T35" fmla="*/ 5 h 21"/>
                    <a:gd name="T36" fmla="*/ 6 w 19"/>
                    <a:gd name="T37" fmla="*/ 5 h 21"/>
                    <a:gd name="T38" fmla="*/ 11 w 19"/>
                    <a:gd name="T39" fmla="*/ 2 h 21"/>
                    <a:gd name="T40" fmla="*/ 11 w 19"/>
                    <a:gd name="T41" fmla="*/ 2 h 21"/>
                    <a:gd name="T42" fmla="*/ 11 w 19"/>
                    <a:gd name="T43" fmla="*/ 1 h 21"/>
                    <a:gd name="T44" fmla="*/ 11 w 19"/>
                    <a:gd name="T45" fmla="*/ 1 h 21"/>
                    <a:gd name="T46" fmla="*/ 11 w 19"/>
                    <a:gd name="T47" fmla="*/ 0 h 21"/>
                    <a:gd name="T48" fmla="*/ 19 w 19"/>
                    <a:gd name="T49" fmla="*/ 0 h 2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9"/>
                    <a:gd name="T76" fmla="*/ 0 h 21"/>
                    <a:gd name="T77" fmla="*/ 19 w 19"/>
                    <a:gd name="T78" fmla="*/ 21 h 21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9" h="21">
                      <a:moveTo>
                        <a:pt x="19" y="0"/>
                      </a:moveTo>
                      <a:lnTo>
                        <a:pt x="19" y="2"/>
                      </a:lnTo>
                      <a:lnTo>
                        <a:pt x="19" y="4"/>
                      </a:lnTo>
                      <a:lnTo>
                        <a:pt x="17" y="6"/>
                      </a:lnTo>
                      <a:lnTo>
                        <a:pt x="16" y="8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8" y="16"/>
                      </a:lnTo>
                      <a:lnTo>
                        <a:pt x="8" y="17"/>
                      </a:lnTo>
                      <a:lnTo>
                        <a:pt x="8" y="18"/>
                      </a:lnTo>
                      <a:lnTo>
                        <a:pt x="8" y="20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1" y="12"/>
                      </a:lnTo>
                      <a:lnTo>
                        <a:pt x="3" y="9"/>
                      </a:lnTo>
                      <a:lnTo>
                        <a:pt x="6" y="7"/>
                      </a:lnTo>
                      <a:lnTo>
                        <a:pt x="11" y="2"/>
                      </a:ln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94" name="Freeform 215"/>
                <p:cNvSpPr>
                  <a:spLocks/>
                </p:cNvSpPr>
                <p:nvPr/>
              </p:nvSpPr>
              <p:spPr bwMode="auto">
                <a:xfrm>
                  <a:off x="1828" y="1298"/>
                  <a:ext cx="8" cy="2"/>
                </a:xfrm>
                <a:custGeom>
                  <a:avLst/>
                  <a:gdLst>
                    <a:gd name="T0" fmla="*/ 8 w 8"/>
                    <a:gd name="T1" fmla="*/ 0 h 2"/>
                    <a:gd name="T2" fmla="*/ 8 w 8"/>
                    <a:gd name="T3" fmla="*/ 1 h 2"/>
                    <a:gd name="T4" fmla="*/ 0 w 8"/>
                    <a:gd name="T5" fmla="*/ 1 h 2"/>
                    <a:gd name="T6" fmla="*/ 0 w 8"/>
                    <a:gd name="T7" fmla="*/ 2 h 2"/>
                    <a:gd name="T8" fmla="*/ 8 w 8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2"/>
                    <a:gd name="T17" fmla="*/ 8 w 8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2">
                      <a:moveTo>
                        <a:pt x="8" y="0"/>
                      </a:moveTo>
                      <a:lnTo>
                        <a:pt x="8" y="1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95" name="Freeform 216"/>
                <p:cNvSpPr>
                  <a:spLocks/>
                </p:cNvSpPr>
                <p:nvPr/>
              </p:nvSpPr>
              <p:spPr bwMode="auto">
                <a:xfrm>
                  <a:off x="1818" y="1316"/>
                  <a:ext cx="28" cy="22"/>
                </a:xfrm>
                <a:custGeom>
                  <a:avLst/>
                  <a:gdLst>
                    <a:gd name="T0" fmla="*/ 7 w 28"/>
                    <a:gd name="T1" fmla="*/ 0 h 24"/>
                    <a:gd name="T2" fmla="*/ 8 w 28"/>
                    <a:gd name="T3" fmla="*/ 2 h 24"/>
                    <a:gd name="T4" fmla="*/ 10 w 28"/>
                    <a:gd name="T5" fmla="*/ 4 h 24"/>
                    <a:gd name="T6" fmla="*/ 15 w 28"/>
                    <a:gd name="T7" fmla="*/ 6 h 24"/>
                    <a:gd name="T8" fmla="*/ 22 w 28"/>
                    <a:gd name="T9" fmla="*/ 7 h 24"/>
                    <a:gd name="T10" fmla="*/ 26 w 28"/>
                    <a:gd name="T11" fmla="*/ 10 h 24"/>
                    <a:gd name="T12" fmla="*/ 28 w 28"/>
                    <a:gd name="T13" fmla="*/ 13 h 24"/>
                    <a:gd name="T14" fmla="*/ 22 w 28"/>
                    <a:gd name="T15" fmla="*/ 16 h 24"/>
                    <a:gd name="T16" fmla="*/ 19 w 28"/>
                    <a:gd name="T17" fmla="*/ 14 h 24"/>
                    <a:gd name="T18" fmla="*/ 17 w 28"/>
                    <a:gd name="T19" fmla="*/ 13 h 24"/>
                    <a:gd name="T20" fmla="*/ 11 w 28"/>
                    <a:gd name="T21" fmla="*/ 10 h 24"/>
                    <a:gd name="T22" fmla="*/ 5 w 28"/>
                    <a:gd name="T23" fmla="*/ 6 h 24"/>
                    <a:gd name="T24" fmla="*/ 2 w 28"/>
                    <a:gd name="T25" fmla="*/ 6 h 24"/>
                    <a:gd name="T26" fmla="*/ 0 w 28"/>
                    <a:gd name="T27" fmla="*/ 3 h 24"/>
                    <a:gd name="T28" fmla="*/ 7 w 28"/>
                    <a:gd name="T29" fmla="*/ 0 h 2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8"/>
                    <a:gd name="T46" fmla="*/ 0 h 24"/>
                    <a:gd name="T47" fmla="*/ 28 w 28"/>
                    <a:gd name="T48" fmla="*/ 24 h 24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8" h="24">
                      <a:moveTo>
                        <a:pt x="7" y="0"/>
                      </a:moveTo>
                      <a:lnTo>
                        <a:pt x="8" y="2"/>
                      </a:lnTo>
                      <a:lnTo>
                        <a:pt x="10" y="4"/>
                      </a:lnTo>
                      <a:lnTo>
                        <a:pt x="15" y="8"/>
                      </a:lnTo>
                      <a:lnTo>
                        <a:pt x="22" y="12"/>
                      </a:lnTo>
                      <a:lnTo>
                        <a:pt x="26" y="15"/>
                      </a:lnTo>
                      <a:lnTo>
                        <a:pt x="28" y="19"/>
                      </a:lnTo>
                      <a:lnTo>
                        <a:pt x="22" y="24"/>
                      </a:lnTo>
                      <a:lnTo>
                        <a:pt x="19" y="20"/>
                      </a:lnTo>
                      <a:lnTo>
                        <a:pt x="17" y="19"/>
                      </a:lnTo>
                      <a:lnTo>
                        <a:pt x="11" y="15"/>
                      </a:lnTo>
                      <a:lnTo>
                        <a:pt x="5" y="10"/>
                      </a:lnTo>
                      <a:lnTo>
                        <a:pt x="2" y="7"/>
                      </a:lnTo>
                      <a:lnTo>
                        <a:pt x="0" y="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96" name="Freeform 217"/>
                <p:cNvSpPr>
                  <a:spLocks/>
                </p:cNvSpPr>
                <p:nvPr/>
              </p:nvSpPr>
              <p:spPr bwMode="auto">
                <a:xfrm>
                  <a:off x="1817" y="1316"/>
                  <a:ext cx="8" cy="3"/>
                </a:xfrm>
                <a:custGeom>
                  <a:avLst/>
                  <a:gdLst>
                    <a:gd name="T0" fmla="*/ 0 w 8"/>
                    <a:gd name="T1" fmla="*/ 2 h 3"/>
                    <a:gd name="T2" fmla="*/ 1 w 8"/>
                    <a:gd name="T3" fmla="*/ 3 h 3"/>
                    <a:gd name="T4" fmla="*/ 8 w 8"/>
                    <a:gd name="T5" fmla="*/ 0 h 3"/>
                    <a:gd name="T6" fmla="*/ 8 w 8"/>
                    <a:gd name="T7" fmla="*/ 1 h 3"/>
                    <a:gd name="T8" fmla="*/ 0 w 8"/>
                    <a:gd name="T9" fmla="*/ 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0" y="2"/>
                      </a:moveTo>
                      <a:lnTo>
                        <a:pt x="1" y="3"/>
                      </a:lnTo>
                      <a:lnTo>
                        <a:pt x="8" y="0"/>
                      </a:lnTo>
                      <a:lnTo>
                        <a:pt x="8" y="1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97" name="Freeform 218"/>
                <p:cNvSpPr>
                  <a:spLocks/>
                </p:cNvSpPr>
                <p:nvPr/>
              </p:nvSpPr>
              <p:spPr bwMode="auto">
                <a:xfrm>
                  <a:off x="1839" y="1334"/>
                  <a:ext cx="19" cy="20"/>
                </a:xfrm>
                <a:custGeom>
                  <a:avLst/>
                  <a:gdLst>
                    <a:gd name="T0" fmla="*/ 7 w 18"/>
                    <a:gd name="T1" fmla="*/ 0 h 22"/>
                    <a:gd name="T2" fmla="*/ 14 w 18"/>
                    <a:gd name="T3" fmla="*/ 3 h 22"/>
                    <a:gd name="T4" fmla="*/ 15 w 18"/>
                    <a:gd name="T5" fmla="*/ 5 h 22"/>
                    <a:gd name="T6" fmla="*/ 16 w 18"/>
                    <a:gd name="T7" fmla="*/ 6 h 22"/>
                    <a:gd name="T8" fmla="*/ 16 w 18"/>
                    <a:gd name="T9" fmla="*/ 6 h 22"/>
                    <a:gd name="T10" fmla="*/ 17 w 18"/>
                    <a:gd name="T11" fmla="*/ 7 h 22"/>
                    <a:gd name="T12" fmla="*/ 19 w 18"/>
                    <a:gd name="T13" fmla="*/ 9 h 22"/>
                    <a:gd name="T14" fmla="*/ 23 w 18"/>
                    <a:gd name="T15" fmla="*/ 10 h 22"/>
                    <a:gd name="T16" fmla="*/ 20 w 18"/>
                    <a:gd name="T17" fmla="*/ 14 h 22"/>
                    <a:gd name="T18" fmla="*/ 16 w 18"/>
                    <a:gd name="T19" fmla="*/ 13 h 22"/>
                    <a:gd name="T20" fmla="*/ 7 w 18"/>
                    <a:gd name="T21" fmla="*/ 12 h 22"/>
                    <a:gd name="T22" fmla="*/ 5 w 18"/>
                    <a:gd name="T23" fmla="*/ 11 h 22"/>
                    <a:gd name="T24" fmla="*/ 4 w 18"/>
                    <a:gd name="T25" fmla="*/ 8 h 22"/>
                    <a:gd name="T26" fmla="*/ 2 w 18"/>
                    <a:gd name="T27" fmla="*/ 5 h 22"/>
                    <a:gd name="T28" fmla="*/ 1 w 18"/>
                    <a:gd name="T29" fmla="*/ 5 h 22"/>
                    <a:gd name="T30" fmla="*/ 0 w 18"/>
                    <a:gd name="T31" fmla="*/ 3 h 22"/>
                    <a:gd name="T32" fmla="*/ 7 w 18"/>
                    <a:gd name="T33" fmla="*/ 0 h 2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22"/>
                    <a:gd name="T53" fmla="*/ 18 w 18"/>
                    <a:gd name="T54" fmla="*/ 22 h 2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22">
                      <a:moveTo>
                        <a:pt x="7" y="0"/>
                      </a:moveTo>
                      <a:lnTo>
                        <a:pt x="9" y="3"/>
                      </a:lnTo>
                      <a:lnTo>
                        <a:pt x="10" y="6"/>
                      </a:lnTo>
                      <a:lnTo>
                        <a:pt x="11" y="11"/>
                      </a:lnTo>
                      <a:lnTo>
                        <a:pt x="12" y="12"/>
                      </a:lnTo>
                      <a:lnTo>
                        <a:pt x="14" y="14"/>
                      </a:lnTo>
                      <a:lnTo>
                        <a:pt x="18" y="15"/>
                      </a:lnTo>
                      <a:lnTo>
                        <a:pt x="15" y="22"/>
                      </a:lnTo>
                      <a:lnTo>
                        <a:pt x="11" y="21"/>
                      </a:lnTo>
                      <a:lnTo>
                        <a:pt x="7" y="19"/>
                      </a:lnTo>
                      <a:lnTo>
                        <a:pt x="5" y="17"/>
                      </a:lnTo>
                      <a:lnTo>
                        <a:pt x="4" y="13"/>
                      </a:lnTo>
                      <a:lnTo>
                        <a:pt x="2" y="8"/>
                      </a:lnTo>
                      <a:lnTo>
                        <a:pt x="1" y="6"/>
                      </a:lnTo>
                      <a:lnTo>
                        <a:pt x="0" y="3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98" name="Freeform 219"/>
                <p:cNvSpPr>
                  <a:spLocks/>
                </p:cNvSpPr>
                <p:nvPr/>
              </p:nvSpPr>
              <p:spPr bwMode="auto">
                <a:xfrm>
                  <a:off x="1839" y="1333"/>
                  <a:ext cx="7" cy="5"/>
                </a:xfrm>
                <a:custGeom>
                  <a:avLst/>
                  <a:gdLst>
                    <a:gd name="T0" fmla="*/ 7 w 7"/>
                    <a:gd name="T1" fmla="*/ 0 h 5"/>
                    <a:gd name="T2" fmla="*/ 7 w 7"/>
                    <a:gd name="T3" fmla="*/ 1 h 5"/>
                    <a:gd name="T4" fmla="*/ 0 w 7"/>
                    <a:gd name="T5" fmla="*/ 4 h 5"/>
                    <a:gd name="T6" fmla="*/ 1 w 7"/>
                    <a:gd name="T7" fmla="*/ 5 h 5"/>
                    <a:gd name="T8" fmla="*/ 7 w 7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5"/>
                    <a:gd name="T17" fmla="*/ 7 w 7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5">
                      <a:moveTo>
                        <a:pt x="7" y="0"/>
                      </a:moveTo>
                      <a:lnTo>
                        <a:pt x="7" y="1"/>
                      </a:lnTo>
                      <a:lnTo>
                        <a:pt x="0" y="4"/>
                      </a:lnTo>
                      <a:lnTo>
                        <a:pt x="1" y="5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99" name="Freeform 220"/>
                <p:cNvSpPr>
                  <a:spLocks/>
                </p:cNvSpPr>
                <p:nvPr/>
              </p:nvSpPr>
              <p:spPr bwMode="auto">
                <a:xfrm>
                  <a:off x="1854" y="1348"/>
                  <a:ext cx="29" cy="17"/>
                </a:xfrm>
                <a:custGeom>
                  <a:avLst/>
                  <a:gdLst>
                    <a:gd name="T0" fmla="*/ 2 w 28"/>
                    <a:gd name="T1" fmla="*/ 0 h 20"/>
                    <a:gd name="T2" fmla="*/ 10 w 28"/>
                    <a:gd name="T3" fmla="*/ 2 h 20"/>
                    <a:gd name="T4" fmla="*/ 21 w 28"/>
                    <a:gd name="T5" fmla="*/ 3 h 20"/>
                    <a:gd name="T6" fmla="*/ 24 w 28"/>
                    <a:gd name="T7" fmla="*/ 3 h 20"/>
                    <a:gd name="T8" fmla="*/ 28 w 28"/>
                    <a:gd name="T9" fmla="*/ 4 h 20"/>
                    <a:gd name="T10" fmla="*/ 30 w 28"/>
                    <a:gd name="T11" fmla="*/ 5 h 20"/>
                    <a:gd name="T12" fmla="*/ 33 w 28"/>
                    <a:gd name="T13" fmla="*/ 7 h 20"/>
                    <a:gd name="T14" fmla="*/ 27 w 28"/>
                    <a:gd name="T15" fmla="*/ 9 h 20"/>
                    <a:gd name="T16" fmla="*/ 25 w 28"/>
                    <a:gd name="T17" fmla="*/ 8 h 20"/>
                    <a:gd name="T18" fmla="*/ 23 w 28"/>
                    <a:gd name="T19" fmla="*/ 7 h 20"/>
                    <a:gd name="T20" fmla="*/ 20 w 28"/>
                    <a:gd name="T21" fmla="*/ 6 h 20"/>
                    <a:gd name="T22" fmla="*/ 13 w 28"/>
                    <a:gd name="T23" fmla="*/ 6 h 20"/>
                    <a:gd name="T24" fmla="*/ 7 w 28"/>
                    <a:gd name="T25" fmla="*/ 4 h 20"/>
                    <a:gd name="T26" fmla="*/ 0 w 28"/>
                    <a:gd name="T27" fmla="*/ 3 h 20"/>
                    <a:gd name="T28" fmla="*/ 2 w 28"/>
                    <a:gd name="T29" fmla="*/ 0 h 2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8"/>
                    <a:gd name="T46" fmla="*/ 0 h 20"/>
                    <a:gd name="T47" fmla="*/ 28 w 28"/>
                    <a:gd name="T48" fmla="*/ 20 h 2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8" h="20">
                      <a:moveTo>
                        <a:pt x="2" y="0"/>
                      </a:moveTo>
                      <a:lnTo>
                        <a:pt x="10" y="2"/>
                      </a:lnTo>
                      <a:lnTo>
                        <a:pt x="16" y="5"/>
                      </a:lnTo>
                      <a:lnTo>
                        <a:pt x="19" y="7"/>
                      </a:lnTo>
                      <a:lnTo>
                        <a:pt x="23" y="9"/>
                      </a:lnTo>
                      <a:lnTo>
                        <a:pt x="25" y="11"/>
                      </a:lnTo>
                      <a:lnTo>
                        <a:pt x="28" y="15"/>
                      </a:lnTo>
                      <a:lnTo>
                        <a:pt x="22" y="20"/>
                      </a:lnTo>
                      <a:lnTo>
                        <a:pt x="20" y="17"/>
                      </a:lnTo>
                      <a:lnTo>
                        <a:pt x="18" y="15"/>
                      </a:lnTo>
                      <a:lnTo>
                        <a:pt x="15" y="13"/>
                      </a:lnTo>
                      <a:lnTo>
                        <a:pt x="13" y="12"/>
                      </a:lnTo>
                      <a:lnTo>
                        <a:pt x="7" y="9"/>
                      </a:lnTo>
                      <a:lnTo>
                        <a:pt x="0" y="7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00" name="Freeform 221"/>
                <p:cNvSpPr>
                  <a:spLocks/>
                </p:cNvSpPr>
                <p:nvPr/>
              </p:nvSpPr>
              <p:spPr bwMode="auto">
                <a:xfrm>
                  <a:off x="1854" y="1348"/>
                  <a:ext cx="4" cy="6"/>
                </a:xfrm>
                <a:custGeom>
                  <a:avLst/>
                  <a:gdLst>
                    <a:gd name="T0" fmla="*/ 0 w 3"/>
                    <a:gd name="T1" fmla="*/ 3 h 7"/>
                    <a:gd name="T2" fmla="*/ 9 w 3"/>
                    <a:gd name="T3" fmla="*/ 0 h 7"/>
                    <a:gd name="T4" fmla="*/ 12 w 3"/>
                    <a:gd name="T5" fmla="*/ 0 h 7"/>
                    <a:gd name="T6" fmla="*/ 0 w 3"/>
                    <a:gd name="T7" fmla="*/ 3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7"/>
                    <a:gd name="T14" fmla="*/ 3 w 3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7">
                      <a:moveTo>
                        <a:pt x="0" y="7"/>
                      </a:move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01" name="Freeform 222"/>
                <p:cNvSpPr>
                  <a:spLocks/>
                </p:cNvSpPr>
                <p:nvPr/>
              </p:nvSpPr>
              <p:spPr bwMode="auto">
                <a:xfrm>
                  <a:off x="1877" y="1361"/>
                  <a:ext cx="24" cy="25"/>
                </a:xfrm>
                <a:custGeom>
                  <a:avLst/>
                  <a:gdLst>
                    <a:gd name="T0" fmla="*/ 7 w 23"/>
                    <a:gd name="T1" fmla="*/ 0 h 28"/>
                    <a:gd name="T2" fmla="*/ 11 w 23"/>
                    <a:gd name="T3" fmla="*/ 4 h 28"/>
                    <a:gd name="T4" fmla="*/ 19 w 23"/>
                    <a:gd name="T5" fmla="*/ 8 h 28"/>
                    <a:gd name="T6" fmla="*/ 21 w 23"/>
                    <a:gd name="T7" fmla="*/ 9 h 28"/>
                    <a:gd name="T8" fmla="*/ 23 w 23"/>
                    <a:gd name="T9" fmla="*/ 11 h 28"/>
                    <a:gd name="T10" fmla="*/ 26 w 23"/>
                    <a:gd name="T11" fmla="*/ 12 h 28"/>
                    <a:gd name="T12" fmla="*/ 28 w 23"/>
                    <a:gd name="T13" fmla="*/ 12 h 28"/>
                    <a:gd name="T14" fmla="*/ 24 w 23"/>
                    <a:gd name="T15" fmla="*/ 16 h 28"/>
                    <a:gd name="T16" fmla="*/ 21 w 23"/>
                    <a:gd name="T17" fmla="*/ 15 h 28"/>
                    <a:gd name="T18" fmla="*/ 18 w 23"/>
                    <a:gd name="T19" fmla="*/ 13 h 28"/>
                    <a:gd name="T20" fmla="*/ 10 w 23"/>
                    <a:gd name="T21" fmla="*/ 12 h 28"/>
                    <a:gd name="T22" fmla="*/ 8 w 23"/>
                    <a:gd name="T23" fmla="*/ 10 h 28"/>
                    <a:gd name="T24" fmla="*/ 4 w 23"/>
                    <a:gd name="T25" fmla="*/ 5 h 28"/>
                    <a:gd name="T26" fmla="*/ 0 w 23"/>
                    <a:gd name="T27" fmla="*/ 4 h 28"/>
                    <a:gd name="T28" fmla="*/ 7 w 23"/>
                    <a:gd name="T29" fmla="*/ 0 h 2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3"/>
                    <a:gd name="T46" fmla="*/ 0 h 28"/>
                    <a:gd name="T47" fmla="*/ 23 w 23"/>
                    <a:gd name="T48" fmla="*/ 28 h 2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3" h="28">
                      <a:moveTo>
                        <a:pt x="7" y="0"/>
                      </a:moveTo>
                      <a:lnTo>
                        <a:pt x="11" y="6"/>
                      </a:lnTo>
                      <a:lnTo>
                        <a:pt x="14" y="13"/>
                      </a:lnTo>
                      <a:lnTo>
                        <a:pt x="16" y="15"/>
                      </a:lnTo>
                      <a:lnTo>
                        <a:pt x="18" y="18"/>
                      </a:lnTo>
                      <a:lnTo>
                        <a:pt x="21" y="20"/>
                      </a:lnTo>
                      <a:lnTo>
                        <a:pt x="23" y="21"/>
                      </a:lnTo>
                      <a:lnTo>
                        <a:pt x="19" y="28"/>
                      </a:lnTo>
                      <a:lnTo>
                        <a:pt x="16" y="26"/>
                      </a:lnTo>
                      <a:lnTo>
                        <a:pt x="13" y="23"/>
                      </a:lnTo>
                      <a:lnTo>
                        <a:pt x="10" y="20"/>
                      </a:lnTo>
                      <a:lnTo>
                        <a:pt x="8" y="17"/>
                      </a:lnTo>
                      <a:lnTo>
                        <a:pt x="4" y="10"/>
                      </a:lnTo>
                      <a:lnTo>
                        <a:pt x="0" y="4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02" name="Freeform 223"/>
                <p:cNvSpPr>
                  <a:spLocks/>
                </p:cNvSpPr>
                <p:nvPr/>
              </p:nvSpPr>
              <p:spPr bwMode="auto">
                <a:xfrm>
                  <a:off x="1877" y="1361"/>
                  <a:ext cx="7" cy="4"/>
                </a:xfrm>
                <a:custGeom>
                  <a:avLst/>
                  <a:gdLst>
                    <a:gd name="T0" fmla="*/ 6 w 7"/>
                    <a:gd name="T1" fmla="*/ 0 h 5"/>
                    <a:gd name="T2" fmla="*/ 7 w 7"/>
                    <a:gd name="T3" fmla="*/ 0 h 5"/>
                    <a:gd name="T4" fmla="*/ 0 w 7"/>
                    <a:gd name="T5" fmla="*/ 2 h 5"/>
                    <a:gd name="T6" fmla="*/ 0 w 7"/>
                    <a:gd name="T7" fmla="*/ 2 h 5"/>
                    <a:gd name="T8" fmla="*/ 6 w 7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5"/>
                    <a:gd name="T17" fmla="*/ 7 w 7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5">
                      <a:moveTo>
                        <a:pt x="6" y="0"/>
                      </a:moveTo>
                      <a:lnTo>
                        <a:pt x="7" y="0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03" name="Freeform 224"/>
                <p:cNvSpPr>
                  <a:spLocks/>
                </p:cNvSpPr>
                <p:nvPr/>
              </p:nvSpPr>
              <p:spPr bwMode="auto">
                <a:xfrm>
                  <a:off x="1898" y="1380"/>
                  <a:ext cx="36" cy="14"/>
                </a:xfrm>
                <a:custGeom>
                  <a:avLst/>
                  <a:gdLst>
                    <a:gd name="T0" fmla="*/ 3 w 35"/>
                    <a:gd name="T1" fmla="*/ 0 h 16"/>
                    <a:gd name="T2" fmla="*/ 7 w 35"/>
                    <a:gd name="T3" fmla="*/ 1 h 16"/>
                    <a:gd name="T4" fmla="*/ 12 w 35"/>
                    <a:gd name="T5" fmla="*/ 3 h 16"/>
                    <a:gd name="T6" fmla="*/ 27 w 35"/>
                    <a:gd name="T7" fmla="*/ 4 h 16"/>
                    <a:gd name="T8" fmla="*/ 31 w 35"/>
                    <a:gd name="T9" fmla="*/ 4 h 16"/>
                    <a:gd name="T10" fmla="*/ 35 w 35"/>
                    <a:gd name="T11" fmla="*/ 4 h 16"/>
                    <a:gd name="T12" fmla="*/ 38 w 35"/>
                    <a:gd name="T13" fmla="*/ 5 h 16"/>
                    <a:gd name="T14" fmla="*/ 40 w 35"/>
                    <a:gd name="T15" fmla="*/ 7 h 16"/>
                    <a:gd name="T16" fmla="*/ 40 w 35"/>
                    <a:gd name="T17" fmla="*/ 8 h 16"/>
                    <a:gd name="T18" fmla="*/ 32 w 35"/>
                    <a:gd name="T19" fmla="*/ 7 h 16"/>
                    <a:gd name="T20" fmla="*/ 32 w 35"/>
                    <a:gd name="T21" fmla="*/ 7 h 16"/>
                    <a:gd name="T22" fmla="*/ 33 w 35"/>
                    <a:gd name="T23" fmla="*/ 8 h 16"/>
                    <a:gd name="T24" fmla="*/ 31 w 35"/>
                    <a:gd name="T25" fmla="*/ 8 h 16"/>
                    <a:gd name="T26" fmla="*/ 29 w 35"/>
                    <a:gd name="T27" fmla="*/ 7 h 16"/>
                    <a:gd name="T28" fmla="*/ 25 w 35"/>
                    <a:gd name="T29" fmla="*/ 7 h 16"/>
                    <a:gd name="T30" fmla="*/ 10 w 35"/>
                    <a:gd name="T31" fmla="*/ 6 h 16"/>
                    <a:gd name="T32" fmla="*/ 4 w 35"/>
                    <a:gd name="T33" fmla="*/ 4 h 16"/>
                    <a:gd name="T34" fmla="*/ 0 w 35"/>
                    <a:gd name="T35" fmla="*/ 4 h 16"/>
                    <a:gd name="T36" fmla="*/ 3 w 35"/>
                    <a:gd name="T37" fmla="*/ 0 h 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5"/>
                    <a:gd name="T58" fmla="*/ 0 h 16"/>
                    <a:gd name="T59" fmla="*/ 35 w 35"/>
                    <a:gd name="T60" fmla="*/ 16 h 1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5" h="16">
                      <a:moveTo>
                        <a:pt x="3" y="0"/>
                      </a:moveTo>
                      <a:lnTo>
                        <a:pt x="7" y="1"/>
                      </a:lnTo>
                      <a:lnTo>
                        <a:pt x="12" y="3"/>
                      </a:lnTo>
                      <a:lnTo>
                        <a:pt x="22" y="5"/>
                      </a:lnTo>
                      <a:lnTo>
                        <a:pt x="26" y="6"/>
                      </a:lnTo>
                      <a:lnTo>
                        <a:pt x="30" y="8"/>
                      </a:lnTo>
                      <a:lnTo>
                        <a:pt x="33" y="10"/>
                      </a:lnTo>
                      <a:lnTo>
                        <a:pt x="35" y="14"/>
                      </a:lnTo>
                      <a:lnTo>
                        <a:pt x="35" y="15"/>
                      </a:lnTo>
                      <a:lnTo>
                        <a:pt x="27" y="14"/>
                      </a:lnTo>
                      <a:lnTo>
                        <a:pt x="28" y="16"/>
                      </a:lnTo>
                      <a:lnTo>
                        <a:pt x="26" y="15"/>
                      </a:lnTo>
                      <a:lnTo>
                        <a:pt x="24" y="14"/>
                      </a:lnTo>
                      <a:lnTo>
                        <a:pt x="20" y="13"/>
                      </a:lnTo>
                      <a:lnTo>
                        <a:pt x="10" y="11"/>
                      </a:lnTo>
                      <a:lnTo>
                        <a:pt x="4" y="9"/>
                      </a:lnTo>
                      <a:lnTo>
                        <a:pt x="0" y="7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04" name="Freeform 225"/>
                <p:cNvSpPr>
                  <a:spLocks/>
                </p:cNvSpPr>
                <p:nvPr/>
              </p:nvSpPr>
              <p:spPr bwMode="auto">
                <a:xfrm>
                  <a:off x="1897" y="1380"/>
                  <a:ext cx="4" cy="6"/>
                </a:xfrm>
                <a:custGeom>
                  <a:avLst/>
                  <a:gdLst>
                    <a:gd name="T0" fmla="*/ 0 w 4"/>
                    <a:gd name="T1" fmla="*/ 3 h 7"/>
                    <a:gd name="T2" fmla="*/ 1 w 4"/>
                    <a:gd name="T3" fmla="*/ 3 h 7"/>
                    <a:gd name="T4" fmla="*/ 4 w 4"/>
                    <a:gd name="T5" fmla="*/ 0 h 7"/>
                    <a:gd name="T6" fmla="*/ 0 w 4"/>
                    <a:gd name="T7" fmla="*/ 3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"/>
                    <a:gd name="T13" fmla="*/ 0 h 7"/>
                    <a:gd name="T14" fmla="*/ 4 w 4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" h="7">
                      <a:moveTo>
                        <a:pt x="0" y="7"/>
                      </a:moveTo>
                      <a:lnTo>
                        <a:pt x="1" y="7"/>
                      </a:lnTo>
                      <a:lnTo>
                        <a:pt x="4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05" name="Freeform 226"/>
                <p:cNvSpPr>
                  <a:spLocks/>
                </p:cNvSpPr>
                <p:nvPr/>
              </p:nvSpPr>
              <p:spPr bwMode="auto">
                <a:xfrm>
                  <a:off x="1916" y="1391"/>
                  <a:ext cx="18" cy="22"/>
                </a:xfrm>
                <a:custGeom>
                  <a:avLst/>
                  <a:gdLst>
                    <a:gd name="T0" fmla="*/ 22 w 17"/>
                    <a:gd name="T1" fmla="*/ 3 h 24"/>
                    <a:gd name="T2" fmla="*/ 19 w 17"/>
                    <a:gd name="T3" fmla="*/ 6 h 24"/>
                    <a:gd name="T4" fmla="*/ 17 w 17"/>
                    <a:gd name="T5" fmla="*/ 9 h 24"/>
                    <a:gd name="T6" fmla="*/ 14 w 17"/>
                    <a:gd name="T7" fmla="*/ 13 h 24"/>
                    <a:gd name="T8" fmla="*/ 7 w 17"/>
                    <a:gd name="T9" fmla="*/ 16 h 24"/>
                    <a:gd name="T10" fmla="*/ 0 w 17"/>
                    <a:gd name="T11" fmla="*/ 14 h 24"/>
                    <a:gd name="T12" fmla="*/ 2 w 17"/>
                    <a:gd name="T13" fmla="*/ 10 h 24"/>
                    <a:gd name="T14" fmla="*/ 4 w 17"/>
                    <a:gd name="T15" fmla="*/ 6 h 24"/>
                    <a:gd name="T16" fmla="*/ 7 w 17"/>
                    <a:gd name="T17" fmla="*/ 5 h 24"/>
                    <a:gd name="T18" fmla="*/ 14 w 17"/>
                    <a:gd name="T19" fmla="*/ 0 h 24"/>
                    <a:gd name="T20" fmla="*/ 22 w 17"/>
                    <a:gd name="T21" fmla="*/ 3 h 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7"/>
                    <a:gd name="T34" fmla="*/ 0 h 24"/>
                    <a:gd name="T35" fmla="*/ 17 w 17"/>
                    <a:gd name="T36" fmla="*/ 24 h 2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7" h="24">
                      <a:moveTo>
                        <a:pt x="17" y="3"/>
                      </a:moveTo>
                      <a:lnTo>
                        <a:pt x="14" y="9"/>
                      </a:lnTo>
                      <a:lnTo>
                        <a:pt x="12" y="14"/>
                      </a:lnTo>
                      <a:lnTo>
                        <a:pt x="9" y="19"/>
                      </a:lnTo>
                      <a:lnTo>
                        <a:pt x="7" y="24"/>
                      </a:lnTo>
                      <a:lnTo>
                        <a:pt x="0" y="21"/>
                      </a:lnTo>
                      <a:lnTo>
                        <a:pt x="2" y="15"/>
                      </a:lnTo>
                      <a:lnTo>
                        <a:pt x="4" y="10"/>
                      </a:lnTo>
                      <a:lnTo>
                        <a:pt x="7" y="5"/>
                      </a:lnTo>
                      <a:lnTo>
                        <a:pt x="9" y="0"/>
                      </a:lnTo>
                      <a:lnTo>
                        <a:pt x="17" y="3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06" name="Freeform 227"/>
                <p:cNvSpPr>
                  <a:spLocks/>
                </p:cNvSpPr>
                <p:nvPr/>
              </p:nvSpPr>
              <p:spPr bwMode="auto">
                <a:xfrm>
                  <a:off x="1925" y="1391"/>
                  <a:ext cx="9" cy="3"/>
                </a:xfrm>
                <a:custGeom>
                  <a:avLst/>
                  <a:gdLst>
                    <a:gd name="T0" fmla="*/ 13 w 8"/>
                    <a:gd name="T1" fmla="*/ 2 h 3"/>
                    <a:gd name="T2" fmla="*/ 13 w 8"/>
                    <a:gd name="T3" fmla="*/ 3 h 3"/>
                    <a:gd name="T4" fmla="*/ 0 w 8"/>
                    <a:gd name="T5" fmla="*/ 0 h 3"/>
                    <a:gd name="T6" fmla="*/ 0 w 8"/>
                    <a:gd name="T7" fmla="*/ 1 h 3"/>
                    <a:gd name="T8" fmla="*/ 13 w 8"/>
                    <a:gd name="T9" fmla="*/ 2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"/>
                    <a:gd name="T17" fmla="*/ 8 w 8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">
                      <a:moveTo>
                        <a:pt x="8" y="2"/>
                      </a:moveTo>
                      <a:lnTo>
                        <a:pt x="8" y="3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07" name="Freeform 228"/>
                <p:cNvSpPr>
                  <a:spLocks/>
                </p:cNvSpPr>
                <p:nvPr/>
              </p:nvSpPr>
              <p:spPr bwMode="auto">
                <a:xfrm>
                  <a:off x="1914" y="1410"/>
                  <a:ext cx="10" cy="28"/>
                </a:xfrm>
                <a:custGeom>
                  <a:avLst/>
                  <a:gdLst>
                    <a:gd name="T0" fmla="*/ 9 w 10"/>
                    <a:gd name="T1" fmla="*/ 2 h 31"/>
                    <a:gd name="T2" fmla="*/ 8 w 10"/>
                    <a:gd name="T3" fmla="*/ 5 h 31"/>
                    <a:gd name="T4" fmla="*/ 8 w 10"/>
                    <a:gd name="T5" fmla="*/ 7 h 31"/>
                    <a:gd name="T6" fmla="*/ 8 w 10"/>
                    <a:gd name="T7" fmla="*/ 10 h 31"/>
                    <a:gd name="T8" fmla="*/ 10 w 10"/>
                    <a:gd name="T9" fmla="*/ 18 h 31"/>
                    <a:gd name="T10" fmla="*/ 2 w 10"/>
                    <a:gd name="T11" fmla="*/ 19 h 31"/>
                    <a:gd name="T12" fmla="*/ 0 w 10"/>
                    <a:gd name="T13" fmla="*/ 10 h 31"/>
                    <a:gd name="T14" fmla="*/ 0 w 10"/>
                    <a:gd name="T15" fmla="*/ 7 h 31"/>
                    <a:gd name="T16" fmla="*/ 0 w 10"/>
                    <a:gd name="T17" fmla="*/ 5 h 31"/>
                    <a:gd name="T18" fmla="*/ 2 w 10"/>
                    <a:gd name="T19" fmla="*/ 0 h 31"/>
                    <a:gd name="T20" fmla="*/ 9 w 10"/>
                    <a:gd name="T21" fmla="*/ 2 h 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"/>
                    <a:gd name="T34" fmla="*/ 0 h 31"/>
                    <a:gd name="T35" fmla="*/ 10 w 10"/>
                    <a:gd name="T36" fmla="*/ 31 h 3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" h="31">
                      <a:moveTo>
                        <a:pt x="9" y="2"/>
                      </a:moveTo>
                      <a:lnTo>
                        <a:pt x="8" y="9"/>
                      </a:lnTo>
                      <a:lnTo>
                        <a:pt x="8" y="12"/>
                      </a:lnTo>
                      <a:lnTo>
                        <a:pt x="8" y="15"/>
                      </a:lnTo>
                      <a:lnTo>
                        <a:pt x="10" y="30"/>
                      </a:lnTo>
                      <a:lnTo>
                        <a:pt x="2" y="31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2" y="0"/>
                      </a:lnTo>
                      <a:lnTo>
                        <a:pt x="9" y="2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08" name="Freeform 229"/>
                <p:cNvSpPr>
                  <a:spLocks/>
                </p:cNvSpPr>
                <p:nvPr/>
              </p:nvSpPr>
              <p:spPr bwMode="auto">
                <a:xfrm>
                  <a:off x="1916" y="1410"/>
                  <a:ext cx="7" cy="3"/>
                </a:xfrm>
                <a:custGeom>
                  <a:avLst/>
                  <a:gdLst>
                    <a:gd name="T0" fmla="*/ 0 w 7"/>
                    <a:gd name="T1" fmla="*/ 0 h 3"/>
                    <a:gd name="T2" fmla="*/ 7 w 7"/>
                    <a:gd name="T3" fmla="*/ 2 h 3"/>
                    <a:gd name="T4" fmla="*/ 7 w 7"/>
                    <a:gd name="T5" fmla="*/ 3 h 3"/>
                    <a:gd name="T6" fmla="*/ 0 w 7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3"/>
                    <a:gd name="T14" fmla="*/ 7 w 7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3">
                      <a:moveTo>
                        <a:pt x="0" y="0"/>
                      </a:moveTo>
                      <a:lnTo>
                        <a:pt x="7" y="2"/>
                      </a:lnTo>
                      <a:lnTo>
                        <a:pt x="7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09" name="Freeform 230"/>
                <p:cNvSpPr>
                  <a:spLocks/>
                </p:cNvSpPr>
                <p:nvPr/>
              </p:nvSpPr>
              <p:spPr bwMode="auto">
                <a:xfrm>
                  <a:off x="1916" y="1438"/>
                  <a:ext cx="12" cy="38"/>
                </a:xfrm>
                <a:custGeom>
                  <a:avLst/>
                  <a:gdLst>
                    <a:gd name="T0" fmla="*/ 8 w 12"/>
                    <a:gd name="T1" fmla="*/ 0 h 43"/>
                    <a:gd name="T2" fmla="*/ 8 w 12"/>
                    <a:gd name="T3" fmla="*/ 4 h 43"/>
                    <a:gd name="T4" fmla="*/ 9 w 12"/>
                    <a:gd name="T5" fmla="*/ 11 h 43"/>
                    <a:gd name="T6" fmla="*/ 10 w 12"/>
                    <a:gd name="T7" fmla="*/ 17 h 43"/>
                    <a:gd name="T8" fmla="*/ 10 w 12"/>
                    <a:gd name="T9" fmla="*/ 19 h 43"/>
                    <a:gd name="T10" fmla="*/ 12 w 12"/>
                    <a:gd name="T11" fmla="*/ 21 h 43"/>
                    <a:gd name="T12" fmla="*/ 5 w 12"/>
                    <a:gd name="T13" fmla="*/ 24 h 43"/>
                    <a:gd name="T14" fmla="*/ 3 w 12"/>
                    <a:gd name="T15" fmla="*/ 21 h 43"/>
                    <a:gd name="T16" fmla="*/ 2 w 12"/>
                    <a:gd name="T17" fmla="*/ 18 h 43"/>
                    <a:gd name="T18" fmla="*/ 1 w 12"/>
                    <a:gd name="T19" fmla="*/ 11 h 43"/>
                    <a:gd name="T20" fmla="*/ 0 w 12"/>
                    <a:gd name="T21" fmla="*/ 4 h 43"/>
                    <a:gd name="T22" fmla="*/ 0 w 12"/>
                    <a:gd name="T23" fmla="*/ 0 h 43"/>
                    <a:gd name="T24" fmla="*/ 8 w 12"/>
                    <a:gd name="T25" fmla="*/ 0 h 4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2"/>
                    <a:gd name="T40" fmla="*/ 0 h 43"/>
                    <a:gd name="T41" fmla="*/ 12 w 12"/>
                    <a:gd name="T42" fmla="*/ 43 h 4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2" h="43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9" y="21"/>
                      </a:lnTo>
                      <a:lnTo>
                        <a:pt x="10" y="32"/>
                      </a:lnTo>
                      <a:lnTo>
                        <a:pt x="10" y="36"/>
                      </a:lnTo>
                      <a:lnTo>
                        <a:pt x="12" y="39"/>
                      </a:lnTo>
                      <a:lnTo>
                        <a:pt x="5" y="43"/>
                      </a:lnTo>
                      <a:lnTo>
                        <a:pt x="3" y="39"/>
                      </a:lnTo>
                      <a:lnTo>
                        <a:pt x="2" y="33"/>
                      </a:lnTo>
                      <a:lnTo>
                        <a:pt x="1" y="21"/>
                      </a:lnTo>
                      <a:lnTo>
                        <a:pt x="0" y="9"/>
                      </a:lnTo>
                      <a:lnTo>
                        <a:pt x="0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10" name="Freeform 231"/>
                <p:cNvSpPr>
                  <a:spLocks/>
                </p:cNvSpPr>
                <p:nvPr/>
              </p:nvSpPr>
              <p:spPr bwMode="auto">
                <a:xfrm>
                  <a:off x="1916" y="1437"/>
                  <a:ext cx="8" cy="1"/>
                </a:xfrm>
                <a:custGeom>
                  <a:avLst/>
                  <a:gdLst>
                    <a:gd name="T0" fmla="*/ 8 w 8"/>
                    <a:gd name="T1" fmla="*/ 0 h 1"/>
                    <a:gd name="T2" fmla="*/ 8 w 8"/>
                    <a:gd name="T3" fmla="*/ 1 h 1"/>
                    <a:gd name="T4" fmla="*/ 0 w 8"/>
                    <a:gd name="T5" fmla="*/ 1 h 1"/>
                    <a:gd name="T6" fmla="*/ 8 w 8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1"/>
                    <a:gd name="T14" fmla="*/ 8 w 8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1">
                      <a:moveTo>
                        <a:pt x="8" y="0"/>
                      </a:moveTo>
                      <a:lnTo>
                        <a:pt x="8" y="1"/>
                      </a:lnTo>
                      <a:lnTo>
                        <a:pt x="0" y="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11" name="Freeform 232"/>
                <p:cNvSpPr>
                  <a:spLocks/>
                </p:cNvSpPr>
                <p:nvPr/>
              </p:nvSpPr>
              <p:spPr bwMode="auto">
                <a:xfrm>
                  <a:off x="1922" y="1472"/>
                  <a:ext cx="31" cy="27"/>
                </a:xfrm>
                <a:custGeom>
                  <a:avLst/>
                  <a:gdLst>
                    <a:gd name="T0" fmla="*/ 6 w 30"/>
                    <a:gd name="T1" fmla="*/ 0 h 31"/>
                    <a:gd name="T2" fmla="*/ 10 w 30"/>
                    <a:gd name="T3" fmla="*/ 3 h 31"/>
                    <a:gd name="T4" fmla="*/ 14 w 30"/>
                    <a:gd name="T5" fmla="*/ 3 h 31"/>
                    <a:gd name="T6" fmla="*/ 27 w 30"/>
                    <a:gd name="T7" fmla="*/ 8 h 31"/>
                    <a:gd name="T8" fmla="*/ 31 w 30"/>
                    <a:gd name="T9" fmla="*/ 9 h 31"/>
                    <a:gd name="T10" fmla="*/ 34 w 30"/>
                    <a:gd name="T11" fmla="*/ 10 h 31"/>
                    <a:gd name="T12" fmla="*/ 35 w 30"/>
                    <a:gd name="T13" fmla="*/ 13 h 31"/>
                    <a:gd name="T14" fmla="*/ 34 w 30"/>
                    <a:gd name="T15" fmla="*/ 15 h 31"/>
                    <a:gd name="T16" fmla="*/ 33 w 30"/>
                    <a:gd name="T17" fmla="*/ 16 h 31"/>
                    <a:gd name="T18" fmla="*/ 27 w 30"/>
                    <a:gd name="T19" fmla="*/ 13 h 31"/>
                    <a:gd name="T20" fmla="*/ 27 w 30"/>
                    <a:gd name="T21" fmla="*/ 13 h 31"/>
                    <a:gd name="T22" fmla="*/ 27 w 30"/>
                    <a:gd name="T23" fmla="*/ 13 h 31"/>
                    <a:gd name="T24" fmla="*/ 27 w 30"/>
                    <a:gd name="T25" fmla="*/ 13 h 31"/>
                    <a:gd name="T26" fmla="*/ 25 w 30"/>
                    <a:gd name="T27" fmla="*/ 11 h 31"/>
                    <a:gd name="T28" fmla="*/ 22 w 30"/>
                    <a:gd name="T29" fmla="*/ 10 h 31"/>
                    <a:gd name="T30" fmla="*/ 9 w 30"/>
                    <a:gd name="T31" fmla="*/ 7 h 31"/>
                    <a:gd name="T32" fmla="*/ 4 w 30"/>
                    <a:gd name="T33" fmla="*/ 5 h 31"/>
                    <a:gd name="T34" fmla="*/ 0 w 30"/>
                    <a:gd name="T35" fmla="*/ 3 h 31"/>
                    <a:gd name="T36" fmla="*/ 6 w 30"/>
                    <a:gd name="T37" fmla="*/ 0 h 3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0"/>
                    <a:gd name="T58" fmla="*/ 0 h 31"/>
                    <a:gd name="T59" fmla="*/ 30 w 30"/>
                    <a:gd name="T60" fmla="*/ 31 h 3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0" h="31">
                      <a:moveTo>
                        <a:pt x="6" y="0"/>
                      </a:moveTo>
                      <a:lnTo>
                        <a:pt x="10" y="4"/>
                      </a:lnTo>
                      <a:lnTo>
                        <a:pt x="14" y="8"/>
                      </a:lnTo>
                      <a:lnTo>
                        <a:pt x="22" y="15"/>
                      </a:lnTo>
                      <a:lnTo>
                        <a:pt x="26" y="18"/>
                      </a:lnTo>
                      <a:lnTo>
                        <a:pt x="29" y="21"/>
                      </a:lnTo>
                      <a:lnTo>
                        <a:pt x="30" y="25"/>
                      </a:lnTo>
                      <a:lnTo>
                        <a:pt x="29" y="29"/>
                      </a:lnTo>
                      <a:lnTo>
                        <a:pt x="28" y="31"/>
                      </a:lnTo>
                      <a:lnTo>
                        <a:pt x="22" y="26"/>
                      </a:lnTo>
                      <a:lnTo>
                        <a:pt x="22" y="25"/>
                      </a:lnTo>
                      <a:lnTo>
                        <a:pt x="22" y="26"/>
                      </a:lnTo>
                      <a:lnTo>
                        <a:pt x="22" y="25"/>
                      </a:lnTo>
                      <a:lnTo>
                        <a:pt x="20" y="23"/>
                      </a:lnTo>
                      <a:lnTo>
                        <a:pt x="17" y="21"/>
                      </a:lnTo>
                      <a:lnTo>
                        <a:pt x="9" y="14"/>
                      </a:lnTo>
                      <a:lnTo>
                        <a:pt x="4" y="10"/>
                      </a:lnTo>
                      <a:lnTo>
                        <a:pt x="0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12" name="Freeform 233"/>
                <p:cNvSpPr>
                  <a:spLocks/>
                </p:cNvSpPr>
                <p:nvPr/>
              </p:nvSpPr>
              <p:spPr bwMode="auto">
                <a:xfrm>
                  <a:off x="1921" y="1472"/>
                  <a:ext cx="7" cy="5"/>
                </a:xfrm>
                <a:custGeom>
                  <a:avLst/>
                  <a:gdLst>
                    <a:gd name="T0" fmla="*/ 0 w 7"/>
                    <a:gd name="T1" fmla="*/ 3 h 6"/>
                    <a:gd name="T2" fmla="*/ 1 w 7"/>
                    <a:gd name="T3" fmla="*/ 3 h 6"/>
                    <a:gd name="T4" fmla="*/ 7 w 7"/>
                    <a:gd name="T5" fmla="*/ 0 h 6"/>
                    <a:gd name="T6" fmla="*/ 7 w 7"/>
                    <a:gd name="T7" fmla="*/ 1 h 6"/>
                    <a:gd name="T8" fmla="*/ 0 w 7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"/>
                    <a:gd name="T17" fmla="*/ 7 w 7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">
                      <a:moveTo>
                        <a:pt x="0" y="5"/>
                      </a:moveTo>
                      <a:lnTo>
                        <a:pt x="1" y="6"/>
                      </a:lnTo>
                      <a:lnTo>
                        <a:pt x="7" y="0"/>
                      </a:lnTo>
                      <a:lnTo>
                        <a:pt x="7" y="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13" name="Freeform 234"/>
                <p:cNvSpPr>
                  <a:spLocks/>
                </p:cNvSpPr>
                <p:nvPr/>
              </p:nvSpPr>
              <p:spPr bwMode="auto">
                <a:xfrm>
                  <a:off x="1942" y="1494"/>
                  <a:ext cx="9" cy="9"/>
                </a:xfrm>
                <a:custGeom>
                  <a:avLst/>
                  <a:gdLst>
                    <a:gd name="T0" fmla="*/ 9 w 9"/>
                    <a:gd name="T1" fmla="*/ 5 h 10"/>
                    <a:gd name="T2" fmla="*/ 6 w 9"/>
                    <a:gd name="T3" fmla="*/ 5 h 10"/>
                    <a:gd name="T4" fmla="*/ 0 w 9"/>
                    <a:gd name="T5" fmla="*/ 4 h 10"/>
                    <a:gd name="T6" fmla="*/ 3 w 9"/>
                    <a:gd name="T7" fmla="*/ 0 h 10"/>
                    <a:gd name="T8" fmla="*/ 9 w 9"/>
                    <a:gd name="T9" fmla="*/ 5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"/>
                    <a:gd name="T16" fmla="*/ 0 h 10"/>
                    <a:gd name="T17" fmla="*/ 9 w 9"/>
                    <a:gd name="T18" fmla="*/ 10 h 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" h="10">
                      <a:moveTo>
                        <a:pt x="9" y="6"/>
                      </a:moveTo>
                      <a:lnTo>
                        <a:pt x="6" y="10"/>
                      </a:ln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9" y="6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14" name="Freeform 235"/>
                <p:cNvSpPr>
                  <a:spLocks/>
                </p:cNvSpPr>
                <p:nvPr/>
              </p:nvSpPr>
              <p:spPr bwMode="auto">
                <a:xfrm>
                  <a:off x="1945" y="1494"/>
                  <a:ext cx="6" cy="5"/>
                </a:xfrm>
                <a:custGeom>
                  <a:avLst/>
                  <a:gdLst>
                    <a:gd name="T0" fmla="*/ 6 w 6"/>
                    <a:gd name="T1" fmla="*/ 3 h 6"/>
                    <a:gd name="T2" fmla="*/ 0 w 6"/>
                    <a:gd name="T3" fmla="*/ 0 h 6"/>
                    <a:gd name="T4" fmla="*/ 0 w 6"/>
                    <a:gd name="T5" fmla="*/ 1 h 6"/>
                    <a:gd name="T6" fmla="*/ 6 w 6"/>
                    <a:gd name="T7" fmla="*/ 3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6" y="6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15" name="Freeform 236"/>
                <p:cNvSpPr>
                  <a:spLocks/>
                </p:cNvSpPr>
                <p:nvPr/>
              </p:nvSpPr>
              <p:spPr bwMode="auto">
                <a:xfrm>
                  <a:off x="1942" y="1498"/>
                  <a:ext cx="6" cy="5"/>
                </a:xfrm>
                <a:custGeom>
                  <a:avLst/>
                  <a:gdLst>
                    <a:gd name="T0" fmla="*/ 0 w 6"/>
                    <a:gd name="T1" fmla="*/ 0 h 6"/>
                    <a:gd name="T2" fmla="*/ 0 w 6"/>
                    <a:gd name="T3" fmla="*/ 1 h 6"/>
                    <a:gd name="T4" fmla="*/ 6 w 6"/>
                    <a:gd name="T5" fmla="*/ 3 h 6"/>
                    <a:gd name="T6" fmla="*/ 6 w 6"/>
                    <a:gd name="T7" fmla="*/ 3 h 6"/>
                    <a:gd name="T8" fmla="*/ 0 w 6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6"/>
                    <a:gd name="T17" fmla="*/ 6 w 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6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6" y="5"/>
                      </a:lnTo>
                      <a:lnTo>
                        <a:pt x="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16" name="Freeform 237"/>
                <p:cNvSpPr>
                  <a:spLocks/>
                </p:cNvSpPr>
                <p:nvPr/>
              </p:nvSpPr>
              <p:spPr bwMode="auto">
                <a:xfrm>
                  <a:off x="1535" y="1313"/>
                  <a:ext cx="365" cy="340"/>
                </a:xfrm>
                <a:custGeom>
                  <a:avLst/>
                  <a:gdLst>
                    <a:gd name="T0" fmla="*/ 400 w 355"/>
                    <a:gd name="T1" fmla="*/ 87 h 381"/>
                    <a:gd name="T2" fmla="*/ 404 w 355"/>
                    <a:gd name="T3" fmla="*/ 97 h 381"/>
                    <a:gd name="T4" fmla="*/ 408 w 355"/>
                    <a:gd name="T5" fmla="*/ 113 h 381"/>
                    <a:gd name="T6" fmla="*/ 408 w 355"/>
                    <a:gd name="T7" fmla="*/ 123 h 381"/>
                    <a:gd name="T8" fmla="*/ 406 w 355"/>
                    <a:gd name="T9" fmla="*/ 134 h 381"/>
                    <a:gd name="T10" fmla="*/ 399 w 355"/>
                    <a:gd name="T11" fmla="*/ 149 h 381"/>
                    <a:gd name="T12" fmla="*/ 392 w 355"/>
                    <a:gd name="T13" fmla="*/ 158 h 381"/>
                    <a:gd name="T14" fmla="*/ 382 w 355"/>
                    <a:gd name="T15" fmla="*/ 167 h 381"/>
                    <a:gd name="T16" fmla="*/ 373 w 355"/>
                    <a:gd name="T17" fmla="*/ 175 h 381"/>
                    <a:gd name="T18" fmla="*/ 355 w 355"/>
                    <a:gd name="T19" fmla="*/ 187 h 381"/>
                    <a:gd name="T20" fmla="*/ 340 w 355"/>
                    <a:gd name="T21" fmla="*/ 194 h 381"/>
                    <a:gd name="T22" fmla="*/ 325 w 355"/>
                    <a:gd name="T23" fmla="*/ 200 h 381"/>
                    <a:gd name="T24" fmla="*/ 308 w 355"/>
                    <a:gd name="T25" fmla="*/ 204 h 381"/>
                    <a:gd name="T26" fmla="*/ 289 w 355"/>
                    <a:gd name="T27" fmla="*/ 209 h 381"/>
                    <a:gd name="T28" fmla="*/ 270 w 355"/>
                    <a:gd name="T29" fmla="*/ 212 h 381"/>
                    <a:gd name="T30" fmla="*/ 250 w 355"/>
                    <a:gd name="T31" fmla="*/ 215 h 381"/>
                    <a:gd name="T32" fmla="*/ 230 w 355"/>
                    <a:gd name="T33" fmla="*/ 215 h 381"/>
                    <a:gd name="T34" fmla="*/ 210 w 355"/>
                    <a:gd name="T35" fmla="*/ 215 h 381"/>
                    <a:gd name="T36" fmla="*/ 191 w 355"/>
                    <a:gd name="T37" fmla="*/ 215 h 381"/>
                    <a:gd name="T38" fmla="*/ 160 w 355"/>
                    <a:gd name="T39" fmla="*/ 211 h 381"/>
                    <a:gd name="T40" fmla="*/ 131 w 355"/>
                    <a:gd name="T41" fmla="*/ 205 h 381"/>
                    <a:gd name="T42" fmla="*/ 115 w 355"/>
                    <a:gd name="T43" fmla="*/ 202 h 381"/>
                    <a:gd name="T44" fmla="*/ 98 w 355"/>
                    <a:gd name="T45" fmla="*/ 195 h 381"/>
                    <a:gd name="T46" fmla="*/ 81 w 355"/>
                    <a:gd name="T47" fmla="*/ 188 h 381"/>
                    <a:gd name="T48" fmla="*/ 67 w 355"/>
                    <a:gd name="T49" fmla="*/ 181 h 381"/>
                    <a:gd name="T50" fmla="*/ 45 w 355"/>
                    <a:gd name="T51" fmla="*/ 169 h 381"/>
                    <a:gd name="T52" fmla="*/ 34 w 355"/>
                    <a:gd name="T53" fmla="*/ 161 h 381"/>
                    <a:gd name="T54" fmla="*/ 25 w 355"/>
                    <a:gd name="T55" fmla="*/ 150 h 381"/>
                    <a:gd name="T56" fmla="*/ 12 w 355"/>
                    <a:gd name="T57" fmla="*/ 139 h 381"/>
                    <a:gd name="T58" fmla="*/ 4 w 355"/>
                    <a:gd name="T59" fmla="*/ 123 h 381"/>
                    <a:gd name="T60" fmla="*/ 0 w 355"/>
                    <a:gd name="T61" fmla="*/ 108 h 381"/>
                    <a:gd name="T62" fmla="*/ 0 w 355"/>
                    <a:gd name="T63" fmla="*/ 97 h 381"/>
                    <a:gd name="T64" fmla="*/ 1 w 355"/>
                    <a:gd name="T65" fmla="*/ 87 h 381"/>
                    <a:gd name="T66" fmla="*/ 4 w 355"/>
                    <a:gd name="T67" fmla="*/ 77 h 381"/>
                    <a:gd name="T68" fmla="*/ 11 w 355"/>
                    <a:gd name="T69" fmla="*/ 62 h 381"/>
                    <a:gd name="T70" fmla="*/ 17 w 355"/>
                    <a:gd name="T71" fmla="*/ 54 h 381"/>
                    <a:gd name="T72" fmla="*/ 31 w 355"/>
                    <a:gd name="T73" fmla="*/ 44 h 381"/>
                    <a:gd name="T74" fmla="*/ 46 w 355"/>
                    <a:gd name="T75" fmla="*/ 33 h 381"/>
                    <a:gd name="T76" fmla="*/ 60 w 355"/>
                    <a:gd name="T77" fmla="*/ 26 h 381"/>
                    <a:gd name="T78" fmla="*/ 75 w 355"/>
                    <a:gd name="T79" fmla="*/ 19 h 381"/>
                    <a:gd name="T80" fmla="*/ 89 w 355"/>
                    <a:gd name="T81" fmla="*/ 13 h 381"/>
                    <a:gd name="T82" fmla="*/ 110 w 355"/>
                    <a:gd name="T83" fmla="*/ 9 h 381"/>
                    <a:gd name="T84" fmla="*/ 126 w 355"/>
                    <a:gd name="T85" fmla="*/ 4 h 381"/>
                    <a:gd name="T86" fmla="*/ 148 w 355"/>
                    <a:gd name="T87" fmla="*/ 4 h 381"/>
                    <a:gd name="T88" fmla="*/ 167 w 355"/>
                    <a:gd name="T89" fmla="*/ 1 h 381"/>
                    <a:gd name="T90" fmla="*/ 188 w 355"/>
                    <a:gd name="T91" fmla="*/ 0 h 381"/>
                    <a:gd name="T92" fmla="*/ 208 w 355"/>
                    <a:gd name="T93" fmla="*/ 1 h 381"/>
                    <a:gd name="T94" fmla="*/ 228 w 355"/>
                    <a:gd name="T95" fmla="*/ 4 h 381"/>
                    <a:gd name="T96" fmla="*/ 266 w 355"/>
                    <a:gd name="T97" fmla="*/ 9 h 381"/>
                    <a:gd name="T98" fmla="*/ 284 w 355"/>
                    <a:gd name="T99" fmla="*/ 12 h 381"/>
                    <a:gd name="T100" fmla="*/ 302 w 355"/>
                    <a:gd name="T101" fmla="*/ 19 h 381"/>
                    <a:gd name="T102" fmla="*/ 318 w 355"/>
                    <a:gd name="T103" fmla="*/ 23 h 381"/>
                    <a:gd name="T104" fmla="*/ 334 w 355"/>
                    <a:gd name="T105" fmla="*/ 31 h 381"/>
                    <a:gd name="T106" fmla="*/ 350 w 355"/>
                    <a:gd name="T107" fmla="*/ 38 h 381"/>
                    <a:gd name="T108" fmla="*/ 369 w 355"/>
                    <a:gd name="T109" fmla="*/ 51 h 381"/>
                    <a:gd name="T110" fmla="*/ 379 w 355"/>
                    <a:gd name="T111" fmla="*/ 61 h 381"/>
                    <a:gd name="T112" fmla="*/ 390 w 355"/>
                    <a:gd name="T113" fmla="*/ 70 h 38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55"/>
                    <a:gd name="T172" fmla="*/ 0 h 381"/>
                    <a:gd name="T173" fmla="*/ 355 w 355"/>
                    <a:gd name="T174" fmla="*/ 381 h 38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55" h="381">
                      <a:moveTo>
                        <a:pt x="342" y="134"/>
                      </a:moveTo>
                      <a:lnTo>
                        <a:pt x="348" y="153"/>
                      </a:lnTo>
                      <a:lnTo>
                        <a:pt x="351" y="163"/>
                      </a:lnTo>
                      <a:lnTo>
                        <a:pt x="352" y="172"/>
                      </a:lnTo>
                      <a:lnTo>
                        <a:pt x="355" y="191"/>
                      </a:lnTo>
                      <a:lnTo>
                        <a:pt x="355" y="200"/>
                      </a:lnTo>
                      <a:lnTo>
                        <a:pt x="355" y="209"/>
                      </a:lnTo>
                      <a:lnTo>
                        <a:pt x="355" y="219"/>
                      </a:lnTo>
                      <a:lnTo>
                        <a:pt x="354" y="228"/>
                      </a:lnTo>
                      <a:lnTo>
                        <a:pt x="353" y="237"/>
                      </a:lnTo>
                      <a:lnTo>
                        <a:pt x="351" y="246"/>
                      </a:lnTo>
                      <a:lnTo>
                        <a:pt x="347" y="263"/>
                      </a:lnTo>
                      <a:lnTo>
                        <a:pt x="344" y="271"/>
                      </a:lnTo>
                      <a:lnTo>
                        <a:pt x="341" y="279"/>
                      </a:lnTo>
                      <a:lnTo>
                        <a:pt x="337" y="287"/>
                      </a:lnTo>
                      <a:lnTo>
                        <a:pt x="333" y="295"/>
                      </a:lnTo>
                      <a:lnTo>
                        <a:pt x="329" y="303"/>
                      </a:lnTo>
                      <a:lnTo>
                        <a:pt x="325" y="310"/>
                      </a:lnTo>
                      <a:lnTo>
                        <a:pt x="314" y="324"/>
                      </a:lnTo>
                      <a:lnTo>
                        <a:pt x="309" y="330"/>
                      </a:lnTo>
                      <a:lnTo>
                        <a:pt x="303" y="336"/>
                      </a:lnTo>
                      <a:lnTo>
                        <a:pt x="296" y="342"/>
                      </a:lnTo>
                      <a:lnTo>
                        <a:pt x="290" y="348"/>
                      </a:lnTo>
                      <a:lnTo>
                        <a:pt x="283" y="353"/>
                      </a:lnTo>
                      <a:lnTo>
                        <a:pt x="276" y="357"/>
                      </a:lnTo>
                      <a:lnTo>
                        <a:pt x="268" y="362"/>
                      </a:lnTo>
                      <a:lnTo>
                        <a:pt x="260" y="366"/>
                      </a:lnTo>
                      <a:lnTo>
                        <a:pt x="252" y="369"/>
                      </a:lnTo>
                      <a:lnTo>
                        <a:pt x="244" y="373"/>
                      </a:lnTo>
                      <a:lnTo>
                        <a:pt x="235" y="375"/>
                      </a:lnTo>
                      <a:lnTo>
                        <a:pt x="226" y="377"/>
                      </a:lnTo>
                      <a:lnTo>
                        <a:pt x="218" y="379"/>
                      </a:lnTo>
                      <a:lnTo>
                        <a:pt x="209" y="380"/>
                      </a:lnTo>
                      <a:lnTo>
                        <a:pt x="200" y="381"/>
                      </a:lnTo>
                      <a:lnTo>
                        <a:pt x="192" y="381"/>
                      </a:lnTo>
                      <a:lnTo>
                        <a:pt x="183" y="381"/>
                      </a:lnTo>
                      <a:lnTo>
                        <a:pt x="174" y="380"/>
                      </a:lnTo>
                      <a:lnTo>
                        <a:pt x="166" y="379"/>
                      </a:lnTo>
                      <a:lnTo>
                        <a:pt x="157" y="378"/>
                      </a:lnTo>
                      <a:lnTo>
                        <a:pt x="140" y="373"/>
                      </a:lnTo>
                      <a:lnTo>
                        <a:pt x="124" y="367"/>
                      </a:lnTo>
                      <a:lnTo>
                        <a:pt x="115" y="363"/>
                      </a:lnTo>
                      <a:lnTo>
                        <a:pt x="108" y="359"/>
                      </a:lnTo>
                      <a:lnTo>
                        <a:pt x="100" y="355"/>
                      </a:lnTo>
                      <a:lnTo>
                        <a:pt x="92" y="350"/>
                      </a:lnTo>
                      <a:lnTo>
                        <a:pt x="85" y="345"/>
                      </a:lnTo>
                      <a:lnTo>
                        <a:pt x="78" y="339"/>
                      </a:lnTo>
                      <a:lnTo>
                        <a:pt x="71" y="333"/>
                      </a:lnTo>
                      <a:lnTo>
                        <a:pt x="64" y="327"/>
                      </a:lnTo>
                      <a:lnTo>
                        <a:pt x="57" y="321"/>
                      </a:lnTo>
                      <a:lnTo>
                        <a:pt x="51" y="314"/>
                      </a:lnTo>
                      <a:lnTo>
                        <a:pt x="40" y="299"/>
                      </a:lnTo>
                      <a:lnTo>
                        <a:pt x="34" y="291"/>
                      </a:lnTo>
                      <a:lnTo>
                        <a:pt x="29" y="283"/>
                      </a:lnTo>
                      <a:lnTo>
                        <a:pt x="24" y="274"/>
                      </a:lnTo>
                      <a:lnTo>
                        <a:pt x="20" y="266"/>
                      </a:lnTo>
                      <a:lnTo>
                        <a:pt x="16" y="257"/>
                      </a:lnTo>
                      <a:lnTo>
                        <a:pt x="12" y="247"/>
                      </a:lnTo>
                      <a:lnTo>
                        <a:pt x="7" y="228"/>
                      </a:lnTo>
                      <a:lnTo>
                        <a:pt x="4" y="219"/>
                      </a:lnTo>
                      <a:lnTo>
                        <a:pt x="2" y="210"/>
                      </a:lnTo>
                      <a:lnTo>
                        <a:pt x="0" y="191"/>
                      </a:lnTo>
                      <a:lnTo>
                        <a:pt x="0" y="181"/>
                      </a:lnTo>
                      <a:lnTo>
                        <a:pt x="0" y="172"/>
                      </a:lnTo>
                      <a:lnTo>
                        <a:pt x="0" y="163"/>
                      </a:lnTo>
                      <a:lnTo>
                        <a:pt x="1" y="154"/>
                      </a:lnTo>
                      <a:lnTo>
                        <a:pt x="2" y="145"/>
                      </a:lnTo>
                      <a:lnTo>
                        <a:pt x="4" y="136"/>
                      </a:lnTo>
                      <a:lnTo>
                        <a:pt x="8" y="119"/>
                      </a:lnTo>
                      <a:lnTo>
                        <a:pt x="11" y="110"/>
                      </a:lnTo>
                      <a:lnTo>
                        <a:pt x="14" y="102"/>
                      </a:lnTo>
                      <a:lnTo>
                        <a:pt x="17" y="94"/>
                      </a:lnTo>
                      <a:lnTo>
                        <a:pt x="21" y="86"/>
                      </a:lnTo>
                      <a:lnTo>
                        <a:pt x="26" y="79"/>
                      </a:lnTo>
                      <a:lnTo>
                        <a:pt x="30" y="72"/>
                      </a:lnTo>
                      <a:lnTo>
                        <a:pt x="41" y="58"/>
                      </a:lnTo>
                      <a:lnTo>
                        <a:pt x="46" y="51"/>
                      </a:lnTo>
                      <a:lnTo>
                        <a:pt x="52" y="45"/>
                      </a:lnTo>
                      <a:lnTo>
                        <a:pt x="59" y="40"/>
                      </a:lnTo>
                      <a:lnTo>
                        <a:pt x="65" y="34"/>
                      </a:lnTo>
                      <a:lnTo>
                        <a:pt x="72" y="29"/>
                      </a:lnTo>
                      <a:lnTo>
                        <a:pt x="79" y="24"/>
                      </a:lnTo>
                      <a:lnTo>
                        <a:pt x="87" y="20"/>
                      </a:lnTo>
                      <a:lnTo>
                        <a:pt x="95" y="16"/>
                      </a:lnTo>
                      <a:lnTo>
                        <a:pt x="103" y="12"/>
                      </a:lnTo>
                      <a:lnTo>
                        <a:pt x="111" y="9"/>
                      </a:lnTo>
                      <a:lnTo>
                        <a:pt x="120" y="6"/>
                      </a:lnTo>
                      <a:lnTo>
                        <a:pt x="128" y="4"/>
                      </a:lnTo>
                      <a:lnTo>
                        <a:pt x="137" y="3"/>
                      </a:lnTo>
                      <a:lnTo>
                        <a:pt x="146" y="1"/>
                      </a:lnTo>
                      <a:lnTo>
                        <a:pt x="155" y="1"/>
                      </a:lnTo>
                      <a:lnTo>
                        <a:pt x="163" y="0"/>
                      </a:lnTo>
                      <a:lnTo>
                        <a:pt x="172" y="1"/>
                      </a:lnTo>
                      <a:lnTo>
                        <a:pt x="181" y="1"/>
                      </a:lnTo>
                      <a:lnTo>
                        <a:pt x="189" y="2"/>
                      </a:lnTo>
                      <a:lnTo>
                        <a:pt x="198" y="4"/>
                      </a:lnTo>
                      <a:lnTo>
                        <a:pt x="215" y="9"/>
                      </a:lnTo>
                      <a:lnTo>
                        <a:pt x="231" y="15"/>
                      </a:lnTo>
                      <a:lnTo>
                        <a:pt x="239" y="18"/>
                      </a:lnTo>
                      <a:lnTo>
                        <a:pt x="247" y="22"/>
                      </a:lnTo>
                      <a:lnTo>
                        <a:pt x="255" y="27"/>
                      </a:lnTo>
                      <a:lnTo>
                        <a:pt x="263" y="32"/>
                      </a:lnTo>
                      <a:lnTo>
                        <a:pt x="270" y="37"/>
                      </a:lnTo>
                      <a:lnTo>
                        <a:pt x="277" y="42"/>
                      </a:lnTo>
                      <a:lnTo>
                        <a:pt x="284" y="48"/>
                      </a:lnTo>
                      <a:lnTo>
                        <a:pt x="291" y="55"/>
                      </a:lnTo>
                      <a:lnTo>
                        <a:pt x="298" y="61"/>
                      </a:lnTo>
                      <a:lnTo>
                        <a:pt x="304" y="68"/>
                      </a:lnTo>
                      <a:lnTo>
                        <a:pt x="315" y="83"/>
                      </a:lnTo>
                      <a:lnTo>
                        <a:pt x="321" y="91"/>
                      </a:lnTo>
                      <a:lnTo>
                        <a:pt x="326" y="99"/>
                      </a:lnTo>
                      <a:lnTo>
                        <a:pt x="330" y="107"/>
                      </a:lnTo>
                      <a:lnTo>
                        <a:pt x="335" y="116"/>
                      </a:lnTo>
                      <a:lnTo>
                        <a:pt x="339" y="125"/>
                      </a:lnTo>
                      <a:lnTo>
                        <a:pt x="342" y="134"/>
                      </a:lnTo>
                      <a:close/>
                    </a:path>
                  </a:pathLst>
                </a:custGeom>
                <a:solidFill>
                  <a:srgbClr val="99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17" name="Freeform 238"/>
                <p:cNvSpPr>
                  <a:spLocks/>
                </p:cNvSpPr>
                <p:nvPr/>
              </p:nvSpPr>
              <p:spPr bwMode="auto">
                <a:xfrm>
                  <a:off x="1784" y="1431"/>
                  <a:ext cx="120" cy="218"/>
                </a:xfrm>
                <a:custGeom>
                  <a:avLst/>
                  <a:gdLst>
                    <a:gd name="T0" fmla="*/ 119 w 117"/>
                    <a:gd name="T1" fmla="*/ 0 h 243"/>
                    <a:gd name="T2" fmla="*/ 125 w 117"/>
                    <a:gd name="T3" fmla="*/ 11 h 243"/>
                    <a:gd name="T4" fmla="*/ 127 w 117"/>
                    <a:gd name="T5" fmla="*/ 17 h 243"/>
                    <a:gd name="T6" fmla="*/ 129 w 117"/>
                    <a:gd name="T7" fmla="*/ 22 h 243"/>
                    <a:gd name="T8" fmla="*/ 132 w 117"/>
                    <a:gd name="T9" fmla="*/ 34 h 243"/>
                    <a:gd name="T10" fmla="*/ 132 w 117"/>
                    <a:gd name="T11" fmla="*/ 39 h 243"/>
                    <a:gd name="T12" fmla="*/ 132 w 117"/>
                    <a:gd name="T13" fmla="*/ 44 h 243"/>
                    <a:gd name="T14" fmla="*/ 132 w 117"/>
                    <a:gd name="T15" fmla="*/ 50 h 243"/>
                    <a:gd name="T16" fmla="*/ 131 w 117"/>
                    <a:gd name="T17" fmla="*/ 55 h 243"/>
                    <a:gd name="T18" fmla="*/ 130 w 117"/>
                    <a:gd name="T19" fmla="*/ 59 h 243"/>
                    <a:gd name="T20" fmla="*/ 128 w 117"/>
                    <a:gd name="T21" fmla="*/ 66 h 243"/>
                    <a:gd name="T22" fmla="*/ 124 w 117"/>
                    <a:gd name="T23" fmla="*/ 76 h 243"/>
                    <a:gd name="T24" fmla="*/ 121 w 117"/>
                    <a:gd name="T25" fmla="*/ 82 h 243"/>
                    <a:gd name="T26" fmla="*/ 118 w 117"/>
                    <a:gd name="T27" fmla="*/ 86 h 243"/>
                    <a:gd name="T28" fmla="*/ 114 w 117"/>
                    <a:gd name="T29" fmla="*/ 91 h 243"/>
                    <a:gd name="T30" fmla="*/ 108 w 117"/>
                    <a:gd name="T31" fmla="*/ 95 h 243"/>
                    <a:gd name="T32" fmla="*/ 101 w 117"/>
                    <a:gd name="T33" fmla="*/ 100 h 243"/>
                    <a:gd name="T34" fmla="*/ 96 w 117"/>
                    <a:gd name="T35" fmla="*/ 104 h 243"/>
                    <a:gd name="T36" fmla="*/ 85 w 117"/>
                    <a:gd name="T37" fmla="*/ 112 h 243"/>
                    <a:gd name="T38" fmla="*/ 79 w 117"/>
                    <a:gd name="T39" fmla="*/ 116 h 243"/>
                    <a:gd name="T40" fmla="*/ 73 w 117"/>
                    <a:gd name="T41" fmla="*/ 120 h 243"/>
                    <a:gd name="T42" fmla="*/ 65 w 117"/>
                    <a:gd name="T43" fmla="*/ 123 h 243"/>
                    <a:gd name="T44" fmla="*/ 55 w 117"/>
                    <a:gd name="T45" fmla="*/ 127 h 243"/>
                    <a:gd name="T46" fmla="*/ 48 w 117"/>
                    <a:gd name="T47" fmla="*/ 129 h 243"/>
                    <a:gd name="T48" fmla="*/ 41 w 117"/>
                    <a:gd name="T49" fmla="*/ 133 h 243"/>
                    <a:gd name="T50" fmla="*/ 33 w 117"/>
                    <a:gd name="T51" fmla="*/ 135 h 243"/>
                    <a:gd name="T52" fmla="*/ 25 w 117"/>
                    <a:gd name="T53" fmla="*/ 137 h 243"/>
                    <a:gd name="T54" fmla="*/ 12 w 117"/>
                    <a:gd name="T55" fmla="*/ 139 h 243"/>
                    <a:gd name="T56" fmla="*/ 3 w 117"/>
                    <a:gd name="T57" fmla="*/ 142 h 243"/>
                    <a:gd name="T58" fmla="*/ 0 w 117"/>
                    <a:gd name="T59" fmla="*/ 137 h 243"/>
                    <a:gd name="T60" fmla="*/ 8 w 117"/>
                    <a:gd name="T61" fmla="*/ 135 h 243"/>
                    <a:gd name="T62" fmla="*/ 16 w 117"/>
                    <a:gd name="T63" fmla="*/ 133 h 243"/>
                    <a:gd name="T64" fmla="*/ 29 w 117"/>
                    <a:gd name="T65" fmla="*/ 130 h 243"/>
                    <a:gd name="T66" fmla="*/ 36 w 117"/>
                    <a:gd name="T67" fmla="*/ 129 h 243"/>
                    <a:gd name="T68" fmla="*/ 43 w 117"/>
                    <a:gd name="T69" fmla="*/ 126 h 243"/>
                    <a:gd name="T70" fmla="*/ 50 w 117"/>
                    <a:gd name="T71" fmla="*/ 123 h 243"/>
                    <a:gd name="T72" fmla="*/ 57 w 117"/>
                    <a:gd name="T73" fmla="*/ 120 h 243"/>
                    <a:gd name="T74" fmla="*/ 67 w 117"/>
                    <a:gd name="T75" fmla="*/ 116 h 243"/>
                    <a:gd name="T76" fmla="*/ 74 w 117"/>
                    <a:gd name="T77" fmla="*/ 113 h 243"/>
                    <a:gd name="T78" fmla="*/ 79 w 117"/>
                    <a:gd name="T79" fmla="*/ 109 h 243"/>
                    <a:gd name="T80" fmla="*/ 89 w 117"/>
                    <a:gd name="T81" fmla="*/ 101 h 243"/>
                    <a:gd name="T82" fmla="*/ 94 w 117"/>
                    <a:gd name="T83" fmla="*/ 98 h 243"/>
                    <a:gd name="T84" fmla="*/ 98 w 117"/>
                    <a:gd name="T85" fmla="*/ 93 h 243"/>
                    <a:gd name="T86" fmla="*/ 104 w 117"/>
                    <a:gd name="T87" fmla="*/ 89 h 243"/>
                    <a:gd name="T88" fmla="*/ 108 w 117"/>
                    <a:gd name="T89" fmla="*/ 84 h 243"/>
                    <a:gd name="T90" fmla="*/ 113 w 117"/>
                    <a:gd name="T91" fmla="*/ 80 h 243"/>
                    <a:gd name="T92" fmla="*/ 116 w 117"/>
                    <a:gd name="T93" fmla="*/ 74 h 243"/>
                    <a:gd name="T94" fmla="*/ 120 w 117"/>
                    <a:gd name="T95" fmla="*/ 65 h 243"/>
                    <a:gd name="T96" fmla="*/ 122 w 117"/>
                    <a:gd name="T97" fmla="*/ 59 h 243"/>
                    <a:gd name="T98" fmla="*/ 123 w 117"/>
                    <a:gd name="T99" fmla="*/ 55 h 243"/>
                    <a:gd name="T100" fmla="*/ 124 w 117"/>
                    <a:gd name="T101" fmla="*/ 49 h 243"/>
                    <a:gd name="T102" fmla="*/ 124 w 117"/>
                    <a:gd name="T103" fmla="*/ 44 h 243"/>
                    <a:gd name="T104" fmla="*/ 124 w 117"/>
                    <a:gd name="T105" fmla="*/ 39 h 243"/>
                    <a:gd name="T106" fmla="*/ 124 w 117"/>
                    <a:gd name="T107" fmla="*/ 34 h 243"/>
                    <a:gd name="T108" fmla="*/ 121 w 117"/>
                    <a:gd name="T109" fmla="*/ 23 h 243"/>
                    <a:gd name="T110" fmla="*/ 120 w 117"/>
                    <a:gd name="T111" fmla="*/ 18 h 243"/>
                    <a:gd name="T112" fmla="*/ 117 w 117"/>
                    <a:gd name="T113" fmla="*/ 12 h 243"/>
                    <a:gd name="T114" fmla="*/ 110 w 117"/>
                    <a:gd name="T115" fmla="*/ 3 h 243"/>
                    <a:gd name="T116" fmla="*/ 119 w 117"/>
                    <a:gd name="T117" fmla="*/ 0 h 24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17"/>
                    <a:gd name="T178" fmla="*/ 0 h 243"/>
                    <a:gd name="T179" fmla="*/ 117 w 117"/>
                    <a:gd name="T180" fmla="*/ 243 h 243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17" h="243">
                      <a:moveTo>
                        <a:pt x="104" y="0"/>
                      </a:moveTo>
                      <a:lnTo>
                        <a:pt x="110" y="19"/>
                      </a:lnTo>
                      <a:lnTo>
                        <a:pt x="112" y="29"/>
                      </a:lnTo>
                      <a:lnTo>
                        <a:pt x="114" y="39"/>
                      </a:lnTo>
                      <a:lnTo>
                        <a:pt x="117" y="58"/>
                      </a:lnTo>
                      <a:lnTo>
                        <a:pt x="117" y="67"/>
                      </a:lnTo>
                      <a:lnTo>
                        <a:pt x="117" y="76"/>
                      </a:lnTo>
                      <a:lnTo>
                        <a:pt x="117" y="86"/>
                      </a:lnTo>
                      <a:lnTo>
                        <a:pt x="116" y="95"/>
                      </a:lnTo>
                      <a:lnTo>
                        <a:pt x="115" y="104"/>
                      </a:lnTo>
                      <a:lnTo>
                        <a:pt x="113" y="114"/>
                      </a:lnTo>
                      <a:lnTo>
                        <a:pt x="109" y="131"/>
                      </a:lnTo>
                      <a:lnTo>
                        <a:pt x="106" y="140"/>
                      </a:lnTo>
                      <a:lnTo>
                        <a:pt x="103" y="148"/>
                      </a:lnTo>
                      <a:lnTo>
                        <a:pt x="99" y="156"/>
                      </a:lnTo>
                      <a:lnTo>
                        <a:pt x="95" y="164"/>
                      </a:lnTo>
                      <a:lnTo>
                        <a:pt x="90" y="172"/>
                      </a:lnTo>
                      <a:lnTo>
                        <a:pt x="86" y="179"/>
                      </a:lnTo>
                      <a:lnTo>
                        <a:pt x="75" y="193"/>
                      </a:lnTo>
                      <a:lnTo>
                        <a:pt x="69" y="200"/>
                      </a:lnTo>
                      <a:lnTo>
                        <a:pt x="63" y="206"/>
                      </a:lnTo>
                      <a:lnTo>
                        <a:pt x="57" y="212"/>
                      </a:lnTo>
                      <a:lnTo>
                        <a:pt x="50" y="218"/>
                      </a:lnTo>
                      <a:lnTo>
                        <a:pt x="43" y="223"/>
                      </a:lnTo>
                      <a:lnTo>
                        <a:pt x="36" y="228"/>
                      </a:lnTo>
                      <a:lnTo>
                        <a:pt x="28" y="232"/>
                      </a:lnTo>
                      <a:lnTo>
                        <a:pt x="20" y="236"/>
                      </a:lnTo>
                      <a:lnTo>
                        <a:pt x="12" y="240"/>
                      </a:lnTo>
                      <a:lnTo>
                        <a:pt x="3" y="243"/>
                      </a:lnTo>
                      <a:lnTo>
                        <a:pt x="0" y="236"/>
                      </a:lnTo>
                      <a:lnTo>
                        <a:pt x="8" y="233"/>
                      </a:lnTo>
                      <a:lnTo>
                        <a:pt x="16" y="229"/>
                      </a:lnTo>
                      <a:lnTo>
                        <a:pt x="24" y="225"/>
                      </a:lnTo>
                      <a:lnTo>
                        <a:pt x="31" y="221"/>
                      </a:lnTo>
                      <a:lnTo>
                        <a:pt x="38" y="216"/>
                      </a:lnTo>
                      <a:lnTo>
                        <a:pt x="45" y="212"/>
                      </a:lnTo>
                      <a:lnTo>
                        <a:pt x="52" y="206"/>
                      </a:lnTo>
                      <a:lnTo>
                        <a:pt x="58" y="201"/>
                      </a:lnTo>
                      <a:lnTo>
                        <a:pt x="64" y="194"/>
                      </a:lnTo>
                      <a:lnTo>
                        <a:pt x="69" y="188"/>
                      </a:lnTo>
                      <a:lnTo>
                        <a:pt x="79" y="175"/>
                      </a:lnTo>
                      <a:lnTo>
                        <a:pt x="84" y="168"/>
                      </a:lnTo>
                      <a:lnTo>
                        <a:pt x="88" y="160"/>
                      </a:lnTo>
                      <a:lnTo>
                        <a:pt x="92" y="153"/>
                      </a:lnTo>
                      <a:lnTo>
                        <a:pt x="95" y="145"/>
                      </a:lnTo>
                      <a:lnTo>
                        <a:pt x="98" y="137"/>
                      </a:lnTo>
                      <a:lnTo>
                        <a:pt x="101" y="129"/>
                      </a:lnTo>
                      <a:lnTo>
                        <a:pt x="105" y="112"/>
                      </a:lnTo>
                      <a:lnTo>
                        <a:pt x="107" y="103"/>
                      </a:lnTo>
                      <a:lnTo>
                        <a:pt x="108" y="95"/>
                      </a:lnTo>
                      <a:lnTo>
                        <a:pt x="109" y="85"/>
                      </a:lnTo>
                      <a:lnTo>
                        <a:pt x="109" y="76"/>
                      </a:lnTo>
                      <a:lnTo>
                        <a:pt x="109" y="67"/>
                      </a:lnTo>
                      <a:lnTo>
                        <a:pt x="109" y="58"/>
                      </a:lnTo>
                      <a:lnTo>
                        <a:pt x="106" y="40"/>
                      </a:lnTo>
                      <a:lnTo>
                        <a:pt x="105" y="31"/>
                      </a:lnTo>
                      <a:lnTo>
                        <a:pt x="102" y="21"/>
                      </a:lnTo>
                      <a:lnTo>
                        <a:pt x="96" y="3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18" name="Freeform 239"/>
                <p:cNvSpPr>
                  <a:spLocks/>
                </p:cNvSpPr>
                <p:nvPr/>
              </p:nvSpPr>
              <p:spPr bwMode="auto">
                <a:xfrm>
                  <a:off x="1545" y="1532"/>
                  <a:ext cx="242" cy="125"/>
                </a:xfrm>
                <a:custGeom>
                  <a:avLst/>
                  <a:gdLst>
                    <a:gd name="T0" fmla="*/ 267 w 236"/>
                    <a:gd name="T1" fmla="*/ 76 h 139"/>
                    <a:gd name="T2" fmla="*/ 257 w 236"/>
                    <a:gd name="T3" fmla="*/ 78 h 139"/>
                    <a:gd name="T4" fmla="*/ 248 w 236"/>
                    <a:gd name="T5" fmla="*/ 79 h 139"/>
                    <a:gd name="T6" fmla="*/ 237 w 236"/>
                    <a:gd name="T7" fmla="*/ 81 h 139"/>
                    <a:gd name="T8" fmla="*/ 227 w 236"/>
                    <a:gd name="T9" fmla="*/ 82 h 139"/>
                    <a:gd name="T10" fmla="*/ 217 w 236"/>
                    <a:gd name="T11" fmla="*/ 82 h 139"/>
                    <a:gd name="T12" fmla="*/ 208 w 236"/>
                    <a:gd name="T13" fmla="*/ 82 h 139"/>
                    <a:gd name="T14" fmla="*/ 198 w 236"/>
                    <a:gd name="T15" fmla="*/ 82 h 139"/>
                    <a:gd name="T16" fmla="*/ 187 w 236"/>
                    <a:gd name="T17" fmla="*/ 82 h 139"/>
                    <a:gd name="T18" fmla="*/ 176 w 236"/>
                    <a:gd name="T19" fmla="*/ 81 h 139"/>
                    <a:gd name="T20" fmla="*/ 167 w 236"/>
                    <a:gd name="T21" fmla="*/ 80 h 139"/>
                    <a:gd name="T22" fmla="*/ 147 w 236"/>
                    <a:gd name="T23" fmla="*/ 76 h 139"/>
                    <a:gd name="T24" fmla="*/ 128 w 236"/>
                    <a:gd name="T25" fmla="*/ 74 h 139"/>
                    <a:gd name="T26" fmla="*/ 119 w 236"/>
                    <a:gd name="T27" fmla="*/ 71 h 139"/>
                    <a:gd name="T28" fmla="*/ 111 w 236"/>
                    <a:gd name="T29" fmla="*/ 68 h 139"/>
                    <a:gd name="T30" fmla="*/ 99 w 236"/>
                    <a:gd name="T31" fmla="*/ 67 h 139"/>
                    <a:gd name="T32" fmla="*/ 91 w 236"/>
                    <a:gd name="T33" fmla="*/ 62 h 139"/>
                    <a:gd name="T34" fmla="*/ 83 w 236"/>
                    <a:gd name="T35" fmla="*/ 60 h 139"/>
                    <a:gd name="T36" fmla="*/ 76 w 236"/>
                    <a:gd name="T37" fmla="*/ 56 h 139"/>
                    <a:gd name="T38" fmla="*/ 69 w 236"/>
                    <a:gd name="T39" fmla="*/ 53 h 139"/>
                    <a:gd name="T40" fmla="*/ 57 w 236"/>
                    <a:gd name="T41" fmla="*/ 49 h 139"/>
                    <a:gd name="T42" fmla="*/ 50 w 236"/>
                    <a:gd name="T43" fmla="*/ 45 h 139"/>
                    <a:gd name="T44" fmla="*/ 44 w 236"/>
                    <a:gd name="T45" fmla="*/ 41 h 139"/>
                    <a:gd name="T46" fmla="*/ 32 w 236"/>
                    <a:gd name="T47" fmla="*/ 32 h 139"/>
                    <a:gd name="T48" fmla="*/ 27 w 236"/>
                    <a:gd name="T49" fmla="*/ 28 h 139"/>
                    <a:gd name="T50" fmla="*/ 17 w 236"/>
                    <a:gd name="T51" fmla="*/ 22 h 139"/>
                    <a:gd name="T52" fmla="*/ 12 w 236"/>
                    <a:gd name="T53" fmla="*/ 18 h 139"/>
                    <a:gd name="T54" fmla="*/ 8 w 236"/>
                    <a:gd name="T55" fmla="*/ 12 h 139"/>
                    <a:gd name="T56" fmla="*/ 3 w 236"/>
                    <a:gd name="T57" fmla="*/ 7 h 139"/>
                    <a:gd name="T58" fmla="*/ 0 w 236"/>
                    <a:gd name="T59" fmla="*/ 3 h 139"/>
                    <a:gd name="T60" fmla="*/ 7 w 236"/>
                    <a:gd name="T61" fmla="*/ 0 h 139"/>
                    <a:gd name="T62" fmla="*/ 11 w 236"/>
                    <a:gd name="T63" fmla="*/ 4 h 139"/>
                    <a:gd name="T64" fmla="*/ 15 w 236"/>
                    <a:gd name="T65" fmla="*/ 11 h 139"/>
                    <a:gd name="T66" fmla="*/ 19 w 236"/>
                    <a:gd name="T67" fmla="*/ 16 h 139"/>
                    <a:gd name="T68" fmla="*/ 28 w 236"/>
                    <a:gd name="T69" fmla="*/ 20 h 139"/>
                    <a:gd name="T70" fmla="*/ 33 w 236"/>
                    <a:gd name="T71" fmla="*/ 25 h 139"/>
                    <a:gd name="T72" fmla="*/ 39 w 236"/>
                    <a:gd name="T73" fmla="*/ 29 h 139"/>
                    <a:gd name="T74" fmla="*/ 50 w 236"/>
                    <a:gd name="T75" fmla="*/ 38 h 139"/>
                    <a:gd name="T76" fmla="*/ 56 w 236"/>
                    <a:gd name="T77" fmla="*/ 42 h 139"/>
                    <a:gd name="T78" fmla="*/ 67 w 236"/>
                    <a:gd name="T79" fmla="*/ 46 h 139"/>
                    <a:gd name="T80" fmla="*/ 74 w 236"/>
                    <a:gd name="T81" fmla="*/ 49 h 139"/>
                    <a:gd name="T82" fmla="*/ 81 w 236"/>
                    <a:gd name="T83" fmla="*/ 53 h 139"/>
                    <a:gd name="T84" fmla="*/ 88 w 236"/>
                    <a:gd name="T85" fmla="*/ 56 h 139"/>
                    <a:gd name="T86" fmla="*/ 95 w 236"/>
                    <a:gd name="T87" fmla="*/ 60 h 139"/>
                    <a:gd name="T88" fmla="*/ 105 w 236"/>
                    <a:gd name="T89" fmla="*/ 61 h 139"/>
                    <a:gd name="T90" fmla="*/ 115 w 236"/>
                    <a:gd name="T91" fmla="*/ 65 h 139"/>
                    <a:gd name="T92" fmla="*/ 123 w 236"/>
                    <a:gd name="T93" fmla="*/ 68 h 139"/>
                    <a:gd name="T94" fmla="*/ 131 w 236"/>
                    <a:gd name="T95" fmla="*/ 68 h 139"/>
                    <a:gd name="T96" fmla="*/ 150 w 236"/>
                    <a:gd name="T97" fmla="*/ 73 h 139"/>
                    <a:gd name="T98" fmla="*/ 169 w 236"/>
                    <a:gd name="T99" fmla="*/ 76 h 139"/>
                    <a:gd name="T100" fmla="*/ 177 w 236"/>
                    <a:gd name="T101" fmla="*/ 76 h 139"/>
                    <a:gd name="T102" fmla="*/ 188 w 236"/>
                    <a:gd name="T103" fmla="*/ 76 h 139"/>
                    <a:gd name="T104" fmla="*/ 198 w 236"/>
                    <a:gd name="T105" fmla="*/ 76 h 139"/>
                    <a:gd name="T106" fmla="*/ 208 w 236"/>
                    <a:gd name="T107" fmla="*/ 76 h 139"/>
                    <a:gd name="T108" fmla="*/ 216 w 236"/>
                    <a:gd name="T109" fmla="*/ 76 h 139"/>
                    <a:gd name="T110" fmla="*/ 226 w 236"/>
                    <a:gd name="T111" fmla="*/ 76 h 139"/>
                    <a:gd name="T112" fmla="*/ 236 w 236"/>
                    <a:gd name="T113" fmla="*/ 76 h 139"/>
                    <a:gd name="T114" fmla="*/ 245 w 236"/>
                    <a:gd name="T115" fmla="*/ 76 h 139"/>
                    <a:gd name="T116" fmla="*/ 255 w 236"/>
                    <a:gd name="T117" fmla="*/ 74 h 139"/>
                    <a:gd name="T118" fmla="*/ 264 w 236"/>
                    <a:gd name="T119" fmla="*/ 73 h 139"/>
                    <a:gd name="T120" fmla="*/ 267 w 236"/>
                    <a:gd name="T121" fmla="*/ 76 h 13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36"/>
                    <a:gd name="T184" fmla="*/ 0 h 139"/>
                    <a:gd name="T185" fmla="*/ 236 w 236"/>
                    <a:gd name="T186" fmla="*/ 139 h 13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36" h="139">
                      <a:moveTo>
                        <a:pt x="236" y="130"/>
                      </a:moveTo>
                      <a:lnTo>
                        <a:pt x="227" y="133"/>
                      </a:lnTo>
                      <a:lnTo>
                        <a:pt x="218" y="135"/>
                      </a:lnTo>
                      <a:lnTo>
                        <a:pt x="209" y="137"/>
                      </a:lnTo>
                      <a:lnTo>
                        <a:pt x="201" y="138"/>
                      </a:lnTo>
                      <a:lnTo>
                        <a:pt x="192" y="139"/>
                      </a:lnTo>
                      <a:lnTo>
                        <a:pt x="183" y="139"/>
                      </a:lnTo>
                      <a:lnTo>
                        <a:pt x="174" y="139"/>
                      </a:lnTo>
                      <a:lnTo>
                        <a:pt x="165" y="138"/>
                      </a:lnTo>
                      <a:lnTo>
                        <a:pt x="156" y="137"/>
                      </a:lnTo>
                      <a:lnTo>
                        <a:pt x="147" y="136"/>
                      </a:lnTo>
                      <a:lnTo>
                        <a:pt x="130" y="131"/>
                      </a:lnTo>
                      <a:lnTo>
                        <a:pt x="113" y="125"/>
                      </a:lnTo>
                      <a:lnTo>
                        <a:pt x="104" y="121"/>
                      </a:lnTo>
                      <a:lnTo>
                        <a:pt x="97" y="117"/>
                      </a:lnTo>
                      <a:lnTo>
                        <a:pt x="89" y="112"/>
                      </a:lnTo>
                      <a:lnTo>
                        <a:pt x="81" y="107"/>
                      </a:lnTo>
                      <a:lnTo>
                        <a:pt x="73" y="102"/>
                      </a:lnTo>
                      <a:lnTo>
                        <a:pt x="66" y="96"/>
                      </a:lnTo>
                      <a:lnTo>
                        <a:pt x="59" y="90"/>
                      </a:lnTo>
                      <a:lnTo>
                        <a:pt x="52" y="84"/>
                      </a:lnTo>
                      <a:lnTo>
                        <a:pt x="45" y="77"/>
                      </a:lnTo>
                      <a:lnTo>
                        <a:pt x="39" y="70"/>
                      </a:lnTo>
                      <a:lnTo>
                        <a:pt x="27" y="55"/>
                      </a:lnTo>
                      <a:lnTo>
                        <a:pt x="22" y="47"/>
                      </a:lnTo>
                      <a:lnTo>
                        <a:pt x="17" y="39"/>
                      </a:lnTo>
                      <a:lnTo>
                        <a:pt x="12" y="30"/>
                      </a:lnTo>
                      <a:lnTo>
                        <a:pt x="8" y="21"/>
                      </a:lnTo>
                      <a:lnTo>
                        <a:pt x="3" y="12"/>
                      </a:lnTo>
                      <a:lnTo>
                        <a:pt x="0" y="3"/>
                      </a:lnTo>
                      <a:lnTo>
                        <a:pt x="7" y="0"/>
                      </a:lnTo>
                      <a:lnTo>
                        <a:pt x="11" y="9"/>
                      </a:lnTo>
                      <a:lnTo>
                        <a:pt x="15" y="18"/>
                      </a:lnTo>
                      <a:lnTo>
                        <a:pt x="19" y="27"/>
                      </a:lnTo>
                      <a:lnTo>
                        <a:pt x="23" y="35"/>
                      </a:lnTo>
                      <a:lnTo>
                        <a:pt x="28" y="43"/>
                      </a:lnTo>
                      <a:lnTo>
                        <a:pt x="34" y="50"/>
                      </a:lnTo>
                      <a:lnTo>
                        <a:pt x="45" y="65"/>
                      </a:lnTo>
                      <a:lnTo>
                        <a:pt x="51" y="72"/>
                      </a:lnTo>
                      <a:lnTo>
                        <a:pt x="58" y="78"/>
                      </a:lnTo>
                      <a:lnTo>
                        <a:pt x="64" y="85"/>
                      </a:lnTo>
                      <a:lnTo>
                        <a:pt x="71" y="90"/>
                      </a:lnTo>
                      <a:lnTo>
                        <a:pt x="78" y="96"/>
                      </a:lnTo>
                      <a:lnTo>
                        <a:pt x="85" y="101"/>
                      </a:lnTo>
                      <a:lnTo>
                        <a:pt x="93" y="106"/>
                      </a:lnTo>
                      <a:lnTo>
                        <a:pt x="100" y="110"/>
                      </a:lnTo>
                      <a:lnTo>
                        <a:pt x="108" y="114"/>
                      </a:lnTo>
                      <a:lnTo>
                        <a:pt x="116" y="117"/>
                      </a:lnTo>
                      <a:lnTo>
                        <a:pt x="132" y="123"/>
                      </a:lnTo>
                      <a:lnTo>
                        <a:pt x="149" y="128"/>
                      </a:lnTo>
                      <a:lnTo>
                        <a:pt x="157" y="129"/>
                      </a:lnTo>
                      <a:lnTo>
                        <a:pt x="166" y="130"/>
                      </a:lnTo>
                      <a:lnTo>
                        <a:pt x="174" y="131"/>
                      </a:lnTo>
                      <a:lnTo>
                        <a:pt x="183" y="131"/>
                      </a:lnTo>
                      <a:lnTo>
                        <a:pt x="191" y="131"/>
                      </a:lnTo>
                      <a:lnTo>
                        <a:pt x="200" y="130"/>
                      </a:lnTo>
                      <a:lnTo>
                        <a:pt x="208" y="129"/>
                      </a:lnTo>
                      <a:lnTo>
                        <a:pt x="216" y="128"/>
                      </a:lnTo>
                      <a:lnTo>
                        <a:pt x="225" y="125"/>
                      </a:lnTo>
                      <a:lnTo>
                        <a:pt x="233" y="123"/>
                      </a:lnTo>
                      <a:lnTo>
                        <a:pt x="236" y="13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19" name="Freeform 240"/>
                <p:cNvSpPr>
                  <a:spLocks/>
                </p:cNvSpPr>
                <p:nvPr/>
              </p:nvSpPr>
              <p:spPr bwMode="auto">
                <a:xfrm>
                  <a:off x="1784" y="1642"/>
                  <a:ext cx="3" cy="7"/>
                </a:xfrm>
                <a:custGeom>
                  <a:avLst/>
                  <a:gdLst>
                    <a:gd name="T0" fmla="*/ 3 w 3"/>
                    <a:gd name="T1" fmla="*/ 7 h 7"/>
                    <a:gd name="T2" fmla="*/ 0 w 3"/>
                    <a:gd name="T3" fmla="*/ 0 h 7"/>
                    <a:gd name="T4" fmla="*/ 3 w 3"/>
                    <a:gd name="T5" fmla="*/ 7 h 7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7"/>
                    <a:gd name="T11" fmla="*/ 3 w 3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7">
                      <a:moveTo>
                        <a:pt x="3" y="7"/>
                      </a:moveTo>
                      <a:lnTo>
                        <a:pt x="0" y="0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20" name="Freeform 241"/>
                <p:cNvSpPr>
                  <a:spLocks/>
                </p:cNvSpPr>
                <p:nvPr/>
              </p:nvSpPr>
              <p:spPr bwMode="auto">
                <a:xfrm>
                  <a:off x="1531" y="1317"/>
                  <a:ext cx="120" cy="218"/>
                </a:xfrm>
                <a:custGeom>
                  <a:avLst/>
                  <a:gdLst>
                    <a:gd name="T0" fmla="*/ 13 w 117"/>
                    <a:gd name="T1" fmla="*/ 138 h 244"/>
                    <a:gd name="T2" fmla="*/ 7 w 117"/>
                    <a:gd name="T3" fmla="*/ 129 h 244"/>
                    <a:gd name="T4" fmla="*/ 4 w 117"/>
                    <a:gd name="T5" fmla="*/ 123 h 244"/>
                    <a:gd name="T6" fmla="*/ 2 w 117"/>
                    <a:gd name="T7" fmla="*/ 117 h 244"/>
                    <a:gd name="T8" fmla="*/ 0 w 117"/>
                    <a:gd name="T9" fmla="*/ 105 h 244"/>
                    <a:gd name="T10" fmla="*/ 0 w 117"/>
                    <a:gd name="T11" fmla="*/ 100 h 244"/>
                    <a:gd name="T12" fmla="*/ 0 w 117"/>
                    <a:gd name="T13" fmla="*/ 95 h 244"/>
                    <a:gd name="T14" fmla="*/ 0 w 117"/>
                    <a:gd name="T15" fmla="*/ 90 h 244"/>
                    <a:gd name="T16" fmla="*/ 1 w 117"/>
                    <a:gd name="T17" fmla="*/ 84 h 244"/>
                    <a:gd name="T18" fmla="*/ 2 w 117"/>
                    <a:gd name="T19" fmla="*/ 79 h 244"/>
                    <a:gd name="T20" fmla="*/ 4 w 117"/>
                    <a:gd name="T21" fmla="*/ 74 h 244"/>
                    <a:gd name="T22" fmla="*/ 8 w 117"/>
                    <a:gd name="T23" fmla="*/ 63 h 244"/>
                    <a:gd name="T24" fmla="*/ 11 w 117"/>
                    <a:gd name="T25" fmla="*/ 59 h 244"/>
                    <a:gd name="T26" fmla="*/ 14 w 117"/>
                    <a:gd name="T27" fmla="*/ 55 h 244"/>
                    <a:gd name="T28" fmla="*/ 18 w 117"/>
                    <a:gd name="T29" fmla="*/ 50 h 244"/>
                    <a:gd name="T30" fmla="*/ 27 w 117"/>
                    <a:gd name="T31" fmla="*/ 45 h 244"/>
                    <a:gd name="T32" fmla="*/ 31 w 117"/>
                    <a:gd name="T33" fmla="*/ 41 h 244"/>
                    <a:gd name="T34" fmla="*/ 36 w 117"/>
                    <a:gd name="T35" fmla="*/ 37 h 244"/>
                    <a:gd name="T36" fmla="*/ 46 w 117"/>
                    <a:gd name="T37" fmla="*/ 29 h 244"/>
                    <a:gd name="T38" fmla="*/ 52 w 117"/>
                    <a:gd name="T39" fmla="*/ 25 h 244"/>
                    <a:gd name="T40" fmla="*/ 58 w 117"/>
                    <a:gd name="T41" fmla="*/ 21 h 244"/>
                    <a:gd name="T42" fmla="*/ 70 w 117"/>
                    <a:gd name="T43" fmla="*/ 19 h 244"/>
                    <a:gd name="T44" fmla="*/ 77 w 117"/>
                    <a:gd name="T45" fmla="*/ 15 h 244"/>
                    <a:gd name="T46" fmla="*/ 84 w 117"/>
                    <a:gd name="T47" fmla="*/ 12 h 244"/>
                    <a:gd name="T48" fmla="*/ 91 w 117"/>
                    <a:gd name="T49" fmla="*/ 10 h 244"/>
                    <a:gd name="T50" fmla="*/ 99 w 117"/>
                    <a:gd name="T51" fmla="*/ 6 h 244"/>
                    <a:gd name="T52" fmla="*/ 111 w 117"/>
                    <a:gd name="T53" fmla="*/ 4 h 244"/>
                    <a:gd name="T54" fmla="*/ 120 w 117"/>
                    <a:gd name="T55" fmla="*/ 3 h 244"/>
                    <a:gd name="T56" fmla="*/ 129 w 117"/>
                    <a:gd name="T57" fmla="*/ 0 h 244"/>
                    <a:gd name="T58" fmla="*/ 132 w 117"/>
                    <a:gd name="T59" fmla="*/ 4 h 244"/>
                    <a:gd name="T60" fmla="*/ 123 w 117"/>
                    <a:gd name="T61" fmla="*/ 6 h 244"/>
                    <a:gd name="T62" fmla="*/ 115 w 117"/>
                    <a:gd name="T63" fmla="*/ 9 h 244"/>
                    <a:gd name="T64" fmla="*/ 105 w 117"/>
                    <a:gd name="T65" fmla="*/ 11 h 244"/>
                    <a:gd name="T66" fmla="*/ 95 w 117"/>
                    <a:gd name="T67" fmla="*/ 13 h 244"/>
                    <a:gd name="T68" fmla="*/ 88 w 117"/>
                    <a:gd name="T69" fmla="*/ 15 h 244"/>
                    <a:gd name="T70" fmla="*/ 82 w 117"/>
                    <a:gd name="T71" fmla="*/ 19 h 244"/>
                    <a:gd name="T72" fmla="*/ 75 w 117"/>
                    <a:gd name="T73" fmla="*/ 21 h 244"/>
                    <a:gd name="T74" fmla="*/ 69 w 117"/>
                    <a:gd name="T75" fmla="*/ 24 h 244"/>
                    <a:gd name="T76" fmla="*/ 58 w 117"/>
                    <a:gd name="T77" fmla="*/ 28 h 244"/>
                    <a:gd name="T78" fmla="*/ 53 w 117"/>
                    <a:gd name="T79" fmla="*/ 31 h 244"/>
                    <a:gd name="T80" fmla="*/ 43 w 117"/>
                    <a:gd name="T81" fmla="*/ 39 h 244"/>
                    <a:gd name="T82" fmla="*/ 38 w 117"/>
                    <a:gd name="T83" fmla="*/ 44 h 244"/>
                    <a:gd name="T84" fmla="*/ 34 w 117"/>
                    <a:gd name="T85" fmla="*/ 47 h 244"/>
                    <a:gd name="T86" fmla="*/ 30 w 117"/>
                    <a:gd name="T87" fmla="*/ 51 h 244"/>
                    <a:gd name="T88" fmla="*/ 26 w 117"/>
                    <a:gd name="T89" fmla="*/ 56 h 244"/>
                    <a:gd name="T90" fmla="*/ 19 w 117"/>
                    <a:gd name="T91" fmla="*/ 62 h 244"/>
                    <a:gd name="T92" fmla="*/ 16 w 117"/>
                    <a:gd name="T93" fmla="*/ 65 h 244"/>
                    <a:gd name="T94" fmla="*/ 11 w 117"/>
                    <a:gd name="T95" fmla="*/ 75 h 244"/>
                    <a:gd name="T96" fmla="*/ 10 w 117"/>
                    <a:gd name="T97" fmla="*/ 80 h 244"/>
                    <a:gd name="T98" fmla="*/ 9 w 117"/>
                    <a:gd name="T99" fmla="*/ 86 h 244"/>
                    <a:gd name="T100" fmla="*/ 8 w 117"/>
                    <a:gd name="T101" fmla="*/ 90 h 244"/>
                    <a:gd name="T102" fmla="*/ 7 w 117"/>
                    <a:gd name="T103" fmla="*/ 95 h 244"/>
                    <a:gd name="T104" fmla="*/ 7 w 117"/>
                    <a:gd name="T105" fmla="*/ 100 h 244"/>
                    <a:gd name="T106" fmla="*/ 8 w 117"/>
                    <a:gd name="T107" fmla="*/ 105 h 244"/>
                    <a:gd name="T108" fmla="*/ 10 w 117"/>
                    <a:gd name="T109" fmla="*/ 116 h 244"/>
                    <a:gd name="T110" fmla="*/ 12 w 117"/>
                    <a:gd name="T111" fmla="*/ 122 h 244"/>
                    <a:gd name="T112" fmla="*/ 14 w 117"/>
                    <a:gd name="T113" fmla="*/ 126 h 244"/>
                    <a:gd name="T114" fmla="*/ 25 w 117"/>
                    <a:gd name="T115" fmla="*/ 138 h 244"/>
                    <a:gd name="T116" fmla="*/ 13 w 117"/>
                    <a:gd name="T117" fmla="*/ 138 h 244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17"/>
                    <a:gd name="T178" fmla="*/ 0 h 244"/>
                    <a:gd name="T179" fmla="*/ 117 w 117"/>
                    <a:gd name="T180" fmla="*/ 244 h 244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17" h="244">
                      <a:moveTo>
                        <a:pt x="13" y="244"/>
                      </a:moveTo>
                      <a:lnTo>
                        <a:pt x="7" y="225"/>
                      </a:lnTo>
                      <a:lnTo>
                        <a:pt x="4" y="215"/>
                      </a:lnTo>
                      <a:lnTo>
                        <a:pt x="2" y="205"/>
                      </a:lnTo>
                      <a:lnTo>
                        <a:pt x="0" y="186"/>
                      </a:lnTo>
                      <a:lnTo>
                        <a:pt x="0" y="176"/>
                      </a:lnTo>
                      <a:lnTo>
                        <a:pt x="0" y="167"/>
                      </a:lnTo>
                      <a:lnTo>
                        <a:pt x="0" y="158"/>
                      </a:lnTo>
                      <a:lnTo>
                        <a:pt x="1" y="148"/>
                      </a:lnTo>
                      <a:lnTo>
                        <a:pt x="2" y="139"/>
                      </a:lnTo>
                      <a:lnTo>
                        <a:pt x="4" y="130"/>
                      </a:lnTo>
                      <a:lnTo>
                        <a:pt x="8" y="113"/>
                      </a:lnTo>
                      <a:lnTo>
                        <a:pt x="11" y="104"/>
                      </a:lnTo>
                      <a:lnTo>
                        <a:pt x="14" y="96"/>
                      </a:lnTo>
                      <a:lnTo>
                        <a:pt x="18" y="88"/>
                      </a:lnTo>
                      <a:lnTo>
                        <a:pt x="22" y="80"/>
                      </a:lnTo>
                      <a:lnTo>
                        <a:pt x="26" y="72"/>
                      </a:lnTo>
                      <a:lnTo>
                        <a:pt x="31" y="64"/>
                      </a:lnTo>
                      <a:lnTo>
                        <a:pt x="41" y="50"/>
                      </a:lnTo>
                      <a:lnTo>
                        <a:pt x="47" y="44"/>
                      </a:lnTo>
                      <a:lnTo>
                        <a:pt x="53" y="38"/>
                      </a:lnTo>
                      <a:lnTo>
                        <a:pt x="60" y="32"/>
                      </a:lnTo>
                      <a:lnTo>
                        <a:pt x="67" y="26"/>
                      </a:lnTo>
                      <a:lnTo>
                        <a:pt x="74" y="21"/>
                      </a:lnTo>
                      <a:lnTo>
                        <a:pt x="81" y="16"/>
                      </a:lnTo>
                      <a:lnTo>
                        <a:pt x="89" y="11"/>
                      </a:lnTo>
                      <a:lnTo>
                        <a:pt x="97" y="7"/>
                      </a:lnTo>
                      <a:lnTo>
                        <a:pt x="105" y="3"/>
                      </a:lnTo>
                      <a:lnTo>
                        <a:pt x="114" y="0"/>
                      </a:lnTo>
                      <a:lnTo>
                        <a:pt x="117" y="8"/>
                      </a:lnTo>
                      <a:lnTo>
                        <a:pt x="108" y="11"/>
                      </a:lnTo>
                      <a:lnTo>
                        <a:pt x="100" y="15"/>
                      </a:lnTo>
                      <a:lnTo>
                        <a:pt x="93" y="18"/>
                      </a:lnTo>
                      <a:lnTo>
                        <a:pt x="85" y="23"/>
                      </a:lnTo>
                      <a:lnTo>
                        <a:pt x="78" y="27"/>
                      </a:lnTo>
                      <a:lnTo>
                        <a:pt x="72" y="32"/>
                      </a:lnTo>
                      <a:lnTo>
                        <a:pt x="65" y="38"/>
                      </a:lnTo>
                      <a:lnTo>
                        <a:pt x="59" y="43"/>
                      </a:lnTo>
                      <a:lnTo>
                        <a:pt x="53" y="49"/>
                      </a:lnTo>
                      <a:lnTo>
                        <a:pt x="48" y="55"/>
                      </a:lnTo>
                      <a:lnTo>
                        <a:pt x="38" y="69"/>
                      </a:lnTo>
                      <a:lnTo>
                        <a:pt x="33" y="76"/>
                      </a:lnTo>
                      <a:lnTo>
                        <a:pt x="29" y="83"/>
                      </a:lnTo>
                      <a:lnTo>
                        <a:pt x="25" y="91"/>
                      </a:lnTo>
                      <a:lnTo>
                        <a:pt x="21" y="99"/>
                      </a:lnTo>
                      <a:lnTo>
                        <a:pt x="19" y="107"/>
                      </a:lnTo>
                      <a:lnTo>
                        <a:pt x="16" y="115"/>
                      </a:lnTo>
                      <a:lnTo>
                        <a:pt x="11" y="132"/>
                      </a:lnTo>
                      <a:lnTo>
                        <a:pt x="10" y="141"/>
                      </a:lnTo>
                      <a:lnTo>
                        <a:pt x="9" y="150"/>
                      </a:lnTo>
                      <a:lnTo>
                        <a:pt x="8" y="158"/>
                      </a:lnTo>
                      <a:lnTo>
                        <a:pt x="7" y="167"/>
                      </a:lnTo>
                      <a:lnTo>
                        <a:pt x="7" y="176"/>
                      </a:lnTo>
                      <a:lnTo>
                        <a:pt x="8" y="185"/>
                      </a:lnTo>
                      <a:lnTo>
                        <a:pt x="10" y="204"/>
                      </a:lnTo>
                      <a:lnTo>
                        <a:pt x="12" y="213"/>
                      </a:lnTo>
                      <a:lnTo>
                        <a:pt x="14" y="222"/>
                      </a:lnTo>
                      <a:lnTo>
                        <a:pt x="20" y="241"/>
                      </a:lnTo>
                      <a:lnTo>
                        <a:pt x="13" y="244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21" name="Freeform 242"/>
                <p:cNvSpPr>
                  <a:spLocks/>
                </p:cNvSpPr>
                <p:nvPr/>
              </p:nvSpPr>
              <p:spPr bwMode="auto">
                <a:xfrm>
                  <a:off x="1545" y="1532"/>
                  <a:ext cx="7" cy="3"/>
                </a:xfrm>
                <a:custGeom>
                  <a:avLst/>
                  <a:gdLst>
                    <a:gd name="T0" fmla="*/ 0 w 7"/>
                    <a:gd name="T1" fmla="*/ 3 h 3"/>
                    <a:gd name="T2" fmla="*/ 7 w 7"/>
                    <a:gd name="T3" fmla="*/ 0 h 3"/>
                    <a:gd name="T4" fmla="*/ 0 w 7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3"/>
                    <a:gd name="T11" fmla="*/ 7 w 7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3">
                      <a:moveTo>
                        <a:pt x="0" y="3"/>
                      </a:moveTo>
                      <a:lnTo>
                        <a:pt x="7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22" name="Freeform 243"/>
                <p:cNvSpPr>
                  <a:spLocks/>
                </p:cNvSpPr>
                <p:nvPr/>
              </p:nvSpPr>
              <p:spPr bwMode="auto">
                <a:xfrm>
                  <a:off x="1648" y="1309"/>
                  <a:ext cx="242" cy="125"/>
                </a:xfrm>
                <a:custGeom>
                  <a:avLst/>
                  <a:gdLst>
                    <a:gd name="T0" fmla="*/ 0 w 236"/>
                    <a:gd name="T1" fmla="*/ 4 h 140"/>
                    <a:gd name="T2" fmla="*/ 9 w 236"/>
                    <a:gd name="T3" fmla="*/ 4 h 140"/>
                    <a:gd name="T4" fmla="*/ 17 w 236"/>
                    <a:gd name="T5" fmla="*/ 4 h 140"/>
                    <a:gd name="T6" fmla="*/ 32 w 236"/>
                    <a:gd name="T7" fmla="*/ 3 h 140"/>
                    <a:gd name="T8" fmla="*/ 40 w 236"/>
                    <a:gd name="T9" fmla="*/ 1 h 140"/>
                    <a:gd name="T10" fmla="*/ 50 w 236"/>
                    <a:gd name="T11" fmla="*/ 1 h 140"/>
                    <a:gd name="T12" fmla="*/ 58 w 236"/>
                    <a:gd name="T13" fmla="*/ 0 h 140"/>
                    <a:gd name="T14" fmla="*/ 72 w 236"/>
                    <a:gd name="T15" fmla="*/ 1 h 140"/>
                    <a:gd name="T16" fmla="*/ 81 w 236"/>
                    <a:gd name="T17" fmla="*/ 1 h 140"/>
                    <a:gd name="T18" fmla="*/ 90 w 236"/>
                    <a:gd name="T19" fmla="*/ 2 h 140"/>
                    <a:gd name="T20" fmla="*/ 99 w 236"/>
                    <a:gd name="T21" fmla="*/ 4 h 140"/>
                    <a:gd name="T22" fmla="*/ 121 w 236"/>
                    <a:gd name="T23" fmla="*/ 4 h 140"/>
                    <a:gd name="T24" fmla="*/ 138 w 236"/>
                    <a:gd name="T25" fmla="*/ 9 h 140"/>
                    <a:gd name="T26" fmla="*/ 148 w 236"/>
                    <a:gd name="T27" fmla="*/ 11 h 140"/>
                    <a:gd name="T28" fmla="*/ 159 w 236"/>
                    <a:gd name="T29" fmla="*/ 13 h 140"/>
                    <a:gd name="T30" fmla="*/ 167 w 236"/>
                    <a:gd name="T31" fmla="*/ 16 h 140"/>
                    <a:gd name="T32" fmla="*/ 175 w 236"/>
                    <a:gd name="T33" fmla="*/ 19 h 140"/>
                    <a:gd name="T34" fmla="*/ 183 w 236"/>
                    <a:gd name="T35" fmla="*/ 21 h 140"/>
                    <a:gd name="T36" fmla="*/ 193 w 236"/>
                    <a:gd name="T37" fmla="*/ 24 h 140"/>
                    <a:gd name="T38" fmla="*/ 202 w 236"/>
                    <a:gd name="T39" fmla="*/ 28 h 140"/>
                    <a:gd name="T40" fmla="*/ 209 w 236"/>
                    <a:gd name="T41" fmla="*/ 32 h 140"/>
                    <a:gd name="T42" fmla="*/ 215 w 236"/>
                    <a:gd name="T43" fmla="*/ 35 h 140"/>
                    <a:gd name="T44" fmla="*/ 223 w 236"/>
                    <a:gd name="T45" fmla="*/ 40 h 140"/>
                    <a:gd name="T46" fmla="*/ 237 w 236"/>
                    <a:gd name="T47" fmla="*/ 48 h 140"/>
                    <a:gd name="T48" fmla="*/ 243 w 236"/>
                    <a:gd name="T49" fmla="*/ 53 h 140"/>
                    <a:gd name="T50" fmla="*/ 249 w 236"/>
                    <a:gd name="T51" fmla="*/ 56 h 140"/>
                    <a:gd name="T52" fmla="*/ 254 w 236"/>
                    <a:gd name="T53" fmla="*/ 63 h 140"/>
                    <a:gd name="T54" fmla="*/ 258 w 236"/>
                    <a:gd name="T55" fmla="*/ 67 h 140"/>
                    <a:gd name="T56" fmla="*/ 264 w 236"/>
                    <a:gd name="T57" fmla="*/ 72 h 140"/>
                    <a:gd name="T58" fmla="*/ 267 w 236"/>
                    <a:gd name="T59" fmla="*/ 78 h 140"/>
                    <a:gd name="T60" fmla="*/ 259 w 236"/>
                    <a:gd name="T61" fmla="*/ 79 h 140"/>
                    <a:gd name="T62" fmla="*/ 255 w 236"/>
                    <a:gd name="T63" fmla="*/ 74 h 140"/>
                    <a:gd name="T64" fmla="*/ 251 w 236"/>
                    <a:gd name="T65" fmla="*/ 70 h 140"/>
                    <a:gd name="T66" fmla="*/ 247 w 236"/>
                    <a:gd name="T67" fmla="*/ 63 h 140"/>
                    <a:gd name="T68" fmla="*/ 241 w 236"/>
                    <a:gd name="T69" fmla="*/ 60 h 140"/>
                    <a:gd name="T70" fmla="*/ 235 w 236"/>
                    <a:gd name="T71" fmla="*/ 56 h 140"/>
                    <a:gd name="T72" fmla="*/ 229 w 236"/>
                    <a:gd name="T73" fmla="*/ 50 h 140"/>
                    <a:gd name="T74" fmla="*/ 215 w 236"/>
                    <a:gd name="T75" fmla="*/ 43 h 140"/>
                    <a:gd name="T76" fmla="*/ 210 w 236"/>
                    <a:gd name="T77" fmla="*/ 38 h 140"/>
                    <a:gd name="T78" fmla="*/ 203 w 236"/>
                    <a:gd name="T79" fmla="*/ 35 h 140"/>
                    <a:gd name="T80" fmla="*/ 195 w 236"/>
                    <a:gd name="T81" fmla="*/ 31 h 140"/>
                    <a:gd name="T82" fmla="*/ 187 w 236"/>
                    <a:gd name="T83" fmla="*/ 29 h 140"/>
                    <a:gd name="T84" fmla="*/ 178 w 236"/>
                    <a:gd name="T85" fmla="*/ 25 h 140"/>
                    <a:gd name="T86" fmla="*/ 170 w 236"/>
                    <a:gd name="T87" fmla="*/ 22 h 140"/>
                    <a:gd name="T88" fmla="*/ 163 w 236"/>
                    <a:gd name="T89" fmla="*/ 19 h 140"/>
                    <a:gd name="T90" fmla="*/ 154 w 236"/>
                    <a:gd name="T91" fmla="*/ 17 h 140"/>
                    <a:gd name="T92" fmla="*/ 144 w 236"/>
                    <a:gd name="T93" fmla="*/ 15 h 140"/>
                    <a:gd name="T94" fmla="*/ 135 w 236"/>
                    <a:gd name="T95" fmla="*/ 12 h 140"/>
                    <a:gd name="T96" fmla="*/ 119 w 236"/>
                    <a:gd name="T97" fmla="*/ 10 h 140"/>
                    <a:gd name="T98" fmla="*/ 97 w 236"/>
                    <a:gd name="T99" fmla="*/ 7 h 140"/>
                    <a:gd name="T100" fmla="*/ 89 w 236"/>
                    <a:gd name="T101" fmla="*/ 5 h 140"/>
                    <a:gd name="T102" fmla="*/ 80 w 236"/>
                    <a:gd name="T103" fmla="*/ 4 h 140"/>
                    <a:gd name="T104" fmla="*/ 72 w 236"/>
                    <a:gd name="T105" fmla="*/ 4 h 140"/>
                    <a:gd name="T106" fmla="*/ 58 w 236"/>
                    <a:gd name="T107" fmla="*/ 4 h 140"/>
                    <a:gd name="T108" fmla="*/ 50 w 236"/>
                    <a:gd name="T109" fmla="*/ 4 h 140"/>
                    <a:gd name="T110" fmla="*/ 41 w 236"/>
                    <a:gd name="T111" fmla="*/ 4 h 140"/>
                    <a:gd name="T112" fmla="*/ 33 w 236"/>
                    <a:gd name="T113" fmla="*/ 6 h 140"/>
                    <a:gd name="T114" fmla="*/ 19 w 236"/>
                    <a:gd name="T115" fmla="*/ 7 h 140"/>
                    <a:gd name="T116" fmla="*/ 11 w 236"/>
                    <a:gd name="T117" fmla="*/ 8 h 140"/>
                    <a:gd name="T118" fmla="*/ 2 w 236"/>
                    <a:gd name="T119" fmla="*/ 10 h 140"/>
                    <a:gd name="T120" fmla="*/ 0 w 236"/>
                    <a:gd name="T121" fmla="*/ 4 h 14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36"/>
                    <a:gd name="T184" fmla="*/ 0 h 140"/>
                    <a:gd name="T185" fmla="*/ 236 w 236"/>
                    <a:gd name="T186" fmla="*/ 140 h 140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36" h="140">
                      <a:moveTo>
                        <a:pt x="0" y="9"/>
                      </a:moveTo>
                      <a:lnTo>
                        <a:pt x="9" y="7"/>
                      </a:lnTo>
                      <a:lnTo>
                        <a:pt x="17" y="4"/>
                      </a:lnTo>
                      <a:lnTo>
                        <a:pt x="27" y="3"/>
                      </a:lnTo>
                      <a:lnTo>
                        <a:pt x="35" y="1"/>
                      </a:lnTo>
                      <a:lnTo>
                        <a:pt x="45" y="1"/>
                      </a:lnTo>
                      <a:lnTo>
                        <a:pt x="53" y="0"/>
                      </a:lnTo>
                      <a:lnTo>
                        <a:pt x="62" y="1"/>
                      </a:lnTo>
                      <a:lnTo>
                        <a:pt x="71" y="1"/>
                      </a:lnTo>
                      <a:lnTo>
                        <a:pt x="80" y="2"/>
                      </a:lnTo>
                      <a:lnTo>
                        <a:pt x="89" y="4"/>
                      </a:lnTo>
                      <a:lnTo>
                        <a:pt x="106" y="9"/>
                      </a:lnTo>
                      <a:lnTo>
                        <a:pt x="123" y="15"/>
                      </a:lnTo>
                      <a:lnTo>
                        <a:pt x="131" y="19"/>
                      </a:lnTo>
                      <a:lnTo>
                        <a:pt x="139" y="23"/>
                      </a:lnTo>
                      <a:lnTo>
                        <a:pt x="147" y="28"/>
                      </a:lnTo>
                      <a:lnTo>
                        <a:pt x="155" y="32"/>
                      </a:lnTo>
                      <a:lnTo>
                        <a:pt x="162" y="38"/>
                      </a:lnTo>
                      <a:lnTo>
                        <a:pt x="170" y="43"/>
                      </a:lnTo>
                      <a:lnTo>
                        <a:pt x="177" y="49"/>
                      </a:lnTo>
                      <a:lnTo>
                        <a:pt x="184" y="56"/>
                      </a:lnTo>
                      <a:lnTo>
                        <a:pt x="190" y="62"/>
                      </a:lnTo>
                      <a:lnTo>
                        <a:pt x="197" y="70"/>
                      </a:lnTo>
                      <a:lnTo>
                        <a:pt x="209" y="85"/>
                      </a:lnTo>
                      <a:lnTo>
                        <a:pt x="214" y="93"/>
                      </a:lnTo>
                      <a:lnTo>
                        <a:pt x="219" y="101"/>
                      </a:lnTo>
                      <a:lnTo>
                        <a:pt x="224" y="110"/>
                      </a:lnTo>
                      <a:lnTo>
                        <a:pt x="228" y="118"/>
                      </a:lnTo>
                      <a:lnTo>
                        <a:pt x="233" y="128"/>
                      </a:lnTo>
                      <a:lnTo>
                        <a:pt x="236" y="137"/>
                      </a:lnTo>
                      <a:lnTo>
                        <a:pt x="229" y="140"/>
                      </a:lnTo>
                      <a:lnTo>
                        <a:pt x="225" y="131"/>
                      </a:lnTo>
                      <a:lnTo>
                        <a:pt x="221" y="122"/>
                      </a:lnTo>
                      <a:lnTo>
                        <a:pt x="217" y="113"/>
                      </a:lnTo>
                      <a:lnTo>
                        <a:pt x="212" y="105"/>
                      </a:lnTo>
                      <a:lnTo>
                        <a:pt x="207" y="97"/>
                      </a:lnTo>
                      <a:lnTo>
                        <a:pt x="202" y="89"/>
                      </a:lnTo>
                      <a:lnTo>
                        <a:pt x="190" y="75"/>
                      </a:lnTo>
                      <a:lnTo>
                        <a:pt x="185" y="68"/>
                      </a:lnTo>
                      <a:lnTo>
                        <a:pt x="178" y="62"/>
                      </a:lnTo>
                      <a:lnTo>
                        <a:pt x="172" y="55"/>
                      </a:lnTo>
                      <a:lnTo>
                        <a:pt x="165" y="50"/>
                      </a:lnTo>
                      <a:lnTo>
                        <a:pt x="158" y="44"/>
                      </a:lnTo>
                      <a:lnTo>
                        <a:pt x="150" y="39"/>
                      </a:lnTo>
                      <a:lnTo>
                        <a:pt x="143" y="34"/>
                      </a:lnTo>
                      <a:lnTo>
                        <a:pt x="135" y="30"/>
                      </a:lnTo>
                      <a:lnTo>
                        <a:pt x="128" y="26"/>
                      </a:lnTo>
                      <a:lnTo>
                        <a:pt x="120" y="22"/>
                      </a:lnTo>
                      <a:lnTo>
                        <a:pt x="104" y="17"/>
                      </a:lnTo>
                      <a:lnTo>
                        <a:pt x="87" y="12"/>
                      </a:lnTo>
                      <a:lnTo>
                        <a:pt x="79" y="10"/>
                      </a:lnTo>
                      <a:lnTo>
                        <a:pt x="70" y="9"/>
                      </a:lnTo>
                      <a:lnTo>
                        <a:pt x="62" y="9"/>
                      </a:lnTo>
                      <a:lnTo>
                        <a:pt x="53" y="8"/>
                      </a:lnTo>
                      <a:lnTo>
                        <a:pt x="45" y="9"/>
                      </a:lnTo>
                      <a:lnTo>
                        <a:pt x="36" y="9"/>
                      </a:lnTo>
                      <a:lnTo>
                        <a:pt x="28" y="11"/>
                      </a:lnTo>
                      <a:lnTo>
                        <a:pt x="19" y="12"/>
                      </a:lnTo>
                      <a:lnTo>
                        <a:pt x="11" y="14"/>
                      </a:lnTo>
                      <a:lnTo>
                        <a:pt x="2" y="17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23" name="Freeform 244"/>
                <p:cNvSpPr>
                  <a:spLocks/>
                </p:cNvSpPr>
                <p:nvPr/>
              </p:nvSpPr>
              <p:spPr bwMode="auto">
                <a:xfrm>
                  <a:off x="1645" y="1317"/>
                  <a:ext cx="6" cy="7"/>
                </a:xfrm>
                <a:custGeom>
                  <a:avLst/>
                  <a:gdLst>
                    <a:gd name="T0" fmla="*/ 3 w 6"/>
                    <a:gd name="T1" fmla="*/ 0 h 8"/>
                    <a:gd name="T2" fmla="*/ 0 w 6"/>
                    <a:gd name="T3" fmla="*/ 1 h 8"/>
                    <a:gd name="T4" fmla="*/ 3 w 6"/>
                    <a:gd name="T5" fmla="*/ 0 h 8"/>
                    <a:gd name="T6" fmla="*/ 5 w 6"/>
                    <a:gd name="T7" fmla="*/ 4 h 8"/>
                    <a:gd name="T8" fmla="*/ 6 w 6"/>
                    <a:gd name="T9" fmla="*/ 4 h 8"/>
                    <a:gd name="T10" fmla="*/ 3 w 6"/>
                    <a:gd name="T11" fmla="*/ 0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8"/>
                    <a:gd name="T20" fmla="*/ 6 w 6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8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5" y="8"/>
                      </a:lnTo>
                      <a:lnTo>
                        <a:pt x="6" y="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24" name="Freeform 245"/>
                <p:cNvSpPr>
                  <a:spLocks/>
                </p:cNvSpPr>
                <p:nvPr/>
              </p:nvSpPr>
              <p:spPr bwMode="auto">
                <a:xfrm>
                  <a:off x="1882" y="1431"/>
                  <a:ext cx="8" cy="3"/>
                </a:xfrm>
                <a:custGeom>
                  <a:avLst/>
                  <a:gdLst>
                    <a:gd name="T0" fmla="*/ 8 w 8"/>
                    <a:gd name="T1" fmla="*/ 0 h 3"/>
                    <a:gd name="T2" fmla="*/ 0 w 8"/>
                    <a:gd name="T3" fmla="*/ 3 h 3"/>
                    <a:gd name="T4" fmla="*/ 1 w 8"/>
                    <a:gd name="T5" fmla="*/ 3 h 3"/>
                    <a:gd name="T6" fmla="*/ 8 w 8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"/>
                    <a:gd name="T13" fmla="*/ 0 h 3"/>
                    <a:gd name="T14" fmla="*/ 8 w 8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" h="3">
                      <a:moveTo>
                        <a:pt x="8" y="0"/>
                      </a:move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25" name="Freeform 246"/>
                <p:cNvSpPr>
                  <a:spLocks/>
                </p:cNvSpPr>
                <p:nvPr/>
              </p:nvSpPr>
              <p:spPr bwMode="auto">
                <a:xfrm>
                  <a:off x="1742" y="1572"/>
                  <a:ext cx="32" cy="32"/>
                </a:xfrm>
                <a:custGeom>
                  <a:avLst/>
                  <a:gdLst>
                    <a:gd name="T0" fmla="*/ 3 w 32"/>
                    <a:gd name="T1" fmla="*/ 19 h 36"/>
                    <a:gd name="T2" fmla="*/ 2 w 32"/>
                    <a:gd name="T3" fmla="*/ 18 h 36"/>
                    <a:gd name="T4" fmla="*/ 0 w 32"/>
                    <a:gd name="T5" fmla="*/ 16 h 36"/>
                    <a:gd name="T6" fmla="*/ 0 w 32"/>
                    <a:gd name="T7" fmla="*/ 14 h 36"/>
                    <a:gd name="T8" fmla="*/ 0 w 32"/>
                    <a:gd name="T9" fmla="*/ 12 h 36"/>
                    <a:gd name="T10" fmla="*/ 0 w 32"/>
                    <a:gd name="T11" fmla="*/ 11 h 36"/>
                    <a:gd name="T12" fmla="*/ 1 w 32"/>
                    <a:gd name="T13" fmla="*/ 9 h 36"/>
                    <a:gd name="T14" fmla="*/ 3 w 32"/>
                    <a:gd name="T15" fmla="*/ 8 h 36"/>
                    <a:gd name="T16" fmla="*/ 5 w 32"/>
                    <a:gd name="T17" fmla="*/ 5 h 36"/>
                    <a:gd name="T18" fmla="*/ 8 w 32"/>
                    <a:gd name="T19" fmla="*/ 4 h 36"/>
                    <a:gd name="T20" fmla="*/ 11 w 32"/>
                    <a:gd name="T21" fmla="*/ 4 h 36"/>
                    <a:gd name="T22" fmla="*/ 14 w 32"/>
                    <a:gd name="T23" fmla="*/ 2 h 36"/>
                    <a:gd name="T24" fmla="*/ 17 w 32"/>
                    <a:gd name="T25" fmla="*/ 1 h 36"/>
                    <a:gd name="T26" fmla="*/ 20 w 32"/>
                    <a:gd name="T27" fmla="*/ 0 h 36"/>
                    <a:gd name="T28" fmla="*/ 23 w 32"/>
                    <a:gd name="T29" fmla="*/ 0 h 36"/>
                    <a:gd name="T30" fmla="*/ 26 w 32"/>
                    <a:gd name="T31" fmla="*/ 1 h 36"/>
                    <a:gd name="T32" fmla="*/ 28 w 32"/>
                    <a:gd name="T33" fmla="*/ 2 h 36"/>
                    <a:gd name="T34" fmla="*/ 30 w 32"/>
                    <a:gd name="T35" fmla="*/ 4 h 36"/>
                    <a:gd name="T36" fmla="*/ 31 w 32"/>
                    <a:gd name="T37" fmla="*/ 4 h 36"/>
                    <a:gd name="T38" fmla="*/ 32 w 32"/>
                    <a:gd name="T39" fmla="*/ 5 h 36"/>
                    <a:gd name="T40" fmla="*/ 32 w 32"/>
                    <a:gd name="T41" fmla="*/ 8 h 36"/>
                    <a:gd name="T42" fmla="*/ 31 w 32"/>
                    <a:gd name="T43" fmla="*/ 10 h 36"/>
                    <a:gd name="T44" fmla="*/ 30 w 32"/>
                    <a:gd name="T45" fmla="*/ 11 h 36"/>
                    <a:gd name="T46" fmla="*/ 28 w 32"/>
                    <a:gd name="T47" fmla="*/ 12 h 36"/>
                    <a:gd name="T48" fmla="*/ 26 w 32"/>
                    <a:gd name="T49" fmla="*/ 15 h 36"/>
                    <a:gd name="T50" fmla="*/ 23 w 32"/>
                    <a:gd name="T51" fmla="*/ 17 h 36"/>
                    <a:gd name="T52" fmla="*/ 21 w 32"/>
                    <a:gd name="T53" fmla="*/ 18 h 36"/>
                    <a:gd name="T54" fmla="*/ 17 w 32"/>
                    <a:gd name="T55" fmla="*/ 19 h 36"/>
                    <a:gd name="T56" fmla="*/ 14 w 32"/>
                    <a:gd name="T57" fmla="*/ 20 h 36"/>
                    <a:gd name="T58" fmla="*/ 11 w 32"/>
                    <a:gd name="T59" fmla="*/ 20 h 36"/>
                    <a:gd name="T60" fmla="*/ 8 w 32"/>
                    <a:gd name="T61" fmla="*/ 20 h 36"/>
                    <a:gd name="T62" fmla="*/ 6 w 32"/>
                    <a:gd name="T63" fmla="*/ 20 h 36"/>
                    <a:gd name="T64" fmla="*/ 3 w 32"/>
                    <a:gd name="T65" fmla="*/ 19 h 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2"/>
                    <a:gd name="T100" fmla="*/ 0 h 36"/>
                    <a:gd name="T101" fmla="*/ 32 w 32"/>
                    <a:gd name="T102" fmla="*/ 36 h 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2" h="36">
                      <a:moveTo>
                        <a:pt x="3" y="34"/>
                      </a:moveTo>
                      <a:lnTo>
                        <a:pt x="2" y="32"/>
                      </a:lnTo>
                      <a:lnTo>
                        <a:pt x="0" y="29"/>
                      </a:lnTo>
                      <a:lnTo>
                        <a:pt x="0" y="26"/>
                      </a:lnTo>
                      <a:lnTo>
                        <a:pt x="0" y="23"/>
                      </a:lnTo>
                      <a:lnTo>
                        <a:pt x="0" y="20"/>
                      </a:lnTo>
                      <a:lnTo>
                        <a:pt x="1" y="16"/>
                      </a:lnTo>
                      <a:lnTo>
                        <a:pt x="3" y="13"/>
                      </a:lnTo>
                      <a:lnTo>
                        <a:pt x="5" y="10"/>
                      </a:lnTo>
                      <a:lnTo>
                        <a:pt x="8" y="7"/>
                      </a:lnTo>
                      <a:lnTo>
                        <a:pt x="11" y="4"/>
                      </a:lnTo>
                      <a:lnTo>
                        <a:pt x="14" y="2"/>
                      </a:lnTo>
                      <a:lnTo>
                        <a:pt x="17" y="1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6" y="1"/>
                      </a:lnTo>
                      <a:lnTo>
                        <a:pt x="28" y="2"/>
                      </a:lnTo>
                      <a:lnTo>
                        <a:pt x="30" y="4"/>
                      </a:lnTo>
                      <a:lnTo>
                        <a:pt x="31" y="7"/>
                      </a:lnTo>
                      <a:lnTo>
                        <a:pt x="32" y="10"/>
                      </a:lnTo>
                      <a:lnTo>
                        <a:pt x="32" y="13"/>
                      </a:lnTo>
                      <a:lnTo>
                        <a:pt x="31" y="17"/>
                      </a:lnTo>
                      <a:lnTo>
                        <a:pt x="30" y="20"/>
                      </a:lnTo>
                      <a:lnTo>
                        <a:pt x="28" y="23"/>
                      </a:lnTo>
                      <a:lnTo>
                        <a:pt x="26" y="27"/>
                      </a:lnTo>
                      <a:lnTo>
                        <a:pt x="23" y="30"/>
                      </a:lnTo>
                      <a:lnTo>
                        <a:pt x="21" y="32"/>
                      </a:lnTo>
                      <a:lnTo>
                        <a:pt x="17" y="34"/>
                      </a:lnTo>
                      <a:lnTo>
                        <a:pt x="14" y="35"/>
                      </a:lnTo>
                      <a:lnTo>
                        <a:pt x="11" y="36"/>
                      </a:lnTo>
                      <a:lnTo>
                        <a:pt x="8" y="36"/>
                      </a:lnTo>
                      <a:lnTo>
                        <a:pt x="6" y="35"/>
                      </a:lnTo>
                      <a:lnTo>
                        <a:pt x="3" y="34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26" name="Freeform 247"/>
                <p:cNvSpPr>
                  <a:spLocks/>
                </p:cNvSpPr>
                <p:nvPr/>
              </p:nvSpPr>
              <p:spPr bwMode="auto">
                <a:xfrm>
                  <a:off x="1737" y="1578"/>
                  <a:ext cx="14" cy="27"/>
                </a:xfrm>
                <a:custGeom>
                  <a:avLst/>
                  <a:gdLst>
                    <a:gd name="T0" fmla="*/ 4 w 13"/>
                    <a:gd name="T1" fmla="*/ 18 h 30"/>
                    <a:gd name="T2" fmla="*/ 2 w 13"/>
                    <a:gd name="T3" fmla="*/ 16 h 30"/>
                    <a:gd name="T4" fmla="*/ 1 w 13"/>
                    <a:gd name="T5" fmla="*/ 14 h 30"/>
                    <a:gd name="T6" fmla="*/ 0 w 13"/>
                    <a:gd name="T7" fmla="*/ 12 h 30"/>
                    <a:gd name="T8" fmla="*/ 0 w 13"/>
                    <a:gd name="T9" fmla="*/ 10 h 30"/>
                    <a:gd name="T10" fmla="*/ 0 w 13"/>
                    <a:gd name="T11" fmla="*/ 7 h 30"/>
                    <a:gd name="T12" fmla="*/ 2 w 13"/>
                    <a:gd name="T13" fmla="*/ 5 h 30"/>
                    <a:gd name="T14" fmla="*/ 4 w 13"/>
                    <a:gd name="T15" fmla="*/ 4 h 30"/>
                    <a:gd name="T16" fmla="*/ 6 w 13"/>
                    <a:gd name="T17" fmla="*/ 0 h 30"/>
                    <a:gd name="T18" fmla="*/ 18 w 13"/>
                    <a:gd name="T19" fmla="*/ 5 h 30"/>
                    <a:gd name="T20" fmla="*/ 15 w 13"/>
                    <a:gd name="T21" fmla="*/ 5 h 30"/>
                    <a:gd name="T22" fmla="*/ 14 w 13"/>
                    <a:gd name="T23" fmla="*/ 6 h 30"/>
                    <a:gd name="T24" fmla="*/ 13 w 13"/>
                    <a:gd name="T25" fmla="*/ 9 h 30"/>
                    <a:gd name="T26" fmla="*/ 12 w 13"/>
                    <a:gd name="T27" fmla="*/ 11 h 30"/>
                    <a:gd name="T28" fmla="*/ 13 w 13"/>
                    <a:gd name="T29" fmla="*/ 12 h 30"/>
                    <a:gd name="T30" fmla="*/ 13 w 13"/>
                    <a:gd name="T31" fmla="*/ 13 h 30"/>
                    <a:gd name="T32" fmla="*/ 14 w 13"/>
                    <a:gd name="T33" fmla="*/ 14 h 30"/>
                    <a:gd name="T34" fmla="*/ 15 w 13"/>
                    <a:gd name="T35" fmla="*/ 14 h 30"/>
                    <a:gd name="T36" fmla="*/ 4 w 13"/>
                    <a:gd name="T37" fmla="*/ 18 h 3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"/>
                    <a:gd name="T58" fmla="*/ 0 h 30"/>
                    <a:gd name="T59" fmla="*/ 13 w 13"/>
                    <a:gd name="T60" fmla="*/ 30 h 3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" h="30">
                      <a:moveTo>
                        <a:pt x="4" y="30"/>
                      </a:moveTo>
                      <a:lnTo>
                        <a:pt x="2" y="27"/>
                      </a:lnTo>
                      <a:lnTo>
                        <a:pt x="1" y="24"/>
                      </a:lnTo>
                      <a:lnTo>
                        <a:pt x="0" y="20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2" y="8"/>
                      </a:lnTo>
                      <a:lnTo>
                        <a:pt x="4" y="4"/>
                      </a:lnTo>
                      <a:lnTo>
                        <a:pt x="6" y="0"/>
                      </a:lnTo>
                      <a:lnTo>
                        <a:pt x="13" y="5"/>
                      </a:lnTo>
                      <a:lnTo>
                        <a:pt x="10" y="8"/>
                      </a:lnTo>
                      <a:lnTo>
                        <a:pt x="9" y="11"/>
                      </a:lnTo>
                      <a:lnTo>
                        <a:pt x="8" y="14"/>
                      </a:lnTo>
                      <a:lnTo>
                        <a:pt x="7" y="17"/>
                      </a:lnTo>
                      <a:lnTo>
                        <a:pt x="8" y="19"/>
                      </a:lnTo>
                      <a:lnTo>
                        <a:pt x="8" y="21"/>
                      </a:lnTo>
                      <a:lnTo>
                        <a:pt x="9" y="23"/>
                      </a:lnTo>
                      <a:lnTo>
                        <a:pt x="10" y="24"/>
                      </a:lnTo>
                      <a:lnTo>
                        <a:pt x="4" y="3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27" name="Freeform 248"/>
                <p:cNvSpPr>
                  <a:spLocks/>
                </p:cNvSpPr>
                <p:nvPr/>
              </p:nvSpPr>
              <p:spPr bwMode="auto">
                <a:xfrm>
                  <a:off x="1744" y="1568"/>
                  <a:ext cx="28" cy="14"/>
                </a:xfrm>
                <a:custGeom>
                  <a:avLst/>
                  <a:gdLst>
                    <a:gd name="T0" fmla="*/ 0 w 28"/>
                    <a:gd name="T1" fmla="*/ 6 h 16"/>
                    <a:gd name="T2" fmla="*/ 3 w 28"/>
                    <a:gd name="T3" fmla="*/ 4 h 16"/>
                    <a:gd name="T4" fmla="*/ 7 w 28"/>
                    <a:gd name="T5" fmla="*/ 4 h 16"/>
                    <a:gd name="T6" fmla="*/ 10 w 28"/>
                    <a:gd name="T7" fmla="*/ 3 h 16"/>
                    <a:gd name="T8" fmla="*/ 14 w 28"/>
                    <a:gd name="T9" fmla="*/ 1 h 16"/>
                    <a:gd name="T10" fmla="*/ 18 w 28"/>
                    <a:gd name="T11" fmla="*/ 0 h 16"/>
                    <a:gd name="T12" fmla="*/ 22 w 28"/>
                    <a:gd name="T13" fmla="*/ 0 h 16"/>
                    <a:gd name="T14" fmla="*/ 25 w 28"/>
                    <a:gd name="T15" fmla="*/ 1 h 16"/>
                    <a:gd name="T16" fmla="*/ 28 w 28"/>
                    <a:gd name="T17" fmla="*/ 3 h 16"/>
                    <a:gd name="T18" fmla="*/ 24 w 28"/>
                    <a:gd name="T19" fmla="*/ 5 h 16"/>
                    <a:gd name="T20" fmla="*/ 22 w 28"/>
                    <a:gd name="T21" fmla="*/ 4 h 16"/>
                    <a:gd name="T22" fmla="*/ 21 w 28"/>
                    <a:gd name="T23" fmla="*/ 4 h 16"/>
                    <a:gd name="T24" fmla="*/ 19 w 28"/>
                    <a:gd name="T25" fmla="*/ 4 h 16"/>
                    <a:gd name="T26" fmla="*/ 16 w 28"/>
                    <a:gd name="T27" fmla="*/ 4 h 16"/>
                    <a:gd name="T28" fmla="*/ 14 w 28"/>
                    <a:gd name="T29" fmla="*/ 5 h 16"/>
                    <a:gd name="T30" fmla="*/ 11 w 28"/>
                    <a:gd name="T31" fmla="*/ 6 h 16"/>
                    <a:gd name="T32" fmla="*/ 9 w 28"/>
                    <a:gd name="T33" fmla="*/ 7 h 16"/>
                    <a:gd name="T34" fmla="*/ 6 w 28"/>
                    <a:gd name="T35" fmla="*/ 8 h 16"/>
                    <a:gd name="T36" fmla="*/ 0 w 28"/>
                    <a:gd name="T37" fmla="*/ 6 h 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8"/>
                    <a:gd name="T58" fmla="*/ 0 h 16"/>
                    <a:gd name="T59" fmla="*/ 28 w 28"/>
                    <a:gd name="T60" fmla="*/ 16 h 1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8" h="16">
                      <a:moveTo>
                        <a:pt x="0" y="11"/>
                      </a:moveTo>
                      <a:lnTo>
                        <a:pt x="3" y="8"/>
                      </a:lnTo>
                      <a:lnTo>
                        <a:pt x="7" y="5"/>
                      </a:lnTo>
                      <a:lnTo>
                        <a:pt x="10" y="3"/>
                      </a:lnTo>
                      <a:lnTo>
                        <a:pt x="14" y="1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5" y="1"/>
                      </a:lnTo>
                      <a:lnTo>
                        <a:pt x="28" y="3"/>
                      </a:lnTo>
                      <a:lnTo>
                        <a:pt x="24" y="10"/>
                      </a:lnTo>
                      <a:lnTo>
                        <a:pt x="22" y="9"/>
                      </a:lnTo>
                      <a:lnTo>
                        <a:pt x="21" y="8"/>
                      </a:lnTo>
                      <a:lnTo>
                        <a:pt x="19" y="8"/>
                      </a:lnTo>
                      <a:lnTo>
                        <a:pt x="16" y="9"/>
                      </a:lnTo>
                      <a:lnTo>
                        <a:pt x="14" y="10"/>
                      </a:lnTo>
                      <a:lnTo>
                        <a:pt x="11" y="11"/>
                      </a:lnTo>
                      <a:lnTo>
                        <a:pt x="9" y="14"/>
                      </a:lnTo>
                      <a:lnTo>
                        <a:pt x="6" y="16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28" name="Freeform 249"/>
                <p:cNvSpPr>
                  <a:spLocks/>
                </p:cNvSpPr>
                <p:nvPr/>
              </p:nvSpPr>
              <p:spPr bwMode="auto">
                <a:xfrm>
                  <a:off x="1744" y="1577"/>
                  <a:ext cx="7" cy="5"/>
                </a:xfrm>
                <a:custGeom>
                  <a:avLst/>
                  <a:gdLst>
                    <a:gd name="T0" fmla="*/ 0 w 7"/>
                    <a:gd name="T1" fmla="*/ 1 h 6"/>
                    <a:gd name="T2" fmla="*/ 1 w 7"/>
                    <a:gd name="T3" fmla="*/ 0 h 6"/>
                    <a:gd name="T4" fmla="*/ 0 w 7"/>
                    <a:gd name="T5" fmla="*/ 1 h 6"/>
                    <a:gd name="T6" fmla="*/ 6 w 7"/>
                    <a:gd name="T7" fmla="*/ 3 h 6"/>
                    <a:gd name="T8" fmla="*/ 7 w 7"/>
                    <a:gd name="T9" fmla="*/ 3 h 6"/>
                    <a:gd name="T10" fmla="*/ 0 w 7"/>
                    <a:gd name="T11" fmla="*/ 1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6"/>
                    <a:gd name="T20" fmla="*/ 7 w 7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6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6" y="6"/>
                      </a:lnTo>
                      <a:lnTo>
                        <a:pt x="7" y="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29" name="Freeform 250"/>
                <p:cNvSpPr>
                  <a:spLocks/>
                </p:cNvSpPr>
                <p:nvPr/>
              </p:nvSpPr>
              <p:spPr bwMode="auto">
                <a:xfrm>
                  <a:off x="1765" y="1572"/>
                  <a:ext cx="14" cy="26"/>
                </a:xfrm>
                <a:custGeom>
                  <a:avLst/>
                  <a:gdLst>
                    <a:gd name="T0" fmla="*/ 13 w 13"/>
                    <a:gd name="T1" fmla="*/ 0 h 29"/>
                    <a:gd name="T2" fmla="*/ 15 w 13"/>
                    <a:gd name="T3" fmla="*/ 2 h 29"/>
                    <a:gd name="T4" fmla="*/ 17 w 13"/>
                    <a:gd name="T5" fmla="*/ 4 h 29"/>
                    <a:gd name="T6" fmla="*/ 18 w 13"/>
                    <a:gd name="T7" fmla="*/ 5 h 29"/>
                    <a:gd name="T8" fmla="*/ 18 w 13"/>
                    <a:gd name="T9" fmla="*/ 8 h 29"/>
                    <a:gd name="T10" fmla="*/ 17 w 13"/>
                    <a:gd name="T11" fmla="*/ 11 h 29"/>
                    <a:gd name="T12" fmla="*/ 16 w 13"/>
                    <a:gd name="T13" fmla="*/ 12 h 29"/>
                    <a:gd name="T14" fmla="*/ 14 w 13"/>
                    <a:gd name="T15" fmla="*/ 14 h 29"/>
                    <a:gd name="T16" fmla="*/ 6 w 13"/>
                    <a:gd name="T17" fmla="*/ 17 h 29"/>
                    <a:gd name="T18" fmla="*/ 0 w 13"/>
                    <a:gd name="T19" fmla="*/ 14 h 29"/>
                    <a:gd name="T20" fmla="*/ 2 w 13"/>
                    <a:gd name="T21" fmla="*/ 12 h 29"/>
                    <a:gd name="T22" fmla="*/ 3 w 13"/>
                    <a:gd name="T23" fmla="*/ 11 h 29"/>
                    <a:gd name="T24" fmla="*/ 4 w 13"/>
                    <a:gd name="T25" fmla="*/ 10 h 29"/>
                    <a:gd name="T26" fmla="*/ 5 w 13"/>
                    <a:gd name="T27" fmla="*/ 8 h 29"/>
                    <a:gd name="T28" fmla="*/ 5 w 13"/>
                    <a:gd name="T29" fmla="*/ 5 h 29"/>
                    <a:gd name="T30" fmla="*/ 5 w 13"/>
                    <a:gd name="T31" fmla="*/ 4 h 29"/>
                    <a:gd name="T32" fmla="*/ 4 w 13"/>
                    <a:gd name="T33" fmla="*/ 4 h 29"/>
                    <a:gd name="T34" fmla="*/ 2 w 13"/>
                    <a:gd name="T35" fmla="*/ 4 h 29"/>
                    <a:gd name="T36" fmla="*/ 13 w 13"/>
                    <a:gd name="T37" fmla="*/ 0 h 2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"/>
                    <a:gd name="T58" fmla="*/ 0 h 29"/>
                    <a:gd name="T59" fmla="*/ 13 w 13"/>
                    <a:gd name="T60" fmla="*/ 29 h 2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" h="29">
                      <a:moveTo>
                        <a:pt x="8" y="0"/>
                      </a:moveTo>
                      <a:lnTo>
                        <a:pt x="10" y="2"/>
                      </a:lnTo>
                      <a:lnTo>
                        <a:pt x="12" y="6"/>
                      </a:lnTo>
                      <a:lnTo>
                        <a:pt x="13" y="10"/>
                      </a:lnTo>
                      <a:lnTo>
                        <a:pt x="13" y="13"/>
                      </a:lnTo>
                      <a:lnTo>
                        <a:pt x="12" y="18"/>
                      </a:lnTo>
                      <a:lnTo>
                        <a:pt x="11" y="21"/>
                      </a:lnTo>
                      <a:lnTo>
                        <a:pt x="9" y="25"/>
                      </a:lnTo>
                      <a:lnTo>
                        <a:pt x="6" y="29"/>
                      </a:lnTo>
                      <a:lnTo>
                        <a:pt x="0" y="25"/>
                      </a:lnTo>
                      <a:lnTo>
                        <a:pt x="2" y="21"/>
                      </a:lnTo>
                      <a:lnTo>
                        <a:pt x="3" y="19"/>
                      </a:lnTo>
                      <a:lnTo>
                        <a:pt x="4" y="16"/>
                      </a:lnTo>
                      <a:lnTo>
                        <a:pt x="5" y="13"/>
                      </a:lnTo>
                      <a:lnTo>
                        <a:pt x="5" y="10"/>
                      </a:lnTo>
                      <a:lnTo>
                        <a:pt x="5" y="8"/>
                      </a:lnTo>
                      <a:lnTo>
                        <a:pt x="4" y="7"/>
                      </a:lnTo>
                      <a:lnTo>
                        <a:pt x="2" y="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30" name="Freeform 251"/>
                <p:cNvSpPr>
                  <a:spLocks/>
                </p:cNvSpPr>
                <p:nvPr/>
              </p:nvSpPr>
              <p:spPr bwMode="auto">
                <a:xfrm>
                  <a:off x="1767" y="1571"/>
                  <a:ext cx="6" cy="6"/>
                </a:xfrm>
                <a:custGeom>
                  <a:avLst/>
                  <a:gdLst>
                    <a:gd name="T0" fmla="*/ 5 w 6"/>
                    <a:gd name="T1" fmla="*/ 0 h 7"/>
                    <a:gd name="T2" fmla="*/ 6 w 6"/>
                    <a:gd name="T3" fmla="*/ 1 h 7"/>
                    <a:gd name="T4" fmla="*/ 0 w 6"/>
                    <a:gd name="T5" fmla="*/ 3 h 7"/>
                    <a:gd name="T6" fmla="*/ 1 w 6"/>
                    <a:gd name="T7" fmla="*/ 3 h 7"/>
                    <a:gd name="T8" fmla="*/ 5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5" y="0"/>
                      </a:moveTo>
                      <a:lnTo>
                        <a:pt x="6" y="1"/>
                      </a:ln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31" name="Freeform 252"/>
                <p:cNvSpPr>
                  <a:spLocks/>
                </p:cNvSpPr>
                <p:nvPr/>
              </p:nvSpPr>
              <p:spPr bwMode="auto">
                <a:xfrm>
                  <a:off x="1743" y="1593"/>
                  <a:ext cx="28" cy="14"/>
                </a:xfrm>
                <a:custGeom>
                  <a:avLst/>
                  <a:gdLst>
                    <a:gd name="T0" fmla="*/ 28 w 28"/>
                    <a:gd name="T1" fmla="*/ 4 h 16"/>
                    <a:gd name="T2" fmla="*/ 25 w 28"/>
                    <a:gd name="T3" fmla="*/ 4 h 16"/>
                    <a:gd name="T4" fmla="*/ 22 w 28"/>
                    <a:gd name="T5" fmla="*/ 6 h 16"/>
                    <a:gd name="T6" fmla="*/ 18 w 28"/>
                    <a:gd name="T7" fmla="*/ 7 h 16"/>
                    <a:gd name="T8" fmla="*/ 15 w 28"/>
                    <a:gd name="T9" fmla="*/ 8 h 16"/>
                    <a:gd name="T10" fmla="*/ 11 w 28"/>
                    <a:gd name="T11" fmla="*/ 8 h 16"/>
                    <a:gd name="T12" fmla="*/ 7 w 28"/>
                    <a:gd name="T13" fmla="*/ 8 h 16"/>
                    <a:gd name="T14" fmla="*/ 3 w 28"/>
                    <a:gd name="T15" fmla="*/ 8 h 16"/>
                    <a:gd name="T16" fmla="*/ 0 w 28"/>
                    <a:gd name="T17" fmla="*/ 7 h 16"/>
                    <a:gd name="T18" fmla="*/ 4 w 28"/>
                    <a:gd name="T19" fmla="*/ 4 h 16"/>
                    <a:gd name="T20" fmla="*/ 6 w 28"/>
                    <a:gd name="T21" fmla="*/ 4 h 16"/>
                    <a:gd name="T22" fmla="*/ 8 w 28"/>
                    <a:gd name="T23" fmla="*/ 4 h 16"/>
                    <a:gd name="T24" fmla="*/ 10 w 28"/>
                    <a:gd name="T25" fmla="*/ 4 h 16"/>
                    <a:gd name="T26" fmla="*/ 12 w 28"/>
                    <a:gd name="T27" fmla="*/ 4 h 16"/>
                    <a:gd name="T28" fmla="*/ 14 w 28"/>
                    <a:gd name="T29" fmla="*/ 4 h 16"/>
                    <a:gd name="T30" fmla="*/ 17 w 28"/>
                    <a:gd name="T31" fmla="*/ 4 h 16"/>
                    <a:gd name="T32" fmla="*/ 20 w 28"/>
                    <a:gd name="T33" fmla="*/ 3 h 16"/>
                    <a:gd name="T34" fmla="*/ 22 w 28"/>
                    <a:gd name="T35" fmla="*/ 0 h 16"/>
                    <a:gd name="T36" fmla="*/ 28 w 28"/>
                    <a:gd name="T37" fmla="*/ 4 h 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8"/>
                    <a:gd name="T58" fmla="*/ 0 h 16"/>
                    <a:gd name="T59" fmla="*/ 28 w 28"/>
                    <a:gd name="T60" fmla="*/ 16 h 1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8" h="16">
                      <a:moveTo>
                        <a:pt x="28" y="6"/>
                      </a:moveTo>
                      <a:lnTo>
                        <a:pt x="25" y="9"/>
                      </a:lnTo>
                      <a:lnTo>
                        <a:pt x="22" y="12"/>
                      </a:lnTo>
                      <a:lnTo>
                        <a:pt x="18" y="14"/>
                      </a:lnTo>
                      <a:lnTo>
                        <a:pt x="15" y="15"/>
                      </a:lnTo>
                      <a:lnTo>
                        <a:pt x="11" y="16"/>
                      </a:lnTo>
                      <a:lnTo>
                        <a:pt x="7" y="16"/>
                      </a:lnTo>
                      <a:lnTo>
                        <a:pt x="3" y="15"/>
                      </a:lnTo>
                      <a:lnTo>
                        <a:pt x="0" y="13"/>
                      </a:lnTo>
                      <a:lnTo>
                        <a:pt x="4" y="7"/>
                      </a:lnTo>
                      <a:lnTo>
                        <a:pt x="6" y="8"/>
                      </a:lnTo>
                      <a:lnTo>
                        <a:pt x="8" y="8"/>
                      </a:lnTo>
                      <a:lnTo>
                        <a:pt x="10" y="8"/>
                      </a:lnTo>
                      <a:lnTo>
                        <a:pt x="12" y="8"/>
                      </a:lnTo>
                      <a:lnTo>
                        <a:pt x="14" y="7"/>
                      </a:lnTo>
                      <a:lnTo>
                        <a:pt x="17" y="5"/>
                      </a:lnTo>
                      <a:lnTo>
                        <a:pt x="20" y="3"/>
                      </a:lnTo>
                      <a:lnTo>
                        <a:pt x="22" y="0"/>
                      </a:lnTo>
                      <a:lnTo>
                        <a:pt x="28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32" name="Freeform 253"/>
                <p:cNvSpPr>
                  <a:spLocks/>
                </p:cNvSpPr>
                <p:nvPr/>
              </p:nvSpPr>
              <p:spPr bwMode="auto">
                <a:xfrm>
                  <a:off x="1765" y="1593"/>
                  <a:ext cx="6" cy="6"/>
                </a:xfrm>
                <a:custGeom>
                  <a:avLst/>
                  <a:gdLst>
                    <a:gd name="T0" fmla="*/ 6 w 6"/>
                    <a:gd name="T1" fmla="*/ 5 h 6"/>
                    <a:gd name="T2" fmla="*/ 6 w 6"/>
                    <a:gd name="T3" fmla="*/ 6 h 6"/>
                    <a:gd name="T4" fmla="*/ 0 w 6"/>
                    <a:gd name="T5" fmla="*/ 0 h 6"/>
                    <a:gd name="T6" fmla="*/ 0 w 6"/>
                    <a:gd name="T7" fmla="*/ 1 h 6"/>
                    <a:gd name="T8" fmla="*/ 6 w 6"/>
                    <a:gd name="T9" fmla="*/ 5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6"/>
                    <a:gd name="T17" fmla="*/ 6 w 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6">
                      <a:moveTo>
                        <a:pt x="6" y="5"/>
                      </a:move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6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33" name="Freeform 254"/>
                <p:cNvSpPr>
                  <a:spLocks/>
                </p:cNvSpPr>
                <p:nvPr/>
              </p:nvSpPr>
              <p:spPr bwMode="auto">
                <a:xfrm>
                  <a:off x="1742" y="1599"/>
                  <a:ext cx="6" cy="6"/>
                </a:xfrm>
                <a:custGeom>
                  <a:avLst/>
                  <a:gdLst>
                    <a:gd name="T0" fmla="*/ 1 w 6"/>
                    <a:gd name="T1" fmla="*/ 6 h 6"/>
                    <a:gd name="T2" fmla="*/ 0 w 6"/>
                    <a:gd name="T3" fmla="*/ 6 h 6"/>
                    <a:gd name="T4" fmla="*/ 6 w 6"/>
                    <a:gd name="T5" fmla="*/ 0 h 6"/>
                    <a:gd name="T6" fmla="*/ 5 w 6"/>
                    <a:gd name="T7" fmla="*/ 0 h 6"/>
                    <a:gd name="T8" fmla="*/ 1 w 6"/>
                    <a:gd name="T9" fmla="*/ 6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6"/>
                    <a:gd name="T17" fmla="*/ 6 w 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6">
                      <a:moveTo>
                        <a:pt x="1" y="6"/>
                      </a:move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34" name="Freeform 255"/>
                <p:cNvSpPr>
                  <a:spLocks/>
                </p:cNvSpPr>
                <p:nvPr/>
              </p:nvSpPr>
              <p:spPr bwMode="auto">
                <a:xfrm>
                  <a:off x="1749" y="1405"/>
                  <a:ext cx="30" cy="24"/>
                </a:xfrm>
                <a:custGeom>
                  <a:avLst/>
                  <a:gdLst>
                    <a:gd name="T0" fmla="*/ 8 w 29"/>
                    <a:gd name="T1" fmla="*/ 12 h 27"/>
                    <a:gd name="T2" fmla="*/ 5 w 29"/>
                    <a:gd name="T3" fmla="*/ 11 h 27"/>
                    <a:gd name="T4" fmla="*/ 3 w 29"/>
                    <a:gd name="T5" fmla="*/ 10 h 27"/>
                    <a:gd name="T6" fmla="*/ 2 w 29"/>
                    <a:gd name="T7" fmla="*/ 8 h 27"/>
                    <a:gd name="T8" fmla="*/ 1 w 29"/>
                    <a:gd name="T9" fmla="*/ 7 h 27"/>
                    <a:gd name="T10" fmla="*/ 0 w 29"/>
                    <a:gd name="T11" fmla="*/ 4 h 27"/>
                    <a:gd name="T12" fmla="*/ 0 w 29"/>
                    <a:gd name="T13" fmla="*/ 4 h 27"/>
                    <a:gd name="T14" fmla="*/ 2 w 29"/>
                    <a:gd name="T15" fmla="*/ 3 h 27"/>
                    <a:gd name="T16" fmla="*/ 3 w 29"/>
                    <a:gd name="T17" fmla="*/ 1 h 27"/>
                    <a:gd name="T18" fmla="*/ 5 w 29"/>
                    <a:gd name="T19" fmla="*/ 0 h 27"/>
                    <a:gd name="T20" fmla="*/ 7 w 29"/>
                    <a:gd name="T21" fmla="*/ 0 h 27"/>
                    <a:gd name="T22" fmla="*/ 10 w 29"/>
                    <a:gd name="T23" fmla="*/ 0 h 27"/>
                    <a:gd name="T24" fmla="*/ 13 w 29"/>
                    <a:gd name="T25" fmla="*/ 1 h 27"/>
                    <a:gd name="T26" fmla="*/ 20 w 29"/>
                    <a:gd name="T27" fmla="*/ 2 h 27"/>
                    <a:gd name="T28" fmla="*/ 23 w 29"/>
                    <a:gd name="T29" fmla="*/ 3 h 27"/>
                    <a:gd name="T30" fmla="*/ 26 w 29"/>
                    <a:gd name="T31" fmla="*/ 4 h 27"/>
                    <a:gd name="T32" fmla="*/ 28 w 29"/>
                    <a:gd name="T33" fmla="*/ 4 h 27"/>
                    <a:gd name="T34" fmla="*/ 30 w 29"/>
                    <a:gd name="T35" fmla="*/ 5 h 27"/>
                    <a:gd name="T36" fmla="*/ 32 w 29"/>
                    <a:gd name="T37" fmla="*/ 8 h 27"/>
                    <a:gd name="T38" fmla="*/ 33 w 29"/>
                    <a:gd name="T39" fmla="*/ 9 h 27"/>
                    <a:gd name="T40" fmla="*/ 34 w 29"/>
                    <a:gd name="T41" fmla="*/ 11 h 27"/>
                    <a:gd name="T42" fmla="*/ 33 w 29"/>
                    <a:gd name="T43" fmla="*/ 12 h 27"/>
                    <a:gd name="T44" fmla="*/ 32 w 29"/>
                    <a:gd name="T45" fmla="*/ 13 h 27"/>
                    <a:gd name="T46" fmla="*/ 31 w 29"/>
                    <a:gd name="T47" fmla="*/ 14 h 27"/>
                    <a:gd name="T48" fmla="*/ 29 w 29"/>
                    <a:gd name="T49" fmla="*/ 14 h 27"/>
                    <a:gd name="T50" fmla="*/ 26 w 29"/>
                    <a:gd name="T51" fmla="*/ 15 h 27"/>
                    <a:gd name="T52" fmla="*/ 24 w 29"/>
                    <a:gd name="T53" fmla="*/ 15 h 27"/>
                    <a:gd name="T54" fmla="*/ 21 w 29"/>
                    <a:gd name="T55" fmla="*/ 14 h 27"/>
                    <a:gd name="T56" fmla="*/ 13 w 29"/>
                    <a:gd name="T57" fmla="*/ 14 h 27"/>
                    <a:gd name="T58" fmla="*/ 11 w 29"/>
                    <a:gd name="T59" fmla="*/ 13 h 27"/>
                    <a:gd name="T60" fmla="*/ 8 w 29"/>
                    <a:gd name="T61" fmla="*/ 12 h 27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9"/>
                    <a:gd name="T94" fmla="*/ 0 h 27"/>
                    <a:gd name="T95" fmla="*/ 29 w 29"/>
                    <a:gd name="T96" fmla="*/ 27 h 27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9" h="27">
                      <a:moveTo>
                        <a:pt x="8" y="22"/>
                      </a:moveTo>
                      <a:lnTo>
                        <a:pt x="5" y="19"/>
                      </a:lnTo>
                      <a:lnTo>
                        <a:pt x="3" y="17"/>
                      </a:lnTo>
                      <a:lnTo>
                        <a:pt x="2" y="14"/>
                      </a:lnTo>
                      <a:lnTo>
                        <a:pt x="1" y="12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3" y="1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3" y="1"/>
                      </a:lnTo>
                      <a:lnTo>
                        <a:pt x="15" y="2"/>
                      </a:lnTo>
                      <a:lnTo>
                        <a:pt x="18" y="3"/>
                      </a:lnTo>
                      <a:lnTo>
                        <a:pt x="21" y="5"/>
                      </a:lnTo>
                      <a:lnTo>
                        <a:pt x="23" y="8"/>
                      </a:lnTo>
                      <a:lnTo>
                        <a:pt x="25" y="10"/>
                      </a:lnTo>
                      <a:lnTo>
                        <a:pt x="27" y="13"/>
                      </a:lnTo>
                      <a:lnTo>
                        <a:pt x="28" y="15"/>
                      </a:lnTo>
                      <a:lnTo>
                        <a:pt x="29" y="20"/>
                      </a:lnTo>
                      <a:lnTo>
                        <a:pt x="28" y="22"/>
                      </a:lnTo>
                      <a:lnTo>
                        <a:pt x="27" y="24"/>
                      </a:lnTo>
                      <a:lnTo>
                        <a:pt x="26" y="26"/>
                      </a:lnTo>
                      <a:lnTo>
                        <a:pt x="24" y="26"/>
                      </a:lnTo>
                      <a:lnTo>
                        <a:pt x="21" y="27"/>
                      </a:lnTo>
                      <a:lnTo>
                        <a:pt x="19" y="27"/>
                      </a:lnTo>
                      <a:lnTo>
                        <a:pt x="16" y="26"/>
                      </a:lnTo>
                      <a:lnTo>
                        <a:pt x="13" y="25"/>
                      </a:lnTo>
                      <a:lnTo>
                        <a:pt x="11" y="24"/>
                      </a:lnTo>
                      <a:lnTo>
                        <a:pt x="8" y="22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35" name="Freeform 256"/>
                <p:cNvSpPr>
                  <a:spLocks/>
                </p:cNvSpPr>
                <p:nvPr/>
              </p:nvSpPr>
              <p:spPr bwMode="auto">
                <a:xfrm>
                  <a:off x="1745" y="1406"/>
                  <a:ext cx="15" cy="21"/>
                </a:xfrm>
                <a:custGeom>
                  <a:avLst/>
                  <a:gdLst>
                    <a:gd name="T0" fmla="*/ 9 w 15"/>
                    <a:gd name="T1" fmla="*/ 12 h 24"/>
                    <a:gd name="T2" fmla="*/ 6 w 15"/>
                    <a:gd name="T3" fmla="*/ 11 h 24"/>
                    <a:gd name="T4" fmla="*/ 4 w 15"/>
                    <a:gd name="T5" fmla="*/ 10 h 24"/>
                    <a:gd name="T6" fmla="*/ 2 w 15"/>
                    <a:gd name="T7" fmla="*/ 8 h 24"/>
                    <a:gd name="T8" fmla="*/ 1 w 15"/>
                    <a:gd name="T9" fmla="*/ 7 h 24"/>
                    <a:gd name="T10" fmla="*/ 0 w 15"/>
                    <a:gd name="T11" fmla="*/ 4 h 24"/>
                    <a:gd name="T12" fmla="*/ 1 w 15"/>
                    <a:gd name="T13" fmla="*/ 2 h 24"/>
                    <a:gd name="T14" fmla="*/ 2 w 15"/>
                    <a:gd name="T15" fmla="*/ 0 h 24"/>
                    <a:gd name="T16" fmla="*/ 9 w 15"/>
                    <a:gd name="T17" fmla="*/ 4 h 24"/>
                    <a:gd name="T18" fmla="*/ 8 w 15"/>
                    <a:gd name="T19" fmla="*/ 4 h 24"/>
                    <a:gd name="T20" fmla="*/ 8 w 15"/>
                    <a:gd name="T21" fmla="*/ 4 h 24"/>
                    <a:gd name="T22" fmla="*/ 8 w 15"/>
                    <a:gd name="T23" fmla="*/ 5 h 24"/>
                    <a:gd name="T24" fmla="*/ 9 w 15"/>
                    <a:gd name="T25" fmla="*/ 7 h 24"/>
                    <a:gd name="T26" fmla="*/ 11 w 15"/>
                    <a:gd name="T27" fmla="*/ 8 h 24"/>
                    <a:gd name="T28" fmla="*/ 12 w 15"/>
                    <a:gd name="T29" fmla="*/ 9 h 24"/>
                    <a:gd name="T30" fmla="*/ 15 w 15"/>
                    <a:gd name="T31" fmla="*/ 10 h 24"/>
                    <a:gd name="T32" fmla="*/ 9 w 15"/>
                    <a:gd name="T33" fmla="*/ 12 h 2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24"/>
                    <a:gd name="T53" fmla="*/ 15 w 15"/>
                    <a:gd name="T54" fmla="*/ 24 h 2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24">
                      <a:moveTo>
                        <a:pt x="9" y="24"/>
                      </a:moveTo>
                      <a:lnTo>
                        <a:pt x="6" y="21"/>
                      </a:lnTo>
                      <a:lnTo>
                        <a:pt x="4" y="18"/>
                      </a:lnTo>
                      <a:lnTo>
                        <a:pt x="2" y="15"/>
                      </a:lnTo>
                      <a:lnTo>
                        <a:pt x="1" y="12"/>
                      </a:lnTo>
                      <a:lnTo>
                        <a:pt x="0" y="6"/>
                      </a:lnTo>
                      <a:lnTo>
                        <a:pt x="1" y="2"/>
                      </a:lnTo>
                      <a:lnTo>
                        <a:pt x="2" y="0"/>
                      </a:lnTo>
                      <a:lnTo>
                        <a:pt x="9" y="4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10"/>
                      </a:lnTo>
                      <a:lnTo>
                        <a:pt x="9" y="12"/>
                      </a:lnTo>
                      <a:lnTo>
                        <a:pt x="11" y="14"/>
                      </a:lnTo>
                      <a:lnTo>
                        <a:pt x="12" y="16"/>
                      </a:lnTo>
                      <a:lnTo>
                        <a:pt x="15" y="18"/>
                      </a:lnTo>
                      <a:lnTo>
                        <a:pt x="9" y="24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36" name="Freeform 257"/>
                <p:cNvSpPr>
                  <a:spLocks/>
                </p:cNvSpPr>
                <p:nvPr/>
              </p:nvSpPr>
              <p:spPr bwMode="auto">
                <a:xfrm>
                  <a:off x="1748" y="1401"/>
                  <a:ext cx="24" cy="12"/>
                </a:xfrm>
                <a:custGeom>
                  <a:avLst/>
                  <a:gdLst>
                    <a:gd name="T0" fmla="*/ 0 w 24"/>
                    <a:gd name="T1" fmla="*/ 4 h 13"/>
                    <a:gd name="T2" fmla="*/ 2 w 24"/>
                    <a:gd name="T3" fmla="*/ 2 h 13"/>
                    <a:gd name="T4" fmla="*/ 5 w 24"/>
                    <a:gd name="T5" fmla="*/ 1 h 13"/>
                    <a:gd name="T6" fmla="*/ 8 w 24"/>
                    <a:gd name="T7" fmla="*/ 0 h 13"/>
                    <a:gd name="T8" fmla="*/ 11 w 24"/>
                    <a:gd name="T9" fmla="*/ 0 h 13"/>
                    <a:gd name="T10" fmla="*/ 15 w 24"/>
                    <a:gd name="T11" fmla="*/ 1 h 13"/>
                    <a:gd name="T12" fmla="*/ 18 w 24"/>
                    <a:gd name="T13" fmla="*/ 2 h 13"/>
                    <a:gd name="T14" fmla="*/ 21 w 24"/>
                    <a:gd name="T15" fmla="*/ 4 h 13"/>
                    <a:gd name="T16" fmla="*/ 24 w 24"/>
                    <a:gd name="T17" fmla="*/ 6 h 13"/>
                    <a:gd name="T18" fmla="*/ 19 w 24"/>
                    <a:gd name="T19" fmla="*/ 8 h 13"/>
                    <a:gd name="T20" fmla="*/ 17 w 24"/>
                    <a:gd name="T21" fmla="*/ 6 h 13"/>
                    <a:gd name="T22" fmla="*/ 15 w 24"/>
                    <a:gd name="T23" fmla="*/ 6 h 13"/>
                    <a:gd name="T24" fmla="*/ 13 w 24"/>
                    <a:gd name="T25" fmla="*/ 6 h 13"/>
                    <a:gd name="T26" fmla="*/ 10 w 24"/>
                    <a:gd name="T27" fmla="*/ 6 h 13"/>
                    <a:gd name="T28" fmla="*/ 9 w 24"/>
                    <a:gd name="T29" fmla="*/ 6 h 13"/>
                    <a:gd name="T30" fmla="*/ 7 w 24"/>
                    <a:gd name="T31" fmla="*/ 6 h 13"/>
                    <a:gd name="T32" fmla="*/ 6 w 24"/>
                    <a:gd name="T33" fmla="*/ 6 h 13"/>
                    <a:gd name="T34" fmla="*/ 5 w 24"/>
                    <a:gd name="T35" fmla="*/ 6 h 13"/>
                    <a:gd name="T36" fmla="*/ 0 w 24"/>
                    <a:gd name="T37" fmla="*/ 4 h 1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4"/>
                    <a:gd name="T58" fmla="*/ 0 h 13"/>
                    <a:gd name="T59" fmla="*/ 24 w 24"/>
                    <a:gd name="T60" fmla="*/ 13 h 1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4" h="13">
                      <a:moveTo>
                        <a:pt x="0" y="4"/>
                      </a:moveTo>
                      <a:lnTo>
                        <a:pt x="2" y="2"/>
                      </a:lnTo>
                      <a:lnTo>
                        <a:pt x="5" y="1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5" y="1"/>
                      </a:lnTo>
                      <a:lnTo>
                        <a:pt x="18" y="2"/>
                      </a:lnTo>
                      <a:lnTo>
                        <a:pt x="21" y="4"/>
                      </a:lnTo>
                      <a:lnTo>
                        <a:pt x="24" y="6"/>
                      </a:lnTo>
                      <a:lnTo>
                        <a:pt x="19" y="13"/>
                      </a:lnTo>
                      <a:lnTo>
                        <a:pt x="17" y="11"/>
                      </a:lnTo>
                      <a:lnTo>
                        <a:pt x="15" y="10"/>
                      </a:lnTo>
                      <a:lnTo>
                        <a:pt x="13" y="9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7" y="8"/>
                      </a:lnTo>
                      <a:lnTo>
                        <a:pt x="6" y="9"/>
                      </a:lnTo>
                      <a:lnTo>
                        <a:pt x="5" y="1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37" name="Freeform 258"/>
                <p:cNvSpPr>
                  <a:spLocks/>
                </p:cNvSpPr>
                <p:nvPr/>
              </p:nvSpPr>
              <p:spPr bwMode="auto">
                <a:xfrm>
                  <a:off x="1747" y="1405"/>
                  <a:ext cx="7" cy="5"/>
                </a:xfrm>
                <a:custGeom>
                  <a:avLst/>
                  <a:gdLst>
                    <a:gd name="T0" fmla="*/ 0 w 7"/>
                    <a:gd name="T1" fmla="*/ 1 h 6"/>
                    <a:gd name="T2" fmla="*/ 0 w 7"/>
                    <a:gd name="T3" fmla="*/ 0 h 6"/>
                    <a:gd name="T4" fmla="*/ 1 w 7"/>
                    <a:gd name="T5" fmla="*/ 0 h 6"/>
                    <a:gd name="T6" fmla="*/ 6 w 7"/>
                    <a:gd name="T7" fmla="*/ 3 h 6"/>
                    <a:gd name="T8" fmla="*/ 7 w 7"/>
                    <a:gd name="T9" fmla="*/ 3 h 6"/>
                    <a:gd name="T10" fmla="*/ 0 w 7"/>
                    <a:gd name="T11" fmla="*/ 1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6"/>
                    <a:gd name="T20" fmla="*/ 7 w 7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6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6" y="6"/>
                      </a:lnTo>
                      <a:lnTo>
                        <a:pt x="7" y="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38" name="Freeform 259"/>
                <p:cNvSpPr>
                  <a:spLocks/>
                </p:cNvSpPr>
                <p:nvPr/>
              </p:nvSpPr>
              <p:spPr bwMode="auto">
                <a:xfrm>
                  <a:off x="1767" y="1407"/>
                  <a:ext cx="16" cy="21"/>
                </a:xfrm>
                <a:custGeom>
                  <a:avLst/>
                  <a:gdLst>
                    <a:gd name="T0" fmla="*/ 6 w 15"/>
                    <a:gd name="T1" fmla="*/ 0 h 23"/>
                    <a:gd name="T2" fmla="*/ 13 w 15"/>
                    <a:gd name="T3" fmla="*/ 2 h 23"/>
                    <a:gd name="T4" fmla="*/ 15 w 15"/>
                    <a:gd name="T5" fmla="*/ 5 h 23"/>
                    <a:gd name="T6" fmla="*/ 17 w 15"/>
                    <a:gd name="T7" fmla="*/ 5 h 23"/>
                    <a:gd name="T8" fmla="*/ 19 w 15"/>
                    <a:gd name="T9" fmla="*/ 6 h 23"/>
                    <a:gd name="T10" fmla="*/ 20 w 15"/>
                    <a:gd name="T11" fmla="*/ 12 h 23"/>
                    <a:gd name="T12" fmla="*/ 19 w 15"/>
                    <a:gd name="T13" fmla="*/ 14 h 23"/>
                    <a:gd name="T14" fmla="*/ 18 w 15"/>
                    <a:gd name="T15" fmla="*/ 15 h 23"/>
                    <a:gd name="T16" fmla="*/ 6 w 15"/>
                    <a:gd name="T17" fmla="*/ 13 h 23"/>
                    <a:gd name="T18" fmla="*/ 6 w 15"/>
                    <a:gd name="T19" fmla="*/ 12 h 23"/>
                    <a:gd name="T20" fmla="*/ 7 w 15"/>
                    <a:gd name="T21" fmla="*/ 12 h 23"/>
                    <a:gd name="T22" fmla="*/ 6 w 15"/>
                    <a:gd name="T23" fmla="*/ 8 h 23"/>
                    <a:gd name="T24" fmla="*/ 5 w 15"/>
                    <a:gd name="T25" fmla="*/ 7 h 23"/>
                    <a:gd name="T26" fmla="*/ 4 w 15"/>
                    <a:gd name="T27" fmla="*/ 5 h 23"/>
                    <a:gd name="T28" fmla="*/ 2 w 15"/>
                    <a:gd name="T29" fmla="*/ 5 h 23"/>
                    <a:gd name="T30" fmla="*/ 0 w 15"/>
                    <a:gd name="T31" fmla="*/ 5 h 23"/>
                    <a:gd name="T32" fmla="*/ 6 w 15"/>
                    <a:gd name="T33" fmla="*/ 0 h 2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"/>
                    <a:gd name="T52" fmla="*/ 0 h 23"/>
                    <a:gd name="T53" fmla="*/ 15 w 15"/>
                    <a:gd name="T54" fmla="*/ 23 h 2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" h="23">
                      <a:moveTo>
                        <a:pt x="6" y="0"/>
                      </a:moveTo>
                      <a:lnTo>
                        <a:pt x="8" y="2"/>
                      </a:lnTo>
                      <a:lnTo>
                        <a:pt x="10" y="5"/>
                      </a:lnTo>
                      <a:lnTo>
                        <a:pt x="12" y="8"/>
                      </a:lnTo>
                      <a:lnTo>
                        <a:pt x="14" y="11"/>
                      </a:lnTo>
                      <a:lnTo>
                        <a:pt x="15" y="17"/>
                      </a:lnTo>
                      <a:lnTo>
                        <a:pt x="14" y="21"/>
                      </a:lnTo>
                      <a:lnTo>
                        <a:pt x="13" y="23"/>
                      </a:lnTo>
                      <a:lnTo>
                        <a:pt x="6" y="19"/>
                      </a:lnTo>
                      <a:lnTo>
                        <a:pt x="6" y="18"/>
                      </a:lnTo>
                      <a:lnTo>
                        <a:pt x="7" y="17"/>
                      </a:lnTo>
                      <a:lnTo>
                        <a:pt x="6" y="13"/>
                      </a:lnTo>
                      <a:lnTo>
                        <a:pt x="5" y="12"/>
                      </a:lnTo>
                      <a:lnTo>
                        <a:pt x="4" y="10"/>
                      </a:lnTo>
                      <a:lnTo>
                        <a:pt x="2" y="7"/>
                      </a:lnTo>
                      <a:lnTo>
                        <a:pt x="0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39" name="Freeform 260"/>
                <p:cNvSpPr>
                  <a:spLocks/>
                </p:cNvSpPr>
                <p:nvPr/>
              </p:nvSpPr>
              <p:spPr bwMode="auto">
                <a:xfrm>
                  <a:off x="1767" y="1406"/>
                  <a:ext cx="6" cy="7"/>
                </a:xfrm>
                <a:custGeom>
                  <a:avLst/>
                  <a:gdLst>
                    <a:gd name="T0" fmla="*/ 5 w 6"/>
                    <a:gd name="T1" fmla="*/ 0 h 7"/>
                    <a:gd name="T2" fmla="*/ 6 w 6"/>
                    <a:gd name="T3" fmla="*/ 1 h 7"/>
                    <a:gd name="T4" fmla="*/ 0 w 6"/>
                    <a:gd name="T5" fmla="*/ 6 h 7"/>
                    <a:gd name="T6" fmla="*/ 0 w 6"/>
                    <a:gd name="T7" fmla="*/ 7 h 7"/>
                    <a:gd name="T8" fmla="*/ 5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5" y="0"/>
                      </a:moveTo>
                      <a:lnTo>
                        <a:pt x="6" y="1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40" name="Freeform 261"/>
                <p:cNvSpPr>
                  <a:spLocks/>
                </p:cNvSpPr>
                <p:nvPr/>
              </p:nvSpPr>
              <p:spPr bwMode="auto">
                <a:xfrm>
                  <a:off x="1754" y="1422"/>
                  <a:ext cx="26" cy="10"/>
                </a:xfrm>
                <a:custGeom>
                  <a:avLst/>
                  <a:gdLst>
                    <a:gd name="T0" fmla="*/ 30 w 25"/>
                    <a:gd name="T1" fmla="*/ 3 h 12"/>
                    <a:gd name="T2" fmla="*/ 28 w 25"/>
                    <a:gd name="T3" fmla="*/ 4 h 12"/>
                    <a:gd name="T4" fmla="*/ 25 w 25"/>
                    <a:gd name="T5" fmla="*/ 5 h 12"/>
                    <a:gd name="T6" fmla="*/ 22 w 25"/>
                    <a:gd name="T7" fmla="*/ 5 h 12"/>
                    <a:gd name="T8" fmla="*/ 18 w 25"/>
                    <a:gd name="T9" fmla="*/ 5 h 12"/>
                    <a:gd name="T10" fmla="*/ 10 w 25"/>
                    <a:gd name="T11" fmla="*/ 5 h 12"/>
                    <a:gd name="T12" fmla="*/ 7 w 25"/>
                    <a:gd name="T13" fmla="*/ 4 h 12"/>
                    <a:gd name="T14" fmla="*/ 3 w 25"/>
                    <a:gd name="T15" fmla="*/ 3 h 12"/>
                    <a:gd name="T16" fmla="*/ 0 w 25"/>
                    <a:gd name="T17" fmla="*/ 3 h 12"/>
                    <a:gd name="T18" fmla="*/ 5 w 25"/>
                    <a:gd name="T19" fmla="*/ 0 h 12"/>
                    <a:gd name="T20" fmla="*/ 8 w 25"/>
                    <a:gd name="T21" fmla="*/ 1 h 12"/>
                    <a:gd name="T22" fmla="*/ 10 w 25"/>
                    <a:gd name="T23" fmla="*/ 3 h 12"/>
                    <a:gd name="T24" fmla="*/ 12 w 25"/>
                    <a:gd name="T25" fmla="*/ 3 h 12"/>
                    <a:gd name="T26" fmla="*/ 19 w 25"/>
                    <a:gd name="T27" fmla="*/ 3 h 12"/>
                    <a:gd name="T28" fmla="*/ 21 w 25"/>
                    <a:gd name="T29" fmla="*/ 3 h 12"/>
                    <a:gd name="T30" fmla="*/ 22 w 25"/>
                    <a:gd name="T31" fmla="*/ 3 h 12"/>
                    <a:gd name="T32" fmla="*/ 23 w 25"/>
                    <a:gd name="T33" fmla="*/ 3 h 12"/>
                    <a:gd name="T34" fmla="*/ 24 w 25"/>
                    <a:gd name="T35" fmla="*/ 2 h 12"/>
                    <a:gd name="T36" fmla="*/ 30 w 25"/>
                    <a:gd name="T37" fmla="*/ 3 h 1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5"/>
                    <a:gd name="T58" fmla="*/ 0 h 12"/>
                    <a:gd name="T59" fmla="*/ 25 w 25"/>
                    <a:gd name="T60" fmla="*/ 12 h 1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5" h="12">
                      <a:moveTo>
                        <a:pt x="25" y="8"/>
                      </a:moveTo>
                      <a:lnTo>
                        <a:pt x="23" y="10"/>
                      </a:lnTo>
                      <a:lnTo>
                        <a:pt x="20" y="11"/>
                      </a:lnTo>
                      <a:lnTo>
                        <a:pt x="17" y="12"/>
                      </a:lnTo>
                      <a:lnTo>
                        <a:pt x="13" y="12"/>
                      </a:lnTo>
                      <a:lnTo>
                        <a:pt x="10" y="11"/>
                      </a:lnTo>
                      <a:lnTo>
                        <a:pt x="7" y="10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5" y="0"/>
                      </a:lnTo>
                      <a:lnTo>
                        <a:pt x="8" y="1"/>
                      </a:lnTo>
                      <a:lnTo>
                        <a:pt x="10" y="3"/>
                      </a:lnTo>
                      <a:lnTo>
                        <a:pt x="12" y="3"/>
                      </a:lnTo>
                      <a:lnTo>
                        <a:pt x="14" y="4"/>
                      </a:lnTo>
                      <a:lnTo>
                        <a:pt x="16" y="4"/>
                      </a:lnTo>
                      <a:lnTo>
                        <a:pt x="17" y="4"/>
                      </a:lnTo>
                      <a:lnTo>
                        <a:pt x="18" y="3"/>
                      </a:lnTo>
                      <a:lnTo>
                        <a:pt x="19" y="2"/>
                      </a:lnTo>
                      <a:lnTo>
                        <a:pt x="25" y="8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41" name="Freeform 262"/>
                <p:cNvSpPr>
                  <a:spLocks/>
                </p:cNvSpPr>
                <p:nvPr/>
              </p:nvSpPr>
              <p:spPr bwMode="auto">
                <a:xfrm>
                  <a:off x="1773" y="1423"/>
                  <a:ext cx="8" cy="6"/>
                </a:xfrm>
                <a:custGeom>
                  <a:avLst/>
                  <a:gdLst>
                    <a:gd name="T0" fmla="*/ 13 w 7"/>
                    <a:gd name="T1" fmla="*/ 5 h 6"/>
                    <a:gd name="T2" fmla="*/ 11 w 7"/>
                    <a:gd name="T3" fmla="*/ 6 h 6"/>
                    <a:gd name="T4" fmla="*/ 0 w 7"/>
                    <a:gd name="T5" fmla="*/ 0 h 6"/>
                    <a:gd name="T6" fmla="*/ 0 w 7"/>
                    <a:gd name="T7" fmla="*/ 1 h 6"/>
                    <a:gd name="T8" fmla="*/ 13 w 7"/>
                    <a:gd name="T9" fmla="*/ 5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"/>
                    <a:gd name="T17" fmla="*/ 7 w 7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">
                      <a:moveTo>
                        <a:pt x="7" y="5"/>
                      </a:move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42" name="Freeform 263"/>
                <p:cNvSpPr>
                  <a:spLocks/>
                </p:cNvSpPr>
                <p:nvPr/>
              </p:nvSpPr>
              <p:spPr bwMode="auto">
                <a:xfrm>
                  <a:off x="1754" y="1422"/>
                  <a:ext cx="6" cy="5"/>
                </a:xfrm>
                <a:custGeom>
                  <a:avLst/>
                  <a:gdLst>
                    <a:gd name="T0" fmla="*/ 0 w 6"/>
                    <a:gd name="T1" fmla="*/ 3 h 6"/>
                    <a:gd name="T2" fmla="*/ 6 w 6"/>
                    <a:gd name="T3" fmla="*/ 0 h 6"/>
                    <a:gd name="T4" fmla="*/ 5 w 6"/>
                    <a:gd name="T5" fmla="*/ 0 h 6"/>
                    <a:gd name="T6" fmla="*/ 0 w 6"/>
                    <a:gd name="T7" fmla="*/ 3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0" y="6"/>
                      </a:move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43" name="Freeform 264"/>
                <p:cNvSpPr>
                  <a:spLocks/>
                </p:cNvSpPr>
                <p:nvPr/>
              </p:nvSpPr>
              <p:spPr bwMode="auto">
                <a:xfrm>
                  <a:off x="1648" y="1523"/>
                  <a:ext cx="27" cy="26"/>
                </a:xfrm>
                <a:custGeom>
                  <a:avLst/>
                  <a:gdLst>
                    <a:gd name="T0" fmla="*/ 3 w 26"/>
                    <a:gd name="T1" fmla="*/ 16 h 29"/>
                    <a:gd name="T2" fmla="*/ 1 w 26"/>
                    <a:gd name="T3" fmla="*/ 15 h 29"/>
                    <a:gd name="T4" fmla="*/ 0 w 26"/>
                    <a:gd name="T5" fmla="*/ 14 h 29"/>
                    <a:gd name="T6" fmla="*/ 0 w 26"/>
                    <a:gd name="T7" fmla="*/ 12 h 29"/>
                    <a:gd name="T8" fmla="*/ 0 w 26"/>
                    <a:gd name="T9" fmla="*/ 11 h 29"/>
                    <a:gd name="T10" fmla="*/ 1 w 26"/>
                    <a:gd name="T11" fmla="*/ 8 h 29"/>
                    <a:gd name="T12" fmla="*/ 2 w 26"/>
                    <a:gd name="T13" fmla="*/ 7 h 29"/>
                    <a:gd name="T14" fmla="*/ 3 w 26"/>
                    <a:gd name="T15" fmla="*/ 5 h 29"/>
                    <a:gd name="T16" fmla="*/ 5 w 26"/>
                    <a:gd name="T17" fmla="*/ 4 h 29"/>
                    <a:gd name="T18" fmla="*/ 7 w 26"/>
                    <a:gd name="T19" fmla="*/ 4 h 29"/>
                    <a:gd name="T20" fmla="*/ 9 w 26"/>
                    <a:gd name="T21" fmla="*/ 3 h 29"/>
                    <a:gd name="T22" fmla="*/ 12 w 26"/>
                    <a:gd name="T23" fmla="*/ 1 h 29"/>
                    <a:gd name="T24" fmla="*/ 19 w 26"/>
                    <a:gd name="T25" fmla="*/ 0 h 29"/>
                    <a:gd name="T26" fmla="*/ 22 w 26"/>
                    <a:gd name="T27" fmla="*/ 0 h 29"/>
                    <a:gd name="T28" fmla="*/ 24 w 26"/>
                    <a:gd name="T29" fmla="*/ 0 h 29"/>
                    <a:gd name="T30" fmla="*/ 26 w 26"/>
                    <a:gd name="T31" fmla="*/ 0 h 29"/>
                    <a:gd name="T32" fmla="*/ 28 w 26"/>
                    <a:gd name="T33" fmla="*/ 1 h 29"/>
                    <a:gd name="T34" fmla="*/ 30 w 26"/>
                    <a:gd name="T35" fmla="*/ 3 h 29"/>
                    <a:gd name="T36" fmla="*/ 31 w 26"/>
                    <a:gd name="T37" fmla="*/ 4 h 29"/>
                    <a:gd name="T38" fmla="*/ 31 w 26"/>
                    <a:gd name="T39" fmla="*/ 4 h 29"/>
                    <a:gd name="T40" fmla="*/ 31 w 26"/>
                    <a:gd name="T41" fmla="*/ 5 h 29"/>
                    <a:gd name="T42" fmla="*/ 30 w 26"/>
                    <a:gd name="T43" fmla="*/ 10 h 29"/>
                    <a:gd name="T44" fmla="*/ 29 w 26"/>
                    <a:gd name="T45" fmla="*/ 10 h 29"/>
                    <a:gd name="T46" fmla="*/ 28 w 26"/>
                    <a:gd name="T47" fmla="*/ 11 h 29"/>
                    <a:gd name="T48" fmla="*/ 26 w 26"/>
                    <a:gd name="T49" fmla="*/ 12 h 29"/>
                    <a:gd name="T50" fmla="*/ 24 w 26"/>
                    <a:gd name="T51" fmla="*/ 14 h 29"/>
                    <a:gd name="T52" fmla="*/ 22 w 26"/>
                    <a:gd name="T53" fmla="*/ 15 h 29"/>
                    <a:gd name="T54" fmla="*/ 19 w 26"/>
                    <a:gd name="T55" fmla="*/ 16 h 29"/>
                    <a:gd name="T56" fmla="*/ 12 w 26"/>
                    <a:gd name="T57" fmla="*/ 17 h 29"/>
                    <a:gd name="T58" fmla="*/ 9 w 26"/>
                    <a:gd name="T59" fmla="*/ 17 h 29"/>
                    <a:gd name="T60" fmla="*/ 7 w 26"/>
                    <a:gd name="T61" fmla="*/ 17 h 29"/>
                    <a:gd name="T62" fmla="*/ 5 w 26"/>
                    <a:gd name="T63" fmla="*/ 17 h 29"/>
                    <a:gd name="T64" fmla="*/ 3 w 26"/>
                    <a:gd name="T65" fmla="*/ 16 h 2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6"/>
                    <a:gd name="T100" fmla="*/ 0 h 29"/>
                    <a:gd name="T101" fmla="*/ 26 w 26"/>
                    <a:gd name="T102" fmla="*/ 29 h 2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6" h="29">
                      <a:moveTo>
                        <a:pt x="3" y="27"/>
                      </a:moveTo>
                      <a:lnTo>
                        <a:pt x="1" y="26"/>
                      </a:lnTo>
                      <a:lnTo>
                        <a:pt x="0" y="24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1" y="13"/>
                      </a:lnTo>
                      <a:lnTo>
                        <a:pt x="2" y="12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7" y="5"/>
                      </a:lnTo>
                      <a:lnTo>
                        <a:pt x="9" y="3"/>
                      </a:lnTo>
                      <a:lnTo>
                        <a:pt x="12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3" y="1"/>
                      </a:lnTo>
                      <a:lnTo>
                        <a:pt x="25" y="3"/>
                      </a:lnTo>
                      <a:lnTo>
                        <a:pt x="26" y="5"/>
                      </a:lnTo>
                      <a:lnTo>
                        <a:pt x="26" y="8"/>
                      </a:lnTo>
                      <a:lnTo>
                        <a:pt x="26" y="10"/>
                      </a:lnTo>
                      <a:lnTo>
                        <a:pt x="25" y="16"/>
                      </a:lnTo>
                      <a:lnTo>
                        <a:pt x="24" y="17"/>
                      </a:lnTo>
                      <a:lnTo>
                        <a:pt x="23" y="19"/>
                      </a:lnTo>
                      <a:lnTo>
                        <a:pt x="21" y="21"/>
                      </a:lnTo>
                      <a:lnTo>
                        <a:pt x="19" y="24"/>
                      </a:lnTo>
                      <a:lnTo>
                        <a:pt x="17" y="26"/>
                      </a:lnTo>
                      <a:lnTo>
                        <a:pt x="14" y="28"/>
                      </a:lnTo>
                      <a:lnTo>
                        <a:pt x="12" y="29"/>
                      </a:lnTo>
                      <a:lnTo>
                        <a:pt x="9" y="29"/>
                      </a:lnTo>
                      <a:lnTo>
                        <a:pt x="7" y="29"/>
                      </a:lnTo>
                      <a:lnTo>
                        <a:pt x="5" y="29"/>
                      </a:lnTo>
                      <a:lnTo>
                        <a:pt x="3" y="2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44" name="Freeform 265"/>
                <p:cNvSpPr>
                  <a:spLocks/>
                </p:cNvSpPr>
                <p:nvPr/>
              </p:nvSpPr>
              <p:spPr bwMode="auto">
                <a:xfrm>
                  <a:off x="1644" y="1527"/>
                  <a:ext cx="12" cy="22"/>
                </a:xfrm>
                <a:custGeom>
                  <a:avLst/>
                  <a:gdLst>
                    <a:gd name="T0" fmla="*/ 4 w 12"/>
                    <a:gd name="T1" fmla="*/ 13 h 25"/>
                    <a:gd name="T2" fmla="*/ 2 w 12"/>
                    <a:gd name="T3" fmla="*/ 12 h 25"/>
                    <a:gd name="T4" fmla="*/ 1 w 12"/>
                    <a:gd name="T5" fmla="*/ 11 h 25"/>
                    <a:gd name="T6" fmla="*/ 0 w 12"/>
                    <a:gd name="T7" fmla="*/ 9 h 25"/>
                    <a:gd name="T8" fmla="*/ 0 w 12"/>
                    <a:gd name="T9" fmla="*/ 7 h 25"/>
                    <a:gd name="T10" fmla="*/ 1 w 12"/>
                    <a:gd name="T11" fmla="*/ 4 h 25"/>
                    <a:gd name="T12" fmla="*/ 2 w 12"/>
                    <a:gd name="T13" fmla="*/ 4 h 25"/>
                    <a:gd name="T14" fmla="*/ 3 w 12"/>
                    <a:gd name="T15" fmla="*/ 3 h 25"/>
                    <a:gd name="T16" fmla="*/ 5 w 12"/>
                    <a:gd name="T17" fmla="*/ 0 h 25"/>
                    <a:gd name="T18" fmla="*/ 12 w 12"/>
                    <a:gd name="T19" fmla="*/ 4 h 25"/>
                    <a:gd name="T20" fmla="*/ 10 w 12"/>
                    <a:gd name="T21" fmla="*/ 4 h 25"/>
                    <a:gd name="T22" fmla="*/ 9 w 12"/>
                    <a:gd name="T23" fmla="*/ 4 h 25"/>
                    <a:gd name="T24" fmla="*/ 9 w 12"/>
                    <a:gd name="T25" fmla="*/ 4 h 25"/>
                    <a:gd name="T26" fmla="*/ 8 w 12"/>
                    <a:gd name="T27" fmla="*/ 8 h 25"/>
                    <a:gd name="T28" fmla="*/ 8 w 12"/>
                    <a:gd name="T29" fmla="*/ 9 h 25"/>
                    <a:gd name="T30" fmla="*/ 8 w 12"/>
                    <a:gd name="T31" fmla="*/ 9 h 25"/>
                    <a:gd name="T32" fmla="*/ 9 w 12"/>
                    <a:gd name="T33" fmla="*/ 10 h 25"/>
                    <a:gd name="T34" fmla="*/ 10 w 12"/>
                    <a:gd name="T35" fmla="*/ 11 h 25"/>
                    <a:gd name="T36" fmla="*/ 4 w 12"/>
                    <a:gd name="T37" fmla="*/ 13 h 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25"/>
                    <a:gd name="T59" fmla="*/ 12 w 12"/>
                    <a:gd name="T60" fmla="*/ 25 h 2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25">
                      <a:moveTo>
                        <a:pt x="4" y="25"/>
                      </a:moveTo>
                      <a:lnTo>
                        <a:pt x="2" y="23"/>
                      </a:lnTo>
                      <a:lnTo>
                        <a:pt x="1" y="20"/>
                      </a:lnTo>
                      <a:lnTo>
                        <a:pt x="0" y="17"/>
                      </a:lnTo>
                      <a:lnTo>
                        <a:pt x="0" y="13"/>
                      </a:lnTo>
                      <a:lnTo>
                        <a:pt x="1" y="7"/>
                      </a:lnTo>
                      <a:lnTo>
                        <a:pt x="2" y="5"/>
                      </a:ln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12" y="5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8" y="14"/>
                      </a:lnTo>
                      <a:lnTo>
                        <a:pt x="8" y="16"/>
                      </a:lnTo>
                      <a:lnTo>
                        <a:pt x="8" y="17"/>
                      </a:lnTo>
                      <a:lnTo>
                        <a:pt x="9" y="18"/>
                      </a:lnTo>
                      <a:lnTo>
                        <a:pt x="10" y="20"/>
                      </a:lnTo>
                      <a:lnTo>
                        <a:pt x="4" y="2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45" name="Freeform 266"/>
                <p:cNvSpPr>
                  <a:spLocks/>
                </p:cNvSpPr>
                <p:nvPr/>
              </p:nvSpPr>
              <p:spPr bwMode="auto">
                <a:xfrm>
                  <a:off x="1650" y="1519"/>
                  <a:ext cx="24" cy="13"/>
                </a:xfrm>
                <a:custGeom>
                  <a:avLst/>
                  <a:gdLst>
                    <a:gd name="T0" fmla="*/ 0 w 23"/>
                    <a:gd name="T1" fmla="*/ 7 h 14"/>
                    <a:gd name="T2" fmla="*/ 2 w 23"/>
                    <a:gd name="T3" fmla="*/ 6 h 14"/>
                    <a:gd name="T4" fmla="*/ 5 w 23"/>
                    <a:gd name="T5" fmla="*/ 4 h 14"/>
                    <a:gd name="T6" fmla="*/ 8 w 23"/>
                    <a:gd name="T7" fmla="*/ 2 h 14"/>
                    <a:gd name="T8" fmla="*/ 11 w 23"/>
                    <a:gd name="T9" fmla="*/ 0 h 14"/>
                    <a:gd name="T10" fmla="*/ 19 w 23"/>
                    <a:gd name="T11" fmla="*/ 0 h 14"/>
                    <a:gd name="T12" fmla="*/ 23 w 23"/>
                    <a:gd name="T13" fmla="*/ 0 h 14"/>
                    <a:gd name="T14" fmla="*/ 26 w 23"/>
                    <a:gd name="T15" fmla="*/ 1 h 14"/>
                    <a:gd name="T16" fmla="*/ 28 w 23"/>
                    <a:gd name="T17" fmla="*/ 2 h 14"/>
                    <a:gd name="T18" fmla="*/ 24 w 23"/>
                    <a:gd name="T19" fmla="*/ 7 h 14"/>
                    <a:gd name="T20" fmla="*/ 23 w 23"/>
                    <a:gd name="T21" fmla="*/ 7 h 14"/>
                    <a:gd name="T22" fmla="*/ 22 w 23"/>
                    <a:gd name="T23" fmla="*/ 7 h 14"/>
                    <a:gd name="T24" fmla="*/ 20 w 23"/>
                    <a:gd name="T25" fmla="*/ 7 h 14"/>
                    <a:gd name="T26" fmla="*/ 18 w 23"/>
                    <a:gd name="T27" fmla="*/ 7 h 14"/>
                    <a:gd name="T28" fmla="*/ 11 w 23"/>
                    <a:gd name="T29" fmla="*/ 7 h 14"/>
                    <a:gd name="T30" fmla="*/ 9 w 23"/>
                    <a:gd name="T31" fmla="*/ 7 h 14"/>
                    <a:gd name="T32" fmla="*/ 8 w 23"/>
                    <a:gd name="T33" fmla="*/ 7 h 14"/>
                    <a:gd name="T34" fmla="*/ 5 w 23"/>
                    <a:gd name="T35" fmla="*/ 9 h 14"/>
                    <a:gd name="T36" fmla="*/ 0 w 23"/>
                    <a:gd name="T37" fmla="*/ 7 h 1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3"/>
                    <a:gd name="T58" fmla="*/ 0 h 14"/>
                    <a:gd name="T59" fmla="*/ 23 w 23"/>
                    <a:gd name="T60" fmla="*/ 14 h 1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3" h="14">
                      <a:moveTo>
                        <a:pt x="0" y="9"/>
                      </a:moveTo>
                      <a:lnTo>
                        <a:pt x="2" y="6"/>
                      </a:lnTo>
                      <a:lnTo>
                        <a:pt x="5" y="4"/>
                      </a:lnTo>
                      <a:lnTo>
                        <a:pt x="8" y="2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1"/>
                      </a:lnTo>
                      <a:lnTo>
                        <a:pt x="23" y="2"/>
                      </a:lnTo>
                      <a:lnTo>
                        <a:pt x="19" y="9"/>
                      </a:lnTo>
                      <a:lnTo>
                        <a:pt x="18" y="8"/>
                      </a:lnTo>
                      <a:lnTo>
                        <a:pt x="17" y="8"/>
                      </a:lnTo>
                      <a:lnTo>
                        <a:pt x="15" y="8"/>
                      </a:lnTo>
                      <a:lnTo>
                        <a:pt x="13" y="8"/>
                      </a:lnTo>
                      <a:lnTo>
                        <a:pt x="11" y="9"/>
                      </a:lnTo>
                      <a:lnTo>
                        <a:pt x="9" y="10"/>
                      </a:lnTo>
                      <a:lnTo>
                        <a:pt x="8" y="12"/>
                      </a:lnTo>
                      <a:lnTo>
                        <a:pt x="5" y="14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46" name="Freeform 267"/>
                <p:cNvSpPr>
                  <a:spLocks/>
                </p:cNvSpPr>
                <p:nvPr/>
              </p:nvSpPr>
              <p:spPr bwMode="auto">
                <a:xfrm>
                  <a:off x="1649" y="1526"/>
                  <a:ext cx="7" cy="6"/>
                </a:xfrm>
                <a:custGeom>
                  <a:avLst/>
                  <a:gdLst>
                    <a:gd name="T0" fmla="*/ 0 w 7"/>
                    <a:gd name="T1" fmla="*/ 1 h 6"/>
                    <a:gd name="T2" fmla="*/ 1 w 7"/>
                    <a:gd name="T3" fmla="*/ 0 h 6"/>
                    <a:gd name="T4" fmla="*/ 1 w 7"/>
                    <a:gd name="T5" fmla="*/ 1 h 6"/>
                    <a:gd name="T6" fmla="*/ 6 w 7"/>
                    <a:gd name="T7" fmla="*/ 6 h 6"/>
                    <a:gd name="T8" fmla="*/ 7 w 7"/>
                    <a:gd name="T9" fmla="*/ 6 h 6"/>
                    <a:gd name="T10" fmla="*/ 0 w 7"/>
                    <a:gd name="T11" fmla="*/ 1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6"/>
                    <a:gd name="T20" fmla="*/ 7 w 7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6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1" y="1"/>
                      </a:lnTo>
                      <a:lnTo>
                        <a:pt x="6" y="6"/>
                      </a:lnTo>
                      <a:lnTo>
                        <a:pt x="7" y="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47" name="Freeform 268"/>
                <p:cNvSpPr>
                  <a:spLocks/>
                </p:cNvSpPr>
                <p:nvPr/>
              </p:nvSpPr>
              <p:spPr bwMode="auto">
                <a:xfrm>
                  <a:off x="1667" y="1522"/>
                  <a:ext cx="12" cy="22"/>
                </a:xfrm>
                <a:custGeom>
                  <a:avLst/>
                  <a:gdLst>
                    <a:gd name="T0" fmla="*/ 8 w 12"/>
                    <a:gd name="T1" fmla="*/ 0 h 25"/>
                    <a:gd name="T2" fmla="*/ 10 w 12"/>
                    <a:gd name="T3" fmla="*/ 2 h 25"/>
                    <a:gd name="T4" fmla="*/ 11 w 12"/>
                    <a:gd name="T5" fmla="*/ 4 h 25"/>
                    <a:gd name="T6" fmla="*/ 12 w 12"/>
                    <a:gd name="T7" fmla="*/ 4 h 25"/>
                    <a:gd name="T8" fmla="*/ 12 w 12"/>
                    <a:gd name="T9" fmla="*/ 7 h 25"/>
                    <a:gd name="T10" fmla="*/ 11 w 12"/>
                    <a:gd name="T11" fmla="*/ 10 h 25"/>
                    <a:gd name="T12" fmla="*/ 10 w 12"/>
                    <a:gd name="T13" fmla="*/ 11 h 25"/>
                    <a:gd name="T14" fmla="*/ 9 w 12"/>
                    <a:gd name="T15" fmla="*/ 11 h 25"/>
                    <a:gd name="T16" fmla="*/ 7 w 12"/>
                    <a:gd name="T17" fmla="*/ 13 h 25"/>
                    <a:gd name="T18" fmla="*/ 0 w 12"/>
                    <a:gd name="T19" fmla="*/ 11 h 25"/>
                    <a:gd name="T20" fmla="*/ 2 w 12"/>
                    <a:gd name="T21" fmla="*/ 10 h 25"/>
                    <a:gd name="T22" fmla="*/ 3 w 12"/>
                    <a:gd name="T23" fmla="*/ 9 h 25"/>
                    <a:gd name="T24" fmla="*/ 3 w 12"/>
                    <a:gd name="T25" fmla="*/ 9 h 25"/>
                    <a:gd name="T26" fmla="*/ 4 w 12"/>
                    <a:gd name="T27" fmla="*/ 6 h 25"/>
                    <a:gd name="T28" fmla="*/ 4 w 12"/>
                    <a:gd name="T29" fmla="*/ 4 h 25"/>
                    <a:gd name="T30" fmla="*/ 4 w 12"/>
                    <a:gd name="T31" fmla="*/ 4 h 25"/>
                    <a:gd name="T32" fmla="*/ 3 w 12"/>
                    <a:gd name="T33" fmla="*/ 4 h 25"/>
                    <a:gd name="T34" fmla="*/ 2 w 12"/>
                    <a:gd name="T35" fmla="*/ 4 h 25"/>
                    <a:gd name="T36" fmla="*/ 8 w 12"/>
                    <a:gd name="T37" fmla="*/ 0 h 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25"/>
                    <a:gd name="T59" fmla="*/ 12 w 12"/>
                    <a:gd name="T60" fmla="*/ 25 h 2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25">
                      <a:moveTo>
                        <a:pt x="8" y="0"/>
                      </a:moveTo>
                      <a:lnTo>
                        <a:pt x="10" y="2"/>
                      </a:lnTo>
                      <a:lnTo>
                        <a:pt x="11" y="5"/>
                      </a:lnTo>
                      <a:lnTo>
                        <a:pt x="12" y="8"/>
                      </a:lnTo>
                      <a:lnTo>
                        <a:pt x="12" y="12"/>
                      </a:lnTo>
                      <a:lnTo>
                        <a:pt x="11" y="18"/>
                      </a:lnTo>
                      <a:lnTo>
                        <a:pt x="10" y="20"/>
                      </a:lnTo>
                      <a:lnTo>
                        <a:pt x="9" y="22"/>
                      </a:lnTo>
                      <a:lnTo>
                        <a:pt x="7" y="25"/>
                      </a:lnTo>
                      <a:lnTo>
                        <a:pt x="0" y="20"/>
                      </a:lnTo>
                      <a:lnTo>
                        <a:pt x="2" y="18"/>
                      </a:lnTo>
                      <a:lnTo>
                        <a:pt x="3" y="17"/>
                      </a:lnTo>
                      <a:lnTo>
                        <a:pt x="3" y="16"/>
                      </a:lnTo>
                      <a:lnTo>
                        <a:pt x="4" y="11"/>
                      </a:lnTo>
                      <a:lnTo>
                        <a:pt x="4" y="9"/>
                      </a:lnTo>
                      <a:lnTo>
                        <a:pt x="4" y="8"/>
                      </a:lnTo>
                      <a:lnTo>
                        <a:pt x="3" y="6"/>
                      </a:lnTo>
                      <a:lnTo>
                        <a:pt x="2" y="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48" name="Freeform 269"/>
                <p:cNvSpPr>
                  <a:spLocks/>
                </p:cNvSpPr>
                <p:nvPr/>
              </p:nvSpPr>
              <p:spPr bwMode="auto">
                <a:xfrm>
                  <a:off x="1669" y="1521"/>
                  <a:ext cx="6" cy="6"/>
                </a:xfrm>
                <a:custGeom>
                  <a:avLst/>
                  <a:gdLst>
                    <a:gd name="T0" fmla="*/ 5 w 6"/>
                    <a:gd name="T1" fmla="*/ 0 h 7"/>
                    <a:gd name="T2" fmla="*/ 6 w 6"/>
                    <a:gd name="T3" fmla="*/ 1 h 7"/>
                    <a:gd name="T4" fmla="*/ 0 w 6"/>
                    <a:gd name="T5" fmla="*/ 3 h 7"/>
                    <a:gd name="T6" fmla="*/ 1 w 6"/>
                    <a:gd name="T7" fmla="*/ 3 h 7"/>
                    <a:gd name="T8" fmla="*/ 5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5" y="0"/>
                      </a:moveTo>
                      <a:lnTo>
                        <a:pt x="6" y="1"/>
                      </a:ln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49" name="Freeform 270"/>
                <p:cNvSpPr>
                  <a:spLocks/>
                </p:cNvSpPr>
                <p:nvPr/>
              </p:nvSpPr>
              <p:spPr bwMode="auto">
                <a:xfrm>
                  <a:off x="1649" y="1540"/>
                  <a:ext cx="24" cy="12"/>
                </a:xfrm>
                <a:custGeom>
                  <a:avLst/>
                  <a:gdLst>
                    <a:gd name="T0" fmla="*/ 28 w 23"/>
                    <a:gd name="T1" fmla="*/ 3 h 14"/>
                    <a:gd name="T2" fmla="*/ 26 w 23"/>
                    <a:gd name="T3" fmla="*/ 3 h 14"/>
                    <a:gd name="T4" fmla="*/ 23 w 23"/>
                    <a:gd name="T5" fmla="*/ 5 h 14"/>
                    <a:gd name="T6" fmla="*/ 20 w 23"/>
                    <a:gd name="T7" fmla="*/ 6 h 14"/>
                    <a:gd name="T8" fmla="*/ 17 w 23"/>
                    <a:gd name="T9" fmla="*/ 6 h 14"/>
                    <a:gd name="T10" fmla="*/ 9 w 23"/>
                    <a:gd name="T11" fmla="*/ 7 h 14"/>
                    <a:gd name="T12" fmla="*/ 5 w 23"/>
                    <a:gd name="T13" fmla="*/ 7 h 14"/>
                    <a:gd name="T14" fmla="*/ 2 w 23"/>
                    <a:gd name="T15" fmla="*/ 6 h 14"/>
                    <a:gd name="T16" fmla="*/ 0 w 23"/>
                    <a:gd name="T17" fmla="*/ 6 h 14"/>
                    <a:gd name="T18" fmla="*/ 4 w 23"/>
                    <a:gd name="T19" fmla="*/ 3 h 14"/>
                    <a:gd name="T20" fmla="*/ 5 w 23"/>
                    <a:gd name="T21" fmla="*/ 3 h 14"/>
                    <a:gd name="T22" fmla="*/ 6 w 23"/>
                    <a:gd name="T23" fmla="*/ 3 h 14"/>
                    <a:gd name="T24" fmla="*/ 8 w 23"/>
                    <a:gd name="T25" fmla="*/ 3 h 14"/>
                    <a:gd name="T26" fmla="*/ 9 w 23"/>
                    <a:gd name="T27" fmla="*/ 3 h 14"/>
                    <a:gd name="T28" fmla="*/ 11 w 23"/>
                    <a:gd name="T29" fmla="*/ 3 h 14"/>
                    <a:gd name="T30" fmla="*/ 18 w 23"/>
                    <a:gd name="T31" fmla="*/ 3 h 14"/>
                    <a:gd name="T32" fmla="*/ 20 w 23"/>
                    <a:gd name="T33" fmla="*/ 2 h 14"/>
                    <a:gd name="T34" fmla="*/ 22 w 23"/>
                    <a:gd name="T35" fmla="*/ 0 h 14"/>
                    <a:gd name="T36" fmla="*/ 28 w 23"/>
                    <a:gd name="T37" fmla="*/ 3 h 14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3"/>
                    <a:gd name="T58" fmla="*/ 0 h 14"/>
                    <a:gd name="T59" fmla="*/ 23 w 23"/>
                    <a:gd name="T60" fmla="*/ 14 h 14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3" h="14">
                      <a:moveTo>
                        <a:pt x="23" y="5"/>
                      </a:moveTo>
                      <a:lnTo>
                        <a:pt x="21" y="8"/>
                      </a:lnTo>
                      <a:lnTo>
                        <a:pt x="18" y="10"/>
                      </a:lnTo>
                      <a:lnTo>
                        <a:pt x="15" y="12"/>
                      </a:lnTo>
                      <a:lnTo>
                        <a:pt x="12" y="13"/>
                      </a:lnTo>
                      <a:lnTo>
                        <a:pt x="9" y="14"/>
                      </a:lnTo>
                      <a:lnTo>
                        <a:pt x="5" y="14"/>
                      </a:lnTo>
                      <a:lnTo>
                        <a:pt x="2" y="13"/>
                      </a:lnTo>
                      <a:lnTo>
                        <a:pt x="0" y="12"/>
                      </a:lnTo>
                      <a:lnTo>
                        <a:pt x="4" y="5"/>
                      </a:lnTo>
                      <a:lnTo>
                        <a:pt x="5" y="6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9" y="6"/>
                      </a:lnTo>
                      <a:lnTo>
                        <a:pt x="11" y="5"/>
                      </a:lnTo>
                      <a:lnTo>
                        <a:pt x="13" y="4"/>
                      </a:lnTo>
                      <a:lnTo>
                        <a:pt x="15" y="2"/>
                      </a:lnTo>
                      <a:lnTo>
                        <a:pt x="17" y="0"/>
                      </a:lnTo>
                      <a:lnTo>
                        <a:pt x="23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50" name="Freeform 271"/>
                <p:cNvSpPr>
                  <a:spLocks/>
                </p:cNvSpPr>
                <p:nvPr/>
              </p:nvSpPr>
              <p:spPr bwMode="auto">
                <a:xfrm>
                  <a:off x="1667" y="1540"/>
                  <a:ext cx="7" cy="4"/>
                </a:xfrm>
                <a:custGeom>
                  <a:avLst/>
                  <a:gdLst>
                    <a:gd name="T0" fmla="*/ 7 w 7"/>
                    <a:gd name="T1" fmla="*/ 2 h 5"/>
                    <a:gd name="T2" fmla="*/ 6 w 7"/>
                    <a:gd name="T3" fmla="*/ 2 h 5"/>
                    <a:gd name="T4" fmla="*/ 0 w 7"/>
                    <a:gd name="T5" fmla="*/ 0 h 5"/>
                    <a:gd name="T6" fmla="*/ 7 w 7"/>
                    <a:gd name="T7" fmla="*/ 2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"/>
                    <a:gd name="T13" fmla="*/ 0 h 5"/>
                    <a:gd name="T14" fmla="*/ 7 w 7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" h="5">
                      <a:moveTo>
                        <a:pt x="7" y="5"/>
                      </a:moveTo>
                      <a:lnTo>
                        <a:pt x="6" y="5"/>
                      </a:lnTo>
                      <a:lnTo>
                        <a:pt x="0" y="0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51" name="Freeform 272"/>
                <p:cNvSpPr>
                  <a:spLocks/>
                </p:cNvSpPr>
                <p:nvPr/>
              </p:nvSpPr>
              <p:spPr bwMode="auto">
                <a:xfrm>
                  <a:off x="1648" y="1544"/>
                  <a:ext cx="6" cy="6"/>
                </a:xfrm>
                <a:custGeom>
                  <a:avLst/>
                  <a:gdLst>
                    <a:gd name="T0" fmla="*/ 1 w 6"/>
                    <a:gd name="T1" fmla="*/ 3 h 7"/>
                    <a:gd name="T2" fmla="*/ 0 w 6"/>
                    <a:gd name="T3" fmla="*/ 3 h 7"/>
                    <a:gd name="T4" fmla="*/ 0 w 6"/>
                    <a:gd name="T5" fmla="*/ 3 h 7"/>
                    <a:gd name="T6" fmla="*/ 6 w 6"/>
                    <a:gd name="T7" fmla="*/ 1 h 7"/>
                    <a:gd name="T8" fmla="*/ 5 w 6"/>
                    <a:gd name="T9" fmla="*/ 0 h 7"/>
                    <a:gd name="T10" fmla="*/ 1 w 6"/>
                    <a:gd name="T11" fmla="*/ 3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7"/>
                    <a:gd name="T20" fmla="*/ 6 w 6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7">
                      <a:moveTo>
                        <a:pt x="1" y="7"/>
                      </a:move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6" y="1"/>
                      </a:lnTo>
                      <a:lnTo>
                        <a:pt x="5" y="0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52" name="Freeform 273"/>
                <p:cNvSpPr>
                  <a:spLocks/>
                </p:cNvSpPr>
                <p:nvPr/>
              </p:nvSpPr>
              <p:spPr bwMode="auto">
                <a:xfrm>
                  <a:off x="1732" y="1479"/>
                  <a:ext cx="33" cy="27"/>
                </a:xfrm>
                <a:custGeom>
                  <a:avLst/>
                  <a:gdLst>
                    <a:gd name="T0" fmla="*/ 9 w 32"/>
                    <a:gd name="T1" fmla="*/ 14 h 30"/>
                    <a:gd name="T2" fmla="*/ 6 w 32"/>
                    <a:gd name="T3" fmla="*/ 13 h 30"/>
                    <a:gd name="T4" fmla="*/ 4 w 32"/>
                    <a:gd name="T5" fmla="*/ 12 h 30"/>
                    <a:gd name="T6" fmla="*/ 1 w 32"/>
                    <a:gd name="T7" fmla="*/ 8 h 30"/>
                    <a:gd name="T8" fmla="*/ 0 w 32"/>
                    <a:gd name="T9" fmla="*/ 5 h 30"/>
                    <a:gd name="T10" fmla="*/ 1 w 32"/>
                    <a:gd name="T11" fmla="*/ 5 h 30"/>
                    <a:gd name="T12" fmla="*/ 2 w 32"/>
                    <a:gd name="T13" fmla="*/ 3 h 30"/>
                    <a:gd name="T14" fmla="*/ 4 w 32"/>
                    <a:gd name="T15" fmla="*/ 2 h 30"/>
                    <a:gd name="T16" fmla="*/ 6 w 32"/>
                    <a:gd name="T17" fmla="*/ 0 h 30"/>
                    <a:gd name="T18" fmla="*/ 8 w 32"/>
                    <a:gd name="T19" fmla="*/ 0 h 30"/>
                    <a:gd name="T20" fmla="*/ 11 w 32"/>
                    <a:gd name="T21" fmla="*/ 0 h 30"/>
                    <a:gd name="T22" fmla="*/ 14 w 32"/>
                    <a:gd name="T23" fmla="*/ 1 h 30"/>
                    <a:gd name="T24" fmla="*/ 22 w 32"/>
                    <a:gd name="T25" fmla="*/ 2 h 30"/>
                    <a:gd name="T26" fmla="*/ 28 w 32"/>
                    <a:gd name="T27" fmla="*/ 5 h 30"/>
                    <a:gd name="T28" fmla="*/ 31 w 32"/>
                    <a:gd name="T29" fmla="*/ 5 h 30"/>
                    <a:gd name="T30" fmla="*/ 33 w 32"/>
                    <a:gd name="T31" fmla="*/ 6 h 30"/>
                    <a:gd name="T32" fmla="*/ 36 w 32"/>
                    <a:gd name="T33" fmla="*/ 11 h 30"/>
                    <a:gd name="T34" fmla="*/ 37 w 32"/>
                    <a:gd name="T35" fmla="*/ 13 h 30"/>
                    <a:gd name="T36" fmla="*/ 36 w 32"/>
                    <a:gd name="T37" fmla="*/ 15 h 30"/>
                    <a:gd name="T38" fmla="*/ 35 w 32"/>
                    <a:gd name="T39" fmla="*/ 16 h 30"/>
                    <a:gd name="T40" fmla="*/ 33 w 32"/>
                    <a:gd name="T41" fmla="*/ 17 h 30"/>
                    <a:gd name="T42" fmla="*/ 31 w 32"/>
                    <a:gd name="T43" fmla="*/ 17 h 30"/>
                    <a:gd name="T44" fmla="*/ 29 w 32"/>
                    <a:gd name="T45" fmla="*/ 18 h 30"/>
                    <a:gd name="T46" fmla="*/ 26 w 32"/>
                    <a:gd name="T47" fmla="*/ 18 h 30"/>
                    <a:gd name="T48" fmla="*/ 23 w 32"/>
                    <a:gd name="T49" fmla="*/ 17 h 30"/>
                    <a:gd name="T50" fmla="*/ 15 w 32"/>
                    <a:gd name="T51" fmla="*/ 17 h 30"/>
                    <a:gd name="T52" fmla="*/ 9 w 32"/>
                    <a:gd name="T53" fmla="*/ 14 h 3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2"/>
                    <a:gd name="T82" fmla="*/ 0 h 30"/>
                    <a:gd name="T83" fmla="*/ 32 w 32"/>
                    <a:gd name="T84" fmla="*/ 30 h 3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2" h="30">
                      <a:moveTo>
                        <a:pt x="9" y="24"/>
                      </a:moveTo>
                      <a:lnTo>
                        <a:pt x="6" y="22"/>
                      </a:lnTo>
                      <a:lnTo>
                        <a:pt x="4" y="19"/>
                      </a:lnTo>
                      <a:lnTo>
                        <a:pt x="1" y="13"/>
                      </a:lnTo>
                      <a:lnTo>
                        <a:pt x="0" y="8"/>
                      </a:lnTo>
                      <a:lnTo>
                        <a:pt x="1" y="5"/>
                      </a:lnTo>
                      <a:lnTo>
                        <a:pt x="2" y="3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4" y="1"/>
                      </a:lnTo>
                      <a:lnTo>
                        <a:pt x="17" y="2"/>
                      </a:lnTo>
                      <a:lnTo>
                        <a:pt x="23" y="6"/>
                      </a:lnTo>
                      <a:lnTo>
                        <a:pt x="26" y="8"/>
                      </a:lnTo>
                      <a:lnTo>
                        <a:pt x="28" y="11"/>
                      </a:lnTo>
                      <a:lnTo>
                        <a:pt x="31" y="17"/>
                      </a:lnTo>
                      <a:lnTo>
                        <a:pt x="32" y="22"/>
                      </a:lnTo>
                      <a:lnTo>
                        <a:pt x="31" y="25"/>
                      </a:lnTo>
                      <a:lnTo>
                        <a:pt x="30" y="27"/>
                      </a:lnTo>
                      <a:lnTo>
                        <a:pt x="28" y="28"/>
                      </a:lnTo>
                      <a:lnTo>
                        <a:pt x="26" y="29"/>
                      </a:lnTo>
                      <a:lnTo>
                        <a:pt x="24" y="30"/>
                      </a:lnTo>
                      <a:lnTo>
                        <a:pt x="21" y="30"/>
                      </a:lnTo>
                      <a:lnTo>
                        <a:pt x="18" y="29"/>
                      </a:lnTo>
                      <a:lnTo>
                        <a:pt x="15" y="28"/>
                      </a:lnTo>
                      <a:lnTo>
                        <a:pt x="9" y="24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53" name="Freeform 274"/>
                <p:cNvSpPr>
                  <a:spLocks/>
                </p:cNvSpPr>
                <p:nvPr/>
              </p:nvSpPr>
              <p:spPr bwMode="auto">
                <a:xfrm>
                  <a:off x="1728" y="1480"/>
                  <a:ext cx="16" cy="23"/>
                </a:xfrm>
                <a:custGeom>
                  <a:avLst/>
                  <a:gdLst>
                    <a:gd name="T0" fmla="*/ 15 w 15"/>
                    <a:gd name="T1" fmla="*/ 14 h 26"/>
                    <a:gd name="T2" fmla="*/ 7 w 15"/>
                    <a:gd name="T3" fmla="*/ 12 h 26"/>
                    <a:gd name="T4" fmla="*/ 4 w 15"/>
                    <a:gd name="T5" fmla="*/ 11 h 26"/>
                    <a:gd name="T6" fmla="*/ 1 w 15"/>
                    <a:gd name="T7" fmla="*/ 8 h 26"/>
                    <a:gd name="T8" fmla="*/ 0 w 15"/>
                    <a:gd name="T9" fmla="*/ 4 h 26"/>
                    <a:gd name="T10" fmla="*/ 1 w 15"/>
                    <a:gd name="T11" fmla="*/ 3 h 26"/>
                    <a:gd name="T12" fmla="*/ 2 w 15"/>
                    <a:gd name="T13" fmla="*/ 0 h 26"/>
                    <a:gd name="T14" fmla="*/ 14 w 15"/>
                    <a:gd name="T15" fmla="*/ 4 h 26"/>
                    <a:gd name="T16" fmla="*/ 13 w 15"/>
                    <a:gd name="T17" fmla="*/ 4 h 26"/>
                    <a:gd name="T18" fmla="*/ 13 w 15"/>
                    <a:gd name="T19" fmla="*/ 4 h 26"/>
                    <a:gd name="T20" fmla="*/ 13 w 15"/>
                    <a:gd name="T21" fmla="*/ 6 h 26"/>
                    <a:gd name="T22" fmla="*/ 16 w 15"/>
                    <a:gd name="T23" fmla="*/ 9 h 26"/>
                    <a:gd name="T24" fmla="*/ 18 w 15"/>
                    <a:gd name="T25" fmla="*/ 10 h 26"/>
                    <a:gd name="T26" fmla="*/ 20 w 15"/>
                    <a:gd name="T27" fmla="*/ 11 h 26"/>
                    <a:gd name="T28" fmla="*/ 15 w 15"/>
                    <a:gd name="T29" fmla="*/ 14 h 2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5"/>
                    <a:gd name="T46" fmla="*/ 0 h 26"/>
                    <a:gd name="T47" fmla="*/ 15 w 15"/>
                    <a:gd name="T48" fmla="*/ 26 h 2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5" h="26">
                      <a:moveTo>
                        <a:pt x="10" y="26"/>
                      </a:moveTo>
                      <a:lnTo>
                        <a:pt x="7" y="23"/>
                      </a:lnTo>
                      <a:lnTo>
                        <a:pt x="4" y="20"/>
                      </a:lnTo>
                      <a:lnTo>
                        <a:pt x="1" y="13"/>
                      </a:lnTo>
                      <a:lnTo>
                        <a:pt x="0" y="7"/>
                      </a:lnTo>
                      <a:lnTo>
                        <a:pt x="1" y="3"/>
                      </a:lnTo>
                      <a:lnTo>
                        <a:pt x="2" y="0"/>
                      </a:lnTo>
                      <a:lnTo>
                        <a:pt x="9" y="4"/>
                      </a:lnTo>
                      <a:lnTo>
                        <a:pt x="8" y="6"/>
                      </a:lnTo>
                      <a:lnTo>
                        <a:pt x="8" y="7"/>
                      </a:lnTo>
                      <a:lnTo>
                        <a:pt x="8" y="11"/>
                      </a:lnTo>
                      <a:lnTo>
                        <a:pt x="11" y="16"/>
                      </a:lnTo>
                      <a:lnTo>
                        <a:pt x="13" y="18"/>
                      </a:lnTo>
                      <a:lnTo>
                        <a:pt x="15" y="20"/>
                      </a:lnTo>
                      <a:lnTo>
                        <a:pt x="10" y="2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54" name="Freeform 275"/>
                <p:cNvSpPr>
                  <a:spLocks/>
                </p:cNvSpPr>
                <p:nvPr/>
              </p:nvSpPr>
              <p:spPr bwMode="auto">
                <a:xfrm>
                  <a:off x="1731" y="1475"/>
                  <a:ext cx="27" cy="12"/>
                </a:xfrm>
                <a:custGeom>
                  <a:avLst/>
                  <a:gdLst>
                    <a:gd name="T0" fmla="*/ 0 w 26"/>
                    <a:gd name="T1" fmla="*/ 4 h 13"/>
                    <a:gd name="T2" fmla="*/ 2 w 26"/>
                    <a:gd name="T3" fmla="*/ 2 h 13"/>
                    <a:gd name="T4" fmla="*/ 5 w 26"/>
                    <a:gd name="T5" fmla="*/ 1 h 13"/>
                    <a:gd name="T6" fmla="*/ 9 w 26"/>
                    <a:gd name="T7" fmla="*/ 0 h 13"/>
                    <a:gd name="T8" fmla="*/ 18 w 26"/>
                    <a:gd name="T9" fmla="*/ 0 h 13"/>
                    <a:gd name="T10" fmla="*/ 21 w 26"/>
                    <a:gd name="T11" fmla="*/ 1 h 13"/>
                    <a:gd name="T12" fmla="*/ 25 w 26"/>
                    <a:gd name="T13" fmla="*/ 2 h 13"/>
                    <a:gd name="T14" fmla="*/ 31 w 26"/>
                    <a:gd name="T15" fmla="*/ 6 h 13"/>
                    <a:gd name="T16" fmla="*/ 27 w 26"/>
                    <a:gd name="T17" fmla="*/ 8 h 13"/>
                    <a:gd name="T18" fmla="*/ 21 w 26"/>
                    <a:gd name="T19" fmla="*/ 6 h 13"/>
                    <a:gd name="T20" fmla="*/ 19 w 26"/>
                    <a:gd name="T21" fmla="*/ 6 h 13"/>
                    <a:gd name="T22" fmla="*/ 12 w 26"/>
                    <a:gd name="T23" fmla="*/ 6 h 13"/>
                    <a:gd name="T24" fmla="*/ 10 w 26"/>
                    <a:gd name="T25" fmla="*/ 6 h 13"/>
                    <a:gd name="T26" fmla="*/ 8 w 26"/>
                    <a:gd name="T27" fmla="*/ 6 h 13"/>
                    <a:gd name="T28" fmla="*/ 7 w 26"/>
                    <a:gd name="T29" fmla="*/ 6 h 13"/>
                    <a:gd name="T30" fmla="*/ 6 w 26"/>
                    <a:gd name="T31" fmla="*/ 6 h 13"/>
                    <a:gd name="T32" fmla="*/ 0 w 26"/>
                    <a:gd name="T33" fmla="*/ 4 h 1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6"/>
                    <a:gd name="T52" fmla="*/ 0 h 13"/>
                    <a:gd name="T53" fmla="*/ 26 w 26"/>
                    <a:gd name="T54" fmla="*/ 13 h 1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6" h="13">
                      <a:moveTo>
                        <a:pt x="0" y="4"/>
                      </a:moveTo>
                      <a:lnTo>
                        <a:pt x="2" y="2"/>
                      </a:lnTo>
                      <a:lnTo>
                        <a:pt x="5" y="1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6" y="1"/>
                      </a:lnTo>
                      <a:lnTo>
                        <a:pt x="20" y="2"/>
                      </a:lnTo>
                      <a:lnTo>
                        <a:pt x="26" y="6"/>
                      </a:lnTo>
                      <a:lnTo>
                        <a:pt x="22" y="13"/>
                      </a:lnTo>
                      <a:lnTo>
                        <a:pt x="16" y="9"/>
                      </a:lnTo>
                      <a:lnTo>
                        <a:pt x="14" y="9"/>
                      </a:lnTo>
                      <a:lnTo>
                        <a:pt x="12" y="8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7" y="9"/>
                      </a:lnTo>
                      <a:lnTo>
                        <a:pt x="6" y="1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55" name="Freeform 276"/>
                <p:cNvSpPr>
                  <a:spLocks/>
                </p:cNvSpPr>
                <p:nvPr/>
              </p:nvSpPr>
              <p:spPr bwMode="auto">
                <a:xfrm>
                  <a:off x="1730" y="1479"/>
                  <a:ext cx="7" cy="5"/>
                </a:xfrm>
                <a:custGeom>
                  <a:avLst/>
                  <a:gdLst>
                    <a:gd name="T0" fmla="*/ 0 w 7"/>
                    <a:gd name="T1" fmla="*/ 1 h 6"/>
                    <a:gd name="T2" fmla="*/ 1 w 7"/>
                    <a:gd name="T3" fmla="*/ 0 h 6"/>
                    <a:gd name="T4" fmla="*/ 7 w 7"/>
                    <a:gd name="T5" fmla="*/ 3 h 6"/>
                    <a:gd name="T6" fmla="*/ 7 w 7"/>
                    <a:gd name="T7" fmla="*/ 3 h 6"/>
                    <a:gd name="T8" fmla="*/ 0 w 7"/>
                    <a:gd name="T9" fmla="*/ 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"/>
                    <a:gd name="T17" fmla="*/ 7 w 7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7" y="6"/>
                      </a:lnTo>
                      <a:lnTo>
                        <a:pt x="7" y="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56" name="Freeform 277"/>
                <p:cNvSpPr>
                  <a:spLocks/>
                </p:cNvSpPr>
                <p:nvPr/>
              </p:nvSpPr>
              <p:spPr bwMode="auto">
                <a:xfrm>
                  <a:off x="1753" y="1482"/>
                  <a:ext cx="16" cy="23"/>
                </a:xfrm>
                <a:custGeom>
                  <a:avLst/>
                  <a:gdLst>
                    <a:gd name="T0" fmla="*/ 6 w 16"/>
                    <a:gd name="T1" fmla="*/ 0 h 26"/>
                    <a:gd name="T2" fmla="*/ 9 w 16"/>
                    <a:gd name="T3" fmla="*/ 2 h 26"/>
                    <a:gd name="T4" fmla="*/ 11 w 16"/>
                    <a:gd name="T5" fmla="*/ 4 h 26"/>
                    <a:gd name="T6" fmla="*/ 15 w 16"/>
                    <a:gd name="T7" fmla="*/ 7 h 26"/>
                    <a:gd name="T8" fmla="*/ 16 w 16"/>
                    <a:gd name="T9" fmla="*/ 11 h 26"/>
                    <a:gd name="T10" fmla="*/ 15 w 16"/>
                    <a:gd name="T11" fmla="*/ 12 h 26"/>
                    <a:gd name="T12" fmla="*/ 14 w 16"/>
                    <a:gd name="T13" fmla="*/ 14 h 26"/>
                    <a:gd name="T14" fmla="*/ 7 w 16"/>
                    <a:gd name="T15" fmla="*/ 12 h 26"/>
                    <a:gd name="T16" fmla="*/ 7 w 16"/>
                    <a:gd name="T17" fmla="*/ 11 h 26"/>
                    <a:gd name="T18" fmla="*/ 8 w 16"/>
                    <a:gd name="T19" fmla="*/ 11 h 26"/>
                    <a:gd name="T20" fmla="*/ 7 w 16"/>
                    <a:gd name="T21" fmla="*/ 9 h 26"/>
                    <a:gd name="T22" fmla="*/ 5 w 16"/>
                    <a:gd name="T23" fmla="*/ 5 h 26"/>
                    <a:gd name="T24" fmla="*/ 3 w 16"/>
                    <a:gd name="T25" fmla="*/ 4 h 26"/>
                    <a:gd name="T26" fmla="*/ 0 w 16"/>
                    <a:gd name="T27" fmla="*/ 4 h 26"/>
                    <a:gd name="T28" fmla="*/ 6 w 16"/>
                    <a:gd name="T29" fmla="*/ 0 h 2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6"/>
                    <a:gd name="T46" fmla="*/ 0 h 26"/>
                    <a:gd name="T47" fmla="*/ 16 w 16"/>
                    <a:gd name="T48" fmla="*/ 26 h 2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6" h="26">
                      <a:moveTo>
                        <a:pt x="6" y="0"/>
                      </a:moveTo>
                      <a:lnTo>
                        <a:pt x="9" y="2"/>
                      </a:lnTo>
                      <a:lnTo>
                        <a:pt x="11" y="6"/>
                      </a:lnTo>
                      <a:lnTo>
                        <a:pt x="15" y="12"/>
                      </a:lnTo>
                      <a:lnTo>
                        <a:pt x="16" y="19"/>
                      </a:lnTo>
                      <a:lnTo>
                        <a:pt x="15" y="23"/>
                      </a:lnTo>
                      <a:lnTo>
                        <a:pt x="14" y="26"/>
                      </a:lnTo>
                      <a:lnTo>
                        <a:pt x="7" y="22"/>
                      </a:lnTo>
                      <a:lnTo>
                        <a:pt x="7" y="20"/>
                      </a:lnTo>
                      <a:lnTo>
                        <a:pt x="8" y="19"/>
                      </a:lnTo>
                      <a:lnTo>
                        <a:pt x="7" y="15"/>
                      </a:lnTo>
                      <a:lnTo>
                        <a:pt x="5" y="10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57" name="Freeform 278"/>
                <p:cNvSpPr>
                  <a:spLocks/>
                </p:cNvSpPr>
                <p:nvPr/>
              </p:nvSpPr>
              <p:spPr bwMode="auto">
                <a:xfrm>
                  <a:off x="1753" y="1481"/>
                  <a:ext cx="6" cy="6"/>
                </a:xfrm>
                <a:custGeom>
                  <a:avLst/>
                  <a:gdLst>
                    <a:gd name="T0" fmla="*/ 5 w 6"/>
                    <a:gd name="T1" fmla="*/ 0 h 7"/>
                    <a:gd name="T2" fmla="*/ 6 w 6"/>
                    <a:gd name="T3" fmla="*/ 1 h 7"/>
                    <a:gd name="T4" fmla="*/ 0 w 6"/>
                    <a:gd name="T5" fmla="*/ 3 h 7"/>
                    <a:gd name="T6" fmla="*/ 1 w 6"/>
                    <a:gd name="T7" fmla="*/ 3 h 7"/>
                    <a:gd name="T8" fmla="*/ 5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5" y="0"/>
                      </a:moveTo>
                      <a:lnTo>
                        <a:pt x="6" y="1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58" name="Freeform 279"/>
                <p:cNvSpPr>
                  <a:spLocks/>
                </p:cNvSpPr>
                <p:nvPr/>
              </p:nvSpPr>
              <p:spPr bwMode="auto">
                <a:xfrm>
                  <a:off x="1739" y="1498"/>
                  <a:ext cx="27" cy="11"/>
                </a:xfrm>
                <a:custGeom>
                  <a:avLst/>
                  <a:gdLst>
                    <a:gd name="T0" fmla="*/ 27 w 27"/>
                    <a:gd name="T1" fmla="*/ 4 h 13"/>
                    <a:gd name="T2" fmla="*/ 24 w 27"/>
                    <a:gd name="T3" fmla="*/ 5 h 13"/>
                    <a:gd name="T4" fmla="*/ 21 w 27"/>
                    <a:gd name="T5" fmla="*/ 5 h 13"/>
                    <a:gd name="T6" fmla="*/ 18 w 27"/>
                    <a:gd name="T7" fmla="*/ 6 h 13"/>
                    <a:gd name="T8" fmla="*/ 14 w 27"/>
                    <a:gd name="T9" fmla="*/ 6 h 13"/>
                    <a:gd name="T10" fmla="*/ 10 w 27"/>
                    <a:gd name="T11" fmla="*/ 5 h 13"/>
                    <a:gd name="T12" fmla="*/ 7 w 27"/>
                    <a:gd name="T13" fmla="*/ 5 h 13"/>
                    <a:gd name="T14" fmla="*/ 0 w 27"/>
                    <a:gd name="T15" fmla="*/ 3 h 13"/>
                    <a:gd name="T16" fmla="*/ 5 w 27"/>
                    <a:gd name="T17" fmla="*/ 0 h 13"/>
                    <a:gd name="T18" fmla="*/ 10 w 27"/>
                    <a:gd name="T19" fmla="*/ 3 h 13"/>
                    <a:gd name="T20" fmla="*/ 13 w 27"/>
                    <a:gd name="T21" fmla="*/ 3 h 13"/>
                    <a:gd name="T22" fmla="*/ 15 w 27"/>
                    <a:gd name="T23" fmla="*/ 3 h 13"/>
                    <a:gd name="T24" fmla="*/ 17 w 27"/>
                    <a:gd name="T25" fmla="*/ 3 h 13"/>
                    <a:gd name="T26" fmla="*/ 19 w 27"/>
                    <a:gd name="T27" fmla="*/ 3 h 13"/>
                    <a:gd name="T28" fmla="*/ 20 w 27"/>
                    <a:gd name="T29" fmla="*/ 3 h 13"/>
                    <a:gd name="T30" fmla="*/ 21 w 27"/>
                    <a:gd name="T31" fmla="*/ 3 h 13"/>
                    <a:gd name="T32" fmla="*/ 27 w 27"/>
                    <a:gd name="T33" fmla="*/ 4 h 1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7"/>
                    <a:gd name="T52" fmla="*/ 0 h 13"/>
                    <a:gd name="T53" fmla="*/ 27 w 27"/>
                    <a:gd name="T54" fmla="*/ 13 h 1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7" h="13">
                      <a:moveTo>
                        <a:pt x="27" y="9"/>
                      </a:moveTo>
                      <a:lnTo>
                        <a:pt x="24" y="11"/>
                      </a:lnTo>
                      <a:lnTo>
                        <a:pt x="21" y="12"/>
                      </a:lnTo>
                      <a:lnTo>
                        <a:pt x="18" y="13"/>
                      </a:lnTo>
                      <a:lnTo>
                        <a:pt x="14" y="13"/>
                      </a:lnTo>
                      <a:lnTo>
                        <a:pt x="10" y="12"/>
                      </a:lnTo>
                      <a:lnTo>
                        <a:pt x="7" y="11"/>
                      </a:lnTo>
                      <a:lnTo>
                        <a:pt x="0" y="7"/>
                      </a:lnTo>
                      <a:lnTo>
                        <a:pt x="5" y="0"/>
                      </a:lnTo>
                      <a:lnTo>
                        <a:pt x="10" y="4"/>
                      </a:lnTo>
                      <a:lnTo>
                        <a:pt x="13" y="4"/>
                      </a:lnTo>
                      <a:lnTo>
                        <a:pt x="15" y="5"/>
                      </a:lnTo>
                      <a:lnTo>
                        <a:pt x="17" y="5"/>
                      </a:lnTo>
                      <a:lnTo>
                        <a:pt x="19" y="5"/>
                      </a:lnTo>
                      <a:lnTo>
                        <a:pt x="20" y="4"/>
                      </a:lnTo>
                      <a:lnTo>
                        <a:pt x="21" y="3"/>
                      </a:lnTo>
                      <a:lnTo>
                        <a:pt x="27" y="9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59" name="Freeform 280"/>
                <p:cNvSpPr>
                  <a:spLocks/>
                </p:cNvSpPr>
                <p:nvPr/>
              </p:nvSpPr>
              <p:spPr bwMode="auto">
                <a:xfrm>
                  <a:off x="1760" y="1500"/>
                  <a:ext cx="7" cy="6"/>
                </a:xfrm>
                <a:custGeom>
                  <a:avLst/>
                  <a:gdLst>
                    <a:gd name="T0" fmla="*/ 7 w 7"/>
                    <a:gd name="T1" fmla="*/ 5 h 6"/>
                    <a:gd name="T2" fmla="*/ 6 w 7"/>
                    <a:gd name="T3" fmla="*/ 5 h 6"/>
                    <a:gd name="T4" fmla="*/ 6 w 7"/>
                    <a:gd name="T5" fmla="*/ 6 h 6"/>
                    <a:gd name="T6" fmla="*/ 0 w 7"/>
                    <a:gd name="T7" fmla="*/ 0 h 6"/>
                    <a:gd name="T8" fmla="*/ 0 w 7"/>
                    <a:gd name="T9" fmla="*/ 1 h 6"/>
                    <a:gd name="T10" fmla="*/ 7 w 7"/>
                    <a:gd name="T11" fmla="*/ 5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6"/>
                    <a:gd name="T20" fmla="*/ 7 w 7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6">
                      <a:moveTo>
                        <a:pt x="7" y="5"/>
                      </a:moveTo>
                      <a:lnTo>
                        <a:pt x="6" y="5"/>
                      </a:lnTo>
                      <a:lnTo>
                        <a:pt x="6" y="6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60" name="Freeform 281"/>
                <p:cNvSpPr>
                  <a:spLocks/>
                </p:cNvSpPr>
                <p:nvPr/>
              </p:nvSpPr>
              <p:spPr bwMode="auto">
                <a:xfrm>
                  <a:off x="1739" y="1498"/>
                  <a:ext cx="5" cy="6"/>
                </a:xfrm>
                <a:custGeom>
                  <a:avLst/>
                  <a:gdLst>
                    <a:gd name="T0" fmla="*/ 0 w 5"/>
                    <a:gd name="T1" fmla="*/ 3 h 7"/>
                    <a:gd name="T2" fmla="*/ 0 w 5"/>
                    <a:gd name="T3" fmla="*/ 3 h 7"/>
                    <a:gd name="T4" fmla="*/ 5 w 5"/>
                    <a:gd name="T5" fmla="*/ 0 h 7"/>
                    <a:gd name="T6" fmla="*/ 0 w 5"/>
                    <a:gd name="T7" fmla="*/ 3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7"/>
                    <a:gd name="T14" fmla="*/ 5 w 5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7">
                      <a:moveTo>
                        <a:pt x="0" y="7"/>
                      </a:moveTo>
                      <a:lnTo>
                        <a:pt x="0" y="6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61" name="Freeform 282"/>
                <p:cNvSpPr>
                  <a:spLocks/>
                </p:cNvSpPr>
                <p:nvPr/>
              </p:nvSpPr>
              <p:spPr bwMode="auto">
                <a:xfrm>
                  <a:off x="1601" y="1454"/>
                  <a:ext cx="20" cy="18"/>
                </a:xfrm>
                <a:custGeom>
                  <a:avLst/>
                  <a:gdLst>
                    <a:gd name="T0" fmla="*/ 3 w 19"/>
                    <a:gd name="T1" fmla="*/ 11 h 20"/>
                    <a:gd name="T2" fmla="*/ 2 w 19"/>
                    <a:gd name="T3" fmla="*/ 10 h 20"/>
                    <a:gd name="T4" fmla="*/ 1 w 19"/>
                    <a:gd name="T5" fmla="*/ 9 h 20"/>
                    <a:gd name="T6" fmla="*/ 0 w 19"/>
                    <a:gd name="T7" fmla="*/ 6 h 20"/>
                    <a:gd name="T8" fmla="*/ 0 w 19"/>
                    <a:gd name="T9" fmla="*/ 5 h 20"/>
                    <a:gd name="T10" fmla="*/ 0 w 19"/>
                    <a:gd name="T11" fmla="*/ 5 h 20"/>
                    <a:gd name="T12" fmla="*/ 1 w 19"/>
                    <a:gd name="T13" fmla="*/ 5 h 20"/>
                    <a:gd name="T14" fmla="*/ 2 w 19"/>
                    <a:gd name="T15" fmla="*/ 4 h 20"/>
                    <a:gd name="T16" fmla="*/ 5 w 19"/>
                    <a:gd name="T17" fmla="*/ 1 h 20"/>
                    <a:gd name="T18" fmla="*/ 6 w 19"/>
                    <a:gd name="T19" fmla="*/ 1 h 20"/>
                    <a:gd name="T20" fmla="*/ 8 w 19"/>
                    <a:gd name="T21" fmla="*/ 0 h 20"/>
                    <a:gd name="T22" fmla="*/ 15 w 19"/>
                    <a:gd name="T23" fmla="*/ 0 h 20"/>
                    <a:gd name="T24" fmla="*/ 17 w 19"/>
                    <a:gd name="T25" fmla="*/ 1 h 20"/>
                    <a:gd name="T26" fmla="*/ 19 w 19"/>
                    <a:gd name="T27" fmla="*/ 2 h 20"/>
                    <a:gd name="T28" fmla="*/ 20 w 19"/>
                    <a:gd name="T29" fmla="*/ 3 h 20"/>
                    <a:gd name="T30" fmla="*/ 22 w 19"/>
                    <a:gd name="T31" fmla="*/ 4 h 20"/>
                    <a:gd name="T32" fmla="*/ 23 w 19"/>
                    <a:gd name="T33" fmla="*/ 5 h 20"/>
                    <a:gd name="T34" fmla="*/ 24 w 19"/>
                    <a:gd name="T35" fmla="*/ 5 h 20"/>
                    <a:gd name="T36" fmla="*/ 24 w 19"/>
                    <a:gd name="T37" fmla="*/ 6 h 20"/>
                    <a:gd name="T38" fmla="*/ 24 w 19"/>
                    <a:gd name="T39" fmla="*/ 8 h 20"/>
                    <a:gd name="T40" fmla="*/ 23 w 19"/>
                    <a:gd name="T41" fmla="*/ 9 h 20"/>
                    <a:gd name="T42" fmla="*/ 22 w 19"/>
                    <a:gd name="T43" fmla="*/ 10 h 20"/>
                    <a:gd name="T44" fmla="*/ 19 w 19"/>
                    <a:gd name="T45" fmla="*/ 11 h 20"/>
                    <a:gd name="T46" fmla="*/ 17 w 19"/>
                    <a:gd name="T47" fmla="*/ 11 h 20"/>
                    <a:gd name="T48" fmla="*/ 16 w 19"/>
                    <a:gd name="T49" fmla="*/ 12 h 20"/>
                    <a:gd name="T50" fmla="*/ 9 w 19"/>
                    <a:gd name="T51" fmla="*/ 12 h 20"/>
                    <a:gd name="T52" fmla="*/ 7 w 19"/>
                    <a:gd name="T53" fmla="*/ 11 h 20"/>
                    <a:gd name="T54" fmla="*/ 5 w 19"/>
                    <a:gd name="T55" fmla="*/ 11 h 20"/>
                    <a:gd name="T56" fmla="*/ 3 w 19"/>
                    <a:gd name="T57" fmla="*/ 11 h 2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9"/>
                    <a:gd name="T88" fmla="*/ 0 h 20"/>
                    <a:gd name="T89" fmla="*/ 19 w 19"/>
                    <a:gd name="T90" fmla="*/ 20 h 2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9" h="20">
                      <a:moveTo>
                        <a:pt x="3" y="18"/>
                      </a:moveTo>
                      <a:lnTo>
                        <a:pt x="2" y="16"/>
                      </a:lnTo>
                      <a:lnTo>
                        <a:pt x="1" y="14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5" y="1"/>
                      </a:lnTo>
                      <a:lnTo>
                        <a:pt x="6" y="1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1"/>
                      </a:lnTo>
                      <a:lnTo>
                        <a:pt x="14" y="2"/>
                      </a:lnTo>
                      <a:lnTo>
                        <a:pt x="15" y="3"/>
                      </a:lnTo>
                      <a:lnTo>
                        <a:pt x="17" y="4"/>
                      </a:lnTo>
                      <a:lnTo>
                        <a:pt x="18" y="6"/>
                      </a:lnTo>
                      <a:lnTo>
                        <a:pt x="19" y="9"/>
                      </a:lnTo>
                      <a:lnTo>
                        <a:pt x="19" y="11"/>
                      </a:lnTo>
                      <a:lnTo>
                        <a:pt x="19" y="13"/>
                      </a:lnTo>
                      <a:lnTo>
                        <a:pt x="18" y="15"/>
                      </a:lnTo>
                      <a:lnTo>
                        <a:pt x="17" y="16"/>
                      </a:lnTo>
                      <a:lnTo>
                        <a:pt x="14" y="19"/>
                      </a:lnTo>
                      <a:lnTo>
                        <a:pt x="12" y="19"/>
                      </a:lnTo>
                      <a:lnTo>
                        <a:pt x="11" y="20"/>
                      </a:lnTo>
                      <a:lnTo>
                        <a:pt x="9" y="20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3" y="18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62" name="Freeform 283"/>
                <p:cNvSpPr>
                  <a:spLocks/>
                </p:cNvSpPr>
                <p:nvPr/>
              </p:nvSpPr>
              <p:spPr bwMode="auto">
                <a:xfrm>
                  <a:off x="1597" y="1456"/>
                  <a:ext cx="10" cy="17"/>
                </a:xfrm>
                <a:custGeom>
                  <a:avLst/>
                  <a:gdLst>
                    <a:gd name="T0" fmla="*/ 5 w 10"/>
                    <a:gd name="T1" fmla="*/ 11 h 19"/>
                    <a:gd name="T2" fmla="*/ 3 w 10"/>
                    <a:gd name="T3" fmla="*/ 10 h 19"/>
                    <a:gd name="T4" fmla="*/ 1 w 10"/>
                    <a:gd name="T5" fmla="*/ 9 h 19"/>
                    <a:gd name="T6" fmla="*/ 0 w 10"/>
                    <a:gd name="T7" fmla="*/ 5 h 19"/>
                    <a:gd name="T8" fmla="*/ 0 w 10"/>
                    <a:gd name="T9" fmla="*/ 4 h 19"/>
                    <a:gd name="T10" fmla="*/ 0 w 10"/>
                    <a:gd name="T11" fmla="*/ 4 h 19"/>
                    <a:gd name="T12" fmla="*/ 1 w 10"/>
                    <a:gd name="T13" fmla="*/ 2 h 19"/>
                    <a:gd name="T14" fmla="*/ 2 w 10"/>
                    <a:gd name="T15" fmla="*/ 0 h 19"/>
                    <a:gd name="T16" fmla="*/ 9 w 10"/>
                    <a:gd name="T17" fmla="*/ 4 h 19"/>
                    <a:gd name="T18" fmla="*/ 8 w 10"/>
                    <a:gd name="T19" fmla="*/ 4 h 19"/>
                    <a:gd name="T20" fmla="*/ 8 w 10"/>
                    <a:gd name="T21" fmla="*/ 4 h 19"/>
                    <a:gd name="T22" fmla="*/ 8 w 10"/>
                    <a:gd name="T23" fmla="*/ 4 h 19"/>
                    <a:gd name="T24" fmla="*/ 8 w 10"/>
                    <a:gd name="T25" fmla="*/ 4 h 19"/>
                    <a:gd name="T26" fmla="*/ 9 w 10"/>
                    <a:gd name="T27" fmla="*/ 6 h 19"/>
                    <a:gd name="T28" fmla="*/ 9 w 10"/>
                    <a:gd name="T29" fmla="*/ 7 h 19"/>
                    <a:gd name="T30" fmla="*/ 10 w 10"/>
                    <a:gd name="T31" fmla="*/ 8 h 19"/>
                    <a:gd name="T32" fmla="*/ 5 w 10"/>
                    <a:gd name="T33" fmla="*/ 11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9"/>
                    <a:gd name="T53" fmla="*/ 10 w 10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9">
                      <a:moveTo>
                        <a:pt x="5" y="19"/>
                      </a:moveTo>
                      <a:lnTo>
                        <a:pt x="3" y="17"/>
                      </a:lnTo>
                      <a:lnTo>
                        <a:pt x="1" y="14"/>
                      </a:lnTo>
                      <a:lnTo>
                        <a:pt x="0" y="10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1" y="2"/>
                      </a:lnTo>
                      <a:lnTo>
                        <a:pt x="2" y="0"/>
                      </a:lnTo>
                      <a:lnTo>
                        <a:pt x="9" y="4"/>
                      </a:lnTo>
                      <a:lnTo>
                        <a:pt x="8" y="5"/>
                      </a:lnTo>
                      <a:lnTo>
                        <a:pt x="8" y="6"/>
                      </a:lnTo>
                      <a:lnTo>
                        <a:pt x="8" y="8"/>
                      </a:lnTo>
                      <a:lnTo>
                        <a:pt x="9" y="11"/>
                      </a:lnTo>
                      <a:lnTo>
                        <a:pt x="9" y="12"/>
                      </a:lnTo>
                      <a:lnTo>
                        <a:pt x="10" y="13"/>
                      </a:lnTo>
                      <a:lnTo>
                        <a:pt x="5" y="19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63" name="Freeform 284"/>
                <p:cNvSpPr>
                  <a:spLocks/>
                </p:cNvSpPr>
                <p:nvPr/>
              </p:nvSpPr>
              <p:spPr bwMode="auto">
                <a:xfrm>
                  <a:off x="1600" y="1450"/>
                  <a:ext cx="18" cy="10"/>
                </a:xfrm>
                <a:custGeom>
                  <a:avLst/>
                  <a:gdLst>
                    <a:gd name="T0" fmla="*/ 0 w 18"/>
                    <a:gd name="T1" fmla="*/ 5 h 11"/>
                    <a:gd name="T2" fmla="*/ 3 w 18"/>
                    <a:gd name="T3" fmla="*/ 2 h 11"/>
                    <a:gd name="T4" fmla="*/ 6 w 18"/>
                    <a:gd name="T5" fmla="*/ 1 h 11"/>
                    <a:gd name="T6" fmla="*/ 9 w 18"/>
                    <a:gd name="T7" fmla="*/ 0 h 11"/>
                    <a:gd name="T8" fmla="*/ 11 w 18"/>
                    <a:gd name="T9" fmla="*/ 0 h 11"/>
                    <a:gd name="T10" fmla="*/ 14 w 18"/>
                    <a:gd name="T11" fmla="*/ 1 h 11"/>
                    <a:gd name="T12" fmla="*/ 16 w 18"/>
                    <a:gd name="T13" fmla="*/ 2 h 11"/>
                    <a:gd name="T14" fmla="*/ 18 w 18"/>
                    <a:gd name="T15" fmla="*/ 3 h 11"/>
                    <a:gd name="T16" fmla="*/ 14 w 18"/>
                    <a:gd name="T17" fmla="*/ 5 h 11"/>
                    <a:gd name="T18" fmla="*/ 13 w 18"/>
                    <a:gd name="T19" fmla="*/ 5 h 11"/>
                    <a:gd name="T20" fmla="*/ 12 w 18"/>
                    <a:gd name="T21" fmla="*/ 5 h 11"/>
                    <a:gd name="T22" fmla="*/ 10 w 18"/>
                    <a:gd name="T23" fmla="*/ 5 h 11"/>
                    <a:gd name="T24" fmla="*/ 9 w 18"/>
                    <a:gd name="T25" fmla="*/ 5 h 11"/>
                    <a:gd name="T26" fmla="*/ 8 w 18"/>
                    <a:gd name="T27" fmla="*/ 5 h 11"/>
                    <a:gd name="T28" fmla="*/ 8 w 18"/>
                    <a:gd name="T29" fmla="*/ 5 h 11"/>
                    <a:gd name="T30" fmla="*/ 5 w 18"/>
                    <a:gd name="T31" fmla="*/ 6 h 11"/>
                    <a:gd name="T32" fmla="*/ 0 w 18"/>
                    <a:gd name="T33" fmla="*/ 5 h 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1"/>
                    <a:gd name="T53" fmla="*/ 18 w 18"/>
                    <a:gd name="T54" fmla="*/ 11 h 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1">
                      <a:moveTo>
                        <a:pt x="0" y="5"/>
                      </a:move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4" y="1"/>
                      </a:lnTo>
                      <a:lnTo>
                        <a:pt x="16" y="2"/>
                      </a:lnTo>
                      <a:lnTo>
                        <a:pt x="18" y="3"/>
                      </a:lnTo>
                      <a:lnTo>
                        <a:pt x="14" y="10"/>
                      </a:lnTo>
                      <a:lnTo>
                        <a:pt x="13" y="9"/>
                      </a:lnTo>
                      <a:lnTo>
                        <a:pt x="12" y="9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8" y="9"/>
                      </a:lnTo>
                      <a:lnTo>
                        <a:pt x="5" y="1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64" name="Freeform 285"/>
                <p:cNvSpPr>
                  <a:spLocks/>
                </p:cNvSpPr>
                <p:nvPr/>
              </p:nvSpPr>
              <p:spPr bwMode="auto">
                <a:xfrm>
                  <a:off x="1599" y="1455"/>
                  <a:ext cx="7" cy="5"/>
                </a:xfrm>
                <a:custGeom>
                  <a:avLst/>
                  <a:gdLst>
                    <a:gd name="T0" fmla="*/ 0 w 7"/>
                    <a:gd name="T1" fmla="*/ 1 h 6"/>
                    <a:gd name="T2" fmla="*/ 1 w 7"/>
                    <a:gd name="T3" fmla="*/ 1 h 6"/>
                    <a:gd name="T4" fmla="*/ 1 w 7"/>
                    <a:gd name="T5" fmla="*/ 0 h 6"/>
                    <a:gd name="T6" fmla="*/ 6 w 7"/>
                    <a:gd name="T7" fmla="*/ 3 h 6"/>
                    <a:gd name="T8" fmla="*/ 7 w 7"/>
                    <a:gd name="T9" fmla="*/ 3 h 6"/>
                    <a:gd name="T10" fmla="*/ 0 w 7"/>
                    <a:gd name="T11" fmla="*/ 1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6"/>
                    <a:gd name="T20" fmla="*/ 7 w 7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6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6" y="6"/>
                      </a:lnTo>
                      <a:lnTo>
                        <a:pt x="7" y="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65" name="Freeform 286"/>
                <p:cNvSpPr>
                  <a:spLocks/>
                </p:cNvSpPr>
                <p:nvPr/>
              </p:nvSpPr>
              <p:spPr bwMode="auto">
                <a:xfrm>
                  <a:off x="1613" y="1454"/>
                  <a:ext cx="12" cy="17"/>
                </a:xfrm>
                <a:custGeom>
                  <a:avLst/>
                  <a:gdLst>
                    <a:gd name="T0" fmla="*/ 11 w 11"/>
                    <a:gd name="T1" fmla="*/ 0 h 19"/>
                    <a:gd name="T2" fmla="*/ 13 w 11"/>
                    <a:gd name="T3" fmla="*/ 2 h 19"/>
                    <a:gd name="T4" fmla="*/ 14 w 11"/>
                    <a:gd name="T5" fmla="*/ 4 h 19"/>
                    <a:gd name="T6" fmla="*/ 16 w 11"/>
                    <a:gd name="T7" fmla="*/ 4 h 19"/>
                    <a:gd name="T8" fmla="*/ 16 w 11"/>
                    <a:gd name="T9" fmla="*/ 7 h 19"/>
                    <a:gd name="T10" fmla="*/ 15 w 11"/>
                    <a:gd name="T11" fmla="*/ 9 h 19"/>
                    <a:gd name="T12" fmla="*/ 14 w 11"/>
                    <a:gd name="T13" fmla="*/ 10 h 19"/>
                    <a:gd name="T14" fmla="*/ 13 w 11"/>
                    <a:gd name="T15" fmla="*/ 11 h 19"/>
                    <a:gd name="T16" fmla="*/ 1 w 11"/>
                    <a:gd name="T17" fmla="*/ 9 h 19"/>
                    <a:gd name="T18" fmla="*/ 2 w 11"/>
                    <a:gd name="T19" fmla="*/ 8 h 19"/>
                    <a:gd name="T20" fmla="*/ 3 w 11"/>
                    <a:gd name="T21" fmla="*/ 7 h 19"/>
                    <a:gd name="T22" fmla="*/ 3 w 11"/>
                    <a:gd name="T23" fmla="*/ 6 h 19"/>
                    <a:gd name="T24" fmla="*/ 3 w 11"/>
                    <a:gd name="T25" fmla="*/ 5 h 19"/>
                    <a:gd name="T26" fmla="*/ 2 w 11"/>
                    <a:gd name="T27" fmla="*/ 4 h 19"/>
                    <a:gd name="T28" fmla="*/ 1 w 11"/>
                    <a:gd name="T29" fmla="*/ 4 h 19"/>
                    <a:gd name="T30" fmla="*/ 0 w 11"/>
                    <a:gd name="T31" fmla="*/ 4 h 19"/>
                    <a:gd name="T32" fmla="*/ 11 w 11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"/>
                    <a:gd name="T52" fmla="*/ 0 h 19"/>
                    <a:gd name="T53" fmla="*/ 11 w 11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" h="19">
                      <a:moveTo>
                        <a:pt x="6" y="0"/>
                      </a:moveTo>
                      <a:lnTo>
                        <a:pt x="8" y="2"/>
                      </a:lnTo>
                      <a:lnTo>
                        <a:pt x="9" y="4"/>
                      </a:lnTo>
                      <a:lnTo>
                        <a:pt x="11" y="9"/>
                      </a:lnTo>
                      <a:lnTo>
                        <a:pt x="11" y="12"/>
                      </a:lnTo>
                      <a:lnTo>
                        <a:pt x="10" y="14"/>
                      </a:lnTo>
                      <a:lnTo>
                        <a:pt x="9" y="16"/>
                      </a:lnTo>
                      <a:lnTo>
                        <a:pt x="8" y="19"/>
                      </a:lnTo>
                      <a:lnTo>
                        <a:pt x="1" y="14"/>
                      </a:lnTo>
                      <a:lnTo>
                        <a:pt x="2" y="13"/>
                      </a:lnTo>
                      <a:lnTo>
                        <a:pt x="3" y="12"/>
                      </a:lnTo>
                      <a:lnTo>
                        <a:pt x="3" y="11"/>
                      </a:lnTo>
                      <a:lnTo>
                        <a:pt x="3" y="10"/>
                      </a:lnTo>
                      <a:lnTo>
                        <a:pt x="2" y="7"/>
                      </a:lnTo>
                      <a:lnTo>
                        <a:pt x="1" y="7"/>
                      </a:lnTo>
                      <a:lnTo>
                        <a:pt x="0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66" name="Freeform 287"/>
                <p:cNvSpPr>
                  <a:spLocks/>
                </p:cNvSpPr>
                <p:nvPr/>
              </p:nvSpPr>
              <p:spPr bwMode="auto">
                <a:xfrm>
                  <a:off x="1613" y="1453"/>
                  <a:ext cx="6" cy="6"/>
                </a:xfrm>
                <a:custGeom>
                  <a:avLst/>
                  <a:gdLst>
                    <a:gd name="T0" fmla="*/ 5 w 6"/>
                    <a:gd name="T1" fmla="*/ 0 h 7"/>
                    <a:gd name="T2" fmla="*/ 6 w 6"/>
                    <a:gd name="T3" fmla="*/ 1 h 7"/>
                    <a:gd name="T4" fmla="*/ 0 w 6"/>
                    <a:gd name="T5" fmla="*/ 3 h 7"/>
                    <a:gd name="T6" fmla="*/ 1 w 6"/>
                    <a:gd name="T7" fmla="*/ 3 h 7"/>
                    <a:gd name="T8" fmla="*/ 5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5" y="0"/>
                      </a:moveTo>
                      <a:lnTo>
                        <a:pt x="6" y="1"/>
                      </a:lnTo>
                      <a:lnTo>
                        <a:pt x="0" y="6"/>
                      </a:lnTo>
                      <a:lnTo>
                        <a:pt x="1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67" name="Freeform 288"/>
                <p:cNvSpPr>
                  <a:spLocks/>
                </p:cNvSpPr>
                <p:nvPr/>
              </p:nvSpPr>
              <p:spPr bwMode="auto">
                <a:xfrm>
                  <a:off x="1602" y="1465"/>
                  <a:ext cx="19" cy="10"/>
                </a:xfrm>
                <a:custGeom>
                  <a:avLst/>
                  <a:gdLst>
                    <a:gd name="T0" fmla="*/ 23 w 18"/>
                    <a:gd name="T1" fmla="*/ 5 h 11"/>
                    <a:gd name="T2" fmla="*/ 20 w 18"/>
                    <a:gd name="T3" fmla="*/ 5 h 11"/>
                    <a:gd name="T4" fmla="*/ 17 w 18"/>
                    <a:gd name="T5" fmla="*/ 5 h 11"/>
                    <a:gd name="T6" fmla="*/ 15 w 18"/>
                    <a:gd name="T7" fmla="*/ 6 h 11"/>
                    <a:gd name="T8" fmla="*/ 7 w 18"/>
                    <a:gd name="T9" fmla="*/ 6 h 11"/>
                    <a:gd name="T10" fmla="*/ 5 w 18"/>
                    <a:gd name="T11" fmla="*/ 5 h 11"/>
                    <a:gd name="T12" fmla="*/ 2 w 18"/>
                    <a:gd name="T13" fmla="*/ 5 h 11"/>
                    <a:gd name="T14" fmla="*/ 0 w 18"/>
                    <a:gd name="T15" fmla="*/ 5 h 11"/>
                    <a:gd name="T16" fmla="*/ 5 w 18"/>
                    <a:gd name="T17" fmla="*/ 1 h 11"/>
                    <a:gd name="T18" fmla="*/ 6 w 18"/>
                    <a:gd name="T19" fmla="*/ 2 h 11"/>
                    <a:gd name="T20" fmla="*/ 7 w 18"/>
                    <a:gd name="T21" fmla="*/ 3 h 11"/>
                    <a:gd name="T22" fmla="*/ 8 w 18"/>
                    <a:gd name="T23" fmla="*/ 3 h 11"/>
                    <a:gd name="T24" fmla="*/ 14 w 18"/>
                    <a:gd name="T25" fmla="*/ 3 h 11"/>
                    <a:gd name="T26" fmla="*/ 15 w 18"/>
                    <a:gd name="T27" fmla="*/ 3 h 11"/>
                    <a:gd name="T28" fmla="*/ 15 w 18"/>
                    <a:gd name="T29" fmla="*/ 3 h 11"/>
                    <a:gd name="T30" fmla="*/ 18 w 18"/>
                    <a:gd name="T31" fmla="*/ 0 h 11"/>
                    <a:gd name="T32" fmla="*/ 23 w 18"/>
                    <a:gd name="T33" fmla="*/ 5 h 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1"/>
                    <a:gd name="T53" fmla="*/ 18 w 18"/>
                    <a:gd name="T54" fmla="*/ 11 h 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1">
                      <a:moveTo>
                        <a:pt x="18" y="6"/>
                      </a:moveTo>
                      <a:lnTo>
                        <a:pt x="15" y="9"/>
                      </a:lnTo>
                      <a:lnTo>
                        <a:pt x="12" y="10"/>
                      </a:lnTo>
                      <a:lnTo>
                        <a:pt x="10" y="11"/>
                      </a:lnTo>
                      <a:lnTo>
                        <a:pt x="7" y="11"/>
                      </a:lnTo>
                      <a:lnTo>
                        <a:pt x="5" y="10"/>
                      </a:lnTo>
                      <a:lnTo>
                        <a:pt x="2" y="9"/>
                      </a:lnTo>
                      <a:lnTo>
                        <a:pt x="0" y="8"/>
                      </a:lnTo>
                      <a:lnTo>
                        <a:pt x="5" y="1"/>
                      </a:lnTo>
                      <a:lnTo>
                        <a:pt x="6" y="2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0" y="3"/>
                      </a:lnTo>
                      <a:lnTo>
                        <a:pt x="13" y="0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68" name="Freeform 289"/>
                <p:cNvSpPr>
                  <a:spLocks/>
                </p:cNvSpPr>
                <p:nvPr/>
              </p:nvSpPr>
              <p:spPr bwMode="auto">
                <a:xfrm>
                  <a:off x="1614" y="1465"/>
                  <a:ext cx="8" cy="6"/>
                </a:xfrm>
                <a:custGeom>
                  <a:avLst/>
                  <a:gdLst>
                    <a:gd name="T0" fmla="*/ 13 w 7"/>
                    <a:gd name="T1" fmla="*/ 6 h 6"/>
                    <a:gd name="T2" fmla="*/ 11 w 7"/>
                    <a:gd name="T3" fmla="*/ 6 h 6"/>
                    <a:gd name="T4" fmla="*/ 1 w 7"/>
                    <a:gd name="T5" fmla="*/ 0 h 6"/>
                    <a:gd name="T6" fmla="*/ 0 w 7"/>
                    <a:gd name="T7" fmla="*/ 1 h 6"/>
                    <a:gd name="T8" fmla="*/ 13 w 7"/>
                    <a:gd name="T9" fmla="*/ 6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"/>
                    <a:gd name="T17" fmla="*/ 7 w 7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">
                      <a:moveTo>
                        <a:pt x="7" y="6"/>
                      </a:moveTo>
                      <a:lnTo>
                        <a:pt x="6" y="6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7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69" name="Freeform 290"/>
                <p:cNvSpPr>
                  <a:spLocks/>
                </p:cNvSpPr>
                <p:nvPr/>
              </p:nvSpPr>
              <p:spPr bwMode="auto">
                <a:xfrm>
                  <a:off x="1602" y="1466"/>
                  <a:ext cx="5" cy="7"/>
                </a:xfrm>
                <a:custGeom>
                  <a:avLst/>
                  <a:gdLst>
                    <a:gd name="T0" fmla="*/ 0 w 5"/>
                    <a:gd name="T1" fmla="*/ 7 h 7"/>
                    <a:gd name="T2" fmla="*/ 5 w 5"/>
                    <a:gd name="T3" fmla="*/ 1 h 7"/>
                    <a:gd name="T4" fmla="*/ 5 w 5"/>
                    <a:gd name="T5" fmla="*/ 0 h 7"/>
                    <a:gd name="T6" fmla="*/ 0 w 5"/>
                    <a:gd name="T7" fmla="*/ 7 h 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7"/>
                    <a:gd name="T14" fmla="*/ 5 w 5"/>
                    <a:gd name="T15" fmla="*/ 7 h 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7">
                      <a:moveTo>
                        <a:pt x="0" y="7"/>
                      </a:move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70" name="Freeform 291"/>
                <p:cNvSpPr>
                  <a:spLocks/>
                </p:cNvSpPr>
                <p:nvPr/>
              </p:nvSpPr>
              <p:spPr bwMode="auto">
                <a:xfrm>
                  <a:off x="1667" y="1426"/>
                  <a:ext cx="27" cy="25"/>
                </a:xfrm>
                <a:custGeom>
                  <a:avLst/>
                  <a:gdLst>
                    <a:gd name="T0" fmla="*/ 4 w 27"/>
                    <a:gd name="T1" fmla="*/ 15 h 28"/>
                    <a:gd name="T2" fmla="*/ 2 w 27"/>
                    <a:gd name="T3" fmla="*/ 13 h 28"/>
                    <a:gd name="T4" fmla="*/ 1 w 27"/>
                    <a:gd name="T5" fmla="*/ 13 h 28"/>
                    <a:gd name="T6" fmla="*/ 0 w 27"/>
                    <a:gd name="T7" fmla="*/ 12 h 28"/>
                    <a:gd name="T8" fmla="*/ 0 w 27"/>
                    <a:gd name="T9" fmla="*/ 10 h 28"/>
                    <a:gd name="T10" fmla="*/ 0 w 27"/>
                    <a:gd name="T11" fmla="*/ 9 h 28"/>
                    <a:gd name="T12" fmla="*/ 1 w 27"/>
                    <a:gd name="T13" fmla="*/ 6 h 28"/>
                    <a:gd name="T14" fmla="*/ 2 w 27"/>
                    <a:gd name="T15" fmla="*/ 4 h 28"/>
                    <a:gd name="T16" fmla="*/ 4 w 27"/>
                    <a:gd name="T17" fmla="*/ 4 h 28"/>
                    <a:gd name="T18" fmla="*/ 6 w 27"/>
                    <a:gd name="T19" fmla="*/ 4 h 28"/>
                    <a:gd name="T20" fmla="*/ 8 w 27"/>
                    <a:gd name="T21" fmla="*/ 2 h 28"/>
                    <a:gd name="T22" fmla="*/ 11 w 27"/>
                    <a:gd name="T23" fmla="*/ 1 h 28"/>
                    <a:gd name="T24" fmla="*/ 13 w 27"/>
                    <a:gd name="T25" fmla="*/ 0 h 28"/>
                    <a:gd name="T26" fmla="*/ 16 w 27"/>
                    <a:gd name="T27" fmla="*/ 0 h 28"/>
                    <a:gd name="T28" fmla="*/ 19 w 27"/>
                    <a:gd name="T29" fmla="*/ 0 h 28"/>
                    <a:gd name="T30" fmla="*/ 21 w 27"/>
                    <a:gd name="T31" fmla="*/ 1 h 28"/>
                    <a:gd name="T32" fmla="*/ 23 w 27"/>
                    <a:gd name="T33" fmla="*/ 2 h 28"/>
                    <a:gd name="T34" fmla="*/ 25 w 27"/>
                    <a:gd name="T35" fmla="*/ 4 h 28"/>
                    <a:gd name="T36" fmla="*/ 26 w 27"/>
                    <a:gd name="T37" fmla="*/ 4 h 28"/>
                    <a:gd name="T38" fmla="*/ 27 w 27"/>
                    <a:gd name="T39" fmla="*/ 4 h 28"/>
                    <a:gd name="T40" fmla="*/ 27 w 27"/>
                    <a:gd name="T41" fmla="*/ 6 h 28"/>
                    <a:gd name="T42" fmla="*/ 27 w 27"/>
                    <a:gd name="T43" fmla="*/ 9 h 28"/>
                    <a:gd name="T44" fmla="*/ 26 w 27"/>
                    <a:gd name="T45" fmla="*/ 10 h 28"/>
                    <a:gd name="T46" fmla="*/ 25 w 27"/>
                    <a:gd name="T47" fmla="*/ 11 h 28"/>
                    <a:gd name="T48" fmla="*/ 23 w 27"/>
                    <a:gd name="T49" fmla="*/ 13 h 28"/>
                    <a:gd name="T50" fmla="*/ 21 w 27"/>
                    <a:gd name="T51" fmla="*/ 13 h 28"/>
                    <a:gd name="T52" fmla="*/ 18 w 27"/>
                    <a:gd name="T53" fmla="*/ 15 h 28"/>
                    <a:gd name="T54" fmla="*/ 16 w 27"/>
                    <a:gd name="T55" fmla="*/ 15 h 28"/>
                    <a:gd name="T56" fmla="*/ 13 w 27"/>
                    <a:gd name="T57" fmla="*/ 16 h 28"/>
                    <a:gd name="T58" fmla="*/ 11 w 27"/>
                    <a:gd name="T59" fmla="*/ 16 h 28"/>
                    <a:gd name="T60" fmla="*/ 8 w 27"/>
                    <a:gd name="T61" fmla="*/ 16 h 28"/>
                    <a:gd name="T62" fmla="*/ 6 w 27"/>
                    <a:gd name="T63" fmla="*/ 15 h 28"/>
                    <a:gd name="T64" fmla="*/ 4 w 27"/>
                    <a:gd name="T65" fmla="*/ 15 h 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7"/>
                    <a:gd name="T100" fmla="*/ 0 h 28"/>
                    <a:gd name="T101" fmla="*/ 27 w 27"/>
                    <a:gd name="T102" fmla="*/ 28 h 2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7" h="28">
                      <a:moveTo>
                        <a:pt x="4" y="26"/>
                      </a:moveTo>
                      <a:lnTo>
                        <a:pt x="2" y="24"/>
                      </a:lnTo>
                      <a:lnTo>
                        <a:pt x="1" y="22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1" y="11"/>
                      </a:lnTo>
                      <a:lnTo>
                        <a:pt x="2" y="9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11" y="1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1" y="1"/>
                      </a:lnTo>
                      <a:lnTo>
                        <a:pt x="23" y="2"/>
                      </a:lnTo>
                      <a:lnTo>
                        <a:pt x="25" y="4"/>
                      </a:lnTo>
                      <a:lnTo>
                        <a:pt x="26" y="6"/>
                      </a:lnTo>
                      <a:lnTo>
                        <a:pt x="27" y="8"/>
                      </a:lnTo>
                      <a:lnTo>
                        <a:pt x="27" y="11"/>
                      </a:lnTo>
                      <a:lnTo>
                        <a:pt x="27" y="14"/>
                      </a:lnTo>
                      <a:lnTo>
                        <a:pt x="26" y="16"/>
                      </a:lnTo>
                      <a:lnTo>
                        <a:pt x="25" y="19"/>
                      </a:lnTo>
                      <a:lnTo>
                        <a:pt x="23" y="22"/>
                      </a:lnTo>
                      <a:lnTo>
                        <a:pt x="21" y="24"/>
                      </a:lnTo>
                      <a:lnTo>
                        <a:pt x="18" y="26"/>
                      </a:lnTo>
                      <a:lnTo>
                        <a:pt x="16" y="27"/>
                      </a:lnTo>
                      <a:lnTo>
                        <a:pt x="13" y="28"/>
                      </a:lnTo>
                      <a:lnTo>
                        <a:pt x="11" y="28"/>
                      </a:lnTo>
                      <a:lnTo>
                        <a:pt x="8" y="28"/>
                      </a:lnTo>
                      <a:lnTo>
                        <a:pt x="6" y="27"/>
                      </a:lnTo>
                      <a:lnTo>
                        <a:pt x="4" y="2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71" name="Freeform 292"/>
                <p:cNvSpPr>
                  <a:spLocks/>
                </p:cNvSpPr>
                <p:nvPr/>
              </p:nvSpPr>
              <p:spPr bwMode="auto">
                <a:xfrm>
                  <a:off x="1663" y="1430"/>
                  <a:ext cx="11" cy="22"/>
                </a:xfrm>
                <a:custGeom>
                  <a:avLst/>
                  <a:gdLst>
                    <a:gd name="T0" fmla="*/ 5 w 11"/>
                    <a:gd name="T1" fmla="*/ 13 h 25"/>
                    <a:gd name="T2" fmla="*/ 3 w 11"/>
                    <a:gd name="T3" fmla="*/ 12 h 25"/>
                    <a:gd name="T4" fmla="*/ 1 w 11"/>
                    <a:gd name="T5" fmla="*/ 11 h 25"/>
                    <a:gd name="T6" fmla="*/ 0 w 11"/>
                    <a:gd name="T7" fmla="*/ 9 h 25"/>
                    <a:gd name="T8" fmla="*/ 0 w 11"/>
                    <a:gd name="T9" fmla="*/ 7 h 25"/>
                    <a:gd name="T10" fmla="*/ 0 w 11"/>
                    <a:gd name="T11" fmla="*/ 4 h 25"/>
                    <a:gd name="T12" fmla="*/ 1 w 11"/>
                    <a:gd name="T13" fmla="*/ 4 h 25"/>
                    <a:gd name="T14" fmla="*/ 3 w 11"/>
                    <a:gd name="T15" fmla="*/ 3 h 25"/>
                    <a:gd name="T16" fmla="*/ 5 w 11"/>
                    <a:gd name="T17" fmla="*/ 0 h 25"/>
                    <a:gd name="T18" fmla="*/ 11 w 11"/>
                    <a:gd name="T19" fmla="*/ 4 h 25"/>
                    <a:gd name="T20" fmla="*/ 10 w 11"/>
                    <a:gd name="T21" fmla="*/ 4 h 25"/>
                    <a:gd name="T22" fmla="*/ 9 w 11"/>
                    <a:gd name="T23" fmla="*/ 4 h 25"/>
                    <a:gd name="T24" fmla="*/ 8 w 11"/>
                    <a:gd name="T25" fmla="*/ 6 h 25"/>
                    <a:gd name="T26" fmla="*/ 8 w 11"/>
                    <a:gd name="T27" fmla="*/ 7 h 25"/>
                    <a:gd name="T28" fmla="*/ 8 w 11"/>
                    <a:gd name="T29" fmla="*/ 8 h 25"/>
                    <a:gd name="T30" fmla="*/ 8 w 11"/>
                    <a:gd name="T31" fmla="*/ 9 h 25"/>
                    <a:gd name="T32" fmla="*/ 9 w 11"/>
                    <a:gd name="T33" fmla="*/ 10 h 25"/>
                    <a:gd name="T34" fmla="*/ 11 w 11"/>
                    <a:gd name="T35" fmla="*/ 10 h 25"/>
                    <a:gd name="T36" fmla="*/ 5 w 11"/>
                    <a:gd name="T37" fmla="*/ 13 h 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1"/>
                    <a:gd name="T58" fmla="*/ 0 h 25"/>
                    <a:gd name="T59" fmla="*/ 11 w 11"/>
                    <a:gd name="T60" fmla="*/ 25 h 2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1" h="25">
                      <a:moveTo>
                        <a:pt x="5" y="25"/>
                      </a:moveTo>
                      <a:lnTo>
                        <a:pt x="3" y="23"/>
                      </a:lnTo>
                      <a:lnTo>
                        <a:pt x="1" y="20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5" y="0"/>
                      </a:lnTo>
                      <a:lnTo>
                        <a:pt x="11" y="5"/>
                      </a:lnTo>
                      <a:lnTo>
                        <a:pt x="10" y="7"/>
                      </a:lnTo>
                      <a:lnTo>
                        <a:pt x="9" y="9"/>
                      </a:lnTo>
                      <a:lnTo>
                        <a:pt x="8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8" y="16"/>
                      </a:lnTo>
                      <a:lnTo>
                        <a:pt x="9" y="18"/>
                      </a:lnTo>
                      <a:lnTo>
                        <a:pt x="11" y="19"/>
                      </a:lnTo>
                      <a:lnTo>
                        <a:pt x="5" y="2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72" name="Freeform 293"/>
                <p:cNvSpPr>
                  <a:spLocks/>
                </p:cNvSpPr>
                <p:nvPr/>
              </p:nvSpPr>
              <p:spPr bwMode="auto">
                <a:xfrm>
                  <a:off x="1668" y="1423"/>
                  <a:ext cx="24" cy="11"/>
                </a:xfrm>
                <a:custGeom>
                  <a:avLst/>
                  <a:gdLst>
                    <a:gd name="T0" fmla="*/ 0 w 24"/>
                    <a:gd name="T1" fmla="*/ 3 h 13"/>
                    <a:gd name="T2" fmla="*/ 2 w 24"/>
                    <a:gd name="T3" fmla="*/ 3 h 13"/>
                    <a:gd name="T4" fmla="*/ 5 w 24"/>
                    <a:gd name="T5" fmla="*/ 3 h 13"/>
                    <a:gd name="T6" fmla="*/ 8 w 24"/>
                    <a:gd name="T7" fmla="*/ 1 h 13"/>
                    <a:gd name="T8" fmla="*/ 11 w 24"/>
                    <a:gd name="T9" fmla="*/ 0 h 13"/>
                    <a:gd name="T10" fmla="*/ 15 w 24"/>
                    <a:gd name="T11" fmla="*/ 0 h 13"/>
                    <a:gd name="T12" fmla="*/ 18 w 24"/>
                    <a:gd name="T13" fmla="*/ 0 h 13"/>
                    <a:gd name="T14" fmla="*/ 22 w 24"/>
                    <a:gd name="T15" fmla="*/ 1 h 13"/>
                    <a:gd name="T16" fmla="*/ 24 w 24"/>
                    <a:gd name="T17" fmla="*/ 3 h 13"/>
                    <a:gd name="T18" fmla="*/ 20 w 24"/>
                    <a:gd name="T19" fmla="*/ 4 h 13"/>
                    <a:gd name="T20" fmla="*/ 18 w 24"/>
                    <a:gd name="T21" fmla="*/ 3 h 13"/>
                    <a:gd name="T22" fmla="*/ 17 w 24"/>
                    <a:gd name="T23" fmla="*/ 3 h 13"/>
                    <a:gd name="T24" fmla="*/ 15 w 24"/>
                    <a:gd name="T25" fmla="*/ 3 h 13"/>
                    <a:gd name="T26" fmla="*/ 13 w 24"/>
                    <a:gd name="T27" fmla="*/ 3 h 13"/>
                    <a:gd name="T28" fmla="*/ 11 w 24"/>
                    <a:gd name="T29" fmla="*/ 3 h 13"/>
                    <a:gd name="T30" fmla="*/ 9 w 24"/>
                    <a:gd name="T31" fmla="*/ 4 h 13"/>
                    <a:gd name="T32" fmla="*/ 8 w 24"/>
                    <a:gd name="T33" fmla="*/ 5 h 13"/>
                    <a:gd name="T34" fmla="*/ 6 w 24"/>
                    <a:gd name="T35" fmla="*/ 6 h 13"/>
                    <a:gd name="T36" fmla="*/ 0 w 24"/>
                    <a:gd name="T37" fmla="*/ 3 h 1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4"/>
                    <a:gd name="T58" fmla="*/ 0 h 13"/>
                    <a:gd name="T59" fmla="*/ 24 w 24"/>
                    <a:gd name="T60" fmla="*/ 13 h 1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4" h="13">
                      <a:moveTo>
                        <a:pt x="0" y="7"/>
                      </a:moveTo>
                      <a:lnTo>
                        <a:pt x="2" y="5"/>
                      </a:lnTo>
                      <a:lnTo>
                        <a:pt x="5" y="3"/>
                      </a:lnTo>
                      <a:lnTo>
                        <a:pt x="8" y="1"/>
                      </a:lnTo>
                      <a:lnTo>
                        <a:pt x="11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2" y="1"/>
                      </a:lnTo>
                      <a:lnTo>
                        <a:pt x="24" y="3"/>
                      </a:lnTo>
                      <a:lnTo>
                        <a:pt x="20" y="9"/>
                      </a:lnTo>
                      <a:lnTo>
                        <a:pt x="18" y="8"/>
                      </a:lnTo>
                      <a:lnTo>
                        <a:pt x="17" y="8"/>
                      </a:lnTo>
                      <a:lnTo>
                        <a:pt x="15" y="8"/>
                      </a:lnTo>
                      <a:lnTo>
                        <a:pt x="13" y="8"/>
                      </a:lnTo>
                      <a:lnTo>
                        <a:pt x="11" y="8"/>
                      </a:lnTo>
                      <a:lnTo>
                        <a:pt x="9" y="9"/>
                      </a:lnTo>
                      <a:lnTo>
                        <a:pt x="8" y="11"/>
                      </a:lnTo>
                      <a:lnTo>
                        <a:pt x="6" y="13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73" name="Freeform 294"/>
                <p:cNvSpPr>
                  <a:spLocks/>
                </p:cNvSpPr>
                <p:nvPr/>
              </p:nvSpPr>
              <p:spPr bwMode="auto">
                <a:xfrm>
                  <a:off x="1668" y="1429"/>
                  <a:ext cx="6" cy="5"/>
                </a:xfrm>
                <a:custGeom>
                  <a:avLst/>
                  <a:gdLst>
                    <a:gd name="T0" fmla="*/ 0 w 6"/>
                    <a:gd name="T1" fmla="*/ 1 h 6"/>
                    <a:gd name="T2" fmla="*/ 0 w 6"/>
                    <a:gd name="T3" fmla="*/ 0 h 6"/>
                    <a:gd name="T4" fmla="*/ 6 w 6"/>
                    <a:gd name="T5" fmla="*/ 3 h 6"/>
                    <a:gd name="T6" fmla="*/ 0 w 6"/>
                    <a:gd name="T7" fmla="*/ 1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6" y="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74" name="Freeform 295"/>
                <p:cNvSpPr>
                  <a:spLocks/>
                </p:cNvSpPr>
                <p:nvPr/>
              </p:nvSpPr>
              <p:spPr bwMode="auto">
                <a:xfrm>
                  <a:off x="1686" y="1425"/>
                  <a:ext cx="13" cy="23"/>
                </a:xfrm>
                <a:custGeom>
                  <a:avLst/>
                  <a:gdLst>
                    <a:gd name="T0" fmla="*/ 12 w 12"/>
                    <a:gd name="T1" fmla="*/ 0 h 25"/>
                    <a:gd name="T2" fmla="*/ 14 w 12"/>
                    <a:gd name="T3" fmla="*/ 2 h 25"/>
                    <a:gd name="T4" fmla="*/ 16 w 12"/>
                    <a:gd name="T5" fmla="*/ 6 h 25"/>
                    <a:gd name="T6" fmla="*/ 16 w 12"/>
                    <a:gd name="T7" fmla="*/ 6 h 25"/>
                    <a:gd name="T8" fmla="*/ 17 w 12"/>
                    <a:gd name="T9" fmla="*/ 7 h 25"/>
                    <a:gd name="T10" fmla="*/ 16 w 12"/>
                    <a:gd name="T11" fmla="*/ 10 h 25"/>
                    <a:gd name="T12" fmla="*/ 16 w 12"/>
                    <a:gd name="T13" fmla="*/ 13 h 25"/>
                    <a:gd name="T14" fmla="*/ 14 w 12"/>
                    <a:gd name="T15" fmla="*/ 15 h 25"/>
                    <a:gd name="T16" fmla="*/ 12 w 12"/>
                    <a:gd name="T17" fmla="*/ 16 h 25"/>
                    <a:gd name="T18" fmla="*/ 0 w 12"/>
                    <a:gd name="T19" fmla="*/ 14 h 25"/>
                    <a:gd name="T20" fmla="*/ 2 w 12"/>
                    <a:gd name="T21" fmla="*/ 13 h 25"/>
                    <a:gd name="T22" fmla="*/ 3 w 12"/>
                    <a:gd name="T23" fmla="*/ 11 h 25"/>
                    <a:gd name="T24" fmla="*/ 4 w 12"/>
                    <a:gd name="T25" fmla="*/ 9 h 25"/>
                    <a:gd name="T26" fmla="*/ 4 w 12"/>
                    <a:gd name="T27" fmla="*/ 7 h 25"/>
                    <a:gd name="T28" fmla="*/ 4 w 12"/>
                    <a:gd name="T29" fmla="*/ 6 h 25"/>
                    <a:gd name="T30" fmla="*/ 3 w 12"/>
                    <a:gd name="T31" fmla="*/ 6 h 25"/>
                    <a:gd name="T32" fmla="*/ 2 w 12"/>
                    <a:gd name="T33" fmla="*/ 6 h 25"/>
                    <a:gd name="T34" fmla="*/ 1 w 12"/>
                    <a:gd name="T35" fmla="*/ 6 h 25"/>
                    <a:gd name="T36" fmla="*/ 12 w 12"/>
                    <a:gd name="T37" fmla="*/ 0 h 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2"/>
                    <a:gd name="T58" fmla="*/ 0 h 25"/>
                    <a:gd name="T59" fmla="*/ 12 w 12"/>
                    <a:gd name="T60" fmla="*/ 25 h 2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2" h="25">
                      <a:moveTo>
                        <a:pt x="7" y="0"/>
                      </a:moveTo>
                      <a:lnTo>
                        <a:pt x="9" y="2"/>
                      </a:lnTo>
                      <a:lnTo>
                        <a:pt x="11" y="6"/>
                      </a:lnTo>
                      <a:lnTo>
                        <a:pt x="11" y="9"/>
                      </a:lnTo>
                      <a:lnTo>
                        <a:pt x="12" y="12"/>
                      </a:lnTo>
                      <a:lnTo>
                        <a:pt x="11" y="15"/>
                      </a:lnTo>
                      <a:lnTo>
                        <a:pt x="11" y="19"/>
                      </a:lnTo>
                      <a:lnTo>
                        <a:pt x="9" y="22"/>
                      </a:lnTo>
                      <a:lnTo>
                        <a:pt x="7" y="25"/>
                      </a:lnTo>
                      <a:lnTo>
                        <a:pt x="0" y="21"/>
                      </a:lnTo>
                      <a:lnTo>
                        <a:pt x="2" y="18"/>
                      </a:lnTo>
                      <a:lnTo>
                        <a:pt x="3" y="16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4" y="10"/>
                      </a:lnTo>
                      <a:lnTo>
                        <a:pt x="3" y="8"/>
                      </a:lnTo>
                      <a:lnTo>
                        <a:pt x="2" y="7"/>
                      </a:lnTo>
                      <a:lnTo>
                        <a:pt x="1" y="6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75" name="Freeform 296"/>
                <p:cNvSpPr>
                  <a:spLocks/>
                </p:cNvSpPr>
                <p:nvPr/>
              </p:nvSpPr>
              <p:spPr bwMode="auto">
                <a:xfrm>
                  <a:off x="1687" y="1425"/>
                  <a:ext cx="6" cy="6"/>
                </a:xfrm>
                <a:custGeom>
                  <a:avLst/>
                  <a:gdLst>
                    <a:gd name="T0" fmla="*/ 5 w 6"/>
                    <a:gd name="T1" fmla="*/ 0 h 6"/>
                    <a:gd name="T2" fmla="*/ 6 w 6"/>
                    <a:gd name="T3" fmla="*/ 0 h 6"/>
                    <a:gd name="T4" fmla="*/ 0 w 6"/>
                    <a:gd name="T5" fmla="*/ 6 h 6"/>
                    <a:gd name="T6" fmla="*/ 1 w 6"/>
                    <a:gd name="T7" fmla="*/ 6 h 6"/>
                    <a:gd name="T8" fmla="*/ 5 w 6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6"/>
                    <a:gd name="T17" fmla="*/ 6 w 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6">
                      <a:moveTo>
                        <a:pt x="5" y="0"/>
                      </a:moveTo>
                      <a:lnTo>
                        <a:pt x="6" y="0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76" name="Freeform 297"/>
                <p:cNvSpPr>
                  <a:spLocks/>
                </p:cNvSpPr>
                <p:nvPr/>
              </p:nvSpPr>
              <p:spPr bwMode="auto">
                <a:xfrm>
                  <a:off x="1669" y="1443"/>
                  <a:ext cx="24" cy="12"/>
                </a:xfrm>
                <a:custGeom>
                  <a:avLst/>
                  <a:gdLst>
                    <a:gd name="T0" fmla="*/ 24 w 24"/>
                    <a:gd name="T1" fmla="*/ 6 h 13"/>
                    <a:gd name="T2" fmla="*/ 21 w 24"/>
                    <a:gd name="T3" fmla="*/ 6 h 13"/>
                    <a:gd name="T4" fmla="*/ 19 w 24"/>
                    <a:gd name="T5" fmla="*/ 6 h 13"/>
                    <a:gd name="T6" fmla="*/ 15 w 24"/>
                    <a:gd name="T7" fmla="*/ 7 h 13"/>
                    <a:gd name="T8" fmla="*/ 12 w 24"/>
                    <a:gd name="T9" fmla="*/ 8 h 13"/>
                    <a:gd name="T10" fmla="*/ 9 w 24"/>
                    <a:gd name="T11" fmla="*/ 8 h 13"/>
                    <a:gd name="T12" fmla="*/ 5 w 24"/>
                    <a:gd name="T13" fmla="*/ 8 h 13"/>
                    <a:gd name="T14" fmla="*/ 2 w 24"/>
                    <a:gd name="T15" fmla="*/ 7 h 13"/>
                    <a:gd name="T16" fmla="*/ 0 w 24"/>
                    <a:gd name="T17" fmla="*/ 6 h 13"/>
                    <a:gd name="T18" fmla="*/ 4 w 24"/>
                    <a:gd name="T19" fmla="*/ 4 h 13"/>
                    <a:gd name="T20" fmla="*/ 6 w 24"/>
                    <a:gd name="T21" fmla="*/ 5 h 13"/>
                    <a:gd name="T22" fmla="*/ 7 w 24"/>
                    <a:gd name="T23" fmla="*/ 5 h 13"/>
                    <a:gd name="T24" fmla="*/ 9 w 24"/>
                    <a:gd name="T25" fmla="*/ 6 h 13"/>
                    <a:gd name="T26" fmla="*/ 10 w 24"/>
                    <a:gd name="T27" fmla="*/ 5 h 13"/>
                    <a:gd name="T28" fmla="*/ 12 w 24"/>
                    <a:gd name="T29" fmla="*/ 5 h 13"/>
                    <a:gd name="T30" fmla="*/ 14 w 24"/>
                    <a:gd name="T31" fmla="*/ 4 h 13"/>
                    <a:gd name="T32" fmla="*/ 16 w 24"/>
                    <a:gd name="T33" fmla="*/ 2 h 13"/>
                    <a:gd name="T34" fmla="*/ 18 w 24"/>
                    <a:gd name="T35" fmla="*/ 0 h 13"/>
                    <a:gd name="T36" fmla="*/ 24 w 24"/>
                    <a:gd name="T37" fmla="*/ 6 h 1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4"/>
                    <a:gd name="T58" fmla="*/ 0 h 13"/>
                    <a:gd name="T59" fmla="*/ 24 w 24"/>
                    <a:gd name="T60" fmla="*/ 13 h 1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4" h="13">
                      <a:moveTo>
                        <a:pt x="24" y="6"/>
                      </a:moveTo>
                      <a:lnTo>
                        <a:pt x="21" y="8"/>
                      </a:lnTo>
                      <a:lnTo>
                        <a:pt x="19" y="10"/>
                      </a:lnTo>
                      <a:lnTo>
                        <a:pt x="15" y="12"/>
                      </a:lnTo>
                      <a:lnTo>
                        <a:pt x="12" y="13"/>
                      </a:lnTo>
                      <a:lnTo>
                        <a:pt x="9" y="13"/>
                      </a:lnTo>
                      <a:lnTo>
                        <a:pt x="5" y="13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4" y="4"/>
                      </a:lnTo>
                      <a:lnTo>
                        <a:pt x="6" y="5"/>
                      </a:lnTo>
                      <a:lnTo>
                        <a:pt x="7" y="5"/>
                      </a:lnTo>
                      <a:lnTo>
                        <a:pt x="9" y="6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4" y="4"/>
                      </a:lnTo>
                      <a:lnTo>
                        <a:pt x="16" y="2"/>
                      </a:lnTo>
                      <a:lnTo>
                        <a:pt x="18" y="0"/>
                      </a:lnTo>
                      <a:lnTo>
                        <a:pt x="24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77" name="Freeform 298"/>
                <p:cNvSpPr>
                  <a:spLocks/>
                </p:cNvSpPr>
                <p:nvPr/>
              </p:nvSpPr>
              <p:spPr bwMode="auto">
                <a:xfrm>
                  <a:off x="1686" y="1443"/>
                  <a:ext cx="7" cy="5"/>
                </a:xfrm>
                <a:custGeom>
                  <a:avLst/>
                  <a:gdLst>
                    <a:gd name="T0" fmla="*/ 7 w 7"/>
                    <a:gd name="T1" fmla="*/ 3 h 6"/>
                    <a:gd name="T2" fmla="*/ 7 w 7"/>
                    <a:gd name="T3" fmla="*/ 3 h 6"/>
                    <a:gd name="T4" fmla="*/ 1 w 7"/>
                    <a:gd name="T5" fmla="*/ 0 h 6"/>
                    <a:gd name="T6" fmla="*/ 0 w 7"/>
                    <a:gd name="T7" fmla="*/ 1 h 6"/>
                    <a:gd name="T8" fmla="*/ 7 w 7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6"/>
                    <a:gd name="T17" fmla="*/ 7 w 7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6">
                      <a:moveTo>
                        <a:pt x="7" y="5"/>
                      </a:moveTo>
                      <a:lnTo>
                        <a:pt x="7" y="6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78" name="Freeform 299"/>
                <p:cNvSpPr>
                  <a:spLocks/>
                </p:cNvSpPr>
                <p:nvPr/>
              </p:nvSpPr>
              <p:spPr bwMode="auto">
                <a:xfrm>
                  <a:off x="1668" y="1447"/>
                  <a:ext cx="6" cy="5"/>
                </a:xfrm>
                <a:custGeom>
                  <a:avLst/>
                  <a:gdLst>
                    <a:gd name="T0" fmla="*/ 1 w 6"/>
                    <a:gd name="T1" fmla="*/ 3 h 6"/>
                    <a:gd name="T2" fmla="*/ 0 w 6"/>
                    <a:gd name="T3" fmla="*/ 3 h 6"/>
                    <a:gd name="T4" fmla="*/ 6 w 6"/>
                    <a:gd name="T5" fmla="*/ 0 h 6"/>
                    <a:gd name="T6" fmla="*/ 5 w 6"/>
                    <a:gd name="T7" fmla="*/ 0 h 6"/>
                    <a:gd name="T8" fmla="*/ 1 w 6"/>
                    <a:gd name="T9" fmla="*/ 3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6"/>
                    <a:gd name="T17" fmla="*/ 6 w 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6">
                      <a:moveTo>
                        <a:pt x="1" y="6"/>
                      </a:move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79" name="Freeform 300"/>
                <p:cNvSpPr>
                  <a:spLocks/>
                </p:cNvSpPr>
                <p:nvPr/>
              </p:nvSpPr>
              <p:spPr bwMode="auto">
                <a:xfrm>
                  <a:off x="1814" y="1486"/>
                  <a:ext cx="20" cy="18"/>
                </a:xfrm>
                <a:custGeom>
                  <a:avLst/>
                  <a:gdLst>
                    <a:gd name="T0" fmla="*/ 4 w 19"/>
                    <a:gd name="T1" fmla="*/ 10 h 20"/>
                    <a:gd name="T2" fmla="*/ 2 w 19"/>
                    <a:gd name="T3" fmla="*/ 10 h 20"/>
                    <a:gd name="T4" fmla="*/ 1 w 19"/>
                    <a:gd name="T5" fmla="*/ 9 h 20"/>
                    <a:gd name="T6" fmla="*/ 0 w 19"/>
                    <a:gd name="T7" fmla="*/ 6 h 20"/>
                    <a:gd name="T8" fmla="*/ 0 w 19"/>
                    <a:gd name="T9" fmla="*/ 5 h 20"/>
                    <a:gd name="T10" fmla="*/ 0 w 19"/>
                    <a:gd name="T11" fmla="*/ 5 h 20"/>
                    <a:gd name="T12" fmla="*/ 1 w 19"/>
                    <a:gd name="T13" fmla="*/ 5 h 20"/>
                    <a:gd name="T14" fmla="*/ 2 w 19"/>
                    <a:gd name="T15" fmla="*/ 4 h 20"/>
                    <a:gd name="T16" fmla="*/ 5 w 19"/>
                    <a:gd name="T17" fmla="*/ 1 h 20"/>
                    <a:gd name="T18" fmla="*/ 7 w 19"/>
                    <a:gd name="T19" fmla="*/ 1 h 20"/>
                    <a:gd name="T20" fmla="*/ 8 w 19"/>
                    <a:gd name="T21" fmla="*/ 0 h 20"/>
                    <a:gd name="T22" fmla="*/ 15 w 19"/>
                    <a:gd name="T23" fmla="*/ 0 h 20"/>
                    <a:gd name="T24" fmla="*/ 17 w 19"/>
                    <a:gd name="T25" fmla="*/ 1 h 20"/>
                    <a:gd name="T26" fmla="*/ 19 w 19"/>
                    <a:gd name="T27" fmla="*/ 1 h 20"/>
                    <a:gd name="T28" fmla="*/ 21 w 19"/>
                    <a:gd name="T29" fmla="*/ 3 h 20"/>
                    <a:gd name="T30" fmla="*/ 22 w 19"/>
                    <a:gd name="T31" fmla="*/ 4 h 20"/>
                    <a:gd name="T32" fmla="*/ 23 w 19"/>
                    <a:gd name="T33" fmla="*/ 5 h 20"/>
                    <a:gd name="T34" fmla="*/ 24 w 19"/>
                    <a:gd name="T35" fmla="*/ 5 h 20"/>
                    <a:gd name="T36" fmla="*/ 24 w 19"/>
                    <a:gd name="T37" fmla="*/ 6 h 20"/>
                    <a:gd name="T38" fmla="*/ 24 w 19"/>
                    <a:gd name="T39" fmla="*/ 8 h 20"/>
                    <a:gd name="T40" fmla="*/ 23 w 19"/>
                    <a:gd name="T41" fmla="*/ 9 h 20"/>
                    <a:gd name="T42" fmla="*/ 22 w 19"/>
                    <a:gd name="T43" fmla="*/ 10 h 20"/>
                    <a:gd name="T44" fmla="*/ 19 w 19"/>
                    <a:gd name="T45" fmla="*/ 11 h 20"/>
                    <a:gd name="T46" fmla="*/ 18 w 19"/>
                    <a:gd name="T47" fmla="*/ 11 h 20"/>
                    <a:gd name="T48" fmla="*/ 16 w 19"/>
                    <a:gd name="T49" fmla="*/ 12 h 20"/>
                    <a:gd name="T50" fmla="*/ 9 w 19"/>
                    <a:gd name="T51" fmla="*/ 12 h 20"/>
                    <a:gd name="T52" fmla="*/ 7 w 19"/>
                    <a:gd name="T53" fmla="*/ 11 h 20"/>
                    <a:gd name="T54" fmla="*/ 5 w 19"/>
                    <a:gd name="T55" fmla="*/ 11 h 20"/>
                    <a:gd name="T56" fmla="*/ 4 w 19"/>
                    <a:gd name="T57" fmla="*/ 10 h 2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9"/>
                    <a:gd name="T88" fmla="*/ 0 h 20"/>
                    <a:gd name="T89" fmla="*/ 19 w 19"/>
                    <a:gd name="T90" fmla="*/ 20 h 2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9" h="20">
                      <a:moveTo>
                        <a:pt x="4" y="17"/>
                      </a:moveTo>
                      <a:lnTo>
                        <a:pt x="2" y="16"/>
                      </a:lnTo>
                      <a:lnTo>
                        <a:pt x="1" y="14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5" y="1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10" y="0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6" y="3"/>
                      </a:lnTo>
                      <a:lnTo>
                        <a:pt x="17" y="4"/>
                      </a:lnTo>
                      <a:lnTo>
                        <a:pt x="18" y="6"/>
                      </a:lnTo>
                      <a:lnTo>
                        <a:pt x="19" y="9"/>
                      </a:lnTo>
                      <a:lnTo>
                        <a:pt x="19" y="11"/>
                      </a:lnTo>
                      <a:lnTo>
                        <a:pt x="19" y="13"/>
                      </a:lnTo>
                      <a:lnTo>
                        <a:pt x="18" y="15"/>
                      </a:lnTo>
                      <a:lnTo>
                        <a:pt x="17" y="16"/>
                      </a:lnTo>
                      <a:lnTo>
                        <a:pt x="14" y="19"/>
                      </a:lnTo>
                      <a:lnTo>
                        <a:pt x="13" y="19"/>
                      </a:lnTo>
                      <a:lnTo>
                        <a:pt x="11" y="20"/>
                      </a:lnTo>
                      <a:lnTo>
                        <a:pt x="9" y="20"/>
                      </a:lnTo>
                      <a:lnTo>
                        <a:pt x="7" y="19"/>
                      </a:lnTo>
                      <a:lnTo>
                        <a:pt x="5" y="19"/>
                      </a:lnTo>
                      <a:lnTo>
                        <a:pt x="4" y="1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80" name="Freeform 301"/>
                <p:cNvSpPr>
                  <a:spLocks/>
                </p:cNvSpPr>
                <p:nvPr/>
              </p:nvSpPr>
              <p:spPr bwMode="auto">
                <a:xfrm>
                  <a:off x="1810" y="1488"/>
                  <a:ext cx="12" cy="16"/>
                </a:xfrm>
                <a:custGeom>
                  <a:avLst/>
                  <a:gdLst>
                    <a:gd name="T0" fmla="*/ 5 w 11"/>
                    <a:gd name="T1" fmla="*/ 10 h 18"/>
                    <a:gd name="T2" fmla="*/ 3 w 11"/>
                    <a:gd name="T3" fmla="*/ 10 h 18"/>
                    <a:gd name="T4" fmla="*/ 2 w 11"/>
                    <a:gd name="T5" fmla="*/ 8 h 18"/>
                    <a:gd name="T6" fmla="*/ 0 w 11"/>
                    <a:gd name="T7" fmla="*/ 5 h 18"/>
                    <a:gd name="T8" fmla="*/ 0 w 11"/>
                    <a:gd name="T9" fmla="*/ 4 h 18"/>
                    <a:gd name="T10" fmla="*/ 1 w 11"/>
                    <a:gd name="T11" fmla="*/ 4 h 18"/>
                    <a:gd name="T12" fmla="*/ 2 w 11"/>
                    <a:gd name="T13" fmla="*/ 2 h 18"/>
                    <a:gd name="T14" fmla="*/ 3 w 11"/>
                    <a:gd name="T15" fmla="*/ 0 h 18"/>
                    <a:gd name="T16" fmla="*/ 14 w 11"/>
                    <a:gd name="T17" fmla="*/ 4 h 18"/>
                    <a:gd name="T18" fmla="*/ 14 w 11"/>
                    <a:gd name="T19" fmla="*/ 4 h 18"/>
                    <a:gd name="T20" fmla="*/ 13 w 11"/>
                    <a:gd name="T21" fmla="*/ 4 h 18"/>
                    <a:gd name="T22" fmla="*/ 13 w 11"/>
                    <a:gd name="T23" fmla="*/ 4 h 18"/>
                    <a:gd name="T24" fmla="*/ 13 w 11"/>
                    <a:gd name="T25" fmla="*/ 4 h 18"/>
                    <a:gd name="T26" fmla="*/ 14 w 11"/>
                    <a:gd name="T27" fmla="*/ 6 h 18"/>
                    <a:gd name="T28" fmla="*/ 14 w 11"/>
                    <a:gd name="T29" fmla="*/ 7 h 18"/>
                    <a:gd name="T30" fmla="*/ 16 w 11"/>
                    <a:gd name="T31" fmla="*/ 8 h 18"/>
                    <a:gd name="T32" fmla="*/ 5 w 11"/>
                    <a:gd name="T33" fmla="*/ 10 h 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"/>
                    <a:gd name="T52" fmla="*/ 0 h 18"/>
                    <a:gd name="T53" fmla="*/ 11 w 11"/>
                    <a:gd name="T54" fmla="*/ 18 h 1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" h="18">
                      <a:moveTo>
                        <a:pt x="5" y="18"/>
                      </a:moveTo>
                      <a:lnTo>
                        <a:pt x="3" y="17"/>
                      </a:lnTo>
                      <a:lnTo>
                        <a:pt x="2" y="14"/>
                      </a:lnTo>
                      <a:lnTo>
                        <a:pt x="0" y="10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9" y="4"/>
                      </a:lnTo>
                      <a:lnTo>
                        <a:pt x="9" y="5"/>
                      </a:lnTo>
                      <a:lnTo>
                        <a:pt x="8" y="6"/>
                      </a:lnTo>
                      <a:lnTo>
                        <a:pt x="8" y="7"/>
                      </a:lnTo>
                      <a:lnTo>
                        <a:pt x="8" y="8"/>
                      </a:lnTo>
                      <a:lnTo>
                        <a:pt x="9" y="11"/>
                      </a:lnTo>
                      <a:lnTo>
                        <a:pt x="9" y="12"/>
                      </a:lnTo>
                      <a:lnTo>
                        <a:pt x="11" y="13"/>
                      </a:lnTo>
                      <a:lnTo>
                        <a:pt x="5" y="18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81" name="Freeform 302"/>
                <p:cNvSpPr>
                  <a:spLocks/>
                </p:cNvSpPr>
                <p:nvPr/>
              </p:nvSpPr>
              <p:spPr bwMode="auto">
                <a:xfrm>
                  <a:off x="1814" y="1482"/>
                  <a:ext cx="19" cy="10"/>
                </a:xfrm>
                <a:custGeom>
                  <a:avLst/>
                  <a:gdLst>
                    <a:gd name="T0" fmla="*/ 0 w 18"/>
                    <a:gd name="T1" fmla="*/ 5 h 11"/>
                    <a:gd name="T2" fmla="*/ 3 w 18"/>
                    <a:gd name="T3" fmla="*/ 2 h 11"/>
                    <a:gd name="T4" fmla="*/ 6 w 18"/>
                    <a:gd name="T5" fmla="*/ 1 h 11"/>
                    <a:gd name="T6" fmla="*/ 8 w 18"/>
                    <a:gd name="T7" fmla="*/ 0 h 11"/>
                    <a:gd name="T8" fmla="*/ 16 w 18"/>
                    <a:gd name="T9" fmla="*/ 0 h 11"/>
                    <a:gd name="T10" fmla="*/ 18 w 18"/>
                    <a:gd name="T11" fmla="*/ 1 h 11"/>
                    <a:gd name="T12" fmla="*/ 21 w 18"/>
                    <a:gd name="T13" fmla="*/ 2 h 11"/>
                    <a:gd name="T14" fmla="*/ 23 w 18"/>
                    <a:gd name="T15" fmla="*/ 3 h 11"/>
                    <a:gd name="T16" fmla="*/ 18 w 18"/>
                    <a:gd name="T17" fmla="*/ 5 h 11"/>
                    <a:gd name="T18" fmla="*/ 17 w 18"/>
                    <a:gd name="T19" fmla="*/ 5 h 11"/>
                    <a:gd name="T20" fmla="*/ 16 w 18"/>
                    <a:gd name="T21" fmla="*/ 5 h 11"/>
                    <a:gd name="T22" fmla="*/ 15 w 18"/>
                    <a:gd name="T23" fmla="*/ 5 h 11"/>
                    <a:gd name="T24" fmla="*/ 14 w 18"/>
                    <a:gd name="T25" fmla="*/ 5 h 11"/>
                    <a:gd name="T26" fmla="*/ 7 w 18"/>
                    <a:gd name="T27" fmla="*/ 5 h 11"/>
                    <a:gd name="T28" fmla="*/ 7 w 18"/>
                    <a:gd name="T29" fmla="*/ 5 h 11"/>
                    <a:gd name="T30" fmla="*/ 5 w 18"/>
                    <a:gd name="T31" fmla="*/ 6 h 11"/>
                    <a:gd name="T32" fmla="*/ 0 w 18"/>
                    <a:gd name="T33" fmla="*/ 5 h 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1"/>
                    <a:gd name="T53" fmla="*/ 18 w 18"/>
                    <a:gd name="T54" fmla="*/ 11 h 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1">
                      <a:moveTo>
                        <a:pt x="0" y="5"/>
                      </a:move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3" y="1"/>
                      </a:lnTo>
                      <a:lnTo>
                        <a:pt x="16" y="2"/>
                      </a:lnTo>
                      <a:lnTo>
                        <a:pt x="18" y="3"/>
                      </a:lnTo>
                      <a:lnTo>
                        <a:pt x="13" y="10"/>
                      </a:lnTo>
                      <a:lnTo>
                        <a:pt x="12" y="9"/>
                      </a:lnTo>
                      <a:lnTo>
                        <a:pt x="11" y="9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7" y="9"/>
                      </a:lnTo>
                      <a:lnTo>
                        <a:pt x="5" y="11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82" name="Freeform 303"/>
                <p:cNvSpPr>
                  <a:spLocks/>
                </p:cNvSpPr>
                <p:nvPr/>
              </p:nvSpPr>
              <p:spPr bwMode="auto">
                <a:xfrm>
                  <a:off x="1813" y="1487"/>
                  <a:ext cx="7" cy="5"/>
                </a:xfrm>
                <a:custGeom>
                  <a:avLst/>
                  <a:gdLst>
                    <a:gd name="T0" fmla="*/ 0 w 6"/>
                    <a:gd name="T1" fmla="*/ 1 h 6"/>
                    <a:gd name="T2" fmla="*/ 0 w 6"/>
                    <a:gd name="T3" fmla="*/ 0 h 6"/>
                    <a:gd name="T4" fmla="*/ 1 w 6"/>
                    <a:gd name="T5" fmla="*/ 0 h 6"/>
                    <a:gd name="T6" fmla="*/ 13 w 6"/>
                    <a:gd name="T7" fmla="*/ 3 h 6"/>
                    <a:gd name="T8" fmla="*/ 13 w 6"/>
                    <a:gd name="T9" fmla="*/ 3 h 6"/>
                    <a:gd name="T10" fmla="*/ 0 w 6"/>
                    <a:gd name="T11" fmla="*/ 1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6"/>
                    <a:gd name="T19" fmla="*/ 0 h 6"/>
                    <a:gd name="T20" fmla="*/ 6 w 6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6" h="6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6" y="6"/>
                      </a:lnTo>
                      <a:lnTo>
                        <a:pt x="6" y="5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83" name="Freeform 304"/>
                <p:cNvSpPr>
                  <a:spLocks/>
                </p:cNvSpPr>
                <p:nvPr/>
              </p:nvSpPr>
              <p:spPr bwMode="auto">
                <a:xfrm>
                  <a:off x="1828" y="1486"/>
                  <a:ext cx="10" cy="17"/>
                </a:xfrm>
                <a:custGeom>
                  <a:avLst/>
                  <a:gdLst>
                    <a:gd name="T0" fmla="*/ 5 w 10"/>
                    <a:gd name="T1" fmla="*/ 0 h 19"/>
                    <a:gd name="T2" fmla="*/ 7 w 10"/>
                    <a:gd name="T3" fmla="*/ 1 h 19"/>
                    <a:gd name="T4" fmla="*/ 9 w 10"/>
                    <a:gd name="T5" fmla="*/ 4 h 19"/>
                    <a:gd name="T6" fmla="*/ 10 w 10"/>
                    <a:gd name="T7" fmla="*/ 4 h 19"/>
                    <a:gd name="T8" fmla="*/ 10 w 10"/>
                    <a:gd name="T9" fmla="*/ 7 h 19"/>
                    <a:gd name="T10" fmla="*/ 10 w 10"/>
                    <a:gd name="T11" fmla="*/ 9 h 19"/>
                    <a:gd name="T12" fmla="*/ 9 w 10"/>
                    <a:gd name="T13" fmla="*/ 10 h 19"/>
                    <a:gd name="T14" fmla="*/ 7 w 10"/>
                    <a:gd name="T15" fmla="*/ 11 h 19"/>
                    <a:gd name="T16" fmla="*/ 1 w 10"/>
                    <a:gd name="T17" fmla="*/ 9 h 19"/>
                    <a:gd name="T18" fmla="*/ 1 w 10"/>
                    <a:gd name="T19" fmla="*/ 8 h 19"/>
                    <a:gd name="T20" fmla="*/ 2 w 10"/>
                    <a:gd name="T21" fmla="*/ 7 h 19"/>
                    <a:gd name="T22" fmla="*/ 2 w 10"/>
                    <a:gd name="T23" fmla="*/ 6 h 19"/>
                    <a:gd name="T24" fmla="*/ 2 w 10"/>
                    <a:gd name="T25" fmla="*/ 5 h 19"/>
                    <a:gd name="T26" fmla="*/ 1 w 10"/>
                    <a:gd name="T27" fmla="*/ 4 h 19"/>
                    <a:gd name="T28" fmla="*/ 1 w 10"/>
                    <a:gd name="T29" fmla="*/ 4 h 19"/>
                    <a:gd name="T30" fmla="*/ 0 w 10"/>
                    <a:gd name="T31" fmla="*/ 4 h 19"/>
                    <a:gd name="T32" fmla="*/ 5 w 10"/>
                    <a:gd name="T33" fmla="*/ 0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9"/>
                    <a:gd name="T53" fmla="*/ 10 w 10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9">
                      <a:moveTo>
                        <a:pt x="5" y="0"/>
                      </a:moveTo>
                      <a:lnTo>
                        <a:pt x="7" y="1"/>
                      </a:lnTo>
                      <a:lnTo>
                        <a:pt x="9" y="4"/>
                      </a:lnTo>
                      <a:lnTo>
                        <a:pt x="10" y="8"/>
                      </a:lnTo>
                      <a:lnTo>
                        <a:pt x="10" y="12"/>
                      </a:lnTo>
                      <a:lnTo>
                        <a:pt x="10" y="14"/>
                      </a:lnTo>
                      <a:lnTo>
                        <a:pt x="9" y="16"/>
                      </a:lnTo>
                      <a:lnTo>
                        <a:pt x="7" y="19"/>
                      </a:lnTo>
                      <a:lnTo>
                        <a:pt x="1" y="14"/>
                      </a:lnTo>
                      <a:lnTo>
                        <a:pt x="1" y="13"/>
                      </a:lnTo>
                      <a:lnTo>
                        <a:pt x="2" y="12"/>
                      </a:lnTo>
                      <a:lnTo>
                        <a:pt x="2" y="11"/>
                      </a:lnTo>
                      <a:lnTo>
                        <a:pt x="2" y="10"/>
                      </a:lnTo>
                      <a:lnTo>
                        <a:pt x="1" y="7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84" name="Freeform 305"/>
                <p:cNvSpPr>
                  <a:spLocks/>
                </p:cNvSpPr>
                <p:nvPr/>
              </p:nvSpPr>
              <p:spPr bwMode="auto">
                <a:xfrm>
                  <a:off x="1828" y="1485"/>
                  <a:ext cx="5" cy="6"/>
                </a:xfrm>
                <a:custGeom>
                  <a:avLst/>
                  <a:gdLst>
                    <a:gd name="T0" fmla="*/ 5 w 5"/>
                    <a:gd name="T1" fmla="*/ 0 h 7"/>
                    <a:gd name="T2" fmla="*/ 5 w 5"/>
                    <a:gd name="T3" fmla="*/ 1 h 7"/>
                    <a:gd name="T4" fmla="*/ 0 w 5"/>
                    <a:gd name="T5" fmla="*/ 3 h 7"/>
                    <a:gd name="T6" fmla="*/ 0 w 5"/>
                    <a:gd name="T7" fmla="*/ 3 h 7"/>
                    <a:gd name="T8" fmla="*/ 5 w 5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7"/>
                    <a:gd name="T17" fmla="*/ 5 w 5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7">
                      <a:moveTo>
                        <a:pt x="5" y="0"/>
                      </a:moveTo>
                      <a:lnTo>
                        <a:pt x="5" y="1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85" name="Freeform 306"/>
                <p:cNvSpPr>
                  <a:spLocks/>
                </p:cNvSpPr>
                <p:nvPr/>
              </p:nvSpPr>
              <p:spPr bwMode="auto">
                <a:xfrm>
                  <a:off x="1817" y="1498"/>
                  <a:ext cx="18" cy="9"/>
                </a:xfrm>
                <a:custGeom>
                  <a:avLst/>
                  <a:gdLst>
                    <a:gd name="T0" fmla="*/ 18 w 18"/>
                    <a:gd name="T1" fmla="*/ 2 h 11"/>
                    <a:gd name="T2" fmla="*/ 15 w 18"/>
                    <a:gd name="T3" fmla="*/ 3 h 11"/>
                    <a:gd name="T4" fmla="*/ 12 w 18"/>
                    <a:gd name="T5" fmla="*/ 4 h 11"/>
                    <a:gd name="T6" fmla="*/ 9 w 18"/>
                    <a:gd name="T7" fmla="*/ 4 h 11"/>
                    <a:gd name="T8" fmla="*/ 7 w 18"/>
                    <a:gd name="T9" fmla="*/ 4 h 11"/>
                    <a:gd name="T10" fmla="*/ 4 w 18"/>
                    <a:gd name="T11" fmla="*/ 4 h 11"/>
                    <a:gd name="T12" fmla="*/ 1 w 18"/>
                    <a:gd name="T13" fmla="*/ 3 h 11"/>
                    <a:gd name="T14" fmla="*/ 0 w 18"/>
                    <a:gd name="T15" fmla="*/ 3 h 11"/>
                    <a:gd name="T16" fmla="*/ 4 w 18"/>
                    <a:gd name="T17" fmla="*/ 1 h 11"/>
                    <a:gd name="T18" fmla="*/ 5 w 18"/>
                    <a:gd name="T19" fmla="*/ 2 h 11"/>
                    <a:gd name="T20" fmla="*/ 6 w 18"/>
                    <a:gd name="T21" fmla="*/ 2 h 11"/>
                    <a:gd name="T22" fmla="*/ 8 w 18"/>
                    <a:gd name="T23" fmla="*/ 2 h 11"/>
                    <a:gd name="T24" fmla="*/ 8 w 18"/>
                    <a:gd name="T25" fmla="*/ 2 h 11"/>
                    <a:gd name="T26" fmla="*/ 9 w 18"/>
                    <a:gd name="T27" fmla="*/ 2 h 11"/>
                    <a:gd name="T28" fmla="*/ 10 w 18"/>
                    <a:gd name="T29" fmla="*/ 2 h 11"/>
                    <a:gd name="T30" fmla="*/ 12 w 18"/>
                    <a:gd name="T31" fmla="*/ 0 h 11"/>
                    <a:gd name="T32" fmla="*/ 18 w 18"/>
                    <a:gd name="T33" fmla="*/ 2 h 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1"/>
                    <a:gd name="T53" fmla="*/ 18 w 18"/>
                    <a:gd name="T54" fmla="*/ 11 h 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1">
                      <a:moveTo>
                        <a:pt x="18" y="6"/>
                      </a:moveTo>
                      <a:lnTo>
                        <a:pt x="15" y="9"/>
                      </a:lnTo>
                      <a:lnTo>
                        <a:pt x="12" y="10"/>
                      </a:lnTo>
                      <a:lnTo>
                        <a:pt x="9" y="11"/>
                      </a:lnTo>
                      <a:lnTo>
                        <a:pt x="7" y="11"/>
                      </a:lnTo>
                      <a:lnTo>
                        <a:pt x="4" y="10"/>
                      </a:lnTo>
                      <a:lnTo>
                        <a:pt x="1" y="9"/>
                      </a:lnTo>
                      <a:lnTo>
                        <a:pt x="0" y="8"/>
                      </a:lnTo>
                      <a:lnTo>
                        <a:pt x="4" y="1"/>
                      </a:lnTo>
                      <a:lnTo>
                        <a:pt x="5" y="2"/>
                      </a:lnTo>
                      <a:lnTo>
                        <a:pt x="6" y="3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0" y="2"/>
                      </a:lnTo>
                      <a:lnTo>
                        <a:pt x="12" y="0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86" name="Freeform 307"/>
                <p:cNvSpPr>
                  <a:spLocks/>
                </p:cNvSpPr>
                <p:nvPr/>
              </p:nvSpPr>
              <p:spPr bwMode="auto">
                <a:xfrm>
                  <a:off x="1829" y="1498"/>
                  <a:ext cx="6" cy="5"/>
                </a:xfrm>
                <a:custGeom>
                  <a:avLst/>
                  <a:gdLst>
                    <a:gd name="T0" fmla="*/ 6 w 6"/>
                    <a:gd name="T1" fmla="*/ 3 h 6"/>
                    <a:gd name="T2" fmla="*/ 0 w 6"/>
                    <a:gd name="T3" fmla="*/ 0 h 6"/>
                    <a:gd name="T4" fmla="*/ 0 w 6"/>
                    <a:gd name="T5" fmla="*/ 1 h 6"/>
                    <a:gd name="T6" fmla="*/ 6 w 6"/>
                    <a:gd name="T7" fmla="*/ 3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6" y="6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87" name="Freeform 308"/>
                <p:cNvSpPr>
                  <a:spLocks/>
                </p:cNvSpPr>
                <p:nvPr/>
              </p:nvSpPr>
              <p:spPr bwMode="auto">
                <a:xfrm>
                  <a:off x="1815" y="1498"/>
                  <a:ext cx="7" cy="7"/>
                </a:xfrm>
                <a:custGeom>
                  <a:avLst/>
                  <a:gdLst>
                    <a:gd name="T0" fmla="*/ 1 w 6"/>
                    <a:gd name="T1" fmla="*/ 7 h 7"/>
                    <a:gd name="T2" fmla="*/ 0 w 6"/>
                    <a:gd name="T3" fmla="*/ 6 h 7"/>
                    <a:gd name="T4" fmla="*/ 13 w 6"/>
                    <a:gd name="T5" fmla="*/ 1 h 7"/>
                    <a:gd name="T6" fmla="*/ 11 w 6"/>
                    <a:gd name="T7" fmla="*/ 0 h 7"/>
                    <a:gd name="T8" fmla="*/ 1 w 6"/>
                    <a:gd name="T9" fmla="*/ 7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1" y="7"/>
                      </a:moveTo>
                      <a:lnTo>
                        <a:pt x="0" y="6"/>
                      </a:lnTo>
                      <a:lnTo>
                        <a:pt x="6" y="1"/>
                      </a:lnTo>
                      <a:lnTo>
                        <a:pt x="5" y="0"/>
                      </a:lnTo>
                      <a:lnTo>
                        <a:pt x="1" y="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88" name="Freeform 309"/>
                <p:cNvSpPr>
                  <a:spLocks/>
                </p:cNvSpPr>
                <p:nvPr/>
              </p:nvSpPr>
              <p:spPr bwMode="auto">
                <a:xfrm>
                  <a:off x="1625" y="1371"/>
                  <a:ext cx="19" cy="17"/>
                </a:xfrm>
                <a:custGeom>
                  <a:avLst/>
                  <a:gdLst>
                    <a:gd name="T0" fmla="*/ 4 w 19"/>
                    <a:gd name="T1" fmla="*/ 10 h 19"/>
                    <a:gd name="T2" fmla="*/ 3 w 19"/>
                    <a:gd name="T3" fmla="*/ 10 h 19"/>
                    <a:gd name="T4" fmla="*/ 2 w 19"/>
                    <a:gd name="T5" fmla="*/ 9 h 19"/>
                    <a:gd name="T6" fmla="*/ 1 w 19"/>
                    <a:gd name="T7" fmla="*/ 6 h 19"/>
                    <a:gd name="T8" fmla="*/ 0 w 19"/>
                    <a:gd name="T9" fmla="*/ 4 h 19"/>
                    <a:gd name="T10" fmla="*/ 1 w 19"/>
                    <a:gd name="T11" fmla="*/ 4 h 19"/>
                    <a:gd name="T12" fmla="*/ 1 w 19"/>
                    <a:gd name="T13" fmla="*/ 4 h 19"/>
                    <a:gd name="T14" fmla="*/ 2 w 19"/>
                    <a:gd name="T15" fmla="*/ 3 h 19"/>
                    <a:gd name="T16" fmla="*/ 5 w 19"/>
                    <a:gd name="T17" fmla="*/ 1 h 19"/>
                    <a:gd name="T18" fmla="*/ 7 w 19"/>
                    <a:gd name="T19" fmla="*/ 0 h 19"/>
                    <a:gd name="T20" fmla="*/ 9 w 19"/>
                    <a:gd name="T21" fmla="*/ 0 h 19"/>
                    <a:gd name="T22" fmla="*/ 11 w 19"/>
                    <a:gd name="T23" fmla="*/ 0 h 19"/>
                    <a:gd name="T24" fmla="*/ 12 w 19"/>
                    <a:gd name="T25" fmla="*/ 0 h 19"/>
                    <a:gd name="T26" fmla="*/ 14 w 19"/>
                    <a:gd name="T27" fmla="*/ 1 h 19"/>
                    <a:gd name="T28" fmla="*/ 16 w 19"/>
                    <a:gd name="T29" fmla="*/ 2 h 19"/>
                    <a:gd name="T30" fmla="*/ 17 w 19"/>
                    <a:gd name="T31" fmla="*/ 4 h 19"/>
                    <a:gd name="T32" fmla="*/ 18 w 19"/>
                    <a:gd name="T33" fmla="*/ 4 h 19"/>
                    <a:gd name="T34" fmla="*/ 19 w 19"/>
                    <a:gd name="T35" fmla="*/ 4 h 19"/>
                    <a:gd name="T36" fmla="*/ 19 w 19"/>
                    <a:gd name="T37" fmla="*/ 6 h 19"/>
                    <a:gd name="T38" fmla="*/ 19 w 19"/>
                    <a:gd name="T39" fmla="*/ 8 h 19"/>
                    <a:gd name="T40" fmla="*/ 19 w 19"/>
                    <a:gd name="T41" fmla="*/ 9 h 19"/>
                    <a:gd name="T42" fmla="*/ 18 w 19"/>
                    <a:gd name="T43" fmla="*/ 10 h 19"/>
                    <a:gd name="T44" fmla="*/ 15 w 19"/>
                    <a:gd name="T45" fmla="*/ 11 h 19"/>
                    <a:gd name="T46" fmla="*/ 13 w 19"/>
                    <a:gd name="T47" fmla="*/ 11 h 19"/>
                    <a:gd name="T48" fmla="*/ 11 w 19"/>
                    <a:gd name="T49" fmla="*/ 11 h 19"/>
                    <a:gd name="T50" fmla="*/ 9 w 19"/>
                    <a:gd name="T51" fmla="*/ 11 h 19"/>
                    <a:gd name="T52" fmla="*/ 8 w 19"/>
                    <a:gd name="T53" fmla="*/ 11 h 19"/>
                    <a:gd name="T54" fmla="*/ 6 w 19"/>
                    <a:gd name="T55" fmla="*/ 11 h 19"/>
                    <a:gd name="T56" fmla="*/ 4 w 19"/>
                    <a:gd name="T57" fmla="*/ 10 h 1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9"/>
                    <a:gd name="T88" fmla="*/ 0 h 19"/>
                    <a:gd name="T89" fmla="*/ 19 w 19"/>
                    <a:gd name="T90" fmla="*/ 19 h 1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9" h="19">
                      <a:moveTo>
                        <a:pt x="4" y="17"/>
                      </a:moveTo>
                      <a:lnTo>
                        <a:pt x="3" y="16"/>
                      </a:lnTo>
                      <a:lnTo>
                        <a:pt x="2" y="14"/>
                      </a:lnTo>
                      <a:lnTo>
                        <a:pt x="1" y="11"/>
                      </a:lnTo>
                      <a:lnTo>
                        <a:pt x="0" y="9"/>
                      </a:lnTo>
                      <a:lnTo>
                        <a:pt x="1" y="7"/>
                      </a:lnTo>
                      <a:lnTo>
                        <a:pt x="1" y="5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4" y="1"/>
                      </a:lnTo>
                      <a:lnTo>
                        <a:pt x="16" y="2"/>
                      </a:lnTo>
                      <a:lnTo>
                        <a:pt x="17" y="4"/>
                      </a:lnTo>
                      <a:lnTo>
                        <a:pt x="18" y="5"/>
                      </a:lnTo>
                      <a:lnTo>
                        <a:pt x="19" y="9"/>
                      </a:lnTo>
                      <a:lnTo>
                        <a:pt x="19" y="11"/>
                      </a:lnTo>
                      <a:lnTo>
                        <a:pt x="19" y="13"/>
                      </a:lnTo>
                      <a:lnTo>
                        <a:pt x="19" y="14"/>
                      </a:lnTo>
                      <a:lnTo>
                        <a:pt x="18" y="16"/>
                      </a:lnTo>
                      <a:lnTo>
                        <a:pt x="15" y="18"/>
                      </a:lnTo>
                      <a:lnTo>
                        <a:pt x="13" y="19"/>
                      </a:lnTo>
                      <a:lnTo>
                        <a:pt x="11" y="19"/>
                      </a:lnTo>
                      <a:lnTo>
                        <a:pt x="9" y="19"/>
                      </a:lnTo>
                      <a:lnTo>
                        <a:pt x="8" y="19"/>
                      </a:lnTo>
                      <a:lnTo>
                        <a:pt x="6" y="18"/>
                      </a:lnTo>
                      <a:lnTo>
                        <a:pt x="4" y="17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89" name="Freeform 310"/>
                <p:cNvSpPr>
                  <a:spLocks/>
                </p:cNvSpPr>
                <p:nvPr/>
              </p:nvSpPr>
              <p:spPr bwMode="auto">
                <a:xfrm>
                  <a:off x="1621" y="1372"/>
                  <a:ext cx="11" cy="17"/>
                </a:xfrm>
                <a:custGeom>
                  <a:avLst/>
                  <a:gdLst>
                    <a:gd name="T0" fmla="*/ 5 w 11"/>
                    <a:gd name="T1" fmla="*/ 11 h 19"/>
                    <a:gd name="T2" fmla="*/ 4 w 11"/>
                    <a:gd name="T3" fmla="*/ 10 h 19"/>
                    <a:gd name="T4" fmla="*/ 2 w 11"/>
                    <a:gd name="T5" fmla="*/ 9 h 19"/>
                    <a:gd name="T6" fmla="*/ 1 w 11"/>
                    <a:gd name="T7" fmla="*/ 6 h 19"/>
                    <a:gd name="T8" fmla="*/ 0 w 11"/>
                    <a:gd name="T9" fmla="*/ 4 h 19"/>
                    <a:gd name="T10" fmla="*/ 1 w 11"/>
                    <a:gd name="T11" fmla="*/ 4 h 19"/>
                    <a:gd name="T12" fmla="*/ 2 w 11"/>
                    <a:gd name="T13" fmla="*/ 2 h 19"/>
                    <a:gd name="T14" fmla="*/ 3 w 11"/>
                    <a:gd name="T15" fmla="*/ 0 h 19"/>
                    <a:gd name="T16" fmla="*/ 10 w 11"/>
                    <a:gd name="T17" fmla="*/ 4 h 19"/>
                    <a:gd name="T18" fmla="*/ 9 w 11"/>
                    <a:gd name="T19" fmla="*/ 4 h 19"/>
                    <a:gd name="T20" fmla="*/ 9 w 11"/>
                    <a:gd name="T21" fmla="*/ 4 h 19"/>
                    <a:gd name="T22" fmla="*/ 8 w 11"/>
                    <a:gd name="T23" fmla="*/ 4 h 19"/>
                    <a:gd name="T24" fmla="*/ 8 w 11"/>
                    <a:gd name="T25" fmla="*/ 4 h 19"/>
                    <a:gd name="T26" fmla="*/ 9 w 11"/>
                    <a:gd name="T27" fmla="*/ 7 h 19"/>
                    <a:gd name="T28" fmla="*/ 10 w 11"/>
                    <a:gd name="T29" fmla="*/ 7 h 19"/>
                    <a:gd name="T30" fmla="*/ 11 w 11"/>
                    <a:gd name="T31" fmla="*/ 8 h 19"/>
                    <a:gd name="T32" fmla="*/ 5 w 11"/>
                    <a:gd name="T33" fmla="*/ 11 h 1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"/>
                    <a:gd name="T52" fmla="*/ 0 h 19"/>
                    <a:gd name="T53" fmla="*/ 11 w 11"/>
                    <a:gd name="T54" fmla="*/ 19 h 1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" h="19">
                      <a:moveTo>
                        <a:pt x="5" y="19"/>
                      </a:moveTo>
                      <a:lnTo>
                        <a:pt x="4" y="17"/>
                      </a:lnTo>
                      <a:lnTo>
                        <a:pt x="2" y="15"/>
                      </a:lnTo>
                      <a:lnTo>
                        <a:pt x="1" y="11"/>
                      </a:lnTo>
                      <a:lnTo>
                        <a:pt x="0" y="7"/>
                      </a:lnTo>
                      <a:lnTo>
                        <a:pt x="1" y="5"/>
                      </a:lnTo>
                      <a:lnTo>
                        <a:pt x="2" y="2"/>
                      </a:lnTo>
                      <a:lnTo>
                        <a:pt x="3" y="0"/>
                      </a:lnTo>
                      <a:lnTo>
                        <a:pt x="10" y="5"/>
                      </a:lnTo>
                      <a:lnTo>
                        <a:pt x="9" y="6"/>
                      </a:lnTo>
                      <a:lnTo>
                        <a:pt x="9" y="7"/>
                      </a:lnTo>
                      <a:lnTo>
                        <a:pt x="8" y="8"/>
                      </a:lnTo>
                      <a:lnTo>
                        <a:pt x="8" y="9"/>
                      </a:lnTo>
                      <a:lnTo>
                        <a:pt x="9" y="12"/>
                      </a:lnTo>
                      <a:lnTo>
                        <a:pt x="10" y="12"/>
                      </a:lnTo>
                      <a:lnTo>
                        <a:pt x="11" y="13"/>
                      </a:lnTo>
                      <a:lnTo>
                        <a:pt x="5" y="19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90" name="Freeform 311"/>
                <p:cNvSpPr>
                  <a:spLocks/>
                </p:cNvSpPr>
                <p:nvPr/>
              </p:nvSpPr>
              <p:spPr bwMode="auto">
                <a:xfrm>
                  <a:off x="1625" y="1367"/>
                  <a:ext cx="18" cy="10"/>
                </a:xfrm>
                <a:custGeom>
                  <a:avLst/>
                  <a:gdLst>
                    <a:gd name="T0" fmla="*/ 0 w 18"/>
                    <a:gd name="T1" fmla="*/ 4 h 11"/>
                    <a:gd name="T2" fmla="*/ 3 w 18"/>
                    <a:gd name="T3" fmla="*/ 2 h 11"/>
                    <a:gd name="T4" fmla="*/ 6 w 18"/>
                    <a:gd name="T5" fmla="*/ 1 h 11"/>
                    <a:gd name="T6" fmla="*/ 9 w 18"/>
                    <a:gd name="T7" fmla="*/ 0 h 11"/>
                    <a:gd name="T8" fmla="*/ 11 w 18"/>
                    <a:gd name="T9" fmla="*/ 0 h 11"/>
                    <a:gd name="T10" fmla="*/ 13 w 18"/>
                    <a:gd name="T11" fmla="*/ 1 h 11"/>
                    <a:gd name="T12" fmla="*/ 16 w 18"/>
                    <a:gd name="T13" fmla="*/ 2 h 11"/>
                    <a:gd name="T14" fmla="*/ 18 w 18"/>
                    <a:gd name="T15" fmla="*/ 3 h 11"/>
                    <a:gd name="T16" fmla="*/ 13 w 18"/>
                    <a:gd name="T17" fmla="*/ 5 h 11"/>
                    <a:gd name="T18" fmla="*/ 12 w 18"/>
                    <a:gd name="T19" fmla="*/ 5 h 11"/>
                    <a:gd name="T20" fmla="*/ 11 w 18"/>
                    <a:gd name="T21" fmla="*/ 5 h 11"/>
                    <a:gd name="T22" fmla="*/ 10 w 18"/>
                    <a:gd name="T23" fmla="*/ 5 h 11"/>
                    <a:gd name="T24" fmla="*/ 9 w 18"/>
                    <a:gd name="T25" fmla="*/ 5 h 11"/>
                    <a:gd name="T26" fmla="*/ 8 w 18"/>
                    <a:gd name="T27" fmla="*/ 5 h 11"/>
                    <a:gd name="T28" fmla="*/ 7 w 18"/>
                    <a:gd name="T29" fmla="*/ 5 h 11"/>
                    <a:gd name="T30" fmla="*/ 5 w 18"/>
                    <a:gd name="T31" fmla="*/ 6 h 11"/>
                    <a:gd name="T32" fmla="*/ 0 w 18"/>
                    <a:gd name="T33" fmla="*/ 4 h 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1"/>
                    <a:gd name="T53" fmla="*/ 18 w 18"/>
                    <a:gd name="T54" fmla="*/ 11 h 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1">
                      <a:moveTo>
                        <a:pt x="0" y="4"/>
                      </a:moveTo>
                      <a:lnTo>
                        <a:pt x="3" y="2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1"/>
                      </a:lnTo>
                      <a:lnTo>
                        <a:pt x="16" y="2"/>
                      </a:lnTo>
                      <a:lnTo>
                        <a:pt x="18" y="3"/>
                      </a:lnTo>
                      <a:lnTo>
                        <a:pt x="13" y="10"/>
                      </a:lnTo>
                      <a:lnTo>
                        <a:pt x="12" y="9"/>
                      </a:lnTo>
                      <a:lnTo>
                        <a:pt x="11" y="8"/>
                      </a:lnTo>
                      <a:lnTo>
                        <a:pt x="10" y="8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7" y="9"/>
                      </a:lnTo>
                      <a:lnTo>
                        <a:pt x="5" y="11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91" name="Freeform 312"/>
                <p:cNvSpPr>
                  <a:spLocks/>
                </p:cNvSpPr>
                <p:nvPr/>
              </p:nvSpPr>
              <p:spPr bwMode="auto">
                <a:xfrm>
                  <a:off x="1624" y="1371"/>
                  <a:ext cx="7" cy="6"/>
                </a:xfrm>
                <a:custGeom>
                  <a:avLst/>
                  <a:gdLst>
                    <a:gd name="T0" fmla="*/ 0 w 7"/>
                    <a:gd name="T1" fmla="*/ 1 h 7"/>
                    <a:gd name="T2" fmla="*/ 1 w 7"/>
                    <a:gd name="T3" fmla="*/ 0 h 7"/>
                    <a:gd name="T4" fmla="*/ 6 w 7"/>
                    <a:gd name="T5" fmla="*/ 3 h 7"/>
                    <a:gd name="T6" fmla="*/ 7 w 7"/>
                    <a:gd name="T7" fmla="*/ 3 h 7"/>
                    <a:gd name="T8" fmla="*/ 0 w 7"/>
                    <a:gd name="T9" fmla="*/ 1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"/>
                    <a:gd name="T16" fmla="*/ 0 h 7"/>
                    <a:gd name="T17" fmla="*/ 7 w 7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" h="7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6" y="7"/>
                      </a:lnTo>
                      <a:lnTo>
                        <a:pt x="7" y="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92" name="Freeform 313"/>
                <p:cNvSpPr>
                  <a:spLocks/>
                </p:cNvSpPr>
                <p:nvPr/>
              </p:nvSpPr>
              <p:spPr bwMode="auto">
                <a:xfrm>
                  <a:off x="1638" y="1371"/>
                  <a:ext cx="10" cy="16"/>
                </a:xfrm>
                <a:custGeom>
                  <a:avLst/>
                  <a:gdLst>
                    <a:gd name="T0" fmla="*/ 6 w 10"/>
                    <a:gd name="T1" fmla="*/ 0 h 18"/>
                    <a:gd name="T2" fmla="*/ 7 w 10"/>
                    <a:gd name="T3" fmla="*/ 1 h 18"/>
                    <a:gd name="T4" fmla="*/ 9 w 10"/>
                    <a:gd name="T5" fmla="*/ 4 h 18"/>
                    <a:gd name="T6" fmla="*/ 10 w 10"/>
                    <a:gd name="T7" fmla="*/ 4 h 18"/>
                    <a:gd name="T8" fmla="*/ 10 w 10"/>
                    <a:gd name="T9" fmla="*/ 6 h 18"/>
                    <a:gd name="T10" fmla="*/ 10 w 10"/>
                    <a:gd name="T11" fmla="*/ 8 h 18"/>
                    <a:gd name="T12" fmla="*/ 9 w 10"/>
                    <a:gd name="T13" fmla="*/ 9 h 18"/>
                    <a:gd name="T14" fmla="*/ 8 w 10"/>
                    <a:gd name="T15" fmla="*/ 10 h 18"/>
                    <a:gd name="T16" fmla="*/ 1 w 10"/>
                    <a:gd name="T17" fmla="*/ 8 h 18"/>
                    <a:gd name="T18" fmla="*/ 2 w 10"/>
                    <a:gd name="T19" fmla="*/ 8 h 18"/>
                    <a:gd name="T20" fmla="*/ 2 w 10"/>
                    <a:gd name="T21" fmla="*/ 7 h 18"/>
                    <a:gd name="T22" fmla="*/ 2 w 10"/>
                    <a:gd name="T23" fmla="*/ 6 h 18"/>
                    <a:gd name="T24" fmla="*/ 2 w 10"/>
                    <a:gd name="T25" fmla="*/ 5 h 18"/>
                    <a:gd name="T26" fmla="*/ 2 w 10"/>
                    <a:gd name="T27" fmla="*/ 4 h 18"/>
                    <a:gd name="T28" fmla="*/ 1 w 10"/>
                    <a:gd name="T29" fmla="*/ 4 h 18"/>
                    <a:gd name="T30" fmla="*/ 0 w 10"/>
                    <a:gd name="T31" fmla="*/ 4 h 18"/>
                    <a:gd name="T32" fmla="*/ 6 w 10"/>
                    <a:gd name="T33" fmla="*/ 0 h 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"/>
                    <a:gd name="T52" fmla="*/ 0 h 18"/>
                    <a:gd name="T53" fmla="*/ 10 w 10"/>
                    <a:gd name="T54" fmla="*/ 18 h 1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" h="18">
                      <a:moveTo>
                        <a:pt x="6" y="0"/>
                      </a:moveTo>
                      <a:lnTo>
                        <a:pt x="7" y="1"/>
                      </a:lnTo>
                      <a:lnTo>
                        <a:pt x="9" y="4"/>
                      </a:lnTo>
                      <a:lnTo>
                        <a:pt x="10" y="8"/>
                      </a:lnTo>
                      <a:lnTo>
                        <a:pt x="10" y="11"/>
                      </a:lnTo>
                      <a:lnTo>
                        <a:pt x="10" y="14"/>
                      </a:lnTo>
                      <a:lnTo>
                        <a:pt x="9" y="16"/>
                      </a:lnTo>
                      <a:lnTo>
                        <a:pt x="8" y="18"/>
                      </a:lnTo>
                      <a:lnTo>
                        <a:pt x="1" y="14"/>
                      </a:lnTo>
                      <a:lnTo>
                        <a:pt x="2" y="13"/>
                      </a:lnTo>
                      <a:lnTo>
                        <a:pt x="2" y="12"/>
                      </a:lnTo>
                      <a:lnTo>
                        <a:pt x="2" y="11"/>
                      </a:lnTo>
                      <a:lnTo>
                        <a:pt x="2" y="10"/>
                      </a:lnTo>
                      <a:lnTo>
                        <a:pt x="2" y="7"/>
                      </a:lnTo>
                      <a:lnTo>
                        <a:pt x="1" y="6"/>
                      </a:lnTo>
                      <a:lnTo>
                        <a:pt x="0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93" name="Freeform 314"/>
                <p:cNvSpPr>
                  <a:spLocks/>
                </p:cNvSpPr>
                <p:nvPr/>
              </p:nvSpPr>
              <p:spPr bwMode="auto">
                <a:xfrm>
                  <a:off x="1638" y="1370"/>
                  <a:ext cx="6" cy="6"/>
                </a:xfrm>
                <a:custGeom>
                  <a:avLst/>
                  <a:gdLst>
                    <a:gd name="T0" fmla="*/ 5 w 6"/>
                    <a:gd name="T1" fmla="*/ 0 h 7"/>
                    <a:gd name="T2" fmla="*/ 6 w 6"/>
                    <a:gd name="T3" fmla="*/ 1 h 7"/>
                    <a:gd name="T4" fmla="*/ 0 w 6"/>
                    <a:gd name="T5" fmla="*/ 3 h 7"/>
                    <a:gd name="T6" fmla="*/ 0 w 6"/>
                    <a:gd name="T7" fmla="*/ 3 h 7"/>
                    <a:gd name="T8" fmla="*/ 5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7"/>
                    <a:gd name="T17" fmla="*/ 6 w 6"/>
                    <a:gd name="T18" fmla="*/ 7 h 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7">
                      <a:moveTo>
                        <a:pt x="5" y="0"/>
                      </a:moveTo>
                      <a:lnTo>
                        <a:pt x="6" y="1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94" name="Freeform 315"/>
                <p:cNvSpPr>
                  <a:spLocks/>
                </p:cNvSpPr>
                <p:nvPr/>
              </p:nvSpPr>
              <p:spPr bwMode="auto">
                <a:xfrm>
                  <a:off x="1627" y="1382"/>
                  <a:ext cx="18" cy="9"/>
                </a:xfrm>
                <a:custGeom>
                  <a:avLst/>
                  <a:gdLst>
                    <a:gd name="T0" fmla="*/ 18 w 18"/>
                    <a:gd name="T1" fmla="*/ 5 h 10"/>
                    <a:gd name="T2" fmla="*/ 15 w 18"/>
                    <a:gd name="T3" fmla="*/ 5 h 10"/>
                    <a:gd name="T4" fmla="*/ 12 w 18"/>
                    <a:gd name="T5" fmla="*/ 5 h 10"/>
                    <a:gd name="T6" fmla="*/ 10 w 18"/>
                    <a:gd name="T7" fmla="*/ 5 h 10"/>
                    <a:gd name="T8" fmla="*/ 7 w 18"/>
                    <a:gd name="T9" fmla="*/ 5 h 10"/>
                    <a:gd name="T10" fmla="*/ 4 w 18"/>
                    <a:gd name="T11" fmla="*/ 5 h 10"/>
                    <a:gd name="T12" fmla="*/ 2 w 18"/>
                    <a:gd name="T13" fmla="*/ 5 h 10"/>
                    <a:gd name="T14" fmla="*/ 0 w 18"/>
                    <a:gd name="T15" fmla="*/ 5 h 10"/>
                    <a:gd name="T16" fmla="*/ 4 w 18"/>
                    <a:gd name="T17" fmla="*/ 1 h 10"/>
                    <a:gd name="T18" fmla="*/ 6 w 18"/>
                    <a:gd name="T19" fmla="*/ 2 h 10"/>
                    <a:gd name="T20" fmla="*/ 7 w 18"/>
                    <a:gd name="T21" fmla="*/ 2 h 10"/>
                    <a:gd name="T22" fmla="*/ 8 w 18"/>
                    <a:gd name="T23" fmla="*/ 3 h 10"/>
                    <a:gd name="T24" fmla="*/ 9 w 18"/>
                    <a:gd name="T25" fmla="*/ 3 h 10"/>
                    <a:gd name="T26" fmla="*/ 10 w 18"/>
                    <a:gd name="T27" fmla="*/ 2 h 10"/>
                    <a:gd name="T28" fmla="*/ 10 w 18"/>
                    <a:gd name="T29" fmla="*/ 2 h 10"/>
                    <a:gd name="T30" fmla="*/ 13 w 18"/>
                    <a:gd name="T31" fmla="*/ 0 h 10"/>
                    <a:gd name="T32" fmla="*/ 18 w 18"/>
                    <a:gd name="T33" fmla="*/ 5 h 1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0"/>
                    <a:gd name="T53" fmla="*/ 18 w 18"/>
                    <a:gd name="T54" fmla="*/ 10 h 1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0">
                      <a:moveTo>
                        <a:pt x="18" y="6"/>
                      </a:moveTo>
                      <a:lnTo>
                        <a:pt x="15" y="9"/>
                      </a:lnTo>
                      <a:lnTo>
                        <a:pt x="12" y="10"/>
                      </a:lnTo>
                      <a:lnTo>
                        <a:pt x="10" y="10"/>
                      </a:lnTo>
                      <a:lnTo>
                        <a:pt x="7" y="10"/>
                      </a:lnTo>
                      <a:lnTo>
                        <a:pt x="4" y="10"/>
                      </a:lnTo>
                      <a:lnTo>
                        <a:pt x="2" y="9"/>
                      </a:lnTo>
                      <a:lnTo>
                        <a:pt x="0" y="7"/>
                      </a:lnTo>
                      <a:lnTo>
                        <a:pt x="4" y="1"/>
                      </a:lnTo>
                      <a:lnTo>
                        <a:pt x="6" y="2"/>
                      </a:lnTo>
                      <a:lnTo>
                        <a:pt x="7" y="2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0" y="2"/>
                      </a:lnTo>
                      <a:lnTo>
                        <a:pt x="13" y="0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95" name="Freeform 316"/>
                <p:cNvSpPr>
                  <a:spLocks/>
                </p:cNvSpPr>
                <p:nvPr/>
              </p:nvSpPr>
              <p:spPr bwMode="auto">
                <a:xfrm>
                  <a:off x="1639" y="1382"/>
                  <a:ext cx="7" cy="6"/>
                </a:xfrm>
                <a:custGeom>
                  <a:avLst/>
                  <a:gdLst>
                    <a:gd name="T0" fmla="*/ 7 w 7"/>
                    <a:gd name="T1" fmla="*/ 5 h 6"/>
                    <a:gd name="T2" fmla="*/ 7 w 7"/>
                    <a:gd name="T3" fmla="*/ 6 h 6"/>
                    <a:gd name="T4" fmla="*/ 6 w 7"/>
                    <a:gd name="T5" fmla="*/ 6 h 6"/>
                    <a:gd name="T6" fmla="*/ 1 w 7"/>
                    <a:gd name="T7" fmla="*/ 0 h 6"/>
                    <a:gd name="T8" fmla="*/ 0 w 7"/>
                    <a:gd name="T9" fmla="*/ 1 h 6"/>
                    <a:gd name="T10" fmla="*/ 7 w 7"/>
                    <a:gd name="T11" fmla="*/ 5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"/>
                    <a:gd name="T19" fmla="*/ 0 h 6"/>
                    <a:gd name="T20" fmla="*/ 7 w 7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" h="6">
                      <a:moveTo>
                        <a:pt x="7" y="5"/>
                      </a:moveTo>
                      <a:lnTo>
                        <a:pt x="7" y="6"/>
                      </a:lnTo>
                      <a:lnTo>
                        <a:pt x="6" y="6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96" name="Freeform 317"/>
                <p:cNvSpPr>
                  <a:spLocks/>
                </p:cNvSpPr>
                <p:nvPr/>
              </p:nvSpPr>
              <p:spPr bwMode="auto">
                <a:xfrm>
                  <a:off x="1626" y="1383"/>
                  <a:ext cx="6" cy="6"/>
                </a:xfrm>
                <a:custGeom>
                  <a:avLst/>
                  <a:gdLst>
                    <a:gd name="T0" fmla="*/ 1 w 6"/>
                    <a:gd name="T1" fmla="*/ 6 h 6"/>
                    <a:gd name="T2" fmla="*/ 0 w 6"/>
                    <a:gd name="T3" fmla="*/ 6 h 6"/>
                    <a:gd name="T4" fmla="*/ 6 w 6"/>
                    <a:gd name="T5" fmla="*/ 0 h 6"/>
                    <a:gd name="T6" fmla="*/ 5 w 6"/>
                    <a:gd name="T7" fmla="*/ 0 h 6"/>
                    <a:gd name="T8" fmla="*/ 1 w 6"/>
                    <a:gd name="T9" fmla="*/ 6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6"/>
                    <a:gd name="T17" fmla="*/ 6 w 6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6">
                      <a:moveTo>
                        <a:pt x="1" y="6"/>
                      </a:moveTo>
                      <a:lnTo>
                        <a:pt x="0" y="6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000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600" name="Group 318"/>
              <p:cNvGrpSpPr>
                <a:grpSpLocks/>
              </p:cNvGrpSpPr>
              <p:nvPr/>
            </p:nvGrpSpPr>
            <p:grpSpPr bwMode="auto">
              <a:xfrm rot="-5400000">
                <a:off x="1375" y="970"/>
                <a:ext cx="297" cy="726"/>
                <a:chOff x="4392" y="1820"/>
                <a:chExt cx="265" cy="494"/>
              </a:xfrm>
            </p:grpSpPr>
            <p:sp>
              <p:nvSpPr>
                <p:cNvPr id="24601" name="Freeform 319"/>
                <p:cNvSpPr>
                  <a:spLocks/>
                </p:cNvSpPr>
                <p:nvPr/>
              </p:nvSpPr>
              <p:spPr bwMode="auto">
                <a:xfrm>
                  <a:off x="4392" y="1820"/>
                  <a:ext cx="133" cy="431"/>
                </a:xfrm>
                <a:custGeom>
                  <a:avLst/>
                  <a:gdLst>
                    <a:gd name="T0" fmla="*/ 0 w 328"/>
                    <a:gd name="T1" fmla="*/ 0 h 544"/>
                    <a:gd name="T2" fmla="*/ 3 w 328"/>
                    <a:gd name="T3" fmla="*/ 59 h 544"/>
                    <a:gd name="T4" fmla="*/ 4 w 328"/>
                    <a:gd name="T5" fmla="*/ 170 h 544"/>
                    <a:gd name="T6" fmla="*/ 0 60000 65536"/>
                    <a:gd name="T7" fmla="*/ 0 60000 65536"/>
                    <a:gd name="T8" fmla="*/ 0 60000 65536"/>
                    <a:gd name="T9" fmla="*/ 0 w 328"/>
                    <a:gd name="T10" fmla="*/ 0 h 544"/>
                    <a:gd name="T11" fmla="*/ 328 w 328"/>
                    <a:gd name="T12" fmla="*/ 544 h 5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8" h="544">
                      <a:moveTo>
                        <a:pt x="0" y="0"/>
                      </a:moveTo>
                      <a:cubicBezTo>
                        <a:pt x="111" y="50"/>
                        <a:pt x="222" y="101"/>
                        <a:pt x="275" y="192"/>
                      </a:cubicBezTo>
                      <a:cubicBezTo>
                        <a:pt x="328" y="283"/>
                        <a:pt x="324" y="413"/>
                        <a:pt x="320" y="544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2" name="Freeform 320"/>
                <p:cNvSpPr>
                  <a:spLocks/>
                </p:cNvSpPr>
                <p:nvPr/>
              </p:nvSpPr>
              <p:spPr bwMode="auto">
                <a:xfrm flipH="1">
                  <a:off x="4519" y="1827"/>
                  <a:ext cx="138" cy="428"/>
                </a:xfrm>
                <a:custGeom>
                  <a:avLst/>
                  <a:gdLst>
                    <a:gd name="T0" fmla="*/ 0 w 328"/>
                    <a:gd name="T1" fmla="*/ 0 h 544"/>
                    <a:gd name="T2" fmla="*/ 4 w 328"/>
                    <a:gd name="T3" fmla="*/ 58 h 544"/>
                    <a:gd name="T4" fmla="*/ 4 w 328"/>
                    <a:gd name="T5" fmla="*/ 164 h 544"/>
                    <a:gd name="T6" fmla="*/ 0 60000 65536"/>
                    <a:gd name="T7" fmla="*/ 0 60000 65536"/>
                    <a:gd name="T8" fmla="*/ 0 60000 65536"/>
                    <a:gd name="T9" fmla="*/ 0 w 328"/>
                    <a:gd name="T10" fmla="*/ 0 h 544"/>
                    <a:gd name="T11" fmla="*/ 328 w 328"/>
                    <a:gd name="T12" fmla="*/ 544 h 5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8" h="544">
                      <a:moveTo>
                        <a:pt x="0" y="0"/>
                      </a:moveTo>
                      <a:cubicBezTo>
                        <a:pt x="111" y="50"/>
                        <a:pt x="222" y="101"/>
                        <a:pt x="275" y="192"/>
                      </a:cubicBezTo>
                      <a:cubicBezTo>
                        <a:pt x="328" y="283"/>
                        <a:pt x="324" y="413"/>
                        <a:pt x="320" y="544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3" name="Line 321"/>
                <p:cNvSpPr>
                  <a:spLocks noChangeShapeType="1"/>
                </p:cNvSpPr>
                <p:nvPr/>
              </p:nvSpPr>
              <p:spPr bwMode="auto">
                <a:xfrm>
                  <a:off x="4522" y="2186"/>
                  <a:ext cx="0" cy="12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24597" name="Picture 322" descr="imagesvi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79" y="1114"/>
              <a:ext cx="449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88" name="Text Box 323"/>
          <p:cNvSpPr txBox="1">
            <a:spLocks noChangeArrowheads="1"/>
          </p:cNvSpPr>
          <p:nvPr/>
        </p:nvSpPr>
        <p:spPr bwMode="auto">
          <a:xfrm>
            <a:off x="669925" y="4608513"/>
            <a:ext cx="1849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/>
              <a:t>Southern bloting</a:t>
            </a:r>
          </a:p>
        </p:txBody>
      </p:sp>
      <p:pic>
        <p:nvPicPr>
          <p:cNvPr id="24589" name="Picture 324"/>
          <p:cNvPicPr>
            <a:picLocks noChangeAspect="1" noChangeArrowheads="1"/>
          </p:cNvPicPr>
          <p:nvPr/>
        </p:nvPicPr>
        <p:blipFill>
          <a:blip r:embed="rId5" cstate="print"/>
          <a:srcRect l="30336" t="9843" r="32240" b="79053"/>
          <a:stretch>
            <a:fillRect/>
          </a:stretch>
        </p:blipFill>
        <p:spPr bwMode="auto">
          <a:xfrm>
            <a:off x="6858000" y="41910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0" name="Text Box 325"/>
          <p:cNvSpPr txBox="1">
            <a:spLocks noChangeArrowheads="1"/>
          </p:cNvSpPr>
          <p:nvPr/>
        </p:nvSpPr>
        <p:spPr bwMode="auto">
          <a:xfrm>
            <a:off x="6781800" y="5181600"/>
            <a:ext cx="1103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400" b="1"/>
              <a:t>With FACS</a:t>
            </a:r>
          </a:p>
        </p:txBody>
      </p:sp>
      <p:pic>
        <p:nvPicPr>
          <p:cNvPr id="24591" name="Picture 3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5562600"/>
            <a:ext cx="1295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329"/>
          <p:cNvPicPr>
            <a:picLocks noChangeAspect="1" noChangeArrowheads="1"/>
          </p:cNvPicPr>
          <p:nvPr/>
        </p:nvPicPr>
        <p:blipFill>
          <a:blip r:embed="rId7" cstate="print"/>
          <a:srcRect l="26144" t="36293" r="54898" b="4831"/>
          <a:stretch>
            <a:fillRect/>
          </a:stretch>
        </p:blipFill>
        <p:spPr bwMode="auto">
          <a:xfrm>
            <a:off x="1295400" y="5105400"/>
            <a:ext cx="3810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3" name="Text Box 330"/>
          <p:cNvSpPr txBox="1">
            <a:spLocks noChangeArrowheads="1"/>
          </p:cNvSpPr>
          <p:nvPr/>
        </p:nvSpPr>
        <p:spPr bwMode="auto">
          <a:xfrm>
            <a:off x="946150" y="5141913"/>
            <a:ext cx="42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/>
              <a:t>kb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631950" y="1990725"/>
            <a:ext cx="412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a-DK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a-DK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676400"/>
            <a:ext cx="362108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735138" y="2074863"/>
            <a:ext cx="4714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860550" y="2136775"/>
            <a:ext cx="2794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028825" y="2190750"/>
            <a:ext cx="412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a-DK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a-DK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1735138" y="4059238"/>
            <a:ext cx="471487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860550" y="4121150"/>
            <a:ext cx="2794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2028825" y="4175125"/>
            <a:ext cx="412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a-DK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da-DK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576388" y="1066800"/>
            <a:ext cx="192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/>
              <a:t>hMSC-eGFP</a:t>
            </a:r>
          </a:p>
        </p:txBody>
      </p:sp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4" cstate="print"/>
          <a:srcRect l="7466" t="1515" r="6166" b="68875"/>
          <a:stretch>
            <a:fillRect/>
          </a:stretch>
        </p:blipFill>
        <p:spPr bwMode="auto">
          <a:xfrm>
            <a:off x="5181600" y="1676400"/>
            <a:ext cx="31654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5" cstate="print"/>
          <a:srcRect t="50793"/>
          <a:stretch>
            <a:fillRect/>
          </a:stretch>
        </p:blipFill>
        <p:spPr bwMode="auto">
          <a:xfrm>
            <a:off x="3505200" y="4495800"/>
            <a:ext cx="26670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6013450" y="1066800"/>
            <a:ext cx="174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400"/>
              <a:t>hKW-eGFP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6356350" y="5257800"/>
            <a:ext cx="2332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/>
              <a:t>-K14 immunostaining</a:t>
            </a:r>
          </a:p>
        </p:txBody>
      </p:sp>
      <p:sp>
        <p:nvSpPr>
          <p:cNvPr id="26639" name="Text Box 42"/>
          <p:cNvSpPr txBox="1">
            <a:spLocks noChangeArrowheads="1"/>
          </p:cNvSpPr>
          <p:nvPr/>
        </p:nvSpPr>
        <p:spPr bwMode="auto">
          <a:xfrm>
            <a:off x="76200" y="244475"/>
            <a:ext cx="8839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2400" b="1">
                <a:solidFill>
                  <a:srgbClr val="CC3300"/>
                </a:solidFill>
              </a:rPr>
              <a:t>Transcuction of different cells by  </a:t>
            </a:r>
            <a:r>
              <a:rPr lang="en-US" sz="2400" b="1">
                <a:solidFill>
                  <a:srgbClr val="CC3300"/>
                </a:solidFill>
              </a:rPr>
              <a:t>Retroviral GCsam-EGFP vector</a:t>
            </a:r>
            <a:endParaRPr lang="da-DK" sz="2400" b="1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4953000" y="1077913"/>
            <a:ext cx="63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(86)</a:t>
            </a:r>
          </a:p>
        </p:txBody>
      </p:sp>
      <p:pic>
        <p:nvPicPr>
          <p:cNvPr id="27655" name="Picture 7" descr="http://www.abedia.com/wiley/images/1506ye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-47625"/>
            <a:ext cx="5000625" cy="690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Clinical trial activity: patients by disease</a:t>
            </a:r>
            <a:endParaRPr lang="en-GB" sz="3600" dirty="0" smtClean="0"/>
          </a:p>
        </p:txBody>
      </p:sp>
      <p:pic>
        <p:nvPicPr>
          <p:cNvPr id="28675" name="Picture 3" descr="patientsbydisease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304925"/>
            <a:ext cx="7368736" cy="5004395"/>
          </a:xfrm>
          <a:noFill/>
          <a:ln>
            <a:solidFill>
              <a:srgbClr val="A3C2E1"/>
            </a:solidFill>
          </a:ln>
        </p:spPr>
      </p:pic>
      <p:sp>
        <p:nvSpPr>
          <p:cNvPr id="28677" name="AutoShape 5" descr="https://citeline.com/wp-content/uploads/2014/12/New-Cognititive-Function-Blog-chart1.pn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112963" y="-1843088"/>
            <a:ext cx="4171950" cy="3848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1" name="AutoShape 9" descr="https://citeline.com/wp-content/uploads/2014/12/New-Cognititive-Function-Blog-chart1.pn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112963" y="-1843088"/>
            <a:ext cx="4171950" cy="3848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AutoShape 11" descr="New-Cognititive-Function-Blog-chart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5" name="AutoShape 13" descr="New-Cognititive-Function-Blog-chart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7" name="AutoShape 15" descr="New-Cognititive-Function-Blog-chart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5364163" y="333375"/>
            <a:ext cx="35290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Phase I</a:t>
            </a:r>
            <a:r>
              <a:rPr lang="en-US" sz="1200"/>
              <a:t> </a:t>
            </a:r>
            <a:r>
              <a:rPr lang="tr-TR" sz="1200"/>
              <a:t>Early</a:t>
            </a:r>
            <a:r>
              <a:rPr lang="en-US" sz="1200"/>
              <a:t> clinical stage Phase I studies are designed to examine the safety of a new medication and understand how it will work in humans by gathering extensive data on how it is absorbed, distributed, metabolized and eliminated from the human body; </a:t>
            </a:r>
            <a:endParaRPr lang="tr-TR" sz="1200"/>
          </a:p>
          <a:p>
            <a:endParaRPr lang="tr-TR" sz="1200"/>
          </a:p>
          <a:p>
            <a:r>
              <a:rPr lang="tr-TR" sz="1200"/>
              <a:t>Phase I is </a:t>
            </a:r>
            <a:r>
              <a:rPr lang="en-US" sz="1200"/>
              <a:t> a trial to determine the best way to give a new treatment and what doses can be safely given; phase 1's involve 20-80 subjects and generate data on toxicity and maximum safe dose, to later allow a properly controlled trial; FDA's review at this point ensures that subjects are not exposed to unreasonable risks; phase I studies generally enroll only healthy persons to evaluate how a new drug behaves in humans, but may enroll Pts with the disease that the new drug seeks to treat</a:t>
            </a:r>
            <a:endParaRPr lang="tr-TR" sz="1200"/>
          </a:p>
          <a:p>
            <a:endParaRPr lang="tr-TR" sz="1200"/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323850" y="3860800"/>
            <a:ext cx="864076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Phase 2</a:t>
            </a:r>
            <a:r>
              <a:rPr lang="en-US" sz="1200"/>
              <a:t> Later clinical stage Phase 2 studies are designed to evaluate the short-term therapeutic effect of a new drug in Pts who suffer from the target disease, and confirm the safety established in phase I trials; phase 2 studies are sometimes placebo-controlled, often double-blinded, enroll a larger number of Pts than in phase 1 and Pt follow</a:t>
            </a:r>
            <a:r>
              <a:rPr lang="tr-TR" sz="1200"/>
              <a:t> </a:t>
            </a:r>
            <a:r>
              <a:rPr lang="en-US" sz="1200"/>
              <a:t>up may be for longer periods; phase 2 studies are tailored to specific treatment indications for which the company plans to seek broader approval; where compelling scientific evidence is presented, the FDA expedites review of a company's application for market clearance; expedited review of phase 2 clinical data, and clearance of that early application</a:t>
            </a:r>
            <a:endParaRPr lang="tr-TR" sz="1200"/>
          </a:p>
          <a:p>
            <a:endParaRPr lang="en-US" sz="1200"/>
          </a:p>
          <a:p>
            <a:r>
              <a:rPr lang="en-US" sz="1200" b="1"/>
              <a:t>Phase 3</a:t>
            </a:r>
            <a:r>
              <a:rPr lang="en-US" sz="1200"/>
              <a:t> Final clinical stage Phase 3 trials are designed to demonstrate the potential advantages of the new therapy over other therapies already on the market; safety and efficacy of the new therapy are studied over a longer period of time and in many more Pts enrolled into the study with less restrictive eligibility criteria; phase 3 studies are intended to help scientists identify rarer side effects of treatment and prepare for a broader application</a:t>
            </a:r>
            <a:endParaRPr lang="tr-TR" sz="1200"/>
          </a:p>
          <a:p>
            <a:endParaRPr lang="en-US" sz="1200"/>
          </a:p>
          <a:p>
            <a:r>
              <a:rPr lang="en-US" sz="1200" b="1"/>
              <a:t>Phase 4</a:t>
            </a:r>
            <a:r>
              <a:rPr lang="en-US" sz="1200"/>
              <a:t> Post-FDA approval/post-marketing Phase 4 studies involve many thousands of Pts and compare its efficacy with a gold standard; some agents have been withdrawn from the market because they increase the mortality rate in treated Pts</a:t>
            </a:r>
          </a:p>
          <a:p>
            <a:endParaRPr lang="tr-TR" sz="120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5868" t="40969" r="50910" b="31469"/>
          <a:stretch>
            <a:fillRect/>
          </a:stretch>
        </p:blipFill>
        <p:spPr bwMode="auto">
          <a:xfrm>
            <a:off x="107504" y="332656"/>
            <a:ext cx="520772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39775" y="150813"/>
            <a:ext cx="7940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C3300"/>
                </a:solidFill>
              </a:rPr>
              <a:t>Categories of clinical gene transfer protocols.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555750" y="955675"/>
            <a:ext cx="54419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1.</a:t>
            </a:r>
            <a:r>
              <a:rPr lang="en-US" sz="2400" b="1" u="sng"/>
              <a:t> Inherited/monogenic disorders:</a:t>
            </a:r>
            <a:r>
              <a:rPr lang="en-US" sz="2400"/>
              <a:t> </a:t>
            </a:r>
          </a:p>
          <a:p>
            <a:r>
              <a:rPr lang="en-US" sz="2400"/>
              <a:t>	ADA deficiency	</a:t>
            </a:r>
          </a:p>
          <a:p>
            <a:r>
              <a:rPr lang="en-US" sz="2400"/>
              <a:t>	Alpha-1 antitrypsin</a:t>
            </a:r>
          </a:p>
          <a:p>
            <a:r>
              <a:rPr lang="en-US" sz="2400"/>
              <a:t>	Chronic granulomatous disease</a:t>
            </a:r>
          </a:p>
          <a:p>
            <a:r>
              <a:rPr lang="en-US" sz="2400"/>
              <a:t>	Cystic fibrosis</a:t>
            </a:r>
          </a:p>
          <a:p>
            <a:r>
              <a:rPr lang="en-US" sz="2400"/>
              <a:t>	Familial hypercholesterolemia</a:t>
            </a:r>
          </a:p>
          <a:p>
            <a:r>
              <a:rPr lang="en-US" sz="2400"/>
              <a:t>	Fanconi Anemia</a:t>
            </a:r>
          </a:p>
          <a:p>
            <a:r>
              <a:rPr lang="en-US" sz="2400"/>
              <a:t>	Gaucher Disease</a:t>
            </a:r>
          </a:p>
          <a:p>
            <a:r>
              <a:rPr lang="en-US" sz="2400"/>
              <a:t>	Hunter syndrome</a:t>
            </a:r>
          </a:p>
          <a:p>
            <a:r>
              <a:rPr lang="en-US" sz="2400"/>
              <a:t>	Parkinsons</a:t>
            </a:r>
          </a:p>
          <a:p>
            <a:r>
              <a:rPr lang="en-US" sz="2400" b="1"/>
              <a:t>2. </a:t>
            </a:r>
            <a:r>
              <a:rPr lang="en-US" sz="2400" b="1" u="sng"/>
              <a:t>Infectious Diseases:</a:t>
            </a:r>
          </a:p>
          <a:p>
            <a:r>
              <a:rPr lang="en-US" sz="2400"/>
              <a:t>	HIV</a:t>
            </a:r>
          </a:p>
          <a:p>
            <a:r>
              <a:rPr lang="en-US" sz="2400" b="1"/>
              <a:t>3. </a:t>
            </a:r>
            <a:r>
              <a:rPr lang="en-US" sz="2400" b="1" u="sng"/>
              <a:t>Acquired disorders:</a:t>
            </a:r>
          </a:p>
          <a:p>
            <a:r>
              <a:rPr lang="en-US" sz="2400"/>
              <a:t>	peripheral artery disease</a:t>
            </a:r>
          </a:p>
          <a:p>
            <a:r>
              <a:rPr lang="en-US" sz="2400"/>
              <a:t>	Rheumatoid arthritis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739775" y="317500"/>
            <a:ext cx="7940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C3300"/>
                </a:solidFill>
              </a:rPr>
              <a:t>Categories of clinical gene transfer protocols.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990600" y="1485900"/>
            <a:ext cx="6934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4. </a:t>
            </a:r>
            <a:r>
              <a:rPr lang="en-US" sz="2400" b="1" u="sng"/>
              <a:t>Cancer (by approach): </a:t>
            </a:r>
            <a:r>
              <a:rPr lang="en-US" sz="2400"/>
              <a:t>	</a:t>
            </a:r>
          </a:p>
          <a:p>
            <a:pPr>
              <a:spcBef>
                <a:spcPct val="50000"/>
              </a:spcBef>
            </a:pPr>
            <a:r>
              <a:rPr lang="en-US" sz="2400"/>
              <a:t>	</a:t>
            </a:r>
            <a:r>
              <a:rPr lang="en-US" sz="2400" b="1"/>
              <a:t>Antisense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		Chemoprotection</a:t>
            </a:r>
          </a:p>
          <a:p>
            <a:pPr>
              <a:spcBef>
                <a:spcPct val="50000"/>
              </a:spcBef>
            </a:pPr>
            <a:r>
              <a:rPr lang="en-US" sz="2400" b="1"/>
              <a:t>		Immunotherapy: </a:t>
            </a:r>
            <a:r>
              <a:rPr lang="en-US" sz="2400" b="1" i="1"/>
              <a:t>ex vivo / in vivo</a:t>
            </a:r>
          </a:p>
          <a:p>
            <a:pPr>
              <a:spcBef>
                <a:spcPct val="50000"/>
              </a:spcBef>
            </a:pPr>
            <a:r>
              <a:rPr lang="en-US" sz="2400" b="1" i="1"/>
              <a:t>		</a:t>
            </a:r>
            <a:r>
              <a:rPr lang="en-US" sz="2400" b="1"/>
              <a:t>Thymidylate kinase</a:t>
            </a:r>
          </a:p>
          <a:p>
            <a:pPr>
              <a:spcBef>
                <a:spcPct val="50000"/>
              </a:spcBef>
            </a:pPr>
            <a:r>
              <a:rPr lang="en-US" sz="2400" b="1" i="1"/>
              <a:t>	</a:t>
            </a:r>
            <a:r>
              <a:rPr lang="en-US" sz="2400" b="1"/>
              <a:t>Tumor suppressor genes</a:t>
            </a:r>
            <a:endParaRPr lang="en-US" sz="2400" b="1" i="1"/>
          </a:p>
          <a:p>
            <a:pPr>
              <a:spcBef>
                <a:spcPct val="50000"/>
              </a:spcBef>
            </a:pPr>
            <a:r>
              <a:rPr lang="en-US" sz="2400"/>
              <a:t>		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752600" y="101600"/>
            <a:ext cx="624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CC3300"/>
                </a:solidFill>
              </a:rPr>
              <a:t>Case study: Jesse Gelsinger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179388" y="765175"/>
            <a:ext cx="89154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400" b="1"/>
              <a:t>*First documented patient to die from gene therapy treatment.  (may have been others).</a:t>
            </a:r>
          </a:p>
          <a:p>
            <a:pPr marL="457200" indent="-457200">
              <a:buFontTx/>
              <a:buChar char="•"/>
            </a:pPr>
            <a:endParaRPr lang="en-US" sz="2400" b="1"/>
          </a:p>
          <a:p>
            <a:pPr marL="457200" indent="-457200"/>
            <a:r>
              <a:rPr lang="en-US" sz="2400" b="1" u="sng"/>
              <a:t>Disease</a:t>
            </a:r>
            <a:r>
              <a:rPr lang="en-US" sz="2400" b="1"/>
              <a:t>: liver enzyme deficiency </a:t>
            </a:r>
          </a:p>
          <a:p>
            <a:pPr marL="457200" indent="-457200"/>
            <a:r>
              <a:rPr lang="en-US" sz="2400" b="1"/>
              <a:t>	(ornithine transcarbamylase, OTC) – </a:t>
            </a:r>
          </a:p>
          <a:p>
            <a:pPr marL="457200" indent="-457200"/>
            <a:r>
              <a:rPr lang="en-US" sz="2400" b="1"/>
              <a:t>		controls ammonia metabolism </a:t>
            </a:r>
          </a:p>
          <a:p>
            <a:pPr marL="457200" indent="-457200"/>
            <a:endParaRPr lang="en-US" sz="2400" b="1"/>
          </a:p>
          <a:p>
            <a:pPr marL="457200" indent="-457200"/>
            <a:r>
              <a:rPr lang="en-US" sz="2400" b="1"/>
              <a:t>Vector used to deliver OTC – modified adenovirus</a:t>
            </a:r>
          </a:p>
          <a:p>
            <a:pPr marL="457200" indent="-457200"/>
            <a:endParaRPr lang="en-US" sz="2400" b="1"/>
          </a:p>
          <a:p>
            <a:pPr marL="457200" indent="-457200"/>
            <a:r>
              <a:rPr lang="en-US" sz="2400" b="1" u="sng"/>
              <a:t>Goal</a:t>
            </a:r>
            <a:r>
              <a:rPr lang="en-US" sz="2400" b="1"/>
              <a:t>: deliver vector to liver cells and express OTC.</a:t>
            </a:r>
          </a:p>
          <a:p>
            <a:pPr marL="457200" indent="-457200"/>
            <a:endParaRPr lang="en-US" sz="2400" b="1"/>
          </a:p>
          <a:p>
            <a:pPr marL="457200" indent="-457200"/>
            <a:r>
              <a:rPr lang="en-US" sz="2400" b="1" u="sng"/>
              <a:t>Problem</a:t>
            </a:r>
            <a:r>
              <a:rPr lang="en-US" sz="2400" b="1"/>
              <a:t>: Very low transfer efficiency (1%), difficult to get</a:t>
            </a:r>
          </a:p>
          <a:p>
            <a:pPr marL="457200" indent="-457200"/>
            <a:r>
              <a:rPr lang="en-US" sz="2400" b="1"/>
              <a:t>	enough functioning OTC expressed to do any good.</a:t>
            </a:r>
          </a:p>
          <a:p>
            <a:pPr marL="457200" indent="-457200"/>
            <a:endParaRPr lang="en-US" sz="2400" b="1"/>
          </a:p>
          <a:p>
            <a:pPr marL="457200" indent="-457200"/>
            <a:r>
              <a:rPr lang="en-US" sz="2400" b="1" u="sng"/>
              <a:t>Solution</a:t>
            </a:r>
            <a:r>
              <a:rPr lang="en-US" sz="2400" b="1"/>
              <a:t>: Infect with higher dose of viral particles. </a:t>
            </a:r>
          </a:p>
          <a:p>
            <a:pPr marL="457200" indent="-457200"/>
            <a:r>
              <a:rPr lang="en-US" sz="2400" b="1"/>
              <a:t>			(38 trillion)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3300"/>
                </a:solidFill>
              </a:rPr>
              <a:t>Delivering the vector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5900"/>
            <a:ext cx="8229600" cy="5183188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accent2"/>
                </a:solidFill>
              </a:rPr>
              <a:t>Efficient gene therapy – gene is placed into a cell and used to produce a protein</a:t>
            </a:r>
          </a:p>
          <a:p>
            <a:pPr eaLnBrk="1" hangingPunct="1"/>
            <a:r>
              <a:rPr lang="en-US" sz="2800" b="1" smtClean="0">
                <a:solidFill>
                  <a:schemeClr val="accent2"/>
                </a:solidFill>
              </a:rPr>
              <a:t>Must target the cells that are affected by the disease</a:t>
            </a:r>
          </a:p>
          <a:p>
            <a:pPr eaLnBrk="1" hangingPunct="1"/>
            <a:r>
              <a:rPr lang="en-US" sz="2800" b="1" smtClean="0">
                <a:solidFill>
                  <a:schemeClr val="accent2"/>
                </a:solidFill>
              </a:rPr>
              <a:t>A significant number of cells must receive the gene</a:t>
            </a:r>
          </a:p>
          <a:p>
            <a:pPr lvl="1" eaLnBrk="1" hangingPunct="1"/>
            <a:r>
              <a:rPr lang="en-US" b="1" smtClean="0">
                <a:solidFill>
                  <a:schemeClr val="accent2"/>
                </a:solidFill>
              </a:rPr>
              <a:t>Problems in treating neurologic diseases</a:t>
            </a:r>
          </a:p>
          <a:p>
            <a:pPr lvl="1" eaLnBrk="1" hangingPunct="1"/>
            <a:r>
              <a:rPr lang="en-US" b="1" smtClean="0">
                <a:solidFill>
                  <a:schemeClr val="accent2"/>
                </a:solidFill>
              </a:rPr>
              <a:t>May not get infect significant number of cells</a:t>
            </a:r>
          </a:p>
          <a:p>
            <a:pPr eaLnBrk="1" hangingPunct="1"/>
            <a:r>
              <a:rPr lang="en-US" sz="2800" b="1" smtClean="0">
                <a:solidFill>
                  <a:schemeClr val="accent2"/>
                </a:solidFill>
              </a:rPr>
              <a:t>DNA must enter the nucleus so it can be transcribed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69925" y="346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57200" y="39688"/>
            <a:ext cx="680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C3300"/>
                </a:solidFill>
              </a:rPr>
              <a:t>Results of follow-up investigation: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71513" y="773113"/>
            <a:ext cx="82327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2400" b="1" u="sng">
                <a:solidFill>
                  <a:srgbClr val="0070C0"/>
                </a:solidFill>
              </a:rPr>
              <a:t>3 month investigation by FDA concluded.</a:t>
            </a:r>
          </a:p>
          <a:p>
            <a:pPr lvl="1">
              <a:buFontTx/>
              <a:buChar char="-"/>
            </a:pPr>
            <a:r>
              <a:rPr lang="en-US" sz="2400" b="1"/>
              <a:t> patient enrollment in study despite ineligibility.</a:t>
            </a:r>
          </a:p>
          <a:p>
            <a:pPr lvl="1">
              <a:buFontTx/>
              <a:buChar char="-"/>
            </a:pPr>
            <a:r>
              <a:rPr lang="en-US" sz="2400" b="1"/>
              <a:t> participants misled on safety and toxicity issues.</a:t>
            </a:r>
          </a:p>
          <a:p>
            <a:pPr lvl="1">
              <a:buFontTx/>
              <a:buChar char="-"/>
            </a:pPr>
            <a:r>
              <a:rPr lang="en-US" sz="2400" b="1"/>
              <a:t> loosening of criteria for accepting volunteers.</a:t>
            </a:r>
          </a:p>
          <a:p>
            <a:pPr lvl="1">
              <a:buFontTx/>
              <a:buChar char="-"/>
            </a:pPr>
            <a:r>
              <a:rPr lang="en-US" sz="2400" b="1"/>
              <a:t> informed consent document did not reveal results </a:t>
            </a:r>
          </a:p>
          <a:p>
            <a:pPr lvl="2"/>
            <a:r>
              <a:rPr lang="en-US" sz="2400" b="1"/>
              <a:t>	of animal studies. 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04800" y="3287713"/>
            <a:ext cx="88392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* </a:t>
            </a:r>
            <a:r>
              <a:rPr lang="en-US" sz="2400" b="1">
                <a:solidFill>
                  <a:srgbClr val="0070C0"/>
                </a:solidFill>
              </a:rPr>
              <a:t>Other investigators may not have disclosed important</a:t>
            </a:r>
          </a:p>
          <a:p>
            <a:r>
              <a:rPr lang="en-US" sz="2400" b="1">
                <a:solidFill>
                  <a:srgbClr val="0070C0"/>
                </a:solidFill>
              </a:rPr>
              <a:t>	information on patient deaths in gene therapy trials.</a:t>
            </a:r>
          </a:p>
          <a:p>
            <a:endParaRPr lang="en-US" sz="2400" b="1">
              <a:solidFill>
                <a:srgbClr val="0070C0"/>
              </a:solidFill>
            </a:endParaRPr>
          </a:p>
          <a:p>
            <a:pPr>
              <a:buFontTx/>
              <a:buChar char="•"/>
            </a:pPr>
            <a:r>
              <a:rPr lang="en-US" sz="2400" b="1">
                <a:solidFill>
                  <a:srgbClr val="0070C0"/>
                </a:solidFill>
              </a:rPr>
              <a:t>Adenovirus safety: </a:t>
            </a:r>
            <a:r>
              <a:rPr lang="en-US" sz="2400" b="1"/>
              <a:t>Engineered to prevent viral replication.</a:t>
            </a:r>
          </a:p>
          <a:p>
            <a:pPr lvl="1">
              <a:buFontTx/>
              <a:buChar char="•"/>
            </a:pPr>
            <a:r>
              <a:rPr lang="en-US" sz="2400" b="1"/>
              <a:t>Mutation from replication incompetent to competent?</a:t>
            </a: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290513" y="5149850"/>
            <a:ext cx="86375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b="1"/>
              <a:t>Shut down of Univ. of Penn. Institute for Human Gene Therapy</a:t>
            </a:r>
          </a:p>
          <a:p>
            <a:pPr>
              <a:buFontTx/>
              <a:buChar char="•"/>
            </a:pPr>
            <a:r>
              <a:rPr lang="en-US" sz="2400" b="1"/>
              <a:t>Lawsuits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41325" y="217488"/>
            <a:ext cx="3175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Some successes: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50825" y="703263"/>
            <a:ext cx="8713788" cy="615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Treatment of </a:t>
            </a:r>
            <a:r>
              <a:rPr lang="en-US" sz="2000" b="1" u="sng"/>
              <a:t>S</a:t>
            </a:r>
            <a:r>
              <a:rPr lang="en-US" sz="2000" b="1"/>
              <a:t>evere </a:t>
            </a:r>
            <a:r>
              <a:rPr lang="en-US" sz="2000" b="1" u="sng"/>
              <a:t>C</a:t>
            </a:r>
            <a:r>
              <a:rPr lang="en-US" sz="2000" b="1"/>
              <a:t>ombined </a:t>
            </a:r>
            <a:r>
              <a:rPr lang="en-US" sz="2000" b="1" u="sng"/>
              <a:t>I</a:t>
            </a:r>
            <a:r>
              <a:rPr lang="en-US" sz="2000" b="1"/>
              <a:t>mmuno</a:t>
            </a:r>
            <a:r>
              <a:rPr lang="en-US" sz="2000" b="1" u="sng"/>
              <a:t>D</a:t>
            </a:r>
            <a:r>
              <a:rPr lang="en-US" sz="2000" b="1"/>
              <a:t>eficiency (SCID)</a:t>
            </a:r>
          </a:p>
          <a:p>
            <a:endParaRPr lang="en-US" sz="2000" b="1"/>
          </a:p>
          <a:p>
            <a:pPr>
              <a:buFontTx/>
              <a:buChar char="•"/>
            </a:pPr>
            <a:r>
              <a:rPr lang="en-US" sz="2000" b="1"/>
              <a:t>Genetic defects cause decreased T and B cells and NK cells.</a:t>
            </a:r>
          </a:p>
          <a:p>
            <a:pPr>
              <a:buFontTx/>
              <a:buChar char="•"/>
            </a:pPr>
            <a:endParaRPr lang="en-US" sz="800" b="1"/>
          </a:p>
          <a:p>
            <a:pPr>
              <a:buFontTx/>
              <a:buChar char="•"/>
            </a:pPr>
            <a:r>
              <a:rPr lang="en-US" sz="2000" b="1"/>
              <a:t>Affects 1-75,000 births.</a:t>
            </a:r>
          </a:p>
          <a:p>
            <a:pPr>
              <a:buFontTx/>
              <a:buChar char="•"/>
            </a:pPr>
            <a:endParaRPr lang="en-US" sz="800" b="1"/>
          </a:p>
          <a:p>
            <a:pPr>
              <a:buFontTx/>
              <a:buChar char="•"/>
            </a:pPr>
            <a:r>
              <a:rPr lang="en-US" sz="2000" b="1"/>
              <a:t>Mostly males (most common form is X-linked)</a:t>
            </a:r>
          </a:p>
          <a:p>
            <a:pPr>
              <a:buFontTx/>
              <a:buChar char="•"/>
            </a:pPr>
            <a:endParaRPr lang="en-US" sz="800" b="1"/>
          </a:p>
          <a:p>
            <a:pPr>
              <a:buFontTx/>
              <a:buChar char="•"/>
            </a:pPr>
            <a:r>
              <a:rPr lang="en-US" sz="2000" b="1"/>
              <a:t>Types: ADA (adenine deaminase) or Gamma chain (</a:t>
            </a:r>
            <a:r>
              <a:rPr lang="en-US" sz="2000" b="1">
                <a:latin typeface="Symbol" pitchFamily="18" charset="2"/>
              </a:rPr>
              <a:t>g</a:t>
            </a:r>
            <a:r>
              <a:rPr lang="en-US" sz="2000" b="1"/>
              <a:t>c).</a:t>
            </a:r>
          </a:p>
          <a:p>
            <a:r>
              <a:rPr lang="en-US" sz="1400"/>
              <a:t>ADA defect: deoxyadenosine produced in response to DNA degradation.  Is converted to deoxynucleotides, which inhibit white blood cell proliferation.  ADA converts deoxyadenosine to deoxyinosine.</a:t>
            </a:r>
          </a:p>
          <a:p>
            <a:r>
              <a:rPr lang="en-US" sz="1400"/>
              <a:t>Gamma chain is linked to IL-2 receptor, required for T-cell maturation from bone stem cells.</a:t>
            </a:r>
          </a:p>
          <a:p>
            <a:pPr>
              <a:buFontTx/>
              <a:buChar char="•"/>
            </a:pPr>
            <a:endParaRPr lang="en-US" sz="800" b="1"/>
          </a:p>
          <a:p>
            <a:pPr>
              <a:buFontTx/>
              <a:buChar char="•"/>
            </a:pPr>
            <a:r>
              <a:rPr lang="en-US" sz="2000" b="1"/>
              <a:t>Success in treating children observed in Italy, Israel, England, France, and USA. </a:t>
            </a:r>
          </a:p>
          <a:p>
            <a:pPr>
              <a:buFontTx/>
              <a:buChar char="•"/>
            </a:pPr>
            <a:endParaRPr lang="tr-TR" sz="2000" b="1"/>
          </a:p>
          <a:p>
            <a:r>
              <a:rPr lang="en-US" sz="2000"/>
              <a:t>Bubble boy (SCID) popularized in the 1970s of a young boy in Texas who survived to the age of 12 in a sealed environment. </a:t>
            </a:r>
          </a:p>
          <a:p>
            <a:pPr>
              <a:buFontTx/>
              <a:buChar char="•"/>
            </a:pPr>
            <a:endParaRPr lang="en-US" sz="2000" b="1"/>
          </a:p>
          <a:p>
            <a:pPr>
              <a:buFontTx/>
              <a:buChar char="•"/>
            </a:pPr>
            <a:r>
              <a:rPr lang="en-US" sz="2000" b="1">
                <a:solidFill>
                  <a:srgbClr val="C00000"/>
                </a:solidFill>
              </a:rPr>
              <a:t>Phase 1 trial: </a:t>
            </a:r>
            <a:r>
              <a:rPr lang="en-US" sz="2000" b="1"/>
              <a:t>collect bone marrow, isolate CD34</a:t>
            </a:r>
            <a:r>
              <a:rPr lang="en-US" sz="2000" b="1" baseline="30000"/>
              <a:t>+</a:t>
            </a:r>
            <a:r>
              <a:rPr lang="en-US" sz="2000" b="1"/>
              <a:t> stem cells, and infect with retroviral vector containing the gene encoding the </a:t>
            </a:r>
            <a:r>
              <a:rPr lang="en-US" sz="2000" b="1">
                <a:latin typeface="Symbol" pitchFamily="18" charset="2"/>
              </a:rPr>
              <a:t>g</a:t>
            </a:r>
            <a:r>
              <a:rPr lang="en-US" sz="2000" b="1"/>
              <a:t>-common chain.  Inject two infants with 14-26 million CD34</a:t>
            </a:r>
            <a:r>
              <a:rPr lang="en-US" sz="2000" b="1" baseline="30000"/>
              <a:t>+</a:t>
            </a:r>
            <a:r>
              <a:rPr lang="en-US" sz="2000" b="1"/>
              <a:t> cells/kg (5- 9 million contained the introduced gene).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81000" y="3813175"/>
            <a:ext cx="83978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u="sng">
                <a:solidFill>
                  <a:schemeClr val="accent2"/>
                </a:solidFill>
              </a:rPr>
              <a:t>10-3-02</a:t>
            </a:r>
            <a:r>
              <a:rPr lang="en-US" sz="2000" b="1">
                <a:solidFill>
                  <a:schemeClr val="accent2"/>
                </a:solidFill>
              </a:rPr>
              <a:t>: </a:t>
            </a:r>
            <a:r>
              <a:rPr lang="en-US" sz="2000" b="1"/>
              <a:t>France and US (FDA) halted SCID gene therapy due to leukemia-like side effects in one child.  Not clear whether this is related to the gene therapy itself.</a:t>
            </a:r>
          </a:p>
          <a:p>
            <a:endParaRPr lang="en-US" sz="2000" b="1">
              <a:solidFill>
                <a:schemeClr val="accent2"/>
              </a:solidFill>
            </a:endParaRPr>
          </a:p>
          <a:p>
            <a:r>
              <a:rPr lang="en-US" sz="2000" b="1" u="sng">
                <a:solidFill>
                  <a:schemeClr val="accent2"/>
                </a:solidFill>
              </a:rPr>
              <a:t>1/14/03:</a:t>
            </a:r>
            <a:r>
              <a:rPr lang="en-US" sz="2000" b="1">
                <a:solidFill>
                  <a:schemeClr val="accent2"/>
                </a:solidFill>
              </a:rPr>
              <a:t> </a:t>
            </a:r>
            <a:r>
              <a:rPr lang="en-US" sz="2000" b="1"/>
              <a:t>FDA suspended 30 gene therapy trials using retrovirus vectors due to another case of leukemia.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81000" y="762000"/>
            <a:ext cx="8305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>
                <a:solidFill>
                  <a:schemeClr val="accent2"/>
                </a:solidFill>
              </a:rPr>
              <a:t>Phase I clinical trials results</a:t>
            </a:r>
            <a:r>
              <a:rPr lang="en-US" b="1">
                <a:solidFill>
                  <a:schemeClr val="accent2"/>
                </a:solidFill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Detectable levels of NK and T cells containing the introduced gene were found in the blood within 30 and 60 days, respectively, and their numbers increased progressively until normal levels were reached. After 3 months, the two patients were also able to make antibodies in response to vaccination against diphtheria, tetanus, and pertussis.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84175" y="217488"/>
            <a:ext cx="3944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successes continued: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C00000"/>
                </a:solidFill>
              </a:rPr>
              <a:t>Strategies for cancer gene therapy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95875" y="1562100"/>
            <a:ext cx="3162300" cy="2016125"/>
            <a:chOff x="3611" y="984"/>
            <a:chExt cx="2241" cy="1270"/>
          </a:xfrm>
        </p:grpSpPr>
        <p:pic>
          <p:nvPicPr>
            <p:cNvPr id="36881" name="Picture 4" descr="PFX_STIL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11" y="984"/>
              <a:ext cx="2241" cy="1270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36882" name="Text Box 5"/>
            <p:cNvSpPr txBox="1">
              <a:spLocks noChangeArrowheads="1"/>
            </p:cNvSpPr>
            <p:nvPr/>
          </p:nvSpPr>
          <p:spPr bwMode="auto">
            <a:xfrm>
              <a:off x="3729" y="1112"/>
              <a:ext cx="1984" cy="233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 lIns="92075" tIns="46038" rIns="92075" bIns="46038">
              <a:spAutoFit/>
            </a:bodyPr>
            <a:lstStyle/>
            <a:p>
              <a:endParaRPr lang="tr-TR"/>
            </a:p>
          </p:txBody>
        </p:sp>
        <p:sp>
          <p:nvSpPr>
            <p:cNvPr id="36883" name="Text Box 6"/>
            <p:cNvSpPr txBox="1">
              <a:spLocks noChangeArrowheads="1"/>
            </p:cNvSpPr>
            <p:nvPr/>
          </p:nvSpPr>
          <p:spPr bwMode="auto">
            <a:xfrm>
              <a:off x="3646" y="1094"/>
              <a:ext cx="2176" cy="596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GB" sz="2800" b="1"/>
                <a:t>Mutant gene correction</a:t>
              </a:r>
              <a:r>
                <a:rPr lang="en-US" sz="2400"/>
                <a:t> </a:t>
              </a:r>
              <a:endParaRPr lang="en-GB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809625" y="1558925"/>
            <a:ext cx="3162300" cy="2017713"/>
            <a:chOff x="574" y="982"/>
            <a:chExt cx="2241" cy="1271"/>
          </a:xfrm>
        </p:grpSpPr>
        <p:pic>
          <p:nvPicPr>
            <p:cNvPr id="36878" name="Picture 8" descr="PFX_STIL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574" y="982"/>
              <a:ext cx="2241" cy="1271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36879" name="Text Box 9"/>
            <p:cNvSpPr txBox="1">
              <a:spLocks noChangeArrowheads="1"/>
            </p:cNvSpPr>
            <p:nvPr/>
          </p:nvSpPr>
          <p:spPr bwMode="auto">
            <a:xfrm>
              <a:off x="692" y="1110"/>
              <a:ext cx="1984" cy="233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 lIns="92075" tIns="46038" rIns="92075" bIns="46038">
              <a:spAutoFit/>
            </a:bodyPr>
            <a:lstStyle/>
            <a:p>
              <a:endParaRPr lang="tr-TR"/>
            </a:p>
          </p:txBody>
        </p:sp>
        <p:sp>
          <p:nvSpPr>
            <p:cNvPr id="36880" name="Text Box 10"/>
            <p:cNvSpPr txBox="1">
              <a:spLocks noChangeArrowheads="1"/>
            </p:cNvSpPr>
            <p:nvPr/>
          </p:nvSpPr>
          <p:spPr bwMode="auto">
            <a:xfrm flipH="1">
              <a:off x="744" y="1074"/>
              <a:ext cx="1857" cy="596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GB" sz="2800" b="1">
                  <a:cs typeface="Times New Roman" pitchFamily="18" charset="0"/>
                </a:rPr>
                <a:t>Immunogenic therapy</a:t>
              </a:r>
              <a:r>
                <a:rPr lang="en-GB" sz="2800" b="1"/>
                <a:t> 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806450" y="4514850"/>
            <a:ext cx="3162300" cy="2016125"/>
            <a:chOff x="572" y="2844"/>
            <a:chExt cx="2241" cy="1270"/>
          </a:xfrm>
        </p:grpSpPr>
        <p:pic>
          <p:nvPicPr>
            <p:cNvPr id="36876" name="Picture 12" descr="PFX_STIL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 flipV="1">
              <a:off x="572" y="2844"/>
              <a:ext cx="2241" cy="1270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36877" name="Text Box 13"/>
            <p:cNvSpPr txBox="1">
              <a:spLocks noChangeArrowheads="1"/>
            </p:cNvSpPr>
            <p:nvPr/>
          </p:nvSpPr>
          <p:spPr bwMode="auto">
            <a:xfrm flipH="1">
              <a:off x="603" y="3440"/>
              <a:ext cx="2175" cy="596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GB" sz="2800" b="1"/>
                <a:t>Enzyme prodrug activation</a:t>
              </a:r>
              <a:endParaRPr lang="en-GB" sz="2400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080000" y="4498975"/>
            <a:ext cx="3165475" cy="2012950"/>
            <a:chOff x="3600" y="2834"/>
            <a:chExt cx="2243" cy="1268"/>
          </a:xfrm>
        </p:grpSpPr>
        <p:pic>
          <p:nvPicPr>
            <p:cNvPr id="36874" name="Picture 15" descr="PFX_STIL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V="1">
              <a:off x="3600" y="2834"/>
              <a:ext cx="2243" cy="1268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36875" name="Text Box 16"/>
            <p:cNvSpPr txBox="1">
              <a:spLocks noChangeArrowheads="1"/>
            </p:cNvSpPr>
            <p:nvPr/>
          </p:nvSpPr>
          <p:spPr bwMode="auto">
            <a:xfrm flipH="1">
              <a:off x="3641" y="3519"/>
              <a:ext cx="2176" cy="327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GB" sz="2800" b="1"/>
                <a:t>Oncolytic virus</a:t>
              </a:r>
              <a:endParaRPr lang="en-GB"/>
            </a:p>
          </p:txBody>
        </p:sp>
      </p:grpSp>
      <p:grpSp>
        <p:nvGrpSpPr>
          <p:cNvPr id="36871" name="Group 17"/>
          <p:cNvGrpSpPr>
            <a:grpSpLocks/>
          </p:cNvGrpSpPr>
          <p:nvPr/>
        </p:nvGrpSpPr>
        <p:grpSpPr bwMode="auto">
          <a:xfrm>
            <a:off x="3379788" y="2797175"/>
            <a:ext cx="2297112" cy="2433638"/>
            <a:chOff x="2395" y="1762"/>
            <a:chExt cx="1628" cy="1533"/>
          </a:xfrm>
        </p:grpSpPr>
        <p:pic>
          <p:nvPicPr>
            <p:cNvPr id="36872" name="Picture 18" descr="PFX_STI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95" y="1762"/>
              <a:ext cx="1628" cy="1533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36873" name="Text Box 19"/>
            <p:cNvSpPr txBox="1">
              <a:spLocks noChangeArrowheads="1"/>
            </p:cNvSpPr>
            <p:nvPr/>
          </p:nvSpPr>
          <p:spPr bwMode="auto">
            <a:xfrm>
              <a:off x="2543" y="2312"/>
              <a:ext cx="1354" cy="233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GB" b="1"/>
                <a:t>cell kill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228600"/>
            <a:ext cx="8534400" cy="1054100"/>
          </a:xfrm>
        </p:spPr>
        <p:txBody>
          <a:bodyPr/>
          <a:lstStyle/>
          <a:p>
            <a:r>
              <a:rPr lang="en-GB" smtClean="0">
                <a:solidFill>
                  <a:srgbClr val="C00000"/>
                </a:solidFill>
              </a:rPr>
              <a:t>Advantage of </a:t>
            </a:r>
            <a:r>
              <a:rPr lang="tr-TR" smtClean="0">
                <a:solidFill>
                  <a:srgbClr val="C00000"/>
                </a:solidFill>
              </a:rPr>
              <a:t>cancer </a:t>
            </a:r>
            <a:r>
              <a:rPr lang="en-GB" smtClean="0">
                <a:solidFill>
                  <a:srgbClr val="C00000"/>
                </a:solidFill>
              </a:rPr>
              <a:t>gene therapy</a:t>
            </a:r>
          </a:p>
        </p:txBody>
      </p:sp>
      <p:sp>
        <p:nvSpPr>
          <p:cNvPr id="151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789363"/>
            <a:ext cx="8139113" cy="1939925"/>
          </a:xfrm>
          <a:solidFill>
            <a:srgbClr val="FFECD9"/>
          </a:solidFill>
          <a:ln w="12700" cap="flat" algn="ctr">
            <a:solidFill>
              <a:srgbClr val="FF4D4D"/>
            </a:solidFill>
          </a:ln>
          <a:effectLst>
            <a:outerShdw dist="107763" dir="2700000" algn="ctr" rotWithShape="0">
              <a:srgbClr val="FF4D4D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marL="0" indent="0" algn="ctr">
              <a:buFontTx/>
              <a:buNone/>
              <a:defRPr/>
            </a:pPr>
            <a:r>
              <a:rPr lang="en-GB" sz="4000">
                <a:solidFill>
                  <a:srgbClr val="306090"/>
                </a:solidFill>
              </a:rPr>
              <a:t>reducing the toxicity often associated with conventional therapies</a:t>
            </a:r>
            <a:r>
              <a:rPr lang="en-GB" sz="4000"/>
              <a:t> </a:t>
            </a:r>
          </a:p>
        </p:txBody>
      </p:sp>
      <p:sp>
        <p:nvSpPr>
          <p:cNvPr id="1518596" name="AutoShape 4"/>
          <p:cNvSpPr>
            <a:spLocks noChangeArrowheads="1"/>
          </p:cNvSpPr>
          <p:nvPr/>
        </p:nvSpPr>
        <p:spPr bwMode="auto">
          <a:xfrm>
            <a:off x="549275" y="1666875"/>
            <a:ext cx="8037513" cy="1978025"/>
          </a:xfrm>
          <a:prstGeom prst="downArrowCallout">
            <a:avLst>
              <a:gd name="adj1" fmla="val 116913"/>
              <a:gd name="adj2" fmla="val 116913"/>
              <a:gd name="adj3" fmla="val 16667"/>
              <a:gd name="adj4" fmla="val 66667"/>
            </a:avLst>
          </a:prstGeom>
          <a:solidFill>
            <a:srgbClr val="FFECD9"/>
          </a:solidFill>
          <a:ln w="12700" algn="ctr">
            <a:solidFill>
              <a:srgbClr val="FF4D4D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rgbClr val="FF4D4D">
                <a:alpha val="50000"/>
              </a:srgb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algn="ctr">
              <a:buClr>
                <a:srgbClr val="990000"/>
              </a:buClr>
              <a:defRPr/>
            </a:pPr>
            <a:r>
              <a:rPr lang="en-GB" sz="4000" dirty="0">
                <a:solidFill>
                  <a:srgbClr val="306090"/>
                </a:solidFill>
              </a:rPr>
              <a:t>gene therapy aims to selectively target the tumour cell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36550" y="4989513"/>
            <a:ext cx="8528050" cy="369887"/>
          </a:xfrm>
          <a:prstGeom prst="rect">
            <a:avLst/>
          </a:prstGeom>
          <a:solidFill>
            <a:srgbClr val="FFECD9"/>
          </a:solidFill>
          <a:ln w="12700" algn="ctr">
            <a:solidFill>
              <a:srgbClr val="FF9900"/>
            </a:solidFill>
            <a:miter lim="800000"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tr-TR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293688" y="-28575"/>
            <a:ext cx="8534400" cy="1054100"/>
          </a:xfrm>
        </p:spPr>
        <p:txBody>
          <a:bodyPr/>
          <a:lstStyle/>
          <a:p>
            <a:r>
              <a:rPr lang="en-GB" smtClean="0">
                <a:solidFill>
                  <a:srgbClr val="C00000"/>
                </a:solidFill>
              </a:rPr>
              <a:t>Immunogenic therapy</a:t>
            </a:r>
          </a:p>
        </p:txBody>
      </p:sp>
      <p:graphicFrame>
        <p:nvGraphicFramePr>
          <p:cNvPr id="1522692" name="Group 4"/>
          <p:cNvGraphicFramePr>
            <a:graphicFrameLocks noGrp="1"/>
          </p:cNvGraphicFramePr>
          <p:nvPr/>
        </p:nvGraphicFramePr>
        <p:xfrm>
          <a:off x="344488" y="871538"/>
          <a:ext cx="8509000" cy="3361945"/>
        </p:xfrm>
        <a:graphic>
          <a:graphicData uri="http://schemas.openxmlformats.org/drawingml/2006/table">
            <a:tbl>
              <a:tblPr/>
              <a:tblGrid>
                <a:gridCol w="3972278"/>
                <a:gridCol w="4536722"/>
              </a:tblGrid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99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Aim</a:t>
                      </a:r>
                    </a:p>
                  </a:txBody>
                  <a:tcPr marL="83200" marR="83200" marT="46800" marB="468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99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examples</a:t>
                      </a:r>
                    </a:p>
                  </a:txBody>
                  <a:tcPr marL="83200" marR="83200" marT="46800" marB="468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</a:tr>
              <a:tr h="2092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99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to activate a systemic &amp; tumour-specific immune response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990000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marL="83200" marR="83200" marT="46800" marB="468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99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Cytokine gene insertion, eg, IL-2, IL-4, IL-12, GM-CSF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99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Expression of co-stimulatory molecules, eg, B7.1</a:t>
                      </a:r>
                    </a:p>
                  </a:txBody>
                  <a:tcPr marL="83200" marR="83200" marT="46800" marB="468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</a:tr>
            </a:tbl>
          </a:graphicData>
        </a:graphic>
      </p:graphicFrame>
      <p:grpSp>
        <p:nvGrpSpPr>
          <p:cNvPr id="38927" name="Group 15"/>
          <p:cNvGrpSpPr>
            <a:grpSpLocks/>
          </p:cNvGrpSpPr>
          <p:nvPr/>
        </p:nvGrpSpPr>
        <p:grpSpPr bwMode="auto">
          <a:xfrm>
            <a:off x="179388" y="3992563"/>
            <a:ext cx="8785225" cy="2865437"/>
            <a:chOff x="531" y="2515"/>
            <a:chExt cx="5396" cy="1616"/>
          </a:xfrm>
        </p:grpSpPr>
        <p:sp>
          <p:nvSpPr>
            <p:cNvPr id="1522704" name="Oval 16"/>
            <p:cNvSpPr>
              <a:spLocks noChangeArrowheads="1"/>
            </p:cNvSpPr>
            <p:nvPr/>
          </p:nvSpPr>
          <p:spPr bwMode="auto">
            <a:xfrm>
              <a:off x="909" y="2515"/>
              <a:ext cx="608" cy="61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6078"/>
                    <a:invGamma/>
                  </a:schemeClr>
                </a:gs>
              </a:gsLst>
              <a:lin ang="2700000" scaled="1"/>
            </a:gra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2075" tIns="46038" rIns="92075" bIns="46038" anchor="ctr"/>
            <a:lstStyle/>
            <a:p>
              <a:pPr algn="ctr">
                <a:defRPr/>
              </a:pPr>
              <a:r>
                <a:rPr lang="en-GB" sz="2000" b="1"/>
                <a:t>APC</a:t>
              </a:r>
            </a:p>
          </p:txBody>
        </p:sp>
        <p:sp>
          <p:nvSpPr>
            <p:cNvPr id="38929" name="Oval 17"/>
            <p:cNvSpPr>
              <a:spLocks noChangeArrowheads="1"/>
            </p:cNvSpPr>
            <p:nvPr/>
          </p:nvSpPr>
          <p:spPr bwMode="auto">
            <a:xfrm>
              <a:off x="901" y="3506"/>
              <a:ext cx="613" cy="611"/>
            </a:xfrm>
            <a:prstGeom prst="ellipse">
              <a:avLst/>
            </a:prstGeom>
            <a:gradFill rotWithShape="1">
              <a:gsLst>
                <a:gs pos="0">
                  <a:srgbClr val="FF4D4D"/>
                </a:gs>
                <a:gs pos="100000">
                  <a:srgbClr val="762424"/>
                </a:gs>
              </a:gsLst>
              <a:lin ang="2700000" scaled="1"/>
            </a:gra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2075" tIns="46038" rIns="92075" bIns="46038" anchor="ctr"/>
            <a:lstStyle/>
            <a:p>
              <a:pPr algn="ctr"/>
              <a:r>
                <a:rPr lang="en-GB" sz="1200" b="1"/>
                <a:t>tumour cell</a:t>
              </a:r>
            </a:p>
          </p:txBody>
        </p:sp>
        <p:sp>
          <p:nvSpPr>
            <p:cNvPr id="1522706" name="Oval 18"/>
            <p:cNvSpPr>
              <a:spLocks noChangeArrowheads="1"/>
            </p:cNvSpPr>
            <p:nvPr/>
          </p:nvSpPr>
          <p:spPr bwMode="auto">
            <a:xfrm>
              <a:off x="2210" y="3519"/>
              <a:ext cx="611" cy="61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6078"/>
                    <a:invGamma/>
                  </a:schemeClr>
                </a:gs>
              </a:gsLst>
              <a:lin ang="2700000" scaled="1"/>
            </a:gra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2075" tIns="46038" rIns="92075" bIns="46038" anchor="ctr"/>
            <a:lstStyle/>
            <a:p>
              <a:pPr algn="ctr">
                <a:defRPr/>
              </a:pPr>
              <a:r>
                <a:rPr lang="en-GB" sz="2000" b="1"/>
                <a:t>CTL</a:t>
              </a:r>
            </a:p>
          </p:txBody>
        </p:sp>
        <p:sp>
          <p:nvSpPr>
            <p:cNvPr id="1522707" name="Oval 19"/>
            <p:cNvSpPr>
              <a:spLocks noChangeArrowheads="1"/>
            </p:cNvSpPr>
            <p:nvPr/>
          </p:nvSpPr>
          <p:spPr bwMode="auto">
            <a:xfrm>
              <a:off x="2227" y="2527"/>
              <a:ext cx="611" cy="61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6078"/>
                    <a:invGamma/>
                  </a:schemeClr>
                </a:gs>
              </a:gsLst>
              <a:lin ang="2700000" scaled="1"/>
            </a:gra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2075" tIns="46038" rIns="92075" bIns="46038" anchor="ctr"/>
            <a:lstStyle/>
            <a:p>
              <a:pPr algn="ctr">
                <a:defRPr/>
              </a:pPr>
              <a:r>
                <a:rPr lang="en-GB" sz="1200" b="1"/>
                <a:t>T-helper cell</a:t>
              </a:r>
            </a:p>
          </p:txBody>
        </p:sp>
        <p:pic>
          <p:nvPicPr>
            <p:cNvPr id="38932" name="Picture 20" descr="PFX_STI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1" y="2752"/>
              <a:ext cx="713" cy="128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38933" name="Picture 21" descr="PFX_STI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02" y="3738"/>
              <a:ext cx="713" cy="128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38934" name="Line 22"/>
            <p:cNvSpPr>
              <a:spLocks noChangeShapeType="1"/>
            </p:cNvSpPr>
            <p:nvPr/>
          </p:nvSpPr>
          <p:spPr bwMode="auto">
            <a:xfrm>
              <a:off x="2509" y="3172"/>
              <a:ext cx="0" cy="311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 type="none" w="sm" len="sm"/>
              <a:tailEnd type="triangle" w="sm" len="sm"/>
            </a:ln>
          </p:spPr>
          <p:txBody>
            <a:bodyPr lIns="92075" tIns="46038" rIns="92075" bIns="46038">
              <a:spAutoFit/>
            </a:bodyPr>
            <a:lstStyle/>
            <a:p>
              <a:endParaRPr lang="en-US"/>
            </a:p>
          </p:txBody>
        </p:sp>
        <p:sp>
          <p:nvSpPr>
            <p:cNvPr id="38935" name="Line 23"/>
            <p:cNvSpPr>
              <a:spLocks noChangeShapeType="1"/>
            </p:cNvSpPr>
            <p:nvPr/>
          </p:nvSpPr>
          <p:spPr bwMode="auto">
            <a:xfrm flipV="1">
              <a:off x="1228" y="3163"/>
              <a:ext cx="0" cy="309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 type="none" w="sm" len="sm"/>
              <a:tailEnd type="triangle" w="sm" len="sm"/>
            </a:ln>
          </p:spPr>
          <p:txBody>
            <a:bodyPr lIns="92075" tIns="46038" rIns="92075" bIns="46038">
              <a:spAutoFit/>
            </a:bodyPr>
            <a:lstStyle/>
            <a:p>
              <a:endParaRPr lang="en-US"/>
            </a:p>
          </p:txBody>
        </p:sp>
        <p:sp>
          <p:nvSpPr>
            <p:cNvPr id="38936" name="Text Box 24"/>
            <p:cNvSpPr txBox="1">
              <a:spLocks noChangeArrowheads="1"/>
            </p:cNvSpPr>
            <p:nvPr/>
          </p:nvSpPr>
          <p:spPr bwMode="auto">
            <a:xfrm>
              <a:off x="2563" y="3119"/>
              <a:ext cx="914" cy="601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 lIns="92075" tIns="46038" rIns="92075" bIns="46038">
              <a:spAutoFit/>
            </a:bodyPr>
            <a:lstStyle/>
            <a:p>
              <a:r>
                <a:rPr lang="en-GB" sz="1400" b="1"/>
                <a:t>cytokines secreted from T-helper cells</a:t>
              </a:r>
            </a:p>
          </p:txBody>
        </p:sp>
        <p:sp>
          <p:nvSpPr>
            <p:cNvPr id="38937" name="Text Box 25"/>
            <p:cNvSpPr txBox="1">
              <a:spLocks noChangeArrowheads="1"/>
            </p:cNvSpPr>
            <p:nvPr/>
          </p:nvSpPr>
          <p:spPr bwMode="auto">
            <a:xfrm>
              <a:off x="531" y="3045"/>
              <a:ext cx="768" cy="601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 lIns="92075" tIns="46038" rIns="92075" bIns="46038">
              <a:spAutoFit/>
            </a:bodyPr>
            <a:lstStyle/>
            <a:p>
              <a:r>
                <a:rPr lang="en-GB" sz="1400" b="1"/>
                <a:t>tumour antigen presented by APC</a:t>
              </a:r>
            </a:p>
          </p:txBody>
        </p:sp>
        <p:sp>
          <p:nvSpPr>
            <p:cNvPr id="1522714" name="AutoShape 26"/>
            <p:cNvSpPr>
              <a:spLocks noChangeArrowheads="1"/>
            </p:cNvSpPr>
            <p:nvPr/>
          </p:nvSpPr>
          <p:spPr bwMode="auto">
            <a:xfrm>
              <a:off x="3430" y="3101"/>
              <a:ext cx="182" cy="463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12700" algn="ctr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>
                <a:defRPr/>
              </a:pPr>
              <a:endParaRPr lang="tr-TR"/>
            </a:p>
          </p:txBody>
        </p:sp>
        <p:pic>
          <p:nvPicPr>
            <p:cNvPr id="38939" name="Picture 27" descr="PFX_STIL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6" y="2636"/>
              <a:ext cx="1591" cy="1394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3688" y="-157163"/>
            <a:ext cx="8534400" cy="1054101"/>
          </a:xfrm>
        </p:spPr>
        <p:txBody>
          <a:bodyPr/>
          <a:lstStyle/>
          <a:p>
            <a:r>
              <a:rPr lang="en-GB" smtClean="0">
                <a:solidFill>
                  <a:srgbClr val="C00000"/>
                </a:solidFill>
              </a:rPr>
              <a:t>Mutant gene correction</a:t>
            </a:r>
          </a:p>
        </p:txBody>
      </p:sp>
      <p:graphicFrame>
        <p:nvGraphicFramePr>
          <p:cNvPr id="1523715" name="Group 3"/>
          <p:cNvGraphicFramePr>
            <a:graphicFrameLocks noGrp="1"/>
          </p:cNvGraphicFramePr>
          <p:nvPr/>
        </p:nvGraphicFramePr>
        <p:xfrm>
          <a:off x="344488" y="700088"/>
          <a:ext cx="8509000" cy="1592263"/>
        </p:xfrm>
        <a:graphic>
          <a:graphicData uri="http://schemas.openxmlformats.org/drawingml/2006/table">
            <a:tbl>
              <a:tblPr/>
              <a:tblGrid>
                <a:gridCol w="3972278"/>
                <a:gridCol w="4536722"/>
              </a:tblGrid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99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Aim</a:t>
                      </a:r>
                    </a:p>
                  </a:txBody>
                  <a:tcPr marL="83200" marR="83200" marT="46800" marB="468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99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examples</a:t>
                      </a:r>
                    </a:p>
                  </a:txBody>
                  <a:tcPr marL="83200" marR="83200" marT="46800" marB="468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</a:tr>
              <a:tr h="1035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99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to replace the defective gene product</a:t>
                      </a:r>
                    </a:p>
                  </a:txBody>
                  <a:tcPr marL="83200" marR="83200" marT="46800" marB="468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99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P53 tumour suppressor gene correction</a:t>
                      </a:r>
                    </a:p>
                  </a:txBody>
                  <a:tcPr marL="83200" marR="83200" marT="46800" marB="468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</a:tr>
            </a:tbl>
          </a:graphicData>
        </a:graphic>
      </p:graphicFrame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338138" y="2316163"/>
            <a:ext cx="8528050" cy="1408112"/>
          </a:xfrm>
          <a:prstGeom prst="rect">
            <a:avLst/>
          </a:prstGeom>
          <a:solidFill>
            <a:srgbClr val="FFECD9"/>
          </a:solidFill>
          <a:ln w="12700" algn="ctr">
            <a:solidFill>
              <a:srgbClr val="FF9900"/>
            </a:solidFill>
            <a:miter lim="800000"/>
            <a:headEnd type="none" w="sm" len="sm"/>
            <a:tailEnd type="none" w="sm" len="sm"/>
          </a:ln>
        </p:spPr>
        <p:txBody>
          <a:bodyPr lIns="92075" tIns="46038" rIns="92075" bIns="46038"/>
          <a:lstStyle/>
          <a:p>
            <a:r>
              <a:rPr lang="en-GB" sz="2800" b="1"/>
              <a:t>Issues</a:t>
            </a:r>
          </a:p>
          <a:p>
            <a:r>
              <a:rPr lang="en-GB" sz="2800"/>
              <a:t> monogenic vs multigenic disease</a:t>
            </a:r>
          </a:p>
          <a:p>
            <a:r>
              <a:rPr lang="en-GB" sz="2800"/>
              <a:t> high frequency of gene transfer required</a:t>
            </a:r>
          </a:p>
        </p:txBody>
      </p:sp>
      <p:grpSp>
        <p:nvGrpSpPr>
          <p:cNvPr id="39951" name="Group 15"/>
          <p:cNvGrpSpPr>
            <a:grpSpLocks/>
          </p:cNvGrpSpPr>
          <p:nvPr/>
        </p:nvGrpSpPr>
        <p:grpSpPr bwMode="auto">
          <a:xfrm>
            <a:off x="336550" y="3702050"/>
            <a:ext cx="8528050" cy="3071813"/>
            <a:chOff x="239" y="2333"/>
            <a:chExt cx="6043" cy="1933"/>
          </a:xfrm>
        </p:grpSpPr>
        <p:sp>
          <p:nvSpPr>
            <p:cNvPr id="39952" name="Rectangle 16"/>
            <p:cNvSpPr>
              <a:spLocks noChangeArrowheads="1"/>
            </p:cNvSpPr>
            <p:nvPr/>
          </p:nvSpPr>
          <p:spPr bwMode="auto">
            <a:xfrm>
              <a:off x="239" y="3188"/>
              <a:ext cx="6043" cy="233"/>
            </a:xfrm>
            <a:prstGeom prst="rect">
              <a:avLst/>
            </a:prstGeom>
            <a:solidFill>
              <a:srgbClr val="FFECD9"/>
            </a:solidFill>
            <a:ln w="12700" algn="ctr">
              <a:solidFill>
                <a:srgbClr val="FF9900"/>
              </a:solidFill>
              <a:miter lim="800000"/>
              <a:headEnd type="none" w="sm" len="sm"/>
              <a:tailEnd type="none" w="sm" len="sm"/>
            </a:ln>
          </p:spPr>
          <p:txBody>
            <a:bodyPr lIns="92075" tIns="46038" rIns="92075" bIns="46038" anchor="ctr">
              <a:spAutoFit/>
            </a:bodyPr>
            <a:lstStyle/>
            <a:p>
              <a:endParaRPr lang="tr-TR"/>
            </a:p>
          </p:txBody>
        </p:sp>
        <p:grpSp>
          <p:nvGrpSpPr>
            <p:cNvPr id="39953" name="Group 17"/>
            <p:cNvGrpSpPr>
              <a:grpSpLocks/>
            </p:cNvGrpSpPr>
            <p:nvPr/>
          </p:nvGrpSpPr>
          <p:grpSpPr bwMode="auto">
            <a:xfrm>
              <a:off x="2444" y="3276"/>
              <a:ext cx="813" cy="813"/>
              <a:chOff x="1102" y="2948"/>
              <a:chExt cx="898" cy="898"/>
            </a:xfrm>
          </p:grpSpPr>
          <p:sp>
            <p:nvSpPr>
              <p:cNvPr id="39970" name="Oval 18"/>
              <p:cNvSpPr>
                <a:spLocks noChangeArrowheads="1"/>
              </p:cNvSpPr>
              <p:nvPr/>
            </p:nvSpPr>
            <p:spPr bwMode="auto">
              <a:xfrm rot="2410481">
                <a:off x="1102" y="2948"/>
                <a:ext cx="898" cy="898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A2C1FE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9971" name="Oval 19"/>
              <p:cNvSpPr>
                <a:spLocks noChangeArrowheads="1"/>
              </p:cNvSpPr>
              <p:nvPr/>
            </p:nvSpPr>
            <p:spPr bwMode="auto">
              <a:xfrm rot="2410481">
                <a:off x="1297" y="3153"/>
                <a:ext cx="463" cy="464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39954" name="Group 20"/>
            <p:cNvGrpSpPr>
              <a:grpSpLocks/>
            </p:cNvGrpSpPr>
            <p:nvPr/>
          </p:nvGrpSpPr>
          <p:grpSpPr bwMode="auto">
            <a:xfrm>
              <a:off x="2475" y="2390"/>
              <a:ext cx="1145" cy="827"/>
              <a:chOff x="4905" y="3016"/>
              <a:chExt cx="1263" cy="914"/>
            </a:xfrm>
          </p:grpSpPr>
          <p:sp>
            <p:nvSpPr>
              <p:cNvPr id="39968" name="Freeform 21"/>
              <p:cNvSpPr>
                <a:spLocks/>
              </p:cNvSpPr>
              <p:nvPr/>
            </p:nvSpPr>
            <p:spPr bwMode="auto">
              <a:xfrm rot="2121041">
                <a:off x="4905" y="3016"/>
                <a:ext cx="1263" cy="914"/>
              </a:xfrm>
              <a:custGeom>
                <a:avLst/>
                <a:gdLst>
                  <a:gd name="T0" fmla="*/ 0 w 2022"/>
                  <a:gd name="T1" fmla="*/ 615 h 1043"/>
                  <a:gd name="T2" fmla="*/ 101 w 2022"/>
                  <a:gd name="T3" fmla="*/ 174 h 1043"/>
                  <a:gd name="T4" fmla="*/ 308 w 2022"/>
                  <a:gd name="T5" fmla="*/ 0 h 1043"/>
                  <a:gd name="T6" fmla="*/ 208 w 2022"/>
                  <a:gd name="T7" fmla="*/ 474 h 1043"/>
                  <a:gd name="T8" fmla="*/ 0 w 2022"/>
                  <a:gd name="T9" fmla="*/ 615 h 10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22"/>
                  <a:gd name="T16" fmla="*/ 0 h 1043"/>
                  <a:gd name="T17" fmla="*/ 2022 w 2022"/>
                  <a:gd name="T18" fmla="*/ 1043 h 10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22" h="1043">
                    <a:moveTo>
                      <a:pt x="0" y="1043"/>
                    </a:moveTo>
                    <a:cubicBezTo>
                      <a:pt x="304" y="822"/>
                      <a:pt x="428" y="429"/>
                      <a:pt x="661" y="296"/>
                    </a:cubicBezTo>
                    <a:cubicBezTo>
                      <a:pt x="895" y="164"/>
                      <a:pt x="1710" y="57"/>
                      <a:pt x="2022" y="0"/>
                    </a:cubicBezTo>
                    <a:cubicBezTo>
                      <a:pt x="1718" y="370"/>
                      <a:pt x="1600" y="670"/>
                      <a:pt x="1366" y="803"/>
                    </a:cubicBezTo>
                    <a:cubicBezTo>
                      <a:pt x="1132" y="935"/>
                      <a:pt x="395" y="1027"/>
                      <a:pt x="0" y="104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761847"/>
                  </a:gs>
                  <a:gs pos="50000">
                    <a:srgbClr val="FF3399"/>
                  </a:gs>
                  <a:gs pos="100000">
                    <a:srgbClr val="761847"/>
                  </a:gs>
                </a:gsLst>
                <a:lin ang="18900000" scaled="1"/>
              </a:gradFill>
              <a:ln w="19050" cap="flat" cmpd="sng">
                <a:solidFill>
                  <a:srgbClr val="D6009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69" name="Oval 22"/>
              <p:cNvSpPr>
                <a:spLocks noChangeArrowheads="1"/>
              </p:cNvSpPr>
              <p:nvPr/>
            </p:nvSpPr>
            <p:spPr bwMode="auto">
              <a:xfrm rot="763848">
                <a:off x="5297" y="3238"/>
                <a:ext cx="501" cy="495"/>
              </a:xfrm>
              <a:prstGeom prst="ellipse">
                <a:avLst/>
              </a:prstGeom>
              <a:gradFill rotWithShape="0">
                <a:gsLst>
                  <a:gs pos="0">
                    <a:srgbClr val="9900FF"/>
                  </a:gs>
                  <a:gs pos="100000">
                    <a:srgbClr val="4700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9900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sp>
          <p:nvSpPr>
            <p:cNvPr id="39955" name="Text Box 23"/>
            <p:cNvSpPr txBox="1">
              <a:spLocks noChangeArrowheads="1"/>
            </p:cNvSpPr>
            <p:nvPr/>
          </p:nvSpPr>
          <p:spPr bwMode="auto">
            <a:xfrm>
              <a:off x="1033" y="2948"/>
              <a:ext cx="631" cy="250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GB" sz="2000"/>
                <a:t>vector</a:t>
              </a:r>
            </a:p>
          </p:txBody>
        </p:sp>
        <p:grpSp>
          <p:nvGrpSpPr>
            <p:cNvPr id="39956" name="Group 24"/>
            <p:cNvGrpSpPr>
              <a:grpSpLocks/>
            </p:cNvGrpSpPr>
            <p:nvPr/>
          </p:nvGrpSpPr>
          <p:grpSpPr bwMode="auto">
            <a:xfrm>
              <a:off x="1088" y="3161"/>
              <a:ext cx="482" cy="368"/>
              <a:chOff x="877" y="3010"/>
              <a:chExt cx="484" cy="368"/>
            </a:xfrm>
          </p:grpSpPr>
          <p:pic>
            <p:nvPicPr>
              <p:cNvPr id="39966" name="Picture 2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929" y="3010"/>
                <a:ext cx="368" cy="36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sm" len="sm"/>
                <a:tailEnd type="none" w="sm" len="sm"/>
              </a:ln>
            </p:spPr>
          </p:pic>
          <p:sp>
            <p:nvSpPr>
              <p:cNvPr id="39967" name="Text Box 26"/>
              <p:cNvSpPr txBox="1">
                <a:spLocks noChangeArrowheads="1"/>
              </p:cNvSpPr>
              <p:nvPr/>
            </p:nvSpPr>
            <p:spPr bwMode="auto">
              <a:xfrm>
                <a:off x="877" y="3073"/>
                <a:ext cx="484" cy="21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92075" tIns="46038" rIns="92075" bIns="46038">
                <a:spAutoFit/>
              </a:bodyPr>
              <a:lstStyle/>
              <a:p>
                <a:pPr marL="6350" algn="ctr"/>
                <a:r>
                  <a:rPr lang="en-GB" sz="1600"/>
                  <a:t>TSG</a:t>
                </a:r>
              </a:p>
            </p:txBody>
          </p:sp>
        </p:grpSp>
        <p:pic>
          <p:nvPicPr>
            <p:cNvPr id="39957" name="Picture 27" descr="PFX_STI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790016">
              <a:off x="1763" y="2704"/>
              <a:ext cx="575" cy="686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39958" name="Picture 28" descr="PFX_STIL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790016">
              <a:off x="1773" y="3200"/>
              <a:ext cx="575" cy="686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39959" name="Picture 29" descr="PFX_STI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57" y="3558"/>
              <a:ext cx="896" cy="229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</p:pic>
        <p:grpSp>
          <p:nvGrpSpPr>
            <p:cNvPr id="39960" name="Group 30"/>
            <p:cNvGrpSpPr>
              <a:grpSpLocks/>
            </p:cNvGrpSpPr>
            <p:nvPr/>
          </p:nvGrpSpPr>
          <p:grpSpPr bwMode="auto">
            <a:xfrm>
              <a:off x="4353" y="3286"/>
              <a:ext cx="813" cy="813"/>
              <a:chOff x="1102" y="2948"/>
              <a:chExt cx="898" cy="898"/>
            </a:xfrm>
          </p:grpSpPr>
          <p:sp>
            <p:nvSpPr>
              <p:cNvPr id="39964" name="Oval 31"/>
              <p:cNvSpPr>
                <a:spLocks noChangeArrowheads="1"/>
              </p:cNvSpPr>
              <p:nvPr/>
            </p:nvSpPr>
            <p:spPr bwMode="auto">
              <a:xfrm rot="2410481">
                <a:off x="1102" y="2948"/>
                <a:ext cx="898" cy="898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33CC">
                      <a:alpha val="31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A2C1FE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9965" name="Oval 32"/>
              <p:cNvSpPr>
                <a:spLocks noChangeArrowheads="1"/>
              </p:cNvSpPr>
              <p:nvPr/>
            </p:nvSpPr>
            <p:spPr bwMode="auto">
              <a:xfrm rot="2410481">
                <a:off x="1297" y="3153"/>
                <a:ext cx="463" cy="464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>
                      <a:alpha val="31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sp>
          <p:nvSpPr>
            <p:cNvPr id="39961" name="Text Box 33"/>
            <p:cNvSpPr txBox="1">
              <a:spLocks noChangeArrowheads="1"/>
            </p:cNvSpPr>
            <p:nvPr/>
          </p:nvSpPr>
          <p:spPr bwMode="auto">
            <a:xfrm>
              <a:off x="2150" y="2333"/>
              <a:ext cx="1984" cy="250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 lIns="92075" tIns="46038" rIns="92075" bIns="46038">
              <a:spAutoFit/>
            </a:bodyPr>
            <a:lstStyle/>
            <a:p>
              <a:r>
                <a:rPr lang="en-GB" sz="2000"/>
                <a:t>normal cell: no effect</a:t>
              </a:r>
            </a:p>
          </p:txBody>
        </p:sp>
        <p:sp>
          <p:nvSpPr>
            <p:cNvPr id="39962" name="Text Box 34"/>
            <p:cNvSpPr txBox="1">
              <a:spLocks noChangeArrowheads="1"/>
            </p:cNvSpPr>
            <p:nvPr/>
          </p:nvSpPr>
          <p:spPr bwMode="auto">
            <a:xfrm>
              <a:off x="2406" y="4016"/>
              <a:ext cx="1052" cy="250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 lIns="92075" tIns="46038" rIns="92075" bIns="46038">
              <a:spAutoFit/>
            </a:bodyPr>
            <a:lstStyle/>
            <a:p>
              <a:r>
                <a:rPr lang="en-GB" sz="2000"/>
                <a:t>tumour cell</a:t>
              </a:r>
            </a:p>
          </p:txBody>
        </p:sp>
        <p:sp>
          <p:nvSpPr>
            <p:cNvPr id="39963" name="Text Box 35"/>
            <p:cNvSpPr txBox="1">
              <a:spLocks noChangeArrowheads="1"/>
            </p:cNvSpPr>
            <p:nvPr/>
          </p:nvSpPr>
          <p:spPr bwMode="auto">
            <a:xfrm>
              <a:off x="4336" y="2613"/>
              <a:ext cx="1410" cy="640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 lIns="92075" tIns="46038" rIns="92075" bIns="46038">
              <a:spAutoFit/>
            </a:bodyPr>
            <a:lstStyle/>
            <a:p>
              <a:r>
                <a:rPr lang="en-GB" sz="2000" b="1"/>
                <a:t>tumour cell</a:t>
              </a:r>
            </a:p>
            <a:p>
              <a:r>
                <a:rPr lang="en-GB" sz="2000"/>
                <a:t> growth arrest</a:t>
              </a:r>
            </a:p>
            <a:p>
              <a:r>
                <a:rPr lang="en-GB" sz="2000"/>
                <a:t> apoptosis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93688" y="-157163"/>
            <a:ext cx="8534400" cy="1054101"/>
          </a:xfrm>
        </p:spPr>
        <p:txBody>
          <a:bodyPr/>
          <a:lstStyle/>
          <a:p>
            <a:r>
              <a:rPr lang="en-GB" smtClean="0">
                <a:solidFill>
                  <a:srgbClr val="C00000"/>
                </a:solidFill>
              </a:rPr>
              <a:t>Oncolytic virus</a:t>
            </a:r>
          </a:p>
        </p:txBody>
      </p:sp>
      <p:graphicFrame>
        <p:nvGraphicFramePr>
          <p:cNvPr id="1524739" name="Group 3"/>
          <p:cNvGraphicFramePr>
            <a:graphicFrameLocks noGrp="1"/>
          </p:cNvGraphicFramePr>
          <p:nvPr/>
        </p:nvGraphicFramePr>
        <p:xfrm>
          <a:off x="344488" y="642938"/>
          <a:ext cx="8547992" cy="1894080"/>
        </p:xfrm>
        <a:graphic>
          <a:graphicData uri="http://schemas.openxmlformats.org/drawingml/2006/table">
            <a:tbl>
              <a:tblPr/>
              <a:tblGrid>
                <a:gridCol w="4036726"/>
                <a:gridCol w="4511266"/>
              </a:tblGrid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99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Aim</a:t>
                      </a:r>
                    </a:p>
                  </a:txBody>
                  <a:tcPr marL="83200" marR="83200" marT="46800" marB="468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99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examples</a:t>
                      </a:r>
                    </a:p>
                  </a:txBody>
                  <a:tcPr marL="83200" marR="83200" marT="46800" marB="468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</a:tr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99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to </a:t>
                      </a:r>
                      <a:r>
                        <a:rPr kumimoji="0" lang="en-GB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lyse</a:t>
                      </a: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 cancer cells as part of viral replication</a:t>
                      </a:r>
                    </a:p>
                  </a:txBody>
                  <a:tcPr marL="83200" marR="83200" marT="46800" marB="468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99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Onyx dl1520 adenovirus, replicates in p53 negative cells</a:t>
                      </a:r>
                    </a:p>
                  </a:txBody>
                  <a:tcPr marL="83200" marR="83200" marT="46800" marB="468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</a:tr>
            </a:tbl>
          </a:graphicData>
        </a:graphic>
      </p:graphicFrame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338138" y="2525713"/>
            <a:ext cx="8528050" cy="1408112"/>
          </a:xfrm>
          <a:prstGeom prst="rect">
            <a:avLst/>
          </a:prstGeom>
          <a:solidFill>
            <a:srgbClr val="FFECD9"/>
          </a:solidFill>
          <a:ln w="12700" algn="ctr">
            <a:solidFill>
              <a:srgbClr val="FF9900"/>
            </a:solidFill>
            <a:miter lim="800000"/>
            <a:headEnd type="none" w="sm" len="sm"/>
            <a:tailEnd type="none" w="sm" len="sm"/>
          </a:ln>
        </p:spPr>
        <p:txBody>
          <a:bodyPr lIns="92075" tIns="46038" rIns="92075" bIns="46038"/>
          <a:lstStyle/>
          <a:p>
            <a:r>
              <a:rPr lang="en-GB" sz="2800" b="1"/>
              <a:t>Issues</a:t>
            </a:r>
          </a:p>
          <a:p>
            <a:r>
              <a:rPr lang="en-GB" sz="2800"/>
              <a:t> mechanism of action</a:t>
            </a:r>
          </a:p>
          <a:p>
            <a:r>
              <a:rPr lang="en-GB" sz="2800"/>
              <a:t> regulation of spread</a:t>
            </a: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336550" y="5060950"/>
            <a:ext cx="8528050" cy="369888"/>
          </a:xfrm>
          <a:prstGeom prst="rect">
            <a:avLst/>
          </a:prstGeom>
          <a:solidFill>
            <a:srgbClr val="FFECD9"/>
          </a:solidFill>
          <a:ln w="12700" algn="ctr">
            <a:solidFill>
              <a:srgbClr val="FF9900"/>
            </a:solidFill>
            <a:miter lim="800000"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/>
          <a:p>
            <a:endParaRPr lang="tr-TR"/>
          </a:p>
        </p:txBody>
      </p:sp>
      <p:grpSp>
        <p:nvGrpSpPr>
          <p:cNvPr id="40976" name="Group 16"/>
          <p:cNvGrpSpPr>
            <a:grpSpLocks/>
          </p:cNvGrpSpPr>
          <p:nvPr/>
        </p:nvGrpSpPr>
        <p:grpSpPr bwMode="auto">
          <a:xfrm>
            <a:off x="3448050" y="5200650"/>
            <a:ext cx="1147763" cy="1290638"/>
            <a:chOff x="1102" y="2948"/>
            <a:chExt cx="898" cy="898"/>
          </a:xfrm>
        </p:grpSpPr>
        <p:sp>
          <p:nvSpPr>
            <p:cNvPr id="41457" name="Oval 17"/>
            <p:cNvSpPr>
              <a:spLocks noChangeArrowheads="1"/>
            </p:cNvSpPr>
            <p:nvPr/>
          </p:nvSpPr>
          <p:spPr bwMode="auto">
            <a:xfrm rot="2410481">
              <a:off x="1102" y="2948"/>
              <a:ext cx="898" cy="898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33CC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A2C1FE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1458" name="Oval 18"/>
            <p:cNvSpPr>
              <a:spLocks noChangeArrowheads="1"/>
            </p:cNvSpPr>
            <p:nvPr/>
          </p:nvSpPr>
          <p:spPr bwMode="auto">
            <a:xfrm rot="2410481">
              <a:off x="1297" y="3153"/>
              <a:ext cx="463" cy="464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40977" name="Group 19"/>
          <p:cNvGrpSpPr>
            <a:grpSpLocks/>
          </p:cNvGrpSpPr>
          <p:nvPr/>
        </p:nvGrpSpPr>
        <p:grpSpPr bwMode="auto">
          <a:xfrm>
            <a:off x="3492500" y="3794125"/>
            <a:ext cx="1616075" cy="1312863"/>
            <a:chOff x="4905" y="3016"/>
            <a:chExt cx="1263" cy="914"/>
          </a:xfrm>
        </p:grpSpPr>
        <p:sp>
          <p:nvSpPr>
            <p:cNvPr id="41455" name="Freeform 20"/>
            <p:cNvSpPr>
              <a:spLocks/>
            </p:cNvSpPr>
            <p:nvPr/>
          </p:nvSpPr>
          <p:spPr bwMode="auto">
            <a:xfrm rot="2121041">
              <a:off x="4905" y="3016"/>
              <a:ext cx="1263" cy="914"/>
            </a:xfrm>
            <a:custGeom>
              <a:avLst/>
              <a:gdLst>
                <a:gd name="T0" fmla="*/ 0 w 2022"/>
                <a:gd name="T1" fmla="*/ 615 h 1043"/>
                <a:gd name="T2" fmla="*/ 101 w 2022"/>
                <a:gd name="T3" fmla="*/ 174 h 1043"/>
                <a:gd name="T4" fmla="*/ 308 w 2022"/>
                <a:gd name="T5" fmla="*/ 0 h 1043"/>
                <a:gd name="T6" fmla="*/ 208 w 2022"/>
                <a:gd name="T7" fmla="*/ 474 h 1043"/>
                <a:gd name="T8" fmla="*/ 0 w 2022"/>
                <a:gd name="T9" fmla="*/ 615 h 10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22"/>
                <a:gd name="T16" fmla="*/ 0 h 1043"/>
                <a:gd name="T17" fmla="*/ 2022 w 2022"/>
                <a:gd name="T18" fmla="*/ 1043 h 10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22" h="1043">
                  <a:moveTo>
                    <a:pt x="0" y="1043"/>
                  </a:moveTo>
                  <a:cubicBezTo>
                    <a:pt x="304" y="822"/>
                    <a:pt x="428" y="429"/>
                    <a:pt x="661" y="296"/>
                  </a:cubicBezTo>
                  <a:cubicBezTo>
                    <a:pt x="895" y="164"/>
                    <a:pt x="1710" y="57"/>
                    <a:pt x="2022" y="0"/>
                  </a:cubicBezTo>
                  <a:cubicBezTo>
                    <a:pt x="1718" y="370"/>
                    <a:pt x="1600" y="670"/>
                    <a:pt x="1366" y="803"/>
                  </a:cubicBezTo>
                  <a:cubicBezTo>
                    <a:pt x="1132" y="935"/>
                    <a:pt x="395" y="1027"/>
                    <a:pt x="0" y="1043"/>
                  </a:cubicBezTo>
                  <a:close/>
                </a:path>
              </a:pathLst>
            </a:custGeom>
            <a:gradFill rotWithShape="0">
              <a:gsLst>
                <a:gs pos="0">
                  <a:srgbClr val="761847"/>
                </a:gs>
                <a:gs pos="50000">
                  <a:srgbClr val="FF3399"/>
                </a:gs>
                <a:gs pos="100000">
                  <a:srgbClr val="761847"/>
                </a:gs>
              </a:gsLst>
              <a:lin ang="18900000" scaled="1"/>
            </a:gradFill>
            <a:ln w="19050" cap="flat" cmpd="sng">
              <a:solidFill>
                <a:srgbClr val="D6009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56" name="Oval 21"/>
            <p:cNvSpPr>
              <a:spLocks noChangeArrowheads="1"/>
            </p:cNvSpPr>
            <p:nvPr/>
          </p:nvSpPr>
          <p:spPr bwMode="auto">
            <a:xfrm rot="763848">
              <a:off x="5297" y="3238"/>
              <a:ext cx="501" cy="495"/>
            </a:xfrm>
            <a:prstGeom prst="ellipse">
              <a:avLst/>
            </a:prstGeom>
            <a:gradFill rotWithShape="0">
              <a:gsLst>
                <a:gs pos="0">
                  <a:srgbClr val="9900FF"/>
                </a:gs>
                <a:gs pos="100000">
                  <a:srgbClr val="47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99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40978" name="Text Box 22"/>
          <p:cNvSpPr txBox="1">
            <a:spLocks noChangeArrowheads="1"/>
          </p:cNvSpPr>
          <p:nvPr/>
        </p:nvSpPr>
        <p:spPr bwMode="auto">
          <a:xfrm>
            <a:off x="755650" y="4594225"/>
            <a:ext cx="1963738" cy="40005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GB" sz="2000"/>
              <a:t>oncolytic virus</a:t>
            </a:r>
          </a:p>
        </p:txBody>
      </p:sp>
      <p:pic>
        <p:nvPicPr>
          <p:cNvPr id="40979" name="Picture 23" descr="PFX_STI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90016">
            <a:off x="2487613" y="4292600"/>
            <a:ext cx="811212" cy="1089025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40980" name="Picture 24" descr="PFX_STI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790016">
            <a:off x="2501900" y="5080000"/>
            <a:ext cx="811213" cy="1089025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40981" name="Picture 25" descr="PFX_STI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7100" y="5648325"/>
            <a:ext cx="1263650" cy="363538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40982" name="Text Box 26"/>
          <p:cNvSpPr txBox="1">
            <a:spLocks noChangeArrowheads="1"/>
          </p:cNvSpPr>
          <p:nvPr/>
        </p:nvSpPr>
        <p:spPr bwMode="auto">
          <a:xfrm>
            <a:off x="3492500" y="3748088"/>
            <a:ext cx="4059238" cy="401637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r>
              <a:rPr lang="en-GB" sz="2000"/>
              <a:t>normal cell: abortive replication</a:t>
            </a:r>
          </a:p>
        </p:txBody>
      </p:sp>
      <p:sp>
        <p:nvSpPr>
          <p:cNvPr id="40983" name="Text Box 27"/>
          <p:cNvSpPr txBox="1">
            <a:spLocks noChangeArrowheads="1"/>
          </p:cNvSpPr>
          <p:nvPr/>
        </p:nvSpPr>
        <p:spPr bwMode="auto">
          <a:xfrm>
            <a:off x="2195513" y="6375400"/>
            <a:ext cx="5403850" cy="40005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r>
              <a:rPr lang="en-GB" sz="2000"/>
              <a:t>tumour cell: productive replication, cell lysis</a:t>
            </a:r>
          </a:p>
        </p:txBody>
      </p:sp>
      <p:sp>
        <p:nvSpPr>
          <p:cNvPr id="40984" name="Text Box 28"/>
          <p:cNvSpPr txBox="1">
            <a:spLocks noChangeArrowheads="1"/>
          </p:cNvSpPr>
          <p:nvPr/>
        </p:nvSpPr>
        <p:spPr bwMode="auto">
          <a:xfrm>
            <a:off x="5940425" y="4205288"/>
            <a:ext cx="3025775" cy="708025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r>
              <a:rPr lang="en-GB" sz="2000" b="1"/>
              <a:t>Virus kills tumour cell</a:t>
            </a:r>
          </a:p>
          <a:p>
            <a:r>
              <a:rPr lang="en-GB" sz="2000"/>
              <a:t> spreads to neighbours</a:t>
            </a:r>
          </a:p>
        </p:txBody>
      </p:sp>
      <p:grpSp>
        <p:nvGrpSpPr>
          <p:cNvPr id="40985" name="Group 29"/>
          <p:cNvGrpSpPr>
            <a:grpSpLocks/>
          </p:cNvGrpSpPr>
          <p:nvPr/>
        </p:nvGrpSpPr>
        <p:grpSpPr bwMode="auto">
          <a:xfrm>
            <a:off x="1682750" y="5075238"/>
            <a:ext cx="457200" cy="460375"/>
            <a:chOff x="1068" y="1979"/>
            <a:chExt cx="2211" cy="1990"/>
          </a:xfrm>
        </p:grpSpPr>
        <p:grpSp>
          <p:nvGrpSpPr>
            <p:cNvPr id="41394" name="Group 30"/>
            <p:cNvGrpSpPr>
              <a:grpSpLocks/>
            </p:cNvGrpSpPr>
            <p:nvPr/>
          </p:nvGrpSpPr>
          <p:grpSpPr bwMode="auto">
            <a:xfrm>
              <a:off x="2896" y="2920"/>
              <a:ext cx="383" cy="132"/>
              <a:chOff x="2896" y="3352"/>
              <a:chExt cx="383" cy="132"/>
            </a:xfrm>
          </p:grpSpPr>
          <p:sp>
            <p:nvSpPr>
              <p:cNvPr id="41453" name="Line 31"/>
              <p:cNvSpPr>
                <a:spLocks noChangeShapeType="1"/>
              </p:cNvSpPr>
              <p:nvPr/>
            </p:nvSpPr>
            <p:spPr bwMode="auto">
              <a:xfrm>
                <a:off x="2896" y="3418"/>
                <a:ext cx="355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54" name="Oval 32"/>
              <p:cNvSpPr>
                <a:spLocks noChangeArrowheads="1"/>
              </p:cNvSpPr>
              <p:nvPr/>
            </p:nvSpPr>
            <p:spPr bwMode="auto">
              <a:xfrm>
                <a:off x="3147" y="3352"/>
                <a:ext cx="132" cy="132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395" name="Group 33"/>
            <p:cNvGrpSpPr>
              <a:grpSpLocks/>
            </p:cNvGrpSpPr>
            <p:nvPr/>
          </p:nvGrpSpPr>
          <p:grpSpPr bwMode="auto">
            <a:xfrm flipH="1">
              <a:off x="1068" y="2921"/>
              <a:ext cx="383" cy="132"/>
              <a:chOff x="2896" y="3352"/>
              <a:chExt cx="383" cy="132"/>
            </a:xfrm>
          </p:grpSpPr>
          <p:sp>
            <p:nvSpPr>
              <p:cNvPr id="41451" name="Line 34"/>
              <p:cNvSpPr>
                <a:spLocks noChangeShapeType="1"/>
              </p:cNvSpPr>
              <p:nvPr/>
            </p:nvSpPr>
            <p:spPr bwMode="auto">
              <a:xfrm>
                <a:off x="2896" y="3418"/>
                <a:ext cx="355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52" name="Oval 35"/>
              <p:cNvSpPr>
                <a:spLocks noChangeArrowheads="1"/>
              </p:cNvSpPr>
              <p:nvPr/>
            </p:nvSpPr>
            <p:spPr bwMode="auto">
              <a:xfrm>
                <a:off x="3147" y="3352"/>
                <a:ext cx="132" cy="132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396" name="Group 36"/>
            <p:cNvGrpSpPr>
              <a:grpSpLocks/>
            </p:cNvGrpSpPr>
            <p:nvPr/>
          </p:nvGrpSpPr>
          <p:grpSpPr bwMode="auto">
            <a:xfrm rot="3548957" flipH="1">
              <a:off x="1498" y="2107"/>
              <a:ext cx="383" cy="132"/>
              <a:chOff x="2896" y="3352"/>
              <a:chExt cx="383" cy="132"/>
            </a:xfrm>
          </p:grpSpPr>
          <p:sp>
            <p:nvSpPr>
              <p:cNvPr id="41449" name="Line 37"/>
              <p:cNvSpPr>
                <a:spLocks noChangeShapeType="1"/>
              </p:cNvSpPr>
              <p:nvPr/>
            </p:nvSpPr>
            <p:spPr bwMode="auto">
              <a:xfrm>
                <a:off x="2896" y="3418"/>
                <a:ext cx="355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50" name="Oval 38"/>
              <p:cNvSpPr>
                <a:spLocks noChangeArrowheads="1"/>
              </p:cNvSpPr>
              <p:nvPr/>
            </p:nvSpPr>
            <p:spPr bwMode="auto">
              <a:xfrm>
                <a:off x="3147" y="3352"/>
                <a:ext cx="132" cy="132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397" name="Group 39"/>
            <p:cNvGrpSpPr>
              <a:grpSpLocks/>
            </p:cNvGrpSpPr>
            <p:nvPr/>
          </p:nvGrpSpPr>
          <p:grpSpPr bwMode="auto">
            <a:xfrm rot="3604518">
              <a:off x="2398" y="3712"/>
              <a:ext cx="383" cy="132"/>
              <a:chOff x="2896" y="3352"/>
              <a:chExt cx="383" cy="132"/>
            </a:xfrm>
          </p:grpSpPr>
          <p:sp>
            <p:nvSpPr>
              <p:cNvPr id="41447" name="Line 40"/>
              <p:cNvSpPr>
                <a:spLocks noChangeShapeType="1"/>
              </p:cNvSpPr>
              <p:nvPr/>
            </p:nvSpPr>
            <p:spPr bwMode="auto">
              <a:xfrm>
                <a:off x="2896" y="3418"/>
                <a:ext cx="355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48" name="Oval 41"/>
              <p:cNvSpPr>
                <a:spLocks noChangeArrowheads="1"/>
              </p:cNvSpPr>
              <p:nvPr/>
            </p:nvSpPr>
            <p:spPr bwMode="auto">
              <a:xfrm>
                <a:off x="3147" y="3352"/>
                <a:ext cx="132" cy="132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398" name="Group 42"/>
            <p:cNvGrpSpPr>
              <a:grpSpLocks/>
            </p:cNvGrpSpPr>
            <p:nvPr/>
          </p:nvGrpSpPr>
          <p:grpSpPr bwMode="auto">
            <a:xfrm rot="17995482" flipH="1">
              <a:off x="1503" y="3706"/>
              <a:ext cx="383" cy="132"/>
              <a:chOff x="2896" y="3352"/>
              <a:chExt cx="383" cy="132"/>
            </a:xfrm>
          </p:grpSpPr>
          <p:sp>
            <p:nvSpPr>
              <p:cNvPr id="41445" name="Line 43"/>
              <p:cNvSpPr>
                <a:spLocks noChangeShapeType="1"/>
              </p:cNvSpPr>
              <p:nvPr/>
            </p:nvSpPr>
            <p:spPr bwMode="auto">
              <a:xfrm>
                <a:off x="2896" y="3418"/>
                <a:ext cx="355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46" name="Oval 44"/>
              <p:cNvSpPr>
                <a:spLocks noChangeArrowheads="1"/>
              </p:cNvSpPr>
              <p:nvPr/>
            </p:nvSpPr>
            <p:spPr bwMode="auto">
              <a:xfrm>
                <a:off x="3147" y="3352"/>
                <a:ext cx="132" cy="132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399" name="Group 45"/>
            <p:cNvGrpSpPr>
              <a:grpSpLocks/>
            </p:cNvGrpSpPr>
            <p:nvPr/>
          </p:nvGrpSpPr>
          <p:grpSpPr bwMode="auto">
            <a:xfrm rot="-3753547">
              <a:off x="2410" y="2105"/>
              <a:ext cx="383" cy="132"/>
              <a:chOff x="2896" y="3352"/>
              <a:chExt cx="383" cy="132"/>
            </a:xfrm>
          </p:grpSpPr>
          <p:sp>
            <p:nvSpPr>
              <p:cNvPr id="41443" name="Line 46"/>
              <p:cNvSpPr>
                <a:spLocks noChangeShapeType="1"/>
              </p:cNvSpPr>
              <p:nvPr/>
            </p:nvSpPr>
            <p:spPr bwMode="auto">
              <a:xfrm>
                <a:off x="2896" y="3418"/>
                <a:ext cx="355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44" name="Oval 47"/>
              <p:cNvSpPr>
                <a:spLocks noChangeArrowheads="1"/>
              </p:cNvSpPr>
              <p:nvPr/>
            </p:nvSpPr>
            <p:spPr bwMode="auto">
              <a:xfrm>
                <a:off x="3147" y="3352"/>
                <a:ext cx="132" cy="132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400" name="Group 48"/>
            <p:cNvGrpSpPr>
              <a:grpSpLocks/>
            </p:cNvGrpSpPr>
            <p:nvPr/>
          </p:nvGrpSpPr>
          <p:grpSpPr bwMode="auto">
            <a:xfrm>
              <a:off x="1405" y="2280"/>
              <a:ext cx="1496" cy="1398"/>
              <a:chOff x="1405" y="2712"/>
              <a:chExt cx="1496" cy="1398"/>
            </a:xfrm>
          </p:grpSpPr>
          <p:sp>
            <p:nvSpPr>
              <p:cNvPr id="41401" name="AutoShape 49"/>
              <p:cNvSpPr>
                <a:spLocks noChangeArrowheads="1"/>
              </p:cNvSpPr>
              <p:nvPr/>
            </p:nvSpPr>
            <p:spPr bwMode="auto">
              <a:xfrm>
                <a:off x="1530" y="2814"/>
                <a:ext cx="1255" cy="1180"/>
              </a:xfrm>
              <a:prstGeom prst="hexagon">
                <a:avLst>
                  <a:gd name="adj" fmla="val 26589"/>
                  <a:gd name="vf" fmla="val 115470"/>
                </a:avLst>
              </a:prstGeom>
              <a:solidFill>
                <a:schemeClr val="hlink"/>
              </a:solidFill>
              <a:ln w="12700">
                <a:solidFill>
                  <a:srgbClr val="CC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grpSp>
            <p:nvGrpSpPr>
              <p:cNvPr id="41402" name="Group 50"/>
              <p:cNvGrpSpPr>
                <a:grpSpLocks/>
              </p:cNvGrpSpPr>
              <p:nvPr/>
            </p:nvGrpSpPr>
            <p:grpSpPr bwMode="auto">
              <a:xfrm>
                <a:off x="1405" y="2712"/>
                <a:ext cx="1496" cy="1398"/>
                <a:chOff x="1405" y="2712"/>
                <a:chExt cx="1496" cy="1398"/>
              </a:xfrm>
            </p:grpSpPr>
            <p:grpSp>
              <p:nvGrpSpPr>
                <p:cNvPr id="41403" name="Group 51"/>
                <p:cNvGrpSpPr>
                  <a:grpSpLocks/>
                </p:cNvGrpSpPr>
                <p:nvPr/>
              </p:nvGrpSpPr>
              <p:grpSpPr bwMode="auto">
                <a:xfrm>
                  <a:off x="1506" y="2712"/>
                  <a:ext cx="1299" cy="609"/>
                  <a:chOff x="1506" y="2712"/>
                  <a:chExt cx="1299" cy="609"/>
                </a:xfrm>
              </p:grpSpPr>
              <p:sp>
                <p:nvSpPr>
                  <p:cNvPr id="41428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1713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429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1931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430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2149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431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2367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432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1831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433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2045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434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2259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435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2472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436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1617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437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1938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438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2154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439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2370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440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441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1722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442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1506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41404" name="Group 67"/>
                <p:cNvGrpSpPr>
                  <a:grpSpLocks/>
                </p:cNvGrpSpPr>
                <p:nvPr/>
              </p:nvGrpSpPr>
              <p:grpSpPr bwMode="auto">
                <a:xfrm>
                  <a:off x="1405" y="3306"/>
                  <a:ext cx="1496" cy="219"/>
                  <a:chOff x="1405" y="3306"/>
                  <a:chExt cx="1496" cy="219"/>
                </a:xfrm>
              </p:grpSpPr>
              <p:sp>
                <p:nvSpPr>
                  <p:cNvPr id="41421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2044" y="3306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422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2257" y="3306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423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2470" y="3306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424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2682" y="3306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425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1831" y="3306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426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1618" y="3306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427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1405" y="3306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41405" name="Group 75"/>
                <p:cNvGrpSpPr>
                  <a:grpSpLocks/>
                </p:cNvGrpSpPr>
                <p:nvPr/>
              </p:nvGrpSpPr>
              <p:grpSpPr bwMode="auto">
                <a:xfrm flipV="1">
                  <a:off x="1494" y="3501"/>
                  <a:ext cx="1299" cy="609"/>
                  <a:chOff x="1506" y="2712"/>
                  <a:chExt cx="1299" cy="609"/>
                </a:xfrm>
              </p:grpSpPr>
              <p:sp>
                <p:nvSpPr>
                  <p:cNvPr id="41406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1713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407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1931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408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2149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409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2367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410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1831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411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2045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412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2259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413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2472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414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1617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415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1938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416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2154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417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2370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418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419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1722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420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1506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</p:grpSp>
          </p:grpSp>
        </p:grpSp>
      </p:grpSp>
      <p:grpSp>
        <p:nvGrpSpPr>
          <p:cNvPr id="40986" name="Group 91"/>
          <p:cNvGrpSpPr>
            <a:grpSpLocks/>
          </p:cNvGrpSpPr>
          <p:nvPr/>
        </p:nvGrpSpPr>
        <p:grpSpPr bwMode="auto">
          <a:xfrm>
            <a:off x="4094163" y="4217988"/>
            <a:ext cx="455612" cy="460375"/>
            <a:chOff x="1068" y="1979"/>
            <a:chExt cx="2211" cy="1990"/>
          </a:xfrm>
        </p:grpSpPr>
        <p:grpSp>
          <p:nvGrpSpPr>
            <p:cNvPr id="41333" name="Group 92"/>
            <p:cNvGrpSpPr>
              <a:grpSpLocks/>
            </p:cNvGrpSpPr>
            <p:nvPr/>
          </p:nvGrpSpPr>
          <p:grpSpPr bwMode="auto">
            <a:xfrm>
              <a:off x="2896" y="2920"/>
              <a:ext cx="383" cy="132"/>
              <a:chOff x="2896" y="3352"/>
              <a:chExt cx="383" cy="132"/>
            </a:xfrm>
          </p:grpSpPr>
          <p:sp>
            <p:nvSpPr>
              <p:cNvPr id="41392" name="Line 93"/>
              <p:cNvSpPr>
                <a:spLocks noChangeShapeType="1"/>
              </p:cNvSpPr>
              <p:nvPr/>
            </p:nvSpPr>
            <p:spPr bwMode="auto">
              <a:xfrm>
                <a:off x="2896" y="3418"/>
                <a:ext cx="355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93" name="Oval 94"/>
              <p:cNvSpPr>
                <a:spLocks noChangeArrowheads="1"/>
              </p:cNvSpPr>
              <p:nvPr/>
            </p:nvSpPr>
            <p:spPr bwMode="auto">
              <a:xfrm>
                <a:off x="3147" y="3352"/>
                <a:ext cx="132" cy="132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334" name="Group 95"/>
            <p:cNvGrpSpPr>
              <a:grpSpLocks/>
            </p:cNvGrpSpPr>
            <p:nvPr/>
          </p:nvGrpSpPr>
          <p:grpSpPr bwMode="auto">
            <a:xfrm flipH="1">
              <a:off x="1068" y="2921"/>
              <a:ext cx="383" cy="132"/>
              <a:chOff x="2896" y="3352"/>
              <a:chExt cx="383" cy="132"/>
            </a:xfrm>
          </p:grpSpPr>
          <p:sp>
            <p:nvSpPr>
              <p:cNvPr id="41390" name="Line 96"/>
              <p:cNvSpPr>
                <a:spLocks noChangeShapeType="1"/>
              </p:cNvSpPr>
              <p:nvPr/>
            </p:nvSpPr>
            <p:spPr bwMode="auto">
              <a:xfrm>
                <a:off x="2896" y="3418"/>
                <a:ext cx="355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91" name="Oval 97"/>
              <p:cNvSpPr>
                <a:spLocks noChangeArrowheads="1"/>
              </p:cNvSpPr>
              <p:nvPr/>
            </p:nvSpPr>
            <p:spPr bwMode="auto">
              <a:xfrm>
                <a:off x="3147" y="3352"/>
                <a:ext cx="132" cy="132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335" name="Group 98"/>
            <p:cNvGrpSpPr>
              <a:grpSpLocks/>
            </p:cNvGrpSpPr>
            <p:nvPr/>
          </p:nvGrpSpPr>
          <p:grpSpPr bwMode="auto">
            <a:xfrm rot="3548957" flipH="1">
              <a:off x="1498" y="2107"/>
              <a:ext cx="383" cy="132"/>
              <a:chOff x="2896" y="3352"/>
              <a:chExt cx="383" cy="132"/>
            </a:xfrm>
          </p:grpSpPr>
          <p:sp>
            <p:nvSpPr>
              <p:cNvPr id="41388" name="Line 99"/>
              <p:cNvSpPr>
                <a:spLocks noChangeShapeType="1"/>
              </p:cNvSpPr>
              <p:nvPr/>
            </p:nvSpPr>
            <p:spPr bwMode="auto">
              <a:xfrm>
                <a:off x="2896" y="3418"/>
                <a:ext cx="355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89" name="Oval 100"/>
              <p:cNvSpPr>
                <a:spLocks noChangeArrowheads="1"/>
              </p:cNvSpPr>
              <p:nvPr/>
            </p:nvSpPr>
            <p:spPr bwMode="auto">
              <a:xfrm>
                <a:off x="3147" y="3352"/>
                <a:ext cx="132" cy="132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336" name="Group 101"/>
            <p:cNvGrpSpPr>
              <a:grpSpLocks/>
            </p:cNvGrpSpPr>
            <p:nvPr/>
          </p:nvGrpSpPr>
          <p:grpSpPr bwMode="auto">
            <a:xfrm rot="3604518">
              <a:off x="2398" y="3712"/>
              <a:ext cx="383" cy="132"/>
              <a:chOff x="2896" y="3352"/>
              <a:chExt cx="383" cy="132"/>
            </a:xfrm>
          </p:grpSpPr>
          <p:sp>
            <p:nvSpPr>
              <p:cNvPr id="41386" name="Line 102"/>
              <p:cNvSpPr>
                <a:spLocks noChangeShapeType="1"/>
              </p:cNvSpPr>
              <p:nvPr/>
            </p:nvSpPr>
            <p:spPr bwMode="auto">
              <a:xfrm>
                <a:off x="2896" y="3418"/>
                <a:ext cx="355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87" name="Oval 103"/>
              <p:cNvSpPr>
                <a:spLocks noChangeArrowheads="1"/>
              </p:cNvSpPr>
              <p:nvPr/>
            </p:nvSpPr>
            <p:spPr bwMode="auto">
              <a:xfrm>
                <a:off x="3147" y="3352"/>
                <a:ext cx="132" cy="132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337" name="Group 104"/>
            <p:cNvGrpSpPr>
              <a:grpSpLocks/>
            </p:cNvGrpSpPr>
            <p:nvPr/>
          </p:nvGrpSpPr>
          <p:grpSpPr bwMode="auto">
            <a:xfrm rot="17995482" flipH="1">
              <a:off x="1503" y="3706"/>
              <a:ext cx="383" cy="132"/>
              <a:chOff x="2896" y="3352"/>
              <a:chExt cx="383" cy="132"/>
            </a:xfrm>
          </p:grpSpPr>
          <p:sp>
            <p:nvSpPr>
              <p:cNvPr id="41384" name="Line 105"/>
              <p:cNvSpPr>
                <a:spLocks noChangeShapeType="1"/>
              </p:cNvSpPr>
              <p:nvPr/>
            </p:nvSpPr>
            <p:spPr bwMode="auto">
              <a:xfrm>
                <a:off x="2896" y="3418"/>
                <a:ext cx="355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85" name="Oval 106"/>
              <p:cNvSpPr>
                <a:spLocks noChangeArrowheads="1"/>
              </p:cNvSpPr>
              <p:nvPr/>
            </p:nvSpPr>
            <p:spPr bwMode="auto">
              <a:xfrm>
                <a:off x="3147" y="3352"/>
                <a:ext cx="132" cy="132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338" name="Group 107"/>
            <p:cNvGrpSpPr>
              <a:grpSpLocks/>
            </p:cNvGrpSpPr>
            <p:nvPr/>
          </p:nvGrpSpPr>
          <p:grpSpPr bwMode="auto">
            <a:xfrm rot="-3753547">
              <a:off x="2410" y="2105"/>
              <a:ext cx="383" cy="132"/>
              <a:chOff x="2896" y="3352"/>
              <a:chExt cx="383" cy="132"/>
            </a:xfrm>
          </p:grpSpPr>
          <p:sp>
            <p:nvSpPr>
              <p:cNvPr id="41382" name="Line 108"/>
              <p:cNvSpPr>
                <a:spLocks noChangeShapeType="1"/>
              </p:cNvSpPr>
              <p:nvPr/>
            </p:nvSpPr>
            <p:spPr bwMode="auto">
              <a:xfrm>
                <a:off x="2896" y="3418"/>
                <a:ext cx="355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83" name="Oval 109"/>
              <p:cNvSpPr>
                <a:spLocks noChangeArrowheads="1"/>
              </p:cNvSpPr>
              <p:nvPr/>
            </p:nvSpPr>
            <p:spPr bwMode="auto">
              <a:xfrm>
                <a:off x="3147" y="3352"/>
                <a:ext cx="132" cy="132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339" name="Group 110"/>
            <p:cNvGrpSpPr>
              <a:grpSpLocks/>
            </p:cNvGrpSpPr>
            <p:nvPr/>
          </p:nvGrpSpPr>
          <p:grpSpPr bwMode="auto">
            <a:xfrm>
              <a:off x="1405" y="2280"/>
              <a:ext cx="1496" cy="1398"/>
              <a:chOff x="1405" y="2712"/>
              <a:chExt cx="1496" cy="1398"/>
            </a:xfrm>
          </p:grpSpPr>
          <p:sp>
            <p:nvSpPr>
              <p:cNvPr id="41340" name="AutoShape 111"/>
              <p:cNvSpPr>
                <a:spLocks noChangeArrowheads="1"/>
              </p:cNvSpPr>
              <p:nvPr/>
            </p:nvSpPr>
            <p:spPr bwMode="auto">
              <a:xfrm>
                <a:off x="1530" y="2814"/>
                <a:ext cx="1255" cy="1180"/>
              </a:xfrm>
              <a:prstGeom prst="hexagon">
                <a:avLst>
                  <a:gd name="adj" fmla="val 26589"/>
                  <a:gd name="vf" fmla="val 115470"/>
                </a:avLst>
              </a:prstGeom>
              <a:solidFill>
                <a:schemeClr val="hlink"/>
              </a:solidFill>
              <a:ln w="12700">
                <a:solidFill>
                  <a:srgbClr val="CC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grpSp>
            <p:nvGrpSpPr>
              <p:cNvPr id="41341" name="Group 112"/>
              <p:cNvGrpSpPr>
                <a:grpSpLocks/>
              </p:cNvGrpSpPr>
              <p:nvPr/>
            </p:nvGrpSpPr>
            <p:grpSpPr bwMode="auto">
              <a:xfrm>
                <a:off x="1405" y="2712"/>
                <a:ext cx="1496" cy="1398"/>
                <a:chOff x="1405" y="2712"/>
                <a:chExt cx="1496" cy="1398"/>
              </a:xfrm>
            </p:grpSpPr>
            <p:grpSp>
              <p:nvGrpSpPr>
                <p:cNvPr id="41342" name="Group 113"/>
                <p:cNvGrpSpPr>
                  <a:grpSpLocks/>
                </p:cNvGrpSpPr>
                <p:nvPr/>
              </p:nvGrpSpPr>
              <p:grpSpPr bwMode="auto">
                <a:xfrm>
                  <a:off x="1506" y="2712"/>
                  <a:ext cx="1299" cy="609"/>
                  <a:chOff x="1506" y="2712"/>
                  <a:chExt cx="1299" cy="609"/>
                </a:xfrm>
              </p:grpSpPr>
              <p:sp>
                <p:nvSpPr>
                  <p:cNvPr id="41367" name="Oval 114"/>
                  <p:cNvSpPr>
                    <a:spLocks noChangeArrowheads="1"/>
                  </p:cNvSpPr>
                  <p:nvPr/>
                </p:nvSpPr>
                <p:spPr bwMode="auto">
                  <a:xfrm>
                    <a:off x="1713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68" name="Oval 115"/>
                  <p:cNvSpPr>
                    <a:spLocks noChangeArrowheads="1"/>
                  </p:cNvSpPr>
                  <p:nvPr/>
                </p:nvSpPr>
                <p:spPr bwMode="auto">
                  <a:xfrm>
                    <a:off x="1931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69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2149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70" name="Oval 117"/>
                  <p:cNvSpPr>
                    <a:spLocks noChangeArrowheads="1"/>
                  </p:cNvSpPr>
                  <p:nvPr/>
                </p:nvSpPr>
                <p:spPr bwMode="auto">
                  <a:xfrm>
                    <a:off x="2367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71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1831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72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2045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73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2259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74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2472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75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1617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76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1938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77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2154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78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2370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79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80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1722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81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1506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41343" name="Group 129"/>
                <p:cNvGrpSpPr>
                  <a:grpSpLocks/>
                </p:cNvGrpSpPr>
                <p:nvPr/>
              </p:nvGrpSpPr>
              <p:grpSpPr bwMode="auto">
                <a:xfrm>
                  <a:off x="1405" y="3306"/>
                  <a:ext cx="1496" cy="219"/>
                  <a:chOff x="1405" y="3306"/>
                  <a:chExt cx="1496" cy="219"/>
                </a:xfrm>
              </p:grpSpPr>
              <p:sp>
                <p:nvSpPr>
                  <p:cNvPr id="41360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2044" y="3306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61" name="Oval 131"/>
                  <p:cNvSpPr>
                    <a:spLocks noChangeArrowheads="1"/>
                  </p:cNvSpPr>
                  <p:nvPr/>
                </p:nvSpPr>
                <p:spPr bwMode="auto">
                  <a:xfrm>
                    <a:off x="2257" y="3306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62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2470" y="3306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63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2682" y="3306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64" name="Oval 134"/>
                  <p:cNvSpPr>
                    <a:spLocks noChangeArrowheads="1"/>
                  </p:cNvSpPr>
                  <p:nvPr/>
                </p:nvSpPr>
                <p:spPr bwMode="auto">
                  <a:xfrm>
                    <a:off x="1831" y="3306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65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1618" y="3306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66" name="Oval 136"/>
                  <p:cNvSpPr>
                    <a:spLocks noChangeArrowheads="1"/>
                  </p:cNvSpPr>
                  <p:nvPr/>
                </p:nvSpPr>
                <p:spPr bwMode="auto">
                  <a:xfrm>
                    <a:off x="1405" y="3306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41344" name="Group 137"/>
                <p:cNvGrpSpPr>
                  <a:grpSpLocks/>
                </p:cNvGrpSpPr>
                <p:nvPr/>
              </p:nvGrpSpPr>
              <p:grpSpPr bwMode="auto">
                <a:xfrm flipV="1">
                  <a:off x="1494" y="3501"/>
                  <a:ext cx="1299" cy="609"/>
                  <a:chOff x="1506" y="2712"/>
                  <a:chExt cx="1299" cy="609"/>
                </a:xfrm>
              </p:grpSpPr>
              <p:sp>
                <p:nvSpPr>
                  <p:cNvPr id="41345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1713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46" name="Oval 139"/>
                  <p:cNvSpPr>
                    <a:spLocks noChangeArrowheads="1"/>
                  </p:cNvSpPr>
                  <p:nvPr/>
                </p:nvSpPr>
                <p:spPr bwMode="auto">
                  <a:xfrm>
                    <a:off x="1931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47" name="Oval 140"/>
                  <p:cNvSpPr>
                    <a:spLocks noChangeArrowheads="1"/>
                  </p:cNvSpPr>
                  <p:nvPr/>
                </p:nvSpPr>
                <p:spPr bwMode="auto">
                  <a:xfrm>
                    <a:off x="2149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48" name="Oval 141"/>
                  <p:cNvSpPr>
                    <a:spLocks noChangeArrowheads="1"/>
                  </p:cNvSpPr>
                  <p:nvPr/>
                </p:nvSpPr>
                <p:spPr bwMode="auto">
                  <a:xfrm>
                    <a:off x="2367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49" name="Oval 142"/>
                  <p:cNvSpPr>
                    <a:spLocks noChangeArrowheads="1"/>
                  </p:cNvSpPr>
                  <p:nvPr/>
                </p:nvSpPr>
                <p:spPr bwMode="auto">
                  <a:xfrm>
                    <a:off x="1831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50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2045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51" name="Oval 144"/>
                  <p:cNvSpPr>
                    <a:spLocks noChangeArrowheads="1"/>
                  </p:cNvSpPr>
                  <p:nvPr/>
                </p:nvSpPr>
                <p:spPr bwMode="auto">
                  <a:xfrm>
                    <a:off x="2259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52" name="Oval 145"/>
                  <p:cNvSpPr>
                    <a:spLocks noChangeArrowheads="1"/>
                  </p:cNvSpPr>
                  <p:nvPr/>
                </p:nvSpPr>
                <p:spPr bwMode="auto">
                  <a:xfrm>
                    <a:off x="2472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53" name="Oval 146"/>
                  <p:cNvSpPr>
                    <a:spLocks noChangeArrowheads="1"/>
                  </p:cNvSpPr>
                  <p:nvPr/>
                </p:nvSpPr>
                <p:spPr bwMode="auto">
                  <a:xfrm>
                    <a:off x="1617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54" name="Oval 147"/>
                  <p:cNvSpPr>
                    <a:spLocks noChangeArrowheads="1"/>
                  </p:cNvSpPr>
                  <p:nvPr/>
                </p:nvSpPr>
                <p:spPr bwMode="auto">
                  <a:xfrm>
                    <a:off x="1938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55" name="Oval 148"/>
                  <p:cNvSpPr>
                    <a:spLocks noChangeArrowheads="1"/>
                  </p:cNvSpPr>
                  <p:nvPr/>
                </p:nvSpPr>
                <p:spPr bwMode="auto">
                  <a:xfrm>
                    <a:off x="2154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56" name="Oval 149"/>
                  <p:cNvSpPr>
                    <a:spLocks noChangeArrowheads="1"/>
                  </p:cNvSpPr>
                  <p:nvPr/>
                </p:nvSpPr>
                <p:spPr bwMode="auto">
                  <a:xfrm>
                    <a:off x="2370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57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58" name="Oval 151"/>
                  <p:cNvSpPr>
                    <a:spLocks noChangeArrowheads="1"/>
                  </p:cNvSpPr>
                  <p:nvPr/>
                </p:nvSpPr>
                <p:spPr bwMode="auto">
                  <a:xfrm>
                    <a:off x="1722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59" name="Oval 152"/>
                  <p:cNvSpPr>
                    <a:spLocks noChangeArrowheads="1"/>
                  </p:cNvSpPr>
                  <p:nvPr/>
                </p:nvSpPr>
                <p:spPr bwMode="auto">
                  <a:xfrm>
                    <a:off x="1506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</p:grpSp>
          </p:grpSp>
        </p:grpSp>
      </p:grpSp>
      <p:grpSp>
        <p:nvGrpSpPr>
          <p:cNvPr id="40987" name="Group 153"/>
          <p:cNvGrpSpPr>
            <a:grpSpLocks/>
          </p:cNvGrpSpPr>
          <p:nvPr/>
        </p:nvGrpSpPr>
        <p:grpSpPr bwMode="auto">
          <a:xfrm>
            <a:off x="3641725" y="5291138"/>
            <a:ext cx="455613" cy="461962"/>
            <a:chOff x="1068" y="1979"/>
            <a:chExt cx="2211" cy="1990"/>
          </a:xfrm>
        </p:grpSpPr>
        <p:grpSp>
          <p:nvGrpSpPr>
            <p:cNvPr id="41272" name="Group 154"/>
            <p:cNvGrpSpPr>
              <a:grpSpLocks/>
            </p:cNvGrpSpPr>
            <p:nvPr/>
          </p:nvGrpSpPr>
          <p:grpSpPr bwMode="auto">
            <a:xfrm>
              <a:off x="2896" y="2920"/>
              <a:ext cx="383" cy="132"/>
              <a:chOff x="2896" y="3352"/>
              <a:chExt cx="383" cy="132"/>
            </a:xfrm>
          </p:grpSpPr>
          <p:sp>
            <p:nvSpPr>
              <p:cNvPr id="41331" name="Line 155"/>
              <p:cNvSpPr>
                <a:spLocks noChangeShapeType="1"/>
              </p:cNvSpPr>
              <p:nvPr/>
            </p:nvSpPr>
            <p:spPr bwMode="auto">
              <a:xfrm>
                <a:off x="2896" y="3418"/>
                <a:ext cx="355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32" name="Oval 156"/>
              <p:cNvSpPr>
                <a:spLocks noChangeArrowheads="1"/>
              </p:cNvSpPr>
              <p:nvPr/>
            </p:nvSpPr>
            <p:spPr bwMode="auto">
              <a:xfrm>
                <a:off x="3147" y="3352"/>
                <a:ext cx="132" cy="132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273" name="Group 157"/>
            <p:cNvGrpSpPr>
              <a:grpSpLocks/>
            </p:cNvGrpSpPr>
            <p:nvPr/>
          </p:nvGrpSpPr>
          <p:grpSpPr bwMode="auto">
            <a:xfrm flipH="1">
              <a:off x="1068" y="2921"/>
              <a:ext cx="383" cy="132"/>
              <a:chOff x="2896" y="3352"/>
              <a:chExt cx="383" cy="132"/>
            </a:xfrm>
          </p:grpSpPr>
          <p:sp>
            <p:nvSpPr>
              <p:cNvPr id="41329" name="Line 158"/>
              <p:cNvSpPr>
                <a:spLocks noChangeShapeType="1"/>
              </p:cNvSpPr>
              <p:nvPr/>
            </p:nvSpPr>
            <p:spPr bwMode="auto">
              <a:xfrm>
                <a:off x="2896" y="3418"/>
                <a:ext cx="355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30" name="Oval 159"/>
              <p:cNvSpPr>
                <a:spLocks noChangeArrowheads="1"/>
              </p:cNvSpPr>
              <p:nvPr/>
            </p:nvSpPr>
            <p:spPr bwMode="auto">
              <a:xfrm>
                <a:off x="3147" y="3352"/>
                <a:ext cx="132" cy="132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274" name="Group 160"/>
            <p:cNvGrpSpPr>
              <a:grpSpLocks/>
            </p:cNvGrpSpPr>
            <p:nvPr/>
          </p:nvGrpSpPr>
          <p:grpSpPr bwMode="auto">
            <a:xfrm rot="3548957" flipH="1">
              <a:off x="1498" y="2107"/>
              <a:ext cx="383" cy="132"/>
              <a:chOff x="2896" y="3352"/>
              <a:chExt cx="383" cy="132"/>
            </a:xfrm>
          </p:grpSpPr>
          <p:sp>
            <p:nvSpPr>
              <p:cNvPr id="41327" name="Line 161"/>
              <p:cNvSpPr>
                <a:spLocks noChangeShapeType="1"/>
              </p:cNvSpPr>
              <p:nvPr/>
            </p:nvSpPr>
            <p:spPr bwMode="auto">
              <a:xfrm>
                <a:off x="2896" y="3418"/>
                <a:ext cx="355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28" name="Oval 162"/>
              <p:cNvSpPr>
                <a:spLocks noChangeArrowheads="1"/>
              </p:cNvSpPr>
              <p:nvPr/>
            </p:nvSpPr>
            <p:spPr bwMode="auto">
              <a:xfrm>
                <a:off x="3147" y="3352"/>
                <a:ext cx="132" cy="132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275" name="Group 163"/>
            <p:cNvGrpSpPr>
              <a:grpSpLocks/>
            </p:cNvGrpSpPr>
            <p:nvPr/>
          </p:nvGrpSpPr>
          <p:grpSpPr bwMode="auto">
            <a:xfrm rot="3604518">
              <a:off x="2398" y="3712"/>
              <a:ext cx="383" cy="132"/>
              <a:chOff x="2896" y="3352"/>
              <a:chExt cx="383" cy="132"/>
            </a:xfrm>
          </p:grpSpPr>
          <p:sp>
            <p:nvSpPr>
              <p:cNvPr id="41325" name="Line 164"/>
              <p:cNvSpPr>
                <a:spLocks noChangeShapeType="1"/>
              </p:cNvSpPr>
              <p:nvPr/>
            </p:nvSpPr>
            <p:spPr bwMode="auto">
              <a:xfrm>
                <a:off x="2896" y="3418"/>
                <a:ext cx="355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26" name="Oval 165"/>
              <p:cNvSpPr>
                <a:spLocks noChangeArrowheads="1"/>
              </p:cNvSpPr>
              <p:nvPr/>
            </p:nvSpPr>
            <p:spPr bwMode="auto">
              <a:xfrm>
                <a:off x="3147" y="3352"/>
                <a:ext cx="132" cy="132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276" name="Group 166"/>
            <p:cNvGrpSpPr>
              <a:grpSpLocks/>
            </p:cNvGrpSpPr>
            <p:nvPr/>
          </p:nvGrpSpPr>
          <p:grpSpPr bwMode="auto">
            <a:xfrm rot="17995482" flipH="1">
              <a:off x="1503" y="3706"/>
              <a:ext cx="383" cy="132"/>
              <a:chOff x="2896" y="3352"/>
              <a:chExt cx="383" cy="132"/>
            </a:xfrm>
          </p:grpSpPr>
          <p:sp>
            <p:nvSpPr>
              <p:cNvPr id="41323" name="Line 167"/>
              <p:cNvSpPr>
                <a:spLocks noChangeShapeType="1"/>
              </p:cNvSpPr>
              <p:nvPr/>
            </p:nvSpPr>
            <p:spPr bwMode="auto">
              <a:xfrm>
                <a:off x="2896" y="3418"/>
                <a:ext cx="355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24" name="Oval 168"/>
              <p:cNvSpPr>
                <a:spLocks noChangeArrowheads="1"/>
              </p:cNvSpPr>
              <p:nvPr/>
            </p:nvSpPr>
            <p:spPr bwMode="auto">
              <a:xfrm>
                <a:off x="3147" y="3352"/>
                <a:ext cx="132" cy="132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277" name="Group 169"/>
            <p:cNvGrpSpPr>
              <a:grpSpLocks/>
            </p:cNvGrpSpPr>
            <p:nvPr/>
          </p:nvGrpSpPr>
          <p:grpSpPr bwMode="auto">
            <a:xfrm rot="-3753547">
              <a:off x="2410" y="2105"/>
              <a:ext cx="383" cy="132"/>
              <a:chOff x="2896" y="3352"/>
              <a:chExt cx="383" cy="132"/>
            </a:xfrm>
          </p:grpSpPr>
          <p:sp>
            <p:nvSpPr>
              <p:cNvPr id="41321" name="Line 170"/>
              <p:cNvSpPr>
                <a:spLocks noChangeShapeType="1"/>
              </p:cNvSpPr>
              <p:nvPr/>
            </p:nvSpPr>
            <p:spPr bwMode="auto">
              <a:xfrm>
                <a:off x="2896" y="3418"/>
                <a:ext cx="355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22" name="Oval 171"/>
              <p:cNvSpPr>
                <a:spLocks noChangeArrowheads="1"/>
              </p:cNvSpPr>
              <p:nvPr/>
            </p:nvSpPr>
            <p:spPr bwMode="auto">
              <a:xfrm>
                <a:off x="3147" y="3352"/>
                <a:ext cx="132" cy="132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278" name="Group 172"/>
            <p:cNvGrpSpPr>
              <a:grpSpLocks/>
            </p:cNvGrpSpPr>
            <p:nvPr/>
          </p:nvGrpSpPr>
          <p:grpSpPr bwMode="auto">
            <a:xfrm>
              <a:off x="1405" y="2280"/>
              <a:ext cx="1496" cy="1398"/>
              <a:chOff x="1405" y="2712"/>
              <a:chExt cx="1496" cy="1398"/>
            </a:xfrm>
          </p:grpSpPr>
          <p:sp>
            <p:nvSpPr>
              <p:cNvPr id="41279" name="AutoShape 173"/>
              <p:cNvSpPr>
                <a:spLocks noChangeArrowheads="1"/>
              </p:cNvSpPr>
              <p:nvPr/>
            </p:nvSpPr>
            <p:spPr bwMode="auto">
              <a:xfrm>
                <a:off x="1530" y="2814"/>
                <a:ext cx="1255" cy="1180"/>
              </a:xfrm>
              <a:prstGeom prst="hexagon">
                <a:avLst>
                  <a:gd name="adj" fmla="val 26589"/>
                  <a:gd name="vf" fmla="val 115470"/>
                </a:avLst>
              </a:prstGeom>
              <a:solidFill>
                <a:schemeClr val="hlink"/>
              </a:solidFill>
              <a:ln w="12700">
                <a:solidFill>
                  <a:srgbClr val="CC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grpSp>
            <p:nvGrpSpPr>
              <p:cNvPr id="41280" name="Group 174"/>
              <p:cNvGrpSpPr>
                <a:grpSpLocks/>
              </p:cNvGrpSpPr>
              <p:nvPr/>
            </p:nvGrpSpPr>
            <p:grpSpPr bwMode="auto">
              <a:xfrm>
                <a:off x="1405" y="2712"/>
                <a:ext cx="1496" cy="1398"/>
                <a:chOff x="1405" y="2712"/>
                <a:chExt cx="1496" cy="1398"/>
              </a:xfrm>
            </p:grpSpPr>
            <p:grpSp>
              <p:nvGrpSpPr>
                <p:cNvPr id="41281" name="Group 175"/>
                <p:cNvGrpSpPr>
                  <a:grpSpLocks/>
                </p:cNvGrpSpPr>
                <p:nvPr/>
              </p:nvGrpSpPr>
              <p:grpSpPr bwMode="auto">
                <a:xfrm>
                  <a:off x="1506" y="2712"/>
                  <a:ext cx="1299" cy="609"/>
                  <a:chOff x="1506" y="2712"/>
                  <a:chExt cx="1299" cy="609"/>
                </a:xfrm>
              </p:grpSpPr>
              <p:sp>
                <p:nvSpPr>
                  <p:cNvPr id="41306" name="Oval 176"/>
                  <p:cNvSpPr>
                    <a:spLocks noChangeArrowheads="1"/>
                  </p:cNvSpPr>
                  <p:nvPr/>
                </p:nvSpPr>
                <p:spPr bwMode="auto">
                  <a:xfrm>
                    <a:off x="1713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07" name="Oval 177"/>
                  <p:cNvSpPr>
                    <a:spLocks noChangeArrowheads="1"/>
                  </p:cNvSpPr>
                  <p:nvPr/>
                </p:nvSpPr>
                <p:spPr bwMode="auto">
                  <a:xfrm>
                    <a:off x="1931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08" name="Oval 178"/>
                  <p:cNvSpPr>
                    <a:spLocks noChangeArrowheads="1"/>
                  </p:cNvSpPr>
                  <p:nvPr/>
                </p:nvSpPr>
                <p:spPr bwMode="auto">
                  <a:xfrm>
                    <a:off x="2149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09" name="Oval 179"/>
                  <p:cNvSpPr>
                    <a:spLocks noChangeArrowheads="1"/>
                  </p:cNvSpPr>
                  <p:nvPr/>
                </p:nvSpPr>
                <p:spPr bwMode="auto">
                  <a:xfrm>
                    <a:off x="2367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10" name="Oval 180"/>
                  <p:cNvSpPr>
                    <a:spLocks noChangeArrowheads="1"/>
                  </p:cNvSpPr>
                  <p:nvPr/>
                </p:nvSpPr>
                <p:spPr bwMode="auto">
                  <a:xfrm>
                    <a:off x="1831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11" name="Oval 181"/>
                  <p:cNvSpPr>
                    <a:spLocks noChangeArrowheads="1"/>
                  </p:cNvSpPr>
                  <p:nvPr/>
                </p:nvSpPr>
                <p:spPr bwMode="auto">
                  <a:xfrm>
                    <a:off x="2045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12" name="Oval 182"/>
                  <p:cNvSpPr>
                    <a:spLocks noChangeArrowheads="1"/>
                  </p:cNvSpPr>
                  <p:nvPr/>
                </p:nvSpPr>
                <p:spPr bwMode="auto">
                  <a:xfrm>
                    <a:off x="2259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13" name="Oval 183"/>
                  <p:cNvSpPr>
                    <a:spLocks noChangeArrowheads="1"/>
                  </p:cNvSpPr>
                  <p:nvPr/>
                </p:nvSpPr>
                <p:spPr bwMode="auto">
                  <a:xfrm>
                    <a:off x="2472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14" name="Oval 184"/>
                  <p:cNvSpPr>
                    <a:spLocks noChangeArrowheads="1"/>
                  </p:cNvSpPr>
                  <p:nvPr/>
                </p:nvSpPr>
                <p:spPr bwMode="auto">
                  <a:xfrm>
                    <a:off x="1617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15" name="Oval 185"/>
                  <p:cNvSpPr>
                    <a:spLocks noChangeArrowheads="1"/>
                  </p:cNvSpPr>
                  <p:nvPr/>
                </p:nvSpPr>
                <p:spPr bwMode="auto">
                  <a:xfrm>
                    <a:off x="1938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16" name="Oval 186"/>
                  <p:cNvSpPr>
                    <a:spLocks noChangeArrowheads="1"/>
                  </p:cNvSpPr>
                  <p:nvPr/>
                </p:nvSpPr>
                <p:spPr bwMode="auto">
                  <a:xfrm>
                    <a:off x="2154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17" name="Oval 187"/>
                  <p:cNvSpPr>
                    <a:spLocks noChangeArrowheads="1"/>
                  </p:cNvSpPr>
                  <p:nvPr/>
                </p:nvSpPr>
                <p:spPr bwMode="auto">
                  <a:xfrm>
                    <a:off x="2370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18" name="Oval 188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19" name="Oval 189"/>
                  <p:cNvSpPr>
                    <a:spLocks noChangeArrowheads="1"/>
                  </p:cNvSpPr>
                  <p:nvPr/>
                </p:nvSpPr>
                <p:spPr bwMode="auto">
                  <a:xfrm>
                    <a:off x="1722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20" name="Oval 190"/>
                  <p:cNvSpPr>
                    <a:spLocks noChangeArrowheads="1"/>
                  </p:cNvSpPr>
                  <p:nvPr/>
                </p:nvSpPr>
                <p:spPr bwMode="auto">
                  <a:xfrm>
                    <a:off x="1506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41282" name="Group 191"/>
                <p:cNvGrpSpPr>
                  <a:grpSpLocks/>
                </p:cNvGrpSpPr>
                <p:nvPr/>
              </p:nvGrpSpPr>
              <p:grpSpPr bwMode="auto">
                <a:xfrm>
                  <a:off x="1405" y="3306"/>
                  <a:ext cx="1496" cy="219"/>
                  <a:chOff x="1405" y="3306"/>
                  <a:chExt cx="1496" cy="219"/>
                </a:xfrm>
              </p:grpSpPr>
              <p:sp>
                <p:nvSpPr>
                  <p:cNvPr id="41299" name="Oval 192"/>
                  <p:cNvSpPr>
                    <a:spLocks noChangeArrowheads="1"/>
                  </p:cNvSpPr>
                  <p:nvPr/>
                </p:nvSpPr>
                <p:spPr bwMode="auto">
                  <a:xfrm>
                    <a:off x="2044" y="3306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00" name="Oval 193"/>
                  <p:cNvSpPr>
                    <a:spLocks noChangeArrowheads="1"/>
                  </p:cNvSpPr>
                  <p:nvPr/>
                </p:nvSpPr>
                <p:spPr bwMode="auto">
                  <a:xfrm>
                    <a:off x="2257" y="3306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01" name="Oval 194"/>
                  <p:cNvSpPr>
                    <a:spLocks noChangeArrowheads="1"/>
                  </p:cNvSpPr>
                  <p:nvPr/>
                </p:nvSpPr>
                <p:spPr bwMode="auto">
                  <a:xfrm>
                    <a:off x="2470" y="3306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02" name="Oval 195"/>
                  <p:cNvSpPr>
                    <a:spLocks noChangeArrowheads="1"/>
                  </p:cNvSpPr>
                  <p:nvPr/>
                </p:nvSpPr>
                <p:spPr bwMode="auto">
                  <a:xfrm>
                    <a:off x="2682" y="3306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03" name="Oval 196"/>
                  <p:cNvSpPr>
                    <a:spLocks noChangeArrowheads="1"/>
                  </p:cNvSpPr>
                  <p:nvPr/>
                </p:nvSpPr>
                <p:spPr bwMode="auto">
                  <a:xfrm>
                    <a:off x="1831" y="3306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04" name="Oval 197"/>
                  <p:cNvSpPr>
                    <a:spLocks noChangeArrowheads="1"/>
                  </p:cNvSpPr>
                  <p:nvPr/>
                </p:nvSpPr>
                <p:spPr bwMode="auto">
                  <a:xfrm>
                    <a:off x="1618" y="3306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305" name="Oval 198"/>
                  <p:cNvSpPr>
                    <a:spLocks noChangeArrowheads="1"/>
                  </p:cNvSpPr>
                  <p:nvPr/>
                </p:nvSpPr>
                <p:spPr bwMode="auto">
                  <a:xfrm>
                    <a:off x="1405" y="3306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41283" name="Group 199"/>
                <p:cNvGrpSpPr>
                  <a:grpSpLocks/>
                </p:cNvGrpSpPr>
                <p:nvPr/>
              </p:nvGrpSpPr>
              <p:grpSpPr bwMode="auto">
                <a:xfrm flipV="1">
                  <a:off x="1494" y="3501"/>
                  <a:ext cx="1299" cy="609"/>
                  <a:chOff x="1506" y="2712"/>
                  <a:chExt cx="1299" cy="609"/>
                </a:xfrm>
              </p:grpSpPr>
              <p:sp>
                <p:nvSpPr>
                  <p:cNvPr id="41284" name="Oval 200"/>
                  <p:cNvSpPr>
                    <a:spLocks noChangeArrowheads="1"/>
                  </p:cNvSpPr>
                  <p:nvPr/>
                </p:nvSpPr>
                <p:spPr bwMode="auto">
                  <a:xfrm>
                    <a:off x="1713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85" name="Oval 201"/>
                  <p:cNvSpPr>
                    <a:spLocks noChangeArrowheads="1"/>
                  </p:cNvSpPr>
                  <p:nvPr/>
                </p:nvSpPr>
                <p:spPr bwMode="auto">
                  <a:xfrm>
                    <a:off x="1931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86" name="Oval 202"/>
                  <p:cNvSpPr>
                    <a:spLocks noChangeArrowheads="1"/>
                  </p:cNvSpPr>
                  <p:nvPr/>
                </p:nvSpPr>
                <p:spPr bwMode="auto">
                  <a:xfrm>
                    <a:off x="2149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87" name="Oval 203"/>
                  <p:cNvSpPr>
                    <a:spLocks noChangeArrowheads="1"/>
                  </p:cNvSpPr>
                  <p:nvPr/>
                </p:nvSpPr>
                <p:spPr bwMode="auto">
                  <a:xfrm>
                    <a:off x="2367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88" name="Oval 204"/>
                  <p:cNvSpPr>
                    <a:spLocks noChangeArrowheads="1"/>
                  </p:cNvSpPr>
                  <p:nvPr/>
                </p:nvSpPr>
                <p:spPr bwMode="auto">
                  <a:xfrm>
                    <a:off x="1831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89" name="Oval 205"/>
                  <p:cNvSpPr>
                    <a:spLocks noChangeArrowheads="1"/>
                  </p:cNvSpPr>
                  <p:nvPr/>
                </p:nvSpPr>
                <p:spPr bwMode="auto">
                  <a:xfrm>
                    <a:off x="2045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90" name="Oval 206"/>
                  <p:cNvSpPr>
                    <a:spLocks noChangeArrowheads="1"/>
                  </p:cNvSpPr>
                  <p:nvPr/>
                </p:nvSpPr>
                <p:spPr bwMode="auto">
                  <a:xfrm>
                    <a:off x="2259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91" name="Oval 207"/>
                  <p:cNvSpPr>
                    <a:spLocks noChangeArrowheads="1"/>
                  </p:cNvSpPr>
                  <p:nvPr/>
                </p:nvSpPr>
                <p:spPr bwMode="auto">
                  <a:xfrm>
                    <a:off x="2472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92" name="Oval 208"/>
                  <p:cNvSpPr>
                    <a:spLocks noChangeArrowheads="1"/>
                  </p:cNvSpPr>
                  <p:nvPr/>
                </p:nvSpPr>
                <p:spPr bwMode="auto">
                  <a:xfrm>
                    <a:off x="1617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93" name="Oval 209"/>
                  <p:cNvSpPr>
                    <a:spLocks noChangeArrowheads="1"/>
                  </p:cNvSpPr>
                  <p:nvPr/>
                </p:nvSpPr>
                <p:spPr bwMode="auto">
                  <a:xfrm>
                    <a:off x="1938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94" name="Oval 210"/>
                  <p:cNvSpPr>
                    <a:spLocks noChangeArrowheads="1"/>
                  </p:cNvSpPr>
                  <p:nvPr/>
                </p:nvSpPr>
                <p:spPr bwMode="auto">
                  <a:xfrm>
                    <a:off x="2154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95" name="Oval 211"/>
                  <p:cNvSpPr>
                    <a:spLocks noChangeArrowheads="1"/>
                  </p:cNvSpPr>
                  <p:nvPr/>
                </p:nvSpPr>
                <p:spPr bwMode="auto">
                  <a:xfrm>
                    <a:off x="2370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96" name="Oval 212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97" name="Oval 213"/>
                  <p:cNvSpPr>
                    <a:spLocks noChangeArrowheads="1"/>
                  </p:cNvSpPr>
                  <p:nvPr/>
                </p:nvSpPr>
                <p:spPr bwMode="auto">
                  <a:xfrm>
                    <a:off x="1722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98" name="Oval 214"/>
                  <p:cNvSpPr>
                    <a:spLocks noChangeArrowheads="1"/>
                  </p:cNvSpPr>
                  <p:nvPr/>
                </p:nvSpPr>
                <p:spPr bwMode="auto">
                  <a:xfrm>
                    <a:off x="1506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</p:grpSp>
          </p:grpSp>
        </p:grpSp>
      </p:grpSp>
      <p:grpSp>
        <p:nvGrpSpPr>
          <p:cNvPr id="40988" name="Group 215"/>
          <p:cNvGrpSpPr>
            <a:grpSpLocks/>
          </p:cNvGrpSpPr>
          <p:nvPr/>
        </p:nvGrpSpPr>
        <p:grpSpPr bwMode="auto">
          <a:xfrm>
            <a:off x="3990975" y="5419725"/>
            <a:ext cx="454025" cy="461963"/>
            <a:chOff x="1068" y="1979"/>
            <a:chExt cx="2211" cy="1990"/>
          </a:xfrm>
        </p:grpSpPr>
        <p:grpSp>
          <p:nvGrpSpPr>
            <p:cNvPr id="41211" name="Group 216"/>
            <p:cNvGrpSpPr>
              <a:grpSpLocks/>
            </p:cNvGrpSpPr>
            <p:nvPr/>
          </p:nvGrpSpPr>
          <p:grpSpPr bwMode="auto">
            <a:xfrm>
              <a:off x="2896" y="2920"/>
              <a:ext cx="383" cy="132"/>
              <a:chOff x="2896" y="3352"/>
              <a:chExt cx="383" cy="132"/>
            </a:xfrm>
          </p:grpSpPr>
          <p:sp>
            <p:nvSpPr>
              <p:cNvPr id="41270" name="Line 217"/>
              <p:cNvSpPr>
                <a:spLocks noChangeShapeType="1"/>
              </p:cNvSpPr>
              <p:nvPr/>
            </p:nvSpPr>
            <p:spPr bwMode="auto">
              <a:xfrm>
                <a:off x="2896" y="3418"/>
                <a:ext cx="355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1" name="Oval 218"/>
              <p:cNvSpPr>
                <a:spLocks noChangeArrowheads="1"/>
              </p:cNvSpPr>
              <p:nvPr/>
            </p:nvSpPr>
            <p:spPr bwMode="auto">
              <a:xfrm>
                <a:off x="3147" y="3352"/>
                <a:ext cx="132" cy="132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212" name="Group 219"/>
            <p:cNvGrpSpPr>
              <a:grpSpLocks/>
            </p:cNvGrpSpPr>
            <p:nvPr/>
          </p:nvGrpSpPr>
          <p:grpSpPr bwMode="auto">
            <a:xfrm flipH="1">
              <a:off x="1068" y="2921"/>
              <a:ext cx="383" cy="132"/>
              <a:chOff x="2896" y="3352"/>
              <a:chExt cx="383" cy="132"/>
            </a:xfrm>
          </p:grpSpPr>
          <p:sp>
            <p:nvSpPr>
              <p:cNvPr id="41268" name="Line 220"/>
              <p:cNvSpPr>
                <a:spLocks noChangeShapeType="1"/>
              </p:cNvSpPr>
              <p:nvPr/>
            </p:nvSpPr>
            <p:spPr bwMode="auto">
              <a:xfrm>
                <a:off x="2896" y="3418"/>
                <a:ext cx="355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9" name="Oval 221"/>
              <p:cNvSpPr>
                <a:spLocks noChangeArrowheads="1"/>
              </p:cNvSpPr>
              <p:nvPr/>
            </p:nvSpPr>
            <p:spPr bwMode="auto">
              <a:xfrm>
                <a:off x="3147" y="3352"/>
                <a:ext cx="132" cy="132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213" name="Group 222"/>
            <p:cNvGrpSpPr>
              <a:grpSpLocks/>
            </p:cNvGrpSpPr>
            <p:nvPr/>
          </p:nvGrpSpPr>
          <p:grpSpPr bwMode="auto">
            <a:xfrm rot="3548957" flipH="1">
              <a:off x="1498" y="2107"/>
              <a:ext cx="383" cy="132"/>
              <a:chOff x="2896" y="3352"/>
              <a:chExt cx="383" cy="132"/>
            </a:xfrm>
          </p:grpSpPr>
          <p:sp>
            <p:nvSpPr>
              <p:cNvPr id="41266" name="Line 223"/>
              <p:cNvSpPr>
                <a:spLocks noChangeShapeType="1"/>
              </p:cNvSpPr>
              <p:nvPr/>
            </p:nvSpPr>
            <p:spPr bwMode="auto">
              <a:xfrm>
                <a:off x="2896" y="3418"/>
                <a:ext cx="355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7" name="Oval 224"/>
              <p:cNvSpPr>
                <a:spLocks noChangeArrowheads="1"/>
              </p:cNvSpPr>
              <p:nvPr/>
            </p:nvSpPr>
            <p:spPr bwMode="auto">
              <a:xfrm>
                <a:off x="3147" y="3352"/>
                <a:ext cx="132" cy="132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214" name="Group 225"/>
            <p:cNvGrpSpPr>
              <a:grpSpLocks/>
            </p:cNvGrpSpPr>
            <p:nvPr/>
          </p:nvGrpSpPr>
          <p:grpSpPr bwMode="auto">
            <a:xfrm rot="3604518">
              <a:off x="2398" y="3712"/>
              <a:ext cx="383" cy="132"/>
              <a:chOff x="2896" y="3352"/>
              <a:chExt cx="383" cy="132"/>
            </a:xfrm>
          </p:grpSpPr>
          <p:sp>
            <p:nvSpPr>
              <p:cNvPr id="41264" name="Line 226"/>
              <p:cNvSpPr>
                <a:spLocks noChangeShapeType="1"/>
              </p:cNvSpPr>
              <p:nvPr/>
            </p:nvSpPr>
            <p:spPr bwMode="auto">
              <a:xfrm>
                <a:off x="2896" y="3418"/>
                <a:ext cx="355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5" name="Oval 227"/>
              <p:cNvSpPr>
                <a:spLocks noChangeArrowheads="1"/>
              </p:cNvSpPr>
              <p:nvPr/>
            </p:nvSpPr>
            <p:spPr bwMode="auto">
              <a:xfrm>
                <a:off x="3147" y="3352"/>
                <a:ext cx="132" cy="132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215" name="Group 228"/>
            <p:cNvGrpSpPr>
              <a:grpSpLocks/>
            </p:cNvGrpSpPr>
            <p:nvPr/>
          </p:nvGrpSpPr>
          <p:grpSpPr bwMode="auto">
            <a:xfrm rot="17995482" flipH="1">
              <a:off x="1503" y="3706"/>
              <a:ext cx="383" cy="132"/>
              <a:chOff x="2896" y="3352"/>
              <a:chExt cx="383" cy="132"/>
            </a:xfrm>
          </p:grpSpPr>
          <p:sp>
            <p:nvSpPr>
              <p:cNvPr id="41262" name="Line 229"/>
              <p:cNvSpPr>
                <a:spLocks noChangeShapeType="1"/>
              </p:cNvSpPr>
              <p:nvPr/>
            </p:nvSpPr>
            <p:spPr bwMode="auto">
              <a:xfrm>
                <a:off x="2896" y="3418"/>
                <a:ext cx="355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3" name="Oval 230"/>
              <p:cNvSpPr>
                <a:spLocks noChangeArrowheads="1"/>
              </p:cNvSpPr>
              <p:nvPr/>
            </p:nvSpPr>
            <p:spPr bwMode="auto">
              <a:xfrm>
                <a:off x="3147" y="3352"/>
                <a:ext cx="132" cy="132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216" name="Group 231"/>
            <p:cNvGrpSpPr>
              <a:grpSpLocks/>
            </p:cNvGrpSpPr>
            <p:nvPr/>
          </p:nvGrpSpPr>
          <p:grpSpPr bwMode="auto">
            <a:xfrm rot="-3753547">
              <a:off x="2410" y="2105"/>
              <a:ext cx="383" cy="132"/>
              <a:chOff x="2896" y="3352"/>
              <a:chExt cx="383" cy="132"/>
            </a:xfrm>
          </p:grpSpPr>
          <p:sp>
            <p:nvSpPr>
              <p:cNvPr id="41260" name="Line 232"/>
              <p:cNvSpPr>
                <a:spLocks noChangeShapeType="1"/>
              </p:cNvSpPr>
              <p:nvPr/>
            </p:nvSpPr>
            <p:spPr bwMode="auto">
              <a:xfrm>
                <a:off x="2896" y="3418"/>
                <a:ext cx="355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1" name="Oval 233"/>
              <p:cNvSpPr>
                <a:spLocks noChangeArrowheads="1"/>
              </p:cNvSpPr>
              <p:nvPr/>
            </p:nvSpPr>
            <p:spPr bwMode="auto">
              <a:xfrm>
                <a:off x="3147" y="3352"/>
                <a:ext cx="132" cy="132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217" name="Group 234"/>
            <p:cNvGrpSpPr>
              <a:grpSpLocks/>
            </p:cNvGrpSpPr>
            <p:nvPr/>
          </p:nvGrpSpPr>
          <p:grpSpPr bwMode="auto">
            <a:xfrm>
              <a:off x="1405" y="2280"/>
              <a:ext cx="1496" cy="1398"/>
              <a:chOff x="1405" y="2712"/>
              <a:chExt cx="1496" cy="1398"/>
            </a:xfrm>
          </p:grpSpPr>
          <p:sp>
            <p:nvSpPr>
              <p:cNvPr id="41218" name="AutoShape 235"/>
              <p:cNvSpPr>
                <a:spLocks noChangeArrowheads="1"/>
              </p:cNvSpPr>
              <p:nvPr/>
            </p:nvSpPr>
            <p:spPr bwMode="auto">
              <a:xfrm>
                <a:off x="1530" y="2814"/>
                <a:ext cx="1255" cy="1180"/>
              </a:xfrm>
              <a:prstGeom prst="hexagon">
                <a:avLst>
                  <a:gd name="adj" fmla="val 26589"/>
                  <a:gd name="vf" fmla="val 115470"/>
                </a:avLst>
              </a:prstGeom>
              <a:solidFill>
                <a:schemeClr val="hlink"/>
              </a:solidFill>
              <a:ln w="12700">
                <a:solidFill>
                  <a:srgbClr val="CC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grpSp>
            <p:nvGrpSpPr>
              <p:cNvPr id="41219" name="Group 236"/>
              <p:cNvGrpSpPr>
                <a:grpSpLocks/>
              </p:cNvGrpSpPr>
              <p:nvPr/>
            </p:nvGrpSpPr>
            <p:grpSpPr bwMode="auto">
              <a:xfrm>
                <a:off x="1405" y="2712"/>
                <a:ext cx="1496" cy="1398"/>
                <a:chOff x="1405" y="2712"/>
                <a:chExt cx="1496" cy="1398"/>
              </a:xfrm>
            </p:grpSpPr>
            <p:grpSp>
              <p:nvGrpSpPr>
                <p:cNvPr id="41220" name="Group 237"/>
                <p:cNvGrpSpPr>
                  <a:grpSpLocks/>
                </p:cNvGrpSpPr>
                <p:nvPr/>
              </p:nvGrpSpPr>
              <p:grpSpPr bwMode="auto">
                <a:xfrm>
                  <a:off x="1506" y="2712"/>
                  <a:ext cx="1299" cy="609"/>
                  <a:chOff x="1506" y="2712"/>
                  <a:chExt cx="1299" cy="609"/>
                </a:xfrm>
              </p:grpSpPr>
              <p:sp>
                <p:nvSpPr>
                  <p:cNvPr id="41245" name="Oval 238"/>
                  <p:cNvSpPr>
                    <a:spLocks noChangeArrowheads="1"/>
                  </p:cNvSpPr>
                  <p:nvPr/>
                </p:nvSpPr>
                <p:spPr bwMode="auto">
                  <a:xfrm>
                    <a:off x="1713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46" name="Oval 239"/>
                  <p:cNvSpPr>
                    <a:spLocks noChangeArrowheads="1"/>
                  </p:cNvSpPr>
                  <p:nvPr/>
                </p:nvSpPr>
                <p:spPr bwMode="auto">
                  <a:xfrm>
                    <a:off x="1931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47" name="Oval 240"/>
                  <p:cNvSpPr>
                    <a:spLocks noChangeArrowheads="1"/>
                  </p:cNvSpPr>
                  <p:nvPr/>
                </p:nvSpPr>
                <p:spPr bwMode="auto">
                  <a:xfrm>
                    <a:off x="2149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48" name="Oval 241"/>
                  <p:cNvSpPr>
                    <a:spLocks noChangeArrowheads="1"/>
                  </p:cNvSpPr>
                  <p:nvPr/>
                </p:nvSpPr>
                <p:spPr bwMode="auto">
                  <a:xfrm>
                    <a:off x="2367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49" name="Oval 242"/>
                  <p:cNvSpPr>
                    <a:spLocks noChangeArrowheads="1"/>
                  </p:cNvSpPr>
                  <p:nvPr/>
                </p:nvSpPr>
                <p:spPr bwMode="auto">
                  <a:xfrm>
                    <a:off x="1831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50" name="Oval 243"/>
                  <p:cNvSpPr>
                    <a:spLocks noChangeArrowheads="1"/>
                  </p:cNvSpPr>
                  <p:nvPr/>
                </p:nvSpPr>
                <p:spPr bwMode="auto">
                  <a:xfrm>
                    <a:off x="2045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51" name="Oval 244"/>
                  <p:cNvSpPr>
                    <a:spLocks noChangeArrowheads="1"/>
                  </p:cNvSpPr>
                  <p:nvPr/>
                </p:nvSpPr>
                <p:spPr bwMode="auto">
                  <a:xfrm>
                    <a:off x="2259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52" name="Oval 245"/>
                  <p:cNvSpPr>
                    <a:spLocks noChangeArrowheads="1"/>
                  </p:cNvSpPr>
                  <p:nvPr/>
                </p:nvSpPr>
                <p:spPr bwMode="auto">
                  <a:xfrm>
                    <a:off x="2472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53" name="Oval 246"/>
                  <p:cNvSpPr>
                    <a:spLocks noChangeArrowheads="1"/>
                  </p:cNvSpPr>
                  <p:nvPr/>
                </p:nvSpPr>
                <p:spPr bwMode="auto">
                  <a:xfrm>
                    <a:off x="1617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54" name="Oval 247"/>
                  <p:cNvSpPr>
                    <a:spLocks noChangeArrowheads="1"/>
                  </p:cNvSpPr>
                  <p:nvPr/>
                </p:nvSpPr>
                <p:spPr bwMode="auto">
                  <a:xfrm>
                    <a:off x="1938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55" name="Oval 248"/>
                  <p:cNvSpPr>
                    <a:spLocks noChangeArrowheads="1"/>
                  </p:cNvSpPr>
                  <p:nvPr/>
                </p:nvSpPr>
                <p:spPr bwMode="auto">
                  <a:xfrm>
                    <a:off x="2154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56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2370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57" name="Oval 250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58" name="Oval 251"/>
                  <p:cNvSpPr>
                    <a:spLocks noChangeArrowheads="1"/>
                  </p:cNvSpPr>
                  <p:nvPr/>
                </p:nvSpPr>
                <p:spPr bwMode="auto">
                  <a:xfrm>
                    <a:off x="1722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59" name="Oval 252"/>
                  <p:cNvSpPr>
                    <a:spLocks noChangeArrowheads="1"/>
                  </p:cNvSpPr>
                  <p:nvPr/>
                </p:nvSpPr>
                <p:spPr bwMode="auto">
                  <a:xfrm>
                    <a:off x="1506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41221" name="Group 253"/>
                <p:cNvGrpSpPr>
                  <a:grpSpLocks/>
                </p:cNvGrpSpPr>
                <p:nvPr/>
              </p:nvGrpSpPr>
              <p:grpSpPr bwMode="auto">
                <a:xfrm>
                  <a:off x="1405" y="3306"/>
                  <a:ext cx="1496" cy="219"/>
                  <a:chOff x="1405" y="3306"/>
                  <a:chExt cx="1496" cy="219"/>
                </a:xfrm>
              </p:grpSpPr>
              <p:sp>
                <p:nvSpPr>
                  <p:cNvPr id="41238" name="Oval 254"/>
                  <p:cNvSpPr>
                    <a:spLocks noChangeArrowheads="1"/>
                  </p:cNvSpPr>
                  <p:nvPr/>
                </p:nvSpPr>
                <p:spPr bwMode="auto">
                  <a:xfrm>
                    <a:off x="2044" y="3306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39" name="Oval 255"/>
                  <p:cNvSpPr>
                    <a:spLocks noChangeArrowheads="1"/>
                  </p:cNvSpPr>
                  <p:nvPr/>
                </p:nvSpPr>
                <p:spPr bwMode="auto">
                  <a:xfrm>
                    <a:off x="2257" y="3306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40" name="Oval 256"/>
                  <p:cNvSpPr>
                    <a:spLocks noChangeArrowheads="1"/>
                  </p:cNvSpPr>
                  <p:nvPr/>
                </p:nvSpPr>
                <p:spPr bwMode="auto">
                  <a:xfrm>
                    <a:off x="2470" y="3306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41" name="Oval 257"/>
                  <p:cNvSpPr>
                    <a:spLocks noChangeArrowheads="1"/>
                  </p:cNvSpPr>
                  <p:nvPr/>
                </p:nvSpPr>
                <p:spPr bwMode="auto">
                  <a:xfrm>
                    <a:off x="2682" y="3306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42" name="Oval 258"/>
                  <p:cNvSpPr>
                    <a:spLocks noChangeArrowheads="1"/>
                  </p:cNvSpPr>
                  <p:nvPr/>
                </p:nvSpPr>
                <p:spPr bwMode="auto">
                  <a:xfrm>
                    <a:off x="1831" y="3306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43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1618" y="3306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44" name="Oval 260"/>
                  <p:cNvSpPr>
                    <a:spLocks noChangeArrowheads="1"/>
                  </p:cNvSpPr>
                  <p:nvPr/>
                </p:nvSpPr>
                <p:spPr bwMode="auto">
                  <a:xfrm>
                    <a:off x="1405" y="3306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41222" name="Group 261"/>
                <p:cNvGrpSpPr>
                  <a:grpSpLocks/>
                </p:cNvGrpSpPr>
                <p:nvPr/>
              </p:nvGrpSpPr>
              <p:grpSpPr bwMode="auto">
                <a:xfrm flipV="1">
                  <a:off x="1494" y="3501"/>
                  <a:ext cx="1299" cy="609"/>
                  <a:chOff x="1506" y="2712"/>
                  <a:chExt cx="1299" cy="609"/>
                </a:xfrm>
              </p:grpSpPr>
              <p:sp>
                <p:nvSpPr>
                  <p:cNvPr id="41223" name="Oval 262"/>
                  <p:cNvSpPr>
                    <a:spLocks noChangeArrowheads="1"/>
                  </p:cNvSpPr>
                  <p:nvPr/>
                </p:nvSpPr>
                <p:spPr bwMode="auto">
                  <a:xfrm>
                    <a:off x="1713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24" name="Oval 263"/>
                  <p:cNvSpPr>
                    <a:spLocks noChangeArrowheads="1"/>
                  </p:cNvSpPr>
                  <p:nvPr/>
                </p:nvSpPr>
                <p:spPr bwMode="auto">
                  <a:xfrm>
                    <a:off x="1931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25" name="Oval 264"/>
                  <p:cNvSpPr>
                    <a:spLocks noChangeArrowheads="1"/>
                  </p:cNvSpPr>
                  <p:nvPr/>
                </p:nvSpPr>
                <p:spPr bwMode="auto">
                  <a:xfrm>
                    <a:off x="2149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26" name="Oval 265"/>
                  <p:cNvSpPr>
                    <a:spLocks noChangeArrowheads="1"/>
                  </p:cNvSpPr>
                  <p:nvPr/>
                </p:nvSpPr>
                <p:spPr bwMode="auto">
                  <a:xfrm>
                    <a:off x="2367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27" name="Oval 266"/>
                  <p:cNvSpPr>
                    <a:spLocks noChangeArrowheads="1"/>
                  </p:cNvSpPr>
                  <p:nvPr/>
                </p:nvSpPr>
                <p:spPr bwMode="auto">
                  <a:xfrm>
                    <a:off x="1831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28" name="Oval 267"/>
                  <p:cNvSpPr>
                    <a:spLocks noChangeArrowheads="1"/>
                  </p:cNvSpPr>
                  <p:nvPr/>
                </p:nvSpPr>
                <p:spPr bwMode="auto">
                  <a:xfrm>
                    <a:off x="2045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29" name="Oval 268"/>
                  <p:cNvSpPr>
                    <a:spLocks noChangeArrowheads="1"/>
                  </p:cNvSpPr>
                  <p:nvPr/>
                </p:nvSpPr>
                <p:spPr bwMode="auto">
                  <a:xfrm>
                    <a:off x="2259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30" name="Oval 269"/>
                  <p:cNvSpPr>
                    <a:spLocks noChangeArrowheads="1"/>
                  </p:cNvSpPr>
                  <p:nvPr/>
                </p:nvSpPr>
                <p:spPr bwMode="auto">
                  <a:xfrm>
                    <a:off x="2472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31" name="Oval 270"/>
                  <p:cNvSpPr>
                    <a:spLocks noChangeArrowheads="1"/>
                  </p:cNvSpPr>
                  <p:nvPr/>
                </p:nvSpPr>
                <p:spPr bwMode="auto">
                  <a:xfrm>
                    <a:off x="1617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32" name="Oval 271"/>
                  <p:cNvSpPr>
                    <a:spLocks noChangeArrowheads="1"/>
                  </p:cNvSpPr>
                  <p:nvPr/>
                </p:nvSpPr>
                <p:spPr bwMode="auto">
                  <a:xfrm>
                    <a:off x="1938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33" name="Oval 272"/>
                  <p:cNvSpPr>
                    <a:spLocks noChangeArrowheads="1"/>
                  </p:cNvSpPr>
                  <p:nvPr/>
                </p:nvSpPr>
                <p:spPr bwMode="auto">
                  <a:xfrm>
                    <a:off x="2154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34" name="Oval 273"/>
                  <p:cNvSpPr>
                    <a:spLocks noChangeArrowheads="1"/>
                  </p:cNvSpPr>
                  <p:nvPr/>
                </p:nvSpPr>
                <p:spPr bwMode="auto">
                  <a:xfrm>
                    <a:off x="2370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35" name="Oval 274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36" name="Oval 275"/>
                  <p:cNvSpPr>
                    <a:spLocks noChangeArrowheads="1"/>
                  </p:cNvSpPr>
                  <p:nvPr/>
                </p:nvSpPr>
                <p:spPr bwMode="auto">
                  <a:xfrm>
                    <a:off x="1722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237" name="Oval 276"/>
                  <p:cNvSpPr>
                    <a:spLocks noChangeArrowheads="1"/>
                  </p:cNvSpPr>
                  <p:nvPr/>
                </p:nvSpPr>
                <p:spPr bwMode="auto">
                  <a:xfrm>
                    <a:off x="1506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</p:grpSp>
          </p:grpSp>
        </p:grpSp>
      </p:grpSp>
      <p:grpSp>
        <p:nvGrpSpPr>
          <p:cNvPr id="40989" name="Group 277"/>
          <p:cNvGrpSpPr>
            <a:grpSpLocks/>
          </p:cNvGrpSpPr>
          <p:nvPr/>
        </p:nvGrpSpPr>
        <p:grpSpPr bwMode="auto">
          <a:xfrm>
            <a:off x="3548063" y="5781675"/>
            <a:ext cx="455612" cy="461963"/>
            <a:chOff x="1068" y="1979"/>
            <a:chExt cx="2211" cy="1990"/>
          </a:xfrm>
        </p:grpSpPr>
        <p:grpSp>
          <p:nvGrpSpPr>
            <p:cNvPr id="41150" name="Group 278"/>
            <p:cNvGrpSpPr>
              <a:grpSpLocks/>
            </p:cNvGrpSpPr>
            <p:nvPr/>
          </p:nvGrpSpPr>
          <p:grpSpPr bwMode="auto">
            <a:xfrm>
              <a:off x="2896" y="2920"/>
              <a:ext cx="383" cy="132"/>
              <a:chOff x="2896" y="3352"/>
              <a:chExt cx="383" cy="132"/>
            </a:xfrm>
          </p:grpSpPr>
          <p:sp>
            <p:nvSpPr>
              <p:cNvPr id="41209" name="Line 279"/>
              <p:cNvSpPr>
                <a:spLocks noChangeShapeType="1"/>
              </p:cNvSpPr>
              <p:nvPr/>
            </p:nvSpPr>
            <p:spPr bwMode="auto">
              <a:xfrm>
                <a:off x="2896" y="3418"/>
                <a:ext cx="355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0" name="Oval 280"/>
              <p:cNvSpPr>
                <a:spLocks noChangeArrowheads="1"/>
              </p:cNvSpPr>
              <p:nvPr/>
            </p:nvSpPr>
            <p:spPr bwMode="auto">
              <a:xfrm>
                <a:off x="3147" y="3352"/>
                <a:ext cx="132" cy="132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151" name="Group 281"/>
            <p:cNvGrpSpPr>
              <a:grpSpLocks/>
            </p:cNvGrpSpPr>
            <p:nvPr/>
          </p:nvGrpSpPr>
          <p:grpSpPr bwMode="auto">
            <a:xfrm flipH="1">
              <a:off x="1068" y="2921"/>
              <a:ext cx="383" cy="132"/>
              <a:chOff x="2896" y="3352"/>
              <a:chExt cx="383" cy="132"/>
            </a:xfrm>
          </p:grpSpPr>
          <p:sp>
            <p:nvSpPr>
              <p:cNvPr id="41207" name="Line 282"/>
              <p:cNvSpPr>
                <a:spLocks noChangeShapeType="1"/>
              </p:cNvSpPr>
              <p:nvPr/>
            </p:nvSpPr>
            <p:spPr bwMode="auto">
              <a:xfrm>
                <a:off x="2896" y="3418"/>
                <a:ext cx="355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8" name="Oval 283"/>
              <p:cNvSpPr>
                <a:spLocks noChangeArrowheads="1"/>
              </p:cNvSpPr>
              <p:nvPr/>
            </p:nvSpPr>
            <p:spPr bwMode="auto">
              <a:xfrm>
                <a:off x="3147" y="3352"/>
                <a:ext cx="132" cy="132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152" name="Group 284"/>
            <p:cNvGrpSpPr>
              <a:grpSpLocks/>
            </p:cNvGrpSpPr>
            <p:nvPr/>
          </p:nvGrpSpPr>
          <p:grpSpPr bwMode="auto">
            <a:xfrm rot="3548957" flipH="1">
              <a:off x="1498" y="2107"/>
              <a:ext cx="383" cy="132"/>
              <a:chOff x="2896" y="3352"/>
              <a:chExt cx="383" cy="132"/>
            </a:xfrm>
          </p:grpSpPr>
          <p:sp>
            <p:nvSpPr>
              <p:cNvPr id="41205" name="Line 285"/>
              <p:cNvSpPr>
                <a:spLocks noChangeShapeType="1"/>
              </p:cNvSpPr>
              <p:nvPr/>
            </p:nvSpPr>
            <p:spPr bwMode="auto">
              <a:xfrm>
                <a:off x="2896" y="3418"/>
                <a:ext cx="355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6" name="Oval 286"/>
              <p:cNvSpPr>
                <a:spLocks noChangeArrowheads="1"/>
              </p:cNvSpPr>
              <p:nvPr/>
            </p:nvSpPr>
            <p:spPr bwMode="auto">
              <a:xfrm>
                <a:off x="3147" y="3352"/>
                <a:ext cx="132" cy="132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153" name="Group 287"/>
            <p:cNvGrpSpPr>
              <a:grpSpLocks/>
            </p:cNvGrpSpPr>
            <p:nvPr/>
          </p:nvGrpSpPr>
          <p:grpSpPr bwMode="auto">
            <a:xfrm rot="3604518">
              <a:off x="2398" y="3712"/>
              <a:ext cx="383" cy="132"/>
              <a:chOff x="2896" y="3352"/>
              <a:chExt cx="383" cy="132"/>
            </a:xfrm>
          </p:grpSpPr>
          <p:sp>
            <p:nvSpPr>
              <p:cNvPr id="41203" name="Line 288"/>
              <p:cNvSpPr>
                <a:spLocks noChangeShapeType="1"/>
              </p:cNvSpPr>
              <p:nvPr/>
            </p:nvSpPr>
            <p:spPr bwMode="auto">
              <a:xfrm>
                <a:off x="2896" y="3418"/>
                <a:ext cx="355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4" name="Oval 289"/>
              <p:cNvSpPr>
                <a:spLocks noChangeArrowheads="1"/>
              </p:cNvSpPr>
              <p:nvPr/>
            </p:nvSpPr>
            <p:spPr bwMode="auto">
              <a:xfrm>
                <a:off x="3147" y="3352"/>
                <a:ext cx="132" cy="132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154" name="Group 290"/>
            <p:cNvGrpSpPr>
              <a:grpSpLocks/>
            </p:cNvGrpSpPr>
            <p:nvPr/>
          </p:nvGrpSpPr>
          <p:grpSpPr bwMode="auto">
            <a:xfrm rot="17995482" flipH="1">
              <a:off x="1503" y="3706"/>
              <a:ext cx="383" cy="132"/>
              <a:chOff x="2896" y="3352"/>
              <a:chExt cx="383" cy="132"/>
            </a:xfrm>
          </p:grpSpPr>
          <p:sp>
            <p:nvSpPr>
              <p:cNvPr id="41201" name="Line 291"/>
              <p:cNvSpPr>
                <a:spLocks noChangeShapeType="1"/>
              </p:cNvSpPr>
              <p:nvPr/>
            </p:nvSpPr>
            <p:spPr bwMode="auto">
              <a:xfrm>
                <a:off x="2896" y="3418"/>
                <a:ext cx="355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2" name="Oval 292"/>
              <p:cNvSpPr>
                <a:spLocks noChangeArrowheads="1"/>
              </p:cNvSpPr>
              <p:nvPr/>
            </p:nvSpPr>
            <p:spPr bwMode="auto">
              <a:xfrm>
                <a:off x="3147" y="3352"/>
                <a:ext cx="132" cy="132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155" name="Group 293"/>
            <p:cNvGrpSpPr>
              <a:grpSpLocks/>
            </p:cNvGrpSpPr>
            <p:nvPr/>
          </p:nvGrpSpPr>
          <p:grpSpPr bwMode="auto">
            <a:xfrm rot="-3753547">
              <a:off x="2410" y="2105"/>
              <a:ext cx="383" cy="132"/>
              <a:chOff x="2896" y="3352"/>
              <a:chExt cx="383" cy="132"/>
            </a:xfrm>
          </p:grpSpPr>
          <p:sp>
            <p:nvSpPr>
              <p:cNvPr id="41199" name="Line 294"/>
              <p:cNvSpPr>
                <a:spLocks noChangeShapeType="1"/>
              </p:cNvSpPr>
              <p:nvPr/>
            </p:nvSpPr>
            <p:spPr bwMode="auto">
              <a:xfrm>
                <a:off x="2896" y="3418"/>
                <a:ext cx="355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0" name="Oval 295"/>
              <p:cNvSpPr>
                <a:spLocks noChangeArrowheads="1"/>
              </p:cNvSpPr>
              <p:nvPr/>
            </p:nvSpPr>
            <p:spPr bwMode="auto">
              <a:xfrm>
                <a:off x="3147" y="3352"/>
                <a:ext cx="132" cy="132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156" name="Group 296"/>
            <p:cNvGrpSpPr>
              <a:grpSpLocks/>
            </p:cNvGrpSpPr>
            <p:nvPr/>
          </p:nvGrpSpPr>
          <p:grpSpPr bwMode="auto">
            <a:xfrm>
              <a:off x="1405" y="2280"/>
              <a:ext cx="1496" cy="1398"/>
              <a:chOff x="1405" y="2712"/>
              <a:chExt cx="1496" cy="1398"/>
            </a:xfrm>
          </p:grpSpPr>
          <p:sp>
            <p:nvSpPr>
              <p:cNvPr id="41157" name="AutoShape 297"/>
              <p:cNvSpPr>
                <a:spLocks noChangeArrowheads="1"/>
              </p:cNvSpPr>
              <p:nvPr/>
            </p:nvSpPr>
            <p:spPr bwMode="auto">
              <a:xfrm>
                <a:off x="1530" y="2814"/>
                <a:ext cx="1255" cy="1180"/>
              </a:xfrm>
              <a:prstGeom prst="hexagon">
                <a:avLst>
                  <a:gd name="adj" fmla="val 26589"/>
                  <a:gd name="vf" fmla="val 115470"/>
                </a:avLst>
              </a:prstGeom>
              <a:solidFill>
                <a:schemeClr val="hlink"/>
              </a:solidFill>
              <a:ln w="12700">
                <a:solidFill>
                  <a:srgbClr val="CC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grpSp>
            <p:nvGrpSpPr>
              <p:cNvPr id="41158" name="Group 298"/>
              <p:cNvGrpSpPr>
                <a:grpSpLocks/>
              </p:cNvGrpSpPr>
              <p:nvPr/>
            </p:nvGrpSpPr>
            <p:grpSpPr bwMode="auto">
              <a:xfrm>
                <a:off x="1405" y="2712"/>
                <a:ext cx="1496" cy="1398"/>
                <a:chOff x="1405" y="2712"/>
                <a:chExt cx="1496" cy="1398"/>
              </a:xfrm>
            </p:grpSpPr>
            <p:grpSp>
              <p:nvGrpSpPr>
                <p:cNvPr id="41159" name="Group 299"/>
                <p:cNvGrpSpPr>
                  <a:grpSpLocks/>
                </p:cNvGrpSpPr>
                <p:nvPr/>
              </p:nvGrpSpPr>
              <p:grpSpPr bwMode="auto">
                <a:xfrm>
                  <a:off x="1506" y="2712"/>
                  <a:ext cx="1299" cy="609"/>
                  <a:chOff x="1506" y="2712"/>
                  <a:chExt cx="1299" cy="609"/>
                </a:xfrm>
              </p:grpSpPr>
              <p:sp>
                <p:nvSpPr>
                  <p:cNvPr id="41184" name="Oval 300"/>
                  <p:cNvSpPr>
                    <a:spLocks noChangeArrowheads="1"/>
                  </p:cNvSpPr>
                  <p:nvPr/>
                </p:nvSpPr>
                <p:spPr bwMode="auto">
                  <a:xfrm>
                    <a:off x="1713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85" name="Oval 301"/>
                  <p:cNvSpPr>
                    <a:spLocks noChangeArrowheads="1"/>
                  </p:cNvSpPr>
                  <p:nvPr/>
                </p:nvSpPr>
                <p:spPr bwMode="auto">
                  <a:xfrm>
                    <a:off x="1931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86" name="Oval 302"/>
                  <p:cNvSpPr>
                    <a:spLocks noChangeArrowheads="1"/>
                  </p:cNvSpPr>
                  <p:nvPr/>
                </p:nvSpPr>
                <p:spPr bwMode="auto">
                  <a:xfrm>
                    <a:off x="2149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87" name="Oval 303"/>
                  <p:cNvSpPr>
                    <a:spLocks noChangeArrowheads="1"/>
                  </p:cNvSpPr>
                  <p:nvPr/>
                </p:nvSpPr>
                <p:spPr bwMode="auto">
                  <a:xfrm>
                    <a:off x="2367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88" name="Oval 304"/>
                  <p:cNvSpPr>
                    <a:spLocks noChangeArrowheads="1"/>
                  </p:cNvSpPr>
                  <p:nvPr/>
                </p:nvSpPr>
                <p:spPr bwMode="auto">
                  <a:xfrm>
                    <a:off x="1831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89" name="Oval 305"/>
                  <p:cNvSpPr>
                    <a:spLocks noChangeArrowheads="1"/>
                  </p:cNvSpPr>
                  <p:nvPr/>
                </p:nvSpPr>
                <p:spPr bwMode="auto">
                  <a:xfrm>
                    <a:off x="2045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90" name="Oval 306"/>
                  <p:cNvSpPr>
                    <a:spLocks noChangeArrowheads="1"/>
                  </p:cNvSpPr>
                  <p:nvPr/>
                </p:nvSpPr>
                <p:spPr bwMode="auto">
                  <a:xfrm>
                    <a:off x="2259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91" name="Oval 307"/>
                  <p:cNvSpPr>
                    <a:spLocks noChangeArrowheads="1"/>
                  </p:cNvSpPr>
                  <p:nvPr/>
                </p:nvSpPr>
                <p:spPr bwMode="auto">
                  <a:xfrm>
                    <a:off x="2472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92" name="Oval 308"/>
                  <p:cNvSpPr>
                    <a:spLocks noChangeArrowheads="1"/>
                  </p:cNvSpPr>
                  <p:nvPr/>
                </p:nvSpPr>
                <p:spPr bwMode="auto">
                  <a:xfrm>
                    <a:off x="1617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93" name="Oval 309"/>
                  <p:cNvSpPr>
                    <a:spLocks noChangeArrowheads="1"/>
                  </p:cNvSpPr>
                  <p:nvPr/>
                </p:nvSpPr>
                <p:spPr bwMode="auto">
                  <a:xfrm>
                    <a:off x="1938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94" name="Oval 310"/>
                  <p:cNvSpPr>
                    <a:spLocks noChangeArrowheads="1"/>
                  </p:cNvSpPr>
                  <p:nvPr/>
                </p:nvSpPr>
                <p:spPr bwMode="auto">
                  <a:xfrm>
                    <a:off x="2154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95" name="Oval 311"/>
                  <p:cNvSpPr>
                    <a:spLocks noChangeArrowheads="1"/>
                  </p:cNvSpPr>
                  <p:nvPr/>
                </p:nvSpPr>
                <p:spPr bwMode="auto">
                  <a:xfrm>
                    <a:off x="2370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96" name="Oval 312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97" name="Oval 313"/>
                  <p:cNvSpPr>
                    <a:spLocks noChangeArrowheads="1"/>
                  </p:cNvSpPr>
                  <p:nvPr/>
                </p:nvSpPr>
                <p:spPr bwMode="auto">
                  <a:xfrm>
                    <a:off x="1722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98" name="Oval 314"/>
                  <p:cNvSpPr>
                    <a:spLocks noChangeArrowheads="1"/>
                  </p:cNvSpPr>
                  <p:nvPr/>
                </p:nvSpPr>
                <p:spPr bwMode="auto">
                  <a:xfrm>
                    <a:off x="1506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41160" name="Group 315"/>
                <p:cNvGrpSpPr>
                  <a:grpSpLocks/>
                </p:cNvGrpSpPr>
                <p:nvPr/>
              </p:nvGrpSpPr>
              <p:grpSpPr bwMode="auto">
                <a:xfrm>
                  <a:off x="1405" y="3306"/>
                  <a:ext cx="1496" cy="219"/>
                  <a:chOff x="1405" y="3306"/>
                  <a:chExt cx="1496" cy="219"/>
                </a:xfrm>
              </p:grpSpPr>
              <p:sp>
                <p:nvSpPr>
                  <p:cNvPr id="41177" name="Oval 316"/>
                  <p:cNvSpPr>
                    <a:spLocks noChangeArrowheads="1"/>
                  </p:cNvSpPr>
                  <p:nvPr/>
                </p:nvSpPr>
                <p:spPr bwMode="auto">
                  <a:xfrm>
                    <a:off x="2044" y="3306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78" name="Oval 317"/>
                  <p:cNvSpPr>
                    <a:spLocks noChangeArrowheads="1"/>
                  </p:cNvSpPr>
                  <p:nvPr/>
                </p:nvSpPr>
                <p:spPr bwMode="auto">
                  <a:xfrm>
                    <a:off x="2257" y="3306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79" name="Oval 318"/>
                  <p:cNvSpPr>
                    <a:spLocks noChangeArrowheads="1"/>
                  </p:cNvSpPr>
                  <p:nvPr/>
                </p:nvSpPr>
                <p:spPr bwMode="auto">
                  <a:xfrm>
                    <a:off x="2470" y="3306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80" name="Oval 319"/>
                  <p:cNvSpPr>
                    <a:spLocks noChangeArrowheads="1"/>
                  </p:cNvSpPr>
                  <p:nvPr/>
                </p:nvSpPr>
                <p:spPr bwMode="auto">
                  <a:xfrm>
                    <a:off x="2682" y="3306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81" name="Oval 320"/>
                  <p:cNvSpPr>
                    <a:spLocks noChangeArrowheads="1"/>
                  </p:cNvSpPr>
                  <p:nvPr/>
                </p:nvSpPr>
                <p:spPr bwMode="auto">
                  <a:xfrm>
                    <a:off x="1831" y="3306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82" name="Oval 321"/>
                  <p:cNvSpPr>
                    <a:spLocks noChangeArrowheads="1"/>
                  </p:cNvSpPr>
                  <p:nvPr/>
                </p:nvSpPr>
                <p:spPr bwMode="auto">
                  <a:xfrm>
                    <a:off x="1618" y="3306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83" name="Oval 322"/>
                  <p:cNvSpPr>
                    <a:spLocks noChangeArrowheads="1"/>
                  </p:cNvSpPr>
                  <p:nvPr/>
                </p:nvSpPr>
                <p:spPr bwMode="auto">
                  <a:xfrm>
                    <a:off x="1405" y="3306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41161" name="Group 323"/>
                <p:cNvGrpSpPr>
                  <a:grpSpLocks/>
                </p:cNvGrpSpPr>
                <p:nvPr/>
              </p:nvGrpSpPr>
              <p:grpSpPr bwMode="auto">
                <a:xfrm flipV="1">
                  <a:off x="1494" y="3501"/>
                  <a:ext cx="1299" cy="609"/>
                  <a:chOff x="1506" y="2712"/>
                  <a:chExt cx="1299" cy="609"/>
                </a:xfrm>
              </p:grpSpPr>
              <p:sp>
                <p:nvSpPr>
                  <p:cNvPr id="41162" name="Oval 324"/>
                  <p:cNvSpPr>
                    <a:spLocks noChangeArrowheads="1"/>
                  </p:cNvSpPr>
                  <p:nvPr/>
                </p:nvSpPr>
                <p:spPr bwMode="auto">
                  <a:xfrm>
                    <a:off x="1713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63" name="Oval 325"/>
                  <p:cNvSpPr>
                    <a:spLocks noChangeArrowheads="1"/>
                  </p:cNvSpPr>
                  <p:nvPr/>
                </p:nvSpPr>
                <p:spPr bwMode="auto">
                  <a:xfrm>
                    <a:off x="1931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64" name="Oval 326"/>
                  <p:cNvSpPr>
                    <a:spLocks noChangeArrowheads="1"/>
                  </p:cNvSpPr>
                  <p:nvPr/>
                </p:nvSpPr>
                <p:spPr bwMode="auto">
                  <a:xfrm>
                    <a:off x="2149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65" name="Oval 327"/>
                  <p:cNvSpPr>
                    <a:spLocks noChangeArrowheads="1"/>
                  </p:cNvSpPr>
                  <p:nvPr/>
                </p:nvSpPr>
                <p:spPr bwMode="auto">
                  <a:xfrm>
                    <a:off x="2367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66" name="Oval 328"/>
                  <p:cNvSpPr>
                    <a:spLocks noChangeArrowheads="1"/>
                  </p:cNvSpPr>
                  <p:nvPr/>
                </p:nvSpPr>
                <p:spPr bwMode="auto">
                  <a:xfrm>
                    <a:off x="1831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67" name="Oval 329"/>
                  <p:cNvSpPr>
                    <a:spLocks noChangeArrowheads="1"/>
                  </p:cNvSpPr>
                  <p:nvPr/>
                </p:nvSpPr>
                <p:spPr bwMode="auto">
                  <a:xfrm>
                    <a:off x="2045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68" name="Oval 330"/>
                  <p:cNvSpPr>
                    <a:spLocks noChangeArrowheads="1"/>
                  </p:cNvSpPr>
                  <p:nvPr/>
                </p:nvSpPr>
                <p:spPr bwMode="auto">
                  <a:xfrm>
                    <a:off x="2259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69" name="Oval 331"/>
                  <p:cNvSpPr>
                    <a:spLocks noChangeArrowheads="1"/>
                  </p:cNvSpPr>
                  <p:nvPr/>
                </p:nvSpPr>
                <p:spPr bwMode="auto">
                  <a:xfrm>
                    <a:off x="2472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70" name="Oval 332"/>
                  <p:cNvSpPr>
                    <a:spLocks noChangeArrowheads="1"/>
                  </p:cNvSpPr>
                  <p:nvPr/>
                </p:nvSpPr>
                <p:spPr bwMode="auto">
                  <a:xfrm>
                    <a:off x="1617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71" name="Oval 333"/>
                  <p:cNvSpPr>
                    <a:spLocks noChangeArrowheads="1"/>
                  </p:cNvSpPr>
                  <p:nvPr/>
                </p:nvSpPr>
                <p:spPr bwMode="auto">
                  <a:xfrm>
                    <a:off x="1938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72" name="Oval 334"/>
                  <p:cNvSpPr>
                    <a:spLocks noChangeArrowheads="1"/>
                  </p:cNvSpPr>
                  <p:nvPr/>
                </p:nvSpPr>
                <p:spPr bwMode="auto">
                  <a:xfrm>
                    <a:off x="2154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73" name="Oval 335"/>
                  <p:cNvSpPr>
                    <a:spLocks noChangeArrowheads="1"/>
                  </p:cNvSpPr>
                  <p:nvPr/>
                </p:nvSpPr>
                <p:spPr bwMode="auto">
                  <a:xfrm>
                    <a:off x="2370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74" name="Oval 336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75" name="Oval 337"/>
                  <p:cNvSpPr>
                    <a:spLocks noChangeArrowheads="1"/>
                  </p:cNvSpPr>
                  <p:nvPr/>
                </p:nvSpPr>
                <p:spPr bwMode="auto">
                  <a:xfrm>
                    <a:off x="1722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76" name="Oval 338"/>
                  <p:cNvSpPr>
                    <a:spLocks noChangeArrowheads="1"/>
                  </p:cNvSpPr>
                  <p:nvPr/>
                </p:nvSpPr>
                <p:spPr bwMode="auto">
                  <a:xfrm>
                    <a:off x="1506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</p:grpSp>
          </p:grpSp>
        </p:grpSp>
      </p:grpSp>
      <p:grpSp>
        <p:nvGrpSpPr>
          <p:cNvPr id="40990" name="Group 339"/>
          <p:cNvGrpSpPr>
            <a:grpSpLocks/>
          </p:cNvGrpSpPr>
          <p:nvPr/>
        </p:nvGrpSpPr>
        <p:grpSpPr bwMode="auto">
          <a:xfrm>
            <a:off x="3998913" y="5908675"/>
            <a:ext cx="457200" cy="460375"/>
            <a:chOff x="1068" y="1979"/>
            <a:chExt cx="2211" cy="1990"/>
          </a:xfrm>
        </p:grpSpPr>
        <p:grpSp>
          <p:nvGrpSpPr>
            <p:cNvPr id="41089" name="Group 340"/>
            <p:cNvGrpSpPr>
              <a:grpSpLocks/>
            </p:cNvGrpSpPr>
            <p:nvPr/>
          </p:nvGrpSpPr>
          <p:grpSpPr bwMode="auto">
            <a:xfrm>
              <a:off x="2896" y="2920"/>
              <a:ext cx="383" cy="132"/>
              <a:chOff x="2896" y="3352"/>
              <a:chExt cx="383" cy="132"/>
            </a:xfrm>
          </p:grpSpPr>
          <p:sp>
            <p:nvSpPr>
              <p:cNvPr id="41148" name="Line 341"/>
              <p:cNvSpPr>
                <a:spLocks noChangeShapeType="1"/>
              </p:cNvSpPr>
              <p:nvPr/>
            </p:nvSpPr>
            <p:spPr bwMode="auto">
              <a:xfrm>
                <a:off x="2896" y="3418"/>
                <a:ext cx="355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9" name="Oval 342"/>
              <p:cNvSpPr>
                <a:spLocks noChangeArrowheads="1"/>
              </p:cNvSpPr>
              <p:nvPr/>
            </p:nvSpPr>
            <p:spPr bwMode="auto">
              <a:xfrm>
                <a:off x="3147" y="3352"/>
                <a:ext cx="132" cy="132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090" name="Group 343"/>
            <p:cNvGrpSpPr>
              <a:grpSpLocks/>
            </p:cNvGrpSpPr>
            <p:nvPr/>
          </p:nvGrpSpPr>
          <p:grpSpPr bwMode="auto">
            <a:xfrm flipH="1">
              <a:off x="1068" y="2921"/>
              <a:ext cx="383" cy="132"/>
              <a:chOff x="2896" y="3352"/>
              <a:chExt cx="383" cy="132"/>
            </a:xfrm>
          </p:grpSpPr>
          <p:sp>
            <p:nvSpPr>
              <p:cNvPr id="41146" name="Line 344"/>
              <p:cNvSpPr>
                <a:spLocks noChangeShapeType="1"/>
              </p:cNvSpPr>
              <p:nvPr/>
            </p:nvSpPr>
            <p:spPr bwMode="auto">
              <a:xfrm>
                <a:off x="2896" y="3418"/>
                <a:ext cx="355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7" name="Oval 345"/>
              <p:cNvSpPr>
                <a:spLocks noChangeArrowheads="1"/>
              </p:cNvSpPr>
              <p:nvPr/>
            </p:nvSpPr>
            <p:spPr bwMode="auto">
              <a:xfrm>
                <a:off x="3147" y="3352"/>
                <a:ext cx="132" cy="132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091" name="Group 346"/>
            <p:cNvGrpSpPr>
              <a:grpSpLocks/>
            </p:cNvGrpSpPr>
            <p:nvPr/>
          </p:nvGrpSpPr>
          <p:grpSpPr bwMode="auto">
            <a:xfrm rot="3548957" flipH="1">
              <a:off x="1498" y="2107"/>
              <a:ext cx="383" cy="132"/>
              <a:chOff x="2896" y="3352"/>
              <a:chExt cx="383" cy="132"/>
            </a:xfrm>
          </p:grpSpPr>
          <p:sp>
            <p:nvSpPr>
              <p:cNvPr id="41144" name="Line 347"/>
              <p:cNvSpPr>
                <a:spLocks noChangeShapeType="1"/>
              </p:cNvSpPr>
              <p:nvPr/>
            </p:nvSpPr>
            <p:spPr bwMode="auto">
              <a:xfrm>
                <a:off x="2896" y="3418"/>
                <a:ext cx="355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5" name="Oval 348"/>
              <p:cNvSpPr>
                <a:spLocks noChangeArrowheads="1"/>
              </p:cNvSpPr>
              <p:nvPr/>
            </p:nvSpPr>
            <p:spPr bwMode="auto">
              <a:xfrm>
                <a:off x="3147" y="3352"/>
                <a:ext cx="132" cy="132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092" name="Group 349"/>
            <p:cNvGrpSpPr>
              <a:grpSpLocks/>
            </p:cNvGrpSpPr>
            <p:nvPr/>
          </p:nvGrpSpPr>
          <p:grpSpPr bwMode="auto">
            <a:xfrm rot="3604518">
              <a:off x="2398" y="3712"/>
              <a:ext cx="383" cy="132"/>
              <a:chOff x="2896" y="3352"/>
              <a:chExt cx="383" cy="132"/>
            </a:xfrm>
          </p:grpSpPr>
          <p:sp>
            <p:nvSpPr>
              <p:cNvPr id="41142" name="Line 350"/>
              <p:cNvSpPr>
                <a:spLocks noChangeShapeType="1"/>
              </p:cNvSpPr>
              <p:nvPr/>
            </p:nvSpPr>
            <p:spPr bwMode="auto">
              <a:xfrm>
                <a:off x="2896" y="3418"/>
                <a:ext cx="355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3" name="Oval 351"/>
              <p:cNvSpPr>
                <a:spLocks noChangeArrowheads="1"/>
              </p:cNvSpPr>
              <p:nvPr/>
            </p:nvSpPr>
            <p:spPr bwMode="auto">
              <a:xfrm>
                <a:off x="3147" y="3352"/>
                <a:ext cx="132" cy="132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093" name="Group 352"/>
            <p:cNvGrpSpPr>
              <a:grpSpLocks/>
            </p:cNvGrpSpPr>
            <p:nvPr/>
          </p:nvGrpSpPr>
          <p:grpSpPr bwMode="auto">
            <a:xfrm rot="17995482" flipH="1">
              <a:off x="1503" y="3706"/>
              <a:ext cx="383" cy="132"/>
              <a:chOff x="2896" y="3352"/>
              <a:chExt cx="383" cy="132"/>
            </a:xfrm>
          </p:grpSpPr>
          <p:sp>
            <p:nvSpPr>
              <p:cNvPr id="41140" name="Line 353"/>
              <p:cNvSpPr>
                <a:spLocks noChangeShapeType="1"/>
              </p:cNvSpPr>
              <p:nvPr/>
            </p:nvSpPr>
            <p:spPr bwMode="auto">
              <a:xfrm>
                <a:off x="2896" y="3418"/>
                <a:ext cx="355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1" name="Oval 354"/>
              <p:cNvSpPr>
                <a:spLocks noChangeArrowheads="1"/>
              </p:cNvSpPr>
              <p:nvPr/>
            </p:nvSpPr>
            <p:spPr bwMode="auto">
              <a:xfrm>
                <a:off x="3147" y="3352"/>
                <a:ext cx="132" cy="132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094" name="Group 355"/>
            <p:cNvGrpSpPr>
              <a:grpSpLocks/>
            </p:cNvGrpSpPr>
            <p:nvPr/>
          </p:nvGrpSpPr>
          <p:grpSpPr bwMode="auto">
            <a:xfrm rot="-3753547">
              <a:off x="2410" y="2105"/>
              <a:ext cx="383" cy="132"/>
              <a:chOff x="2896" y="3352"/>
              <a:chExt cx="383" cy="132"/>
            </a:xfrm>
          </p:grpSpPr>
          <p:sp>
            <p:nvSpPr>
              <p:cNvPr id="41138" name="Line 356"/>
              <p:cNvSpPr>
                <a:spLocks noChangeShapeType="1"/>
              </p:cNvSpPr>
              <p:nvPr/>
            </p:nvSpPr>
            <p:spPr bwMode="auto">
              <a:xfrm>
                <a:off x="2896" y="3418"/>
                <a:ext cx="355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9" name="Oval 357"/>
              <p:cNvSpPr>
                <a:spLocks noChangeArrowheads="1"/>
              </p:cNvSpPr>
              <p:nvPr/>
            </p:nvSpPr>
            <p:spPr bwMode="auto">
              <a:xfrm>
                <a:off x="3147" y="3352"/>
                <a:ext cx="132" cy="132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hlink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095" name="Group 358"/>
            <p:cNvGrpSpPr>
              <a:grpSpLocks/>
            </p:cNvGrpSpPr>
            <p:nvPr/>
          </p:nvGrpSpPr>
          <p:grpSpPr bwMode="auto">
            <a:xfrm>
              <a:off x="1405" y="2280"/>
              <a:ext cx="1496" cy="1398"/>
              <a:chOff x="1405" y="2712"/>
              <a:chExt cx="1496" cy="1398"/>
            </a:xfrm>
          </p:grpSpPr>
          <p:sp>
            <p:nvSpPr>
              <p:cNvPr id="41096" name="AutoShape 359"/>
              <p:cNvSpPr>
                <a:spLocks noChangeArrowheads="1"/>
              </p:cNvSpPr>
              <p:nvPr/>
            </p:nvSpPr>
            <p:spPr bwMode="auto">
              <a:xfrm>
                <a:off x="1530" y="2814"/>
                <a:ext cx="1255" cy="1180"/>
              </a:xfrm>
              <a:prstGeom prst="hexagon">
                <a:avLst>
                  <a:gd name="adj" fmla="val 26589"/>
                  <a:gd name="vf" fmla="val 115470"/>
                </a:avLst>
              </a:prstGeom>
              <a:solidFill>
                <a:schemeClr val="hlink"/>
              </a:solidFill>
              <a:ln w="12700">
                <a:solidFill>
                  <a:srgbClr val="CC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grpSp>
            <p:nvGrpSpPr>
              <p:cNvPr id="41097" name="Group 360"/>
              <p:cNvGrpSpPr>
                <a:grpSpLocks/>
              </p:cNvGrpSpPr>
              <p:nvPr/>
            </p:nvGrpSpPr>
            <p:grpSpPr bwMode="auto">
              <a:xfrm>
                <a:off x="1405" y="2712"/>
                <a:ext cx="1496" cy="1398"/>
                <a:chOff x="1405" y="2712"/>
                <a:chExt cx="1496" cy="1398"/>
              </a:xfrm>
            </p:grpSpPr>
            <p:grpSp>
              <p:nvGrpSpPr>
                <p:cNvPr id="41098" name="Group 361"/>
                <p:cNvGrpSpPr>
                  <a:grpSpLocks/>
                </p:cNvGrpSpPr>
                <p:nvPr/>
              </p:nvGrpSpPr>
              <p:grpSpPr bwMode="auto">
                <a:xfrm>
                  <a:off x="1506" y="2712"/>
                  <a:ext cx="1299" cy="609"/>
                  <a:chOff x="1506" y="2712"/>
                  <a:chExt cx="1299" cy="609"/>
                </a:xfrm>
              </p:grpSpPr>
              <p:sp>
                <p:nvSpPr>
                  <p:cNvPr id="41123" name="Oval 362"/>
                  <p:cNvSpPr>
                    <a:spLocks noChangeArrowheads="1"/>
                  </p:cNvSpPr>
                  <p:nvPr/>
                </p:nvSpPr>
                <p:spPr bwMode="auto">
                  <a:xfrm>
                    <a:off x="1713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24" name="Oval 363"/>
                  <p:cNvSpPr>
                    <a:spLocks noChangeArrowheads="1"/>
                  </p:cNvSpPr>
                  <p:nvPr/>
                </p:nvSpPr>
                <p:spPr bwMode="auto">
                  <a:xfrm>
                    <a:off x="1931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25" name="Oval 364"/>
                  <p:cNvSpPr>
                    <a:spLocks noChangeArrowheads="1"/>
                  </p:cNvSpPr>
                  <p:nvPr/>
                </p:nvSpPr>
                <p:spPr bwMode="auto">
                  <a:xfrm>
                    <a:off x="2149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26" name="Oval 365"/>
                  <p:cNvSpPr>
                    <a:spLocks noChangeArrowheads="1"/>
                  </p:cNvSpPr>
                  <p:nvPr/>
                </p:nvSpPr>
                <p:spPr bwMode="auto">
                  <a:xfrm>
                    <a:off x="2367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27" name="Oval 366"/>
                  <p:cNvSpPr>
                    <a:spLocks noChangeArrowheads="1"/>
                  </p:cNvSpPr>
                  <p:nvPr/>
                </p:nvSpPr>
                <p:spPr bwMode="auto">
                  <a:xfrm>
                    <a:off x="1831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28" name="Oval 367"/>
                  <p:cNvSpPr>
                    <a:spLocks noChangeArrowheads="1"/>
                  </p:cNvSpPr>
                  <p:nvPr/>
                </p:nvSpPr>
                <p:spPr bwMode="auto">
                  <a:xfrm>
                    <a:off x="2045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29" name="Oval 368"/>
                  <p:cNvSpPr>
                    <a:spLocks noChangeArrowheads="1"/>
                  </p:cNvSpPr>
                  <p:nvPr/>
                </p:nvSpPr>
                <p:spPr bwMode="auto">
                  <a:xfrm>
                    <a:off x="2259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30" name="Oval 369"/>
                  <p:cNvSpPr>
                    <a:spLocks noChangeArrowheads="1"/>
                  </p:cNvSpPr>
                  <p:nvPr/>
                </p:nvSpPr>
                <p:spPr bwMode="auto">
                  <a:xfrm>
                    <a:off x="2472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31" name="Oval 370"/>
                  <p:cNvSpPr>
                    <a:spLocks noChangeArrowheads="1"/>
                  </p:cNvSpPr>
                  <p:nvPr/>
                </p:nvSpPr>
                <p:spPr bwMode="auto">
                  <a:xfrm>
                    <a:off x="1617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32" name="Oval 371"/>
                  <p:cNvSpPr>
                    <a:spLocks noChangeArrowheads="1"/>
                  </p:cNvSpPr>
                  <p:nvPr/>
                </p:nvSpPr>
                <p:spPr bwMode="auto">
                  <a:xfrm>
                    <a:off x="1938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33" name="Oval 372"/>
                  <p:cNvSpPr>
                    <a:spLocks noChangeArrowheads="1"/>
                  </p:cNvSpPr>
                  <p:nvPr/>
                </p:nvSpPr>
                <p:spPr bwMode="auto">
                  <a:xfrm>
                    <a:off x="2154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34" name="Oval 373"/>
                  <p:cNvSpPr>
                    <a:spLocks noChangeArrowheads="1"/>
                  </p:cNvSpPr>
                  <p:nvPr/>
                </p:nvSpPr>
                <p:spPr bwMode="auto">
                  <a:xfrm>
                    <a:off x="2370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35" name="Oval 374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36" name="Oval 375"/>
                  <p:cNvSpPr>
                    <a:spLocks noChangeArrowheads="1"/>
                  </p:cNvSpPr>
                  <p:nvPr/>
                </p:nvSpPr>
                <p:spPr bwMode="auto">
                  <a:xfrm>
                    <a:off x="1722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37" name="Oval 376"/>
                  <p:cNvSpPr>
                    <a:spLocks noChangeArrowheads="1"/>
                  </p:cNvSpPr>
                  <p:nvPr/>
                </p:nvSpPr>
                <p:spPr bwMode="auto">
                  <a:xfrm>
                    <a:off x="1506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41099" name="Group 377"/>
                <p:cNvGrpSpPr>
                  <a:grpSpLocks/>
                </p:cNvGrpSpPr>
                <p:nvPr/>
              </p:nvGrpSpPr>
              <p:grpSpPr bwMode="auto">
                <a:xfrm>
                  <a:off x="1405" y="3306"/>
                  <a:ext cx="1496" cy="219"/>
                  <a:chOff x="1405" y="3306"/>
                  <a:chExt cx="1496" cy="219"/>
                </a:xfrm>
              </p:grpSpPr>
              <p:sp>
                <p:nvSpPr>
                  <p:cNvPr id="41116" name="Oval 378"/>
                  <p:cNvSpPr>
                    <a:spLocks noChangeArrowheads="1"/>
                  </p:cNvSpPr>
                  <p:nvPr/>
                </p:nvSpPr>
                <p:spPr bwMode="auto">
                  <a:xfrm>
                    <a:off x="2044" y="3306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17" name="Oval 379"/>
                  <p:cNvSpPr>
                    <a:spLocks noChangeArrowheads="1"/>
                  </p:cNvSpPr>
                  <p:nvPr/>
                </p:nvSpPr>
                <p:spPr bwMode="auto">
                  <a:xfrm>
                    <a:off x="2257" y="3306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18" name="Oval 380"/>
                  <p:cNvSpPr>
                    <a:spLocks noChangeArrowheads="1"/>
                  </p:cNvSpPr>
                  <p:nvPr/>
                </p:nvSpPr>
                <p:spPr bwMode="auto">
                  <a:xfrm>
                    <a:off x="2470" y="3306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19" name="Oval 381"/>
                  <p:cNvSpPr>
                    <a:spLocks noChangeArrowheads="1"/>
                  </p:cNvSpPr>
                  <p:nvPr/>
                </p:nvSpPr>
                <p:spPr bwMode="auto">
                  <a:xfrm>
                    <a:off x="2682" y="3306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20" name="Oval 382"/>
                  <p:cNvSpPr>
                    <a:spLocks noChangeArrowheads="1"/>
                  </p:cNvSpPr>
                  <p:nvPr/>
                </p:nvSpPr>
                <p:spPr bwMode="auto">
                  <a:xfrm>
                    <a:off x="1831" y="3306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21" name="Oval 383"/>
                  <p:cNvSpPr>
                    <a:spLocks noChangeArrowheads="1"/>
                  </p:cNvSpPr>
                  <p:nvPr/>
                </p:nvSpPr>
                <p:spPr bwMode="auto">
                  <a:xfrm>
                    <a:off x="1618" y="3306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22" name="Oval 384"/>
                  <p:cNvSpPr>
                    <a:spLocks noChangeArrowheads="1"/>
                  </p:cNvSpPr>
                  <p:nvPr/>
                </p:nvSpPr>
                <p:spPr bwMode="auto">
                  <a:xfrm>
                    <a:off x="1405" y="3306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41100" name="Group 385"/>
                <p:cNvGrpSpPr>
                  <a:grpSpLocks/>
                </p:cNvGrpSpPr>
                <p:nvPr/>
              </p:nvGrpSpPr>
              <p:grpSpPr bwMode="auto">
                <a:xfrm flipV="1">
                  <a:off x="1494" y="3501"/>
                  <a:ext cx="1299" cy="609"/>
                  <a:chOff x="1506" y="2712"/>
                  <a:chExt cx="1299" cy="609"/>
                </a:xfrm>
              </p:grpSpPr>
              <p:sp>
                <p:nvSpPr>
                  <p:cNvPr id="41101" name="Oval 386"/>
                  <p:cNvSpPr>
                    <a:spLocks noChangeArrowheads="1"/>
                  </p:cNvSpPr>
                  <p:nvPr/>
                </p:nvSpPr>
                <p:spPr bwMode="auto">
                  <a:xfrm>
                    <a:off x="1713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02" name="Oval 387"/>
                  <p:cNvSpPr>
                    <a:spLocks noChangeArrowheads="1"/>
                  </p:cNvSpPr>
                  <p:nvPr/>
                </p:nvSpPr>
                <p:spPr bwMode="auto">
                  <a:xfrm>
                    <a:off x="1931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03" name="Oval 388"/>
                  <p:cNvSpPr>
                    <a:spLocks noChangeArrowheads="1"/>
                  </p:cNvSpPr>
                  <p:nvPr/>
                </p:nvSpPr>
                <p:spPr bwMode="auto">
                  <a:xfrm>
                    <a:off x="2149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04" name="Oval 389"/>
                  <p:cNvSpPr>
                    <a:spLocks noChangeArrowheads="1"/>
                  </p:cNvSpPr>
                  <p:nvPr/>
                </p:nvSpPr>
                <p:spPr bwMode="auto">
                  <a:xfrm>
                    <a:off x="2367" y="271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05" name="Oval 390"/>
                  <p:cNvSpPr>
                    <a:spLocks noChangeArrowheads="1"/>
                  </p:cNvSpPr>
                  <p:nvPr/>
                </p:nvSpPr>
                <p:spPr bwMode="auto">
                  <a:xfrm>
                    <a:off x="1831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06" name="Oval 391"/>
                  <p:cNvSpPr>
                    <a:spLocks noChangeArrowheads="1"/>
                  </p:cNvSpPr>
                  <p:nvPr/>
                </p:nvSpPr>
                <p:spPr bwMode="auto">
                  <a:xfrm>
                    <a:off x="2045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07" name="Oval 392"/>
                  <p:cNvSpPr>
                    <a:spLocks noChangeArrowheads="1"/>
                  </p:cNvSpPr>
                  <p:nvPr/>
                </p:nvSpPr>
                <p:spPr bwMode="auto">
                  <a:xfrm>
                    <a:off x="2259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08" name="Oval 393"/>
                  <p:cNvSpPr>
                    <a:spLocks noChangeArrowheads="1"/>
                  </p:cNvSpPr>
                  <p:nvPr/>
                </p:nvSpPr>
                <p:spPr bwMode="auto">
                  <a:xfrm>
                    <a:off x="2472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09" name="Oval 394"/>
                  <p:cNvSpPr>
                    <a:spLocks noChangeArrowheads="1"/>
                  </p:cNvSpPr>
                  <p:nvPr/>
                </p:nvSpPr>
                <p:spPr bwMode="auto">
                  <a:xfrm>
                    <a:off x="1617" y="2907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10" name="Oval 395"/>
                  <p:cNvSpPr>
                    <a:spLocks noChangeArrowheads="1"/>
                  </p:cNvSpPr>
                  <p:nvPr/>
                </p:nvSpPr>
                <p:spPr bwMode="auto">
                  <a:xfrm>
                    <a:off x="1938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11" name="Oval 396"/>
                  <p:cNvSpPr>
                    <a:spLocks noChangeArrowheads="1"/>
                  </p:cNvSpPr>
                  <p:nvPr/>
                </p:nvSpPr>
                <p:spPr bwMode="auto">
                  <a:xfrm>
                    <a:off x="2154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12" name="Oval 397"/>
                  <p:cNvSpPr>
                    <a:spLocks noChangeArrowheads="1"/>
                  </p:cNvSpPr>
                  <p:nvPr/>
                </p:nvSpPr>
                <p:spPr bwMode="auto">
                  <a:xfrm>
                    <a:off x="2370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13" name="Oval 398"/>
                  <p:cNvSpPr>
                    <a:spLocks noChangeArrowheads="1"/>
                  </p:cNvSpPr>
                  <p:nvPr/>
                </p:nvSpPr>
                <p:spPr bwMode="auto">
                  <a:xfrm>
                    <a:off x="2586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14" name="Oval 399"/>
                  <p:cNvSpPr>
                    <a:spLocks noChangeArrowheads="1"/>
                  </p:cNvSpPr>
                  <p:nvPr/>
                </p:nvSpPr>
                <p:spPr bwMode="auto">
                  <a:xfrm>
                    <a:off x="1722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1115" name="Oval 400"/>
                  <p:cNvSpPr>
                    <a:spLocks noChangeArrowheads="1"/>
                  </p:cNvSpPr>
                  <p:nvPr/>
                </p:nvSpPr>
                <p:spPr bwMode="auto">
                  <a:xfrm>
                    <a:off x="1506" y="3102"/>
                    <a:ext cx="219" cy="21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tx2"/>
                      </a:gs>
                      <a:gs pos="100000">
                        <a:schemeClr val="hlink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>
                    <a:solidFill>
                      <a:srgbClr val="CC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</p:grpSp>
          </p:grpSp>
        </p:grpSp>
      </p:grpSp>
      <p:grpSp>
        <p:nvGrpSpPr>
          <p:cNvPr id="40991" name="Group 401"/>
          <p:cNvGrpSpPr>
            <a:grpSpLocks/>
          </p:cNvGrpSpPr>
          <p:nvPr/>
        </p:nvGrpSpPr>
        <p:grpSpPr bwMode="auto">
          <a:xfrm>
            <a:off x="6232525" y="4867275"/>
            <a:ext cx="1990725" cy="1760538"/>
            <a:chOff x="4435" y="3111"/>
            <a:chExt cx="1410" cy="1109"/>
          </a:xfrm>
        </p:grpSpPr>
        <p:grpSp>
          <p:nvGrpSpPr>
            <p:cNvPr id="41056" name="Group 402"/>
            <p:cNvGrpSpPr>
              <a:grpSpLocks/>
            </p:cNvGrpSpPr>
            <p:nvPr/>
          </p:nvGrpSpPr>
          <p:grpSpPr bwMode="auto">
            <a:xfrm>
              <a:off x="4435" y="3423"/>
              <a:ext cx="411" cy="411"/>
              <a:chOff x="1102" y="2948"/>
              <a:chExt cx="898" cy="898"/>
            </a:xfrm>
          </p:grpSpPr>
          <p:sp>
            <p:nvSpPr>
              <p:cNvPr id="41087" name="Oval 403"/>
              <p:cNvSpPr>
                <a:spLocks noChangeArrowheads="1"/>
              </p:cNvSpPr>
              <p:nvPr/>
            </p:nvSpPr>
            <p:spPr bwMode="auto">
              <a:xfrm rot="2410481">
                <a:off x="1102" y="2948"/>
                <a:ext cx="898" cy="898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33CC">
                      <a:alpha val="31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A2C1FE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1088" name="Oval 404"/>
              <p:cNvSpPr>
                <a:spLocks noChangeArrowheads="1"/>
              </p:cNvSpPr>
              <p:nvPr/>
            </p:nvSpPr>
            <p:spPr bwMode="auto">
              <a:xfrm rot="2410481">
                <a:off x="1297" y="3153"/>
                <a:ext cx="463" cy="464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>
                      <a:alpha val="31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057" name="Group 405"/>
            <p:cNvGrpSpPr>
              <a:grpSpLocks/>
            </p:cNvGrpSpPr>
            <p:nvPr/>
          </p:nvGrpSpPr>
          <p:grpSpPr bwMode="auto">
            <a:xfrm>
              <a:off x="4754" y="3586"/>
              <a:ext cx="411" cy="411"/>
              <a:chOff x="1102" y="2948"/>
              <a:chExt cx="898" cy="898"/>
            </a:xfrm>
          </p:grpSpPr>
          <p:sp>
            <p:nvSpPr>
              <p:cNvPr id="41085" name="Oval 406"/>
              <p:cNvSpPr>
                <a:spLocks noChangeArrowheads="1"/>
              </p:cNvSpPr>
              <p:nvPr/>
            </p:nvSpPr>
            <p:spPr bwMode="auto">
              <a:xfrm rot="2410481">
                <a:off x="1102" y="2948"/>
                <a:ext cx="898" cy="898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33CC">
                      <a:alpha val="31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A2C1FE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1086" name="Oval 407"/>
              <p:cNvSpPr>
                <a:spLocks noChangeArrowheads="1"/>
              </p:cNvSpPr>
              <p:nvPr/>
            </p:nvSpPr>
            <p:spPr bwMode="auto">
              <a:xfrm rot="2410481">
                <a:off x="1297" y="3153"/>
                <a:ext cx="463" cy="464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>
                      <a:alpha val="31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058" name="Group 408"/>
            <p:cNvGrpSpPr>
              <a:grpSpLocks/>
            </p:cNvGrpSpPr>
            <p:nvPr/>
          </p:nvGrpSpPr>
          <p:grpSpPr bwMode="auto">
            <a:xfrm>
              <a:off x="4743" y="3247"/>
              <a:ext cx="411" cy="411"/>
              <a:chOff x="1102" y="2948"/>
              <a:chExt cx="898" cy="898"/>
            </a:xfrm>
          </p:grpSpPr>
          <p:sp>
            <p:nvSpPr>
              <p:cNvPr id="41083" name="Oval 409"/>
              <p:cNvSpPr>
                <a:spLocks noChangeArrowheads="1"/>
              </p:cNvSpPr>
              <p:nvPr/>
            </p:nvSpPr>
            <p:spPr bwMode="auto">
              <a:xfrm rot="2410481">
                <a:off x="1102" y="2948"/>
                <a:ext cx="898" cy="898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33CC">
                      <a:alpha val="31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A2C1FE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1084" name="Oval 410"/>
              <p:cNvSpPr>
                <a:spLocks noChangeArrowheads="1"/>
              </p:cNvSpPr>
              <p:nvPr/>
            </p:nvSpPr>
            <p:spPr bwMode="auto">
              <a:xfrm rot="2410481">
                <a:off x="1297" y="3153"/>
                <a:ext cx="463" cy="464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>
                      <a:alpha val="31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059" name="Group 411"/>
            <p:cNvGrpSpPr>
              <a:grpSpLocks/>
            </p:cNvGrpSpPr>
            <p:nvPr/>
          </p:nvGrpSpPr>
          <p:grpSpPr bwMode="auto">
            <a:xfrm>
              <a:off x="5007" y="3447"/>
              <a:ext cx="411" cy="411"/>
              <a:chOff x="1102" y="2948"/>
              <a:chExt cx="898" cy="898"/>
            </a:xfrm>
          </p:grpSpPr>
          <p:sp>
            <p:nvSpPr>
              <p:cNvPr id="41081" name="Oval 412"/>
              <p:cNvSpPr>
                <a:spLocks noChangeArrowheads="1"/>
              </p:cNvSpPr>
              <p:nvPr/>
            </p:nvSpPr>
            <p:spPr bwMode="auto">
              <a:xfrm rot="2410481">
                <a:off x="1102" y="2948"/>
                <a:ext cx="898" cy="898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33CC">
                      <a:alpha val="31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A2C1FE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1082" name="Oval 413"/>
              <p:cNvSpPr>
                <a:spLocks noChangeArrowheads="1"/>
              </p:cNvSpPr>
              <p:nvPr/>
            </p:nvSpPr>
            <p:spPr bwMode="auto">
              <a:xfrm rot="2410481">
                <a:off x="1297" y="3153"/>
                <a:ext cx="463" cy="464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>
                      <a:alpha val="31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060" name="Group 414"/>
            <p:cNvGrpSpPr>
              <a:grpSpLocks/>
            </p:cNvGrpSpPr>
            <p:nvPr/>
          </p:nvGrpSpPr>
          <p:grpSpPr bwMode="auto">
            <a:xfrm>
              <a:off x="4521" y="3699"/>
              <a:ext cx="411" cy="411"/>
              <a:chOff x="1102" y="2948"/>
              <a:chExt cx="898" cy="898"/>
            </a:xfrm>
          </p:grpSpPr>
          <p:sp>
            <p:nvSpPr>
              <p:cNvPr id="41079" name="Oval 415"/>
              <p:cNvSpPr>
                <a:spLocks noChangeArrowheads="1"/>
              </p:cNvSpPr>
              <p:nvPr/>
            </p:nvSpPr>
            <p:spPr bwMode="auto">
              <a:xfrm rot="2410481">
                <a:off x="1102" y="2948"/>
                <a:ext cx="898" cy="898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33CC">
                      <a:alpha val="31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A2C1FE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1080" name="Oval 416"/>
              <p:cNvSpPr>
                <a:spLocks noChangeArrowheads="1"/>
              </p:cNvSpPr>
              <p:nvPr/>
            </p:nvSpPr>
            <p:spPr bwMode="auto">
              <a:xfrm rot="2410481">
                <a:off x="1297" y="3153"/>
                <a:ext cx="463" cy="464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>
                      <a:alpha val="31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061" name="Group 417"/>
            <p:cNvGrpSpPr>
              <a:grpSpLocks/>
            </p:cNvGrpSpPr>
            <p:nvPr/>
          </p:nvGrpSpPr>
          <p:grpSpPr bwMode="auto">
            <a:xfrm>
              <a:off x="4967" y="3697"/>
              <a:ext cx="411" cy="412"/>
              <a:chOff x="1102" y="2948"/>
              <a:chExt cx="898" cy="898"/>
            </a:xfrm>
          </p:grpSpPr>
          <p:sp>
            <p:nvSpPr>
              <p:cNvPr id="41077" name="Oval 418"/>
              <p:cNvSpPr>
                <a:spLocks noChangeArrowheads="1"/>
              </p:cNvSpPr>
              <p:nvPr/>
            </p:nvSpPr>
            <p:spPr bwMode="auto">
              <a:xfrm rot="2410481">
                <a:off x="1102" y="2948"/>
                <a:ext cx="898" cy="898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33CC">
                      <a:alpha val="31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A2C1FE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1078" name="Oval 419"/>
              <p:cNvSpPr>
                <a:spLocks noChangeArrowheads="1"/>
              </p:cNvSpPr>
              <p:nvPr/>
            </p:nvSpPr>
            <p:spPr bwMode="auto">
              <a:xfrm rot="2410481">
                <a:off x="1297" y="3153"/>
                <a:ext cx="463" cy="464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>
                      <a:alpha val="31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062" name="Group 420"/>
            <p:cNvGrpSpPr>
              <a:grpSpLocks/>
            </p:cNvGrpSpPr>
            <p:nvPr/>
          </p:nvGrpSpPr>
          <p:grpSpPr bwMode="auto">
            <a:xfrm>
              <a:off x="4536" y="3130"/>
              <a:ext cx="411" cy="411"/>
              <a:chOff x="1102" y="2948"/>
              <a:chExt cx="898" cy="898"/>
            </a:xfrm>
          </p:grpSpPr>
          <p:sp>
            <p:nvSpPr>
              <p:cNvPr id="41075" name="Oval 421"/>
              <p:cNvSpPr>
                <a:spLocks noChangeArrowheads="1"/>
              </p:cNvSpPr>
              <p:nvPr/>
            </p:nvSpPr>
            <p:spPr bwMode="auto">
              <a:xfrm rot="2410481">
                <a:off x="1102" y="2948"/>
                <a:ext cx="898" cy="898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33CC">
                      <a:alpha val="31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A2C1FE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1076" name="Oval 422"/>
              <p:cNvSpPr>
                <a:spLocks noChangeArrowheads="1"/>
              </p:cNvSpPr>
              <p:nvPr/>
            </p:nvSpPr>
            <p:spPr bwMode="auto">
              <a:xfrm rot="2410481">
                <a:off x="1297" y="3153"/>
                <a:ext cx="463" cy="464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>
                      <a:alpha val="31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063" name="Group 423"/>
            <p:cNvGrpSpPr>
              <a:grpSpLocks/>
            </p:cNvGrpSpPr>
            <p:nvPr/>
          </p:nvGrpSpPr>
          <p:grpSpPr bwMode="auto">
            <a:xfrm>
              <a:off x="5093" y="3111"/>
              <a:ext cx="410" cy="411"/>
              <a:chOff x="1102" y="2948"/>
              <a:chExt cx="898" cy="898"/>
            </a:xfrm>
          </p:grpSpPr>
          <p:sp>
            <p:nvSpPr>
              <p:cNvPr id="41073" name="Oval 424"/>
              <p:cNvSpPr>
                <a:spLocks noChangeArrowheads="1"/>
              </p:cNvSpPr>
              <p:nvPr/>
            </p:nvSpPr>
            <p:spPr bwMode="auto">
              <a:xfrm rot="2410481">
                <a:off x="1102" y="2948"/>
                <a:ext cx="898" cy="898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33CC">
                      <a:alpha val="31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A2C1FE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1074" name="Oval 425"/>
              <p:cNvSpPr>
                <a:spLocks noChangeArrowheads="1"/>
              </p:cNvSpPr>
              <p:nvPr/>
            </p:nvSpPr>
            <p:spPr bwMode="auto">
              <a:xfrm rot="2410481">
                <a:off x="1297" y="3153"/>
                <a:ext cx="463" cy="464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>
                      <a:alpha val="31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064" name="Group 426"/>
            <p:cNvGrpSpPr>
              <a:grpSpLocks/>
            </p:cNvGrpSpPr>
            <p:nvPr/>
          </p:nvGrpSpPr>
          <p:grpSpPr bwMode="auto">
            <a:xfrm>
              <a:off x="5301" y="3530"/>
              <a:ext cx="411" cy="411"/>
              <a:chOff x="1102" y="2948"/>
              <a:chExt cx="898" cy="898"/>
            </a:xfrm>
          </p:grpSpPr>
          <p:sp>
            <p:nvSpPr>
              <p:cNvPr id="41071" name="Oval 427"/>
              <p:cNvSpPr>
                <a:spLocks noChangeArrowheads="1"/>
              </p:cNvSpPr>
              <p:nvPr/>
            </p:nvSpPr>
            <p:spPr bwMode="auto">
              <a:xfrm rot="2410481">
                <a:off x="1102" y="2948"/>
                <a:ext cx="898" cy="898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33CC">
                      <a:alpha val="31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A2C1FE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1072" name="Oval 428"/>
              <p:cNvSpPr>
                <a:spLocks noChangeArrowheads="1"/>
              </p:cNvSpPr>
              <p:nvPr/>
            </p:nvSpPr>
            <p:spPr bwMode="auto">
              <a:xfrm rot="2410481">
                <a:off x="1297" y="3153"/>
                <a:ext cx="463" cy="464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>
                      <a:alpha val="31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065" name="Group 429"/>
            <p:cNvGrpSpPr>
              <a:grpSpLocks/>
            </p:cNvGrpSpPr>
            <p:nvPr/>
          </p:nvGrpSpPr>
          <p:grpSpPr bwMode="auto">
            <a:xfrm>
              <a:off x="5434" y="3202"/>
              <a:ext cx="411" cy="411"/>
              <a:chOff x="1102" y="2948"/>
              <a:chExt cx="898" cy="898"/>
            </a:xfrm>
          </p:grpSpPr>
          <p:sp>
            <p:nvSpPr>
              <p:cNvPr id="41069" name="Oval 430"/>
              <p:cNvSpPr>
                <a:spLocks noChangeArrowheads="1"/>
              </p:cNvSpPr>
              <p:nvPr/>
            </p:nvSpPr>
            <p:spPr bwMode="auto">
              <a:xfrm rot="2410481">
                <a:off x="1102" y="2948"/>
                <a:ext cx="898" cy="898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33CC">
                      <a:alpha val="31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A2C1FE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1070" name="Oval 431"/>
              <p:cNvSpPr>
                <a:spLocks noChangeArrowheads="1"/>
              </p:cNvSpPr>
              <p:nvPr/>
            </p:nvSpPr>
            <p:spPr bwMode="auto">
              <a:xfrm rot="2410481">
                <a:off x="1297" y="3153"/>
                <a:ext cx="463" cy="464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>
                      <a:alpha val="31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41066" name="Group 432"/>
            <p:cNvGrpSpPr>
              <a:grpSpLocks/>
            </p:cNvGrpSpPr>
            <p:nvPr/>
          </p:nvGrpSpPr>
          <p:grpSpPr bwMode="auto">
            <a:xfrm>
              <a:off x="5278" y="3809"/>
              <a:ext cx="411" cy="411"/>
              <a:chOff x="1102" y="2948"/>
              <a:chExt cx="898" cy="898"/>
            </a:xfrm>
          </p:grpSpPr>
          <p:sp>
            <p:nvSpPr>
              <p:cNvPr id="41067" name="Oval 433"/>
              <p:cNvSpPr>
                <a:spLocks noChangeArrowheads="1"/>
              </p:cNvSpPr>
              <p:nvPr/>
            </p:nvSpPr>
            <p:spPr bwMode="auto">
              <a:xfrm rot="2410481">
                <a:off x="1102" y="2948"/>
                <a:ext cx="898" cy="898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33CC">
                      <a:alpha val="31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A2C1FE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41068" name="Oval 434"/>
              <p:cNvSpPr>
                <a:spLocks noChangeArrowheads="1"/>
              </p:cNvSpPr>
              <p:nvPr/>
            </p:nvSpPr>
            <p:spPr bwMode="auto">
              <a:xfrm rot="2410481">
                <a:off x="1297" y="3153"/>
                <a:ext cx="463" cy="464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>
                      <a:alpha val="31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</p:grpSp>
      <p:grpSp>
        <p:nvGrpSpPr>
          <p:cNvPr id="40992" name="Group 435"/>
          <p:cNvGrpSpPr>
            <a:grpSpLocks/>
          </p:cNvGrpSpPr>
          <p:nvPr/>
        </p:nvGrpSpPr>
        <p:grpSpPr bwMode="auto">
          <a:xfrm>
            <a:off x="6867525" y="5254625"/>
            <a:ext cx="857250" cy="885825"/>
            <a:chOff x="5882" y="3364"/>
            <a:chExt cx="607" cy="558"/>
          </a:xfrm>
        </p:grpSpPr>
        <p:grpSp>
          <p:nvGrpSpPr>
            <p:cNvPr id="40993" name="Group 436"/>
            <p:cNvGrpSpPr>
              <a:grpSpLocks/>
            </p:cNvGrpSpPr>
            <p:nvPr/>
          </p:nvGrpSpPr>
          <p:grpSpPr bwMode="auto">
            <a:xfrm>
              <a:off x="6093" y="3554"/>
              <a:ext cx="214" cy="192"/>
              <a:chOff x="1068" y="1979"/>
              <a:chExt cx="2211" cy="1990"/>
            </a:xfrm>
          </p:grpSpPr>
          <p:grpSp>
            <p:nvGrpSpPr>
              <p:cNvPr id="40995" name="Group 437"/>
              <p:cNvGrpSpPr>
                <a:grpSpLocks/>
              </p:cNvGrpSpPr>
              <p:nvPr/>
            </p:nvGrpSpPr>
            <p:grpSpPr bwMode="auto">
              <a:xfrm>
                <a:off x="2896" y="2920"/>
                <a:ext cx="383" cy="132"/>
                <a:chOff x="2896" y="3352"/>
                <a:chExt cx="383" cy="132"/>
              </a:xfrm>
            </p:grpSpPr>
            <p:sp>
              <p:nvSpPr>
                <p:cNvPr id="41054" name="Line 438"/>
                <p:cNvSpPr>
                  <a:spLocks noChangeShapeType="1"/>
                </p:cNvSpPr>
                <p:nvPr/>
              </p:nvSpPr>
              <p:spPr bwMode="auto">
                <a:xfrm>
                  <a:off x="2896" y="3418"/>
                  <a:ext cx="355" cy="0"/>
                </a:xfrm>
                <a:prstGeom prst="line">
                  <a:avLst/>
                </a:prstGeom>
                <a:noFill/>
                <a:ln w="5715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5" name="Oval 439"/>
                <p:cNvSpPr>
                  <a:spLocks noChangeArrowheads="1"/>
                </p:cNvSpPr>
                <p:nvPr/>
              </p:nvSpPr>
              <p:spPr bwMode="auto">
                <a:xfrm>
                  <a:off x="3147" y="3352"/>
                  <a:ext cx="132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40996" name="Group 440"/>
              <p:cNvGrpSpPr>
                <a:grpSpLocks/>
              </p:cNvGrpSpPr>
              <p:nvPr/>
            </p:nvGrpSpPr>
            <p:grpSpPr bwMode="auto">
              <a:xfrm flipH="1">
                <a:off x="1068" y="2921"/>
                <a:ext cx="383" cy="132"/>
                <a:chOff x="2896" y="3352"/>
                <a:chExt cx="383" cy="132"/>
              </a:xfrm>
            </p:grpSpPr>
            <p:sp>
              <p:nvSpPr>
                <p:cNvPr id="41052" name="Line 441"/>
                <p:cNvSpPr>
                  <a:spLocks noChangeShapeType="1"/>
                </p:cNvSpPr>
                <p:nvPr/>
              </p:nvSpPr>
              <p:spPr bwMode="auto">
                <a:xfrm>
                  <a:off x="2896" y="3418"/>
                  <a:ext cx="355" cy="0"/>
                </a:xfrm>
                <a:prstGeom prst="line">
                  <a:avLst/>
                </a:prstGeom>
                <a:noFill/>
                <a:ln w="5715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3" name="Oval 442"/>
                <p:cNvSpPr>
                  <a:spLocks noChangeArrowheads="1"/>
                </p:cNvSpPr>
                <p:nvPr/>
              </p:nvSpPr>
              <p:spPr bwMode="auto">
                <a:xfrm>
                  <a:off x="3147" y="3352"/>
                  <a:ext cx="132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40997" name="Group 443"/>
              <p:cNvGrpSpPr>
                <a:grpSpLocks/>
              </p:cNvGrpSpPr>
              <p:nvPr/>
            </p:nvGrpSpPr>
            <p:grpSpPr bwMode="auto">
              <a:xfrm rot="3548957" flipH="1">
                <a:off x="1498" y="2107"/>
                <a:ext cx="383" cy="132"/>
                <a:chOff x="2896" y="3352"/>
                <a:chExt cx="383" cy="132"/>
              </a:xfrm>
            </p:grpSpPr>
            <p:sp>
              <p:nvSpPr>
                <p:cNvPr id="41050" name="Line 444"/>
                <p:cNvSpPr>
                  <a:spLocks noChangeShapeType="1"/>
                </p:cNvSpPr>
                <p:nvPr/>
              </p:nvSpPr>
              <p:spPr bwMode="auto">
                <a:xfrm>
                  <a:off x="2896" y="3418"/>
                  <a:ext cx="355" cy="0"/>
                </a:xfrm>
                <a:prstGeom prst="line">
                  <a:avLst/>
                </a:prstGeom>
                <a:noFill/>
                <a:ln w="5715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1" name="Oval 445"/>
                <p:cNvSpPr>
                  <a:spLocks noChangeArrowheads="1"/>
                </p:cNvSpPr>
                <p:nvPr/>
              </p:nvSpPr>
              <p:spPr bwMode="auto">
                <a:xfrm>
                  <a:off x="3147" y="3352"/>
                  <a:ext cx="132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40998" name="Group 446"/>
              <p:cNvGrpSpPr>
                <a:grpSpLocks/>
              </p:cNvGrpSpPr>
              <p:nvPr/>
            </p:nvGrpSpPr>
            <p:grpSpPr bwMode="auto">
              <a:xfrm rot="3604518">
                <a:off x="2398" y="3712"/>
                <a:ext cx="383" cy="132"/>
                <a:chOff x="2896" y="3352"/>
                <a:chExt cx="383" cy="132"/>
              </a:xfrm>
            </p:grpSpPr>
            <p:sp>
              <p:nvSpPr>
                <p:cNvPr id="41048" name="Line 447"/>
                <p:cNvSpPr>
                  <a:spLocks noChangeShapeType="1"/>
                </p:cNvSpPr>
                <p:nvPr/>
              </p:nvSpPr>
              <p:spPr bwMode="auto">
                <a:xfrm>
                  <a:off x="2896" y="3418"/>
                  <a:ext cx="355" cy="0"/>
                </a:xfrm>
                <a:prstGeom prst="line">
                  <a:avLst/>
                </a:prstGeom>
                <a:noFill/>
                <a:ln w="5715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49" name="Oval 448"/>
                <p:cNvSpPr>
                  <a:spLocks noChangeArrowheads="1"/>
                </p:cNvSpPr>
                <p:nvPr/>
              </p:nvSpPr>
              <p:spPr bwMode="auto">
                <a:xfrm>
                  <a:off x="3147" y="3352"/>
                  <a:ext cx="132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40999" name="Group 449"/>
              <p:cNvGrpSpPr>
                <a:grpSpLocks/>
              </p:cNvGrpSpPr>
              <p:nvPr/>
            </p:nvGrpSpPr>
            <p:grpSpPr bwMode="auto">
              <a:xfrm rot="17995482" flipH="1">
                <a:off x="1503" y="3706"/>
                <a:ext cx="383" cy="132"/>
                <a:chOff x="2896" y="3352"/>
                <a:chExt cx="383" cy="132"/>
              </a:xfrm>
            </p:grpSpPr>
            <p:sp>
              <p:nvSpPr>
                <p:cNvPr id="41046" name="Line 450"/>
                <p:cNvSpPr>
                  <a:spLocks noChangeShapeType="1"/>
                </p:cNvSpPr>
                <p:nvPr/>
              </p:nvSpPr>
              <p:spPr bwMode="auto">
                <a:xfrm>
                  <a:off x="2896" y="3418"/>
                  <a:ext cx="355" cy="0"/>
                </a:xfrm>
                <a:prstGeom prst="line">
                  <a:avLst/>
                </a:prstGeom>
                <a:noFill/>
                <a:ln w="5715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47" name="Oval 451"/>
                <p:cNvSpPr>
                  <a:spLocks noChangeArrowheads="1"/>
                </p:cNvSpPr>
                <p:nvPr/>
              </p:nvSpPr>
              <p:spPr bwMode="auto">
                <a:xfrm>
                  <a:off x="3147" y="3352"/>
                  <a:ext cx="132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41000" name="Group 452"/>
              <p:cNvGrpSpPr>
                <a:grpSpLocks/>
              </p:cNvGrpSpPr>
              <p:nvPr/>
            </p:nvGrpSpPr>
            <p:grpSpPr bwMode="auto">
              <a:xfrm rot="-3753547">
                <a:off x="2410" y="2105"/>
                <a:ext cx="383" cy="132"/>
                <a:chOff x="2896" y="3352"/>
                <a:chExt cx="383" cy="132"/>
              </a:xfrm>
            </p:grpSpPr>
            <p:sp>
              <p:nvSpPr>
                <p:cNvPr id="41044" name="Line 453"/>
                <p:cNvSpPr>
                  <a:spLocks noChangeShapeType="1"/>
                </p:cNvSpPr>
                <p:nvPr/>
              </p:nvSpPr>
              <p:spPr bwMode="auto">
                <a:xfrm>
                  <a:off x="2896" y="3418"/>
                  <a:ext cx="355" cy="0"/>
                </a:xfrm>
                <a:prstGeom prst="line">
                  <a:avLst/>
                </a:prstGeom>
                <a:noFill/>
                <a:ln w="5715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45" name="Oval 454"/>
                <p:cNvSpPr>
                  <a:spLocks noChangeArrowheads="1"/>
                </p:cNvSpPr>
                <p:nvPr/>
              </p:nvSpPr>
              <p:spPr bwMode="auto">
                <a:xfrm>
                  <a:off x="3147" y="3352"/>
                  <a:ext cx="132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41001" name="Group 455"/>
              <p:cNvGrpSpPr>
                <a:grpSpLocks/>
              </p:cNvGrpSpPr>
              <p:nvPr/>
            </p:nvGrpSpPr>
            <p:grpSpPr bwMode="auto">
              <a:xfrm>
                <a:off x="1405" y="2280"/>
                <a:ext cx="1496" cy="1398"/>
                <a:chOff x="1405" y="2712"/>
                <a:chExt cx="1496" cy="1398"/>
              </a:xfrm>
            </p:grpSpPr>
            <p:sp>
              <p:nvSpPr>
                <p:cNvPr id="41002" name="AutoShape 456"/>
                <p:cNvSpPr>
                  <a:spLocks noChangeArrowheads="1"/>
                </p:cNvSpPr>
                <p:nvPr/>
              </p:nvSpPr>
              <p:spPr bwMode="auto">
                <a:xfrm>
                  <a:off x="1530" y="2814"/>
                  <a:ext cx="1255" cy="1180"/>
                </a:xfrm>
                <a:prstGeom prst="hexagon">
                  <a:avLst>
                    <a:gd name="adj" fmla="val 26589"/>
                    <a:gd name="vf" fmla="val 115470"/>
                  </a:avLst>
                </a:prstGeom>
                <a:solidFill>
                  <a:schemeClr val="hlink"/>
                </a:solidFill>
                <a:ln w="12700">
                  <a:solidFill>
                    <a:srgbClr val="CC00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grpSp>
              <p:nvGrpSpPr>
                <p:cNvPr id="41003" name="Group 457"/>
                <p:cNvGrpSpPr>
                  <a:grpSpLocks/>
                </p:cNvGrpSpPr>
                <p:nvPr/>
              </p:nvGrpSpPr>
              <p:grpSpPr bwMode="auto">
                <a:xfrm>
                  <a:off x="1405" y="2712"/>
                  <a:ext cx="1496" cy="1398"/>
                  <a:chOff x="1405" y="2712"/>
                  <a:chExt cx="1496" cy="1398"/>
                </a:xfrm>
              </p:grpSpPr>
              <p:grpSp>
                <p:nvGrpSpPr>
                  <p:cNvPr id="41004" name="Group 458"/>
                  <p:cNvGrpSpPr>
                    <a:grpSpLocks/>
                  </p:cNvGrpSpPr>
                  <p:nvPr/>
                </p:nvGrpSpPr>
                <p:grpSpPr bwMode="auto">
                  <a:xfrm>
                    <a:off x="1506" y="2712"/>
                    <a:ext cx="1299" cy="609"/>
                    <a:chOff x="1506" y="2712"/>
                    <a:chExt cx="1299" cy="609"/>
                  </a:xfrm>
                </p:grpSpPr>
                <p:sp>
                  <p:nvSpPr>
                    <p:cNvPr id="41029" name="Oval 4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13" y="2712"/>
                      <a:ext cx="219" cy="21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tx2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rgbClr val="CC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41030" name="Oval 4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31" y="2712"/>
                      <a:ext cx="219" cy="21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tx2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rgbClr val="CC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41031" name="Oval 4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49" y="2712"/>
                      <a:ext cx="219" cy="21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tx2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rgbClr val="CC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41032" name="Oval 4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7" y="2712"/>
                      <a:ext cx="219" cy="21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tx2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rgbClr val="CC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41033" name="Oval 4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31" y="2907"/>
                      <a:ext cx="219" cy="21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tx2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rgbClr val="CC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41034" name="Oval 4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45" y="2907"/>
                      <a:ext cx="219" cy="21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tx2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rgbClr val="CC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41035" name="Oval 4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59" y="2907"/>
                      <a:ext cx="219" cy="21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tx2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rgbClr val="CC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41036" name="Oval 4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2" y="2907"/>
                      <a:ext cx="219" cy="21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tx2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rgbClr val="CC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41037" name="Oval 4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17" y="2907"/>
                      <a:ext cx="219" cy="21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tx2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rgbClr val="CC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41038" name="Oval 4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38" y="3102"/>
                      <a:ext cx="219" cy="21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tx2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rgbClr val="CC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41039" name="Oval 4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54" y="3102"/>
                      <a:ext cx="219" cy="21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tx2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rgbClr val="CC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41040" name="Oval 4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3102"/>
                      <a:ext cx="219" cy="21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tx2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rgbClr val="CC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41041" name="Oval 4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86" y="3102"/>
                      <a:ext cx="219" cy="21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tx2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rgbClr val="CC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41042" name="Oval 4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2" y="3102"/>
                      <a:ext cx="219" cy="21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tx2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rgbClr val="CC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41043" name="Oval 4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06" y="3102"/>
                      <a:ext cx="219" cy="21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tx2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rgbClr val="CC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</p:grpSp>
              <p:grpSp>
                <p:nvGrpSpPr>
                  <p:cNvPr id="41005" name="Group 474"/>
                  <p:cNvGrpSpPr>
                    <a:grpSpLocks/>
                  </p:cNvGrpSpPr>
                  <p:nvPr/>
                </p:nvGrpSpPr>
                <p:grpSpPr bwMode="auto">
                  <a:xfrm>
                    <a:off x="1405" y="3306"/>
                    <a:ext cx="1496" cy="219"/>
                    <a:chOff x="1405" y="3306"/>
                    <a:chExt cx="1496" cy="219"/>
                  </a:xfrm>
                </p:grpSpPr>
                <p:sp>
                  <p:nvSpPr>
                    <p:cNvPr id="41022" name="Oval 4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44" y="3306"/>
                      <a:ext cx="219" cy="21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tx2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rgbClr val="CC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41023" name="Oval 4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57" y="3306"/>
                      <a:ext cx="219" cy="21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tx2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rgbClr val="CC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41024" name="Oval 4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0" y="3306"/>
                      <a:ext cx="219" cy="21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tx2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rgbClr val="CC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41025" name="Oval 4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82" y="3306"/>
                      <a:ext cx="219" cy="21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tx2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rgbClr val="CC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41026" name="Oval 4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31" y="3306"/>
                      <a:ext cx="219" cy="21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tx2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rgbClr val="CC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41027" name="Oval 4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18" y="3306"/>
                      <a:ext cx="219" cy="21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tx2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rgbClr val="CC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41028" name="Oval 4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05" y="3306"/>
                      <a:ext cx="219" cy="21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tx2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rgbClr val="CC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</p:grpSp>
              <p:grpSp>
                <p:nvGrpSpPr>
                  <p:cNvPr id="41006" name="Group 482"/>
                  <p:cNvGrpSpPr>
                    <a:grpSpLocks/>
                  </p:cNvGrpSpPr>
                  <p:nvPr/>
                </p:nvGrpSpPr>
                <p:grpSpPr bwMode="auto">
                  <a:xfrm flipV="1">
                    <a:off x="1494" y="3501"/>
                    <a:ext cx="1299" cy="609"/>
                    <a:chOff x="1506" y="2712"/>
                    <a:chExt cx="1299" cy="609"/>
                  </a:xfrm>
                </p:grpSpPr>
                <p:sp>
                  <p:nvSpPr>
                    <p:cNvPr id="41007" name="Oval 4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13" y="2712"/>
                      <a:ext cx="219" cy="21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tx2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rgbClr val="CC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41008" name="Oval 4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31" y="2712"/>
                      <a:ext cx="219" cy="21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tx2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rgbClr val="CC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41009" name="Oval 4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49" y="2712"/>
                      <a:ext cx="219" cy="21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tx2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rgbClr val="CC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41010" name="Oval 4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67" y="2712"/>
                      <a:ext cx="219" cy="21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tx2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rgbClr val="CC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41011" name="Oval 4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31" y="2907"/>
                      <a:ext cx="219" cy="21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tx2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rgbClr val="CC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41012" name="Oval 4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45" y="2907"/>
                      <a:ext cx="219" cy="21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tx2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rgbClr val="CC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41013" name="Oval 4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59" y="2907"/>
                      <a:ext cx="219" cy="21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tx2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rgbClr val="CC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41014" name="Oval 4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2" y="2907"/>
                      <a:ext cx="219" cy="21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tx2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rgbClr val="CC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41015" name="Oval 4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17" y="2907"/>
                      <a:ext cx="219" cy="21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tx2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rgbClr val="CC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41016" name="Oval 4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38" y="3102"/>
                      <a:ext cx="219" cy="21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tx2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rgbClr val="CC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41017" name="Oval 4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54" y="3102"/>
                      <a:ext cx="219" cy="21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tx2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rgbClr val="CC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41018" name="Oval 4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70" y="3102"/>
                      <a:ext cx="219" cy="21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tx2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rgbClr val="CC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41019" name="Oval 4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86" y="3102"/>
                      <a:ext cx="219" cy="21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tx2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rgbClr val="CC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41020" name="Oval 4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2" y="3102"/>
                      <a:ext cx="219" cy="21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tx2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rgbClr val="CC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41021" name="Oval 4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06" y="3102"/>
                      <a:ext cx="219" cy="21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chemeClr val="tx2"/>
                        </a:gs>
                        <a:gs pos="100000">
                          <a:schemeClr val="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>
                      <a:solidFill>
                        <a:srgbClr val="CC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tr-TR"/>
                    </a:p>
                  </p:txBody>
                </p:sp>
              </p:grpSp>
            </p:grpSp>
          </p:grpSp>
        </p:grpSp>
        <p:pic>
          <p:nvPicPr>
            <p:cNvPr id="40994" name="Picture 498" descr="PFX_STI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82" y="3364"/>
              <a:ext cx="607" cy="558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293688" y="85725"/>
            <a:ext cx="8534400" cy="676275"/>
          </a:xfrm>
        </p:spPr>
        <p:txBody>
          <a:bodyPr/>
          <a:lstStyle/>
          <a:p>
            <a:r>
              <a:rPr lang="en-GB" sz="3600" smtClean="0">
                <a:solidFill>
                  <a:srgbClr val="C00000"/>
                </a:solidFill>
              </a:rPr>
              <a:t>Enzyme-prodrug activation</a:t>
            </a:r>
          </a:p>
        </p:txBody>
      </p:sp>
      <p:graphicFrame>
        <p:nvGraphicFramePr>
          <p:cNvPr id="1525763" name="Group 3"/>
          <p:cNvGraphicFramePr>
            <a:graphicFrameLocks noGrp="1"/>
          </p:cNvGraphicFramePr>
          <p:nvPr/>
        </p:nvGraphicFramePr>
        <p:xfrm>
          <a:off x="71438" y="742950"/>
          <a:ext cx="8964488" cy="2007819"/>
        </p:xfrm>
        <a:graphic>
          <a:graphicData uri="http://schemas.openxmlformats.org/drawingml/2006/table">
            <a:tbl>
              <a:tblPr/>
              <a:tblGrid>
                <a:gridCol w="4184915"/>
                <a:gridCol w="4779573"/>
              </a:tblGrid>
              <a:tr h="4784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99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Aim</a:t>
                      </a:r>
                    </a:p>
                  </a:txBody>
                  <a:tcPr marL="83200" marR="83200" marT="46800" marB="468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99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examples</a:t>
                      </a:r>
                    </a:p>
                  </a:txBody>
                  <a:tcPr marL="83200" marR="83200" marT="46800" marB="468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</a:tr>
              <a:tr h="14874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rgbClr val="99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to deliver a high dose of chemotherapy selectively to the tumour</a:t>
                      </a:r>
                    </a:p>
                  </a:txBody>
                  <a:tcPr marL="83200" marR="83200" marT="46800" marB="468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Enzyme                     /           Drug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Thymidime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kinase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     /     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ganciclovir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Cytosine </a:t>
                      </a: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deaminase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 /    5-fluorocytosine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Nitroreductase</a:t>
                      </a: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          /          CB1954</a:t>
                      </a:r>
                    </a:p>
                  </a:txBody>
                  <a:tcPr marL="83200" marR="83200" marT="46800" marB="4680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9"/>
                    </a:solidFill>
                  </a:tcPr>
                </a:tc>
              </a:tr>
            </a:tbl>
          </a:graphicData>
        </a:graphic>
      </p:graphicFrame>
      <p:sp>
        <p:nvSpPr>
          <p:cNvPr id="1044" name="Rectangle 14"/>
          <p:cNvSpPr>
            <a:spLocks noChangeArrowheads="1"/>
          </p:cNvSpPr>
          <p:nvPr/>
        </p:nvSpPr>
        <p:spPr bwMode="auto">
          <a:xfrm>
            <a:off x="98425" y="2693988"/>
            <a:ext cx="8866188" cy="1030287"/>
          </a:xfrm>
          <a:prstGeom prst="rect">
            <a:avLst/>
          </a:prstGeom>
          <a:solidFill>
            <a:srgbClr val="FFECD9"/>
          </a:solidFill>
          <a:ln w="12700" algn="ctr">
            <a:solidFill>
              <a:srgbClr val="FF9900"/>
            </a:solidFill>
            <a:miter lim="800000"/>
            <a:headEnd type="none" w="sm" len="sm"/>
            <a:tailEnd type="none" w="sm" len="sm"/>
          </a:ln>
        </p:spPr>
        <p:txBody>
          <a:bodyPr lIns="92075" tIns="46038" rIns="92075" bIns="46038"/>
          <a:lstStyle/>
          <a:p>
            <a:r>
              <a:rPr lang="en-GB" sz="2800" b="1"/>
              <a:t>Issues</a:t>
            </a:r>
          </a:p>
          <a:p>
            <a:r>
              <a:rPr lang="en-GB" sz="2800"/>
              <a:t> limitations on transfer / bystander effects</a:t>
            </a:r>
          </a:p>
        </p:txBody>
      </p:sp>
      <p:grpSp>
        <p:nvGrpSpPr>
          <p:cNvPr id="1045" name="Group 15"/>
          <p:cNvGrpSpPr>
            <a:grpSpLocks/>
          </p:cNvGrpSpPr>
          <p:nvPr/>
        </p:nvGrpSpPr>
        <p:grpSpPr bwMode="auto">
          <a:xfrm>
            <a:off x="293688" y="3665538"/>
            <a:ext cx="8643937" cy="3108325"/>
            <a:chOff x="208" y="2309"/>
            <a:chExt cx="6126" cy="1958"/>
          </a:xfrm>
        </p:grpSpPr>
        <p:sp>
          <p:nvSpPr>
            <p:cNvPr id="1046" name="Rectangle 16"/>
            <p:cNvSpPr>
              <a:spLocks noChangeArrowheads="1"/>
            </p:cNvSpPr>
            <p:nvPr/>
          </p:nvSpPr>
          <p:spPr bwMode="auto">
            <a:xfrm>
              <a:off x="239" y="3188"/>
              <a:ext cx="6043" cy="233"/>
            </a:xfrm>
            <a:prstGeom prst="rect">
              <a:avLst/>
            </a:prstGeom>
            <a:solidFill>
              <a:srgbClr val="FFECD9"/>
            </a:solidFill>
            <a:ln w="12700" algn="ctr">
              <a:solidFill>
                <a:srgbClr val="FF9900"/>
              </a:solidFill>
              <a:miter lim="800000"/>
              <a:headEnd type="none" w="sm" len="sm"/>
              <a:tailEnd type="none" w="sm" len="sm"/>
            </a:ln>
          </p:spPr>
          <p:txBody>
            <a:bodyPr lIns="92075" tIns="46038" rIns="92075" bIns="46038" anchor="ctr">
              <a:spAutoFit/>
            </a:bodyPr>
            <a:lstStyle/>
            <a:p>
              <a:endParaRPr lang="tr-TR"/>
            </a:p>
          </p:txBody>
        </p:sp>
        <p:pic>
          <p:nvPicPr>
            <p:cNvPr id="1047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0" y="3192"/>
              <a:ext cx="450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8" name="Picture 18" descr="PFX_STIL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26841">
              <a:off x="3100" y="2871"/>
              <a:ext cx="607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49" name="Group 19"/>
            <p:cNvGrpSpPr>
              <a:grpSpLocks/>
            </p:cNvGrpSpPr>
            <p:nvPr/>
          </p:nvGrpSpPr>
          <p:grpSpPr bwMode="auto">
            <a:xfrm>
              <a:off x="1832" y="2906"/>
              <a:ext cx="1014" cy="1014"/>
              <a:chOff x="1102" y="2948"/>
              <a:chExt cx="898" cy="898"/>
            </a:xfrm>
          </p:grpSpPr>
          <p:sp>
            <p:nvSpPr>
              <p:cNvPr id="1168" name="Oval 20"/>
              <p:cNvSpPr>
                <a:spLocks noChangeArrowheads="1"/>
              </p:cNvSpPr>
              <p:nvPr/>
            </p:nvSpPr>
            <p:spPr bwMode="auto">
              <a:xfrm rot="2410481">
                <a:off x="1102" y="2948"/>
                <a:ext cx="898" cy="898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33CC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rgbClr val="A2C1FE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169" name="Oval 21"/>
              <p:cNvSpPr>
                <a:spLocks noChangeArrowheads="1"/>
              </p:cNvSpPr>
              <p:nvPr/>
            </p:nvSpPr>
            <p:spPr bwMode="auto">
              <a:xfrm rot="2410481">
                <a:off x="1297" y="3153"/>
                <a:ext cx="463" cy="464"/>
              </a:xfrm>
              <a:prstGeom prst="ellipse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sp>
          <p:nvSpPr>
            <p:cNvPr id="1050" name="Text Box 22"/>
            <p:cNvSpPr txBox="1">
              <a:spLocks noChangeArrowheads="1"/>
            </p:cNvSpPr>
            <p:nvPr/>
          </p:nvSpPr>
          <p:spPr bwMode="auto">
            <a:xfrm>
              <a:off x="208" y="2498"/>
              <a:ext cx="1179" cy="834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GB" sz="2000"/>
                <a:t>Vector: enzyme encoding gene</a:t>
              </a:r>
            </a:p>
          </p:txBody>
        </p:sp>
        <p:sp>
          <p:nvSpPr>
            <p:cNvPr id="1051" name="Text Box 23"/>
            <p:cNvSpPr txBox="1">
              <a:spLocks noChangeArrowheads="1"/>
            </p:cNvSpPr>
            <p:nvPr/>
          </p:nvSpPr>
          <p:spPr bwMode="auto">
            <a:xfrm>
              <a:off x="1293" y="3890"/>
              <a:ext cx="906" cy="252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GB" sz="2000"/>
                <a:t>enzyme</a:t>
              </a:r>
            </a:p>
          </p:txBody>
        </p:sp>
        <p:sp>
          <p:nvSpPr>
            <p:cNvPr id="1052" name="Text Box 24"/>
            <p:cNvSpPr txBox="1">
              <a:spLocks noChangeArrowheads="1"/>
            </p:cNvSpPr>
            <p:nvPr/>
          </p:nvSpPr>
          <p:spPr bwMode="auto">
            <a:xfrm>
              <a:off x="4474" y="2505"/>
              <a:ext cx="1860" cy="640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 lIns="92075" tIns="46038" rIns="92075" bIns="46038">
              <a:spAutoFit/>
            </a:bodyPr>
            <a:lstStyle/>
            <a:p>
              <a:r>
                <a:rPr lang="en-GB" sz="2000" b="1"/>
                <a:t>Toxin kills cells</a:t>
              </a:r>
            </a:p>
            <a:p>
              <a:r>
                <a:rPr lang="en-GB" sz="2000"/>
                <a:t> spreads to neighbours</a:t>
              </a:r>
            </a:p>
          </p:txBody>
        </p:sp>
        <p:grpSp>
          <p:nvGrpSpPr>
            <p:cNvPr id="1053" name="Group 25"/>
            <p:cNvGrpSpPr>
              <a:grpSpLocks/>
            </p:cNvGrpSpPr>
            <p:nvPr/>
          </p:nvGrpSpPr>
          <p:grpSpPr bwMode="auto">
            <a:xfrm>
              <a:off x="4660" y="2931"/>
              <a:ext cx="1410" cy="1109"/>
              <a:chOff x="4435" y="3111"/>
              <a:chExt cx="1410" cy="1109"/>
            </a:xfrm>
          </p:grpSpPr>
          <p:grpSp>
            <p:nvGrpSpPr>
              <p:cNvPr id="1135" name="Group 26"/>
              <p:cNvGrpSpPr>
                <a:grpSpLocks/>
              </p:cNvGrpSpPr>
              <p:nvPr/>
            </p:nvGrpSpPr>
            <p:grpSpPr bwMode="auto">
              <a:xfrm>
                <a:off x="4435" y="3423"/>
                <a:ext cx="411" cy="411"/>
                <a:chOff x="1102" y="2948"/>
                <a:chExt cx="898" cy="898"/>
              </a:xfrm>
            </p:grpSpPr>
            <p:sp>
              <p:nvSpPr>
                <p:cNvPr id="1166" name="Oval 27"/>
                <p:cNvSpPr>
                  <a:spLocks noChangeArrowheads="1"/>
                </p:cNvSpPr>
                <p:nvPr/>
              </p:nvSpPr>
              <p:spPr bwMode="auto">
                <a:xfrm rot="2410481">
                  <a:off x="1102" y="2948"/>
                  <a:ext cx="898" cy="89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ECFF"/>
                    </a:gs>
                    <a:gs pos="100000">
                      <a:srgbClr val="0033CC">
                        <a:alpha val="31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A2C1FE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167" name="Oval 28"/>
                <p:cNvSpPr>
                  <a:spLocks noChangeArrowheads="1"/>
                </p:cNvSpPr>
                <p:nvPr/>
              </p:nvSpPr>
              <p:spPr bwMode="auto">
                <a:xfrm rot="2410481">
                  <a:off x="1297" y="3153"/>
                  <a:ext cx="463" cy="46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ECFF"/>
                    </a:gs>
                    <a:gs pos="100000">
                      <a:srgbClr val="000099">
                        <a:alpha val="31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1136" name="Group 29"/>
              <p:cNvGrpSpPr>
                <a:grpSpLocks/>
              </p:cNvGrpSpPr>
              <p:nvPr/>
            </p:nvGrpSpPr>
            <p:grpSpPr bwMode="auto">
              <a:xfrm>
                <a:off x="4754" y="3586"/>
                <a:ext cx="411" cy="411"/>
                <a:chOff x="1102" y="2948"/>
                <a:chExt cx="898" cy="898"/>
              </a:xfrm>
            </p:grpSpPr>
            <p:sp>
              <p:nvSpPr>
                <p:cNvPr id="1164" name="Oval 30"/>
                <p:cNvSpPr>
                  <a:spLocks noChangeArrowheads="1"/>
                </p:cNvSpPr>
                <p:nvPr/>
              </p:nvSpPr>
              <p:spPr bwMode="auto">
                <a:xfrm rot="2410481">
                  <a:off x="1102" y="2948"/>
                  <a:ext cx="898" cy="89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ECFF"/>
                    </a:gs>
                    <a:gs pos="100000">
                      <a:srgbClr val="0033CC">
                        <a:alpha val="31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A2C1FE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165" name="Oval 31"/>
                <p:cNvSpPr>
                  <a:spLocks noChangeArrowheads="1"/>
                </p:cNvSpPr>
                <p:nvPr/>
              </p:nvSpPr>
              <p:spPr bwMode="auto">
                <a:xfrm rot="2410481">
                  <a:off x="1297" y="3153"/>
                  <a:ext cx="463" cy="46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ECFF"/>
                    </a:gs>
                    <a:gs pos="100000">
                      <a:srgbClr val="000099">
                        <a:alpha val="31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1137" name="Group 32"/>
              <p:cNvGrpSpPr>
                <a:grpSpLocks/>
              </p:cNvGrpSpPr>
              <p:nvPr/>
            </p:nvGrpSpPr>
            <p:grpSpPr bwMode="auto">
              <a:xfrm>
                <a:off x="4743" y="3247"/>
                <a:ext cx="411" cy="411"/>
                <a:chOff x="1102" y="2948"/>
                <a:chExt cx="898" cy="898"/>
              </a:xfrm>
            </p:grpSpPr>
            <p:sp>
              <p:nvSpPr>
                <p:cNvPr id="1162" name="Oval 33"/>
                <p:cNvSpPr>
                  <a:spLocks noChangeArrowheads="1"/>
                </p:cNvSpPr>
                <p:nvPr/>
              </p:nvSpPr>
              <p:spPr bwMode="auto">
                <a:xfrm rot="2410481">
                  <a:off x="1102" y="2948"/>
                  <a:ext cx="898" cy="89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ECFF"/>
                    </a:gs>
                    <a:gs pos="100000">
                      <a:srgbClr val="0033CC">
                        <a:alpha val="31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A2C1FE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163" name="Oval 34"/>
                <p:cNvSpPr>
                  <a:spLocks noChangeArrowheads="1"/>
                </p:cNvSpPr>
                <p:nvPr/>
              </p:nvSpPr>
              <p:spPr bwMode="auto">
                <a:xfrm rot="2410481">
                  <a:off x="1297" y="3153"/>
                  <a:ext cx="463" cy="46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ECFF"/>
                    </a:gs>
                    <a:gs pos="100000">
                      <a:srgbClr val="000099">
                        <a:alpha val="31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1138" name="Group 35"/>
              <p:cNvGrpSpPr>
                <a:grpSpLocks/>
              </p:cNvGrpSpPr>
              <p:nvPr/>
            </p:nvGrpSpPr>
            <p:grpSpPr bwMode="auto">
              <a:xfrm>
                <a:off x="5007" y="3447"/>
                <a:ext cx="411" cy="411"/>
                <a:chOff x="1102" y="2948"/>
                <a:chExt cx="898" cy="898"/>
              </a:xfrm>
            </p:grpSpPr>
            <p:sp>
              <p:nvSpPr>
                <p:cNvPr id="1160" name="Oval 36"/>
                <p:cNvSpPr>
                  <a:spLocks noChangeArrowheads="1"/>
                </p:cNvSpPr>
                <p:nvPr/>
              </p:nvSpPr>
              <p:spPr bwMode="auto">
                <a:xfrm rot="2410481">
                  <a:off x="1102" y="2948"/>
                  <a:ext cx="898" cy="89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ECFF"/>
                    </a:gs>
                    <a:gs pos="100000">
                      <a:srgbClr val="0033CC">
                        <a:alpha val="31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A2C1FE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161" name="Oval 37"/>
                <p:cNvSpPr>
                  <a:spLocks noChangeArrowheads="1"/>
                </p:cNvSpPr>
                <p:nvPr/>
              </p:nvSpPr>
              <p:spPr bwMode="auto">
                <a:xfrm rot="2410481">
                  <a:off x="1297" y="3153"/>
                  <a:ext cx="463" cy="46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ECFF"/>
                    </a:gs>
                    <a:gs pos="100000">
                      <a:srgbClr val="000099">
                        <a:alpha val="31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1139" name="Group 38"/>
              <p:cNvGrpSpPr>
                <a:grpSpLocks/>
              </p:cNvGrpSpPr>
              <p:nvPr/>
            </p:nvGrpSpPr>
            <p:grpSpPr bwMode="auto">
              <a:xfrm>
                <a:off x="4521" y="3699"/>
                <a:ext cx="411" cy="411"/>
                <a:chOff x="1102" y="2948"/>
                <a:chExt cx="898" cy="898"/>
              </a:xfrm>
            </p:grpSpPr>
            <p:sp>
              <p:nvSpPr>
                <p:cNvPr id="1158" name="Oval 39"/>
                <p:cNvSpPr>
                  <a:spLocks noChangeArrowheads="1"/>
                </p:cNvSpPr>
                <p:nvPr/>
              </p:nvSpPr>
              <p:spPr bwMode="auto">
                <a:xfrm rot="2410481">
                  <a:off x="1102" y="2948"/>
                  <a:ext cx="898" cy="89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ECFF"/>
                    </a:gs>
                    <a:gs pos="100000">
                      <a:srgbClr val="0033CC">
                        <a:alpha val="31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A2C1FE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159" name="Oval 40"/>
                <p:cNvSpPr>
                  <a:spLocks noChangeArrowheads="1"/>
                </p:cNvSpPr>
                <p:nvPr/>
              </p:nvSpPr>
              <p:spPr bwMode="auto">
                <a:xfrm rot="2410481">
                  <a:off x="1297" y="3153"/>
                  <a:ext cx="463" cy="46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ECFF"/>
                    </a:gs>
                    <a:gs pos="100000">
                      <a:srgbClr val="000099">
                        <a:alpha val="31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1140" name="Group 41"/>
              <p:cNvGrpSpPr>
                <a:grpSpLocks/>
              </p:cNvGrpSpPr>
              <p:nvPr/>
            </p:nvGrpSpPr>
            <p:grpSpPr bwMode="auto">
              <a:xfrm>
                <a:off x="4967" y="3697"/>
                <a:ext cx="411" cy="412"/>
                <a:chOff x="1102" y="2948"/>
                <a:chExt cx="898" cy="898"/>
              </a:xfrm>
            </p:grpSpPr>
            <p:sp>
              <p:nvSpPr>
                <p:cNvPr id="1156" name="Oval 42"/>
                <p:cNvSpPr>
                  <a:spLocks noChangeArrowheads="1"/>
                </p:cNvSpPr>
                <p:nvPr/>
              </p:nvSpPr>
              <p:spPr bwMode="auto">
                <a:xfrm rot="2410481">
                  <a:off x="1102" y="2948"/>
                  <a:ext cx="898" cy="89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ECFF"/>
                    </a:gs>
                    <a:gs pos="100000">
                      <a:srgbClr val="0033CC">
                        <a:alpha val="31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A2C1FE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157" name="Oval 43"/>
                <p:cNvSpPr>
                  <a:spLocks noChangeArrowheads="1"/>
                </p:cNvSpPr>
                <p:nvPr/>
              </p:nvSpPr>
              <p:spPr bwMode="auto">
                <a:xfrm rot="2410481">
                  <a:off x="1297" y="3153"/>
                  <a:ext cx="463" cy="46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ECFF"/>
                    </a:gs>
                    <a:gs pos="100000">
                      <a:srgbClr val="000099">
                        <a:alpha val="31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1141" name="Group 44"/>
              <p:cNvGrpSpPr>
                <a:grpSpLocks/>
              </p:cNvGrpSpPr>
              <p:nvPr/>
            </p:nvGrpSpPr>
            <p:grpSpPr bwMode="auto">
              <a:xfrm>
                <a:off x="4536" y="3130"/>
                <a:ext cx="411" cy="411"/>
                <a:chOff x="1102" y="2948"/>
                <a:chExt cx="898" cy="898"/>
              </a:xfrm>
            </p:grpSpPr>
            <p:sp>
              <p:nvSpPr>
                <p:cNvPr id="1154" name="Oval 45"/>
                <p:cNvSpPr>
                  <a:spLocks noChangeArrowheads="1"/>
                </p:cNvSpPr>
                <p:nvPr/>
              </p:nvSpPr>
              <p:spPr bwMode="auto">
                <a:xfrm rot="2410481">
                  <a:off x="1102" y="2948"/>
                  <a:ext cx="898" cy="89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ECFF"/>
                    </a:gs>
                    <a:gs pos="100000">
                      <a:srgbClr val="0033CC">
                        <a:alpha val="31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A2C1FE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155" name="Oval 46"/>
                <p:cNvSpPr>
                  <a:spLocks noChangeArrowheads="1"/>
                </p:cNvSpPr>
                <p:nvPr/>
              </p:nvSpPr>
              <p:spPr bwMode="auto">
                <a:xfrm rot="2410481">
                  <a:off x="1297" y="3153"/>
                  <a:ext cx="463" cy="46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ECFF"/>
                    </a:gs>
                    <a:gs pos="100000">
                      <a:srgbClr val="000099">
                        <a:alpha val="31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1142" name="Group 47"/>
              <p:cNvGrpSpPr>
                <a:grpSpLocks/>
              </p:cNvGrpSpPr>
              <p:nvPr/>
            </p:nvGrpSpPr>
            <p:grpSpPr bwMode="auto">
              <a:xfrm>
                <a:off x="5093" y="3111"/>
                <a:ext cx="410" cy="411"/>
                <a:chOff x="1102" y="2948"/>
                <a:chExt cx="898" cy="898"/>
              </a:xfrm>
            </p:grpSpPr>
            <p:sp>
              <p:nvSpPr>
                <p:cNvPr id="1152" name="Oval 48"/>
                <p:cNvSpPr>
                  <a:spLocks noChangeArrowheads="1"/>
                </p:cNvSpPr>
                <p:nvPr/>
              </p:nvSpPr>
              <p:spPr bwMode="auto">
                <a:xfrm rot="2410481">
                  <a:off x="1102" y="2948"/>
                  <a:ext cx="898" cy="89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ECFF"/>
                    </a:gs>
                    <a:gs pos="100000">
                      <a:srgbClr val="0033CC">
                        <a:alpha val="31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A2C1FE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153" name="Oval 49"/>
                <p:cNvSpPr>
                  <a:spLocks noChangeArrowheads="1"/>
                </p:cNvSpPr>
                <p:nvPr/>
              </p:nvSpPr>
              <p:spPr bwMode="auto">
                <a:xfrm rot="2410481">
                  <a:off x="1297" y="3153"/>
                  <a:ext cx="463" cy="46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ECFF"/>
                    </a:gs>
                    <a:gs pos="100000">
                      <a:srgbClr val="000099">
                        <a:alpha val="31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1143" name="Group 50"/>
              <p:cNvGrpSpPr>
                <a:grpSpLocks/>
              </p:cNvGrpSpPr>
              <p:nvPr/>
            </p:nvGrpSpPr>
            <p:grpSpPr bwMode="auto">
              <a:xfrm>
                <a:off x="5301" y="3530"/>
                <a:ext cx="411" cy="411"/>
                <a:chOff x="1102" y="2948"/>
                <a:chExt cx="898" cy="898"/>
              </a:xfrm>
            </p:grpSpPr>
            <p:sp>
              <p:nvSpPr>
                <p:cNvPr id="1150" name="Oval 51"/>
                <p:cNvSpPr>
                  <a:spLocks noChangeArrowheads="1"/>
                </p:cNvSpPr>
                <p:nvPr/>
              </p:nvSpPr>
              <p:spPr bwMode="auto">
                <a:xfrm rot="2410481">
                  <a:off x="1102" y="2948"/>
                  <a:ext cx="898" cy="89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ECFF"/>
                    </a:gs>
                    <a:gs pos="100000">
                      <a:srgbClr val="0033CC">
                        <a:alpha val="31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A2C1FE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151" name="Oval 52"/>
                <p:cNvSpPr>
                  <a:spLocks noChangeArrowheads="1"/>
                </p:cNvSpPr>
                <p:nvPr/>
              </p:nvSpPr>
              <p:spPr bwMode="auto">
                <a:xfrm rot="2410481">
                  <a:off x="1297" y="3153"/>
                  <a:ext cx="463" cy="46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ECFF"/>
                    </a:gs>
                    <a:gs pos="100000">
                      <a:srgbClr val="000099">
                        <a:alpha val="31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1144" name="Group 53"/>
              <p:cNvGrpSpPr>
                <a:grpSpLocks/>
              </p:cNvGrpSpPr>
              <p:nvPr/>
            </p:nvGrpSpPr>
            <p:grpSpPr bwMode="auto">
              <a:xfrm>
                <a:off x="5434" y="3202"/>
                <a:ext cx="411" cy="411"/>
                <a:chOff x="1102" y="2948"/>
                <a:chExt cx="898" cy="898"/>
              </a:xfrm>
            </p:grpSpPr>
            <p:sp>
              <p:nvSpPr>
                <p:cNvPr id="1148" name="Oval 54"/>
                <p:cNvSpPr>
                  <a:spLocks noChangeArrowheads="1"/>
                </p:cNvSpPr>
                <p:nvPr/>
              </p:nvSpPr>
              <p:spPr bwMode="auto">
                <a:xfrm rot="2410481">
                  <a:off x="1102" y="2948"/>
                  <a:ext cx="898" cy="89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ECFF"/>
                    </a:gs>
                    <a:gs pos="100000">
                      <a:srgbClr val="0033CC">
                        <a:alpha val="31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A2C1FE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149" name="Oval 55"/>
                <p:cNvSpPr>
                  <a:spLocks noChangeArrowheads="1"/>
                </p:cNvSpPr>
                <p:nvPr/>
              </p:nvSpPr>
              <p:spPr bwMode="auto">
                <a:xfrm rot="2410481">
                  <a:off x="1297" y="3153"/>
                  <a:ext cx="463" cy="46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ECFF"/>
                    </a:gs>
                    <a:gs pos="100000">
                      <a:srgbClr val="000099">
                        <a:alpha val="31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  <p:grpSp>
            <p:nvGrpSpPr>
              <p:cNvPr id="1145" name="Group 56"/>
              <p:cNvGrpSpPr>
                <a:grpSpLocks/>
              </p:cNvGrpSpPr>
              <p:nvPr/>
            </p:nvGrpSpPr>
            <p:grpSpPr bwMode="auto">
              <a:xfrm>
                <a:off x="5278" y="3809"/>
                <a:ext cx="411" cy="411"/>
                <a:chOff x="1102" y="2948"/>
                <a:chExt cx="898" cy="898"/>
              </a:xfrm>
            </p:grpSpPr>
            <p:sp>
              <p:nvSpPr>
                <p:cNvPr id="1146" name="Oval 57"/>
                <p:cNvSpPr>
                  <a:spLocks noChangeArrowheads="1"/>
                </p:cNvSpPr>
                <p:nvPr/>
              </p:nvSpPr>
              <p:spPr bwMode="auto">
                <a:xfrm rot="2410481">
                  <a:off x="1102" y="2948"/>
                  <a:ext cx="898" cy="89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ECFF"/>
                    </a:gs>
                    <a:gs pos="100000">
                      <a:srgbClr val="0033CC">
                        <a:alpha val="31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9050">
                  <a:solidFill>
                    <a:srgbClr val="A2C1FE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147" name="Oval 58"/>
                <p:cNvSpPr>
                  <a:spLocks noChangeArrowheads="1"/>
                </p:cNvSpPr>
                <p:nvPr/>
              </p:nvSpPr>
              <p:spPr bwMode="auto">
                <a:xfrm rot="2410481">
                  <a:off x="1297" y="3153"/>
                  <a:ext cx="463" cy="46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ECFF"/>
                    </a:gs>
                    <a:gs pos="100000">
                      <a:srgbClr val="000099">
                        <a:alpha val="3100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</p:grpSp>
        <p:pic>
          <p:nvPicPr>
            <p:cNvPr id="1054" name="Picture 59" descr="PFX_STI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10" y="3175"/>
              <a:ext cx="607" cy="558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055" name="Picture 60" descr="PFX_STIL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73" y="3282"/>
              <a:ext cx="896" cy="229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</p:pic>
        <p:grpSp>
          <p:nvGrpSpPr>
            <p:cNvPr id="1056" name="Group 61"/>
            <p:cNvGrpSpPr>
              <a:grpSpLocks/>
            </p:cNvGrpSpPr>
            <p:nvPr/>
          </p:nvGrpSpPr>
          <p:grpSpPr bwMode="auto">
            <a:xfrm rot="5267845">
              <a:off x="422" y="3301"/>
              <a:ext cx="320" cy="235"/>
              <a:chOff x="2256" y="2119"/>
              <a:chExt cx="320" cy="216"/>
            </a:xfrm>
          </p:grpSpPr>
          <p:sp>
            <p:nvSpPr>
              <p:cNvPr id="1122" name="AutoShape 62"/>
              <p:cNvSpPr>
                <a:spLocks noChangeAspect="1" noChangeArrowheads="1" noTextEdit="1"/>
              </p:cNvSpPr>
              <p:nvPr/>
            </p:nvSpPr>
            <p:spPr bwMode="auto">
              <a:xfrm>
                <a:off x="2256" y="2119"/>
                <a:ext cx="320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823" name="Freeform 63"/>
              <p:cNvSpPr>
                <a:spLocks/>
              </p:cNvSpPr>
              <p:nvPr/>
            </p:nvSpPr>
            <p:spPr bwMode="auto">
              <a:xfrm>
                <a:off x="2259" y="2134"/>
                <a:ext cx="314" cy="200"/>
              </a:xfrm>
              <a:custGeom>
                <a:avLst/>
                <a:gdLst/>
                <a:ahLst/>
                <a:cxnLst>
                  <a:cxn ang="0">
                    <a:pos x="1" y="93"/>
                  </a:cxn>
                  <a:cxn ang="0">
                    <a:pos x="3" y="85"/>
                  </a:cxn>
                  <a:cxn ang="0">
                    <a:pos x="7" y="73"/>
                  </a:cxn>
                  <a:cxn ang="0">
                    <a:pos x="13" y="63"/>
                  </a:cxn>
                  <a:cxn ang="0">
                    <a:pos x="27" y="46"/>
                  </a:cxn>
                  <a:cxn ang="0">
                    <a:pos x="36" y="38"/>
                  </a:cxn>
                  <a:cxn ang="0">
                    <a:pos x="57" y="24"/>
                  </a:cxn>
                  <a:cxn ang="0">
                    <a:pos x="82" y="13"/>
                  </a:cxn>
                  <a:cxn ang="0">
                    <a:pos x="110" y="5"/>
                  </a:cxn>
                  <a:cxn ang="0">
                    <a:pos x="133" y="2"/>
                  </a:cxn>
                  <a:cxn ang="0">
                    <a:pos x="157" y="0"/>
                  </a:cxn>
                  <a:cxn ang="0">
                    <a:pos x="189" y="2"/>
                  </a:cxn>
                  <a:cxn ang="0">
                    <a:pos x="218" y="8"/>
                  </a:cxn>
                  <a:cxn ang="0">
                    <a:pos x="238" y="15"/>
                  </a:cxn>
                  <a:cxn ang="0">
                    <a:pos x="251" y="21"/>
                  </a:cxn>
                  <a:cxn ang="0">
                    <a:pos x="268" y="31"/>
                  </a:cxn>
                  <a:cxn ang="0">
                    <a:pos x="283" y="42"/>
                  </a:cxn>
                  <a:cxn ang="0">
                    <a:pos x="291" y="50"/>
                  </a:cxn>
                  <a:cxn ang="0">
                    <a:pos x="302" y="63"/>
                  </a:cxn>
                  <a:cxn ang="0">
                    <a:pos x="307" y="73"/>
                  </a:cxn>
                  <a:cxn ang="0">
                    <a:pos x="311" y="83"/>
                  </a:cxn>
                  <a:cxn ang="0">
                    <a:pos x="314" y="104"/>
                  </a:cxn>
                  <a:cxn ang="0">
                    <a:pos x="313" y="113"/>
                  </a:cxn>
                  <a:cxn ang="0">
                    <a:pos x="311" y="116"/>
                  </a:cxn>
                  <a:cxn ang="0">
                    <a:pos x="304" y="123"/>
                  </a:cxn>
                  <a:cxn ang="0">
                    <a:pos x="297" y="131"/>
                  </a:cxn>
                  <a:cxn ang="0">
                    <a:pos x="279" y="126"/>
                  </a:cxn>
                  <a:cxn ang="0">
                    <a:pos x="237" y="118"/>
                  </a:cxn>
                  <a:cxn ang="0">
                    <a:pos x="212" y="116"/>
                  </a:cxn>
                  <a:cxn ang="0">
                    <a:pos x="193" y="116"/>
                  </a:cxn>
                  <a:cxn ang="0">
                    <a:pos x="176" y="118"/>
                  </a:cxn>
                  <a:cxn ang="0">
                    <a:pos x="165" y="121"/>
                  </a:cxn>
                  <a:cxn ang="0">
                    <a:pos x="156" y="126"/>
                  </a:cxn>
                  <a:cxn ang="0">
                    <a:pos x="148" y="131"/>
                  </a:cxn>
                  <a:cxn ang="0">
                    <a:pos x="141" y="140"/>
                  </a:cxn>
                  <a:cxn ang="0">
                    <a:pos x="139" y="151"/>
                  </a:cxn>
                  <a:cxn ang="0">
                    <a:pos x="138" y="163"/>
                  </a:cxn>
                  <a:cxn ang="0">
                    <a:pos x="142" y="187"/>
                  </a:cxn>
                  <a:cxn ang="0">
                    <a:pos x="148" y="205"/>
                  </a:cxn>
                  <a:cxn ang="0">
                    <a:pos x="120" y="200"/>
                  </a:cxn>
                  <a:cxn ang="0">
                    <a:pos x="94" y="193"/>
                  </a:cxn>
                  <a:cxn ang="0">
                    <a:pos x="69" y="182"/>
                  </a:cxn>
                  <a:cxn ang="0">
                    <a:pos x="47" y="170"/>
                  </a:cxn>
                  <a:cxn ang="0">
                    <a:pos x="28" y="156"/>
                  </a:cxn>
                  <a:cxn ang="0">
                    <a:pos x="13" y="140"/>
                  </a:cxn>
                  <a:cxn ang="0">
                    <a:pos x="5" y="127"/>
                  </a:cxn>
                  <a:cxn ang="0">
                    <a:pos x="2" y="118"/>
                  </a:cxn>
                  <a:cxn ang="0">
                    <a:pos x="0" y="104"/>
                  </a:cxn>
                </a:cxnLst>
                <a:rect l="0" t="0" r="r" b="b"/>
                <a:pathLst>
                  <a:path w="314" h="205">
                    <a:moveTo>
                      <a:pt x="0" y="104"/>
                    </a:moveTo>
                    <a:lnTo>
                      <a:pt x="1" y="93"/>
                    </a:lnTo>
                    <a:lnTo>
                      <a:pt x="2" y="88"/>
                    </a:lnTo>
                    <a:lnTo>
                      <a:pt x="3" y="85"/>
                    </a:lnTo>
                    <a:lnTo>
                      <a:pt x="4" y="83"/>
                    </a:lnTo>
                    <a:lnTo>
                      <a:pt x="7" y="73"/>
                    </a:lnTo>
                    <a:lnTo>
                      <a:pt x="10" y="68"/>
                    </a:lnTo>
                    <a:lnTo>
                      <a:pt x="13" y="63"/>
                    </a:lnTo>
                    <a:lnTo>
                      <a:pt x="19" y="54"/>
                    </a:lnTo>
                    <a:lnTo>
                      <a:pt x="27" y="46"/>
                    </a:lnTo>
                    <a:lnTo>
                      <a:pt x="31" y="42"/>
                    </a:lnTo>
                    <a:lnTo>
                      <a:pt x="36" y="38"/>
                    </a:lnTo>
                    <a:lnTo>
                      <a:pt x="46" y="31"/>
                    </a:lnTo>
                    <a:lnTo>
                      <a:pt x="57" y="24"/>
                    </a:lnTo>
                    <a:lnTo>
                      <a:pt x="69" y="18"/>
                    </a:lnTo>
                    <a:lnTo>
                      <a:pt x="82" y="13"/>
                    </a:lnTo>
                    <a:lnTo>
                      <a:pt x="96" y="8"/>
                    </a:lnTo>
                    <a:lnTo>
                      <a:pt x="110" y="5"/>
                    </a:lnTo>
                    <a:lnTo>
                      <a:pt x="126" y="2"/>
                    </a:lnTo>
                    <a:lnTo>
                      <a:pt x="133" y="2"/>
                    </a:lnTo>
                    <a:lnTo>
                      <a:pt x="141" y="1"/>
                    </a:lnTo>
                    <a:lnTo>
                      <a:pt x="157" y="0"/>
                    </a:lnTo>
                    <a:lnTo>
                      <a:pt x="173" y="1"/>
                    </a:lnTo>
                    <a:lnTo>
                      <a:pt x="189" y="2"/>
                    </a:lnTo>
                    <a:lnTo>
                      <a:pt x="204" y="5"/>
                    </a:lnTo>
                    <a:lnTo>
                      <a:pt x="218" y="8"/>
                    </a:lnTo>
                    <a:lnTo>
                      <a:pt x="232" y="13"/>
                    </a:lnTo>
                    <a:lnTo>
                      <a:pt x="238" y="15"/>
                    </a:lnTo>
                    <a:lnTo>
                      <a:pt x="245" y="18"/>
                    </a:lnTo>
                    <a:lnTo>
                      <a:pt x="251" y="21"/>
                    </a:lnTo>
                    <a:lnTo>
                      <a:pt x="257" y="24"/>
                    </a:lnTo>
                    <a:lnTo>
                      <a:pt x="268" y="31"/>
                    </a:lnTo>
                    <a:lnTo>
                      <a:pt x="278" y="38"/>
                    </a:lnTo>
                    <a:lnTo>
                      <a:pt x="283" y="42"/>
                    </a:lnTo>
                    <a:lnTo>
                      <a:pt x="287" y="46"/>
                    </a:lnTo>
                    <a:lnTo>
                      <a:pt x="291" y="50"/>
                    </a:lnTo>
                    <a:lnTo>
                      <a:pt x="295" y="54"/>
                    </a:lnTo>
                    <a:lnTo>
                      <a:pt x="302" y="63"/>
                    </a:lnTo>
                    <a:lnTo>
                      <a:pt x="304" y="68"/>
                    </a:lnTo>
                    <a:lnTo>
                      <a:pt x="307" y="73"/>
                    </a:lnTo>
                    <a:lnTo>
                      <a:pt x="309" y="78"/>
                    </a:lnTo>
                    <a:lnTo>
                      <a:pt x="311" y="83"/>
                    </a:lnTo>
                    <a:lnTo>
                      <a:pt x="313" y="93"/>
                    </a:lnTo>
                    <a:lnTo>
                      <a:pt x="314" y="104"/>
                    </a:lnTo>
                    <a:lnTo>
                      <a:pt x="314" y="109"/>
                    </a:lnTo>
                    <a:lnTo>
                      <a:pt x="313" y="113"/>
                    </a:lnTo>
                    <a:lnTo>
                      <a:pt x="312" y="115"/>
                    </a:lnTo>
                    <a:lnTo>
                      <a:pt x="311" y="116"/>
                    </a:lnTo>
                    <a:lnTo>
                      <a:pt x="309" y="119"/>
                    </a:lnTo>
                    <a:lnTo>
                      <a:pt x="304" y="123"/>
                    </a:lnTo>
                    <a:lnTo>
                      <a:pt x="301" y="127"/>
                    </a:lnTo>
                    <a:lnTo>
                      <a:pt x="297" y="131"/>
                    </a:lnTo>
                    <a:lnTo>
                      <a:pt x="292" y="130"/>
                    </a:lnTo>
                    <a:lnTo>
                      <a:pt x="279" y="126"/>
                    </a:lnTo>
                    <a:lnTo>
                      <a:pt x="260" y="122"/>
                    </a:lnTo>
                    <a:lnTo>
                      <a:pt x="237" y="118"/>
                    </a:lnTo>
                    <a:lnTo>
                      <a:pt x="224" y="117"/>
                    </a:lnTo>
                    <a:lnTo>
                      <a:pt x="212" y="116"/>
                    </a:lnTo>
                    <a:lnTo>
                      <a:pt x="199" y="116"/>
                    </a:lnTo>
                    <a:lnTo>
                      <a:pt x="193" y="116"/>
                    </a:lnTo>
                    <a:lnTo>
                      <a:pt x="187" y="117"/>
                    </a:lnTo>
                    <a:lnTo>
                      <a:pt x="176" y="118"/>
                    </a:lnTo>
                    <a:lnTo>
                      <a:pt x="170" y="120"/>
                    </a:lnTo>
                    <a:lnTo>
                      <a:pt x="165" y="121"/>
                    </a:lnTo>
                    <a:lnTo>
                      <a:pt x="160" y="123"/>
                    </a:lnTo>
                    <a:lnTo>
                      <a:pt x="156" y="126"/>
                    </a:lnTo>
                    <a:lnTo>
                      <a:pt x="151" y="128"/>
                    </a:lnTo>
                    <a:lnTo>
                      <a:pt x="148" y="131"/>
                    </a:lnTo>
                    <a:lnTo>
                      <a:pt x="144" y="135"/>
                    </a:lnTo>
                    <a:lnTo>
                      <a:pt x="141" y="140"/>
                    </a:lnTo>
                    <a:lnTo>
                      <a:pt x="140" y="145"/>
                    </a:lnTo>
                    <a:lnTo>
                      <a:pt x="139" y="151"/>
                    </a:lnTo>
                    <a:lnTo>
                      <a:pt x="138" y="157"/>
                    </a:lnTo>
                    <a:lnTo>
                      <a:pt x="138" y="163"/>
                    </a:lnTo>
                    <a:lnTo>
                      <a:pt x="140" y="176"/>
                    </a:lnTo>
                    <a:lnTo>
                      <a:pt x="142" y="187"/>
                    </a:lnTo>
                    <a:lnTo>
                      <a:pt x="145" y="196"/>
                    </a:lnTo>
                    <a:lnTo>
                      <a:pt x="148" y="205"/>
                    </a:lnTo>
                    <a:lnTo>
                      <a:pt x="134" y="203"/>
                    </a:lnTo>
                    <a:lnTo>
                      <a:pt x="120" y="200"/>
                    </a:lnTo>
                    <a:lnTo>
                      <a:pt x="107" y="197"/>
                    </a:lnTo>
                    <a:lnTo>
                      <a:pt x="94" y="193"/>
                    </a:lnTo>
                    <a:lnTo>
                      <a:pt x="81" y="188"/>
                    </a:lnTo>
                    <a:lnTo>
                      <a:pt x="69" y="182"/>
                    </a:lnTo>
                    <a:lnTo>
                      <a:pt x="57" y="176"/>
                    </a:lnTo>
                    <a:lnTo>
                      <a:pt x="47" y="170"/>
                    </a:lnTo>
                    <a:lnTo>
                      <a:pt x="37" y="163"/>
                    </a:lnTo>
                    <a:lnTo>
                      <a:pt x="28" y="156"/>
                    </a:lnTo>
                    <a:lnTo>
                      <a:pt x="20" y="148"/>
                    </a:lnTo>
                    <a:lnTo>
                      <a:pt x="13" y="140"/>
                    </a:lnTo>
                    <a:lnTo>
                      <a:pt x="8" y="131"/>
                    </a:lnTo>
                    <a:lnTo>
                      <a:pt x="5" y="127"/>
                    </a:lnTo>
                    <a:lnTo>
                      <a:pt x="4" y="122"/>
                    </a:lnTo>
                    <a:lnTo>
                      <a:pt x="2" y="118"/>
                    </a:lnTo>
                    <a:lnTo>
                      <a:pt x="1" y="113"/>
                    </a:lnTo>
                    <a:lnTo>
                      <a:pt x="0" y="10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24" name="Freeform 64"/>
              <p:cNvSpPr>
                <a:spLocks/>
              </p:cNvSpPr>
              <p:nvPr/>
            </p:nvSpPr>
            <p:spPr bwMode="auto">
              <a:xfrm>
                <a:off x="2256" y="2123"/>
                <a:ext cx="160" cy="107"/>
              </a:xfrm>
              <a:custGeom>
                <a:avLst/>
                <a:gdLst>
                  <a:gd name="T0" fmla="*/ 0 w 160"/>
                  <a:gd name="T1" fmla="*/ 106 h 107"/>
                  <a:gd name="T2" fmla="*/ 1 w 160"/>
                  <a:gd name="T3" fmla="*/ 96 h 107"/>
                  <a:gd name="T4" fmla="*/ 2 w 160"/>
                  <a:gd name="T5" fmla="*/ 90 h 107"/>
                  <a:gd name="T6" fmla="*/ 3 w 160"/>
                  <a:gd name="T7" fmla="*/ 88 h 107"/>
                  <a:gd name="T8" fmla="*/ 4 w 160"/>
                  <a:gd name="T9" fmla="*/ 85 h 107"/>
                  <a:gd name="T10" fmla="*/ 7 w 160"/>
                  <a:gd name="T11" fmla="*/ 75 h 107"/>
                  <a:gd name="T12" fmla="*/ 10 w 160"/>
                  <a:gd name="T13" fmla="*/ 69 h 107"/>
                  <a:gd name="T14" fmla="*/ 13 w 160"/>
                  <a:gd name="T15" fmla="*/ 65 h 107"/>
                  <a:gd name="T16" fmla="*/ 20 w 160"/>
                  <a:gd name="T17" fmla="*/ 55 h 107"/>
                  <a:gd name="T18" fmla="*/ 28 w 160"/>
                  <a:gd name="T19" fmla="*/ 47 h 107"/>
                  <a:gd name="T20" fmla="*/ 32 w 160"/>
                  <a:gd name="T21" fmla="*/ 42 h 107"/>
                  <a:gd name="T22" fmla="*/ 37 w 160"/>
                  <a:gd name="T23" fmla="*/ 38 h 107"/>
                  <a:gd name="T24" fmla="*/ 47 w 160"/>
                  <a:gd name="T25" fmla="*/ 31 h 107"/>
                  <a:gd name="T26" fmla="*/ 59 w 160"/>
                  <a:gd name="T27" fmla="*/ 24 h 107"/>
                  <a:gd name="T28" fmla="*/ 71 w 160"/>
                  <a:gd name="T29" fmla="*/ 18 h 107"/>
                  <a:gd name="T30" fmla="*/ 84 w 160"/>
                  <a:gd name="T31" fmla="*/ 13 h 107"/>
                  <a:gd name="T32" fmla="*/ 98 w 160"/>
                  <a:gd name="T33" fmla="*/ 8 h 107"/>
                  <a:gd name="T34" fmla="*/ 113 w 160"/>
                  <a:gd name="T35" fmla="*/ 5 h 107"/>
                  <a:gd name="T36" fmla="*/ 128 w 160"/>
                  <a:gd name="T37" fmla="*/ 2 h 107"/>
                  <a:gd name="T38" fmla="*/ 136 w 160"/>
                  <a:gd name="T39" fmla="*/ 1 h 107"/>
                  <a:gd name="T40" fmla="*/ 144 w 160"/>
                  <a:gd name="T41" fmla="*/ 1 h 107"/>
                  <a:gd name="T42" fmla="*/ 160 w 160"/>
                  <a:gd name="T43" fmla="*/ 0 h 107"/>
                  <a:gd name="T44" fmla="*/ 160 w 160"/>
                  <a:gd name="T45" fmla="*/ 7 h 107"/>
                  <a:gd name="T46" fmla="*/ 144 w 160"/>
                  <a:gd name="T47" fmla="*/ 7 h 107"/>
                  <a:gd name="T48" fmla="*/ 136 w 160"/>
                  <a:gd name="T49" fmla="*/ 8 h 107"/>
                  <a:gd name="T50" fmla="*/ 129 w 160"/>
                  <a:gd name="T51" fmla="*/ 9 h 107"/>
                  <a:gd name="T52" fmla="*/ 114 w 160"/>
                  <a:gd name="T53" fmla="*/ 11 h 107"/>
                  <a:gd name="T54" fmla="*/ 100 w 160"/>
                  <a:gd name="T55" fmla="*/ 15 h 107"/>
                  <a:gd name="T56" fmla="*/ 86 w 160"/>
                  <a:gd name="T57" fmla="*/ 19 h 107"/>
                  <a:gd name="T58" fmla="*/ 74 w 160"/>
                  <a:gd name="T59" fmla="*/ 24 h 107"/>
                  <a:gd name="T60" fmla="*/ 62 w 160"/>
                  <a:gd name="T61" fmla="*/ 30 h 107"/>
                  <a:gd name="T62" fmla="*/ 51 w 160"/>
                  <a:gd name="T63" fmla="*/ 36 h 107"/>
                  <a:gd name="T64" fmla="*/ 41 w 160"/>
                  <a:gd name="T65" fmla="*/ 44 h 107"/>
                  <a:gd name="T66" fmla="*/ 36 w 160"/>
                  <a:gd name="T67" fmla="*/ 47 h 107"/>
                  <a:gd name="T68" fmla="*/ 32 w 160"/>
                  <a:gd name="T69" fmla="*/ 51 h 107"/>
                  <a:gd name="T70" fmla="*/ 25 w 160"/>
                  <a:gd name="T71" fmla="*/ 60 h 107"/>
                  <a:gd name="T72" fmla="*/ 18 w 160"/>
                  <a:gd name="T73" fmla="*/ 68 h 107"/>
                  <a:gd name="T74" fmla="*/ 16 w 160"/>
                  <a:gd name="T75" fmla="*/ 73 h 107"/>
                  <a:gd name="T76" fmla="*/ 13 w 160"/>
                  <a:gd name="T77" fmla="*/ 77 h 107"/>
                  <a:gd name="T78" fmla="*/ 10 w 160"/>
                  <a:gd name="T79" fmla="*/ 87 h 107"/>
                  <a:gd name="T80" fmla="*/ 9 w 160"/>
                  <a:gd name="T81" fmla="*/ 89 h 107"/>
                  <a:gd name="T82" fmla="*/ 8 w 160"/>
                  <a:gd name="T83" fmla="*/ 92 h 107"/>
                  <a:gd name="T84" fmla="*/ 7 w 160"/>
                  <a:gd name="T85" fmla="*/ 97 h 107"/>
                  <a:gd name="T86" fmla="*/ 6 w 160"/>
                  <a:gd name="T87" fmla="*/ 107 h 107"/>
                  <a:gd name="T88" fmla="*/ 0 w 160"/>
                  <a:gd name="T89" fmla="*/ 106 h 10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0"/>
                  <a:gd name="T136" fmla="*/ 0 h 107"/>
                  <a:gd name="T137" fmla="*/ 160 w 160"/>
                  <a:gd name="T138" fmla="*/ 107 h 10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0" h="107">
                    <a:moveTo>
                      <a:pt x="0" y="106"/>
                    </a:moveTo>
                    <a:lnTo>
                      <a:pt x="1" y="96"/>
                    </a:lnTo>
                    <a:lnTo>
                      <a:pt x="2" y="90"/>
                    </a:lnTo>
                    <a:lnTo>
                      <a:pt x="3" y="88"/>
                    </a:lnTo>
                    <a:lnTo>
                      <a:pt x="4" y="85"/>
                    </a:lnTo>
                    <a:lnTo>
                      <a:pt x="7" y="75"/>
                    </a:lnTo>
                    <a:lnTo>
                      <a:pt x="10" y="69"/>
                    </a:lnTo>
                    <a:lnTo>
                      <a:pt x="13" y="65"/>
                    </a:lnTo>
                    <a:lnTo>
                      <a:pt x="20" y="55"/>
                    </a:lnTo>
                    <a:lnTo>
                      <a:pt x="28" y="47"/>
                    </a:lnTo>
                    <a:lnTo>
                      <a:pt x="32" y="42"/>
                    </a:lnTo>
                    <a:lnTo>
                      <a:pt x="37" y="38"/>
                    </a:lnTo>
                    <a:lnTo>
                      <a:pt x="47" y="31"/>
                    </a:lnTo>
                    <a:lnTo>
                      <a:pt x="59" y="24"/>
                    </a:lnTo>
                    <a:lnTo>
                      <a:pt x="71" y="18"/>
                    </a:lnTo>
                    <a:lnTo>
                      <a:pt x="84" y="13"/>
                    </a:lnTo>
                    <a:lnTo>
                      <a:pt x="98" y="8"/>
                    </a:lnTo>
                    <a:lnTo>
                      <a:pt x="113" y="5"/>
                    </a:lnTo>
                    <a:lnTo>
                      <a:pt x="128" y="2"/>
                    </a:lnTo>
                    <a:lnTo>
                      <a:pt x="136" y="1"/>
                    </a:lnTo>
                    <a:lnTo>
                      <a:pt x="144" y="1"/>
                    </a:lnTo>
                    <a:lnTo>
                      <a:pt x="160" y="0"/>
                    </a:lnTo>
                    <a:lnTo>
                      <a:pt x="160" y="7"/>
                    </a:lnTo>
                    <a:lnTo>
                      <a:pt x="144" y="7"/>
                    </a:lnTo>
                    <a:lnTo>
                      <a:pt x="136" y="8"/>
                    </a:lnTo>
                    <a:lnTo>
                      <a:pt x="129" y="9"/>
                    </a:lnTo>
                    <a:lnTo>
                      <a:pt x="114" y="11"/>
                    </a:lnTo>
                    <a:lnTo>
                      <a:pt x="100" y="15"/>
                    </a:lnTo>
                    <a:lnTo>
                      <a:pt x="86" y="19"/>
                    </a:lnTo>
                    <a:lnTo>
                      <a:pt x="74" y="24"/>
                    </a:lnTo>
                    <a:lnTo>
                      <a:pt x="62" y="30"/>
                    </a:lnTo>
                    <a:lnTo>
                      <a:pt x="51" y="36"/>
                    </a:lnTo>
                    <a:lnTo>
                      <a:pt x="41" y="44"/>
                    </a:lnTo>
                    <a:lnTo>
                      <a:pt x="36" y="47"/>
                    </a:lnTo>
                    <a:lnTo>
                      <a:pt x="32" y="51"/>
                    </a:lnTo>
                    <a:lnTo>
                      <a:pt x="25" y="60"/>
                    </a:lnTo>
                    <a:lnTo>
                      <a:pt x="18" y="68"/>
                    </a:lnTo>
                    <a:lnTo>
                      <a:pt x="16" y="73"/>
                    </a:lnTo>
                    <a:lnTo>
                      <a:pt x="13" y="77"/>
                    </a:lnTo>
                    <a:lnTo>
                      <a:pt x="10" y="87"/>
                    </a:lnTo>
                    <a:lnTo>
                      <a:pt x="9" y="89"/>
                    </a:lnTo>
                    <a:lnTo>
                      <a:pt x="8" y="92"/>
                    </a:lnTo>
                    <a:lnTo>
                      <a:pt x="7" y="97"/>
                    </a:lnTo>
                    <a:lnTo>
                      <a:pt x="6" y="107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Freeform 65"/>
              <p:cNvSpPr>
                <a:spLocks/>
              </p:cNvSpPr>
              <p:nvPr/>
            </p:nvSpPr>
            <p:spPr bwMode="auto">
              <a:xfrm>
                <a:off x="2416" y="2123"/>
                <a:ext cx="160" cy="107"/>
              </a:xfrm>
              <a:custGeom>
                <a:avLst/>
                <a:gdLst>
                  <a:gd name="T0" fmla="*/ 0 w 160"/>
                  <a:gd name="T1" fmla="*/ 0 h 107"/>
                  <a:gd name="T2" fmla="*/ 16 w 160"/>
                  <a:gd name="T3" fmla="*/ 1 h 107"/>
                  <a:gd name="T4" fmla="*/ 32 w 160"/>
                  <a:gd name="T5" fmla="*/ 2 h 107"/>
                  <a:gd name="T6" fmla="*/ 47 w 160"/>
                  <a:gd name="T7" fmla="*/ 5 h 107"/>
                  <a:gd name="T8" fmla="*/ 62 w 160"/>
                  <a:gd name="T9" fmla="*/ 8 h 107"/>
                  <a:gd name="T10" fmla="*/ 76 w 160"/>
                  <a:gd name="T11" fmla="*/ 13 h 107"/>
                  <a:gd name="T12" fmla="*/ 83 w 160"/>
                  <a:gd name="T13" fmla="*/ 15 h 107"/>
                  <a:gd name="T14" fmla="*/ 89 w 160"/>
                  <a:gd name="T15" fmla="*/ 18 h 107"/>
                  <a:gd name="T16" fmla="*/ 95 w 160"/>
                  <a:gd name="T17" fmla="*/ 21 h 107"/>
                  <a:gd name="T18" fmla="*/ 101 w 160"/>
                  <a:gd name="T19" fmla="*/ 24 h 107"/>
                  <a:gd name="T20" fmla="*/ 113 w 160"/>
                  <a:gd name="T21" fmla="*/ 31 h 107"/>
                  <a:gd name="T22" fmla="*/ 123 w 160"/>
                  <a:gd name="T23" fmla="*/ 38 h 107"/>
                  <a:gd name="T24" fmla="*/ 128 w 160"/>
                  <a:gd name="T25" fmla="*/ 43 h 107"/>
                  <a:gd name="T26" fmla="*/ 132 w 160"/>
                  <a:gd name="T27" fmla="*/ 47 h 107"/>
                  <a:gd name="T28" fmla="*/ 136 w 160"/>
                  <a:gd name="T29" fmla="*/ 51 h 107"/>
                  <a:gd name="T30" fmla="*/ 140 w 160"/>
                  <a:gd name="T31" fmla="*/ 56 h 107"/>
                  <a:gd name="T32" fmla="*/ 147 w 160"/>
                  <a:gd name="T33" fmla="*/ 65 h 107"/>
                  <a:gd name="T34" fmla="*/ 150 w 160"/>
                  <a:gd name="T35" fmla="*/ 70 h 107"/>
                  <a:gd name="T36" fmla="*/ 153 w 160"/>
                  <a:gd name="T37" fmla="*/ 75 h 107"/>
                  <a:gd name="T38" fmla="*/ 155 w 160"/>
                  <a:gd name="T39" fmla="*/ 80 h 107"/>
                  <a:gd name="T40" fmla="*/ 157 w 160"/>
                  <a:gd name="T41" fmla="*/ 85 h 107"/>
                  <a:gd name="T42" fmla="*/ 159 w 160"/>
                  <a:gd name="T43" fmla="*/ 96 h 107"/>
                  <a:gd name="T44" fmla="*/ 160 w 160"/>
                  <a:gd name="T45" fmla="*/ 106 h 107"/>
                  <a:gd name="T46" fmla="*/ 154 w 160"/>
                  <a:gd name="T47" fmla="*/ 107 h 107"/>
                  <a:gd name="T48" fmla="*/ 153 w 160"/>
                  <a:gd name="T49" fmla="*/ 97 h 107"/>
                  <a:gd name="T50" fmla="*/ 150 w 160"/>
                  <a:gd name="T51" fmla="*/ 87 h 107"/>
                  <a:gd name="T52" fmla="*/ 149 w 160"/>
                  <a:gd name="T53" fmla="*/ 82 h 107"/>
                  <a:gd name="T54" fmla="*/ 147 w 160"/>
                  <a:gd name="T55" fmla="*/ 77 h 107"/>
                  <a:gd name="T56" fmla="*/ 144 w 160"/>
                  <a:gd name="T57" fmla="*/ 73 h 107"/>
                  <a:gd name="T58" fmla="*/ 142 w 160"/>
                  <a:gd name="T59" fmla="*/ 68 h 107"/>
                  <a:gd name="T60" fmla="*/ 135 w 160"/>
                  <a:gd name="T61" fmla="*/ 59 h 107"/>
                  <a:gd name="T62" fmla="*/ 132 w 160"/>
                  <a:gd name="T63" fmla="*/ 55 h 107"/>
                  <a:gd name="T64" fmla="*/ 128 w 160"/>
                  <a:gd name="T65" fmla="*/ 51 h 107"/>
                  <a:gd name="T66" fmla="*/ 124 w 160"/>
                  <a:gd name="T67" fmla="*/ 47 h 107"/>
                  <a:gd name="T68" fmla="*/ 119 w 160"/>
                  <a:gd name="T69" fmla="*/ 44 h 107"/>
                  <a:gd name="T70" fmla="*/ 109 w 160"/>
                  <a:gd name="T71" fmla="*/ 36 h 107"/>
                  <a:gd name="T72" fmla="*/ 98 w 160"/>
                  <a:gd name="T73" fmla="*/ 30 h 107"/>
                  <a:gd name="T74" fmla="*/ 92 w 160"/>
                  <a:gd name="T75" fmla="*/ 27 h 107"/>
                  <a:gd name="T76" fmla="*/ 87 w 160"/>
                  <a:gd name="T77" fmla="*/ 24 h 107"/>
                  <a:gd name="T78" fmla="*/ 80 w 160"/>
                  <a:gd name="T79" fmla="*/ 21 h 107"/>
                  <a:gd name="T80" fmla="*/ 74 w 160"/>
                  <a:gd name="T81" fmla="*/ 19 h 107"/>
                  <a:gd name="T82" fmla="*/ 60 w 160"/>
                  <a:gd name="T83" fmla="*/ 15 h 107"/>
                  <a:gd name="T84" fmla="*/ 46 w 160"/>
                  <a:gd name="T85" fmla="*/ 11 h 107"/>
                  <a:gd name="T86" fmla="*/ 31 w 160"/>
                  <a:gd name="T87" fmla="*/ 9 h 107"/>
                  <a:gd name="T88" fmla="*/ 16 w 160"/>
                  <a:gd name="T89" fmla="*/ 7 h 107"/>
                  <a:gd name="T90" fmla="*/ 0 w 160"/>
                  <a:gd name="T91" fmla="*/ 7 h 107"/>
                  <a:gd name="T92" fmla="*/ 0 w 160"/>
                  <a:gd name="T93" fmla="*/ 0 h 10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60"/>
                  <a:gd name="T142" fmla="*/ 0 h 107"/>
                  <a:gd name="T143" fmla="*/ 160 w 160"/>
                  <a:gd name="T144" fmla="*/ 107 h 10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60" h="107">
                    <a:moveTo>
                      <a:pt x="0" y="0"/>
                    </a:moveTo>
                    <a:lnTo>
                      <a:pt x="16" y="1"/>
                    </a:lnTo>
                    <a:lnTo>
                      <a:pt x="32" y="2"/>
                    </a:lnTo>
                    <a:lnTo>
                      <a:pt x="47" y="5"/>
                    </a:lnTo>
                    <a:lnTo>
                      <a:pt x="62" y="8"/>
                    </a:lnTo>
                    <a:lnTo>
                      <a:pt x="76" y="13"/>
                    </a:lnTo>
                    <a:lnTo>
                      <a:pt x="83" y="15"/>
                    </a:lnTo>
                    <a:lnTo>
                      <a:pt x="89" y="18"/>
                    </a:lnTo>
                    <a:lnTo>
                      <a:pt x="95" y="21"/>
                    </a:lnTo>
                    <a:lnTo>
                      <a:pt x="101" y="24"/>
                    </a:lnTo>
                    <a:lnTo>
                      <a:pt x="113" y="31"/>
                    </a:lnTo>
                    <a:lnTo>
                      <a:pt x="123" y="38"/>
                    </a:lnTo>
                    <a:lnTo>
                      <a:pt x="128" y="43"/>
                    </a:lnTo>
                    <a:lnTo>
                      <a:pt x="132" y="47"/>
                    </a:lnTo>
                    <a:lnTo>
                      <a:pt x="136" y="51"/>
                    </a:lnTo>
                    <a:lnTo>
                      <a:pt x="140" y="56"/>
                    </a:lnTo>
                    <a:lnTo>
                      <a:pt x="147" y="65"/>
                    </a:lnTo>
                    <a:lnTo>
                      <a:pt x="150" y="70"/>
                    </a:lnTo>
                    <a:lnTo>
                      <a:pt x="153" y="75"/>
                    </a:lnTo>
                    <a:lnTo>
                      <a:pt x="155" y="80"/>
                    </a:lnTo>
                    <a:lnTo>
                      <a:pt x="157" y="85"/>
                    </a:lnTo>
                    <a:lnTo>
                      <a:pt x="159" y="96"/>
                    </a:lnTo>
                    <a:lnTo>
                      <a:pt x="160" y="106"/>
                    </a:lnTo>
                    <a:lnTo>
                      <a:pt x="154" y="107"/>
                    </a:lnTo>
                    <a:lnTo>
                      <a:pt x="153" y="97"/>
                    </a:lnTo>
                    <a:lnTo>
                      <a:pt x="150" y="87"/>
                    </a:lnTo>
                    <a:lnTo>
                      <a:pt x="149" y="82"/>
                    </a:lnTo>
                    <a:lnTo>
                      <a:pt x="147" y="77"/>
                    </a:lnTo>
                    <a:lnTo>
                      <a:pt x="144" y="73"/>
                    </a:lnTo>
                    <a:lnTo>
                      <a:pt x="142" y="68"/>
                    </a:lnTo>
                    <a:lnTo>
                      <a:pt x="135" y="59"/>
                    </a:lnTo>
                    <a:lnTo>
                      <a:pt x="132" y="55"/>
                    </a:lnTo>
                    <a:lnTo>
                      <a:pt x="128" y="51"/>
                    </a:lnTo>
                    <a:lnTo>
                      <a:pt x="124" y="47"/>
                    </a:lnTo>
                    <a:lnTo>
                      <a:pt x="119" y="44"/>
                    </a:lnTo>
                    <a:lnTo>
                      <a:pt x="109" y="36"/>
                    </a:lnTo>
                    <a:lnTo>
                      <a:pt x="98" y="30"/>
                    </a:lnTo>
                    <a:lnTo>
                      <a:pt x="92" y="27"/>
                    </a:lnTo>
                    <a:lnTo>
                      <a:pt x="87" y="24"/>
                    </a:lnTo>
                    <a:lnTo>
                      <a:pt x="80" y="21"/>
                    </a:lnTo>
                    <a:lnTo>
                      <a:pt x="74" y="19"/>
                    </a:lnTo>
                    <a:lnTo>
                      <a:pt x="60" y="15"/>
                    </a:lnTo>
                    <a:lnTo>
                      <a:pt x="46" y="11"/>
                    </a:lnTo>
                    <a:lnTo>
                      <a:pt x="31" y="9"/>
                    </a:lnTo>
                    <a:lnTo>
                      <a:pt x="16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" name="Freeform 66"/>
              <p:cNvSpPr>
                <a:spLocks/>
              </p:cNvSpPr>
              <p:nvPr/>
            </p:nvSpPr>
            <p:spPr bwMode="auto">
              <a:xfrm>
                <a:off x="2553" y="2229"/>
                <a:ext cx="23" cy="31"/>
              </a:xfrm>
              <a:custGeom>
                <a:avLst/>
                <a:gdLst>
                  <a:gd name="T0" fmla="*/ 23 w 23"/>
                  <a:gd name="T1" fmla="*/ 1 h 31"/>
                  <a:gd name="T2" fmla="*/ 23 w 23"/>
                  <a:gd name="T3" fmla="*/ 7 h 31"/>
                  <a:gd name="T4" fmla="*/ 22 w 23"/>
                  <a:gd name="T5" fmla="*/ 11 h 31"/>
                  <a:gd name="T6" fmla="*/ 21 w 23"/>
                  <a:gd name="T7" fmla="*/ 13 h 31"/>
                  <a:gd name="T8" fmla="*/ 20 w 23"/>
                  <a:gd name="T9" fmla="*/ 15 h 31"/>
                  <a:gd name="T10" fmla="*/ 18 w 23"/>
                  <a:gd name="T11" fmla="*/ 18 h 31"/>
                  <a:gd name="T12" fmla="*/ 12 w 23"/>
                  <a:gd name="T13" fmla="*/ 23 h 31"/>
                  <a:gd name="T14" fmla="*/ 9 w 23"/>
                  <a:gd name="T15" fmla="*/ 26 h 31"/>
                  <a:gd name="T16" fmla="*/ 5 w 23"/>
                  <a:gd name="T17" fmla="*/ 31 h 31"/>
                  <a:gd name="T18" fmla="*/ 0 w 23"/>
                  <a:gd name="T19" fmla="*/ 26 h 31"/>
                  <a:gd name="T20" fmla="*/ 4 w 23"/>
                  <a:gd name="T21" fmla="*/ 22 h 31"/>
                  <a:gd name="T22" fmla="*/ 8 w 23"/>
                  <a:gd name="T23" fmla="*/ 18 h 31"/>
                  <a:gd name="T24" fmla="*/ 13 w 23"/>
                  <a:gd name="T25" fmla="*/ 13 h 31"/>
                  <a:gd name="T26" fmla="*/ 15 w 23"/>
                  <a:gd name="T27" fmla="*/ 11 h 31"/>
                  <a:gd name="T28" fmla="*/ 15 w 23"/>
                  <a:gd name="T29" fmla="*/ 10 h 31"/>
                  <a:gd name="T30" fmla="*/ 16 w 23"/>
                  <a:gd name="T31" fmla="*/ 9 h 31"/>
                  <a:gd name="T32" fmla="*/ 16 w 23"/>
                  <a:gd name="T33" fmla="*/ 6 h 31"/>
                  <a:gd name="T34" fmla="*/ 17 w 23"/>
                  <a:gd name="T35" fmla="*/ 0 h 31"/>
                  <a:gd name="T36" fmla="*/ 23 w 23"/>
                  <a:gd name="T37" fmla="*/ 1 h 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"/>
                  <a:gd name="T58" fmla="*/ 0 h 31"/>
                  <a:gd name="T59" fmla="*/ 23 w 23"/>
                  <a:gd name="T60" fmla="*/ 31 h 3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" h="31">
                    <a:moveTo>
                      <a:pt x="23" y="1"/>
                    </a:moveTo>
                    <a:lnTo>
                      <a:pt x="23" y="7"/>
                    </a:lnTo>
                    <a:lnTo>
                      <a:pt x="22" y="11"/>
                    </a:lnTo>
                    <a:lnTo>
                      <a:pt x="21" y="13"/>
                    </a:lnTo>
                    <a:lnTo>
                      <a:pt x="20" y="15"/>
                    </a:lnTo>
                    <a:lnTo>
                      <a:pt x="18" y="18"/>
                    </a:lnTo>
                    <a:lnTo>
                      <a:pt x="12" y="23"/>
                    </a:lnTo>
                    <a:lnTo>
                      <a:pt x="9" y="26"/>
                    </a:lnTo>
                    <a:lnTo>
                      <a:pt x="5" y="31"/>
                    </a:lnTo>
                    <a:lnTo>
                      <a:pt x="0" y="26"/>
                    </a:lnTo>
                    <a:lnTo>
                      <a:pt x="4" y="22"/>
                    </a:lnTo>
                    <a:lnTo>
                      <a:pt x="8" y="18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6" y="9"/>
                    </a:lnTo>
                    <a:lnTo>
                      <a:pt x="16" y="6"/>
                    </a:lnTo>
                    <a:lnTo>
                      <a:pt x="17" y="0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Freeform 67"/>
              <p:cNvSpPr>
                <a:spLocks/>
              </p:cNvSpPr>
              <p:nvPr/>
            </p:nvSpPr>
            <p:spPr bwMode="auto">
              <a:xfrm>
                <a:off x="2570" y="2229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  <a:gd name="T6" fmla="*/ 0 w 6"/>
                  <a:gd name="T7" fmla="*/ 1 h 1"/>
                  <a:gd name="T8" fmla="*/ 6 w 6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"/>
                  <a:gd name="T17" fmla="*/ 6 w 6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">
                    <a:moveTo>
                      <a:pt x="6" y="0"/>
                    </a:moveTo>
                    <a:lnTo>
                      <a:pt x="6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Freeform 68"/>
              <p:cNvSpPr>
                <a:spLocks/>
              </p:cNvSpPr>
              <p:nvPr/>
            </p:nvSpPr>
            <p:spPr bwMode="auto">
              <a:xfrm>
                <a:off x="2404" y="2239"/>
                <a:ext cx="153" cy="21"/>
              </a:xfrm>
              <a:custGeom>
                <a:avLst/>
                <a:gdLst>
                  <a:gd name="T0" fmla="*/ 151 w 153"/>
                  <a:gd name="T1" fmla="*/ 21 h 21"/>
                  <a:gd name="T2" fmla="*/ 146 w 153"/>
                  <a:gd name="T3" fmla="*/ 20 h 21"/>
                  <a:gd name="T4" fmla="*/ 133 w 153"/>
                  <a:gd name="T5" fmla="*/ 17 h 21"/>
                  <a:gd name="T6" fmla="*/ 114 w 153"/>
                  <a:gd name="T7" fmla="*/ 12 h 21"/>
                  <a:gd name="T8" fmla="*/ 91 w 153"/>
                  <a:gd name="T9" fmla="*/ 8 h 21"/>
                  <a:gd name="T10" fmla="*/ 79 w 153"/>
                  <a:gd name="T11" fmla="*/ 7 h 21"/>
                  <a:gd name="T12" fmla="*/ 66 w 153"/>
                  <a:gd name="T13" fmla="*/ 6 h 21"/>
                  <a:gd name="T14" fmla="*/ 54 w 153"/>
                  <a:gd name="T15" fmla="*/ 6 h 21"/>
                  <a:gd name="T16" fmla="*/ 48 w 153"/>
                  <a:gd name="T17" fmla="*/ 6 h 21"/>
                  <a:gd name="T18" fmla="*/ 43 w 153"/>
                  <a:gd name="T19" fmla="*/ 7 h 21"/>
                  <a:gd name="T20" fmla="*/ 31 w 153"/>
                  <a:gd name="T21" fmla="*/ 9 h 21"/>
                  <a:gd name="T22" fmla="*/ 26 w 153"/>
                  <a:gd name="T23" fmla="*/ 10 h 21"/>
                  <a:gd name="T24" fmla="*/ 21 w 153"/>
                  <a:gd name="T25" fmla="*/ 11 h 21"/>
                  <a:gd name="T26" fmla="*/ 17 w 153"/>
                  <a:gd name="T27" fmla="*/ 13 h 21"/>
                  <a:gd name="T28" fmla="*/ 12 w 153"/>
                  <a:gd name="T29" fmla="*/ 15 h 21"/>
                  <a:gd name="T30" fmla="*/ 8 w 153"/>
                  <a:gd name="T31" fmla="*/ 18 h 21"/>
                  <a:gd name="T32" fmla="*/ 5 w 153"/>
                  <a:gd name="T33" fmla="*/ 21 h 21"/>
                  <a:gd name="T34" fmla="*/ 0 w 153"/>
                  <a:gd name="T35" fmla="*/ 16 h 21"/>
                  <a:gd name="T36" fmla="*/ 4 w 153"/>
                  <a:gd name="T37" fmla="*/ 13 h 21"/>
                  <a:gd name="T38" fmla="*/ 9 w 153"/>
                  <a:gd name="T39" fmla="*/ 10 h 21"/>
                  <a:gd name="T40" fmla="*/ 14 w 153"/>
                  <a:gd name="T41" fmla="*/ 8 h 21"/>
                  <a:gd name="T42" fmla="*/ 19 w 153"/>
                  <a:gd name="T43" fmla="*/ 5 h 21"/>
                  <a:gd name="T44" fmla="*/ 24 w 153"/>
                  <a:gd name="T45" fmla="*/ 4 h 21"/>
                  <a:gd name="T46" fmla="*/ 30 w 153"/>
                  <a:gd name="T47" fmla="*/ 2 h 21"/>
                  <a:gd name="T48" fmla="*/ 42 w 153"/>
                  <a:gd name="T49" fmla="*/ 1 h 21"/>
                  <a:gd name="T50" fmla="*/ 48 w 153"/>
                  <a:gd name="T51" fmla="*/ 0 h 21"/>
                  <a:gd name="T52" fmla="*/ 54 w 153"/>
                  <a:gd name="T53" fmla="*/ 0 h 21"/>
                  <a:gd name="T54" fmla="*/ 67 w 153"/>
                  <a:gd name="T55" fmla="*/ 0 h 21"/>
                  <a:gd name="T56" fmla="*/ 79 w 153"/>
                  <a:gd name="T57" fmla="*/ 1 h 21"/>
                  <a:gd name="T58" fmla="*/ 92 w 153"/>
                  <a:gd name="T59" fmla="*/ 2 h 21"/>
                  <a:gd name="T60" fmla="*/ 115 w 153"/>
                  <a:gd name="T61" fmla="*/ 6 h 21"/>
                  <a:gd name="T62" fmla="*/ 135 w 153"/>
                  <a:gd name="T63" fmla="*/ 10 h 21"/>
                  <a:gd name="T64" fmla="*/ 148 w 153"/>
                  <a:gd name="T65" fmla="*/ 14 h 21"/>
                  <a:gd name="T66" fmla="*/ 153 w 153"/>
                  <a:gd name="T67" fmla="*/ 15 h 21"/>
                  <a:gd name="T68" fmla="*/ 151 w 153"/>
                  <a:gd name="T69" fmla="*/ 21 h 2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3"/>
                  <a:gd name="T106" fmla="*/ 0 h 21"/>
                  <a:gd name="T107" fmla="*/ 153 w 153"/>
                  <a:gd name="T108" fmla="*/ 21 h 2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3" h="21">
                    <a:moveTo>
                      <a:pt x="151" y="21"/>
                    </a:moveTo>
                    <a:lnTo>
                      <a:pt x="146" y="20"/>
                    </a:lnTo>
                    <a:lnTo>
                      <a:pt x="133" y="17"/>
                    </a:lnTo>
                    <a:lnTo>
                      <a:pt x="114" y="12"/>
                    </a:lnTo>
                    <a:lnTo>
                      <a:pt x="91" y="8"/>
                    </a:lnTo>
                    <a:lnTo>
                      <a:pt x="79" y="7"/>
                    </a:lnTo>
                    <a:lnTo>
                      <a:pt x="66" y="6"/>
                    </a:lnTo>
                    <a:lnTo>
                      <a:pt x="54" y="6"/>
                    </a:lnTo>
                    <a:lnTo>
                      <a:pt x="48" y="6"/>
                    </a:lnTo>
                    <a:lnTo>
                      <a:pt x="43" y="7"/>
                    </a:lnTo>
                    <a:lnTo>
                      <a:pt x="31" y="9"/>
                    </a:lnTo>
                    <a:lnTo>
                      <a:pt x="26" y="10"/>
                    </a:lnTo>
                    <a:lnTo>
                      <a:pt x="21" y="11"/>
                    </a:lnTo>
                    <a:lnTo>
                      <a:pt x="17" y="13"/>
                    </a:lnTo>
                    <a:lnTo>
                      <a:pt x="12" y="15"/>
                    </a:lnTo>
                    <a:lnTo>
                      <a:pt x="8" y="18"/>
                    </a:lnTo>
                    <a:lnTo>
                      <a:pt x="5" y="21"/>
                    </a:lnTo>
                    <a:lnTo>
                      <a:pt x="0" y="16"/>
                    </a:lnTo>
                    <a:lnTo>
                      <a:pt x="4" y="13"/>
                    </a:lnTo>
                    <a:lnTo>
                      <a:pt x="9" y="10"/>
                    </a:lnTo>
                    <a:lnTo>
                      <a:pt x="14" y="8"/>
                    </a:lnTo>
                    <a:lnTo>
                      <a:pt x="19" y="5"/>
                    </a:lnTo>
                    <a:lnTo>
                      <a:pt x="24" y="4"/>
                    </a:lnTo>
                    <a:lnTo>
                      <a:pt x="30" y="2"/>
                    </a:lnTo>
                    <a:lnTo>
                      <a:pt x="42" y="1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7" y="0"/>
                    </a:lnTo>
                    <a:lnTo>
                      <a:pt x="79" y="1"/>
                    </a:lnTo>
                    <a:lnTo>
                      <a:pt x="92" y="2"/>
                    </a:lnTo>
                    <a:lnTo>
                      <a:pt x="115" y="6"/>
                    </a:lnTo>
                    <a:lnTo>
                      <a:pt x="135" y="10"/>
                    </a:lnTo>
                    <a:lnTo>
                      <a:pt x="148" y="14"/>
                    </a:lnTo>
                    <a:lnTo>
                      <a:pt x="153" y="15"/>
                    </a:lnTo>
                    <a:lnTo>
                      <a:pt x="151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Freeform 69"/>
              <p:cNvSpPr>
                <a:spLocks/>
              </p:cNvSpPr>
              <p:nvPr/>
            </p:nvSpPr>
            <p:spPr bwMode="auto">
              <a:xfrm>
                <a:off x="2553" y="2254"/>
                <a:ext cx="5" cy="7"/>
              </a:xfrm>
              <a:custGeom>
                <a:avLst/>
                <a:gdLst>
                  <a:gd name="T0" fmla="*/ 5 w 5"/>
                  <a:gd name="T1" fmla="*/ 6 h 7"/>
                  <a:gd name="T2" fmla="*/ 4 w 5"/>
                  <a:gd name="T3" fmla="*/ 7 h 7"/>
                  <a:gd name="T4" fmla="*/ 2 w 5"/>
                  <a:gd name="T5" fmla="*/ 6 h 7"/>
                  <a:gd name="T6" fmla="*/ 4 w 5"/>
                  <a:gd name="T7" fmla="*/ 0 h 7"/>
                  <a:gd name="T8" fmla="*/ 0 w 5"/>
                  <a:gd name="T9" fmla="*/ 1 h 7"/>
                  <a:gd name="T10" fmla="*/ 5 w 5"/>
                  <a:gd name="T11" fmla="*/ 6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7"/>
                  <a:gd name="T20" fmla="*/ 5 w 5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7">
                    <a:moveTo>
                      <a:pt x="5" y="6"/>
                    </a:moveTo>
                    <a:lnTo>
                      <a:pt x="4" y="7"/>
                    </a:lnTo>
                    <a:lnTo>
                      <a:pt x="2" y="6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Freeform 70"/>
              <p:cNvSpPr>
                <a:spLocks/>
              </p:cNvSpPr>
              <p:nvPr/>
            </p:nvSpPr>
            <p:spPr bwMode="auto">
              <a:xfrm>
                <a:off x="2394" y="2255"/>
                <a:ext cx="16" cy="77"/>
              </a:xfrm>
              <a:custGeom>
                <a:avLst/>
                <a:gdLst>
                  <a:gd name="T0" fmla="*/ 15 w 16"/>
                  <a:gd name="T1" fmla="*/ 5 h 77"/>
                  <a:gd name="T2" fmla="*/ 12 w 16"/>
                  <a:gd name="T3" fmla="*/ 8 h 77"/>
                  <a:gd name="T4" fmla="*/ 9 w 16"/>
                  <a:gd name="T5" fmla="*/ 12 h 77"/>
                  <a:gd name="T6" fmla="*/ 8 w 16"/>
                  <a:gd name="T7" fmla="*/ 17 h 77"/>
                  <a:gd name="T8" fmla="*/ 7 w 16"/>
                  <a:gd name="T9" fmla="*/ 23 h 77"/>
                  <a:gd name="T10" fmla="*/ 6 w 16"/>
                  <a:gd name="T11" fmla="*/ 28 h 77"/>
                  <a:gd name="T12" fmla="*/ 6 w 16"/>
                  <a:gd name="T13" fmla="*/ 34 h 77"/>
                  <a:gd name="T14" fmla="*/ 8 w 16"/>
                  <a:gd name="T15" fmla="*/ 46 h 77"/>
                  <a:gd name="T16" fmla="*/ 10 w 16"/>
                  <a:gd name="T17" fmla="*/ 57 h 77"/>
                  <a:gd name="T18" fmla="*/ 13 w 16"/>
                  <a:gd name="T19" fmla="*/ 66 h 77"/>
                  <a:gd name="T20" fmla="*/ 16 w 16"/>
                  <a:gd name="T21" fmla="*/ 75 h 77"/>
                  <a:gd name="T22" fmla="*/ 9 w 16"/>
                  <a:gd name="T23" fmla="*/ 77 h 77"/>
                  <a:gd name="T24" fmla="*/ 6 w 16"/>
                  <a:gd name="T25" fmla="*/ 68 h 77"/>
                  <a:gd name="T26" fmla="*/ 4 w 16"/>
                  <a:gd name="T27" fmla="*/ 59 h 77"/>
                  <a:gd name="T28" fmla="*/ 1 w 16"/>
                  <a:gd name="T29" fmla="*/ 47 h 77"/>
                  <a:gd name="T30" fmla="*/ 0 w 16"/>
                  <a:gd name="T31" fmla="*/ 34 h 77"/>
                  <a:gd name="T32" fmla="*/ 0 w 16"/>
                  <a:gd name="T33" fmla="*/ 28 h 77"/>
                  <a:gd name="T34" fmla="*/ 0 w 16"/>
                  <a:gd name="T35" fmla="*/ 22 h 77"/>
                  <a:gd name="T36" fmla="*/ 1 w 16"/>
                  <a:gd name="T37" fmla="*/ 16 h 77"/>
                  <a:gd name="T38" fmla="*/ 3 w 16"/>
                  <a:gd name="T39" fmla="*/ 10 h 77"/>
                  <a:gd name="T40" fmla="*/ 6 w 16"/>
                  <a:gd name="T41" fmla="*/ 5 h 77"/>
                  <a:gd name="T42" fmla="*/ 10 w 16"/>
                  <a:gd name="T43" fmla="*/ 0 h 77"/>
                  <a:gd name="T44" fmla="*/ 15 w 16"/>
                  <a:gd name="T45" fmla="*/ 5 h 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"/>
                  <a:gd name="T70" fmla="*/ 0 h 77"/>
                  <a:gd name="T71" fmla="*/ 16 w 16"/>
                  <a:gd name="T72" fmla="*/ 77 h 7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" h="77">
                    <a:moveTo>
                      <a:pt x="15" y="5"/>
                    </a:moveTo>
                    <a:lnTo>
                      <a:pt x="12" y="8"/>
                    </a:lnTo>
                    <a:lnTo>
                      <a:pt x="9" y="12"/>
                    </a:lnTo>
                    <a:lnTo>
                      <a:pt x="8" y="17"/>
                    </a:lnTo>
                    <a:lnTo>
                      <a:pt x="7" y="23"/>
                    </a:lnTo>
                    <a:lnTo>
                      <a:pt x="6" y="28"/>
                    </a:lnTo>
                    <a:lnTo>
                      <a:pt x="6" y="34"/>
                    </a:lnTo>
                    <a:lnTo>
                      <a:pt x="8" y="46"/>
                    </a:lnTo>
                    <a:lnTo>
                      <a:pt x="10" y="57"/>
                    </a:lnTo>
                    <a:lnTo>
                      <a:pt x="13" y="66"/>
                    </a:lnTo>
                    <a:lnTo>
                      <a:pt x="16" y="75"/>
                    </a:lnTo>
                    <a:lnTo>
                      <a:pt x="9" y="77"/>
                    </a:lnTo>
                    <a:lnTo>
                      <a:pt x="6" y="68"/>
                    </a:lnTo>
                    <a:lnTo>
                      <a:pt x="4" y="59"/>
                    </a:lnTo>
                    <a:lnTo>
                      <a:pt x="1" y="47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1" y="16"/>
                    </a:lnTo>
                    <a:lnTo>
                      <a:pt x="3" y="10"/>
                    </a:lnTo>
                    <a:lnTo>
                      <a:pt x="6" y="5"/>
                    </a:lnTo>
                    <a:lnTo>
                      <a:pt x="10" y="0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Freeform 71"/>
              <p:cNvSpPr>
                <a:spLocks/>
              </p:cNvSpPr>
              <p:nvPr/>
            </p:nvSpPr>
            <p:spPr bwMode="auto">
              <a:xfrm>
                <a:off x="2404" y="2254"/>
                <a:ext cx="5" cy="6"/>
              </a:xfrm>
              <a:custGeom>
                <a:avLst/>
                <a:gdLst>
                  <a:gd name="T0" fmla="*/ 0 w 5"/>
                  <a:gd name="T1" fmla="*/ 1 h 6"/>
                  <a:gd name="T2" fmla="*/ 1 w 5"/>
                  <a:gd name="T3" fmla="*/ 0 h 6"/>
                  <a:gd name="T4" fmla="*/ 0 w 5"/>
                  <a:gd name="T5" fmla="*/ 1 h 6"/>
                  <a:gd name="T6" fmla="*/ 5 w 5"/>
                  <a:gd name="T7" fmla="*/ 6 h 6"/>
                  <a:gd name="T8" fmla="*/ 0 w 5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6"/>
                  <a:gd name="T17" fmla="*/ 5 w 5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6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5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Freeform 72"/>
              <p:cNvSpPr>
                <a:spLocks/>
              </p:cNvSpPr>
              <p:nvPr/>
            </p:nvSpPr>
            <p:spPr bwMode="auto">
              <a:xfrm>
                <a:off x="2256" y="2229"/>
                <a:ext cx="151" cy="105"/>
              </a:xfrm>
              <a:custGeom>
                <a:avLst/>
                <a:gdLst>
                  <a:gd name="T0" fmla="*/ 150 w 151"/>
                  <a:gd name="T1" fmla="*/ 105 h 105"/>
                  <a:gd name="T2" fmla="*/ 136 w 151"/>
                  <a:gd name="T3" fmla="*/ 103 h 105"/>
                  <a:gd name="T4" fmla="*/ 123 w 151"/>
                  <a:gd name="T5" fmla="*/ 101 h 105"/>
                  <a:gd name="T6" fmla="*/ 109 w 151"/>
                  <a:gd name="T7" fmla="*/ 97 h 105"/>
                  <a:gd name="T8" fmla="*/ 96 w 151"/>
                  <a:gd name="T9" fmla="*/ 93 h 105"/>
                  <a:gd name="T10" fmla="*/ 83 w 151"/>
                  <a:gd name="T11" fmla="*/ 88 h 105"/>
                  <a:gd name="T12" fmla="*/ 70 w 151"/>
                  <a:gd name="T13" fmla="*/ 82 h 105"/>
                  <a:gd name="T14" fmla="*/ 59 w 151"/>
                  <a:gd name="T15" fmla="*/ 76 h 105"/>
                  <a:gd name="T16" fmla="*/ 48 w 151"/>
                  <a:gd name="T17" fmla="*/ 70 h 105"/>
                  <a:gd name="T18" fmla="*/ 38 w 151"/>
                  <a:gd name="T19" fmla="*/ 63 h 105"/>
                  <a:gd name="T20" fmla="*/ 28 w 151"/>
                  <a:gd name="T21" fmla="*/ 55 h 105"/>
                  <a:gd name="T22" fmla="*/ 20 w 151"/>
                  <a:gd name="T23" fmla="*/ 47 h 105"/>
                  <a:gd name="T24" fmla="*/ 13 w 151"/>
                  <a:gd name="T25" fmla="*/ 39 h 105"/>
                  <a:gd name="T26" fmla="*/ 8 w 151"/>
                  <a:gd name="T27" fmla="*/ 30 h 105"/>
                  <a:gd name="T28" fmla="*/ 5 w 151"/>
                  <a:gd name="T29" fmla="*/ 25 h 105"/>
                  <a:gd name="T30" fmla="*/ 4 w 151"/>
                  <a:gd name="T31" fmla="*/ 20 h 105"/>
                  <a:gd name="T32" fmla="*/ 2 w 151"/>
                  <a:gd name="T33" fmla="*/ 16 h 105"/>
                  <a:gd name="T34" fmla="*/ 1 w 151"/>
                  <a:gd name="T35" fmla="*/ 10 h 105"/>
                  <a:gd name="T36" fmla="*/ 0 w 151"/>
                  <a:gd name="T37" fmla="*/ 1 h 105"/>
                  <a:gd name="T38" fmla="*/ 6 w 151"/>
                  <a:gd name="T39" fmla="*/ 0 h 105"/>
                  <a:gd name="T40" fmla="*/ 7 w 151"/>
                  <a:gd name="T41" fmla="*/ 9 h 105"/>
                  <a:gd name="T42" fmla="*/ 8 w 151"/>
                  <a:gd name="T43" fmla="*/ 14 h 105"/>
                  <a:gd name="T44" fmla="*/ 10 w 151"/>
                  <a:gd name="T45" fmla="*/ 18 h 105"/>
                  <a:gd name="T46" fmla="*/ 11 w 151"/>
                  <a:gd name="T47" fmla="*/ 22 h 105"/>
                  <a:gd name="T48" fmla="*/ 13 w 151"/>
                  <a:gd name="T49" fmla="*/ 26 h 105"/>
                  <a:gd name="T50" fmla="*/ 19 w 151"/>
                  <a:gd name="T51" fmla="*/ 35 h 105"/>
                  <a:gd name="T52" fmla="*/ 25 w 151"/>
                  <a:gd name="T53" fmla="*/ 43 h 105"/>
                  <a:gd name="T54" fmla="*/ 33 w 151"/>
                  <a:gd name="T55" fmla="*/ 50 h 105"/>
                  <a:gd name="T56" fmla="*/ 42 w 151"/>
                  <a:gd name="T57" fmla="*/ 58 h 105"/>
                  <a:gd name="T58" fmla="*/ 51 w 151"/>
                  <a:gd name="T59" fmla="*/ 64 h 105"/>
                  <a:gd name="T60" fmla="*/ 62 w 151"/>
                  <a:gd name="T61" fmla="*/ 71 h 105"/>
                  <a:gd name="T62" fmla="*/ 73 w 151"/>
                  <a:gd name="T63" fmla="*/ 77 h 105"/>
                  <a:gd name="T64" fmla="*/ 85 w 151"/>
                  <a:gd name="T65" fmla="*/ 82 h 105"/>
                  <a:gd name="T66" fmla="*/ 98 w 151"/>
                  <a:gd name="T67" fmla="*/ 87 h 105"/>
                  <a:gd name="T68" fmla="*/ 111 w 151"/>
                  <a:gd name="T69" fmla="*/ 91 h 105"/>
                  <a:gd name="T70" fmla="*/ 124 w 151"/>
                  <a:gd name="T71" fmla="*/ 94 h 105"/>
                  <a:gd name="T72" fmla="*/ 137 w 151"/>
                  <a:gd name="T73" fmla="*/ 97 h 105"/>
                  <a:gd name="T74" fmla="*/ 151 w 151"/>
                  <a:gd name="T75" fmla="*/ 99 h 105"/>
                  <a:gd name="T76" fmla="*/ 150 w 151"/>
                  <a:gd name="T77" fmla="*/ 105 h 10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51"/>
                  <a:gd name="T118" fmla="*/ 0 h 105"/>
                  <a:gd name="T119" fmla="*/ 151 w 151"/>
                  <a:gd name="T120" fmla="*/ 105 h 10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51" h="105">
                    <a:moveTo>
                      <a:pt x="150" y="105"/>
                    </a:moveTo>
                    <a:lnTo>
                      <a:pt x="136" y="103"/>
                    </a:lnTo>
                    <a:lnTo>
                      <a:pt x="123" y="101"/>
                    </a:lnTo>
                    <a:lnTo>
                      <a:pt x="109" y="97"/>
                    </a:lnTo>
                    <a:lnTo>
                      <a:pt x="96" y="93"/>
                    </a:lnTo>
                    <a:lnTo>
                      <a:pt x="83" y="88"/>
                    </a:lnTo>
                    <a:lnTo>
                      <a:pt x="70" y="82"/>
                    </a:lnTo>
                    <a:lnTo>
                      <a:pt x="59" y="76"/>
                    </a:lnTo>
                    <a:lnTo>
                      <a:pt x="48" y="70"/>
                    </a:lnTo>
                    <a:lnTo>
                      <a:pt x="38" y="63"/>
                    </a:lnTo>
                    <a:lnTo>
                      <a:pt x="28" y="55"/>
                    </a:lnTo>
                    <a:lnTo>
                      <a:pt x="20" y="47"/>
                    </a:lnTo>
                    <a:lnTo>
                      <a:pt x="13" y="39"/>
                    </a:lnTo>
                    <a:lnTo>
                      <a:pt x="8" y="30"/>
                    </a:lnTo>
                    <a:lnTo>
                      <a:pt x="5" y="25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1" y="10"/>
                    </a:lnTo>
                    <a:lnTo>
                      <a:pt x="0" y="1"/>
                    </a:lnTo>
                    <a:lnTo>
                      <a:pt x="6" y="0"/>
                    </a:lnTo>
                    <a:lnTo>
                      <a:pt x="7" y="9"/>
                    </a:lnTo>
                    <a:lnTo>
                      <a:pt x="8" y="14"/>
                    </a:lnTo>
                    <a:lnTo>
                      <a:pt x="10" y="18"/>
                    </a:lnTo>
                    <a:lnTo>
                      <a:pt x="11" y="22"/>
                    </a:lnTo>
                    <a:lnTo>
                      <a:pt x="13" y="26"/>
                    </a:lnTo>
                    <a:lnTo>
                      <a:pt x="19" y="35"/>
                    </a:lnTo>
                    <a:lnTo>
                      <a:pt x="25" y="43"/>
                    </a:lnTo>
                    <a:lnTo>
                      <a:pt x="33" y="50"/>
                    </a:lnTo>
                    <a:lnTo>
                      <a:pt x="42" y="58"/>
                    </a:lnTo>
                    <a:lnTo>
                      <a:pt x="51" y="64"/>
                    </a:lnTo>
                    <a:lnTo>
                      <a:pt x="62" y="71"/>
                    </a:lnTo>
                    <a:lnTo>
                      <a:pt x="73" y="77"/>
                    </a:lnTo>
                    <a:lnTo>
                      <a:pt x="85" y="82"/>
                    </a:lnTo>
                    <a:lnTo>
                      <a:pt x="98" y="87"/>
                    </a:lnTo>
                    <a:lnTo>
                      <a:pt x="111" y="91"/>
                    </a:lnTo>
                    <a:lnTo>
                      <a:pt x="124" y="94"/>
                    </a:lnTo>
                    <a:lnTo>
                      <a:pt x="137" y="97"/>
                    </a:lnTo>
                    <a:lnTo>
                      <a:pt x="151" y="99"/>
                    </a:lnTo>
                    <a:lnTo>
                      <a:pt x="150" y="1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Freeform 73"/>
              <p:cNvSpPr>
                <a:spLocks/>
              </p:cNvSpPr>
              <p:nvPr/>
            </p:nvSpPr>
            <p:spPr bwMode="auto">
              <a:xfrm>
                <a:off x="2403" y="2328"/>
                <a:ext cx="8" cy="7"/>
              </a:xfrm>
              <a:custGeom>
                <a:avLst/>
                <a:gdLst>
                  <a:gd name="T0" fmla="*/ 7 w 8"/>
                  <a:gd name="T1" fmla="*/ 2 h 7"/>
                  <a:gd name="T2" fmla="*/ 8 w 8"/>
                  <a:gd name="T3" fmla="*/ 7 h 7"/>
                  <a:gd name="T4" fmla="*/ 3 w 8"/>
                  <a:gd name="T5" fmla="*/ 6 h 7"/>
                  <a:gd name="T6" fmla="*/ 4 w 8"/>
                  <a:gd name="T7" fmla="*/ 0 h 7"/>
                  <a:gd name="T8" fmla="*/ 0 w 8"/>
                  <a:gd name="T9" fmla="*/ 4 h 7"/>
                  <a:gd name="T10" fmla="*/ 7 w 8"/>
                  <a:gd name="T11" fmla="*/ 2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7"/>
                  <a:gd name="T20" fmla="*/ 8 w 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7">
                    <a:moveTo>
                      <a:pt x="7" y="2"/>
                    </a:moveTo>
                    <a:lnTo>
                      <a:pt x="8" y="7"/>
                    </a:lnTo>
                    <a:lnTo>
                      <a:pt x="3" y="6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Freeform 74"/>
              <p:cNvSpPr>
                <a:spLocks/>
              </p:cNvSpPr>
              <p:nvPr/>
            </p:nvSpPr>
            <p:spPr bwMode="auto">
              <a:xfrm>
                <a:off x="2256" y="2229"/>
                <a:ext cx="6" cy="1"/>
              </a:xfrm>
              <a:custGeom>
                <a:avLst/>
                <a:gdLst>
                  <a:gd name="T0" fmla="*/ 0 w 6"/>
                  <a:gd name="T1" fmla="*/ 1 h 1"/>
                  <a:gd name="T2" fmla="*/ 0 w 6"/>
                  <a:gd name="T3" fmla="*/ 0 h 1"/>
                  <a:gd name="T4" fmla="*/ 6 w 6"/>
                  <a:gd name="T5" fmla="*/ 1 h 1"/>
                  <a:gd name="T6" fmla="*/ 6 w 6"/>
                  <a:gd name="T7" fmla="*/ 0 h 1"/>
                  <a:gd name="T8" fmla="*/ 0 w 6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"/>
                  <a:gd name="T17" fmla="*/ 6 w 6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">
                    <a:moveTo>
                      <a:pt x="0" y="1"/>
                    </a:moveTo>
                    <a:lnTo>
                      <a:pt x="0" y="0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7" name="Text Box 75"/>
            <p:cNvSpPr txBox="1">
              <a:spLocks noChangeArrowheads="1"/>
            </p:cNvSpPr>
            <p:nvPr/>
          </p:nvSpPr>
          <p:spPr bwMode="auto">
            <a:xfrm>
              <a:off x="1921" y="2607"/>
              <a:ext cx="906" cy="446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 lIns="92075" tIns="46038" rIns="92075" bIns="46038">
              <a:spAutoFit/>
            </a:bodyPr>
            <a:lstStyle/>
            <a:p>
              <a:r>
                <a:rPr lang="en-GB" sz="2000"/>
                <a:t>tumour cell</a:t>
              </a:r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991" y="2536"/>
            <a:ext cx="234" cy="234"/>
          </p:xfrm>
          <a:graphic>
            <a:graphicData uri="http://schemas.openxmlformats.org/presentationml/2006/ole">
              <p:oleObj spid="_x0000_s1026" name="Flash Movie" r:id="rId7" imgW="714960" imgH="714960" progId="Flash.Movie">
                <p:embed/>
              </p:oleObj>
            </a:graphicData>
          </a:graphic>
        </p:graphicFrame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3106" y="2555"/>
            <a:ext cx="235" cy="235"/>
          </p:xfrm>
          <a:graphic>
            <a:graphicData uri="http://schemas.openxmlformats.org/presentationml/2006/ole">
              <p:oleObj spid="_x0000_s1027" name="Flash Movie" r:id="rId8" imgW="714960" imgH="714960" progId="Flash.Movie">
                <p:embed/>
              </p:oleObj>
            </a:graphicData>
          </a:graphic>
        </p:graphicFrame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5317" y="3351"/>
            <a:ext cx="207" cy="207"/>
          </p:xfrm>
          <a:graphic>
            <a:graphicData uri="http://schemas.openxmlformats.org/presentationml/2006/ole">
              <p:oleObj spid="_x0000_s1028" name="Flash Movie" r:id="rId9" imgW="714960" imgH="714960" progId="Flash.Movie">
                <p:embed/>
              </p:oleObj>
            </a:graphicData>
          </a:graphic>
        </p:graphicFrame>
        <p:sp>
          <p:nvSpPr>
            <p:cNvPr id="1058" name="Text Box 79"/>
            <p:cNvSpPr txBox="1">
              <a:spLocks noChangeArrowheads="1"/>
            </p:cNvSpPr>
            <p:nvPr/>
          </p:nvSpPr>
          <p:spPr bwMode="auto">
            <a:xfrm>
              <a:off x="3112" y="2309"/>
              <a:ext cx="906" cy="252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 lIns="92075" tIns="46038" rIns="92075" bIns="46038">
              <a:spAutoFit/>
            </a:bodyPr>
            <a:lstStyle/>
            <a:p>
              <a:r>
                <a:rPr lang="en-GB" sz="2000"/>
                <a:t>prodrug</a:t>
              </a:r>
            </a:p>
          </p:txBody>
        </p:sp>
        <p:pic>
          <p:nvPicPr>
            <p:cNvPr id="1059" name="Picture 80" descr="PFX_STIL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07" y="3315"/>
              <a:ext cx="1664" cy="229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</p:pic>
        <p:grpSp>
          <p:nvGrpSpPr>
            <p:cNvPr id="1060" name="Group 81"/>
            <p:cNvGrpSpPr>
              <a:grpSpLocks/>
            </p:cNvGrpSpPr>
            <p:nvPr/>
          </p:nvGrpSpPr>
          <p:grpSpPr bwMode="auto">
            <a:xfrm rot="5267845">
              <a:off x="2131" y="3053"/>
              <a:ext cx="320" cy="235"/>
              <a:chOff x="2256" y="2119"/>
              <a:chExt cx="320" cy="216"/>
            </a:xfrm>
          </p:grpSpPr>
          <p:sp>
            <p:nvSpPr>
              <p:cNvPr id="1109" name="AutoShape 82"/>
              <p:cNvSpPr>
                <a:spLocks noChangeAspect="1" noChangeArrowheads="1" noTextEdit="1"/>
              </p:cNvSpPr>
              <p:nvPr/>
            </p:nvSpPr>
            <p:spPr bwMode="auto">
              <a:xfrm>
                <a:off x="2256" y="2119"/>
                <a:ext cx="320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843" name="Freeform 83"/>
              <p:cNvSpPr>
                <a:spLocks/>
              </p:cNvSpPr>
              <p:nvPr/>
            </p:nvSpPr>
            <p:spPr bwMode="auto">
              <a:xfrm>
                <a:off x="2259" y="2134"/>
                <a:ext cx="314" cy="200"/>
              </a:xfrm>
              <a:custGeom>
                <a:avLst/>
                <a:gdLst/>
                <a:ahLst/>
                <a:cxnLst>
                  <a:cxn ang="0">
                    <a:pos x="1" y="93"/>
                  </a:cxn>
                  <a:cxn ang="0">
                    <a:pos x="3" y="85"/>
                  </a:cxn>
                  <a:cxn ang="0">
                    <a:pos x="7" y="73"/>
                  </a:cxn>
                  <a:cxn ang="0">
                    <a:pos x="13" y="63"/>
                  </a:cxn>
                  <a:cxn ang="0">
                    <a:pos x="27" y="46"/>
                  </a:cxn>
                  <a:cxn ang="0">
                    <a:pos x="36" y="38"/>
                  </a:cxn>
                  <a:cxn ang="0">
                    <a:pos x="57" y="24"/>
                  </a:cxn>
                  <a:cxn ang="0">
                    <a:pos x="82" y="13"/>
                  </a:cxn>
                  <a:cxn ang="0">
                    <a:pos x="110" y="5"/>
                  </a:cxn>
                  <a:cxn ang="0">
                    <a:pos x="133" y="2"/>
                  </a:cxn>
                  <a:cxn ang="0">
                    <a:pos x="157" y="0"/>
                  </a:cxn>
                  <a:cxn ang="0">
                    <a:pos x="189" y="2"/>
                  </a:cxn>
                  <a:cxn ang="0">
                    <a:pos x="218" y="8"/>
                  </a:cxn>
                  <a:cxn ang="0">
                    <a:pos x="238" y="15"/>
                  </a:cxn>
                  <a:cxn ang="0">
                    <a:pos x="251" y="21"/>
                  </a:cxn>
                  <a:cxn ang="0">
                    <a:pos x="268" y="31"/>
                  </a:cxn>
                  <a:cxn ang="0">
                    <a:pos x="283" y="42"/>
                  </a:cxn>
                  <a:cxn ang="0">
                    <a:pos x="291" y="50"/>
                  </a:cxn>
                  <a:cxn ang="0">
                    <a:pos x="302" y="63"/>
                  </a:cxn>
                  <a:cxn ang="0">
                    <a:pos x="307" y="73"/>
                  </a:cxn>
                  <a:cxn ang="0">
                    <a:pos x="311" y="83"/>
                  </a:cxn>
                  <a:cxn ang="0">
                    <a:pos x="314" y="104"/>
                  </a:cxn>
                  <a:cxn ang="0">
                    <a:pos x="313" y="113"/>
                  </a:cxn>
                  <a:cxn ang="0">
                    <a:pos x="311" y="116"/>
                  </a:cxn>
                  <a:cxn ang="0">
                    <a:pos x="304" y="123"/>
                  </a:cxn>
                  <a:cxn ang="0">
                    <a:pos x="297" y="131"/>
                  </a:cxn>
                  <a:cxn ang="0">
                    <a:pos x="279" y="126"/>
                  </a:cxn>
                  <a:cxn ang="0">
                    <a:pos x="237" y="118"/>
                  </a:cxn>
                  <a:cxn ang="0">
                    <a:pos x="212" y="116"/>
                  </a:cxn>
                  <a:cxn ang="0">
                    <a:pos x="193" y="116"/>
                  </a:cxn>
                  <a:cxn ang="0">
                    <a:pos x="176" y="118"/>
                  </a:cxn>
                  <a:cxn ang="0">
                    <a:pos x="165" y="121"/>
                  </a:cxn>
                  <a:cxn ang="0">
                    <a:pos x="156" y="126"/>
                  </a:cxn>
                  <a:cxn ang="0">
                    <a:pos x="148" y="131"/>
                  </a:cxn>
                  <a:cxn ang="0">
                    <a:pos x="141" y="140"/>
                  </a:cxn>
                  <a:cxn ang="0">
                    <a:pos x="139" y="151"/>
                  </a:cxn>
                  <a:cxn ang="0">
                    <a:pos x="138" y="163"/>
                  </a:cxn>
                  <a:cxn ang="0">
                    <a:pos x="142" y="187"/>
                  </a:cxn>
                  <a:cxn ang="0">
                    <a:pos x="148" y="205"/>
                  </a:cxn>
                  <a:cxn ang="0">
                    <a:pos x="120" y="200"/>
                  </a:cxn>
                  <a:cxn ang="0">
                    <a:pos x="94" y="193"/>
                  </a:cxn>
                  <a:cxn ang="0">
                    <a:pos x="69" y="182"/>
                  </a:cxn>
                  <a:cxn ang="0">
                    <a:pos x="47" y="170"/>
                  </a:cxn>
                  <a:cxn ang="0">
                    <a:pos x="28" y="156"/>
                  </a:cxn>
                  <a:cxn ang="0">
                    <a:pos x="13" y="140"/>
                  </a:cxn>
                  <a:cxn ang="0">
                    <a:pos x="5" y="127"/>
                  </a:cxn>
                  <a:cxn ang="0">
                    <a:pos x="2" y="118"/>
                  </a:cxn>
                  <a:cxn ang="0">
                    <a:pos x="0" y="104"/>
                  </a:cxn>
                </a:cxnLst>
                <a:rect l="0" t="0" r="r" b="b"/>
                <a:pathLst>
                  <a:path w="314" h="205">
                    <a:moveTo>
                      <a:pt x="0" y="104"/>
                    </a:moveTo>
                    <a:lnTo>
                      <a:pt x="1" y="93"/>
                    </a:lnTo>
                    <a:lnTo>
                      <a:pt x="2" y="88"/>
                    </a:lnTo>
                    <a:lnTo>
                      <a:pt x="3" y="85"/>
                    </a:lnTo>
                    <a:lnTo>
                      <a:pt x="4" y="83"/>
                    </a:lnTo>
                    <a:lnTo>
                      <a:pt x="7" y="73"/>
                    </a:lnTo>
                    <a:lnTo>
                      <a:pt x="10" y="68"/>
                    </a:lnTo>
                    <a:lnTo>
                      <a:pt x="13" y="63"/>
                    </a:lnTo>
                    <a:lnTo>
                      <a:pt x="19" y="54"/>
                    </a:lnTo>
                    <a:lnTo>
                      <a:pt x="27" y="46"/>
                    </a:lnTo>
                    <a:lnTo>
                      <a:pt x="31" y="42"/>
                    </a:lnTo>
                    <a:lnTo>
                      <a:pt x="36" y="38"/>
                    </a:lnTo>
                    <a:lnTo>
                      <a:pt x="46" y="31"/>
                    </a:lnTo>
                    <a:lnTo>
                      <a:pt x="57" y="24"/>
                    </a:lnTo>
                    <a:lnTo>
                      <a:pt x="69" y="18"/>
                    </a:lnTo>
                    <a:lnTo>
                      <a:pt x="82" y="13"/>
                    </a:lnTo>
                    <a:lnTo>
                      <a:pt x="96" y="8"/>
                    </a:lnTo>
                    <a:lnTo>
                      <a:pt x="110" y="5"/>
                    </a:lnTo>
                    <a:lnTo>
                      <a:pt x="126" y="2"/>
                    </a:lnTo>
                    <a:lnTo>
                      <a:pt x="133" y="2"/>
                    </a:lnTo>
                    <a:lnTo>
                      <a:pt x="141" y="1"/>
                    </a:lnTo>
                    <a:lnTo>
                      <a:pt x="157" y="0"/>
                    </a:lnTo>
                    <a:lnTo>
                      <a:pt x="173" y="1"/>
                    </a:lnTo>
                    <a:lnTo>
                      <a:pt x="189" y="2"/>
                    </a:lnTo>
                    <a:lnTo>
                      <a:pt x="204" y="5"/>
                    </a:lnTo>
                    <a:lnTo>
                      <a:pt x="218" y="8"/>
                    </a:lnTo>
                    <a:lnTo>
                      <a:pt x="232" y="13"/>
                    </a:lnTo>
                    <a:lnTo>
                      <a:pt x="238" y="15"/>
                    </a:lnTo>
                    <a:lnTo>
                      <a:pt x="245" y="18"/>
                    </a:lnTo>
                    <a:lnTo>
                      <a:pt x="251" y="21"/>
                    </a:lnTo>
                    <a:lnTo>
                      <a:pt x="257" y="24"/>
                    </a:lnTo>
                    <a:lnTo>
                      <a:pt x="268" y="31"/>
                    </a:lnTo>
                    <a:lnTo>
                      <a:pt x="278" y="38"/>
                    </a:lnTo>
                    <a:lnTo>
                      <a:pt x="283" y="42"/>
                    </a:lnTo>
                    <a:lnTo>
                      <a:pt x="287" y="46"/>
                    </a:lnTo>
                    <a:lnTo>
                      <a:pt x="291" y="50"/>
                    </a:lnTo>
                    <a:lnTo>
                      <a:pt x="295" y="54"/>
                    </a:lnTo>
                    <a:lnTo>
                      <a:pt x="302" y="63"/>
                    </a:lnTo>
                    <a:lnTo>
                      <a:pt x="304" y="68"/>
                    </a:lnTo>
                    <a:lnTo>
                      <a:pt x="307" y="73"/>
                    </a:lnTo>
                    <a:lnTo>
                      <a:pt x="309" y="78"/>
                    </a:lnTo>
                    <a:lnTo>
                      <a:pt x="311" y="83"/>
                    </a:lnTo>
                    <a:lnTo>
                      <a:pt x="313" y="93"/>
                    </a:lnTo>
                    <a:lnTo>
                      <a:pt x="314" y="104"/>
                    </a:lnTo>
                    <a:lnTo>
                      <a:pt x="314" y="109"/>
                    </a:lnTo>
                    <a:lnTo>
                      <a:pt x="313" y="113"/>
                    </a:lnTo>
                    <a:lnTo>
                      <a:pt x="312" y="115"/>
                    </a:lnTo>
                    <a:lnTo>
                      <a:pt x="311" y="116"/>
                    </a:lnTo>
                    <a:lnTo>
                      <a:pt x="309" y="119"/>
                    </a:lnTo>
                    <a:lnTo>
                      <a:pt x="304" y="123"/>
                    </a:lnTo>
                    <a:lnTo>
                      <a:pt x="301" y="127"/>
                    </a:lnTo>
                    <a:lnTo>
                      <a:pt x="297" y="131"/>
                    </a:lnTo>
                    <a:lnTo>
                      <a:pt x="292" y="130"/>
                    </a:lnTo>
                    <a:lnTo>
                      <a:pt x="279" y="126"/>
                    </a:lnTo>
                    <a:lnTo>
                      <a:pt x="260" y="122"/>
                    </a:lnTo>
                    <a:lnTo>
                      <a:pt x="237" y="118"/>
                    </a:lnTo>
                    <a:lnTo>
                      <a:pt x="224" y="117"/>
                    </a:lnTo>
                    <a:lnTo>
                      <a:pt x="212" y="116"/>
                    </a:lnTo>
                    <a:lnTo>
                      <a:pt x="199" y="116"/>
                    </a:lnTo>
                    <a:lnTo>
                      <a:pt x="193" y="116"/>
                    </a:lnTo>
                    <a:lnTo>
                      <a:pt x="187" y="117"/>
                    </a:lnTo>
                    <a:lnTo>
                      <a:pt x="176" y="118"/>
                    </a:lnTo>
                    <a:lnTo>
                      <a:pt x="170" y="120"/>
                    </a:lnTo>
                    <a:lnTo>
                      <a:pt x="165" y="121"/>
                    </a:lnTo>
                    <a:lnTo>
                      <a:pt x="160" y="123"/>
                    </a:lnTo>
                    <a:lnTo>
                      <a:pt x="156" y="126"/>
                    </a:lnTo>
                    <a:lnTo>
                      <a:pt x="151" y="128"/>
                    </a:lnTo>
                    <a:lnTo>
                      <a:pt x="148" y="131"/>
                    </a:lnTo>
                    <a:lnTo>
                      <a:pt x="144" y="135"/>
                    </a:lnTo>
                    <a:lnTo>
                      <a:pt x="141" y="140"/>
                    </a:lnTo>
                    <a:lnTo>
                      <a:pt x="140" y="145"/>
                    </a:lnTo>
                    <a:lnTo>
                      <a:pt x="139" y="151"/>
                    </a:lnTo>
                    <a:lnTo>
                      <a:pt x="138" y="157"/>
                    </a:lnTo>
                    <a:lnTo>
                      <a:pt x="138" y="163"/>
                    </a:lnTo>
                    <a:lnTo>
                      <a:pt x="140" y="176"/>
                    </a:lnTo>
                    <a:lnTo>
                      <a:pt x="142" y="187"/>
                    </a:lnTo>
                    <a:lnTo>
                      <a:pt x="145" y="196"/>
                    </a:lnTo>
                    <a:lnTo>
                      <a:pt x="148" y="205"/>
                    </a:lnTo>
                    <a:lnTo>
                      <a:pt x="134" y="203"/>
                    </a:lnTo>
                    <a:lnTo>
                      <a:pt x="120" y="200"/>
                    </a:lnTo>
                    <a:lnTo>
                      <a:pt x="107" y="197"/>
                    </a:lnTo>
                    <a:lnTo>
                      <a:pt x="94" y="193"/>
                    </a:lnTo>
                    <a:lnTo>
                      <a:pt x="81" y="188"/>
                    </a:lnTo>
                    <a:lnTo>
                      <a:pt x="69" y="182"/>
                    </a:lnTo>
                    <a:lnTo>
                      <a:pt x="57" y="176"/>
                    </a:lnTo>
                    <a:lnTo>
                      <a:pt x="47" y="170"/>
                    </a:lnTo>
                    <a:lnTo>
                      <a:pt x="37" y="163"/>
                    </a:lnTo>
                    <a:lnTo>
                      <a:pt x="28" y="156"/>
                    </a:lnTo>
                    <a:lnTo>
                      <a:pt x="20" y="148"/>
                    </a:lnTo>
                    <a:lnTo>
                      <a:pt x="13" y="140"/>
                    </a:lnTo>
                    <a:lnTo>
                      <a:pt x="8" y="131"/>
                    </a:lnTo>
                    <a:lnTo>
                      <a:pt x="5" y="127"/>
                    </a:lnTo>
                    <a:lnTo>
                      <a:pt x="4" y="122"/>
                    </a:lnTo>
                    <a:lnTo>
                      <a:pt x="2" y="118"/>
                    </a:lnTo>
                    <a:lnTo>
                      <a:pt x="1" y="113"/>
                    </a:lnTo>
                    <a:lnTo>
                      <a:pt x="0" y="10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11" name="Freeform 84"/>
              <p:cNvSpPr>
                <a:spLocks/>
              </p:cNvSpPr>
              <p:nvPr/>
            </p:nvSpPr>
            <p:spPr bwMode="auto">
              <a:xfrm>
                <a:off x="2256" y="2123"/>
                <a:ext cx="160" cy="107"/>
              </a:xfrm>
              <a:custGeom>
                <a:avLst/>
                <a:gdLst>
                  <a:gd name="T0" fmla="*/ 0 w 160"/>
                  <a:gd name="T1" fmla="*/ 106 h 107"/>
                  <a:gd name="T2" fmla="*/ 1 w 160"/>
                  <a:gd name="T3" fmla="*/ 96 h 107"/>
                  <a:gd name="T4" fmla="*/ 2 w 160"/>
                  <a:gd name="T5" fmla="*/ 90 h 107"/>
                  <a:gd name="T6" fmla="*/ 3 w 160"/>
                  <a:gd name="T7" fmla="*/ 88 h 107"/>
                  <a:gd name="T8" fmla="*/ 4 w 160"/>
                  <a:gd name="T9" fmla="*/ 85 h 107"/>
                  <a:gd name="T10" fmla="*/ 7 w 160"/>
                  <a:gd name="T11" fmla="*/ 75 h 107"/>
                  <a:gd name="T12" fmla="*/ 10 w 160"/>
                  <a:gd name="T13" fmla="*/ 69 h 107"/>
                  <a:gd name="T14" fmla="*/ 13 w 160"/>
                  <a:gd name="T15" fmla="*/ 65 h 107"/>
                  <a:gd name="T16" fmla="*/ 20 w 160"/>
                  <a:gd name="T17" fmla="*/ 55 h 107"/>
                  <a:gd name="T18" fmla="*/ 28 w 160"/>
                  <a:gd name="T19" fmla="*/ 47 h 107"/>
                  <a:gd name="T20" fmla="*/ 32 w 160"/>
                  <a:gd name="T21" fmla="*/ 42 h 107"/>
                  <a:gd name="T22" fmla="*/ 37 w 160"/>
                  <a:gd name="T23" fmla="*/ 38 h 107"/>
                  <a:gd name="T24" fmla="*/ 47 w 160"/>
                  <a:gd name="T25" fmla="*/ 31 h 107"/>
                  <a:gd name="T26" fmla="*/ 59 w 160"/>
                  <a:gd name="T27" fmla="*/ 24 h 107"/>
                  <a:gd name="T28" fmla="*/ 71 w 160"/>
                  <a:gd name="T29" fmla="*/ 18 h 107"/>
                  <a:gd name="T30" fmla="*/ 84 w 160"/>
                  <a:gd name="T31" fmla="*/ 13 h 107"/>
                  <a:gd name="T32" fmla="*/ 98 w 160"/>
                  <a:gd name="T33" fmla="*/ 8 h 107"/>
                  <a:gd name="T34" fmla="*/ 113 w 160"/>
                  <a:gd name="T35" fmla="*/ 5 h 107"/>
                  <a:gd name="T36" fmla="*/ 128 w 160"/>
                  <a:gd name="T37" fmla="*/ 2 h 107"/>
                  <a:gd name="T38" fmla="*/ 136 w 160"/>
                  <a:gd name="T39" fmla="*/ 1 h 107"/>
                  <a:gd name="T40" fmla="*/ 144 w 160"/>
                  <a:gd name="T41" fmla="*/ 1 h 107"/>
                  <a:gd name="T42" fmla="*/ 160 w 160"/>
                  <a:gd name="T43" fmla="*/ 0 h 107"/>
                  <a:gd name="T44" fmla="*/ 160 w 160"/>
                  <a:gd name="T45" fmla="*/ 7 h 107"/>
                  <a:gd name="T46" fmla="*/ 144 w 160"/>
                  <a:gd name="T47" fmla="*/ 7 h 107"/>
                  <a:gd name="T48" fmla="*/ 136 w 160"/>
                  <a:gd name="T49" fmla="*/ 8 h 107"/>
                  <a:gd name="T50" fmla="*/ 129 w 160"/>
                  <a:gd name="T51" fmla="*/ 9 h 107"/>
                  <a:gd name="T52" fmla="*/ 114 w 160"/>
                  <a:gd name="T53" fmla="*/ 11 h 107"/>
                  <a:gd name="T54" fmla="*/ 100 w 160"/>
                  <a:gd name="T55" fmla="*/ 15 h 107"/>
                  <a:gd name="T56" fmla="*/ 86 w 160"/>
                  <a:gd name="T57" fmla="*/ 19 h 107"/>
                  <a:gd name="T58" fmla="*/ 74 w 160"/>
                  <a:gd name="T59" fmla="*/ 24 h 107"/>
                  <a:gd name="T60" fmla="*/ 62 w 160"/>
                  <a:gd name="T61" fmla="*/ 30 h 107"/>
                  <a:gd name="T62" fmla="*/ 51 w 160"/>
                  <a:gd name="T63" fmla="*/ 36 h 107"/>
                  <a:gd name="T64" fmla="*/ 41 w 160"/>
                  <a:gd name="T65" fmla="*/ 44 h 107"/>
                  <a:gd name="T66" fmla="*/ 36 w 160"/>
                  <a:gd name="T67" fmla="*/ 47 h 107"/>
                  <a:gd name="T68" fmla="*/ 32 w 160"/>
                  <a:gd name="T69" fmla="*/ 51 h 107"/>
                  <a:gd name="T70" fmla="*/ 25 w 160"/>
                  <a:gd name="T71" fmla="*/ 60 h 107"/>
                  <a:gd name="T72" fmla="*/ 18 w 160"/>
                  <a:gd name="T73" fmla="*/ 68 h 107"/>
                  <a:gd name="T74" fmla="*/ 16 w 160"/>
                  <a:gd name="T75" fmla="*/ 73 h 107"/>
                  <a:gd name="T76" fmla="*/ 13 w 160"/>
                  <a:gd name="T77" fmla="*/ 77 h 107"/>
                  <a:gd name="T78" fmla="*/ 10 w 160"/>
                  <a:gd name="T79" fmla="*/ 87 h 107"/>
                  <a:gd name="T80" fmla="*/ 9 w 160"/>
                  <a:gd name="T81" fmla="*/ 89 h 107"/>
                  <a:gd name="T82" fmla="*/ 8 w 160"/>
                  <a:gd name="T83" fmla="*/ 92 h 107"/>
                  <a:gd name="T84" fmla="*/ 7 w 160"/>
                  <a:gd name="T85" fmla="*/ 97 h 107"/>
                  <a:gd name="T86" fmla="*/ 6 w 160"/>
                  <a:gd name="T87" fmla="*/ 107 h 107"/>
                  <a:gd name="T88" fmla="*/ 0 w 160"/>
                  <a:gd name="T89" fmla="*/ 106 h 10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0"/>
                  <a:gd name="T136" fmla="*/ 0 h 107"/>
                  <a:gd name="T137" fmla="*/ 160 w 160"/>
                  <a:gd name="T138" fmla="*/ 107 h 10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0" h="107">
                    <a:moveTo>
                      <a:pt x="0" y="106"/>
                    </a:moveTo>
                    <a:lnTo>
                      <a:pt x="1" y="96"/>
                    </a:lnTo>
                    <a:lnTo>
                      <a:pt x="2" y="90"/>
                    </a:lnTo>
                    <a:lnTo>
                      <a:pt x="3" y="88"/>
                    </a:lnTo>
                    <a:lnTo>
                      <a:pt x="4" y="85"/>
                    </a:lnTo>
                    <a:lnTo>
                      <a:pt x="7" y="75"/>
                    </a:lnTo>
                    <a:lnTo>
                      <a:pt x="10" y="69"/>
                    </a:lnTo>
                    <a:lnTo>
                      <a:pt x="13" y="65"/>
                    </a:lnTo>
                    <a:lnTo>
                      <a:pt x="20" y="55"/>
                    </a:lnTo>
                    <a:lnTo>
                      <a:pt x="28" y="47"/>
                    </a:lnTo>
                    <a:lnTo>
                      <a:pt x="32" y="42"/>
                    </a:lnTo>
                    <a:lnTo>
                      <a:pt x="37" y="38"/>
                    </a:lnTo>
                    <a:lnTo>
                      <a:pt x="47" y="31"/>
                    </a:lnTo>
                    <a:lnTo>
                      <a:pt x="59" y="24"/>
                    </a:lnTo>
                    <a:lnTo>
                      <a:pt x="71" y="18"/>
                    </a:lnTo>
                    <a:lnTo>
                      <a:pt x="84" y="13"/>
                    </a:lnTo>
                    <a:lnTo>
                      <a:pt x="98" y="8"/>
                    </a:lnTo>
                    <a:lnTo>
                      <a:pt x="113" y="5"/>
                    </a:lnTo>
                    <a:lnTo>
                      <a:pt x="128" y="2"/>
                    </a:lnTo>
                    <a:lnTo>
                      <a:pt x="136" y="1"/>
                    </a:lnTo>
                    <a:lnTo>
                      <a:pt x="144" y="1"/>
                    </a:lnTo>
                    <a:lnTo>
                      <a:pt x="160" y="0"/>
                    </a:lnTo>
                    <a:lnTo>
                      <a:pt x="160" y="7"/>
                    </a:lnTo>
                    <a:lnTo>
                      <a:pt x="144" y="7"/>
                    </a:lnTo>
                    <a:lnTo>
                      <a:pt x="136" y="8"/>
                    </a:lnTo>
                    <a:lnTo>
                      <a:pt x="129" y="9"/>
                    </a:lnTo>
                    <a:lnTo>
                      <a:pt x="114" y="11"/>
                    </a:lnTo>
                    <a:lnTo>
                      <a:pt x="100" y="15"/>
                    </a:lnTo>
                    <a:lnTo>
                      <a:pt x="86" y="19"/>
                    </a:lnTo>
                    <a:lnTo>
                      <a:pt x="74" y="24"/>
                    </a:lnTo>
                    <a:lnTo>
                      <a:pt x="62" y="30"/>
                    </a:lnTo>
                    <a:lnTo>
                      <a:pt x="51" y="36"/>
                    </a:lnTo>
                    <a:lnTo>
                      <a:pt x="41" y="44"/>
                    </a:lnTo>
                    <a:lnTo>
                      <a:pt x="36" y="47"/>
                    </a:lnTo>
                    <a:lnTo>
                      <a:pt x="32" y="51"/>
                    </a:lnTo>
                    <a:lnTo>
                      <a:pt x="25" y="60"/>
                    </a:lnTo>
                    <a:lnTo>
                      <a:pt x="18" y="68"/>
                    </a:lnTo>
                    <a:lnTo>
                      <a:pt x="16" y="73"/>
                    </a:lnTo>
                    <a:lnTo>
                      <a:pt x="13" y="77"/>
                    </a:lnTo>
                    <a:lnTo>
                      <a:pt x="10" y="87"/>
                    </a:lnTo>
                    <a:lnTo>
                      <a:pt x="9" y="89"/>
                    </a:lnTo>
                    <a:lnTo>
                      <a:pt x="8" y="92"/>
                    </a:lnTo>
                    <a:lnTo>
                      <a:pt x="7" y="97"/>
                    </a:lnTo>
                    <a:lnTo>
                      <a:pt x="6" y="107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Freeform 85"/>
              <p:cNvSpPr>
                <a:spLocks/>
              </p:cNvSpPr>
              <p:nvPr/>
            </p:nvSpPr>
            <p:spPr bwMode="auto">
              <a:xfrm>
                <a:off x="2416" y="2123"/>
                <a:ext cx="160" cy="107"/>
              </a:xfrm>
              <a:custGeom>
                <a:avLst/>
                <a:gdLst>
                  <a:gd name="T0" fmla="*/ 0 w 160"/>
                  <a:gd name="T1" fmla="*/ 0 h 107"/>
                  <a:gd name="T2" fmla="*/ 16 w 160"/>
                  <a:gd name="T3" fmla="*/ 1 h 107"/>
                  <a:gd name="T4" fmla="*/ 32 w 160"/>
                  <a:gd name="T5" fmla="*/ 2 h 107"/>
                  <a:gd name="T6" fmla="*/ 47 w 160"/>
                  <a:gd name="T7" fmla="*/ 5 h 107"/>
                  <a:gd name="T8" fmla="*/ 62 w 160"/>
                  <a:gd name="T9" fmla="*/ 8 h 107"/>
                  <a:gd name="T10" fmla="*/ 76 w 160"/>
                  <a:gd name="T11" fmla="*/ 13 h 107"/>
                  <a:gd name="T12" fmla="*/ 83 w 160"/>
                  <a:gd name="T13" fmla="*/ 15 h 107"/>
                  <a:gd name="T14" fmla="*/ 89 w 160"/>
                  <a:gd name="T15" fmla="*/ 18 h 107"/>
                  <a:gd name="T16" fmla="*/ 95 w 160"/>
                  <a:gd name="T17" fmla="*/ 21 h 107"/>
                  <a:gd name="T18" fmla="*/ 101 w 160"/>
                  <a:gd name="T19" fmla="*/ 24 h 107"/>
                  <a:gd name="T20" fmla="*/ 113 w 160"/>
                  <a:gd name="T21" fmla="*/ 31 h 107"/>
                  <a:gd name="T22" fmla="*/ 123 w 160"/>
                  <a:gd name="T23" fmla="*/ 38 h 107"/>
                  <a:gd name="T24" fmla="*/ 128 w 160"/>
                  <a:gd name="T25" fmla="*/ 43 h 107"/>
                  <a:gd name="T26" fmla="*/ 132 w 160"/>
                  <a:gd name="T27" fmla="*/ 47 h 107"/>
                  <a:gd name="T28" fmla="*/ 136 w 160"/>
                  <a:gd name="T29" fmla="*/ 51 h 107"/>
                  <a:gd name="T30" fmla="*/ 140 w 160"/>
                  <a:gd name="T31" fmla="*/ 56 h 107"/>
                  <a:gd name="T32" fmla="*/ 147 w 160"/>
                  <a:gd name="T33" fmla="*/ 65 h 107"/>
                  <a:gd name="T34" fmla="*/ 150 w 160"/>
                  <a:gd name="T35" fmla="*/ 70 h 107"/>
                  <a:gd name="T36" fmla="*/ 153 w 160"/>
                  <a:gd name="T37" fmla="*/ 75 h 107"/>
                  <a:gd name="T38" fmla="*/ 155 w 160"/>
                  <a:gd name="T39" fmla="*/ 80 h 107"/>
                  <a:gd name="T40" fmla="*/ 157 w 160"/>
                  <a:gd name="T41" fmla="*/ 85 h 107"/>
                  <a:gd name="T42" fmla="*/ 159 w 160"/>
                  <a:gd name="T43" fmla="*/ 96 h 107"/>
                  <a:gd name="T44" fmla="*/ 160 w 160"/>
                  <a:gd name="T45" fmla="*/ 106 h 107"/>
                  <a:gd name="T46" fmla="*/ 154 w 160"/>
                  <a:gd name="T47" fmla="*/ 107 h 107"/>
                  <a:gd name="T48" fmla="*/ 153 w 160"/>
                  <a:gd name="T49" fmla="*/ 97 h 107"/>
                  <a:gd name="T50" fmla="*/ 150 w 160"/>
                  <a:gd name="T51" fmla="*/ 87 h 107"/>
                  <a:gd name="T52" fmla="*/ 149 w 160"/>
                  <a:gd name="T53" fmla="*/ 82 h 107"/>
                  <a:gd name="T54" fmla="*/ 147 w 160"/>
                  <a:gd name="T55" fmla="*/ 77 h 107"/>
                  <a:gd name="T56" fmla="*/ 144 w 160"/>
                  <a:gd name="T57" fmla="*/ 73 h 107"/>
                  <a:gd name="T58" fmla="*/ 142 w 160"/>
                  <a:gd name="T59" fmla="*/ 68 h 107"/>
                  <a:gd name="T60" fmla="*/ 135 w 160"/>
                  <a:gd name="T61" fmla="*/ 59 h 107"/>
                  <a:gd name="T62" fmla="*/ 132 w 160"/>
                  <a:gd name="T63" fmla="*/ 55 h 107"/>
                  <a:gd name="T64" fmla="*/ 128 w 160"/>
                  <a:gd name="T65" fmla="*/ 51 h 107"/>
                  <a:gd name="T66" fmla="*/ 124 w 160"/>
                  <a:gd name="T67" fmla="*/ 47 h 107"/>
                  <a:gd name="T68" fmla="*/ 119 w 160"/>
                  <a:gd name="T69" fmla="*/ 44 h 107"/>
                  <a:gd name="T70" fmla="*/ 109 w 160"/>
                  <a:gd name="T71" fmla="*/ 36 h 107"/>
                  <a:gd name="T72" fmla="*/ 98 w 160"/>
                  <a:gd name="T73" fmla="*/ 30 h 107"/>
                  <a:gd name="T74" fmla="*/ 92 w 160"/>
                  <a:gd name="T75" fmla="*/ 27 h 107"/>
                  <a:gd name="T76" fmla="*/ 87 w 160"/>
                  <a:gd name="T77" fmla="*/ 24 h 107"/>
                  <a:gd name="T78" fmla="*/ 80 w 160"/>
                  <a:gd name="T79" fmla="*/ 21 h 107"/>
                  <a:gd name="T80" fmla="*/ 74 w 160"/>
                  <a:gd name="T81" fmla="*/ 19 h 107"/>
                  <a:gd name="T82" fmla="*/ 60 w 160"/>
                  <a:gd name="T83" fmla="*/ 15 h 107"/>
                  <a:gd name="T84" fmla="*/ 46 w 160"/>
                  <a:gd name="T85" fmla="*/ 11 h 107"/>
                  <a:gd name="T86" fmla="*/ 31 w 160"/>
                  <a:gd name="T87" fmla="*/ 9 h 107"/>
                  <a:gd name="T88" fmla="*/ 16 w 160"/>
                  <a:gd name="T89" fmla="*/ 7 h 107"/>
                  <a:gd name="T90" fmla="*/ 0 w 160"/>
                  <a:gd name="T91" fmla="*/ 7 h 107"/>
                  <a:gd name="T92" fmla="*/ 0 w 160"/>
                  <a:gd name="T93" fmla="*/ 0 h 10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60"/>
                  <a:gd name="T142" fmla="*/ 0 h 107"/>
                  <a:gd name="T143" fmla="*/ 160 w 160"/>
                  <a:gd name="T144" fmla="*/ 107 h 10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60" h="107">
                    <a:moveTo>
                      <a:pt x="0" y="0"/>
                    </a:moveTo>
                    <a:lnTo>
                      <a:pt x="16" y="1"/>
                    </a:lnTo>
                    <a:lnTo>
                      <a:pt x="32" y="2"/>
                    </a:lnTo>
                    <a:lnTo>
                      <a:pt x="47" y="5"/>
                    </a:lnTo>
                    <a:lnTo>
                      <a:pt x="62" y="8"/>
                    </a:lnTo>
                    <a:lnTo>
                      <a:pt x="76" y="13"/>
                    </a:lnTo>
                    <a:lnTo>
                      <a:pt x="83" y="15"/>
                    </a:lnTo>
                    <a:lnTo>
                      <a:pt x="89" y="18"/>
                    </a:lnTo>
                    <a:lnTo>
                      <a:pt x="95" y="21"/>
                    </a:lnTo>
                    <a:lnTo>
                      <a:pt x="101" y="24"/>
                    </a:lnTo>
                    <a:lnTo>
                      <a:pt x="113" y="31"/>
                    </a:lnTo>
                    <a:lnTo>
                      <a:pt x="123" y="38"/>
                    </a:lnTo>
                    <a:lnTo>
                      <a:pt x="128" y="43"/>
                    </a:lnTo>
                    <a:lnTo>
                      <a:pt x="132" y="47"/>
                    </a:lnTo>
                    <a:lnTo>
                      <a:pt x="136" y="51"/>
                    </a:lnTo>
                    <a:lnTo>
                      <a:pt x="140" y="56"/>
                    </a:lnTo>
                    <a:lnTo>
                      <a:pt x="147" y="65"/>
                    </a:lnTo>
                    <a:lnTo>
                      <a:pt x="150" y="70"/>
                    </a:lnTo>
                    <a:lnTo>
                      <a:pt x="153" y="75"/>
                    </a:lnTo>
                    <a:lnTo>
                      <a:pt x="155" y="80"/>
                    </a:lnTo>
                    <a:lnTo>
                      <a:pt x="157" y="85"/>
                    </a:lnTo>
                    <a:lnTo>
                      <a:pt x="159" y="96"/>
                    </a:lnTo>
                    <a:lnTo>
                      <a:pt x="160" y="106"/>
                    </a:lnTo>
                    <a:lnTo>
                      <a:pt x="154" y="107"/>
                    </a:lnTo>
                    <a:lnTo>
                      <a:pt x="153" y="97"/>
                    </a:lnTo>
                    <a:lnTo>
                      <a:pt x="150" y="87"/>
                    </a:lnTo>
                    <a:lnTo>
                      <a:pt x="149" y="82"/>
                    </a:lnTo>
                    <a:lnTo>
                      <a:pt x="147" y="77"/>
                    </a:lnTo>
                    <a:lnTo>
                      <a:pt x="144" y="73"/>
                    </a:lnTo>
                    <a:lnTo>
                      <a:pt x="142" y="68"/>
                    </a:lnTo>
                    <a:lnTo>
                      <a:pt x="135" y="59"/>
                    </a:lnTo>
                    <a:lnTo>
                      <a:pt x="132" y="55"/>
                    </a:lnTo>
                    <a:lnTo>
                      <a:pt x="128" y="51"/>
                    </a:lnTo>
                    <a:lnTo>
                      <a:pt x="124" y="47"/>
                    </a:lnTo>
                    <a:lnTo>
                      <a:pt x="119" y="44"/>
                    </a:lnTo>
                    <a:lnTo>
                      <a:pt x="109" y="36"/>
                    </a:lnTo>
                    <a:lnTo>
                      <a:pt x="98" y="30"/>
                    </a:lnTo>
                    <a:lnTo>
                      <a:pt x="92" y="27"/>
                    </a:lnTo>
                    <a:lnTo>
                      <a:pt x="87" y="24"/>
                    </a:lnTo>
                    <a:lnTo>
                      <a:pt x="80" y="21"/>
                    </a:lnTo>
                    <a:lnTo>
                      <a:pt x="74" y="19"/>
                    </a:lnTo>
                    <a:lnTo>
                      <a:pt x="60" y="15"/>
                    </a:lnTo>
                    <a:lnTo>
                      <a:pt x="46" y="11"/>
                    </a:lnTo>
                    <a:lnTo>
                      <a:pt x="31" y="9"/>
                    </a:lnTo>
                    <a:lnTo>
                      <a:pt x="16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" name="Freeform 86"/>
              <p:cNvSpPr>
                <a:spLocks/>
              </p:cNvSpPr>
              <p:nvPr/>
            </p:nvSpPr>
            <p:spPr bwMode="auto">
              <a:xfrm>
                <a:off x="2553" y="2229"/>
                <a:ext cx="23" cy="31"/>
              </a:xfrm>
              <a:custGeom>
                <a:avLst/>
                <a:gdLst>
                  <a:gd name="T0" fmla="*/ 23 w 23"/>
                  <a:gd name="T1" fmla="*/ 1 h 31"/>
                  <a:gd name="T2" fmla="*/ 23 w 23"/>
                  <a:gd name="T3" fmla="*/ 7 h 31"/>
                  <a:gd name="T4" fmla="*/ 22 w 23"/>
                  <a:gd name="T5" fmla="*/ 11 h 31"/>
                  <a:gd name="T6" fmla="*/ 21 w 23"/>
                  <a:gd name="T7" fmla="*/ 13 h 31"/>
                  <a:gd name="T8" fmla="*/ 20 w 23"/>
                  <a:gd name="T9" fmla="*/ 15 h 31"/>
                  <a:gd name="T10" fmla="*/ 18 w 23"/>
                  <a:gd name="T11" fmla="*/ 18 h 31"/>
                  <a:gd name="T12" fmla="*/ 12 w 23"/>
                  <a:gd name="T13" fmla="*/ 23 h 31"/>
                  <a:gd name="T14" fmla="*/ 9 w 23"/>
                  <a:gd name="T15" fmla="*/ 26 h 31"/>
                  <a:gd name="T16" fmla="*/ 5 w 23"/>
                  <a:gd name="T17" fmla="*/ 31 h 31"/>
                  <a:gd name="T18" fmla="*/ 0 w 23"/>
                  <a:gd name="T19" fmla="*/ 26 h 31"/>
                  <a:gd name="T20" fmla="*/ 4 w 23"/>
                  <a:gd name="T21" fmla="*/ 22 h 31"/>
                  <a:gd name="T22" fmla="*/ 8 w 23"/>
                  <a:gd name="T23" fmla="*/ 18 h 31"/>
                  <a:gd name="T24" fmla="*/ 13 w 23"/>
                  <a:gd name="T25" fmla="*/ 13 h 31"/>
                  <a:gd name="T26" fmla="*/ 15 w 23"/>
                  <a:gd name="T27" fmla="*/ 11 h 31"/>
                  <a:gd name="T28" fmla="*/ 15 w 23"/>
                  <a:gd name="T29" fmla="*/ 10 h 31"/>
                  <a:gd name="T30" fmla="*/ 16 w 23"/>
                  <a:gd name="T31" fmla="*/ 9 h 31"/>
                  <a:gd name="T32" fmla="*/ 16 w 23"/>
                  <a:gd name="T33" fmla="*/ 6 h 31"/>
                  <a:gd name="T34" fmla="*/ 17 w 23"/>
                  <a:gd name="T35" fmla="*/ 0 h 31"/>
                  <a:gd name="T36" fmla="*/ 23 w 23"/>
                  <a:gd name="T37" fmla="*/ 1 h 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"/>
                  <a:gd name="T58" fmla="*/ 0 h 31"/>
                  <a:gd name="T59" fmla="*/ 23 w 23"/>
                  <a:gd name="T60" fmla="*/ 31 h 3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" h="31">
                    <a:moveTo>
                      <a:pt x="23" y="1"/>
                    </a:moveTo>
                    <a:lnTo>
                      <a:pt x="23" y="7"/>
                    </a:lnTo>
                    <a:lnTo>
                      <a:pt x="22" y="11"/>
                    </a:lnTo>
                    <a:lnTo>
                      <a:pt x="21" y="13"/>
                    </a:lnTo>
                    <a:lnTo>
                      <a:pt x="20" y="15"/>
                    </a:lnTo>
                    <a:lnTo>
                      <a:pt x="18" y="18"/>
                    </a:lnTo>
                    <a:lnTo>
                      <a:pt x="12" y="23"/>
                    </a:lnTo>
                    <a:lnTo>
                      <a:pt x="9" y="26"/>
                    </a:lnTo>
                    <a:lnTo>
                      <a:pt x="5" y="31"/>
                    </a:lnTo>
                    <a:lnTo>
                      <a:pt x="0" y="26"/>
                    </a:lnTo>
                    <a:lnTo>
                      <a:pt x="4" y="22"/>
                    </a:lnTo>
                    <a:lnTo>
                      <a:pt x="8" y="18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6" y="9"/>
                    </a:lnTo>
                    <a:lnTo>
                      <a:pt x="16" y="6"/>
                    </a:lnTo>
                    <a:lnTo>
                      <a:pt x="17" y="0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" name="Freeform 87"/>
              <p:cNvSpPr>
                <a:spLocks/>
              </p:cNvSpPr>
              <p:nvPr/>
            </p:nvSpPr>
            <p:spPr bwMode="auto">
              <a:xfrm>
                <a:off x="2570" y="2229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  <a:gd name="T6" fmla="*/ 0 w 6"/>
                  <a:gd name="T7" fmla="*/ 1 h 1"/>
                  <a:gd name="T8" fmla="*/ 6 w 6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"/>
                  <a:gd name="T17" fmla="*/ 6 w 6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">
                    <a:moveTo>
                      <a:pt x="6" y="0"/>
                    </a:moveTo>
                    <a:lnTo>
                      <a:pt x="6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" name="Freeform 88"/>
              <p:cNvSpPr>
                <a:spLocks/>
              </p:cNvSpPr>
              <p:nvPr/>
            </p:nvSpPr>
            <p:spPr bwMode="auto">
              <a:xfrm>
                <a:off x="2404" y="2239"/>
                <a:ext cx="153" cy="21"/>
              </a:xfrm>
              <a:custGeom>
                <a:avLst/>
                <a:gdLst>
                  <a:gd name="T0" fmla="*/ 151 w 153"/>
                  <a:gd name="T1" fmla="*/ 21 h 21"/>
                  <a:gd name="T2" fmla="*/ 146 w 153"/>
                  <a:gd name="T3" fmla="*/ 20 h 21"/>
                  <a:gd name="T4" fmla="*/ 133 w 153"/>
                  <a:gd name="T5" fmla="*/ 17 h 21"/>
                  <a:gd name="T6" fmla="*/ 114 w 153"/>
                  <a:gd name="T7" fmla="*/ 12 h 21"/>
                  <a:gd name="T8" fmla="*/ 91 w 153"/>
                  <a:gd name="T9" fmla="*/ 8 h 21"/>
                  <a:gd name="T10" fmla="*/ 79 w 153"/>
                  <a:gd name="T11" fmla="*/ 7 h 21"/>
                  <a:gd name="T12" fmla="*/ 66 w 153"/>
                  <a:gd name="T13" fmla="*/ 6 h 21"/>
                  <a:gd name="T14" fmla="*/ 54 w 153"/>
                  <a:gd name="T15" fmla="*/ 6 h 21"/>
                  <a:gd name="T16" fmla="*/ 48 w 153"/>
                  <a:gd name="T17" fmla="*/ 6 h 21"/>
                  <a:gd name="T18" fmla="*/ 43 w 153"/>
                  <a:gd name="T19" fmla="*/ 7 h 21"/>
                  <a:gd name="T20" fmla="*/ 31 w 153"/>
                  <a:gd name="T21" fmla="*/ 9 h 21"/>
                  <a:gd name="T22" fmla="*/ 26 w 153"/>
                  <a:gd name="T23" fmla="*/ 10 h 21"/>
                  <a:gd name="T24" fmla="*/ 21 w 153"/>
                  <a:gd name="T25" fmla="*/ 11 h 21"/>
                  <a:gd name="T26" fmla="*/ 17 w 153"/>
                  <a:gd name="T27" fmla="*/ 13 h 21"/>
                  <a:gd name="T28" fmla="*/ 12 w 153"/>
                  <a:gd name="T29" fmla="*/ 15 h 21"/>
                  <a:gd name="T30" fmla="*/ 8 w 153"/>
                  <a:gd name="T31" fmla="*/ 18 h 21"/>
                  <a:gd name="T32" fmla="*/ 5 w 153"/>
                  <a:gd name="T33" fmla="*/ 21 h 21"/>
                  <a:gd name="T34" fmla="*/ 0 w 153"/>
                  <a:gd name="T35" fmla="*/ 16 h 21"/>
                  <a:gd name="T36" fmla="*/ 4 w 153"/>
                  <a:gd name="T37" fmla="*/ 13 h 21"/>
                  <a:gd name="T38" fmla="*/ 9 w 153"/>
                  <a:gd name="T39" fmla="*/ 10 h 21"/>
                  <a:gd name="T40" fmla="*/ 14 w 153"/>
                  <a:gd name="T41" fmla="*/ 8 h 21"/>
                  <a:gd name="T42" fmla="*/ 19 w 153"/>
                  <a:gd name="T43" fmla="*/ 5 h 21"/>
                  <a:gd name="T44" fmla="*/ 24 w 153"/>
                  <a:gd name="T45" fmla="*/ 4 h 21"/>
                  <a:gd name="T46" fmla="*/ 30 w 153"/>
                  <a:gd name="T47" fmla="*/ 2 h 21"/>
                  <a:gd name="T48" fmla="*/ 42 w 153"/>
                  <a:gd name="T49" fmla="*/ 1 h 21"/>
                  <a:gd name="T50" fmla="*/ 48 w 153"/>
                  <a:gd name="T51" fmla="*/ 0 h 21"/>
                  <a:gd name="T52" fmla="*/ 54 w 153"/>
                  <a:gd name="T53" fmla="*/ 0 h 21"/>
                  <a:gd name="T54" fmla="*/ 67 w 153"/>
                  <a:gd name="T55" fmla="*/ 0 h 21"/>
                  <a:gd name="T56" fmla="*/ 79 w 153"/>
                  <a:gd name="T57" fmla="*/ 1 h 21"/>
                  <a:gd name="T58" fmla="*/ 92 w 153"/>
                  <a:gd name="T59" fmla="*/ 2 h 21"/>
                  <a:gd name="T60" fmla="*/ 115 w 153"/>
                  <a:gd name="T61" fmla="*/ 6 h 21"/>
                  <a:gd name="T62" fmla="*/ 135 w 153"/>
                  <a:gd name="T63" fmla="*/ 10 h 21"/>
                  <a:gd name="T64" fmla="*/ 148 w 153"/>
                  <a:gd name="T65" fmla="*/ 14 h 21"/>
                  <a:gd name="T66" fmla="*/ 153 w 153"/>
                  <a:gd name="T67" fmla="*/ 15 h 21"/>
                  <a:gd name="T68" fmla="*/ 151 w 153"/>
                  <a:gd name="T69" fmla="*/ 21 h 2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3"/>
                  <a:gd name="T106" fmla="*/ 0 h 21"/>
                  <a:gd name="T107" fmla="*/ 153 w 153"/>
                  <a:gd name="T108" fmla="*/ 21 h 2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3" h="21">
                    <a:moveTo>
                      <a:pt x="151" y="21"/>
                    </a:moveTo>
                    <a:lnTo>
                      <a:pt x="146" y="20"/>
                    </a:lnTo>
                    <a:lnTo>
                      <a:pt x="133" y="17"/>
                    </a:lnTo>
                    <a:lnTo>
                      <a:pt x="114" y="12"/>
                    </a:lnTo>
                    <a:lnTo>
                      <a:pt x="91" y="8"/>
                    </a:lnTo>
                    <a:lnTo>
                      <a:pt x="79" y="7"/>
                    </a:lnTo>
                    <a:lnTo>
                      <a:pt x="66" y="6"/>
                    </a:lnTo>
                    <a:lnTo>
                      <a:pt x="54" y="6"/>
                    </a:lnTo>
                    <a:lnTo>
                      <a:pt x="48" y="6"/>
                    </a:lnTo>
                    <a:lnTo>
                      <a:pt x="43" y="7"/>
                    </a:lnTo>
                    <a:lnTo>
                      <a:pt x="31" y="9"/>
                    </a:lnTo>
                    <a:lnTo>
                      <a:pt x="26" y="10"/>
                    </a:lnTo>
                    <a:lnTo>
                      <a:pt x="21" y="11"/>
                    </a:lnTo>
                    <a:lnTo>
                      <a:pt x="17" y="13"/>
                    </a:lnTo>
                    <a:lnTo>
                      <a:pt x="12" y="15"/>
                    </a:lnTo>
                    <a:lnTo>
                      <a:pt x="8" y="18"/>
                    </a:lnTo>
                    <a:lnTo>
                      <a:pt x="5" y="21"/>
                    </a:lnTo>
                    <a:lnTo>
                      <a:pt x="0" y="16"/>
                    </a:lnTo>
                    <a:lnTo>
                      <a:pt x="4" y="13"/>
                    </a:lnTo>
                    <a:lnTo>
                      <a:pt x="9" y="10"/>
                    </a:lnTo>
                    <a:lnTo>
                      <a:pt x="14" y="8"/>
                    </a:lnTo>
                    <a:lnTo>
                      <a:pt x="19" y="5"/>
                    </a:lnTo>
                    <a:lnTo>
                      <a:pt x="24" y="4"/>
                    </a:lnTo>
                    <a:lnTo>
                      <a:pt x="30" y="2"/>
                    </a:lnTo>
                    <a:lnTo>
                      <a:pt x="42" y="1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7" y="0"/>
                    </a:lnTo>
                    <a:lnTo>
                      <a:pt x="79" y="1"/>
                    </a:lnTo>
                    <a:lnTo>
                      <a:pt x="92" y="2"/>
                    </a:lnTo>
                    <a:lnTo>
                      <a:pt x="115" y="6"/>
                    </a:lnTo>
                    <a:lnTo>
                      <a:pt x="135" y="10"/>
                    </a:lnTo>
                    <a:lnTo>
                      <a:pt x="148" y="14"/>
                    </a:lnTo>
                    <a:lnTo>
                      <a:pt x="153" y="15"/>
                    </a:lnTo>
                    <a:lnTo>
                      <a:pt x="151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" name="Freeform 89"/>
              <p:cNvSpPr>
                <a:spLocks/>
              </p:cNvSpPr>
              <p:nvPr/>
            </p:nvSpPr>
            <p:spPr bwMode="auto">
              <a:xfrm>
                <a:off x="2553" y="2254"/>
                <a:ext cx="5" cy="7"/>
              </a:xfrm>
              <a:custGeom>
                <a:avLst/>
                <a:gdLst>
                  <a:gd name="T0" fmla="*/ 5 w 5"/>
                  <a:gd name="T1" fmla="*/ 6 h 7"/>
                  <a:gd name="T2" fmla="*/ 4 w 5"/>
                  <a:gd name="T3" fmla="*/ 7 h 7"/>
                  <a:gd name="T4" fmla="*/ 2 w 5"/>
                  <a:gd name="T5" fmla="*/ 6 h 7"/>
                  <a:gd name="T6" fmla="*/ 4 w 5"/>
                  <a:gd name="T7" fmla="*/ 0 h 7"/>
                  <a:gd name="T8" fmla="*/ 0 w 5"/>
                  <a:gd name="T9" fmla="*/ 1 h 7"/>
                  <a:gd name="T10" fmla="*/ 5 w 5"/>
                  <a:gd name="T11" fmla="*/ 6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7"/>
                  <a:gd name="T20" fmla="*/ 5 w 5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7">
                    <a:moveTo>
                      <a:pt x="5" y="6"/>
                    </a:moveTo>
                    <a:lnTo>
                      <a:pt x="4" y="7"/>
                    </a:lnTo>
                    <a:lnTo>
                      <a:pt x="2" y="6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" name="Freeform 90"/>
              <p:cNvSpPr>
                <a:spLocks/>
              </p:cNvSpPr>
              <p:nvPr/>
            </p:nvSpPr>
            <p:spPr bwMode="auto">
              <a:xfrm>
                <a:off x="2394" y="2255"/>
                <a:ext cx="16" cy="77"/>
              </a:xfrm>
              <a:custGeom>
                <a:avLst/>
                <a:gdLst>
                  <a:gd name="T0" fmla="*/ 15 w 16"/>
                  <a:gd name="T1" fmla="*/ 5 h 77"/>
                  <a:gd name="T2" fmla="*/ 12 w 16"/>
                  <a:gd name="T3" fmla="*/ 8 h 77"/>
                  <a:gd name="T4" fmla="*/ 9 w 16"/>
                  <a:gd name="T5" fmla="*/ 12 h 77"/>
                  <a:gd name="T6" fmla="*/ 8 w 16"/>
                  <a:gd name="T7" fmla="*/ 17 h 77"/>
                  <a:gd name="T8" fmla="*/ 7 w 16"/>
                  <a:gd name="T9" fmla="*/ 23 h 77"/>
                  <a:gd name="T10" fmla="*/ 6 w 16"/>
                  <a:gd name="T11" fmla="*/ 28 h 77"/>
                  <a:gd name="T12" fmla="*/ 6 w 16"/>
                  <a:gd name="T13" fmla="*/ 34 h 77"/>
                  <a:gd name="T14" fmla="*/ 8 w 16"/>
                  <a:gd name="T15" fmla="*/ 46 h 77"/>
                  <a:gd name="T16" fmla="*/ 10 w 16"/>
                  <a:gd name="T17" fmla="*/ 57 h 77"/>
                  <a:gd name="T18" fmla="*/ 13 w 16"/>
                  <a:gd name="T19" fmla="*/ 66 h 77"/>
                  <a:gd name="T20" fmla="*/ 16 w 16"/>
                  <a:gd name="T21" fmla="*/ 75 h 77"/>
                  <a:gd name="T22" fmla="*/ 9 w 16"/>
                  <a:gd name="T23" fmla="*/ 77 h 77"/>
                  <a:gd name="T24" fmla="*/ 6 w 16"/>
                  <a:gd name="T25" fmla="*/ 68 h 77"/>
                  <a:gd name="T26" fmla="*/ 4 w 16"/>
                  <a:gd name="T27" fmla="*/ 59 h 77"/>
                  <a:gd name="T28" fmla="*/ 1 w 16"/>
                  <a:gd name="T29" fmla="*/ 47 h 77"/>
                  <a:gd name="T30" fmla="*/ 0 w 16"/>
                  <a:gd name="T31" fmla="*/ 34 h 77"/>
                  <a:gd name="T32" fmla="*/ 0 w 16"/>
                  <a:gd name="T33" fmla="*/ 28 h 77"/>
                  <a:gd name="T34" fmla="*/ 0 w 16"/>
                  <a:gd name="T35" fmla="*/ 22 h 77"/>
                  <a:gd name="T36" fmla="*/ 1 w 16"/>
                  <a:gd name="T37" fmla="*/ 16 h 77"/>
                  <a:gd name="T38" fmla="*/ 3 w 16"/>
                  <a:gd name="T39" fmla="*/ 10 h 77"/>
                  <a:gd name="T40" fmla="*/ 6 w 16"/>
                  <a:gd name="T41" fmla="*/ 5 h 77"/>
                  <a:gd name="T42" fmla="*/ 10 w 16"/>
                  <a:gd name="T43" fmla="*/ 0 h 77"/>
                  <a:gd name="T44" fmla="*/ 15 w 16"/>
                  <a:gd name="T45" fmla="*/ 5 h 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"/>
                  <a:gd name="T70" fmla="*/ 0 h 77"/>
                  <a:gd name="T71" fmla="*/ 16 w 16"/>
                  <a:gd name="T72" fmla="*/ 77 h 7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" h="77">
                    <a:moveTo>
                      <a:pt x="15" y="5"/>
                    </a:moveTo>
                    <a:lnTo>
                      <a:pt x="12" y="8"/>
                    </a:lnTo>
                    <a:lnTo>
                      <a:pt x="9" y="12"/>
                    </a:lnTo>
                    <a:lnTo>
                      <a:pt x="8" y="17"/>
                    </a:lnTo>
                    <a:lnTo>
                      <a:pt x="7" y="23"/>
                    </a:lnTo>
                    <a:lnTo>
                      <a:pt x="6" y="28"/>
                    </a:lnTo>
                    <a:lnTo>
                      <a:pt x="6" y="34"/>
                    </a:lnTo>
                    <a:lnTo>
                      <a:pt x="8" y="46"/>
                    </a:lnTo>
                    <a:lnTo>
                      <a:pt x="10" y="57"/>
                    </a:lnTo>
                    <a:lnTo>
                      <a:pt x="13" y="66"/>
                    </a:lnTo>
                    <a:lnTo>
                      <a:pt x="16" y="75"/>
                    </a:lnTo>
                    <a:lnTo>
                      <a:pt x="9" y="77"/>
                    </a:lnTo>
                    <a:lnTo>
                      <a:pt x="6" y="68"/>
                    </a:lnTo>
                    <a:lnTo>
                      <a:pt x="4" y="59"/>
                    </a:lnTo>
                    <a:lnTo>
                      <a:pt x="1" y="47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1" y="16"/>
                    </a:lnTo>
                    <a:lnTo>
                      <a:pt x="3" y="10"/>
                    </a:lnTo>
                    <a:lnTo>
                      <a:pt x="6" y="5"/>
                    </a:lnTo>
                    <a:lnTo>
                      <a:pt x="10" y="0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" name="Freeform 91"/>
              <p:cNvSpPr>
                <a:spLocks/>
              </p:cNvSpPr>
              <p:nvPr/>
            </p:nvSpPr>
            <p:spPr bwMode="auto">
              <a:xfrm>
                <a:off x="2404" y="2254"/>
                <a:ext cx="5" cy="6"/>
              </a:xfrm>
              <a:custGeom>
                <a:avLst/>
                <a:gdLst>
                  <a:gd name="T0" fmla="*/ 0 w 5"/>
                  <a:gd name="T1" fmla="*/ 1 h 6"/>
                  <a:gd name="T2" fmla="*/ 1 w 5"/>
                  <a:gd name="T3" fmla="*/ 0 h 6"/>
                  <a:gd name="T4" fmla="*/ 0 w 5"/>
                  <a:gd name="T5" fmla="*/ 1 h 6"/>
                  <a:gd name="T6" fmla="*/ 5 w 5"/>
                  <a:gd name="T7" fmla="*/ 6 h 6"/>
                  <a:gd name="T8" fmla="*/ 0 w 5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6"/>
                  <a:gd name="T17" fmla="*/ 5 w 5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6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5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" name="Freeform 92"/>
              <p:cNvSpPr>
                <a:spLocks/>
              </p:cNvSpPr>
              <p:nvPr/>
            </p:nvSpPr>
            <p:spPr bwMode="auto">
              <a:xfrm>
                <a:off x="2256" y="2229"/>
                <a:ext cx="151" cy="105"/>
              </a:xfrm>
              <a:custGeom>
                <a:avLst/>
                <a:gdLst>
                  <a:gd name="T0" fmla="*/ 150 w 151"/>
                  <a:gd name="T1" fmla="*/ 105 h 105"/>
                  <a:gd name="T2" fmla="*/ 136 w 151"/>
                  <a:gd name="T3" fmla="*/ 103 h 105"/>
                  <a:gd name="T4" fmla="*/ 123 w 151"/>
                  <a:gd name="T5" fmla="*/ 101 h 105"/>
                  <a:gd name="T6" fmla="*/ 109 w 151"/>
                  <a:gd name="T7" fmla="*/ 97 h 105"/>
                  <a:gd name="T8" fmla="*/ 96 w 151"/>
                  <a:gd name="T9" fmla="*/ 93 h 105"/>
                  <a:gd name="T10" fmla="*/ 83 w 151"/>
                  <a:gd name="T11" fmla="*/ 88 h 105"/>
                  <a:gd name="T12" fmla="*/ 70 w 151"/>
                  <a:gd name="T13" fmla="*/ 82 h 105"/>
                  <a:gd name="T14" fmla="*/ 59 w 151"/>
                  <a:gd name="T15" fmla="*/ 76 h 105"/>
                  <a:gd name="T16" fmla="*/ 48 w 151"/>
                  <a:gd name="T17" fmla="*/ 70 h 105"/>
                  <a:gd name="T18" fmla="*/ 38 w 151"/>
                  <a:gd name="T19" fmla="*/ 63 h 105"/>
                  <a:gd name="T20" fmla="*/ 28 w 151"/>
                  <a:gd name="T21" fmla="*/ 55 h 105"/>
                  <a:gd name="T22" fmla="*/ 20 w 151"/>
                  <a:gd name="T23" fmla="*/ 47 h 105"/>
                  <a:gd name="T24" fmla="*/ 13 w 151"/>
                  <a:gd name="T25" fmla="*/ 39 h 105"/>
                  <a:gd name="T26" fmla="*/ 8 w 151"/>
                  <a:gd name="T27" fmla="*/ 30 h 105"/>
                  <a:gd name="T28" fmla="*/ 5 w 151"/>
                  <a:gd name="T29" fmla="*/ 25 h 105"/>
                  <a:gd name="T30" fmla="*/ 4 w 151"/>
                  <a:gd name="T31" fmla="*/ 20 h 105"/>
                  <a:gd name="T32" fmla="*/ 2 w 151"/>
                  <a:gd name="T33" fmla="*/ 16 h 105"/>
                  <a:gd name="T34" fmla="*/ 1 w 151"/>
                  <a:gd name="T35" fmla="*/ 10 h 105"/>
                  <a:gd name="T36" fmla="*/ 0 w 151"/>
                  <a:gd name="T37" fmla="*/ 1 h 105"/>
                  <a:gd name="T38" fmla="*/ 6 w 151"/>
                  <a:gd name="T39" fmla="*/ 0 h 105"/>
                  <a:gd name="T40" fmla="*/ 7 w 151"/>
                  <a:gd name="T41" fmla="*/ 9 h 105"/>
                  <a:gd name="T42" fmla="*/ 8 w 151"/>
                  <a:gd name="T43" fmla="*/ 14 h 105"/>
                  <a:gd name="T44" fmla="*/ 10 w 151"/>
                  <a:gd name="T45" fmla="*/ 18 h 105"/>
                  <a:gd name="T46" fmla="*/ 11 w 151"/>
                  <a:gd name="T47" fmla="*/ 22 h 105"/>
                  <a:gd name="T48" fmla="*/ 13 w 151"/>
                  <a:gd name="T49" fmla="*/ 26 h 105"/>
                  <a:gd name="T50" fmla="*/ 19 w 151"/>
                  <a:gd name="T51" fmla="*/ 35 h 105"/>
                  <a:gd name="T52" fmla="*/ 25 w 151"/>
                  <a:gd name="T53" fmla="*/ 43 h 105"/>
                  <a:gd name="T54" fmla="*/ 33 w 151"/>
                  <a:gd name="T55" fmla="*/ 50 h 105"/>
                  <a:gd name="T56" fmla="*/ 42 w 151"/>
                  <a:gd name="T57" fmla="*/ 58 h 105"/>
                  <a:gd name="T58" fmla="*/ 51 w 151"/>
                  <a:gd name="T59" fmla="*/ 64 h 105"/>
                  <a:gd name="T60" fmla="*/ 62 w 151"/>
                  <a:gd name="T61" fmla="*/ 71 h 105"/>
                  <a:gd name="T62" fmla="*/ 73 w 151"/>
                  <a:gd name="T63" fmla="*/ 77 h 105"/>
                  <a:gd name="T64" fmla="*/ 85 w 151"/>
                  <a:gd name="T65" fmla="*/ 82 h 105"/>
                  <a:gd name="T66" fmla="*/ 98 w 151"/>
                  <a:gd name="T67" fmla="*/ 87 h 105"/>
                  <a:gd name="T68" fmla="*/ 111 w 151"/>
                  <a:gd name="T69" fmla="*/ 91 h 105"/>
                  <a:gd name="T70" fmla="*/ 124 w 151"/>
                  <a:gd name="T71" fmla="*/ 94 h 105"/>
                  <a:gd name="T72" fmla="*/ 137 w 151"/>
                  <a:gd name="T73" fmla="*/ 97 h 105"/>
                  <a:gd name="T74" fmla="*/ 151 w 151"/>
                  <a:gd name="T75" fmla="*/ 99 h 105"/>
                  <a:gd name="T76" fmla="*/ 150 w 151"/>
                  <a:gd name="T77" fmla="*/ 105 h 10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51"/>
                  <a:gd name="T118" fmla="*/ 0 h 105"/>
                  <a:gd name="T119" fmla="*/ 151 w 151"/>
                  <a:gd name="T120" fmla="*/ 105 h 10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51" h="105">
                    <a:moveTo>
                      <a:pt x="150" y="105"/>
                    </a:moveTo>
                    <a:lnTo>
                      <a:pt x="136" y="103"/>
                    </a:lnTo>
                    <a:lnTo>
                      <a:pt x="123" y="101"/>
                    </a:lnTo>
                    <a:lnTo>
                      <a:pt x="109" y="97"/>
                    </a:lnTo>
                    <a:lnTo>
                      <a:pt x="96" y="93"/>
                    </a:lnTo>
                    <a:lnTo>
                      <a:pt x="83" y="88"/>
                    </a:lnTo>
                    <a:lnTo>
                      <a:pt x="70" y="82"/>
                    </a:lnTo>
                    <a:lnTo>
                      <a:pt x="59" y="76"/>
                    </a:lnTo>
                    <a:lnTo>
                      <a:pt x="48" y="70"/>
                    </a:lnTo>
                    <a:lnTo>
                      <a:pt x="38" y="63"/>
                    </a:lnTo>
                    <a:lnTo>
                      <a:pt x="28" y="55"/>
                    </a:lnTo>
                    <a:lnTo>
                      <a:pt x="20" y="47"/>
                    </a:lnTo>
                    <a:lnTo>
                      <a:pt x="13" y="39"/>
                    </a:lnTo>
                    <a:lnTo>
                      <a:pt x="8" y="30"/>
                    </a:lnTo>
                    <a:lnTo>
                      <a:pt x="5" y="25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1" y="10"/>
                    </a:lnTo>
                    <a:lnTo>
                      <a:pt x="0" y="1"/>
                    </a:lnTo>
                    <a:lnTo>
                      <a:pt x="6" y="0"/>
                    </a:lnTo>
                    <a:lnTo>
                      <a:pt x="7" y="9"/>
                    </a:lnTo>
                    <a:lnTo>
                      <a:pt x="8" y="14"/>
                    </a:lnTo>
                    <a:lnTo>
                      <a:pt x="10" y="18"/>
                    </a:lnTo>
                    <a:lnTo>
                      <a:pt x="11" y="22"/>
                    </a:lnTo>
                    <a:lnTo>
                      <a:pt x="13" y="26"/>
                    </a:lnTo>
                    <a:lnTo>
                      <a:pt x="19" y="35"/>
                    </a:lnTo>
                    <a:lnTo>
                      <a:pt x="25" y="43"/>
                    </a:lnTo>
                    <a:lnTo>
                      <a:pt x="33" y="50"/>
                    </a:lnTo>
                    <a:lnTo>
                      <a:pt x="42" y="58"/>
                    </a:lnTo>
                    <a:lnTo>
                      <a:pt x="51" y="64"/>
                    </a:lnTo>
                    <a:lnTo>
                      <a:pt x="62" y="71"/>
                    </a:lnTo>
                    <a:lnTo>
                      <a:pt x="73" y="77"/>
                    </a:lnTo>
                    <a:lnTo>
                      <a:pt x="85" y="82"/>
                    </a:lnTo>
                    <a:lnTo>
                      <a:pt x="98" y="87"/>
                    </a:lnTo>
                    <a:lnTo>
                      <a:pt x="111" y="91"/>
                    </a:lnTo>
                    <a:lnTo>
                      <a:pt x="124" y="94"/>
                    </a:lnTo>
                    <a:lnTo>
                      <a:pt x="137" y="97"/>
                    </a:lnTo>
                    <a:lnTo>
                      <a:pt x="151" y="99"/>
                    </a:lnTo>
                    <a:lnTo>
                      <a:pt x="150" y="1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" name="Freeform 93"/>
              <p:cNvSpPr>
                <a:spLocks/>
              </p:cNvSpPr>
              <p:nvPr/>
            </p:nvSpPr>
            <p:spPr bwMode="auto">
              <a:xfrm>
                <a:off x="2403" y="2328"/>
                <a:ext cx="8" cy="7"/>
              </a:xfrm>
              <a:custGeom>
                <a:avLst/>
                <a:gdLst>
                  <a:gd name="T0" fmla="*/ 7 w 8"/>
                  <a:gd name="T1" fmla="*/ 2 h 7"/>
                  <a:gd name="T2" fmla="*/ 8 w 8"/>
                  <a:gd name="T3" fmla="*/ 7 h 7"/>
                  <a:gd name="T4" fmla="*/ 3 w 8"/>
                  <a:gd name="T5" fmla="*/ 6 h 7"/>
                  <a:gd name="T6" fmla="*/ 4 w 8"/>
                  <a:gd name="T7" fmla="*/ 0 h 7"/>
                  <a:gd name="T8" fmla="*/ 0 w 8"/>
                  <a:gd name="T9" fmla="*/ 4 h 7"/>
                  <a:gd name="T10" fmla="*/ 7 w 8"/>
                  <a:gd name="T11" fmla="*/ 2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7"/>
                  <a:gd name="T20" fmla="*/ 8 w 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7">
                    <a:moveTo>
                      <a:pt x="7" y="2"/>
                    </a:moveTo>
                    <a:lnTo>
                      <a:pt x="8" y="7"/>
                    </a:lnTo>
                    <a:lnTo>
                      <a:pt x="3" y="6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" name="Freeform 94"/>
              <p:cNvSpPr>
                <a:spLocks/>
              </p:cNvSpPr>
              <p:nvPr/>
            </p:nvSpPr>
            <p:spPr bwMode="auto">
              <a:xfrm>
                <a:off x="2256" y="2229"/>
                <a:ext cx="6" cy="1"/>
              </a:xfrm>
              <a:custGeom>
                <a:avLst/>
                <a:gdLst>
                  <a:gd name="T0" fmla="*/ 0 w 6"/>
                  <a:gd name="T1" fmla="*/ 1 h 1"/>
                  <a:gd name="T2" fmla="*/ 0 w 6"/>
                  <a:gd name="T3" fmla="*/ 0 h 1"/>
                  <a:gd name="T4" fmla="*/ 6 w 6"/>
                  <a:gd name="T5" fmla="*/ 1 h 1"/>
                  <a:gd name="T6" fmla="*/ 6 w 6"/>
                  <a:gd name="T7" fmla="*/ 0 h 1"/>
                  <a:gd name="T8" fmla="*/ 0 w 6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"/>
                  <a:gd name="T17" fmla="*/ 6 w 6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">
                    <a:moveTo>
                      <a:pt x="0" y="1"/>
                    </a:moveTo>
                    <a:lnTo>
                      <a:pt x="0" y="0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61" name="Group 95"/>
            <p:cNvGrpSpPr>
              <a:grpSpLocks/>
            </p:cNvGrpSpPr>
            <p:nvPr/>
          </p:nvGrpSpPr>
          <p:grpSpPr bwMode="auto">
            <a:xfrm rot="5267845">
              <a:off x="2495" y="3327"/>
              <a:ext cx="320" cy="235"/>
              <a:chOff x="2256" y="2119"/>
              <a:chExt cx="320" cy="216"/>
            </a:xfrm>
          </p:grpSpPr>
          <p:sp>
            <p:nvSpPr>
              <p:cNvPr id="1096" name="AutoShape 96"/>
              <p:cNvSpPr>
                <a:spLocks noChangeAspect="1" noChangeArrowheads="1" noTextEdit="1"/>
              </p:cNvSpPr>
              <p:nvPr/>
            </p:nvSpPr>
            <p:spPr bwMode="auto">
              <a:xfrm>
                <a:off x="2256" y="2119"/>
                <a:ext cx="320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857" name="Freeform 97"/>
              <p:cNvSpPr>
                <a:spLocks/>
              </p:cNvSpPr>
              <p:nvPr/>
            </p:nvSpPr>
            <p:spPr bwMode="auto">
              <a:xfrm>
                <a:off x="2259" y="2126"/>
                <a:ext cx="314" cy="205"/>
              </a:xfrm>
              <a:custGeom>
                <a:avLst/>
                <a:gdLst/>
                <a:ahLst/>
                <a:cxnLst>
                  <a:cxn ang="0">
                    <a:pos x="1" y="93"/>
                  </a:cxn>
                  <a:cxn ang="0">
                    <a:pos x="3" y="85"/>
                  </a:cxn>
                  <a:cxn ang="0">
                    <a:pos x="7" y="73"/>
                  </a:cxn>
                  <a:cxn ang="0">
                    <a:pos x="13" y="63"/>
                  </a:cxn>
                  <a:cxn ang="0">
                    <a:pos x="27" y="46"/>
                  </a:cxn>
                  <a:cxn ang="0">
                    <a:pos x="36" y="38"/>
                  </a:cxn>
                  <a:cxn ang="0">
                    <a:pos x="57" y="24"/>
                  </a:cxn>
                  <a:cxn ang="0">
                    <a:pos x="82" y="13"/>
                  </a:cxn>
                  <a:cxn ang="0">
                    <a:pos x="110" y="5"/>
                  </a:cxn>
                  <a:cxn ang="0">
                    <a:pos x="133" y="2"/>
                  </a:cxn>
                  <a:cxn ang="0">
                    <a:pos x="157" y="0"/>
                  </a:cxn>
                  <a:cxn ang="0">
                    <a:pos x="189" y="2"/>
                  </a:cxn>
                  <a:cxn ang="0">
                    <a:pos x="218" y="8"/>
                  </a:cxn>
                  <a:cxn ang="0">
                    <a:pos x="238" y="15"/>
                  </a:cxn>
                  <a:cxn ang="0">
                    <a:pos x="251" y="21"/>
                  </a:cxn>
                  <a:cxn ang="0">
                    <a:pos x="268" y="31"/>
                  </a:cxn>
                  <a:cxn ang="0">
                    <a:pos x="283" y="42"/>
                  </a:cxn>
                  <a:cxn ang="0">
                    <a:pos x="291" y="50"/>
                  </a:cxn>
                  <a:cxn ang="0">
                    <a:pos x="302" y="63"/>
                  </a:cxn>
                  <a:cxn ang="0">
                    <a:pos x="307" y="73"/>
                  </a:cxn>
                  <a:cxn ang="0">
                    <a:pos x="311" y="83"/>
                  </a:cxn>
                  <a:cxn ang="0">
                    <a:pos x="314" y="104"/>
                  </a:cxn>
                  <a:cxn ang="0">
                    <a:pos x="313" y="113"/>
                  </a:cxn>
                  <a:cxn ang="0">
                    <a:pos x="311" y="116"/>
                  </a:cxn>
                  <a:cxn ang="0">
                    <a:pos x="304" y="123"/>
                  </a:cxn>
                  <a:cxn ang="0">
                    <a:pos x="297" y="131"/>
                  </a:cxn>
                  <a:cxn ang="0">
                    <a:pos x="279" y="126"/>
                  </a:cxn>
                  <a:cxn ang="0">
                    <a:pos x="237" y="118"/>
                  </a:cxn>
                  <a:cxn ang="0">
                    <a:pos x="212" y="116"/>
                  </a:cxn>
                  <a:cxn ang="0">
                    <a:pos x="193" y="116"/>
                  </a:cxn>
                  <a:cxn ang="0">
                    <a:pos x="176" y="118"/>
                  </a:cxn>
                  <a:cxn ang="0">
                    <a:pos x="165" y="121"/>
                  </a:cxn>
                  <a:cxn ang="0">
                    <a:pos x="156" y="126"/>
                  </a:cxn>
                  <a:cxn ang="0">
                    <a:pos x="148" y="131"/>
                  </a:cxn>
                  <a:cxn ang="0">
                    <a:pos x="141" y="140"/>
                  </a:cxn>
                  <a:cxn ang="0">
                    <a:pos x="139" y="151"/>
                  </a:cxn>
                  <a:cxn ang="0">
                    <a:pos x="138" y="163"/>
                  </a:cxn>
                  <a:cxn ang="0">
                    <a:pos x="142" y="187"/>
                  </a:cxn>
                  <a:cxn ang="0">
                    <a:pos x="148" y="205"/>
                  </a:cxn>
                  <a:cxn ang="0">
                    <a:pos x="120" y="200"/>
                  </a:cxn>
                  <a:cxn ang="0">
                    <a:pos x="94" y="193"/>
                  </a:cxn>
                  <a:cxn ang="0">
                    <a:pos x="69" y="182"/>
                  </a:cxn>
                  <a:cxn ang="0">
                    <a:pos x="47" y="170"/>
                  </a:cxn>
                  <a:cxn ang="0">
                    <a:pos x="28" y="156"/>
                  </a:cxn>
                  <a:cxn ang="0">
                    <a:pos x="13" y="140"/>
                  </a:cxn>
                  <a:cxn ang="0">
                    <a:pos x="5" y="127"/>
                  </a:cxn>
                  <a:cxn ang="0">
                    <a:pos x="2" y="118"/>
                  </a:cxn>
                  <a:cxn ang="0">
                    <a:pos x="0" y="104"/>
                  </a:cxn>
                </a:cxnLst>
                <a:rect l="0" t="0" r="r" b="b"/>
                <a:pathLst>
                  <a:path w="314" h="205">
                    <a:moveTo>
                      <a:pt x="0" y="104"/>
                    </a:moveTo>
                    <a:lnTo>
                      <a:pt x="1" y="93"/>
                    </a:lnTo>
                    <a:lnTo>
                      <a:pt x="2" y="88"/>
                    </a:lnTo>
                    <a:lnTo>
                      <a:pt x="3" y="85"/>
                    </a:lnTo>
                    <a:lnTo>
                      <a:pt x="4" y="83"/>
                    </a:lnTo>
                    <a:lnTo>
                      <a:pt x="7" y="73"/>
                    </a:lnTo>
                    <a:lnTo>
                      <a:pt x="10" y="68"/>
                    </a:lnTo>
                    <a:lnTo>
                      <a:pt x="13" y="63"/>
                    </a:lnTo>
                    <a:lnTo>
                      <a:pt x="19" y="54"/>
                    </a:lnTo>
                    <a:lnTo>
                      <a:pt x="27" y="46"/>
                    </a:lnTo>
                    <a:lnTo>
                      <a:pt x="31" y="42"/>
                    </a:lnTo>
                    <a:lnTo>
                      <a:pt x="36" y="38"/>
                    </a:lnTo>
                    <a:lnTo>
                      <a:pt x="46" y="31"/>
                    </a:lnTo>
                    <a:lnTo>
                      <a:pt x="57" y="24"/>
                    </a:lnTo>
                    <a:lnTo>
                      <a:pt x="69" y="18"/>
                    </a:lnTo>
                    <a:lnTo>
                      <a:pt x="82" y="13"/>
                    </a:lnTo>
                    <a:lnTo>
                      <a:pt x="96" y="8"/>
                    </a:lnTo>
                    <a:lnTo>
                      <a:pt x="110" y="5"/>
                    </a:lnTo>
                    <a:lnTo>
                      <a:pt x="126" y="2"/>
                    </a:lnTo>
                    <a:lnTo>
                      <a:pt x="133" y="2"/>
                    </a:lnTo>
                    <a:lnTo>
                      <a:pt x="141" y="1"/>
                    </a:lnTo>
                    <a:lnTo>
                      <a:pt x="157" y="0"/>
                    </a:lnTo>
                    <a:lnTo>
                      <a:pt x="173" y="1"/>
                    </a:lnTo>
                    <a:lnTo>
                      <a:pt x="189" y="2"/>
                    </a:lnTo>
                    <a:lnTo>
                      <a:pt x="204" y="5"/>
                    </a:lnTo>
                    <a:lnTo>
                      <a:pt x="218" y="8"/>
                    </a:lnTo>
                    <a:lnTo>
                      <a:pt x="232" y="13"/>
                    </a:lnTo>
                    <a:lnTo>
                      <a:pt x="238" y="15"/>
                    </a:lnTo>
                    <a:lnTo>
                      <a:pt x="245" y="18"/>
                    </a:lnTo>
                    <a:lnTo>
                      <a:pt x="251" y="21"/>
                    </a:lnTo>
                    <a:lnTo>
                      <a:pt x="257" y="24"/>
                    </a:lnTo>
                    <a:lnTo>
                      <a:pt x="268" y="31"/>
                    </a:lnTo>
                    <a:lnTo>
                      <a:pt x="278" y="38"/>
                    </a:lnTo>
                    <a:lnTo>
                      <a:pt x="283" y="42"/>
                    </a:lnTo>
                    <a:lnTo>
                      <a:pt x="287" y="46"/>
                    </a:lnTo>
                    <a:lnTo>
                      <a:pt x="291" y="50"/>
                    </a:lnTo>
                    <a:lnTo>
                      <a:pt x="295" y="54"/>
                    </a:lnTo>
                    <a:lnTo>
                      <a:pt x="302" y="63"/>
                    </a:lnTo>
                    <a:lnTo>
                      <a:pt x="304" y="68"/>
                    </a:lnTo>
                    <a:lnTo>
                      <a:pt x="307" y="73"/>
                    </a:lnTo>
                    <a:lnTo>
                      <a:pt x="309" y="78"/>
                    </a:lnTo>
                    <a:lnTo>
                      <a:pt x="311" y="83"/>
                    </a:lnTo>
                    <a:lnTo>
                      <a:pt x="313" y="93"/>
                    </a:lnTo>
                    <a:lnTo>
                      <a:pt x="314" y="104"/>
                    </a:lnTo>
                    <a:lnTo>
                      <a:pt x="314" y="109"/>
                    </a:lnTo>
                    <a:lnTo>
                      <a:pt x="313" y="113"/>
                    </a:lnTo>
                    <a:lnTo>
                      <a:pt x="312" y="115"/>
                    </a:lnTo>
                    <a:lnTo>
                      <a:pt x="311" y="116"/>
                    </a:lnTo>
                    <a:lnTo>
                      <a:pt x="309" y="119"/>
                    </a:lnTo>
                    <a:lnTo>
                      <a:pt x="304" y="123"/>
                    </a:lnTo>
                    <a:lnTo>
                      <a:pt x="301" y="127"/>
                    </a:lnTo>
                    <a:lnTo>
                      <a:pt x="297" y="131"/>
                    </a:lnTo>
                    <a:lnTo>
                      <a:pt x="292" y="130"/>
                    </a:lnTo>
                    <a:lnTo>
                      <a:pt x="279" y="126"/>
                    </a:lnTo>
                    <a:lnTo>
                      <a:pt x="260" y="122"/>
                    </a:lnTo>
                    <a:lnTo>
                      <a:pt x="237" y="118"/>
                    </a:lnTo>
                    <a:lnTo>
                      <a:pt x="224" y="117"/>
                    </a:lnTo>
                    <a:lnTo>
                      <a:pt x="212" y="116"/>
                    </a:lnTo>
                    <a:lnTo>
                      <a:pt x="199" y="116"/>
                    </a:lnTo>
                    <a:lnTo>
                      <a:pt x="193" y="116"/>
                    </a:lnTo>
                    <a:lnTo>
                      <a:pt x="187" y="117"/>
                    </a:lnTo>
                    <a:lnTo>
                      <a:pt x="176" y="118"/>
                    </a:lnTo>
                    <a:lnTo>
                      <a:pt x="170" y="120"/>
                    </a:lnTo>
                    <a:lnTo>
                      <a:pt x="165" y="121"/>
                    </a:lnTo>
                    <a:lnTo>
                      <a:pt x="160" y="123"/>
                    </a:lnTo>
                    <a:lnTo>
                      <a:pt x="156" y="126"/>
                    </a:lnTo>
                    <a:lnTo>
                      <a:pt x="151" y="128"/>
                    </a:lnTo>
                    <a:lnTo>
                      <a:pt x="148" y="131"/>
                    </a:lnTo>
                    <a:lnTo>
                      <a:pt x="144" y="135"/>
                    </a:lnTo>
                    <a:lnTo>
                      <a:pt x="141" y="140"/>
                    </a:lnTo>
                    <a:lnTo>
                      <a:pt x="140" y="145"/>
                    </a:lnTo>
                    <a:lnTo>
                      <a:pt x="139" y="151"/>
                    </a:lnTo>
                    <a:lnTo>
                      <a:pt x="138" y="157"/>
                    </a:lnTo>
                    <a:lnTo>
                      <a:pt x="138" y="163"/>
                    </a:lnTo>
                    <a:lnTo>
                      <a:pt x="140" y="176"/>
                    </a:lnTo>
                    <a:lnTo>
                      <a:pt x="142" y="187"/>
                    </a:lnTo>
                    <a:lnTo>
                      <a:pt x="145" y="196"/>
                    </a:lnTo>
                    <a:lnTo>
                      <a:pt x="148" y="205"/>
                    </a:lnTo>
                    <a:lnTo>
                      <a:pt x="134" y="203"/>
                    </a:lnTo>
                    <a:lnTo>
                      <a:pt x="120" y="200"/>
                    </a:lnTo>
                    <a:lnTo>
                      <a:pt x="107" y="197"/>
                    </a:lnTo>
                    <a:lnTo>
                      <a:pt x="94" y="193"/>
                    </a:lnTo>
                    <a:lnTo>
                      <a:pt x="81" y="188"/>
                    </a:lnTo>
                    <a:lnTo>
                      <a:pt x="69" y="182"/>
                    </a:lnTo>
                    <a:lnTo>
                      <a:pt x="57" y="176"/>
                    </a:lnTo>
                    <a:lnTo>
                      <a:pt x="47" y="170"/>
                    </a:lnTo>
                    <a:lnTo>
                      <a:pt x="37" y="163"/>
                    </a:lnTo>
                    <a:lnTo>
                      <a:pt x="28" y="156"/>
                    </a:lnTo>
                    <a:lnTo>
                      <a:pt x="20" y="148"/>
                    </a:lnTo>
                    <a:lnTo>
                      <a:pt x="13" y="140"/>
                    </a:lnTo>
                    <a:lnTo>
                      <a:pt x="8" y="131"/>
                    </a:lnTo>
                    <a:lnTo>
                      <a:pt x="5" y="127"/>
                    </a:lnTo>
                    <a:lnTo>
                      <a:pt x="4" y="122"/>
                    </a:lnTo>
                    <a:lnTo>
                      <a:pt x="2" y="118"/>
                    </a:lnTo>
                    <a:lnTo>
                      <a:pt x="1" y="113"/>
                    </a:lnTo>
                    <a:lnTo>
                      <a:pt x="0" y="10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98" name="Freeform 98"/>
              <p:cNvSpPr>
                <a:spLocks/>
              </p:cNvSpPr>
              <p:nvPr/>
            </p:nvSpPr>
            <p:spPr bwMode="auto">
              <a:xfrm>
                <a:off x="2256" y="2123"/>
                <a:ext cx="160" cy="107"/>
              </a:xfrm>
              <a:custGeom>
                <a:avLst/>
                <a:gdLst>
                  <a:gd name="T0" fmla="*/ 0 w 160"/>
                  <a:gd name="T1" fmla="*/ 106 h 107"/>
                  <a:gd name="T2" fmla="*/ 1 w 160"/>
                  <a:gd name="T3" fmla="*/ 96 h 107"/>
                  <a:gd name="T4" fmla="*/ 2 w 160"/>
                  <a:gd name="T5" fmla="*/ 90 h 107"/>
                  <a:gd name="T6" fmla="*/ 3 w 160"/>
                  <a:gd name="T7" fmla="*/ 88 h 107"/>
                  <a:gd name="T8" fmla="*/ 4 w 160"/>
                  <a:gd name="T9" fmla="*/ 85 h 107"/>
                  <a:gd name="T10" fmla="*/ 7 w 160"/>
                  <a:gd name="T11" fmla="*/ 75 h 107"/>
                  <a:gd name="T12" fmla="*/ 10 w 160"/>
                  <a:gd name="T13" fmla="*/ 69 h 107"/>
                  <a:gd name="T14" fmla="*/ 13 w 160"/>
                  <a:gd name="T15" fmla="*/ 65 h 107"/>
                  <a:gd name="T16" fmla="*/ 20 w 160"/>
                  <a:gd name="T17" fmla="*/ 55 h 107"/>
                  <a:gd name="T18" fmla="*/ 28 w 160"/>
                  <a:gd name="T19" fmla="*/ 47 h 107"/>
                  <a:gd name="T20" fmla="*/ 32 w 160"/>
                  <a:gd name="T21" fmla="*/ 42 h 107"/>
                  <a:gd name="T22" fmla="*/ 37 w 160"/>
                  <a:gd name="T23" fmla="*/ 38 h 107"/>
                  <a:gd name="T24" fmla="*/ 47 w 160"/>
                  <a:gd name="T25" fmla="*/ 31 h 107"/>
                  <a:gd name="T26" fmla="*/ 59 w 160"/>
                  <a:gd name="T27" fmla="*/ 24 h 107"/>
                  <a:gd name="T28" fmla="*/ 71 w 160"/>
                  <a:gd name="T29" fmla="*/ 18 h 107"/>
                  <a:gd name="T30" fmla="*/ 84 w 160"/>
                  <a:gd name="T31" fmla="*/ 13 h 107"/>
                  <a:gd name="T32" fmla="*/ 98 w 160"/>
                  <a:gd name="T33" fmla="*/ 8 h 107"/>
                  <a:gd name="T34" fmla="*/ 113 w 160"/>
                  <a:gd name="T35" fmla="*/ 5 h 107"/>
                  <a:gd name="T36" fmla="*/ 128 w 160"/>
                  <a:gd name="T37" fmla="*/ 2 h 107"/>
                  <a:gd name="T38" fmla="*/ 136 w 160"/>
                  <a:gd name="T39" fmla="*/ 1 h 107"/>
                  <a:gd name="T40" fmla="*/ 144 w 160"/>
                  <a:gd name="T41" fmla="*/ 1 h 107"/>
                  <a:gd name="T42" fmla="*/ 160 w 160"/>
                  <a:gd name="T43" fmla="*/ 0 h 107"/>
                  <a:gd name="T44" fmla="*/ 160 w 160"/>
                  <a:gd name="T45" fmla="*/ 7 h 107"/>
                  <a:gd name="T46" fmla="*/ 144 w 160"/>
                  <a:gd name="T47" fmla="*/ 7 h 107"/>
                  <a:gd name="T48" fmla="*/ 136 w 160"/>
                  <a:gd name="T49" fmla="*/ 8 h 107"/>
                  <a:gd name="T50" fmla="*/ 129 w 160"/>
                  <a:gd name="T51" fmla="*/ 9 h 107"/>
                  <a:gd name="T52" fmla="*/ 114 w 160"/>
                  <a:gd name="T53" fmla="*/ 11 h 107"/>
                  <a:gd name="T54" fmla="*/ 100 w 160"/>
                  <a:gd name="T55" fmla="*/ 15 h 107"/>
                  <a:gd name="T56" fmla="*/ 86 w 160"/>
                  <a:gd name="T57" fmla="*/ 19 h 107"/>
                  <a:gd name="T58" fmla="*/ 74 w 160"/>
                  <a:gd name="T59" fmla="*/ 24 h 107"/>
                  <a:gd name="T60" fmla="*/ 62 w 160"/>
                  <a:gd name="T61" fmla="*/ 30 h 107"/>
                  <a:gd name="T62" fmla="*/ 51 w 160"/>
                  <a:gd name="T63" fmla="*/ 36 h 107"/>
                  <a:gd name="T64" fmla="*/ 41 w 160"/>
                  <a:gd name="T65" fmla="*/ 44 h 107"/>
                  <a:gd name="T66" fmla="*/ 36 w 160"/>
                  <a:gd name="T67" fmla="*/ 47 h 107"/>
                  <a:gd name="T68" fmla="*/ 32 w 160"/>
                  <a:gd name="T69" fmla="*/ 51 h 107"/>
                  <a:gd name="T70" fmla="*/ 25 w 160"/>
                  <a:gd name="T71" fmla="*/ 60 h 107"/>
                  <a:gd name="T72" fmla="*/ 18 w 160"/>
                  <a:gd name="T73" fmla="*/ 68 h 107"/>
                  <a:gd name="T74" fmla="*/ 16 w 160"/>
                  <a:gd name="T75" fmla="*/ 73 h 107"/>
                  <a:gd name="T76" fmla="*/ 13 w 160"/>
                  <a:gd name="T77" fmla="*/ 77 h 107"/>
                  <a:gd name="T78" fmla="*/ 10 w 160"/>
                  <a:gd name="T79" fmla="*/ 87 h 107"/>
                  <a:gd name="T80" fmla="*/ 9 w 160"/>
                  <a:gd name="T81" fmla="*/ 89 h 107"/>
                  <a:gd name="T82" fmla="*/ 8 w 160"/>
                  <a:gd name="T83" fmla="*/ 92 h 107"/>
                  <a:gd name="T84" fmla="*/ 7 w 160"/>
                  <a:gd name="T85" fmla="*/ 97 h 107"/>
                  <a:gd name="T86" fmla="*/ 6 w 160"/>
                  <a:gd name="T87" fmla="*/ 107 h 107"/>
                  <a:gd name="T88" fmla="*/ 0 w 160"/>
                  <a:gd name="T89" fmla="*/ 106 h 10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0"/>
                  <a:gd name="T136" fmla="*/ 0 h 107"/>
                  <a:gd name="T137" fmla="*/ 160 w 160"/>
                  <a:gd name="T138" fmla="*/ 107 h 10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0" h="107">
                    <a:moveTo>
                      <a:pt x="0" y="106"/>
                    </a:moveTo>
                    <a:lnTo>
                      <a:pt x="1" y="96"/>
                    </a:lnTo>
                    <a:lnTo>
                      <a:pt x="2" y="90"/>
                    </a:lnTo>
                    <a:lnTo>
                      <a:pt x="3" y="88"/>
                    </a:lnTo>
                    <a:lnTo>
                      <a:pt x="4" y="85"/>
                    </a:lnTo>
                    <a:lnTo>
                      <a:pt x="7" y="75"/>
                    </a:lnTo>
                    <a:lnTo>
                      <a:pt x="10" y="69"/>
                    </a:lnTo>
                    <a:lnTo>
                      <a:pt x="13" y="65"/>
                    </a:lnTo>
                    <a:lnTo>
                      <a:pt x="20" y="55"/>
                    </a:lnTo>
                    <a:lnTo>
                      <a:pt x="28" y="47"/>
                    </a:lnTo>
                    <a:lnTo>
                      <a:pt x="32" y="42"/>
                    </a:lnTo>
                    <a:lnTo>
                      <a:pt x="37" y="38"/>
                    </a:lnTo>
                    <a:lnTo>
                      <a:pt x="47" y="31"/>
                    </a:lnTo>
                    <a:lnTo>
                      <a:pt x="59" y="24"/>
                    </a:lnTo>
                    <a:lnTo>
                      <a:pt x="71" y="18"/>
                    </a:lnTo>
                    <a:lnTo>
                      <a:pt x="84" y="13"/>
                    </a:lnTo>
                    <a:lnTo>
                      <a:pt x="98" y="8"/>
                    </a:lnTo>
                    <a:lnTo>
                      <a:pt x="113" y="5"/>
                    </a:lnTo>
                    <a:lnTo>
                      <a:pt x="128" y="2"/>
                    </a:lnTo>
                    <a:lnTo>
                      <a:pt x="136" y="1"/>
                    </a:lnTo>
                    <a:lnTo>
                      <a:pt x="144" y="1"/>
                    </a:lnTo>
                    <a:lnTo>
                      <a:pt x="160" y="0"/>
                    </a:lnTo>
                    <a:lnTo>
                      <a:pt x="160" y="7"/>
                    </a:lnTo>
                    <a:lnTo>
                      <a:pt x="144" y="7"/>
                    </a:lnTo>
                    <a:lnTo>
                      <a:pt x="136" y="8"/>
                    </a:lnTo>
                    <a:lnTo>
                      <a:pt x="129" y="9"/>
                    </a:lnTo>
                    <a:lnTo>
                      <a:pt x="114" y="11"/>
                    </a:lnTo>
                    <a:lnTo>
                      <a:pt x="100" y="15"/>
                    </a:lnTo>
                    <a:lnTo>
                      <a:pt x="86" y="19"/>
                    </a:lnTo>
                    <a:lnTo>
                      <a:pt x="74" y="24"/>
                    </a:lnTo>
                    <a:lnTo>
                      <a:pt x="62" y="30"/>
                    </a:lnTo>
                    <a:lnTo>
                      <a:pt x="51" y="36"/>
                    </a:lnTo>
                    <a:lnTo>
                      <a:pt x="41" y="44"/>
                    </a:lnTo>
                    <a:lnTo>
                      <a:pt x="36" y="47"/>
                    </a:lnTo>
                    <a:lnTo>
                      <a:pt x="32" y="51"/>
                    </a:lnTo>
                    <a:lnTo>
                      <a:pt x="25" y="60"/>
                    </a:lnTo>
                    <a:lnTo>
                      <a:pt x="18" y="68"/>
                    </a:lnTo>
                    <a:lnTo>
                      <a:pt x="16" y="73"/>
                    </a:lnTo>
                    <a:lnTo>
                      <a:pt x="13" y="77"/>
                    </a:lnTo>
                    <a:lnTo>
                      <a:pt x="10" y="87"/>
                    </a:lnTo>
                    <a:lnTo>
                      <a:pt x="9" y="89"/>
                    </a:lnTo>
                    <a:lnTo>
                      <a:pt x="8" y="92"/>
                    </a:lnTo>
                    <a:lnTo>
                      <a:pt x="7" y="97"/>
                    </a:lnTo>
                    <a:lnTo>
                      <a:pt x="6" y="107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Freeform 99"/>
              <p:cNvSpPr>
                <a:spLocks/>
              </p:cNvSpPr>
              <p:nvPr/>
            </p:nvSpPr>
            <p:spPr bwMode="auto">
              <a:xfrm>
                <a:off x="2416" y="2123"/>
                <a:ext cx="160" cy="107"/>
              </a:xfrm>
              <a:custGeom>
                <a:avLst/>
                <a:gdLst>
                  <a:gd name="T0" fmla="*/ 0 w 160"/>
                  <a:gd name="T1" fmla="*/ 0 h 107"/>
                  <a:gd name="T2" fmla="*/ 16 w 160"/>
                  <a:gd name="T3" fmla="*/ 1 h 107"/>
                  <a:gd name="T4" fmla="*/ 32 w 160"/>
                  <a:gd name="T5" fmla="*/ 2 h 107"/>
                  <a:gd name="T6" fmla="*/ 47 w 160"/>
                  <a:gd name="T7" fmla="*/ 5 h 107"/>
                  <a:gd name="T8" fmla="*/ 62 w 160"/>
                  <a:gd name="T9" fmla="*/ 8 h 107"/>
                  <a:gd name="T10" fmla="*/ 76 w 160"/>
                  <a:gd name="T11" fmla="*/ 13 h 107"/>
                  <a:gd name="T12" fmla="*/ 83 w 160"/>
                  <a:gd name="T13" fmla="*/ 15 h 107"/>
                  <a:gd name="T14" fmla="*/ 89 w 160"/>
                  <a:gd name="T15" fmla="*/ 18 h 107"/>
                  <a:gd name="T16" fmla="*/ 95 w 160"/>
                  <a:gd name="T17" fmla="*/ 21 h 107"/>
                  <a:gd name="T18" fmla="*/ 101 w 160"/>
                  <a:gd name="T19" fmla="*/ 24 h 107"/>
                  <a:gd name="T20" fmla="*/ 113 w 160"/>
                  <a:gd name="T21" fmla="*/ 31 h 107"/>
                  <a:gd name="T22" fmla="*/ 123 w 160"/>
                  <a:gd name="T23" fmla="*/ 38 h 107"/>
                  <a:gd name="T24" fmla="*/ 128 w 160"/>
                  <a:gd name="T25" fmla="*/ 43 h 107"/>
                  <a:gd name="T26" fmla="*/ 132 w 160"/>
                  <a:gd name="T27" fmla="*/ 47 h 107"/>
                  <a:gd name="T28" fmla="*/ 136 w 160"/>
                  <a:gd name="T29" fmla="*/ 51 h 107"/>
                  <a:gd name="T30" fmla="*/ 140 w 160"/>
                  <a:gd name="T31" fmla="*/ 56 h 107"/>
                  <a:gd name="T32" fmla="*/ 147 w 160"/>
                  <a:gd name="T33" fmla="*/ 65 h 107"/>
                  <a:gd name="T34" fmla="*/ 150 w 160"/>
                  <a:gd name="T35" fmla="*/ 70 h 107"/>
                  <a:gd name="T36" fmla="*/ 153 w 160"/>
                  <a:gd name="T37" fmla="*/ 75 h 107"/>
                  <a:gd name="T38" fmla="*/ 155 w 160"/>
                  <a:gd name="T39" fmla="*/ 80 h 107"/>
                  <a:gd name="T40" fmla="*/ 157 w 160"/>
                  <a:gd name="T41" fmla="*/ 85 h 107"/>
                  <a:gd name="T42" fmla="*/ 159 w 160"/>
                  <a:gd name="T43" fmla="*/ 96 h 107"/>
                  <a:gd name="T44" fmla="*/ 160 w 160"/>
                  <a:gd name="T45" fmla="*/ 106 h 107"/>
                  <a:gd name="T46" fmla="*/ 154 w 160"/>
                  <a:gd name="T47" fmla="*/ 107 h 107"/>
                  <a:gd name="T48" fmla="*/ 153 w 160"/>
                  <a:gd name="T49" fmla="*/ 97 h 107"/>
                  <a:gd name="T50" fmla="*/ 150 w 160"/>
                  <a:gd name="T51" fmla="*/ 87 h 107"/>
                  <a:gd name="T52" fmla="*/ 149 w 160"/>
                  <a:gd name="T53" fmla="*/ 82 h 107"/>
                  <a:gd name="T54" fmla="*/ 147 w 160"/>
                  <a:gd name="T55" fmla="*/ 77 h 107"/>
                  <a:gd name="T56" fmla="*/ 144 w 160"/>
                  <a:gd name="T57" fmla="*/ 73 h 107"/>
                  <a:gd name="T58" fmla="*/ 142 w 160"/>
                  <a:gd name="T59" fmla="*/ 68 h 107"/>
                  <a:gd name="T60" fmla="*/ 135 w 160"/>
                  <a:gd name="T61" fmla="*/ 59 h 107"/>
                  <a:gd name="T62" fmla="*/ 132 w 160"/>
                  <a:gd name="T63" fmla="*/ 55 h 107"/>
                  <a:gd name="T64" fmla="*/ 128 w 160"/>
                  <a:gd name="T65" fmla="*/ 51 h 107"/>
                  <a:gd name="T66" fmla="*/ 124 w 160"/>
                  <a:gd name="T67" fmla="*/ 47 h 107"/>
                  <a:gd name="T68" fmla="*/ 119 w 160"/>
                  <a:gd name="T69" fmla="*/ 44 h 107"/>
                  <a:gd name="T70" fmla="*/ 109 w 160"/>
                  <a:gd name="T71" fmla="*/ 36 h 107"/>
                  <a:gd name="T72" fmla="*/ 98 w 160"/>
                  <a:gd name="T73" fmla="*/ 30 h 107"/>
                  <a:gd name="T74" fmla="*/ 92 w 160"/>
                  <a:gd name="T75" fmla="*/ 27 h 107"/>
                  <a:gd name="T76" fmla="*/ 87 w 160"/>
                  <a:gd name="T77" fmla="*/ 24 h 107"/>
                  <a:gd name="T78" fmla="*/ 80 w 160"/>
                  <a:gd name="T79" fmla="*/ 21 h 107"/>
                  <a:gd name="T80" fmla="*/ 74 w 160"/>
                  <a:gd name="T81" fmla="*/ 19 h 107"/>
                  <a:gd name="T82" fmla="*/ 60 w 160"/>
                  <a:gd name="T83" fmla="*/ 15 h 107"/>
                  <a:gd name="T84" fmla="*/ 46 w 160"/>
                  <a:gd name="T85" fmla="*/ 11 h 107"/>
                  <a:gd name="T86" fmla="*/ 31 w 160"/>
                  <a:gd name="T87" fmla="*/ 9 h 107"/>
                  <a:gd name="T88" fmla="*/ 16 w 160"/>
                  <a:gd name="T89" fmla="*/ 7 h 107"/>
                  <a:gd name="T90" fmla="*/ 0 w 160"/>
                  <a:gd name="T91" fmla="*/ 7 h 107"/>
                  <a:gd name="T92" fmla="*/ 0 w 160"/>
                  <a:gd name="T93" fmla="*/ 0 h 10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60"/>
                  <a:gd name="T142" fmla="*/ 0 h 107"/>
                  <a:gd name="T143" fmla="*/ 160 w 160"/>
                  <a:gd name="T144" fmla="*/ 107 h 10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60" h="107">
                    <a:moveTo>
                      <a:pt x="0" y="0"/>
                    </a:moveTo>
                    <a:lnTo>
                      <a:pt x="16" y="1"/>
                    </a:lnTo>
                    <a:lnTo>
                      <a:pt x="32" y="2"/>
                    </a:lnTo>
                    <a:lnTo>
                      <a:pt x="47" y="5"/>
                    </a:lnTo>
                    <a:lnTo>
                      <a:pt x="62" y="8"/>
                    </a:lnTo>
                    <a:lnTo>
                      <a:pt x="76" y="13"/>
                    </a:lnTo>
                    <a:lnTo>
                      <a:pt x="83" y="15"/>
                    </a:lnTo>
                    <a:lnTo>
                      <a:pt x="89" y="18"/>
                    </a:lnTo>
                    <a:lnTo>
                      <a:pt x="95" y="21"/>
                    </a:lnTo>
                    <a:lnTo>
                      <a:pt x="101" y="24"/>
                    </a:lnTo>
                    <a:lnTo>
                      <a:pt x="113" y="31"/>
                    </a:lnTo>
                    <a:lnTo>
                      <a:pt x="123" y="38"/>
                    </a:lnTo>
                    <a:lnTo>
                      <a:pt x="128" y="43"/>
                    </a:lnTo>
                    <a:lnTo>
                      <a:pt x="132" y="47"/>
                    </a:lnTo>
                    <a:lnTo>
                      <a:pt x="136" y="51"/>
                    </a:lnTo>
                    <a:lnTo>
                      <a:pt x="140" y="56"/>
                    </a:lnTo>
                    <a:lnTo>
                      <a:pt x="147" y="65"/>
                    </a:lnTo>
                    <a:lnTo>
                      <a:pt x="150" y="70"/>
                    </a:lnTo>
                    <a:lnTo>
                      <a:pt x="153" y="75"/>
                    </a:lnTo>
                    <a:lnTo>
                      <a:pt x="155" y="80"/>
                    </a:lnTo>
                    <a:lnTo>
                      <a:pt x="157" y="85"/>
                    </a:lnTo>
                    <a:lnTo>
                      <a:pt x="159" y="96"/>
                    </a:lnTo>
                    <a:lnTo>
                      <a:pt x="160" y="106"/>
                    </a:lnTo>
                    <a:lnTo>
                      <a:pt x="154" y="107"/>
                    </a:lnTo>
                    <a:lnTo>
                      <a:pt x="153" y="97"/>
                    </a:lnTo>
                    <a:lnTo>
                      <a:pt x="150" y="87"/>
                    </a:lnTo>
                    <a:lnTo>
                      <a:pt x="149" y="82"/>
                    </a:lnTo>
                    <a:lnTo>
                      <a:pt x="147" y="77"/>
                    </a:lnTo>
                    <a:lnTo>
                      <a:pt x="144" y="73"/>
                    </a:lnTo>
                    <a:lnTo>
                      <a:pt x="142" y="68"/>
                    </a:lnTo>
                    <a:lnTo>
                      <a:pt x="135" y="59"/>
                    </a:lnTo>
                    <a:lnTo>
                      <a:pt x="132" y="55"/>
                    </a:lnTo>
                    <a:lnTo>
                      <a:pt x="128" y="51"/>
                    </a:lnTo>
                    <a:lnTo>
                      <a:pt x="124" y="47"/>
                    </a:lnTo>
                    <a:lnTo>
                      <a:pt x="119" y="44"/>
                    </a:lnTo>
                    <a:lnTo>
                      <a:pt x="109" y="36"/>
                    </a:lnTo>
                    <a:lnTo>
                      <a:pt x="98" y="30"/>
                    </a:lnTo>
                    <a:lnTo>
                      <a:pt x="92" y="27"/>
                    </a:lnTo>
                    <a:lnTo>
                      <a:pt x="87" y="24"/>
                    </a:lnTo>
                    <a:lnTo>
                      <a:pt x="80" y="21"/>
                    </a:lnTo>
                    <a:lnTo>
                      <a:pt x="74" y="19"/>
                    </a:lnTo>
                    <a:lnTo>
                      <a:pt x="60" y="15"/>
                    </a:lnTo>
                    <a:lnTo>
                      <a:pt x="46" y="11"/>
                    </a:lnTo>
                    <a:lnTo>
                      <a:pt x="31" y="9"/>
                    </a:lnTo>
                    <a:lnTo>
                      <a:pt x="16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Freeform 100"/>
              <p:cNvSpPr>
                <a:spLocks/>
              </p:cNvSpPr>
              <p:nvPr/>
            </p:nvSpPr>
            <p:spPr bwMode="auto">
              <a:xfrm>
                <a:off x="2553" y="2229"/>
                <a:ext cx="23" cy="31"/>
              </a:xfrm>
              <a:custGeom>
                <a:avLst/>
                <a:gdLst>
                  <a:gd name="T0" fmla="*/ 23 w 23"/>
                  <a:gd name="T1" fmla="*/ 1 h 31"/>
                  <a:gd name="T2" fmla="*/ 23 w 23"/>
                  <a:gd name="T3" fmla="*/ 7 h 31"/>
                  <a:gd name="T4" fmla="*/ 22 w 23"/>
                  <a:gd name="T5" fmla="*/ 11 h 31"/>
                  <a:gd name="T6" fmla="*/ 21 w 23"/>
                  <a:gd name="T7" fmla="*/ 13 h 31"/>
                  <a:gd name="T8" fmla="*/ 20 w 23"/>
                  <a:gd name="T9" fmla="*/ 15 h 31"/>
                  <a:gd name="T10" fmla="*/ 18 w 23"/>
                  <a:gd name="T11" fmla="*/ 18 h 31"/>
                  <a:gd name="T12" fmla="*/ 12 w 23"/>
                  <a:gd name="T13" fmla="*/ 23 h 31"/>
                  <a:gd name="T14" fmla="*/ 9 w 23"/>
                  <a:gd name="T15" fmla="*/ 26 h 31"/>
                  <a:gd name="T16" fmla="*/ 5 w 23"/>
                  <a:gd name="T17" fmla="*/ 31 h 31"/>
                  <a:gd name="T18" fmla="*/ 0 w 23"/>
                  <a:gd name="T19" fmla="*/ 26 h 31"/>
                  <a:gd name="T20" fmla="*/ 4 w 23"/>
                  <a:gd name="T21" fmla="*/ 22 h 31"/>
                  <a:gd name="T22" fmla="*/ 8 w 23"/>
                  <a:gd name="T23" fmla="*/ 18 h 31"/>
                  <a:gd name="T24" fmla="*/ 13 w 23"/>
                  <a:gd name="T25" fmla="*/ 13 h 31"/>
                  <a:gd name="T26" fmla="*/ 15 w 23"/>
                  <a:gd name="T27" fmla="*/ 11 h 31"/>
                  <a:gd name="T28" fmla="*/ 15 w 23"/>
                  <a:gd name="T29" fmla="*/ 10 h 31"/>
                  <a:gd name="T30" fmla="*/ 16 w 23"/>
                  <a:gd name="T31" fmla="*/ 9 h 31"/>
                  <a:gd name="T32" fmla="*/ 16 w 23"/>
                  <a:gd name="T33" fmla="*/ 6 h 31"/>
                  <a:gd name="T34" fmla="*/ 17 w 23"/>
                  <a:gd name="T35" fmla="*/ 0 h 31"/>
                  <a:gd name="T36" fmla="*/ 23 w 23"/>
                  <a:gd name="T37" fmla="*/ 1 h 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"/>
                  <a:gd name="T58" fmla="*/ 0 h 31"/>
                  <a:gd name="T59" fmla="*/ 23 w 23"/>
                  <a:gd name="T60" fmla="*/ 31 h 3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" h="31">
                    <a:moveTo>
                      <a:pt x="23" y="1"/>
                    </a:moveTo>
                    <a:lnTo>
                      <a:pt x="23" y="7"/>
                    </a:lnTo>
                    <a:lnTo>
                      <a:pt x="22" y="11"/>
                    </a:lnTo>
                    <a:lnTo>
                      <a:pt x="21" y="13"/>
                    </a:lnTo>
                    <a:lnTo>
                      <a:pt x="20" y="15"/>
                    </a:lnTo>
                    <a:lnTo>
                      <a:pt x="18" y="18"/>
                    </a:lnTo>
                    <a:lnTo>
                      <a:pt x="12" y="23"/>
                    </a:lnTo>
                    <a:lnTo>
                      <a:pt x="9" y="26"/>
                    </a:lnTo>
                    <a:lnTo>
                      <a:pt x="5" y="31"/>
                    </a:lnTo>
                    <a:lnTo>
                      <a:pt x="0" y="26"/>
                    </a:lnTo>
                    <a:lnTo>
                      <a:pt x="4" y="22"/>
                    </a:lnTo>
                    <a:lnTo>
                      <a:pt x="8" y="18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6" y="9"/>
                    </a:lnTo>
                    <a:lnTo>
                      <a:pt x="16" y="6"/>
                    </a:lnTo>
                    <a:lnTo>
                      <a:pt x="17" y="0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Freeform 101"/>
              <p:cNvSpPr>
                <a:spLocks/>
              </p:cNvSpPr>
              <p:nvPr/>
            </p:nvSpPr>
            <p:spPr bwMode="auto">
              <a:xfrm>
                <a:off x="2570" y="2229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  <a:gd name="T6" fmla="*/ 0 w 6"/>
                  <a:gd name="T7" fmla="*/ 1 h 1"/>
                  <a:gd name="T8" fmla="*/ 6 w 6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"/>
                  <a:gd name="T17" fmla="*/ 6 w 6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">
                    <a:moveTo>
                      <a:pt x="6" y="0"/>
                    </a:moveTo>
                    <a:lnTo>
                      <a:pt x="6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Freeform 102"/>
              <p:cNvSpPr>
                <a:spLocks/>
              </p:cNvSpPr>
              <p:nvPr/>
            </p:nvSpPr>
            <p:spPr bwMode="auto">
              <a:xfrm>
                <a:off x="2404" y="2239"/>
                <a:ext cx="153" cy="21"/>
              </a:xfrm>
              <a:custGeom>
                <a:avLst/>
                <a:gdLst>
                  <a:gd name="T0" fmla="*/ 151 w 153"/>
                  <a:gd name="T1" fmla="*/ 21 h 21"/>
                  <a:gd name="T2" fmla="*/ 146 w 153"/>
                  <a:gd name="T3" fmla="*/ 20 h 21"/>
                  <a:gd name="T4" fmla="*/ 133 w 153"/>
                  <a:gd name="T5" fmla="*/ 17 h 21"/>
                  <a:gd name="T6" fmla="*/ 114 w 153"/>
                  <a:gd name="T7" fmla="*/ 12 h 21"/>
                  <a:gd name="T8" fmla="*/ 91 w 153"/>
                  <a:gd name="T9" fmla="*/ 8 h 21"/>
                  <a:gd name="T10" fmla="*/ 79 w 153"/>
                  <a:gd name="T11" fmla="*/ 7 h 21"/>
                  <a:gd name="T12" fmla="*/ 66 w 153"/>
                  <a:gd name="T13" fmla="*/ 6 h 21"/>
                  <a:gd name="T14" fmla="*/ 54 w 153"/>
                  <a:gd name="T15" fmla="*/ 6 h 21"/>
                  <a:gd name="T16" fmla="*/ 48 w 153"/>
                  <a:gd name="T17" fmla="*/ 6 h 21"/>
                  <a:gd name="T18" fmla="*/ 43 w 153"/>
                  <a:gd name="T19" fmla="*/ 7 h 21"/>
                  <a:gd name="T20" fmla="*/ 31 w 153"/>
                  <a:gd name="T21" fmla="*/ 9 h 21"/>
                  <a:gd name="T22" fmla="*/ 26 w 153"/>
                  <a:gd name="T23" fmla="*/ 10 h 21"/>
                  <a:gd name="T24" fmla="*/ 21 w 153"/>
                  <a:gd name="T25" fmla="*/ 11 h 21"/>
                  <a:gd name="T26" fmla="*/ 17 w 153"/>
                  <a:gd name="T27" fmla="*/ 13 h 21"/>
                  <a:gd name="T28" fmla="*/ 12 w 153"/>
                  <a:gd name="T29" fmla="*/ 15 h 21"/>
                  <a:gd name="T30" fmla="*/ 8 w 153"/>
                  <a:gd name="T31" fmla="*/ 18 h 21"/>
                  <a:gd name="T32" fmla="*/ 5 w 153"/>
                  <a:gd name="T33" fmla="*/ 21 h 21"/>
                  <a:gd name="T34" fmla="*/ 0 w 153"/>
                  <a:gd name="T35" fmla="*/ 16 h 21"/>
                  <a:gd name="T36" fmla="*/ 4 w 153"/>
                  <a:gd name="T37" fmla="*/ 13 h 21"/>
                  <a:gd name="T38" fmla="*/ 9 w 153"/>
                  <a:gd name="T39" fmla="*/ 10 h 21"/>
                  <a:gd name="T40" fmla="*/ 14 w 153"/>
                  <a:gd name="T41" fmla="*/ 8 h 21"/>
                  <a:gd name="T42" fmla="*/ 19 w 153"/>
                  <a:gd name="T43" fmla="*/ 5 h 21"/>
                  <a:gd name="T44" fmla="*/ 24 w 153"/>
                  <a:gd name="T45" fmla="*/ 4 h 21"/>
                  <a:gd name="T46" fmla="*/ 30 w 153"/>
                  <a:gd name="T47" fmla="*/ 2 h 21"/>
                  <a:gd name="T48" fmla="*/ 42 w 153"/>
                  <a:gd name="T49" fmla="*/ 1 h 21"/>
                  <a:gd name="T50" fmla="*/ 48 w 153"/>
                  <a:gd name="T51" fmla="*/ 0 h 21"/>
                  <a:gd name="T52" fmla="*/ 54 w 153"/>
                  <a:gd name="T53" fmla="*/ 0 h 21"/>
                  <a:gd name="T54" fmla="*/ 67 w 153"/>
                  <a:gd name="T55" fmla="*/ 0 h 21"/>
                  <a:gd name="T56" fmla="*/ 79 w 153"/>
                  <a:gd name="T57" fmla="*/ 1 h 21"/>
                  <a:gd name="T58" fmla="*/ 92 w 153"/>
                  <a:gd name="T59" fmla="*/ 2 h 21"/>
                  <a:gd name="T60" fmla="*/ 115 w 153"/>
                  <a:gd name="T61" fmla="*/ 6 h 21"/>
                  <a:gd name="T62" fmla="*/ 135 w 153"/>
                  <a:gd name="T63" fmla="*/ 10 h 21"/>
                  <a:gd name="T64" fmla="*/ 148 w 153"/>
                  <a:gd name="T65" fmla="*/ 14 h 21"/>
                  <a:gd name="T66" fmla="*/ 153 w 153"/>
                  <a:gd name="T67" fmla="*/ 15 h 21"/>
                  <a:gd name="T68" fmla="*/ 151 w 153"/>
                  <a:gd name="T69" fmla="*/ 21 h 2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3"/>
                  <a:gd name="T106" fmla="*/ 0 h 21"/>
                  <a:gd name="T107" fmla="*/ 153 w 153"/>
                  <a:gd name="T108" fmla="*/ 21 h 2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3" h="21">
                    <a:moveTo>
                      <a:pt x="151" y="21"/>
                    </a:moveTo>
                    <a:lnTo>
                      <a:pt x="146" y="20"/>
                    </a:lnTo>
                    <a:lnTo>
                      <a:pt x="133" y="17"/>
                    </a:lnTo>
                    <a:lnTo>
                      <a:pt x="114" y="12"/>
                    </a:lnTo>
                    <a:lnTo>
                      <a:pt x="91" y="8"/>
                    </a:lnTo>
                    <a:lnTo>
                      <a:pt x="79" y="7"/>
                    </a:lnTo>
                    <a:lnTo>
                      <a:pt x="66" y="6"/>
                    </a:lnTo>
                    <a:lnTo>
                      <a:pt x="54" y="6"/>
                    </a:lnTo>
                    <a:lnTo>
                      <a:pt x="48" y="6"/>
                    </a:lnTo>
                    <a:lnTo>
                      <a:pt x="43" y="7"/>
                    </a:lnTo>
                    <a:lnTo>
                      <a:pt x="31" y="9"/>
                    </a:lnTo>
                    <a:lnTo>
                      <a:pt x="26" y="10"/>
                    </a:lnTo>
                    <a:lnTo>
                      <a:pt x="21" y="11"/>
                    </a:lnTo>
                    <a:lnTo>
                      <a:pt x="17" y="13"/>
                    </a:lnTo>
                    <a:lnTo>
                      <a:pt x="12" y="15"/>
                    </a:lnTo>
                    <a:lnTo>
                      <a:pt x="8" y="18"/>
                    </a:lnTo>
                    <a:lnTo>
                      <a:pt x="5" y="21"/>
                    </a:lnTo>
                    <a:lnTo>
                      <a:pt x="0" y="16"/>
                    </a:lnTo>
                    <a:lnTo>
                      <a:pt x="4" y="13"/>
                    </a:lnTo>
                    <a:lnTo>
                      <a:pt x="9" y="10"/>
                    </a:lnTo>
                    <a:lnTo>
                      <a:pt x="14" y="8"/>
                    </a:lnTo>
                    <a:lnTo>
                      <a:pt x="19" y="5"/>
                    </a:lnTo>
                    <a:lnTo>
                      <a:pt x="24" y="4"/>
                    </a:lnTo>
                    <a:lnTo>
                      <a:pt x="30" y="2"/>
                    </a:lnTo>
                    <a:lnTo>
                      <a:pt x="42" y="1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7" y="0"/>
                    </a:lnTo>
                    <a:lnTo>
                      <a:pt x="79" y="1"/>
                    </a:lnTo>
                    <a:lnTo>
                      <a:pt x="92" y="2"/>
                    </a:lnTo>
                    <a:lnTo>
                      <a:pt x="115" y="6"/>
                    </a:lnTo>
                    <a:lnTo>
                      <a:pt x="135" y="10"/>
                    </a:lnTo>
                    <a:lnTo>
                      <a:pt x="148" y="14"/>
                    </a:lnTo>
                    <a:lnTo>
                      <a:pt x="153" y="15"/>
                    </a:lnTo>
                    <a:lnTo>
                      <a:pt x="151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Freeform 103"/>
              <p:cNvSpPr>
                <a:spLocks/>
              </p:cNvSpPr>
              <p:nvPr/>
            </p:nvSpPr>
            <p:spPr bwMode="auto">
              <a:xfrm>
                <a:off x="2553" y="2254"/>
                <a:ext cx="5" cy="7"/>
              </a:xfrm>
              <a:custGeom>
                <a:avLst/>
                <a:gdLst>
                  <a:gd name="T0" fmla="*/ 5 w 5"/>
                  <a:gd name="T1" fmla="*/ 6 h 7"/>
                  <a:gd name="T2" fmla="*/ 4 w 5"/>
                  <a:gd name="T3" fmla="*/ 7 h 7"/>
                  <a:gd name="T4" fmla="*/ 2 w 5"/>
                  <a:gd name="T5" fmla="*/ 6 h 7"/>
                  <a:gd name="T6" fmla="*/ 4 w 5"/>
                  <a:gd name="T7" fmla="*/ 0 h 7"/>
                  <a:gd name="T8" fmla="*/ 0 w 5"/>
                  <a:gd name="T9" fmla="*/ 1 h 7"/>
                  <a:gd name="T10" fmla="*/ 5 w 5"/>
                  <a:gd name="T11" fmla="*/ 6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7"/>
                  <a:gd name="T20" fmla="*/ 5 w 5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7">
                    <a:moveTo>
                      <a:pt x="5" y="6"/>
                    </a:moveTo>
                    <a:lnTo>
                      <a:pt x="4" y="7"/>
                    </a:lnTo>
                    <a:lnTo>
                      <a:pt x="2" y="6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" name="Freeform 104"/>
              <p:cNvSpPr>
                <a:spLocks/>
              </p:cNvSpPr>
              <p:nvPr/>
            </p:nvSpPr>
            <p:spPr bwMode="auto">
              <a:xfrm>
                <a:off x="2394" y="2255"/>
                <a:ext cx="16" cy="77"/>
              </a:xfrm>
              <a:custGeom>
                <a:avLst/>
                <a:gdLst>
                  <a:gd name="T0" fmla="*/ 15 w 16"/>
                  <a:gd name="T1" fmla="*/ 5 h 77"/>
                  <a:gd name="T2" fmla="*/ 12 w 16"/>
                  <a:gd name="T3" fmla="*/ 8 h 77"/>
                  <a:gd name="T4" fmla="*/ 9 w 16"/>
                  <a:gd name="T5" fmla="*/ 12 h 77"/>
                  <a:gd name="T6" fmla="*/ 8 w 16"/>
                  <a:gd name="T7" fmla="*/ 17 h 77"/>
                  <a:gd name="T8" fmla="*/ 7 w 16"/>
                  <a:gd name="T9" fmla="*/ 23 h 77"/>
                  <a:gd name="T10" fmla="*/ 6 w 16"/>
                  <a:gd name="T11" fmla="*/ 28 h 77"/>
                  <a:gd name="T12" fmla="*/ 6 w 16"/>
                  <a:gd name="T13" fmla="*/ 34 h 77"/>
                  <a:gd name="T14" fmla="*/ 8 w 16"/>
                  <a:gd name="T15" fmla="*/ 46 h 77"/>
                  <a:gd name="T16" fmla="*/ 10 w 16"/>
                  <a:gd name="T17" fmla="*/ 57 h 77"/>
                  <a:gd name="T18" fmla="*/ 13 w 16"/>
                  <a:gd name="T19" fmla="*/ 66 h 77"/>
                  <a:gd name="T20" fmla="*/ 16 w 16"/>
                  <a:gd name="T21" fmla="*/ 75 h 77"/>
                  <a:gd name="T22" fmla="*/ 9 w 16"/>
                  <a:gd name="T23" fmla="*/ 77 h 77"/>
                  <a:gd name="T24" fmla="*/ 6 w 16"/>
                  <a:gd name="T25" fmla="*/ 68 h 77"/>
                  <a:gd name="T26" fmla="*/ 4 w 16"/>
                  <a:gd name="T27" fmla="*/ 59 h 77"/>
                  <a:gd name="T28" fmla="*/ 1 w 16"/>
                  <a:gd name="T29" fmla="*/ 47 h 77"/>
                  <a:gd name="T30" fmla="*/ 0 w 16"/>
                  <a:gd name="T31" fmla="*/ 34 h 77"/>
                  <a:gd name="T32" fmla="*/ 0 w 16"/>
                  <a:gd name="T33" fmla="*/ 28 h 77"/>
                  <a:gd name="T34" fmla="*/ 0 w 16"/>
                  <a:gd name="T35" fmla="*/ 22 h 77"/>
                  <a:gd name="T36" fmla="*/ 1 w 16"/>
                  <a:gd name="T37" fmla="*/ 16 h 77"/>
                  <a:gd name="T38" fmla="*/ 3 w 16"/>
                  <a:gd name="T39" fmla="*/ 10 h 77"/>
                  <a:gd name="T40" fmla="*/ 6 w 16"/>
                  <a:gd name="T41" fmla="*/ 5 h 77"/>
                  <a:gd name="T42" fmla="*/ 10 w 16"/>
                  <a:gd name="T43" fmla="*/ 0 h 77"/>
                  <a:gd name="T44" fmla="*/ 15 w 16"/>
                  <a:gd name="T45" fmla="*/ 5 h 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"/>
                  <a:gd name="T70" fmla="*/ 0 h 77"/>
                  <a:gd name="T71" fmla="*/ 16 w 16"/>
                  <a:gd name="T72" fmla="*/ 77 h 7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" h="77">
                    <a:moveTo>
                      <a:pt x="15" y="5"/>
                    </a:moveTo>
                    <a:lnTo>
                      <a:pt x="12" y="8"/>
                    </a:lnTo>
                    <a:lnTo>
                      <a:pt x="9" y="12"/>
                    </a:lnTo>
                    <a:lnTo>
                      <a:pt x="8" y="17"/>
                    </a:lnTo>
                    <a:lnTo>
                      <a:pt x="7" y="23"/>
                    </a:lnTo>
                    <a:lnTo>
                      <a:pt x="6" y="28"/>
                    </a:lnTo>
                    <a:lnTo>
                      <a:pt x="6" y="34"/>
                    </a:lnTo>
                    <a:lnTo>
                      <a:pt x="8" y="46"/>
                    </a:lnTo>
                    <a:lnTo>
                      <a:pt x="10" y="57"/>
                    </a:lnTo>
                    <a:lnTo>
                      <a:pt x="13" y="66"/>
                    </a:lnTo>
                    <a:lnTo>
                      <a:pt x="16" y="75"/>
                    </a:lnTo>
                    <a:lnTo>
                      <a:pt x="9" y="77"/>
                    </a:lnTo>
                    <a:lnTo>
                      <a:pt x="6" y="68"/>
                    </a:lnTo>
                    <a:lnTo>
                      <a:pt x="4" y="59"/>
                    </a:lnTo>
                    <a:lnTo>
                      <a:pt x="1" y="47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1" y="16"/>
                    </a:lnTo>
                    <a:lnTo>
                      <a:pt x="3" y="10"/>
                    </a:lnTo>
                    <a:lnTo>
                      <a:pt x="6" y="5"/>
                    </a:lnTo>
                    <a:lnTo>
                      <a:pt x="10" y="0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" name="Freeform 105"/>
              <p:cNvSpPr>
                <a:spLocks/>
              </p:cNvSpPr>
              <p:nvPr/>
            </p:nvSpPr>
            <p:spPr bwMode="auto">
              <a:xfrm>
                <a:off x="2404" y="2254"/>
                <a:ext cx="5" cy="6"/>
              </a:xfrm>
              <a:custGeom>
                <a:avLst/>
                <a:gdLst>
                  <a:gd name="T0" fmla="*/ 0 w 5"/>
                  <a:gd name="T1" fmla="*/ 1 h 6"/>
                  <a:gd name="T2" fmla="*/ 1 w 5"/>
                  <a:gd name="T3" fmla="*/ 0 h 6"/>
                  <a:gd name="T4" fmla="*/ 0 w 5"/>
                  <a:gd name="T5" fmla="*/ 1 h 6"/>
                  <a:gd name="T6" fmla="*/ 5 w 5"/>
                  <a:gd name="T7" fmla="*/ 6 h 6"/>
                  <a:gd name="T8" fmla="*/ 0 w 5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6"/>
                  <a:gd name="T17" fmla="*/ 5 w 5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6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5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" name="Freeform 106"/>
              <p:cNvSpPr>
                <a:spLocks/>
              </p:cNvSpPr>
              <p:nvPr/>
            </p:nvSpPr>
            <p:spPr bwMode="auto">
              <a:xfrm>
                <a:off x="2256" y="2229"/>
                <a:ext cx="151" cy="105"/>
              </a:xfrm>
              <a:custGeom>
                <a:avLst/>
                <a:gdLst>
                  <a:gd name="T0" fmla="*/ 150 w 151"/>
                  <a:gd name="T1" fmla="*/ 105 h 105"/>
                  <a:gd name="T2" fmla="*/ 136 w 151"/>
                  <a:gd name="T3" fmla="*/ 103 h 105"/>
                  <a:gd name="T4" fmla="*/ 123 w 151"/>
                  <a:gd name="T5" fmla="*/ 101 h 105"/>
                  <a:gd name="T6" fmla="*/ 109 w 151"/>
                  <a:gd name="T7" fmla="*/ 97 h 105"/>
                  <a:gd name="T8" fmla="*/ 96 w 151"/>
                  <a:gd name="T9" fmla="*/ 93 h 105"/>
                  <a:gd name="T10" fmla="*/ 83 w 151"/>
                  <a:gd name="T11" fmla="*/ 88 h 105"/>
                  <a:gd name="T12" fmla="*/ 70 w 151"/>
                  <a:gd name="T13" fmla="*/ 82 h 105"/>
                  <a:gd name="T14" fmla="*/ 59 w 151"/>
                  <a:gd name="T15" fmla="*/ 76 h 105"/>
                  <a:gd name="T16" fmla="*/ 48 w 151"/>
                  <a:gd name="T17" fmla="*/ 70 h 105"/>
                  <a:gd name="T18" fmla="*/ 38 w 151"/>
                  <a:gd name="T19" fmla="*/ 63 h 105"/>
                  <a:gd name="T20" fmla="*/ 28 w 151"/>
                  <a:gd name="T21" fmla="*/ 55 h 105"/>
                  <a:gd name="T22" fmla="*/ 20 w 151"/>
                  <a:gd name="T23" fmla="*/ 47 h 105"/>
                  <a:gd name="T24" fmla="*/ 13 w 151"/>
                  <a:gd name="T25" fmla="*/ 39 h 105"/>
                  <a:gd name="T26" fmla="*/ 8 w 151"/>
                  <a:gd name="T27" fmla="*/ 30 h 105"/>
                  <a:gd name="T28" fmla="*/ 5 w 151"/>
                  <a:gd name="T29" fmla="*/ 25 h 105"/>
                  <a:gd name="T30" fmla="*/ 4 w 151"/>
                  <a:gd name="T31" fmla="*/ 20 h 105"/>
                  <a:gd name="T32" fmla="*/ 2 w 151"/>
                  <a:gd name="T33" fmla="*/ 16 h 105"/>
                  <a:gd name="T34" fmla="*/ 1 w 151"/>
                  <a:gd name="T35" fmla="*/ 10 h 105"/>
                  <a:gd name="T36" fmla="*/ 0 w 151"/>
                  <a:gd name="T37" fmla="*/ 1 h 105"/>
                  <a:gd name="T38" fmla="*/ 6 w 151"/>
                  <a:gd name="T39" fmla="*/ 0 h 105"/>
                  <a:gd name="T40" fmla="*/ 7 w 151"/>
                  <a:gd name="T41" fmla="*/ 9 h 105"/>
                  <a:gd name="T42" fmla="*/ 8 w 151"/>
                  <a:gd name="T43" fmla="*/ 14 h 105"/>
                  <a:gd name="T44" fmla="*/ 10 w 151"/>
                  <a:gd name="T45" fmla="*/ 18 h 105"/>
                  <a:gd name="T46" fmla="*/ 11 w 151"/>
                  <a:gd name="T47" fmla="*/ 22 h 105"/>
                  <a:gd name="T48" fmla="*/ 13 w 151"/>
                  <a:gd name="T49" fmla="*/ 26 h 105"/>
                  <a:gd name="T50" fmla="*/ 19 w 151"/>
                  <a:gd name="T51" fmla="*/ 35 h 105"/>
                  <a:gd name="T52" fmla="*/ 25 w 151"/>
                  <a:gd name="T53" fmla="*/ 43 h 105"/>
                  <a:gd name="T54" fmla="*/ 33 w 151"/>
                  <a:gd name="T55" fmla="*/ 50 h 105"/>
                  <a:gd name="T56" fmla="*/ 42 w 151"/>
                  <a:gd name="T57" fmla="*/ 58 h 105"/>
                  <a:gd name="T58" fmla="*/ 51 w 151"/>
                  <a:gd name="T59" fmla="*/ 64 h 105"/>
                  <a:gd name="T60" fmla="*/ 62 w 151"/>
                  <a:gd name="T61" fmla="*/ 71 h 105"/>
                  <a:gd name="T62" fmla="*/ 73 w 151"/>
                  <a:gd name="T63" fmla="*/ 77 h 105"/>
                  <a:gd name="T64" fmla="*/ 85 w 151"/>
                  <a:gd name="T65" fmla="*/ 82 h 105"/>
                  <a:gd name="T66" fmla="*/ 98 w 151"/>
                  <a:gd name="T67" fmla="*/ 87 h 105"/>
                  <a:gd name="T68" fmla="*/ 111 w 151"/>
                  <a:gd name="T69" fmla="*/ 91 h 105"/>
                  <a:gd name="T70" fmla="*/ 124 w 151"/>
                  <a:gd name="T71" fmla="*/ 94 h 105"/>
                  <a:gd name="T72" fmla="*/ 137 w 151"/>
                  <a:gd name="T73" fmla="*/ 97 h 105"/>
                  <a:gd name="T74" fmla="*/ 151 w 151"/>
                  <a:gd name="T75" fmla="*/ 99 h 105"/>
                  <a:gd name="T76" fmla="*/ 150 w 151"/>
                  <a:gd name="T77" fmla="*/ 105 h 10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51"/>
                  <a:gd name="T118" fmla="*/ 0 h 105"/>
                  <a:gd name="T119" fmla="*/ 151 w 151"/>
                  <a:gd name="T120" fmla="*/ 105 h 10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51" h="105">
                    <a:moveTo>
                      <a:pt x="150" y="105"/>
                    </a:moveTo>
                    <a:lnTo>
                      <a:pt x="136" y="103"/>
                    </a:lnTo>
                    <a:lnTo>
                      <a:pt x="123" y="101"/>
                    </a:lnTo>
                    <a:lnTo>
                      <a:pt x="109" y="97"/>
                    </a:lnTo>
                    <a:lnTo>
                      <a:pt x="96" y="93"/>
                    </a:lnTo>
                    <a:lnTo>
                      <a:pt x="83" y="88"/>
                    </a:lnTo>
                    <a:lnTo>
                      <a:pt x="70" y="82"/>
                    </a:lnTo>
                    <a:lnTo>
                      <a:pt x="59" y="76"/>
                    </a:lnTo>
                    <a:lnTo>
                      <a:pt x="48" y="70"/>
                    </a:lnTo>
                    <a:lnTo>
                      <a:pt x="38" y="63"/>
                    </a:lnTo>
                    <a:lnTo>
                      <a:pt x="28" y="55"/>
                    </a:lnTo>
                    <a:lnTo>
                      <a:pt x="20" y="47"/>
                    </a:lnTo>
                    <a:lnTo>
                      <a:pt x="13" y="39"/>
                    </a:lnTo>
                    <a:lnTo>
                      <a:pt x="8" y="30"/>
                    </a:lnTo>
                    <a:lnTo>
                      <a:pt x="5" y="25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1" y="10"/>
                    </a:lnTo>
                    <a:lnTo>
                      <a:pt x="0" y="1"/>
                    </a:lnTo>
                    <a:lnTo>
                      <a:pt x="6" y="0"/>
                    </a:lnTo>
                    <a:lnTo>
                      <a:pt x="7" y="9"/>
                    </a:lnTo>
                    <a:lnTo>
                      <a:pt x="8" y="14"/>
                    </a:lnTo>
                    <a:lnTo>
                      <a:pt x="10" y="18"/>
                    </a:lnTo>
                    <a:lnTo>
                      <a:pt x="11" y="22"/>
                    </a:lnTo>
                    <a:lnTo>
                      <a:pt x="13" y="26"/>
                    </a:lnTo>
                    <a:lnTo>
                      <a:pt x="19" y="35"/>
                    </a:lnTo>
                    <a:lnTo>
                      <a:pt x="25" y="43"/>
                    </a:lnTo>
                    <a:lnTo>
                      <a:pt x="33" y="50"/>
                    </a:lnTo>
                    <a:lnTo>
                      <a:pt x="42" y="58"/>
                    </a:lnTo>
                    <a:lnTo>
                      <a:pt x="51" y="64"/>
                    </a:lnTo>
                    <a:lnTo>
                      <a:pt x="62" y="71"/>
                    </a:lnTo>
                    <a:lnTo>
                      <a:pt x="73" y="77"/>
                    </a:lnTo>
                    <a:lnTo>
                      <a:pt x="85" y="82"/>
                    </a:lnTo>
                    <a:lnTo>
                      <a:pt x="98" y="87"/>
                    </a:lnTo>
                    <a:lnTo>
                      <a:pt x="111" y="91"/>
                    </a:lnTo>
                    <a:lnTo>
                      <a:pt x="124" y="94"/>
                    </a:lnTo>
                    <a:lnTo>
                      <a:pt x="137" y="97"/>
                    </a:lnTo>
                    <a:lnTo>
                      <a:pt x="151" y="99"/>
                    </a:lnTo>
                    <a:lnTo>
                      <a:pt x="150" y="1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" name="Freeform 107"/>
              <p:cNvSpPr>
                <a:spLocks/>
              </p:cNvSpPr>
              <p:nvPr/>
            </p:nvSpPr>
            <p:spPr bwMode="auto">
              <a:xfrm>
                <a:off x="2403" y="2328"/>
                <a:ext cx="8" cy="7"/>
              </a:xfrm>
              <a:custGeom>
                <a:avLst/>
                <a:gdLst>
                  <a:gd name="T0" fmla="*/ 7 w 8"/>
                  <a:gd name="T1" fmla="*/ 2 h 7"/>
                  <a:gd name="T2" fmla="*/ 8 w 8"/>
                  <a:gd name="T3" fmla="*/ 7 h 7"/>
                  <a:gd name="T4" fmla="*/ 3 w 8"/>
                  <a:gd name="T5" fmla="*/ 6 h 7"/>
                  <a:gd name="T6" fmla="*/ 4 w 8"/>
                  <a:gd name="T7" fmla="*/ 0 h 7"/>
                  <a:gd name="T8" fmla="*/ 0 w 8"/>
                  <a:gd name="T9" fmla="*/ 4 h 7"/>
                  <a:gd name="T10" fmla="*/ 7 w 8"/>
                  <a:gd name="T11" fmla="*/ 2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7"/>
                  <a:gd name="T20" fmla="*/ 8 w 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7">
                    <a:moveTo>
                      <a:pt x="7" y="2"/>
                    </a:moveTo>
                    <a:lnTo>
                      <a:pt x="8" y="7"/>
                    </a:lnTo>
                    <a:lnTo>
                      <a:pt x="3" y="6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" name="Freeform 108"/>
              <p:cNvSpPr>
                <a:spLocks/>
              </p:cNvSpPr>
              <p:nvPr/>
            </p:nvSpPr>
            <p:spPr bwMode="auto">
              <a:xfrm>
                <a:off x="2256" y="2229"/>
                <a:ext cx="6" cy="1"/>
              </a:xfrm>
              <a:custGeom>
                <a:avLst/>
                <a:gdLst>
                  <a:gd name="T0" fmla="*/ 0 w 6"/>
                  <a:gd name="T1" fmla="*/ 1 h 1"/>
                  <a:gd name="T2" fmla="*/ 0 w 6"/>
                  <a:gd name="T3" fmla="*/ 0 h 1"/>
                  <a:gd name="T4" fmla="*/ 6 w 6"/>
                  <a:gd name="T5" fmla="*/ 1 h 1"/>
                  <a:gd name="T6" fmla="*/ 6 w 6"/>
                  <a:gd name="T7" fmla="*/ 0 h 1"/>
                  <a:gd name="T8" fmla="*/ 0 w 6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"/>
                  <a:gd name="T17" fmla="*/ 6 w 6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">
                    <a:moveTo>
                      <a:pt x="0" y="1"/>
                    </a:moveTo>
                    <a:lnTo>
                      <a:pt x="0" y="0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62" name="Group 109"/>
            <p:cNvGrpSpPr>
              <a:grpSpLocks/>
            </p:cNvGrpSpPr>
            <p:nvPr/>
          </p:nvGrpSpPr>
          <p:grpSpPr bwMode="auto">
            <a:xfrm rot="5267845">
              <a:off x="2082" y="3527"/>
              <a:ext cx="320" cy="235"/>
              <a:chOff x="2256" y="2119"/>
              <a:chExt cx="320" cy="216"/>
            </a:xfrm>
          </p:grpSpPr>
          <p:sp>
            <p:nvSpPr>
              <p:cNvPr id="1083" name="AutoShape 110"/>
              <p:cNvSpPr>
                <a:spLocks noChangeAspect="1" noChangeArrowheads="1" noTextEdit="1"/>
              </p:cNvSpPr>
              <p:nvPr/>
            </p:nvSpPr>
            <p:spPr bwMode="auto">
              <a:xfrm>
                <a:off x="2256" y="2119"/>
                <a:ext cx="320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871" name="Freeform 111"/>
              <p:cNvSpPr>
                <a:spLocks/>
              </p:cNvSpPr>
              <p:nvPr/>
            </p:nvSpPr>
            <p:spPr bwMode="auto">
              <a:xfrm>
                <a:off x="2259" y="2126"/>
                <a:ext cx="314" cy="205"/>
              </a:xfrm>
              <a:custGeom>
                <a:avLst/>
                <a:gdLst/>
                <a:ahLst/>
                <a:cxnLst>
                  <a:cxn ang="0">
                    <a:pos x="1" y="93"/>
                  </a:cxn>
                  <a:cxn ang="0">
                    <a:pos x="3" y="85"/>
                  </a:cxn>
                  <a:cxn ang="0">
                    <a:pos x="7" y="73"/>
                  </a:cxn>
                  <a:cxn ang="0">
                    <a:pos x="13" y="63"/>
                  </a:cxn>
                  <a:cxn ang="0">
                    <a:pos x="27" y="46"/>
                  </a:cxn>
                  <a:cxn ang="0">
                    <a:pos x="36" y="38"/>
                  </a:cxn>
                  <a:cxn ang="0">
                    <a:pos x="57" y="24"/>
                  </a:cxn>
                  <a:cxn ang="0">
                    <a:pos x="82" y="13"/>
                  </a:cxn>
                  <a:cxn ang="0">
                    <a:pos x="110" y="5"/>
                  </a:cxn>
                  <a:cxn ang="0">
                    <a:pos x="133" y="2"/>
                  </a:cxn>
                  <a:cxn ang="0">
                    <a:pos x="157" y="0"/>
                  </a:cxn>
                  <a:cxn ang="0">
                    <a:pos x="189" y="2"/>
                  </a:cxn>
                  <a:cxn ang="0">
                    <a:pos x="218" y="8"/>
                  </a:cxn>
                  <a:cxn ang="0">
                    <a:pos x="238" y="15"/>
                  </a:cxn>
                  <a:cxn ang="0">
                    <a:pos x="251" y="21"/>
                  </a:cxn>
                  <a:cxn ang="0">
                    <a:pos x="268" y="31"/>
                  </a:cxn>
                  <a:cxn ang="0">
                    <a:pos x="283" y="42"/>
                  </a:cxn>
                  <a:cxn ang="0">
                    <a:pos x="291" y="50"/>
                  </a:cxn>
                  <a:cxn ang="0">
                    <a:pos x="302" y="63"/>
                  </a:cxn>
                  <a:cxn ang="0">
                    <a:pos x="307" y="73"/>
                  </a:cxn>
                  <a:cxn ang="0">
                    <a:pos x="311" y="83"/>
                  </a:cxn>
                  <a:cxn ang="0">
                    <a:pos x="314" y="104"/>
                  </a:cxn>
                  <a:cxn ang="0">
                    <a:pos x="313" y="113"/>
                  </a:cxn>
                  <a:cxn ang="0">
                    <a:pos x="311" y="116"/>
                  </a:cxn>
                  <a:cxn ang="0">
                    <a:pos x="304" y="123"/>
                  </a:cxn>
                  <a:cxn ang="0">
                    <a:pos x="297" y="131"/>
                  </a:cxn>
                  <a:cxn ang="0">
                    <a:pos x="279" y="126"/>
                  </a:cxn>
                  <a:cxn ang="0">
                    <a:pos x="237" y="118"/>
                  </a:cxn>
                  <a:cxn ang="0">
                    <a:pos x="212" y="116"/>
                  </a:cxn>
                  <a:cxn ang="0">
                    <a:pos x="193" y="116"/>
                  </a:cxn>
                  <a:cxn ang="0">
                    <a:pos x="176" y="118"/>
                  </a:cxn>
                  <a:cxn ang="0">
                    <a:pos x="165" y="121"/>
                  </a:cxn>
                  <a:cxn ang="0">
                    <a:pos x="156" y="126"/>
                  </a:cxn>
                  <a:cxn ang="0">
                    <a:pos x="148" y="131"/>
                  </a:cxn>
                  <a:cxn ang="0">
                    <a:pos x="141" y="140"/>
                  </a:cxn>
                  <a:cxn ang="0">
                    <a:pos x="139" y="151"/>
                  </a:cxn>
                  <a:cxn ang="0">
                    <a:pos x="138" y="163"/>
                  </a:cxn>
                  <a:cxn ang="0">
                    <a:pos x="142" y="187"/>
                  </a:cxn>
                  <a:cxn ang="0">
                    <a:pos x="148" y="205"/>
                  </a:cxn>
                  <a:cxn ang="0">
                    <a:pos x="120" y="200"/>
                  </a:cxn>
                  <a:cxn ang="0">
                    <a:pos x="94" y="193"/>
                  </a:cxn>
                  <a:cxn ang="0">
                    <a:pos x="69" y="182"/>
                  </a:cxn>
                  <a:cxn ang="0">
                    <a:pos x="47" y="170"/>
                  </a:cxn>
                  <a:cxn ang="0">
                    <a:pos x="28" y="156"/>
                  </a:cxn>
                  <a:cxn ang="0">
                    <a:pos x="13" y="140"/>
                  </a:cxn>
                  <a:cxn ang="0">
                    <a:pos x="5" y="127"/>
                  </a:cxn>
                  <a:cxn ang="0">
                    <a:pos x="2" y="118"/>
                  </a:cxn>
                  <a:cxn ang="0">
                    <a:pos x="0" y="104"/>
                  </a:cxn>
                </a:cxnLst>
                <a:rect l="0" t="0" r="r" b="b"/>
                <a:pathLst>
                  <a:path w="314" h="205">
                    <a:moveTo>
                      <a:pt x="0" y="104"/>
                    </a:moveTo>
                    <a:lnTo>
                      <a:pt x="1" y="93"/>
                    </a:lnTo>
                    <a:lnTo>
                      <a:pt x="2" y="88"/>
                    </a:lnTo>
                    <a:lnTo>
                      <a:pt x="3" y="85"/>
                    </a:lnTo>
                    <a:lnTo>
                      <a:pt x="4" y="83"/>
                    </a:lnTo>
                    <a:lnTo>
                      <a:pt x="7" y="73"/>
                    </a:lnTo>
                    <a:lnTo>
                      <a:pt x="10" y="68"/>
                    </a:lnTo>
                    <a:lnTo>
                      <a:pt x="13" y="63"/>
                    </a:lnTo>
                    <a:lnTo>
                      <a:pt x="19" y="54"/>
                    </a:lnTo>
                    <a:lnTo>
                      <a:pt x="27" y="46"/>
                    </a:lnTo>
                    <a:lnTo>
                      <a:pt x="31" y="42"/>
                    </a:lnTo>
                    <a:lnTo>
                      <a:pt x="36" y="38"/>
                    </a:lnTo>
                    <a:lnTo>
                      <a:pt x="46" y="31"/>
                    </a:lnTo>
                    <a:lnTo>
                      <a:pt x="57" y="24"/>
                    </a:lnTo>
                    <a:lnTo>
                      <a:pt x="69" y="18"/>
                    </a:lnTo>
                    <a:lnTo>
                      <a:pt x="82" y="13"/>
                    </a:lnTo>
                    <a:lnTo>
                      <a:pt x="96" y="8"/>
                    </a:lnTo>
                    <a:lnTo>
                      <a:pt x="110" y="5"/>
                    </a:lnTo>
                    <a:lnTo>
                      <a:pt x="126" y="2"/>
                    </a:lnTo>
                    <a:lnTo>
                      <a:pt x="133" y="2"/>
                    </a:lnTo>
                    <a:lnTo>
                      <a:pt x="141" y="1"/>
                    </a:lnTo>
                    <a:lnTo>
                      <a:pt x="157" y="0"/>
                    </a:lnTo>
                    <a:lnTo>
                      <a:pt x="173" y="1"/>
                    </a:lnTo>
                    <a:lnTo>
                      <a:pt x="189" y="2"/>
                    </a:lnTo>
                    <a:lnTo>
                      <a:pt x="204" y="5"/>
                    </a:lnTo>
                    <a:lnTo>
                      <a:pt x="218" y="8"/>
                    </a:lnTo>
                    <a:lnTo>
                      <a:pt x="232" y="13"/>
                    </a:lnTo>
                    <a:lnTo>
                      <a:pt x="238" y="15"/>
                    </a:lnTo>
                    <a:lnTo>
                      <a:pt x="245" y="18"/>
                    </a:lnTo>
                    <a:lnTo>
                      <a:pt x="251" y="21"/>
                    </a:lnTo>
                    <a:lnTo>
                      <a:pt x="257" y="24"/>
                    </a:lnTo>
                    <a:lnTo>
                      <a:pt x="268" y="31"/>
                    </a:lnTo>
                    <a:lnTo>
                      <a:pt x="278" y="38"/>
                    </a:lnTo>
                    <a:lnTo>
                      <a:pt x="283" y="42"/>
                    </a:lnTo>
                    <a:lnTo>
                      <a:pt x="287" y="46"/>
                    </a:lnTo>
                    <a:lnTo>
                      <a:pt x="291" y="50"/>
                    </a:lnTo>
                    <a:lnTo>
                      <a:pt x="295" y="54"/>
                    </a:lnTo>
                    <a:lnTo>
                      <a:pt x="302" y="63"/>
                    </a:lnTo>
                    <a:lnTo>
                      <a:pt x="304" y="68"/>
                    </a:lnTo>
                    <a:lnTo>
                      <a:pt x="307" y="73"/>
                    </a:lnTo>
                    <a:lnTo>
                      <a:pt x="309" y="78"/>
                    </a:lnTo>
                    <a:lnTo>
                      <a:pt x="311" y="83"/>
                    </a:lnTo>
                    <a:lnTo>
                      <a:pt x="313" y="93"/>
                    </a:lnTo>
                    <a:lnTo>
                      <a:pt x="314" y="104"/>
                    </a:lnTo>
                    <a:lnTo>
                      <a:pt x="314" y="109"/>
                    </a:lnTo>
                    <a:lnTo>
                      <a:pt x="313" y="113"/>
                    </a:lnTo>
                    <a:lnTo>
                      <a:pt x="312" y="115"/>
                    </a:lnTo>
                    <a:lnTo>
                      <a:pt x="311" y="116"/>
                    </a:lnTo>
                    <a:lnTo>
                      <a:pt x="309" y="119"/>
                    </a:lnTo>
                    <a:lnTo>
                      <a:pt x="304" y="123"/>
                    </a:lnTo>
                    <a:lnTo>
                      <a:pt x="301" y="127"/>
                    </a:lnTo>
                    <a:lnTo>
                      <a:pt x="297" y="131"/>
                    </a:lnTo>
                    <a:lnTo>
                      <a:pt x="292" y="130"/>
                    </a:lnTo>
                    <a:lnTo>
                      <a:pt x="279" y="126"/>
                    </a:lnTo>
                    <a:lnTo>
                      <a:pt x="260" y="122"/>
                    </a:lnTo>
                    <a:lnTo>
                      <a:pt x="237" y="118"/>
                    </a:lnTo>
                    <a:lnTo>
                      <a:pt x="224" y="117"/>
                    </a:lnTo>
                    <a:lnTo>
                      <a:pt x="212" y="116"/>
                    </a:lnTo>
                    <a:lnTo>
                      <a:pt x="199" y="116"/>
                    </a:lnTo>
                    <a:lnTo>
                      <a:pt x="193" y="116"/>
                    </a:lnTo>
                    <a:lnTo>
                      <a:pt x="187" y="117"/>
                    </a:lnTo>
                    <a:lnTo>
                      <a:pt x="176" y="118"/>
                    </a:lnTo>
                    <a:lnTo>
                      <a:pt x="170" y="120"/>
                    </a:lnTo>
                    <a:lnTo>
                      <a:pt x="165" y="121"/>
                    </a:lnTo>
                    <a:lnTo>
                      <a:pt x="160" y="123"/>
                    </a:lnTo>
                    <a:lnTo>
                      <a:pt x="156" y="126"/>
                    </a:lnTo>
                    <a:lnTo>
                      <a:pt x="151" y="128"/>
                    </a:lnTo>
                    <a:lnTo>
                      <a:pt x="148" y="131"/>
                    </a:lnTo>
                    <a:lnTo>
                      <a:pt x="144" y="135"/>
                    </a:lnTo>
                    <a:lnTo>
                      <a:pt x="141" y="140"/>
                    </a:lnTo>
                    <a:lnTo>
                      <a:pt x="140" y="145"/>
                    </a:lnTo>
                    <a:lnTo>
                      <a:pt x="139" y="151"/>
                    </a:lnTo>
                    <a:lnTo>
                      <a:pt x="138" y="157"/>
                    </a:lnTo>
                    <a:lnTo>
                      <a:pt x="138" y="163"/>
                    </a:lnTo>
                    <a:lnTo>
                      <a:pt x="140" y="176"/>
                    </a:lnTo>
                    <a:lnTo>
                      <a:pt x="142" y="187"/>
                    </a:lnTo>
                    <a:lnTo>
                      <a:pt x="145" y="196"/>
                    </a:lnTo>
                    <a:lnTo>
                      <a:pt x="148" y="205"/>
                    </a:lnTo>
                    <a:lnTo>
                      <a:pt x="134" y="203"/>
                    </a:lnTo>
                    <a:lnTo>
                      <a:pt x="120" y="200"/>
                    </a:lnTo>
                    <a:lnTo>
                      <a:pt x="107" y="197"/>
                    </a:lnTo>
                    <a:lnTo>
                      <a:pt x="94" y="193"/>
                    </a:lnTo>
                    <a:lnTo>
                      <a:pt x="81" y="188"/>
                    </a:lnTo>
                    <a:lnTo>
                      <a:pt x="69" y="182"/>
                    </a:lnTo>
                    <a:lnTo>
                      <a:pt x="57" y="176"/>
                    </a:lnTo>
                    <a:lnTo>
                      <a:pt x="47" y="170"/>
                    </a:lnTo>
                    <a:lnTo>
                      <a:pt x="37" y="163"/>
                    </a:lnTo>
                    <a:lnTo>
                      <a:pt x="28" y="156"/>
                    </a:lnTo>
                    <a:lnTo>
                      <a:pt x="20" y="148"/>
                    </a:lnTo>
                    <a:lnTo>
                      <a:pt x="13" y="140"/>
                    </a:lnTo>
                    <a:lnTo>
                      <a:pt x="8" y="131"/>
                    </a:lnTo>
                    <a:lnTo>
                      <a:pt x="5" y="127"/>
                    </a:lnTo>
                    <a:lnTo>
                      <a:pt x="4" y="122"/>
                    </a:lnTo>
                    <a:lnTo>
                      <a:pt x="2" y="118"/>
                    </a:lnTo>
                    <a:lnTo>
                      <a:pt x="1" y="113"/>
                    </a:lnTo>
                    <a:lnTo>
                      <a:pt x="0" y="10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85" name="Freeform 112"/>
              <p:cNvSpPr>
                <a:spLocks/>
              </p:cNvSpPr>
              <p:nvPr/>
            </p:nvSpPr>
            <p:spPr bwMode="auto">
              <a:xfrm>
                <a:off x="2256" y="2123"/>
                <a:ext cx="160" cy="107"/>
              </a:xfrm>
              <a:custGeom>
                <a:avLst/>
                <a:gdLst>
                  <a:gd name="T0" fmla="*/ 0 w 160"/>
                  <a:gd name="T1" fmla="*/ 106 h 107"/>
                  <a:gd name="T2" fmla="*/ 1 w 160"/>
                  <a:gd name="T3" fmla="*/ 96 h 107"/>
                  <a:gd name="T4" fmla="*/ 2 w 160"/>
                  <a:gd name="T5" fmla="*/ 90 h 107"/>
                  <a:gd name="T6" fmla="*/ 3 w 160"/>
                  <a:gd name="T7" fmla="*/ 88 h 107"/>
                  <a:gd name="T8" fmla="*/ 4 w 160"/>
                  <a:gd name="T9" fmla="*/ 85 h 107"/>
                  <a:gd name="T10" fmla="*/ 7 w 160"/>
                  <a:gd name="T11" fmla="*/ 75 h 107"/>
                  <a:gd name="T12" fmla="*/ 10 w 160"/>
                  <a:gd name="T13" fmla="*/ 69 h 107"/>
                  <a:gd name="T14" fmla="*/ 13 w 160"/>
                  <a:gd name="T15" fmla="*/ 65 h 107"/>
                  <a:gd name="T16" fmla="*/ 20 w 160"/>
                  <a:gd name="T17" fmla="*/ 55 h 107"/>
                  <a:gd name="T18" fmla="*/ 28 w 160"/>
                  <a:gd name="T19" fmla="*/ 47 h 107"/>
                  <a:gd name="T20" fmla="*/ 32 w 160"/>
                  <a:gd name="T21" fmla="*/ 42 h 107"/>
                  <a:gd name="T22" fmla="*/ 37 w 160"/>
                  <a:gd name="T23" fmla="*/ 38 h 107"/>
                  <a:gd name="T24" fmla="*/ 47 w 160"/>
                  <a:gd name="T25" fmla="*/ 31 h 107"/>
                  <a:gd name="T26" fmla="*/ 59 w 160"/>
                  <a:gd name="T27" fmla="*/ 24 h 107"/>
                  <a:gd name="T28" fmla="*/ 71 w 160"/>
                  <a:gd name="T29" fmla="*/ 18 h 107"/>
                  <a:gd name="T30" fmla="*/ 84 w 160"/>
                  <a:gd name="T31" fmla="*/ 13 h 107"/>
                  <a:gd name="T32" fmla="*/ 98 w 160"/>
                  <a:gd name="T33" fmla="*/ 8 h 107"/>
                  <a:gd name="T34" fmla="*/ 113 w 160"/>
                  <a:gd name="T35" fmla="*/ 5 h 107"/>
                  <a:gd name="T36" fmla="*/ 128 w 160"/>
                  <a:gd name="T37" fmla="*/ 2 h 107"/>
                  <a:gd name="T38" fmla="*/ 136 w 160"/>
                  <a:gd name="T39" fmla="*/ 1 h 107"/>
                  <a:gd name="T40" fmla="*/ 144 w 160"/>
                  <a:gd name="T41" fmla="*/ 1 h 107"/>
                  <a:gd name="T42" fmla="*/ 160 w 160"/>
                  <a:gd name="T43" fmla="*/ 0 h 107"/>
                  <a:gd name="T44" fmla="*/ 160 w 160"/>
                  <a:gd name="T45" fmla="*/ 7 h 107"/>
                  <a:gd name="T46" fmla="*/ 144 w 160"/>
                  <a:gd name="T47" fmla="*/ 7 h 107"/>
                  <a:gd name="T48" fmla="*/ 136 w 160"/>
                  <a:gd name="T49" fmla="*/ 8 h 107"/>
                  <a:gd name="T50" fmla="*/ 129 w 160"/>
                  <a:gd name="T51" fmla="*/ 9 h 107"/>
                  <a:gd name="T52" fmla="*/ 114 w 160"/>
                  <a:gd name="T53" fmla="*/ 11 h 107"/>
                  <a:gd name="T54" fmla="*/ 100 w 160"/>
                  <a:gd name="T55" fmla="*/ 15 h 107"/>
                  <a:gd name="T56" fmla="*/ 86 w 160"/>
                  <a:gd name="T57" fmla="*/ 19 h 107"/>
                  <a:gd name="T58" fmla="*/ 74 w 160"/>
                  <a:gd name="T59" fmla="*/ 24 h 107"/>
                  <a:gd name="T60" fmla="*/ 62 w 160"/>
                  <a:gd name="T61" fmla="*/ 30 h 107"/>
                  <a:gd name="T62" fmla="*/ 51 w 160"/>
                  <a:gd name="T63" fmla="*/ 36 h 107"/>
                  <a:gd name="T64" fmla="*/ 41 w 160"/>
                  <a:gd name="T65" fmla="*/ 44 h 107"/>
                  <a:gd name="T66" fmla="*/ 36 w 160"/>
                  <a:gd name="T67" fmla="*/ 47 h 107"/>
                  <a:gd name="T68" fmla="*/ 32 w 160"/>
                  <a:gd name="T69" fmla="*/ 51 h 107"/>
                  <a:gd name="T70" fmla="*/ 25 w 160"/>
                  <a:gd name="T71" fmla="*/ 60 h 107"/>
                  <a:gd name="T72" fmla="*/ 18 w 160"/>
                  <a:gd name="T73" fmla="*/ 68 h 107"/>
                  <a:gd name="T74" fmla="*/ 16 w 160"/>
                  <a:gd name="T75" fmla="*/ 73 h 107"/>
                  <a:gd name="T76" fmla="*/ 13 w 160"/>
                  <a:gd name="T77" fmla="*/ 77 h 107"/>
                  <a:gd name="T78" fmla="*/ 10 w 160"/>
                  <a:gd name="T79" fmla="*/ 87 h 107"/>
                  <a:gd name="T80" fmla="*/ 9 w 160"/>
                  <a:gd name="T81" fmla="*/ 89 h 107"/>
                  <a:gd name="T82" fmla="*/ 8 w 160"/>
                  <a:gd name="T83" fmla="*/ 92 h 107"/>
                  <a:gd name="T84" fmla="*/ 7 w 160"/>
                  <a:gd name="T85" fmla="*/ 97 h 107"/>
                  <a:gd name="T86" fmla="*/ 6 w 160"/>
                  <a:gd name="T87" fmla="*/ 107 h 107"/>
                  <a:gd name="T88" fmla="*/ 0 w 160"/>
                  <a:gd name="T89" fmla="*/ 106 h 10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0"/>
                  <a:gd name="T136" fmla="*/ 0 h 107"/>
                  <a:gd name="T137" fmla="*/ 160 w 160"/>
                  <a:gd name="T138" fmla="*/ 107 h 10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0" h="107">
                    <a:moveTo>
                      <a:pt x="0" y="106"/>
                    </a:moveTo>
                    <a:lnTo>
                      <a:pt x="1" y="96"/>
                    </a:lnTo>
                    <a:lnTo>
                      <a:pt x="2" y="90"/>
                    </a:lnTo>
                    <a:lnTo>
                      <a:pt x="3" y="88"/>
                    </a:lnTo>
                    <a:lnTo>
                      <a:pt x="4" y="85"/>
                    </a:lnTo>
                    <a:lnTo>
                      <a:pt x="7" y="75"/>
                    </a:lnTo>
                    <a:lnTo>
                      <a:pt x="10" y="69"/>
                    </a:lnTo>
                    <a:lnTo>
                      <a:pt x="13" y="65"/>
                    </a:lnTo>
                    <a:lnTo>
                      <a:pt x="20" y="55"/>
                    </a:lnTo>
                    <a:lnTo>
                      <a:pt x="28" y="47"/>
                    </a:lnTo>
                    <a:lnTo>
                      <a:pt x="32" y="42"/>
                    </a:lnTo>
                    <a:lnTo>
                      <a:pt x="37" y="38"/>
                    </a:lnTo>
                    <a:lnTo>
                      <a:pt x="47" y="31"/>
                    </a:lnTo>
                    <a:lnTo>
                      <a:pt x="59" y="24"/>
                    </a:lnTo>
                    <a:lnTo>
                      <a:pt x="71" y="18"/>
                    </a:lnTo>
                    <a:lnTo>
                      <a:pt x="84" y="13"/>
                    </a:lnTo>
                    <a:lnTo>
                      <a:pt x="98" y="8"/>
                    </a:lnTo>
                    <a:lnTo>
                      <a:pt x="113" y="5"/>
                    </a:lnTo>
                    <a:lnTo>
                      <a:pt x="128" y="2"/>
                    </a:lnTo>
                    <a:lnTo>
                      <a:pt x="136" y="1"/>
                    </a:lnTo>
                    <a:lnTo>
                      <a:pt x="144" y="1"/>
                    </a:lnTo>
                    <a:lnTo>
                      <a:pt x="160" y="0"/>
                    </a:lnTo>
                    <a:lnTo>
                      <a:pt x="160" y="7"/>
                    </a:lnTo>
                    <a:lnTo>
                      <a:pt x="144" y="7"/>
                    </a:lnTo>
                    <a:lnTo>
                      <a:pt x="136" y="8"/>
                    </a:lnTo>
                    <a:lnTo>
                      <a:pt x="129" y="9"/>
                    </a:lnTo>
                    <a:lnTo>
                      <a:pt x="114" y="11"/>
                    </a:lnTo>
                    <a:lnTo>
                      <a:pt x="100" y="15"/>
                    </a:lnTo>
                    <a:lnTo>
                      <a:pt x="86" y="19"/>
                    </a:lnTo>
                    <a:lnTo>
                      <a:pt x="74" y="24"/>
                    </a:lnTo>
                    <a:lnTo>
                      <a:pt x="62" y="30"/>
                    </a:lnTo>
                    <a:lnTo>
                      <a:pt x="51" y="36"/>
                    </a:lnTo>
                    <a:lnTo>
                      <a:pt x="41" y="44"/>
                    </a:lnTo>
                    <a:lnTo>
                      <a:pt x="36" y="47"/>
                    </a:lnTo>
                    <a:lnTo>
                      <a:pt x="32" y="51"/>
                    </a:lnTo>
                    <a:lnTo>
                      <a:pt x="25" y="60"/>
                    </a:lnTo>
                    <a:lnTo>
                      <a:pt x="18" y="68"/>
                    </a:lnTo>
                    <a:lnTo>
                      <a:pt x="16" y="73"/>
                    </a:lnTo>
                    <a:lnTo>
                      <a:pt x="13" y="77"/>
                    </a:lnTo>
                    <a:lnTo>
                      <a:pt x="10" y="87"/>
                    </a:lnTo>
                    <a:lnTo>
                      <a:pt x="9" y="89"/>
                    </a:lnTo>
                    <a:lnTo>
                      <a:pt x="8" y="92"/>
                    </a:lnTo>
                    <a:lnTo>
                      <a:pt x="7" y="97"/>
                    </a:lnTo>
                    <a:lnTo>
                      <a:pt x="6" y="107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Freeform 113"/>
              <p:cNvSpPr>
                <a:spLocks/>
              </p:cNvSpPr>
              <p:nvPr/>
            </p:nvSpPr>
            <p:spPr bwMode="auto">
              <a:xfrm>
                <a:off x="2416" y="2123"/>
                <a:ext cx="160" cy="107"/>
              </a:xfrm>
              <a:custGeom>
                <a:avLst/>
                <a:gdLst>
                  <a:gd name="T0" fmla="*/ 0 w 160"/>
                  <a:gd name="T1" fmla="*/ 0 h 107"/>
                  <a:gd name="T2" fmla="*/ 16 w 160"/>
                  <a:gd name="T3" fmla="*/ 1 h 107"/>
                  <a:gd name="T4" fmla="*/ 32 w 160"/>
                  <a:gd name="T5" fmla="*/ 2 h 107"/>
                  <a:gd name="T6" fmla="*/ 47 w 160"/>
                  <a:gd name="T7" fmla="*/ 5 h 107"/>
                  <a:gd name="T8" fmla="*/ 62 w 160"/>
                  <a:gd name="T9" fmla="*/ 8 h 107"/>
                  <a:gd name="T10" fmla="*/ 76 w 160"/>
                  <a:gd name="T11" fmla="*/ 13 h 107"/>
                  <a:gd name="T12" fmla="*/ 83 w 160"/>
                  <a:gd name="T13" fmla="*/ 15 h 107"/>
                  <a:gd name="T14" fmla="*/ 89 w 160"/>
                  <a:gd name="T15" fmla="*/ 18 h 107"/>
                  <a:gd name="T16" fmla="*/ 95 w 160"/>
                  <a:gd name="T17" fmla="*/ 21 h 107"/>
                  <a:gd name="T18" fmla="*/ 101 w 160"/>
                  <a:gd name="T19" fmla="*/ 24 h 107"/>
                  <a:gd name="T20" fmla="*/ 113 w 160"/>
                  <a:gd name="T21" fmla="*/ 31 h 107"/>
                  <a:gd name="T22" fmla="*/ 123 w 160"/>
                  <a:gd name="T23" fmla="*/ 38 h 107"/>
                  <a:gd name="T24" fmla="*/ 128 w 160"/>
                  <a:gd name="T25" fmla="*/ 43 h 107"/>
                  <a:gd name="T26" fmla="*/ 132 w 160"/>
                  <a:gd name="T27" fmla="*/ 47 h 107"/>
                  <a:gd name="T28" fmla="*/ 136 w 160"/>
                  <a:gd name="T29" fmla="*/ 51 h 107"/>
                  <a:gd name="T30" fmla="*/ 140 w 160"/>
                  <a:gd name="T31" fmla="*/ 56 h 107"/>
                  <a:gd name="T32" fmla="*/ 147 w 160"/>
                  <a:gd name="T33" fmla="*/ 65 h 107"/>
                  <a:gd name="T34" fmla="*/ 150 w 160"/>
                  <a:gd name="T35" fmla="*/ 70 h 107"/>
                  <a:gd name="T36" fmla="*/ 153 w 160"/>
                  <a:gd name="T37" fmla="*/ 75 h 107"/>
                  <a:gd name="T38" fmla="*/ 155 w 160"/>
                  <a:gd name="T39" fmla="*/ 80 h 107"/>
                  <a:gd name="T40" fmla="*/ 157 w 160"/>
                  <a:gd name="T41" fmla="*/ 85 h 107"/>
                  <a:gd name="T42" fmla="*/ 159 w 160"/>
                  <a:gd name="T43" fmla="*/ 96 h 107"/>
                  <a:gd name="T44" fmla="*/ 160 w 160"/>
                  <a:gd name="T45" fmla="*/ 106 h 107"/>
                  <a:gd name="T46" fmla="*/ 154 w 160"/>
                  <a:gd name="T47" fmla="*/ 107 h 107"/>
                  <a:gd name="T48" fmla="*/ 153 w 160"/>
                  <a:gd name="T49" fmla="*/ 97 h 107"/>
                  <a:gd name="T50" fmla="*/ 150 w 160"/>
                  <a:gd name="T51" fmla="*/ 87 h 107"/>
                  <a:gd name="T52" fmla="*/ 149 w 160"/>
                  <a:gd name="T53" fmla="*/ 82 h 107"/>
                  <a:gd name="T54" fmla="*/ 147 w 160"/>
                  <a:gd name="T55" fmla="*/ 77 h 107"/>
                  <a:gd name="T56" fmla="*/ 144 w 160"/>
                  <a:gd name="T57" fmla="*/ 73 h 107"/>
                  <a:gd name="T58" fmla="*/ 142 w 160"/>
                  <a:gd name="T59" fmla="*/ 68 h 107"/>
                  <a:gd name="T60" fmla="*/ 135 w 160"/>
                  <a:gd name="T61" fmla="*/ 59 h 107"/>
                  <a:gd name="T62" fmla="*/ 132 w 160"/>
                  <a:gd name="T63" fmla="*/ 55 h 107"/>
                  <a:gd name="T64" fmla="*/ 128 w 160"/>
                  <a:gd name="T65" fmla="*/ 51 h 107"/>
                  <a:gd name="T66" fmla="*/ 124 w 160"/>
                  <a:gd name="T67" fmla="*/ 47 h 107"/>
                  <a:gd name="T68" fmla="*/ 119 w 160"/>
                  <a:gd name="T69" fmla="*/ 44 h 107"/>
                  <a:gd name="T70" fmla="*/ 109 w 160"/>
                  <a:gd name="T71" fmla="*/ 36 h 107"/>
                  <a:gd name="T72" fmla="*/ 98 w 160"/>
                  <a:gd name="T73" fmla="*/ 30 h 107"/>
                  <a:gd name="T74" fmla="*/ 92 w 160"/>
                  <a:gd name="T75" fmla="*/ 27 h 107"/>
                  <a:gd name="T76" fmla="*/ 87 w 160"/>
                  <a:gd name="T77" fmla="*/ 24 h 107"/>
                  <a:gd name="T78" fmla="*/ 80 w 160"/>
                  <a:gd name="T79" fmla="*/ 21 h 107"/>
                  <a:gd name="T80" fmla="*/ 74 w 160"/>
                  <a:gd name="T81" fmla="*/ 19 h 107"/>
                  <a:gd name="T82" fmla="*/ 60 w 160"/>
                  <a:gd name="T83" fmla="*/ 15 h 107"/>
                  <a:gd name="T84" fmla="*/ 46 w 160"/>
                  <a:gd name="T85" fmla="*/ 11 h 107"/>
                  <a:gd name="T86" fmla="*/ 31 w 160"/>
                  <a:gd name="T87" fmla="*/ 9 h 107"/>
                  <a:gd name="T88" fmla="*/ 16 w 160"/>
                  <a:gd name="T89" fmla="*/ 7 h 107"/>
                  <a:gd name="T90" fmla="*/ 0 w 160"/>
                  <a:gd name="T91" fmla="*/ 7 h 107"/>
                  <a:gd name="T92" fmla="*/ 0 w 160"/>
                  <a:gd name="T93" fmla="*/ 0 h 10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60"/>
                  <a:gd name="T142" fmla="*/ 0 h 107"/>
                  <a:gd name="T143" fmla="*/ 160 w 160"/>
                  <a:gd name="T144" fmla="*/ 107 h 10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60" h="107">
                    <a:moveTo>
                      <a:pt x="0" y="0"/>
                    </a:moveTo>
                    <a:lnTo>
                      <a:pt x="16" y="1"/>
                    </a:lnTo>
                    <a:lnTo>
                      <a:pt x="32" y="2"/>
                    </a:lnTo>
                    <a:lnTo>
                      <a:pt x="47" y="5"/>
                    </a:lnTo>
                    <a:lnTo>
                      <a:pt x="62" y="8"/>
                    </a:lnTo>
                    <a:lnTo>
                      <a:pt x="76" y="13"/>
                    </a:lnTo>
                    <a:lnTo>
                      <a:pt x="83" y="15"/>
                    </a:lnTo>
                    <a:lnTo>
                      <a:pt x="89" y="18"/>
                    </a:lnTo>
                    <a:lnTo>
                      <a:pt x="95" y="21"/>
                    </a:lnTo>
                    <a:lnTo>
                      <a:pt x="101" y="24"/>
                    </a:lnTo>
                    <a:lnTo>
                      <a:pt x="113" y="31"/>
                    </a:lnTo>
                    <a:lnTo>
                      <a:pt x="123" y="38"/>
                    </a:lnTo>
                    <a:lnTo>
                      <a:pt x="128" y="43"/>
                    </a:lnTo>
                    <a:lnTo>
                      <a:pt x="132" y="47"/>
                    </a:lnTo>
                    <a:lnTo>
                      <a:pt x="136" y="51"/>
                    </a:lnTo>
                    <a:lnTo>
                      <a:pt x="140" y="56"/>
                    </a:lnTo>
                    <a:lnTo>
                      <a:pt x="147" y="65"/>
                    </a:lnTo>
                    <a:lnTo>
                      <a:pt x="150" y="70"/>
                    </a:lnTo>
                    <a:lnTo>
                      <a:pt x="153" y="75"/>
                    </a:lnTo>
                    <a:lnTo>
                      <a:pt x="155" y="80"/>
                    </a:lnTo>
                    <a:lnTo>
                      <a:pt x="157" y="85"/>
                    </a:lnTo>
                    <a:lnTo>
                      <a:pt x="159" y="96"/>
                    </a:lnTo>
                    <a:lnTo>
                      <a:pt x="160" y="106"/>
                    </a:lnTo>
                    <a:lnTo>
                      <a:pt x="154" y="107"/>
                    </a:lnTo>
                    <a:lnTo>
                      <a:pt x="153" y="97"/>
                    </a:lnTo>
                    <a:lnTo>
                      <a:pt x="150" y="87"/>
                    </a:lnTo>
                    <a:lnTo>
                      <a:pt x="149" y="82"/>
                    </a:lnTo>
                    <a:lnTo>
                      <a:pt x="147" y="77"/>
                    </a:lnTo>
                    <a:lnTo>
                      <a:pt x="144" y="73"/>
                    </a:lnTo>
                    <a:lnTo>
                      <a:pt x="142" y="68"/>
                    </a:lnTo>
                    <a:lnTo>
                      <a:pt x="135" y="59"/>
                    </a:lnTo>
                    <a:lnTo>
                      <a:pt x="132" y="55"/>
                    </a:lnTo>
                    <a:lnTo>
                      <a:pt x="128" y="51"/>
                    </a:lnTo>
                    <a:lnTo>
                      <a:pt x="124" y="47"/>
                    </a:lnTo>
                    <a:lnTo>
                      <a:pt x="119" y="44"/>
                    </a:lnTo>
                    <a:lnTo>
                      <a:pt x="109" y="36"/>
                    </a:lnTo>
                    <a:lnTo>
                      <a:pt x="98" y="30"/>
                    </a:lnTo>
                    <a:lnTo>
                      <a:pt x="92" y="27"/>
                    </a:lnTo>
                    <a:lnTo>
                      <a:pt x="87" y="24"/>
                    </a:lnTo>
                    <a:lnTo>
                      <a:pt x="80" y="21"/>
                    </a:lnTo>
                    <a:lnTo>
                      <a:pt x="74" y="19"/>
                    </a:lnTo>
                    <a:lnTo>
                      <a:pt x="60" y="15"/>
                    </a:lnTo>
                    <a:lnTo>
                      <a:pt x="46" y="11"/>
                    </a:lnTo>
                    <a:lnTo>
                      <a:pt x="31" y="9"/>
                    </a:lnTo>
                    <a:lnTo>
                      <a:pt x="16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Freeform 114"/>
              <p:cNvSpPr>
                <a:spLocks/>
              </p:cNvSpPr>
              <p:nvPr/>
            </p:nvSpPr>
            <p:spPr bwMode="auto">
              <a:xfrm>
                <a:off x="2553" y="2229"/>
                <a:ext cx="23" cy="31"/>
              </a:xfrm>
              <a:custGeom>
                <a:avLst/>
                <a:gdLst>
                  <a:gd name="T0" fmla="*/ 23 w 23"/>
                  <a:gd name="T1" fmla="*/ 1 h 31"/>
                  <a:gd name="T2" fmla="*/ 23 w 23"/>
                  <a:gd name="T3" fmla="*/ 7 h 31"/>
                  <a:gd name="T4" fmla="*/ 22 w 23"/>
                  <a:gd name="T5" fmla="*/ 11 h 31"/>
                  <a:gd name="T6" fmla="*/ 21 w 23"/>
                  <a:gd name="T7" fmla="*/ 13 h 31"/>
                  <a:gd name="T8" fmla="*/ 20 w 23"/>
                  <a:gd name="T9" fmla="*/ 15 h 31"/>
                  <a:gd name="T10" fmla="*/ 18 w 23"/>
                  <a:gd name="T11" fmla="*/ 18 h 31"/>
                  <a:gd name="T12" fmla="*/ 12 w 23"/>
                  <a:gd name="T13" fmla="*/ 23 h 31"/>
                  <a:gd name="T14" fmla="*/ 9 w 23"/>
                  <a:gd name="T15" fmla="*/ 26 h 31"/>
                  <a:gd name="T16" fmla="*/ 5 w 23"/>
                  <a:gd name="T17" fmla="*/ 31 h 31"/>
                  <a:gd name="T18" fmla="*/ 0 w 23"/>
                  <a:gd name="T19" fmla="*/ 26 h 31"/>
                  <a:gd name="T20" fmla="*/ 4 w 23"/>
                  <a:gd name="T21" fmla="*/ 22 h 31"/>
                  <a:gd name="T22" fmla="*/ 8 w 23"/>
                  <a:gd name="T23" fmla="*/ 18 h 31"/>
                  <a:gd name="T24" fmla="*/ 13 w 23"/>
                  <a:gd name="T25" fmla="*/ 13 h 31"/>
                  <a:gd name="T26" fmla="*/ 15 w 23"/>
                  <a:gd name="T27" fmla="*/ 11 h 31"/>
                  <a:gd name="T28" fmla="*/ 15 w 23"/>
                  <a:gd name="T29" fmla="*/ 10 h 31"/>
                  <a:gd name="T30" fmla="*/ 16 w 23"/>
                  <a:gd name="T31" fmla="*/ 9 h 31"/>
                  <a:gd name="T32" fmla="*/ 16 w 23"/>
                  <a:gd name="T33" fmla="*/ 6 h 31"/>
                  <a:gd name="T34" fmla="*/ 17 w 23"/>
                  <a:gd name="T35" fmla="*/ 0 h 31"/>
                  <a:gd name="T36" fmla="*/ 23 w 23"/>
                  <a:gd name="T37" fmla="*/ 1 h 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3"/>
                  <a:gd name="T58" fmla="*/ 0 h 31"/>
                  <a:gd name="T59" fmla="*/ 23 w 23"/>
                  <a:gd name="T60" fmla="*/ 31 h 3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3" h="31">
                    <a:moveTo>
                      <a:pt x="23" y="1"/>
                    </a:moveTo>
                    <a:lnTo>
                      <a:pt x="23" y="7"/>
                    </a:lnTo>
                    <a:lnTo>
                      <a:pt x="22" y="11"/>
                    </a:lnTo>
                    <a:lnTo>
                      <a:pt x="21" y="13"/>
                    </a:lnTo>
                    <a:lnTo>
                      <a:pt x="20" y="15"/>
                    </a:lnTo>
                    <a:lnTo>
                      <a:pt x="18" y="18"/>
                    </a:lnTo>
                    <a:lnTo>
                      <a:pt x="12" y="23"/>
                    </a:lnTo>
                    <a:lnTo>
                      <a:pt x="9" y="26"/>
                    </a:lnTo>
                    <a:lnTo>
                      <a:pt x="5" y="31"/>
                    </a:lnTo>
                    <a:lnTo>
                      <a:pt x="0" y="26"/>
                    </a:lnTo>
                    <a:lnTo>
                      <a:pt x="4" y="22"/>
                    </a:lnTo>
                    <a:lnTo>
                      <a:pt x="8" y="18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6" y="9"/>
                    </a:lnTo>
                    <a:lnTo>
                      <a:pt x="16" y="6"/>
                    </a:lnTo>
                    <a:lnTo>
                      <a:pt x="17" y="0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Freeform 115"/>
              <p:cNvSpPr>
                <a:spLocks/>
              </p:cNvSpPr>
              <p:nvPr/>
            </p:nvSpPr>
            <p:spPr bwMode="auto">
              <a:xfrm>
                <a:off x="2570" y="2229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  <a:gd name="T6" fmla="*/ 0 w 6"/>
                  <a:gd name="T7" fmla="*/ 1 h 1"/>
                  <a:gd name="T8" fmla="*/ 6 w 6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"/>
                  <a:gd name="T17" fmla="*/ 6 w 6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">
                    <a:moveTo>
                      <a:pt x="6" y="0"/>
                    </a:moveTo>
                    <a:lnTo>
                      <a:pt x="6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Freeform 116"/>
              <p:cNvSpPr>
                <a:spLocks/>
              </p:cNvSpPr>
              <p:nvPr/>
            </p:nvSpPr>
            <p:spPr bwMode="auto">
              <a:xfrm>
                <a:off x="2404" y="2239"/>
                <a:ext cx="153" cy="21"/>
              </a:xfrm>
              <a:custGeom>
                <a:avLst/>
                <a:gdLst>
                  <a:gd name="T0" fmla="*/ 151 w 153"/>
                  <a:gd name="T1" fmla="*/ 21 h 21"/>
                  <a:gd name="T2" fmla="*/ 146 w 153"/>
                  <a:gd name="T3" fmla="*/ 20 h 21"/>
                  <a:gd name="T4" fmla="*/ 133 w 153"/>
                  <a:gd name="T5" fmla="*/ 17 h 21"/>
                  <a:gd name="T6" fmla="*/ 114 w 153"/>
                  <a:gd name="T7" fmla="*/ 12 h 21"/>
                  <a:gd name="T8" fmla="*/ 91 w 153"/>
                  <a:gd name="T9" fmla="*/ 8 h 21"/>
                  <a:gd name="T10" fmla="*/ 79 w 153"/>
                  <a:gd name="T11" fmla="*/ 7 h 21"/>
                  <a:gd name="T12" fmla="*/ 66 w 153"/>
                  <a:gd name="T13" fmla="*/ 6 h 21"/>
                  <a:gd name="T14" fmla="*/ 54 w 153"/>
                  <a:gd name="T15" fmla="*/ 6 h 21"/>
                  <a:gd name="T16" fmla="*/ 48 w 153"/>
                  <a:gd name="T17" fmla="*/ 6 h 21"/>
                  <a:gd name="T18" fmla="*/ 43 w 153"/>
                  <a:gd name="T19" fmla="*/ 7 h 21"/>
                  <a:gd name="T20" fmla="*/ 31 w 153"/>
                  <a:gd name="T21" fmla="*/ 9 h 21"/>
                  <a:gd name="T22" fmla="*/ 26 w 153"/>
                  <a:gd name="T23" fmla="*/ 10 h 21"/>
                  <a:gd name="T24" fmla="*/ 21 w 153"/>
                  <a:gd name="T25" fmla="*/ 11 h 21"/>
                  <a:gd name="T26" fmla="*/ 17 w 153"/>
                  <a:gd name="T27" fmla="*/ 13 h 21"/>
                  <a:gd name="T28" fmla="*/ 12 w 153"/>
                  <a:gd name="T29" fmla="*/ 15 h 21"/>
                  <a:gd name="T30" fmla="*/ 8 w 153"/>
                  <a:gd name="T31" fmla="*/ 18 h 21"/>
                  <a:gd name="T32" fmla="*/ 5 w 153"/>
                  <a:gd name="T33" fmla="*/ 21 h 21"/>
                  <a:gd name="T34" fmla="*/ 0 w 153"/>
                  <a:gd name="T35" fmla="*/ 16 h 21"/>
                  <a:gd name="T36" fmla="*/ 4 w 153"/>
                  <a:gd name="T37" fmla="*/ 13 h 21"/>
                  <a:gd name="T38" fmla="*/ 9 w 153"/>
                  <a:gd name="T39" fmla="*/ 10 h 21"/>
                  <a:gd name="T40" fmla="*/ 14 w 153"/>
                  <a:gd name="T41" fmla="*/ 8 h 21"/>
                  <a:gd name="T42" fmla="*/ 19 w 153"/>
                  <a:gd name="T43" fmla="*/ 5 h 21"/>
                  <a:gd name="T44" fmla="*/ 24 w 153"/>
                  <a:gd name="T45" fmla="*/ 4 h 21"/>
                  <a:gd name="T46" fmla="*/ 30 w 153"/>
                  <a:gd name="T47" fmla="*/ 2 h 21"/>
                  <a:gd name="T48" fmla="*/ 42 w 153"/>
                  <a:gd name="T49" fmla="*/ 1 h 21"/>
                  <a:gd name="T50" fmla="*/ 48 w 153"/>
                  <a:gd name="T51" fmla="*/ 0 h 21"/>
                  <a:gd name="T52" fmla="*/ 54 w 153"/>
                  <a:gd name="T53" fmla="*/ 0 h 21"/>
                  <a:gd name="T54" fmla="*/ 67 w 153"/>
                  <a:gd name="T55" fmla="*/ 0 h 21"/>
                  <a:gd name="T56" fmla="*/ 79 w 153"/>
                  <a:gd name="T57" fmla="*/ 1 h 21"/>
                  <a:gd name="T58" fmla="*/ 92 w 153"/>
                  <a:gd name="T59" fmla="*/ 2 h 21"/>
                  <a:gd name="T60" fmla="*/ 115 w 153"/>
                  <a:gd name="T61" fmla="*/ 6 h 21"/>
                  <a:gd name="T62" fmla="*/ 135 w 153"/>
                  <a:gd name="T63" fmla="*/ 10 h 21"/>
                  <a:gd name="T64" fmla="*/ 148 w 153"/>
                  <a:gd name="T65" fmla="*/ 14 h 21"/>
                  <a:gd name="T66" fmla="*/ 153 w 153"/>
                  <a:gd name="T67" fmla="*/ 15 h 21"/>
                  <a:gd name="T68" fmla="*/ 151 w 153"/>
                  <a:gd name="T69" fmla="*/ 21 h 2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3"/>
                  <a:gd name="T106" fmla="*/ 0 h 21"/>
                  <a:gd name="T107" fmla="*/ 153 w 153"/>
                  <a:gd name="T108" fmla="*/ 21 h 2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3" h="21">
                    <a:moveTo>
                      <a:pt x="151" y="21"/>
                    </a:moveTo>
                    <a:lnTo>
                      <a:pt x="146" y="20"/>
                    </a:lnTo>
                    <a:lnTo>
                      <a:pt x="133" y="17"/>
                    </a:lnTo>
                    <a:lnTo>
                      <a:pt x="114" y="12"/>
                    </a:lnTo>
                    <a:lnTo>
                      <a:pt x="91" y="8"/>
                    </a:lnTo>
                    <a:lnTo>
                      <a:pt x="79" y="7"/>
                    </a:lnTo>
                    <a:lnTo>
                      <a:pt x="66" y="6"/>
                    </a:lnTo>
                    <a:lnTo>
                      <a:pt x="54" y="6"/>
                    </a:lnTo>
                    <a:lnTo>
                      <a:pt x="48" y="6"/>
                    </a:lnTo>
                    <a:lnTo>
                      <a:pt x="43" y="7"/>
                    </a:lnTo>
                    <a:lnTo>
                      <a:pt x="31" y="9"/>
                    </a:lnTo>
                    <a:lnTo>
                      <a:pt x="26" y="10"/>
                    </a:lnTo>
                    <a:lnTo>
                      <a:pt x="21" y="11"/>
                    </a:lnTo>
                    <a:lnTo>
                      <a:pt x="17" y="13"/>
                    </a:lnTo>
                    <a:lnTo>
                      <a:pt x="12" y="15"/>
                    </a:lnTo>
                    <a:lnTo>
                      <a:pt x="8" y="18"/>
                    </a:lnTo>
                    <a:lnTo>
                      <a:pt x="5" y="21"/>
                    </a:lnTo>
                    <a:lnTo>
                      <a:pt x="0" y="16"/>
                    </a:lnTo>
                    <a:lnTo>
                      <a:pt x="4" y="13"/>
                    </a:lnTo>
                    <a:lnTo>
                      <a:pt x="9" y="10"/>
                    </a:lnTo>
                    <a:lnTo>
                      <a:pt x="14" y="8"/>
                    </a:lnTo>
                    <a:lnTo>
                      <a:pt x="19" y="5"/>
                    </a:lnTo>
                    <a:lnTo>
                      <a:pt x="24" y="4"/>
                    </a:lnTo>
                    <a:lnTo>
                      <a:pt x="30" y="2"/>
                    </a:lnTo>
                    <a:lnTo>
                      <a:pt x="42" y="1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7" y="0"/>
                    </a:lnTo>
                    <a:lnTo>
                      <a:pt x="79" y="1"/>
                    </a:lnTo>
                    <a:lnTo>
                      <a:pt x="92" y="2"/>
                    </a:lnTo>
                    <a:lnTo>
                      <a:pt x="115" y="6"/>
                    </a:lnTo>
                    <a:lnTo>
                      <a:pt x="135" y="10"/>
                    </a:lnTo>
                    <a:lnTo>
                      <a:pt x="148" y="14"/>
                    </a:lnTo>
                    <a:lnTo>
                      <a:pt x="153" y="15"/>
                    </a:lnTo>
                    <a:lnTo>
                      <a:pt x="151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Freeform 117"/>
              <p:cNvSpPr>
                <a:spLocks/>
              </p:cNvSpPr>
              <p:nvPr/>
            </p:nvSpPr>
            <p:spPr bwMode="auto">
              <a:xfrm>
                <a:off x="2553" y="2254"/>
                <a:ext cx="5" cy="7"/>
              </a:xfrm>
              <a:custGeom>
                <a:avLst/>
                <a:gdLst>
                  <a:gd name="T0" fmla="*/ 5 w 5"/>
                  <a:gd name="T1" fmla="*/ 6 h 7"/>
                  <a:gd name="T2" fmla="*/ 4 w 5"/>
                  <a:gd name="T3" fmla="*/ 7 h 7"/>
                  <a:gd name="T4" fmla="*/ 2 w 5"/>
                  <a:gd name="T5" fmla="*/ 6 h 7"/>
                  <a:gd name="T6" fmla="*/ 4 w 5"/>
                  <a:gd name="T7" fmla="*/ 0 h 7"/>
                  <a:gd name="T8" fmla="*/ 0 w 5"/>
                  <a:gd name="T9" fmla="*/ 1 h 7"/>
                  <a:gd name="T10" fmla="*/ 5 w 5"/>
                  <a:gd name="T11" fmla="*/ 6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7"/>
                  <a:gd name="T20" fmla="*/ 5 w 5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7">
                    <a:moveTo>
                      <a:pt x="5" y="6"/>
                    </a:moveTo>
                    <a:lnTo>
                      <a:pt x="4" y="7"/>
                    </a:lnTo>
                    <a:lnTo>
                      <a:pt x="2" y="6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Freeform 118"/>
              <p:cNvSpPr>
                <a:spLocks/>
              </p:cNvSpPr>
              <p:nvPr/>
            </p:nvSpPr>
            <p:spPr bwMode="auto">
              <a:xfrm>
                <a:off x="2394" y="2255"/>
                <a:ext cx="16" cy="77"/>
              </a:xfrm>
              <a:custGeom>
                <a:avLst/>
                <a:gdLst>
                  <a:gd name="T0" fmla="*/ 15 w 16"/>
                  <a:gd name="T1" fmla="*/ 5 h 77"/>
                  <a:gd name="T2" fmla="*/ 12 w 16"/>
                  <a:gd name="T3" fmla="*/ 8 h 77"/>
                  <a:gd name="T4" fmla="*/ 9 w 16"/>
                  <a:gd name="T5" fmla="*/ 12 h 77"/>
                  <a:gd name="T6" fmla="*/ 8 w 16"/>
                  <a:gd name="T7" fmla="*/ 17 h 77"/>
                  <a:gd name="T8" fmla="*/ 7 w 16"/>
                  <a:gd name="T9" fmla="*/ 23 h 77"/>
                  <a:gd name="T10" fmla="*/ 6 w 16"/>
                  <a:gd name="T11" fmla="*/ 28 h 77"/>
                  <a:gd name="T12" fmla="*/ 6 w 16"/>
                  <a:gd name="T13" fmla="*/ 34 h 77"/>
                  <a:gd name="T14" fmla="*/ 8 w 16"/>
                  <a:gd name="T15" fmla="*/ 46 h 77"/>
                  <a:gd name="T16" fmla="*/ 10 w 16"/>
                  <a:gd name="T17" fmla="*/ 57 h 77"/>
                  <a:gd name="T18" fmla="*/ 13 w 16"/>
                  <a:gd name="T19" fmla="*/ 66 h 77"/>
                  <a:gd name="T20" fmla="*/ 16 w 16"/>
                  <a:gd name="T21" fmla="*/ 75 h 77"/>
                  <a:gd name="T22" fmla="*/ 9 w 16"/>
                  <a:gd name="T23" fmla="*/ 77 h 77"/>
                  <a:gd name="T24" fmla="*/ 6 w 16"/>
                  <a:gd name="T25" fmla="*/ 68 h 77"/>
                  <a:gd name="T26" fmla="*/ 4 w 16"/>
                  <a:gd name="T27" fmla="*/ 59 h 77"/>
                  <a:gd name="T28" fmla="*/ 1 w 16"/>
                  <a:gd name="T29" fmla="*/ 47 h 77"/>
                  <a:gd name="T30" fmla="*/ 0 w 16"/>
                  <a:gd name="T31" fmla="*/ 34 h 77"/>
                  <a:gd name="T32" fmla="*/ 0 w 16"/>
                  <a:gd name="T33" fmla="*/ 28 h 77"/>
                  <a:gd name="T34" fmla="*/ 0 w 16"/>
                  <a:gd name="T35" fmla="*/ 22 h 77"/>
                  <a:gd name="T36" fmla="*/ 1 w 16"/>
                  <a:gd name="T37" fmla="*/ 16 h 77"/>
                  <a:gd name="T38" fmla="*/ 3 w 16"/>
                  <a:gd name="T39" fmla="*/ 10 h 77"/>
                  <a:gd name="T40" fmla="*/ 6 w 16"/>
                  <a:gd name="T41" fmla="*/ 5 h 77"/>
                  <a:gd name="T42" fmla="*/ 10 w 16"/>
                  <a:gd name="T43" fmla="*/ 0 h 77"/>
                  <a:gd name="T44" fmla="*/ 15 w 16"/>
                  <a:gd name="T45" fmla="*/ 5 h 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"/>
                  <a:gd name="T70" fmla="*/ 0 h 77"/>
                  <a:gd name="T71" fmla="*/ 16 w 16"/>
                  <a:gd name="T72" fmla="*/ 77 h 7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" h="77">
                    <a:moveTo>
                      <a:pt x="15" y="5"/>
                    </a:moveTo>
                    <a:lnTo>
                      <a:pt x="12" y="8"/>
                    </a:lnTo>
                    <a:lnTo>
                      <a:pt x="9" y="12"/>
                    </a:lnTo>
                    <a:lnTo>
                      <a:pt x="8" y="17"/>
                    </a:lnTo>
                    <a:lnTo>
                      <a:pt x="7" y="23"/>
                    </a:lnTo>
                    <a:lnTo>
                      <a:pt x="6" y="28"/>
                    </a:lnTo>
                    <a:lnTo>
                      <a:pt x="6" y="34"/>
                    </a:lnTo>
                    <a:lnTo>
                      <a:pt x="8" y="46"/>
                    </a:lnTo>
                    <a:lnTo>
                      <a:pt x="10" y="57"/>
                    </a:lnTo>
                    <a:lnTo>
                      <a:pt x="13" y="66"/>
                    </a:lnTo>
                    <a:lnTo>
                      <a:pt x="16" y="75"/>
                    </a:lnTo>
                    <a:lnTo>
                      <a:pt x="9" y="77"/>
                    </a:lnTo>
                    <a:lnTo>
                      <a:pt x="6" y="68"/>
                    </a:lnTo>
                    <a:lnTo>
                      <a:pt x="4" y="59"/>
                    </a:lnTo>
                    <a:lnTo>
                      <a:pt x="1" y="47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1" y="16"/>
                    </a:lnTo>
                    <a:lnTo>
                      <a:pt x="3" y="10"/>
                    </a:lnTo>
                    <a:lnTo>
                      <a:pt x="6" y="5"/>
                    </a:lnTo>
                    <a:lnTo>
                      <a:pt x="10" y="0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Freeform 119"/>
              <p:cNvSpPr>
                <a:spLocks/>
              </p:cNvSpPr>
              <p:nvPr/>
            </p:nvSpPr>
            <p:spPr bwMode="auto">
              <a:xfrm>
                <a:off x="2404" y="2254"/>
                <a:ext cx="5" cy="6"/>
              </a:xfrm>
              <a:custGeom>
                <a:avLst/>
                <a:gdLst>
                  <a:gd name="T0" fmla="*/ 0 w 5"/>
                  <a:gd name="T1" fmla="*/ 1 h 6"/>
                  <a:gd name="T2" fmla="*/ 1 w 5"/>
                  <a:gd name="T3" fmla="*/ 0 h 6"/>
                  <a:gd name="T4" fmla="*/ 0 w 5"/>
                  <a:gd name="T5" fmla="*/ 1 h 6"/>
                  <a:gd name="T6" fmla="*/ 5 w 5"/>
                  <a:gd name="T7" fmla="*/ 6 h 6"/>
                  <a:gd name="T8" fmla="*/ 0 w 5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6"/>
                  <a:gd name="T17" fmla="*/ 5 w 5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6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5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Freeform 120"/>
              <p:cNvSpPr>
                <a:spLocks/>
              </p:cNvSpPr>
              <p:nvPr/>
            </p:nvSpPr>
            <p:spPr bwMode="auto">
              <a:xfrm>
                <a:off x="2256" y="2229"/>
                <a:ext cx="151" cy="105"/>
              </a:xfrm>
              <a:custGeom>
                <a:avLst/>
                <a:gdLst>
                  <a:gd name="T0" fmla="*/ 150 w 151"/>
                  <a:gd name="T1" fmla="*/ 105 h 105"/>
                  <a:gd name="T2" fmla="*/ 136 w 151"/>
                  <a:gd name="T3" fmla="*/ 103 h 105"/>
                  <a:gd name="T4" fmla="*/ 123 w 151"/>
                  <a:gd name="T5" fmla="*/ 101 h 105"/>
                  <a:gd name="T6" fmla="*/ 109 w 151"/>
                  <a:gd name="T7" fmla="*/ 97 h 105"/>
                  <a:gd name="T8" fmla="*/ 96 w 151"/>
                  <a:gd name="T9" fmla="*/ 93 h 105"/>
                  <a:gd name="T10" fmla="*/ 83 w 151"/>
                  <a:gd name="T11" fmla="*/ 88 h 105"/>
                  <a:gd name="T12" fmla="*/ 70 w 151"/>
                  <a:gd name="T13" fmla="*/ 82 h 105"/>
                  <a:gd name="T14" fmla="*/ 59 w 151"/>
                  <a:gd name="T15" fmla="*/ 76 h 105"/>
                  <a:gd name="T16" fmla="*/ 48 w 151"/>
                  <a:gd name="T17" fmla="*/ 70 h 105"/>
                  <a:gd name="T18" fmla="*/ 38 w 151"/>
                  <a:gd name="T19" fmla="*/ 63 h 105"/>
                  <a:gd name="T20" fmla="*/ 28 w 151"/>
                  <a:gd name="T21" fmla="*/ 55 h 105"/>
                  <a:gd name="T22" fmla="*/ 20 w 151"/>
                  <a:gd name="T23" fmla="*/ 47 h 105"/>
                  <a:gd name="T24" fmla="*/ 13 w 151"/>
                  <a:gd name="T25" fmla="*/ 39 h 105"/>
                  <a:gd name="T26" fmla="*/ 8 w 151"/>
                  <a:gd name="T27" fmla="*/ 30 h 105"/>
                  <a:gd name="T28" fmla="*/ 5 w 151"/>
                  <a:gd name="T29" fmla="*/ 25 h 105"/>
                  <a:gd name="T30" fmla="*/ 4 w 151"/>
                  <a:gd name="T31" fmla="*/ 20 h 105"/>
                  <a:gd name="T32" fmla="*/ 2 w 151"/>
                  <a:gd name="T33" fmla="*/ 16 h 105"/>
                  <a:gd name="T34" fmla="*/ 1 w 151"/>
                  <a:gd name="T35" fmla="*/ 10 h 105"/>
                  <a:gd name="T36" fmla="*/ 0 w 151"/>
                  <a:gd name="T37" fmla="*/ 1 h 105"/>
                  <a:gd name="T38" fmla="*/ 6 w 151"/>
                  <a:gd name="T39" fmla="*/ 0 h 105"/>
                  <a:gd name="T40" fmla="*/ 7 w 151"/>
                  <a:gd name="T41" fmla="*/ 9 h 105"/>
                  <a:gd name="T42" fmla="*/ 8 w 151"/>
                  <a:gd name="T43" fmla="*/ 14 h 105"/>
                  <a:gd name="T44" fmla="*/ 10 w 151"/>
                  <a:gd name="T45" fmla="*/ 18 h 105"/>
                  <a:gd name="T46" fmla="*/ 11 w 151"/>
                  <a:gd name="T47" fmla="*/ 22 h 105"/>
                  <a:gd name="T48" fmla="*/ 13 w 151"/>
                  <a:gd name="T49" fmla="*/ 26 h 105"/>
                  <a:gd name="T50" fmla="*/ 19 w 151"/>
                  <a:gd name="T51" fmla="*/ 35 h 105"/>
                  <a:gd name="T52" fmla="*/ 25 w 151"/>
                  <a:gd name="T53" fmla="*/ 43 h 105"/>
                  <a:gd name="T54" fmla="*/ 33 w 151"/>
                  <a:gd name="T55" fmla="*/ 50 h 105"/>
                  <a:gd name="T56" fmla="*/ 42 w 151"/>
                  <a:gd name="T57" fmla="*/ 58 h 105"/>
                  <a:gd name="T58" fmla="*/ 51 w 151"/>
                  <a:gd name="T59" fmla="*/ 64 h 105"/>
                  <a:gd name="T60" fmla="*/ 62 w 151"/>
                  <a:gd name="T61" fmla="*/ 71 h 105"/>
                  <a:gd name="T62" fmla="*/ 73 w 151"/>
                  <a:gd name="T63" fmla="*/ 77 h 105"/>
                  <a:gd name="T64" fmla="*/ 85 w 151"/>
                  <a:gd name="T65" fmla="*/ 82 h 105"/>
                  <a:gd name="T66" fmla="*/ 98 w 151"/>
                  <a:gd name="T67" fmla="*/ 87 h 105"/>
                  <a:gd name="T68" fmla="*/ 111 w 151"/>
                  <a:gd name="T69" fmla="*/ 91 h 105"/>
                  <a:gd name="T70" fmla="*/ 124 w 151"/>
                  <a:gd name="T71" fmla="*/ 94 h 105"/>
                  <a:gd name="T72" fmla="*/ 137 w 151"/>
                  <a:gd name="T73" fmla="*/ 97 h 105"/>
                  <a:gd name="T74" fmla="*/ 151 w 151"/>
                  <a:gd name="T75" fmla="*/ 99 h 105"/>
                  <a:gd name="T76" fmla="*/ 150 w 151"/>
                  <a:gd name="T77" fmla="*/ 105 h 10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51"/>
                  <a:gd name="T118" fmla="*/ 0 h 105"/>
                  <a:gd name="T119" fmla="*/ 151 w 151"/>
                  <a:gd name="T120" fmla="*/ 105 h 10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51" h="105">
                    <a:moveTo>
                      <a:pt x="150" y="105"/>
                    </a:moveTo>
                    <a:lnTo>
                      <a:pt x="136" y="103"/>
                    </a:lnTo>
                    <a:lnTo>
                      <a:pt x="123" y="101"/>
                    </a:lnTo>
                    <a:lnTo>
                      <a:pt x="109" y="97"/>
                    </a:lnTo>
                    <a:lnTo>
                      <a:pt x="96" y="93"/>
                    </a:lnTo>
                    <a:lnTo>
                      <a:pt x="83" y="88"/>
                    </a:lnTo>
                    <a:lnTo>
                      <a:pt x="70" y="82"/>
                    </a:lnTo>
                    <a:lnTo>
                      <a:pt x="59" y="76"/>
                    </a:lnTo>
                    <a:lnTo>
                      <a:pt x="48" y="70"/>
                    </a:lnTo>
                    <a:lnTo>
                      <a:pt x="38" y="63"/>
                    </a:lnTo>
                    <a:lnTo>
                      <a:pt x="28" y="55"/>
                    </a:lnTo>
                    <a:lnTo>
                      <a:pt x="20" y="47"/>
                    </a:lnTo>
                    <a:lnTo>
                      <a:pt x="13" y="39"/>
                    </a:lnTo>
                    <a:lnTo>
                      <a:pt x="8" y="30"/>
                    </a:lnTo>
                    <a:lnTo>
                      <a:pt x="5" y="25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1" y="10"/>
                    </a:lnTo>
                    <a:lnTo>
                      <a:pt x="0" y="1"/>
                    </a:lnTo>
                    <a:lnTo>
                      <a:pt x="6" y="0"/>
                    </a:lnTo>
                    <a:lnTo>
                      <a:pt x="7" y="9"/>
                    </a:lnTo>
                    <a:lnTo>
                      <a:pt x="8" y="14"/>
                    </a:lnTo>
                    <a:lnTo>
                      <a:pt x="10" y="18"/>
                    </a:lnTo>
                    <a:lnTo>
                      <a:pt x="11" y="22"/>
                    </a:lnTo>
                    <a:lnTo>
                      <a:pt x="13" y="26"/>
                    </a:lnTo>
                    <a:lnTo>
                      <a:pt x="19" y="35"/>
                    </a:lnTo>
                    <a:lnTo>
                      <a:pt x="25" y="43"/>
                    </a:lnTo>
                    <a:lnTo>
                      <a:pt x="33" y="50"/>
                    </a:lnTo>
                    <a:lnTo>
                      <a:pt x="42" y="58"/>
                    </a:lnTo>
                    <a:lnTo>
                      <a:pt x="51" y="64"/>
                    </a:lnTo>
                    <a:lnTo>
                      <a:pt x="62" y="71"/>
                    </a:lnTo>
                    <a:lnTo>
                      <a:pt x="73" y="77"/>
                    </a:lnTo>
                    <a:lnTo>
                      <a:pt x="85" y="82"/>
                    </a:lnTo>
                    <a:lnTo>
                      <a:pt x="98" y="87"/>
                    </a:lnTo>
                    <a:lnTo>
                      <a:pt x="111" y="91"/>
                    </a:lnTo>
                    <a:lnTo>
                      <a:pt x="124" y="94"/>
                    </a:lnTo>
                    <a:lnTo>
                      <a:pt x="137" y="97"/>
                    </a:lnTo>
                    <a:lnTo>
                      <a:pt x="151" y="99"/>
                    </a:lnTo>
                    <a:lnTo>
                      <a:pt x="150" y="1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Freeform 121"/>
              <p:cNvSpPr>
                <a:spLocks/>
              </p:cNvSpPr>
              <p:nvPr/>
            </p:nvSpPr>
            <p:spPr bwMode="auto">
              <a:xfrm>
                <a:off x="2403" y="2328"/>
                <a:ext cx="8" cy="7"/>
              </a:xfrm>
              <a:custGeom>
                <a:avLst/>
                <a:gdLst>
                  <a:gd name="T0" fmla="*/ 7 w 8"/>
                  <a:gd name="T1" fmla="*/ 2 h 7"/>
                  <a:gd name="T2" fmla="*/ 8 w 8"/>
                  <a:gd name="T3" fmla="*/ 7 h 7"/>
                  <a:gd name="T4" fmla="*/ 3 w 8"/>
                  <a:gd name="T5" fmla="*/ 6 h 7"/>
                  <a:gd name="T6" fmla="*/ 4 w 8"/>
                  <a:gd name="T7" fmla="*/ 0 h 7"/>
                  <a:gd name="T8" fmla="*/ 0 w 8"/>
                  <a:gd name="T9" fmla="*/ 4 h 7"/>
                  <a:gd name="T10" fmla="*/ 7 w 8"/>
                  <a:gd name="T11" fmla="*/ 2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7"/>
                  <a:gd name="T20" fmla="*/ 8 w 8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7">
                    <a:moveTo>
                      <a:pt x="7" y="2"/>
                    </a:moveTo>
                    <a:lnTo>
                      <a:pt x="8" y="7"/>
                    </a:lnTo>
                    <a:lnTo>
                      <a:pt x="3" y="6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Freeform 122"/>
              <p:cNvSpPr>
                <a:spLocks/>
              </p:cNvSpPr>
              <p:nvPr/>
            </p:nvSpPr>
            <p:spPr bwMode="auto">
              <a:xfrm>
                <a:off x="2256" y="2229"/>
                <a:ext cx="6" cy="1"/>
              </a:xfrm>
              <a:custGeom>
                <a:avLst/>
                <a:gdLst>
                  <a:gd name="T0" fmla="*/ 0 w 6"/>
                  <a:gd name="T1" fmla="*/ 1 h 1"/>
                  <a:gd name="T2" fmla="*/ 0 w 6"/>
                  <a:gd name="T3" fmla="*/ 0 h 1"/>
                  <a:gd name="T4" fmla="*/ 6 w 6"/>
                  <a:gd name="T5" fmla="*/ 1 h 1"/>
                  <a:gd name="T6" fmla="*/ 6 w 6"/>
                  <a:gd name="T7" fmla="*/ 0 h 1"/>
                  <a:gd name="T8" fmla="*/ 0 w 6"/>
                  <a:gd name="T9" fmla="*/ 1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"/>
                  <a:gd name="T17" fmla="*/ 6 w 6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">
                    <a:moveTo>
                      <a:pt x="0" y="1"/>
                    </a:moveTo>
                    <a:lnTo>
                      <a:pt x="0" y="0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63" name="Line 123"/>
            <p:cNvSpPr>
              <a:spLocks noChangeShapeType="1"/>
            </p:cNvSpPr>
            <p:nvPr/>
          </p:nvSpPr>
          <p:spPr bwMode="auto">
            <a:xfrm flipH="1">
              <a:off x="1910" y="3675"/>
              <a:ext cx="266" cy="26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endParaRPr lang="en-US"/>
            </a:p>
          </p:txBody>
        </p:sp>
        <p:sp>
          <p:nvSpPr>
            <p:cNvPr id="1064" name="AutoShape 124"/>
            <p:cNvSpPr>
              <a:spLocks noChangeArrowheads="1"/>
            </p:cNvSpPr>
            <p:nvPr/>
          </p:nvSpPr>
          <p:spPr bwMode="auto">
            <a:xfrm>
              <a:off x="2202" y="3630"/>
              <a:ext cx="2844" cy="463"/>
            </a:xfrm>
            <a:prstGeom prst="triangle">
              <a:avLst>
                <a:gd name="adj" fmla="val 50000"/>
              </a:avLst>
            </a:prstGeom>
            <a:solidFill>
              <a:srgbClr val="FFD3D3"/>
            </a:solidFill>
            <a:ln w="12700" algn="ctr">
              <a:solidFill>
                <a:srgbClr val="FF99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lIns="92075" tIns="46038" rIns="92075" bIns="46038" anchor="ctr">
              <a:spAutoFit/>
            </a:bodyPr>
            <a:lstStyle/>
            <a:p>
              <a:endParaRPr lang="tr-TR"/>
            </a:p>
          </p:txBody>
        </p:sp>
        <p:grpSp>
          <p:nvGrpSpPr>
            <p:cNvPr id="1065" name="Group 125"/>
            <p:cNvGrpSpPr>
              <a:grpSpLocks/>
            </p:cNvGrpSpPr>
            <p:nvPr/>
          </p:nvGrpSpPr>
          <p:grpSpPr bwMode="auto">
            <a:xfrm>
              <a:off x="2671" y="3732"/>
              <a:ext cx="2011" cy="535"/>
              <a:chOff x="2671" y="3696"/>
              <a:chExt cx="2011" cy="535"/>
            </a:xfrm>
          </p:grpSpPr>
          <p:pic>
            <p:nvPicPr>
              <p:cNvPr id="1066" name="Picture 126" descr="PFX_STILL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370" y="3781"/>
                <a:ext cx="677" cy="229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 type="none" w="sm" len="sm"/>
                <a:tailEnd type="none" w="sm" len="sm"/>
              </a:ln>
            </p:spPr>
          </p:pic>
          <p:graphicFrame>
            <p:nvGraphicFramePr>
              <p:cNvPr id="1029" name="Object 5"/>
              <p:cNvGraphicFramePr>
                <a:graphicFrameLocks noChangeAspect="1"/>
              </p:cNvGraphicFramePr>
              <p:nvPr/>
            </p:nvGraphicFramePr>
            <p:xfrm>
              <a:off x="3015" y="3770"/>
              <a:ext cx="234" cy="234"/>
            </p:xfrm>
            <a:graphic>
              <a:graphicData uri="http://schemas.openxmlformats.org/presentationml/2006/ole">
                <p:oleObj spid="_x0000_s1029" name="Flash Movie" r:id="rId10" imgW="714960" imgH="714960" progId="Flash.Movie">
                  <p:embed/>
                </p:oleObj>
              </a:graphicData>
            </a:graphic>
          </p:graphicFrame>
          <p:graphicFrame>
            <p:nvGraphicFramePr>
              <p:cNvPr id="1030" name="Object 6"/>
              <p:cNvGraphicFramePr>
                <a:graphicFrameLocks noChangeAspect="1"/>
              </p:cNvGraphicFramePr>
              <p:nvPr/>
            </p:nvGraphicFramePr>
            <p:xfrm>
              <a:off x="3130" y="3789"/>
              <a:ext cx="235" cy="235"/>
            </p:xfrm>
            <a:graphic>
              <a:graphicData uri="http://schemas.openxmlformats.org/presentationml/2006/ole">
                <p:oleObj spid="_x0000_s1030" name="Flash Movie" r:id="rId11" imgW="714960" imgH="714960" progId="Flash.Movie">
                  <p:embed/>
                </p:oleObj>
              </a:graphicData>
            </a:graphic>
          </p:graphicFrame>
          <p:grpSp>
            <p:nvGrpSpPr>
              <p:cNvPr id="1067" name="Group 129"/>
              <p:cNvGrpSpPr>
                <a:grpSpLocks/>
              </p:cNvGrpSpPr>
              <p:nvPr/>
            </p:nvGrpSpPr>
            <p:grpSpPr bwMode="auto">
              <a:xfrm rot="5267845">
                <a:off x="3516" y="3738"/>
                <a:ext cx="320" cy="235"/>
                <a:chOff x="2256" y="2119"/>
                <a:chExt cx="320" cy="216"/>
              </a:xfrm>
            </p:grpSpPr>
            <p:sp>
              <p:nvSpPr>
                <p:cNvPr id="1070" name="AutoShape 130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256" y="2119"/>
                  <a:ext cx="320" cy="2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5891" name="Freeform 131"/>
                <p:cNvSpPr>
                  <a:spLocks/>
                </p:cNvSpPr>
                <p:nvPr/>
              </p:nvSpPr>
              <p:spPr bwMode="auto">
                <a:xfrm>
                  <a:off x="2260" y="2121"/>
                  <a:ext cx="314" cy="205"/>
                </a:xfrm>
                <a:custGeom>
                  <a:avLst/>
                  <a:gdLst/>
                  <a:ahLst/>
                  <a:cxnLst>
                    <a:cxn ang="0">
                      <a:pos x="1" y="93"/>
                    </a:cxn>
                    <a:cxn ang="0">
                      <a:pos x="3" y="85"/>
                    </a:cxn>
                    <a:cxn ang="0">
                      <a:pos x="7" y="73"/>
                    </a:cxn>
                    <a:cxn ang="0">
                      <a:pos x="13" y="63"/>
                    </a:cxn>
                    <a:cxn ang="0">
                      <a:pos x="27" y="46"/>
                    </a:cxn>
                    <a:cxn ang="0">
                      <a:pos x="36" y="38"/>
                    </a:cxn>
                    <a:cxn ang="0">
                      <a:pos x="57" y="24"/>
                    </a:cxn>
                    <a:cxn ang="0">
                      <a:pos x="82" y="13"/>
                    </a:cxn>
                    <a:cxn ang="0">
                      <a:pos x="110" y="5"/>
                    </a:cxn>
                    <a:cxn ang="0">
                      <a:pos x="133" y="2"/>
                    </a:cxn>
                    <a:cxn ang="0">
                      <a:pos x="157" y="0"/>
                    </a:cxn>
                    <a:cxn ang="0">
                      <a:pos x="189" y="2"/>
                    </a:cxn>
                    <a:cxn ang="0">
                      <a:pos x="218" y="8"/>
                    </a:cxn>
                    <a:cxn ang="0">
                      <a:pos x="238" y="15"/>
                    </a:cxn>
                    <a:cxn ang="0">
                      <a:pos x="251" y="21"/>
                    </a:cxn>
                    <a:cxn ang="0">
                      <a:pos x="268" y="31"/>
                    </a:cxn>
                    <a:cxn ang="0">
                      <a:pos x="283" y="42"/>
                    </a:cxn>
                    <a:cxn ang="0">
                      <a:pos x="291" y="50"/>
                    </a:cxn>
                    <a:cxn ang="0">
                      <a:pos x="302" y="63"/>
                    </a:cxn>
                    <a:cxn ang="0">
                      <a:pos x="307" y="73"/>
                    </a:cxn>
                    <a:cxn ang="0">
                      <a:pos x="311" y="83"/>
                    </a:cxn>
                    <a:cxn ang="0">
                      <a:pos x="314" y="104"/>
                    </a:cxn>
                    <a:cxn ang="0">
                      <a:pos x="313" y="113"/>
                    </a:cxn>
                    <a:cxn ang="0">
                      <a:pos x="311" y="116"/>
                    </a:cxn>
                    <a:cxn ang="0">
                      <a:pos x="304" y="123"/>
                    </a:cxn>
                    <a:cxn ang="0">
                      <a:pos x="297" y="131"/>
                    </a:cxn>
                    <a:cxn ang="0">
                      <a:pos x="279" y="126"/>
                    </a:cxn>
                    <a:cxn ang="0">
                      <a:pos x="237" y="118"/>
                    </a:cxn>
                    <a:cxn ang="0">
                      <a:pos x="212" y="116"/>
                    </a:cxn>
                    <a:cxn ang="0">
                      <a:pos x="193" y="116"/>
                    </a:cxn>
                    <a:cxn ang="0">
                      <a:pos x="176" y="118"/>
                    </a:cxn>
                    <a:cxn ang="0">
                      <a:pos x="165" y="121"/>
                    </a:cxn>
                    <a:cxn ang="0">
                      <a:pos x="156" y="126"/>
                    </a:cxn>
                    <a:cxn ang="0">
                      <a:pos x="148" y="131"/>
                    </a:cxn>
                    <a:cxn ang="0">
                      <a:pos x="141" y="140"/>
                    </a:cxn>
                    <a:cxn ang="0">
                      <a:pos x="139" y="151"/>
                    </a:cxn>
                    <a:cxn ang="0">
                      <a:pos x="138" y="163"/>
                    </a:cxn>
                    <a:cxn ang="0">
                      <a:pos x="142" y="187"/>
                    </a:cxn>
                    <a:cxn ang="0">
                      <a:pos x="148" y="205"/>
                    </a:cxn>
                    <a:cxn ang="0">
                      <a:pos x="120" y="200"/>
                    </a:cxn>
                    <a:cxn ang="0">
                      <a:pos x="94" y="193"/>
                    </a:cxn>
                    <a:cxn ang="0">
                      <a:pos x="69" y="182"/>
                    </a:cxn>
                    <a:cxn ang="0">
                      <a:pos x="47" y="170"/>
                    </a:cxn>
                    <a:cxn ang="0">
                      <a:pos x="28" y="156"/>
                    </a:cxn>
                    <a:cxn ang="0">
                      <a:pos x="13" y="140"/>
                    </a:cxn>
                    <a:cxn ang="0">
                      <a:pos x="5" y="127"/>
                    </a:cxn>
                    <a:cxn ang="0">
                      <a:pos x="2" y="118"/>
                    </a:cxn>
                    <a:cxn ang="0">
                      <a:pos x="0" y="104"/>
                    </a:cxn>
                  </a:cxnLst>
                  <a:rect l="0" t="0" r="r" b="b"/>
                  <a:pathLst>
                    <a:path w="314" h="205">
                      <a:moveTo>
                        <a:pt x="0" y="104"/>
                      </a:moveTo>
                      <a:lnTo>
                        <a:pt x="1" y="93"/>
                      </a:lnTo>
                      <a:lnTo>
                        <a:pt x="2" y="88"/>
                      </a:lnTo>
                      <a:lnTo>
                        <a:pt x="3" y="85"/>
                      </a:lnTo>
                      <a:lnTo>
                        <a:pt x="4" y="83"/>
                      </a:lnTo>
                      <a:lnTo>
                        <a:pt x="7" y="73"/>
                      </a:lnTo>
                      <a:lnTo>
                        <a:pt x="10" y="68"/>
                      </a:lnTo>
                      <a:lnTo>
                        <a:pt x="13" y="63"/>
                      </a:lnTo>
                      <a:lnTo>
                        <a:pt x="19" y="54"/>
                      </a:lnTo>
                      <a:lnTo>
                        <a:pt x="27" y="46"/>
                      </a:lnTo>
                      <a:lnTo>
                        <a:pt x="31" y="42"/>
                      </a:lnTo>
                      <a:lnTo>
                        <a:pt x="36" y="38"/>
                      </a:lnTo>
                      <a:lnTo>
                        <a:pt x="46" y="31"/>
                      </a:lnTo>
                      <a:lnTo>
                        <a:pt x="57" y="24"/>
                      </a:lnTo>
                      <a:lnTo>
                        <a:pt x="69" y="18"/>
                      </a:lnTo>
                      <a:lnTo>
                        <a:pt x="82" y="13"/>
                      </a:lnTo>
                      <a:lnTo>
                        <a:pt x="96" y="8"/>
                      </a:lnTo>
                      <a:lnTo>
                        <a:pt x="110" y="5"/>
                      </a:lnTo>
                      <a:lnTo>
                        <a:pt x="126" y="2"/>
                      </a:lnTo>
                      <a:lnTo>
                        <a:pt x="133" y="2"/>
                      </a:lnTo>
                      <a:lnTo>
                        <a:pt x="141" y="1"/>
                      </a:lnTo>
                      <a:lnTo>
                        <a:pt x="157" y="0"/>
                      </a:lnTo>
                      <a:lnTo>
                        <a:pt x="173" y="1"/>
                      </a:lnTo>
                      <a:lnTo>
                        <a:pt x="189" y="2"/>
                      </a:lnTo>
                      <a:lnTo>
                        <a:pt x="204" y="5"/>
                      </a:lnTo>
                      <a:lnTo>
                        <a:pt x="218" y="8"/>
                      </a:lnTo>
                      <a:lnTo>
                        <a:pt x="232" y="13"/>
                      </a:lnTo>
                      <a:lnTo>
                        <a:pt x="238" y="15"/>
                      </a:lnTo>
                      <a:lnTo>
                        <a:pt x="245" y="18"/>
                      </a:lnTo>
                      <a:lnTo>
                        <a:pt x="251" y="21"/>
                      </a:lnTo>
                      <a:lnTo>
                        <a:pt x="257" y="24"/>
                      </a:lnTo>
                      <a:lnTo>
                        <a:pt x="268" y="31"/>
                      </a:lnTo>
                      <a:lnTo>
                        <a:pt x="278" y="38"/>
                      </a:lnTo>
                      <a:lnTo>
                        <a:pt x="283" y="42"/>
                      </a:lnTo>
                      <a:lnTo>
                        <a:pt x="287" y="46"/>
                      </a:lnTo>
                      <a:lnTo>
                        <a:pt x="291" y="50"/>
                      </a:lnTo>
                      <a:lnTo>
                        <a:pt x="295" y="54"/>
                      </a:lnTo>
                      <a:lnTo>
                        <a:pt x="302" y="63"/>
                      </a:lnTo>
                      <a:lnTo>
                        <a:pt x="304" y="68"/>
                      </a:lnTo>
                      <a:lnTo>
                        <a:pt x="307" y="73"/>
                      </a:lnTo>
                      <a:lnTo>
                        <a:pt x="309" y="78"/>
                      </a:lnTo>
                      <a:lnTo>
                        <a:pt x="311" y="83"/>
                      </a:lnTo>
                      <a:lnTo>
                        <a:pt x="313" y="93"/>
                      </a:lnTo>
                      <a:lnTo>
                        <a:pt x="314" y="104"/>
                      </a:lnTo>
                      <a:lnTo>
                        <a:pt x="314" y="109"/>
                      </a:lnTo>
                      <a:lnTo>
                        <a:pt x="313" y="113"/>
                      </a:lnTo>
                      <a:lnTo>
                        <a:pt x="312" y="115"/>
                      </a:lnTo>
                      <a:lnTo>
                        <a:pt x="311" y="116"/>
                      </a:lnTo>
                      <a:lnTo>
                        <a:pt x="309" y="119"/>
                      </a:lnTo>
                      <a:lnTo>
                        <a:pt x="304" y="123"/>
                      </a:lnTo>
                      <a:lnTo>
                        <a:pt x="301" y="127"/>
                      </a:lnTo>
                      <a:lnTo>
                        <a:pt x="297" y="131"/>
                      </a:lnTo>
                      <a:lnTo>
                        <a:pt x="292" y="130"/>
                      </a:lnTo>
                      <a:lnTo>
                        <a:pt x="279" y="126"/>
                      </a:lnTo>
                      <a:lnTo>
                        <a:pt x="260" y="122"/>
                      </a:lnTo>
                      <a:lnTo>
                        <a:pt x="237" y="118"/>
                      </a:lnTo>
                      <a:lnTo>
                        <a:pt x="224" y="117"/>
                      </a:lnTo>
                      <a:lnTo>
                        <a:pt x="212" y="116"/>
                      </a:lnTo>
                      <a:lnTo>
                        <a:pt x="199" y="116"/>
                      </a:lnTo>
                      <a:lnTo>
                        <a:pt x="193" y="116"/>
                      </a:lnTo>
                      <a:lnTo>
                        <a:pt x="187" y="117"/>
                      </a:lnTo>
                      <a:lnTo>
                        <a:pt x="176" y="118"/>
                      </a:lnTo>
                      <a:lnTo>
                        <a:pt x="170" y="120"/>
                      </a:lnTo>
                      <a:lnTo>
                        <a:pt x="165" y="121"/>
                      </a:lnTo>
                      <a:lnTo>
                        <a:pt x="160" y="123"/>
                      </a:lnTo>
                      <a:lnTo>
                        <a:pt x="156" y="126"/>
                      </a:lnTo>
                      <a:lnTo>
                        <a:pt x="151" y="128"/>
                      </a:lnTo>
                      <a:lnTo>
                        <a:pt x="148" y="131"/>
                      </a:lnTo>
                      <a:lnTo>
                        <a:pt x="144" y="135"/>
                      </a:lnTo>
                      <a:lnTo>
                        <a:pt x="141" y="140"/>
                      </a:lnTo>
                      <a:lnTo>
                        <a:pt x="140" y="145"/>
                      </a:lnTo>
                      <a:lnTo>
                        <a:pt x="139" y="151"/>
                      </a:lnTo>
                      <a:lnTo>
                        <a:pt x="138" y="157"/>
                      </a:lnTo>
                      <a:lnTo>
                        <a:pt x="138" y="163"/>
                      </a:lnTo>
                      <a:lnTo>
                        <a:pt x="140" y="176"/>
                      </a:lnTo>
                      <a:lnTo>
                        <a:pt x="142" y="187"/>
                      </a:lnTo>
                      <a:lnTo>
                        <a:pt x="145" y="196"/>
                      </a:lnTo>
                      <a:lnTo>
                        <a:pt x="148" y="205"/>
                      </a:lnTo>
                      <a:lnTo>
                        <a:pt x="134" y="203"/>
                      </a:lnTo>
                      <a:lnTo>
                        <a:pt x="120" y="200"/>
                      </a:lnTo>
                      <a:lnTo>
                        <a:pt x="107" y="197"/>
                      </a:lnTo>
                      <a:lnTo>
                        <a:pt x="94" y="193"/>
                      </a:lnTo>
                      <a:lnTo>
                        <a:pt x="81" y="188"/>
                      </a:lnTo>
                      <a:lnTo>
                        <a:pt x="69" y="182"/>
                      </a:lnTo>
                      <a:lnTo>
                        <a:pt x="57" y="176"/>
                      </a:lnTo>
                      <a:lnTo>
                        <a:pt x="47" y="170"/>
                      </a:lnTo>
                      <a:lnTo>
                        <a:pt x="37" y="163"/>
                      </a:lnTo>
                      <a:lnTo>
                        <a:pt x="28" y="156"/>
                      </a:lnTo>
                      <a:lnTo>
                        <a:pt x="20" y="148"/>
                      </a:lnTo>
                      <a:lnTo>
                        <a:pt x="13" y="140"/>
                      </a:lnTo>
                      <a:lnTo>
                        <a:pt x="8" y="131"/>
                      </a:lnTo>
                      <a:lnTo>
                        <a:pt x="5" y="127"/>
                      </a:lnTo>
                      <a:lnTo>
                        <a:pt x="4" y="122"/>
                      </a:lnTo>
                      <a:lnTo>
                        <a:pt x="2" y="118"/>
                      </a:lnTo>
                      <a:lnTo>
                        <a:pt x="1" y="113"/>
                      </a:lnTo>
                      <a:lnTo>
                        <a:pt x="0" y="10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tr-TR"/>
                </a:p>
              </p:txBody>
            </p:sp>
            <p:sp>
              <p:nvSpPr>
                <p:cNvPr id="1072" name="Freeform 132"/>
                <p:cNvSpPr>
                  <a:spLocks/>
                </p:cNvSpPr>
                <p:nvPr/>
              </p:nvSpPr>
              <p:spPr bwMode="auto">
                <a:xfrm>
                  <a:off x="2256" y="2123"/>
                  <a:ext cx="160" cy="107"/>
                </a:xfrm>
                <a:custGeom>
                  <a:avLst/>
                  <a:gdLst>
                    <a:gd name="T0" fmla="*/ 0 w 160"/>
                    <a:gd name="T1" fmla="*/ 106 h 107"/>
                    <a:gd name="T2" fmla="*/ 1 w 160"/>
                    <a:gd name="T3" fmla="*/ 96 h 107"/>
                    <a:gd name="T4" fmla="*/ 2 w 160"/>
                    <a:gd name="T5" fmla="*/ 90 h 107"/>
                    <a:gd name="T6" fmla="*/ 3 w 160"/>
                    <a:gd name="T7" fmla="*/ 88 h 107"/>
                    <a:gd name="T8" fmla="*/ 4 w 160"/>
                    <a:gd name="T9" fmla="*/ 85 h 107"/>
                    <a:gd name="T10" fmla="*/ 7 w 160"/>
                    <a:gd name="T11" fmla="*/ 75 h 107"/>
                    <a:gd name="T12" fmla="*/ 10 w 160"/>
                    <a:gd name="T13" fmla="*/ 69 h 107"/>
                    <a:gd name="T14" fmla="*/ 13 w 160"/>
                    <a:gd name="T15" fmla="*/ 65 h 107"/>
                    <a:gd name="T16" fmla="*/ 20 w 160"/>
                    <a:gd name="T17" fmla="*/ 55 h 107"/>
                    <a:gd name="T18" fmla="*/ 28 w 160"/>
                    <a:gd name="T19" fmla="*/ 47 h 107"/>
                    <a:gd name="T20" fmla="*/ 32 w 160"/>
                    <a:gd name="T21" fmla="*/ 42 h 107"/>
                    <a:gd name="T22" fmla="*/ 37 w 160"/>
                    <a:gd name="T23" fmla="*/ 38 h 107"/>
                    <a:gd name="T24" fmla="*/ 47 w 160"/>
                    <a:gd name="T25" fmla="*/ 31 h 107"/>
                    <a:gd name="T26" fmla="*/ 59 w 160"/>
                    <a:gd name="T27" fmla="*/ 24 h 107"/>
                    <a:gd name="T28" fmla="*/ 71 w 160"/>
                    <a:gd name="T29" fmla="*/ 18 h 107"/>
                    <a:gd name="T30" fmla="*/ 84 w 160"/>
                    <a:gd name="T31" fmla="*/ 13 h 107"/>
                    <a:gd name="T32" fmla="*/ 98 w 160"/>
                    <a:gd name="T33" fmla="*/ 8 h 107"/>
                    <a:gd name="T34" fmla="*/ 113 w 160"/>
                    <a:gd name="T35" fmla="*/ 5 h 107"/>
                    <a:gd name="T36" fmla="*/ 128 w 160"/>
                    <a:gd name="T37" fmla="*/ 2 h 107"/>
                    <a:gd name="T38" fmla="*/ 136 w 160"/>
                    <a:gd name="T39" fmla="*/ 1 h 107"/>
                    <a:gd name="T40" fmla="*/ 144 w 160"/>
                    <a:gd name="T41" fmla="*/ 1 h 107"/>
                    <a:gd name="T42" fmla="*/ 160 w 160"/>
                    <a:gd name="T43" fmla="*/ 0 h 107"/>
                    <a:gd name="T44" fmla="*/ 160 w 160"/>
                    <a:gd name="T45" fmla="*/ 7 h 107"/>
                    <a:gd name="T46" fmla="*/ 144 w 160"/>
                    <a:gd name="T47" fmla="*/ 7 h 107"/>
                    <a:gd name="T48" fmla="*/ 136 w 160"/>
                    <a:gd name="T49" fmla="*/ 8 h 107"/>
                    <a:gd name="T50" fmla="*/ 129 w 160"/>
                    <a:gd name="T51" fmla="*/ 9 h 107"/>
                    <a:gd name="T52" fmla="*/ 114 w 160"/>
                    <a:gd name="T53" fmla="*/ 11 h 107"/>
                    <a:gd name="T54" fmla="*/ 100 w 160"/>
                    <a:gd name="T55" fmla="*/ 15 h 107"/>
                    <a:gd name="T56" fmla="*/ 86 w 160"/>
                    <a:gd name="T57" fmla="*/ 19 h 107"/>
                    <a:gd name="T58" fmla="*/ 74 w 160"/>
                    <a:gd name="T59" fmla="*/ 24 h 107"/>
                    <a:gd name="T60" fmla="*/ 62 w 160"/>
                    <a:gd name="T61" fmla="*/ 30 h 107"/>
                    <a:gd name="T62" fmla="*/ 51 w 160"/>
                    <a:gd name="T63" fmla="*/ 36 h 107"/>
                    <a:gd name="T64" fmla="*/ 41 w 160"/>
                    <a:gd name="T65" fmla="*/ 44 h 107"/>
                    <a:gd name="T66" fmla="*/ 36 w 160"/>
                    <a:gd name="T67" fmla="*/ 47 h 107"/>
                    <a:gd name="T68" fmla="*/ 32 w 160"/>
                    <a:gd name="T69" fmla="*/ 51 h 107"/>
                    <a:gd name="T70" fmla="*/ 25 w 160"/>
                    <a:gd name="T71" fmla="*/ 60 h 107"/>
                    <a:gd name="T72" fmla="*/ 18 w 160"/>
                    <a:gd name="T73" fmla="*/ 68 h 107"/>
                    <a:gd name="T74" fmla="*/ 16 w 160"/>
                    <a:gd name="T75" fmla="*/ 73 h 107"/>
                    <a:gd name="T76" fmla="*/ 13 w 160"/>
                    <a:gd name="T77" fmla="*/ 77 h 107"/>
                    <a:gd name="T78" fmla="*/ 10 w 160"/>
                    <a:gd name="T79" fmla="*/ 87 h 107"/>
                    <a:gd name="T80" fmla="*/ 9 w 160"/>
                    <a:gd name="T81" fmla="*/ 89 h 107"/>
                    <a:gd name="T82" fmla="*/ 8 w 160"/>
                    <a:gd name="T83" fmla="*/ 92 h 107"/>
                    <a:gd name="T84" fmla="*/ 7 w 160"/>
                    <a:gd name="T85" fmla="*/ 97 h 107"/>
                    <a:gd name="T86" fmla="*/ 6 w 160"/>
                    <a:gd name="T87" fmla="*/ 107 h 107"/>
                    <a:gd name="T88" fmla="*/ 0 w 160"/>
                    <a:gd name="T89" fmla="*/ 106 h 107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60"/>
                    <a:gd name="T136" fmla="*/ 0 h 107"/>
                    <a:gd name="T137" fmla="*/ 160 w 160"/>
                    <a:gd name="T138" fmla="*/ 107 h 107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60" h="107">
                      <a:moveTo>
                        <a:pt x="0" y="106"/>
                      </a:moveTo>
                      <a:lnTo>
                        <a:pt x="1" y="96"/>
                      </a:lnTo>
                      <a:lnTo>
                        <a:pt x="2" y="90"/>
                      </a:lnTo>
                      <a:lnTo>
                        <a:pt x="3" y="88"/>
                      </a:lnTo>
                      <a:lnTo>
                        <a:pt x="4" y="85"/>
                      </a:lnTo>
                      <a:lnTo>
                        <a:pt x="7" y="75"/>
                      </a:lnTo>
                      <a:lnTo>
                        <a:pt x="10" y="69"/>
                      </a:lnTo>
                      <a:lnTo>
                        <a:pt x="13" y="65"/>
                      </a:lnTo>
                      <a:lnTo>
                        <a:pt x="20" y="55"/>
                      </a:lnTo>
                      <a:lnTo>
                        <a:pt x="28" y="47"/>
                      </a:lnTo>
                      <a:lnTo>
                        <a:pt x="32" y="42"/>
                      </a:lnTo>
                      <a:lnTo>
                        <a:pt x="37" y="38"/>
                      </a:lnTo>
                      <a:lnTo>
                        <a:pt x="47" y="31"/>
                      </a:lnTo>
                      <a:lnTo>
                        <a:pt x="59" y="24"/>
                      </a:lnTo>
                      <a:lnTo>
                        <a:pt x="71" y="18"/>
                      </a:lnTo>
                      <a:lnTo>
                        <a:pt x="84" y="13"/>
                      </a:lnTo>
                      <a:lnTo>
                        <a:pt x="98" y="8"/>
                      </a:lnTo>
                      <a:lnTo>
                        <a:pt x="113" y="5"/>
                      </a:lnTo>
                      <a:lnTo>
                        <a:pt x="128" y="2"/>
                      </a:lnTo>
                      <a:lnTo>
                        <a:pt x="136" y="1"/>
                      </a:lnTo>
                      <a:lnTo>
                        <a:pt x="144" y="1"/>
                      </a:lnTo>
                      <a:lnTo>
                        <a:pt x="160" y="0"/>
                      </a:lnTo>
                      <a:lnTo>
                        <a:pt x="160" y="7"/>
                      </a:lnTo>
                      <a:lnTo>
                        <a:pt x="144" y="7"/>
                      </a:lnTo>
                      <a:lnTo>
                        <a:pt x="136" y="8"/>
                      </a:lnTo>
                      <a:lnTo>
                        <a:pt x="129" y="9"/>
                      </a:lnTo>
                      <a:lnTo>
                        <a:pt x="114" y="11"/>
                      </a:lnTo>
                      <a:lnTo>
                        <a:pt x="100" y="15"/>
                      </a:lnTo>
                      <a:lnTo>
                        <a:pt x="86" y="19"/>
                      </a:lnTo>
                      <a:lnTo>
                        <a:pt x="74" y="24"/>
                      </a:lnTo>
                      <a:lnTo>
                        <a:pt x="62" y="30"/>
                      </a:lnTo>
                      <a:lnTo>
                        <a:pt x="51" y="36"/>
                      </a:lnTo>
                      <a:lnTo>
                        <a:pt x="41" y="44"/>
                      </a:lnTo>
                      <a:lnTo>
                        <a:pt x="36" y="47"/>
                      </a:lnTo>
                      <a:lnTo>
                        <a:pt x="32" y="51"/>
                      </a:lnTo>
                      <a:lnTo>
                        <a:pt x="25" y="60"/>
                      </a:lnTo>
                      <a:lnTo>
                        <a:pt x="18" y="68"/>
                      </a:lnTo>
                      <a:lnTo>
                        <a:pt x="16" y="73"/>
                      </a:lnTo>
                      <a:lnTo>
                        <a:pt x="13" y="77"/>
                      </a:lnTo>
                      <a:lnTo>
                        <a:pt x="10" y="87"/>
                      </a:lnTo>
                      <a:lnTo>
                        <a:pt x="9" y="89"/>
                      </a:lnTo>
                      <a:lnTo>
                        <a:pt x="8" y="92"/>
                      </a:lnTo>
                      <a:lnTo>
                        <a:pt x="7" y="97"/>
                      </a:lnTo>
                      <a:lnTo>
                        <a:pt x="6" y="107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" name="Freeform 133"/>
                <p:cNvSpPr>
                  <a:spLocks/>
                </p:cNvSpPr>
                <p:nvPr/>
              </p:nvSpPr>
              <p:spPr bwMode="auto">
                <a:xfrm>
                  <a:off x="2416" y="2123"/>
                  <a:ext cx="160" cy="107"/>
                </a:xfrm>
                <a:custGeom>
                  <a:avLst/>
                  <a:gdLst>
                    <a:gd name="T0" fmla="*/ 0 w 160"/>
                    <a:gd name="T1" fmla="*/ 0 h 107"/>
                    <a:gd name="T2" fmla="*/ 16 w 160"/>
                    <a:gd name="T3" fmla="*/ 1 h 107"/>
                    <a:gd name="T4" fmla="*/ 32 w 160"/>
                    <a:gd name="T5" fmla="*/ 2 h 107"/>
                    <a:gd name="T6" fmla="*/ 47 w 160"/>
                    <a:gd name="T7" fmla="*/ 5 h 107"/>
                    <a:gd name="T8" fmla="*/ 62 w 160"/>
                    <a:gd name="T9" fmla="*/ 8 h 107"/>
                    <a:gd name="T10" fmla="*/ 76 w 160"/>
                    <a:gd name="T11" fmla="*/ 13 h 107"/>
                    <a:gd name="T12" fmla="*/ 83 w 160"/>
                    <a:gd name="T13" fmla="*/ 15 h 107"/>
                    <a:gd name="T14" fmla="*/ 89 w 160"/>
                    <a:gd name="T15" fmla="*/ 18 h 107"/>
                    <a:gd name="T16" fmla="*/ 95 w 160"/>
                    <a:gd name="T17" fmla="*/ 21 h 107"/>
                    <a:gd name="T18" fmla="*/ 101 w 160"/>
                    <a:gd name="T19" fmla="*/ 24 h 107"/>
                    <a:gd name="T20" fmla="*/ 113 w 160"/>
                    <a:gd name="T21" fmla="*/ 31 h 107"/>
                    <a:gd name="T22" fmla="*/ 123 w 160"/>
                    <a:gd name="T23" fmla="*/ 38 h 107"/>
                    <a:gd name="T24" fmla="*/ 128 w 160"/>
                    <a:gd name="T25" fmla="*/ 43 h 107"/>
                    <a:gd name="T26" fmla="*/ 132 w 160"/>
                    <a:gd name="T27" fmla="*/ 47 h 107"/>
                    <a:gd name="T28" fmla="*/ 136 w 160"/>
                    <a:gd name="T29" fmla="*/ 51 h 107"/>
                    <a:gd name="T30" fmla="*/ 140 w 160"/>
                    <a:gd name="T31" fmla="*/ 56 h 107"/>
                    <a:gd name="T32" fmla="*/ 147 w 160"/>
                    <a:gd name="T33" fmla="*/ 65 h 107"/>
                    <a:gd name="T34" fmla="*/ 150 w 160"/>
                    <a:gd name="T35" fmla="*/ 70 h 107"/>
                    <a:gd name="T36" fmla="*/ 153 w 160"/>
                    <a:gd name="T37" fmla="*/ 75 h 107"/>
                    <a:gd name="T38" fmla="*/ 155 w 160"/>
                    <a:gd name="T39" fmla="*/ 80 h 107"/>
                    <a:gd name="T40" fmla="*/ 157 w 160"/>
                    <a:gd name="T41" fmla="*/ 85 h 107"/>
                    <a:gd name="T42" fmla="*/ 159 w 160"/>
                    <a:gd name="T43" fmla="*/ 96 h 107"/>
                    <a:gd name="T44" fmla="*/ 160 w 160"/>
                    <a:gd name="T45" fmla="*/ 106 h 107"/>
                    <a:gd name="T46" fmla="*/ 154 w 160"/>
                    <a:gd name="T47" fmla="*/ 107 h 107"/>
                    <a:gd name="T48" fmla="*/ 153 w 160"/>
                    <a:gd name="T49" fmla="*/ 97 h 107"/>
                    <a:gd name="T50" fmla="*/ 150 w 160"/>
                    <a:gd name="T51" fmla="*/ 87 h 107"/>
                    <a:gd name="T52" fmla="*/ 149 w 160"/>
                    <a:gd name="T53" fmla="*/ 82 h 107"/>
                    <a:gd name="T54" fmla="*/ 147 w 160"/>
                    <a:gd name="T55" fmla="*/ 77 h 107"/>
                    <a:gd name="T56" fmla="*/ 144 w 160"/>
                    <a:gd name="T57" fmla="*/ 73 h 107"/>
                    <a:gd name="T58" fmla="*/ 142 w 160"/>
                    <a:gd name="T59" fmla="*/ 68 h 107"/>
                    <a:gd name="T60" fmla="*/ 135 w 160"/>
                    <a:gd name="T61" fmla="*/ 59 h 107"/>
                    <a:gd name="T62" fmla="*/ 132 w 160"/>
                    <a:gd name="T63" fmla="*/ 55 h 107"/>
                    <a:gd name="T64" fmla="*/ 128 w 160"/>
                    <a:gd name="T65" fmla="*/ 51 h 107"/>
                    <a:gd name="T66" fmla="*/ 124 w 160"/>
                    <a:gd name="T67" fmla="*/ 47 h 107"/>
                    <a:gd name="T68" fmla="*/ 119 w 160"/>
                    <a:gd name="T69" fmla="*/ 44 h 107"/>
                    <a:gd name="T70" fmla="*/ 109 w 160"/>
                    <a:gd name="T71" fmla="*/ 36 h 107"/>
                    <a:gd name="T72" fmla="*/ 98 w 160"/>
                    <a:gd name="T73" fmla="*/ 30 h 107"/>
                    <a:gd name="T74" fmla="*/ 92 w 160"/>
                    <a:gd name="T75" fmla="*/ 27 h 107"/>
                    <a:gd name="T76" fmla="*/ 87 w 160"/>
                    <a:gd name="T77" fmla="*/ 24 h 107"/>
                    <a:gd name="T78" fmla="*/ 80 w 160"/>
                    <a:gd name="T79" fmla="*/ 21 h 107"/>
                    <a:gd name="T80" fmla="*/ 74 w 160"/>
                    <a:gd name="T81" fmla="*/ 19 h 107"/>
                    <a:gd name="T82" fmla="*/ 60 w 160"/>
                    <a:gd name="T83" fmla="*/ 15 h 107"/>
                    <a:gd name="T84" fmla="*/ 46 w 160"/>
                    <a:gd name="T85" fmla="*/ 11 h 107"/>
                    <a:gd name="T86" fmla="*/ 31 w 160"/>
                    <a:gd name="T87" fmla="*/ 9 h 107"/>
                    <a:gd name="T88" fmla="*/ 16 w 160"/>
                    <a:gd name="T89" fmla="*/ 7 h 107"/>
                    <a:gd name="T90" fmla="*/ 0 w 160"/>
                    <a:gd name="T91" fmla="*/ 7 h 107"/>
                    <a:gd name="T92" fmla="*/ 0 w 160"/>
                    <a:gd name="T93" fmla="*/ 0 h 107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60"/>
                    <a:gd name="T142" fmla="*/ 0 h 107"/>
                    <a:gd name="T143" fmla="*/ 160 w 160"/>
                    <a:gd name="T144" fmla="*/ 107 h 107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60" h="107">
                      <a:moveTo>
                        <a:pt x="0" y="0"/>
                      </a:moveTo>
                      <a:lnTo>
                        <a:pt x="16" y="1"/>
                      </a:lnTo>
                      <a:lnTo>
                        <a:pt x="32" y="2"/>
                      </a:lnTo>
                      <a:lnTo>
                        <a:pt x="47" y="5"/>
                      </a:lnTo>
                      <a:lnTo>
                        <a:pt x="62" y="8"/>
                      </a:lnTo>
                      <a:lnTo>
                        <a:pt x="76" y="13"/>
                      </a:lnTo>
                      <a:lnTo>
                        <a:pt x="83" y="15"/>
                      </a:lnTo>
                      <a:lnTo>
                        <a:pt x="89" y="18"/>
                      </a:lnTo>
                      <a:lnTo>
                        <a:pt x="95" y="21"/>
                      </a:lnTo>
                      <a:lnTo>
                        <a:pt x="101" y="24"/>
                      </a:lnTo>
                      <a:lnTo>
                        <a:pt x="113" y="31"/>
                      </a:lnTo>
                      <a:lnTo>
                        <a:pt x="123" y="38"/>
                      </a:lnTo>
                      <a:lnTo>
                        <a:pt x="128" y="43"/>
                      </a:lnTo>
                      <a:lnTo>
                        <a:pt x="132" y="47"/>
                      </a:lnTo>
                      <a:lnTo>
                        <a:pt x="136" y="51"/>
                      </a:lnTo>
                      <a:lnTo>
                        <a:pt x="140" y="56"/>
                      </a:lnTo>
                      <a:lnTo>
                        <a:pt x="147" y="65"/>
                      </a:lnTo>
                      <a:lnTo>
                        <a:pt x="150" y="70"/>
                      </a:lnTo>
                      <a:lnTo>
                        <a:pt x="153" y="75"/>
                      </a:lnTo>
                      <a:lnTo>
                        <a:pt x="155" y="80"/>
                      </a:lnTo>
                      <a:lnTo>
                        <a:pt x="157" y="85"/>
                      </a:lnTo>
                      <a:lnTo>
                        <a:pt x="159" y="96"/>
                      </a:lnTo>
                      <a:lnTo>
                        <a:pt x="160" y="106"/>
                      </a:lnTo>
                      <a:lnTo>
                        <a:pt x="154" y="107"/>
                      </a:lnTo>
                      <a:lnTo>
                        <a:pt x="153" y="97"/>
                      </a:lnTo>
                      <a:lnTo>
                        <a:pt x="150" y="87"/>
                      </a:lnTo>
                      <a:lnTo>
                        <a:pt x="149" y="82"/>
                      </a:lnTo>
                      <a:lnTo>
                        <a:pt x="147" y="77"/>
                      </a:lnTo>
                      <a:lnTo>
                        <a:pt x="144" y="73"/>
                      </a:lnTo>
                      <a:lnTo>
                        <a:pt x="142" y="68"/>
                      </a:lnTo>
                      <a:lnTo>
                        <a:pt x="135" y="59"/>
                      </a:lnTo>
                      <a:lnTo>
                        <a:pt x="132" y="55"/>
                      </a:lnTo>
                      <a:lnTo>
                        <a:pt x="128" y="51"/>
                      </a:lnTo>
                      <a:lnTo>
                        <a:pt x="124" y="47"/>
                      </a:lnTo>
                      <a:lnTo>
                        <a:pt x="119" y="44"/>
                      </a:lnTo>
                      <a:lnTo>
                        <a:pt x="109" y="36"/>
                      </a:lnTo>
                      <a:lnTo>
                        <a:pt x="98" y="30"/>
                      </a:lnTo>
                      <a:lnTo>
                        <a:pt x="92" y="27"/>
                      </a:lnTo>
                      <a:lnTo>
                        <a:pt x="87" y="24"/>
                      </a:lnTo>
                      <a:lnTo>
                        <a:pt x="80" y="21"/>
                      </a:lnTo>
                      <a:lnTo>
                        <a:pt x="74" y="19"/>
                      </a:lnTo>
                      <a:lnTo>
                        <a:pt x="60" y="15"/>
                      </a:lnTo>
                      <a:lnTo>
                        <a:pt x="46" y="11"/>
                      </a:lnTo>
                      <a:lnTo>
                        <a:pt x="31" y="9"/>
                      </a:lnTo>
                      <a:lnTo>
                        <a:pt x="16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4" name="Freeform 134"/>
                <p:cNvSpPr>
                  <a:spLocks/>
                </p:cNvSpPr>
                <p:nvPr/>
              </p:nvSpPr>
              <p:spPr bwMode="auto">
                <a:xfrm>
                  <a:off x="2553" y="2229"/>
                  <a:ext cx="23" cy="31"/>
                </a:xfrm>
                <a:custGeom>
                  <a:avLst/>
                  <a:gdLst>
                    <a:gd name="T0" fmla="*/ 23 w 23"/>
                    <a:gd name="T1" fmla="*/ 1 h 31"/>
                    <a:gd name="T2" fmla="*/ 23 w 23"/>
                    <a:gd name="T3" fmla="*/ 7 h 31"/>
                    <a:gd name="T4" fmla="*/ 22 w 23"/>
                    <a:gd name="T5" fmla="*/ 11 h 31"/>
                    <a:gd name="T6" fmla="*/ 21 w 23"/>
                    <a:gd name="T7" fmla="*/ 13 h 31"/>
                    <a:gd name="T8" fmla="*/ 20 w 23"/>
                    <a:gd name="T9" fmla="*/ 15 h 31"/>
                    <a:gd name="T10" fmla="*/ 18 w 23"/>
                    <a:gd name="T11" fmla="*/ 18 h 31"/>
                    <a:gd name="T12" fmla="*/ 12 w 23"/>
                    <a:gd name="T13" fmla="*/ 23 h 31"/>
                    <a:gd name="T14" fmla="*/ 9 w 23"/>
                    <a:gd name="T15" fmla="*/ 26 h 31"/>
                    <a:gd name="T16" fmla="*/ 5 w 23"/>
                    <a:gd name="T17" fmla="*/ 31 h 31"/>
                    <a:gd name="T18" fmla="*/ 0 w 23"/>
                    <a:gd name="T19" fmla="*/ 26 h 31"/>
                    <a:gd name="T20" fmla="*/ 4 w 23"/>
                    <a:gd name="T21" fmla="*/ 22 h 31"/>
                    <a:gd name="T22" fmla="*/ 8 w 23"/>
                    <a:gd name="T23" fmla="*/ 18 h 31"/>
                    <a:gd name="T24" fmla="*/ 13 w 23"/>
                    <a:gd name="T25" fmla="*/ 13 h 31"/>
                    <a:gd name="T26" fmla="*/ 15 w 23"/>
                    <a:gd name="T27" fmla="*/ 11 h 31"/>
                    <a:gd name="T28" fmla="*/ 15 w 23"/>
                    <a:gd name="T29" fmla="*/ 10 h 31"/>
                    <a:gd name="T30" fmla="*/ 16 w 23"/>
                    <a:gd name="T31" fmla="*/ 9 h 31"/>
                    <a:gd name="T32" fmla="*/ 16 w 23"/>
                    <a:gd name="T33" fmla="*/ 6 h 31"/>
                    <a:gd name="T34" fmla="*/ 17 w 23"/>
                    <a:gd name="T35" fmla="*/ 0 h 31"/>
                    <a:gd name="T36" fmla="*/ 23 w 23"/>
                    <a:gd name="T37" fmla="*/ 1 h 3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3"/>
                    <a:gd name="T58" fmla="*/ 0 h 31"/>
                    <a:gd name="T59" fmla="*/ 23 w 23"/>
                    <a:gd name="T60" fmla="*/ 31 h 3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3" h="31">
                      <a:moveTo>
                        <a:pt x="23" y="1"/>
                      </a:moveTo>
                      <a:lnTo>
                        <a:pt x="23" y="7"/>
                      </a:lnTo>
                      <a:lnTo>
                        <a:pt x="22" y="11"/>
                      </a:lnTo>
                      <a:lnTo>
                        <a:pt x="21" y="13"/>
                      </a:lnTo>
                      <a:lnTo>
                        <a:pt x="20" y="15"/>
                      </a:lnTo>
                      <a:lnTo>
                        <a:pt x="18" y="18"/>
                      </a:lnTo>
                      <a:lnTo>
                        <a:pt x="12" y="23"/>
                      </a:lnTo>
                      <a:lnTo>
                        <a:pt x="9" y="26"/>
                      </a:lnTo>
                      <a:lnTo>
                        <a:pt x="5" y="31"/>
                      </a:lnTo>
                      <a:lnTo>
                        <a:pt x="0" y="26"/>
                      </a:lnTo>
                      <a:lnTo>
                        <a:pt x="4" y="22"/>
                      </a:lnTo>
                      <a:lnTo>
                        <a:pt x="8" y="18"/>
                      </a:lnTo>
                      <a:lnTo>
                        <a:pt x="13" y="13"/>
                      </a:lnTo>
                      <a:lnTo>
                        <a:pt x="15" y="11"/>
                      </a:lnTo>
                      <a:lnTo>
                        <a:pt x="15" y="10"/>
                      </a:lnTo>
                      <a:lnTo>
                        <a:pt x="16" y="9"/>
                      </a:lnTo>
                      <a:lnTo>
                        <a:pt x="16" y="6"/>
                      </a:lnTo>
                      <a:lnTo>
                        <a:pt x="17" y="0"/>
                      </a:lnTo>
                      <a:lnTo>
                        <a:pt x="2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" name="Freeform 135"/>
                <p:cNvSpPr>
                  <a:spLocks/>
                </p:cNvSpPr>
                <p:nvPr/>
              </p:nvSpPr>
              <p:spPr bwMode="auto">
                <a:xfrm>
                  <a:off x="2570" y="2229"/>
                  <a:ext cx="6" cy="1"/>
                </a:xfrm>
                <a:custGeom>
                  <a:avLst/>
                  <a:gdLst>
                    <a:gd name="T0" fmla="*/ 6 w 6"/>
                    <a:gd name="T1" fmla="*/ 0 h 1"/>
                    <a:gd name="T2" fmla="*/ 6 w 6"/>
                    <a:gd name="T3" fmla="*/ 1 h 1"/>
                    <a:gd name="T4" fmla="*/ 0 w 6"/>
                    <a:gd name="T5" fmla="*/ 0 h 1"/>
                    <a:gd name="T6" fmla="*/ 0 w 6"/>
                    <a:gd name="T7" fmla="*/ 1 h 1"/>
                    <a:gd name="T8" fmla="*/ 6 w 6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"/>
                    <a:gd name="T17" fmla="*/ 6 w 6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">
                      <a:moveTo>
                        <a:pt x="6" y="0"/>
                      </a:move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Freeform 136"/>
                <p:cNvSpPr>
                  <a:spLocks/>
                </p:cNvSpPr>
                <p:nvPr/>
              </p:nvSpPr>
              <p:spPr bwMode="auto">
                <a:xfrm>
                  <a:off x="2404" y="2239"/>
                  <a:ext cx="153" cy="21"/>
                </a:xfrm>
                <a:custGeom>
                  <a:avLst/>
                  <a:gdLst>
                    <a:gd name="T0" fmla="*/ 151 w 153"/>
                    <a:gd name="T1" fmla="*/ 21 h 21"/>
                    <a:gd name="T2" fmla="*/ 146 w 153"/>
                    <a:gd name="T3" fmla="*/ 20 h 21"/>
                    <a:gd name="T4" fmla="*/ 133 w 153"/>
                    <a:gd name="T5" fmla="*/ 17 h 21"/>
                    <a:gd name="T6" fmla="*/ 114 w 153"/>
                    <a:gd name="T7" fmla="*/ 12 h 21"/>
                    <a:gd name="T8" fmla="*/ 91 w 153"/>
                    <a:gd name="T9" fmla="*/ 8 h 21"/>
                    <a:gd name="T10" fmla="*/ 79 w 153"/>
                    <a:gd name="T11" fmla="*/ 7 h 21"/>
                    <a:gd name="T12" fmla="*/ 66 w 153"/>
                    <a:gd name="T13" fmla="*/ 6 h 21"/>
                    <a:gd name="T14" fmla="*/ 54 w 153"/>
                    <a:gd name="T15" fmla="*/ 6 h 21"/>
                    <a:gd name="T16" fmla="*/ 48 w 153"/>
                    <a:gd name="T17" fmla="*/ 6 h 21"/>
                    <a:gd name="T18" fmla="*/ 43 w 153"/>
                    <a:gd name="T19" fmla="*/ 7 h 21"/>
                    <a:gd name="T20" fmla="*/ 31 w 153"/>
                    <a:gd name="T21" fmla="*/ 9 h 21"/>
                    <a:gd name="T22" fmla="*/ 26 w 153"/>
                    <a:gd name="T23" fmla="*/ 10 h 21"/>
                    <a:gd name="T24" fmla="*/ 21 w 153"/>
                    <a:gd name="T25" fmla="*/ 11 h 21"/>
                    <a:gd name="T26" fmla="*/ 17 w 153"/>
                    <a:gd name="T27" fmla="*/ 13 h 21"/>
                    <a:gd name="T28" fmla="*/ 12 w 153"/>
                    <a:gd name="T29" fmla="*/ 15 h 21"/>
                    <a:gd name="T30" fmla="*/ 8 w 153"/>
                    <a:gd name="T31" fmla="*/ 18 h 21"/>
                    <a:gd name="T32" fmla="*/ 5 w 153"/>
                    <a:gd name="T33" fmla="*/ 21 h 21"/>
                    <a:gd name="T34" fmla="*/ 0 w 153"/>
                    <a:gd name="T35" fmla="*/ 16 h 21"/>
                    <a:gd name="T36" fmla="*/ 4 w 153"/>
                    <a:gd name="T37" fmla="*/ 13 h 21"/>
                    <a:gd name="T38" fmla="*/ 9 w 153"/>
                    <a:gd name="T39" fmla="*/ 10 h 21"/>
                    <a:gd name="T40" fmla="*/ 14 w 153"/>
                    <a:gd name="T41" fmla="*/ 8 h 21"/>
                    <a:gd name="T42" fmla="*/ 19 w 153"/>
                    <a:gd name="T43" fmla="*/ 5 h 21"/>
                    <a:gd name="T44" fmla="*/ 24 w 153"/>
                    <a:gd name="T45" fmla="*/ 4 h 21"/>
                    <a:gd name="T46" fmla="*/ 30 w 153"/>
                    <a:gd name="T47" fmla="*/ 2 h 21"/>
                    <a:gd name="T48" fmla="*/ 42 w 153"/>
                    <a:gd name="T49" fmla="*/ 1 h 21"/>
                    <a:gd name="T50" fmla="*/ 48 w 153"/>
                    <a:gd name="T51" fmla="*/ 0 h 21"/>
                    <a:gd name="T52" fmla="*/ 54 w 153"/>
                    <a:gd name="T53" fmla="*/ 0 h 21"/>
                    <a:gd name="T54" fmla="*/ 67 w 153"/>
                    <a:gd name="T55" fmla="*/ 0 h 21"/>
                    <a:gd name="T56" fmla="*/ 79 w 153"/>
                    <a:gd name="T57" fmla="*/ 1 h 21"/>
                    <a:gd name="T58" fmla="*/ 92 w 153"/>
                    <a:gd name="T59" fmla="*/ 2 h 21"/>
                    <a:gd name="T60" fmla="*/ 115 w 153"/>
                    <a:gd name="T61" fmla="*/ 6 h 21"/>
                    <a:gd name="T62" fmla="*/ 135 w 153"/>
                    <a:gd name="T63" fmla="*/ 10 h 21"/>
                    <a:gd name="T64" fmla="*/ 148 w 153"/>
                    <a:gd name="T65" fmla="*/ 14 h 21"/>
                    <a:gd name="T66" fmla="*/ 153 w 153"/>
                    <a:gd name="T67" fmla="*/ 15 h 21"/>
                    <a:gd name="T68" fmla="*/ 151 w 153"/>
                    <a:gd name="T69" fmla="*/ 21 h 2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53"/>
                    <a:gd name="T106" fmla="*/ 0 h 21"/>
                    <a:gd name="T107" fmla="*/ 153 w 153"/>
                    <a:gd name="T108" fmla="*/ 21 h 2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53" h="21">
                      <a:moveTo>
                        <a:pt x="151" y="21"/>
                      </a:moveTo>
                      <a:lnTo>
                        <a:pt x="146" y="20"/>
                      </a:lnTo>
                      <a:lnTo>
                        <a:pt x="133" y="17"/>
                      </a:lnTo>
                      <a:lnTo>
                        <a:pt x="114" y="12"/>
                      </a:lnTo>
                      <a:lnTo>
                        <a:pt x="91" y="8"/>
                      </a:lnTo>
                      <a:lnTo>
                        <a:pt x="79" y="7"/>
                      </a:lnTo>
                      <a:lnTo>
                        <a:pt x="66" y="6"/>
                      </a:lnTo>
                      <a:lnTo>
                        <a:pt x="54" y="6"/>
                      </a:lnTo>
                      <a:lnTo>
                        <a:pt x="48" y="6"/>
                      </a:lnTo>
                      <a:lnTo>
                        <a:pt x="43" y="7"/>
                      </a:lnTo>
                      <a:lnTo>
                        <a:pt x="31" y="9"/>
                      </a:lnTo>
                      <a:lnTo>
                        <a:pt x="26" y="10"/>
                      </a:lnTo>
                      <a:lnTo>
                        <a:pt x="21" y="11"/>
                      </a:lnTo>
                      <a:lnTo>
                        <a:pt x="17" y="13"/>
                      </a:lnTo>
                      <a:lnTo>
                        <a:pt x="12" y="15"/>
                      </a:lnTo>
                      <a:lnTo>
                        <a:pt x="8" y="18"/>
                      </a:lnTo>
                      <a:lnTo>
                        <a:pt x="5" y="21"/>
                      </a:lnTo>
                      <a:lnTo>
                        <a:pt x="0" y="16"/>
                      </a:lnTo>
                      <a:lnTo>
                        <a:pt x="4" y="13"/>
                      </a:lnTo>
                      <a:lnTo>
                        <a:pt x="9" y="10"/>
                      </a:lnTo>
                      <a:lnTo>
                        <a:pt x="14" y="8"/>
                      </a:lnTo>
                      <a:lnTo>
                        <a:pt x="19" y="5"/>
                      </a:lnTo>
                      <a:lnTo>
                        <a:pt x="24" y="4"/>
                      </a:lnTo>
                      <a:lnTo>
                        <a:pt x="30" y="2"/>
                      </a:lnTo>
                      <a:lnTo>
                        <a:pt x="42" y="1"/>
                      </a:lnTo>
                      <a:lnTo>
                        <a:pt x="48" y="0"/>
                      </a:lnTo>
                      <a:lnTo>
                        <a:pt x="54" y="0"/>
                      </a:lnTo>
                      <a:lnTo>
                        <a:pt x="67" y="0"/>
                      </a:lnTo>
                      <a:lnTo>
                        <a:pt x="79" y="1"/>
                      </a:lnTo>
                      <a:lnTo>
                        <a:pt x="92" y="2"/>
                      </a:lnTo>
                      <a:lnTo>
                        <a:pt x="115" y="6"/>
                      </a:lnTo>
                      <a:lnTo>
                        <a:pt x="135" y="10"/>
                      </a:lnTo>
                      <a:lnTo>
                        <a:pt x="148" y="14"/>
                      </a:lnTo>
                      <a:lnTo>
                        <a:pt x="153" y="15"/>
                      </a:lnTo>
                      <a:lnTo>
                        <a:pt x="151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7" name="Freeform 137"/>
                <p:cNvSpPr>
                  <a:spLocks/>
                </p:cNvSpPr>
                <p:nvPr/>
              </p:nvSpPr>
              <p:spPr bwMode="auto">
                <a:xfrm>
                  <a:off x="2553" y="2254"/>
                  <a:ext cx="5" cy="7"/>
                </a:xfrm>
                <a:custGeom>
                  <a:avLst/>
                  <a:gdLst>
                    <a:gd name="T0" fmla="*/ 5 w 5"/>
                    <a:gd name="T1" fmla="*/ 6 h 7"/>
                    <a:gd name="T2" fmla="*/ 4 w 5"/>
                    <a:gd name="T3" fmla="*/ 7 h 7"/>
                    <a:gd name="T4" fmla="*/ 2 w 5"/>
                    <a:gd name="T5" fmla="*/ 6 h 7"/>
                    <a:gd name="T6" fmla="*/ 4 w 5"/>
                    <a:gd name="T7" fmla="*/ 0 h 7"/>
                    <a:gd name="T8" fmla="*/ 0 w 5"/>
                    <a:gd name="T9" fmla="*/ 1 h 7"/>
                    <a:gd name="T10" fmla="*/ 5 w 5"/>
                    <a:gd name="T11" fmla="*/ 6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"/>
                    <a:gd name="T19" fmla="*/ 0 h 7"/>
                    <a:gd name="T20" fmla="*/ 5 w 5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" h="7">
                      <a:moveTo>
                        <a:pt x="5" y="6"/>
                      </a:moveTo>
                      <a:lnTo>
                        <a:pt x="4" y="7"/>
                      </a:lnTo>
                      <a:lnTo>
                        <a:pt x="2" y="6"/>
                      </a:ln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8" name="Freeform 138"/>
                <p:cNvSpPr>
                  <a:spLocks/>
                </p:cNvSpPr>
                <p:nvPr/>
              </p:nvSpPr>
              <p:spPr bwMode="auto">
                <a:xfrm>
                  <a:off x="2394" y="2255"/>
                  <a:ext cx="16" cy="77"/>
                </a:xfrm>
                <a:custGeom>
                  <a:avLst/>
                  <a:gdLst>
                    <a:gd name="T0" fmla="*/ 15 w 16"/>
                    <a:gd name="T1" fmla="*/ 5 h 77"/>
                    <a:gd name="T2" fmla="*/ 12 w 16"/>
                    <a:gd name="T3" fmla="*/ 8 h 77"/>
                    <a:gd name="T4" fmla="*/ 9 w 16"/>
                    <a:gd name="T5" fmla="*/ 12 h 77"/>
                    <a:gd name="T6" fmla="*/ 8 w 16"/>
                    <a:gd name="T7" fmla="*/ 17 h 77"/>
                    <a:gd name="T8" fmla="*/ 7 w 16"/>
                    <a:gd name="T9" fmla="*/ 23 h 77"/>
                    <a:gd name="T10" fmla="*/ 6 w 16"/>
                    <a:gd name="T11" fmla="*/ 28 h 77"/>
                    <a:gd name="T12" fmla="*/ 6 w 16"/>
                    <a:gd name="T13" fmla="*/ 34 h 77"/>
                    <a:gd name="T14" fmla="*/ 8 w 16"/>
                    <a:gd name="T15" fmla="*/ 46 h 77"/>
                    <a:gd name="T16" fmla="*/ 10 w 16"/>
                    <a:gd name="T17" fmla="*/ 57 h 77"/>
                    <a:gd name="T18" fmla="*/ 13 w 16"/>
                    <a:gd name="T19" fmla="*/ 66 h 77"/>
                    <a:gd name="T20" fmla="*/ 16 w 16"/>
                    <a:gd name="T21" fmla="*/ 75 h 77"/>
                    <a:gd name="T22" fmla="*/ 9 w 16"/>
                    <a:gd name="T23" fmla="*/ 77 h 77"/>
                    <a:gd name="T24" fmla="*/ 6 w 16"/>
                    <a:gd name="T25" fmla="*/ 68 h 77"/>
                    <a:gd name="T26" fmla="*/ 4 w 16"/>
                    <a:gd name="T27" fmla="*/ 59 h 77"/>
                    <a:gd name="T28" fmla="*/ 1 w 16"/>
                    <a:gd name="T29" fmla="*/ 47 h 77"/>
                    <a:gd name="T30" fmla="*/ 0 w 16"/>
                    <a:gd name="T31" fmla="*/ 34 h 77"/>
                    <a:gd name="T32" fmla="*/ 0 w 16"/>
                    <a:gd name="T33" fmla="*/ 28 h 77"/>
                    <a:gd name="T34" fmla="*/ 0 w 16"/>
                    <a:gd name="T35" fmla="*/ 22 h 77"/>
                    <a:gd name="T36" fmla="*/ 1 w 16"/>
                    <a:gd name="T37" fmla="*/ 16 h 77"/>
                    <a:gd name="T38" fmla="*/ 3 w 16"/>
                    <a:gd name="T39" fmla="*/ 10 h 77"/>
                    <a:gd name="T40" fmla="*/ 6 w 16"/>
                    <a:gd name="T41" fmla="*/ 5 h 77"/>
                    <a:gd name="T42" fmla="*/ 10 w 16"/>
                    <a:gd name="T43" fmla="*/ 0 h 77"/>
                    <a:gd name="T44" fmla="*/ 15 w 16"/>
                    <a:gd name="T45" fmla="*/ 5 h 7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6"/>
                    <a:gd name="T70" fmla="*/ 0 h 77"/>
                    <a:gd name="T71" fmla="*/ 16 w 16"/>
                    <a:gd name="T72" fmla="*/ 77 h 7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6" h="77">
                      <a:moveTo>
                        <a:pt x="15" y="5"/>
                      </a:moveTo>
                      <a:lnTo>
                        <a:pt x="12" y="8"/>
                      </a:lnTo>
                      <a:lnTo>
                        <a:pt x="9" y="12"/>
                      </a:lnTo>
                      <a:lnTo>
                        <a:pt x="8" y="17"/>
                      </a:lnTo>
                      <a:lnTo>
                        <a:pt x="7" y="23"/>
                      </a:lnTo>
                      <a:lnTo>
                        <a:pt x="6" y="28"/>
                      </a:lnTo>
                      <a:lnTo>
                        <a:pt x="6" y="34"/>
                      </a:lnTo>
                      <a:lnTo>
                        <a:pt x="8" y="46"/>
                      </a:lnTo>
                      <a:lnTo>
                        <a:pt x="10" y="57"/>
                      </a:lnTo>
                      <a:lnTo>
                        <a:pt x="13" y="66"/>
                      </a:lnTo>
                      <a:lnTo>
                        <a:pt x="16" y="75"/>
                      </a:lnTo>
                      <a:lnTo>
                        <a:pt x="9" y="77"/>
                      </a:lnTo>
                      <a:lnTo>
                        <a:pt x="6" y="68"/>
                      </a:lnTo>
                      <a:lnTo>
                        <a:pt x="4" y="59"/>
                      </a:lnTo>
                      <a:lnTo>
                        <a:pt x="1" y="47"/>
                      </a:lnTo>
                      <a:lnTo>
                        <a:pt x="0" y="34"/>
                      </a:lnTo>
                      <a:lnTo>
                        <a:pt x="0" y="28"/>
                      </a:lnTo>
                      <a:lnTo>
                        <a:pt x="0" y="22"/>
                      </a:lnTo>
                      <a:lnTo>
                        <a:pt x="1" y="16"/>
                      </a:lnTo>
                      <a:lnTo>
                        <a:pt x="3" y="10"/>
                      </a:lnTo>
                      <a:lnTo>
                        <a:pt x="6" y="5"/>
                      </a:lnTo>
                      <a:lnTo>
                        <a:pt x="10" y="0"/>
                      </a:lnTo>
                      <a:lnTo>
                        <a:pt x="1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9" name="Freeform 139"/>
                <p:cNvSpPr>
                  <a:spLocks/>
                </p:cNvSpPr>
                <p:nvPr/>
              </p:nvSpPr>
              <p:spPr bwMode="auto">
                <a:xfrm>
                  <a:off x="2404" y="2254"/>
                  <a:ext cx="5" cy="6"/>
                </a:xfrm>
                <a:custGeom>
                  <a:avLst/>
                  <a:gdLst>
                    <a:gd name="T0" fmla="*/ 0 w 5"/>
                    <a:gd name="T1" fmla="*/ 1 h 6"/>
                    <a:gd name="T2" fmla="*/ 1 w 5"/>
                    <a:gd name="T3" fmla="*/ 0 h 6"/>
                    <a:gd name="T4" fmla="*/ 0 w 5"/>
                    <a:gd name="T5" fmla="*/ 1 h 6"/>
                    <a:gd name="T6" fmla="*/ 5 w 5"/>
                    <a:gd name="T7" fmla="*/ 6 h 6"/>
                    <a:gd name="T8" fmla="*/ 0 w 5"/>
                    <a:gd name="T9" fmla="*/ 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6"/>
                    <a:gd name="T17" fmla="*/ 5 w 5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6">
                      <a:moveTo>
                        <a:pt x="0" y="1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5" y="6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0" name="Freeform 140"/>
                <p:cNvSpPr>
                  <a:spLocks/>
                </p:cNvSpPr>
                <p:nvPr/>
              </p:nvSpPr>
              <p:spPr bwMode="auto">
                <a:xfrm>
                  <a:off x="2256" y="2229"/>
                  <a:ext cx="151" cy="105"/>
                </a:xfrm>
                <a:custGeom>
                  <a:avLst/>
                  <a:gdLst>
                    <a:gd name="T0" fmla="*/ 150 w 151"/>
                    <a:gd name="T1" fmla="*/ 105 h 105"/>
                    <a:gd name="T2" fmla="*/ 136 w 151"/>
                    <a:gd name="T3" fmla="*/ 103 h 105"/>
                    <a:gd name="T4" fmla="*/ 123 w 151"/>
                    <a:gd name="T5" fmla="*/ 101 h 105"/>
                    <a:gd name="T6" fmla="*/ 109 w 151"/>
                    <a:gd name="T7" fmla="*/ 97 h 105"/>
                    <a:gd name="T8" fmla="*/ 96 w 151"/>
                    <a:gd name="T9" fmla="*/ 93 h 105"/>
                    <a:gd name="T10" fmla="*/ 83 w 151"/>
                    <a:gd name="T11" fmla="*/ 88 h 105"/>
                    <a:gd name="T12" fmla="*/ 70 w 151"/>
                    <a:gd name="T13" fmla="*/ 82 h 105"/>
                    <a:gd name="T14" fmla="*/ 59 w 151"/>
                    <a:gd name="T15" fmla="*/ 76 h 105"/>
                    <a:gd name="T16" fmla="*/ 48 w 151"/>
                    <a:gd name="T17" fmla="*/ 70 h 105"/>
                    <a:gd name="T18" fmla="*/ 38 w 151"/>
                    <a:gd name="T19" fmla="*/ 63 h 105"/>
                    <a:gd name="T20" fmla="*/ 28 w 151"/>
                    <a:gd name="T21" fmla="*/ 55 h 105"/>
                    <a:gd name="T22" fmla="*/ 20 w 151"/>
                    <a:gd name="T23" fmla="*/ 47 h 105"/>
                    <a:gd name="T24" fmla="*/ 13 w 151"/>
                    <a:gd name="T25" fmla="*/ 39 h 105"/>
                    <a:gd name="T26" fmla="*/ 8 w 151"/>
                    <a:gd name="T27" fmla="*/ 30 h 105"/>
                    <a:gd name="T28" fmla="*/ 5 w 151"/>
                    <a:gd name="T29" fmla="*/ 25 h 105"/>
                    <a:gd name="T30" fmla="*/ 4 w 151"/>
                    <a:gd name="T31" fmla="*/ 20 h 105"/>
                    <a:gd name="T32" fmla="*/ 2 w 151"/>
                    <a:gd name="T33" fmla="*/ 16 h 105"/>
                    <a:gd name="T34" fmla="*/ 1 w 151"/>
                    <a:gd name="T35" fmla="*/ 10 h 105"/>
                    <a:gd name="T36" fmla="*/ 0 w 151"/>
                    <a:gd name="T37" fmla="*/ 1 h 105"/>
                    <a:gd name="T38" fmla="*/ 6 w 151"/>
                    <a:gd name="T39" fmla="*/ 0 h 105"/>
                    <a:gd name="T40" fmla="*/ 7 w 151"/>
                    <a:gd name="T41" fmla="*/ 9 h 105"/>
                    <a:gd name="T42" fmla="*/ 8 w 151"/>
                    <a:gd name="T43" fmla="*/ 14 h 105"/>
                    <a:gd name="T44" fmla="*/ 10 w 151"/>
                    <a:gd name="T45" fmla="*/ 18 h 105"/>
                    <a:gd name="T46" fmla="*/ 11 w 151"/>
                    <a:gd name="T47" fmla="*/ 22 h 105"/>
                    <a:gd name="T48" fmla="*/ 13 w 151"/>
                    <a:gd name="T49" fmla="*/ 26 h 105"/>
                    <a:gd name="T50" fmla="*/ 19 w 151"/>
                    <a:gd name="T51" fmla="*/ 35 h 105"/>
                    <a:gd name="T52" fmla="*/ 25 w 151"/>
                    <a:gd name="T53" fmla="*/ 43 h 105"/>
                    <a:gd name="T54" fmla="*/ 33 w 151"/>
                    <a:gd name="T55" fmla="*/ 50 h 105"/>
                    <a:gd name="T56" fmla="*/ 42 w 151"/>
                    <a:gd name="T57" fmla="*/ 58 h 105"/>
                    <a:gd name="T58" fmla="*/ 51 w 151"/>
                    <a:gd name="T59" fmla="*/ 64 h 105"/>
                    <a:gd name="T60" fmla="*/ 62 w 151"/>
                    <a:gd name="T61" fmla="*/ 71 h 105"/>
                    <a:gd name="T62" fmla="*/ 73 w 151"/>
                    <a:gd name="T63" fmla="*/ 77 h 105"/>
                    <a:gd name="T64" fmla="*/ 85 w 151"/>
                    <a:gd name="T65" fmla="*/ 82 h 105"/>
                    <a:gd name="T66" fmla="*/ 98 w 151"/>
                    <a:gd name="T67" fmla="*/ 87 h 105"/>
                    <a:gd name="T68" fmla="*/ 111 w 151"/>
                    <a:gd name="T69" fmla="*/ 91 h 105"/>
                    <a:gd name="T70" fmla="*/ 124 w 151"/>
                    <a:gd name="T71" fmla="*/ 94 h 105"/>
                    <a:gd name="T72" fmla="*/ 137 w 151"/>
                    <a:gd name="T73" fmla="*/ 97 h 105"/>
                    <a:gd name="T74" fmla="*/ 151 w 151"/>
                    <a:gd name="T75" fmla="*/ 99 h 105"/>
                    <a:gd name="T76" fmla="*/ 150 w 151"/>
                    <a:gd name="T77" fmla="*/ 105 h 10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51"/>
                    <a:gd name="T118" fmla="*/ 0 h 105"/>
                    <a:gd name="T119" fmla="*/ 151 w 151"/>
                    <a:gd name="T120" fmla="*/ 105 h 105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51" h="105">
                      <a:moveTo>
                        <a:pt x="150" y="105"/>
                      </a:moveTo>
                      <a:lnTo>
                        <a:pt x="136" y="103"/>
                      </a:lnTo>
                      <a:lnTo>
                        <a:pt x="123" y="101"/>
                      </a:lnTo>
                      <a:lnTo>
                        <a:pt x="109" y="97"/>
                      </a:lnTo>
                      <a:lnTo>
                        <a:pt x="96" y="93"/>
                      </a:lnTo>
                      <a:lnTo>
                        <a:pt x="83" y="88"/>
                      </a:lnTo>
                      <a:lnTo>
                        <a:pt x="70" y="82"/>
                      </a:lnTo>
                      <a:lnTo>
                        <a:pt x="59" y="76"/>
                      </a:lnTo>
                      <a:lnTo>
                        <a:pt x="48" y="70"/>
                      </a:lnTo>
                      <a:lnTo>
                        <a:pt x="38" y="63"/>
                      </a:lnTo>
                      <a:lnTo>
                        <a:pt x="28" y="55"/>
                      </a:lnTo>
                      <a:lnTo>
                        <a:pt x="20" y="47"/>
                      </a:lnTo>
                      <a:lnTo>
                        <a:pt x="13" y="39"/>
                      </a:lnTo>
                      <a:lnTo>
                        <a:pt x="8" y="30"/>
                      </a:lnTo>
                      <a:lnTo>
                        <a:pt x="5" y="25"/>
                      </a:lnTo>
                      <a:lnTo>
                        <a:pt x="4" y="20"/>
                      </a:lnTo>
                      <a:lnTo>
                        <a:pt x="2" y="16"/>
                      </a:lnTo>
                      <a:lnTo>
                        <a:pt x="1" y="10"/>
                      </a:lnTo>
                      <a:lnTo>
                        <a:pt x="0" y="1"/>
                      </a:lnTo>
                      <a:lnTo>
                        <a:pt x="6" y="0"/>
                      </a:lnTo>
                      <a:lnTo>
                        <a:pt x="7" y="9"/>
                      </a:lnTo>
                      <a:lnTo>
                        <a:pt x="8" y="14"/>
                      </a:lnTo>
                      <a:lnTo>
                        <a:pt x="10" y="18"/>
                      </a:lnTo>
                      <a:lnTo>
                        <a:pt x="11" y="22"/>
                      </a:lnTo>
                      <a:lnTo>
                        <a:pt x="13" y="26"/>
                      </a:lnTo>
                      <a:lnTo>
                        <a:pt x="19" y="35"/>
                      </a:lnTo>
                      <a:lnTo>
                        <a:pt x="25" y="43"/>
                      </a:lnTo>
                      <a:lnTo>
                        <a:pt x="33" y="50"/>
                      </a:lnTo>
                      <a:lnTo>
                        <a:pt x="42" y="58"/>
                      </a:lnTo>
                      <a:lnTo>
                        <a:pt x="51" y="64"/>
                      </a:lnTo>
                      <a:lnTo>
                        <a:pt x="62" y="71"/>
                      </a:lnTo>
                      <a:lnTo>
                        <a:pt x="73" y="77"/>
                      </a:lnTo>
                      <a:lnTo>
                        <a:pt x="85" y="82"/>
                      </a:lnTo>
                      <a:lnTo>
                        <a:pt x="98" y="87"/>
                      </a:lnTo>
                      <a:lnTo>
                        <a:pt x="111" y="91"/>
                      </a:lnTo>
                      <a:lnTo>
                        <a:pt x="124" y="94"/>
                      </a:lnTo>
                      <a:lnTo>
                        <a:pt x="137" y="97"/>
                      </a:lnTo>
                      <a:lnTo>
                        <a:pt x="151" y="99"/>
                      </a:lnTo>
                      <a:lnTo>
                        <a:pt x="150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1" name="Freeform 141"/>
                <p:cNvSpPr>
                  <a:spLocks/>
                </p:cNvSpPr>
                <p:nvPr/>
              </p:nvSpPr>
              <p:spPr bwMode="auto">
                <a:xfrm>
                  <a:off x="2403" y="2328"/>
                  <a:ext cx="8" cy="7"/>
                </a:xfrm>
                <a:custGeom>
                  <a:avLst/>
                  <a:gdLst>
                    <a:gd name="T0" fmla="*/ 7 w 8"/>
                    <a:gd name="T1" fmla="*/ 2 h 7"/>
                    <a:gd name="T2" fmla="*/ 8 w 8"/>
                    <a:gd name="T3" fmla="*/ 7 h 7"/>
                    <a:gd name="T4" fmla="*/ 3 w 8"/>
                    <a:gd name="T5" fmla="*/ 6 h 7"/>
                    <a:gd name="T6" fmla="*/ 4 w 8"/>
                    <a:gd name="T7" fmla="*/ 0 h 7"/>
                    <a:gd name="T8" fmla="*/ 0 w 8"/>
                    <a:gd name="T9" fmla="*/ 4 h 7"/>
                    <a:gd name="T10" fmla="*/ 7 w 8"/>
                    <a:gd name="T11" fmla="*/ 2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7"/>
                    <a:gd name="T20" fmla="*/ 8 w 8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7">
                      <a:moveTo>
                        <a:pt x="7" y="2"/>
                      </a:moveTo>
                      <a:lnTo>
                        <a:pt x="8" y="7"/>
                      </a:lnTo>
                      <a:lnTo>
                        <a:pt x="3" y="6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2" name="Freeform 142"/>
                <p:cNvSpPr>
                  <a:spLocks/>
                </p:cNvSpPr>
                <p:nvPr/>
              </p:nvSpPr>
              <p:spPr bwMode="auto">
                <a:xfrm>
                  <a:off x="2256" y="2229"/>
                  <a:ext cx="6" cy="1"/>
                </a:xfrm>
                <a:custGeom>
                  <a:avLst/>
                  <a:gdLst>
                    <a:gd name="T0" fmla="*/ 0 w 6"/>
                    <a:gd name="T1" fmla="*/ 1 h 1"/>
                    <a:gd name="T2" fmla="*/ 0 w 6"/>
                    <a:gd name="T3" fmla="*/ 0 h 1"/>
                    <a:gd name="T4" fmla="*/ 6 w 6"/>
                    <a:gd name="T5" fmla="*/ 1 h 1"/>
                    <a:gd name="T6" fmla="*/ 6 w 6"/>
                    <a:gd name="T7" fmla="*/ 0 h 1"/>
                    <a:gd name="T8" fmla="*/ 0 w 6"/>
                    <a:gd name="T9" fmla="*/ 1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1"/>
                    <a:gd name="T17" fmla="*/ 6 w 6"/>
                    <a:gd name="T18" fmla="*/ 1 h 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aphicFrame>
            <p:nvGraphicFramePr>
              <p:cNvPr id="1031" name="Object 7"/>
              <p:cNvGraphicFramePr>
                <a:graphicFrameLocks noChangeAspect="1"/>
              </p:cNvGraphicFramePr>
              <p:nvPr/>
            </p:nvGraphicFramePr>
            <p:xfrm>
              <a:off x="4062" y="3788"/>
              <a:ext cx="235" cy="235"/>
            </p:xfrm>
            <a:graphic>
              <a:graphicData uri="http://schemas.openxmlformats.org/presentationml/2006/ole">
                <p:oleObj spid="_x0000_s1031" name="Flash Movie" r:id="rId12" imgW="714960" imgH="714960" progId="Flash.Movie">
                  <p:embed/>
                </p:oleObj>
              </a:graphicData>
            </a:graphic>
          </p:graphicFrame>
          <p:sp>
            <p:nvSpPr>
              <p:cNvPr id="1068" name="Text Box 144"/>
              <p:cNvSpPr txBox="1">
                <a:spLocks noChangeArrowheads="1"/>
              </p:cNvSpPr>
              <p:nvPr/>
            </p:nvSpPr>
            <p:spPr bwMode="auto">
              <a:xfrm>
                <a:off x="2671" y="3970"/>
                <a:ext cx="906" cy="25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/>
                <a:r>
                  <a:rPr lang="en-GB" sz="2000"/>
                  <a:t>prodrug</a:t>
                </a:r>
              </a:p>
            </p:txBody>
          </p:sp>
          <p:sp>
            <p:nvSpPr>
              <p:cNvPr id="1069" name="Text Box 145"/>
              <p:cNvSpPr txBox="1">
                <a:spLocks noChangeArrowheads="1"/>
              </p:cNvSpPr>
              <p:nvPr/>
            </p:nvSpPr>
            <p:spPr bwMode="auto">
              <a:xfrm>
                <a:off x="3776" y="3979"/>
                <a:ext cx="906" cy="252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 type="none" w="sm" len="sm"/>
                <a:tailEnd type="none" w="sm" len="sm"/>
              </a:ln>
            </p:spPr>
            <p:txBody>
              <a:bodyPr lIns="92075" tIns="46038" rIns="92075" bIns="46038">
                <a:spAutoFit/>
              </a:bodyPr>
              <a:lstStyle/>
              <a:p>
                <a:pPr algn="ctr"/>
                <a:r>
                  <a:rPr lang="en-GB" sz="2000"/>
                  <a:t>toxin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FX_STI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9788" y="2797175"/>
            <a:ext cx="2297112" cy="2433638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C00000"/>
                </a:solidFill>
              </a:rPr>
              <a:t>Realizing the potential of gene therapy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441950" y="1601788"/>
            <a:ext cx="3578225" cy="2227262"/>
            <a:chOff x="4115" y="741"/>
            <a:chExt cx="2247" cy="1270"/>
          </a:xfrm>
        </p:grpSpPr>
        <p:pic>
          <p:nvPicPr>
            <p:cNvPr id="42002" name="Picture 5" descr="PFX_STI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15" y="741"/>
              <a:ext cx="2241" cy="1270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42003" name="Text Box 6"/>
            <p:cNvSpPr txBox="1">
              <a:spLocks noChangeArrowheads="1"/>
            </p:cNvSpPr>
            <p:nvPr/>
          </p:nvSpPr>
          <p:spPr bwMode="auto">
            <a:xfrm>
              <a:off x="4233" y="869"/>
              <a:ext cx="1984" cy="233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 lIns="92075" tIns="46038" rIns="92075" bIns="46038">
              <a:spAutoFit/>
            </a:bodyPr>
            <a:lstStyle/>
            <a:p>
              <a:endParaRPr lang="tr-TR"/>
            </a:p>
          </p:txBody>
        </p:sp>
        <p:sp>
          <p:nvSpPr>
            <p:cNvPr id="42004" name="Text Box 7"/>
            <p:cNvSpPr txBox="1">
              <a:spLocks noChangeArrowheads="1"/>
            </p:cNvSpPr>
            <p:nvPr/>
          </p:nvSpPr>
          <p:spPr bwMode="auto">
            <a:xfrm>
              <a:off x="4186" y="752"/>
              <a:ext cx="2176" cy="1028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 lIns="92075" tIns="46038" rIns="92075" bIns="46038">
              <a:spAutoFit/>
            </a:bodyPr>
            <a:lstStyle/>
            <a:p>
              <a:r>
                <a:rPr lang="en-GB" sz="2800" b="1"/>
                <a:t>Delivery</a:t>
              </a:r>
            </a:p>
            <a:p>
              <a:r>
                <a:rPr lang="en-US" sz="2400"/>
                <a:t>Improve low efficiency of gene transfer </a:t>
              </a:r>
              <a:endParaRPr lang="en-GB" sz="240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54000" y="1598613"/>
            <a:ext cx="3189288" cy="2017712"/>
            <a:chOff x="4115" y="741"/>
            <a:chExt cx="2259" cy="1270"/>
          </a:xfrm>
        </p:grpSpPr>
        <p:pic>
          <p:nvPicPr>
            <p:cNvPr id="41999" name="Picture 9" descr="PFX_STI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115" y="741"/>
              <a:ext cx="2241" cy="1270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42000" name="Text Box 10"/>
            <p:cNvSpPr txBox="1">
              <a:spLocks noChangeArrowheads="1"/>
            </p:cNvSpPr>
            <p:nvPr/>
          </p:nvSpPr>
          <p:spPr bwMode="auto">
            <a:xfrm>
              <a:off x="4233" y="869"/>
              <a:ext cx="1984" cy="233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 lIns="92075" tIns="46038" rIns="92075" bIns="46038">
              <a:spAutoFit/>
            </a:bodyPr>
            <a:lstStyle/>
            <a:p>
              <a:endParaRPr lang="tr-TR"/>
            </a:p>
          </p:txBody>
        </p:sp>
        <p:sp>
          <p:nvSpPr>
            <p:cNvPr id="42001" name="Text Box 11"/>
            <p:cNvSpPr txBox="1">
              <a:spLocks noChangeArrowheads="1"/>
            </p:cNvSpPr>
            <p:nvPr/>
          </p:nvSpPr>
          <p:spPr bwMode="auto">
            <a:xfrm flipH="1">
              <a:off x="4199" y="752"/>
              <a:ext cx="2175" cy="795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 lIns="92075" tIns="46038" rIns="92075" bIns="46038">
              <a:spAutoFit/>
            </a:bodyPr>
            <a:lstStyle/>
            <a:p>
              <a:r>
                <a:rPr lang="en-GB" sz="2800" b="1">
                  <a:cs typeface="Times New Roman" pitchFamily="18" charset="0"/>
                </a:rPr>
                <a:t>Targeting</a:t>
              </a:r>
              <a:r>
                <a:rPr lang="en-GB" sz="2800" b="1"/>
                <a:t> </a:t>
              </a:r>
            </a:p>
            <a:p>
              <a:r>
                <a:rPr lang="en-GB" sz="2400"/>
                <a:t>Modification of vector targeting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50825" y="4554538"/>
            <a:ext cx="3189288" cy="2016125"/>
            <a:chOff x="167" y="3006"/>
            <a:chExt cx="2260" cy="1270"/>
          </a:xfrm>
        </p:grpSpPr>
        <p:pic>
          <p:nvPicPr>
            <p:cNvPr id="41997" name="Picture 13" descr="PFX_STI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 flipV="1">
              <a:off x="167" y="3006"/>
              <a:ext cx="2241" cy="1270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41998" name="Text Box 14"/>
            <p:cNvSpPr txBox="1">
              <a:spLocks noChangeArrowheads="1"/>
            </p:cNvSpPr>
            <p:nvPr/>
          </p:nvSpPr>
          <p:spPr bwMode="auto">
            <a:xfrm flipH="1">
              <a:off x="252" y="3440"/>
              <a:ext cx="2175" cy="825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 lIns="92075" tIns="46038" rIns="92075" bIns="46038">
              <a:spAutoFit/>
            </a:bodyPr>
            <a:lstStyle/>
            <a:p>
              <a:r>
                <a:rPr lang="en-GB" sz="2800" b="1"/>
                <a:t>Selectivity</a:t>
              </a:r>
              <a:r>
                <a:rPr lang="en-GB"/>
                <a:t> </a:t>
              </a:r>
              <a:r>
                <a:rPr lang="en-GB" sz="2800" b="1"/>
                <a:t> </a:t>
              </a:r>
            </a:p>
            <a:p>
              <a:r>
                <a:rPr lang="en-GB" sz="2400">
                  <a:cs typeface="Times New Roman" pitchFamily="18" charset="0"/>
                </a:rPr>
                <a:t>Target cancer cell gene expression</a:t>
              </a:r>
              <a:r>
                <a:rPr lang="en-GB" sz="2400"/>
                <a:t> 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426075" y="4405313"/>
            <a:ext cx="3594100" cy="2452687"/>
            <a:chOff x="3933" y="2834"/>
            <a:chExt cx="2243" cy="1461"/>
          </a:xfrm>
        </p:grpSpPr>
        <p:pic>
          <p:nvPicPr>
            <p:cNvPr id="41995" name="Picture 16" descr="PFX_STI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V="1">
              <a:off x="3933" y="2834"/>
              <a:ext cx="2243" cy="1268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41996" name="Text Box 17"/>
            <p:cNvSpPr txBox="1">
              <a:spLocks noChangeArrowheads="1"/>
            </p:cNvSpPr>
            <p:nvPr/>
          </p:nvSpPr>
          <p:spPr bwMode="auto">
            <a:xfrm flipH="1">
              <a:off x="3965" y="3267"/>
              <a:ext cx="2175" cy="1028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 lIns="92075" tIns="46038" rIns="92075" bIns="46038">
              <a:spAutoFit/>
            </a:bodyPr>
            <a:lstStyle/>
            <a:p>
              <a:r>
                <a:rPr lang="en-GB" sz="2800" b="1"/>
                <a:t>Trials</a:t>
              </a:r>
              <a:r>
                <a:rPr lang="en-GB" sz="2800"/>
                <a:t> </a:t>
              </a:r>
              <a:r>
                <a:rPr lang="en-GB" sz="2800" b="1"/>
                <a:t> </a:t>
              </a:r>
            </a:p>
            <a:p>
              <a:r>
                <a:rPr lang="en-GB" sz="2400"/>
                <a:t>Clinical facilities to do specialised clinical trails</a:t>
              </a:r>
              <a:endParaRPr lang="en-GB"/>
            </a:p>
          </p:txBody>
        </p:sp>
      </p:grpSp>
      <p:grpSp>
        <p:nvGrpSpPr>
          <p:cNvPr id="41992" name="Group 18"/>
          <p:cNvGrpSpPr>
            <a:grpSpLocks/>
          </p:cNvGrpSpPr>
          <p:nvPr/>
        </p:nvGrpSpPr>
        <p:grpSpPr bwMode="auto">
          <a:xfrm>
            <a:off x="2943225" y="2546350"/>
            <a:ext cx="2960688" cy="3065463"/>
            <a:chOff x="2173" y="1579"/>
            <a:chExt cx="2099" cy="1931"/>
          </a:xfrm>
        </p:grpSpPr>
        <p:pic>
          <p:nvPicPr>
            <p:cNvPr id="41993" name="Picture 19" descr="PFX_STIL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73" y="1579"/>
              <a:ext cx="2099" cy="1931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41994" name="Text Box 20"/>
            <p:cNvSpPr txBox="1">
              <a:spLocks noChangeArrowheads="1"/>
            </p:cNvSpPr>
            <p:nvPr/>
          </p:nvSpPr>
          <p:spPr bwMode="auto">
            <a:xfrm>
              <a:off x="2719" y="2163"/>
              <a:ext cx="1059" cy="408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GB" b="1"/>
                <a:t>therapeutic </a:t>
              </a:r>
            </a:p>
            <a:p>
              <a:pPr algn="ctr"/>
              <a:r>
                <a:rPr lang="en-GB" b="1"/>
                <a:t>benefit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882650"/>
          </a:xfrm>
        </p:spPr>
        <p:txBody>
          <a:bodyPr/>
          <a:lstStyle/>
          <a:p>
            <a:r>
              <a:rPr lang="en-GB" b="1" smtClean="0">
                <a:solidFill>
                  <a:srgbClr val="C00000"/>
                </a:solidFill>
              </a:rPr>
              <a:t>Delivery of gene therapy vectors</a:t>
            </a: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5095875" y="1196975"/>
            <a:ext cx="3219450" cy="2066925"/>
            <a:chOff x="3611" y="952"/>
            <a:chExt cx="2282" cy="1302"/>
          </a:xfrm>
        </p:grpSpPr>
        <p:pic>
          <p:nvPicPr>
            <p:cNvPr id="6159" name="Picture 4" descr="PFX_STIL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11" y="984"/>
              <a:ext cx="2241" cy="1270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6160" name="Text Box 5"/>
            <p:cNvSpPr txBox="1">
              <a:spLocks noChangeArrowheads="1"/>
            </p:cNvSpPr>
            <p:nvPr/>
          </p:nvSpPr>
          <p:spPr bwMode="auto">
            <a:xfrm>
              <a:off x="3729" y="1112"/>
              <a:ext cx="1984" cy="233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 lIns="92075" tIns="46038" rIns="92075" bIns="46038">
              <a:spAutoFit/>
            </a:bodyPr>
            <a:lstStyle/>
            <a:p>
              <a:endParaRPr lang="tr-TR"/>
            </a:p>
          </p:txBody>
        </p:sp>
        <p:sp>
          <p:nvSpPr>
            <p:cNvPr id="6161" name="Text Box 6"/>
            <p:cNvSpPr txBox="1">
              <a:spLocks noChangeArrowheads="1"/>
            </p:cNvSpPr>
            <p:nvPr/>
          </p:nvSpPr>
          <p:spPr bwMode="auto">
            <a:xfrm>
              <a:off x="3646" y="952"/>
              <a:ext cx="2247" cy="873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GB" sz="2800" b="1"/>
                <a:t>non-viral (synthetic) delivery</a:t>
              </a:r>
              <a:r>
                <a:rPr lang="en-US" sz="2400"/>
                <a:t> </a:t>
              </a:r>
              <a:endParaRPr lang="en-GB" sz="2400"/>
            </a:p>
          </p:txBody>
        </p:sp>
      </p:grpSp>
      <p:grpSp>
        <p:nvGrpSpPr>
          <p:cNvPr id="6148" name="Group 7"/>
          <p:cNvGrpSpPr>
            <a:grpSpLocks/>
          </p:cNvGrpSpPr>
          <p:nvPr/>
        </p:nvGrpSpPr>
        <p:grpSpPr bwMode="auto">
          <a:xfrm>
            <a:off x="809625" y="1244600"/>
            <a:ext cx="3162300" cy="2017713"/>
            <a:chOff x="574" y="982"/>
            <a:chExt cx="2241" cy="1271"/>
          </a:xfrm>
        </p:grpSpPr>
        <p:pic>
          <p:nvPicPr>
            <p:cNvPr id="6156" name="Picture 8" descr="PFX_STIL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574" y="982"/>
              <a:ext cx="2241" cy="1271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6157" name="Text Box 9"/>
            <p:cNvSpPr txBox="1">
              <a:spLocks noChangeArrowheads="1"/>
            </p:cNvSpPr>
            <p:nvPr/>
          </p:nvSpPr>
          <p:spPr bwMode="auto">
            <a:xfrm>
              <a:off x="692" y="1110"/>
              <a:ext cx="1984" cy="233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 lIns="92075" tIns="46038" rIns="92075" bIns="46038">
              <a:spAutoFit/>
            </a:bodyPr>
            <a:lstStyle/>
            <a:p>
              <a:endParaRPr lang="tr-TR"/>
            </a:p>
          </p:txBody>
        </p:sp>
        <p:sp>
          <p:nvSpPr>
            <p:cNvPr id="6158" name="Text Box 10"/>
            <p:cNvSpPr txBox="1">
              <a:spLocks noChangeArrowheads="1"/>
            </p:cNvSpPr>
            <p:nvPr/>
          </p:nvSpPr>
          <p:spPr bwMode="auto">
            <a:xfrm flipH="1">
              <a:off x="745" y="1173"/>
              <a:ext cx="1857" cy="327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GB" sz="2800" b="1">
                  <a:cs typeface="Times New Roman" pitchFamily="18" charset="0"/>
                </a:rPr>
                <a:t>viral delivery</a:t>
              </a:r>
              <a:r>
                <a:rPr lang="en-GB" sz="2800" b="1"/>
                <a:t> </a:t>
              </a:r>
            </a:p>
          </p:txBody>
        </p:sp>
      </p:grpSp>
      <p:grpSp>
        <p:nvGrpSpPr>
          <p:cNvPr id="6149" name="Group 11"/>
          <p:cNvGrpSpPr>
            <a:grpSpLocks/>
          </p:cNvGrpSpPr>
          <p:nvPr/>
        </p:nvGrpSpPr>
        <p:grpSpPr bwMode="auto">
          <a:xfrm>
            <a:off x="3379788" y="2339975"/>
            <a:ext cx="2297112" cy="2433638"/>
            <a:chOff x="2395" y="1762"/>
            <a:chExt cx="1628" cy="1533"/>
          </a:xfrm>
        </p:grpSpPr>
        <p:pic>
          <p:nvPicPr>
            <p:cNvPr id="6154" name="Picture 12" descr="PFX_STI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95" y="1762"/>
              <a:ext cx="1628" cy="1533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6155" name="Text Box 13"/>
            <p:cNvSpPr txBox="1">
              <a:spLocks noChangeArrowheads="1"/>
            </p:cNvSpPr>
            <p:nvPr/>
          </p:nvSpPr>
          <p:spPr bwMode="auto">
            <a:xfrm>
              <a:off x="2543" y="2132"/>
              <a:ext cx="1354" cy="233"/>
            </a:xfrm>
            <a:prstGeom prst="rect">
              <a:avLst/>
            </a:prstGeom>
            <a:noFill/>
            <a:ln w="12700" algn="ctr">
              <a:noFill/>
              <a:miter lim="800000"/>
              <a:headEnd type="none" w="sm" len="sm"/>
              <a:tailEnd type="none" w="sm" len="sm"/>
            </a:ln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GB" b="1"/>
                <a:t>vector delivery</a:t>
              </a:r>
            </a:p>
          </p:txBody>
        </p:sp>
      </p:grpSp>
      <p:sp>
        <p:nvSpPr>
          <p:cNvPr id="1520654" name="AutoShape 14"/>
          <p:cNvSpPr>
            <a:spLocks noChangeArrowheads="1"/>
          </p:cNvSpPr>
          <p:nvPr/>
        </p:nvSpPr>
        <p:spPr bwMode="auto">
          <a:xfrm>
            <a:off x="915988" y="2820988"/>
            <a:ext cx="2362200" cy="1874837"/>
          </a:xfrm>
          <a:prstGeom prst="upArrowCallout">
            <a:avLst>
              <a:gd name="adj1" fmla="val 35436"/>
              <a:gd name="adj2" fmla="val 35436"/>
              <a:gd name="adj3" fmla="val 16667"/>
              <a:gd name="adj4" fmla="val 66667"/>
            </a:avLst>
          </a:prstGeom>
          <a:solidFill>
            <a:schemeClr val="accent1"/>
          </a:solidFill>
          <a:ln w="12700" algn="ctr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/>
          <a:lstStyle/>
          <a:p>
            <a:pPr marL="87313" indent="-87313">
              <a:lnSpc>
                <a:spcPct val="80000"/>
              </a:lnSpc>
              <a:buClr>
                <a:schemeClr val="tx1"/>
              </a:buClr>
              <a:defRPr/>
            </a:pPr>
            <a:r>
              <a:rPr lang="en-GB" sz="2800"/>
              <a:t> adenovirus</a:t>
            </a:r>
          </a:p>
          <a:p>
            <a:pPr marL="87313" indent="-87313">
              <a:lnSpc>
                <a:spcPct val="80000"/>
              </a:lnSpc>
              <a:buClr>
                <a:schemeClr val="tx1"/>
              </a:buClr>
              <a:defRPr/>
            </a:pPr>
            <a:r>
              <a:rPr lang="en-GB" sz="2800"/>
              <a:t> retrovirus</a:t>
            </a:r>
          </a:p>
          <a:p>
            <a:pPr marL="87313" indent="-87313">
              <a:lnSpc>
                <a:spcPct val="80000"/>
              </a:lnSpc>
              <a:buClr>
                <a:schemeClr val="tx1"/>
              </a:buClr>
              <a:defRPr/>
            </a:pPr>
            <a:r>
              <a:rPr lang="en-GB" sz="2800"/>
              <a:t> HSV</a:t>
            </a:r>
          </a:p>
        </p:txBody>
      </p:sp>
      <p:sp>
        <p:nvSpPr>
          <p:cNvPr id="1520655" name="AutoShape 15"/>
          <p:cNvSpPr>
            <a:spLocks noChangeArrowheads="1"/>
          </p:cNvSpPr>
          <p:nvPr/>
        </p:nvSpPr>
        <p:spPr bwMode="auto">
          <a:xfrm>
            <a:off x="5886450" y="2787650"/>
            <a:ext cx="2430463" cy="1793875"/>
          </a:xfrm>
          <a:prstGeom prst="upArrowCallout">
            <a:avLst>
              <a:gd name="adj1" fmla="val 35436"/>
              <a:gd name="adj2" fmla="val 35436"/>
              <a:gd name="adj3" fmla="val 16667"/>
              <a:gd name="adj4" fmla="val 66667"/>
            </a:avLst>
          </a:prstGeom>
          <a:solidFill>
            <a:schemeClr val="accent1"/>
          </a:solidFill>
          <a:ln w="12700" algn="ctr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/>
          <a:lstStyle/>
          <a:p>
            <a:pPr marL="87313" indent="-87313">
              <a:lnSpc>
                <a:spcPct val="80000"/>
              </a:lnSpc>
              <a:buClr>
                <a:schemeClr val="tx1"/>
              </a:buClr>
              <a:defRPr/>
            </a:pPr>
            <a:r>
              <a:rPr lang="en-GB" sz="2800" dirty="0"/>
              <a:t>Cationic lipids</a:t>
            </a:r>
          </a:p>
          <a:p>
            <a:pPr marL="87313" indent="-87313">
              <a:lnSpc>
                <a:spcPct val="80000"/>
              </a:lnSpc>
              <a:buClr>
                <a:schemeClr val="tx1"/>
              </a:buClr>
              <a:defRPr/>
            </a:pPr>
            <a:r>
              <a:rPr lang="en-GB" sz="2800" dirty="0"/>
              <a:t> </a:t>
            </a:r>
            <a:r>
              <a:rPr lang="en-GB" sz="2000" dirty="0"/>
              <a:t>poly-L-lysine</a:t>
            </a:r>
          </a:p>
          <a:p>
            <a:pPr marL="87313" indent="-87313">
              <a:lnSpc>
                <a:spcPct val="80000"/>
              </a:lnSpc>
              <a:buClr>
                <a:schemeClr val="tx1"/>
              </a:buClr>
              <a:defRPr/>
            </a:pPr>
            <a:r>
              <a:rPr lang="en-GB" sz="2000" dirty="0"/>
              <a:t>  </a:t>
            </a:r>
            <a:r>
              <a:rPr lang="en-GB" sz="2000" dirty="0" err="1"/>
              <a:t>polyethylenimine</a:t>
            </a:r>
            <a:endParaRPr lang="en-GB" sz="2000" dirty="0"/>
          </a:p>
        </p:txBody>
      </p:sp>
      <p:sp>
        <p:nvSpPr>
          <p:cNvPr id="1520656" name="AutoShape 16"/>
          <p:cNvSpPr>
            <a:spLocks noChangeArrowheads="1"/>
          </p:cNvSpPr>
          <p:nvPr/>
        </p:nvSpPr>
        <p:spPr bwMode="auto">
          <a:xfrm>
            <a:off x="865188" y="4781550"/>
            <a:ext cx="2363787" cy="1917700"/>
          </a:xfrm>
          <a:prstGeom prst="upArrowCallout">
            <a:avLst>
              <a:gd name="adj1" fmla="val 34665"/>
              <a:gd name="adj2" fmla="val 34665"/>
              <a:gd name="adj3" fmla="val 16667"/>
              <a:gd name="adj4" fmla="val 66667"/>
            </a:avLst>
          </a:prstGeom>
          <a:solidFill>
            <a:schemeClr val="accent1"/>
          </a:solidFill>
          <a:ln w="12700" algn="ctr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GB" sz="2400" b="1"/>
              <a:t>Plus:</a:t>
            </a:r>
            <a:r>
              <a:rPr lang="en-GB" sz="2400"/>
              <a:t> efficient transfer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GB" sz="2400" b="1"/>
              <a:t>Minus:</a:t>
            </a:r>
            <a:r>
              <a:rPr lang="en-GB" sz="2400"/>
              <a:t> genetic manipulation</a:t>
            </a:r>
            <a:endParaRPr lang="en-GB" sz="2800"/>
          </a:p>
        </p:txBody>
      </p:sp>
      <p:sp>
        <p:nvSpPr>
          <p:cNvPr id="1520657" name="AutoShape 17"/>
          <p:cNvSpPr>
            <a:spLocks noChangeArrowheads="1"/>
          </p:cNvSpPr>
          <p:nvPr/>
        </p:nvSpPr>
        <p:spPr bwMode="auto">
          <a:xfrm>
            <a:off x="5886450" y="4781550"/>
            <a:ext cx="2362200" cy="1917700"/>
          </a:xfrm>
          <a:prstGeom prst="upArrowCallout">
            <a:avLst>
              <a:gd name="adj1" fmla="val 34644"/>
              <a:gd name="adj2" fmla="val 34644"/>
              <a:gd name="adj3" fmla="val 16667"/>
              <a:gd name="adj4" fmla="val 66667"/>
            </a:avLst>
          </a:prstGeom>
          <a:solidFill>
            <a:schemeClr val="accent1"/>
          </a:solidFill>
          <a:ln w="12700" algn="ctr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GB" sz="2400" b="1"/>
              <a:t>Plus:</a:t>
            </a:r>
            <a:r>
              <a:rPr lang="en-GB" sz="2400"/>
              <a:t> flexibility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GB" sz="2400" b="1"/>
              <a:t>Minus:</a:t>
            </a:r>
            <a:r>
              <a:rPr lang="en-GB" sz="2400"/>
              <a:t> efficiency of transfer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20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20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20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2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0654" grpId="0" animBg="1"/>
      <p:bldP spid="1520655" grpId="0" animBg="1"/>
      <p:bldP spid="1520656" grpId="0" animBg="1"/>
      <p:bldP spid="152065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75" y="34925"/>
            <a:ext cx="8851900" cy="1055688"/>
          </a:xfrm>
        </p:spPr>
        <p:txBody>
          <a:bodyPr/>
          <a:lstStyle/>
          <a:p>
            <a:r>
              <a:rPr lang="en-GB" sz="3400" b="1" smtClean="0">
                <a:solidFill>
                  <a:srgbClr val="C00000"/>
                </a:solidFill>
              </a:rPr>
              <a:t>potential barriers to gene therapy development</a:t>
            </a:r>
          </a:p>
        </p:txBody>
      </p:sp>
      <p:sp>
        <p:nvSpPr>
          <p:cNvPr id="153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052513"/>
            <a:ext cx="9028113" cy="5545137"/>
          </a:xfrm>
          <a:solidFill>
            <a:srgbClr val="FFECD9"/>
          </a:solidFill>
          <a:ln cap="flat" algn="ctr">
            <a:solidFill>
              <a:schemeClr val="hlink"/>
            </a:solidFill>
          </a:ln>
          <a:effectLst>
            <a:outerShdw dist="107763" dir="2700000" algn="ctr" rotWithShape="0">
              <a:srgbClr val="FF9966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GB" sz="3000" b="1" dirty="0"/>
              <a:t>Regulations: potential risk </a:t>
            </a:r>
            <a:r>
              <a:rPr lang="en-GB" sz="3000" b="1" dirty="0" err="1"/>
              <a:t>vs</a:t>
            </a:r>
            <a:r>
              <a:rPr lang="en-GB" sz="3000" b="1" dirty="0"/>
              <a:t> potential benefit</a:t>
            </a:r>
          </a:p>
          <a:p>
            <a:pPr lvl="1">
              <a:spcAft>
                <a:spcPts val="1200"/>
              </a:spcAft>
              <a:buClr>
                <a:srgbClr val="306090"/>
              </a:buClr>
              <a:defRPr/>
            </a:pPr>
            <a:r>
              <a:rPr lang="en-GB" sz="3000" dirty="0">
                <a:solidFill>
                  <a:srgbClr val="306090"/>
                </a:solidFill>
              </a:rPr>
              <a:t>there will always be differences on what is ethical</a:t>
            </a:r>
          </a:p>
          <a:p>
            <a:pPr lvl="1">
              <a:spcAft>
                <a:spcPts val="1200"/>
              </a:spcAft>
              <a:buClr>
                <a:srgbClr val="306090"/>
              </a:buClr>
              <a:defRPr/>
            </a:pPr>
            <a:r>
              <a:rPr lang="en-GB" sz="3000" dirty="0">
                <a:solidFill>
                  <a:srgbClr val="306090"/>
                </a:solidFill>
              </a:rPr>
              <a:t>what we know is better than what we do not know</a:t>
            </a:r>
          </a:p>
          <a:p>
            <a:pPr lvl="1">
              <a:spcAft>
                <a:spcPts val="1200"/>
              </a:spcAft>
              <a:buClr>
                <a:srgbClr val="306090"/>
              </a:buClr>
              <a:defRPr/>
            </a:pPr>
            <a:r>
              <a:rPr lang="en-GB" sz="3000" dirty="0">
                <a:solidFill>
                  <a:srgbClr val="306090"/>
                </a:solidFill>
              </a:rPr>
              <a:t>regulation is a moving </a:t>
            </a:r>
            <a:r>
              <a:rPr lang="en-GB" sz="3000" dirty="0" smtClean="0">
                <a:solidFill>
                  <a:srgbClr val="306090"/>
                </a:solidFill>
              </a:rPr>
              <a:t>target</a:t>
            </a:r>
            <a:endParaRPr lang="en-GB" sz="3000" dirty="0">
              <a:solidFill>
                <a:srgbClr val="990000"/>
              </a:solidFill>
            </a:endParaRPr>
          </a:p>
          <a:p>
            <a:pPr>
              <a:defRPr/>
            </a:pPr>
            <a:r>
              <a:rPr lang="en-GB" sz="3000" b="1" dirty="0"/>
              <a:t>Industry </a:t>
            </a:r>
          </a:p>
          <a:p>
            <a:pPr lvl="1">
              <a:spcAft>
                <a:spcPts val="1200"/>
              </a:spcAft>
              <a:buClr>
                <a:srgbClr val="306090"/>
              </a:buClr>
              <a:defRPr/>
            </a:pPr>
            <a:r>
              <a:rPr lang="en-GB" sz="3000" dirty="0">
                <a:solidFill>
                  <a:srgbClr val="306090"/>
                </a:solidFill>
              </a:rPr>
              <a:t>narrow focus to ensure product survival</a:t>
            </a:r>
          </a:p>
          <a:p>
            <a:pPr lvl="1">
              <a:spcAft>
                <a:spcPts val="1200"/>
              </a:spcAft>
              <a:buClr>
                <a:srgbClr val="306090"/>
              </a:buClr>
              <a:defRPr/>
            </a:pPr>
            <a:r>
              <a:rPr lang="en-GB" sz="3000" dirty="0">
                <a:solidFill>
                  <a:srgbClr val="306090"/>
                </a:solidFill>
              </a:rPr>
              <a:t>market </a:t>
            </a:r>
            <a:r>
              <a:rPr lang="en-GB" sz="3000" dirty="0" smtClean="0">
                <a:solidFill>
                  <a:srgbClr val="306090"/>
                </a:solidFill>
              </a:rPr>
              <a:t>size</a:t>
            </a:r>
            <a:endParaRPr lang="en-GB" sz="3000" dirty="0">
              <a:solidFill>
                <a:srgbClr val="30609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925"/>
            <a:ext cx="9007475" cy="873125"/>
          </a:xfrm>
        </p:spPr>
        <p:txBody>
          <a:bodyPr/>
          <a:lstStyle/>
          <a:p>
            <a:r>
              <a:rPr lang="en-GB" sz="3400" smtClean="0">
                <a:solidFill>
                  <a:srgbClr val="C00000"/>
                </a:solidFill>
              </a:rPr>
              <a:t>potential barriers to gene therapy development</a:t>
            </a:r>
          </a:p>
        </p:txBody>
      </p:sp>
      <p:sp>
        <p:nvSpPr>
          <p:cNvPr id="153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901700"/>
            <a:ext cx="8580437" cy="5730875"/>
          </a:xfrm>
          <a:solidFill>
            <a:srgbClr val="FFECD9"/>
          </a:solidFill>
          <a:ln cap="flat" algn="ctr">
            <a:solidFill>
              <a:schemeClr val="hlink"/>
            </a:solidFill>
          </a:ln>
          <a:effectLst>
            <a:outerShdw dist="107763" dir="2700000" algn="ctr" rotWithShape="0">
              <a:srgbClr val="FF9966">
                <a:alpha val="50000"/>
              </a:srgbClr>
            </a:outerShdw>
          </a:effectLst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GB" sz="2800" b="1" dirty="0"/>
              <a:t>Academia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Clr>
                <a:srgbClr val="306090"/>
              </a:buClr>
              <a:defRPr/>
            </a:pPr>
            <a:r>
              <a:rPr lang="en-GB" dirty="0">
                <a:solidFill>
                  <a:srgbClr val="306090"/>
                </a:solidFill>
              </a:rPr>
              <a:t>lack of clinical realism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Clr>
                <a:srgbClr val="306090"/>
              </a:buClr>
              <a:defRPr/>
            </a:pPr>
            <a:r>
              <a:rPr lang="en-GB" dirty="0">
                <a:solidFill>
                  <a:srgbClr val="306090"/>
                </a:solidFill>
              </a:rPr>
              <a:t>to much ‘me to’ research </a:t>
            </a:r>
            <a:r>
              <a:rPr lang="en-GB" dirty="0" err="1">
                <a:solidFill>
                  <a:srgbClr val="306090"/>
                </a:solidFill>
              </a:rPr>
              <a:t>vs</a:t>
            </a:r>
            <a:r>
              <a:rPr lang="en-GB" dirty="0">
                <a:solidFill>
                  <a:srgbClr val="306090"/>
                </a:solidFill>
              </a:rPr>
              <a:t> innovation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Clr>
                <a:srgbClr val="990000"/>
              </a:buClr>
              <a:buFontTx/>
              <a:buNone/>
              <a:defRPr/>
            </a:pPr>
            <a:endParaRPr lang="en-GB" sz="1600" dirty="0">
              <a:solidFill>
                <a:srgbClr val="30609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GB" sz="2800" b="1" dirty="0"/>
              <a:t>Infrastructure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Clr>
                <a:srgbClr val="306090"/>
              </a:buClr>
              <a:defRPr/>
            </a:pPr>
            <a:r>
              <a:rPr lang="en-GB" dirty="0">
                <a:solidFill>
                  <a:srgbClr val="306090"/>
                </a:solidFill>
              </a:rPr>
              <a:t>few specialised centres for trials/research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Clr>
                <a:srgbClr val="306090"/>
              </a:buClr>
              <a:defRPr/>
            </a:pPr>
            <a:r>
              <a:rPr lang="en-GB" dirty="0">
                <a:solidFill>
                  <a:srgbClr val="306090"/>
                </a:solidFill>
              </a:rPr>
              <a:t>lack of clinical grade vector</a:t>
            </a:r>
          </a:p>
          <a:p>
            <a:pPr>
              <a:lnSpc>
                <a:spcPct val="80000"/>
              </a:lnSpc>
              <a:defRPr/>
            </a:pPr>
            <a:r>
              <a:rPr lang="en-GB" sz="2800" b="1" dirty="0" smtClean="0"/>
              <a:t>Clinical</a:t>
            </a:r>
            <a:endParaRPr lang="en-GB" sz="2800" b="1" dirty="0"/>
          </a:p>
          <a:p>
            <a:pPr lvl="1">
              <a:lnSpc>
                <a:spcPct val="80000"/>
              </a:lnSpc>
              <a:spcAft>
                <a:spcPts val="1200"/>
              </a:spcAft>
              <a:buClr>
                <a:srgbClr val="306090"/>
              </a:buClr>
              <a:defRPr/>
            </a:pPr>
            <a:r>
              <a:rPr lang="en-GB" dirty="0">
                <a:solidFill>
                  <a:srgbClr val="306090"/>
                </a:solidFill>
              </a:rPr>
              <a:t>conservatism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Clr>
                <a:srgbClr val="306090"/>
              </a:buClr>
              <a:defRPr/>
            </a:pPr>
            <a:r>
              <a:rPr lang="en-GB" dirty="0">
                <a:solidFill>
                  <a:srgbClr val="306090"/>
                </a:solidFill>
              </a:rPr>
              <a:t>competition with other products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Clr>
                <a:srgbClr val="306090"/>
              </a:buClr>
              <a:defRPr/>
            </a:pPr>
            <a:r>
              <a:rPr lang="en-GB" dirty="0">
                <a:solidFill>
                  <a:srgbClr val="306090"/>
                </a:solidFill>
              </a:rPr>
              <a:t>trial design difficult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590800" y="407988"/>
            <a:ext cx="38893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4400" b="1">
                <a:solidFill>
                  <a:srgbClr val="C00000"/>
                </a:solidFill>
              </a:rPr>
              <a:t>Gene delivery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19075" y="1524000"/>
            <a:ext cx="395128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800" b="1">
                <a:solidFill>
                  <a:srgbClr val="C00000"/>
                </a:solidFill>
              </a:rPr>
              <a:t>Non-viral</a:t>
            </a:r>
          </a:p>
          <a:p>
            <a:pPr lvl="1">
              <a:buFontTx/>
              <a:buChar char="•"/>
            </a:pPr>
            <a:r>
              <a:rPr lang="da-DK" sz="2800">
                <a:solidFill>
                  <a:schemeClr val="accent2"/>
                </a:solidFill>
              </a:rPr>
              <a:t> Cationic lipids</a:t>
            </a:r>
          </a:p>
          <a:p>
            <a:pPr lvl="1">
              <a:buFontTx/>
              <a:buChar char="•"/>
            </a:pPr>
            <a:r>
              <a:rPr lang="da-DK" sz="2800">
                <a:solidFill>
                  <a:schemeClr val="accent2"/>
                </a:solidFill>
              </a:rPr>
              <a:t> Polymeres</a:t>
            </a:r>
          </a:p>
          <a:p>
            <a:pPr lvl="1">
              <a:buFontTx/>
              <a:buChar char="•"/>
            </a:pPr>
            <a:r>
              <a:rPr lang="da-DK" sz="2800">
                <a:solidFill>
                  <a:schemeClr val="accent2"/>
                </a:solidFill>
              </a:rPr>
              <a:t> Targetting proteins</a:t>
            </a:r>
          </a:p>
          <a:p>
            <a:pPr lvl="1">
              <a:buFontTx/>
              <a:buChar char="•"/>
            </a:pPr>
            <a:r>
              <a:rPr lang="da-DK" sz="2800">
                <a:solidFill>
                  <a:schemeClr val="accent2"/>
                </a:solidFill>
              </a:rPr>
              <a:t> Calcium phosphate</a:t>
            </a:r>
          </a:p>
          <a:p>
            <a:pPr lvl="1">
              <a:buFontTx/>
              <a:buChar char="•"/>
            </a:pPr>
            <a:r>
              <a:rPr lang="da-DK" sz="2800">
                <a:solidFill>
                  <a:schemeClr val="accent2"/>
                </a:solidFill>
              </a:rPr>
              <a:t> Naked DNA</a:t>
            </a:r>
          </a:p>
          <a:p>
            <a:pPr lvl="1">
              <a:buFontTx/>
              <a:buChar char="•"/>
            </a:pPr>
            <a:r>
              <a:rPr lang="da-DK" sz="2800">
                <a:solidFill>
                  <a:schemeClr val="accent2"/>
                </a:solidFill>
              </a:rPr>
              <a:t> liposome mediated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72000" y="1531938"/>
            <a:ext cx="4373563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800" b="1">
                <a:solidFill>
                  <a:srgbClr val="C00000"/>
                </a:solidFill>
              </a:rPr>
              <a:t>Viral</a:t>
            </a:r>
          </a:p>
          <a:p>
            <a:pPr lvl="1">
              <a:buFontTx/>
              <a:buChar char="•"/>
            </a:pPr>
            <a:r>
              <a:rPr lang="da-DK" sz="2600">
                <a:solidFill>
                  <a:schemeClr val="accent2"/>
                </a:solidFill>
              </a:rPr>
              <a:t> Retrovirus</a:t>
            </a:r>
          </a:p>
          <a:p>
            <a:pPr lvl="1">
              <a:buFontTx/>
              <a:buChar char="•"/>
            </a:pPr>
            <a:r>
              <a:rPr lang="da-DK" sz="2600">
                <a:solidFill>
                  <a:schemeClr val="accent2"/>
                </a:solidFill>
              </a:rPr>
              <a:t> Adenovirus</a:t>
            </a:r>
          </a:p>
          <a:p>
            <a:pPr lvl="1">
              <a:buFontTx/>
              <a:buChar char="•"/>
            </a:pPr>
            <a:r>
              <a:rPr lang="da-DK" sz="2600">
                <a:solidFill>
                  <a:schemeClr val="accent2"/>
                </a:solidFill>
              </a:rPr>
              <a:t> Adeno-associated virus </a:t>
            </a:r>
          </a:p>
          <a:p>
            <a:pPr lvl="1"/>
            <a:r>
              <a:rPr lang="da-DK" sz="2600">
                <a:solidFill>
                  <a:schemeClr val="accent2"/>
                </a:solidFill>
              </a:rPr>
              <a:t>  (AAVs)</a:t>
            </a:r>
          </a:p>
          <a:p>
            <a:pPr lvl="1">
              <a:buFontTx/>
              <a:buChar char="•"/>
            </a:pPr>
            <a:r>
              <a:rPr lang="da-DK" sz="2600">
                <a:solidFill>
                  <a:schemeClr val="accent2"/>
                </a:solidFill>
              </a:rPr>
              <a:t>Lentivirus</a:t>
            </a:r>
          </a:p>
          <a:p>
            <a:pPr lvl="1">
              <a:buFontTx/>
              <a:buChar char="•"/>
            </a:pPr>
            <a:r>
              <a:rPr lang="da-DK" sz="2600">
                <a:solidFill>
                  <a:schemeClr val="accent2"/>
                </a:solidFill>
              </a:rPr>
              <a:t>Herpes simples virus</a:t>
            </a:r>
          </a:p>
          <a:p>
            <a:pPr lvl="1">
              <a:buFontTx/>
              <a:buChar char="•"/>
            </a:pPr>
            <a:r>
              <a:rPr lang="da-DK" sz="2600">
                <a:solidFill>
                  <a:schemeClr val="accent2"/>
                </a:solidFill>
              </a:rPr>
              <a:t>Vaccinia virus</a:t>
            </a:r>
          </a:p>
          <a:p>
            <a:pPr lvl="1">
              <a:buFontTx/>
              <a:buChar char="•"/>
            </a:pPr>
            <a:r>
              <a:rPr lang="da-DK" sz="2600">
                <a:solidFill>
                  <a:schemeClr val="accent2"/>
                </a:solidFill>
              </a:rPr>
              <a:t>Baculovirus</a:t>
            </a:r>
          </a:p>
          <a:p>
            <a:pPr lvl="1">
              <a:buFontTx/>
              <a:buChar char="•"/>
            </a:pPr>
            <a:r>
              <a:rPr lang="da-DK" sz="2600">
                <a:solidFill>
                  <a:schemeClr val="accent2"/>
                </a:solidFill>
              </a:rPr>
              <a:t>Poliovirus</a:t>
            </a:r>
          </a:p>
          <a:p>
            <a:pPr lvl="1">
              <a:buFontTx/>
              <a:buChar char="•"/>
            </a:pPr>
            <a:r>
              <a:rPr lang="da-DK" sz="2600">
                <a:solidFill>
                  <a:schemeClr val="accent2"/>
                </a:solidFill>
              </a:rPr>
              <a:t>Sindbis virus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04800" y="4973638"/>
            <a:ext cx="38433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800" b="1">
                <a:solidFill>
                  <a:srgbClr val="C00000"/>
                </a:solidFill>
              </a:rPr>
              <a:t>Mechanical methods:</a:t>
            </a:r>
          </a:p>
          <a:p>
            <a:pPr lvl="1"/>
            <a:r>
              <a:rPr lang="da-DK" sz="2800">
                <a:solidFill>
                  <a:schemeClr val="accent2"/>
                </a:solidFill>
              </a:rPr>
              <a:t> Electroporation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00000"/>
                </a:solidFill>
              </a:rPr>
              <a:t>Naked DNA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DNA that is not in a vector</a:t>
            </a:r>
            <a:endParaRPr lang="tr-T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Has not be efficient</a:t>
            </a:r>
          </a:p>
          <a:p>
            <a:pPr eaLnBrk="1" hangingPunct="1">
              <a:defRPr/>
            </a:pP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Membrane of cell may block the DNA from getting in</a:t>
            </a:r>
            <a:endParaRPr lang="tr-T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Enzymes in the cytoplasm may degrade the DNA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187700" y="192881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-76200" y="76200"/>
            <a:ext cx="9144000" cy="533400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rgbClr val="C00000"/>
                </a:solidFill>
              </a:rPr>
              <a:t>Synthetic (non-viral) Gene Vectors</a:t>
            </a:r>
          </a:p>
        </p:txBody>
      </p:sp>
      <p:sp>
        <p:nvSpPr>
          <p:cNvPr id="9220" name="Freeform 4"/>
          <p:cNvSpPr>
            <a:spLocks/>
          </p:cNvSpPr>
          <p:nvPr/>
        </p:nvSpPr>
        <p:spPr bwMode="auto">
          <a:xfrm>
            <a:off x="561975" y="1358900"/>
            <a:ext cx="3124200" cy="431800"/>
          </a:xfrm>
          <a:custGeom>
            <a:avLst/>
            <a:gdLst>
              <a:gd name="T0" fmla="*/ 0 w 2903"/>
              <a:gd name="T1" fmla="*/ 2147483647 h 514"/>
              <a:gd name="T2" fmla="*/ 2147483647 w 2903"/>
              <a:gd name="T3" fmla="*/ 2147483647 h 514"/>
              <a:gd name="T4" fmla="*/ 2147483647 w 2903"/>
              <a:gd name="T5" fmla="*/ 2147483647 h 514"/>
              <a:gd name="T6" fmla="*/ 2147483647 w 2903"/>
              <a:gd name="T7" fmla="*/ 2147483647 h 514"/>
              <a:gd name="T8" fmla="*/ 2147483647 w 2903"/>
              <a:gd name="T9" fmla="*/ 2147483647 h 514"/>
              <a:gd name="T10" fmla="*/ 2147483647 w 2903"/>
              <a:gd name="T11" fmla="*/ 2147483647 h 514"/>
              <a:gd name="T12" fmla="*/ 2147483647 w 2903"/>
              <a:gd name="T13" fmla="*/ 2147483647 h 514"/>
              <a:gd name="T14" fmla="*/ 2147483647 w 2903"/>
              <a:gd name="T15" fmla="*/ 2147483647 h 514"/>
              <a:gd name="T16" fmla="*/ 2147483647 w 2903"/>
              <a:gd name="T17" fmla="*/ 2147483647 h 514"/>
              <a:gd name="T18" fmla="*/ 2147483647 w 2903"/>
              <a:gd name="T19" fmla="*/ 2147483647 h 5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03"/>
              <a:gd name="T31" fmla="*/ 0 h 514"/>
              <a:gd name="T32" fmla="*/ 2903 w 2903"/>
              <a:gd name="T33" fmla="*/ 514 h 5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03" h="514">
                <a:moveTo>
                  <a:pt x="0" y="333"/>
                </a:moveTo>
                <a:cubicBezTo>
                  <a:pt x="121" y="302"/>
                  <a:pt x="243" y="272"/>
                  <a:pt x="409" y="287"/>
                </a:cubicBezTo>
                <a:cubicBezTo>
                  <a:pt x="575" y="302"/>
                  <a:pt x="870" y="462"/>
                  <a:pt x="998" y="424"/>
                </a:cubicBezTo>
                <a:cubicBezTo>
                  <a:pt x="1126" y="386"/>
                  <a:pt x="1089" y="106"/>
                  <a:pt x="1180" y="61"/>
                </a:cubicBezTo>
                <a:cubicBezTo>
                  <a:pt x="1271" y="16"/>
                  <a:pt x="1415" y="144"/>
                  <a:pt x="1543" y="151"/>
                </a:cubicBezTo>
                <a:cubicBezTo>
                  <a:pt x="1671" y="158"/>
                  <a:pt x="1815" y="129"/>
                  <a:pt x="1951" y="106"/>
                </a:cubicBezTo>
                <a:cubicBezTo>
                  <a:pt x="2087" y="83"/>
                  <a:pt x="2268" y="0"/>
                  <a:pt x="2359" y="15"/>
                </a:cubicBezTo>
                <a:cubicBezTo>
                  <a:pt x="2450" y="30"/>
                  <a:pt x="2435" y="137"/>
                  <a:pt x="2495" y="197"/>
                </a:cubicBezTo>
                <a:cubicBezTo>
                  <a:pt x="2555" y="257"/>
                  <a:pt x="2654" y="325"/>
                  <a:pt x="2722" y="378"/>
                </a:cubicBezTo>
                <a:cubicBezTo>
                  <a:pt x="2790" y="431"/>
                  <a:pt x="2846" y="472"/>
                  <a:pt x="2903" y="514"/>
                </a:cubicBezTo>
              </a:path>
            </a:pathLst>
          </a:custGeom>
          <a:noFill/>
          <a:ln w="28575" cap="flat" cmpd="sng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517525" y="2566988"/>
            <a:ext cx="3455988" cy="1368425"/>
            <a:chOff x="2122" y="1888"/>
            <a:chExt cx="2449" cy="1043"/>
          </a:xfrm>
        </p:grpSpPr>
        <p:grpSp>
          <p:nvGrpSpPr>
            <p:cNvPr id="9281" name="Group 6"/>
            <p:cNvGrpSpPr>
              <a:grpSpLocks/>
            </p:cNvGrpSpPr>
            <p:nvPr/>
          </p:nvGrpSpPr>
          <p:grpSpPr bwMode="auto">
            <a:xfrm rot="4722198">
              <a:off x="2371" y="1639"/>
              <a:ext cx="726" cy="1224"/>
              <a:chOff x="126" y="1434"/>
              <a:chExt cx="1225" cy="1860"/>
            </a:xfrm>
          </p:grpSpPr>
          <p:sp>
            <p:nvSpPr>
              <p:cNvPr id="9297" name="Line 7"/>
              <p:cNvSpPr>
                <a:spLocks noChangeShapeType="1"/>
              </p:cNvSpPr>
              <p:nvPr/>
            </p:nvSpPr>
            <p:spPr bwMode="auto">
              <a:xfrm>
                <a:off x="671" y="2115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FF6699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98" name="Line 8"/>
              <p:cNvSpPr>
                <a:spLocks noChangeShapeType="1"/>
              </p:cNvSpPr>
              <p:nvPr/>
            </p:nvSpPr>
            <p:spPr bwMode="auto">
              <a:xfrm>
                <a:off x="897" y="2115"/>
                <a:ext cx="136" cy="226"/>
              </a:xfrm>
              <a:prstGeom prst="line">
                <a:avLst/>
              </a:prstGeom>
              <a:noFill/>
              <a:ln w="28575">
                <a:solidFill>
                  <a:srgbClr val="FF6699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99" name="Line 9"/>
              <p:cNvSpPr>
                <a:spLocks noChangeShapeType="1"/>
              </p:cNvSpPr>
              <p:nvPr/>
            </p:nvSpPr>
            <p:spPr bwMode="auto">
              <a:xfrm flipV="1">
                <a:off x="897" y="1933"/>
                <a:ext cx="182" cy="182"/>
              </a:xfrm>
              <a:prstGeom prst="line">
                <a:avLst/>
              </a:prstGeom>
              <a:noFill/>
              <a:ln w="28575">
                <a:solidFill>
                  <a:srgbClr val="FF6699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00" name="Line 10"/>
              <p:cNvSpPr>
                <a:spLocks noChangeShapeType="1"/>
              </p:cNvSpPr>
              <p:nvPr/>
            </p:nvSpPr>
            <p:spPr bwMode="auto">
              <a:xfrm>
                <a:off x="1079" y="1934"/>
                <a:ext cx="272" cy="45"/>
              </a:xfrm>
              <a:prstGeom prst="line">
                <a:avLst/>
              </a:prstGeom>
              <a:noFill/>
              <a:ln w="28575">
                <a:solidFill>
                  <a:srgbClr val="FF6699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01" name="Line 11"/>
              <p:cNvSpPr>
                <a:spLocks noChangeShapeType="1"/>
              </p:cNvSpPr>
              <p:nvPr/>
            </p:nvSpPr>
            <p:spPr bwMode="auto">
              <a:xfrm flipH="1" flipV="1">
                <a:off x="1033" y="1661"/>
                <a:ext cx="46" cy="272"/>
              </a:xfrm>
              <a:prstGeom prst="line">
                <a:avLst/>
              </a:prstGeom>
              <a:noFill/>
              <a:ln w="28575">
                <a:solidFill>
                  <a:srgbClr val="FF6699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02" name="Line 12"/>
              <p:cNvSpPr>
                <a:spLocks noChangeShapeType="1"/>
              </p:cNvSpPr>
              <p:nvPr/>
            </p:nvSpPr>
            <p:spPr bwMode="auto">
              <a:xfrm flipH="1" flipV="1">
                <a:off x="761" y="1570"/>
                <a:ext cx="272" cy="90"/>
              </a:xfrm>
              <a:prstGeom prst="line">
                <a:avLst/>
              </a:prstGeom>
              <a:noFill/>
              <a:ln w="28575">
                <a:solidFill>
                  <a:srgbClr val="FF6699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03" name="Line 13"/>
              <p:cNvSpPr>
                <a:spLocks noChangeShapeType="1"/>
              </p:cNvSpPr>
              <p:nvPr/>
            </p:nvSpPr>
            <p:spPr bwMode="auto">
              <a:xfrm flipH="1">
                <a:off x="1033" y="1434"/>
                <a:ext cx="227" cy="227"/>
              </a:xfrm>
              <a:prstGeom prst="line">
                <a:avLst/>
              </a:prstGeom>
              <a:noFill/>
              <a:ln w="28575">
                <a:solidFill>
                  <a:srgbClr val="FF6699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04" name="Line 14"/>
              <p:cNvSpPr>
                <a:spLocks noChangeShapeType="1"/>
              </p:cNvSpPr>
              <p:nvPr/>
            </p:nvSpPr>
            <p:spPr bwMode="auto">
              <a:xfrm flipH="1">
                <a:off x="852" y="2341"/>
                <a:ext cx="181" cy="273"/>
              </a:xfrm>
              <a:prstGeom prst="line">
                <a:avLst/>
              </a:prstGeom>
              <a:noFill/>
              <a:ln w="28575">
                <a:solidFill>
                  <a:srgbClr val="FF6699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05" name="Line 15"/>
              <p:cNvSpPr>
                <a:spLocks noChangeShapeType="1"/>
              </p:cNvSpPr>
              <p:nvPr/>
            </p:nvSpPr>
            <p:spPr bwMode="auto">
              <a:xfrm flipH="1">
                <a:off x="489" y="2614"/>
                <a:ext cx="363" cy="45"/>
              </a:xfrm>
              <a:prstGeom prst="line">
                <a:avLst/>
              </a:prstGeom>
              <a:noFill/>
              <a:ln w="28575">
                <a:solidFill>
                  <a:srgbClr val="FF6699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06" name="Line 16"/>
              <p:cNvSpPr>
                <a:spLocks noChangeShapeType="1"/>
              </p:cNvSpPr>
              <p:nvPr/>
            </p:nvSpPr>
            <p:spPr bwMode="auto">
              <a:xfrm flipH="1" flipV="1">
                <a:off x="126" y="2478"/>
                <a:ext cx="363" cy="181"/>
              </a:xfrm>
              <a:prstGeom prst="line">
                <a:avLst/>
              </a:prstGeom>
              <a:noFill/>
              <a:ln w="28575">
                <a:solidFill>
                  <a:srgbClr val="FF6699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07" name="Line 17"/>
              <p:cNvSpPr>
                <a:spLocks noChangeShapeType="1"/>
              </p:cNvSpPr>
              <p:nvPr/>
            </p:nvSpPr>
            <p:spPr bwMode="auto">
              <a:xfrm flipV="1">
                <a:off x="262" y="2659"/>
                <a:ext cx="227" cy="363"/>
              </a:xfrm>
              <a:prstGeom prst="line">
                <a:avLst/>
              </a:prstGeom>
              <a:noFill/>
              <a:ln w="28575">
                <a:solidFill>
                  <a:srgbClr val="FF6699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08" name="Line 18"/>
              <p:cNvSpPr>
                <a:spLocks noChangeShapeType="1"/>
              </p:cNvSpPr>
              <p:nvPr/>
            </p:nvSpPr>
            <p:spPr bwMode="auto">
              <a:xfrm flipV="1">
                <a:off x="807" y="2614"/>
                <a:ext cx="45" cy="408"/>
              </a:xfrm>
              <a:prstGeom prst="line">
                <a:avLst/>
              </a:prstGeom>
              <a:noFill/>
              <a:ln w="28575">
                <a:solidFill>
                  <a:srgbClr val="FF6699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09" name="Line 19"/>
              <p:cNvSpPr>
                <a:spLocks noChangeShapeType="1"/>
              </p:cNvSpPr>
              <p:nvPr/>
            </p:nvSpPr>
            <p:spPr bwMode="auto">
              <a:xfrm flipH="1" flipV="1">
                <a:off x="806" y="2976"/>
                <a:ext cx="318" cy="227"/>
              </a:xfrm>
              <a:prstGeom prst="line">
                <a:avLst/>
              </a:prstGeom>
              <a:noFill/>
              <a:ln w="28575">
                <a:solidFill>
                  <a:srgbClr val="FF6699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310" name="Line 20"/>
              <p:cNvSpPr>
                <a:spLocks noChangeShapeType="1"/>
              </p:cNvSpPr>
              <p:nvPr/>
            </p:nvSpPr>
            <p:spPr bwMode="auto">
              <a:xfrm flipV="1">
                <a:off x="580" y="2976"/>
                <a:ext cx="227" cy="318"/>
              </a:xfrm>
              <a:prstGeom prst="line">
                <a:avLst/>
              </a:prstGeom>
              <a:noFill/>
              <a:ln w="28575">
                <a:solidFill>
                  <a:srgbClr val="FF6699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9282" name="Group 21"/>
            <p:cNvGrpSpPr>
              <a:grpSpLocks/>
            </p:cNvGrpSpPr>
            <p:nvPr/>
          </p:nvGrpSpPr>
          <p:grpSpPr bwMode="auto">
            <a:xfrm rot="15697884" flipV="1">
              <a:off x="3596" y="1956"/>
              <a:ext cx="726" cy="1224"/>
              <a:chOff x="126" y="1434"/>
              <a:chExt cx="1225" cy="1860"/>
            </a:xfrm>
          </p:grpSpPr>
          <p:sp>
            <p:nvSpPr>
              <p:cNvPr id="9283" name="Line 22"/>
              <p:cNvSpPr>
                <a:spLocks noChangeShapeType="1"/>
              </p:cNvSpPr>
              <p:nvPr/>
            </p:nvSpPr>
            <p:spPr bwMode="auto">
              <a:xfrm>
                <a:off x="671" y="2115"/>
                <a:ext cx="226" cy="0"/>
              </a:xfrm>
              <a:prstGeom prst="line">
                <a:avLst/>
              </a:prstGeom>
              <a:noFill/>
              <a:ln w="28575">
                <a:solidFill>
                  <a:srgbClr val="FF6699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84" name="Line 23"/>
              <p:cNvSpPr>
                <a:spLocks noChangeShapeType="1"/>
              </p:cNvSpPr>
              <p:nvPr/>
            </p:nvSpPr>
            <p:spPr bwMode="auto">
              <a:xfrm>
                <a:off x="897" y="2115"/>
                <a:ext cx="136" cy="226"/>
              </a:xfrm>
              <a:prstGeom prst="line">
                <a:avLst/>
              </a:prstGeom>
              <a:noFill/>
              <a:ln w="28575">
                <a:solidFill>
                  <a:srgbClr val="FF6699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85" name="Line 24"/>
              <p:cNvSpPr>
                <a:spLocks noChangeShapeType="1"/>
              </p:cNvSpPr>
              <p:nvPr/>
            </p:nvSpPr>
            <p:spPr bwMode="auto">
              <a:xfrm flipV="1">
                <a:off x="897" y="1933"/>
                <a:ext cx="182" cy="182"/>
              </a:xfrm>
              <a:prstGeom prst="line">
                <a:avLst/>
              </a:prstGeom>
              <a:noFill/>
              <a:ln w="28575">
                <a:solidFill>
                  <a:srgbClr val="FF6699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86" name="Line 25"/>
              <p:cNvSpPr>
                <a:spLocks noChangeShapeType="1"/>
              </p:cNvSpPr>
              <p:nvPr/>
            </p:nvSpPr>
            <p:spPr bwMode="auto">
              <a:xfrm>
                <a:off x="1079" y="1934"/>
                <a:ext cx="272" cy="45"/>
              </a:xfrm>
              <a:prstGeom prst="line">
                <a:avLst/>
              </a:prstGeom>
              <a:noFill/>
              <a:ln w="28575">
                <a:solidFill>
                  <a:srgbClr val="FF6699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87" name="Line 26"/>
              <p:cNvSpPr>
                <a:spLocks noChangeShapeType="1"/>
              </p:cNvSpPr>
              <p:nvPr/>
            </p:nvSpPr>
            <p:spPr bwMode="auto">
              <a:xfrm flipH="1" flipV="1">
                <a:off x="1033" y="1661"/>
                <a:ext cx="46" cy="272"/>
              </a:xfrm>
              <a:prstGeom prst="line">
                <a:avLst/>
              </a:prstGeom>
              <a:noFill/>
              <a:ln w="28575">
                <a:solidFill>
                  <a:srgbClr val="FF6699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88" name="Line 27"/>
              <p:cNvSpPr>
                <a:spLocks noChangeShapeType="1"/>
              </p:cNvSpPr>
              <p:nvPr/>
            </p:nvSpPr>
            <p:spPr bwMode="auto">
              <a:xfrm flipH="1" flipV="1">
                <a:off x="761" y="1570"/>
                <a:ext cx="272" cy="90"/>
              </a:xfrm>
              <a:prstGeom prst="line">
                <a:avLst/>
              </a:prstGeom>
              <a:noFill/>
              <a:ln w="28575">
                <a:solidFill>
                  <a:srgbClr val="FF6699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89" name="Line 28"/>
              <p:cNvSpPr>
                <a:spLocks noChangeShapeType="1"/>
              </p:cNvSpPr>
              <p:nvPr/>
            </p:nvSpPr>
            <p:spPr bwMode="auto">
              <a:xfrm flipH="1">
                <a:off x="1033" y="1434"/>
                <a:ext cx="227" cy="227"/>
              </a:xfrm>
              <a:prstGeom prst="line">
                <a:avLst/>
              </a:prstGeom>
              <a:noFill/>
              <a:ln w="28575">
                <a:solidFill>
                  <a:srgbClr val="FF6699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90" name="Line 29"/>
              <p:cNvSpPr>
                <a:spLocks noChangeShapeType="1"/>
              </p:cNvSpPr>
              <p:nvPr/>
            </p:nvSpPr>
            <p:spPr bwMode="auto">
              <a:xfrm flipH="1">
                <a:off x="852" y="2341"/>
                <a:ext cx="181" cy="273"/>
              </a:xfrm>
              <a:prstGeom prst="line">
                <a:avLst/>
              </a:prstGeom>
              <a:noFill/>
              <a:ln w="28575">
                <a:solidFill>
                  <a:srgbClr val="FF6699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91" name="Line 30"/>
              <p:cNvSpPr>
                <a:spLocks noChangeShapeType="1"/>
              </p:cNvSpPr>
              <p:nvPr/>
            </p:nvSpPr>
            <p:spPr bwMode="auto">
              <a:xfrm flipH="1">
                <a:off x="489" y="2614"/>
                <a:ext cx="363" cy="45"/>
              </a:xfrm>
              <a:prstGeom prst="line">
                <a:avLst/>
              </a:prstGeom>
              <a:noFill/>
              <a:ln w="28575">
                <a:solidFill>
                  <a:srgbClr val="FF6699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92" name="Line 31"/>
              <p:cNvSpPr>
                <a:spLocks noChangeShapeType="1"/>
              </p:cNvSpPr>
              <p:nvPr/>
            </p:nvSpPr>
            <p:spPr bwMode="auto">
              <a:xfrm flipH="1" flipV="1">
                <a:off x="126" y="2478"/>
                <a:ext cx="363" cy="181"/>
              </a:xfrm>
              <a:prstGeom prst="line">
                <a:avLst/>
              </a:prstGeom>
              <a:noFill/>
              <a:ln w="28575">
                <a:solidFill>
                  <a:srgbClr val="FF6699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93" name="Line 32"/>
              <p:cNvSpPr>
                <a:spLocks noChangeShapeType="1"/>
              </p:cNvSpPr>
              <p:nvPr/>
            </p:nvSpPr>
            <p:spPr bwMode="auto">
              <a:xfrm flipV="1">
                <a:off x="262" y="2659"/>
                <a:ext cx="227" cy="363"/>
              </a:xfrm>
              <a:prstGeom prst="line">
                <a:avLst/>
              </a:prstGeom>
              <a:noFill/>
              <a:ln w="28575">
                <a:solidFill>
                  <a:srgbClr val="FF6699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94" name="Line 33"/>
              <p:cNvSpPr>
                <a:spLocks noChangeShapeType="1"/>
              </p:cNvSpPr>
              <p:nvPr/>
            </p:nvSpPr>
            <p:spPr bwMode="auto">
              <a:xfrm flipV="1">
                <a:off x="807" y="2614"/>
                <a:ext cx="45" cy="408"/>
              </a:xfrm>
              <a:prstGeom prst="line">
                <a:avLst/>
              </a:prstGeom>
              <a:noFill/>
              <a:ln w="28575">
                <a:solidFill>
                  <a:srgbClr val="FF6699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95" name="Line 34"/>
              <p:cNvSpPr>
                <a:spLocks noChangeShapeType="1"/>
              </p:cNvSpPr>
              <p:nvPr/>
            </p:nvSpPr>
            <p:spPr bwMode="auto">
              <a:xfrm flipH="1" flipV="1">
                <a:off x="806" y="2976"/>
                <a:ext cx="318" cy="227"/>
              </a:xfrm>
              <a:prstGeom prst="line">
                <a:avLst/>
              </a:prstGeom>
              <a:noFill/>
              <a:ln w="28575">
                <a:solidFill>
                  <a:srgbClr val="FF6699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96" name="Line 35"/>
              <p:cNvSpPr>
                <a:spLocks noChangeShapeType="1"/>
              </p:cNvSpPr>
              <p:nvPr/>
            </p:nvSpPr>
            <p:spPr bwMode="auto">
              <a:xfrm flipV="1">
                <a:off x="580" y="2976"/>
                <a:ext cx="227" cy="318"/>
              </a:xfrm>
              <a:prstGeom prst="line">
                <a:avLst/>
              </a:prstGeom>
              <a:noFill/>
              <a:ln w="28575">
                <a:solidFill>
                  <a:srgbClr val="FF6699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222" name="Text Box 36"/>
          <p:cNvSpPr txBox="1">
            <a:spLocks noChangeArrowheads="1"/>
          </p:cNvSpPr>
          <p:nvPr/>
        </p:nvSpPr>
        <p:spPr bwMode="auto">
          <a:xfrm>
            <a:off x="288925" y="935038"/>
            <a:ext cx="16827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rgbClr val="000066"/>
                </a:solidFill>
                <a:latin typeface="Tahoma" pitchFamily="34" charset="0"/>
              </a:rPr>
              <a:t>Linear Polymer</a:t>
            </a:r>
          </a:p>
        </p:txBody>
      </p:sp>
      <p:sp>
        <p:nvSpPr>
          <p:cNvPr id="9223" name="Text Box 37"/>
          <p:cNvSpPr txBox="1">
            <a:spLocks noChangeArrowheads="1"/>
          </p:cNvSpPr>
          <p:nvPr/>
        </p:nvSpPr>
        <p:spPr bwMode="auto">
          <a:xfrm>
            <a:off x="252413" y="2085975"/>
            <a:ext cx="20113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rgbClr val="000066"/>
                </a:solidFill>
                <a:latin typeface="Tahoma" pitchFamily="34" charset="0"/>
              </a:rPr>
              <a:t>Branched Polymer</a:t>
            </a:r>
          </a:p>
        </p:txBody>
      </p:sp>
      <p:sp>
        <p:nvSpPr>
          <p:cNvPr id="9224" name="Text Box 38"/>
          <p:cNvSpPr txBox="1">
            <a:spLocks noChangeArrowheads="1"/>
          </p:cNvSpPr>
          <p:nvPr/>
        </p:nvSpPr>
        <p:spPr bwMode="auto">
          <a:xfrm>
            <a:off x="233363" y="4021138"/>
            <a:ext cx="22447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rgbClr val="000066"/>
                </a:solidFill>
                <a:latin typeface="Tahoma" pitchFamily="34" charset="0"/>
              </a:rPr>
              <a:t>Fractured dendrimer</a:t>
            </a:r>
          </a:p>
        </p:txBody>
      </p:sp>
      <p:pic>
        <p:nvPicPr>
          <p:cNvPr id="9225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1275" y="2838450"/>
            <a:ext cx="1476375" cy="145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26" name="Picture 4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9675" y="1312863"/>
            <a:ext cx="1027113" cy="1114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27" name="Picture 4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8075" y="928688"/>
            <a:ext cx="1027113" cy="1114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28" name="Text Box 42"/>
          <p:cNvSpPr txBox="1">
            <a:spLocks noChangeArrowheads="1"/>
          </p:cNvSpPr>
          <p:nvPr/>
        </p:nvSpPr>
        <p:spPr bwMode="auto">
          <a:xfrm>
            <a:off x="4578350" y="992188"/>
            <a:ext cx="20462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rgbClr val="000066"/>
                </a:solidFill>
                <a:latin typeface="Tahoma" pitchFamily="34" charset="0"/>
              </a:rPr>
              <a:t>Cationic liposomes</a:t>
            </a:r>
          </a:p>
        </p:txBody>
      </p:sp>
      <p:sp>
        <p:nvSpPr>
          <p:cNvPr id="9229" name="Text Box 43"/>
          <p:cNvSpPr txBox="1">
            <a:spLocks noChangeArrowheads="1"/>
          </p:cNvSpPr>
          <p:nvPr/>
        </p:nvSpPr>
        <p:spPr bwMode="auto">
          <a:xfrm>
            <a:off x="4630738" y="2838450"/>
            <a:ext cx="15462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>
                <a:solidFill>
                  <a:srgbClr val="000066"/>
                </a:solidFill>
                <a:latin typeface="Tahoma" pitchFamily="34" charset="0"/>
              </a:rPr>
              <a:t>Nanoparticles</a:t>
            </a:r>
          </a:p>
        </p:txBody>
      </p:sp>
      <p:grpSp>
        <p:nvGrpSpPr>
          <p:cNvPr id="9230" name="Group 44"/>
          <p:cNvGrpSpPr>
            <a:grpSpLocks/>
          </p:cNvGrpSpPr>
          <p:nvPr/>
        </p:nvGrpSpPr>
        <p:grpSpPr bwMode="auto">
          <a:xfrm rot="4722198">
            <a:off x="916782" y="4064794"/>
            <a:ext cx="952500" cy="1728787"/>
            <a:chOff x="126" y="1434"/>
            <a:chExt cx="1225" cy="1860"/>
          </a:xfrm>
        </p:grpSpPr>
        <p:sp>
          <p:nvSpPr>
            <p:cNvPr id="9267" name="Line 45"/>
            <p:cNvSpPr>
              <a:spLocks noChangeShapeType="1"/>
            </p:cNvSpPr>
            <p:nvPr/>
          </p:nvSpPr>
          <p:spPr bwMode="auto">
            <a:xfrm>
              <a:off x="671" y="2115"/>
              <a:ext cx="226" cy="0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9268" name="Line 46"/>
            <p:cNvSpPr>
              <a:spLocks noChangeShapeType="1"/>
            </p:cNvSpPr>
            <p:nvPr/>
          </p:nvSpPr>
          <p:spPr bwMode="auto">
            <a:xfrm>
              <a:off x="897" y="2115"/>
              <a:ext cx="136" cy="226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69" name="Line 47"/>
            <p:cNvSpPr>
              <a:spLocks noChangeShapeType="1"/>
            </p:cNvSpPr>
            <p:nvPr/>
          </p:nvSpPr>
          <p:spPr bwMode="auto">
            <a:xfrm flipV="1">
              <a:off x="897" y="1933"/>
              <a:ext cx="182" cy="182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70" name="Line 48"/>
            <p:cNvSpPr>
              <a:spLocks noChangeShapeType="1"/>
            </p:cNvSpPr>
            <p:nvPr/>
          </p:nvSpPr>
          <p:spPr bwMode="auto">
            <a:xfrm>
              <a:off x="1079" y="1934"/>
              <a:ext cx="272" cy="45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71" name="Line 49"/>
            <p:cNvSpPr>
              <a:spLocks noChangeShapeType="1"/>
            </p:cNvSpPr>
            <p:nvPr/>
          </p:nvSpPr>
          <p:spPr bwMode="auto">
            <a:xfrm flipH="1" flipV="1">
              <a:off x="1033" y="1661"/>
              <a:ext cx="46" cy="272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72" name="Line 50"/>
            <p:cNvSpPr>
              <a:spLocks noChangeShapeType="1"/>
            </p:cNvSpPr>
            <p:nvPr/>
          </p:nvSpPr>
          <p:spPr bwMode="auto">
            <a:xfrm flipH="1" flipV="1">
              <a:off x="761" y="1570"/>
              <a:ext cx="272" cy="90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73" name="Line 51"/>
            <p:cNvSpPr>
              <a:spLocks noChangeShapeType="1"/>
            </p:cNvSpPr>
            <p:nvPr/>
          </p:nvSpPr>
          <p:spPr bwMode="auto">
            <a:xfrm flipH="1">
              <a:off x="1033" y="1434"/>
              <a:ext cx="227" cy="227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74" name="Line 52"/>
            <p:cNvSpPr>
              <a:spLocks noChangeShapeType="1"/>
            </p:cNvSpPr>
            <p:nvPr/>
          </p:nvSpPr>
          <p:spPr bwMode="auto">
            <a:xfrm flipH="1">
              <a:off x="852" y="2341"/>
              <a:ext cx="181" cy="273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75" name="Line 53"/>
            <p:cNvSpPr>
              <a:spLocks noChangeShapeType="1"/>
            </p:cNvSpPr>
            <p:nvPr/>
          </p:nvSpPr>
          <p:spPr bwMode="auto">
            <a:xfrm flipH="1">
              <a:off x="489" y="2614"/>
              <a:ext cx="363" cy="45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76" name="Line 54"/>
            <p:cNvSpPr>
              <a:spLocks noChangeShapeType="1"/>
            </p:cNvSpPr>
            <p:nvPr/>
          </p:nvSpPr>
          <p:spPr bwMode="auto">
            <a:xfrm flipH="1" flipV="1">
              <a:off x="126" y="2478"/>
              <a:ext cx="363" cy="181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77" name="Line 55"/>
            <p:cNvSpPr>
              <a:spLocks noChangeShapeType="1"/>
            </p:cNvSpPr>
            <p:nvPr/>
          </p:nvSpPr>
          <p:spPr bwMode="auto">
            <a:xfrm flipV="1">
              <a:off x="262" y="2659"/>
              <a:ext cx="227" cy="363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78" name="Line 56"/>
            <p:cNvSpPr>
              <a:spLocks noChangeShapeType="1"/>
            </p:cNvSpPr>
            <p:nvPr/>
          </p:nvSpPr>
          <p:spPr bwMode="auto">
            <a:xfrm flipV="1">
              <a:off x="807" y="2614"/>
              <a:ext cx="45" cy="408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79" name="Line 57"/>
            <p:cNvSpPr>
              <a:spLocks noChangeShapeType="1"/>
            </p:cNvSpPr>
            <p:nvPr/>
          </p:nvSpPr>
          <p:spPr bwMode="auto">
            <a:xfrm flipH="1" flipV="1">
              <a:off x="806" y="2976"/>
              <a:ext cx="318" cy="227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80" name="Line 58"/>
            <p:cNvSpPr>
              <a:spLocks noChangeShapeType="1"/>
            </p:cNvSpPr>
            <p:nvPr/>
          </p:nvSpPr>
          <p:spPr bwMode="auto">
            <a:xfrm flipV="1">
              <a:off x="580" y="2976"/>
              <a:ext cx="227" cy="318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9231" name="Group 59"/>
          <p:cNvGrpSpPr>
            <a:grpSpLocks/>
          </p:cNvGrpSpPr>
          <p:nvPr/>
        </p:nvGrpSpPr>
        <p:grpSpPr bwMode="auto">
          <a:xfrm>
            <a:off x="798513" y="5291138"/>
            <a:ext cx="1065212" cy="549275"/>
            <a:chOff x="545" y="3333"/>
            <a:chExt cx="727" cy="346"/>
          </a:xfrm>
        </p:grpSpPr>
        <p:sp>
          <p:nvSpPr>
            <p:cNvPr id="9259" name="Line 60"/>
            <p:cNvSpPr>
              <a:spLocks noChangeShapeType="1"/>
            </p:cNvSpPr>
            <p:nvPr/>
          </p:nvSpPr>
          <p:spPr bwMode="auto">
            <a:xfrm rot="15697884" flipV="1">
              <a:off x="813" y="3624"/>
              <a:ext cx="111" cy="0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9260" name="Line 61"/>
            <p:cNvSpPr>
              <a:spLocks noChangeShapeType="1"/>
            </p:cNvSpPr>
            <p:nvPr/>
          </p:nvSpPr>
          <p:spPr bwMode="auto">
            <a:xfrm rot="15697884" flipV="1">
              <a:off x="753" y="3475"/>
              <a:ext cx="66" cy="143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61" name="Line 62"/>
            <p:cNvSpPr>
              <a:spLocks noChangeShapeType="1"/>
            </p:cNvSpPr>
            <p:nvPr/>
          </p:nvSpPr>
          <p:spPr bwMode="auto">
            <a:xfrm rot="-5902116">
              <a:off x="867" y="3459"/>
              <a:ext cx="89" cy="116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62" name="Line 63"/>
            <p:cNvSpPr>
              <a:spLocks noChangeShapeType="1"/>
            </p:cNvSpPr>
            <p:nvPr/>
          </p:nvSpPr>
          <p:spPr bwMode="auto">
            <a:xfrm rot="15697884" flipV="1">
              <a:off x="872" y="3386"/>
              <a:ext cx="133" cy="28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63" name="Line 64"/>
            <p:cNvSpPr>
              <a:spLocks noChangeShapeType="1"/>
            </p:cNvSpPr>
            <p:nvPr/>
          </p:nvSpPr>
          <p:spPr bwMode="auto">
            <a:xfrm rot="15697884" flipH="1">
              <a:off x="1038" y="3377"/>
              <a:ext cx="23" cy="172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64" name="Line 65"/>
            <p:cNvSpPr>
              <a:spLocks noChangeShapeType="1"/>
            </p:cNvSpPr>
            <p:nvPr/>
          </p:nvSpPr>
          <p:spPr bwMode="auto">
            <a:xfrm rot="15697884" flipH="1">
              <a:off x="1109" y="3494"/>
              <a:ext cx="133" cy="57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65" name="Line 66"/>
            <p:cNvSpPr>
              <a:spLocks noChangeShapeType="1"/>
            </p:cNvSpPr>
            <p:nvPr/>
          </p:nvSpPr>
          <p:spPr bwMode="auto">
            <a:xfrm rot="-5902116" flipH="1" flipV="1">
              <a:off x="1144" y="3324"/>
              <a:ext cx="111" cy="144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66" name="Line 67"/>
            <p:cNvSpPr>
              <a:spLocks noChangeShapeType="1"/>
            </p:cNvSpPr>
            <p:nvPr/>
          </p:nvSpPr>
          <p:spPr bwMode="auto">
            <a:xfrm rot="-5902116" flipH="1" flipV="1">
              <a:off x="588" y="3494"/>
              <a:ext cx="88" cy="173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9232" name="Group 68"/>
          <p:cNvGrpSpPr>
            <a:grpSpLocks/>
          </p:cNvGrpSpPr>
          <p:nvPr/>
        </p:nvGrpSpPr>
        <p:grpSpPr bwMode="auto">
          <a:xfrm rot="-10320500">
            <a:off x="2139950" y="4348163"/>
            <a:ext cx="1065213" cy="549275"/>
            <a:chOff x="545" y="3333"/>
            <a:chExt cx="727" cy="346"/>
          </a:xfrm>
        </p:grpSpPr>
        <p:sp>
          <p:nvSpPr>
            <p:cNvPr id="9251" name="Line 69"/>
            <p:cNvSpPr>
              <a:spLocks noChangeShapeType="1"/>
            </p:cNvSpPr>
            <p:nvPr/>
          </p:nvSpPr>
          <p:spPr bwMode="auto">
            <a:xfrm rot="15697884" flipV="1">
              <a:off x="813" y="3624"/>
              <a:ext cx="111" cy="0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9252" name="Line 70"/>
            <p:cNvSpPr>
              <a:spLocks noChangeShapeType="1"/>
            </p:cNvSpPr>
            <p:nvPr/>
          </p:nvSpPr>
          <p:spPr bwMode="auto">
            <a:xfrm rot="15697884" flipV="1">
              <a:off x="753" y="3475"/>
              <a:ext cx="66" cy="143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53" name="Line 71"/>
            <p:cNvSpPr>
              <a:spLocks noChangeShapeType="1"/>
            </p:cNvSpPr>
            <p:nvPr/>
          </p:nvSpPr>
          <p:spPr bwMode="auto">
            <a:xfrm rot="-5902116">
              <a:off x="867" y="3459"/>
              <a:ext cx="89" cy="116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54" name="Line 72"/>
            <p:cNvSpPr>
              <a:spLocks noChangeShapeType="1"/>
            </p:cNvSpPr>
            <p:nvPr/>
          </p:nvSpPr>
          <p:spPr bwMode="auto">
            <a:xfrm rot="15697884" flipV="1">
              <a:off x="872" y="3386"/>
              <a:ext cx="133" cy="28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55" name="Line 73"/>
            <p:cNvSpPr>
              <a:spLocks noChangeShapeType="1"/>
            </p:cNvSpPr>
            <p:nvPr/>
          </p:nvSpPr>
          <p:spPr bwMode="auto">
            <a:xfrm rot="15697884" flipH="1">
              <a:off x="1038" y="3377"/>
              <a:ext cx="23" cy="172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56" name="Line 74"/>
            <p:cNvSpPr>
              <a:spLocks noChangeShapeType="1"/>
            </p:cNvSpPr>
            <p:nvPr/>
          </p:nvSpPr>
          <p:spPr bwMode="auto">
            <a:xfrm rot="15697884" flipH="1">
              <a:off x="1109" y="3494"/>
              <a:ext cx="133" cy="57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57" name="Line 75"/>
            <p:cNvSpPr>
              <a:spLocks noChangeShapeType="1"/>
            </p:cNvSpPr>
            <p:nvPr/>
          </p:nvSpPr>
          <p:spPr bwMode="auto">
            <a:xfrm rot="-5902116" flipH="1" flipV="1">
              <a:off x="1144" y="3324"/>
              <a:ext cx="111" cy="144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58" name="Line 76"/>
            <p:cNvSpPr>
              <a:spLocks noChangeShapeType="1"/>
            </p:cNvSpPr>
            <p:nvPr/>
          </p:nvSpPr>
          <p:spPr bwMode="auto">
            <a:xfrm rot="-5902116" flipH="1" flipV="1">
              <a:off x="588" y="3494"/>
              <a:ext cx="88" cy="173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9233" name="Line 77"/>
          <p:cNvSpPr>
            <a:spLocks noChangeShapeType="1"/>
          </p:cNvSpPr>
          <p:nvPr/>
        </p:nvSpPr>
        <p:spPr bwMode="auto">
          <a:xfrm rot="16877802" flipH="1">
            <a:off x="2694782" y="5280819"/>
            <a:ext cx="176212" cy="0"/>
          </a:xfrm>
          <a:prstGeom prst="line">
            <a:avLst/>
          </a:prstGeom>
          <a:noFill/>
          <a:ln w="28575">
            <a:solidFill>
              <a:srgbClr val="FF6699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234" name="Line 78"/>
          <p:cNvSpPr>
            <a:spLocks noChangeShapeType="1"/>
          </p:cNvSpPr>
          <p:nvPr/>
        </p:nvSpPr>
        <p:spPr bwMode="auto">
          <a:xfrm rot="16877802" flipH="1">
            <a:off x="2806700" y="5338763"/>
            <a:ext cx="104775" cy="209550"/>
          </a:xfrm>
          <a:prstGeom prst="line">
            <a:avLst/>
          </a:prstGeom>
          <a:noFill/>
          <a:ln w="28575">
            <a:solidFill>
              <a:srgbClr val="FF66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35" name="Line 79"/>
          <p:cNvSpPr>
            <a:spLocks noChangeShapeType="1"/>
          </p:cNvSpPr>
          <p:nvPr/>
        </p:nvSpPr>
        <p:spPr bwMode="auto">
          <a:xfrm rot="-4722198" flipH="1" flipV="1">
            <a:off x="2600325" y="5334001"/>
            <a:ext cx="141287" cy="169862"/>
          </a:xfrm>
          <a:prstGeom prst="line">
            <a:avLst/>
          </a:prstGeom>
          <a:noFill/>
          <a:ln w="28575">
            <a:solidFill>
              <a:srgbClr val="FF66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36" name="Line 80"/>
          <p:cNvSpPr>
            <a:spLocks noChangeShapeType="1"/>
          </p:cNvSpPr>
          <p:nvPr/>
        </p:nvSpPr>
        <p:spPr bwMode="auto">
          <a:xfrm rot="16877802" flipH="1">
            <a:off x="2472532" y="5557044"/>
            <a:ext cx="211137" cy="41275"/>
          </a:xfrm>
          <a:prstGeom prst="line">
            <a:avLst/>
          </a:prstGeom>
          <a:noFill/>
          <a:ln w="28575">
            <a:solidFill>
              <a:srgbClr val="FF66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37" name="Line 81"/>
          <p:cNvSpPr>
            <a:spLocks noChangeShapeType="1"/>
          </p:cNvSpPr>
          <p:nvPr/>
        </p:nvSpPr>
        <p:spPr bwMode="auto">
          <a:xfrm rot="16877802" flipV="1">
            <a:off x="2436812" y="5299076"/>
            <a:ext cx="36513" cy="252412"/>
          </a:xfrm>
          <a:prstGeom prst="line">
            <a:avLst/>
          </a:prstGeom>
          <a:noFill/>
          <a:ln w="28575">
            <a:solidFill>
              <a:srgbClr val="FF66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38" name="Line 82"/>
          <p:cNvSpPr>
            <a:spLocks noChangeShapeType="1"/>
          </p:cNvSpPr>
          <p:nvPr/>
        </p:nvSpPr>
        <p:spPr bwMode="auto">
          <a:xfrm rot="16877802" flipV="1">
            <a:off x="2224881" y="5220494"/>
            <a:ext cx="211138" cy="82550"/>
          </a:xfrm>
          <a:prstGeom prst="line">
            <a:avLst/>
          </a:prstGeom>
          <a:noFill/>
          <a:ln w="28575">
            <a:solidFill>
              <a:srgbClr val="FF66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39" name="Line 83"/>
          <p:cNvSpPr>
            <a:spLocks noChangeShapeType="1"/>
          </p:cNvSpPr>
          <p:nvPr/>
        </p:nvSpPr>
        <p:spPr bwMode="auto">
          <a:xfrm rot="-4722198">
            <a:off x="3021013" y="5348288"/>
            <a:ext cx="139700" cy="254000"/>
          </a:xfrm>
          <a:prstGeom prst="line">
            <a:avLst/>
          </a:prstGeom>
          <a:noFill/>
          <a:ln w="28575">
            <a:solidFill>
              <a:srgbClr val="FF66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40" name="Line 84"/>
          <p:cNvSpPr>
            <a:spLocks noChangeShapeType="1"/>
          </p:cNvSpPr>
          <p:nvPr/>
        </p:nvSpPr>
        <p:spPr bwMode="auto">
          <a:xfrm rot="-4722198">
            <a:off x="3132138" y="5278438"/>
            <a:ext cx="282575" cy="41275"/>
          </a:xfrm>
          <a:prstGeom prst="line">
            <a:avLst/>
          </a:prstGeom>
          <a:noFill/>
          <a:ln w="28575">
            <a:solidFill>
              <a:srgbClr val="FF66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41" name="Line 85"/>
          <p:cNvSpPr>
            <a:spLocks noChangeShapeType="1"/>
          </p:cNvSpPr>
          <p:nvPr/>
        </p:nvSpPr>
        <p:spPr bwMode="auto">
          <a:xfrm rot="16877802" flipV="1">
            <a:off x="3169444" y="5545932"/>
            <a:ext cx="282575" cy="166687"/>
          </a:xfrm>
          <a:prstGeom prst="line">
            <a:avLst/>
          </a:prstGeom>
          <a:noFill/>
          <a:ln w="28575">
            <a:solidFill>
              <a:srgbClr val="FF66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42" name="Line 86"/>
          <p:cNvSpPr>
            <a:spLocks noChangeShapeType="1"/>
          </p:cNvSpPr>
          <p:nvPr/>
        </p:nvSpPr>
        <p:spPr bwMode="auto">
          <a:xfrm rot="-4722198" flipH="1" flipV="1">
            <a:off x="3399631" y="5266532"/>
            <a:ext cx="34925" cy="379412"/>
          </a:xfrm>
          <a:prstGeom prst="line">
            <a:avLst/>
          </a:prstGeom>
          <a:noFill/>
          <a:ln w="28575">
            <a:solidFill>
              <a:srgbClr val="FF66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43" name="Line 87"/>
          <p:cNvSpPr>
            <a:spLocks noChangeShapeType="1"/>
          </p:cNvSpPr>
          <p:nvPr/>
        </p:nvSpPr>
        <p:spPr bwMode="auto">
          <a:xfrm rot="16877802" flipV="1">
            <a:off x="3520282" y="5506244"/>
            <a:ext cx="247650" cy="211137"/>
          </a:xfrm>
          <a:prstGeom prst="line">
            <a:avLst/>
          </a:prstGeom>
          <a:noFill/>
          <a:ln w="28575">
            <a:solidFill>
              <a:srgbClr val="FF66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44" name="Line 88"/>
          <p:cNvSpPr>
            <a:spLocks noChangeShapeType="1"/>
          </p:cNvSpPr>
          <p:nvPr/>
        </p:nvSpPr>
        <p:spPr bwMode="auto">
          <a:xfrm rot="-4722198" flipH="1" flipV="1">
            <a:off x="3634582" y="5266531"/>
            <a:ext cx="177800" cy="296863"/>
          </a:xfrm>
          <a:prstGeom prst="line">
            <a:avLst/>
          </a:prstGeom>
          <a:noFill/>
          <a:ln w="28575">
            <a:solidFill>
              <a:srgbClr val="FF6699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9245" name="Group 89"/>
          <p:cNvGrpSpPr>
            <a:grpSpLocks/>
          </p:cNvGrpSpPr>
          <p:nvPr/>
        </p:nvGrpSpPr>
        <p:grpSpPr bwMode="auto">
          <a:xfrm>
            <a:off x="4760913" y="4433888"/>
            <a:ext cx="3362325" cy="2025650"/>
            <a:chOff x="2999" y="2793"/>
            <a:chExt cx="2118" cy="1276"/>
          </a:xfrm>
        </p:grpSpPr>
        <p:pic>
          <p:nvPicPr>
            <p:cNvPr id="9248" name="Picture 9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21" y="2852"/>
              <a:ext cx="1189" cy="11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9249" name="Text Box 91"/>
            <p:cNvSpPr txBox="1">
              <a:spLocks noChangeArrowheads="1"/>
            </p:cNvSpPr>
            <p:nvPr/>
          </p:nvSpPr>
          <p:spPr bwMode="auto">
            <a:xfrm>
              <a:off x="2999" y="2793"/>
              <a:ext cx="1040" cy="231"/>
            </a:xfrm>
            <a:prstGeom prst="rect">
              <a:avLst/>
            </a:prstGeom>
            <a:solidFill>
              <a:srgbClr val="000066">
                <a:alpha val="90979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>
                  <a:solidFill>
                    <a:srgbClr val="FFFFCC"/>
                  </a:solidFill>
                  <a:latin typeface="Tahoma" pitchFamily="34" charset="0"/>
                </a:rPr>
                <a:t>PPI Dendrimer</a:t>
              </a:r>
            </a:p>
          </p:txBody>
        </p:sp>
        <p:sp>
          <p:nvSpPr>
            <p:cNvPr id="9250" name="Rectangle 92"/>
            <p:cNvSpPr>
              <a:spLocks noChangeArrowheads="1"/>
            </p:cNvSpPr>
            <p:nvPr/>
          </p:nvSpPr>
          <p:spPr bwMode="auto">
            <a:xfrm>
              <a:off x="3040" y="2804"/>
              <a:ext cx="2077" cy="1265"/>
            </a:xfrm>
            <a:prstGeom prst="rect">
              <a:avLst/>
            </a:prstGeom>
            <a:noFill/>
            <a:ln w="9525" algn="ctr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r-TR"/>
            </a:p>
          </p:txBody>
        </p:sp>
      </p:grpSp>
      <p:sp>
        <p:nvSpPr>
          <p:cNvPr id="9246" name="Text Box 93"/>
          <p:cNvSpPr txBox="1">
            <a:spLocks noChangeArrowheads="1"/>
          </p:cNvSpPr>
          <p:nvPr/>
        </p:nvSpPr>
        <p:spPr bwMode="auto">
          <a:xfrm>
            <a:off x="6537325" y="658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247" name="Text Box 94"/>
          <p:cNvSpPr txBox="1">
            <a:spLocks noChangeArrowheads="1"/>
          </p:cNvSpPr>
          <p:nvPr/>
        </p:nvSpPr>
        <p:spPr bwMode="auto">
          <a:xfrm>
            <a:off x="5562600" y="6537325"/>
            <a:ext cx="3494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000"/>
              <a:t>Schatzlein AG, expert reviews in molecular medicine, 2004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884238"/>
            <a:ext cx="7354888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116013" y="106363"/>
            <a:ext cx="78724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4000" b="1">
                <a:solidFill>
                  <a:srgbClr val="C00000"/>
                </a:solidFill>
              </a:rPr>
              <a:t>Principles of non-viral vectors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254750" y="6477000"/>
            <a:ext cx="2676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000"/>
              <a:t>Schatzlein AG, Anti-Cancer Drug, 12, 2001,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1087438"/>
            <a:ext cx="8307388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172200" y="6477000"/>
            <a:ext cx="2676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000"/>
              <a:t>Schatzlein AG, Anti-Cancer Drug, 12, 2001, 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6200" y="152400"/>
            <a:ext cx="894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2800">
                <a:solidFill>
                  <a:srgbClr val="C00000"/>
                </a:solidFill>
              </a:rPr>
              <a:t>Intracellular barriers to synthetic gene delivery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2281</Words>
  <Application>Microsoft Office PowerPoint</Application>
  <PresentationFormat>On-screen Show (4:3)</PresentationFormat>
  <Paragraphs>488</Paragraphs>
  <Slides>41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Times New Roman</vt:lpstr>
      <vt:lpstr>Wingdings</vt:lpstr>
      <vt:lpstr>Tahoma</vt:lpstr>
      <vt:lpstr>Symbol</vt:lpstr>
      <vt:lpstr>Times</vt:lpstr>
      <vt:lpstr>Default Design</vt:lpstr>
      <vt:lpstr>Flash Movie</vt:lpstr>
      <vt:lpstr>Gene Therapy</vt:lpstr>
      <vt:lpstr>Slide 2</vt:lpstr>
      <vt:lpstr>Delivering the vector</vt:lpstr>
      <vt:lpstr>Delivery of gene therapy vectors</vt:lpstr>
      <vt:lpstr>Slide 5</vt:lpstr>
      <vt:lpstr>Naked DNA</vt:lpstr>
      <vt:lpstr>Synthetic (non-viral) Gene Vectors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Lentiviruses</vt:lpstr>
      <vt:lpstr>Adenovirus vectors</vt:lpstr>
      <vt:lpstr>Slide 19</vt:lpstr>
      <vt:lpstr>Slide 20</vt:lpstr>
      <vt:lpstr>Slide 21</vt:lpstr>
      <vt:lpstr>Slide 22</vt:lpstr>
      <vt:lpstr>Slide 23</vt:lpstr>
      <vt:lpstr>Slide 24</vt:lpstr>
      <vt:lpstr>Clinical trial activity: patients by disease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Strategies for cancer gene therapy</vt:lpstr>
      <vt:lpstr>Advantage of cancer gene therapy</vt:lpstr>
      <vt:lpstr>Immunogenic therapy</vt:lpstr>
      <vt:lpstr>Mutant gene correction</vt:lpstr>
      <vt:lpstr>Oncolytic virus</vt:lpstr>
      <vt:lpstr>Enzyme-prodrug activation</vt:lpstr>
      <vt:lpstr>Realizing the potential of gene therapy</vt:lpstr>
      <vt:lpstr>potential barriers to gene therapy development</vt:lpstr>
      <vt:lpstr>potential barriers to gene therapy development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Viral vectors for gene delivery-imaging</dc:title>
  <dc:creator>Nedime S.</dc:creator>
  <cp:lastModifiedBy> </cp:lastModifiedBy>
  <cp:revision>93</cp:revision>
  <dcterms:created xsi:type="dcterms:W3CDTF">2004-10-26T20:22:37Z</dcterms:created>
  <dcterms:modified xsi:type="dcterms:W3CDTF">2015-11-29T20:45:47Z</dcterms:modified>
</cp:coreProperties>
</file>