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385" r:id="rId3"/>
    <p:sldId id="308" r:id="rId4"/>
    <p:sldId id="309" r:id="rId5"/>
    <p:sldId id="274" r:id="rId6"/>
    <p:sldId id="273" r:id="rId7"/>
    <p:sldId id="272" r:id="rId8"/>
    <p:sldId id="275" r:id="rId9"/>
    <p:sldId id="276" r:id="rId10"/>
    <p:sldId id="315" r:id="rId11"/>
    <p:sldId id="258" r:id="rId12"/>
    <p:sldId id="310" r:id="rId13"/>
    <p:sldId id="260" r:id="rId14"/>
    <p:sldId id="311" r:id="rId15"/>
    <p:sldId id="312" r:id="rId16"/>
    <p:sldId id="313" r:id="rId17"/>
    <p:sldId id="316" r:id="rId18"/>
    <p:sldId id="317" r:id="rId19"/>
    <p:sldId id="314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83" r:id="rId28"/>
    <p:sldId id="325" r:id="rId29"/>
    <p:sldId id="333" r:id="rId30"/>
    <p:sldId id="326" r:id="rId31"/>
    <p:sldId id="327" r:id="rId32"/>
    <p:sldId id="328" r:id="rId33"/>
    <p:sldId id="384" r:id="rId34"/>
    <p:sldId id="330" r:id="rId35"/>
    <p:sldId id="329" r:id="rId36"/>
    <p:sldId id="340" r:id="rId37"/>
    <p:sldId id="334" r:id="rId38"/>
    <p:sldId id="336" r:id="rId39"/>
    <p:sldId id="300" r:id="rId40"/>
    <p:sldId id="337" r:id="rId41"/>
    <p:sldId id="354" r:id="rId42"/>
    <p:sldId id="355" r:id="rId43"/>
    <p:sldId id="356" r:id="rId44"/>
    <p:sldId id="357" r:id="rId45"/>
    <p:sldId id="358" r:id="rId46"/>
    <p:sldId id="339" r:id="rId47"/>
    <p:sldId id="362" r:id="rId48"/>
    <p:sldId id="359" r:id="rId49"/>
    <p:sldId id="360" r:id="rId50"/>
    <p:sldId id="361" r:id="rId51"/>
    <p:sldId id="342" r:id="rId52"/>
    <p:sldId id="341" r:id="rId53"/>
    <p:sldId id="299" r:id="rId54"/>
    <p:sldId id="343" r:id="rId55"/>
    <p:sldId id="390" r:id="rId56"/>
    <p:sldId id="303" r:id="rId57"/>
    <p:sldId id="268" r:id="rId58"/>
    <p:sldId id="269" r:id="rId59"/>
    <p:sldId id="388" r:id="rId60"/>
    <p:sldId id="392" r:id="rId61"/>
    <p:sldId id="389" r:id="rId62"/>
    <p:sldId id="369" r:id="rId63"/>
    <p:sldId id="370" r:id="rId64"/>
    <p:sldId id="371" r:id="rId65"/>
    <p:sldId id="387" r:id="rId66"/>
    <p:sldId id="372" r:id="rId67"/>
    <p:sldId id="373" r:id="rId68"/>
    <p:sldId id="332" r:id="rId69"/>
    <p:sldId id="345" r:id="rId70"/>
    <p:sldId id="306" r:id="rId71"/>
    <p:sldId id="347" r:id="rId72"/>
    <p:sldId id="348" r:id="rId73"/>
    <p:sldId id="349" r:id="rId74"/>
    <p:sldId id="350" r:id="rId75"/>
    <p:sldId id="386" r:id="rId76"/>
    <p:sldId id="363" r:id="rId77"/>
    <p:sldId id="365" r:id="rId78"/>
    <p:sldId id="366" r:id="rId79"/>
    <p:sldId id="286" r:id="rId80"/>
    <p:sldId id="378" r:id="rId81"/>
    <p:sldId id="379" r:id="rId82"/>
    <p:sldId id="381" r:id="rId83"/>
    <p:sldId id="382" r:id="rId84"/>
    <p:sldId id="281" r:id="rId85"/>
    <p:sldId id="278" r:id="rId86"/>
    <p:sldId id="344" r:id="rId8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B09D8-1494-4D42-9226-A2D1779318C2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A3091-F486-4861-B57F-1DB20DBF1BD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D1D4E-42E0-4F21-B46D-FC184DF15F8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37018-D113-4246-9E57-F76C470A8412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35B50-77B3-49BB-8543-3FE46E9CBD75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892E5-F695-4075-A140-5EB3EF0FA084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9F488-4CBD-4C6E-9940-3ED8AAB7568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A56F6-D5AF-4B03-9E73-EB1F2CBD16E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23DB8-4E42-4780-8DA0-6B7320E889A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017FD-0CF9-40FD-AEDD-147E90A297F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95F21-5CE9-43BC-9729-186AF83E914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D0492-42C5-45FA-8B80-4A27EF6D44F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4038E-BE2B-47F7-B2FE-AC85FC98F7D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C9C2D-4A80-4892-A94D-5041E6536CA8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BF-CB80-422A-B688-CDA3C1A2E659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3FF4-5DF8-4F84-928F-8F034AF035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BF-CB80-422A-B688-CDA3C1A2E659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3FF4-5DF8-4F84-928F-8F034AF035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BF-CB80-422A-B688-CDA3C1A2E659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3FF4-5DF8-4F84-928F-8F034AF035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BF-CB80-422A-B688-CDA3C1A2E659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3FF4-5DF8-4F84-928F-8F034AF035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BF-CB80-422A-B688-CDA3C1A2E659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3FF4-5DF8-4F84-928F-8F034AF035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BF-CB80-422A-B688-CDA3C1A2E659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3FF4-5DF8-4F84-928F-8F034AF035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BF-CB80-422A-B688-CDA3C1A2E659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3FF4-5DF8-4F84-928F-8F034AF035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BF-CB80-422A-B688-CDA3C1A2E659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3FF4-5DF8-4F84-928F-8F034AF035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BF-CB80-422A-B688-CDA3C1A2E659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3FF4-5DF8-4F84-928F-8F034AF035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BF-CB80-422A-B688-CDA3C1A2E659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3FF4-5DF8-4F84-928F-8F034AF035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2BBF-CB80-422A-B688-CDA3C1A2E659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3FF4-5DF8-4F84-928F-8F034AF0353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2BBF-CB80-422A-B688-CDA3C1A2E659}" type="datetimeFigureOut">
              <a:rPr lang="tr-TR" smtClean="0"/>
              <a:pPr/>
              <a:t>30.11.2015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83FF4-5DF8-4F84-928F-8F034AF0353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ARCH 202 –SITE/ARAZİ </a:t>
            </a:r>
            <a:br>
              <a:rPr lang="tr-TR" dirty="0" smtClean="0"/>
            </a:br>
            <a:r>
              <a:rPr lang="tr-TR" dirty="0" smtClean="0"/>
              <a:t>19 10 15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SITE PLAN/ARAZİ PLANI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sz="3600" dirty="0" smtClean="0"/>
              <a:t>A </a:t>
            </a:r>
            <a:r>
              <a:rPr lang="tr-TR" sz="3600" dirty="0"/>
              <a:t>site plan describes the location and orientation </a:t>
            </a:r>
            <a:r>
              <a:rPr lang="tr-TR" sz="3600" dirty="0" smtClean="0"/>
              <a:t>of a </a:t>
            </a:r>
            <a:r>
              <a:rPr lang="tr-TR" sz="3600" dirty="0"/>
              <a:t>building or building complex on a plot of land and </a:t>
            </a:r>
            <a:r>
              <a:rPr lang="tr-TR" sz="3600" dirty="0" smtClean="0"/>
              <a:t>in relation </a:t>
            </a:r>
            <a:r>
              <a:rPr lang="tr-TR" sz="3600" dirty="0"/>
              <a:t>to its context. </a:t>
            </a:r>
            <a:endParaRPr lang="tr-TR" sz="3600" dirty="0" smtClean="0"/>
          </a:p>
          <a:p>
            <a:r>
              <a:rPr lang="tr-TR" sz="3600" dirty="0" smtClean="0">
                <a:solidFill>
                  <a:schemeClr val="tx2"/>
                </a:solidFill>
              </a:rPr>
              <a:t>Arazi planı (Site plan),bir bina veya bina kompleksinin, bir arsa üzerindeki konumu/ yeri (lokasyon) ve orientasyonunu (yönlendirilmesi) ortam/bağlam (kontekst) ile ilişkili olarak tanımlar.  </a:t>
            </a:r>
            <a:endParaRPr lang="tr-TR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Context is an environment where the building exist. Whether </a:t>
            </a:r>
            <a:r>
              <a:rPr lang="tr-TR" sz="4000" dirty="0"/>
              <a:t>this environment </a:t>
            </a:r>
            <a:r>
              <a:rPr lang="tr-TR" sz="4000" dirty="0" smtClean="0"/>
              <a:t>is urban </a:t>
            </a:r>
            <a:r>
              <a:rPr lang="tr-TR" sz="4000" dirty="0"/>
              <a:t>or rural, the site plan should describe the following</a:t>
            </a:r>
            <a:r>
              <a:rPr lang="tr-TR" sz="4000" dirty="0" smtClean="0"/>
              <a:t>:</a:t>
            </a:r>
          </a:p>
          <a:p>
            <a:r>
              <a:rPr lang="tr-TR" sz="4000" dirty="0" smtClean="0">
                <a:solidFill>
                  <a:schemeClr val="tx2"/>
                </a:solidFill>
              </a:rPr>
              <a:t>Kontekst (bağlam/ortam) binanın varolduğu bir çevredir.Bu çevre kentsel de kırsal da olsa,bir arazi planı aşağıdakileri kapsamalıdır: </a:t>
            </a:r>
            <a:endParaRPr lang="tr-TR" sz="4000" dirty="0">
              <a:solidFill>
                <a:schemeClr val="tx2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1-Legally </a:t>
            </a:r>
            <a:r>
              <a:rPr lang="tr-TR" sz="4000" dirty="0"/>
              <a:t>recorded boundaries of the site, </a:t>
            </a:r>
            <a:endParaRPr lang="tr-TR" sz="4000" dirty="0" smtClean="0"/>
          </a:p>
          <a:p>
            <a:r>
              <a:rPr lang="tr-TR" sz="4000" dirty="0" smtClean="0">
                <a:solidFill>
                  <a:schemeClr val="tx2"/>
                </a:solidFill>
              </a:rPr>
              <a:t>1-Arazinin yasal sınırlarını gösteren çizgi,</a:t>
            </a:r>
          </a:p>
          <a:p>
            <a:r>
              <a:rPr lang="tr-TR" sz="4000" dirty="0" smtClean="0"/>
              <a:t>2- </a:t>
            </a:r>
            <a:r>
              <a:rPr lang="tr-TR" sz="4000" dirty="0"/>
              <a:t>Physical topography of the terrain with contour </a:t>
            </a:r>
            <a:r>
              <a:rPr lang="tr-TR" sz="4000" dirty="0" smtClean="0"/>
              <a:t>lines,</a:t>
            </a:r>
            <a:endParaRPr lang="tr-TR" sz="4000" dirty="0"/>
          </a:p>
          <a:p>
            <a:r>
              <a:rPr lang="tr-TR" sz="4000" dirty="0" smtClean="0">
                <a:solidFill>
                  <a:schemeClr val="tx2"/>
                </a:solidFill>
              </a:rPr>
              <a:t>2- Arazinin,kontur çizgileri ile belirtilmiş topoğrafyası,</a:t>
            </a:r>
            <a:endParaRPr lang="tr-TR" sz="4000" dirty="0">
              <a:solidFill>
                <a:schemeClr val="tx2"/>
              </a:solidFill>
            </a:endParaRPr>
          </a:p>
          <a:p>
            <a:r>
              <a:rPr lang="tr-TR" dirty="0" smtClean="0"/>
              <a:t>  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3600" dirty="0" smtClean="0"/>
              <a:t>3- Natural site features, such as trees, landscaping, and Watercourses,</a:t>
            </a:r>
          </a:p>
          <a:p>
            <a:r>
              <a:rPr lang="tr-TR" sz="3600" dirty="0" smtClean="0">
                <a:solidFill>
                  <a:schemeClr val="tx2"/>
                </a:solidFill>
              </a:rPr>
              <a:t>3- Ağaçlar, peyzaj özellikleri, su yatakları gibi doğal arazi  özellikleri,</a:t>
            </a:r>
          </a:p>
          <a:p>
            <a:r>
              <a:rPr lang="tr-TR" sz="3600" dirty="0" smtClean="0"/>
              <a:t>4- </a:t>
            </a:r>
            <a:r>
              <a:rPr lang="tr-TR" sz="3600" dirty="0"/>
              <a:t>Existing or proposed site constructions, such as </a:t>
            </a:r>
            <a:r>
              <a:rPr lang="tr-TR" sz="3600" dirty="0" smtClean="0"/>
              <a:t>walks,courts</a:t>
            </a:r>
            <a:r>
              <a:rPr lang="tr-TR" sz="3600" dirty="0"/>
              <a:t>, and </a:t>
            </a:r>
            <a:r>
              <a:rPr lang="tr-TR" sz="3600" dirty="0" smtClean="0"/>
              <a:t>roadways,</a:t>
            </a:r>
          </a:p>
          <a:p>
            <a:r>
              <a:rPr lang="tr-TR" sz="3600" dirty="0" smtClean="0">
                <a:solidFill>
                  <a:schemeClr val="tx2"/>
                </a:solidFill>
              </a:rPr>
              <a:t>4- Arazi üzerinde,yürüyüş ya da araba yolları, avlular gibi varolan/önerilmiş olan  konstrüksiyonlar, 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5-Architectural </a:t>
            </a:r>
            <a:r>
              <a:rPr lang="tr-TR" sz="4000" dirty="0"/>
              <a:t>structures in the immediate </a:t>
            </a:r>
            <a:r>
              <a:rPr lang="tr-TR" sz="4000" dirty="0" smtClean="0"/>
              <a:t>setting that </a:t>
            </a:r>
            <a:r>
              <a:rPr lang="tr-TR" sz="4000" dirty="0"/>
              <a:t>impact the proposed </a:t>
            </a:r>
            <a:r>
              <a:rPr lang="tr-TR" sz="4000" dirty="0" smtClean="0"/>
              <a:t>building,</a:t>
            </a:r>
          </a:p>
          <a:p>
            <a:r>
              <a:rPr lang="tr-TR" sz="4000" dirty="0" smtClean="0">
                <a:solidFill>
                  <a:schemeClr val="tx2"/>
                </a:solidFill>
              </a:rPr>
              <a:t>5- Önerilen yapının/binanın yakın çevresinde olup, onu etkileyecek olan/etkileyen mimari strüktürler, </a:t>
            </a:r>
          </a:p>
          <a:p>
            <a:r>
              <a:rPr lang="tr-TR" sz="4000" dirty="0" smtClean="0"/>
              <a:t>6- </a:t>
            </a:r>
            <a:r>
              <a:rPr lang="tr-TR" sz="4000" dirty="0"/>
              <a:t>Pedestrian and vehicular entry points and </a:t>
            </a:r>
            <a:r>
              <a:rPr lang="tr-TR" sz="4000" dirty="0" smtClean="0"/>
              <a:t>paths,</a:t>
            </a:r>
          </a:p>
          <a:p>
            <a:r>
              <a:rPr lang="tr-TR" sz="4000" dirty="0" smtClean="0">
                <a:solidFill>
                  <a:schemeClr val="tx2"/>
                </a:solidFill>
              </a:rPr>
              <a:t>6- Yaya ve taşıtlar için girişler ve yollar, </a:t>
            </a:r>
            <a:endParaRPr lang="tr-TR" sz="4000" dirty="0">
              <a:solidFill>
                <a:schemeClr val="tx2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endParaRPr lang="tr-TR" sz="4100" dirty="0" smtClean="0"/>
          </a:p>
          <a:p>
            <a:r>
              <a:rPr lang="tr-TR" sz="4100" dirty="0" smtClean="0"/>
              <a:t>7-A top view of the roof of the proposed building describing </a:t>
            </a:r>
            <a:r>
              <a:rPr lang="tr-TR" sz="4100" dirty="0"/>
              <a:t>the form, </a:t>
            </a:r>
            <a:r>
              <a:rPr lang="tr-TR" sz="4100" dirty="0" smtClean="0"/>
              <a:t>massing, and rooftop features </a:t>
            </a:r>
            <a:r>
              <a:rPr lang="tr-TR" sz="4100" dirty="0"/>
              <a:t>as </a:t>
            </a:r>
            <a:r>
              <a:rPr lang="tr-TR" sz="4100" dirty="0" smtClean="0"/>
              <a:t>skylights.</a:t>
            </a:r>
          </a:p>
          <a:p>
            <a:r>
              <a:rPr lang="tr-TR" sz="4100" dirty="0" smtClean="0">
                <a:solidFill>
                  <a:schemeClr val="tx2"/>
                </a:solidFill>
              </a:rPr>
              <a:t>7- Binanın/yapının çatısının, form, kütle ve diğer çatı özelliklerini gösteren kuşbakışı görünümü.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tr-TR" sz="4000" dirty="0" smtClean="0"/>
              <a:t>A </a:t>
            </a:r>
            <a:r>
              <a:rPr lang="tr-TR" sz="4000" dirty="0"/>
              <a:t>north arrow indicates the orientation of the site</a:t>
            </a:r>
            <a:r>
              <a:rPr lang="tr-TR" sz="4000" dirty="0" smtClean="0"/>
              <a:t>. It should</a:t>
            </a:r>
            <a:r>
              <a:rPr lang="tr-TR" sz="4000" dirty="0"/>
              <a:t> </a:t>
            </a:r>
            <a:r>
              <a:rPr lang="en-US" sz="4000" dirty="0" smtClean="0"/>
              <a:t>be oriented upward on the drawing sheet </a:t>
            </a:r>
            <a:r>
              <a:rPr lang="tr-TR" sz="4000" dirty="0" smtClean="0"/>
              <a:t>.</a:t>
            </a:r>
            <a:endParaRPr lang="tr-TR" sz="4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tr-TR" sz="4000" dirty="0">
                <a:solidFill>
                  <a:schemeClr val="tx2"/>
                </a:solidFill>
              </a:rPr>
              <a:t> </a:t>
            </a:r>
            <a:r>
              <a:rPr lang="tr-TR" sz="4000" dirty="0" smtClean="0">
                <a:solidFill>
                  <a:schemeClr val="tx2"/>
                </a:solidFill>
              </a:rPr>
              <a:t>  Kuzey oku arazinin yönlenmesini gösterir. Çizim paftasında  yukarıyı gösterecek şekilde çizilmelidir</a:t>
            </a:r>
            <a:r>
              <a:rPr lang="tr-TR" dirty="0" smtClean="0">
                <a:solidFill>
                  <a:schemeClr val="tx2"/>
                </a:solidFill>
              </a:rPr>
              <a:t>.  </a:t>
            </a:r>
          </a:p>
          <a:p>
            <a:pPr>
              <a:buNone/>
            </a:pPr>
            <a:endParaRPr lang="tr-T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endParaRPr lang="tr-TR" sz="3600" dirty="0" smtClean="0"/>
          </a:p>
          <a:p>
            <a:r>
              <a:rPr lang="en-US" sz="4000" dirty="0" smtClean="0"/>
              <a:t>To </a:t>
            </a:r>
            <a:r>
              <a:rPr lang="en-US" sz="4000" dirty="0"/>
              <a:t>make the relationship between a site </a:t>
            </a:r>
            <a:r>
              <a:rPr lang="en-US" sz="4000" dirty="0" smtClean="0"/>
              <a:t>plan</a:t>
            </a:r>
            <a:r>
              <a:rPr lang="tr-TR" sz="4000" dirty="0" smtClean="0"/>
              <a:t> </a:t>
            </a:r>
            <a:r>
              <a:rPr lang="en-US" sz="4000" dirty="0" smtClean="0"/>
              <a:t>and </a:t>
            </a:r>
            <a:r>
              <a:rPr lang="en-US" sz="4000" dirty="0"/>
              <a:t>floor plans clear, they should have the </a:t>
            </a:r>
            <a:r>
              <a:rPr lang="en-US" sz="4000" dirty="0" smtClean="0"/>
              <a:t>same</a:t>
            </a:r>
            <a:r>
              <a:rPr lang="tr-TR" sz="4000" dirty="0" smtClean="0"/>
              <a:t> orientation </a:t>
            </a:r>
            <a:r>
              <a:rPr lang="tr-TR" sz="4000" dirty="0"/>
              <a:t>throughout a </a:t>
            </a:r>
            <a:r>
              <a:rPr lang="tr-TR" sz="4000" dirty="0" smtClean="0"/>
              <a:t>presentation.</a:t>
            </a:r>
          </a:p>
          <a:p>
            <a:r>
              <a:rPr lang="tr-TR" sz="4000" dirty="0" smtClean="0">
                <a:solidFill>
                  <a:schemeClr val="tx2"/>
                </a:solidFill>
              </a:rPr>
              <a:t>Arazi  planı ile kat planları arasındaki ilişkiyi netleştirmek için, tüm paftalarda  aynı yönlendirme/orientasyon kullanılmalıdır.</a:t>
            </a:r>
            <a:endParaRPr lang="tr-TR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SITE/ARAZİ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Prepared by Assoc.Prof.Dr. Nesil Baytin for ARCH.202 Architectural Design III students.</a:t>
            </a:r>
          </a:p>
          <a:p>
            <a:endParaRPr lang="tr-TR" dirty="0" smtClean="0"/>
          </a:p>
          <a:p>
            <a:r>
              <a:rPr lang="tr-TR" smtClean="0"/>
              <a:t>ARCH.202 Mimari Tasarım III dersi öğrencileri için Doç.Dr.Nesil Baytin tarafından hazırlanmıştır.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SITE ANALYSIS/ARAZİ ANALİZİ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Site analysis is the process of studying the contextual forces that influence how we might situate a building, lay out and orient its spaces, shape and articulate its enclosure, and establish its relationship to the landscape. Any site survey begins with the gathering of physical site data.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>
                <a:solidFill>
                  <a:schemeClr val="tx2"/>
                </a:solidFill>
              </a:rPr>
              <a:t>Arazi analizi (site analysis), bir yapıyı/binayı nerede konumlandıracağımız, mekanlarını nasıl organize edip yönlendireceğimiz, kabuğunu (enclosure) nasıl biçimlendireceğimiz ve varolan dış mekan özellikleriyle nasıl ilişkilendireceğimiz konularında kararlarımızı etkileyecek olan BAĞLAMSAL (KONTEKSTE İLİŞKİN) kuvvetleri çalışma-anlama sürecidir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tr-TR" dirty="0" smtClean="0"/>
              <a:t>Any site survey begins with the gathering of physical site data.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smtClean="0">
                <a:solidFill>
                  <a:schemeClr val="tx2"/>
                </a:solidFill>
              </a:rPr>
              <a:t>Her arazi analizi, ARAZİNİN  FİZİKSEL VERİLERİ nin toplanması ve yorumu ile başlar:</a:t>
            </a:r>
          </a:p>
          <a:p>
            <a:pPr>
              <a:buNone/>
            </a:pPr>
            <a:r>
              <a:rPr lang="tr-TR" dirty="0" smtClean="0">
                <a:solidFill>
                  <a:schemeClr val="tx2"/>
                </a:solidFill>
              </a:rPr>
              <a:t>    1-</a:t>
            </a:r>
            <a:r>
              <a:rPr lang="tr-TR" dirty="0" smtClean="0"/>
              <a:t>Analyze the ground slopes and subsoil conditions to locate the areas suitable for construction and outdoor activities.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smtClean="0">
                <a:solidFill>
                  <a:schemeClr val="tx2"/>
                </a:solidFill>
              </a:rPr>
              <a:t>1-Yapım (Konstrüksiyon) ve dış mekkan eylemleri için uygun alanları saptamak için zemindeki eğimini ve toprakaltı koşullarını analiz ediniz. </a:t>
            </a:r>
          </a:p>
          <a:p>
            <a:r>
              <a:rPr lang="tr-TR" dirty="0" smtClean="0"/>
              <a:t>.</a:t>
            </a:r>
          </a:p>
          <a:p>
            <a:pPr>
              <a:buNone/>
            </a:pPr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2-Identify steep and moderate slopes that may be unsuitable for building.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2- Yapı yapmak için uygun olmayabilecek eğimleri saptayınız. </a:t>
            </a:r>
          </a:p>
          <a:p>
            <a:r>
              <a:rPr lang="tr-TR" dirty="0" smtClean="0"/>
              <a:t>3-Locate soil areas suitable for use as a drainage field, if applicable.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3- Kanalizasyon alanı olarak kullanmaya uygun toprak  kısmını saptayınız.</a:t>
            </a:r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4-Map existing drainage patterns.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4-Varolan kanalizasyon/su yolları örüntülerini haritaya işleyiniz. </a:t>
            </a:r>
          </a:p>
          <a:p>
            <a:r>
              <a:rPr lang="tr-TR" dirty="0" smtClean="0"/>
              <a:t>5- Determine the elevation of the water table.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5-Toprakaltı su yüksekliğini belirleyiniz. </a:t>
            </a:r>
          </a:p>
          <a:p>
            <a:r>
              <a:rPr lang="tr-TR" dirty="0" smtClean="0"/>
              <a:t>6-Identify areas subject to excessive runoff of surface water, flooding, or erosion.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6- Erozyon, sel, yüzey suyunun aşırı akması olasılığı olan alanları belirleyiniz. </a:t>
            </a:r>
          </a:p>
          <a:p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tr-TR" dirty="0" smtClean="0"/>
              <a:t>8-LOCATE EXISTING TREES AND NATIVE PLANT MATERIALS THAT SHOULD BE PRESERVED.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8- VAROLAN AĞAÇLARI ve  KORUNMASI GEREKEN, ARAZİYE ÖZGÜ BİTKİ  ÖRTÜSÜNÜ, HARİTA ÜZERİNDE BELİRTİNİZ.</a:t>
            </a:r>
          </a:p>
          <a:p>
            <a:r>
              <a:rPr lang="tr-TR" dirty="0" smtClean="0"/>
              <a:t>9- Chart existing water features, such as wetlands, streams, watersheds, flood plains, or shorelines that should be protected.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9- Bataklık, dere /nehir yatağı,boşaltma havzası ,vbg. su ile ilgili arazi özelliklerini haritaya işleyiniz ve bir tabloda belirtiniz.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10- Map climatic conditions: the path of the sun, the direction of prevailing winds, and the expected amount of rainfall.</a:t>
            </a:r>
          </a:p>
          <a:p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10-  Mevsimlere göre güneşin günlük yolu, hakim rüzgarların yönleri, beklenen yağış miktarları gibi iklimsel koşulları da arazi haritası üzerinde belirtiniz.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ITE ANALYSIS\Capture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104"/>
            <a:ext cx="9144000" cy="660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/>
          <a:lstStyle/>
          <a:p>
            <a:r>
              <a:rPr lang="tr-TR" sz="3600" dirty="0" smtClean="0"/>
              <a:t>11- Consider the impact of landforms and adjacent structures on solar access, prevailing winds, and the potential for glare.</a:t>
            </a:r>
          </a:p>
          <a:p>
            <a:endParaRPr lang="tr-TR" sz="3600" dirty="0" smtClean="0"/>
          </a:p>
          <a:p>
            <a:r>
              <a:rPr lang="tr-TR" sz="3600" dirty="0" smtClean="0">
                <a:solidFill>
                  <a:schemeClr val="tx2"/>
                </a:solidFill>
              </a:rPr>
              <a:t>11- Arazi formunun ve yakındaki yapıların, güneş ışığından yararlanma, hakim rüzgarlar  ve  parlama potansiyelini nasıl etkileyebileceğini gözönüne alınız.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tr-TR" sz="3600" dirty="0" smtClean="0"/>
          </a:p>
          <a:p>
            <a:r>
              <a:rPr lang="tr-TR" sz="3600" dirty="0" smtClean="0"/>
              <a:t>12-  EVALUATE and USE SOLAR RADIATION AS A POTENTIAL ENERGY SOURCE.</a:t>
            </a:r>
          </a:p>
          <a:p>
            <a:endParaRPr lang="tr-TR" sz="3600" dirty="0" smtClean="0"/>
          </a:p>
          <a:p>
            <a:r>
              <a:rPr lang="tr-TR" sz="3600" dirty="0" smtClean="0">
                <a:solidFill>
                  <a:schemeClr val="tx2"/>
                </a:solidFill>
              </a:rPr>
              <a:t>12- GÜNEŞ RADYASYONUNU POTANSİYEL ve ALTERNATİF BİR ENERJİ  KAYNAĞI OLARAK DEĞERLENDİRİNİZ ve KULLANINIZ.</a:t>
            </a:r>
          </a:p>
          <a:p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tr-TR" dirty="0" smtClean="0"/>
              <a:t>13- Determine possible points of access from public roadways and public transit stops.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13- Kamuya açık (Toplu ve bireysel) yollar ve duraklara/dan uygun erişim noktaları saptayınız.</a:t>
            </a:r>
          </a:p>
          <a:p>
            <a:endParaRPr lang="tr-TR" dirty="0" smtClean="0"/>
          </a:p>
          <a:p>
            <a:r>
              <a:rPr lang="tr-TR" dirty="0" smtClean="0"/>
              <a:t>14- Study possible circulation paths for pedestrians and vehicles from these access points to building entrances.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smtClean="0">
                <a:solidFill>
                  <a:schemeClr val="tx2"/>
                </a:solidFill>
              </a:rPr>
              <a:t>14-Bu noktalardan bina girişlerine, hem yayalar hem de motorlu/suz araçlar için, ulaşım yolları  oluşturunuz.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tr-TR" dirty="0" smtClean="0"/>
              <a:t>15-Ascertain the availability of utilities such as municipality services.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15- Belediye (altyapı) hizmetleri için gerekli alanların olduğuna emin olunuz.</a:t>
            </a:r>
          </a:p>
          <a:p>
            <a:endParaRPr lang="tr-TR" dirty="0" smtClean="0"/>
          </a:p>
          <a:p>
            <a:r>
              <a:rPr lang="tr-TR" dirty="0" smtClean="0"/>
              <a:t>16- Determine access to other municipal services, such as police and fire protection.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16- Polis ve yangın önleme/ söndürme  hizmetlerinin binaya/bina kompleksine kolay erişimini sağlayınız.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4000" dirty="0" smtClean="0"/>
              <a:t>17-Identify the scope of desirable views as well as objectionable views.</a:t>
            </a:r>
          </a:p>
          <a:p>
            <a:r>
              <a:rPr lang="tr-TR" sz="4000" dirty="0" smtClean="0">
                <a:solidFill>
                  <a:schemeClr val="tx2"/>
                </a:solidFill>
              </a:rPr>
              <a:t>17- İstenir-iyi- manzara ve kötü görüntü alanlarını belirleyiniz.</a:t>
            </a:r>
          </a:p>
          <a:p>
            <a:endParaRPr lang="tr-TR" sz="4000" dirty="0" smtClean="0">
              <a:solidFill>
                <a:schemeClr val="tx2"/>
              </a:solidFill>
            </a:endParaRPr>
          </a:p>
          <a:p>
            <a:r>
              <a:rPr lang="tr-TR" sz="4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tr-TR" sz="4000" dirty="0" smtClean="0">
                <a:solidFill>
                  <a:schemeClr val="tx2"/>
                </a:solidFill>
              </a:rPr>
              <a:t>. </a:t>
            </a:r>
          </a:p>
          <a:p>
            <a:endParaRPr lang="tr-TR" dirty="0"/>
          </a:p>
        </p:txBody>
      </p:sp>
      <p:pic>
        <p:nvPicPr>
          <p:cNvPr id="4" name="Picture 2" descr="C:\Users\toshiba\Desktop\SITE ANALYSIS\manzara-kesilmiş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91" y="3501008"/>
            <a:ext cx="804519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18-  Cite potential sources of congestion and noise.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18- Potansiyel gürültü kaynaklarını belirleyiniz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endParaRPr lang="tr-TR" sz="4000" dirty="0" smtClean="0"/>
          </a:p>
          <a:p>
            <a:r>
              <a:rPr lang="tr-TR" sz="4000" dirty="0" smtClean="0"/>
              <a:t>19-   Evaluate the compatibility of adjacent existing and proposed land uses.</a:t>
            </a:r>
          </a:p>
          <a:p>
            <a:r>
              <a:rPr lang="tr-TR" sz="4000" dirty="0" smtClean="0">
                <a:solidFill>
                  <a:schemeClr val="tx2"/>
                </a:solidFill>
              </a:rPr>
              <a:t>19- Komşu alanlardaki, varolan ve önerilen arazi kullanımlarının, sizin arazi kullanımınızla uyumunu değerlendiriniz.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tr-TR" sz="4000" dirty="0" smtClean="0"/>
          </a:p>
          <a:p>
            <a:r>
              <a:rPr lang="tr-TR" sz="4000" dirty="0" smtClean="0"/>
              <a:t>20- Consider how the existing scale and character of the neighborhood or area might affect the building design.</a:t>
            </a:r>
          </a:p>
          <a:p>
            <a:r>
              <a:rPr lang="tr-TR" sz="4000" dirty="0" smtClean="0">
                <a:solidFill>
                  <a:schemeClr val="tx2"/>
                </a:solidFill>
              </a:rPr>
              <a:t>20- Binaya /bina kompleksine komşu alanlardaki  varolan ölçek ve özelliklerin, yeni  tasarımı nasıl etkileyebileceğini gözönüne alınız.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TOPOGRAPHY/TOPOĞRAFYA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 smtClean="0"/>
              <a:t>-Topography refers to the configuration of surface features of a plot of land, which influences where and how to build and develop a site.</a:t>
            </a:r>
          </a:p>
          <a:p>
            <a:r>
              <a:rPr lang="tr-TR" sz="3600" dirty="0" smtClean="0">
                <a:solidFill>
                  <a:schemeClr val="tx2"/>
                </a:solidFill>
              </a:rPr>
              <a:t>-Topoğrafya, bir arazinin nerede ve nasıl yapı yapılacağını etkileyen yüzey özelliklerini kapsar.  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sz="3600" dirty="0" smtClean="0"/>
          </a:p>
          <a:p>
            <a:r>
              <a:rPr lang="tr-TR" sz="3600" dirty="0" smtClean="0"/>
              <a:t>-To study the response of a building design to the topography of a site, we can use a series of site sections or a site plan with contour lines.</a:t>
            </a:r>
          </a:p>
          <a:p>
            <a:endParaRPr lang="tr-TR" sz="3600" dirty="0" smtClean="0"/>
          </a:p>
          <a:p>
            <a:r>
              <a:rPr lang="tr-TR" sz="3600" dirty="0" smtClean="0">
                <a:solidFill>
                  <a:schemeClr val="tx2"/>
                </a:solidFill>
              </a:rPr>
              <a:t>-Bina/Yapı tasarımının arazinin topoğrafyasına vereceği  yanıtı çalışmak için kontür çizgilerine sahip olan arazi planı ve farklı arazi  kesitleri kullanılır.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sz="3600" dirty="0" smtClean="0"/>
              <a:t>Co</a:t>
            </a:r>
            <a:r>
              <a:rPr lang="en-US" sz="3600" dirty="0" err="1" smtClean="0"/>
              <a:t>ntour</a:t>
            </a:r>
            <a:r>
              <a:rPr lang="en-US" sz="3600" dirty="0" smtClean="0"/>
              <a:t> line</a:t>
            </a:r>
            <a:r>
              <a:rPr lang="tr-TR" sz="3600" dirty="0" smtClean="0"/>
              <a:t>s</a:t>
            </a:r>
            <a:r>
              <a:rPr lang="en-US" sz="3600" dirty="0" smtClean="0"/>
              <a:t> </a:t>
            </a:r>
            <a:r>
              <a:rPr lang="tr-TR" sz="3600" dirty="0" smtClean="0"/>
              <a:t>are</a:t>
            </a:r>
            <a:r>
              <a:rPr lang="en-US" sz="3600" dirty="0" smtClean="0"/>
              <a:t> imaginary line</a:t>
            </a:r>
            <a:r>
              <a:rPr lang="tr-TR" sz="3600" dirty="0" smtClean="0"/>
              <a:t>s</a:t>
            </a:r>
            <a:r>
              <a:rPr lang="en-US" sz="3600" dirty="0" smtClean="0"/>
              <a:t> joining points of</a:t>
            </a:r>
            <a:r>
              <a:rPr lang="tr-TR" sz="3600" dirty="0" smtClean="0"/>
              <a:t> </a:t>
            </a:r>
            <a:r>
              <a:rPr lang="en-US" sz="3600" dirty="0" smtClean="0"/>
              <a:t>equal elevation on a ground surface</a:t>
            </a:r>
            <a:r>
              <a:rPr lang="tr-TR" sz="3600" dirty="0" smtClean="0"/>
              <a:t>,</a:t>
            </a:r>
            <a:r>
              <a:rPr lang="en-US" sz="3600" dirty="0" smtClean="0"/>
              <a:t> </a:t>
            </a:r>
            <a:r>
              <a:rPr lang="tr-TR" sz="3600" dirty="0" smtClean="0"/>
              <a:t> and the </a:t>
            </a:r>
            <a:r>
              <a:rPr lang="en-US" sz="3600" dirty="0" smtClean="0"/>
              <a:t>graphic convention</a:t>
            </a:r>
            <a:r>
              <a:rPr lang="tr-TR" sz="3600" dirty="0" smtClean="0"/>
              <a:t> that </a:t>
            </a:r>
            <a:r>
              <a:rPr lang="en-US" sz="3600" dirty="0" smtClean="0"/>
              <a:t> </a:t>
            </a:r>
            <a:r>
              <a:rPr lang="en-US" sz="3600" dirty="0"/>
              <a:t>convey </a:t>
            </a:r>
            <a:r>
              <a:rPr lang="en-US" sz="3600" dirty="0" err="1" smtClean="0"/>
              <a:t>th</a:t>
            </a:r>
            <a:r>
              <a:rPr lang="tr-TR" sz="3600" dirty="0" smtClean="0"/>
              <a:t>e</a:t>
            </a:r>
            <a:r>
              <a:rPr lang="en-US" sz="3600" dirty="0" smtClean="0"/>
              <a:t> information</a:t>
            </a:r>
            <a:r>
              <a:rPr lang="tr-TR" sz="3600" dirty="0" smtClean="0"/>
              <a:t> on </a:t>
            </a:r>
            <a:r>
              <a:rPr lang="en-US" sz="3600" dirty="0"/>
              <a:t>the vertical aspect of </a:t>
            </a:r>
            <a:r>
              <a:rPr lang="en-US" sz="3600" dirty="0" smtClean="0"/>
              <a:t>an</a:t>
            </a:r>
            <a:r>
              <a:rPr lang="tr-TR" sz="3600" dirty="0" smtClean="0"/>
              <a:t> undulating </a:t>
            </a:r>
            <a:r>
              <a:rPr lang="tr-TR" sz="3600" dirty="0"/>
              <a:t>ground surface</a:t>
            </a:r>
            <a:r>
              <a:rPr lang="tr-TR" sz="3600" dirty="0" smtClean="0"/>
              <a:t>.</a:t>
            </a:r>
          </a:p>
          <a:p>
            <a:endParaRPr lang="tr-TR" sz="3600" dirty="0" smtClean="0"/>
          </a:p>
          <a:p>
            <a:r>
              <a:rPr lang="tr-TR" sz="3600" dirty="0" smtClean="0">
                <a:solidFill>
                  <a:schemeClr val="tx2"/>
                </a:solidFill>
              </a:rPr>
              <a:t>Kontür çizgileri zemin üzerinde aynı yükseklikteki noktaları birleştiren hayali çizgiler olup, dalgalı yer yüzeyinin düşey özellikleri hakkında bilgi verir.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tr-TR" sz="4000" dirty="0" smtClean="0"/>
          </a:p>
          <a:p>
            <a:r>
              <a:rPr lang="tr-TR" sz="4000" dirty="0" smtClean="0"/>
              <a:t>SITE DESIGN/ ARAZİ TASARIMI</a:t>
            </a:r>
          </a:p>
          <a:p>
            <a:endParaRPr lang="tr-TR" sz="4000" dirty="0" smtClean="0"/>
          </a:p>
          <a:p>
            <a:pPr>
              <a:buNone/>
            </a:pPr>
            <a:r>
              <a:rPr lang="en-US" sz="4000" dirty="0" smtClean="0"/>
              <a:t>‘‘</a:t>
            </a:r>
            <a:r>
              <a:rPr lang="tr-TR" sz="4000" dirty="0" smtClean="0"/>
              <a:t>Site D</a:t>
            </a:r>
            <a:r>
              <a:rPr lang="en-US" sz="4000" dirty="0" err="1" smtClean="0"/>
              <a:t>esign</a:t>
            </a:r>
            <a:r>
              <a:rPr lang="tr-TR" sz="4000" dirty="0" smtClean="0"/>
              <a:t>  </a:t>
            </a:r>
            <a:r>
              <a:rPr lang="en-US" sz="4000" dirty="0" smtClean="0"/>
              <a:t>’’ </a:t>
            </a:r>
            <a:r>
              <a:rPr lang="tr-TR" sz="4000" dirty="0" smtClean="0"/>
              <a:t>is</a:t>
            </a:r>
            <a:r>
              <a:rPr lang="en-US" sz="4000" dirty="0" smtClean="0"/>
              <a:t> </a:t>
            </a:r>
            <a:r>
              <a:rPr lang="tr-TR" sz="4000" dirty="0" smtClean="0"/>
              <a:t>the </a:t>
            </a:r>
            <a:r>
              <a:rPr lang="en-US" sz="4000" dirty="0" smtClean="0"/>
              <a:t>spatial configuration of the built environment.</a:t>
            </a:r>
            <a:endParaRPr lang="tr-TR" sz="4000" dirty="0" smtClean="0"/>
          </a:p>
          <a:p>
            <a:r>
              <a:rPr lang="tr-TR" sz="4000" dirty="0" smtClean="0">
                <a:solidFill>
                  <a:schemeClr val="tx2"/>
                </a:solidFill>
              </a:rPr>
              <a:t>“ Arazi tasarımı” yapma-çevrenin mekansal düzenlemesi/ organizasyonudur.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Capture 13-topo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5012"/>
            <a:ext cx="7154436" cy="6863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ntour 1"/>
          <p:cNvPicPr>
            <a:picLocks noChangeAspect="1" noChangeArrowheads="1"/>
          </p:cNvPicPr>
          <p:nvPr/>
        </p:nvPicPr>
        <p:blipFill>
          <a:blip r:embed="rId3" cstate="print"/>
          <a:srcRect t="6174" b="4391"/>
          <a:stretch>
            <a:fillRect/>
          </a:stretch>
        </p:blipFill>
        <p:spPr bwMode="auto">
          <a:xfrm>
            <a:off x="0" y="22860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ontou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114675"/>
            <a:ext cx="7162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2590800"/>
            <a:ext cx="919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/>
              <a:t>Relationship between 2-D and 3-D representation of site topography (contour lines)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ntour 2"/>
          <p:cNvPicPr>
            <a:picLocks noChangeAspect="1" noChangeArrowheads="1"/>
          </p:cNvPicPr>
          <p:nvPr/>
        </p:nvPicPr>
        <p:blipFill>
          <a:blip r:embed="rId3" cstate="print"/>
          <a:srcRect l="961" r="2884"/>
          <a:stretch>
            <a:fillRect/>
          </a:stretch>
        </p:blipFill>
        <p:spPr bwMode="auto">
          <a:xfrm>
            <a:off x="762000" y="381000"/>
            <a:ext cx="6858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ontour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14800"/>
            <a:ext cx="74676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4775" y="228600"/>
            <a:ext cx="903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Architecture" pitchFamily="2" charset="0"/>
              </a:rPr>
              <a:t>Various ground shapes as represented by contour lines and site sections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" y="31242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>
                <a:latin typeface="Architecture" pitchFamily="2" charset="0"/>
              </a:rPr>
              <a:t> contour lines spaced </a:t>
            </a:r>
            <a:r>
              <a:rPr lang="en-US" sz="1800" u="sng">
                <a:latin typeface="Architecture" pitchFamily="2" charset="0"/>
              </a:rPr>
              <a:t>far apart</a:t>
            </a:r>
            <a:r>
              <a:rPr lang="en-US" sz="1800">
                <a:latin typeface="Architecture" pitchFamily="2" charset="0"/>
              </a:rPr>
              <a:t> indicate a flat surface</a:t>
            </a:r>
            <a:r>
              <a:rPr lang="en-US" sz="1800" b="1">
                <a:latin typeface="Architecture" pitchFamily="2" charset="0"/>
              </a:rPr>
              <a:t> </a:t>
            </a:r>
            <a:endParaRPr lang="en-US" sz="1800">
              <a:latin typeface="Architecture" pitchFamily="2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Architecture" pitchFamily="2" charset="0"/>
              </a:rPr>
              <a:t> contour lines spaced </a:t>
            </a:r>
            <a:r>
              <a:rPr lang="en-US" sz="1800" u="sng">
                <a:latin typeface="Architecture" pitchFamily="2" charset="0"/>
              </a:rPr>
              <a:t>evenly</a:t>
            </a:r>
            <a:r>
              <a:rPr lang="en-US" sz="1800">
                <a:latin typeface="Architecture" pitchFamily="2" charset="0"/>
              </a:rPr>
              <a:t> describe a constant slope</a:t>
            </a:r>
          </a:p>
          <a:p>
            <a:pPr>
              <a:buFontTx/>
              <a:buChar char="•"/>
            </a:pPr>
            <a:r>
              <a:rPr lang="en-US" sz="1800">
                <a:latin typeface="Architecture" pitchFamily="2" charset="0"/>
              </a:rPr>
              <a:t> contour lines spaced close together designate a steep rise/fall in elevation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ntour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9624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ontour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05000"/>
            <a:ext cx="3886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6019800"/>
            <a:ext cx="900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Without the elevation numbers you could not tell these forms apart!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00200" y="457200"/>
            <a:ext cx="5661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Architecture" pitchFamily="2" charset="0"/>
              </a:rPr>
              <a:t>Contour lines &amp; Topography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ntour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"/>
            <a:ext cx="43100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Contours must match existing grades at property lines.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 flipV="1">
            <a:off x="4343400" y="4419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 flipH="1" flipV="1">
            <a:off x="7696200" y="45720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733800" y="5176838"/>
            <a:ext cx="95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chitecture" pitchFamily="2" charset="0"/>
              </a:rPr>
              <a:t>existing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8366125" y="5319713"/>
            <a:ext cx="585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chitecture" pitchFamily="2" charset="0"/>
              </a:rPr>
              <a:t>new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228600" y="2286000"/>
            <a:ext cx="4572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>
                <a:latin typeface="Architecture" pitchFamily="2" charset="0"/>
              </a:rPr>
              <a:t>Each contour line is placed with an elevation marker.  </a:t>
            </a:r>
          </a:p>
          <a:p>
            <a:pPr lvl="1"/>
            <a:r>
              <a:rPr lang="en-US" sz="1400">
                <a:latin typeface="Architecture" pitchFamily="2" charset="0"/>
              </a:rPr>
              <a:t>states the height of the contour relative to the site.</a:t>
            </a:r>
          </a:p>
          <a:p>
            <a:pPr lvl="1"/>
            <a:r>
              <a:rPr lang="en-US" sz="1400">
                <a:latin typeface="Architecture" pitchFamily="2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1400">
                <a:latin typeface="Architecture" pitchFamily="2" charset="0"/>
              </a:rPr>
              <a:t>Elevation markers are documented in intervals depending on the size of the plat.</a:t>
            </a:r>
          </a:p>
          <a:p>
            <a:pPr>
              <a:buFontTx/>
              <a:buChar char="•"/>
            </a:pPr>
            <a:endParaRPr lang="en-US" sz="1400">
              <a:latin typeface="Architecture" pitchFamily="2" charset="0"/>
            </a:endParaRPr>
          </a:p>
          <a:p>
            <a:pPr lvl="1">
              <a:buFontTx/>
              <a:buChar char="•"/>
            </a:pPr>
            <a:r>
              <a:rPr lang="en-US" sz="1400">
                <a:latin typeface="Architecture" pitchFamily="2" charset="0"/>
              </a:rPr>
              <a:t>Smaller sites or sites having gradual slopes may show 1, 2 or 5 feet markers, </a:t>
            </a:r>
          </a:p>
          <a:p>
            <a:pPr lvl="1">
              <a:buFontTx/>
              <a:buChar char="•"/>
            </a:pPr>
            <a:endParaRPr lang="en-US" sz="1400">
              <a:latin typeface="Architecture" pitchFamily="2" charset="0"/>
            </a:endParaRPr>
          </a:p>
          <a:p>
            <a:pPr lvl="1">
              <a:buFontTx/>
              <a:buChar char="•"/>
            </a:pPr>
            <a:r>
              <a:rPr lang="en-US" sz="1400">
                <a:latin typeface="Architecture" pitchFamily="2" charset="0"/>
              </a:rPr>
              <a:t>Larger or steeper sites may show markers in </a:t>
            </a:r>
          </a:p>
          <a:p>
            <a:pPr lvl="1"/>
            <a:r>
              <a:rPr lang="en-US" sz="1400">
                <a:latin typeface="Architecture" pitchFamily="2" charset="0"/>
              </a:rPr>
              <a:t> 10’, 20 or 50 feet markers.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ntour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72390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Desktop\Capture- ground slop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6"/>
            <a:ext cx="917399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tr-TR" dirty="0" smtClean="0"/>
              <a:t>1-Ground slopes over 25% are subject to erosion and are difficult to build on.</a:t>
            </a:r>
          </a:p>
          <a:p>
            <a:r>
              <a:rPr lang="tr-TR" dirty="0" smtClean="0"/>
              <a:t> 2-Ground slopes over 10% are challenging to use for outdoor activities and are more expensive to build on. </a:t>
            </a:r>
          </a:p>
          <a:p>
            <a:r>
              <a:rPr lang="tr-TR" dirty="0" smtClean="0"/>
              <a:t>3- Ground slopes from 5% to 10% are suitable for informal outdoor activities and can be built on without too much difficulty.</a:t>
            </a:r>
          </a:p>
          <a:p>
            <a:r>
              <a:rPr lang="tr-TR" dirty="0" smtClean="0"/>
              <a:t>4-Ground slopes up to 5% are usable for most outdoor activities and relatively easy to build on.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Affects of a Slope</a:t>
            </a:r>
          </a:p>
        </p:txBody>
      </p:sp>
      <p:pic>
        <p:nvPicPr>
          <p:cNvPr id="11267" name="Picture 3" descr="flat slope"/>
          <p:cNvPicPr>
            <a:picLocks noChangeAspect="1" noChangeArrowheads="1"/>
          </p:cNvPicPr>
          <p:nvPr/>
        </p:nvPicPr>
        <p:blipFill>
          <a:blip r:embed="rId3" cstate="print"/>
          <a:srcRect r="3334"/>
          <a:stretch>
            <a:fillRect/>
          </a:stretch>
        </p:blipFill>
        <p:spPr bwMode="auto">
          <a:xfrm>
            <a:off x="457200" y="914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"/>
            <a:ext cx="8077200" cy="1752600"/>
          </a:xfrm>
        </p:spPr>
        <p:txBody>
          <a:bodyPr/>
          <a:lstStyle/>
          <a:p>
            <a:pPr algn="l" eaLnBrk="1" hangingPunct="1"/>
            <a:r>
              <a:rPr lang="en-US" sz="2400" smtClean="0">
                <a:latin typeface="BenguiatGot Bk BT" pitchFamily="34" charset="0"/>
                <a:cs typeface="Times New Roman" pitchFamily="18" charset="0"/>
              </a:rPr>
              <a:t>Therefore…. one could assume that a design that works well for a flat plot of land may not do as well for a sloped topography and visa versa.</a:t>
            </a:r>
          </a:p>
        </p:txBody>
      </p:sp>
      <p:pic>
        <p:nvPicPr>
          <p:cNvPr id="10244" name="Picture 1034" descr="moderate slope"/>
          <p:cNvPicPr>
            <a:picLocks noChangeAspect="1" noChangeArrowheads="1"/>
          </p:cNvPicPr>
          <p:nvPr/>
        </p:nvPicPr>
        <p:blipFill>
          <a:blip r:embed="rId3" cstate="print"/>
          <a:srcRect t="5630" r="5746" b="18358"/>
          <a:stretch>
            <a:fillRect/>
          </a:stretch>
        </p:blipFill>
        <p:spPr bwMode="auto">
          <a:xfrm>
            <a:off x="381000" y="2595563"/>
            <a:ext cx="78486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dirty="0" smtClean="0"/>
              <a:t>The arrangement and articulation of streets, buildings,</a:t>
            </a:r>
            <a:r>
              <a:rPr lang="tr-TR" dirty="0" smtClean="0"/>
              <a:t> </a:t>
            </a:r>
            <a:r>
              <a:rPr lang="en-US" dirty="0" smtClean="0"/>
              <a:t>and all other site elements are ‘‘design decisions’’</a:t>
            </a:r>
            <a:r>
              <a:rPr lang="tr-TR" dirty="0" smtClean="0"/>
              <a:t> </a:t>
            </a:r>
            <a:r>
              <a:rPr lang="en-US" dirty="0" smtClean="0"/>
              <a:t>that—</a:t>
            </a:r>
            <a:r>
              <a:rPr lang="en-US" sz="3600" dirty="0" smtClean="0"/>
              <a:t>FOR BETTER OR</a:t>
            </a:r>
            <a:r>
              <a:rPr lang="tr-TR" sz="3600" dirty="0" smtClean="0"/>
              <a:t> </a:t>
            </a:r>
            <a:r>
              <a:rPr lang="en-US" sz="3600" dirty="0" smtClean="0"/>
              <a:t>WORSE</a:t>
            </a:r>
            <a:r>
              <a:rPr lang="en-US" dirty="0" smtClean="0"/>
              <a:t>—shape the built</a:t>
            </a:r>
            <a:r>
              <a:rPr lang="tr-TR" dirty="0" smtClean="0"/>
              <a:t> environment.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tx2"/>
                </a:solidFill>
              </a:rPr>
              <a:t>Yapıların/binaların, yolların ve diğer arazi elemanlarının düzenlenmesi ve biribirleri ile ilişkilendirilmesi, </a:t>
            </a:r>
            <a:r>
              <a:rPr lang="tr-TR" u="sng" dirty="0" smtClean="0">
                <a:solidFill>
                  <a:schemeClr val="tx2"/>
                </a:solidFill>
              </a:rPr>
              <a:t>yapma çevreyi </a:t>
            </a:r>
            <a:r>
              <a:rPr lang="tr-TR" sz="3600" u="sng" dirty="0" smtClean="0">
                <a:solidFill>
                  <a:schemeClr val="tx2"/>
                </a:solidFill>
              </a:rPr>
              <a:t>’ DAHA İYİYE YA DA DAHA KÖTÜYE ’  </a:t>
            </a:r>
            <a:r>
              <a:rPr lang="tr-TR" u="sng" dirty="0" smtClean="0">
                <a:solidFill>
                  <a:schemeClr val="tx2"/>
                </a:solidFill>
              </a:rPr>
              <a:t>doğru şekillendirecek ‘Tasarım kararları ‘ dır.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10287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Affects of Slope on Building Design</a:t>
            </a:r>
          </a:p>
        </p:txBody>
      </p:sp>
      <p:pic>
        <p:nvPicPr>
          <p:cNvPr id="12291" name="Picture 4" descr="steep slopes"/>
          <p:cNvPicPr>
            <a:picLocks noChangeAspect="1" noChangeArrowheads="1"/>
          </p:cNvPicPr>
          <p:nvPr/>
        </p:nvPicPr>
        <p:blipFill>
          <a:blip r:embed="rId3" cstate="print"/>
          <a:srcRect r="3000" b="8064"/>
          <a:stretch>
            <a:fillRect/>
          </a:stretch>
        </p:blipFill>
        <p:spPr bwMode="auto">
          <a:xfrm>
            <a:off x="381000" y="1447800"/>
            <a:ext cx="81534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lvl="0"/>
            <a:r>
              <a:rPr lang="tr-T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-For aesthetic and economic, as well as ecological reasons, the general intent in developing a site should be to minimize the disturbance of existing landforms and features while taking advantage of natural ground slopes and the microclimate of the site.</a:t>
            </a:r>
          </a:p>
          <a:p>
            <a:pPr lvl="0"/>
            <a:r>
              <a:rPr lang="tr-TR" sz="28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Bir araziyi tasarlarken genel amaç, ekolojik olduğu kadar estetik ve ekonomik nedenlerle de, bir yandan toprağın doğal eğimi ve mikro-ikliminden yararlanırken, diğer yandan varolan arazi formları ve özelliklerine en az zarar vermek olmalıdır. </a:t>
            </a:r>
          </a:p>
          <a:p>
            <a:pPr lvl="0"/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tr-T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tr-T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tr-T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 these reasons, it should be attempted to equalize the amount of cut and fill required for construction of a foundation and site development.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-Bu nedenlerle, temel yapımı ve arazi geliştirme için yapılacak kazı ve doldurma miktarını eşitlemeye çalışılmalıdır.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tr-TR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-It should be avoided building on steep slopes subject to erosion or slides.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-Erozyon ve kaymalara yol açabilecek dik eğimlerde yapı yapılması önlenmelidir.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-Wetlands and other wildlife habitats may require protection and limit the buildable area of a site.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Varsa, arazideki sulak arazi ve benzeri diğer yabanıl yaşam alanları koruma gerektirebilir.Bu durum arazi üzerinde yapıma açık alanı kısıtlayabilir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toshiba\Desktop\SITE ANALYSIS\Captur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104"/>
            <a:ext cx="9144000" cy="656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toshiba\Desktop\SITE ANALYSIS\Capture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194" y="0"/>
            <a:ext cx="92437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toshiba\Desktop\SITE ANALYSIS\Capture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0" y="1052736"/>
            <a:ext cx="881067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toshiba\Desktop\SITE ANALYSIS\Capture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158"/>
            <a:ext cx="6552728" cy="6732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ARCH 202</a:t>
            </a:r>
            <a:br>
              <a:rPr lang="tr-TR" dirty="0" smtClean="0"/>
            </a:br>
            <a:r>
              <a:rPr lang="tr-TR" dirty="0" smtClean="0"/>
              <a:t>SITE PLAN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Ventilation- </a:t>
            </a:r>
            <a:r>
              <a:rPr lang="tr-TR" dirty="0" smtClean="0">
                <a:solidFill>
                  <a:schemeClr val="tx2"/>
                </a:solidFill>
              </a:rPr>
              <a:t>Havalandırma</a:t>
            </a:r>
          </a:p>
          <a:p>
            <a:pPr>
              <a:buNone/>
            </a:pPr>
            <a:r>
              <a:rPr lang="tr-TR" dirty="0" smtClean="0">
                <a:solidFill>
                  <a:schemeClr val="tx2"/>
                </a:solidFill>
              </a:rPr>
              <a:t>    </a:t>
            </a:r>
            <a:r>
              <a:rPr lang="en-US" dirty="0" smtClean="0"/>
              <a:t>Ventilation </a:t>
            </a:r>
            <a:r>
              <a:rPr lang="en-US" dirty="0" smtClean="0"/>
              <a:t>is the movement of air within a building and between the building and the outdoors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</a:t>
            </a:r>
            <a:r>
              <a:rPr lang="tr-TR" dirty="0" smtClean="0">
                <a:solidFill>
                  <a:schemeClr val="tx2"/>
                </a:solidFill>
              </a:rPr>
              <a:t>Havalandırma, havanın bina içerisinde ve bina ile dış mekanlar arasındaki hareketidir. 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  Control of ventilation is most subtle yet important concerns in building design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>
                <a:solidFill>
                  <a:schemeClr val="tx2"/>
                </a:solidFill>
              </a:rPr>
              <a:t>Havalandırmanın kontrolü,bina tasarımının hemen göze çarpmayan ancak en önemli maddelerinden biridir.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The careful analysis of sites—and the site’s context—can lead to </a:t>
            </a:r>
            <a:r>
              <a:rPr lang="tr-TR" sz="3600" dirty="0" smtClean="0"/>
              <a:t>BETTER</a:t>
            </a:r>
            <a:r>
              <a:rPr lang="tr-TR" dirty="0" smtClean="0"/>
              <a:t> development proposals and, ultimately, TO HıGHER-QUALITY  built environments, and consequently, HIGHER QUALITY of life. 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tx2"/>
                </a:solidFill>
              </a:rPr>
              <a:t>DAHA İYİ gelişme önerileri ve bunların  sonucunda DAHA YÜKSEK NİTELİKLİ yapma çevrelerin oluşturulabilmesi ve böylece DAHA YÜKSEK NİTELİKLİ bir yaşam için, arazinin ve kontekstinin/ bağlamının ve yakın çevresinin özenli ve dikkatli bir şekilde analiz edilmesi gerekmektedir.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WIND</a:t>
            </a:r>
            <a:endParaRPr lang="tr-TR" dirty="0"/>
          </a:p>
        </p:txBody>
      </p:sp>
      <p:pic>
        <p:nvPicPr>
          <p:cNvPr id="4" name="Content Placeholder 3" descr="http://pubs.caes.uga.edu/caespubs/pubcd/C877-graphics/C877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9196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24328" y="260648"/>
            <a:ext cx="1619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Dış mekanda hava hareketleri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6" descr="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998" y="1"/>
            <a:ext cx="6242306" cy="687825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685800"/>
            <a:ext cx="336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Bodoni MT Black" pitchFamily="18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Bodoni MT Black" pitchFamily="18" charset="0"/>
            </a:endParaRPr>
          </a:p>
        </p:txBody>
      </p:sp>
      <p:pic>
        <p:nvPicPr>
          <p:cNvPr id="6" name="Picture 7" descr="cathedral_ceiling_ventilation_kit_250mm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0364"/>
            <a:ext cx="8087816" cy="644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toshiba\Desktop\Capture-natural ventil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762"/>
            <a:ext cx="8388424" cy="6242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685800"/>
            <a:ext cx="8001000" cy="56388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ARCH202</a:t>
            </a:r>
            <a:br>
              <a:rPr lang="tr-TR" dirty="0" smtClean="0"/>
            </a:br>
            <a:r>
              <a:rPr lang="tr-TR" dirty="0" smtClean="0"/>
              <a:t>SITE ANALYSIS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Windscaping- </a:t>
            </a:r>
            <a:r>
              <a:rPr lang="tr-TR" dirty="0" smtClean="0">
                <a:solidFill>
                  <a:schemeClr val="tx2"/>
                </a:solidFill>
              </a:rPr>
              <a:t>Rüzgar/Bina ilişkisi</a:t>
            </a:r>
          </a:p>
          <a:p>
            <a:r>
              <a:rPr lang="tr-TR" dirty="0" smtClean="0"/>
              <a:t>How to direct wind? Possibilities in plan and section- </a:t>
            </a:r>
            <a:r>
              <a:rPr lang="tr-TR" dirty="0" smtClean="0">
                <a:solidFill>
                  <a:schemeClr val="tx2"/>
                </a:solidFill>
              </a:rPr>
              <a:t>Rüzgar nasıl yönlendirilir? Planda ve kesitte gösterimler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924800" cy="47180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54864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(+)ve and (-)ve wind pressures around different building configurations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096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WINDSCAPING BUILDING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Bodoni MT Black" pitchFamily="18" charset="0"/>
            </a:endParaRPr>
          </a:p>
        </p:txBody>
      </p:sp>
      <p:pic>
        <p:nvPicPr>
          <p:cNvPr id="3" name="Picture 5" descr="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29600" cy="51355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ARCH 202</a:t>
            </a:r>
            <a:br>
              <a:rPr lang="tr-TR" dirty="0" smtClean="0"/>
            </a:br>
            <a:r>
              <a:rPr lang="tr-TR" dirty="0" smtClean="0"/>
              <a:t>SITE ANALYSIS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Plant Materials- </a:t>
            </a:r>
            <a:r>
              <a:rPr lang="tr-TR" dirty="0" smtClean="0">
                <a:solidFill>
                  <a:schemeClr val="tx2"/>
                </a:solidFill>
              </a:rPr>
              <a:t>Bitkisel Malzemeler </a:t>
            </a:r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PLANT MATERIALS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Plant materials provide aesthetic as well as functional benefits in conserving energy, framing or screening views, moderating noise, retarding erosion, and visually connecting a building to its site. </a:t>
            </a:r>
            <a:endParaRPr lang="tr-TR" dirty="0" smtClean="0"/>
          </a:p>
          <a:p>
            <a:r>
              <a:rPr lang="tr-TR" dirty="0" smtClean="0">
                <a:solidFill>
                  <a:schemeClr val="tx2"/>
                </a:solidFill>
              </a:rPr>
              <a:t>Bitkisel malzemeler, enerji sakınımı, görülenleri-manzarayı çerçeveleme ya engelleme,gürültüyü azaltma,erozyonu önleme, gerektiğinde gölge sağlama ve binayı, üzerine oturduğu araziye</a:t>
            </a:r>
            <a:r>
              <a:rPr lang="tr-TR" dirty="0" smtClean="0">
                <a:solidFill>
                  <a:schemeClr val="tx2"/>
                </a:solidFill>
              </a:rPr>
              <a:t> görsel olarak</a:t>
            </a:r>
            <a:r>
              <a:rPr lang="tr-TR" dirty="0" smtClean="0">
                <a:solidFill>
                  <a:schemeClr val="tx2"/>
                </a:solidFill>
              </a:rPr>
              <a:t>  bağlama gibi işlevsel faydalar yanısıra estetik de sağlar. </a:t>
            </a:r>
            <a:endParaRPr lang="tr-TR" dirty="0" smtClean="0">
              <a:solidFill>
                <a:schemeClr val="tx2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en-US" dirty="0" smtClean="0"/>
              <a:t>Quality of life is dependent on many factors, including our safety and sense of security,</a:t>
            </a:r>
            <a:r>
              <a:rPr lang="tr-TR" dirty="0" smtClean="0"/>
              <a:t> </a:t>
            </a:r>
            <a:r>
              <a:rPr lang="en-US" dirty="0" smtClean="0"/>
              <a:t>individual freedom, our physical and mental health, leisure and recreation, and opportunities</a:t>
            </a:r>
            <a:r>
              <a:rPr lang="tr-TR" dirty="0" smtClean="0"/>
              <a:t> </a:t>
            </a:r>
            <a:r>
              <a:rPr lang="en-US" dirty="0" smtClean="0"/>
              <a:t>for self-expression as individuals (Kaplan and </a:t>
            </a:r>
            <a:r>
              <a:rPr lang="en-US" dirty="0" err="1" smtClean="0"/>
              <a:t>Kivy</a:t>
            </a:r>
            <a:r>
              <a:rPr lang="en-US" dirty="0" smtClean="0"/>
              <a:t>-Rosenberg, 1973). Most, if not</a:t>
            </a:r>
            <a:r>
              <a:rPr lang="tr-TR" dirty="0" smtClean="0"/>
              <a:t> </a:t>
            </a:r>
            <a:r>
              <a:rPr lang="en-US" dirty="0" smtClean="0"/>
              <a:t>all, of these factors are affected by the spatial organization and articulation of the built</a:t>
            </a:r>
            <a:r>
              <a:rPr lang="tr-TR" dirty="0" smtClean="0"/>
              <a:t> environment.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toshiba\Desktop\SITE ANALYSIS\Capture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67" y="980728"/>
            <a:ext cx="908372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Material</a:t>
            </a:r>
          </a:p>
        </p:txBody>
      </p:sp>
      <p:pic>
        <p:nvPicPr>
          <p:cNvPr id="23555" name="Picture 3" descr="plant life 1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762000" y="2057400"/>
            <a:ext cx="7696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Plant Material</a:t>
            </a:r>
          </a:p>
        </p:txBody>
      </p:sp>
      <p:pic>
        <p:nvPicPr>
          <p:cNvPr id="24579" name="Picture 3" descr="plant life 3"/>
          <p:cNvPicPr>
            <a:picLocks noChangeAspect="1" noChangeArrowheads="1"/>
          </p:cNvPicPr>
          <p:nvPr/>
        </p:nvPicPr>
        <p:blipFill>
          <a:blip r:embed="rId3" cstate="print"/>
          <a:srcRect l="2061"/>
          <a:stretch>
            <a:fillRect/>
          </a:stretch>
        </p:blipFill>
        <p:spPr bwMode="auto">
          <a:xfrm>
            <a:off x="990600" y="1752600"/>
            <a:ext cx="7239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Plant Material</a:t>
            </a:r>
          </a:p>
        </p:txBody>
      </p:sp>
      <p:pic>
        <p:nvPicPr>
          <p:cNvPr id="25603" name="Picture 3" descr="plant life 4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r="1942"/>
          <a:stretch>
            <a:fillRect/>
          </a:stretch>
        </p:blipFill>
        <p:spPr bwMode="auto">
          <a:xfrm>
            <a:off x="533400" y="1600200"/>
            <a:ext cx="76962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Material</a:t>
            </a:r>
          </a:p>
        </p:txBody>
      </p:sp>
      <p:pic>
        <p:nvPicPr>
          <p:cNvPr id="26627" name="Picture 3" descr="plant life 5"/>
          <p:cNvPicPr>
            <a:picLocks noChangeAspect="1" noChangeArrowheads="1"/>
          </p:cNvPicPr>
          <p:nvPr/>
        </p:nvPicPr>
        <p:blipFill>
          <a:blip r:embed="rId3" cstate="print"/>
          <a:srcRect l="999"/>
          <a:stretch>
            <a:fillRect/>
          </a:stretch>
        </p:blipFill>
        <p:spPr bwMode="auto">
          <a:xfrm>
            <a:off x="838200" y="1752600"/>
            <a:ext cx="754380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ARCH 202</a:t>
            </a:r>
            <a:br>
              <a:rPr lang="tr-TR" dirty="0" smtClean="0"/>
            </a:br>
            <a:r>
              <a:rPr lang="tr-TR" dirty="0" smtClean="0"/>
              <a:t>SITE </a:t>
            </a:r>
            <a:r>
              <a:rPr lang="tr-TR" dirty="0" smtClean="0"/>
              <a:t>ANALYSIS</a:t>
            </a:r>
            <a:br>
              <a:rPr lang="tr-TR" dirty="0" smtClean="0"/>
            </a:br>
            <a:r>
              <a:rPr lang="tr-TR" dirty="0" smtClean="0"/>
              <a:t>Daily Sun Path- </a:t>
            </a:r>
            <a:r>
              <a:rPr lang="tr-TR" dirty="0" smtClean="0">
                <a:solidFill>
                  <a:schemeClr val="tx2"/>
                </a:solidFill>
              </a:rPr>
              <a:t>Güneşin Gün İçerisinde İzlediği Yörünge:</a:t>
            </a:r>
            <a:br>
              <a:rPr lang="tr-TR" dirty="0" smtClean="0">
                <a:solidFill>
                  <a:schemeClr val="tx2"/>
                </a:solidFill>
              </a:rPr>
            </a:br>
            <a:r>
              <a:rPr lang="tr-TR" dirty="0" smtClean="0">
                <a:solidFill>
                  <a:schemeClr val="tx2"/>
                </a:solidFill>
              </a:rPr>
              <a:t>Yönlendirme ve Gölgelendirme için kullanılır. 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shiba\Desktop\Capture-sun pa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855168"/>
            <a:ext cx="6603651" cy="502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t2.gstatic.com/images?q=tbn:ANd9GcQ8b1AdFTS5dFpnD5mqc_KlIN0ZqAl-IbczBZCR8JeWlJQ2iks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0648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arch.mcgill.ca/prof/mellin/arch671/winter2004/student/Monroe/Assignment9/pics/varioustypesofshadi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324600" y="5562600"/>
            <a:ext cx="2438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WINDW SHADE DESIGNS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685800"/>
            <a:ext cx="2819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Enabling shadows (</a:t>
            </a:r>
            <a:r>
              <a:rPr lang="en-US" sz="1200" b="1" dirty="0" err="1" smtClean="0"/>
              <a:t>SketchUp</a:t>
            </a:r>
            <a:r>
              <a:rPr lang="en-US" sz="1200" b="1" dirty="0" smtClean="0"/>
              <a:t>)</a:t>
            </a:r>
          </a:p>
          <a:p>
            <a:r>
              <a:rPr lang="en-US" sz="1200" dirty="0" smtClean="0"/>
              <a:t>The Shadows feature is designed to give you a general idea of how the sun and shadows relate to your model during the course of a day and throughout the year. The calculations are based on the location (latitude and longitude, directional orientation of the model, and an associated time zone) </a:t>
            </a:r>
          </a:p>
          <a:p>
            <a:r>
              <a:rPr lang="en-US" sz="1200" dirty="0" smtClean="0"/>
              <a:t>There are many different reasons to want to control the amount of sunlight that is admitted into a building. In warm, sunny climates excess solar gain may result in high cooling energy consumption; in cold and temperate climates winter sun entering south-facing windows can positively contribute to passive solar heating; and in nearly all climates controlling and diffusing natural illumination will improve </a:t>
            </a:r>
            <a:r>
              <a:rPr lang="en-US" sz="1200" dirty="0" err="1" smtClean="0"/>
              <a:t>daylighting</a:t>
            </a:r>
            <a:r>
              <a:rPr lang="en-US" sz="1200" dirty="0" smtClean="0"/>
              <a:t>. Sun control and shading devices can also improve user visual comfort by controlling glare and reducing contrast ratios</a:t>
            </a:r>
          </a:p>
          <a:p>
            <a:endParaRPr lang="en-US" sz="1200" dirty="0"/>
          </a:p>
        </p:txBody>
      </p:sp>
      <p:pic>
        <p:nvPicPr>
          <p:cNvPr id="46082" name="Picture 2" descr="http://daylight.sportscotland.net/New%20Report%202/9.2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33400"/>
            <a:ext cx="1939192" cy="2286000"/>
          </a:xfrm>
          <a:prstGeom prst="rect">
            <a:avLst/>
          </a:prstGeom>
          <a:noFill/>
        </p:spPr>
      </p:pic>
      <p:pic>
        <p:nvPicPr>
          <p:cNvPr id="46084" name="Picture 4" descr="http://www.yourhome.gov.au/technical/images/4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57200"/>
            <a:ext cx="2857500" cy="24003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2400" y="62116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use of sun control and shading devices is an important aspect of many energy-efficient building design strategies. In particular, buildings that employ passive solar heating or   day-lighting often depend on well-designed sun control and shading devices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SITE ANALYSIS\Capture 12-sun pa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53031"/>
            <a:ext cx="5688632" cy="6877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Yaşam kalitesi pek çok faktöre bağlıdır: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Güvenlik ve güven içinde olmaduygusu, kişisel özgrlük, fiziksel ve akılsal sağlık, boş zaman değerlendirmeleri ve birey olarak kendini ifade etme fırsatları,vbg. </a:t>
            </a:r>
            <a:r>
              <a:rPr lang="en-US" dirty="0" smtClean="0">
                <a:solidFill>
                  <a:schemeClr val="tx2"/>
                </a:solidFill>
              </a:rPr>
              <a:t>(Kaplan </a:t>
            </a:r>
            <a:r>
              <a:rPr lang="tr-TR" dirty="0" smtClean="0">
                <a:solidFill>
                  <a:schemeClr val="tx2"/>
                </a:solidFill>
              </a:rPr>
              <a:t>ve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Kivy</a:t>
            </a:r>
            <a:r>
              <a:rPr lang="en-US" dirty="0" smtClean="0">
                <a:solidFill>
                  <a:schemeClr val="tx2"/>
                </a:solidFill>
              </a:rPr>
              <a:t>-Rosenberg, 1973). </a:t>
            </a:r>
            <a:r>
              <a:rPr lang="tr-TR" dirty="0" smtClean="0">
                <a:solidFill>
                  <a:schemeClr val="tx2"/>
                </a:solidFill>
              </a:rPr>
              <a:t>Bu faktörlerin büyük çoğunluğu yapma çevrenin mekansal organizasyonu  ve bu organizasyon içerisinde, mekanların biribirleri ile olan ilişkilerinden yüksek derecede etkilenir.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ARCH 202</a:t>
            </a:r>
            <a:br>
              <a:rPr lang="tr-TR" dirty="0" smtClean="0"/>
            </a:br>
            <a:r>
              <a:rPr lang="tr-TR" dirty="0" smtClean="0"/>
              <a:t>SITE ANALYSIS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Geomorphology-Drainage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Jeomorfoloji- Drenaj</a:t>
            </a:r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Desktop\Capture-drain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06" y="0"/>
            <a:ext cx="90401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shiba\Desktop\Captur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ARCH 202</a:t>
            </a:r>
            <a:br>
              <a:rPr lang="tr-TR" dirty="0" smtClean="0"/>
            </a:br>
            <a:r>
              <a:rPr lang="tr-TR" dirty="0" smtClean="0"/>
              <a:t>SITE ANALYSIS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EXAMPLES-ÖRNEKLER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ITE ANALYSIS\Capture 11-wile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-16211"/>
            <a:ext cx="5316057" cy="687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oshiba\Pictures\ARCH202-18 02 15\1355208886-effekt-rubow-sib-07-528x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10" y="0"/>
            <a:ext cx="9066890" cy="738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toshiba\Desktop\SITE ANALYSIS\Capture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1" y="404664"/>
            <a:ext cx="9010849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sz="4000" dirty="0" smtClean="0"/>
              <a:t>Therefore, through the design of HIGHER-QUALITY  built environments, we-the architects- can design BETTER lifes for people.</a:t>
            </a:r>
          </a:p>
          <a:p>
            <a:endParaRPr lang="tr-TR" sz="4000" dirty="0" smtClean="0"/>
          </a:p>
          <a:p>
            <a:r>
              <a:rPr lang="tr-TR" sz="4000" dirty="0" smtClean="0">
                <a:solidFill>
                  <a:schemeClr val="tx2"/>
                </a:solidFill>
              </a:rPr>
              <a:t>Bu nedenlerle, biz mimarlar, YÜKSEK KALİTEYE sahip yapma çevreler tasarlayabilirsek, insanlar için DAHA İYİ yaşamlar tasarlamış oluruz.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2333</Words>
  <Application>Microsoft Office PowerPoint</Application>
  <PresentationFormat>On-screen Show (4:3)</PresentationFormat>
  <Paragraphs>228</Paragraphs>
  <Slides>86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ARCH 202 –SITE/ARAZİ  19 10 15</vt:lpstr>
      <vt:lpstr>SITE/ARAZİ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SITE PLAN/ARAZİ PLANI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SITE ANALYSIS/ARAZİ ANALİZİ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TOPOGRAPHY/TOPOĞRAFYA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The Affects of a Slope</vt:lpstr>
      <vt:lpstr>Slide 49</vt:lpstr>
      <vt:lpstr>Affects of Slope on Building Design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ARCH 202 SITE PLAN</vt:lpstr>
      <vt:lpstr>WIND</vt:lpstr>
      <vt:lpstr>Slide 61</vt:lpstr>
      <vt:lpstr>Slide 62</vt:lpstr>
      <vt:lpstr>Slide 63</vt:lpstr>
      <vt:lpstr>Slide 64</vt:lpstr>
      <vt:lpstr>ARCH202 SITE ANALYSIS</vt:lpstr>
      <vt:lpstr>Slide 66</vt:lpstr>
      <vt:lpstr>Slide 67</vt:lpstr>
      <vt:lpstr>ARCH 202 SITE ANALYSIS</vt:lpstr>
      <vt:lpstr>PLANT MATERIALS</vt:lpstr>
      <vt:lpstr>Slide 70</vt:lpstr>
      <vt:lpstr>Plant Material</vt:lpstr>
      <vt:lpstr>Plant Material</vt:lpstr>
      <vt:lpstr>Plant Material</vt:lpstr>
      <vt:lpstr>Plant Material</vt:lpstr>
      <vt:lpstr>ARCH 202 SITE ANALYSIS Daily Sun Path- Güneşin Gün İçerisinde İzlediği Yörünge: Yönlendirme ve Gölgelendirme için kullanılır.    </vt:lpstr>
      <vt:lpstr>Slide 76</vt:lpstr>
      <vt:lpstr>Slide 77</vt:lpstr>
      <vt:lpstr>Slide 78</vt:lpstr>
      <vt:lpstr>Slide 79</vt:lpstr>
      <vt:lpstr>ARCH 202 SITE ANALYSIS</vt:lpstr>
      <vt:lpstr>Slide 81</vt:lpstr>
      <vt:lpstr>Slide 82</vt:lpstr>
      <vt:lpstr>ARCH 202 SITE ANALYSIS</vt:lpstr>
      <vt:lpstr>Slide 84</vt:lpstr>
      <vt:lpstr>Slide 85</vt:lpstr>
      <vt:lpstr>Slide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toshiba</cp:lastModifiedBy>
  <cp:revision>189</cp:revision>
  <dcterms:created xsi:type="dcterms:W3CDTF">2015-10-18T20:38:04Z</dcterms:created>
  <dcterms:modified xsi:type="dcterms:W3CDTF">2015-11-30T09:51:20Z</dcterms:modified>
</cp:coreProperties>
</file>