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10"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B9AF73AF-1F00-477C-A38C-D9E6D7DB0714}" type="datetimeFigureOut">
              <a:rPr lang="tr-TR" smtClean="0"/>
              <a:pPr/>
              <a:t>30.11.2015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A30681F-BF61-4D80-B94C-1E6D165A7DDE}"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9AF73AF-1F00-477C-A38C-D9E6D7DB0714}" type="datetimeFigureOut">
              <a:rPr lang="tr-TR" smtClean="0"/>
              <a:pPr/>
              <a:t>30.11.2015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A30681F-BF61-4D80-B94C-1E6D165A7DD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9AF73AF-1F00-477C-A38C-D9E6D7DB0714}" type="datetimeFigureOut">
              <a:rPr lang="tr-TR" smtClean="0"/>
              <a:pPr/>
              <a:t>30.11.2015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A30681F-BF61-4D80-B94C-1E6D165A7DD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9AF73AF-1F00-477C-A38C-D9E6D7DB0714}" type="datetimeFigureOut">
              <a:rPr lang="tr-TR" smtClean="0"/>
              <a:pPr/>
              <a:t>30.11.2015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A30681F-BF61-4D80-B94C-1E6D165A7DD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AF73AF-1F00-477C-A38C-D9E6D7DB0714}" type="datetimeFigureOut">
              <a:rPr lang="tr-TR" smtClean="0"/>
              <a:pPr/>
              <a:t>30.11.2015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A30681F-BF61-4D80-B94C-1E6D165A7DDE}"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B9AF73AF-1F00-477C-A38C-D9E6D7DB0714}" type="datetimeFigureOut">
              <a:rPr lang="tr-TR" smtClean="0"/>
              <a:pPr/>
              <a:t>30.11.2015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A30681F-BF61-4D80-B94C-1E6D165A7DD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B9AF73AF-1F00-477C-A38C-D9E6D7DB0714}" type="datetimeFigureOut">
              <a:rPr lang="tr-TR" smtClean="0"/>
              <a:pPr/>
              <a:t>30.11.2015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A30681F-BF61-4D80-B94C-1E6D165A7DD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B9AF73AF-1F00-477C-A38C-D9E6D7DB0714}" type="datetimeFigureOut">
              <a:rPr lang="tr-TR" smtClean="0"/>
              <a:pPr/>
              <a:t>30.11.2015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A30681F-BF61-4D80-B94C-1E6D165A7DD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AF73AF-1F00-477C-A38C-D9E6D7DB0714}" type="datetimeFigureOut">
              <a:rPr lang="tr-TR" smtClean="0"/>
              <a:pPr/>
              <a:t>30.11.2015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A30681F-BF61-4D80-B94C-1E6D165A7DD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AF73AF-1F00-477C-A38C-D9E6D7DB0714}" type="datetimeFigureOut">
              <a:rPr lang="tr-TR" smtClean="0"/>
              <a:pPr/>
              <a:t>30.11.2015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A30681F-BF61-4D80-B94C-1E6D165A7DD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AF73AF-1F00-477C-A38C-D9E6D7DB0714}" type="datetimeFigureOut">
              <a:rPr lang="tr-TR" smtClean="0"/>
              <a:pPr/>
              <a:t>30.11.2015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A30681F-BF61-4D80-B94C-1E6D165A7DDE}"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AF73AF-1F00-477C-A38C-D9E6D7DB0714}" type="datetimeFigureOut">
              <a:rPr lang="tr-TR" smtClean="0"/>
              <a:pPr/>
              <a:t>30.11.2015</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30681F-BF61-4D80-B94C-1E6D165A7DD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ARCH 518 Design Methods</a:t>
            </a:r>
            <a:br>
              <a:rPr lang="tr-TR" dirty="0" smtClean="0"/>
            </a:br>
            <a:r>
              <a:rPr lang="tr-TR" dirty="0" smtClean="0"/>
              <a:t>20 May-3 June 14 lecture</a:t>
            </a:r>
            <a:endParaRPr lang="tr-TR" dirty="0"/>
          </a:p>
        </p:txBody>
      </p:sp>
      <p:sp>
        <p:nvSpPr>
          <p:cNvPr id="3" name="Subtitle 2"/>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endParaRPr lang="tr-TR" smtClean="0"/>
          </a:p>
        </p:txBody>
      </p:sp>
      <p:sp>
        <p:nvSpPr>
          <p:cNvPr id="6147" name="Content Placeholder 2"/>
          <p:cNvSpPr>
            <a:spLocks noGrp="1"/>
          </p:cNvSpPr>
          <p:nvPr>
            <p:ph idx="1"/>
          </p:nvPr>
        </p:nvSpPr>
        <p:spPr/>
        <p:txBody>
          <a:bodyPr/>
          <a:lstStyle/>
          <a:p>
            <a:pPr eaLnBrk="1" hangingPunct="1"/>
            <a:r>
              <a:rPr lang="tr-TR" b="1" u="sng" dirty="0" smtClean="0">
                <a:solidFill>
                  <a:schemeClr val="tx2"/>
                </a:solidFill>
                <a:latin typeface="Arial Narrow" pitchFamily="34" charset="0"/>
              </a:rPr>
              <a:t>Tasarım teorileri ve yöntemleri-2</a:t>
            </a:r>
          </a:p>
          <a:p>
            <a:pPr eaLnBrk="1" hangingPunct="1"/>
            <a:r>
              <a:rPr lang="tr-TR" b="1" dirty="0" smtClean="0">
                <a:solidFill>
                  <a:schemeClr val="tx2"/>
                </a:solidFill>
                <a:latin typeface="Arial Narrow" pitchFamily="34" charset="0"/>
              </a:rPr>
              <a:t>-Sistemci/Sistematik yaklaşım (I. Kuşak-Sistemci tasarım yaklaşımı-1960’lar)</a:t>
            </a:r>
          </a:p>
          <a:p>
            <a:pPr eaLnBrk="1" hangingPunct="1"/>
            <a:r>
              <a:rPr lang="tr-TR" b="1" dirty="0" smtClean="0">
                <a:solidFill>
                  <a:schemeClr val="tx2"/>
                </a:solidFill>
                <a:latin typeface="Arial Narrow" pitchFamily="34" charset="0"/>
              </a:rPr>
              <a:t>-Katılımcı yaklaşım (II. Kuşak-1960’ların sonları)</a:t>
            </a:r>
          </a:p>
          <a:p>
            <a:pPr eaLnBrk="1" hangingPunct="1"/>
            <a:r>
              <a:rPr lang="tr-TR" b="1" dirty="0" smtClean="0">
                <a:solidFill>
                  <a:schemeClr val="tx2"/>
                </a:solidFill>
                <a:latin typeface="Arial Narrow" pitchFamily="34" charset="0"/>
              </a:rPr>
              <a:t>-Bilimsel tasarım yaklaşımları (Sistemci ve katılımcı yaklaşımları birleştirir.)</a:t>
            </a:r>
          </a:p>
          <a:p>
            <a:pPr eaLnBrk="1" hangingPunct="1"/>
            <a:r>
              <a:rPr lang="tr-TR" b="1" dirty="0" smtClean="0">
                <a:solidFill>
                  <a:schemeClr val="tx2"/>
                </a:solidFill>
                <a:latin typeface="Arial Narrow" pitchFamily="34" charset="0"/>
              </a:rPr>
              <a:t>-Bilişsel bilimsel yaklaşımlar</a:t>
            </a:r>
          </a:p>
          <a:p>
            <a:pPr eaLnBrk="1" hangingPunct="1"/>
            <a:endParaRPr lang="tr-TR" b="1" dirty="0" smtClean="0">
              <a:solidFill>
                <a:schemeClr val="accent2"/>
              </a:solidFill>
              <a:latin typeface="Arial Narrow" pitchFamily="34" charset="0"/>
            </a:endParaRPr>
          </a:p>
          <a:p>
            <a:pPr eaLnBrk="1" hangingPunct="1"/>
            <a:endParaRPr lang="tr-TR" b="1" dirty="0" smtClean="0">
              <a:solidFill>
                <a:srgbClr val="000066"/>
              </a:solidFill>
              <a:latin typeface="Arial Narrow" pitchFamily="34" charset="0"/>
            </a:endParaRPr>
          </a:p>
          <a:p>
            <a:pPr eaLnBrk="1" hangingPunct="1"/>
            <a:endParaRPr lang="tr-TR"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endParaRPr lang="tr-TR" smtClean="0"/>
          </a:p>
        </p:txBody>
      </p:sp>
      <p:sp>
        <p:nvSpPr>
          <p:cNvPr id="4099" name="Content Placeholder 2"/>
          <p:cNvSpPr>
            <a:spLocks noGrp="1"/>
          </p:cNvSpPr>
          <p:nvPr>
            <p:ph idx="1"/>
          </p:nvPr>
        </p:nvSpPr>
        <p:spPr/>
        <p:txBody>
          <a:bodyPr>
            <a:normAutofit fontScale="85000" lnSpcReduction="10000"/>
          </a:bodyPr>
          <a:lstStyle/>
          <a:p>
            <a:pPr eaLnBrk="1" hangingPunct="1">
              <a:buFontTx/>
              <a:buNone/>
            </a:pPr>
            <a:r>
              <a:rPr lang="tr-TR" sz="2800" b="1" u="sng" dirty="0" smtClean="0">
                <a:latin typeface="Arial Narrow" pitchFamily="34" charset="0"/>
              </a:rPr>
              <a:t>Design Theories and Methods-3</a:t>
            </a:r>
            <a:r>
              <a:rPr lang="tr-TR" sz="2400" b="1" u="sng" dirty="0" smtClean="0">
                <a:latin typeface="Arial Narrow" pitchFamily="34" charset="0"/>
              </a:rPr>
              <a:t>: </a:t>
            </a:r>
          </a:p>
          <a:p>
            <a:pPr eaLnBrk="1" hangingPunct="1">
              <a:buFontTx/>
              <a:buNone/>
            </a:pPr>
            <a:r>
              <a:rPr lang="tr-TR" sz="2400" b="1" dirty="0" smtClean="0">
                <a:latin typeface="Arial Narrow" pitchFamily="34" charset="0"/>
              </a:rPr>
              <a:t>-</a:t>
            </a:r>
            <a:r>
              <a:rPr lang="tr-TR" sz="2400" b="1" u="sng" dirty="0" smtClean="0">
                <a:latin typeface="Arial Narrow" pitchFamily="34" charset="0"/>
              </a:rPr>
              <a:t>Systematic Design Approach </a:t>
            </a:r>
            <a:r>
              <a:rPr lang="tr-TR" sz="2400" b="1" dirty="0" smtClean="0">
                <a:latin typeface="Arial Narrow" pitchFamily="34" charset="0"/>
              </a:rPr>
              <a:t>(1 st. Generation-</a:t>
            </a:r>
            <a:r>
              <a:rPr lang="tr-TR" sz="2400" b="1" dirty="0" smtClean="0">
                <a:solidFill>
                  <a:srgbClr val="000066"/>
                </a:solidFill>
                <a:latin typeface="Arial Narrow" pitchFamily="34" charset="0"/>
              </a:rPr>
              <a:t> </a:t>
            </a:r>
            <a:r>
              <a:rPr lang="tr-TR" sz="2400" b="1" dirty="0" smtClean="0">
                <a:latin typeface="Arial Narrow" pitchFamily="34" charset="0"/>
              </a:rPr>
              <a:t>1960’s): Design of systems and activities  are amongst the subjects that were developed and implied by the scientists dealing with the work studies and ergonomics from the early 20 th. Century on. </a:t>
            </a:r>
          </a:p>
          <a:p>
            <a:pPr eaLnBrk="1" hangingPunct="1">
              <a:buFontTx/>
              <a:buNone/>
            </a:pPr>
            <a:r>
              <a:rPr lang="tr-TR" sz="2400" b="1" dirty="0" smtClean="0">
                <a:latin typeface="Arial Narrow" pitchFamily="34" charset="0"/>
              </a:rPr>
              <a:t>    After 2 nd. World war developments in the fields such as cybernetics,ergonomics,applied psychology,operational research,systems analysis have influenced design and research studies in the engineering fields in 1950’s,and architecture and industrial design in 1960’s.</a:t>
            </a:r>
          </a:p>
          <a:p>
            <a:pPr eaLnBrk="1" hangingPunct="1">
              <a:buFontTx/>
              <a:buNone/>
            </a:pPr>
            <a:r>
              <a:rPr lang="tr-TR" sz="2400" b="1" dirty="0" smtClean="0">
                <a:latin typeface="Arial Narrow" pitchFamily="34" charset="0"/>
              </a:rPr>
              <a:t>    One of the most significant characteristics of this approach is that it systematizes the environment and the product</a:t>
            </a:r>
            <a:r>
              <a:rPr lang="tr-TR" sz="2400" b="1" dirty="0" smtClean="0">
                <a:solidFill>
                  <a:srgbClr val="000066"/>
                </a:solidFill>
                <a:latin typeface="Arial Narrow" pitchFamily="34" charset="0"/>
              </a:rPr>
              <a:t>. </a:t>
            </a:r>
          </a:p>
          <a:p>
            <a:pPr eaLnBrk="1" hangingPunct="1">
              <a:buFontTx/>
              <a:buNone/>
            </a:pPr>
            <a:endParaRPr lang="tr-TR" sz="2400" b="1" dirty="0" smtClean="0">
              <a:latin typeface="Arial Narrow" pitchFamily="34" charset="0"/>
            </a:endParaRPr>
          </a:p>
          <a:p>
            <a:pPr eaLnBrk="1" hangingPunct="1">
              <a:buFontTx/>
              <a:buNone/>
            </a:pPr>
            <a:endParaRPr lang="tr-TR" sz="2400" b="1" dirty="0" smtClean="0">
              <a:latin typeface="Arial Narrow" pitchFamily="34" charset="0"/>
            </a:endParaRPr>
          </a:p>
          <a:p>
            <a:pPr eaLnBrk="1" hangingPunct="1">
              <a:buFontTx/>
              <a:buNone/>
            </a:pPr>
            <a:r>
              <a:rPr lang="tr-TR" sz="2400" b="1" dirty="0" smtClean="0">
                <a:latin typeface="Arial Narrow" pitchFamily="34" charset="0"/>
              </a:rPr>
              <a:t> </a:t>
            </a:r>
          </a:p>
          <a:p>
            <a:pPr eaLnBrk="1" hangingPunct="1"/>
            <a:endParaRPr lang="tr-TR" b="1" dirty="0" smtClean="0">
              <a:solidFill>
                <a:srgbClr val="800000"/>
              </a:solidFill>
              <a:latin typeface="Arial Narrow" pitchFamily="34" charset="0"/>
            </a:endParaRPr>
          </a:p>
          <a:p>
            <a:pPr eaLnBrk="1" hangingPunct="1"/>
            <a:endParaRPr lang="tr-T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endParaRPr lang="tr-TR" smtClean="0"/>
          </a:p>
        </p:txBody>
      </p:sp>
      <p:sp>
        <p:nvSpPr>
          <p:cNvPr id="7171" name="Content Placeholder 2"/>
          <p:cNvSpPr>
            <a:spLocks noGrp="1"/>
          </p:cNvSpPr>
          <p:nvPr>
            <p:ph idx="1"/>
          </p:nvPr>
        </p:nvSpPr>
        <p:spPr/>
        <p:txBody>
          <a:bodyPr/>
          <a:lstStyle/>
          <a:p>
            <a:pPr eaLnBrk="1" hangingPunct="1"/>
            <a:r>
              <a:rPr lang="tr-TR" sz="2800" b="1" u="sng" dirty="0" smtClean="0">
                <a:solidFill>
                  <a:schemeClr val="tx2"/>
                </a:solidFill>
                <a:latin typeface="+mj-lt"/>
              </a:rPr>
              <a:t>Tasarım teorileri ve yöntemleri:-3</a:t>
            </a:r>
          </a:p>
          <a:p>
            <a:pPr eaLnBrk="1" hangingPunct="1"/>
            <a:r>
              <a:rPr lang="tr-TR" sz="2000" b="1" u="sng" dirty="0" smtClean="0">
                <a:solidFill>
                  <a:schemeClr val="tx2"/>
                </a:solidFill>
                <a:latin typeface="+mj-lt"/>
              </a:rPr>
              <a:t>1-Sistemci yaklaşım</a:t>
            </a:r>
          </a:p>
          <a:p>
            <a:pPr eaLnBrk="1" hangingPunct="1"/>
            <a:r>
              <a:rPr lang="tr-TR" sz="2000" b="1" dirty="0" smtClean="0">
                <a:solidFill>
                  <a:schemeClr val="tx2"/>
                </a:solidFill>
                <a:latin typeface="+mj-lt"/>
              </a:rPr>
              <a:t>Sistemlerin ve eylemlerin tasarlanması düşüncesi, 20. yüzyılın başlarından bu yana iş etüdü ve ergonomiyle uğraşanların geliştirip uyguladıkları konulardır. II. Dünya savaşı ertesinde Norbert Wiener’in geliştirdiği ve “Cybernetics” (Sibernetik-Yönetim Bilimi) olarak isimlendirdiği, ‘Haberleşme</a:t>
            </a:r>
          </a:p>
          <a:p>
            <a:pPr eaLnBrk="1" hangingPunct="1"/>
            <a:r>
              <a:rPr lang="it-IT" sz="2000" b="1" dirty="0" smtClean="0">
                <a:solidFill>
                  <a:schemeClr val="tx2"/>
                </a:solidFill>
                <a:latin typeface="+mj-lt"/>
              </a:rPr>
              <a:t>ve kontrol</a:t>
            </a:r>
            <a:r>
              <a:rPr lang="tr-TR" sz="2000" b="1" dirty="0" smtClean="0">
                <a:solidFill>
                  <a:schemeClr val="tx2"/>
                </a:solidFill>
                <a:latin typeface="+mj-lt"/>
              </a:rPr>
              <a:t>’</a:t>
            </a:r>
            <a:r>
              <a:rPr lang="it-IT" sz="2000" b="1" dirty="0" smtClean="0">
                <a:solidFill>
                  <a:schemeClr val="tx2"/>
                </a:solidFill>
                <a:latin typeface="+mj-lt"/>
              </a:rPr>
              <a:t> genel teorisi günümüzün “Sistem Analizi”</a:t>
            </a:r>
            <a:r>
              <a:rPr lang="tr-TR" sz="2000" b="1" dirty="0" smtClean="0">
                <a:solidFill>
                  <a:schemeClr val="tx2"/>
                </a:solidFill>
                <a:latin typeface="+mj-lt"/>
              </a:rPr>
              <a:t> ve “Sistem Mühendisliği” bilgi disiplinlerine temel oluşturmuştur. </a:t>
            </a:r>
          </a:p>
          <a:p>
            <a:pPr eaLnBrk="1" hangingPunct="1"/>
            <a:r>
              <a:rPr lang="tr-TR" sz="2000" b="1" dirty="0" smtClean="0">
                <a:solidFill>
                  <a:schemeClr val="tx2"/>
                </a:solidFill>
                <a:latin typeface="+mj-lt"/>
              </a:rPr>
              <a:t>*** Sibernetik: Çevresiyle ya da kendi içinde iletişim kurarak karmaşık işler yapabilen her sistem sibernetiğin ilgi alanına girer. Biyolojik sistemlerde bir hücrenin içinde gerçekleşenler de buna örnek olabilir. </a:t>
            </a:r>
          </a:p>
          <a:p>
            <a:pPr eaLnBrk="1" hangingPunct="1"/>
            <a:endParaRPr lang="tr-TR" sz="2400" b="1" dirty="0" smtClean="0">
              <a:solidFill>
                <a:srgbClr val="000066"/>
              </a:solidFill>
            </a:endParaRPr>
          </a:p>
          <a:p>
            <a:pPr eaLnBrk="1" hangingPunct="1"/>
            <a:endParaRPr lang="tr-TR" sz="2800" b="1" dirty="0" smtClean="0">
              <a:solidFill>
                <a:srgbClr val="000066"/>
              </a:solidFill>
              <a:latin typeface="Arial Narrow" pitchFamily="34" charset="0"/>
            </a:endParaRPr>
          </a:p>
          <a:p>
            <a:pPr eaLnBrk="1" hangingPunct="1"/>
            <a:endParaRPr lang="tr-TR" sz="2800" b="1" dirty="0" smtClean="0">
              <a:solidFill>
                <a:srgbClr val="000066"/>
              </a:solidFill>
              <a:latin typeface="Arial Narrow" pitchFamily="34" charset="0"/>
            </a:endParaRPr>
          </a:p>
          <a:p>
            <a:pPr eaLnBrk="1" hangingPunct="1"/>
            <a:endParaRPr lang="tr-TR" sz="2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Autofit/>
          </a:bodyPr>
          <a:lstStyle/>
          <a:p>
            <a:pPr>
              <a:spcBef>
                <a:spcPct val="50000"/>
              </a:spcBef>
            </a:pPr>
            <a:r>
              <a:rPr lang="tr-TR" sz="1800" b="1" u="sng" dirty="0" smtClean="0">
                <a:latin typeface="Arial Narrow" pitchFamily="34" charset="0"/>
              </a:rPr>
              <a:t>Decision-making in Design:</a:t>
            </a:r>
          </a:p>
          <a:p>
            <a:pPr>
              <a:spcBef>
                <a:spcPct val="50000"/>
              </a:spcBef>
            </a:pPr>
            <a:r>
              <a:rPr lang="tr-TR" sz="1800" b="1" dirty="0" smtClean="0">
                <a:latin typeface="Arial Narrow" pitchFamily="34" charset="0"/>
              </a:rPr>
              <a:t>Decision-making encompasses the choice of one amongst  the many alternatives of ideas/ actions.</a:t>
            </a:r>
          </a:p>
          <a:p>
            <a:pPr>
              <a:spcBef>
                <a:spcPct val="50000"/>
              </a:spcBef>
            </a:pPr>
            <a:r>
              <a:rPr lang="tr-TR" sz="1800" b="1" dirty="0" smtClean="0">
                <a:latin typeface="Arial Narrow" pitchFamily="34" charset="0"/>
              </a:rPr>
              <a:t>The decision-making necessitates the study ,comparison, and evolution of the differences between the alternatives . </a:t>
            </a:r>
          </a:p>
          <a:p>
            <a:pPr>
              <a:spcBef>
                <a:spcPct val="50000"/>
              </a:spcBef>
            </a:pPr>
            <a:r>
              <a:rPr lang="tr-TR" sz="1800" b="1" dirty="0" smtClean="0">
                <a:latin typeface="Arial Narrow" pitchFamily="34" charset="0"/>
              </a:rPr>
              <a:t>The designer is face to face with the situation of decision-making continously during design activity. </a:t>
            </a:r>
          </a:p>
          <a:p>
            <a:pPr>
              <a:spcBef>
                <a:spcPct val="50000"/>
              </a:spcBef>
              <a:buNone/>
            </a:pPr>
            <a:r>
              <a:rPr lang="tr-TR" sz="1800" b="1" dirty="0" smtClean="0">
                <a:solidFill>
                  <a:schemeClr val="tx2"/>
                </a:solidFill>
                <a:latin typeface="Arial Narrow" pitchFamily="34" charset="0"/>
              </a:rPr>
              <a:t>        </a:t>
            </a:r>
            <a:r>
              <a:rPr lang="tr-TR" sz="1800" b="1" u="sng" dirty="0" smtClean="0">
                <a:solidFill>
                  <a:schemeClr val="tx2"/>
                </a:solidFill>
                <a:latin typeface="Arial Narrow" pitchFamily="34" charset="0"/>
              </a:rPr>
              <a:t>Tasarımda karar verme:</a:t>
            </a:r>
          </a:p>
          <a:p>
            <a:pPr>
              <a:spcBef>
                <a:spcPct val="50000"/>
              </a:spcBef>
            </a:pPr>
            <a:r>
              <a:rPr lang="tr-TR" sz="1800" b="1" dirty="0" smtClean="0">
                <a:solidFill>
                  <a:srgbClr val="000066"/>
                </a:solidFill>
                <a:latin typeface="Arial Narrow" pitchFamily="34" charset="0"/>
              </a:rPr>
              <a:t>Karar verme, çeşitli hareket biçimlerinden bir tanesinin seçimidir. En az iki alternatif arasından, bu alternatifler arasındaki farklılıkların değerlendirilmesi ve karşılaştırma sonucu seçim yapılmasıdır.</a:t>
            </a:r>
          </a:p>
          <a:p>
            <a:pPr>
              <a:spcBef>
                <a:spcPct val="50000"/>
              </a:spcBef>
            </a:pPr>
            <a:r>
              <a:rPr lang="tr-TR" sz="1800" b="1" dirty="0" smtClean="0">
                <a:solidFill>
                  <a:srgbClr val="000066"/>
                </a:solidFill>
                <a:latin typeface="Arial Narrow" pitchFamily="34" charset="0"/>
              </a:rPr>
              <a:t>Tasarlama eyleminde de tasarımcı sürekli karar vermekle karşı karşıyadır.</a:t>
            </a:r>
          </a:p>
          <a:p>
            <a:endParaRPr lang="tr-TR"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10000"/>
          </a:bodyPr>
          <a:lstStyle/>
          <a:p>
            <a:pPr>
              <a:spcBef>
                <a:spcPct val="50000"/>
              </a:spcBef>
            </a:pPr>
            <a:r>
              <a:rPr lang="tr-TR" b="1" dirty="0" smtClean="0">
                <a:latin typeface="Arial Narrow" pitchFamily="34" charset="0"/>
              </a:rPr>
              <a:t>Therefore,design can,also,be defined as: </a:t>
            </a:r>
            <a:r>
              <a:rPr lang="tr-TR" b="1" u="sng" dirty="0" smtClean="0">
                <a:latin typeface="Arial Narrow" pitchFamily="34" charset="0"/>
              </a:rPr>
              <a:t>The activity</a:t>
            </a:r>
            <a:r>
              <a:rPr lang="tr-TR" b="1" dirty="0" smtClean="0">
                <a:latin typeface="Arial Narrow" pitchFamily="34" charset="0"/>
              </a:rPr>
              <a:t> that is the totality of </a:t>
            </a:r>
            <a:r>
              <a:rPr lang="tr-TR" b="1" u="sng" dirty="0" smtClean="0">
                <a:latin typeface="Arial Narrow" pitchFamily="34" charset="0"/>
              </a:rPr>
              <a:t>decisions of 1-Problem defining, 2-Problem solving,3-Producing/creating the solutions </a:t>
            </a:r>
            <a:r>
              <a:rPr lang="tr-TR" b="1" dirty="0" smtClean="0">
                <a:latin typeface="Arial Narrow" pitchFamily="34" charset="0"/>
              </a:rPr>
              <a:t>in order to reach the goals of the design,in its different stages. </a:t>
            </a:r>
          </a:p>
          <a:p>
            <a:pPr>
              <a:spcBef>
                <a:spcPct val="50000"/>
              </a:spcBef>
            </a:pPr>
            <a:r>
              <a:rPr lang="tr-TR" b="1" dirty="0" smtClean="0">
                <a:solidFill>
                  <a:schemeClr val="tx2"/>
                </a:solidFill>
                <a:latin typeface="Arial Narrow" pitchFamily="34" charset="0"/>
              </a:rPr>
              <a:t>Bu durumda tasarım, “tasarım eyleminin çeşitli adımlarında, tasarımın amaçlarına ulaşmak için verilen kararlardan oluşan problem belirleme, problem çözme ve yaratı eylemi” biçiminde de tanımlanabilir.</a:t>
            </a:r>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85000" lnSpcReduction="20000"/>
          </a:bodyPr>
          <a:lstStyle/>
          <a:p>
            <a:pPr>
              <a:spcBef>
                <a:spcPct val="50000"/>
              </a:spcBef>
            </a:pPr>
            <a:r>
              <a:rPr lang="tr-TR" b="1" u="sng" dirty="0" smtClean="0">
                <a:latin typeface="Arial Narrow" pitchFamily="34" charset="0"/>
              </a:rPr>
              <a:t>Subjects of Design-decisions:</a:t>
            </a:r>
          </a:p>
          <a:p>
            <a:pPr>
              <a:spcBef>
                <a:spcPct val="50000"/>
              </a:spcBef>
            </a:pPr>
            <a:r>
              <a:rPr lang="tr-TR" b="1" dirty="0" smtClean="0">
                <a:latin typeface="Arial Narrow" pitchFamily="34" charset="0"/>
              </a:rPr>
              <a:t>During design,decisions are made on the fields of ‘Activities,strategy and environment’.The most important of all is the decisions made on ‘Problems’,since  the better the problems are determined,the more successful the solutions will be.</a:t>
            </a:r>
          </a:p>
          <a:p>
            <a:pPr>
              <a:spcBef>
                <a:spcPct val="50000"/>
              </a:spcBef>
            </a:pPr>
            <a:r>
              <a:rPr lang="tr-TR" b="1" dirty="0" smtClean="0">
                <a:solidFill>
                  <a:schemeClr val="tx2"/>
                </a:solidFill>
                <a:latin typeface="Arial Narrow" pitchFamily="34" charset="0"/>
              </a:rPr>
              <a:t>Tasarım- kararı Alanları:</a:t>
            </a:r>
          </a:p>
          <a:p>
            <a:pPr>
              <a:spcBef>
                <a:spcPct val="50000"/>
              </a:spcBef>
            </a:pPr>
            <a:r>
              <a:rPr lang="tr-TR" b="1" dirty="0" smtClean="0">
                <a:solidFill>
                  <a:schemeClr val="tx2"/>
                </a:solidFill>
                <a:latin typeface="Arial Narrow" pitchFamily="34" charset="0"/>
              </a:rPr>
              <a:t>Tasarlamada eylem, strateji ve çevre konularında kararlar verilir. Verilen kararların en önemlisi “problemler” konusunda olanlardır. Çünkü tasarlamada problemler ne kadar iyi belirlenirse, çözüm o kadar başarılı olur.</a:t>
            </a:r>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Autofit/>
          </a:bodyPr>
          <a:lstStyle/>
          <a:p>
            <a:pPr>
              <a:spcBef>
                <a:spcPct val="50000"/>
              </a:spcBef>
            </a:pPr>
            <a:r>
              <a:rPr lang="tr-TR" sz="1800" b="1" u="sng" dirty="0" smtClean="0">
                <a:latin typeface="Arial Narrow" pitchFamily="34" charset="0"/>
              </a:rPr>
              <a:t>The design-decisions are related with:</a:t>
            </a:r>
          </a:p>
          <a:p>
            <a:pPr>
              <a:spcBef>
                <a:spcPct val="50000"/>
              </a:spcBef>
              <a:buFontTx/>
              <a:buChar char="-"/>
            </a:pPr>
            <a:r>
              <a:rPr lang="tr-TR" sz="1800" b="1" dirty="0" smtClean="0">
                <a:latin typeface="Arial Narrow" pitchFamily="34" charset="0"/>
              </a:rPr>
              <a:t>The activities which will take place in the environment to be designed,</a:t>
            </a:r>
          </a:p>
          <a:p>
            <a:pPr>
              <a:spcBef>
                <a:spcPct val="50000"/>
              </a:spcBef>
              <a:buFontTx/>
              <a:buChar char="-"/>
            </a:pPr>
            <a:r>
              <a:rPr lang="tr-TR" sz="1800" b="1" dirty="0" smtClean="0">
                <a:latin typeface="Arial Narrow" pitchFamily="34" charset="0"/>
              </a:rPr>
              <a:t>Tools/Furniture/Fittings to be used/utilized in that environment,</a:t>
            </a:r>
          </a:p>
          <a:p>
            <a:pPr>
              <a:spcBef>
                <a:spcPct val="50000"/>
              </a:spcBef>
              <a:buFontTx/>
              <a:buChar char="-"/>
            </a:pPr>
            <a:r>
              <a:rPr lang="tr-TR" sz="1800" b="1" dirty="0" smtClean="0">
                <a:latin typeface="Arial Narrow" pitchFamily="34" charset="0"/>
              </a:rPr>
              <a:t>Systems to be used/utilized in that environment,</a:t>
            </a:r>
          </a:p>
          <a:p>
            <a:pPr>
              <a:spcBef>
                <a:spcPct val="50000"/>
              </a:spcBef>
              <a:buFontTx/>
              <a:buChar char="-"/>
            </a:pPr>
            <a:r>
              <a:rPr lang="tr-TR" sz="1800" b="1" dirty="0" smtClean="0">
                <a:latin typeface="Arial Narrow" pitchFamily="34" charset="0"/>
              </a:rPr>
              <a:t>Resources and how to use/utilize them,</a:t>
            </a:r>
          </a:p>
          <a:p>
            <a:pPr>
              <a:spcBef>
                <a:spcPct val="50000"/>
              </a:spcBef>
              <a:buFontTx/>
              <a:buChar char="-"/>
            </a:pPr>
            <a:r>
              <a:rPr lang="tr-TR" sz="1800" b="1" dirty="0" smtClean="0">
                <a:latin typeface="Arial Narrow" pitchFamily="34" charset="0"/>
              </a:rPr>
              <a:t>Determination of design strategies.</a:t>
            </a:r>
          </a:p>
          <a:p>
            <a:pPr>
              <a:spcBef>
                <a:spcPct val="50000"/>
              </a:spcBef>
            </a:pPr>
            <a:endParaRPr lang="tr-TR" sz="1800" b="1" dirty="0" smtClean="0">
              <a:solidFill>
                <a:schemeClr val="tx2"/>
              </a:solidFill>
              <a:latin typeface="Arial Narrow" pitchFamily="34" charset="0"/>
            </a:endParaRPr>
          </a:p>
          <a:p>
            <a:pPr>
              <a:spcBef>
                <a:spcPct val="50000"/>
              </a:spcBef>
            </a:pPr>
            <a:r>
              <a:rPr lang="tr-TR" sz="1800" b="1" dirty="0" smtClean="0">
                <a:solidFill>
                  <a:schemeClr val="tx2"/>
                </a:solidFill>
                <a:latin typeface="Arial Narrow" pitchFamily="34" charset="0"/>
              </a:rPr>
              <a:t>Tasarım konusunda alınacak kararlar;</a:t>
            </a:r>
          </a:p>
          <a:p>
            <a:pPr>
              <a:lnSpc>
                <a:spcPct val="80000"/>
              </a:lnSpc>
              <a:spcBef>
                <a:spcPct val="50000"/>
              </a:spcBef>
            </a:pPr>
            <a:r>
              <a:rPr lang="tr-TR" sz="1800" b="1" dirty="0" smtClean="0">
                <a:solidFill>
                  <a:schemeClr val="tx2"/>
                </a:solidFill>
                <a:latin typeface="Arial Narrow" pitchFamily="34" charset="0"/>
              </a:rPr>
              <a:t>-Tasarlanacak çevrede yer alacak eylemler,</a:t>
            </a:r>
          </a:p>
          <a:p>
            <a:pPr>
              <a:lnSpc>
                <a:spcPct val="80000"/>
              </a:lnSpc>
              <a:spcBef>
                <a:spcPct val="50000"/>
              </a:spcBef>
            </a:pPr>
            <a:r>
              <a:rPr lang="tr-TR" sz="1800" b="1" dirty="0" smtClean="0">
                <a:solidFill>
                  <a:schemeClr val="tx2"/>
                </a:solidFill>
                <a:latin typeface="Arial Narrow" pitchFamily="34" charset="0"/>
              </a:rPr>
              <a:t>-O çevrede kullanılacak yardımcı araçlar,</a:t>
            </a:r>
          </a:p>
          <a:p>
            <a:pPr>
              <a:lnSpc>
                <a:spcPct val="80000"/>
              </a:lnSpc>
              <a:spcBef>
                <a:spcPct val="50000"/>
              </a:spcBef>
            </a:pPr>
            <a:r>
              <a:rPr lang="tr-TR" sz="1800" b="1" dirty="0" smtClean="0">
                <a:solidFill>
                  <a:schemeClr val="tx2"/>
                </a:solidFill>
                <a:latin typeface="Arial Narrow" pitchFamily="34" charset="0"/>
              </a:rPr>
              <a:t>-O çevrede kullanılacak</a:t>
            </a:r>
            <a:r>
              <a:rPr lang="tr-TR" sz="1800" dirty="0" smtClean="0">
                <a:solidFill>
                  <a:schemeClr val="tx2"/>
                </a:solidFill>
                <a:latin typeface="Arial Narrow" pitchFamily="34" charset="0"/>
              </a:rPr>
              <a:t> </a:t>
            </a:r>
            <a:r>
              <a:rPr lang="tr-TR" sz="1800" b="1" dirty="0" smtClean="0">
                <a:solidFill>
                  <a:schemeClr val="tx2"/>
                </a:solidFill>
                <a:latin typeface="Arial Narrow" pitchFamily="34" charset="0"/>
              </a:rPr>
              <a:t>sistemler,</a:t>
            </a:r>
          </a:p>
          <a:p>
            <a:pPr>
              <a:lnSpc>
                <a:spcPct val="80000"/>
              </a:lnSpc>
              <a:spcBef>
                <a:spcPct val="50000"/>
              </a:spcBef>
            </a:pPr>
            <a:r>
              <a:rPr lang="tr-TR" sz="1800" b="1" dirty="0" smtClean="0">
                <a:solidFill>
                  <a:schemeClr val="tx2"/>
                </a:solidFill>
                <a:latin typeface="Arial Narrow" pitchFamily="34" charset="0"/>
              </a:rPr>
              <a:t>-Kaynaklar ve bunların nasıl kullanılacağı,</a:t>
            </a:r>
          </a:p>
          <a:p>
            <a:pPr>
              <a:lnSpc>
                <a:spcPct val="80000"/>
              </a:lnSpc>
              <a:spcBef>
                <a:spcPct val="50000"/>
              </a:spcBef>
            </a:pPr>
            <a:r>
              <a:rPr lang="tr-TR" sz="1800" b="1" dirty="0" smtClean="0">
                <a:solidFill>
                  <a:schemeClr val="tx2"/>
                </a:solidFill>
                <a:latin typeface="Arial Narrow" pitchFamily="34" charset="0"/>
              </a:rPr>
              <a:t>-Tasarım yönteminde stratejilerin belirlenmesi</a:t>
            </a:r>
          </a:p>
          <a:p>
            <a:pPr>
              <a:spcBef>
                <a:spcPct val="50000"/>
              </a:spcBef>
            </a:pPr>
            <a:r>
              <a:rPr lang="tr-TR" sz="1800" b="1" dirty="0" smtClean="0">
                <a:solidFill>
                  <a:schemeClr val="tx2"/>
                </a:solidFill>
                <a:latin typeface="Arial Narrow" pitchFamily="34" charset="0"/>
              </a:rPr>
              <a:t> ile ilişkilidir</a:t>
            </a:r>
            <a:endParaRPr lang="tr-TR" sz="1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b="1" dirty="0" smtClean="0">
                <a:latin typeface="Arial Narrow" pitchFamily="34" charset="0"/>
              </a:rPr>
              <a:t>Where and how the </a:t>
            </a:r>
            <a:r>
              <a:rPr lang="tr-TR" b="1" u="sng" dirty="0" smtClean="0">
                <a:latin typeface="Arial Narrow" pitchFamily="34" charset="0"/>
              </a:rPr>
              <a:t>resources</a:t>
            </a:r>
            <a:r>
              <a:rPr lang="tr-TR" b="1" dirty="0" smtClean="0">
                <a:latin typeface="Arial Narrow" pitchFamily="34" charset="0"/>
              </a:rPr>
              <a:t> (Economic, energy, labour) allocated </a:t>
            </a:r>
            <a:r>
              <a:rPr lang="tr-TR" b="1" u="sng" dirty="0" smtClean="0">
                <a:latin typeface="Arial Narrow" pitchFamily="34" charset="0"/>
              </a:rPr>
              <a:t>for design and design-product </a:t>
            </a:r>
            <a:r>
              <a:rPr lang="tr-TR" b="1" dirty="0" smtClean="0">
                <a:latin typeface="Arial Narrow" pitchFamily="34" charset="0"/>
              </a:rPr>
              <a:t>are going  to be used/utilized is another design decision which effects the end-product.</a:t>
            </a:r>
          </a:p>
          <a:p>
            <a:pPr>
              <a:buNone/>
            </a:pPr>
            <a:r>
              <a:rPr lang="tr-TR" b="1" dirty="0" smtClean="0">
                <a:solidFill>
                  <a:srgbClr val="000066"/>
                </a:solidFill>
                <a:latin typeface="Arial Narrow" pitchFamily="34" charset="0"/>
              </a:rPr>
              <a:t>    </a:t>
            </a:r>
            <a:r>
              <a:rPr lang="tr-TR" b="1" u="sng" dirty="0" smtClean="0">
                <a:solidFill>
                  <a:schemeClr val="tx2"/>
                </a:solidFill>
                <a:latin typeface="Arial Narrow" pitchFamily="34" charset="0"/>
              </a:rPr>
              <a:t>Tasarıma ve tasarım ürünü</a:t>
            </a:r>
            <a:r>
              <a:rPr lang="tr-TR" b="1" dirty="0" smtClean="0">
                <a:solidFill>
                  <a:schemeClr val="tx2"/>
                </a:solidFill>
                <a:latin typeface="Arial Narrow" pitchFamily="34" charset="0"/>
              </a:rPr>
              <a:t>ne ayrılan </a:t>
            </a:r>
            <a:r>
              <a:rPr lang="tr-TR" b="1" u="sng" dirty="0" smtClean="0">
                <a:solidFill>
                  <a:schemeClr val="tx2"/>
                </a:solidFill>
                <a:latin typeface="Arial Narrow" pitchFamily="34" charset="0"/>
              </a:rPr>
              <a:t>kaynaklar</a:t>
            </a:r>
            <a:r>
              <a:rPr lang="tr-TR" b="1" dirty="0" smtClean="0">
                <a:solidFill>
                  <a:schemeClr val="tx2"/>
                </a:solidFill>
                <a:latin typeface="Arial Narrow" pitchFamily="34" charset="0"/>
              </a:rPr>
              <a:t>ın (ekonomik-enerji-işgücü) hangi alanlarda ve nasıl bir süreç içinde kullanılacağı da tasarım karar konularından biridir ve sonuç ürünü etkiler.</a:t>
            </a:r>
          </a:p>
          <a:p>
            <a:pPr>
              <a:lnSpc>
                <a:spcPct val="75000"/>
              </a:lnSpc>
            </a:pPr>
            <a:endParaRPr lang="tr-TR" b="1" dirty="0" smtClean="0">
              <a:solidFill>
                <a:srgbClr val="000066"/>
              </a:solidFill>
            </a:endParaRPr>
          </a:p>
          <a:p>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10000"/>
          </a:bodyPr>
          <a:lstStyle/>
          <a:p>
            <a:r>
              <a:rPr lang="tr-TR" b="1" dirty="0" smtClean="0">
                <a:latin typeface="Arial Narrow" pitchFamily="34" charset="0"/>
              </a:rPr>
              <a:t>Each activity is fed by a system of tools of different typs and levels,the furniture or of installation. The decision of which of them to be selected is also a design subject.</a:t>
            </a:r>
          </a:p>
          <a:p>
            <a:endParaRPr lang="tr-TR" b="1" dirty="0" smtClean="0">
              <a:solidFill>
                <a:srgbClr val="000066"/>
              </a:solidFill>
              <a:latin typeface="Arial Narrow" pitchFamily="34" charset="0"/>
            </a:endParaRPr>
          </a:p>
          <a:p>
            <a:endParaRPr lang="tr-TR" b="1" dirty="0" smtClean="0">
              <a:solidFill>
                <a:srgbClr val="000066"/>
              </a:solidFill>
              <a:latin typeface="Arial Narrow" pitchFamily="34" charset="0"/>
            </a:endParaRPr>
          </a:p>
          <a:p>
            <a:r>
              <a:rPr lang="tr-TR" b="1" dirty="0" smtClean="0">
                <a:solidFill>
                  <a:schemeClr val="tx2"/>
                </a:solidFill>
                <a:latin typeface="Arial Narrow" pitchFamily="34" charset="0"/>
              </a:rPr>
              <a:t>Her eylem farklı tip ve düzeydeki yardımcı araç, mobilya, dolap, elektrikli alet ya da tesisat sistemiyle beslenir. Bunların hangisinin seçileceği, mimarlıkta bir karar konusudur.</a:t>
            </a:r>
          </a:p>
          <a:p>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b="1" dirty="0" smtClean="0">
                <a:latin typeface="Arial Narrow" pitchFamily="34" charset="0"/>
              </a:rPr>
              <a:t>Where and how the </a:t>
            </a:r>
            <a:r>
              <a:rPr lang="tr-TR" b="1" u="sng" dirty="0" smtClean="0">
                <a:latin typeface="Arial Narrow" pitchFamily="34" charset="0"/>
              </a:rPr>
              <a:t>resources</a:t>
            </a:r>
            <a:r>
              <a:rPr lang="tr-TR" b="1" dirty="0" smtClean="0">
                <a:latin typeface="Arial Narrow" pitchFamily="34" charset="0"/>
              </a:rPr>
              <a:t> (Economic, energy, labour) allocated </a:t>
            </a:r>
            <a:r>
              <a:rPr lang="tr-TR" b="1" u="sng" dirty="0" smtClean="0">
                <a:latin typeface="Arial Narrow" pitchFamily="34" charset="0"/>
              </a:rPr>
              <a:t>for design and design-product </a:t>
            </a:r>
            <a:r>
              <a:rPr lang="tr-TR" b="1" dirty="0" smtClean="0">
                <a:latin typeface="Arial Narrow" pitchFamily="34" charset="0"/>
              </a:rPr>
              <a:t>are going  to be used/utilized is another design decision which effects the end-product.</a:t>
            </a:r>
          </a:p>
          <a:p>
            <a:pPr>
              <a:buNone/>
            </a:pPr>
            <a:r>
              <a:rPr lang="tr-TR" b="1" dirty="0" smtClean="0">
                <a:solidFill>
                  <a:srgbClr val="000066"/>
                </a:solidFill>
                <a:latin typeface="Arial Narrow" pitchFamily="34" charset="0"/>
              </a:rPr>
              <a:t>    </a:t>
            </a:r>
            <a:r>
              <a:rPr lang="tr-TR" b="1" u="sng" dirty="0" smtClean="0">
                <a:solidFill>
                  <a:schemeClr val="tx2"/>
                </a:solidFill>
                <a:latin typeface="Arial Narrow" pitchFamily="34" charset="0"/>
              </a:rPr>
              <a:t>Tasarıma ve tasarım ürünü</a:t>
            </a:r>
            <a:r>
              <a:rPr lang="tr-TR" b="1" dirty="0" smtClean="0">
                <a:solidFill>
                  <a:schemeClr val="tx2"/>
                </a:solidFill>
                <a:latin typeface="Arial Narrow" pitchFamily="34" charset="0"/>
              </a:rPr>
              <a:t>ne ayrılan </a:t>
            </a:r>
            <a:r>
              <a:rPr lang="tr-TR" b="1" u="sng" dirty="0" smtClean="0">
                <a:solidFill>
                  <a:schemeClr val="tx2"/>
                </a:solidFill>
                <a:latin typeface="Arial Narrow" pitchFamily="34" charset="0"/>
              </a:rPr>
              <a:t>kaynaklar</a:t>
            </a:r>
            <a:r>
              <a:rPr lang="tr-TR" b="1" dirty="0" smtClean="0">
                <a:solidFill>
                  <a:schemeClr val="tx2"/>
                </a:solidFill>
                <a:latin typeface="Arial Narrow" pitchFamily="34" charset="0"/>
              </a:rPr>
              <a:t>ın (ekonomik-enerji-işgücü) hangi alanlarda ve nasıl bir süreç içinde kullanılacağı da tasarım karar konularından biridir ve sonuç ürünü etkiler.</a:t>
            </a:r>
          </a:p>
          <a:p>
            <a:pPr>
              <a:lnSpc>
                <a:spcPct val="75000"/>
              </a:lnSpc>
            </a:pPr>
            <a:endParaRPr lang="tr-TR" b="1" dirty="0" smtClean="0">
              <a:solidFill>
                <a:srgbClr val="000066"/>
              </a:solidFill>
            </a:endParaRPr>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77500" lnSpcReduction="20000"/>
          </a:bodyPr>
          <a:lstStyle/>
          <a:p>
            <a:pPr>
              <a:spcBef>
                <a:spcPct val="50000"/>
              </a:spcBef>
            </a:pPr>
            <a:r>
              <a:rPr lang="tr-TR" sz="3600" b="1" u="sng" dirty="0" smtClean="0">
                <a:latin typeface="Arial Narrow" pitchFamily="34" charset="0"/>
              </a:rPr>
              <a:t>Characteristics of Design:</a:t>
            </a:r>
          </a:p>
          <a:p>
            <a:pPr>
              <a:spcBef>
                <a:spcPct val="50000"/>
              </a:spcBef>
            </a:pPr>
            <a:r>
              <a:rPr lang="tr-TR" sz="3600" b="1" dirty="0" smtClean="0">
                <a:latin typeface="Arial Narrow" pitchFamily="34" charset="0"/>
              </a:rPr>
              <a:t>Design is an activity of human beings in order to produce the built-environment which they integrate into .Human beings do take messages and learn from  this environment. </a:t>
            </a:r>
          </a:p>
          <a:p>
            <a:pPr>
              <a:spcBef>
                <a:spcPct val="50000"/>
              </a:spcBef>
              <a:buNone/>
            </a:pPr>
            <a:r>
              <a:rPr lang="tr-TR" sz="3600" b="1" dirty="0" smtClean="0">
                <a:solidFill>
                  <a:srgbClr val="800000"/>
                </a:solidFill>
                <a:latin typeface="Arial Narrow" pitchFamily="34" charset="0"/>
              </a:rPr>
              <a:t>     </a:t>
            </a:r>
            <a:r>
              <a:rPr lang="tr-TR" sz="3600" b="1" dirty="0" smtClean="0">
                <a:solidFill>
                  <a:schemeClr val="tx2"/>
                </a:solidFill>
                <a:latin typeface="Arial Narrow" pitchFamily="34" charset="0"/>
              </a:rPr>
              <a:t>TASARIMIN ÖZELLİKLERİ</a:t>
            </a:r>
          </a:p>
          <a:p>
            <a:pPr>
              <a:spcBef>
                <a:spcPct val="50000"/>
              </a:spcBef>
            </a:pPr>
            <a:r>
              <a:rPr lang="tr-TR" sz="3600" b="1" dirty="0" smtClean="0">
                <a:solidFill>
                  <a:srgbClr val="000066"/>
                </a:solidFill>
                <a:latin typeface="Arial Narrow" pitchFamily="34" charset="0"/>
              </a:rPr>
              <a:t>Tasarlama, insanların yaşamlarını sürdürürken kendileriyle bütünleştirdikleri çevreyi yaratmak üzere yapılan bir eylemdir. İnsanlar bu çevreden mesaj alırlar ve öğrenirler.</a:t>
            </a:r>
          </a:p>
          <a:p>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85000" lnSpcReduction="20000"/>
          </a:bodyPr>
          <a:lstStyle/>
          <a:p>
            <a:r>
              <a:rPr lang="tr-TR" b="1" dirty="0" smtClean="0">
                <a:latin typeface="Arial Narrow" pitchFamily="34" charset="0"/>
              </a:rPr>
              <a:t>Another  field of </a:t>
            </a:r>
            <a:r>
              <a:rPr lang="tr-TR" b="1" u="sng" dirty="0" smtClean="0">
                <a:latin typeface="Arial Narrow" pitchFamily="34" charset="0"/>
              </a:rPr>
              <a:t>decision</a:t>
            </a:r>
            <a:r>
              <a:rPr lang="tr-TR" b="1" dirty="0" smtClean="0">
                <a:latin typeface="Arial Narrow" pitchFamily="34" charset="0"/>
              </a:rPr>
              <a:t> is to determine the ‘Strategy’</a:t>
            </a:r>
          </a:p>
          <a:p>
            <a:r>
              <a:rPr lang="tr-TR" b="1" dirty="0" smtClean="0">
                <a:latin typeface="Arial Narrow" pitchFamily="34" charset="0"/>
              </a:rPr>
              <a:t>in selecting the methods to be utilized  in design.</a:t>
            </a:r>
          </a:p>
          <a:p>
            <a:r>
              <a:rPr lang="tr-TR" b="1" dirty="0" smtClean="0">
                <a:latin typeface="Arial Narrow" pitchFamily="34" charset="0"/>
              </a:rPr>
              <a:t>Questions such as ‘In which context’, ‘How’, ‘With which methods’  the design will  be made, help determine the </a:t>
            </a:r>
            <a:r>
              <a:rPr lang="tr-TR" b="1" u="sng" dirty="0" smtClean="0">
                <a:latin typeface="Arial Narrow" pitchFamily="34" charset="0"/>
              </a:rPr>
              <a:t>Design  Strategy .</a:t>
            </a:r>
          </a:p>
          <a:p>
            <a:endParaRPr lang="tr-TR" b="1" dirty="0" smtClean="0">
              <a:solidFill>
                <a:srgbClr val="000066"/>
              </a:solidFill>
              <a:latin typeface="Arial Narrow" pitchFamily="34" charset="0"/>
            </a:endParaRPr>
          </a:p>
          <a:p>
            <a:endParaRPr lang="tr-TR" b="1" dirty="0" smtClean="0">
              <a:solidFill>
                <a:srgbClr val="000066"/>
              </a:solidFill>
              <a:latin typeface="Arial Narrow" pitchFamily="34" charset="0"/>
            </a:endParaRPr>
          </a:p>
          <a:p>
            <a:pPr>
              <a:buNone/>
            </a:pPr>
            <a:r>
              <a:rPr lang="tr-TR" b="1" dirty="0" smtClean="0">
                <a:solidFill>
                  <a:srgbClr val="000066"/>
                </a:solidFill>
                <a:latin typeface="Arial Narrow" pitchFamily="34" charset="0"/>
              </a:rPr>
              <a:t>     </a:t>
            </a:r>
            <a:r>
              <a:rPr lang="tr-TR" b="1" dirty="0" smtClean="0">
                <a:solidFill>
                  <a:schemeClr val="tx2"/>
                </a:solidFill>
                <a:latin typeface="Arial Narrow" pitchFamily="34" charset="0"/>
              </a:rPr>
              <a:t>Tasarım sırasında uygulanacak yöntemlerin seçiminde ‘S</a:t>
            </a:r>
            <a:r>
              <a:rPr lang="tr-TR" b="1" u="sng" dirty="0" smtClean="0">
                <a:solidFill>
                  <a:schemeClr val="tx2"/>
                </a:solidFill>
                <a:latin typeface="Arial Narrow" pitchFamily="34" charset="0"/>
              </a:rPr>
              <a:t>trateji belirlenmesi’ </a:t>
            </a:r>
            <a:r>
              <a:rPr lang="tr-TR" b="1" dirty="0" smtClean="0">
                <a:solidFill>
                  <a:schemeClr val="tx2"/>
                </a:solidFill>
                <a:latin typeface="Arial Narrow" pitchFamily="34" charset="0"/>
              </a:rPr>
              <a:t>de karar konularından biridir. Tasarımın “H</a:t>
            </a:r>
            <a:r>
              <a:rPr lang="tr-TR" b="1" u="sng" dirty="0" smtClean="0">
                <a:solidFill>
                  <a:schemeClr val="tx2"/>
                </a:solidFill>
                <a:latin typeface="Arial Narrow" pitchFamily="34" charset="0"/>
              </a:rPr>
              <a:t>angi kapsamda</a:t>
            </a:r>
            <a:r>
              <a:rPr lang="tr-TR" b="1" dirty="0" smtClean="0">
                <a:solidFill>
                  <a:schemeClr val="tx2"/>
                </a:solidFill>
                <a:latin typeface="Arial Narrow" pitchFamily="34" charset="0"/>
              </a:rPr>
              <a:t>”, “N</a:t>
            </a:r>
            <a:r>
              <a:rPr lang="tr-TR" b="1" u="sng" dirty="0" smtClean="0">
                <a:solidFill>
                  <a:schemeClr val="tx2"/>
                </a:solidFill>
                <a:latin typeface="Arial Narrow" pitchFamily="34" charset="0"/>
              </a:rPr>
              <a:t>asıl</a:t>
            </a:r>
            <a:r>
              <a:rPr lang="tr-TR" b="1" dirty="0" smtClean="0">
                <a:solidFill>
                  <a:schemeClr val="tx2"/>
                </a:solidFill>
                <a:latin typeface="Arial Narrow" pitchFamily="34" charset="0"/>
              </a:rPr>
              <a:t>” ve “H</a:t>
            </a:r>
            <a:r>
              <a:rPr lang="tr-TR" b="1" u="sng" dirty="0" smtClean="0">
                <a:solidFill>
                  <a:schemeClr val="tx2"/>
                </a:solidFill>
                <a:latin typeface="Arial Narrow" pitchFamily="34" charset="0"/>
              </a:rPr>
              <a:t>angi yöntemlerle</a:t>
            </a:r>
            <a:r>
              <a:rPr lang="tr-TR" b="1" dirty="0" smtClean="0">
                <a:solidFill>
                  <a:schemeClr val="tx2"/>
                </a:solidFill>
                <a:latin typeface="Arial Narrow" pitchFamily="34" charset="0"/>
              </a:rPr>
              <a:t>” yapılacağı gibi sorular, </a:t>
            </a:r>
            <a:r>
              <a:rPr lang="tr-TR" b="1" u="sng" dirty="0" smtClean="0">
                <a:solidFill>
                  <a:schemeClr val="tx2"/>
                </a:solidFill>
                <a:latin typeface="Arial Narrow" pitchFamily="34" charset="0"/>
              </a:rPr>
              <a:t>Tasarım Stratejisi </a:t>
            </a:r>
            <a:r>
              <a:rPr lang="tr-TR" b="1" dirty="0" smtClean="0">
                <a:solidFill>
                  <a:schemeClr val="tx2"/>
                </a:solidFill>
                <a:latin typeface="Arial Narrow" pitchFamily="34" charset="0"/>
              </a:rPr>
              <a:t>nin belirlenmesine yardımcı olur.</a:t>
            </a:r>
            <a:endParaRPr lang="tr-TR" dirty="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Autofit/>
          </a:bodyPr>
          <a:lstStyle/>
          <a:p>
            <a:pPr>
              <a:spcBef>
                <a:spcPct val="50000"/>
              </a:spcBef>
              <a:buNone/>
            </a:pPr>
            <a:r>
              <a:rPr lang="tr-TR" sz="2800" b="1" dirty="0" smtClean="0">
                <a:latin typeface="Arial Narrow" pitchFamily="34" charset="0"/>
              </a:rPr>
              <a:t>In recent years,due to the  increasing importance of design scientific researches have begun and new theories have been set about it.Although the ‘Design’itself is not ‘Science’, studies made aiming at  the development of design phenomenon produce  the ‘Design Science‘.</a:t>
            </a:r>
          </a:p>
          <a:p>
            <a:pPr>
              <a:spcBef>
                <a:spcPct val="50000"/>
              </a:spcBef>
            </a:pPr>
            <a:r>
              <a:rPr lang="tr-TR" sz="2800" b="1" dirty="0" smtClean="0">
                <a:solidFill>
                  <a:srgbClr val="000066"/>
                </a:solidFill>
                <a:latin typeface="Arial Narrow" pitchFamily="34" charset="0"/>
              </a:rPr>
              <a:t>Son yıllarda tasarımın önemi artmış ve bu nedenle konuyla ilgili bilimsel araştırmalar yapılmaya başlanmış,tasarım konusunda yeni kuramlar ortaya konmuştur. Tasarım bir bilim değildir, ancak tasarım olgusunun geliştirilmesi amacıyla yapılacak çalışmalar ‘Tasarım bilimi’ni oluşturur.</a:t>
            </a:r>
          </a:p>
          <a:p>
            <a:endParaRPr lang="tr-TR"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REMINDER page</a:t>
            </a:r>
            <a:endParaRPr lang="tr-TR" dirty="0"/>
          </a:p>
        </p:txBody>
      </p:sp>
      <p:sp>
        <p:nvSpPr>
          <p:cNvPr id="3" name="Content Placeholder 2"/>
          <p:cNvSpPr>
            <a:spLocks noGrp="1"/>
          </p:cNvSpPr>
          <p:nvPr>
            <p:ph idx="1"/>
          </p:nvPr>
        </p:nvSpPr>
        <p:spPr/>
        <p:txBody>
          <a:bodyPr/>
          <a:lstStyle/>
          <a:p>
            <a:r>
              <a:rPr lang="tr-TR" b="1" u="sng" dirty="0" smtClean="0">
                <a:latin typeface="Arial Narrow" pitchFamily="34" charset="0"/>
              </a:rPr>
              <a:t>Design Process:</a:t>
            </a:r>
            <a:r>
              <a:rPr lang="tr-TR" b="1" dirty="0" smtClean="0">
                <a:latin typeface="Arial Narrow" pitchFamily="34" charset="0"/>
              </a:rPr>
              <a:t>The time duration between the emergence of design problem and completion of the final product.</a:t>
            </a:r>
          </a:p>
          <a:p>
            <a:r>
              <a:rPr lang="tr-TR" b="1" u="sng" dirty="0" smtClean="0">
                <a:solidFill>
                  <a:schemeClr val="tx2"/>
                </a:solidFill>
                <a:latin typeface="Arial Narrow" pitchFamily="34" charset="0"/>
              </a:rPr>
              <a:t>Tasarlama süreci: </a:t>
            </a:r>
            <a:r>
              <a:rPr lang="tr-TR" b="1" dirty="0" smtClean="0">
                <a:solidFill>
                  <a:schemeClr val="tx2"/>
                </a:solidFill>
                <a:latin typeface="Arial Narrow" pitchFamily="34" charset="0"/>
              </a:rPr>
              <a:t>Tasarlama eylemi sırasında kullanılan teknik ve araçların oluşturduğu eylem düzeni demektir. Tasarlama probleminin ilk ortaya çıkışından tamamlanışına kadar olan dönem.</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REMINDER page</a:t>
            </a:r>
            <a:endParaRPr lang="tr-TR" dirty="0"/>
          </a:p>
        </p:txBody>
      </p:sp>
      <p:sp>
        <p:nvSpPr>
          <p:cNvPr id="3" name="Content Placeholder 2"/>
          <p:cNvSpPr>
            <a:spLocks noGrp="1"/>
          </p:cNvSpPr>
          <p:nvPr>
            <p:ph idx="1"/>
          </p:nvPr>
        </p:nvSpPr>
        <p:spPr/>
        <p:txBody>
          <a:bodyPr/>
          <a:lstStyle/>
          <a:p>
            <a:r>
              <a:rPr lang="tr-TR" b="1" u="sng" dirty="0" smtClean="0">
                <a:latin typeface="Arial Narrow" pitchFamily="34" charset="0"/>
              </a:rPr>
              <a:t>Design Strategy: </a:t>
            </a:r>
            <a:r>
              <a:rPr lang="tr-TR" b="1" dirty="0" smtClean="0">
                <a:latin typeface="Arial Narrow" pitchFamily="34" charset="0"/>
              </a:rPr>
              <a:t>The whole of the activities utilized/used by the designer during the process of converting the preliminary program into the final design. </a:t>
            </a:r>
          </a:p>
          <a:p>
            <a:r>
              <a:rPr lang="tr-TR" b="1" u="sng" dirty="0" smtClean="0">
                <a:solidFill>
                  <a:schemeClr val="tx2"/>
                </a:solidFill>
                <a:latin typeface="Arial Narrow" pitchFamily="34" charset="0"/>
              </a:rPr>
              <a:t>Tasarlama stratejisi</a:t>
            </a:r>
            <a:r>
              <a:rPr lang="tr-TR" b="1" dirty="0" smtClean="0">
                <a:solidFill>
                  <a:schemeClr val="tx2"/>
                </a:solidFill>
                <a:latin typeface="Arial Narrow" pitchFamily="34" charset="0"/>
              </a:rPr>
              <a:t>: tasarımcı tarafından ilk programı son tasarıma dönüştürme sırasında yararlanılan ya da kullanılan eylemlerin bütünü.</a:t>
            </a:r>
          </a:p>
          <a:p>
            <a:endParaRPr lang="tr-TR" b="1" dirty="0" smtClean="0">
              <a:latin typeface="Arial Narrow" pitchFamily="34" charset="0"/>
            </a:endParaRP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Autofit/>
          </a:bodyPr>
          <a:lstStyle/>
          <a:p>
            <a:r>
              <a:rPr lang="tr-TR" sz="2400" b="1" u="sng" dirty="0" smtClean="0">
                <a:latin typeface="Arial Narrow" pitchFamily="34" charset="0"/>
              </a:rPr>
              <a:t>Design Method:</a:t>
            </a:r>
          </a:p>
          <a:p>
            <a:r>
              <a:rPr lang="tr-TR" sz="2400" b="1" dirty="0" smtClean="0">
                <a:latin typeface="Arial Narrow" pitchFamily="34" charset="0"/>
              </a:rPr>
              <a:t>The way/the approach followed during design activity,</a:t>
            </a:r>
          </a:p>
          <a:p>
            <a:r>
              <a:rPr lang="tr-TR" sz="2400" b="1" u="sng" dirty="0" smtClean="0">
                <a:latin typeface="Arial Narrow" pitchFamily="34" charset="0"/>
              </a:rPr>
              <a:t>Design Technique: </a:t>
            </a:r>
          </a:p>
          <a:p>
            <a:r>
              <a:rPr lang="tr-TR" sz="2400" b="1" dirty="0" smtClean="0">
                <a:latin typeface="Arial Narrow" pitchFamily="34" charset="0"/>
              </a:rPr>
              <a:t>Tools of  the design method,</a:t>
            </a:r>
          </a:p>
          <a:p>
            <a:r>
              <a:rPr lang="tr-TR" sz="2400" b="1" u="sng" dirty="0" smtClean="0">
                <a:latin typeface="Arial Narrow" pitchFamily="34" charset="0"/>
              </a:rPr>
              <a:t>Design Methodology:</a:t>
            </a:r>
          </a:p>
          <a:p>
            <a:r>
              <a:rPr lang="tr-TR" sz="2400" b="1" dirty="0" smtClean="0">
                <a:latin typeface="Arial Narrow" pitchFamily="34" charset="0"/>
              </a:rPr>
              <a:t>The branch of science which deals with design methods.</a:t>
            </a:r>
          </a:p>
          <a:p>
            <a:pPr>
              <a:buNone/>
            </a:pPr>
            <a:r>
              <a:rPr lang="tr-TR" sz="2400" b="1" dirty="0">
                <a:solidFill>
                  <a:srgbClr val="800000"/>
                </a:solidFill>
                <a:latin typeface="Arial Narrow" pitchFamily="34" charset="0"/>
              </a:rPr>
              <a:t> </a:t>
            </a:r>
            <a:r>
              <a:rPr lang="tr-TR" sz="2400" b="1" dirty="0" smtClean="0">
                <a:solidFill>
                  <a:srgbClr val="800000"/>
                </a:solidFill>
                <a:latin typeface="Arial Narrow" pitchFamily="34" charset="0"/>
              </a:rPr>
              <a:t>     </a:t>
            </a:r>
            <a:r>
              <a:rPr lang="tr-TR" sz="2400" b="1" u="sng" dirty="0" smtClean="0">
                <a:solidFill>
                  <a:schemeClr val="tx2"/>
                </a:solidFill>
                <a:latin typeface="Arial Narrow" pitchFamily="34" charset="0"/>
              </a:rPr>
              <a:t>Tasarım yöntemi</a:t>
            </a:r>
            <a:r>
              <a:rPr lang="tr-TR" sz="2400" b="1" dirty="0" smtClean="0">
                <a:solidFill>
                  <a:schemeClr val="tx2"/>
                </a:solidFill>
                <a:latin typeface="Arial Narrow" pitchFamily="34" charset="0"/>
              </a:rPr>
              <a:t>: tasarlama eylemi sırasında izlenen yol.</a:t>
            </a:r>
          </a:p>
          <a:p>
            <a:r>
              <a:rPr lang="tr-TR" sz="2400" b="1" u="sng" dirty="0" smtClean="0">
                <a:solidFill>
                  <a:schemeClr val="tx2"/>
                </a:solidFill>
                <a:latin typeface="Arial Narrow" pitchFamily="34" charset="0"/>
              </a:rPr>
              <a:t>Tasarım tekniği</a:t>
            </a:r>
            <a:r>
              <a:rPr lang="tr-TR" sz="2400" b="1" dirty="0" smtClean="0">
                <a:solidFill>
                  <a:schemeClr val="tx2"/>
                </a:solidFill>
                <a:latin typeface="Arial Narrow" pitchFamily="34" charset="0"/>
              </a:rPr>
              <a:t>: bu yöntemin ayrıntılı bir araç biçimine dönüşmüş hali.</a:t>
            </a:r>
          </a:p>
          <a:p>
            <a:r>
              <a:rPr lang="tr-TR" sz="2400" b="1" u="sng" dirty="0" smtClean="0">
                <a:solidFill>
                  <a:schemeClr val="tx2"/>
                </a:solidFill>
                <a:latin typeface="Arial Narrow" pitchFamily="34" charset="0"/>
              </a:rPr>
              <a:t>Tasarım metodolojisi</a:t>
            </a:r>
            <a:r>
              <a:rPr lang="tr-TR" sz="2400" b="1" dirty="0" smtClean="0">
                <a:solidFill>
                  <a:schemeClr val="tx2"/>
                </a:solidFill>
                <a:latin typeface="Arial Narrow" pitchFamily="34" charset="0"/>
              </a:rPr>
              <a:t>: tasarlama yöntemiyle uğraşan bilim dalı.</a:t>
            </a:r>
          </a:p>
          <a:p>
            <a:endParaRPr lang="tr-TR" sz="2400" dirty="0">
              <a:solidFill>
                <a:schemeClr val="tx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25000" lnSpcReduction="20000"/>
          </a:bodyPr>
          <a:lstStyle/>
          <a:p>
            <a:r>
              <a:rPr lang="tr-TR" sz="8000" b="1" u="sng" dirty="0" smtClean="0">
                <a:latin typeface="Arial Narrow" pitchFamily="34" charset="0"/>
              </a:rPr>
              <a:t>Design Theories:-1-(In general)</a:t>
            </a:r>
          </a:p>
          <a:p>
            <a:r>
              <a:rPr lang="tr-TR" sz="8000" b="1" u="sng" dirty="0" smtClean="0">
                <a:latin typeface="Arial Narrow" pitchFamily="34" charset="0"/>
              </a:rPr>
              <a:t>A design theory is the base which supports the methods,techniques and ways to be utilized in a design approach. </a:t>
            </a:r>
          </a:p>
          <a:p>
            <a:r>
              <a:rPr lang="tr-TR" sz="8000" b="1" dirty="0" smtClean="0">
                <a:latin typeface="Arial Narrow" pitchFamily="34" charset="0"/>
              </a:rPr>
              <a:t>The first ‘Design theory’  emerging  after second world war  was </a:t>
            </a:r>
            <a:r>
              <a:rPr lang="tr-TR" sz="8000" b="1" u="sng" dirty="0" smtClean="0">
                <a:latin typeface="Arial Narrow" pitchFamily="34" charset="0"/>
              </a:rPr>
              <a:t>‘Systematic Approach’  </a:t>
            </a:r>
            <a:r>
              <a:rPr lang="tr-TR" sz="8000" b="1" dirty="0" smtClean="0">
                <a:latin typeface="Arial Narrow" pitchFamily="34" charset="0"/>
              </a:rPr>
              <a:t>which  covers the designers,only . Since, this is an one-way approach, later , the </a:t>
            </a:r>
            <a:r>
              <a:rPr lang="tr-TR" sz="8000" b="1" u="sng" dirty="0" smtClean="0">
                <a:latin typeface="Arial Narrow" pitchFamily="34" charset="0"/>
              </a:rPr>
              <a:t>‘Participatory/Participative Approach</a:t>
            </a:r>
            <a:r>
              <a:rPr lang="tr-TR" sz="8000" b="1" dirty="0" smtClean="0">
                <a:latin typeface="Arial Narrow" pitchFamily="34" charset="0"/>
              </a:rPr>
              <a:t>’ which based on the principle that  the users,also, should contribute  to the design  process.  When the insufficiency of this approach was clear, these two approaches began to be used together. </a:t>
            </a:r>
          </a:p>
          <a:p>
            <a:r>
              <a:rPr lang="tr-TR" sz="8000" b="1" dirty="0" smtClean="0">
                <a:solidFill>
                  <a:srgbClr val="800000"/>
                </a:solidFill>
                <a:latin typeface="Arial Narrow" pitchFamily="34" charset="0"/>
              </a:rPr>
              <a:t>   </a:t>
            </a:r>
          </a:p>
          <a:p>
            <a:pPr>
              <a:buNone/>
            </a:pPr>
            <a:r>
              <a:rPr lang="tr-TR" sz="8000" b="1" dirty="0" smtClean="0">
                <a:solidFill>
                  <a:schemeClr val="tx2"/>
                </a:solidFill>
                <a:latin typeface="Arial Narrow" pitchFamily="34" charset="0"/>
              </a:rPr>
              <a:t>        </a:t>
            </a:r>
            <a:r>
              <a:rPr lang="tr-TR" sz="8000" b="1" u="sng" dirty="0" smtClean="0">
                <a:solidFill>
                  <a:schemeClr val="tx2"/>
                </a:solidFill>
                <a:latin typeface="Arial Narrow" pitchFamily="34" charset="0"/>
              </a:rPr>
              <a:t>Tasarım Kuramları-1-(Genel)</a:t>
            </a:r>
          </a:p>
          <a:p>
            <a:r>
              <a:rPr lang="tr-TR" sz="8000" b="1" u="sng" dirty="0" smtClean="0">
                <a:solidFill>
                  <a:schemeClr val="tx2"/>
                </a:solidFill>
                <a:latin typeface="Arial Narrow" pitchFamily="34" charset="0"/>
              </a:rPr>
              <a:t>Kuram, tasarlama yaklaşımında uygulanacak yöntem, teknik ve usullerin dayandığı temeli oluşturur.</a:t>
            </a:r>
          </a:p>
          <a:p>
            <a:r>
              <a:rPr lang="tr-TR" sz="8000" b="1" dirty="0" smtClean="0">
                <a:solidFill>
                  <a:schemeClr val="tx2"/>
                </a:solidFill>
                <a:latin typeface="Arial Narrow" pitchFamily="34" charset="0"/>
              </a:rPr>
              <a:t> II. Dünya Savaşı sonrasında ilk üzerinde durulan tasarlama kuramı “Sistem yaklaşımı” dır. Bu yaklaşım sadece tasarımda çalışanları kapsamaktadır. Daha sonra, tasarımdan etkilenenlerin de tasarım sürecinde yer almaları ilkesine dayanan “ Katılımcı yaklaşım” uygulanmış, onun da yetersizlikleri görülerek sistem yaklaşımıyla bütünleştirilmeye çalışılmıştır.</a:t>
            </a:r>
          </a:p>
          <a:p>
            <a:endParaRPr lang="tr-TR" sz="5000" b="1" dirty="0" smtClean="0">
              <a:solidFill>
                <a:srgbClr val="000066"/>
              </a:solidFill>
              <a:latin typeface="Arial Narrow" pitchFamily="34" charset="0"/>
            </a:endParaRPr>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endParaRPr lang="tr-TR" dirty="0" smtClean="0"/>
          </a:p>
        </p:txBody>
      </p:sp>
      <p:sp>
        <p:nvSpPr>
          <p:cNvPr id="5123" name="Content Placeholder 2"/>
          <p:cNvSpPr>
            <a:spLocks noGrp="1"/>
          </p:cNvSpPr>
          <p:nvPr>
            <p:ph idx="1"/>
          </p:nvPr>
        </p:nvSpPr>
        <p:spPr/>
        <p:txBody>
          <a:bodyPr>
            <a:normAutofit fontScale="92500" lnSpcReduction="20000"/>
          </a:bodyPr>
          <a:lstStyle/>
          <a:p>
            <a:pPr>
              <a:buNone/>
            </a:pPr>
            <a:r>
              <a:rPr lang="tr-TR" b="1" u="sng" dirty="0" smtClean="0">
                <a:latin typeface="Arial Narrow" pitchFamily="34" charset="0"/>
              </a:rPr>
              <a:t>Design Theories and Methods-2</a:t>
            </a:r>
          </a:p>
          <a:p>
            <a:pPr>
              <a:buNone/>
            </a:pPr>
            <a:r>
              <a:rPr lang="tr-TR" b="1" dirty="0" smtClean="0">
                <a:latin typeface="Arial Narrow" pitchFamily="34" charset="0"/>
              </a:rPr>
              <a:t>A design theory is </a:t>
            </a:r>
            <a:r>
              <a:rPr lang="tr-TR" b="1" u="sng" dirty="0" smtClean="0">
                <a:latin typeface="Arial Narrow" pitchFamily="34" charset="0"/>
              </a:rPr>
              <a:t>the base which supports the methods,techniques and ways to be utilized in a design approach</a:t>
            </a:r>
          </a:p>
          <a:p>
            <a:pPr>
              <a:buNone/>
            </a:pPr>
            <a:r>
              <a:rPr lang="tr-TR" b="1" dirty="0" smtClean="0">
                <a:latin typeface="Arial Narrow" pitchFamily="34" charset="0"/>
              </a:rPr>
              <a:t>-Systematic design approach,</a:t>
            </a:r>
          </a:p>
          <a:p>
            <a:pPr eaLnBrk="1" hangingPunct="1">
              <a:buFontTx/>
              <a:buNone/>
            </a:pPr>
            <a:r>
              <a:rPr lang="tr-TR" b="1" dirty="0" smtClean="0">
                <a:latin typeface="Arial Narrow" pitchFamily="34" charset="0"/>
              </a:rPr>
              <a:t>-Participative design approach (2 nd. Generation- end of 1960’s),</a:t>
            </a:r>
          </a:p>
          <a:p>
            <a:pPr eaLnBrk="1" hangingPunct="1">
              <a:buFontTx/>
              <a:buNone/>
            </a:pPr>
            <a:r>
              <a:rPr lang="tr-TR" b="1" dirty="0" smtClean="0">
                <a:latin typeface="Arial Narrow" pitchFamily="34" charset="0"/>
              </a:rPr>
              <a:t>-Scientific Design Approaches (combining systematic and participative approaches),</a:t>
            </a:r>
          </a:p>
          <a:p>
            <a:pPr eaLnBrk="1" hangingPunct="1">
              <a:buFontTx/>
              <a:buNone/>
            </a:pPr>
            <a:r>
              <a:rPr lang="tr-TR" b="1" dirty="0" smtClean="0">
                <a:latin typeface="Arial Narrow" pitchFamily="34" charset="0"/>
              </a:rPr>
              <a:t>-Scientific-Cognitive Approaches.</a:t>
            </a:r>
          </a:p>
          <a:p>
            <a:pPr eaLnBrk="1" hangingPunct="1"/>
            <a:endParaRPr lang="tr-TR"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Autofit/>
          </a:bodyPr>
          <a:lstStyle/>
          <a:p>
            <a:r>
              <a:rPr lang="tr-TR" sz="2400" b="1" u="sng" dirty="0" smtClean="0">
                <a:latin typeface="Arial Narrow" pitchFamily="34" charset="0"/>
              </a:rPr>
              <a:t>Design Method:</a:t>
            </a:r>
          </a:p>
          <a:p>
            <a:r>
              <a:rPr lang="tr-TR" sz="2400" b="1" dirty="0" smtClean="0">
                <a:latin typeface="Arial Narrow" pitchFamily="34" charset="0"/>
              </a:rPr>
              <a:t>The way/the approach followed during design activity,</a:t>
            </a:r>
          </a:p>
          <a:p>
            <a:r>
              <a:rPr lang="tr-TR" sz="2400" b="1" u="sng" dirty="0" smtClean="0">
                <a:latin typeface="Arial Narrow" pitchFamily="34" charset="0"/>
              </a:rPr>
              <a:t>Design Technique: </a:t>
            </a:r>
          </a:p>
          <a:p>
            <a:r>
              <a:rPr lang="tr-TR" sz="2400" b="1" dirty="0" smtClean="0">
                <a:latin typeface="Arial Narrow" pitchFamily="34" charset="0"/>
              </a:rPr>
              <a:t>Tools of  the design method,</a:t>
            </a:r>
          </a:p>
          <a:p>
            <a:r>
              <a:rPr lang="tr-TR" sz="2400" b="1" u="sng" dirty="0" smtClean="0">
                <a:latin typeface="Arial Narrow" pitchFamily="34" charset="0"/>
              </a:rPr>
              <a:t>Design Methodology:</a:t>
            </a:r>
          </a:p>
          <a:p>
            <a:r>
              <a:rPr lang="tr-TR" sz="2400" b="1" dirty="0" smtClean="0">
                <a:latin typeface="Arial Narrow" pitchFamily="34" charset="0"/>
              </a:rPr>
              <a:t>The branch of science which deals with design methods.</a:t>
            </a:r>
          </a:p>
          <a:p>
            <a:pPr>
              <a:buNone/>
            </a:pPr>
            <a:r>
              <a:rPr lang="tr-TR" sz="2400" b="1" dirty="0">
                <a:solidFill>
                  <a:srgbClr val="800000"/>
                </a:solidFill>
                <a:latin typeface="Arial Narrow" pitchFamily="34" charset="0"/>
              </a:rPr>
              <a:t> </a:t>
            </a:r>
            <a:r>
              <a:rPr lang="tr-TR" sz="2400" b="1" dirty="0" smtClean="0">
                <a:solidFill>
                  <a:srgbClr val="800000"/>
                </a:solidFill>
                <a:latin typeface="Arial Narrow" pitchFamily="34" charset="0"/>
              </a:rPr>
              <a:t>     </a:t>
            </a:r>
            <a:r>
              <a:rPr lang="tr-TR" sz="2400" b="1" u="sng" dirty="0" smtClean="0">
                <a:solidFill>
                  <a:schemeClr val="tx2"/>
                </a:solidFill>
                <a:latin typeface="Arial Narrow" pitchFamily="34" charset="0"/>
              </a:rPr>
              <a:t>Tasarım yöntemi</a:t>
            </a:r>
            <a:r>
              <a:rPr lang="tr-TR" sz="2400" b="1" dirty="0" smtClean="0">
                <a:solidFill>
                  <a:schemeClr val="tx2"/>
                </a:solidFill>
                <a:latin typeface="Arial Narrow" pitchFamily="34" charset="0"/>
              </a:rPr>
              <a:t>: tasarlama eylemi sırasında izlenen yol.</a:t>
            </a:r>
          </a:p>
          <a:p>
            <a:r>
              <a:rPr lang="tr-TR" sz="2400" b="1" u="sng" dirty="0" smtClean="0">
                <a:solidFill>
                  <a:schemeClr val="tx2"/>
                </a:solidFill>
                <a:latin typeface="Arial Narrow" pitchFamily="34" charset="0"/>
              </a:rPr>
              <a:t>Tasarım tekniği</a:t>
            </a:r>
            <a:r>
              <a:rPr lang="tr-TR" sz="2400" b="1" dirty="0" smtClean="0">
                <a:solidFill>
                  <a:schemeClr val="tx2"/>
                </a:solidFill>
                <a:latin typeface="Arial Narrow" pitchFamily="34" charset="0"/>
              </a:rPr>
              <a:t>: bu yöntemin ayrıntılı bir araç biçimine dönüşmüş hali.</a:t>
            </a:r>
          </a:p>
          <a:p>
            <a:r>
              <a:rPr lang="tr-TR" sz="2400" b="1" u="sng" dirty="0" smtClean="0">
                <a:solidFill>
                  <a:schemeClr val="tx2"/>
                </a:solidFill>
                <a:latin typeface="Arial Narrow" pitchFamily="34" charset="0"/>
              </a:rPr>
              <a:t>Tasarım metodolojisi</a:t>
            </a:r>
            <a:r>
              <a:rPr lang="tr-TR" sz="2400" b="1" dirty="0" smtClean="0">
                <a:solidFill>
                  <a:schemeClr val="tx2"/>
                </a:solidFill>
                <a:latin typeface="Arial Narrow" pitchFamily="34" charset="0"/>
              </a:rPr>
              <a:t>: tasarlama yöntemiyle uğraşan bilim dalı.</a:t>
            </a:r>
          </a:p>
          <a:p>
            <a:endParaRPr lang="tr-TR" sz="2400" dirty="0">
              <a:solidFill>
                <a:schemeClr val="tx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1428</Words>
  <Application>Microsoft Office PowerPoint</Application>
  <PresentationFormat>On-screen Show (4:3)</PresentationFormat>
  <Paragraphs>105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ARCH 518 Design Methods 20 May-3 June 14 lecture</vt:lpstr>
      <vt:lpstr>Slide 2</vt:lpstr>
      <vt:lpstr>Slide 3</vt:lpstr>
      <vt:lpstr>REMINDER page</vt:lpstr>
      <vt:lpstr>REMINDER page</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toshiba</dc:creator>
  <cp:lastModifiedBy>toshiba</cp:lastModifiedBy>
  <cp:revision>23</cp:revision>
  <dcterms:created xsi:type="dcterms:W3CDTF">2014-06-03T12:23:32Z</dcterms:created>
  <dcterms:modified xsi:type="dcterms:W3CDTF">2015-11-30T13:47:33Z</dcterms:modified>
</cp:coreProperties>
</file>