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3" r:id="rId5"/>
    <p:sldId id="259" r:id="rId6"/>
    <p:sldId id="295" r:id="rId7"/>
    <p:sldId id="300" r:id="rId8"/>
    <p:sldId id="294" r:id="rId9"/>
    <p:sldId id="278" r:id="rId10"/>
    <p:sldId id="279" r:id="rId11"/>
    <p:sldId id="283" r:id="rId12"/>
    <p:sldId id="284" r:id="rId13"/>
    <p:sldId id="285" r:id="rId14"/>
    <p:sldId id="277" r:id="rId15"/>
    <p:sldId id="281" r:id="rId16"/>
    <p:sldId id="298" r:id="rId17"/>
    <p:sldId id="299" r:id="rId18"/>
    <p:sldId id="260" r:id="rId19"/>
    <p:sldId id="263" r:id="rId20"/>
    <p:sldId id="293" r:id="rId21"/>
    <p:sldId id="290" r:id="rId22"/>
    <p:sldId id="292" r:id="rId23"/>
    <p:sldId id="320" r:id="rId24"/>
    <p:sldId id="324" r:id="rId25"/>
    <p:sldId id="332" r:id="rId26"/>
    <p:sldId id="330" r:id="rId27"/>
    <p:sldId id="329" r:id="rId28"/>
    <p:sldId id="331" r:id="rId29"/>
    <p:sldId id="327" r:id="rId30"/>
    <p:sldId id="271" r:id="rId31"/>
    <p:sldId id="302" r:id="rId32"/>
    <p:sldId id="301" r:id="rId33"/>
    <p:sldId id="304" r:id="rId34"/>
    <p:sldId id="305" r:id="rId35"/>
    <p:sldId id="306" r:id="rId36"/>
    <p:sldId id="307" r:id="rId37"/>
    <p:sldId id="308" r:id="rId38"/>
    <p:sldId id="309" r:id="rId39"/>
    <p:sldId id="310" r:id="rId40"/>
    <p:sldId id="311" r:id="rId41"/>
    <p:sldId id="313" r:id="rId42"/>
    <p:sldId id="312" r:id="rId43"/>
    <p:sldId id="322" r:id="rId44"/>
    <p:sldId id="314" r:id="rId45"/>
    <p:sldId id="315" r:id="rId46"/>
    <p:sldId id="316" r:id="rId47"/>
    <p:sldId id="317" r:id="rId48"/>
    <p:sldId id="318" r:id="rId49"/>
    <p:sldId id="288" r:id="rId50"/>
    <p:sldId id="287"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1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6A570-1FF9-47C9-9FA5-426840EAC92F}" type="datetimeFigureOut">
              <a:rPr lang="tr-TR" smtClean="0"/>
              <a:pPr/>
              <a:t>26.11.2015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81F083-4052-41F8-9F46-8B2045A7023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6A570-1FF9-47C9-9FA5-426840EAC92F}" type="datetimeFigureOut">
              <a:rPr lang="tr-TR" smtClean="0"/>
              <a:pPr/>
              <a:t>26.11.2015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1F083-4052-41F8-9F46-8B2045A7023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skergoworks.com/shop_products.aspx" TargetMode="External"/><Relationship Id="rId2" Type="http://schemas.openxmlformats.org/officeDocument/2006/relationships/hyperlink" Target="http://www.askergoworks.com/services.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INAR 403</a:t>
            </a:r>
            <a:br>
              <a:rPr lang="tr-TR" b="1" dirty="0" smtClean="0"/>
            </a:br>
            <a:r>
              <a:rPr lang="tr-TR" b="1" dirty="0" smtClean="0"/>
              <a:t>Ergonomics-</a:t>
            </a:r>
            <a:r>
              <a:rPr lang="tr-TR" b="1" dirty="0" smtClean="0">
                <a:solidFill>
                  <a:schemeClr val="tx2"/>
                </a:solidFill>
              </a:rPr>
              <a:t>Ergonomi</a:t>
            </a:r>
            <a:br>
              <a:rPr lang="tr-TR" b="1" dirty="0" smtClean="0">
                <a:solidFill>
                  <a:schemeClr val="tx2"/>
                </a:solidFill>
              </a:rPr>
            </a:br>
            <a:r>
              <a:rPr lang="tr-TR" dirty="0" smtClean="0"/>
              <a:t/>
            </a:r>
            <a:br>
              <a:rPr lang="tr-TR" dirty="0" smtClean="0"/>
            </a:br>
            <a:endParaRPr lang="tr-TR" dirty="0"/>
          </a:p>
        </p:txBody>
      </p:sp>
      <p:sp>
        <p:nvSpPr>
          <p:cNvPr id="3" name="Subtitle 2"/>
          <p:cNvSpPr>
            <a:spLocks noGrp="1"/>
          </p:cNvSpPr>
          <p:nvPr>
            <p:ph type="subTitle" idx="1"/>
          </p:nvPr>
        </p:nvSpPr>
        <p:spPr/>
        <p:txBody>
          <a:bodyPr>
            <a:normAutofit/>
          </a:bodyPr>
          <a:lstStyle/>
          <a:p>
            <a:r>
              <a:rPr lang="tr-TR" sz="4800" b="1" dirty="0" smtClean="0">
                <a:solidFill>
                  <a:schemeClr val="tx1"/>
                </a:solidFill>
              </a:rPr>
              <a:t>13.03.15</a:t>
            </a:r>
            <a:endParaRPr lang="tr-TR" sz="4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lnSpcReduction="10000"/>
          </a:bodyPr>
          <a:lstStyle/>
          <a:p>
            <a:r>
              <a:rPr lang="tr-TR" dirty="0" smtClean="0"/>
              <a:t>With the results of  these works it  provides data to the fields of architecture, interior architecture,engineering  and managerial sciences,etc.</a:t>
            </a:r>
          </a:p>
          <a:p>
            <a:endParaRPr lang="tr-TR" dirty="0"/>
          </a:p>
          <a:p>
            <a:r>
              <a:rPr lang="tr-TR" dirty="0" smtClean="0">
                <a:solidFill>
                  <a:schemeClr val="tx2"/>
                </a:solidFill>
              </a:rPr>
              <a:t>Ergonomi bu çalışmalardan elde edilen sonuçlar ile Mimarlık, İç Mimarlık,Mühendislik ve Yönetim Bilimleri,vbg. bilim dallarına veri sağlar.</a:t>
            </a:r>
          </a:p>
          <a:p>
            <a:endParaRPr lang="tr-TR" dirty="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a:bodyPr>
          <a:lstStyle/>
          <a:p>
            <a:r>
              <a:rPr lang="tr-TR" dirty="0" smtClean="0"/>
              <a:t>While human beings make activities to meet their social,cultural,economical, psychological needs and requirements, they use various tools and machines; utilize some fixture and furniture. </a:t>
            </a:r>
          </a:p>
          <a:p>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dirty="0" smtClean="0">
                <a:solidFill>
                  <a:schemeClr val="tx2"/>
                </a:solidFill>
              </a:rPr>
              <a:t> </a:t>
            </a:r>
            <a:r>
              <a:rPr lang="tr-TR" u="sng" dirty="0" smtClean="0">
                <a:solidFill>
                  <a:schemeClr val="tx2"/>
                </a:solidFill>
              </a:rPr>
              <a:t>İnsan/kullanıcı,</a:t>
            </a:r>
            <a:r>
              <a:rPr lang="tr-TR" dirty="0" smtClean="0">
                <a:solidFill>
                  <a:schemeClr val="tx2"/>
                </a:solidFill>
              </a:rPr>
              <a:t> sosyal, kültürel, ekonomik, psikolojik gereksinme ve isteklerini karşılamak üzere bu konularla ilgili aktiviteleri gerçekleştirirken bir takım araç-gereç-makine ve materyallerden, donatım ve döşeme elemanlarından yararlanır. </a:t>
            </a:r>
            <a:endParaRPr lang="tr-TR"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lnSpcReduction="10000"/>
          </a:bodyPr>
          <a:lstStyle/>
          <a:p>
            <a:r>
              <a:rPr lang="tr-TR" dirty="0" smtClean="0"/>
              <a:t>Maximization of this  use and utilization (by the user) is directly proportional with the comformity of tools, activity space and the furniture to the static body dimensions of the human being. (Del Prodo Lu, 2007). </a:t>
            </a:r>
          </a:p>
          <a:p>
            <a:r>
              <a:rPr lang="tr-TR" dirty="0" smtClean="0">
                <a:solidFill>
                  <a:schemeClr val="tx2"/>
                </a:solidFill>
              </a:rPr>
              <a:t>Kullanıcının  bunlardan maksimum düzeyde  yararlanabilmesi, onun </a:t>
            </a:r>
            <a:r>
              <a:rPr lang="tr-TR" u="sng" dirty="0" smtClean="0">
                <a:solidFill>
                  <a:schemeClr val="tx2"/>
                </a:solidFill>
              </a:rPr>
              <a:t>statik/durağan beden ölçülerinin, </a:t>
            </a:r>
            <a:r>
              <a:rPr lang="tr-TR" dirty="0" smtClean="0">
                <a:solidFill>
                  <a:schemeClr val="tx2"/>
                </a:solidFill>
              </a:rPr>
              <a:t> araçlar, aktivite mekanı ve mobilyalarla uyumu ile doğru orantılıdır.</a:t>
            </a:r>
            <a:endParaRPr lang="tr-TR" u="sng" dirty="0" smtClean="0">
              <a:solidFill>
                <a:schemeClr val="tx2"/>
              </a:solidFill>
            </a:endParaRPr>
          </a:p>
          <a:p>
            <a:endParaRPr lang="tr-TR" dirty="0" smtClean="0"/>
          </a:p>
          <a:p>
            <a:endParaRPr lang="tr-TR" dirty="0" smtClean="0"/>
          </a:p>
          <a:p>
            <a:endParaRPr lang="tr-TR" dirty="0" smtClean="0">
              <a:solidFill>
                <a:schemeClr val="tx2"/>
              </a:solidFill>
            </a:endParaRPr>
          </a:p>
          <a:p>
            <a:endParaRPr lang="tr-TR" dirty="0"/>
          </a:p>
          <a:p>
            <a:endParaRPr lang="tr-TR" dirty="0" smtClean="0"/>
          </a:p>
          <a:p>
            <a:endParaRPr lang="tr-TR" dirty="0"/>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lnSpcReduction="10000"/>
          </a:bodyPr>
          <a:lstStyle/>
          <a:p>
            <a:r>
              <a:rPr lang="tr-TR" dirty="0" smtClean="0"/>
              <a:t>The goal of Ergonomics which covers the triology of </a:t>
            </a:r>
            <a:r>
              <a:rPr lang="tr-TR" u="sng" dirty="0" smtClean="0"/>
              <a:t>human being/user- tools-furniture (machine) –environment</a:t>
            </a:r>
            <a:r>
              <a:rPr lang="tr-TR" dirty="0" smtClean="0"/>
              <a:t> is not only to increase the productivity and efficiency , but also to provide the harmony in between human being/user-activity-tool,fixture and furniture (Efe, 1993). </a:t>
            </a:r>
          </a:p>
          <a:p>
            <a:endParaRPr lang="tr-TR" dirty="0"/>
          </a:p>
          <a:p>
            <a:r>
              <a:rPr lang="tr-TR" dirty="0" smtClean="0"/>
              <a:t> </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dirty="0" smtClean="0">
                <a:solidFill>
                  <a:schemeClr val="tx2"/>
                </a:solidFill>
              </a:rPr>
              <a:t>Kapsamı </a:t>
            </a:r>
            <a:r>
              <a:rPr lang="tr-TR" u="sng" dirty="0" smtClean="0">
                <a:solidFill>
                  <a:schemeClr val="tx2"/>
                </a:solidFill>
              </a:rPr>
              <a:t>İnsan, makine ve çevre üçlüsü o</a:t>
            </a:r>
            <a:r>
              <a:rPr lang="tr-TR" dirty="0" smtClean="0">
                <a:solidFill>
                  <a:schemeClr val="tx2"/>
                </a:solidFill>
              </a:rPr>
              <a:t>lan Ergonomi nin hedefi  yalnızca </a:t>
            </a:r>
            <a:r>
              <a:rPr lang="tr-TR" b="1" u="sng" dirty="0" smtClean="0">
                <a:solidFill>
                  <a:schemeClr val="tx2"/>
                </a:solidFill>
              </a:rPr>
              <a:t>verimliliği arttırmak </a:t>
            </a:r>
            <a:r>
              <a:rPr lang="tr-TR" dirty="0" smtClean="0">
                <a:solidFill>
                  <a:schemeClr val="tx2"/>
                </a:solidFill>
              </a:rPr>
              <a:t>değil, aynı zamanda insan/kullanıcı, eylem-araç-donatı elemanı ve mobilya arasındaki uyumu da sağlamaktır. (Efe, 1993).</a:t>
            </a:r>
          </a:p>
          <a:p>
            <a:endParaRPr lang="tr-TR" dirty="0">
              <a:solidFill>
                <a:schemeClr val="tx2"/>
              </a:solidFill>
            </a:endParaRP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dirty="0" smtClean="0"/>
              <a:t>"Ergonomics is about 'fit': the fit between people, the things they do, the objects they use and the environments they work, travel and play in. If good fit is achieved, the stresses on people are reduced. They are more comfortable, they can do things more quickly and easily, and they make fewer mistakes."</a:t>
            </a:r>
            <a:br>
              <a:rPr lang="tr-TR" dirty="0" smtClean="0"/>
            </a:br>
            <a:r>
              <a:rPr lang="tr-TR" dirty="0" smtClean="0"/>
              <a:t/>
            </a:r>
            <a:br>
              <a:rPr lang="tr-TR" dirty="0" smtClean="0"/>
            </a:b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dirty="0" smtClean="0">
                <a:solidFill>
                  <a:schemeClr val="tx2"/>
                </a:solidFill>
              </a:rPr>
              <a:t>Ergonominin odağı: İnsanlarla, yaptıkları işler, kullandıkları nesneler, çalıştıkları,seyahat ettikleri,oynadıkları çevreler arasındaki ‘Uyum’dur.</a:t>
            </a:r>
          </a:p>
          <a:p>
            <a:r>
              <a:rPr lang="tr-TR" dirty="0" smtClean="0">
                <a:solidFill>
                  <a:schemeClr val="tx2"/>
                </a:solidFill>
              </a:rPr>
              <a:t>İyi uyum sağlanırsa insanlar üzerindeki stresler azalır,daha rahat olurlar; işleri daha kolay ve daha çabuk ve daha hatasız yaparlar.</a:t>
            </a:r>
            <a:endParaRPr lang="tr-TR"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u="sng" dirty="0" smtClean="0"/>
              <a:t>ERGONOMIC PRINCIPLES &amp; INTERIOR DESIGN</a:t>
            </a:r>
          </a:p>
          <a:p>
            <a:endParaRPr lang="tr-TR" dirty="0" smtClean="0"/>
          </a:p>
          <a:p>
            <a:r>
              <a:rPr lang="tr-TR" dirty="0" smtClean="0"/>
              <a:t>By applying ergonomic principles to the design of the </a:t>
            </a:r>
            <a:r>
              <a:rPr lang="tr-TR" u="sng" dirty="0" smtClean="0">
                <a:hlinkClick r:id="rId2"/>
              </a:rPr>
              <a:t>workplace</a:t>
            </a:r>
            <a:r>
              <a:rPr lang="tr-TR" dirty="0" smtClean="0"/>
              <a:t> and </a:t>
            </a:r>
            <a:r>
              <a:rPr lang="tr-TR" u="sng" dirty="0" smtClean="0">
                <a:hlinkClick r:id="rId3"/>
              </a:rPr>
              <a:t>tools</a:t>
            </a:r>
            <a:r>
              <a:rPr lang="tr-TR" dirty="0" smtClean="0"/>
              <a:t>, greater functionality can be achieved, yielding higher productivity and lower incidence of worker injury. </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u="sng" dirty="0" smtClean="0">
                <a:solidFill>
                  <a:schemeClr val="tx2"/>
                </a:solidFill>
              </a:rPr>
              <a:t>ERGONOMİ İLKELERİ&amp; İÇ MEKAN TASARIMI</a:t>
            </a:r>
          </a:p>
          <a:p>
            <a:endParaRPr lang="tr-TR" dirty="0" smtClean="0">
              <a:solidFill>
                <a:schemeClr val="tx2"/>
              </a:solidFill>
            </a:endParaRPr>
          </a:p>
          <a:p>
            <a:r>
              <a:rPr lang="tr-TR" dirty="0" smtClean="0">
                <a:solidFill>
                  <a:schemeClr val="tx2"/>
                </a:solidFill>
              </a:rPr>
              <a:t>Ergonomi ilkeleri insanın çevresi ve kullandığı araç/gereç/mobilya/vbg. lere uygulanarak tasarım yapıldığında, işlevsellik daha iyi, üretkenlik daha yüksek olacak, yanısıra insanın bedensel ve </a:t>
            </a:r>
            <a:r>
              <a:rPr lang="tr-TR" smtClean="0">
                <a:solidFill>
                  <a:schemeClr val="tx2"/>
                </a:solidFill>
              </a:rPr>
              <a:t>ruhsal olarak </a:t>
            </a:r>
            <a:r>
              <a:rPr lang="tr-TR" dirty="0" smtClean="0">
                <a:solidFill>
                  <a:schemeClr val="tx2"/>
                </a:solidFill>
              </a:rPr>
              <a:t>daha az yıpranması   sağlanacaktır. </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tr-TR" b="1" dirty="0" smtClean="0"/>
              <a:t> INAR 403 </a:t>
            </a:r>
            <a:br>
              <a:rPr lang="tr-TR" b="1" dirty="0" smtClean="0"/>
            </a:br>
            <a:r>
              <a:rPr lang="tr-TR" b="1" dirty="0" smtClean="0"/>
              <a:t>Ergonomics-</a:t>
            </a:r>
            <a:r>
              <a:rPr lang="tr-TR" b="1" dirty="0" smtClean="0">
                <a:solidFill>
                  <a:schemeClr val="tx2"/>
                </a:solidFill>
              </a:rPr>
              <a:t>Ergonomi</a:t>
            </a:r>
            <a:br>
              <a:rPr lang="tr-TR" b="1" dirty="0" smtClean="0">
                <a:solidFill>
                  <a:schemeClr val="tx2"/>
                </a:solidFill>
              </a:rPr>
            </a:br>
            <a:endParaRPr lang="tr-TR" dirty="0"/>
          </a:p>
        </p:txBody>
      </p:sp>
      <p:sp>
        <p:nvSpPr>
          <p:cNvPr id="3" name="Content Placeholder 2"/>
          <p:cNvSpPr>
            <a:spLocks noGrp="1"/>
          </p:cNvSpPr>
          <p:nvPr>
            <p:ph idx="1"/>
          </p:nvPr>
        </p:nvSpPr>
        <p:spPr/>
        <p:txBody>
          <a:bodyPr>
            <a:normAutofit/>
          </a:bodyPr>
          <a:lstStyle/>
          <a:p>
            <a:r>
              <a:rPr lang="tr-TR" b="1" u="sng" dirty="0" smtClean="0"/>
              <a:t>Keywords:</a:t>
            </a:r>
            <a:r>
              <a:rPr lang="tr-TR" b="1" u="sng" dirty="0" smtClean="0">
                <a:solidFill>
                  <a:schemeClr val="tx2"/>
                </a:solidFill>
              </a:rPr>
              <a:t>Anahtar Sözcükler</a:t>
            </a:r>
          </a:p>
          <a:p>
            <a:r>
              <a:rPr lang="tr-TR" sz="2800" b="1" u="sng" dirty="0" smtClean="0">
                <a:solidFill>
                  <a:schemeClr val="tx2"/>
                </a:solidFill>
              </a:rPr>
              <a:t>-</a:t>
            </a:r>
            <a:r>
              <a:rPr lang="tr-TR" sz="2800" u="sng" dirty="0" smtClean="0"/>
              <a:t>User: </a:t>
            </a:r>
            <a:r>
              <a:rPr lang="tr-TR" sz="2800" u="sng" dirty="0" smtClean="0">
                <a:solidFill>
                  <a:schemeClr val="tx2"/>
                </a:solidFill>
              </a:rPr>
              <a:t>(Kullanıcı),</a:t>
            </a:r>
          </a:p>
          <a:p>
            <a:r>
              <a:rPr lang="tr-TR" sz="2800" dirty="0" smtClean="0"/>
              <a:t>(Characteristics,needs,requirements) </a:t>
            </a:r>
            <a:r>
              <a:rPr lang="tr-TR" sz="2800" dirty="0" smtClean="0">
                <a:solidFill>
                  <a:schemeClr val="tx2"/>
                </a:solidFill>
              </a:rPr>
              <a:t>(Özellikler, gereksinmeler, istekler, eylemler/ etkinlikler)</a:t>
            </a:r>
          </a:p>
          <a:p>
            <a:r>
              <a:rPr lang="tr-TR" sz="2800" dirty="0" smtClean="0"/>
              <a:t>-</a:t>
            </a:r>
            <a:r>
              <a:rPr lang="tr-TR" sz="2800" u="sng" dirty="0" smtClean="0"/>
              <a:t>Function </a:t>
            </a:r>
            <a:r>
              <a:rPr lang="tr-TR" sz="2800" u="sng" dirty="0" smtClean="0">
                <a:solidFill>
                  <a:schemeClr val="tx2"/>
                </a:solidFill>
              </a:rPr>
              <a:t>(İşlev),</a:t>
            </a:r>
          </a:p>
          <a:p>
            <a:r>
              <a:rPr lang="tr-TR" sz="2800" u="sng" dirty="0" smtClean="0"/>
              <a:t>-Activity </a:t>
            </a:r>
            <a:r>
              <a:rPr lang="tr-TR" sz="2800" u="sng" dirty="0" smtClean="0">
                <a:solidFill>
                  <a:schemeClr val="tx2"/>
                </a:solidFill>
              </a:rPr>
              <a:t>(Aktivite/Eylem) </a:t>
            </a:r>
          </a:p>
          <a:p>
            <a:endParaRPr lang="tr-TR" dirty="0"/>
          </a:p>
        </p:txBody>
      </p:sp>
      <p:cxnSp>
        <p:nvCxnSpPr>
          <p:cNvPr id="5" name="Elbow Connector 4"/>
          <p:cNvCxnSpPr/>
          <p:nvPr/>
        </p:nvCxnSpPr>
        <p:spPr>
          <a:xfrm>
            <a:off x="4499992" y="4437112"/>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580112" y="4797151"/>
            <a:ext cx="2376264" cy="646331"/>
          </a:xfrm>
          <a:prstGeom prst="rect">
            <a:avLst/>
          </a:prstGeom>
        </p:spPr>
        <p:txBody>
          <a:bodyPr wrap="square">
            <a:spAutoFit/>
          </a:bodyPr>
          <a:lstStyle/>
          <a:p>
            <a:r>
              <a:rPr lang="tr-TR" u="sng" dirty="0" smtClean="0"/>
              <a:t>Tools,Furniture,Fixture,Fitting ,Finishing</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fontScale="92500"/>
          </a:bodyPr>
          <a:lstStyle/>
          <a:p>
            <a:r>
              <a:rPr lang="tr-TR" dirty="0" smtClean="0"/>
              <a:t>In the same way, ergonomically-minded interior design produces living spaces that are not only "easier" to live in, but by virtue of this ease, facilitate "happier" living. </a:t>
            </a:r>
          </a:p>
          <a:p>
            <a:endParaRPr lang="tr-TR" dirty="0" smtClean="0"/>
          </a:p>
          <a:p>
            <a:r>
              <a:rPr lang="tr-TR" dirty="0" smtClean="0">
                <a:solidFill>
                  <a:schemeClr val="tx2"/>
                </a:solidFill>
              </a:rPr>
              <a:t>Aynı şekilde,ergonomi-bilinçli iç mekan tasarımı, yalnızca ‘yaşaması kolay’ yaşam mekanları üretmekle kalmaz,fakat bu kolaylık nedeniyle ‘daha mutlu’ yaşamayı mümkün kılar.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dirty="0" smtClean="0"/>
              <a:t>Ergonomic design is said to be human-centered design focusing on usability.</a:t>
            </a:r>
          </a:p>
          <a:p>
            <a:r>
              <a:rPr lang="tr-TR" dirty="0" smtClean="0">
                <a:solidFill>
                  <a:schemeClr val="tx2"/>
                </a:solidFill>
              </a:rPr>
              <a:t>Ergonomik tasarım, ‘Kullanılabilirlik’ konusuna odaklı ve insan-merkezli bir tasarımdır.</a:t>
            </a:r>
            <a:endParaRPr lang="tr-TR"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u="sng" dirty="0" smtClean="0"/>
              <a:t>Ergonomic design </a:t>
            </a:r>
            <a:r>
              <a:rPr lang="tr-TR" dirty="0" smtClean="0"/>
              <a:t>is directed to provide safety,health,comfort and satisfaction in an environment which suits the user most. </a:t>
            </a:r>
          </a:p>
          <a:p>
            <a:endParaRPr lang="tr-TR" dirty="0"/>
          </a:p>
          <a:p>
            <a:r>
              <a:rPr lang="tr-TR" u="sng" dirty="0" smtClean="0">
                <a:solidFill>
                  <a:schemeClr val="tx2"/>
                </a:solidFill>
              </a:rPr>
              <a:t>Ergonomik </a:t>
            </a:r>
            <a:r>
              <a:rPr lang="tr-TR" u="sng" dirty="0">
                <a:solidFill>
                  <a:schemeClr val="tx2"/>
                </a:solidFill>
              </a:rPr>
              <a:t>tasarım</a:t>
            </a:r>
            <a:r>
              <a:rPr lang="tr-TR" dirty="0">
                <a:solidFill>
                  <a:schemeClr val="tx2"/>
                </a:solidFill>
              </a:rPr>
              <a:t>, kullanıcı için en uygun ortamda güvenlik, sağlık, konfor ve memnuniyet sağlamaya yönelik tasarımdır.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http://www.ergosystems.co.uk/images/ergonomic.jpg"/>
          <p:cNvPicPr>
            <a:picLocks noGrp="1"/>
          </p:cNvPicPr>
          <p:nvPr>
            <p:ph idx="1"/>
          </p:nvPr>
        </p:nvPicPr>
        <p:blipFill>
          <a:blip r:embed="rId2" cstate="print"/>
          <a:srcRect/>
          <a:stretch>
            <a:fillRect/>
          </a:stretch>
        </p:blipFill>
        <p:spPr bwMode="auto">
          <a:xfrm>
            <a:off x="683568" y="1"/>
            <a:ext cx="7056784"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r>
              <a:rPr lang="en-US" sz="2600" dirty="0" smtClean="0">
                <a:latin typeface="Comic Sans MS" pitchFamily="66" charset="0"/>
              </a:rPr>
              <a:t>The word ‘</a:t>
            </a:r>
            <a:r>
              <a:rPr lang="en-US" sz="2600" dirty="0" smtClean="0">
                <a:solidFill>
                  <a:srgbClr val="FF0000"/>
                </a:solidFill>
                <a:latin typeface="Comic Sans MS" pitchFamily="66" charset="0"/>
              </a:rPr>
              <a:t>anthropometry</a:t>
            </a:r>
            <a:r>
              <a:rPr lang="en-US" sz="2600" dirty="0" smtClean="0">
                <a:latin typeface="Comic Sans MS" pitchFamily="66" charset="0"/>
              </a:rPr>
              <a:t>’ means</a:t>
            </a:r>
          </a:p>
          <a:p>
            <a:pPr lvl="1"/>
            <a:r>
              <a:rPr lang="en-US" sz="2600" dirty="0" smtClean="0">
                <a:latin typeface="Comic Sans MS" pitchFamily="66" charset="0"/>
              </a:rPr>
              <a:t> Measurement of the human body. It is derived from the Greek words ‘</a:t>
            </a:r>
            <a:r>
              <a:rPr lang="en-US" sz="2600" dirty="0" err="1" smtClean="0">
                <a:solidFill>
                  <a:schemeClr val="tx2"/>
                </a:solidFill>
                <a:latin typeface="Comic Sans MS" pitchFamily="66" charset="0"/>
              </a:rPr>
              <a:t>anthropos</a:t>
            </a:r>
            <a:r>
              <a:rPr lang="en-US" sz="2600" dirty="0" smtClean="0">
                <a:latin typeface="Comic Sans MS" pitchFamily="66" charset="0"/>
              </a:rPr>
              <a:t>’ (man) and ‘</a:t>
            </a:r>
            <a:r>
              <a:rPr lang="en-US" sz="2600" dirty="0" err="1" smtClean="0">
                <a:solidFill>
                  <a:schemeClr val="tx2"/>
                </a:solidFill>
                <a:latin typeface="Comic Sans MS" pitchFamily="66" charset="0"/>
              </a:rPr>
              <a:t>metron</a:t>
            </a:r>
            <a:r>
              <a:rPr lang="en-US" sz="2600" dirty="0" smtClean="0">
                <a:latin typeface="Comic Sans MS" pitchFamily="66" charset="0"/>
              </a:rPr>
              <a:t>’ (measure).</a:t>
            </a:r>
            <a:endParaRPr lang="tr-TR" sz="2600" dirty="0" smtClean="0">
              <a:latin typeface="Comic Sans MS" pitchFamily="66" charset="0"/>
            </a:endParaRPr>
          </a:p>
          <a:p>
            <a:pPr marL="0" indent="0">
              <a:buNone/>
            </a:pPr>
            <a:r>
              <a:rPr lang="en-US" sz="2600" dirty="0" smtClean="0">
                <a:solidFill>
                  <a:srgbClr val="FF0000"/>
                </a:solidFill>
                <a:latin typeface="Comic Sans MS" pitchFamily="66" charset="0"/>
              </a:rPr>
              <a:t>Structural </a:t>
            </a:r>
            <a:r>
              <a:rPr lang="en-US" sz="2600" dirty="0" smtClean="0">
                <a:latin typeface="Comic Sans MS" pitchFamily="66" charset="0"/>
              </a:rPr>
              <a:t>Anthropometric Data</a:t>
            </a:r>
            <a:r>
              <a:rPr lang="tr-TR" sz="2600" dirty="0" smtClean="0">
                <a:latin typeface="Comic Sans MS" pitchFamily="66" charset="0"/>
              </a:rPr>
              <a:t>:</a:t>
            </a:r>
            <a:r>
              <a:rPr lang="en-US" sz="2600" dirty="0" smtClean="0">
                <a:latin typeface="Comic Sans MS" pitchFamily="66" charset="0"/>
              </a:rPr>
              <a:t>Structural anthropometric data are measurements of the bodily dimensions of subjects in </a:t>
            </a:r>
            <a:r>
              <a:rPr lang="en-US" sz="2600" dirty="0" smtClean="0">
                <a:solidFill>
                  <a:srgbClr val="FF0000"/>
                </a:solidFill>
                <a:latin typeface="Comic Sans MS" pitchFamily="66" charset="0"/>
              </a:rPr>
              <a:t>fixed (static) positions</a:t>
            </a:r>
            <a:r>
              <a:rPr lang="en-US" sz="2600" dirty="0" smtClean="0">
                <a:latin typeface="Comic Sans MS" pitchFamily="66" charset="0"/>
              </a:rPr>
              <a:t>. </a:t>
            </a:r>
            <a:endParaRPr lang="tr-TR" sz="2600" dirty="0" smtClean="0">
              <a:latin typeface="Comic Sans MS" pitchFamily="66" charset="0"/>
            </a:endParaRPr>
          </a:p>
          <a:p>
            <a:pPr marL="0" indent="0">
              <a:buNone/>
            </a:pPr>
            <a:r>
              <a:rPr lang="en-US" sz="2600" dirty="0" smtClean="0">
                <a:latin typeface="Comic Sans MS" pitchFamily="66" charset="0"/>
              </a:rPr>
              <a:t>EXAMPLES</a:t>
            </a:r>
            <a:r>
              <a:rPr lang="tr-TR" sz="2600" dirty="0" smtClean="0">
                <a:latin typeface="Comic Sans MS" pitchFamily="66" charset="0"/>
              </a:rPr>
              <a:t>:</a:t>
            </a:r>
            <a:endParaRPr lang="en-US" sz="2600" dirty="0" smtClean="0">
              <a:latin typeface="Comic Sans MS" pitchFamily="66" charset="0"/>
            </a:endParaRPr>
          </a:p>
          <a:p>
            <a:r>
              <a:rPr lang="en-US" sz="2600" dirty="0" smtClean="0">
                <a:latin typeface="Comic Sans MS" pitchFamily="66" charset="0"/>
              </a:rPr>
              <a:t>To specify furniture dimensions.</a:t>
            </a:r>
          </a:p>
          <a:p>
            <a:r>
              <a:rPr lang="en-US" sz="2600" dirty="0" smtClean="0">
                <a:latin typeface="Comic Sans MS" pitchFamily="66" charset="0"/>
              </a:rPr>
              <a:t>To determine ranges of clothing sizes</a:t>
            </a:r>
            <a:endParaRPr lang="tr-TR" sz="2600" dirty="0" smtClean="0">
              <a:latin typeface="Comic Sans MS" pitchFamily="66" charset="0"/>
            </a:endParaRP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tr-TR" sz="2400" dirty="0" smtClean="0">
                <a:solidFill>
                  <a:schemeClr val="tx2"/>
                </a:solidFill>
                <a:latin typeface="Comic Sans MS" pitchFamily="66" charset="0"/>
              </a:rPr>
              <a:t>”</a:t>
            </a:r>
            <a:r>
              <a:rPr lang="en-US" sz="2400" dirty="0" smtClean="0">
                <a:solidFill>
                  <a:schemeClr val="tx2"/>
                </a:solidFill>
                <a:latin typeface="Comic Sans MS" pitchFamily="66" charset="0"/>
              </a:rPr>
              <a:t> </a:t>
            </a:r>
            <a:r>
              <a:rPr lang="tr-TR" sz="2400" dirty="0" smtClean="0">
                <a:solidFill>
                  <a:schemeClr val="tx2"/>
                </a:solidFill>
                <a:latin typeface="Comic Sans MS" pitchFamily="66" charset="0"/>
              </a:rPr>
              <a:t>ANTROPOMETRİ” sözcüğü  ‘İnsan vücudunun Ölçümü’ anlamına gelir. Bu sözcük, </a:t>
            </a:r>
            <a:r>
              <a:rPr lang="en-US" sz="2400" dirty="0" smtClean="0">
                <a:solidFill>
                  <a:schemeClr val="tx2"/>
                </a:solidFill>
                <a:latin typeface="Comic Sans MS" pitchFamily="66" charset="0"/>
              </a:rPr>
              <a:t>‘</a:t>
            </a:r>
            <a:r>
              <a:rPr lang="en-US" sz="2400" dirty="0" err="1" smtClean="0">
                <a:solidFill>
                  <a:schemeClr val="tx2"/>
                </a:solidFill>
                <a:latin typeface="Comic Sans MS" pitchFamily="66" charset="0"/>
              </a:rPr>
              <a:t>anthropos</a:t>
            </a:r>
            <a:r>
              <a:rPr lang="en-US" sz="2400" dirty="0" smtClean="0">
                <a:solidFill>
                  <a:schemeClr val="tx2"/>
                </a:solidFill>
                <a:latin typeface="Comic Sans MS" pitchFamily="66" charset="0"/>
              </a:rPr>
              <a:t>’ (</a:t>
            </a:r>
            <a:r>
              <a:rPr lang="tr-TR" sz="2400" dirty="0" smtClean="0">
                <a:solidFill>
                  <a:schemeClr val="tx2"/>
                </a:solidFill>
                <a:latin typeface="Comic Sans MS" pitchFamily="66" charset="0"/>
              </a:rPr>
              <a:t>insan) ve </a:t>
            </a:r>
            <a:r>
              <a:rPr lang="en-US" sz="2400" dirty="0" smtClean="0">
                <a:solidFill>
                  <a:schemeClr val="tx2"/>
                </a:solidFill>
                <a:latin typeface="Comic Sans MS" pitchFamily="66" charset="0"/>
              </a:rPr>
              <a:t>‘</a:t>
            </a:r>
            <a:r>
              <a:rPr lang="en-US" sz="2400" dirty="0" err="1" smtClean="0">
                <a:solidFill>
                  <a:schemeClr val="tx2"/>
                </a:solidFill>
                <a:latin typeface="Comic Sans MS" pitchFamily="66" charset="0"/>
              </a:rPr>
              <a:t>metron</a:t>
            </a:r>
            <a:r>
              <a:rPr lang="en-US" sz="2400" dirty="0" smtClean="0">
                <a:solidFill>
                  <a:schemeClr val="tx2"/>
                </a:solidFill>
                <a:latin typeface="Comic Sans MS" pitchFamily="66" charset="0"/>
              </a:rPr>
              <a:t>’ (</a:t>
            </a:r>
            <a:r>
              <a:rPr lang="tr-TR" sz="2400" dirty="0" smtClean="0">
                <a:solidFill>
                  <a:schemeClr val="tx2"/>
                </a:solidFill>
                <a:latin typeface="Comic Sans MS" pitchFamily="66" charset="0"/>
              </a:rPr>
              <a:t>Ölçüm</a:t>
            </a:r>
            <a:r>
              <a:rPr lang="en-US" sz="2400" dirty="0" smtClean="0">
                <a:solidFill>
                  <a:schemeClr val="tx2"/>
                </a:solidFill>
                <a:latin typeface="Comic Sans MS" pitchFamily="66" charset="0"/>
              </a:rPr>
              <a:t>) </a:t>
            </a:r>
            <a:r>
              <a:rPr lang="tr-TR" sz="2400" dirty="0" smtClean="0">
                <a:solidFill>
                  <a:schemeClr val="tx2"/>
                </a:solidFill>
                <a:latin typeface="Comic Sans MS" pitchFamily="66" charset="0"/>
              </a:rPr>
              <a:t>yunanca  2 sözcükten oluşmuştur.‘ </a:t>
            </a:r>
          </a:p>
          <a:p>
            <a:pPr marL="342900" lvl="1" indent="-342900">
              <a:buFont typeface="Arial" pitchFamily="34" charset="0"/>
              <a:buChar char="•"/>
            </a:pPr>
            <a:r>
              <a:rPr lang="tr-TR" sz="2400" dirty="0" smtClean="0">
                <a:solidFill>
                  <a:schemeClr val="tx2"/>
                </a:solidFill>
                <a:latin typeface="Comic Sans MS" pitchFamily="66" charset="0"/>
              </a:rPr>
              <a:t>Antropometride temel olarak 2 tür ölçüm ve veri vardır.:</a:t>
            </a:r>
          </a:p>
          <a:p>
            <a:pPr marL="342900" lvl="1" indent="-342900">
              <a:buFont typeface="Arial" pitchFamily="34" charset="0"/>
              <a:buChar char="•"/>
            </a:pPr>
            <a:r>
              <a:rPr lang="tr-TR" sz="2400" dirty="0" smtClean="0">
                <a:solidFill>
                  <a:schemeClr val="tx2"/>
                </a:solidFill>
                <a:latin typeface="Comic Sans MS" pitchFamily="66" charset="0"/>
              </a:rPr>
              <a:t>1) Strüktürel Antropometrik veriler: İnsan vücudunun,herhangibir hareket içermeyen,sabit pozisyondaki ölçülerini kapsar ve örneğin: </a:t>
            </a:r>
          </a:p>
          <a:p>
            <a:pPr marL="342900" lvl="1" indent="-342900">
              <a:buFont typeface="Arial" pitchFamily="34" charset="0"/>
              <a:buChar char="•"/>
            </a:pPr>
            <a:r>
              <a:rPr lang="tr-TR" sz="2400" dirty="0" smtClean="0">
                <a:solidFill>
                  <a:schemeClr val="tx2"/>
                </a:solidFill>
                <a:latin typeface="Comic Sans MS" pitchFamily="66" charset="0"/>
              </a:rPr>
              <a:t>-Mobilya ölçülerini saptamakta,</a:t>
            </a:r>
          </a:p>
          <a:p>
            <a:r>
              <a:rPr lang="tr-TR" sz="2400" dirty="0" smtClean="0">
                <a:solidFill>
                  <a:schemeClr val="tx2"/>
                </a:solidFill>
                <a:latin typeface="Comic Sans MS" pitchFamily="66" charset="0"/>
              </a:rPr>
              <a:t>-Farklı giysi ölçülerini saptamakta kullanılır.</a:t>
            </a:r>
          </a:p>
          <a:p>
            <a:pPr marL="342900" lvl="1" indent="-342900">
              <a:buFont typeface="Arial" pitchFamily="34" charset="0"/>
              <a:buChar char="•"/>
            </a:pPr>
            <a:endParaRPr lang="tr-TR" dirty="0" smtClean="0">
              <a:latin typeface="Calibri" panose="020F0502020204030204" pitchFamily="34" charset="0"/>
            </a:endParaRPr>
          </a:p>
          <a:p>
            <a:pPr marL="342900" lvl="1" indent="-342900">
              <a:buFont typeface="Arial" pitchFamily="34" charset="0"/>
              <a:buChar char="•"/>
            </a:pPr>
            <a:endParaRPr lang="en-US" dirty="0" smtClean="0">
              <a:latin typeface="Calibri" panose="020F0502020204030204" pitchFamily="34" charset="0"/>
            </a:endParaRP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solidFill>
                  <a:srgbClr val="FF0000"/>
                </a:solidFill>
                <a:latin typeface="Comic Sans MS" pitchFamily="66" charset="0"/>
              </a:rPr>
              <a:t>Functional </a:t>
            </a:r>
            <a:r>
              <a:rPr lang="en-US" dirty="0" smtClean="0">
                <a:latin typeface="Comic Sans MS" pitchFamily="66" charset="0"/>
              </a:rPr>
              <a:t>Anthropometric Data</a:t>
            </a:r>
            <a:r>
              <a:rPr lang="tr-TR" dirty="0" smtClean="0">
                <a:latin typeface="Comic Sans MS" pitchFamily="66" charset="0"/>
              </a:rPr>
              <a:t>:</a:t>
            </a:r>
            <a:r>
              <a:rPr lang="en-US" dirty="0" smtClean="0">
                <a:latin typeface="Comic Sans MS" pitchFamily="66" charset="0"/>
              </a:rPr>
              <a:t> are taken under conditions in which the body is </a:t>
            </a:r>
            <a:r>
              <a:rPr lang="en-US" dirty="0" smtClean="0">
                <a:solidFill>
                  <a:srgbClr val="FF0000"/>
                </a:solidFill>
                <a:latin typeface="Comic Sans MS" pitchFamily="66" charset="0"/>
              </a:rPr>
              <a:t>engaged in some physical activities</a:t>
            </a:r>
            <a:r>
              <a:rPr lang="en-US" dirty="0" smtClean="0">
                <a:solidFill>
                  <a:srgbClr val="FF0000"/>
                </a:solidFill>
                <a:latin typeface="Comic Sans MS" pitchFamily="66" charset="0"/>
              </a:rPr>
              <a:t>.</a:t>
            </a:r>
            <a:endParaRPr lang="tr-TR" dirty="0" smtClean="0">
              <a:solidFill>
                <a:srgbClr val="FF0000"/>
              </a:solidFill>
              <a:latin typeface="Comic Sans MS" pitchFamily="66" charset="0"/>
            </a:endParaRPr>
          </a:p>
          <a:p>
            <a:pPr marL="0" indent="0">
              <a:buNone/>
            </a:pPr>
            <a:r>
              <a:rPr lang="en-US" sz="2600" dirty="0" smtClean="0">
                <a:latin typeface="Comic Sans MS" pitchFamily="66" charset="0"/>
              </a:rPr>
              <a:t>EXAMPLES</a:t>
            </a:r>
            <a:endParaRPr lang="tr-TR" sz="2600" dirty="0" smtClean="0">
              <a:latin typeface="Comic Sans MS" pitchFamily="66" charset="0"/>
            </a:endParaRPr>
          </a:p>
          <a:p>
            <a:pPr marL="0" indent="0">
              <a:buNone/>
            </a:pPr>
            <a:r>
              <a:rPr lang="tr-TR" sz="2600" dirty="0" smtClean="0">
                <a:latin typeface="Comic Sans MS" pitchFamily="66" charset="0"/>
              </a:rPr>
              <a:t>    </a:t>
            </a:r>
            <a:r>
              <a:rPr lang="en-US" sz="2400" dirty="0" smtClean="0">
                <a:latin typeface="Comic Sans MS" pitchFamily="66" charset="0"/>
              </a:rPr>
              <a:t>Design of crane cabs</a:t>
            </a:r>
          </a:p>
          <a:p>
            <a:r>
              <a:rPr lang="en-US" sz="2400" dirty="0" smtClean="0">
                <a:latin typeface="Comic Sans MS" pitchFamily="66" charset="0"/>
              </a:rPr>
              <a:t>Design of vehicle interiors</a:t>
            </a:r>
          </a:p>
          <a:p>
            <a:pPr marL="342900" lvl="1" indent="-342900">
              <a:buFont typeface="Arial" pitchFamily="34" charset="0"/>
              <a:buChar char="•"/>
            </a:pPr>
            <a:endParaRPr lang="en-US" dirty="0" smtClean="0">
              <a:solidFill>
                <a:srgbClr val="FF0000"/>
              </a:solidFill>
              <a:latin typeface="Calibri" panose="020F0502020204030204" pitchFamily="34" charset="0"/>
            </a:endParaRPr>
          </a:p>
          <a:p>
            <a:pPr marL="342900" lvl="1" indent="-342900">
              <a:buFont typeface="Arial" pitchFamily="34" charset="0"/>
              <a:buChar char="•"/>
            </a:pPr>
            <a:endParaRPr lang="en-US" dirty="0" smtClean="0">
              <a:latin typeface="Calibri" panose="020F0502020204030204" pitchFamily="34" charset="0"/>
            </a:endParaRPr>
          </a:p>
          <a:p>
            <a:endParaRPr lang="ms-MY" dirty="0" smtClean="0">
              <a:latin typeface="Calibri" panose="020F0502020204030204" pitchFamily="34" charset="0"/>
            </a:endParaRPr>
          </a:p>
          <a:p>
            <a:endParaRPr lang="en-US" dirty="0" smtClean="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cstate="print"/>
          <a:stretch>
            <a:fillRect/>
          </a:stretch>
        </p:blipFill>
        <p:spPr>
          <a:xfrm>
            <a:off x="251519" y="79036"/>
            <a:ext cx="7277743" cy="6374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sz="2400" dirty="0" smtClean="0">
                <a:solidFill>
                  <a:schemeClr val="tx2"/>
                </a:solidFill>
                <a:latin typeface="Calibri" panose="020F0502020204030204" pitchFamily="34" charset="0"/>
              </a:rPr>
              <a:t>2)  Fonksiyonel </a:t>
            </a:r>
            <a:endParaRPr lang="tr-TR" sz="2400" dirty="0" smtClean="0">
              <a:solidFill>
                <a:schemeClr val="tx2"/>
              </a:solidFill>
              <a:latin typeface="Calibri" panose="020F0502020204030204" pitchFamily="34" charset="0"/>
            </a:endParaRPr>
          </a:p>
          <a:p>
            <a:r>
              <a:rPr lang="tr-TR" sz="2400" dirty="0" smtClean="0">
                <a:solidFill>
                  <a:schemeClr val="tx2"/>
                </a:solidFill>
                <a:latin typeface="Calibri" panose="020F0502020204030204" pitchFamily="34" charset="0"/>
              </a:rPr>
              <a:t>Antropomerik </a:t>
            </a:r>
          </a:p>
          <a:p>
            <a:r>
              <a:rPr lang="tr-TR" sz="2400" dirty="0" smtClean="0">
                <a:solidFill>
                  <a:schemeClr val="tx2"/>
                </a:solidFill>
                <a:latin typeface="Calibri" panose="020F0502020204030204" pitchFamily="34" charset="0"/>
              </a:rPr>
              <a:t>veriler</a:t>
            </a:r>
            <a:r>
              <a:rPr lang="tr-TR" sz="2400" dirty="0" smtClean="0">
                <a:solidFill>
                  <a:schemeClr val="tx2"/>
                </a:solidFill>
                <a:latin typeface="Calibri" panose="020F0502020204030204" pitchFamily="34" charset="0"/>
              </a:rPr>
              <a:t>: </a:t>
            </a:r>
            <a:endParaRPr lang="tr-TR" sz="2400" dirty="0" smtClean="0">
              <a:solidFill>
                <a:schemeClr val="tx2"/>
              </a:solidFill>
              <a:latin typeface="Calibri" panose="020F0502020204030204" pitchFamily="34" charset="0"/>
            </a:endParaRPr>
          </a:p>
          <a:p>
            <a:r>
              <a:rPr lang="tr-TR" sz="2400" dirty="0" smtClean="0">
                <a:solidFill>
                  <a:schemeClr val="tx2"/>
                </a:solidFill>
                <a:latin typeface="Calibri" panose="020F0502020204030204" pitchFamily="34" charset="0"/>
              </a:rPr>
              <a:t>İnsan </a:t>
            </a:r>
            <a:r>
              <a:rPr lang="tr-TR" sz="2400" dirty="0" smtClean="0">
                <a:solidFill>
                  <a:schemeClr val="tx2"/>
                </a:solidFill>
                <a:latin typeface="Calibri" panose="020F0502020204030204" pitchFamily="34" charset="0"/>
              </a:rPr>
              <a:t>vücudunun, </a:t>
            </a:r>
            <a:endParaRPr lang="tr-TR" sz="2400" dirty="0" smtClean="0">
              <a:solidFill>
                <a:schemeClr val="tx2"/>
              </a:solidFill>
              <a:latin typeface="Calibri" panose="020F0502020204030204" pitchFamily="34" charset="0"/>
            </a:endParaRPr>
          </a:p>
          <a:p>
            <a:r>
              <a:rPr lang="tr-TR" sz="2400" dirty="0" smtClean="0">
                <a:solidFill>
                  <a:schemeClr val="tx2"/>
                </a:solidFill>
                <a:latin typeface="Calibri" panose="020F0502020204030204" pitchFamily="34" charset="0"/>
              </a:rPr>
              <a:t>bazı aktivite</a:t>
            </a:r>
          </a:p>
          <a:p>
            <a:r>
              <a:rPr lang="tr-TR" sz="2400" dirty="0" smtClean="0">
                <a:solidFill>
                  <a:schemeClr val="tx2"/>
                </a:solidFill>
                <a:latin typeface="Calibri" panose="020F0502020204030204" pitchFamily="34" charset="0"/>
              </a:rPr>
              <a:t>/</a:t>
            </a:r>
            <a:r>
              <a:rPr lang="tr-TR" sz="2400" dirty="0" smtClean="0">
                <a:solidFill>
                  <a:schemeClr val="tx2"/>
                </a:solidFill>
                <a:latin typeface="Calibri" panose="020F0502020204030204" pitchFamily="34" charset="0"/>
              </a:rPr>
              <a:t>eylemler </a:t>
            </a:r>
            <a:endParaRPr lang="tr-TR" sz="2400" dirty="0" smtClean="0">
              <a:solidFill>
                <a:schemeClr val="tx2"/>
              </a:solidFill>
              <a:latin typeface="Calibri" panose="020F0502020204030204" pitchFamily="34" charset="0"/>
            </a:endParaRPr>
          </a:p>
          <a:p>
            <a:r>
              <a:rPr lang="tr-TR" sz="2400" dirty="0" smtClean="0">
                <a:solidFill>
                  <a:schemeClr val="tx2"/>
                </a:solidFill>
                <a:latin typeface="Calibri" panose="020F0502020204030204" pitchFamily="34" charset="0"/>
              </a:rPr>
              <a:t>içerisinde </a:t>
            </a:r>
          </a:p>
          <a:p>
            <a:r>
              <a:rPr lang="tr-TR" sz="2400" dirty="0" smtClean="0">
                <a:solidFill>
                  <a:schemeClr val="tx2"/>
                </a:solidFill>
                <a:latin typeface="Calibri" panose="020F0502020204030204" pitchFamily="34" charset="0"/>
              </a:rPr>
              <a:t>bulunduğu </a:t>
            </a:r>
          </a:p>
          <a:p>
            <a:r>
              <a:rPr lang="tr-TR" sz="2400" dirty="0" smtClean="0">
                <a:solidFill>
                  <a:schemeClr val="tx2"/>
                </a:solidFill>
                <a:latin typeface="Calibri" panose="020F0502020204030204" pitchFamily="34" charset="0"/>
              </a:rPr>
              <a:t>sırada </a:t>
            </a:r>
            <a:r>
              <a:rPr lang="tr-TR" sz="2400" dirty="0" smtClean="0">
                <a:solidFill>
                  <a:schemeClr val="tx2"/>
                </a:solidFill>
                <a:latin typeface="Calibri" panose="020F0502020204030204" pitchFamily="34" charset="0"/>
              </a:rPr>
              <a:t>alınan </a:t>
            </a:r>
            <a:endParaRPr lang="tr-TR" sz="2400" dirty="0" smtClean="0">
              <a:solidFill>
                <a:schemeClr val="tx2"/>
              </a:solidFill>
              <a:latin typeface="Calibri" panose="020F0502020204030204" pitchFamily="34" charset="0"/>
            </a:endParaRPr>
          </a:p>
          <a:p>
            <a:r>
              <a:rPr lang="tr-TR" sz="2400" dirty="0" smtClean="0">
                <a:solidFill>
                  <a:schemeClr val="tx2"/>
                </a:solidFill>
                <a:latin typeface="Calibri" panose="020F0502020204030204" pitchFamily="34" charset="0"/>
              </a:rPr>
              <a:t>ölçülerdir</a:t>
            </a:r>
            <a:r>
              <a:rPr lang="tr-TR" sz="2400" dirty="0" smtClean="0">
                <a:solidFill>
                  <a:schemeClr val="tx2"/>
                </a:solidFill>
                <a:latin typeface="Calibri" panose="020F0502020204030204" pitchFamily="34" charset="0"/>
              </a:rPr>
              <a:t>.</a:t>
            </a:r>
          </a:p>
          <a:p>
            <a:endParaRPr lang="tr-TR" dirty="0"/>
          </a:p>
        </p:txBody>
      </p:sp>
      <p:pic>
        <p:nvPicPr>
          <p:cNvPr id="4" name="Picture 3"/>
          <p:cNvPicPr>
            <a:picLocks noChangeAspect="1"/>
          </p:cNvPicPr>
          <p:nvPr/>
        </p:nvPicPr>
        <p:blipFill>
          <a:blip r:embed="rId2" cstate="print"/>
          <a:stretch>
            <a:fillRect/>
          </a:stretch>
        </p:blipFill>
        <p:spPr>
          <a:xfrm>
            <a:off x="2915816" y="620664"/>
            <a:ext cx="6228184" cy="62448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tr-TR" b="1" dirty="0" smtClean="0"/>
              <a:t> INAR 403 </a:t>
            </a:r>
            <a:br>
              <a:rPr lang="tr-TR" b="1" dirty="0" smtClean="0"/>
            </a:br>
            <a:r>
              <a:rPr lang="tr-TR" b="1" dirty="0" smtClean="0"/>
              <a:t>Ergonomics-</a:t>
            </a:r>
            <a:r>
              <a:rPr lang="tr-TR" b="1" dirty="0" smtClean="0">
                <a:solidFill>
                  <a:schemeClr val="tx2"/>
                </a:solidFill>
              </a:rPr>
              <a:t>Ergonomi</a:t>
            </a:r>
            <a:br>
              <a:rPr lang="tr-TR" b="1" dirty="0" smtClean="0">
                <a:solidFill>
                  <a:schemeClr val="tx2"/>
                </a:solidFill>
              </a:rPr>
            </a:br>
            <a:endParaRPr lang="tr-TR" dirty="0"/>
          </a:p>
        </p:txBody>
      </p:sp>
      <p:sp>
        <p:nvSpPr>
          <p:cNvPr id="3" name="Content Placeholder 2"/>
          <p:cNvSpPr>
            <a:spLocks noGrp="1"/>
          </p:cNvSpPr>
          <p:nvPr>
            <p:ph idx="1"/>
          </p:nvPr>
        </p:nvSpPr>
        <p:spPr/>
        <p:txBody>
          <a:bodyPr>
            <a:normAutofit fontScale="92500"/>
          </a:bodyPr>
          <a:lstStyle/>
          <a:p>
            <a:r>
              <a:rPr lang="tr-TR" dirty="0" smtClean="0"/>
              <a:t>Keywords </a:t>
            </a:r>
            <a:r>
              <a:rPr lang="tr-TR" dirty="0" smtClean="0">
                <a:solidFill>
                  <a:schemeClr val="tx2"/>
                </a:solidFill>
              </a:rPr>
              <a:t>(Anahtar Sözcükler</a:t>
            </a:r>
            <a:r>
              <a:rPr lang="tr-TR" dirty="0" smtClean="0"/>
              <a:t>) (Contd.) </a:t>
            </a:r>
            <a:r>
              <a:rPr lang="tr-TR" dirty="0" smtClean="0">
                <a:solidFill>
                  <a:schemeClr val="tx2"/>
                </a:solidFill>
              </a:rPr>
              <a:t>(Devamı)</a:t>
            </a:r>
          </a:p>
          <a:p>
            <a:pPr>
              <a:buNone/>
            </a:pPr>
            <a:endParaRPr lang="tr-TR" dirty="0"/>
          </a:p>
          <a:p>
            <a:pPr>
              <a:buNone/>
            </a:pPr>
            <a:r>
              <a:rPr lang="tr-TR" dirty="0" smtClean="0"/>
              <a:t>    -</a:t>
            </a:r>
            <a:r>
              <a:rPr lang="tr-TR" u="sng" dirty="0" smtClean="0"/>
              <a:t>Tools,Furniture,Fixture,Fitting ,Finishing</a:t>
            </a:r>
          </a:p>
          <a:p>
            <a:r>
              <a:rPr lang="tr-TR" u="sng" dirty="0" smtClean="0">
                <a:solidFill>
                  <a:schemeClr val="tx2"/>
                </a:solidFill>
              </a:rPr>
              <a:t>(Araçlar,mobilya,sabit parçalar,bitirmeler)</a:t>
            </a:r>
          </a:p>
          <a:p>
            <a:r>
              <a:rPr lang="tr-TR" dirty="0" smtClean="0"/>
              <a:t>-</a:t>
            </a:r>
            <a:r>
              <a:rPr lang="tr-TR" u="sng" dirty="0" smtClean="0"/>
              <a:t>Space </a:t>
            </a:r>
            <a:r>
              <a:rPr lang="tr-TR" u="sng" dirty="0" smtClean="0">
                <a:solidFill>
                  <a:schemeClr val="tx2"/>
                </a:solidFill>
              </a:rPr>
              <a:t>(Mekan),</a:t>
            </a:r>
          </a:p>
          <a:p>
            <a:r>
              <a:rPr lang="tr-TR" dirty="0" smtClean="0"/>
              <a:t>-</a:t>
            </a:r>
            <a:r>
              <a:rPr lang="tr-TR" u="sng" dirty="0" smtClean="0"/>
              <a:t>Environment</a:t>
            </a:r>
            <a:r>
              <a:rPr lang="tr-TR" u="sng" dirty="0" smtClean="0">
                <a:solidFill>
                  <a:schemeClr val="tx2"/>
                </a:solidFill>
              </a:rPr>
              <a:t>(Çevre)</a:t>
            </a:r>
            <a:r>
              <a:rPr lang="tr-TR" dirty="0" smtClean="0">
                <a:solidFill>
                  <a:schemeClr val="tx2"/>
                </a:solidFill>
              </a:rPr>
              <a:t>,</a:t>
            </a:r>
          </a:p>
          <a:p>
            <a:r>
              <a:rPr lang="tr-TR" dirty="0" smtClean="0"/>
              <a:t>-</a:t>
            </a:r>
            <a:r>
              <a:rPr lang="tr-TR" u="sng" dirty="0" smtClean="0"/>
              <a:t>Design (as a process), (</a:t>
            </a:r>
            <a:r>
              <a:rPr lang="tr-TR" u="sng" dirty="0" smtClean="0">
                <a:solidFill>
                  <a:schemeClr val="tx2"/>
                </a:solidFill>
              </a:rPr>
              <a:t>Tasarım- Bir süreç olarak)</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lnSpcReduction="10000"/>
          </a:bodyPr>
          <a:lstStyle/>
          <a:p>
            <a:r>
              <a:rPr lang="tr-TR" dirty="0" smtClean="0"/>
              <a:t>Anthropometric data find a vast application in Ergonomics in (work/living/educational,etc.) dimensioning spaces, tools and furniture, and clothing.</a:t>
            </a:r>
          </a:p>
          <a:p>
            <a:pPr>
              <a:buNone/>
            </a:pPr>
            <a:r>
              <a:rPr lang="tr-TR" dirty="0" smtClean="0">
                <a:solidFill>
                  <a:schemeClr val="tx2"/>
                </a:solidFill>
              </a:rPr>
              <a:t>    Ergonomide  antropometrik verilerin (çalışma, yaşama, eğitimsel) alan ve mekanlarının,ekipman,mobilya ve giysilerin fiziksel ölçülerinin belirlenmesinde geniş kullanım alanı vardır.</a:t>
            </a:r>
            <a:endParaRPr lang="tr-TR"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Human body dimensions that have impacts on </a:t>
            </a:r>
            <a:r>
              <a:rPr lang="tr-TR" b="1" u="sng" dirty="0" smtClean="0"/>
              <a:t>the design of interior spaces </a:t>
            </a:r>
            <a:r>
              <a:rPr lang="tr-TR" dirty="0" smtClean="0"/>
              <a:t>are of two basic types:</a:t>
            </a:r>
          </a:p>
          <a:p>
            <a:r>
              <a:rPr lang="tr-TR" b="1" dirty="0" smtClean="0"/>
              <a:t>a) Static Dimensions = Structural Dimensions </a:t>
            </a:r>
            <a:r>
              <a:rPr lang="tr-TR" dirty="0" smtClean="0"/>
              <a:t>include measurements of the head,torso and limbs in standard positions.</a:t>
            </a:r>
          </a:p>
          <a:p>
            <a:r>
              <a:rPr lang="tr-TR" b="1" dirty="0" smtClean="0"/>
              <a:t>b) Dynamic Dimensions = Functional Dimensions </a:t>
            </a:r>
            <a:r>
              <a:rPr lang="tr-TR" dirty="0" smtClean="0"/>
              <a:t>include measurements taken in working positions or during the movement associated with certain tasks.</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cstate="print"/>
          <a:srcRect/>
          <a:stretch>
            <a:fillRect/>
          </a:stretch>
        </p:blipFill>
        <p:spPr bwMode="auto">
          <a:xfrm>
            <a:off x="0" y="0"/>
            <a:ext cx="8604447"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p:cNvPicPr>
          <p:nvPr>
            <p:ph idx="1"/>
          </p:nvPr>
        </p:nvPicPr>
        <p:blipFill>
          <a:blip r:embed="rId2" cstate="print"/>
          <a:srcRect/>
          <a:stretch>
            <a:fillRect/>
          </a:stretch>
        </p:blipFill>
        <p:spPr bwMode="auto">
          <a:xfrm>
            <a:off x="0" y="0"/>
            <a:ext cx="853244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3810"/>
            <a:ext cx="7200799" cy="69231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a:stretch>
            <a:fillRect/>
          </a:stretch>
        </p:blipFill>
        <p:spPr bwMode="auto">
          <a:xfrm>
            <a:off x="220544" y="0"/>
            <a:ext cx="8557333"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102007" y="0"/>
            <a:ext cx="8692318"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rcRect/>
          <a:stretch>
            <a:fillRect/>
          </a:stretch>
        </p:blipFill>
        <p:spPr bwMode="auto">
          <a:xfrm>
            <a:off x="18025" y="0"/>
            <a:ext cx="8370399" cy="664087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srcRect/>
          <a:stretch>
            <a:fillRect/>
          </a:stretch>
        </p:blipFill>
        <p:spPr bwMode="auto">
          <a:xfrm>
            <a:off x="130849" y="0"/>
            <a:ext cx="8733724"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rcRect/>
          <a:stretch>
            <a:fillRect/>
          </a:stretch>
        </p:blipFill>
        <p:spPr bwMode="auto">
          <a:xfrm>
            <a:off x="755577" y="32588"/>
            <a:ext cx="6800164" cy="68254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r>
              <a:rPr lang="tr-TR" dirty="0" smtClean="0"/>
              <a:t>-</a:t>
            </a:r>
            <a:r>
              <a:rPr lang="tr-TR" u="sng" dirty="0" smtClean="0"/>
              <a:t>Tools,Furniture,Fixture,Fitting ,Finishing</a:t>
            </a:r>
          </a:p>
          <a:p>
            <a:r>
              <a:rPr lang="tr-TR" u="sng" dirty="0" smtClean="0">
                <a:solidFill>
                  <a:schemeClr val="tx2"/>
                </a:solidFill>
              </a:rPr>
              <a:t>(Araçlar,mobilya,sabit parçalar,bitirmeler)</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1" y="0"/>
            <a:ext cx="9743792"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rcRect/>
          <a:stretch>
            <a:fillRect/>
          </a:stretch>
        </p:blipFill>
        <p:spPr bwMode="auto">
          <a:xfrm>
            <a:off x="827584" y="24674"/>
            <a:ext cx="7560840" cy="674332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srcRect/>
          <a:stretch>
            <a:fillRect/>
          </a:stretch>
        </p:blipFill>
        <p:spPr bwMode="auto">
          <a:xfrm>
            <a:off x="683568" y="2662"/>
            <a:ext cx="7416824" cy="68553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4" descr="10"/>
          <p:cNvPicPr>
            <a:picLocks noGrp="1" noChangeAspect="1" noChangeArrowheads="1"/>
          </p:cNvPicPr>
          <p:nvPr>
            <p:ph idx="1"/>
          </p:nvPr>
        </p:nvPicPr>
        <p:blipFill>
          <a:blip r:embed="rId2" cstate="print"/>
          <a:srcRect/>
          <a:stretch>
            <a:fillRect/>
          </a:stretch>
        </p:blipFill>
        <p:spPr>
          <a:xfrm>
            <a:off x="-6348" y="0"/>
            <a:ext cx="9003527" cy="68580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cstate="print"/>
          <a:srcRect/>
          <a:stretch>
            <a:fillRect/>
          </a:stretch>
        </p:blipFill>
        <p:spPr bwMode="auto">
          <a:xfrm>
            <a:off x="-127348" y="0"/>
            <a:ext cx="8227739" cy="676375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1266" name="Picture 2"/>
          <p:cNvPicPr>
            <a:picLocks noGrp="1" noChangeAspect="1" noChangeArrowheads="1"/>
          </p:cNvPicPr>
          <p:nvPr>
            <p:ph idx="1"/>
          </p:nvPr>
        </p:nvPicPr>
        <p:blipFill>
          <a:blip r:embed="rId2" cstate="print"/>
          <a:srcRect/>
          <a:stretch>
            <a:fillRect/>
          </a:stretch>
        </p:blipFill>
        <p:spPr bwMode="auto">
          <a:xfrm>
            <a:off x="971600" y="-85186"/>
            <a:ext cx="6336704" cy="694912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2290" name="Picture 2"/>
          <p:cNvPicPr>
            <a:picLocks noGrp="1" noChangeAspect="1" noChangeArrowheads="1"/>
          </p:cNvPicPr>
          <p:nvPr>
            <p:ph idx="1"/>
          </p:nvPr>
        </p:nvPicPr>
        <p:blipFill>
          <a:blip r:embed="rId2" cstate="print"/>
          <a:srcRect/>
          <a:stretch>
            <a:fillRect/>
          </a:stretch>
        </p:blipFill>
        <p:spPr bwMode="auto">
          <a:xfrm>
            <a:off x="827584" y="-50100"/>
            <a:ext cx="6624736" cy="6923499"/>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95321"/>
            <a:ext cx="9144000" cy="678214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cstate="print"/>
          <a:srcRect/>
          <a:stretch>
            <a:fillRect/>
          </a:stretch>
        </p:blipFill>
        <p:spPr bwMode="auto">
          <a:xfrm>
            <a:off x="-53106" y="0"/>
            <a:ext cx="4841130" cy="685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Static,dynamic/kinetic anthropometric data are used in the design of:</a:t>
            </a:r>
          </a:p>
          <a:p>
            <a:r>
              <a:rPr lang="tr-TR" dirty="0" smtClean="0"/>
              <a:t>-work spaces-in industry,at home,in the office, in naviation,etc.,</a:t>
            </a:r>
          </a:p>
          <a:p>
            <a:r>
              <a:rPr lang="tr-TR" dirty="0" smtClean="0"/>
              <a:t>-furniture,</a:t>
            </a:r>
          </a:p>
          <a:p>
            <a:r>
              <a:rPr lang="tr-TR" dirty="0" smtClean="0"/>
              <a:t>-car seats,</a:t>
            </a:r>
          </a:p>
          <a:p>
            <a:r>
              <a:rPr lang="tr-TR" dirty="0" smtClean="0"/>
              <a:t>-various objects.</a:t>
            </a:r>
          </a:p>
          <a:p>
            <a:r>
              <a:rPr lang="tr-TR" dirty="0" smtClean="0"/>
              <a:t>Interior architecture is an allied field of architecture</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solidFill>
                <a:schemeClr val="tx2"/>
              </a:solidFill>
            </a:endParaRPr>
          </a:p>
        </p:txBody>
      </p:sp>
      <p:sp>
        <p:nvSpPr>
          <p:cNvPr id="3" name="Content Placeholder 2"/>
          <p:cNvSpPr>
            <a:spLocks noGrp="1"/>
          </p:cNvSpPr>
          <p:nvPr>
            <p:ph idx="1"/>
          </p:nvPr>
        </p:nvSpPr>
        <p:spPr/>
        <p:txBody>
          <a:bodyPr>
            <a:normAutofit/>
          </a:bodyPr>
          <a:lstStyle/>
          <a:p>
            <a:r>
              <a:rPr lang="tr-TR" dirty="0" smtClean="0"/>
              <a:t>- </a:t>
            </a:r>
            <a:r>
              <a:rPr lang="tr-TR" u="sng" dirty="0" smtClean="0"/>
              <a:t>Ergonomics:</a:t>
            </a:r>
          </a:p>
          <a:p>
            <a:r>
              <a:rPr lang="tr-TR" dirty="0" smtClean="0"/>
              <a:t>The word “Ergonomics” means “Human Factors”. </a:t>
            </a:r>
          </a:p>
          <a:p>
            <a:r>
              <a:rPr lang="tr-TR" dirty="0" smtClean="0">
                <a:solidFill>
                  <a:schemeClr val="tx2"/>
                </a:solidFill>
              </a:rPr>
              <a:t>Ergonomi sözcüğünün  anlamı  “İnsan Faktörleri “ dir.</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a:bodyPr>
          <a:lstStyle/>
          <a:p>
            <a:r>
              <a:rPr lang="tr-TR" dirty="0" smtClean="0">
                <a:solidFill>
                  <a:schemeClr val="tx2"/>
                </a:solidFill>
              </a:rPr>
              <a:t>Statik ve dinamik /kinetik antropometrik verilerin işyeri çalışma alanı tasarımı, ürün tasarımı için istatistiksel rehberler, insan analizi, taşıt koltukları ve mobilya tasarımında kullanılabileceği belirtilmiştir (Park ve ark. 1999). </a:t>
            </a:r>
          </a:p>
          <a:p>
            <a:r>
              <a:rPr lang="tr-TR" dirty="0" smtClean="0">
                <a:solidFill>
                  <a:schemeClr val="tx2"/>
                </a:solidFill>
              </a:rPr>
              <a:t>İç Mimarlık, </a:t>
            </a:r>
            <a:r>
              <a:rPr lang="tr-TR" smtClean="0">
                <a:solidFill>
                  <a:schemeClr val="tx2"/>
                </a:solidFill>
              </a:rPr>
              <a:t>Ergonominin </a:t>
            </a:r>
            <a:r>
              <a:rPr lang="tr-TR" smtClean="0">
                <a:solidFill>
                  <a:schemeClr val="tx2"/>
                </a:solidFill>
              </a:rPr>
              <a:t>organik bağlılığı </a:t>
            </a:r>
            <a:r>
              <a:rPr lang="tr-TR" dirty="0" smtClean="0">
                <a:solidFill>
                  <a:schemeClr val="tx2"/>
                </a:solidFill>
              </a:rPr>
              <a:t>olan bir disiplindir.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INAR 403 </a:t>
            </a:r>
            <a:br>
              <a:rPr lang="tr-TR" b="1" dirty="0" smtClean="0"/>
            </a:br>
            <a:r>
              <a:rPr lang="tr-TR" b="1" dirty="0" smtClean="0"/>
              <a:t>Ergonomics- </a:t>
            </a:r>
            <a:r>
              <a:rPr lang="tr-TR" b="1" dirty="0" smtClean="0">
                <a:solidFill>
                  <a:schemeClr val="tx2"/>
                </a:solidFill>
              </a:rPr>
              <a:t>Ergonomi</a:t>
            </a:r>
            <a:r>
              <a:rPr lang="tr-TR" b="1" dirty="0" smtClean="0"/>
              <a:t/>
            </a:r>
            <a:br>
              <a:rPr lang="tr-TR" b="1" dirty="0" smtClean="0"/>
            </a:br>
            <a:r>
              <a:rPr lang="tr-TR" b="1" dirty="0" smtClean="0">
                <a:solidFill>
                  <a:schemeClr val="tx2"/>
                </a:solidFill>
              </a:rPr>
              <a:t/>
            </a:r>
            <a:br>
              <a:rPr lang="tr-TR" b="1" dirty="0" smtClean="0">
                <a:solidFill>
                  <a:schemeClr val="tx2"/>
                </a:solidFill>
              </a:rPr>
            </a:br>
            <a:endParaRPr lang="tr-TR" dirty="0"/>
          </a:p>
        </p:txBody>
      </p:sp>
      <p:sp>
        <p:nvSpPr>
          <p:cNvPr id="3" name="Content Placeholder 2"/>
          <p:cNvSpPr>
            <a:spLocks noGrp="1"/>
          </p:cNvSpPr>
          <p:nvPr>
            <p:ph idx="1"/>
          </p:nvPr>
        </p:nvSpPr>
        <p:spPr/>
        <p:txBody>
          <a:bodyPr>
            <a:normAutofit/>
          </a:bodyPr>
          <a:lstStyle/>
          <a:p>
            <a:r>
              <a:rPr lang="tr-TR" dirty="0" smtClean="0"/>
              <a:t>Ergonomics ,known also as Human Factors, is a </a:t>
            </a:r>
            <a:r>
              <a:rPr lang="tr-TR" u="sng" dirty="0" smtClean="0"/>
              <a:t>multidisciplinary</a:t>
            </a:r>
            <a:r>
              <a:rPr lang="tr-TR" dirty="0" smtClean="0"/>
              <a:t> science that focuses on the needs of the human </a:t>
            </a:r>
            <a:r>
              <a:rPr lang="tr-TR" u="sng" dirty="0" smtClean="0"/>
              <a:t>in the design of products, work processes and technology systems</a:t>
            </a:r>
            <a:r>
              <a:rPr lang="tr-TR" dirty="0" smtClean="0"/>
              <a:t>.</a:t>
            </a:r>
          </a:p>
          <a:p>
            <a:r>
              <a:rPr lang="tr-TR" dirty="0" smtClean="0">
                <a:solidFill>
                  <a:schemeClr val="tx2"/>
                </a:solidFill>
              </a:rPr>
              <a:t>‘İnsan Faktörleri ‘ olarak da bilinen Ergonomi, </a:t>
            </a:r>
            <a:r>
              <a:rPr lang="tr-TR" u="sng" dirty="0" smtClean="0">
                <a:solidFill>
                  <a:schemeClr val="tx2"/>
                </a:solidFill>
              </a:rPr>
              <a:t>ürün, çalışma süreçleri ve teknoloji sistemlerinin üretiminde </a:t>
            </a:r>
            <a:r>
              <a:rPr lang="tr-TR" dirty="0" smtClean="0">
                <a:solidFill>
                  <a:schemeClr val="tx2"/>
                </a:solidFill>
              </a:rPr>
              <a:t>insan ihtiyaçlarına odaklanan ,</a:t>
            </a:r>
            <a:r>
              <a:rPr lang="tr-TR" u="sng" dirty="0" smtClean="0">
                <a:solidFill>
                  <a:schemeClr val="tx2"/>
                </a:solidFill>
              </a:rPr>
              <a:t>çok disiplinli </a:t>
            </a:r>
            <a:r>
              <a:rPr lang="tr-TR" dirty="0" smtClean="0">
                <a:solidFill>
                  <a:schemeClr val="tx2"/>
                </a:solidFill>
              </a:rPr>
              <a:t>bir bilim dalıdır.</a:t>
            </a:r>
            <a:endParaRPr lang="tr-TR" dirty="0"/>
          </a:p>
        </p:txBody>
      </p:sp>
      <p:sp>
        <p:nvSpPr>
          <p:cNvPr id="4" name="Rectangle 3"/>
          <p:cNvSpPr/>
          <p:nvPr/>
        </p:nvSpPr>
        <p:spPr>
          <a:xfrm>
            <a:off x="2286000" y="2690336"/>
            <a:ext cx="4572000" cy="646331"/>
          </a:xfrm>
          <a:prstGeom prst="rect">
            <a:avLst/>
          </a:prstGeom>
        </p:spPr>
        <p:txBody>
          <a:bodyPr>
            <a:spAutoFit/>
          </a:bodyPr>
          <a:lstStyle/>
          <a:p>
            <a:r>
              <a:rPr lang="tr-TR" dirty="0" smtClean="0"/>
              <a:t/>
            </a:r>
            <a:br>
              <a:rPr lang="tr-TR" dirty="0" smtClean="0"/>
            </a:br>
            <a:endParaRPr lang="tr-T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a:bodyPr>
          <a:lstStyle/>
          <a:p>
            <a:r>
              <a:rPr lang="tr-TR" dirty="0" smtClean="0"/>
              <a:t>As a multidisciplinary field Ergonomics incorporates contributions from </a:t>
            </a:r>
            <a:r>
              <a:rPr lang="tr-TR" u="sng" dirty="0" smtClean="0"/>
              <a:t>psychology, engineering, biomechanics, industrial design, physiology </a:t>
            </a:r>
            <a:r>
              <a:rPr lang="tr-TR" dirty="0" smtClean="0"/>
              <a:t>and </a:t>
            </a:r>
            <a:r>
              <a:rPr lang="tr-TR" u="sng" dirty="0" smtClean="0"/>
              <a:t>anthropometry.</a:t>
            </a:r>
          </a:p>
          <a:p>
            <a:r>
              <a:rPr lang="tr-TR" dirty="0" smtClean="0">
                <a:solidFill>
                  <a:schemeClr val="tx2"/>
                </a:solidFill>
              </a:rPr>
              <a:t>Çok disiplinli bir alan olarak Ergonomi: </a:t>
            </a:r>
            <a:r>
              <a:rPr lang="tr-TR" u="sng" dirty="0" smtClean="0">
                <a:solidFill>
                  <a:schemeClr val="tx2"/>
                </a:solidFill>
              </a:rPr>
              <a:t>Psikoloji,Mühendislik,Biyomekanik, Endüstriyel tasarım, Fizyoloji </a:t>
            </a:r>
            <a:r>
              <a:rPr lang="tr-TR" dirty="0" smtClean="0">
                <a:solidFill>
                  <a:schemeClr val="tx2"/>
                </a:solidFill>
              </a:rPr>
              <a:t>ve </a:t>
            </a:r>
            <a:r>
              <a:rPr lang="tr-TR" u="sng" dirty="0" smtClean="0">
                <a:solidFill>
                  <a:schemeClr val="tx2"/>
                </a:solidFill>
              </a:rPr>
              <a:t>Antropometri </a:t>
            </a:r>
            <a:r>
              <a:rPr lang="tr-TR" dirty="0" smtClean="0">
                <a:solidFill>
                  <a:schemeClr val="tx2"/>
                </a:solidFill>
              </a:rPr>
              <a:t>nin katkılarını kendinde birleştirir.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lstStyle/>
          <a:p>
            <a:pPr>
              <a:buNone/>
            </a:pPr>
            <a:r>
              <a:rPr lang="tr-TR" dirty="0" smtClean="0"/>
              <a:t>    Ergonomics strives to bridge the gap between man and his surroundings. </a:t>
            </a:r>
          </a:p>
          <a:p>
            <a:r>
              <a:rPr lang="tr-TR" dirty="0" smtClean="0">
                <a:solidFill>
                  <a:schemeClr val="tx2"/>
                </a:solidFill>
              </a:rPr>
              <a:t>Ergonomi, insanın, çevresi ile  arasındaki boşluğu, doğru ve yararlı ilişkiler kurularak doldurmayı amaçlar.  </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INAR 403 </a:t>
            </a:r>
            <a:br>
              <a:rPr lang="tr-TR" b="1" dirty="0" smtClean="0"/>
            </a:br>
            <a:r>
              <a:rPr lang="tr-TR" b="1" dirty="0" smtClean="0"/>
              <a:t>Ergonomics- </a:t>
            </a:r>
            <a:r>
              <a:rPr lang="tr-TR" b="1" dirty="0" smtClean="0">
                <a:solidFill>
                  <a:schemeClr val="tx2"/>
                </a:solidFill>
              </a:rPr>
              <a:t>Ergonomi</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Ergonomics  utilize  </a:t>
            </a:r>
            <a:r>
              <a:rPr lang="tr-TR" sz="3500" u="sng" dirty="0" smtClean="0"/>
              <a:t>Natural Sciences- </a:t>
            </a:r>
            <a:r>
              <a:rPr lang="tr-TR" dirty="0" smtClean="0"/>
              <a:t>as physics,chemistry,biology-, </a:t>
            </a:r>
            <a:r>
              <a:rPr lang="tr-TR" u="sng" dirty="0" smtClean="0"/>
              <a:t>Social Sciences –as </a:t>
            </a:r>
            <a:r>
              <a:rPr lang="tr-TR" dirty="0" smtClean="0"/>
              <a:t>psychology,sociology,economics-</a:t>
            </a:r>
            <a:r>
              <a:rPr lang="tr-TR" u="sng" dirty="0" smtClean="0"/>
              <a:t>Human Sciences</a:t>
            </a:r>
            <a:r>
              <a:rPr lang="tr-TR" dirty="0" smtClean="0"/>
              <a:t>-as  history, archeology,etc., and their sub-topics in its scientific  works. </a:t>
            </a:r>
          </a:p>
          <a:p>
            <a:endParaRPr lang="tr-TR" dirty="0"/>
          </a:p>
          <a:p>
            <a:r>
              <a:rPr lang="tr-TR" dirty="0" smtClean="0">
                <a:solidFill>
                  <a:schemeClr val="tx2"/>
                </a:solidFill>
              </a:rPr>
              <a:t>Ergonomi, bilimsel çalışmalarında, fizik, kimya, biyoloji gibi </a:t>
            </a:r>
            <a:r>
              <a:rPr lang="tr-TR" u="sng" dirty="0" smtClean="0">
                <a:solidFill>
                  <a:schemeClr val="tx2"/>
                </a:solidFill>
              </a:rPr>
              <a:t>doğal</a:t>
            </a:r>
            <a:r>
              <a:rPr lang="tr-TR" dirty="0" smtClean="0">
                <a:solidFill>
                  <a:schemeClr val="tx2"/>
                </a:solidFill>
              </a:rPr>
              <a:t>, psikoloji, sosyoloji, ekonomi gibi </a:t>
            </a:r>
            <a:r>
              <a:rPr lang="tr-TR" u="sng" dirty="0" smtClean="0">
                <a:solidFill>
                  <a:schemeClr val="tx2"/>
                </a:solidFill>
              </a:rPr>
              <a:t>sosyal</a:t>
            </a:r>
            <a:r>
              <a:rPr lang="tr-TR" dirty="0" smtClean="0">
                <a:solidFill>
                  <a:schemeClr val="tx2"/>
                </a:solidFill>
              </a:rPr>
              <a:t>, tarih, arkeoloji vb. </a:t>
            </a:r>
            <a:r>
              <a:rPr lang="tr-TR" u="sng" dirty="0" smtClean="0">
                <a:solidFill>
                  <a:schemeClr val="tx2"/>
                </a:solidFill>
              </a:rPr>
              <a:t>Beşeri/insani bilimler </a:t>
            </a:r>
            <a:r>
              <a:rPr lang="tr-TR" dirty="0" smtClean="0">
                <a:solidFill>
                  <a:schemeClr val="tx2"/>
                </a:solidFill>
              </a:rPr>
              <a:t>ve bunların alt dallarından yararlanır. </a:t>
            </a:r>
            <a:endParaRPr lang="tr-T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TotalTime>
  <Words>1259</Words>
  <Application>Microsoft Office PowerPoint</Application>
  <PresentationFormat>On-screen Show (4:3)</PresentationFormat>
  <Paragraphs>130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INAR 403 Ergonomics-Ergonomi  </vt:lpstr>
      <vt:lpstr>  INAR 403  Ergonomics-Ergonomi </vt:lpstr>
      <vt:lpstr>  INAR 403  Ergonomics-Ergonomi </vt:lpstr>
      <vt:lpstr>INAR 403  Ergonomics- Ergonomi</vt:lpstr>
      <vt:lpstr>INAR 403  Ergonomics- Ergonomi</vt:lpstr>
      <vt:lpstr>   INAR 403  Ergonomics- Ergonomi  </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INAR 403  Ergonomics- Ergonomi</vt:lpstr>
      <vt:lpstr>Slide 23</vt:lpstr>
      <vt:lpstr>Slide 24</vt:lpstr>
      <vt:lpstr>Slide 25</vt:lpstr>
      <vt:lpstr>Slide 26</vt:lpstr>
      <vt:lpstr>Slide 27</vt:lpstr>
      <vt:lpstr>Slide 28</vt:lpstr>
      <vt:lpstr>Slide 29</vt:lpstr>
      <vt:lpstr>INAR 403  Ergonomics- Ergonomi</vt:lpstr>
      <vt:lpstr>INAR 403  Ergonomics- Ergonomi</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INAR 403  Ergonomics- Ergonomi</vt:lpstr>
      <vt:lpstr>INAR 403  Ergonomics- Ergonomi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toshiba</dc:creator>
  <cp:lastModifiedBy>toshiba</cp:lastModifiedBy>
  <cp:revision>239</cp:revision>
  <dcterms:created xsi:type="dcterms:W3CDTF">2014-04-28T18:54:20Z</dcterms:created>
  <dcterms:modified xsi:type="dcterms:W3CDTF">2015-11-26T07:20:39Z</dcterms:modified>
</cp:coreProperties>
</file>