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85"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6" r:id="rId3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C30EE1-B0B5-4C7F-A52F-D9CADF3A7468}" type="datetimeFigureOut">
              <a:rPr lang="tr-TR" smtClean="0"/>
              <a:t>24.11.2015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A3BE9ED-10A0-4719-BBD2-AC032ABF1922}" type="slidenum">
              <a:rPr lang="tr-TR" smtClean="0"/>
              <a:t>‹#›</a:t>
            </a:fld>
            <a:endParaRPr lang="tr-TR"/>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C30EE1-B0B5-4C7F-A52F-D9CADF3A7468}" type="datetimeFigureOut">
              <a:rPr lang="tr-TR" smtClean="0"/>
              <a:t>24.11.2015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A3BE9ED-10A0-4719-BBD2-AC032ABF1922}" type="slidenum">
              <a:rPr lang="tr-TR" smtClean="0"/>
              <a:t>‹#›</a:t>
            </a:fld>
            <a:endParaRPr lang="tr-T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8C30EE1-B0B5-4C7F-A52F-D9CADF3A7468}" type="datetimeFigureOut">
              <a:rPr lang="tr-TR" smtClean="0"/>
              <a:t>24.11.2015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A3BE9ED-10A0-4719-BBD2-AC032ABF1922}" type="slidenum">
              <a:rPr lang="tr-TR" smtClean="0"/>
              <a:t>‹#›</a:t>
            </a:fld>
            <a:endParaRPr lang="tr-T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8C30EE1-B0B5-4C7F-A52F-D9CADF3A7468}" type="datetimeFigureOut">
              <a:rPr lang="tr-TR" smtClean="0"/>
              <a:t>24.11.2015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A3BE9ED-10A0-4719-BBD2-AC032ABF1922}" type="slidenum">
              <a:rPr lang="tr-TR" smtClean="0"/>
              <a:t>‹#›</a:t>
            </a:fld>
            <a:endParaRPr lang="tr-TR"/>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C30EE1-B0B5-4C7F-A52F-D9CADF3A7468}" type="datetimeFigureOut">
              <a:rPr lang="tr-TR" smtClean="0"/>
              <a:t>24.11.2015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A3BE9ED-10A0-4719-BBD2-AC032ABF1922}" type="slidenum">
              <a:rPr lang="tr-TR" smtClean="0"/>
              <a:t>‹#›</a:t>
            </a:fld>
            <a:endParaRPr lang="tr-T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8C30EE1-B0B5-4C7F-A52F-D9CADF3A7468}" type="datetimeFigureOut">
              <a:rPr lang="tr-TR" smtClean="0"/>
              <a:t>24.11.2015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A3BE9ED-10A0-4719-BBD2-AC032ABF1922}" type="slidenum">
              <a:rPr lang="tr-TR" smtClean="0"/>
              <a:t>‹#›</a:t>
            </a:fld>
            <a:endParaRPr lang="tr-TR"/>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8C30EE1-B0B5-4C7F-A52F-D9CADF3A7468}" type="datetimeFigureOut">
              <a:rPr lang="tr-TR" smtClean="0"/>
              <a:t>24.11.2015</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0A3BE9ED-10A0-4719-BBD2-AC032ABF1922}" type="slidenum">
              <a:rPr lang="tr-TR" smtClean="0"/>
              <a:t>‹#›</a:t>
            </a:fld>
            <a:endParaRPr lang="tr-TR"/>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8C30EE1-B0B5-4C7F-A52F-D9CADF3A7468}" type="datetimeFigureOut">
              <a:rPr lang="tr-TR" smtClean="0"/>
              <a:t>24.11.2015</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A3BE9ED-10A0-4719-BBD2-AC032ABF1922}" type="slidenum">
              <a:rPr lang="tr-TR" smtClean="0"/>
              <a:t>‹#›</a:t>
            </a:fld>
            <a:endParaRPr lang="tr-T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C30EE1-B0B5-4C7F-A52F-D9CADF3A7468}" type="datetimeFigureOut">
              <a:rPr lang="tr-TR" smtClean="0"/>
              <a:t>24.11.2015</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0A3BE9ED-10A0-4719-BBD2-AC032ABF1922}" type="slidenum">
              <a:rPr lang="tr-TR" smtClean="0"/>
              <a:t>‹#›</a:t>
            </a:fld>
            <a:endParaRPr lang="tr-T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C30EE1-B0B5-4C7F-A52F-D9CADF3A7468}" type="datetimeFigureOut">
              <a:rPr lang="tr-TR" smtClean="0"/>
              <a:t>24.11.2015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A3BE9ED-10A0-4719-BBD2-AC032ABF1922}" type="slidenum">
              <a:rPr lang="tr-TR" smtClean="0"/>
              <a:t>‹#›</a:t>
            </a:fld>
            <a:endParaRPr lang="tr-T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C30EE1-B0B5-4C7F-A52F-D9CADF3A7468}" type="datetimeFigureOut">
              <a:rPr lang="tr-TR" smtClean="0"/>
              <a:t>24.11.2015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A3BE9ED-10A0-4719-BBD2-AC032ABF1922}" type="slidenum">
              <a:rPr lang="tr-TR" smtClean="0"/>
              <a:t>‹#›</a:t>
            </a:fld>
            <a:endParaRPr lang="tr-TR"/>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08C30EE1-B0B5-4C7F-A52F-D9CADF3A7468}" type="datetimeFigureOut">
              <a:rPr lang="tr-TR" smtClean="0"/>
              <a:t>24.11.2015</a:t>
            </a:fld>
            <a:endParaRPr lang="tr-TR"/>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tr-TR"/>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0A3BE9ED-10A0-4719-BBD2-AC032ABF1922}"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508104" y="5085184"/>
            <a:ext cx="3096344" cy="882119"/>
          </a:xfrm>
        </p:spPr>
        <p:txBody>
          <a:bodyPr/>
          <a:lstStyle/>
          <a:p>
            <a:r>
              <a:rPr lang="tr-TR" dirty="0" smtClean="0"/>
              <a:t>Uz. </a:t>
            </a:r>
            <a:r>
              <a:rPr lang="tr-TR" smtClean="0"/>
              <a:t>NÜKET GÜNDÜZ</a:t>
            </a:r>
            <a:endParaRPr lang="tr-TR" dirty="0"/>
          </a:p>
        </p:txBody>
      </p:sp>
      <p:sp>
        <p:nvSpPr>
          <p:cNvPr id="2" name="Title 1"/>
          <p:cNvSpPr>
            <a:spLocks noGrp="1"/>
          </p:cNvSpPr>
          <p:nvPr>
            <p:ph type="ctrTitle"/>
          </p:nvPr>
        </p:nvSpPr>
        <p:spPr>
          <a:xfrm>
            <a:off x="683569" y="1124745"/>
            <a:ext cx="8064896" cy="2376264"/>
          </a:xfrm>
        </p:spPr>
        <p:txBody>
          <a:bodyPr/>
          <a:lstStyle/>
          <a:p>
            <a:pPr marL="182880" indent="0" algn="ctr">
              <a:buNone/>
            </a:pPr>
            <a:r>
              <a:rPr lang="tr-TR" dirty="0" smtClean="0"/>
              <a:t/>
            </a:r>
            <a:br>
              <a:rPr lang="tr-TR" dirty="0" smtClean="0"/>
            </a:br>
            <a:r>
              <a:rPr lang="tr-TR" dirty="0"/>
              <a:t/>
            </a:r>
            <a:br>
              <a:rPr lang="tr-TR" dirty="0"/>
            </a:br>
            <a:r>
              <a:rPr lang="tr-TR" dirty="0" smtClean="0"/>
              <a:t>Özel </a:t>
            </a:r>
            <a:r>
              <a:rPr lang="tr-TR" dirty="0" smtClean="0"/>
              <a:t>Öğretim Yöntemleri</a:t>
            </a:r>
            <a:endParaRPr lang="tr-TR" dirty="0"/>
          </a:p>
        </p:txBody>
      </p:sp>
      <p:pic>
        <p:nvPicPr>
          <p:cNvPr id="4" name="Picture 3" descr="C:\Users\RAMAZAN KAÇMAZ\Desktop\ydü amblemi.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8040"/>
            <a:ext cx="9144000" cy="234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720841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67544" y="731520"/>
            <a:ext cx="8064896" cy="5649808"/>
          </a:xfrm>
        </p:spPr>
        <p:txBody>
          <a:bodyPr/>
          <a:lstStyle/>
          <a:p>
            <a:r>
              <a:rPr lang="tr-TR" b="1" dirty="0"/>
              <a:t>Teknik, </a:t>
            </a:r>
            <a:r>
              <a:rPr lang="tr-TR" dirty="0"/>
              <a:t>daha çok özel öğretimsel davranısları ifade eder. Öğretmenin seçtiği yöntemleri uygularken sergilediği tutumlardır. Örneğin anlatım </a:t>
            </a:r>
            <a:r>
              <a:rPr lang="tr-TR" dirty="0" smtClean="0"/>
              <a:t>yöntemini kullanan </a:t>
            </a:r>
            <a:r>
              <a:rPr lang="tr-TR" dirty="0"/>
              <a:t>bir öğretmenin konusma biçimi, soruları kullanma sekli, ortamı yönetim sekli ve onun kendine özgü tekniği olarak algılanabilir. </a:t>
            </a:r>
            <a:endParaRPr lang="tr-TR" dirty="0" smtClean="0"/>
          </a:p>
          <a:p>
            <a:pPr marL="45720" indent="0">
              <a:buNone/>
            </a:pPr>
            <a:endParaRPr lang="tr-TR" dirty="0"/>
          </a:p>
          <a:p>
            <a:pPr marL="45720" indent="0">
              <a:buNone/>
            </a:pPr>
            <a:r>
              <a:rPr lang="tr-TR" dirty="0" smtClean="0"/>
              <a:t>Farklı </a:t>
            </a:r>
            <a:r>
              <a:rPr lang="tr-TR" dirty="0"/>
              <a:t>bir </a:t>
            </a:r>
            <a:r>
              <a:rPr lang="tr-TR" dirty="0" smtClean="0"/>
              <a:t>bakıs açısı </a:t>
            </a:r>
            <a:r>
              <a:rPr lang="tr-TR" dirty="0"/>
              <a:t>olarak teknik, öğrenilecek ünitenin hedeflerine/kazanımlarına </a:t>
            </a:r>
            <a:r>
              <a:rPr lang="tr-TR" dirty="0" smtClean="0"/>
              <a:t>ulaşmak </a:t>
            </a:r>
            <a:r>
              <a:rPr lang="tr-TR" dirty="0"/>
              <a:t>için seçilen yöntemi uygulamaya koyma biçimi ya da sınıf içinde </a:t>
            </a:r>
            <a:r>
              <a:rPr lang="tr-TR" dirty="0" smtClean="0"/>
              <a:t>yapılan işlemlerin </a:t>
            </a:r>
            <a:r>
              <a:rPr lang="tr-TR" dirty="0"/>
              <a:t>bütünüdür. Aynı hedefi gerçeklestirmek üzere, birçok tekniğin bütünlük olusturacak sekilde bir arada sunulması yöntemi olusturur</a:t>
            </a:r>
            <a:r>
              <a:rPr lang="tr-TR" dirty="0" smtClean="0"/>
              <a:t>.</a:t>
            </a:r>
          </a:p>
          <a:p>
            <a:pPr marL="45720" indent="0">
              <a:buNone/>
            </a:pPr>
            <a:r>
              <a:rPr lang="tr-TR" b="1" dirty="0"/>
              <a:t>Örnek: </a:t>
            </a:r>
            <a:r>
              <a:rPr lang="tr-TR" dirty="0"/>
              <a:t>Sempozyum Tekniği, Drama Tekniği, Rol Oynama Tekniği v.b.</a:t>
            </a:r>
          </a:p>
        </p:txBody>
      </p:sp>
    </p:spTree>
    <p:extLst>
      <p:ext uri="{BB962C8B-B14F-4D97-AF65-F5344CB8AC3E}">
        <p14:creationId xmlns:p14="http://schemas.microsoft.com/office/powerpoint/2010/main" val="5291214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11560" y="731520"/>
            <a:ext cx="7776864" cy="5433784"/>
          </a:xfrm>
        </p:spPr>
        <p:txBody>
          <a:bodyPr>
            <a:normAutofit/>
          </a:bodyPr>
          <a:lstStyle/>
          <a:p>
            <a:pPr marL="45720" indent="0">
              <a:buNone/>
            </a:pPr>
            <a:r>
              <a:rPr lang="tr-TR" b="1" dirty="0" smtClean="0"/>
              <a:t>                   Öğretim </a:t>
            </a:r>
            <a:r>
              <a:rPr lang="tr-TR" b="1" dirty="0"/>
              <a:t>Stratejisi </a:t>
            </a:r>
            <a:r>
              <a:rPr lang="tr-TR" b="1" dirty="0" smtClean="0"/>
              <a:t>Türleri</a:t>
            </a:r>
          </a:p>
          <a:p>
            <a:pPr marL="45720" indent="0">
              <a:buNone/>
            </a:pPr>
            <a:r>
              <a:rPr lang="tr-TR" b="1" dirty="0"/>
              <a:t>1-Doğrudan Öğretim Stratejisi: </a:t>
            </a:r>
            <a:r>
              <a:rPr lang="tr-TR" dirty="0"/>
              <a:t>Öğretmen merkezli ve çok yaygın olarak kullanılmaktadır. Tümdengelimcidir ve daha çok bilginin sunulmasında etkilidir.</a:t>
            </a:r>
          </a:p>
          <a:p>
            <a:pPr marL="45720" indent="0">
              <a:buNone/>
            </a:pPr>
            <a:r>
              <a:rPr lang="tr-TR" b="1" dirty="0"/>
              <a:t>Anlatım, gösteri, alıstırma, tekrar, soru sorma gibi yöntemleri içine alır</a:t>
            </a:r>
            <a:r>
              <a:rPr lang="tr-TR" dirty="0" smtClean="0"/>
              <a:t>.</a:t>
            </a:r>
          </a:p>
          <a:p>
            <a:pPr marL="45720" indent="0">
              <a:buNone/>
            </a:pPr>
            <a:endParaRPr lang="tr-TR" dirty="0"/>
          </a:p>
          <a:p>
            <a:pPr marL="45720" indent="0">
              <a:buNone/>
            </a:pPr>
            <a:r>
              <a:rPr lang="tr-TR" b="1" dirty="0"/>
              <a:t>2-Dolaylı Öğretim Stratejisi: </a:t>
            </a:r>
            <a:r>
              <a:rPr lang="tr-TR" dirty="0"/>
              <a:t>Öğrenci merkezlidir ve öğretmen, bilgiyi aktarmaktan çok bilgiye ulasmayı kolaylastıran, destekleyen, öğrenme </a:t>
            </a:r>
            <a:r>
              <a:rPr lang="tr-TR" dirty="0" smtClean="0"/>
              <a:t>ortamını düzenleyerek </a:t>
            </a:r>
            <a:r>
              <a:rPr lang="tr-TR" dirty="0"/>
              <a:t>öğrenci katılımını sağlayan bir konumdadır. Bireyde yasam boyu öğrenme kapasitesi ve motivasyonunu gelistirir.</a:t>
            </a:r>
          </a:p>
          <a:p>
            <a:pPr marL="45720" indent="0">
              <a:buNone/>
            </a:pPr>
            <a:r>
              <a:rPr lang="tr-TR" dirty="0"/>
              <a:t>Baslıca yöntemler</a:t>
            </a:r>
            <a:r>
              <a:rPr lang="tr-TR" b="1" dirty="0"/>
              <a:t>: Arastırma-inceleme ağırlıklı yöntemler, problem çözme, örnek olay vb. yöntemlerdir</a:t>
            </a:r>
            <a:r>
              <a:rPr lang="tr-TR" dirty="0" smtClean="0"/>
              <a:t>.</a:t>
            </a:r>
            <a:endParaRPr lang="tr-TR" dirty="0"/>
          </a:p>
        </p:txBody>
      </p:sp>
    </p:spTree>
    <p:extLst>
      <p:ext uri="{BB962C8B-B14F-4D97-AF65-F5344CB8AC3E}">
        <p14:creationId xmlns:p14="http://schemas.microsoft.com/office/powerpoint/2010/main" val="23149468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83568" y="731520"/>
            <a:ext cx="7848872" cy="5361776"/>
          </a:xfrm>
        </p:spPr>
        <p:txBody>
          <a:bodyPr>
            <a:normAutofit lnSpcReduction="10000"/>
          </a:bodyPr>
          <a:lstStyle/>
          <a:p>
            <a:pPr marL="45720" indent="0">
              <a:buNone/>
            </a:pPr>
            <a:r>
              <a:rPr lang="tr-TR" b="1" dirty="0"/>
              <a:t>3-Etkilesimli Öğretim Stratejisi: </a:t>
            </a:r>
            <a:r>
              <a:rPr lang="tr-TR" dirty="0"/>
              <a:t>Öğrenci merkezlidir, büyük ölçüde katılımcılar arası tartısma ve paylasıma dayalıdır. Sosyal beceri ve yetenekleri gelistirir.</a:t>
            </a:r>
          </a:p>
          <a:p>
            <a:pPr marL="45720" indent="0">
              <a:buNone/>
            </a:pPr>
            <a:r>
              <a:rPr lang="tr-TR" dirty="0"/>
              <a:t>Baslıca yöntemler: </a:t>
            </a:r>
            <a:r>
              <a:rPr lang="tr-TR" b="1" dirty="0"/>
              <a:t>Sınıf tartısmaları, küçük grup tartısmaları, isbirlikli öğrenme ve etkilesimli yöntemlerdir</a:t>
            </a:r>
            <a:r>
              <a:rPr lang="tr-TR" dirty="0" smtClean="0"/>
              <a:t>.</a:t>
            </a:r>
          </a:p>
          <a:p>
            <a:pPr marL="45720" indent="0">
              <a:buNone/>
            </a:pPr>
            <a:endParaRPr lang="tr-TR" dirty="0"/>
          </a:p>
          <a:p>
            <a:pPr marL="45720" indent="0">
              <a:buNone/>
            </a:pPr>
            <a:r>
              <a:rPr lang="tr-TR" b="1" dirty="0"/>
              <a:t>4-Bağımsız Çalısma/Bireysel Öğretim Stratejisi: </a:t>
            </a:r>
            <a:r>
              <a:rPr lang="tr-TR" dirty="0"/>
              <a:t>Uygun öğrenme kaynaklarına sahip bireylerin, öğretmenlerin gözetimi altında bireysel </a:t>
            </a:r>
            <a:r>
              <a:rPr lang="tr-TR" dirty="0" smtClean="0"/>
              <a:t>çalısmalarını öngören </a:t>
            </a:r>
            <a:r>
              <a:rPr lang="tr-TR" dirty="0"/>
              <a:t>bir </a:t>
            </a:r>
            <a:r>
              <a:rPr lang="tr-TR" dirty="0" smtClean="0"/>
              <a:t>yaklasımdır. Öğrenciye </a:t>
            </a:r>
            <a:r>
              <a:rPr lang="tr-TR" dirty="0"/>
              <a:t>bireysel insiyatif alma, kendine güven ve kendini gelistirme özellikleri kazandırır</a:t>
            </a:r>
            <a:r>
              <a:rPr lang="tr-TR" dirty="0" smtClean="0"/>
              <a:t>.</a:t>
            </a:r>
          </a:p>
          <a:p>
            <a:pPr marL="45720" indent="0">
              <a:buNone/>
            </a:pPr>
            <a:endParaRPr lang="tr-TR" dirty="0"/>
          </a:p>
          <a:p>
            <a:pPr marL="45720" indent="0">
              <a:buNone/>
            </a:pPr>
            <a:r>
              <a:rPr lang="tr-TR" dirty="0"/>
              <a:t>Baslıca yöntemler: </a:t>
            </a:r>
            <a:r>
              <a:rPr lang="tr-TR" b="1" dirty="0"/>
              <a:t>Bilgisayar Destekli Öğretim, Modüler Öğretim, Arastırma Projeleri.</a:t>
            </a:r>
          </a:p>
          <a:p>
            <a:pPr marL="45720" indent="0">
              <a:buNone/>
            </a:pPr>
            <a:endParaRPr lang="tr-TR" dirty="0"/>
          </a:p>
        </p:txBody>
      </p:sp>
    </p:spTree>
    <p:extLst>
      <p:ext uri="{BB962C8B-B14F-4D97-AF65-F5344CB8AC3E}">
        <p14:creationId xmlns:p14="http://schemas.microsoft.com/office/powerpoint/2010/main" val="13638958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899592" y="692696"/>
            <a:ext cx="7632848" cy="5505792"/>
          </a:xfrm>
        </p:spPr>
        <p:txBody>
          <a:bodyPr/>
          <a:lstStyle/>
          <a:p>
            <a:pPr marL="45720" indent="0">
              <a:buNone/>
            </a:pPr>
            <a:r>
              <a:rPr lang="tr-TR" b="1" dirty="0"/>
              <a:t>5-Deneysel Öğrenme Stratejisi: </a:t>
            </a:r>
            <a:r>
              <a:rPr lang="tr-TR" dirty="0"/>
              <a:t>Öğrenci merkezlidir, öğrenmenin gerçek / gerçeğe uygun düzenlenmis çevrelerde gerçeklesmesi esastır. Aktif </a:t>
            </a:r>
            <a:r>
              <a:rPr lang="tr-TR" dirty="0" smtClean="0"/>
              <a:t>yasantı söz </a:t>
            </a:r>
            <a:r>
              <a:rPr lang="tr-TR" dirty="0"/>
              <a:t>konusu olup, üst düzeyde öğrenme gerçeklesebilir.</a:t>
            </a:r>
          </a:p>
          <a:p>
            <a:pPr marL="45720" indent="0">
              <a:buNone/>
            </a:pPr>
            <a:endParaRPr lang="tr-TR" dirty="0" smtClean="0"/>
          </a:p>
          <a:p>
            <a:pPr marL="45720" indent="0">
              <a:buNone/>
            </a:pPr>
            <a:r>
              <a:rPr lang="tr-TR" dirty="0" smtClean="0"/>
              <a:t>Baslıca </a:t>
            </a:r>
            <a:r>
              <a:rPr lang="tr-TR" dirty="0"/>
              <a:t>öğretim yöntemleri: </a:t>
            </a:r>
            <a:r>
              <a:rPr lang="tr-TR" b="1" dirty="0"/>
              <a:t>Simülasyon, rol oynama, alan incelemesi, gözlem ve deneysel uygulamalardır</a:t>
            </a:r>
          </a:p>
        </p:txBody>
      </p:sp>
    </p:spTree>
    <p:extLst>
      <p:ext uri="{BB962C8B-B14F-4D97-AF65-F5344CB8AC3E}">
        <p14:creationId xmlns:p14="http://schemas.microsoft.com/office/powerpoint/2010/main" val="10179704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11560" y="836712"/>
            <a:ext cx="8136904" cy="5505792"/>
          </a:xfrm>
        </p:spPr>
        <p:txBody>
          <a:bodyPr>
            <a:normAutofit/>
          </a:bodyPr>
          <a:lstStyle/>
          <a:p>
            <a:pPr marL="45720" indent="0">
              <a:buNone/>
            </a:pPr>
            <a:r>
              <a:rPr lang="tr-TR" b="1" dirty="0" smtClean="0"/>
              <a:t>                         ÖĞRETİM İLKELERİ</a:t>
            </a:r>
          </a:p>
          <a:p>
            <a:pPr marL="45720" indent="0">
              <a:buNone/>
            </a:pPr>
            <a:r>
              <a:rPr lang="tr-TR" b="1" dirty="0"/>
              <a:t>1. Öğrenciye / Çocuğa Görelik (Düzeye Uygunluk) İlkesi</a:t>
            </a:r>
          </a:p>
          <a:p>
            <a:pPr marL="45720" indent="0">
              <a:buNone/>
            </a:pPr>
            <a:r>
              <a:rPr lang="tr-TR" dirty="0"/>
              <a:t>Öğretim esnasında, öğrencinin beklenti, ilgi ve ihtiyaçlarının, psikolojik ve fizyolojik özelliklerinin ve düzeyinin dikkate alınmasıdır</a:t>
            </a:r>
            <a:r>
              <a:rPr lang="tr-TR" dirty="0" smtClean="0"/>
              <a:t>.</a:t>
            </a:r>
          </a:p>
          <a:p>
            <a:pPr marL="45720" indent="0">
              <a:buNone/>
            </a:pPr>
            <a:endParaRPr lang="tr-TR" dirty="0"/>
          </a:p>
          <a:p>
            <a:pPr marL="45720" indent="0">
              <a:buNone/>
            </a:pPr>
            <a:r>
              <a:rPr lang="tr-TR" dirty="0" smtClean="0"/>
              <a:t> </a:t>
            </a:r>
            <a:r>
              <a:rPr lang="tr-TR" dirty="0"/>
              <a:t>Bu ilke “</a:t>
            </a:r>
            <a:r>
              <a:rPr lang="tr-TR" dirty="0" smtClean="0"/>
              <a:t>çocuğa uygunluk </a:t>
            </a:r>
            <a:r>
              <a:rPr lang="tr-TR" dirty="0"/>
              <a:t>(düzeye uygunluk)” veya “ bireysellestirme” olarak da açıklanabilir. Bu ilkenin en asırı sekilde uygulandığı model ise Summer Hill </a:t>
            </a:r>
            <a:r>
              <a:rPr lang="tr-TR" dirty="0" smtClean="0"/>
              <a:t>okul denemesidir</a:t>
            </a:r>
            <a:r>
              <a:rPr lang="tr-TR" dirty="0"/>
              <a:t>. </a:t>
            </a:r>
            <a:endParaRPr lang="tr-TR" dirty="0" smtClean="0"/>
          </a:p>
        </p:txBody>
      </p:sp>
    </p:spTree>
    <p:extLst>
      <p:ext uri="{BB962C8B-B14F-4D97-AF65-F5344CB8AC3E}">
        <p14:creationId xmlns:p14="http://schemas.microsoft.com/office/powerpoint/2010/main" val="24571143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827584" y="731520"/>
            <a:ext cx="7488832" cy="4929728"/>
          </a:xfrm>
        </p:spPr>
        <p:txBody>
          <a:bodyPr/>
          <a:lstStyle/>
          <a:p>
            <a:pPr marL="45720" indent="0">
              <a:buNone/>
            </a:pPr>
            <a:endParaRPr lang="tr-TR" dirty="0" smtClean="0"/>
          </a:p>
          <a:p>
            <a:pPr marL="45720" indent="0">
              <a:buNone/>
            </a:pPr>
            <a:r>
              <a:rPr lang="tr-TR" dirty="0" smtClean="0"/>
              <a:t>Öğrenciye </a:t>
            </a:r>
            <a:r>
              <a:rPr lang="tr-TR" dirty="0"/>
              <a:t>görelik ilkesinde, öğretimde "seviyeye uygunluk" ve öğretimin bireysellestirilmesi" ilkeleri vardır</a:t>
            </a:r>
            <a:r>
              <a:rPr lang="tr-TR" dirty="0" smtClean="0"/>
              <a:t>.</a:t>
            </a:r>
          </a:p>
          <a:p>
            <a:pPr marL="45720" indent="0">
              <a:buNone/>
            </a:pPr>
            <a:endParaRPr lang="tr-TR" dirty="0"/>
          </a:p>
          <a:p>
            <a:pPr marL="45720" indent="0">
              <a:buNone/>
            </a:pPr>
            <a:r>
              <a:rPr lang="tr-TR" dirty="0" smtClean="0"/>
              <a:t> </a:t>
            </a:r>
            <a:r>
              <a:rPr lang="tr-TR" b="1" dirty="0"/>
              <a:t>Seviyeye uygunluk ilkesi</a:t>
            </a:r>
            <a:r>
              <a:rPr lang="tr-TR" dirty="0"/>
              <a:t>, bir yas grubundaki öğrencilerin aynı gelisim seviyesinde bulunacakları, benzer ruhsal özellikler gösterecekleri varsayımına dayanır. </a:t>
            </a:r>
            <a:endParaRPr lang="tr-TR" dirty="0" smtClean="0"/>
          </a:p>
          <a:p>
            <a:pPr marL="45720" indent="0">
              <a:buNone/>
            </a:pPr>
            <a:endParaRPr lang="tr-TR" dirty="0"/>
          </a:p>
          <a:p>
            <a:pPr marL="45720" indent="0">
              <a:buNone/>
            </a:pPr>
            <a:r>
              <a:rPr lang="tr-TR" dirty="0" smtClean="0"/>
              <a:t>Bu </a:t>
            </a:r>
            <a:r>
              <a:rPr lang="tr-TR" dirty="0"/>
              <a:t>ilkenin mükemmel isleyebilmesi için, aynı yas grubundaki öğrencilerin bilgi ve beceri düzeylerinin de birbirine esit olması gerekir</a:t>
            </a:r>
            <a:r>
              <a:rPr lang="tr-TR" dirty="0" smtClean="0"/>
              <a:t>. </a:t>
            </a:r>
            <a:endParaRPr lang="tr-TR" dirty="0"/>
          </a:p>
          <a:p>
            <a:pPr marL="45720" indent="0">
              <a:buNone/>
            </a:pPr>
            <a:endParaRPr lang="tr-TR" dirty="0"/>
          </a:p>
        </p:txBody>
      </p:sp>
    </p:spTree>
    <p:extLst>
      <p:ext uri="{BB962C8B-B14F-4D97-AF65-F5344CB8AC3E}">
        <p14:creationId xmlns:p14="http://schemas.microsoft.com/office/powerpoint/2010/main" val="16521588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539552" y="731520"/>
            <a:ext cx="8064896" cy="5289768"/>
          </a:xfrm>
        </p:spPr>
        <p:txBody>
          <a:bodyPr>
            <a:normAutofit/>
          </a:bodyPr>
          <a:lstStyle/>
          <a:p>
            <a:pPr marL="45720" indent="0">
              <a:buNone/>
            </a:pPr>
            <a:endParaRPr lang="tr-TR" dirty="0" smtClean="0"/>
          </a:p>
          <a:p>
            <a:pPr marL="45720" indent="0">
              <a:buNone/>
            </a:pPr>
            <a:r>
              <a:rPr lang="tr-TR" dirty="0"/>
              <a:t>Öğretimin bireysellestirilmesi ilkesi, aynı yas grubunda da olsalar, her öğrencinin yeteneklerinin, zekalarının, ilgi ve eğilimlerinin, çalısma istek ve gayretlerinin farklı olduğu varsayımına dayanır. </a:t>
            </a:r>
            <a:endParaRPr lang="tr-TR" dirty="0" smtClean="0"/>
          </a:p>
          <a:p>
            <a:pPr marL="45720" indent="0">
              <a:buNone/>
            </a:pPr>
            <a:r>
              <a:rPr lang="tr-TR" dirty="0" smtClean="0"/>
              <a:t>Bütün </a:t>
            </a:r>
            <a:r>
              <a:rPr lang="tr-TR" dirty="0"/>
              <a:t>öğrencileri esit sekilde gelistirmeye çalısırsak, normalin altındaki ve üstündeki öğrenciler önemli zarar görecektir. </a:t>
            </a:r>
            <a:endParaRPr lang="tr-TR" dirty="0" smtClean="0"/>
          </a:p>
          <a:p>
            <a:pPr marL="45720" indent="0">
              <a:buNone/>
            </a:pPr>
            <a:endParaRPr lang="tr-TR" dirty="0"/>
          </a:p>
          <a:p>
            <a:pPr marL="45720" indent="0">
              <a:buNone/>
            </a:pPr>
            <a:r>
              <a:rPr lang="tr-TR" dirty="0" smtClean="0"/>
              <a:t>Oysa öğretim organizasyonunu </a:t>
            </a:r>
            <a:r>
              <a:rPr lang="tr-TR" dirty="0"/>
              <a:t>tek tek öğrencilerle daha iyi ilgilenebilecek, onların bireysel çalısmalarını değerlendirebilecek sekilde yapabilirsek, öğretim içten farklılastırılmıs olur ve her öğrenci kendi zeka, yetenek, ilgi ve çalısma temposuna göre diğer öğrencileri rahatsız etmeden ilerlemis olur.</a:t>
            </a:r>
          </a:p>
          <a:p>
            <a:pPr marL="45720" indent="0">
              <a:buNone/>
            </a:pPr>
            <a:endParaRPr lang="tr-TR" dirty="0"/>
          </a:p>
        </p:txBody>
      </p:sp>
    </p:spTree>
    <p:extLst>
      <p:ext uri="{BB962C8B-B14F-4D97-AF65-F5344CB8AC3E}">
        <p14:creationId xmlns:p14="http://schemas.microsoft.com/office/powerpoint/2010/main" val="375255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67544" y="731520"/>
            <a:ext cx="8064896" cy="5649808"/>
          </a:xfrm>
        </p:spPr>
        <p:txBody>
          <a:bodyPr>
            <a:normAutofit/>
          </a:bodyPr>
          <a:lstStyle/>
          <a:p>
            <a:pPr marL="45720" indent="0">
              <a:buNone/>
            </a:pPr>
            <a:r>
              <a:rPr lang="tr-TR" b="1" dirty="0"/>
              <a:t>2. Yakından uzağa ilkesi</a:t>
            </a:r>
          </a:p>
          <a:p>
            <a:pPr marL="45720" indent="0">
              <a:buNone/>
            </a:pPr>
            <a:endParaRPr lang="tr-TR" dirty="0" smtClean="0"/>
          </a:p>
          <a:p>
            <a:pPr marL="45720" indent="0">
              <a:buNone/>
            </a:pPr>
            <a:endParaRPr lang="tr-TR" dirty="0"/>
          </a:p>
          <a:p>
            <a:pPr marL="45720" indent="0">
              <a:buNone/>
            </a:pPr>
            <a:r>
              <a:rPr lang="tr-TR" dirty="0" smtClean="0"/>
              <a:t>Bu </a:t>
            </a:r>
            <a:r>
              <a:rPr lang="tr-TR" dirty="0"/>
              <a:t>ilkede, öğrenciye öğretilecek bilgilerin düzenlenmesinde, örneklerin verilmesinde, hem doğal hem de sosyal olarak onun en yakın çevresinden </a:t>
            </a:r>
            <a:r>
              <a:rPr lang="tr-TR" dirty="0" smtClean="0"/>
              <a:t>hareket etmelidir.</a:t>
            </a:r>
          </a:p>
          <a:p>
            <a:pPr marL="45720" indent="0">
              <a:buNone/>
            </a:pPr>
            <a:r>
              <a:rPr lang="tr-TR" dirty="0" smtClean="0"/>
              <a:t> </a:t>
            </a:r>
            <a:r>
              <a:rPr lang="tr-TR" dirty="0"/>
              <a:t>Bu, sadece yer ve yasayıs açısından değil zaman açısından da böyledir. </a:t>
            </a:r>
            <a:endParaRPr lang="tr-TR" dirty="0" smtClean="0"/>
          </a:p>
          <a:p>
            <a:pPr marL="45720" indent="0">
              <a:buNone/>
            </a:pPr>
            <a:endParaRPr lang="tr-TR" dirty="0"/>
          </a:p>
          <a:p>
            <a:pPr marL="45720" indent="0">
              <a:buNone/>
            </a:pPr>
            <a:r>
              <a:rPr lang="tr-TR" dirty="0" smtClean="0"/>
              <a:t>Yakın </a:t>
            </a:r>
            <a:r>
              <a:rPr lang="tr-TR" dirty="0"/>
              <a:t>zamandan uzağa, yakın aile ve okul çevresinden uzağa, yakın </a:t>
            </a:r>
            <a:r>
              <a:rPr lang="tr-TR" dirty="0" smtClean="0"/>
              <a:t>köy-kasaba-bölge-ülke </a:t>
            </a:r>
            <a:r>
              <a:rPr lang="tr-TR" dirty="0"/>
              <a:t>çevresinden uzağa ilkesi birçok derste rahatlıkla kullanılabilir ve bu ilkeye uyma, öğrenmenin </a:t>
            </a:r>
            <a:r>
              <a:rPr lang="tr-TR" dirty="0" smtClean="0"/>
              <a:t>düzeyini </a:t>
            </a:r>
            <a:r>
              <a:rPr lang="tr-TR" dirty="0"/>
              <a:t>yükseltir</a:t>
            </a:r>
            <a:r>
              <a:rPr lang="tr-TR" dirty="0" smtClean="0"/>
              <a:t>. </a:t>
            </a:r>
            <a:endParaRPr lang="tr-TR" dirty="0"/>
          </a:p>
        </p:txBody>
      </p:sp>
    </p:spTree>
    <p:extLst>
      <p:ext uri="{BB962C8B-B14F-4D97-AF65-F5344CB8AC3E}">
        <p14:creationId xmlns:p14="http://schemas.microsoft.com/office/powerpoint/2010/main" val="18150203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95536" y="731520"/>
            <a:ext cx="8352928" cy="5577800"/>
          </a:xfrm>
        </p:spPr>
        <p:txBody>
          <a:bodyPr>
            <a:normAutofit/>
          </a:bodyPr>
          <a:lstStyle/>
          <a:p>
            <a:pPr marL="45720" indent="0">
              <a:buNone/>
            </a:pPr>
            <a:r>
              <a:rPr lang="tr-TR" b="1" dirty="0"/>
              <a:t>3. Bilinenden Bilinmeyene İlkesi</a:t>
            </a:r>
          </a:p>
          <a:p>
            <a:pPr marL="45720" indent="0">
              <a:buNone/>
            </a:pPr>
            <a:r>
              <a:rPr lang="tr-TR" dirty="0"/>
              <a:t>Öğrencinin mevcut sema ve zihin süreci içerisindeki bilgi ve tecrübelerine dayanarak yeni bir takım bilgi ve tecrübeleri eski bilgiler </a:t>
            </a:r>
            <a:r>
              <a:rPr lang="tr-TR" dirty="0" smtClean="0"/>
              <a:t>üzerinde yapılandırmasıdır</a:t>
            </a:r>
            <a:r>
              <a:rPr lang="tr-TR" dirty="0"/>
              <a:t>. Burada yeni bilgilerin eski bilgiler ile kıyaslanarak yeri geldiğinde mevcut bilgileri doğrulayarak gelistirilmesi ve öğrencinin </a:t>
            </a:r>
            <a:r>
              <a:rPr lang="tr-TR" dirty="0" smtClean="0"/>
              <a:t>bilgi sistemini </a:t>
            </a:r>
            <a:r>
              <a:rPr lang="tr-TR" dirty="0"/>
              <a:t>daha kalıcı olması sağlanır</a:t>
            </a:r>
            <a:r>
              <a:rPr lang="tr-TR" dirty="0" smtClean="0"/>
              <a:t>.</a:t>
            </a:r>
          </a:p>
          <a:p>
            <a:pPr marL="45720" indent="0">
              <a:buNone/>
            </a:pPr>
            <a:endParaRPr lang="tr-TR" dirty="0"/>
          </a:p>
          <a:p>
            <a:r>
              <a:rPr lang="tr-TR" b="1" dirty="0"/>
              <a:t>Örn: </a:t>
            </a:r>
            <a:r>
              <a:rPr lang="tr-TR" dirty="0"/>
              <a:t>ilköğretim 7.Sınıf öğrencisinin Matematikte 1.dereceden 1 bilinmeyenli denklemler konusunu bilmektedir. 7.Sınıfta </a:t>
            </a:r>
            <a:r>
              <a:rPr lang="tr-TR" dirty="0" smtClean="0"/>
              <a:t>2.dereceden bir </a:t>
            </a:r>
            <a:r>
              <a:rPr lang="tr-TR" dirty="0"/>
              <a:t>bilinmeyenli denklemler konusunda kolay bir sekilde öğrenme gerçeklestirebilir.</a:t>
            </a:r>
          </a:p>
        </p:txBody>
      </p:sp>
    </p:spTree>
    <p:extLst>
      <p:ext uri="{BB962C8B-B14F-4D97-AF65-F5344CB8AC3E}">
        <p14:creationId xmlns:p14="http://schemas.microsoft.com/office/powerpoint/2010/main" val="24819110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83568" y="731520"/>
            <a:ext cx="7848872" cy="5433784"/>
          </a:xfrm>
        </p:spPr>
        <p:txBody>
          <a:bodyPr>
            <a:normAutofit/>
          </a:bodyPr>
          <a:lstStyle/>
          <a:p>
            <a:pPr marL="45720" indent="0">
              <a:buNone/>
            </a:pPr>
            <a:r>
              <a:rPr lang="tr-TR" b="1" dirty="0"/>
              <a:t>4. Somuttan Soyuta İlkesi</a:t>
            </a:r>
          </a:p>
          <a:p>
            <a:pPr marL="45720" indent="0">
              <a:buNone/>
            </a:pPr>
            <a:endParaRPr lang="tr-TR" dirty="0" smtClean="0"/>
          </a:p>
          <a:p>
            <a:pPr marL="45720" indent="0">
              <a:buNone/>
            </a:pPr>
            <a:r>
              <a:rPr lang="tr-TR" dirty="0" smtClean="0"/>
              <a:t>Birey </a:t>
            </a:r>
            <a:r>
              <a:rPr lang="tr-TR" dirty="0"/>
              <a:t>hayatında daima somut olgular üzerine daha kolay öğrenme gerçeklestirir. Çünkü bir olay soyut kavramlarla anlatıldığında, zihinsel seviyeye </a:t>
            </a:r>
            <a:r>
              <a:rPr lang="tr-TR" dirty="0" smtClean="0"/>
              <a:t>bağlı olarak </a:t>
            </a:r>
            <a:r>
              <a:rPr lang="tr-TR" dirty="0"/>
              <a:t>öğrenme hızında düsüs olabilir. </a:t>
            </a:r>
            <a:endParaRPr lang="tr-TR" dirty="0" smtClean="0"/>
          </a:p>
          <a:p>
            <a:pPr marL="45720" indent="0">
              <a:buNone/>
            </a:pPr>
            <a:endParaRPr lang="tr-TR" dirty="0"/>
          </a:p>
          <a:p>
            <a:pPr marL="45720" indent="0">
              <a:buNone/>
            </a:pPr>
            <a:r>
              <a:rPr lang="tr-TR" dirty="0" smtClean="0"/>
              <a:t>Öğrenme </a:t>
            </a:r>
            <a:r>
              <a:rPr lang="tr-TR" dirty="0"/>
              <a:t>hızındaki bu düsüsün önüne geçmek için öğrenilecek nesnelerin daha somut hale </a:t>
            </a:r>
            <a:r>
              <a:rPr lang="tr-TR" dirty="0" smtClean="0"/>
              <a:t>getirilmesi gerekmektedir</a:t>
            </a:r>
            <a:r>
              <a:rPr lang="tr-TR" dirty="0"/>
              <a:t>. </a:t>
            </a:r>
            <a:endParaRPr lang="tr-TR" dirty="0" smtClean="0"/>
          </a:p>
          <a:p>
            <a:pPr marL="45720" indent="0">
              <a:buNone/>
            </a:pPr>
            <a:r>
              <a:rPr lang="tr-TR" dirty="0" smtClean="0"/>
              <a:t>Bir </a:t>
            </a:r>
            <a:r>
              <a:rPr lang="tr-TR" dirty="0"/>
              <a:t>baska deyisle bilissel (Zihinsel) gelisimin soyuttan somuta </a:t>
            </a:r>
            <a:r>
              <a:rPr lang="tr-TR" dirty="0" smtClean="0"/>
              <a:t>doğru sıralanması </a:t>
            </a:r>
            <a:r>
              <a:rPr lang="tr-TR" dirty="0"/>
              <a:t>gereklidir. </a:t>
            </a:r>
          </a:p>
        </p:txBody>
      </p:sp>
    </p:spTree>
    <p:extLst>
      <p:ext uri="{BB962C8B-B14F-4D97-AF65-F5344CB8AC3E}">
        <p14:creationId xmlns:p14="http://schemas.microsoft.com/office/powerpoint/2010/main" val="39837000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83568" y="731520"/>
            <a:ext cx="7920880" cy="5217760"/>
          </a:xfrm>
        </p:spPr>
        <p:txBody>
          <a:bodyPr/>
          <a:lstStyle/>
          <a:p>
            <a:pPr marL="45720" indent="0">
              <a:buNone/>
            </a:pPr>
            <a:r>
              <a:rPr lang="tr-TR" dirty="0" smtClean="0"/>
              <a:t>                    </a:t>
            </a:r>
            <a:r>
              <a:rPr lang="tr-TR" b="1" dirty="0" smtClean="0"/>
              <a:t>ÖĞRETİM YÖNTEM </a:t>
            </a:r>
            <a:r>
              <a:rPr lang="tr-TR" b="1" dirty="0"/>
              <a:t>VE </a:t>
            </a:r>
            <a:r>
              <a:rPr lang="tr-TR" b="1" dirty="0" smtClean="0"/>
              <a:t>TEKNİKLERİ</a:t>
            </a:r>
          </a:p>
          <a:p>
            <a:pPr marL="45720" indent="0">
              <a:buNone/>
            </a:pPr>
            <a:endParaRPr lang="tr-TR" sz="2400" dirty="0" smtClean="0"/>
          </a:p>
          <a:p>
            <a:pPr marL="45720" indent="0">
              <a:buNone/>
            </a:pPr>
            <a:endParaRPr lang="tr-TR" sz="2400" dirty="0"/>
          </a:p>
          <a:p>
            <a:pPr marL="45720" indent="0">
              <a:buNone/>
            </a:pPr>
            <a:r>
              <a:rPr lang="tr-TR" sz="2400" dirty="0" smtClean="0"/>
              <a:t>Öğretim </a:t>
            </a:r>
            <a:r>
              <a:rPr lang="tr-TR" sz="2400" dirty="0"/>
              <a:t>yöntemleri </a:t>
            </a:r>
            <a:r>
              <a:rPr lang="tr-TR" sz="2400" dirty="0" smtClean="0"/>
              <a:t>dersi, </a:t>
            </a:r>
            <a:r>
              <a:rPr lang="tr-TR" sz="2400" dirty="0"/>
              <a:t>içerisinde Program Geliştirmenin temel öğeleri arasında yer alan eğitim durumları bölümünde öğretim yöntemleri, </a:t>
            </a:r>
            <a:r>
              <a:rPr lang="tr-TR" sz="2400" dirty="0" smtClean="0"/>
              <a:t>strateji-</a:t>
            </a:r>
            <a:r>
              <a:rPr lang="tr-TR" sz="2400" dirty="0"/>
              <a:t>yöntem-teknik gibi ögeler açısından önemli bir yer tutmaktadır.</a:t>
            </a:r>
          </a:p>
        </p:txBody>
      </p:sp>
    </p:spTree>
    <p:extLst>
      <p:ext uri="{BB962C8B-B14F-4D97-AF65-F5344CB8AC3E}">
        <p14:creationId xmlns:p14="http://schemas.microsoft.com/office/powerpoint/2010/main" val="8312337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67544" y="731520"/>
            <a:ext cx="8208912" cy="5721816"/>
          </a:xfrm>
        </p:spPr>
        <p:txBody>
          <a:bodyPr>
            <a:normAutofit/>
          </a:bodyPr>
          <a:lstStyle/>
          <a:p>
            <a:pPr marL="45720" indent="0">
              <a:buNone/>
            </a:pPr>
            <a:endParaRPr lang="tr-TR" dirty="0" smtClean="0"/>
          </a:p>
          <a:p>
            <a:pPr marL="45720" indent="0">
              <a:buNone/>
            </a:pPr>
            <a:r>
              <a:rPr lang="tr-TR" dirty="0" smtClean="0"/>
              <a:t>Bu </a:t>
            </a:r>
            <a:r>
              <a:rPr lang="tr-TR" dirty="0"/>
              <a:t>nedenle, öğrenci mümkünse ders </a:t>
            </a:r>
            <a:r>
              <a:rPr lang="tr-TR" dirty="0" smtClean="0"/>
              <a:t>konusu olan </a:t>
            </a:r>
            <a:r>
              <a:rPr lang="tr-TR" dirty="0"/>
              <a:t>esya ve nesnelerle doğrudan karsı karsıya getirilmeli; bu mümkün olmadığı zaman o nesne veya olayın modeli, fotoğrafı veya baska bir simgesi gösterilmelidir. Özellikle </a:t>
            </a:r>
            <a:r>
              <a:rPr lang="tr-TR" dirty="0" smtClean="0"/>
              <a:t>ilkokul öğrencilerinde</a:t>
            </a:r>
            <a:r>
              <a:rPr lang="tr-TR" dirty="0"/>
              <a:t>, gözle görüp, eliyle tuttuğu gerçek esyalar daha anlamlıdır. Bu sebeple öğretimde öğrencilere öncelikle somut seyler öğretilmeli, daha sonra soyuta ulasılmalıdır. Soyut konuların öğretiminde somut konulardan faydalanılmalıdır.</a:t>
            </a:r>
          </a:p>
          <a:p>
            <a:pPr marL="45720" indent="0">
              <a:buNone/>
            </a:pPr>
            <a:endParaRPr lang="tr-TR" dirty="0" smtClean="0"/>
          </a:p>
          <a:p>
            <a:r>
              <a:rPr lang="tr-TR" dirty="0"/>
              <a:t>Sizce bir öğretmen bölgeler konusunu sadece </a:t>
            </a:r>
            <a:r>
              <a:rPr lang="tr-TR" b="1" dirty="0"/>
              <a:t>takrir </a:t>
            </a:r>
            <a:r>
              <a:rPr lang="tr-TR" dirty="0"/>
              <a:t>(düz anlatım) yöntemiyle mi anlatmalı, yoksa bir </a:t>
            </a:r>
            <a:r>
              <a:rPr lang="tr-TR" b="1" dirty="0"/>
              <a:t>harita </a:t>
            </a:r>
            <a:r>
              <a:rPr lang="tr-TR" dirty="0"/>
              <a:t>üzerinde ve </a:t>
            </a:r>
            <a:r>
              <a:rPr lang="tr-TR" dirty="0" smtClean="0"/>
              <a:t>çesitli </a:t>
            </a:r>
            <a:r>
              <a:rPr lang="tr-TR" b="1" dirty="0" smtClean="0"/>
              <a:t>animasyonlarla </a:t>
            </a:r>
            <a:r>
              <a:rPr lang="tr-TR" dirty="0"/>
              <a:t>bölgeleri görsel bir zemin üzerinde mi anlatırsa daha etkili olacaktır.</a:t>
            </a:r>
          </a:p>
        </p:txBody>
      </p:sp>
    </p:spTree>
    <p:extLst>
      <p:ext uri="{BB962C8B-B14F-4D97-AF65-F5344CB8AC3E}">
        <p14:creationId xmlns:p14="http://schemas.microsoft.com/office/powerpoint/2010/main" val="40722615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55576" y="731520"/>
            <a:ext cx="7416824" cy="5721816"/>
          </a:xfrm>
        </p:spPr>
        <p:txBody>
          <a:bodyPr/>
          <a:lstStyle/>
          <a:p>
            <a:pPr marL="45720" indent="0">
              <a:buNone/>
            </a:pPr>
            <a:r>
              <a:rPr lang="tr-TR" b="1" dirty="0"/>
              <a:t>5. Ekonomiklik (Tasarruf) İlkesi</a:t>
            </a:r>
          </a:p>
          <a:p>
            <a:pPr marL="45720" indent="0">
              <a:buNone/>
            </a:pPr>
            <a:r>
              <a:rPr lang="tr-TR" dirty="0"/>
              <a:t>Bir tasla iki kus vurma ilkesi de denilir. Burada en zamanda daha az emek sarf ederek yüksek düzeyli verim elde etmedir. Bunun için her </a:t>
            </a:r>
            <a:r>
              <a:rPr lang="tr-TR" dirty="0" smtClean="0"/>
              <a:t>türlü faaliyetin </a:t>
            </a:r>
            <a:r>
              <a:rPr lang="tr-TR" dirty="0"/>
              <a:t>düzenli bir sekilde planlanması gereklidir. Aksi takdirde zaman israfı ön plana çıkar ve istenilen düzeyde öğrenme gerçeklesmez</a:t>
            </a:r>
            <a:r>
              <a:rPr lang="tr-TR" dirty="0" smtClean="0"/>
              <a:t>.</a:t>
            </a:r>
          </a:p>
          <a:p>
            <a:pPr marL="45720" indent="0">
              <a:buNone/>
            </a:pPr>
            <a:endParaRPr lang="tr-TR" dirty="0"/>
          </a:p>
          <a:p>
            <a:pPr marL="45720" indent="0">
              <a:buNone/>
            </a:pPr>
            <a:r>
              <a:rPr lang="tr-TR" b="1" dirty="0"/>
              <a:t>Örn: </a:t>
            </a:r>
            <a:r>
              <a:rPr lang="tr-TR" dirty="0"/>
              <a:t>Hazırlanan bir tepegöz asetatını farklı bölümlerde kullanmak: az zaman içerisinde hazırlanan bir materyalden daha fazla kitlenin faydalanmasıdır.</a:t>
            </a:r>
          </a:p>
        </p:txBody>
      </p:sp>
    </p:spTree>
    <p:extLst>
      <p:ext uri="{BB962C8B-B14F-4D97-AF65-F5344CB8AC3E}">
        <p14:creationId xmlns:p14="http://schemas.microsoft.com/office/powerpoint/2010/main" val="16381204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55576" y="731520"/>
            <a:ext cx="7632848" cy="5433784"/>
          </a:xfrm>
        </p:spPr>
        <p:txBody>
          <a:bodyPr>
            <a:normAutofit/>
          </a:bodyPr>
          <a:lstStyle/>
          <a:p>
            <a:pPr marL="45720" indent="0">
              <a:buNone/>
            </a:pPr>
            <a:r>
              <a:rPr lang="tr-TR" b="1" dirty="0"/>
              <a:t>6. Açıklık İlkesi</a:t>
            </a:r>
          </a:p>
          <a:p>
            <a:pPr marL="45720" indent="0">
              <a:buNone/>
            </a:pPr>
            <a:r>
              <a:rPr lang="tr-TR" dirty="0"/>
              <a:t>Öğretmenin içerik sunumlarında ve öğrenme ortamında daha fazla somut kavramlara yer vermesi, bir konu aktarımı esnasında ifadelerini </a:t>
            </a:r>
            <a:r>
              <a:rPr lang="tr-TR" dirty="0" smtClean="0"/>
              <a:t>öğrencilerin anlayabileceği </a:t>
            </a:r>
            <a:r>
              <a:rPr lang="tr-TR" dirty="0"/>
              <a:t>seviyede uygun bir dille seçmesi, eğer aktarım esnasında problem yasanıyorsa görsel uygulamalara yer vermesi yada öğrenciyi bire </a:t>
            </a:r>
            <a:r>
              <a:rPr lang="tr-TR" dirty="0" smtClean="0"/>
              <a:t>bir öğrenme </a:t>
            </a:r>
            <a:r>
              <a:rPr lang="tr-TR" dirty="0"/>
              <a:t>durumlarına çekerek öğretim sürecini devam ettirebilmesidir. Ayrıca açıklık ilkesinde öğrencilerin yaparak yasarak öğrenmelerine </a:t>
            </a:r>
            <a:r>
              <a:rPr lang="tr-TR" dirty="0" smtClean="0"/>
              <a:t>olanak sağlayacak </a:t>
            </a:r>
            <a:r>
              <a:rPr lang="tr-TR" dirty="0"/>
              <a:t>konunun durumuna uygun olarak </a:t>
            </a:r>
            <a:r>
              <a:rPr lang="tr-TR" dirty="0" smtClean="0"/>
              <a:t>gerçek ortamlarla </a:t>
            </a:r>
            <a:r>
              <a:rPr lang="tr-TR" dirty="0"/>
              <a:t>bulusmalarının sağlanmasıdır.</a:t>
            </a:r>
            <a:endParaRPr lang="tr-TR" dirty="0" smtClean="0"/>
          </a:p>
          <a:p>
            <a:pPr marL="45720" indent="0">
              <a:buNone/>
            </a:pPr>
            <a:r>
              <a:rPr lang="tr-TR" dirty="0" smtClean="0"/>
              <a:t>Örn</a:t>
            </a:r>
            <a:r>
              <a:rPr lang="tr-TR" dirty="0"/>
              <a:t>: Deniz canlıları konusunda öğrencilere model bir akvaryum esliğinde eğitim yapılması.tamlarla bulusmalarının sağlanmasıdır.</a:t>
            </a:r>
          </a:p>
        </p:txBody>
      </p:sp>
    </p:spTree>
    <p:extLst>
      <p:ext uri="{BB962C8B-B14F-4D97-AF65-F5344CB8AC3E}">
        <p14:creationId xmlns:p14="http://schemas.microsoft.com/office/powerpoint/2010/main" val="37379186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827584" y="731520"/>
            <a:ext cx="7560840" cy="5577800"/>
          </a:xfrm>
        </p:spPr>
        <p:txBody>
          <a:bodyPr/>
          <a:lstStyle/>
          <a:p>
            <a:pPr marL="45720" indent="0">
              <a:buNone/>
            </a:pPr>
            <a:r>
              <a:rPr lang="tr-TR" b="1" dirty="0"/>
              <a:t>7. Bütünlük İlkesi</a:t>
            </a:r>
          </a:p>
          <a:p>
            <a:pPr marL="45720" indent="0">
              <a:buNone/>
            </a:pPr>
            <a:r>
              <a:rPr lang="tr-TR" dirty="0"/>
              <a:t>Çocuğun bilissel, duyussal ve psikomotor açıdan bir bütün olarak ele alındığı ve her yönüyle dengeli bir sekilde eğitildiği bir ilkedir. Çocuklarda </a:t>
            </a:r>
            <a:r>
              <a:rPr lang="tr-TR" dirty="0" smtClean="0"/>
              <a:t>sadece bilissel </a:t>
            </a:r>
            <a:r>
              <a:rPr lang="tr-TR" dirty="0"/>
              <a:t>ya da sadece psikomotor gelisimi ele almak dengesiz bir kisilik olusumuna zemin hazırlar.</a:t>
            </a:r>
          </a:p>
        </p:txBody>
      </p:sp>
    </p:spTree>
    <p:extLst>
      <p:ext uri="{BB962C8B-B14F-4D97-AF65-F5344CB8AC3E}">
        <p14:creationId xmlns:p14="http://schemas.microsoft.com/office/powerpoint/2010/main" val="9456248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83568" y="731520"/>
            <a:ext cx="7488832" cy="5217760"/>
          </a:xfrm>
        </p:spPr>
        <p:txBody>
          <a:bodyPr>
            <a:normAutofit lnSpcReduction="10000"/>
          </a:bodyPr>
          <a:lstStyle/>
          <a:p>
            <a:pPr marL="45720" indent="0">
              <a:buNone/>
            </a:pPr>
            <a:r>
              <a:rPr lang="tr-TR" b="1" dirty="0"/>
              <a:t>8. Hayata Yakınlık İlkesi</a:t>
            </a:r>
          </a:p>
          <a:p>
            <a:pPr marL="45720" indent="0">
              <a:buNone/>
            </a:pPr>
            <a:r>
              <a:rPr lang="tr-TR" dirty="0"/>
              <a:t>Bu ilke eğitim felsefelerindeki önemli bir ayrımı da belirtmektedir. Eğitim felsefeleri açısından bir yasama hazırlık yeri olarak okullar daimici </a:t>
            </a:r>
            <a:r>
              <a:rPr lang="tr-TR" dirty="0" smtClean="0"/>
              <a:t>ve esasicilik </a:t>
            </a:r>
            <a:r>
              <a:rPr lang="tr-TR" dirty="0"/>
              <a:t>felsefelerinde ele alınmıstır. </a:t>
            </a:r>
            <a:endParaRPr lang="tr-TR" dirty="0" smtClean="0"/>
          </a:p>
          <a:p>
            <a:pPr marL="45720" indent="0">
              <a:buNone/>
            </a:pPr>
            <a:r>
              <a:rPr lang="tr-TR" dirty="0" smtClean="0"/>
              <a:t>Hayata </a:t>
            </a:r>
            <a:r>
              <a:rPr lang="tr-TR" dirty="0"/>
              <a:t>yakınlık ilkesinin de örtüstüğü ilerlemecilik eğitim felsefesi okul yasamın kendisi yaklasımını </a:t>
            </a:r>
            <a:r>
              <a:rPr lang="tr-TR" dirty="0" smtClean="0"/>
              <a:t>temsil etmektedir</a:t>
            </a:r>
            <a:r>
              <a:rPr lang="tr-TR" dirty="0"/>
              <a:t>.</a:t>
            </a:r>
          </a:p>
          <a:p>
            <a:pPr marL="45720" indent="0">
              <a:buNone/>
            </a:pPr>
            <a:r>
              <a:rPr lang="tr-TR" dirty="0"/>
              <a:t>Bu ilkede içerisinde hayata yakın olan öğrenme içerikleri esas alınmalıdır. Problemler hayatın içerisinden s</a:t>
            </a:r>
            <a:r>
              <a:rPr lang="tr-TR" dirty="0" smtClean="0"/>
              <a:t>eçilmelidir.</a:t>
            </a:r>
          </a:p>
          <a:p>
            <a:pPr marL="45720" indent="0">
              <a:buNone/>
            </a:pPr>
            <a:endParaRPr lang="tr-TR" dirty="0"/>
          </a:p>
          <a:p>
            <a:r>
              <a:rPr lang="tr-TR" b="1" dirty="0"/>
              <a:t>Örn: </a:t>
            </a:r>
            <a:r>
              <a:rPr lang="tr-TR" dirty="0"/>
              <a:t>ilköğretim öğrencilerinin Temel Bilgi Teknolojileri dersinde bilgisayar dersi yerine daktilo dersi verilmesi hayata yakınlık ilkesine aykırı </a:t>
            </a:r>
            <a:r>
              <a:rPr lang="tr-TR" dirty="0" smtClean="0"/>
              <a:t>bir durumdur</a:t>
            </a:r>
            <a:r>
              <a:rPr lang="tr-TR" dirty="0"/>
              <a:t>.</a:t>
            </a:r>
          </a:p>
        </p:txBody>
      </p:sp>
    </p:spTree>
    <p:extLst>
      <p:ext uri="{BB962C8B-B14F-4D97-AF65-F5344CB8AC3E}">
        <p14:creationId xmlns:p14="http://schemas.microsoft.com/office/powerpoint/2010/main" val="41797502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827584" y="731520"/>
            <a:ext cx="7344816" cy="5433784"/>
          </a:xfrm>
        </p:spPr>
        <p:txBody>
          <a:bodyPr>
            <a:normAutofit/>
          </a:bodyPr>
          <a:lstStyle/>
          <a:p>
            <a:pPr marL="45720" indent="0">
              <a:buNone/>
            </a:pPr>
            <a:r>
              <a:rPr lang="tr-TR" b="1" dirty="0"/>
              <a:t>9. Aktivite (Etkinlik) İlkesi</a:t>
            </a:r>
          </a:p>
          <a:p>
            <a:pPr marL="45720" indent="0">
              <a:buNone/>
            </a:pPr>
            <a:r>
              <a:rPr lang="tr-TR" dirty="0"/>
              <a:t>Bu ilke öğrencilerin etkin bir sekilde derse katılımına yöneliktir. Eski eğitim sistemlerinde özelliklede daimici ve esasici eğitim felsefelerinin baz </a:t>
            </a:r>
            <a:r>
              <a:rPr lang="tr-TR" dirty="0" smtClean="0"/>
              <a:t>alındığı sistemlerde </a:t>
            </a:r>
            <a:r>
              <a:rPr lang="tr-TR" dirty="0"/>
              <a:t>öğrenci pasif öğretmenin merkezde olduğu bir yapı mevcuttu</a:t>
            </a:r>
            <a:r>
              <a:rPr lang="tr-TR" dirty="0" smtClean="0"/>
              <a:t>.</a:t>
            </a:r>
          </a:p>
          <a:p>
            <a:pPr marL="45720" indent="0">
              <a:buNone/>
            </a:pPr>
            <a:endParaRPr lang="tr-TR" dirty="0"/>
          </a:p>
          <a:p>
            <a:pPr marL="45720" indent="0">
              <a:buNone/>
            </a:pPr>
            <a:r>
              <a:rPr lang="tr-TR" dirty="0" smtClean="0"/>
              <a:t> </a:t>
            </a:r>
            <a:r>
              <a:rPr lang="tr-TR" dirty="0"/>
              <a:t>Daha sonra bu yaklasımın yerine ilerlemeci eğitim felsefesinin baskın bir </a:t>
            </a:r>
            <a:r>
              <a:rPr lang="tr-TR" dirty="0" smtClean="0"/>
              <a:t>hale alması</a:t>
            </a:r>
            <a:r>
              <a:rPr lang="tr-TR" dirty="0"/>
              <a:t>, endüstrideki gelismeler, daha çok düsünen ve </a:t>
            </a:r>
            <a:r>
              <a:rPr lang="tr-TR" dirty="0" smtClean="0"/>
              <a:t>düsündüğünü bulunduğu </a:t>
            </a:r>
            <a:r>
              <a:rPr lang="tr-TR" dirty="0"/>
              <a:t>platformda paylasan bir öğrenci yapısının ortaya çıkmasıyla etkinlik ilkesi </a:t>
            </a:r>
            <a:r>
              <a:rPr lang="tr-TR" dirty="0" smtClean="0"/>
              <a:t>ön plana </a:t>
            </a:r>
            <a:r>
              <a:rPr lang="tr-TR" dirty="0"/>
              <a:t>çıkmaktadır. </a:t>
            </a:r>
          </a:p>
        </p:txBody>
      </p:sp>
    </p:spTree>
    <p:extLst>
      <p:ext uri="{BB962C8B-B14F-4D97-AF65-F5344CB8AC3E}">
        <p14:creationId xmlns:p14="http://schemas.microsoft.com/office/powerpoint/2010/main" val="20950733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899592" y="731520"/>
            <a:ext cx="7200800" cy="4857720"/>
          </a:xfrm>
        </p:spPr>
        <p:txBody>
          <a:bodyPr/>
          <a:lstStyle/>
          <a:p>
            <a:pPr marL="45720" indent="0">
              <a:buNone/>
            </a:pPr>
            <a:r>
              <a:rPr lang="tr-TR" dirty="0"/>
              <a:t>Bu ilke içerisinde öğrencilerin kendine özgü bir sekilde merkezde olduğu bilinmektedir. Bu ilkede yaparak yasayarak öğrenme esastır</a:t>
            </a:r>
            <a:r>
              <a:rPr lang="tr-TR" dirty="0" smtClean="0"/>
              <a:t>.</a:t>
            </a:r>
          </a:p>
          <a:p>
            <a:pPr marL="45720" indent="0">
              <a:buNone/>
            </a:pPr>
            <a:endParaRPr lang="tr-TR" dirty="0"/>
          </a:p>
          <a:p>
            <a:pPr marL="45720" indent="0">
              <a:buNone/>
            </a:pPr>
            <a:endParaRPr lang="tr-TR" dirty="0"/>
          </a:p>
          <a:p>
            <a:pPr marL="45720" indent="0">
              <a:buNone/>
            </a:pPr>
            <a:r>
              <a:rPr lang="tr-TR" dirty="0"/>
              <a:t>Öğrencinin derste aktif olmasının hem daha iyi öğrenme sağlayacağı hem de sorumluluk, girisimcilik, bağımsızlık vs. gibi bazı ahlâkî erdemleri daha iyi gelistireceği bu ilkede savunulmaktadır.</a:t>
            </a:r>
          </a:p>
          <a:p>
            <a:pPr marL="45720" indent="0">
              <a:buNone/>
            </a:pPr>
            <a:endParaRPr lang="tr-TR" dirty="0"/>
          </a:p>
        </p:txBody>
      </p:sp>
    </p:spTree>
    <p:extLst>
      <p:ext uri="{BB962C8B-B14F-4D97-AF65-F5344CB8AC3E}">
        <p14:creationId xmlns:p14="http://schemas.microsoft.com/office/powerpoint/2010/main" val="6974690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11560" y="731520"/>
            <a:ext cx="7632848" cy="5577800"/>
          </a:xfrm>
        </p:spPr>
        <p:txBody>
          <a:bodyPr>
            <a:normAutofit/>
          </a:bodyPr>
          <a:lstStyle/>
          <a:p>
            <a:pPr marL="45720" indent="0">
              <a:buNone/>
            </a:pPr>
            <a:r>
              <a:rPr lang="tr-TR" b="1" dirty="0"/>
              <a:t>10. Otoriteye İtaat ve Özgürlük İlkesi (Sosyallik İlkesi)</a:t>
            </a:r>
          </a:p>
          <a:p>
            <a:pPr marL="45720" indent="0">
              <a:buNone/>
            </a:pPr>
            <a:endParaRPr lang="tr-TR" dirty="0" smtClean="0"/>
          </a:p>
          <a:p>
            <a:pPr marL="45720" indent="0">
              <a:buNone/>
            </a:pPr>
            <a:r>
              <a:rPr lang="tr-TR" dirty="0" smtClean="0"/>
              <a:t>Dengeli</a:t>
            </a:r>
            <a:r>
              <a:rPr lang="tr-TR" dirty="0"/>
              <a:t>, saygılı, gelenek göreneklerine bağlı, toplum içerisinde statüsünü ve yerini bilen, toplumla barısık bireyler yetistirmenin en önemli </a:t>
            </a:r>
            <a:r>
              <a:rPr lang="tr-TR" dirty="0" smtClean="0"/>
              <a:t>unsuru otoriteye </a:t>
            </a:r>
            <a:r>
              <a:rPr lang="tr-TR" dirty="0"/>
              <a:t>itaat ve özgürlük ilkesidir</a:t>
            </a:r>
            <a:r>
              <a:rPr lang="tr-TR" dirty="0" smtClean="0"/>
              <a:t>.</a:t>
            </a:r>
          </a:p>
          <a:p>
            <a:pPr marL="45720" indent="0">
              <a:buNone/>
            </a:pPr>
            <a:endParaRPr lang="tr-TR" dirty="0"/>
          </a:p>
          <a:p>
            <a:pPr marL="45720" indent="0">
              <a:buNone/>
            </a:pPr>
            <a:r>
              <a:rPr lang="tr-TR" dirty="0" smtClean="0"/>
              <a:t> </a:t>
            </a:r>
            <a:r>
              <a:rPr lang="tr-TR" dirty="0"/>
              <a:t>Böylece, daha sonra toplum içerisinde kendine yer edinecek olan birey entegrasyon sürecinde sıkıntıları daha </a:t>
            </a:r>
            <a:r>
              <a:rPr lang="tr-TR" dirty="0" smtClean="0"/>
              <a:t>kolay atlatacaktır</a:t>
            </a:r>
            <a:r>
              <a:rPr lang="tr-TR" dirty="0"/>
              <a:t>. </a:t>
            </a:r>
            <a:endParaRPr lang="tr-TR" b="1" dirty="0"/>
          </a:p>
        </p:txBody>
      </p:sp>
    </p:spTree>
    <p:extLst>
      <p:ext uri="{BB962C8B-B14F-4D97-AF65-F5344CB8AC3E}">
        <p14:creationId xmlns:p14="http://schemas.microsoft.com/office/powerpoint/2010/main" val="96193913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899592" y="731520"/>
            <a:ext cx="7056784" cy="5433784"/>
          </a:xfrm>
        </p:spPr>
        <p:txBody>
          <a:bodyPr>
            <a:normAutofit/>
          </a:bodyPr>
          <a:lstStyle/>
          <a:p>
            <a:pPr marL="45720" indent="0">
              <a:buNone/>
            </a:pPr>
            <a:r>
              <a:rPr lang="tr-TR" dirty="0"/>
              <a:t>Yukarıda ifade edilen rolleri yerine getiren birey toplumla barısık, yönetmelik ve yasalara bağımlı, güçlü bir toplum temsilcisi rolü üstlenmis olur. Aksi takdirde toplumdan kendini soyutlayan, toplum içerisinde kendisine yer edinemeyen, örf ve anneanneleriyle ters süreçler yasayan bireyler yetisecektir. Öyleyse, eğitim ortamlarında kullanılan strateji, yöntem ve tekniklerin uygulanmasında en önemli unsurlardan bir tanesi otoriteye itaat </a:t>
            </a:r>
            <a:r>
              <a:rPr lang="tr-TR" dirty="0" smtClean="0"/>
              <a:t>ve özgürlük </a:t>
            </a:r>
            <a:r>
              <a:rPr lang="tr-TR" dirty="0"/>
              <a:t>ilkesidir.</a:t>
            </a:r>
            <a:endParaRPr lang="tr-TR" b="1" dirty="0"/>
          </a:p>
          <a:p>
            <a:pPr marL="45720" indent="0">
              <a:buNone/>
            </a:pPr>
            <a:endParaRPr lang="tr-TR" dirty="0"/>
          </a:p>
        </p:txBody>
      </p:sp>
    </p:spTree>
    <p:extLst>
      <p:ext uri="{BB962C8B-B14F-4D97-AF65-F5344CB8AC3E}">
        <p14:creationId xmlns:p14="http://schemas.microsoft.com/office/powerpoint/2010/main" val="166037298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827584" y="731519"/>
            <a:ext cx="7344816" cy="5295207"/>
          </a:xfrm>
        </p:spPr>
        <p:txBody>
          <a:bodyPr>
            <a:normAutofit/>
          </a:bodyPr>
          <a:lstStyle/>
          <a:p>
            <a:pPr marL="45720" indent="0">
              <a:buNone/>
            </a:pPr>
            <a:r>
              <a:rPr lang="tr-TR" b="1" dirty="0"/>
              <a:t>11. Bilgi ve Becerinin Güvence Altına alınması İlkesi</a:t>
            </a:r>
          </a:p>
          <a:p>
            <a:pPr marL="45720" indent="0">
              <a:buNone/>
            </a:pPr>
            <a:r>
              <a:rPr lang="tr-TR" dirty="0"/>
              <a:t>Bu ilke ile yapılmak istenenler su sekilde sıralanabilir;</a:t>
            </a:r>
          </a:p>
          <a:p>
            <a:pPr marL="45720" indent="0">
              <a:buNone/>
            </a:pPr>
            <a:r>
              <a:rPr lang="tr-TR" dirty="0"/>
              <a:t>Bilgi ve becerinin tam olarak ve doğru sekilde öğretilmesi. Bilgi ve becerilerin unutulmaması için video, kaset, kitap v.b cihazlarla bozulmadan, </a:t>
            </a:r>
            <a:r>
              <a:rPr lang="tr-TR" dirty="0" smtClean="0"/>
              <a:t>gelecek nesillere </a:t>
            </a:r>
            <a:r>
              <a:rPr lang="tr-TR" dirty="0"/>
              <a:t>aktarılarak güvence altına alınması, güvence altına alınan bilgilerin yeni yetisen bireylerin zihin ve bedenlerine entegre edilmesidir. </a:t>
            </a:r>
            <a:endParaRPr lang="tr-TR" dirty="0" smtClean="0"/>
          </a:p>
          <a:p>
            <a:pPr marL="45720" indent="0">
              <a:buNone/>
            </a:pPr>
            <a:r>
              <a:rPr lang="tr-TR" dirty="0" smtClean="0"/>
              <a:t>Bu ilke kapsamında </a:t>
            </a:r>
            <a:r>
              <a:rPr lang="tr-TR" dirty="0"/>
              <a:t>bilgi ve becerinin güvence altına alınmasındaki en önemli noktalardan biri de sürekli tekrarlar ve </a:t>
            </a:r>
            <a:r>
              <a:rPr lang="tr-TR" dirty="0" smtClean="0"/>
              <a:t>alıstırmalardır.</a:t>
            </a:r>
          </a:p>
          <a:p>
            <a:pPr marL="45720" indent="0">
              <a:buNone/>
            </a:pPr>
            <a:r>
              <a:rPr lang="tr-TR" b="1" dirty="0"/>
              <a:t>Örn: </a:t>
            </a:r>
            <a:r>
              <a:rPr lang="tr-TR" dirty="0"/>
              <a:t>Efsaneler günümüze kulaktan kulağa aktarımlarla korunarak gelmistir. Bu efsanelerin bu sekilde güvence altına alınması güvenilirliğini </a:t>
            </a:r>
            <a:r>
              <a:rPr lang="tr-TR" dirty="0" smtClean="0"/>
              <a:t>düsürür. </a:t>
            </a:r>
            <a:endParaRPr lang="tr-TR" b="1" dirty="0"/>
          </a:p>
        </p:txBody>
      </p:sp>
    </p:spTree>
    <p:extLst>
      <p:ext uri="{BB962C8B-B14F-4D97-AF65-F5344CB8AC3E}">
        <p14:creationId xmlns:p14="http://schemas.microsoft.com/office/powerpoint/2010/main" val="1963706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539552" y="731520"/>
            <a:ext cx="8136904" cy="5793824"/>
          </a:xfrm>
        </p:spPr>
        <p:txBody>
          <a:bodyPr>
            <a:normAutofit/>
          </a:bodyPr>
          <a:lstStyle/>
          <a:p>
            <a:r>
              <a:rPr lang="tr-TR" b="1" dirty="0"/>
              <a:t>Öğretimde Strateji, Yöntem ve Teknikler</a:t>
            </a:r>
          </a:p>
          <a:p>
            <a:pPr marL="45720" indent="0">
              <a:buNone/>
            </a:pPr>
            <a:endParaRPr lang="tr-TR" dirty="0" smtClean="0"/>
          </a:p>
          <a:p>
            <a:pPr marL="45720" indent="0">
              <a:buNone/>
            </a:pPr>
            <a:r>
              <a:rPr lang="tr-TR" dirty="0" smtClean="0"/>
              <a:t>Öğretimde </a:t>
            </a:r>
            <a:r>
              <a:rPr lang="tr-TR" dirty="0"/>
              <a:t>Model, Kuram, Yaklasım, Yöntem ve Teknikler Program Gelistirme öğeleri içerisinde üçüncü safhada yer almaktadır. Program </a:t>
            </a:r>
            <a:r>
              <a:rPr lang="tr-TR" dirty="0" smtClean="0"/>
              <a:t>gelistirme öğeleri </a:t>
            </a:r>
            <a:r>
              <a:rPr lang="tr-TR" dirty="0"/>
              <a:t>arasındaki sıralama; Niçin (hedefler/kazanımlar), Ne (içerik), Nasıl (öğrenme-öğretme süreci) ve Ne kadar (ölçme ve değerlendirme) </a:t>
            </a:r>
            <a:r>
              <a:rPr lang="tr-TR" dirty="0" smtClean="0"/>
              <a:t>sorularına cevap </a:t>
            </a:r>
            <a:r>
              <a:rPr lang="tr-TR" dirty="0"/>
              <a:t>aranmaktadır. Görülmekteki üçüncü safhada öğrenme ve öğretmeye iliskin strateji yöntem ve tekniklere </a:t>
            </a:r>
            <a:r>
              <a:rPr lang="tr-TR" dirty="0" smtClean="0"/>
              <a:t>ilişkin </a:t>
            </a:r>
            <a:r>
              <a:rPr lang="tr-TR" dirty="0"/>
              <a:t>kavramlar yer alacaktır. </a:t>
            </a:r>
          </a:p>
        </p:txBody>
      </p:sp>
    </p:spTree>
    <p:extLst>
      <p:ext uri="{BB962C8B-B14F-4D97-AF65-F5344CB8AC3E}">
        <p14:creationId xmlns:p14="http://schemas.microsoft.com/office/powerpoint/2010/main" val="315527309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lgn="ctr">
              <a:buNone/>
            </a:pPr>
            <a:r>
              <a:rPr lang="tr-TR" dirty="0" smtClean="0"/>
              <a:t>TEŞEKKÜRLER</a:t>
            </a:r>
            <a:endParaRPr lang="tr-TR" dirty="0"/>
          </a:p>
        </p:txBody>
      </p:sp>
      <p:pic>
        <p:nvPicPr>
          <p:cNvPr id="4" name="Content Placeholder 3" descr="C:\Users\RAMAZAN KAÇMAZ\Desktop\ydü amblemi.png"/>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0" y="0"/>
            <a:ext cx="9134356" cy="185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30260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11560" y="731520"/>
            <a:ext cx="7632848" cy="5505792"/>
          </a:xfrm>
        </p:spPr>
        <p:txBody>
          <a:bodyPr/>
          <a:lstStyle/>
          <a:p>
            <a:pPr marL="45720" indent="0">
              <a:buNone/>
            </a:pPr>
            <a:endParaRPr lang="tr-TR" dirty="0" smtClean="0"/>
          </a:p>
          <a:p>
            <a:pPr marL="45720" indent="0">
              <a:buNone/>
            </a:pPr>
            <a:endParaRPr lang="tr-TR" dirty="0"/>
          </a:p>
          <a:p>
            <a:pPr marL="45720" indent="0">
              <a:buNone/>
            </a:pPr>
            <a:r>
              <a:rPr lang="tr-TR" dirty="0" smtClean="0"/>
              <a:t>Fakat, Öncelikle </a:t>
            </a:r>
            <a:r>
              <a:rPr lang="tr-TR" dirty="0"/>
              <a:t>hedef/kazanımlara uygun bir içerik, içeriğe uygun strateji, yöntem ve teknikler seçilir. Öğrenme-öğretme süreçleri tamamlandıktan sonra </a:t>
            </a:r>
            <a:r>
              <a:rPr lang="tr-TR" dirty="0" smtClean="0"/>
              <a:t>ise hedef/kazanımların </a:t>
            </a:r>
            <a:r>
              <a:rPr lang="tr-TR" dirty="0"/>
              <a:t>gerçeklesme düzeyini saptamak için ölçme ve değerlendirme etkinlikleri yapılır.</a:t>
            </a:r>
          </a:p>
          <a:p>
            <a:endParaRPr lang="tr-TR" dirty="0"/>
          </a:p>
        </p:txBody>
      </p:sp>
    </p:spTree>
    <p:extLst>
      <p:ext uri="{BB962C8B-B14F-4D97-AF65-F5344CB8AC3E}">
        <p14:creationId xmlns:p14="http://schemas.microsoft.com/office/powerpoint/2010/main" val="6345564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67544" y="764704"/>
            <a:ext cx="7893496" cy="5328592"/>
          </a:xfrm>
        </p:spPr>
        <p:txBody>
          <a:bodyPr>
            <a:normAutofit/>
          </a:bodyPr>
          <a:lstStyle/>
          <a:p>
            <a:pPr marL="45720" indent="0">
              <a:buNone/>
            </a:pPr>
            <a:r>
              <a:rPr lang="tr-TR" b="1" dirty="0"/>
              <a:t>Öğretim Modeli, </a:t>
            </a:r>
            <a:r>
              <a:rPr lang="tr-TR" dirty="0"/>
              <a:t>Genel manada model-kuram-yaklasım olarak ifade edilir. Ayrıca, öğretime yönelik felsefi bir bakıs açısını yansıtır ve </a:t>
            </a:r>
            <a:r>
              <a:rPr lang="tr-TR" dirty="0" smtClean="0"/>
              <a:t>öğretimsel uygulamaların </a:t>
            </a:r>
            <a:r>
              <a:rPr lang="tr-TR" dirty="0"/>
              <a:t>düzeyini ortaya koyar. Öğretim modeli</a:t>
            </a:r>
            <a:r>
              <a:rPr lang="tr-TR" dirty="0" smtClean="0"/>
              <a:t>;</a:t>
            </a:r>
          </a:p>
          <a:p>
            <a:pPr marL="45720" indent="0">
              <a:buNone/>
            </a:pPr>
            <a:endParaRPr lang="tr-TR" dirty="0"/>
          </a:p>
          <a:p>
            <a:pPr marL="45720" indent="0">
              <a:buNone/>
            </a:pPr>
            <a:endParaRPr lang="tr-TR" dirty="0"/>
          </a:p>
          <a:p>
            <a:r>
              <a:rPr lang="tr-TR" dirty="0"/>
              <a:t>• Öğretim programını sekillendirme,</a:t>
            </a:r>
          </a:p>
          <a:p>
            <a:r>
              <a:rPr lang="tr-TR" dirty="0"/>
              <a:t>• Öğretim materyallerini düzenleme,</a:t>
            </a:r>
          </a:p>
          <a:p>
            <a:r>
              <a:rPr lang="tr-TR" dirty="0"/>
              <a:t>• Sınıfta öğretimi yönlendirmede kullanılır.</a:t>
            </a:r>
          </a:p>
        </p:txBody>
      </p:sp>
    </p:spTree>
    <p:extLst>
      <p:ext uri="{BB962C8B-B14F-4D97-AF65-F5344CB8AC3E}">
        <p14:creationId xmlns:p14="http://schemas.microsoft.com/office/powerpoint/2010/main" val="12921746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67544" y="731520"/>
            <a:ext cx="8352928" cy="5577800"/>
          </a:xfrm>
        </p:spPr>
        <p:txBody>
          <a:bodyPr>
            <a:normAutofit/>
          </a:bodyPr>
          <a:lstStyle/>
          <a:p>
            <a:pPr marL="45720" indent="0">
              <a:buNone/>
            </a:pPr>
            <a:r>
              <a:rPr lang="tr-TR" b="1" dirty="0"/>
              <a:t>Öğretim modeli</a:t>
            </a:r>
            <a:r>
              <a:rPr lang="tr-TR" dirty="0"/>
              <a:t>: öğretim stratejileri, yöntemleri ve tekniklerini seçme ve gerçeklestirmede etkili olan felsefi bakıs açısıdır.</a:t>
            </a:r>
          </a:p>
          <a:p>
            <a:endParaRPr lang="tr-TR" dirty="0" smtClean="0"/>
          </a:p>
          <a:p>
            <a:r>
              <a:rPr lang="tr-TR" dirty="0" smtClean="0"/>
              <a:t>Matematik </a:t>
            </a:r>
            <a:r>
              <a:rPr lang="tr-TR" dirty="0"/>
              <a:t>öğretimine yönelik bir dersin öğretim programını sekillendirirken eğitim öğretim yılı basında derse iliskin hedefler, içerik ve </a:t>
            </a:r>
            <a:r>
              <a:rPr lang="tr-TR" dirty="0" smtClean="0"/>
              <a:t>eğitim durumlarının </a:t>
            </a:r>
            <a:r>
              <a:rPr lang="tr-TR" dirty="0"/>
              <a:t>belirlenmesi bizlere bu yapının bir öğretim modeline sahip olduğunu göstermektedir. </a:t>
            </a:r>
            <a:endParaRPr lang="tr-TR" dirty="0" smtClean="0"/>
          </a:p>
          <a:p>
            <a:pPr marL="45720" indent="0">
              <a:buNone/>
            </a:pPr>
            <a:endParaRPr lang="tr-TR" dirty="0" smtClean="0"/>
          </a:p>
          <a:p>
            <a:pPr marL="45720" indent="0">
              <a:buNone/>
            </a:pPr>
            <a:r>
              <a:rPr lang="tr-TR" dirty="0" smtClean="0"/>
              <a:t>Modellere </a:t>
            </a:r>
            <a:r>
              <a:rPr lang="tr-TR" dirty="0"/>
              <a:t>ait örnekler; Çoklu zeka modeli</a:t>
            </a:r>
            <a:r>
              <a:rPr lang="tr-TR" dirty="0" smtClean="0"/>
              <a:t>, yapılandırmacılık </a:t>
            </a:r>
            <a:r>
              <a:rPr lang="tr-TR" dirty="0"/>
              <a:t>ve </a:t>
            </a:r>
            <a:r>
              <a:rPr lang="tr-TR" dirty="0" smtClean="0"/>
              <a:t>beyin </a:t>
            </a:r>
            <a:r>
              <a:rPr lang="tr-TR" dirty="0"/>
              <a:t>temelli öğrenme v.b.</a:t>
            </a:r>
          </a:p>
        </p:txBody>
      </p:sp>
    </p:spTree>
    <p:extLst>
      <p:ext uri="{BB962C8B-B14F-4D97-AF65-F5344CB8AC3E}">
        <p14:creationId xmlns:p14="http://schemas.microsoft.com/office/powerpoint/2010/main" val="20809307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827584" y="731520"/>
            <a:ext cx="7704856" cy="5433784"/>
          </a:xfrm>
        </p:spPr>
        <p:txBody>
          <a:bodyPr>
            <a:normAutofit/>
          </a:bodyPr>
          <a:lstStyle/>
          <a:p>
            <a:endParaRPr lang="tr-TR" b="1" dirty="0" smtClean="0"/>
          </a:p>
          <a:p>
            <a:r>
              <a:rPr lang="tr-TR" b="1" dirty="0" smtClean="0"/>
              <a:t>Strateji</a:t>
            </a:r>
            <a:r>
              <a:rPr lang="tr-TR" dirty="0"/>
              <a:t>, öğrenme hedeflerine ulasmak üzere belirlenen en genel yol yada içeriğin sunulmasın da izlenen en genel yoldur. Dersin amaçlarına </a:t>
            </a:r>
            <a:r>
              <a:rPr lang="tr-TR" dirty="0" smtClean="0"/>
              <a:t>ulasmasını sağlayan </a:t>
            </a:r>
            <a:r>
              <a:rPr lang="tr-TR" dirty="0"/>
              <a:t>oldukça genis bir çerçevedir. Öğretim yaklasımı olarak ifade edilebilir. Konunun seçimi, analizi, öğretimin psikolojik esaslarının dikkate </a:t>
            </a:r>
            <a:r>
              <a:rPr lang="tr-TR" dirty="0" smtClean="0"/>
              <a:t>alınması, yöntemin </a:t>
            </a:r>
            <a:r>
              <a:rPr lang="tr-TR" dirty="0"/>
              <a:t>seçimi gibi faaliyetleri içine alır. Öğretim sürecine her boyutta yön verir.</a:t>
            </a:r>
          </a:p>
        </p:txBody>
      </p:sp>
    </p:spTree>
    <p:extLst>
      <p:ext uri="{BB962C8B-B14F-4D97-AF65-F5344CB8AC3E}">
        <p14:creationId xmlns:p14="http://schemas.microsoft.com/office/powerpoint/2010/main" val="26834557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539552" y="731520"/>
            <a:ext cx="8280920" cy="5361776"/>
          </a:xfrm>
        </p:spPr>
        <p:txBody>
          <a:bodyPr>
            <a:normAutofit/>
          </a:bodyPr>
          <a:lstStyle/>
          <a:p>
            <a:pPr marL="45720" indent="0">
              <a:buNone/>
            </a:pPr>
            <a:r>
              <a:rPr lang="tr-TR" dirty="0" smtClean="0"/>
              <a:t>Ders </a:t>
            </a:r>
            <a:r>
              <a:rPr lang="tr-TR" dirty="0"/>
              <a:t>boyunca öğrenci ile öğretim kaynakları arasındaki etkilesimin yönlendirilmesine kaynaklık eder. Stratejinin belirlenmesi, amaçlara </a:t>
            </a:r>
            <a:r>
              <a:rPr lang="tr-TR" dirty="0" smtClean="0"/>
              <a:t>ulasama bakımından </a:t>
            </a:r>
            <a:r>
              <a:rPr lang="tr-TR" dirty="0"/>
              <a:t>önemlidir. Her bir modelle birlikte birkaç strateji kullanılabilir. Öğretim stratejileri “</a:t>
            </a:r>
            <a:r>
              <a:rPr lang="tr-TR" b="1" dirty="0"/>
              <a:t>nasıl öğretelim</a:t>
            </a:r>
            <a:r>
              <a:rPr lang="tr-TR" dirty="0"/>
              <a:t>?” sorusuna cevap aramak için </a:t>
            </a:r>
            <a:r>
              <a:rPr lang="tr-TR" dirty="0" smtClean="0"/>
              <a:t>uygun yöntem </a:t>
            </a:r>
            <a:r>
              <a:rPr lang="tr-TR" dirty="0"/>
              <a:t>ve tekniklerin seçilmesine öncülük eder. Bu yollardan bazıları öğretmen merkezli, bazıları ise öğrenci merkezlidir. Hedef/kazanımlar </a:t>
            </a:r>
            <a:r>
              <a:rPr lang="tr-TR" dirty="0" smtClean="0"/>
              <a:t>seçilecek stratejinin </a:t>
            </a:r>
            <a:r>
              <a:rPr lang="tr-TR" dirty="0"/>
              <a:t>türünü belirlemede kaynaklık eder. Strateji, öğretim yöntem, teknik, araç-gereçlerinin belirlenmesine yön veren genel bir yaklasım olarak </a:t>
            </a:r>
            <a:r>
              <a:rPr lang="tr-TR" dirty="0" smtClean="0"/>
              <a:t>da görülmektedir.</a:t>
            </a:r>
          </a:p>
          <a:p>
            <a:pPr marL="45720" indent="0">
              <a:buNone/>
            </a:pPr>
            <a:endParaRPr lang="tr-TR" dirty="0"/>
          </a:p>
          <a:p>
            <a:pPr marL="45720" indent="0">
              <a:buNone/>
            </a:pPr>
            <a:r>
              <a:rPr lang="tr-TR" b="1" dirty="0" smtClean="0"/>
              <a:t>   Örnek</a:t>
            </a:r>
            <a:r>
              <a:rPr lang="tr-TR" b="1" dirty="0"/>
              <a:t>: </a:t>
            </a:r>
            <a:r>
              <a:rPr lang="tr-TR" dirty="0"/>
              <a:t>Sunus Yoluyla Öğretim, Bulus Yoluyla Öğretim v.b.</a:t>
            </a:r>
          </a:p>
        </p:txBody>
      </p:sp>
    </p:spTree>
    <p:extLst>
      <p:ext uri="{BB962C8B-B14F-4D97-AF65-F5344CB8AC3E}">
        <p14:creationId xmlns:p14="http://schemas.microsoft.com/office/powerpoint/2010/main" val="11557420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83568" y="731520"/>
            <a:ext cx="7920880" cy="5577800"/>
          </a:xfrm>
        </p:spPr>
        <p:txBody>
          <a:bodyPr/>
          <a:lstStyle/>
          <a:p>
            <a:r>
              <a:rPr lang="tr-TR" b="1" dirty="0"/>
              <a:t>Yöntem, </a:t>
            </a:r>
            <a:r>
              <a:rPr lang="tr-TR" dirty="0"/>
              <a:t>öğretmenin sınıfta öğrenmeyi sağlamak için yaptıkları uygulamaları içerir. Ayrıca, hedefe ulasmak için önceden belirlenmis ya da izlenecek </a:t>
            </a:r>
            <a:r>
              <a:rPr lang="tr-TR" dirty="0" smtClean="0"/>
              <a:t>en kısa </a:t>
            </a:r>
            <a:r>
              <a:rPr lang="tr-TR" dirty="0"/>
              <a:t>yoldur. </a:t>
            </a:r>
            <a:endParaRPr lang="tr-TR" dirty="0" smtClean="0"/>
          </a:p>
          <a:p>
            <a:pPr marL="45720" indent="0">
              <a:buNone/>
            </a:pPr>
            <a:endParaRPr lang="tr-TR" dirty="0" smtClean="0"/>
          </a:p>
          <a:p>
            <a:pPr marL="45720" indent="0">
              <a:buNone/>
            </a:pPr>
            <a:r>
              <a:rPr lang="tr-TR" dirty="0" smtClean="0"/>
              <a:t>Öğrenmek/öğretmek </a:t>
            </a:r>
            <a:r>
              <a:rPr lang="tr-TR" dirty="0"/>
              <a:t>için bilinçli olarak seçilen ve izlenen yoldur. Yöntemle, belli öğretme teknikleri ve araçları kullanılarak öğretmen </a:t>
            </a:r>
            <a:r>
              <a:rPr lang="tr-TR" dirty="0" smtClean="0"/>
              <a:t>ve öğrenci </a:t>
            </a:r>
            <a:r>
              <a:rPr lang="tr-TR" dirty="0"/>
              <a:t>etkinliklerinin bir plana göre düzenlenmesi amaçlanır. Öğretim yöntemi, öğrenmeyi sağlamak için bir araçtır. Bu aracın </a:t>
            </a:r>
            <a:r>
              <a:rPr lang="tr-TR" dirty="0" smtClean="0"/>
              <a:t>başarısı</a:t>
            </a:r>
            <a:r>
              <a:rPr lang="tr-TR" dirty="0"/>
              <a:t>, onu </a:t>
            </a:r>
            <a:r>
              <a:rPr lang="tr-TR" dirty="0" smtClean="0"/>
              <a:t>kullanma becerisine </a:t>
            </a:r>
            <a:r>
              <a:rPr lang="tr-TR" dirty="0"/>
              <a:t>bağlıdır</a:t>
            </a:r>
            <a:r>
              <a:rPr lang="tr-TR" dirty="0" smtClean="0"/>
              <a:t>.</a:t>
            </a:r>
          </a:p>
          <a:p>
            <a:pPr marL="45720" indent="0">
              <a:buNone/>
            </a:pPr>
            <a:endParaRPr lang="tr-TR" dirty="0"/>
          </a:p>
          <a:p>
            <a:r>
              <a:rPr lang="tr-TR" b="1" dirty="0"/>
              <a:t>Örnek: </a:t>
            </a:r>
            <a:r>
              <a:rPr lang="tr-TR" dirty="0"/>
              <a:t>Düz anlatım </a:t>
            </a:r>
            <a:r>
              <a:rPr lang="tr-TR" dirty="0" smtClean="0"/>
              <a:t>Yöntemi</a:t>
            </a:r>
            <a:r>
              <a:rPr lang="tr-TR" dirty="0"/>
              <a:t>, Tartısma Yöntemi v.b.</a:t>
            </a:r>
          </a:p>
        </p:txBody>
      </p:sp>
    </p:spTree>
    <p:extLst>
      <p:ext uri="{BB962C8B-B14F-4D97-AF65-F5344CB8AC3E}">
        <p14:creationId xmlns:p14="http://schemas.microsoft.com/office/powerpoint/2010/main" val="3928225681"/>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1684</TotalTime>
  <Words>1946</Words>
  <Application>Microsoft Office PowerPoint</Application>
  <PresentationFormat>On-screen Show (4:3)</PresentationFormat>
  <Paragraphs>124</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Slipstream</vt:lpstr>
      <vt:lpstr>  Özel Öğretim Yöntemleri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TEŞEKKÜRLER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Özel Öğretim Yöntemleri</dc:title>
  <dc:creator>dnzozn</dc:creator>
  <cp:lastModifiedBy>NUKET</cp:lastModifiedBy>
  <cp:revision>21</cp:revision>
  <dcterms:created xsi:type="dcterms:W3CDTF">2014-10-14T11:30:40Z</dcterms:created>
  <dcterms:modified xsi:type="dcterms:W3CDTF">2015-11-24T19:30:55Z</dcterms:modified>
</cp:coreProperties>
</file>