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257" r:id="rId4"/>
    <p:sldId id="258" r:id="rId5"/>
    <p:sldId id="299" r:id="rId6"/>
    <p:sldId id="300" r:id="rId7"/>
    <p:sldId id="301" r:id="rId8"/>
    <p:sldId id="260" r:id="rId9"/>
    <p:sldId id="303" r:id="rId10"/>
    <p:sldId id="264" r:id="rId11"/>
    <p:sldId id="305" r:id="rId12"/>
    <p:sldId id="307" r:id="rId13"/>
    <p:sldId id="308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7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F6113-261D-43FF-9A4B-BC96BCB49765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4DABB-F0AD-4B33-86D2-D22BCBAF0E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EE07-F120-4BBB-A42B-AE519921C6A8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A93E-900D-4D05-9172-4A093BBC28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827-AD04-44FB-99EF-4DE76EB0D831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C37C-25C7-4DF5-9550-5512BBB3CC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7747-D998-4835-800E-6E949303318F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0A4CC-364D-40DC-89DC-D7F213FEDB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3D81D-82A2-4C4E-AD59-9258F0DA581D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F3B7-62B5-4E62-9D88-225481EEB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46F3-9DD9-42FC-B711-B517C4039925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305E-9F1C-4343-8712-9B18290207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021B-1562-4B0D-8E02-96EEFD61F5B6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3A5A6-B480-497F-9BAD-4733DAC09D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C189-3DF8-4C23-9C98-817668727D3A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8246F-C2CC-4B74-8CE4-F0D53A600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9BFD5-9CAB-4969-BDB0-C7A374499EC2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B929-07AD-4188-829B-44D8EF78D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2068-5640-41C6-9E4F-533779BB6699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F923D-13AD-4302-AF01-25FEA06F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43822-EF5D-4E1A-8F24-DF2EAE8B0B6A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2944-1252-4EDE-8371-12C89486A2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2C2238-2E79-40D9-8CE6-9879D9F36326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8F0953-B038-4C64-9C87-6C1E7C1BE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9" r:id="rId2"/>
    <p:sldLayoutId id="2147483768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9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44779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ADMINISTRATIVE </a:t>
            </a:r>
            <a:br>
              <a:rPr lang="tr-TR" dirty="0" smtClean="0"/>
            </a:br>
            <a:r>
              <a:rPr lang="tr-TR" dirty="0" smtClean="0"/>
              <a:t>PARADIGMS</a:t>
            </a:r>
            <a:br>
              <a:rPr lang="tr-TR" dirty="0" smtClean="0"/>
            </a:br>
            <a:r>
              <a:rPr lang="tr-TR" sz="2700" dirty="0" smtClean="0"/>
              <a:t>Asst. Prof. Dr. Nurdan Atamtürk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pPr marR="0" algn="ctr" eaLnBrk="1" hangingPunct="1"/>
            <a:endParaRPr lang="tr-TR" sz="3200" dirty="0" smtClean="0"/>
          </a:p>
          <a:p>
            <a:pPr marR="0" algn="ctr" eaLnBrk="1" hangingPunct="1"/>
            <a:endParaRPr lang="tr-TR" sz="3200" dirty="0" smtClean="0"/>
          </a:p>
          <a:p>
            <a:pPr marR="0" algn="ctr" eaLnBrk="1" hangingPunct="1"/>
            <a:r>
              <a:rPr lang="tr-TR" sz="3200" dirty="0" smtClean="0"/>
              <a:t>NAPOLEONIC</a:t>
            </a:r>
          </a:p>
          <a:p>
            <a:pPr marR="0" algn="ctr" eaLnBrk="1" hangingPunct="1"/>
            <a:endParaRPr lang="tr-TR" sz="3200" dirty="0" smtClean="0"/>
          </a:p>
          <a:p>
            <a:pPr marR="0" algn="ctr" eaLnBrk="1" hangingPunct="1"/>
            <a:r>
              <a:rPr lang="tr-TR" sz="3200" dirty="0" smtClean="0"/>
              <a:t>ANGLO SAXON</a:t>
            </a:r>
            <a:endParaRPr lang="en-US" sz="3200" dirty="0" smtClean="0"/>
          </a:p>
          <a:p>
            <a:pPr marR="0" algn="ctr" eaLnBrk="1" hangingPunct="1"/>
            <a:endParaRPr lang="en-US" sz="3200" dirty="0" smtClean="0"/>
          </a:p>
          <a:p>
            <a:pPr marR="0" algn="ctr" eaLnBrk="1" hangingPunct="1"/>
            <a:endParaRPr lang="en-US" sz="3200" dirty="0" smtClean="0"/>
          </a:p>
          <a:p>
            <a:pPr marR="0" algn="ctr" eaLnBrk="1" hangingPunct="1"/>
            <a:endParaRPr lang="en-US" sz="3200" dirty="0" smtClean="0"/>
          </a:p>
          <a:p>
            <a:pPr marR="0" algn="ctr" eaLnBrk="1" hangingPunct="1"/>
            <a:r>
              <a:rPr lang="en-US" sz="3200" dirty="0" smtClean="0"/>
              <a:t> </a:t>
            </a:r>
          </a:p>
          <a:p>
            <a:pPr marR="0" algn="l" eaLnBrk="1" hangingPunct="1"/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STATE LEGISLATORS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>
              <a:buNone/>
            </a:pPr>
            <a:endParaRPr lang="tr-TR" dirty="0" smtClean="0"/>
          </a:p>
          <a:p>
            <a:pPr eaLnBrk="1" hangingPunct="1">
              <a:buNone/>
            </a:pPr>
            <a:r>
              <a:rPr lang="tr-TR" dirty="0" smtClean="0"/>
              <a:t>authorize: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funding</a:t>
            </a:r>
          </a:p>
          <a:p>
            <a:pPr eaLnBrk="1" hangingPunct="1"/>
            <a:r>
              <a:rPr lang="tr-TR" dirty="0" smtClean="0"/>
              <a:t>legislative support</a:t>
            </a:r>
          </a:p>
          <a:p>
            <a:pPr eaLnBrk="1" hangingPunct="1"/>
            <a:endParaRPr lang="tr-TR" dirty="0" smtClean="0"/>
          </a:p>
          <a:p>
            <a:pPr eaLnBrk="1" hangingPunct="1">
              <a:buNone/>
            </a:pPr>
            <a:endParaRPr lang="tr-TR" dirty="0" smtClean="0"/>
          </a:p>
          <a:p>
            <a:pPr eaLnBrk="1" hangingPunct="1">
              <a:buNone/>
            </a:pPr>
            <a:endParaRPr lang="tr-TR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State boards of education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deal with: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policy development</a:t>
            </a:r>
          </a:p>
          <a:p>
            <a:r>
              <a:rPr lang="tr-TR" dirty="0" smtClean="0"/>
              <a:t>personnel recruitment</a:t>
            </a:r>
          </a:p>
          <a:p>
            <a:r>
              <a:rPr lang="tr-TR" dirty="0" smtClean="0"/>
              <a:t>budgeting</a:t>
            </a:r>
          </a:p>
          <a:p>
            <a:r>
              <a:rPr lang="tr-TR" dirty="0" smtClean="0"/>
              <a:t>the law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The Anglo Saxon tradition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connotes:</a:t>
            </a:r>
          </a:p>
          <a:p>
            <a:r>
              <a:rPr lang="tr-TR" dirty="0" smtClean="0"/>
              <a:t>decentralisation</a:t>
            </a:r>
          </a:p>
          <a:p>
            <a:r>
              <a:rPr lang="tr-TR" dirty="0" smtClean="0"/>
              <a:t>sovereignty</a:t>
            </a:r>
          </a:p>
          <a:p>
            <a:r>
              <a:rPr lang="tr-TR" dirty="0" smtClean="0"/>
              <a:t>democracy</a:t>
            </a:r>
          </a:p>
          <a:p>
            <a:r>
              <a:rPr lang="tr-TR" dirty="0" smtClean="0"/>
              <a:t>autonomy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Department of Education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ensures equal access</a:t>
            </a:r>
          </a:p>
          <a:p>
            <a:r>
              <a:rPr lang="tr-TR" dirty="0" smtClean="0"/>
              <a:t>promotes educational excellence throughout the nation</a:t>
            </a:r>
          </a:p>
          <a:p>
            <a:r>
              <a:rPr lang="tr-TR" dirty="0" smtClean="0"/>
              <a:t>establishes policies on federal financial aid for education</a:t>
            </a:r>
          </a:p>
          <a:p>
            <a:r>
              <a:rPr lang="tr-TR" dirty="0" smtClean="0"/>
              <a:t>collects data on schools</a:t>
            </a:r>
          </a:p>
          <a:p>
            <a:r>
              <a:rPr lang="tr-TR" dirty="0" smtClean="0"/>
              <a:t>disseminates research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09800"/>
          </a:xfrm>
        </p:spPr>
        <p:txBody>
          <a:bodyPr/>
          <a:lstStyle/>
          <a:p>
            <a:pPr eaLnBrk="1" hangingPunct="1"/>
            <a:endParaRPr lang="tr-TR" sz="3200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tr-T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tr-TR" dirty="0" smtClean="0"/>
              <a:t>References</a:t>
            </a:r>
          </a:p>
          <a:p>
            <a:r>
              <a:rPr lang="en-US" dirty="0" smtClean="0"/>
              <a:t>     </a:t>
            </a:r>
            <a:endParaRPr lang="en-US" b="1" dirty="0" smtClean="0"/>
          </a:p>
          <a:p>
            <a:r>
              <a:rPr lang="en-US" sz="1800" dirty="0" err="1" smtClean="0">
                <a:latin typeface="+mj-lt"/>
              </a:rPr>
              <a:t>Silman</a:t>
            </a:r>
            <a:r>
              <a:rPr lang="en-US" sz="1800" dirty="0" smtClean="0">
                <a:latin typeface="+mj-lt"/>
              </a:rPr>
              <a:t>, F</a:t>
            </a:r>
            <a:r>
              <a:rPr lang="tr-TR" sz="1800" dirty="0" smtClean="0">
                <a:latin typeface="+mj-lt"/>
              </a:rPr>
              <a:t>. &amp;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err="1" smtClean="0">
                <a:latin typeface="+mj-lt"/>
              </a:rPr>
              <a:t>Simsek</a:t>
            </a:r>
            <a:r>
              <a:rPr lang="en-US" sz="1800" dirty="0" smtClean="0">
                <a:latin typeface="+mj-lt"/>
              </a:rPr>
              <a:t>, H</a:t>
            </a:r>
            <a:r>
              <a:rPr lang="tr-TR" sz="1800" dirty="0" smtClean="0">
                <a:latin typeface="+mj-lt"/>
              </a:rPr>
              <a:t>. (2009).</a:t>
            </a:r>
            <a:r>
              <a:rPr lang="en-US" sz="1800" b="1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A Comparative Case Study on School Management Practices in Two Schools in the United States and Turkey</a:t>
            </a:r>
            <a:r>
              <a:rPr lang="tr-TR" sz="1800" dirty="0" smtClean="0">
                <a:latin typeface="+mj-lt"/>
              </a:rPr>
              <a:t>. </a:t>
            </a:r>
            <a:r>
              <a:rPr lang="en-US" sz="1800" i="1" dirty="0" smtClean="0">
                <a:latin typeface="+mj-lt"/>
              </a:rPr>
              <a:t>A Journal of Comparative and International Education</a:t>
            </a:r>
            <a:r>
              <a:rPr lang="en-US" sz="1800" dirty="0" smtClean="0">
                <a:latin typeface="+mj-lt"/>
              </a:rPr>
              <a:t>, 39 </a:t>
            </a:r>
            <a:r>
              <a:rPr lang="tr-TR" sz="1800" dirty="0" smtClean="0">
                <a:latin typeface="+mj-lt"/>
              </a:rPr>
              <a:t>(</a:t>
            </a:r>
            <a:r>
              <a:rPr lang="en-US" sz="1800" dirty="0" smtClean="0">
                <a:latin typeface="+mj-lt"/>
              </a:rPr>
              <a:t>4</a:t>
            </a:r>
            <a:r>
              <a:rPr lang="tr-TR" sz="1800" dirty="0" smtClean="0">
                <a:latin typeface="+mj-lt"/>
              </a:rPr>
              <a:t>).</a:t>
            </a:r>
            <a:r>
              <a:rPr lang="en-US" sz="1800" dirty="0" smtClean="0">
                <a:latin typeface="+mj-lt"/>
              </a:rPr>
              <a:t> P</a:t>
            </a:r>
            <a:r>
              <a:rPr lang="tr-TR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483-496</a:t>
            </a:r>
            <a:r>
              <a:rPr lang="tr-TR" sz="1800" dirty="0" smtClean="0">
                <a:latin typeface="+mj-lt"/>
              </a:rPr>
              <a:t>.</a:t>
            </a:r>
            <a:r>
              <a:rPr lang="en-US" sz="1800" dirty="0" smtClean="0">
                <a:latin typeface="+mj-lt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pic>
        <p:nvPicPr>
          <p:cNvPr id="51204" name="Picture 3" descr="41589_19186082760_6111_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8600"/>
            <a:ext cx="11144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389438"/>
          </a:xfrm>
        </p:spPr>
        <p:txBody>
          <a:bodyPr/>
          <a:lstStyle/>
          <a:p>
            <a:pPr marR="0" algn="ctr" eaLnBrk="1" hangingPunct="1">
              <a:buNone/>
            </a:pPr>
            <a:endParaRPr lang="tr-TR" sz="2800" dirty="0" smtClean="0"/>
          </a:p>
          <a:p>
            <a:pPr marR="0" algn="ctr" eaLnBrk="1" hangingPunct="1">
              <a:buNone/>
            </a:pPr>
            <a:endParaRPr lang="tr-TR" sz="2800" dirty="0" smtClean="0"/>
          </a:p>
          <a:p>
            <a:pPr marR="0" algn="ctr" eaLnBrk="1" hangingPunct="1">
              <a:buNone/>
            </a:pPr>
            <a:endParaRPr lang="tr-TR" sz="2800" dirty="0" smtClean="0"/>
          </a:p>
          <a:p>
            <a:pPr marR="0" algn="ctr" eaLnBrk="1" hangingPunct="1">
              <a:buNone/>
            </a:pPr>
            <a:r>
              <a:rPr lang="tr-TR" sz="2800" dirty="0" smtClean="0"/>
              <a:t>NAPOLEONIC</a:t>
            </a:r>
          </a:p>
          <a:p>
            <a:pPr marR="0" algn="ctr" eaLnBrk="1" hangingPunct="1">
              <a:buNone/>
            </a:pPr>
            <a:r>
              <a:rPr lang="tr-TR" sz="2800" dirty="0" smtClean="0"/>
              <a:t>centralized</a:t>
            </a:r>
          </a:p>
          <a:p>
            <a:pPr marR="0" algn="ctr" eaLnBrk="1" hangingPunct="1">
              <a:buNone/>
            </a:pPr>
            <a:endParaRPr lang="tr-TR" sz="2800" dirty="0" smtClean="0"/>
          </a:p>
          <a:p>
            <a:pPr marR="0" algn="ctr" eaLnBrk="1" hangingPunct="1">
              <a:buNone/>
            </a:pPr>
            <a:endParaRPr lang="tr-TR" sz="2800" dirty="0" smtClean="0"/>
          </a:p>
          <a:p>
            <a:pPr marR="0" algn="ctr" eaLnBrk="1" hangingPunct="1">
              <a:buNone/>
            </a:pPr>
            <a:endParaRPr lang="tr-TR" sz="2800" dirty="0" smtClean="0"/>
          </a:p>
          <a:p>
            <a:pPr marR="0" algn="ctr" eaLnBrk="1" hangingPunct="1"/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MONE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 In terms of administration, MONE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arranges training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determines the   personnel policy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arranges certifying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determines appointment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sets salary schedules of teachers</a:t>
            </a:r>
          </a:p>
          <a:p>
            <a:pPr eaLnBrk="1" hangingPunct="1">
              <a:buFont typeface="Wingdings" pitchFamily="2" charset="2"/>
              <a:buChar char="Ø"/>
            </a:pPr>
            <a:endParaRPr lang="tr-TR" dirty="0" smtClean="0"/>
          </a:p>
          <a:p>
            <a:pPr eaLnBrk="1" hangingPunct="1">
              <a:buFont typeface="Wingdings" pitchFamily="2" charset="2"/>
              <a:buChar char="Ø"/>
            </a:pPr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tr-TR" dirty="0" smtClean="0"/>
              <a:t>As regards education, MONE</a:t>
            </a:r>
          </a:p>
          <a:p>
            <a:pPr eaLnBrk="1" hangingPunct="1"/>
            <a:r>
              <a:rPr lang="tr-TR" dirty="0" smtClean="0"/>
              <a:t>prepares the curricula</a:t>
            </a:r>
          </a:p>
          <a:p>
            <a:pPr eaLnBrk="1" hangingPunct="1"/>
            <a:r>
              <a:rPr lang="tr-TR" dirty="0" smtClean="0"/>
              <a:t>determines teaching methods</a:t>
            </a:r>
          </a:p>
          <a:p>
            <a:pPr eaLnBrk="1" hangingPunct="1"/>
            <a:r>
              <a:rPr lang="tr-TR" dirty="0" smtClean="0"/>
              <a:t>sets criteria for pupil assessment</a:t>
            </a:r>
          </a:p>
          <a:p>
            <a:pPr eaLnBrk="1" hangingPunct="1"/>
            <a:r>
              <a:rPr lang="tr-TR" dirty="0" smtClean="0"/>
              <a:t>supplies equipment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 eaLnBrk="1" hangingPunct="1"/>
            <a:r>
              <a:rPr lang="tr-TR" sz="3600" dirty="0" smtClean="0"/>
              <a:t>STRUCTURE of MONE</a:t>
            </a:r>
            <a:endParaRPr lang="en-US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 TOP DOWN</a:t>
            </a:r>
            <a:endParaRPr lang="en-US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AIM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To equip students with the values of</a:t>
            </a:r>
          </a:p>
          <a:p>
            <a:r>
              <a:rPr lang="tr-TR" dirty="0" smtClean="0"/>
              <a:t>hard work</a:t>
            </a:r>
          </a:p>
          <a:p>
            <a:r>
              <a:rPr lang="tr-TR" dirty="0" smtClean="0"/>
              <a:t>respect for property</a:t>
            </a:r>
          </a:p>
          <a:p>
            <a:r>
              <a:rPr lang="tr-TR" dirty="0" smtClean="0"/>
              <a:t>obedience to the social rules</a:t>
            </a:r>
          </a:p>
          <a:p>
            <a:r>
              <a:rPr lang="tr-TR" dirty="0" smtClean="0"/>
              <a:t>loyalty to the state</a:t>
            </a:r>
          </a:p>
          <a:p>
            <a:pPr lvl="3">
              <a:buNone/>
            </a:pPr>
            <a:endParaRPr lang="tr-TR" dirty="0" smtClean="0"/>
          </a:p>
          <a:p>
            <a:pPr lvl="3"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ultimate goal</a:t>
            </a:r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273050" lvl="3" indent="-273050">
              <a:buSzPct val="95000"/>
              <a:buNone/>
            </a:pPr>
            <a:r>
              <a:rPr lang="tr-TR" dirty="0" smtClean="0"/>
              <a:t>    to ensure social and political stability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 eaLnBrk="1" hangingPunct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>
              <a:buNone/>
            </a:pPr>
            <a:endParaRPr lang="tr-TR" dirty="0" smtClean="0"/>
          </a:p>
          <a:p>
            <a:pPr eaLnBrk="1" hangingPunct="1">
              <a:buNone/>
            </a:pPr>
            <a:endParaRPr lang="tr-TR" dirty="0" smtClean="0"/>
          </a:p>
          <a:p>
            <a:pPr eaLnBrk="1" hangingPunct="1">
              <a:buNone/>
            </a:pPr>
            <a:endParaRPr lang="tr-TR" dirty="0" smtClean="0"/>
          </a:p>
          <a:p>
            <a:pPr marR="0" algn="ctr" eaLnBrk="1" hangingPunct="1">
              <a:buNone/>
            </a:pPr>
            <a:r>
              <a:rPr lang="tr-TR" dirty="0" smtClean="0"/>
              <a:t> </a:t>
            </a:r>
            <a:r>
              <a:rPr lang="tr-TR" sz="2400" dirty="0" smtClean="0"/>
              <a:t> ANGLO SAXON</a:t>
            </a:r>
          </a:p>
          <a:p>
            <a:pPr algn="ctr" eaLnBrk="1" hangingPunct="1">
              <a:buNone/>
            </a:pPr>
            <a:r>
              <a:rPr lang="tr-TR" sz="2400" dirty="0" smtClean="0"/>
              <a:t>decentralized</a:t>
            </a:r>
            <a:r>
              <a:rPr lang="tr-TR" dirty="0" smtClean="0"/>
              <a:t>   </a:t>
            </a:r>
            <a:endParaRPr lang="en-US" dirty="0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STATE LEGISLATORS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Responsible for public education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4746</TotalTime>
  <Words>197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    ADMINISTRATIVE  PARADIGMS Asst. Prof. Dr. Nurdan Atamtürk</vt:lpstr>
      <vt:lpstr>                    </vt:lpstr>
      <vt:lpstr>MONE</vt:lpstr>
      <vt:lpstr> </vt:lpstr>
      <vt:lpstr>STRUCTURE of MONE</vt:lpstr>
      <vt:lpstr>                  AIM</vt:lpstr>
      <vt:lpstr>The ultimate goal</vt:lpstr>
      <vt:lpstr>Slide 8</vt:lpstr>
      <vt:lpstr>      STATE LEGISLATORS</vt:lpstr>
      <vt:lpstr>STATE LEGISLATORS</vt:lpstr>
      <vt:lpstr>State boards of education</vt:lpstr>
      <vt:lpstr> The Anglo Saxon tradition</vt:lpstr>
      <vt:lpstr> Department of Education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</dc:title>
  <dc:creator>Dell</dc:creator>
  <cp:lastModifiedBy>ben</cp:lastModifiedBy>
  <cp:revision>416</cp:revision>
  <dcterms:created xsi:type="dcterms:W3CDTF">2011-10-04T11:18:56Z</dcterms:created>
  <dcterms:modified xsi:type="dcterms:W3CDTF">2015-11-30T09:50:49Z</dcterms:modified>
</cp:coreProperties>
</file>