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 id="2147483726" r:id="rId3"/>
  </p:sldMasterIdLst>
  <p:notesMasterIdLst>
    <p:notesMasterId r:id="rId11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89" r:id="rId24"/>
    <p:sldId id="276" r:id="rId25"/>
    <p:sldId id="277" r:id="rId26"/>
    <p:sldId id="290" r:id="rId27"/>
    <p:sldId id="291" r:id="rId28"/>
    <p:sldId id="292" r:id="rId29"/>
    <p:sldId id="293" r:id="rId30"/>
    <p:sldId id="294" r:id="rId31"/>
    <p:sldId id="278" r:id="rId32"/>
    <p:sldId id="279" r:id="rId33"/>
    <p:sldId id="280" r:id="rId34"/>
    <p:sldId id="281" r:id="rId35"/>
    <p:sldId id="283" r:id="rId36"/>
    <p:sldId id="282" r:id="rId37"/>
    <p:sldId id="284" r:id="rId38"/>
    <p:sldId id="285" r:id="rId39"/>
    <p:sldId id="286" r:id="rId40"/>
    <p:sldId id="287" r:id="rId41"/>
    <p:sldId id="288"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23" r:id="rId63"/>
    <p:sldId id="315" r:id="rId64"/>
    <p:sldId id="316" r:id="rId65"/>
    <p:sldId id="320" r:id="rId66"/>
    <p:sldId id="321" r:id="rId67"/>
    <p:sldId id="317" r:id="rId68"/>
    <p:sldId id="318"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56" autoAdjust="0"/>
  </p:normalViewPr>
  <p:slideViewPr>
    <p:cSldViewPr snapToGrid="0">
      <p:cViewPr varScale="1">
        <p:scale>
          <a:sx n="64" d="100"/>
          <a:sy n="64"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bleStyles" Target="tableStyle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F889A-14CF-400A-B4F3-DAE8D3DD9C14}" type="datetimeFigureOut">
              <a:rPr lang="tr-TR" smtClean="0"/>
              <a:t>22.11.2015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67394-B35E-45EB-8ACA-1B63A93DFC6A}" type="slidenum">
              <a:rPr lang="tr-TR" smtClean="0"/>
              <a:t>‹#›</a:t>
            </a:fld>
            <a:endParaRPr lang="tr-TR"/>
          </a:p>
        </p:txBody>
      </p:sp>
    </p:spTree>
    <p:extLst>
      <p:ext uri="{BB962C8B-B14F-4D97-AF65-F5344CB8AC3E}">
        <p14:creationId xmlns:p14="http://schemas.microsoft.com/office/powerpoint/2010/main" val="183661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667394-B35E-45EB-8ACA-1B63A93DFC6A}" type="slidenum">
              <a:rPr lang="tr-TR" smtClean="0"/>
              <a:t>3</a:t>
            </a:fld>
            <a:endParaRPr lang="tr-TR"/>
          </a:p>
        </p:txBody>
      </p:sp>
    </p:spTree>
    <p:extLst>
      <p:ext uri="{BB962C8B-B14F-4D97-AF65-F5344CB8AC3E}">
        <p14:creationId xmlns:p14="http://schemas.microsoft.com/office/powerpoint/2010/main" val="143270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F667394-B35E-45EB-8ACA-1B63A93DFC6A}" type="slidenum">
              <a:rPr lang="tr-TR" smtClean="0"/>
              <a:t>100</a:t>
            </a:fld>
            <a:endParaRPr lang="tr-TR"/>
          </a:p>
        </p:txBody>
      </p:sp>
    </p:spTree>
    <p:extLst>
      <p:ext uri="{BB962C8B-B14F-4D97-AF65-F5344CB8AC3E}">
        <p14:creationId xmlns:p14="http://schemas.microsoft.com/office/powerpoint/2010/main" val="1552616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EA9E0EA-BC2B-4310-8B16-D3B950D07CDD}" type="datetime1">
              <a:rPr lang="tr-TR" smtClean="0"/>
              <a:t>22.11.2015</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tr-TR" smtClean="0"/>
              <a:t>Ömer BOZKURT</a:t>
            </a:r>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398517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324040F-6BAC-410A-BD98-52DC150350FF}" type="datetime1">
              <a:rPr lang="tr-TR" smtClean="0"/>
              <a:t>22.11.2015</a:t>
            </a:fld>
            <a:endParaRPr lang="tr-TR"/>
          </a:p>
        </p:txBody>
      </p:sp>
      <p:sp>
        <p:nvSpPr>
          <p:cNvPr id="6" name="Footer Placeholder 5"/>
          <p:cNvSpPr>
            <a:spLocks noGrp="1"/>
          </p:cNvSpPr>
          <p:nvPr>
            <p:ph type="ftr" sz="quarter" idx="11"/>
          </p:nvPr>
        </p:nvSpPr>
        <p:spPr/>
        <p:txBody>
          <a:bodyPr/>
          <a:lstStyle/>
          <a:p>
            <a:r>
              <a:rPr lang="tr-TR" smtClean="0"/>
              <a:t>Ömer BOZKURT</a:t>
            </a:r>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166701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81C4654-F5FA-4C82-AC02-0D2CFA15DD02}" type="datetime1">
              <a:rPr lang="tr-TR" smtClean="0"/>
              <a:t>22.11.2015</a:t>
            </a:fld>
            <a:endParaRPr lang="tr-TR"/>
          </a:p>
        </p:txBody>
      </p:sp>
      <p:sp>
        <p:nvSpPr>
          <p:cNvPr id="5" name="Footer Placeholder 4"/>
          <p:cNvSpPr>
            <a:spLocks noGrp="1"/>
          </p:cNvSpPr>
          <p:nvPr>
            <p:ph type="ftr" sz="quarter" idx="11"/>
          </p:nvPr>
        </p:nvSpPr>
        <p:spPr/>
        <p:txBody>
          <a:bodyPr/>
          <a:lstStyle/>
          <a:p>
            <a:r>
              <a:rPr lang="tr-TR" smtClean="0"/>
              <a:t>Ömer BOZKURT</a:t>
            </a:r>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155370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AD20B1D-E6A0-4792-9754-859A44C824F3}" type="datetime1">
              <a:rPr lang="tr-TR" smtClean="0"/>
              <a:t>22.11.2015</a:t>
            </a:fld>
            <a:endParaRPr lang="tr-TR"/>
          </a:p>
        </p:txBody>
      </p:sp>
      <p:sp>
        <p:nvSpPr>
          <p:cNvPr id="5" name="Footer Placeholder 4"/>
          <p:cNvSpPr>
            <a:spLocks noGrp="1"/>
          </p:cNvSpPr>
          <p:nvPr>
            <p:ph type="ftr" sz="quarter" idx="11"/>
          </p:nvPr>
        </p:nvSpPr>
        <p:spPr/>
        <p:txBody>
          <a:bodyPr/>
          <a:lstStyle/>
          <a:p>
            <a:r>
              <a:rPr lang="tr-TR" smtClean="0"/>
              <a:t>Ömer BOZKURT</a:t>
            </a:r>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3524781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7A19869-296C-4E70-B026-DC958C195E46}" type="datetime1">
              <a:rPr lang="tr-TR" smtClean="0"/>
              <a:t>22.11.2015</a:t>
            </a:fld>
            <a:endParaRPr lang="tr-TR"/>
          </a:p>
        </p:txBody>
      </p:sp>
      <p:sp>
        <p:nvSpPr>
          <p:cNvPr id="5" name="Footer Placeholder 4"/>
          <p:cNvSpPr>
            <a:spLocks noGrp="1"/>
          </p:cNvSpPr>
          <p:nvPr>
            <p:ph type="ftr" sz="quarter" idx="11"/>
          </p:nvPr>
        </p:nvSpPr>
        <p:spPr/>
        <p:txBody>
          <a:bodyPr/>
          <a:lstStyle/>
          <a:p>
            <a:r>
              <a:rPr lang="tr-TR" smtClean="0"/>
              <a:t>Ömer BOZKURT</a:t>
            </a:r>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2604559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D70B94F-92D1-407C-B3D3-D52999B742FE}" type="datetime1">
              <a:rPr lang="tr-TR" smtClean="0"/>
              <a:t>22.11.2015</a:t>
            </a:fld>
            <a:endParaRPr lang="tr-TR"/>
          </a:p>
        </p:txBody>
      </p:sp>
      <p:sp>
        <p:nvSpPr>
          <p:cNvPr id="8" name="Footer Placeholder 7"/>
          <p:cNvSpPr>
            <a:spLocks noGrp="1"/>
          </p:cNvSpPr>
          <p:nvPr>
            <p:ph type="ftr" sz="quarter" idx="11"/>
          </p:nvPr>
        </p:nvSpPr>
        <p:spPr/>
        <p:txBody>
          <a:bodyPr/>
          <a:lstStyle/>
          <a:p>
            <a:r>
              <a:rPr lang="tr-TR" smtClean="0"/>
              <a:t>Ömer BOZKURT</a:t>
            </a:r>
            <a:endParaRPr lang="tr-TR"/>
          </a:p>
        </p:txBody>
      </p:sp>
      <p:sp>
        <p:nvSpPr>
          <p:cNvPr id="9" name="Slide Number Placeholder 8"/>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2673151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09E093-F532-401E-9F6F-9D3BC5D4223D}" type="datetime1">
              <a:rPr lang="tr-TR" smtClean="0"/>
              <a:t>22.11.2015</a:t>
            </a:fld>
            <a:endParaRPr lang="tr-TR"/>
          </a:p>
        </p:txBody>
      </p:sp>
      <p:sp>
        <p:nvSpPr>
          <p:cNvPr id="8" name="Footer Placeholder 7"/>
          <p:cNvSpPr>
            <a:spLocks noGrp="1"/>
          </p:cNvSpPr>
          <p:nvPr>
            <p:ph type="ftr" sz="quarter" idx="11"/>
          </p:nvPr>
        </p:nvSpPr>
        <p:spPr>
          <a:xfrm>
            <a:off x="561111" y="6391838"/>
            <a:ext cx="3644282" cy="304801"/>
          </a:xfrm>
        </p:spPr>
        <p:txBody>
          <a:bodyPr/>
          <a:lstStyle/>
          <a:p>
            <a:r>
              <a:rPr lang="tr-TR" smtClean="0"/>
              <a:t>Ömer BOZKURT</a:t>
            </a:r>
            <a:endParaRPr lang="tr-TR"/>
          </a:p>
        </p:txBody>
      </p:sp>
      <p:sp>
        <p:nvSpPr>
          <p:cNvPr id="9" name="Slide Number Placeholder 8"/>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1266119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D220363-532E-4849-B073-6C03724E226A}" type="datetime1">
              <a:rPr lang="tr-TR" smtClean="0"/>
              <a:t>22.11.2015</a:t>
            </a:fld>
            <a:endParaRPr lang="tr-TR"/>
          </a:p>
        </p:txBody>
      </p:sp>
      <p:sp>
        <p:nvSpPr>
          <p:cNvPr id="5" name="Footer Placeholder 4"/>
          <p:cNvSpPr>
            <a:spLocks noGrp="1"/>
          </p:cNvSpPr>
          <p:nvPr>
            <p:ph type="ftr" sz="quarter" idx="11"/>
          </p:nvPr>
        </p:nvSpPr>
        <p:spPr/>
        <p:txBody>
          <a:bodyPr/>
          <a:lstStyle/>
          <a:p>
            <a:r>
              <a:rPr lang="tr-TR" smtClean="0"/>
              <a:t>Ömer BOZKURT</a:t>
            </a:r>
            <a:endParaRPr lang="tr-TR"/>
          </a:p>
        </p:txBody>
      </p:sp>
      <p:sp>
        <p:nvSpPr>
          <p:cNvPr id="6" name="Slide Number Placeholder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220514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90AD12C-1002-4E67-BD57-7721EC576429}" type="datetime1">
              <a:rPr lang="tr-TR" smtClean="0"/>
              <a:t>22.11.2015</a:t>
            </a:fld>
            <a:endParaRPr lang="tr-TR"/>
          </a:p>
        </p:txBody>
      </p:sp>
      <p:sp>
        <p:nvSpPr>
          <p:cNvPr id="5" name="Footer Placeholder 4"/>
          <p:cNvSpPr>
            <a:spLocks noGrp="1"/>
          </p:cNvSpPr>
          <p:nvPr>
            <p:ph type="ftr" sz="quarter" idx="11"/>
          </p:nvPr>
        </p:nvSpPr>
        <p:spPr/>
        <p:txBody>
          <a:bodyPr/>
          <a:lstStyle/>
          <a:p>
            <a:r>
              <a:rPr lang="tr-TR" smtClean="0"/>
              <a:t>Ömer BOZKURT</a:t>
            </a:r>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288748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EA9E0EA-BC2B-4310-8B16-D3B950D07CDD}" type="datetime1">
              <a:rPr lang="tr-TR" smtClean="0"/>
              <a:t>22.11.2015</a:t>
            </a:fld>
            <a:endParaRPr lang="tr-TR"/>
          </a:p>
        </p:txBody>
      </p:sp>
      <p:sp>
        <p:nvSpPr>
          <p:cNvPr id="5" name="Altbilgi Yer Tutucusu 4"/>
          <p:cNvSpPr>
            <a:spLocks noGrp="1"/>
          </p:cNvSpPr>
          <p:nvPr>
            <p:ph type="ftr" sz="quarter" idx="11"/>
          </p:nvPr>
        </p:nvSpPr>
        <p:spPr/>
        <p:txBody>
          <a:bodyPr/>
          <a:lstStyle/>
          <a:p>
            <a:r>
              <a:rPr lang="tr-TR" smtClean="0"/>
              <a:t>Ömer BOZKURT</a:t>
            </a:r>
            <a:endParaRPr lang="tr-TR"/>
          </a:p>
        </p:txBody>
      </p:sp>
      <p:sp>
        <p:nvSpPr>
          <p:cNvPr id="6" name="Slayt Numarası Yer Tutucusu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2194310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A747C43-25C6-43B1-BA3F-B1255E7B908C}" type="datetime1">
              <a:rPr lang="tr-TR" smtClean="0"/>
              <a:t>22.11.2015</a:t>
            </a:fld>
            <a:endParaRPr lang="tr-TR"/>
          </a:p>
        </p:txBody>
      </p:sp>
      <p:sp>
        <p:nvSpPr>
          <p:cNvPr id="5" name="Altbilgi Yer Tutucusu 4"/>
          <p:cNvSpPr>
            <a:spLocks noGrp="1"/>
          </p:cNvSpPr>
          <p:nvPr>
            <p:ph type="ftr" sz="quarter" idx="11"/>
          </p:nvPr>
        </p:nvSpPr>
        <p:spPr/>
        <p:txBody>
          <a:bodyPr/>
          <a:lstStyle/>
          <a:p>
            <a:r>
              <a:rPr lang="tr-TR" smtClean="0"/>
              <a:t>Ömer BOZKURT</a:t>
            </a:r>
            <a:endParaRPr lang="tr-TR"/>
          </a:p>
        </p:txBody>
      </p:sp>
      <p:sp>
        <p:nvSpPr>
          <p:cNvPr id="6" name="Slayt Numarası Yer Tutucusu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98218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A747C43-25C6-43B1-BA3F-B1255E7B908C}" type="datetime1">
              <a:rPr lang="tr-TR" smtClean="0"/>
              <a:t>22.11.2015</a:t>
            </a:fld>
            <a:endParaRPr lang="tr-TR"/>
          </a:p>
        </p:txBody>
      </p:sp>
      <p:sp>
        <p:nvSpPr>
          <p:cNvPr id="5" name="Footer Placeholder 4"/>
          <p:cNvSpPr>
            <a:spLocks noGrp="1"/>
          </p:cNvSpPr>
          <p:nvPr>
            <p:ph type="ftr" sz="quarter" idx="11"/>
          </p:nvPr>
        </p:nvSpPr>
        <p:spPr/>
        <p:txBody>
          <a:bodyPr/>
          <a:lstStyle/>
          <a:p>
            <a:r>
              <a:rPr lang="tr-TR" smtClean="0"/>
              <a:t>Ömer BOZKURT</a:t>
            </a:r>
            <a:endParaRPr lang="tr-TR"/>
          </a:p>
        </p:txBody>
      </p:sp>
      <p:sp>
        <p:nvSpPr>
          <p:cNvPr id="6" name="Slide Number Placeholder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816948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AB67388-0015-4253-916F-F0107160556A}" type="datetime1">
              <a:rPr lang="tr-TR" smtClean="0"/>
              <a:t>22.11.2015</a:t>
            </a:fld>
            <a:endParaRPr lang="tr-TR"/>
          </a:p>
        </p:txBody>
      </p:sp>
      <p:sp>
        <p:nvSpPr>
          <p:cNvPr id="5" name="Altbilgi Yer Tutucusu 4"/>
          <p:cNvSpPr>
            <a:spLocks noGrp="1"/>
          </p:cNvSpPr>
          <p:nvPr>
            <p:ph type="ftr" sz="quarter" idx="11"/>
          </p:nvPr>
        </p:nvSpPr>
        <p:spPr/>
        <p:txBody>
          <a:bodyPr/>
          <a:lstStyle/>
          <a:p>
            <a:r>
              <a:rPr lang="tr-TR" smtClean="0"/>
              <a:t>Ömer BOZKURT</a:t>
            </a:r>
            <a:endParaRPr lang="tr-TR"/>
          </a:p>
        </p:txBody>
      </p:sp>
      <p:sp>
        <p:nvSpPr>
          <p:cNvPr id="6" name="Slayt Numarası Yer Tutucusu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2084608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DFA12C8-5A27-4ECB-A110-5AAD2B0CABC8}" type="datetime1">
              <a:rPr lang="tr-TR" smtClean="0"/>
              <a:t>22.11.2015</a:t>
            </a:fld>
            <a:endParaRPr lang="tr-TR"/>
          </a:p>
        </p:txBody>
      </p:sp>
      <p:sp>
        <p:nvSpPr>
          <p:cNvPr id="6" name="Altbilgi Yer Tutucusu 5"/>
          <p:cNvSpPr>
            <a:spLocks noGrp="1"/>
          </p:cNvSpPr>
          <p:nvPr>
            <p:ph type="ftr" sz="quarter" idx="11"/>
          </p:nvPr>
        </p:nvSpPr>
        <p:spPr/>
        <p:txBody>
          <a:bodyPr/>
          <a:lstStyle/>
          <a:p>
            <a:r>
              <a:rPr lang="tr-TR" smtClean="0"/>
              <a:t>Ömer BOZKURT</a:t>
            </a:r>
            <a:endParaRPr lang="tr-TR"/>
          </a:p>
        </p:txBody>
      </p:sp>
      <p:sp>
        <p:nvSpPr>
          <p:cNvPr id="7" name="Slayt Numarası Yer Tutucusu 6"/>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1685652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AD36EE3-8D52-4890-A245-831A30B4DE28}" type="datetime1">
              <a:rPr lang="tr-TR" smtClean="0"/>
              <a:t>22.11.2015</a:t>
            </a:fld>
            <a:endParaRPr lang="tr-TR"/>
          </a:p>
        </p:txBody>
      </p:sp>
      <p:sp>
        <p:nvSpPr>
          <p:cNvPr id="8" name="Altbilgi Yer Tutucusu 7"/>
          <p:cNvSpPr>
            <a:spLocks noGrp="1"/>
          </p:cNvSpPr>
          <p:nvPr>
            <p:ph type="ftr" sz="quarter" idx="11"/>
          </p:nvPr>
        </p:nvSpPr>
        <p:spPr/>
        <p:txBody>
          <a:bodyPr/>
          <a:lstStyle/>
          <a:p>
            <a:r>
              <a:rPr lang="tr-TR" smtClean="0"/>
              <a:t>Ömer BOZKURT</a:t>
            </a:r>
            <a:endParaRPr lang="tr-TR"/>
          </a:p>
        </p:txBody>
      </p:sp>
      <p:sp>
        <p:nvSpPr>
          <p:cNvPr id="9" name="Slayt Numarası Yer Tutucusu 8"/>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3142326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954729C-4691-4BD2-93E4-5E2BDBDE309F}" type="datetime1">
              <a:rPr lang="tr-TR" smtClean="0"/>
              <a:t>22.11.2015</a:t>
            </a:fld>
            <a:endParaRPr lang="tr-TR"/>
          </a:p>
        </p:txBody>
      </p:sp>
      <p:sp>
        <p:nvSpPr>
          <p:cNvPr id="4" name="Altbilgi Yer Tutucusu 3"/>
          <p:cNvSpPr>
            <a:spLocks noGrp="1"/>
          </p:cNvSpPr>
          <p:nvPr>
            <p:ph type="ftr" sz="quarter" idx="11"/>
          </p:nvPr>
        </p:nvSpPr>
        <p:spPr/>
        <p:txBody>
          <a:bodyPr/>
          <a:lstStyle/>
          <a:p>
            <a:r>
              <a:rPr lang="tr-TR" smtClean="0"/>
              <a:t>Ömer BOZKURT</a:t>
            </a:r>
            <a:endParaRPr lang="tr-TR"/>
          </a:p>
        </p:txBody>
      </p:sp>
      <p:sp>
        <p:nvSpPr>
          <p:cNvPr id="5" name="Slayt Numarası Yer Tutucusu 4"/>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1321764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9D79EBD-0DBB-4259-A523-F0B6E39A72DF}" type="datetime1">
              <a:rPr lang="tr-TR" smtClean="0"/>
              <a:t>22.11.2015</a:t>
            </a:fld>
            <a:endParaRPr lang="tr-TR"/>
          </a:p>
        </p:txBody>
      </p:sp>
      <p:sp>
        <p:nvSpPr>
          <p:cNvPr id="3" name="Altbilgi Yer Tutucusu 2"/>
          <p:cNvSpPr>
            <a:spLocks noGrp="1"/>
          </p:cNvSpPr>
          <p:nvPr>
            <p:ph type="ftr" sz="quarter" idx="11"/>
          </p:nvPr>
        </p:nvSpPr>
        <p:spPr/>
        <p:txBody>
          <a:bodyPr/>
          <a:lstStyle/>
          <a:p>
            <a:r>
              <a:rPr lang="tr-TR" smtClean="0"/>
              <a:t>Ömer BOZKURT</a:t>
            </a:r>
            <a:endParaRPr lang="tr-TR"/>
          </a:p>
        </p:txBody>
      </p:sp>
      <p:sp>
        <p:nvSpPr>
          <p:cNvPr id="4" name="Slayt Numarası Yer Tutucusu 3"/>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3091521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CB67E2B-B8C9-4850-BF66-3E5150F67849}" type="datetime1">
              <a:rPr lang="tr-TR" smtClean="0"/>
              <a:t>22.11.2015</a:t>
            </a:fld>
            <a:endParaRPr lang="tr-TR"/>
          </a:p>
        </p:txBody>
      </p:sp>
      <p:sp>
        <p:nvSpPr>
          <p:cNvPr id="6" name="Altbilgi Yer Tutucusu 5"/>
          <p:cNvSpPr>
            <a:spLocks noGrp="1"/>
          </p:cNvSpPr>
          <p:nvPr>
            <p:ph type="ftr" sz="quarter" idx="11"/>
          </p:nvPr>
        </p:nvSpPr>
        <p:spPr/>
        <p:txBody>
          <a:bodyPr/>
          <a:lstStyle/>
          <a:p>
            <a:r>
              <a:rPr lang="tr-TR" smtClean="0"/>
              <a:t>Ömer BOZKURT</a:t>
            </a:r>
            <a:endParaRPr lang="tr-TR"/>
          </a:p>
        </p:txBody>
      </p:sp>
      <p:sp>
        <p:nvSpPr>
          <p:cNvPr id="7" name="Slayt Numarası Yer Tutucusu 6"/>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4198278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120D718-C1B0-4100-927A-FEF20C4EC8A9}" type="datetime1">
              <a:rPr lang="tr-TR" smtClean="0"/>
              <a:t>22.11.2015</a:t>
            </a:fld>
            <a:endParaRPr lang="tr-TR"/>
          </a:p>
        </p:txBody>
      </p:sp>
      <p:sp>
        <p:nvSpPr>
          <p:cNvPr id="6" name="Altbilgi Yer Tutucusu 5"/>
          <p:cNvSpPr>
            <a:spLocks noGrp="1"/>
          </p:cNvSpPr>
          <p:nvPr>
            <p:ph type="ftr" sz="quarter" idx="11"/>
          </p:nvPr>
        </p:nvSpPr>
        <p:spPr/>
        <p:txBody>
          <a:bodyPr/>
          <a:lstStyle/>
          <a:p>
            <a:r>
              <a:rPr lang="tr-TR" smtClean="0"/>
              <a:t>Ömer BOZKURT</a:t>
            </a:r>
            <a:endParaRPr lang="tr-TR"/>
          </a:p>
        </p:txBody>
      </p:sp>
      <p:sp>
        <p:nvSpPr>
          <p:cNvPr id="7" name="Slayt Numarası Yer Tutucusu 6"/>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3561416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D220363-532E-4849-B073-6C03724E226A}" type="datetime1">
              <a:rPr lang="tr-TR" smtClean="0"/>
              <a:t>22.11.2015</a:t>
            </a:fld>
            <a:endParaRPr lang="tr-TR"/>
          </a:p>
        </p:txBody>
      </p:sp>
      <p:sp>
        <p:nvSpPr>
          <p:cNvPr id="5" name="Altbilgi Yer Tutucusu 4"/>
          <p:cNvSpPr>
            <a:spLocks noGrp="1"/>
          </p:cNvSpPr>
          <p:nvPr>
            <p:ph type="ftr" sz="quarter" idx="11"/>
          </p:nvPr>
        </p:nvSpPr>
        <p:spPr/>
        <p:txBody>
          <a:bodyPr/>
          <a:lstStyle/>
          <a:p>
            <a:r>
              <a:rPr lang="tr-TR" smtClean="0"/>
              <a:t>Ömer BOZKURT</a:t>
            </a:r>
            <a:endParaRPr lang="tr-TR"/>
          </a:p>
        </p:txBody>
      </p:sp>
      <p:sp>
        <p:nvSpPr>
          <p:cNvPr id="6" name="Slayt Numarası Yer Tutucusu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398183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90AD12C-1002-4E67-BD57-7721EC576429}" type="datetime1">
              <a:rPr lang="tr-TR" smtClean="0"/>
              <a:t>22.11.2015</a:t>
            </a:fld>
            <a:endParaRPr lang="tr-TR"/>
          </a:p>
        </p:txBody>
      </p:sp>
      <p:sp>
        <p:nvSpPr>
          <p:cNvPr id="5" name="Altbilgi Yer Tutucusu 4"/>
          <p:cNvSpPr>
            <a:spLocks noGrp="1"/>
          </p:cNvSpPr>
          <p:nvPr>
            <p:ph type="ftr" sz="quarter" idx="11"/>
          </p:nvPr>
        </p:nvSpPr>
        <p:spPr/>
        <p:txBody>
          <a:bodyPr/>
          <a:lstStyle/>
          <a:p>
            <a:r>
              <a:rPr lang="tr-TR" smtClean="0"/>
              <a:t>Ömer BOZKURT</a:t>
            </a:r>
            <a:endParaRPr lang="tr-TR"/>
          </a:p>
        </p:txBody>
      </p:sp>
      <p:sp>
        <p:nvSpPr>
          <p:cNvPr id="6" name="Slayt Numarası Yer Tutucusu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3777714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EA9E0EA-BC2B-4310-8B16-D3B950D07CDD}" type="datetime1">
              <a:rPr lang="tr-TR" smtClean="0"/>
              <a:t>22.11.2015</a:t>
            </a:fld>
            <a:endParaRPr lang="tr-TR"/>
          </a:p>
        </p:txBody>
      </p:sp>
      <p:sp>
        <p:nvSpPr>
          <p:cNvPr id="5" name="Altbilgi Yer Tutucusu 4"/>
          <p:cNvSpPr>
            <a:spLocks noGrp="1"/>
          </p:cNvSpPr>
          <p:nvPr>
            <p:ph type="ftr" sz="quarter" idx="11"/>
          </p:nvPr>
        </p:nvSpPr>
        <p:spPr/>
        <p:txBody>
          <a:bodyPr/>
          <a:lstStyle/>
          <a:p>
            <a:r>
              <a:rPr lang="tr-TR" smtClean="0"/>
              <a:t>Ömer BOZKURT</a:t>
            </a:r>
            <a:endParaRPr lang="tr-TR"/>
          </a:p>
        </p:txBody>
      </p:sp>
      <p:sp>
        <p:nvSpPr>
          <p:cNvPr id="6" name="Slayt Numarası Yer Tutucusu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132978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AB67388-0015-4253-916F-F0107160556A}" type="datetime1">
              <a:rPr lang="tr-TR" smtClean="0"/>
              <a:t>22.11.2015</a:t>
            </a:fld>
            <a:endParaRPr lang="tr-TR"/>
          </a:p>
        </p:txBody>
      </p:sp>
      <p:sp>
        <p:nvSpPr>
          <p:cNvPr id="5" name="Footer Placeholder 4"/>
          <p:cNvSpPr>
            <a:spLocks noGrp="1"/>
          </p:cNvSpPr>
          <p:nvPr>
            <p:ph type="ftr" sz="quarter" idx="11"/>
          </p:nvPr>
        </p:nvSpPr>
        <p:spPr/>
        <p:txBody>
          <a:bodyPr/>
          <a:lstStyle/>
          <a:p>
            <a:r>
              <a:rPr lang="tr-TR" smtClean="0"/>
              <a:t>Ömer BOZKURT</a:t>
            </a:r>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2205955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A747C43-25C6-43B1-BA3F-B1255E7B908C}" type="datetime1">
              <a:rPr lang="tr-TR" smtClean="0"/>
              <a:t>22.11.2015</a:t>
            </a:fld>
            <a:endParaRPr lang="tr-TR"/>
          </a:p>
        </p:txBody>
      </p:sp>
      <p:sp>
        <p:nvSpPr>
          <p:cNvPr id="5" name="Altbilgi Yer Tutucusu 4"/>
          <p:cNvSpPr>
            <a:spLocks noGrp="1"/>
          </p:cNvSpPr>
          <p:nvPr>
            <p:ph type="ftr" sz="quarter" idx="11"/>
          </p:nvPr>
        </p:nvSpPr>
        <p:spPr/>
        <p:txBody>
          <a:bodyPr/>
          <a:lstStyle/>
          <a:p>
            <a:r>
              <a:rPr lang="tr-TR" smtClean="0"/>
              <a:t>Ömer BOZKURT</a:t>
            </a:r>
            <a:endParaRPr lang="tr-TR"/>
          </a:p>
        </p:txBody>
      </p:sp>
      <p:sp>
        <p:nvSpPr>
          <p:cNvPr id="6" name="Slayt Numarası Yer Tutucusu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1521810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AB67388-0015-4253-916F-F0107160556A}" type="datetime1">
              <a:rPr lang="tr-TR" smtClean="0"/>
              <a:t>22.11.2015</a:t>
            </a:fld>
            <a:endParaRPr lang="tr-TR"/>
          </a:p>
        </p:txBody>
      </p:sp>
      <p:sp>
        <p:nvSpPr>
          <p:cNvPr id="5" name="Altbilgi Yer Tutucusu 4"/>
          <p:cNvSpPr>
            <a:spLocks noGrp="1"/>
          </p:cNvSpPr>
          <p:nvPr>
            <p:ph type="ftr" sz="quarter" idx="11"/>
          </p:nvPr>
        </p:nvSpPr>
        <p:spPr/>
        <p:txBody>
          <a:bodyPr/>
          <a:lstStyle/>
          <a:p>
            <a:r>
              <a:rPr lang="tr-TR" smtClean="0"/>
              <a:t>Ömer BOZKURT</a:t>
            </a:r>
            <a:endParaRPr lang="tr-TR"/>
          </a:p>
        </p:txBody>
      </p:sp>
      <p:sp>
        <p:nvSpPr>
          <p:cNvPr id="6" name="Slayt Numarası Yer Tutucusu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1866604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DFA12C8-5A27-4ECB-A110-5AAD2B0CABC8}" type="datetime1">
              <a:rPr lang="tr-TR" smtClean="0"/>
              <a:t>22.11.2015</a:t>
            </a:fld>
            <a:endParaRPr lang="tr-TR"/>
          </a:p>
        </p:txBody>
      </p:sp>
      <p:sp>
        <p:nvSpPr>
          <p:cNvPr id="6" name="Altbilgi Yer Tutucusu 5"/>
          <p:cNvSpPr>
            <a:spLocks noGrp="1"/>
          </p:cNvSpPr>
          <p:nvPr>
            <p:ph type="ftr" sz="quarter" idx="11"/>
          </p:nvPr>
        </p:nvSpPr>
        <p:spPr/>
        <p:txBody>
          <a:bodyPr/>
          <a:lstStyle/>
          <a:p>
            <a:r>
              <a:rPr lang="tr-TR" smtClean="0"/>
              <a:t>Ömer BOZKURT</a:t>
            </a:r>
            <a:endParaRPr lang="tr-TR"/>
          </a:p>
        </p:txBody>
      </p:sp>
      <p:sp>
        <p:nvSpPr>
          <p:cNvPr id="7" name="Slayt Numarası Yer Tutucusu 6"/>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2117748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AD36EE3-8D52-4890-A245-831A30B4DE28}" type="datetime1">
              <a:rPr lang="tr-TR" smtClean="0"/>
              <a:t>22.11.2015</a:t>
            </a:fld>
            <a:endParaRPr lang="tr-TR"/>
          </a:p>
        </p:txBody>
      </p:sp>
      <p:sp>
        <p:nvSpPr>
          <p:cNvPr id="8" name="Altbilgi Yer Tutucusu 7"/>
          <p:cNvSpPr>
            <a:spLocks noGrp="1"/>
          </p:cNvSpPr>
          <p:nvPr>
            <p:ph type="ftr" sz="quarter" idx="11"/>
          </p:nvPr>
        </p:nvSpPr>
        <p:spPr/>
        <p:txBody>
          <a:bodyPr/>
          <a:lstStyle/>
          <a:p>
            <a:r>
              <a:rPr lang="tr-TR" smtClean="0"/>
              <a:t>Ömer BOZKURT</a:t>
            </a:r>
            <a:endParaRPr lang="tr-TR"/>
          </a:p>
        </p:txBody>
      </p:sp>
      <p:sp>
        <p:nvSpPr>
          <p:cNvPr id="9" name="Slayt Numarası Yer Tutucusu 8"/>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2228412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954729C-4691-4BD2-93E4-5E2BDBDE309F}" type="datetime1">
              <a:rPr lang="tr-TR" smtClean="0"/>
              <a:t>22.11.2015</a:t>
            </a:fld>
            <a:endParaRPr lang="tr-TR"/>
          </a:p>
        </p:txBody>
      </p:sp>
      <p:sp>
        <p:nvSpPr>
          <p:cNvPr id="4" name="Altbilgi Yer Tutucusu 3"/>
          <p:cNvSpPr>
            <a:spLocks noGrp="1"/>
          </p:cNvSpPr>
          <p:nvPr>
            <p:ph type="ftr" sz="quarter" idx="11"/>
          </p:nvPr>
        </p:nvSpPr>
        <p:spPr/>
        <p:txBody>
          <a:bodyPr/>
          <a:lstStyle/>
          <a:p>
            <a:r>
              <a:rPr lang="tr-TR" smtClean="0"/>
              <a:t>Ömer BOZKURT</a:t>
            </a:r>
            <a:endParaRPr lang="tr-TR"/>
          </a:p>
        </p:txBody>
      </p:sp>
      <p:sp>
        <p:nvSpPr>
          <p:cNvPr id="5" name="Slayt Numarası Yer Tutucusu 4"/>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2950591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9D79EBD-0DBB-4259-A523-F0B6E39A72DF}" type="datetime1">
              <a:rPr lang="tr-TR" smtClean="0"/>
              <a:t>22.11.2015</a:t>
            </a:fld>
            <a:endParaRPr lang="tr-TR"/>
          </a:p>
        </p:txBody>
      </p:sp>
      <p:sp>
        <p:nvSpPr>
          <p:cNvPr id="3" name="Altbilgi Yer Tutucusu 2"/>
          <p:cNvSpPr>
            <a:spLocks noGrp="1"/>
          </p:cNvSpPr>
          <p:nvPr>
            <p:ph type="ftr" sz="quarter" idx="11"/>
          </p:nvPr>
        </p:nvSpPr>
        <p:spPr/>
        <p:txBody>
          <a:bodyPr/>
          <a:lstStyle/>
          <a:p>
            <a:r>
              <a:rPr lang="tr-TR" smtClean="0"/>
              <a:t>Ömer BOZKURT</a:t>
            </a:r>
            <a:endParaRPr lang="tr-TR"/>
          </a:p>
        </p:txBody>
      </p:sp>
      <p:sp>
        <p:nvSpPr>
          <p:cNvPr id="4" name="Slayt Numarası Yer Tutucusu 3"/>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2150363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CB67E2B-B8C9-4850-BF66-3E5150F67849}" type="datetime1">
              <a:rPr lang="tr-TR" smtClean="0"/>
              <a:t>22.11.2015</a:t>
            </a:fld>
            <a:endParaRPr lang="tr-TR"/>
          </a:p>
        </p:txBody>
      </p:sp>
      <p:sp>
        <p:nvSpPr>
          <p:cNvPr id="6" name="Altbilgi Yer Tutucusu 5"/>
          <p:cNvSpPr>
            <a:spLocks noGrp="1"/>
          </p:cNvSpPr>
          <p:nvPr>
            <p:ph type="ftr" sz="quarter" idx="11"/>
          </p:nvPr>
        </p:nvSpPr>
        <p:spPr/>
        <p:txBody>
          <a:bodyPr/>
          <a:lstStyle/>
          <a:p>
            <a:r>
              <a:rPr lang="tr-TR" smtClean="0"/>
              <a:t>Ömer BOZKURT</a:t>
            </a:r>
            <a:endParaRPr lang="tr-TR"/>
          </a:p>
        </p:txBody>
      </p:sp>
      <p:sp>
        <p:nvSpPr>
          <p:cNvPr id="7" name="Slayt Numarası Yer Tutucusu 6"/>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740419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120D718-C1B0-4100-927A-FEF20C4EC8A9}" type="datetime1">
              <a:rPr lang="tr-TR" smtClean="0"/>
              <a:t>22.11.2015</a:t>
            </a:fld>
            <a:endParaRPr lang="tr-TR"/>
          </a:p>
        </p:txBody>
      </p:sp>
      <p:sp>
        <p:nvSpPr>
          <p:cNvPr id="6" name="Altbilgi Yer Tutucusu 5"/>
          <p:cNvSpPr>
            <a:spLocks noGrp="1"/>
          </p:cNvSpPr>
          <p:nvPr>
            <p:ph type="ftr" sz="quarter" idx="11"/>
          </p:nvPr>
        </p:nvSpPr>
        <p:spPr/>
        <p:txBody>
          <a:bodyPr/>
          <a:lstStyle/>
          <a:p>
            <a:r>
              <a:rPr lang="tr-TR" smtClean="0"/>
              <a:t>Ömer BOZKURT</a:t>
            </a:r>
            <a:endParaRPr lang="tr-TR"/>
          </a:p>
        </p:txBody>
      </p:sp>
      <p:sp>
        <p:nvSpPr>
          <p:cNvPr id="7" name="Slayt Numarası Yer Tutucusu 6"/>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2028287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D220363-532E-4849-B073-6C03724E226A}" type="datetime1">
              <a:rPr lang="tr-TR" smtClean="0"/>
              <a:t>22.11.2015</a:t>
            </a:fld>
            <a:endParaRPr lang="tr-TR"/>
          </a:p>
        </p:txBody>
      </p:sp>
      <p:sp>
        <p:nvSpPr>
          <p:cNvPr id="5" name="Altbilgi Yer Tutucusu 4"/>
          <p:cNvSpPr>
            <a:spLocks noGrp="1"/>
          </p:cNvSpPr>
          <p:nvPr>
            <p:ph type="ftr" sz="quarter" idx="11"/>
          </p:nvPr>
        </p:nvSpPr>
        <p:spPr/>
        <p:txBody>
          <a:bodyPr/>
          <a:lstStyle/>
          <a:p>
            <a:r>
              <a:rPr lang="tr-TR" smtClean="0"/>
              <a:t>Ömer BOZKURT</a:t>
            </a:r>
            <a:endParaRPr lang="tr-TR"/>
          </a:p>
        </p:txBody>
      </p:sp>
      <p:sp>
        <p:nvSpPr>
          <p:cNvPr id="6" name="Slayt Numarası Yer Tutucusu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3344232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90AD12C-1002-4E67-BD57-7721EC576429}" type="datetime1">
              <a:rPr lang="tr-TR" smtClean="0"/>
              <a:t>22.11.2015</a:t>
            </a:fld>
            <a:endParaRPr lang="tr-TR"/>
          </a:p>
        </p:txBody>
      </p:sp>
      <p:sp>
        <p:nvSpPr>
          <p:cNvPr id="5" name="Altbilgi Yer Tutucusu 4"/>
          <p:cNvSpPr>
            <a:spLocks noGrp="1"/>
          </p:cNvSpPr>
          <p:nvPr>
            <p:ph type="ftr" sz="quarter" idx="11"/>
          </p:nvPr>
        </p:nvSpPr>
        <p:spPr/>
        <p:txBody>
          <a:bodyPr/>
          <a:lstStyle/>
          <a:p>
            <a:r>
              <a:rPr lang="tr-TR" smtClean="0"/>
              <a:t>Ömer BOZKURT</a:t>
            </a:r>
            <a:endParaRPr lang="tr-TR"/>
          </a:p>
        </p:txBody>
      </p:sp>
      <p:sp>
        <p:nvSpPr>
          <p:cNvPr id="6" name="Slayt Numarası Yer Tutucusu 5"/>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308143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DFA12C8-5A27-4ECB-A110-5AAD2B0CABC8}" type="datetime1">
              <a:rPr lang="tr-TR" smtClean="0"/>
              <a:t>22.11.2015</a:t>
            </a:fld>
            <a:endParaRPr lang="tr-TR"/>
          </a:p>
        </p:txBody>
      </p:sp>
      <p:sp>
        <p:nvSpPr>
          <p:cNvPr id="6" name="Footer Placeholder 5"/>
          <p:cNvSpPr>
            <a:spLocks noGrp="1"/>
          </p:cNvSpPr>
          <p:nvPr>
            <p:ph type="ftr" sz="quarter" idx="11"/>
          </p:nvPr>
        </p:nvSpPr>
        <p:spPr/>
        <p:txBody>
          <a:bodyPr/>
          <a:lstStyle/>
          <a:p>
            <a:r>
              <a:rPr lang="tr-TR" smtClean="0"/>
              <a:t>Ömer BOZKURT</a:t>
            </a:r>
            <a:endParaRPr lang="tr-TR"/>
          </a:p>
        </p:txBody>
      </p:sp>
      <p:sp>
        <p:nvSpPr>
          <p:cNvPr id="7" name="Slide Number Placeholder 6"/>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93424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AD36EE3-8D52-4890-A245-831A30B4DE28}" type="datetime1">
              <a:rPr lang="tr-TR" smtClean="0"/>
              <a:t>22.11.2015</a:t>
            </a:fld>
            <a:endParaRPr lang="tr-TR"/>
          </a:p>
        </p:txBody>
      </p:sp>
      <p:sp>
        <p:nvSpPr>
          <p:cNvPr id="8" name="Footer Placeholder 7"/>
          <p:cNvSpPr>
            <a:spLocks noGrp="1"/>
          </p:cNvSpPr>
          <p:nvPr>
            <p:ph type="ftr" sz="quarter" idx="11"/>
          </p:nvPr>
        </p:nvSpPr>
        <p:spPr/>
        <p:txBody>
          <a:bodyPr/>
          <a:lstStyle/>
          <a:p>
            <a:r>
              <a:rPr lang="tr-TR" smtClean="0"/>
              <a:t>Ömer BOZKURT</a:t>
            </a:r>
            <a:endParaRPr lang="tr-TR"/>
          </a:p>
        </p:txBody>
      </p:sp>
      <p:sp>
        <p:nvSpPr>
          <p:cNvPr id="9" name="Slide Number Placeholder 8"/>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105767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954729C-4691-4BD2-93E4-5E2BDBDE309F}" type="datetime1">
              <a:rPr lang="tr-TR" smtClean="0"/>
              <a:t>22.11.2015</a:t>
            </a:fld>
            <a:endParaRPr lang="tr-TR"/>
          </a:p>
        </p:txBody>
      </p:sp>
      <p:sp>
        <p:nvSpPr>
          <p:cNvPr id="4" name="Footer Placeholder 3"/>
          <p:cNvSpPr>
            <a:spLocks noGrp="1"/>
          </p:cNvSpPr>
          <p:nvPr>
            <p:ph type="ftr" sz="quarter" idx="11"/>
          </p:nvPr>
        </p:nvSpPr>
        <p:spPr/>
        <p:txBody>
          <a:bodyPr/>
          <a:lstStyle/>
          <a:p>
            <a:r>
              <a:rPr lang="tr-TR" smtClean="0"/>
              <a:t>Ömer BOZKURT</a:t>
            </a:r>
            <a:endParaRPr lang="tr-TR"/>
          </a:p>
        </p:txBody>
      </p:sp>
      <p:sp>
        <p:nvSpPr>
          <p:cNvPr id="5" name="Slide Number Placeholder 4"/>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98862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79EBD-0DBB-4259-A523-F0B6E39A72DF}" type="datetime1">
              <a:rPr lang="tr-TR" smtClean="0"/>
              <a:t>22.11.2015</a:t>
            </a:fld>
            <a:endParaRPr lang="tr-TR"/>
          </a:p>
        </p:txBody>
      </p:sp>
      <p:sp>
        <p:nvSpPr>
          <p:cNvPr id="3" name="Footer Placeholder 2"/>
          <p:cNvSpPr>
            <a:spLocks noGrp="1"/>
          </p:cNvSpPr>
          <p:nvPr>
            <p:ph type="ftr" sz="quarter" idx="11"/>
          </p:nvPr>
        </p:nvSpPr>
        <p:spPr/>
        <p:txBody>
          <a:bodyPr/>
          <a:lstStyle/>
          <a:p>
            <a:r>
              <a:rPr lang="tr-TR" smtClean="0"/>
              <a:t>Ömer BOZKURT</a:t>
            </a:r>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172268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CB67E2B-B8C9-4850-BF66-3E5150F67849}" type="datetime1">
              <a:rPr lang="tr-TR" smtClean="0"/>
              <a:t>22.11.2015</a:t>
            </a:fld>
            <a:endParaRPr lang="tr-TR"/>
          </a:p>
        </p:txBody>
      </p:sp>
      <p:sp>
        <p:nvSpPr>
          <p:cNvPr id="6" name="Footer Placeholder 5"/>
          <p:cNvSpPr>
            <a:spLocks noGrp="1"/>
          </p:cNvSpPr>
          <p:nvPr>
            <p:ph type="ftr" sz="quarter" idx="11"/>
          </p:nvPr>
        </p:nvSpPr>
        <p:spPr/>
        <p:txBody>
          <a:bodyPr/>
          <a:lstStyle/>
          <a:p>
            <a:r>
              <a:rPr lang="tr-TR" smtClean="0"/>
              <a:t>Ömer BOZKURT</a:t>
            </a:r>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310220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120D718-C1B0-4100-927A-FEF20C4EC8A9}" type="datetime1">
              <a:rPr lang="tr-TR" smtClean="0"/>
              <a:t>22.11.2015</a:t>
            </a:fld>
            <a:endParaRPr lang="tr-TR"/>
          </a:p>
        </p:txBody>
      </p:sp>
      <p:sp>
        <p:nvSpPr>
          <p:cNvPr id="6" name="Footer Placeholder 5"/>
          <p:cNvSpPr>
            <a:spLocks noGrp="1"/>
          </p:cNvSpPr>
          <p:nvPr>
            <p:ph type="ftr" sz="quarter" idx="11"/>
          </p:nvPr>
        </p:nvSpPr>
        <p:spPr/>
        <p:txBody>
          <a:bodyPr/>
          <a:lstStyle/>
          <a:p>
            <a:r>
              <a:rPr lang="tr-TR" smtClean="0"/>
              <a:t>Ömer BOZKURT</a:t>
            </a:r>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BC55BA0-F951-4C37-93F8-027CF6F28252}" type="slidenum">
              <a:rPr lang="tr-TR" smtClean="0"/>
              <a:t>‹#›</a:t>
            </a:fld>
            <a:endParaRPr lang="tr-TR"/>
          </a:p>
        </p:txBody>
      </p:sp>
    </p:spTree>
    <p:extLst>
      <p:ext uri="{BB962C8B-B14F-4D97-AF65-F5344CB8AC3E}">
        <p14:creationId xmlns:p14="http://schemas.microsoft.com/office/powerpoint/2010/main" val="305064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508F094-0C35-4E19-BDFD-DE4C148ED1A1}" type="datetime1">
              <a:rPr lang="tr-TR" smtClean="0"/>
              <a:t>22.11.2015</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tr-TR" smtClean="0"/>
              <a:t>Ömer BOZKURT</a:t>
            </a:r>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BC55BA0-F951-4C37-93F8-027CF6F28252}" type="slidenum">
              <a:rPr lang="tr-TR" smtClean="0"/>
              <a:t>‹#›</a:t>
            </a:fld>
            <a:endParaRPr lang="tr-TR"/>
          </a:p>
        </p:txBody>
      </p:sp>
    </p:spTree>
    <p:extLst>
      <p:ext uri="{BB962C8B-B14F-4D97-AF65-F5344CB8AC3E}">
        <p14:creationId xmlns:p14="http://schemas.microsoft.com/office/powerpoint/2010/main" val="10912718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8F094-0C35-4E19-BDFD-DE4C148ED1A1}" type="datetime1">
              <a:rPr lang="tr-TR" smtClean="0"/>
              <a:t>22.11.2015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Ömer BOZKURT</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55BA0-F951-4C37-93F8-027CF6F28252}" type="slidenum">
              <a:rPr lang="tr-TR" smtClean="0"/>
              <a:t>‹#›</a:t>
            </a:fld>
            <a:endParaRPr lang="tr-TR"/>
          </a:p>
        </p:txBody>
      </p:sp>
    </p:spTree>
    <p:extLst>
      <p:ext uri="{BB962C8B-B14F-4D97-AF65-F5344CB8AC3E}">
        <p14:creationId xmlns:p14="http://schemas.microsoft.com/office/powerpoint/2010/main" val="365682225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8F094-0C35-4E19-BDFD-DE4C148ED1A1}" type="datetime1">
              <a:rPr lang="tr-TR" smtClean="0"/>
              <a:t>22.11.2015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Ömer BOZKURT</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55BA0-F951-4C37-93F8-027CF6F28252}" type="slidenum">
              <a:rPr lang="tr-TR" smtClean="0"/>
              <a:t>‹#›</a:t>
            </a:fld>
            <a:endParaRPr lang="tr-TR"/>
          </a:p>
        </p:txBody>
      </p:sp>
    </p:spTree>
    <p:extLst>
      <p:ext uri="{BB962C8B-B14F-4D97-AF65-F5344CB8AC3E}">
        <p14:creationId xmlns:p14="http://schemas.microsoft.com/office/powerpoint/2010/main" val="235061993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59370" y="2593298"/>
            <a:ext cx="10448144" cy="2925347"/>
          </a:xfrm>
        </p:spPr>
        <p:txBody>
          <a:bodyPr/>
          <a:lstStyle/>
          <a:p>
            <a:pPr algn="ctr"/>
            <a:r>
              <a:rPr lang="tr-TR" dirty="0" smtClean="0"/>
              <a:t>Yakın Doğu Üniversitesi</a:t>
            </a:r>
            <a:br>
              <a:rPr lang="tr-TR" dirty="0" smtClean="0"/>
            </a:br>
            <a:r>
              <a:rPr lang="tr-TR" sz="4800" dirty="0" smtClean="0"/>
              <a:t/>
            </a:r>
            <a:br>
              <a:rPr lang="tr-TR" sz="4800" dirty="0" smtClean="0"/>
            </a:br>
            <a:r>
              <a:rPr lang="tr-TR" sz="4400" dirty="0" smtClean="0"/>
              <a:t>Beden Eğitimi ve Spor Yüksekokulu</a:t>
            </a:r>
            <a:br>
              <a:rPr lang="tr-TR" sz="4400" dirty="0" smtClean="0"/>
            </a:br>
            <a:r>
              <a:rPr lang="tr-TR" sz="4800" dirty="0" smtClean="0"/>
              <a:t/>
            </a:r>
            <a:br>
              <a:rPr lang="tr-TR" sz="4800" dirty="0" smtClean="0"/>
            </a:br>
            <a:r>
              <a:rPr lang="tr-TR" sz="3600" dirty="0" smtClean="0"/>
              <a:t>Engelliler İçin Beden Eğitimi ve Spor</a:t>
            </a:r>
            <a:br>
              <a:rPr lang="tr-TR" sz="3600" dirty="0" smtClean="0"/>
            </a:br>
            <a:r>
              <a:rPr lang="tr-TR" sz="3600" dirty="0" smtClean="0"/>
              <a:t/>
            </a:r>
            <a:br>
              <a:rPr lang="tr-TR" sz="3600" dirty="0" smtClean="0"/>
            </a:br>
            <a:r>
              <a:rPr lang="tr-TR" sz="3200" dirty="0" smtClean="0"/>
              <a:t>Uzm. Ömer BOZKURT</a:t>
            </a:r>
            <a:endParaRPr lang="tr-TR" sz="3200" dirty="0"/>
          </a:p>
        </p:txBody>
      </p:sp>
    </p:spTree>
    <p:extLst>
      <p:ext uri="{BB962C8B-B14F-4D97-AF65-F5344CB8AC3E}">
        <p14:creationId xmlns:p14="http://schemas.microsoft.com/office/powerpoint/2010/main" val="775543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8052" y="2721472"/>
            <a:ext cx="11410122" cy="3281763"/>
          </a:xfrm>
        </p:spPr>
        <p:txBody>
          <a:bodyPr>
            <a:normAutofit/>
          </a:bodyPr>
          <a:lstStyle/>
          <a:p>
            <a:pPr algn="just">
              <a:lnSpc>
                <a:spcPct val="100000"/>
              </a:lnSpc>
            </a:pPr>
            <a:r>
              <a:rPr lang="tr-TR" sz="2400" dirty="0" smtClean="0"/>
              <a:t>TÖSF bünyesinde kuruluşundan itibaren dört ana özürlü grubun faaliyetini bünyesine almıştır.</a:t>
            </a:r>
          </a:p>
          <a:p>
            <a:pPr>
              <a:lnSpc>
                <a:spcPct val="100000"/>
              </a:lnSpc>
            </a:pPr>
            <a:r>
              <a:rPr lang="tr-TR" sz="2400" dirty="0" smtClean="0"/>
              <a:t>1- Bedensel Engelliler</a:t>
            </a:r>
          </a:p>
          <a:p>
            <a:pPr>
              <a:lnSpc>
                <a:spcPct val="100000"/>
              </a:lnSpc>
            </a:pPr>
            <a:r>
              <a:rPr lang="tr-TR" sz="2400" dirty="0" smtClean="0"/>
              <a:t>2- Zihinsel Engelliler</a:t>
            </a:r>
          </a:p>
          <a:p>
            <a:pPr>
              <a:lnSpc>
                <a:spcPct val="100000"/>
              </a:lnSpc>
            </a:pPr>
            <a:r>
              <a:rPr lang="tr-TR" sz="2400" dirty="0" smtClean="0"/>
              <a:t>3- İşitme Engelliler</a:t>
            </a:r>
          </a:p>
          <a:p>
            <a:pPr>
              <a:lnSpc>
                <a:spcPct val="100000"/>
              </a:lnSpc>
            </a:pPr>
            <a:r>
              <a:rPr lang="tr-TR" sz="2400" dirty="0" smtClean="0"/>
              <a:t>4- Görme Engelliler</a:t>
            </a:r>
            <a:endParaRPr lang="tr-TR" sz="2400" dirty="0"/>
          </a:p>
        </p:txBody>
      </p:sp>
    </p:spTree>
    <p:extLst>
      <p:ext uri="{BB962C8B-B14F-4D97-AF65-F5344CB8AC3E}">
        <p14:creationId xmlns:p14="http://schemas.microsoft.com/office/powerpoint/2010/main" val="4442187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4954" y="569626"/>
            <a:ext cx="8761413" cy="1111005"/>
          </a:xfrm>
        </p:spPr>
        <p:txBody>
          <a:bodyPr/>
          <a:lstStyle/>
          <a:p>
            <a:r>
              <a:rPr lang="tr-TR" sz="3200" dirty="0" smtClean="0"/>
              <a:t>İşitme Engelli Çocuklarla Çalışan Beden Eğitimi ve Spor Öğretmenlerine Öneriler</a:t>
            </a:r>
            <a:endParaRPr lang="tr-TR" sz="3200" dirty="0"/>
          </a:p>
        </p:txBody>
      </p:sp>
      <p:sp>
        <p:nvSpPr>
          <p:cNvPr id="3" name="İçerik Yer Tutucusu 2"/>
          <p:cNvSpPr>
            <a:spLocks noGrp="1"/>
          </p:cNvSpPr>
          <p:nvPr>
            <p:ph idx="1"/>
          </p:nvPr>
        </p:nvSpPr>
        <p:spPr>
          <a:xfrm>
            <a:off x="852652" y="2563318"/>
            <a:ext cx="10674784" cy="3786266"/>
          </a:xfrm>
        </p:spPr>
        <p:txBody>
          <a:bodyPr>
            <a:noAutofit/>
          </a:bodyPr>
          <a:lstStyle/>
          <a:p>
            <a:r>
              <a:rPr lang="tr-TR" sz="2000" dirty="0" smtClean="0"/>
              <a:t>Göz kontağı kurarak iletişim kurma</a:t>
            </a:r>
          </a:p>
          <a:p>
            <a:r>
              <a:rPr lang="tr-TR" sz="2000" dirty="0" smtClean="0"/>
              <a:t>Sizi kolay görecekleri bir yerde durun</a:t>
            </a:r>
          </a:p>
          <a:p>
            <a:r>
              <a:rPr lang="tr-TR" sz="2000" dirty="0" smtClean="0"/>
              <a:t>Mümkün olduğu kadar işitsel ipuçlarıyla görsel ipuçlarını birleştirin</a:t>
            </a:r>
          </a:p>
          <a:p>
            <a:r>
              <a:rPr lang="tr-TR" sz="2000" dirty="0" smtClean="0"/>
              <a:t>Açık, az ve öz konuşun</a:t>
            </a:r>
          </a:p>
          <a:p>
            <a:r>
              <a:rPr lang="tr-TR" sz="2000" dirty="0" smtClean="0"/>
              <a:t>İş birliğine dayalı çalışmayı destekleyin</a:t>
            </a:r>
          </a:p>
          <a:p>
            <a:r>
              <a:rPr lang="tr-TR" sz="2000" dirty="0" smtClean="0"/>
              <a:t>Sık sık görsel yardım kullanın</a:t>
            </a:r>
          </a:p>
          <a:p>
            <a:r>
              <a:rPr lang="tr-TR" sz="2000" dirty="0" smtClean="0"/>
              <a:t>İşitme engelli çocukların bir kısmının denge sorunları olduğu için dengeye bağlı aktivitelerde desteğe gereksinim duyduklarını unutmayın</a:t>
            </a:r>
          </a:p>
          <a:p>
            <a:r>
              <a:rPr lang="tr-TR" sz="2000" dirty="0" smtClean="0"/>
              <a:t>Tutarlı ve sabırlı olun</a:t>
            </a:r>
            <a:endParaRPr lang="tr-TR" sz="2000" dirty="0"/>
          </a:p>
        </p:txBody>
      </p:sp>
    </p:spTree>
    <p:extLst>
      <p:ext uri="{BB962C8B-B14F-4D97-AF65-F5344CB8AC3E}">
        <p14:creationId xmlns:p14="http://schemas.microsoft.com/office/powerpoint/2010/main" val="28814079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Engellilerin Benlik Gelişiminde Spor Etkinliklerinin Önemi</a:t>
            </a:r>
            <a:endParaRPr lang="tr-TR" dirty="0"/>
          </a:p>
        </p:txBody>
      </p:sp>
      <p:sp>
        <p:nvSpPr>
          <p:cNvPr id="3" name="İçerik Yer Tutucusu 2"/>
          <p:cNvSpPr>
            <a:spLocks noGrp="1"/>
          </p:cNvSpPr>
          <p:nvPr>
            <p:ph idx="1"/>
          </p:nvPr>
        </p:nvSpPr>
        <p:spPr>
          <a:xfrm>
            <a:off x="1154954" y="2603500"/>
            <a:ext cx="9877807" cy="3416300"/>
          </a:xfrm>
        </p:spPr>
        <p:txBody>
          <a:bodyPr>
            <a:normAutofit/>
          </a:bodyPr>
          <a:lstStyle/>
          <a:p>
            <a:pPr algn="just"/>
            <a:r>
              <a:rPr lang="tr-TR" sz="2400" dirty="0" smtClean="0"/>
              <a:t>Özel eğitimin son yıllarındaki en önemli konulardan biri özel eğitim gereksinimi olan çocukların mutlaka ‘’normal’’ yaşantılarıyla kaynaştırılarak eğitsel olmaları gereği üzerinde yoğunlaşmaktadır. Özel eğitimde son hedef entegrasyondur.</a:t>
            </a:r>
            <a:endParaRPr lang="tr-TR" sz="2400" dirty="0"/>
          </a:p>
        </p:txBody>
      </p:sp>
    </p:spTree>
    <p:extLst>
      <p:ext uri="{BB962C8B-B14F-4D97-AF65-F5344CB8AC3E}">
        <p14:creationId xmlns:p14="http://schemas.microsoft.com/office/powerpoint/2010/main" val="33893815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Entegrasyon Nedir?</a:t>
            </a:r>
            <a:endParaRPr lang="tr-TR" dirty="0"/>
          </a:p>
        </p:txBody>
      </p:sp>
      <p:sp>
        <p:nvSpPr>
          <p:cNvPr id="3" name="İçerik Yer Tutucusu 2"/>
          <p:cNvSpPr>
            <a:spLocks noGrp="1"/>
          </p:cNvSpPr>
          <p:nvPr>
            <p:ph idx="1"/>
          </p:nvPr>
        </p:nvSpPr>
        <p:spPr>
          <a:xfrm>
            <a:off x="1154954" y="2603499"/>
            <a:ext cx="9952757" cy="3932211"/>
          </a:xfrm>
        </p:spPr>
        <p:txBody>
          <a:bodyPr>
            <a:noAutofit/>
          </a:bodyPr>
          <a:lstStyle/>
          <a:p>
            <a:pPr algn="just"/>
            <a:r>
              <a:rPr lang="tr-TR" sz="2000" dirty="0" smtClean="0"/>
              <a:t>Çocukların, gençlerin ve yetişkinlerin ait oldukları topluluklara katılabilmelerini sağlayan bir süreç olarak tanımlayabiliriz. </a:t>
            </a:r>
          </a:p>
          <a:p>
            <a:pPr algn="just"/>
            <a:r>
              <a:rPr lang="tr-TR" sz="2000" dirty="0" smtClean="0"/>
              <a:t>Bir diğer anlatım biçimiyle, özel eğitimin en büyük amacı özel eğitim gereksinimi olan bireylerin mümkün olabildiği kadar normal bir yaşam sürebilmeleridir. Bunu gerçekleştirmenin en önemli öğelerinden biri, bireylerde olumlu benlik </a:t>
            </a:r>
            <a:r>
              <a:rPr lang="tr-TR" sz="2000" dirty="0"/>
              <a:t>i</a:t>
            </a:r>
            <a:r>
              <a:rPr lang="tr-TR" sz="2000" dirty="0" smtClean="0"/>
              <a:t>majının kazanılmasıdır. Benlik imajının gelişimi ise, bireyin karşı karşıya kaldığı tutumların pozitif veya negatif olmasıyla direk ilgilidir. Benlik gelişiminin sporla olan yakın ilişkisine bakmadan önce benlik kavramıyla ilgili belli başlı noktalara değinmekte fayda vardır.</a:t>
            </a:r>
          </a:p>
        </p:txBody>
      </p:sp>
    </p:spTree>
    <p:extLst>
      <p:ext uri="{BB962C8B-B14F-4D97-AF65-F5344CB8AC3E}">
        <p14:creationId xmlns:p14="http://schemas.microsoft.com/office/powerpoint/2010/main" val="17779450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9626" y="2353456"/>
            <a:ext cx="11107711" cy="4392117"/>
          </a:xfrm>
        </p:spPr>
        <p:txBody>
          <a:bodyPr>
            <a:normAutofit/>
          </a:bodyPr>
          <a:lstStyle/>
          <a:p>
            <a:pPr algn="just"/>
            <a:r>
              <a:rPr lang="tr-TR" sz="2000" dirty="0" smtClean="0"/>
              <a:t>Sıklıkla benlik, ben ve kişilik kavramları eş anlamlıdır. Bu 3 kavramda da ortak olan kişiyi kişi yapan başkalarından farklı kılan tutum ve davranışların organize edilerek bir bütünlük sağlanmış olunmasıdır.</a:t>
            </a:r>
          </a:p>
          <a:p>
            <a:pPr algn="just"/>
            <a:r>
              <a:rPr lang="tr-TR" sz="2000" dirty="0" smtClean="0"/>
              <a:t>Benliğin gelişimi doğuştan başlar. Benlik insanın özelliklerini, amaçlarını, beklentilerini, yeteneklerini diğer yargı inançlarını ve durağan olmayan bir yapıyı oluşturur. Doğumdan sonra bireyin benliği önce bedensel, daha sonra ruhsal ve toplumsal öğelerle belirlenir. Benlik kavramının değer sistemi insanın kendi benliğini algılayışı kendini tutum ve davranışları açısından değerlendirmesini, kapsamasının yanı sıra insanın başkaları tarafından birey tarafından yorumlanmasını da kapsar.</a:t>
            </a:r>
          </a:p>
          <a:p>
            <a:pPr algn="just"/>
            <a:r>
              <a:rPr lang="tr-TR" sz="2000" dirty="0" smtClean="0"/>
              <a:t>Özetlenecek olursa, benlik insanın kendi kendine görme ve algılama biçimidir. Bu algılama 3 farklı alanda karşımıza çıkar.</a:t>
            </a:r>
            <a:endParaRPr lang="tr-TR" sz="2000" dirty="0"/>
          </a:p>
        </p:txBody>
      </p:sp>
    </p:spTree>
    <p:extLst>
      <p:ext uri="{BB962C8B-B14F-4D97-AF65-F5344CB8AC3E}">
        <p14:creationId xmlns:p14="http://schemas.microsoft.com/office/powerpoint/2010/main" val="27352585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a:pPr>
            <a:r>
              <a:rPr lang="tr-TR" dirty="0" smtClean="0"/>
              <a:t>Fiziksel Benlik Kavramı</a:t>
            </a:r>
            <a:endParaRPr lang="tr-TR" dirty="0"/>
          </a:p>
        </p:txBody>
      </p:sp>
      <p:sp>
        <p:nvSpPr>
          <p:cNvPr id="3" name="İçerik Yer Tutucusu 2"/>
          <p:cNvSpPr>
            <a:spLocks noGrp="1"/>
          </p:cNvSpPr>
          <p:nvPr>
            <p:ph idx="1"/>
          </p:nvPr>
        </p:nvSpPr>
        <p:spPr>
          <a:xfrm>
            <a:off x="1154954" y="2603500"/>
            <a:ext cx="10147630" cy="3416300"/>
          </a:xfrm>
        </p:spPr>
        <p:txBody>
          <a:bodyPr>
            <a:normAutofit/>
          </a:bodyPr>
          <a:lstStyle/>
          <a:p>
            <a:pPr algn="just"/>
            <a:r>
              <a:rPr lang="tr-TR" sz="2400" dirty="0" smtClean="0"/>
              <a:t>Bireyin kendi bedeni yada fiziksel görünüş ve yeteneklerine karşı kendini değerlendirme biçimidir.</a:t>
            </a:r>
            <a:endParaRPr lang="tr-TR" sz="2400" dirty="0"/>
          </a:p>
        </p:txBody>
      </p:sp>
    </p:spTree>
    <p:extLst>
      <p:ext uri="{BB962C8B-B14F-4D97-AF65-F5344CB8AC3E}">
        <p14:creationId xmlns:p14="http://schemas.microsoft.com/office/powerpoint/2010/main" val="16431361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startAt="2"/>
            </a:pPr>
            <a:r>
              <a:rPr lang="tr-TR" dirty="0" smtClean="0"/>
              <a:t>Kişisel Benlik Kavramı</a:t>
            </a:r>
            <a:endParaRPr lang="tr-TR" dirty="0"/>
          </a:p>
        </p:txBody>
      </p:sp>
      <p:sp>
        <p:nvSpPr>
          <p:cNvPr id="3" name="İçerik Yer Tutucusu 2"/>
          <p:cNvSpPr>
            <a:spLocks noGrp="1"/>
          </p:cNvSpPr>
          <p:nvPr>
            <p:ph idx="1"/>
          </p:nvPr>
        </p:nvSpPr>
        <p:spPr>
          <a:xfrm>
            <a:off x="1154955" y="2573520"/>
            <a:ext cx="9832836" cy="3416300"/>
          </a:xfrm>
        </p:spPr>
        <p:txBody>
          <a:bodyPr>
            <a:normAutofit/>
          </a:bodyPr>
          <a:lstStyle/>
          <a:p>
            <a:pPr algn="just"/>
            <a:r>
              <a:rPr lang="tr-TR" sz="2400" dirty="0" smtClean="0"/>
              <a:t>Bireyin kendini duygusal düzeyde algılaması ve psikolojik yapısına göre kendini değerlendirmesidir.</a:t>
            </a:r>
            <a:endParaRPr lang="tr-TR" sz="2400" dirty="0"/>
          </a:p>
        </p:txBody>
      </p:sp>
    </p:spTree>
    <p:extLst>
      <p:ext uri="{BB962C8B-B14F-4D97-AF65-F5344CB8AC3E}">
        <p14:creationId xmlns:p14="http://schemas.microsoft.com/office/powerpoint/2010/main" val="19970375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startAt="3"/>
            </a:pPr>
            <a:r>
              <a:rPr lang="tr-TR" dirty="0" smtClean="0"/>
              <a:t>Sosyal Benlik Kavramı</a:t>
            </a:r>
            <a:endParaRPr lang="tr-TR" dirty="0"/>
          </a:p>
        </p:txBody>
      </p:sp>
      <p:sp>
        <p:nvSpPr>
          <p:cNvPr id="3" name="İçerik Yer Tutucusu 2"/>
          <p:cNvSpPr>
            <a:spLocks noGrp="1"/>
          </p:cNvSpPr>
          <p:nvPr>
            <p:ph idx="1"/>
          </p:nvPr>
        </p:nvSpPr>
        <p:spPr>
          <a:xfrm>
            <a:off x="1154954" y="2603500"/>
            <a:ext cx="10147630" cy="3416300"/>
          </a:xfrm>
        </p:spPr>
        <p:txBody>
          <a:bodyPr>
            <a:normAutofit/>
          </a:bodyPr>
          <a:lstStyle/>
          <a:p>
            <a:pPr algn="just"/>
            <a:r>
              <a:rPr lang="tr-TR" sz="2400" dirty="0" smtClean="0"/>
              <a:t>Başkalarının bireyi nasıl değerlendirdiğiyle ilgili algı ve yorumlardır.</a:t>
            </a:r>
          </a:p>
          <a:p>
            <a:pPr marL="457200" lvl="1" indent="0" algn="just">
              <a:buNone/>
            </a:pPr>
            <a:r>
              <a:rPr lang="tr-TR" sz="2200" dirty="0" smtClean="0"/>
              <a:t>Günümüzde spora boş zamanlar sosyolojisinin konusu olmaktan öte doğal ve her bireyin her alandaki sağlığı için yapması gereken aktiviteler olarak bakılmaktadır.</a:t>
            </a:r>
          </a:p>
          <a:p>
            <a:pPr marL="457200" lvl="1" indent="0" algn="just">
              <a:buNone/>
            </a:pPr>
            <a:r>
              <a:rPr lang="tr-TR" sz="2200" dirty="0" smtClean="0"/>
              <a:t>Diğer bir değişle boş kalınınca yapılan aktiviteler değil, özellikle zaman ayrılması gereken aktiviteler şeklinde ele alınmaktadır.</a:t>
            </a:r>
            <a:endParaRPr lang="tr-TR" sz="2200" dirty="0"/>
          </a:p>
        </p:txBody>
      </p:sp>
    </p:spTree>
    <p:extLst>
      <p:ext uri="{BB962C8B-B14F-4D97-AF65-F5344CB8AC3E}">
        <p14:creationId xmlns:p14="http://schemas.microsoft.com/office/powerpoint/2010/main" val="2722382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Sporun Birey İçin Sağladığı Yararlar?</a:t>
            </a:r>
            <a:endParaRPr lang="tr-TR" dirty="0"/>
          </a:p>
        </p:txBody>
      </p:sp>
      <p:sp>
        <p:nvSpPr>
          <p:cNvPr id="3" name="İçerik Yer Tutucusu 2"/>
          <p:cNvSpPr>
            <a:spLocks noGrp="1"/>
          </p:cNvSpPr>
          <p:nvPr>
            <p:ph idx="1"/>
          </p:nvPr>
        </p:nvSpPr>
        <p:spPr>
          <a:xfrm>
            <a:off x="1154954" y="2518349"/>
            <a:ext cx="10372482" cy="4182254"/>
          </a:xfrm>
        </p:spPr>
        <p:txBody>
          <a:bodyPr>
            <a:normAutofit/>
          </a:bodyPr>
          <a:lstStyle/>
          <a:p>
            <a:pPr marL="457200" indent="-457200" algn="just">
              <a:buFont typeface="+mj-lt"/>
              <a:buAutoNum type="arabicPeriod"/>
            </a:pPr>
            <a:r>
              <a:rPr lang="tr-TR" sz="2400" b="1" dirty="0" smtClean="0"/>
              <a:t>Biyolojik Yararlar: </a:t>
            </a:r>
          </a:p>
          <a:p>
            <a:pPr marL="0" indent="0" algn="just">
              <a:buNone/>
            </a:pPr>
            <a:r>
              <a:rPr lang="tr-TR" sz="2400" b="1" dirty="0"/>
              <a:t>	</a:t>
            </a:r>
            <a:r>
              <a:rPr lang="tr-TR" sz="2400" dirty="0" smtClean="0"/>
              <a:t>Bilindiği gibi motor gelişim alanlarında sporun katkısı yadsınamaz. Spor organik gelişimin, kas ve sinir sisteminin, zihinsel reaksiyonların vücudun fizyolojik ve </a:t>
            </a:r>
            <a:r>
              <a:rPr lang="tr-TR" sz="2400" dirty="0" err="1" smtClean="0"/>
              <a:t>metabolik</a:t>
            </a:r>
            <a:r>
              <a:rPr lang="tr-TR" sz="2400" dirty="0" smtClean="0"/>
              <a:t> gelişimini destekleyen bir araçtır. Özel eğitiminde ise rehabilitasyon amacına yönelik aktivitelere yer verilmektedir.</a:t>
            </a:r>
            <a:endParaRPr lang="tr-TR" sz="2000" dirty="0"/>
          </a:p>
        </p:txBody>
      </p:sp>
    </p:spTree>
    <p:extLst>
      <p:ext uri="{BB962C8B-B14F-4D97-AF65-F5344CB8AC3E}">
        <p14:creationId xmlns:p14="http://schemas.microsoft.com/office/powerpoint/2010/main" val="11476924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603500"/>
            <a:ext cx="10507394" cy="3416300"/>
          </a:xfrm>
        </p:spPr>
        <p:txBody>
          <a:bodyPr>
            <a:normAutofit/>
          </a:bodyPr>
          <a:lstStyle/>
          <a:p>
            <a:pPr marL="457200" indent="-457200" algn="just">
              <a:buFont typeface="+mj-lt"/>
              <a:buAutoNum type="arabicPeriod" startAt="2"/>
            </a:pPr>
            <a:r>
              <a:rPr lang="tr-TR" sz="2400" b="1" dirty="0" smtClean="0"/>
              <a:t>Psikolojik Yararlar:</a:t>
            </a:r>
          </a:p>
          <a:p>
            <a:pPr marL="0" indent="0" algn="just">
              <a:buNone/>
            </a:pPr>
            <a:r>
              <a:rPr lang="tr-TR" sz="2400" dirty="0"/>
              <a:t>	</a:t>
            </a:r>
            <a:r>
              <a:rPr lang="tr-TR" sz="2400" dirty="0" smtClean="0"/>
              <a:t>Birey sporla fiziksel, zihinsel ve toplumsal faktörlerin bütünleşmesiyle kişilik kazanır. Sporla uğraşıldığında dürüstlük, hoşgörü, paylaşma ve buna benzer kavramların kişilikle yerleşmesini sağlar. Spor yapan kişi enerjisini olumlu </a:t>
            </a:r>
            <a:r>
              <a:rPr lang="tr-TR" sz="2400" dirty="0" err="1" smtClean="0"/>
              <a:t>kanalize</a:t>
            </a:r>
            <a:r>
              <a:rPr lang="tr-TR" sz="2400" dirty="0" smtClean="0"/>
              <a:t> edecektir. Spor negatif tutumları minimuma indirilecektir. Spor yalnızlık duygusunu en aza indirger. </a:t>
            </a:r>
            <a:endParaRPr lang="tr-TR" sz="2400" dirty="0"/>
          </a:p>
        </p:txBody>
      </p:sp>
    </p:spTree>
    <p:extLst>
      <p:ext uri="{BB962C8B-B14F-4D97-AF65-F5344CB8AC3E}">
        <p14:creationId xmlns:p14="http://schemas.microsoft.com/office/powerpoint/2010/main" val="41907070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5170" y="2408627"/>
            <a:ext cx="10492403" cy="3872251"/>
          </a:xfrm>
        </p:spPr>
        <p:txBody>
          <a:bodyPr>
            <a:normAutofit fontScale="92500" lnSpcReduction="10000"/>
          </a:bodyPr>
          <a:lstStyle/>
          <a:p>
            <a:pPr marL="457200" indent="-457200" algn="just">
              <a:buFont typeface="+mj-lt"/>
              <a:buAutoNum type="arabicPeriod" startAt="3"/>
            </a:pPr>
            <a:r>
              <a:rPr lang="tr-TR" sz="2400" b="1" dirty="0" smtClean="0"/>
              <a:t>Sosyal Gelişim Alanlarında Destekleyici Yararlar:</a:t>
            </a:r>
          </a:p>
          <a:p>
            <a:pPr marL="0" indent="0" algn="just">
              <a:buNone/>
            </a:pPr>
            <a:r>
              <a:rPr lang="tr-TR" sz="2000" dirty="0"/>
              <a:t>	</a:t>
            </a:r>
            <a:r>
              <a:rPr lang="tr-TR" sz="2400" dirty="0" smtClean="0"/>
              <a:t>Spor özel eğitiminde  daha öncede vurgulandığı gibi son etap olan entegrasyon için son derece önemli bir araç olarak karşımıza çıkmaktadır. Bir gruba ait olma, grup faaliyetlerine katılma, dışa dönük bir kişilik için cesaret vericidir. Katılım sağlanan bireysel yada grup spor faaliyetlerinde diğer insanlara nasıl davranılacağı ve etkili iletişim becerileri kazanılır. Olumlu sosyal davranışların kaynağında öğrenme, yaşantılarının ödüllenmesi söz konusudur. Spor faaliyetlerinin bir hedefi vardır. Bu hedefe ulaşmak için sıcak bir etkileşim, başarı duygusu, kendini ifade edebilme yeterliliğini hissetme, bir gruba ait olma, iş birliğine girme gibi yaşantılar önemlidir. Bu yaşantılar spor etkinlikleri içinde yer alan temel etkinliklerdir.</a:t>
            </a:r>
            <a:endParaRPr lang="tr-TR" sz="2400" dirty="0"/>
          </a:p>
        </p:txBody>
      </p:sp>
    </p:spTree>
    <p:extLst>
      <p:ext uri="{BB962C8B-B14F-4D97-AF65-F5344CB8AC3E}">
        <p14:creationId xmlns:p14="http://schemas.microsoft.com/office/powerpoint/2010/main" val="90080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5287" y="2603500"/>
            <a:ext cx="11767929" cy="3810552"/>
          </a:xfrm>
        </p:spPr>
        <p:txBody>
          <a:bodyPr>
            <a:normAutofit/>
          </a:bodyPr>
          <a:lstStyle/>
          <a:p>
            <a:pPr algn="just">
              <a:lnSpc>
                <a:spcPct val="100000"/>
              </a:lnSpc>
            </a:pPr>
            <a:r>
              <a:rPr lang="tr-TR" sz="2400" dirty="0" smtClean="0"/>
              <a:t>10 Kasım 1992 tarihine kadar Prof. Dr. Hıfzı Özcan’ın başkanlığındaki federasyon görevine devam etti. Daha sonra başkanlığa Tarık Bitlis geldi. Ardından Perihan Savaş ve yeniden Tarık Bitlis federasyon başkanlığı görevini yürüttüler. 1997 yılında Türkiye Özürlüler Federasyonunun adı Türkiye Engelliler Spor Federasyonu ( TESF ) olarak değiştirildi.</a:t>
            </a:r>
          </a:p>
          <a:p>
            <a:pPr algn="just">
              <a:lnSpc>
                <a:spcPct val="100000"/>
              </a:lnSpc>
            </a:pPr>
            <a:r>
              <a:rPr lang="tr-TR" sz="2400" dirty="0" smtClean="0"/>
              <a:t>2000 yılında ise Türkiye Engelliler Spor Federasyonu dağıldı ve dört ayrı federasyon oluştu.</a:t>
            </a:r>
            <a:endParaRPr lang="tr-TR" sz="2400" dirty="0"/>
          </a:p>
        </p:txBody>
      </p:sp>
    </p:spTree>
    <p:extLst>
      <p:ext uri="{BB962C8B-B14F-4D97-AF65-F5344CB8AC3E}">
        <p14:creationId xmlns:p14="http://schemas.microsoft.com/office/powerpoint/2010/main" val="66854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a:xfrm>
            <a:off x="357810" y="2603499"/>
            <a:ext cx="11410120" cy="3903317"/>
          </a:xfrm>
        </p:spPr>
        <p:txBody>
          <a:bodyPr>
            <a:normAutofit/>
          </a:bodyPr>
          <a:lstStyle/>
          <a:p>
            <a:r>
              <a:rPr lang="tr-TR" sz="2400" dirty="0" smtClean="0"/>
              <a:t>1- KALYON Tunç Alp: Özürlülerde Spor Bağırgan Yayınevi. 1997.</a:t>
            </a:r>
          </a:p>
          <a:p>
            <a:r>
              <a:rPr lang="tr-TR" sz="2400" dirty="0" smtClean="0"/>
              <a:t>2- ÖZER Sevimay Dilara: Engelliler için Beden Eğitimi ve Spor. Nobel Yayın Dağıtımı. 2001</a:t>
            </a:r>
          </a:p>
          <a:p>
            <a:r>
              <a:rPr lang="tr-TR" sz="2400" dirty="0" smtClean="0"/>
              <a:t>3- Sporda 10. Yıl GSGM Yayın no:138</a:t>
            </a:r>
          </a:p>
          <a:p>
            <a:r>
              <a:rPr lang="tr-TR" sz="2400" dirty="0" smtClean="0"/>
              <a:t>4- ULUSLARARASI </a:t>
            </a:r>
            <a:r>
              <a:rPr lang="tr-TR" sz="2400" dirty="0" err="1" smtClean="0"/>
              <a:t>Goalball</a:t>
            </a:r>
            <a:r>
              <a:rPr lang="tr-TR" sz="2400" dirty="0" smtClean="0"/>
              <a:t> Oyun </a:t>
            </a:r>
            <a:r>
              <a:rPr lang="tr-TR" sz="2400" dirty="0" err="1" smtClean="0"/>
              <a:t>Kualları</a:t>
            </a:r>
            <a:r>
              <a:rPr lang="tr-TR" sz="2400" dirty="0" smtClean="0"/>
              <a:t>: GESF. 2000.</a:t>
            </a:r>
          </a:p>
          <a:p>
            <a:r>
              <a:rPr lang="tr-TR" sz="2400" dirty="0" smtClean="0"/>
              <a:t>5- TORBALL Oyun Kuralları: GESF teksir yayın. 2002</a:t>
            </a:r>
            <a:endParaRPr lang="tr-TR" sz="2400" dirty="0"/>
          </a:p>
        </p:txBody>
      </p:sp>
    </p:spTree>
    <p:extLst>
      <p:ext uri="{BB962C8B-B14F-4D97-AF65-F5344CB8AC3E}">
        <p14:creationId xmlns:p14="http://schemas.microsoft.com/office/powerpoint/2010/main" val="389325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Paralimpik Oyunlar Genel Kuralları</a:t>
            </a:r>
            <a:endParaRPr lang="tr-TR" dirty="0"/>
          </a:p>
        </p:txBody>
      </p:sp>
      <p:sp>
        <p:nvSpPr>
          <p:cNvPr id="3" name="İçerik Yer Tutucusu 2"/>
          <p:cNvSpPr>
            <a:spLocks noGrp="1"/>
          </p:cNvSpPr>
          <p:nvPr>
            <p:ph idx="1"/>
          </p:nvPr>
        </p:nvSpPr>
        <p:spPr>
          <a:xfrm>
            <a:off x="172278" y="2603499"/>
            <a:ext cx="11834192" cy="4141858"/>
          </a:xfrm>
        </p:spPr>
        <p:txBody>
          <a:bodyPr/>
          <a:lstStyle/>
          <a:p>
            <a:pPr algn="just">
              <a:lnSpc>
                <a:spcPct val="100000"/>
              </a:lnSpc>
            </a:pPr>
            <a:r>
              <a:rPr lang="tr-TR" sz="2400" dirty="0" smtClean="0"/>
              <a:t>Spor önceden belirlenmiş kurallara göre, bireysel veya takım halinde yapılan fiziksel aktivitelerdir. Spordaki en önemli etmenler, kişilerin fiziksel kapasiteleri, yetenekleri ve başarıya olan inançlarıdır.</a:t>
            </a:r>
          </a:p>
          <a:p>
            <a:pPr algn="just">
              <a:lnSpc>
                <a:spcPct val="100000"/>
              </a:lnSpc>
            </a:pPr>
            <a:r>
              <a:rPr lang="tr-TR" sz="2400" dirty="0" smtClean="0"/>
              <a:t>Spor, kişilerin yaptıkları hareketlerle birlikte, top hayvan gibi bir takım objelerle yapılan hareketlerin tümünü kapsamaktadır. Satranç, iskambil oyunları gibi oyunlar da, yalnızca zihinsel yeteneklere dayanmasına rağmen spor olarak kabul edilmektedir.</a:t>
            </a:r>
          </a:p>
          <a:p>
            <a:endParaRPr lang="tr-TR" dirty="0"/>
          </a:p>
        </p:txBody>
      </p:sp>
    </p:spTree>
    <p:extLst>
      <p:ext uri="{BB962C8B-B14F-4D97-AF65-F5344CB8AC3E}">
        <p14:creationId xmlns:p14="http://schemas.microsoft.com/office/powerpoint/2010/main" val="2009362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2278" y="2603499"/>
            <a:ext cx="11807687" cy="4088849"/>
          </a:xfrm>
        </p:spPr>
        <p:txBody>
          <a:bodyPr>
            <a:normAutofit/>
          </a:bodyPr>
          <a:lstStyle/>
          <a:p>
            <a:pPr algn="just">
              <a:lnSpc>
                <a:spcPct val="100000"/>
              </a:lnSpc>
            </a:pPr>
            <a:r>
              <a:rPr lang="tr-TR" sz="2400" dirty="0" smtClean="0"/>
              <a:t>Bazı özel spor aktiviteleri normal sporları yapamayacak engelli insanlar için geliştirilmiştir. ( Tekerlekli sandalye rugby, tekerlekli sandalye tenis ve </a:t>
            </a:r>
            <a:r>
              <a:rPr lang="tr-TR" sz="2400" dirty="0" err="1" smtClean="0"/>
              <a:t>goalball</a:t>
            </a:r>
            <a:r>
              <a:rPr lang="tr-TR" sz="2400" dirty="0" smtClean="0"/>
              <a:t> vb. ) eğer yeterli önlem alınır ve uygun durumun en önemli göstergelerinden birisi de </a:t>
            </a:r>
            <a:r>
              <a:rPr lang="tr-TR" sz="2400" b="1" dirty="0" smtClean="0"/>
              <a:t>Paralimpik Oyunları’dır</a:t>
            </a:r>
            <a:endParaRPr lang="tr-TR" sz="2400" b="1" dirty="0"/>
          </a:p>
        </p:txBody>
      </p:sp>
    </p:spTree>
    <p:extLst>
      <p:ext uri="{BB962C8B-B14F-4D97-AF65-F5344CB8AC3E}">
        <p14:creationId xmlns:p14="http://schemas.microsoft.com/office/powerpoint/2010/main" val="404508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Paralimpik Oyunlar</a:t>
            </a:r>
            <a:endParaRPr lang="tr-TR" dirty="0"/>
          </a:p>
        </p:txBody>
      </p:sp>
      <p:sp>
        <p:nvSpPr>
          <p:cNvPr id="3" name="İçerik Yer Tutucusu 2"/>
          <p:cNvSpPr>
            <a:spLocks noGrp="1"/>
          </p:cNvSpPr>
          <p:nvPr>
            <p:ph idx="1"/>
          </p:nvPr>
        </p:nvSpPr>
        <p:spPr>
          <a:xfrm>
            <a:off x="265044" y="2603499"/>
            <a:ext cx="11648660" cy="4062344"/>
          </a:xfrm>
        </p:spPr>
        <p:txBody>
          <a:bodyPr>
            <a:normAutofit/>
          </a:bodyPr>
          <a:lstStyle/>
          <a:p>
            <a:pPr algn="just">
              <a:lnSpc>
                <a:spcPct val="100000"/>
              </a:lnSpc>
            </a:pPr>
            <a:r>
              <a:rPr lang="tr-TR" sz="2400" dirty="0" smtClean="0"/>
              <a:t>Paralimpik oyunlar, çeşitli engelli guruplarından sporcuların katıldığı çok sporlu etkinliktir. </a:t>
            </a:r>
            <a:r>
              <a:rPr lang="tr-TR" sz="2400" dirty="0" err="1" smtClean="0"/>
              <a:t>Orjinalindeki</a:t>
            </a:r>
            <a:r>
              <a:rPr lang="tr-TR" sz="2400" dirty="0" smtClean="0"/>
              <a:t> ‘’</a:t>
            </a:r>
            <a:r>
              <a:rPr lang="tr-TR" sz="2400" dirty="0" err="1" smtClean="0"/>
              <a:t>paralympic</a:t>
            </a:r>
            <a:r>
              <a:rPr lang="tr-TR" sz="2400" dirty="0" smtClean="0"/>
              <a:t>’’ kelimesi; İngilizce, engelli anlamına gelen ‘’</a:t>
            </a:r>
            <a:r>
              <a:rPr lang="tr-TR" sz="2400" dirty="0" err="1" smtClean="0"/>
              <a:t>paralyzed</a:t>
            </a:r>
            <a:r>
              <a:rPr lang="tr-TR" sz="2400" dirty="0" smtClean="0"/>
              <a:t>’’ ve ‘’</a:t>
            </a:r>
            <a:r>
              <a:rPr lang="tr-TR" sz="2400" dirty="0" err="1" smtClean="0"/>
              <a:t>olympic</a:t>
            </a:r>
            <a:r>
              <a:rPr lang="tr-TR" sz="2400" dirty="0" smtClean="0"/>
              <a:t>’’ kelimelerinin birleşmesinden meydana gelir.</a:t>
            </a:r>
            <a:endParaRPr lang="tr-TR" sz="2400" dirty="0"/>
          </a:p>
        </p:txBody>
      </p:sp>
    </p:spTree>
    <p:extLst>
      <p:ext uri="{BB962C8B-B14F-4D97-AF65-F5344CB8AC3E}">
        <p14:creationId xmlns:p14="http://schemas.microsoft.com/office/powerpoint/2010/main" val="4072815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5774" y="2731272"/>
            <a:ext cx="11873948" cy="4126727"/>
          </a:xfrm>
        </p:spPr>
        <p:txBody>
          <a:bodyPr>
            <a:noAutofit/>
          </a:bodyPr>
          <a:lstStyle/>
          <a:p>
            <a:pPr algn="just">
              <a:lnSpc>
                <a:spcPct val="100000"/>
              </a:lnSpc>
            </a:pPr>
            <a:r>
              <a:rPr lang="tr-TR" sz="2400" dirty="0" smtClean="0"/>
              <a:t>Yaz ve Kış Paralimpik Oyunları o denemdeki Olimpiyatların hemen ardından yapılır. Tüm Paralimpik Oyunları Uluslararası Paralimpik Komitesi tarafından yönetilir. İki yılda bir düzenlenir. Bir yaz bir de kış oyunları şeklinde düzenlenir.</a:t>
            </a:r>
          </a:p>
          <a:p>
            <a:pPr algn="just">
              <a:lnSpc>
                <a:spcPct val="100000"/>
              </a:lnSpc>
            </a:pPr>
            <a:r>
              <a:rPr lang="tr-TR" sz="2400" dirty="0" smtClean="0"/>
              <a:t>Paralimpik atletlerle normal olimpiyatlarda yarışan atletler ile aynı şartlarda mücadele etmektedirler.</a:t>
            </a:r>
          </a:p>
          <a:p>
            <a:pPr algn="just">
              <a:lnSpc>
                <a:spcPct val="100000"/>
              </a:lnSpc>
            </a:pPr>
            <a:r>
              <a:rPr lang="tr-TR" sz="2400" dirty="0" smtClean="0"/>
              <a:t>Paralimpik atletlerde sporcunun fonksiyonel kapasitesi, oyun içindeki performansı, tekniği ve patolojisi dikkate alınarak sınıflandırma yapılmaktadır. Sınıflandırma ile sporcular arasında denge ve fırsat eşitliği sağlanmaktadır.</a:t>
            </a:r>
            <a:endParaRPr lang="tr-TR" sz="2400" dirty="0"/>
          </a:p>
        </p:txBody>
      </p:sp>
    </p:spTree>
    <p:extLst>
      <p:ext uri="{BB962C8B-B14F-4D97-AF65-F5344CB8AC3E}">
        <p14:creationId xmlns:p14="http://schemas.microsoft.com/office/powerpoint/2010/main" val="3990729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8823" y="2761212"/>
            <a:ext cx="11794434" cy="3474697"/>
          </a:xfrm>
        </p:spPr>
        <p:txBody>
          <a:bodyPr>
            <a:noAutofit/>
          </a:bodyPr>
          <a:lstStyle/>
          <a:p>
            <a:pPr algn="just">
              <a:lnSpc>
                <a:spcPct val="100000"/>
              </a:lnSpc>
            </a:pPr>
            <a:r>
              <a:rPr lang="tr-TR" sz="2000" dirty="0" smtClean="0"/>
              <a:t>Olimpiyat Oyunları ile aynı tesislerde yapılmaktadır. Olimpiyatların yapıldığı ülke tarafından oyunların bitmesinden iki hafta sonra Paralimpik Oyunlar düzenlenmektedir.</a:t>
            </a:r>
          </a:p>
          <a:p>
            <a:pPr algn="just">
              <a:lnSpc>
                <a:spcPct val="100000"/>
              </a:lnSpc>
            </a:pPr>
            <a:r>
              <a:rPr lang="tr-TR" sz="2000" dirty="0" smtClean="0"/>
              <a:t>2016 yılında 15. Düzenlenecek Paralimpik Yaz Oyunları, </a:t>
            </a:r>
            <a:r>
              <a:rPr lang="tr-TR" sz="2000" dirty="0" err="1" smtClean="0"/>
              <a:t>Birezilya’nın</a:t>
            </a:r>
            <a:r>
              <a:rPr lang="tr-TR" sz="2000" dirty="0" smtClean="0"/>
              <a:t> Rio de </a:t>
            </a:r>
            <a:r>
              <a:rPr lang="tr-TR" sz="2000" dirty="0" err="1" smtClean="0"/>
              <a:t>Jenerio</a:t>
            </a:r>
            <a:r>
              <a:rPr lang="tr-TR" sz="2000" dirty="0" smtClean="0"/>
              <a:t> şehrinde yapılacaktır.</a:t>
            </a:r>
          </a:p>
          <a:p>
            <a:pPr algn="just">
              <a:lnSpc>
                <a:spcPct val="100000"/>
              </a:lnSpc>
            </a:pPr>
            <a:r>
              <a:rPr lang="tr-TR" sz="2000" dirty="0" smtClean="0"/>
              <a:t>Türkiye ilk defa 1992 Barselona Paralimpik Oyunları’na katılmıştır.</a:t>
            </a:r>
          </a:p>
          <a:p>
            <a:pPr algn="just">
              <a:lnSpc>
                <a:spcPct val="100000"/>
              </a:lnSpc>
            </a:pPr>
            <a:r>
              <a:rPr lang="tr-TR" sz="2000" dirty="0" smtClean="0"/>
              <a:t>2004 Atina Paralimpik Oyunları’nda Korhan Yamaç atıcılıkta altın, 2008 Pekin Paralimpik Oyunları’nda Gizem Girişmen okçulukta altın, Neslihan Kavas masa tenisinde bronz, 2012 Londra Paralimpik Oyunları’nda ise </a:t>
            </a:r>
            <a:r>
              <a:rPr lang="tr-TR" sz="2000" dirty="0" err="1" smtClean="0"/>
              <a:t>Goalball</a:t>
            </a:r>
            <a:r>
              <a:rPr lang="tr-TR" sz="2000" dirty="0" smtClean="0"/>
              <a:t> Erkek Milli Takımımız bronz madalya kazanmışlardır.</a:t>
            </a:r>
            <a:endParaRPr lang="tr-TR" sz="2000" dirty="0"/>
          </a:p>
        </p:txBody>
      </p:sp>
    </p:spTree>
    <p:extLst>
      <p:ext uri="{BB962C8B-B14F-4D97-AF65-F5344CB8AC3E}">
        <p14:creationId xmlns:p14="http://schemas.microsoft.com/office/powerpoint/2010/main" val="155342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Paralimpik Sporlar Nelerdir ?</a:t>
            </a:r>
            <a:endParaRPr lang="tr-TR" dirty="0"/>
          </a:p>
        </p:txBody>
      </p:sp>
      <p:sp>
        <p:nvSpPr>
          <p:cNvPr id="3" name="İçerik Yer Tutucusu 2"/>
          <p:cNvSpPr>
            <a:spLocks noGrp="1"/>
          </p:cNvSpPr>
          <p:nvPr>
            <p:ph idx="1"/>
          </p:nvPr>
        </p:nvSpPr>
        <p:spPr>
          <a:xfrm>
            <a:off x="675862" y="2603500"/>
            <a:ext cx="9304752" cy="3969578"/>
          </a:xfrm>
        </p:spPr>
        <p:txBody>
          <a:bodyPr>
            <a:noAutofit/>
          </a:bodyPr>
          <a:lstStyle/>
          <a:p>
            <a:r>
              <a:rPr lang="tr-TR" sz="2400" dirty="0" smtClean="0"/>
              <a:t>Yaz Oyunlarında yer alan sporlar;</a:t>
            </a:r>
          </a:p>
          <a:p>
            <a:r>
              <a:rPr lang="tr-TR" sz="2400" dirty="0" smtClean="0"/>
              <a:t>Atletizm</a:t>
            </a:r>
          </a:p>
          <a:p>
            <a:r>
              <a:rPr lang="tr-TR" sz="2400" dirty="0" smtClean="0"/>
              <a:t>Atıcılık</a:t>
            </a:r>
          </a:p>
          <a:p>
            <a:r>
              <a:rPr lang="tr-TR" sz="2400" dirty="0" smtClean="0"/>
              <a:t>Tekerlekli Sandalye Basketbol</a:t>
            </a:r>
          </a:p>
          <a:p>
            <a:r>
              <a:rPr lang="tr-TR" sz="2400" dirty="0" smtClean="0"/>
              <a:t>Binicilik</a:t>
            </a:r>
          </a:p>
          <a:p>
            <a:r>
              <a:rPr lang="tr-TR" sz="2400" dirty="0" smtClean="0"/>
              <a:t>Bisiklet</a:t>
            </a:r>
          </a:p>
          <a:p>
            <a:r>
              <a:rPr lang="tr-TR" sz="2400" dirty="0" err="1" smtClean="0"/>
              <a:t>Boccia</a:t>
            </a:r>
            <a:endParaRPr lang="tr-TR" sz="2400" dirty="0" smtClean="0"/>
          </a:p>
          <a:p>
            <a:r>
              <a:rPr lang="tr-TR" sz="2400" dirty="0" smtClean="0"/>
              <a:t>Çim Bowling</a:t>
            </a:r>
          </a:p>
        </p:txBody>
      </p:sp>
    </p:spTree>
    <p:extLst>
      <p:ext uri="{BB962C8B-B14F-4D97-AF65-F5344CB8AC3E}">
        <p14:creationId xmlns:p14="http://schemas.microsoft.com/office/powerpoint/2010/main" val="334406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809" y="2266123"/>
            <a:ext cx="10808473" cy="4479234"/>
          </a:xfrm>
        </p:spPr>
        <p:txBody>
          <a:bodyPr>
            <a:normAutofit/>
          </a:bodyPr>
          <a:lstStyle/>
          <a:p>
            <a:r>
              <a:rPr lang="tr-TR" sz="2400" dirty="0" smtClean="0"/>
              <a:t>Eskrim</a:t>
            </a:r>
          </a:p>
          <a:p>
            <a:r>
              <a:rPr lang="tr-TR" sz="2400" dirty="0" smtClean="0"/>
              <a:t>Futbol</a:t>
            </a:r>
          </a:p>
          <a:p>
            <a:r>
              <a:rPr lang="tr-TR" sz="2400" dirty="0" err="1" smtClean="0"/>
              <a:t>Goalball</a:t>
            </a:r>
            <a:endParaRPr lang="tr-TR" sz="2400" dirty="0"/>
          </a:p>
          <a:p>
            <a:r>
              <a:rPr lang="tr-TR" sz="2400" dirty="0" smtClean="0"/>
              <a:t>Halter</a:t>
            </a:r>
          </a:p>
          <a:p>
            <a:r>
              <a:rPr lang="tr-TR" sz="2400" dirty="0" smtClean="0"/>
              <a:t>Judo</a:t>
            </a:r>
          </a:p>
          <a:p>
            <a:r>
              <a:rPr lang="tr-TR" sz="2400" dirty="0" smtClean="0"/>
              <a:t>Masa Tenisi</a:t>
            </a:r>
          </a:p>
          <a:p>
            <a:r>
              <a:rPr lang="tr-TR" sz="2400" dirty="0" smtClean="0"/>
              <a:t>Okçuluk</a:t>
            </a:r>
          </a:p>
          <a:p>
            <a:r>
              <a:rPr lang="tr-TR" sz="2400" dirty="0" smtClean="0"/>
              <a:t>Tekerlekli Sandalye Rugby</a:t>
            </a:r>
          </a:p>
          <a:p>
            <a:r>
              <a:rPr lang="tr-TR" sz="2400" dirty="0" smtClean="0"/>
              <a:t>Tekerlekli Sandalye Tenis</a:t>
            </a:r>
          </a:p>
        </p:txBody>
      </p:sp>
      <p:sp>
        <p:nvSpPr>
          <p:cNvPr id="2" name="Metin kutusu 1"/>
          <p:cNvSpPr txBox="1"/>
          <p:nvPr/>
        </p:nvSpPr>
        <p:spPr>
          <a:xfrm>
            <a:off x="2243592" y="927652"/>
            <a:ext cx="7036905" cy="646331"/>
          </a:xfrm>
          <a:prstGeom prst="rect">
            <a:avLst/>
          </a:prstGeom>
          <a:noFill/>
        </p:spPr>
        <p:txBody>
          <a:bodyPr wrap="square" rtlCol="0">
            <a:spAutoFit/>
          </a:bodyPr>
          <a:lstStyle/>
          <a:p>
            <a:r>
              <a:rPr lang="tr-TR" sz="3600" dirty="0">
                <a:solidFill>
                  <a:schemeClr val="bg1"/>
                </a:solidFill>
              </a:rPr>
              <a:t>Paralimpik Sporlar Nelerdir ?</a:t>
            </a:r>
          </a:p>
        </p:txBody>
      </p:sp>
    </p:spTree>
    <p:extLst>
      <p:ext uri="{BB962C8B-B14F-4D97-AF65-F5344CB8AC3E}">
        <p14:creationId xmlns:p14="http://schemas.microsoft.com/office/powerpoint/2010/main" val="114303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Engellilerde Sporun Tarihçesi</a:t>
            </a:r>
            <a:endParaRPr lang="tr-TR" dirty="0"/>
          </a:p>
        </p:txBody>
      </p:sp>
      <p:sp>
        <p:nvSpPr>
          <p:cNvPr id="3" name="İçerik Yer Tutucusu 2"/>
          <p:cNvSpPr>
            <a:spLocks noGrp="1"/>
          </p:cNvSpPr>
          <p:nvPr>
            <p:ph idx="1"/>
          </p:nvPr>
        </p:nvSpPr>
        <p:spPr>
          <a:xfrm>
            <a:off x="1154954" y="2528549"/>
            <a:ext cx="10282541" cy="3416300"/>
          </a:xfrm>
        </p:spPr>
        <p:txBody>
          <a:bodyPr>
            <a:normAutofit/>
          </a:bodyPr>
          <a:lstStyle/>
          <a:p>
            <a:pPr algn="just">
              <a:lnSpc>
                <a:spcPct val="100000"/>
              </a:lnSpc>
            </a:pPr>
            <a:r>
              <a:rPr lang="tr-TR" sz="2400" dirty="0" smtClean="0"/>
              <a:t>Engelli İnsanlar için dünyada ciddi anlamda sportif çalışmaların başlangıcı 1 Şubat 1945 olarak kabul edilir.</a:t>
            </a:r>
          </a:p>
          <a:p>
            <a:r>
              <a:rPr lang="tr-TR" sz="2400" dirty="0" smtClean="0"/>
              <a:t>O tarihte İngiltere de Londra’ya 70 km mesafedeki </a:t>
            </a:r>
            <a:r>
              <a:rPr lang="tr-TR" sz="2400" dirty="0" err="1" smtClean="0"/>
              <a:t>Aylesbury</a:t>
            </a:r>
            <a:r>
              <a:rPr lang="tr-TR" sz="2400" dirty="0" smtClean="0"/>
              <a:t> kentinde </a:t>
            </a:r>
            <a:r>
              <a:rPr lang="tr-TR" sz="2400" dirty="0" err="1" smtClean="0"/>
              <a:t>Stoke</a:t>
            </a:r>
            <a:r>
              <a:rPr lang="tr-TR" sz="2400" dirty="0" smtClean="0"/>
              <a:t> </a:t>
            </a:r>
            <a:r>
              <a:rPr lang="tr-TR" sz="2400" dirty="0" err="1" smtClean="0"/>
              <a:t>Mandeville</a:t>
            </a:r>
            <a:r>
              <a:rPr lang="tr-TR" sz="2400" dirty="0" smtClean="0"/>
              <a:t> Rehabilitasyon Merkezinde Dr. Ludwig </a:t>
            </a:r>
            <a:r>
              <a:rPr lang="tr-TR" sz="2400" dirty="0" err="1" smtClean="0"/>
              <a:t>Guttmann</a:t>
            </a:r>
            <a:r>
              <a:rPr lang="tr-TR" sz="2400" dirty="0" smtClean="0"/>
              <a:t> tarafından II. Dünya Savaşında şarapnel parçaları ile çeşitli şekillerde yaralanmış </a:t>
            </a:r>
            <a:r>
              <a:rPr lang="tr-TR" sz="2400" dirty="0" err="1" smtClean="0"/>
              <a:t>parapleji</a:t>
            </a:r>
            <a:r>
              <a:rPr lang="tr-TR" sz="2400" dirty="0" smtClean="0"/>
              <a:t> hastalarının rehabilitasyonu için spor kullanılmaya başlanmıştır. Dr. </a:t>
            </a:r>
            <a:r>
              <a:rPr lang="tr-TR" sz="2400" dirty="0" err="1" smtClean="0"/>
              <a:t>Guttmann</a:t>
            </a:r>
            <a:r>
              <a:rPr lang="tr-TR" sz="2400" dirty="0" smtClean="0"/>
              <a:t> ilk olarak okçuluk, bowling, bilardo ve masa tenisini kullanmaya başlamıştır.</a:t>
            </a:r>
          </a:p>
          <a:p>
            <a:endParaRPr lang="tr-TR" dirty="0"/>
          </a:p>
        </p:txBody>
      </p:sp>
    </p:spTree>
    <p:extLst>
      <p:ext uri="{BB962C8B-B14F-4D97-AF65-F5344CB8AC3E}">
        <p14:creationId xmlns:p14="http://schemas.microsoft.com/office/powerpoint/2010/main" val="1993765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2061" y="2589144"/>
            <a:ext cx="10668000" cy="5376863"/>
          </a:xfrm>
        </p:spPr>
        <p:txBody>
          <a:bodyPr>
            <a:normAutofit/>
          </a:bodyPr>
          <a:lstStyle/>
          <a:p>
            <a:pPr marL="0" indent="0">
              <a:buNone/>
            </a:pPr>
            <a:endParaRPr lang="tr-TR" dirty="0" smtClean="0"/>
          </a:p>
          <a:p>
            <a:r>
              <a:rPr lang="tr-TR" dirty="0" smtClean="0"/>
              <a:t> </a:t>
            </a:r>
            <a:r>
              <a:rPr lang="tr-TR" sz="2400" dirty="0" smtClean="0"/>
              <a:t>Yüzme</a:t>
            </a:r>
          </a:p>
          <a:p>
            <a:r>
              <a:rPr lang="tr-TR" sz="2400" dirty="0" smtClean="0"/>
              <a:t>Voleybol (Oturarak ve Ayakta )</a:t>
            </a:r>
          </a:p>
          <a:p>
            <a:r>
              <a:rPr lang="tr-TR" sz="2400" dirty="0" smtClean="0"/>
              <a:t>Yüzme</a:t>
            </a:r>
          </a:p>
          <a:p>
            <a:r>
              <a:rPr lang="tr-TR" sz="2400" dirty="0" smtClean="0"/>
              <a:t>Kürek</a:t>
            </a:r>
          </a:p>
          <a:p>
            <a:r>
              <a:rPr lang="tr-TR" sz="2400" dirty="0" smtClean="0"/>
              <a:t>Tekerlekli Sandalye Dans</a:t>
            </a:r>
          </a:p>
          <a:p>
            <a:endParaRPr lang="tr-TR" dirty="0"/>
          </a:p>
          <a:p>
            <a:endParaRPr lang="tr-TR" dirty="0"/>
          </a:p>
        </p:txBody>
      </p:sp>
      <p:sp>
        <p:nvSpPr>
          <p:cNvPr id="2" name="Metin kutusu 1"/>
          <p:cNvSpPr txBox="1"/>
          <p:nvPr/>
        </p:nvSpPr>
        <p:spPr>
          <a:xfrm>
            <a:off x="2527852" y="927653"/>
            <a:ext cx="7116417" cy="646331"/>
          </a:xfrm>
          <a:prstGeom prst="rect">
            <a:avLst/>
          </a:prstGeom>
          <a:noFill/>
        </p:spPr>
        <p:txBody>
          <a:bodyPr wrap="square" rtlCol="0">
            <a:spAutoFit/>
          </a:bodyPr>
          <a:lstStyle/>
          <a:p>
            <a:r>
              <a:rPr lang="tr-TR" sz="3600" dirty="0">
                <a:solidFill>
                  <a:schemeClr val="bg1"/>
                </a:solidFill>
              </a:rPr>
              <a:t>Paralimpik Sporlar Nelerdir ?</a:t>
            </a:r>
          </a:p>
        </p:txBody>
      </p:sp>
    </p:spTree>
    <p:extLst>
      <p:ext uri="{BB962C8B-B14F-4D97-AF65-F5344CB8AC3E}">
        <p14:creationId xmlns:p14="http://schemas.microsoft.com/office/powerpoint/2010/main" val="1592389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7076" y="986920"/>
            <a:ext cx="8761413" cy="706964"/>
          </a:xfrm>
        </p:spPr>
        <p:txBody>
          <a:bodyPr/>
          <a:lstStyle/>
          <a:p>
            <a:r>
              <a:rPr lang="tr-TR" dirty="0" smtClean="0"/>
              <a:t>Kış Oyunlarında Yer Alan Sporlar</a:t>
            </a:r>
            <a:endParaRPr lang="tr-TR" dirty="0"/>
          </a:p>
        </p:txBody>
      </p:sp>
      <p:sp>
        <p:nvSpPr>
          <p:cNvPr id="3" name="İçerik Yer Tutucusu 2"/>
          <p:cNvSpPr>
            <a:spLocks noGrp="1"/>
          </p:cNvSpPr>
          <p:nvPr>
            <p:ph idx="1"/>
          </p:nvPr>
        </p:nvSpPr>
        <p:spPr/>
        <p:txBody>
          <a:bodyPr>
            <a:normAutofit/>
          </a:bodyPr>
          <a:lstStyle/>
          <a:p>
            <a:r>
              <a:rPr lang="tr-TR" sz="2400" dirty="0"/>
              <a:t>Alp Kayağı</a:t>
            </a:r>
          </a:p>
          <a:p>
            <a:r>
              <a:rPr lang="tr-TR" sz="2400" dirty="0"/>
              <a:t>- Kuzey Kayağı</a:t>
            </a:r>
          </a:p>
          <a:p>
            <a:r>
              <a:rPr lang="tr-TR" sz="2400" dirty="0"/>
              <a:t>- </a:t>
            </a:r>
            <a:r>
              <a:rPr lang="tr-TR" sz="2400" dirty="0" err="1"/>
              <a:t>Biatlon</a:t>
            </a:r>
            <a:endParaRPr lang="tr-TR" sz="2400" dirty="0"/>
          </a:p>
          <a:p>
            <a:r>
              <a:rPr lang="tr-TR" sz="2400" dirty="0"/>
              <a:t>- Buz Kızağı</a:t>
            </a:r>
          </a:p>
          <a:p>
            <a:r>
              <a:rPr lang="tr-TR" sz="2400" dirty="0"/>
              <a:t>- Buz Hokeyi</a:t>
            </a:r>
          </a:p>
          <a:p>
            <a:r>
              <a:rPr lang="tr-TR" sz="2400" dirty="0"/>
              <a:t>- </a:t>
            </a:r>
            <a:r>
              <a:rPr lang="tr-TR" sz="2400" dirty="0" err="1"/>
              <a:t>Curling</a:t>
            </a:r>
            <a:endParaRPr lang="tr-TR" sz="2400" dirty="0"/>
          </a:p>
        </p:txBody>
      </p:sp>
    </p:spTree>
    <p:extLst>
      <p:ext uri="{BB962C8B-B14F-4D97-AF65-F5344CB8AC3E}">
        <p14:creationId xmlns:p14="http://schemas.microsoft.com/office/powerpoint/2010/main" val="2462759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Paralimpik Oyunlara Nasıl Katılına bilir?</a:t>
            </a:r>
            <a:endParaRPr lang="tr-TR" dirty="0"/>
          </a:p>
        </p:txBody>
      </p:sp>
      <p:sp>
        <p:nvSpPr>
          <p:cNvPr id="3" name="İçerik Yer Tutucusu 2"/>
          <p:cNvSpPr>
            <a:spLocks noGrp="1"/>
          </p:cNvSpPr>
          <p:nvPr>
            <p:ph idx="1"/>
          </p:nvPr>
        </p:nvSpPr>
        <p:spPr>
          <a:xfrm>
            <a:off x="437322" y="2708550"/>
            <a:ext cx="11396869" cy="3082649"/>
          </a:xfrm>
        </p:spPr>
        <p:txBody>
          <a:bodyPr>
            <a:noAutofit/>
          </a:bodyPr>
          <a:lstStyle/>
          <a:p>
            <a:pPr algn="just">
              <a:lnSpc>
                <a:spcPct val="100000"/>
              </a:lnSpc>
            </a:pPr>
            <a:r>
              <a:rPr lang="tr-TR" sz="2400" dirty="0" smtClean="0"/>
              <a:t>IPC ( Uluslararası Paralimpik Komitesi ) tarafından onaylanmış yarışlarda baraj derecelerini aşan, IPC lisansına ve ‘’C’’ sınıflandırmasına sahip sporcular Paralimpik Oyunlara katılabilirler. İlgili Engelli Spor Federasyonu ( Bedensel Engelliler Spor Federasyonu, Görme Engelliler Spor Federasyonu ve Özel Sporcular Spor Federasyonu ) üzerinden Türkiye Milli Paralimpik Komitesine başvuru yapılır.</a:t>
            </a:r>
            <a:endParaRPr lang="tr-TR" sz="2400" dirty="0"/>
          </a:p>
        </p:txBody>
      </p:sp>
    </p:spTree>
    <p:extLst>
      <p:ext uri="{BB962C8B-B14F-4D97-AF65-F5344CB8AC3E}">
        <p14:creationId xmlns:p14="http://schemas.microsoft.com/office/powerpoint/2010/main" val="2067660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Engelli Tanımlamaları ve Sınıflandırmaları</a:t>
            </a:r>
            <a:endParaRPr lang="tr-TR" dirty="0"/>
          </a:p>
        </p:txBody>
      </p:sp>
      <p:sp>
        <p:nvSpPr>
          <p:cNvPr id="3" name="İçerik Yer Tutucusu 2"/>
          <p:cNvSpPr>
            <a:spLocks noGrp="1"/>
          </p:cNvSpPr>
          <p:nvPr>
            <p:ph idx="1"/>
          </p:nvPr>
        </p:nvSpPr>
        <p:spPr>
          <a:xfrm>
            <a:off x="265043" y="2976810"/>
            <a:ext cx="11701669" cy="3881189"/>
          </a:xfrm>
        </p:spPr>
        <p:txBody>
          <a:bodyPr>
            <a:noAutofit/>
          </a:bodyPr>
          <a:lstStyle/>
          <a:p>
            <a:pPr algn="just">
              <a:lnSpc>
                <a:spcPct val="100000"/>
              </a:lnSpc>
            </a:pPr>
            <a:r>
              <a:rPr lang="tr-TR" sz="2400" b="1" dirty="0" smtClean="0"/>
              <a:t>Engelli Tanımı;</a:t>
            </a:r>
          </a:p>
          <a:p>
            <a:pPr marL="0" indent="0" algn="just">
              <a:lnSpc>
                <a:spcPct val="100000"/>
              </a:lnSpc>
              <a:buNone/>
            </a:pPr>
            <a:r>
              <a:rPr lang="tr-TR" sz="2400" dirty="0"/>
              <a:t>	</a:t>
            </a:r>
            <a:r>
              <a:rPr lang="tr-TR" sz="2400" dirty="0" smtClean="0"/>
              <a:t>Tanım olarak ‘’</a:t>
            </a:r>
            <a:r>
              <a:rPr lang="tr-TR" sz="2400" b="1" dirty="0" smtClean="0"/>
              <a:t>engelli</a:t>
            </a:r>
            <a:r>
              <a:rPr lang="tr-TR" sz="2400" dirty="0" smtClean="0"/>
              <a:t>’’ sakat ve özürlü kelimeleri yerine kullanılsa da bu sözcükler farklı anlamlara gelmektedir.</a:t>
            </a:r>
          </a:p>
          <a:p>
            <a:pPr marL="0" indent="0" algn="just">
              <a:lnSpc>
                <a:spcPct val="100000"/>
              </a:lnSpc>
              <a:buNone/>
            </a:pPr>
            <a:r>
              <a:rPr lang="tr-TR" sz="2400" b="1" dirty="0" smtClean="0"/>
              <a:t>Özürlü terimi </a:t>
            </a:r>
            <a:r>
              <a:rPr lang="tr-TR" sz="2400" dirty="0" smtClean="0"/>
              <a:t>‘’özürlülüğü’’ odak noktasına koymayı gerektiren, yani özürlülük olgusunu nesneleştiren bir kavram olarak karşımıza çıkmaktadır.</a:t>
            </a:r>
          </a:p>
          <a:p>
            <a:pPr marL="0" indent="0" algn="just">
              <a:lnSpc>
                <a:spcPct val="100000"/>
              </a:lnSpc>
              <a:buNone/>
            </a:pPr>
            <a:r>
              <a:rPr lang="tr-TR" sz="2400" dirty="0" smtClean="0"/>
              <a:t>Buna karşın </a:t>
            </a:r>
            <a:r>
              <a:rPr lang="tr-TR" sz="2400" b="1" dirty="0" smtClean="0"/>
              <a:t>engellilik</a:t>
            </a:r>
            <a:r>
              <a:rPr lang="tr-TR" sz="2400" dirty="0" smtClean="0"/>
              <a:t>, hemen olmasa da zamanla bu zorunluluktan kurtulabilmeyi, düşüncelerimizde yumuşama ve esneklik sağlamayı başarabilecek bir terim olarak görünmektedir.</a:t>
            </a:r>
            <a:endParaRPr lang="tr-TR" sz="2400" dirty="0"/>
          </a:p>
        </p:txBody>
      </p:sp>
    </p:spTree>
    <p:extLst>
      <p:ext uri="{BB962C8B-B14F-4D97-AF65-F5344CB8AC3E}">
        <p14:creationId xmlns:p14="http://schemas.microsoft.com/office/powerpoint/2010/main" val="3177158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BM’den engelli tanımı: </a:t>
            </a:r>
          </a:p>
        </p:txBody>
      </p:sp>
      <p:sp>
        <p:nvSpPr>
          <p:cNvPr id="3" name="İçerik Yer Tutucusu 2"/>
          <p:cNvSpPr>
            <a:spLocks noGrp="1"/>
          </p:cNvSpPr>
          <p:nvPr>
            <p:ph idx="1"/>
          </p:nvPr>
        </p:nvSpPr>
        <p:spPr>
          <a:xfrm>
            <a:off x="477078" y="2603499"/>
            <a:ext cx="11184835" cy="3996083"/>
          </a:xfrm>
        </p:spPr>
        <p:txBody>
          <a:bodyPr>
            <a:normAutofit/>
          </a:bodyPr>
          <a:lstStyle/>
          <a:p>
            <a:pPr marL="0" indent="0">
              <a:buNone/>
            </a:pPr>
            <a:r>
              <a:rPr lang="tr-TR" sz="2400" dirty="0" smtClean="0"/>
              <a:t>	Birleşmiş </a:t>
            </a:r>
            <a:r>
              <a:rPr lang="tr-TR" sz="2400" dirty="0"/>
              <a:t>Milletler Genel </a:t>
            </a:r>
            <a:r>
              <a:rPr lang="tr-TR" sz="2400" dirty="0" smtClean="0"/>
              <a:t>Kurulu'nun </a:t>
            </a:r>
            <a:r>
              <a:rPr lang="tr-TR" sz="2400" dirty="0"/>
              <a:t>kabul ettiği Sakat Kişilerin Hakları </a:t>
            </a:r>
            <a:r>
              <a:rPr lang="tr-TR" sz="2400" dirty="0" smtClean="0"/>
              <a:t>Bildirgesi'nde </a:t>
            </a:r>
            <a:r>
              <a:rPr lang="tr-TR" sz="2400" dirty="0"/>
              <a:t>engelli tanımı şöyle yapılmaktadır.  </a:t>
            </a:r>
          </a:p>
          <a:p>
            <a:r>
              <a:rPr lang="tr-TR" sz="2400" dirty="0"/>
              <a:t>“Normal bir kişinin kişisel ya da sosyal yaşantısında kendi kendisine yapması gereken işleri, bedensel veya ruhsal yeteneklerindeki kalıtımsal ya da sonradan olma herhangi bir noksanlık sonucu yapamayanlar”.</a:t>
            </a:r>
          </a:p>
        </p:txBody>
      </p:sp>
    </p:spTree>
    <p:extLst>
      <p:ext uri="{BB962C8B-B14F-4D97-AF65-F5344CB8AC3E}">
        <p14:creationId xmlns:p14="http://schemas.microsoft.com/office/powerpoint/2010/main" val="3212084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4954" y="973668"/>
            <a:ext cx="9452086" cy="706964"/>
          </a:xfrm>
        </p:spPr>
        <p:txBody>
          <a:bodyPr/>
          <a:lstStyle/>
          <a:p>
            <a:r>
              <a:rPr lang="tr-TR" dirty="0"/>
              <a:t>5378 Sayılı Özürlüler (Engelliler) Kanunu:</a:t>
            </a:r>
          </a:p>
        </p:txBody>
      </p:sp>
      <p:sp>
        <p:nvSpPr>
          <p:cNvPr id="3" name="İçerik Yer Tutucusu 2"/>
          <p:cNvSpPr>
            <a:spLocks noGrp="1"/>
          </p:cNvSpPr>
          <p:nvPr>
            <p:ph idx="1"/>
          </p:nvPr>
        </p:nvSpPr>
        <p:spPr>
          <a:xfrm>
            <a:off x="502920" y="2603500"/>
            <a:ext cx="11201400" cy="3416300"/>
          </a:xfrm>
        </p:spPr>
        <p:txBody>
          <a:bodyPr>
            <a:normAutofit/>
          </a:bodyPr>
          <a:lstStyle/>
          <a:p>
            <a:r>
              <a:rPr lang="tr-TR" sz="2400" dirty="0"/>
              <a:t>Doğuştan veya sonradan herhangi bir nedenle bedensel, zihinsel, ruhsal, </a:t>
            </a:r>
            <a:r>
              <a:rPr lang="tr-TR" sz="2400" dirty="0" smtClean="0"/>
              <a:t>duygusal </a:t>
            </a:r>
            <a:r>
              <a:rPr lang="tr-TR" sz="2400" dirty="0"/>
              <a:t>ve sosyal yeteneklerini çeşitli derecelerde kaybetmesi nedeniyle toplumsal yaşama uyum sağlama ve günlük gereksinimlerini karşılama güçlükleri olan ve korunma, bakım, rehabilitasyon, danışmanlık ve destek hizmetlerine ihtiyaç duyan kişi “</a:t>
            </a:r>
            <a:r>
              <a:rPr lang="tr-TR" sz="2400" b="1" dirty="0"/>
              <a:t>özürlü</a:t>
            </a:r>
            <a:r>
              <a:rPr lang="tr-TR" sz="2400" dirty="0"/>
              <a:t>” olarak tanımlanmaktadır. </a:t>
            </a:r>
          </a:p>
        </p:txBody>
      </p:sp>
    </p:spTree>
    <p:extLst>
      <p:ext uri="{BB962C8B-B14F-4D97-AF65-F5344CB8AC3E}">
        <p14:creationId xmlns:p14="http://schemas.microsoft.com/office/powerpoint/2010/main" val="1682618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ENGELLİK SEBEPLERİ VE TÜRLERİ</a:t>
            </a:r>
          </a:p>
        </p:txBody>
      </p:sp>
      <p:sp>
        <p:nvSpPr>
          <p:cNvPr id="3" name="İçerik Yer Tutucusu 2"/>
          <p:cNvSpPr>
            <a:spLocks noGrp="1"/>
          </p:cNvSpPr>
          <p:nvPr>
            <p:ph idx="1"/>
          </p:nvPr>
        </p:nvSpPr>
        <p:spPr>
          <a:xfrm>
            <a:off x="548640" y="2603500"/>
            <a:ext cx="11087100" cy="3416300"/>
          </a:xfrm>
        </p:spPr>
        <p:txBody>
          <a:bodyPr>
            <a:normAutofit/>
          </a:bodyPr>
          <a:lstStyle/>
          <a:p>
            <a:r>
              <a:rPr lang="tr-TR" sz="2400" dirty="0"/>
              <a:t>Engelliliğin nedenleri dikkatle incelendiğinde bunların önemli bir bölümünün kaçınılabilir önlenebilir nedenler olduğu görülmektedir. Engellilik genelde kaynağına ve sebeplerine göre değişik şekillerde sınıflandırılmaktadır.</a:t>
            </a:r>
          </a:p>
        </p:txBody>
      </p:sp>
    </p:spTree>
    <p:extLst>
      <p:ext uri="{BB962C8B-B14F-4D97-AF65-F5344CB8AC3E}">
        <p14:creationId xmlns:p14="http://schemas.microsoft.com/office/powerpoint/2010/main" val="3179001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ENGELLİK SEBEPLERİ VE TÜRLERİ</a:t>
            </a:r>
          </a:p>
        </p:txBody>
      </p:sp>
      <p:sp>
        <p:nvSpPr>
          <p:cNvPr id="3" name="İçerik Yer Tutucusu 2"/>
          <p:cNvSpPr>
            <a:spLocks noGrp="1"/>
          </p:cNvSpPr>
          <p:nvPr>
            <p:ph idx="1"/>
          </p:nvPr>
        </p:nvSpPr>
        <p:spPr>
          <a:xfrm>
            <a:off x="480060" y="2603500"/>
            <a:ext cx="11201400" cy="3416300"/>
          </a:xfrm>
        </p:spPr>
        <p:txBody>
          <a:bodyPr>
            <a:noAutofit/>
          </a:bodyPr>
          <a:lstStyle/>
          <a:p>
            <a:r>
              <a:rPr lang="tr-TR" sz="2400" dirty="0"/>
              <a:t>Kaynağına göre sınıflandırıldığında doğuştan gelen engellilik nedenleri arasında bir takım genetik nedenler akraba evliliği gebelik sırasında annenin karşılaştığı travmalar hastalıklar ilaç kullanımı ışına maruz kalmak annenin alkol ve madde bağımlısı olması kötü beslenmesi gibi nedenler görülmektedir. Sayılan tüm bu nedenler kaçınılmaz önlenemez durumlar değildir. Tıp bilimince gerçekleştirilen araştırmalarla genetik nedenlerin bile en azından bir kısmı önceden bilinebilmektedir.</a:t>
            </a:r>
          </a:p>
        </p:txBody>
      </p:sp>
    </p:spTree>
    <p:extLst>
      <p:ext uri="{BB962C8B-B14F-4D97-AF65-F5344CB8AC3E}">
        <p14:creationId xmlns:p14="http://schemas.microsoft.com/office/powerpoint/2010/main" val="2222985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5780" y="2603500"/>
            <a:ext cx="11178540" cy="3416300"/>
          </a:xfrm>
        </p:spPr>
        <p:txBody>
          <a:bodyPr>
            <a:normAutofit/>
          </a:bodyPr>
          <a:lstStyle/>
          <a:p>
            <a:r>
              <a:rPr lang="tr-TR" sz="2400" dirty="0"/>
              <a:t>Doğum sırasında ve sonrasında 'kazanılan" engelliliğe gelince kötü ve yetersiz koşullarda gerçekleştirilen doğumlar travmalar yanlış uygulamalar vb. akla gelmektedir.  </a:t>
            </a:r>
          </a:p>
          <a:p>
            <a:r>
              <a:rPr lang="tr-TR" sz="2400" dirty="0"/>
              <a:t>Doğum sonrasında karşılaşılan olaylar arasında ise iş kazaları ev kazaları trafik kazaları savaşlar terör olayları endüstriyel kazalar deprem ve benzeri yıkım olayları büyük sanayi kazaları </a:t>
            </a:r>
            <a:r>
              <a:rPr lang="tr-TR" sz="2400" dirty="0" smtClean="0"/>
              <a:t>vb. </a:t>
            </a:r>
            <a:r>
              <a:rPr lang="tr-TR" sz="2400" dirty="0"/>
              <a:t>temel engellilik nedenleri arasındadır. Bunların büyük çoğunluğunun da önlenebilir nitelikte nedenler olduğu anlaşılmaktadır. </a:t>
            </a:r>
          </a:p>
        </p:txBody>
      </p:sp>
    </p:spTree>
    <p:extLst>
      <p:ext uri="{BB962C8B-B14F-4D97-AF65-F5344CB8AC3E}">
        <p14:creationId xmlns:p14="http://schemas.microsoft.com/office/powerpoint/2010/main" val="306405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Engellilerin Sınıflandırılması</a:t>
            </a:r>
            <a:endParaRPr lang="tr-TR" dirty="0"/>
          </a:p>
        </p:txBody>
      </p:sp>
      <p:sp>
        <p:nvSpPr>
          <p:cNvPr id="3" name="İçerik Yer Tutucusu 2"/>
          <p:cNvSpPr>
            <a:spLocks noGrp="1"/>
          </p:cNvSpPr>
          <p:nvPr>
            <p:ph idx="1"/>
          </p:nvPr>
        </p:nvSpPr>
        <p:spPr>
          <a:xfrm>
            <a:off x="548640" y="2603500"/>
            <a:ext cx="11201400" cy="3416300"/>
          </a:xfrm>
        </p:spPr>
        <p:txBody>
          <a:bodyPr>
            <a:normAutofit/>
          </a:bodyPr>
          <a:lstStyle/>
          <a:p>
            <a:pPr marL="0" indent="0">
              <a:buNone/>
            </a:pPr>
            <a:r>
              <a:rPr lang="tr-TR" sz="2400" dirty="0" smtClean="0"/>
              <a:t>Farklı nedenlere bağlı olarak oluşan engellilik temel olarak beş başlıkta incelenmektedir;</a:t>
            </a:r>
          </a:p>
          <a:p>
            <a:r>
              <a:rPr lang="tr-TR" sz="2400" dirty="0" smtClean="0"/>
              <a:t>Ortopedik Engelliler</a:t>
            </a:r>
          </a:p>
          <a:p>
            <a:r>
              <a:rPr lang="tr-TR" sz="2400" dirty="0" smtClean="0"/>
              <a:t>Görme Engelliler</a:t>
            </a:r>
          </a:p>
          <a:p>
            <a:r>
              <a:rPr lang="tr-TR" sz="2400" dirty="0" smtClean="0"/>
              <a:t>İşitme ve Konuşma Engelliler</a:t>
            </a:r>
          </a:p>
          <a:p>
            <a:r>
              <a:rPr lang="tr-TR" sz="2400" dirty="0" smtClean="0"/>
              <a:t>Zihinsel Engelliler</a:t>
            </a:r>
          </a:p>
          <a:p>
            <a:r>
              <a:rPr lang="tr-TR" sz="2400" dirty="0" smtClean="0"/>
              <a:t>Süreğen Hastalığı Olanlar</a:t>
            </a:r>
            <a:endParaRPr lang="tr-TR" sz="2400" dirty="0"/>
          </a:p>
        </p:txBody>
      </p:sp>
    </p:spTree>
    <p:extLst>
      <p:ext uri="{BB962C8B-B14F-4D97-AF65-F5344CB8AC3E}">
        <p14:creationId xmlns:p14="http://schemas.microsoft.com/office/powerpoint/2010/main" val="61614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8539" y="2191909"/>
            <a:ext cx="11555895" cy="4553447"/>
          </a:xfrm>
        </p:spPr>
        <p:txBody>
          <a:bodyPr>
            <a:noAutofit/>
          </a:bodyPr>
          <a:lstStyle/>
          <a:p>
            <a:pPr algn="just">
              <a:lnSpc>
                <a:spcPct val="100000"/>
              </a:lnSpc>
            </a:pPr>
            <a:r>
              <a:rPr lang="tr-TR" sz="2400" dirty="0" smtClean="0"/>
              <a:t>Daha sonra bu olayı takım sporlarına taşıyan Dr. </a:t>
            </a:r>
            <a:r>
              <a:rPr lang="tr-TR" sz="2400" dirty="0" err="1" smtClean="0"/>
              <a:t>Guttmann</a:t>
            </a:r>
            <a:r>
              <a:rPr lang="tr-TR" sz="2400" dirty="0" smtClean="0"/>
              <a:t> tekerlekli sandalye ile önce polo sonra da basketbol oyunlarını kullanmaya başladı. Kısa bir süre sonra diğer spor dalları eskrim, cirit, gülle, tekerlekli sandalye yarışı, tekerlekli sandalye ile slalom yarışı ve halter spor dalları olaya katılmıştır. Dr. </a:t>
            </a:r>
            <a:r>
              <a:rPr lang="tr-TR" sz="2400" dirty="0" err="1" smtClean="0"/>
              <a:t>Guttmann</a:t>
            </a:r>
            <a:r>
              <a:rPr lang="tr-TR" sz="2400" dirty="0" smtClean="0"/>
              <a:t> 28 Temmuz 1948 tarihinde I. </a:t>
            </a:r>
            <a:r>
              <a:rPr lang="tr-TR" sz="2400" dirty="0" err="1" smtClean="0"/>
              <a:t>Stoke</a:t>
            </a:r>
            <a:r>
              <a:rPr lang="tr-TR" sz="2400" dirty="0" smtClean="0"/>
              <a:t> </a:t>
            </a:r>
            <a:r>
              <a:rPr lang="tr-TR" sz="2400" dirty="0" err="1" smtClean="0"/>
              <a:t>Mandeville</a:t>
            </a:r>
            <a:r>
              <a:rPr lang="tr-TR" sz="2400" dirty="0" smtClean="0"/>
              <a:t> Özürlüler Oyunlarını düzenlemiştir. Bu oyunlara savaş gazisi 16 kişi katılmıştır. 1949’da düzenlediği ikinci oyunların ödül dağıtımı sırasında Dr. </a:t>
            </a:r>
            <a:r>
              <a:rPr lang="tr-TR" sz="2400" dirty="0" err="1" smtClean="0"/>
              <a:t>Guttmann</a:t>
            </a:r>
            <a:r>
              <a:rPr lang="tr-TR" sz="2400" dirty="0" smtClean="0"/>
              <a:t> ‘’Özürlülerin spor etkinliklerinin İngiltere sınırlarının dışına çıkarılıp, uluslararası düzeye getirilmesini’’ önermiştir. O dönemde çok ilgi görmeyen bu öneriden üç yıl sonra 1952’de Hollanda’dan küçük bir özürlü sporcu  kafilesi gelmiş ve ilk uluslararası ilişki gerçekleşmiştir.</a:t>
            </a:r>
            <a:endParaRPr lang="tr-TR" sz="2400" dirty="0"/>
          </a:p>
        </p:txBody>
      </p:sp>
    </p:spTree>
    <p:extLst>
      <p:ext uri="{BB962C8B-B14F-4D97-AF65-F5344CB8AC3E}">
        <p14:creationId xmlns:p14="http://schemas.microsoft.com/office/powerpoint/2010/main" val="1461508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Ortopedik Engelliler</a:t>
            </a:r>
            <a:endParaRPr lang="tr-TR" dirty="0"/>
          </a:p>
        </p:txBody>
      </p:sp>
      <p:sp>
        <p:nvSpPr>
          <p:cNvPr id="3" name="İçerik Yer Tutucusu 2"/>
          <p:cNvSpPr>
            <a:spLocks noGrp="1"/>
          </p:cNvSpPr>
          <p:nvPr>
            <p:ph idx="1"/>
          </p:nvPr>
        </p:nvSpPr>
        <p:spPr>
          <a:xfrm>
            <a:off x="463826" y="2603500"/>
            <a:ext cx="11224591" cy="3416300"/>
          </a:xfrm>
        </p:spPr>
        <p:txBody>
          <a:bodyPr>
            <a:normAutofit/>
          </a:bodyPr>
          <a:lstStyle/>
          <a:p>
            <a:pPr algn="just">
              <a:lnSpc>
                <a:spcPct val="100000"/>
              </a:lnSpc>
            </a:pPr>
            <a:r>
              <a:rPr lang="tr-TR" sz="2400" dirty="0" smtClean="0"/>
              <a:t>Kas ve iskelet sisteminde, yetersiz, eksiklik ve fonksiyon kaybı olan kişidir.</a:t>
            </a:r>
          </a:p>
          <a:p>
            <a:pPr algn="just">
              <a:lnSpc>
                <a:spcPct val="100000"/>
              </a:lnSpc>
            </a:pPr>
            <a:r>
              <a:rPr lang="tr-TR" sz="2400" dirty="0" smtClean="0"/>
              <a:t>El, kol, ayak, bacak, parmak ve omurgalarında, kısalık, eksiklik, fazlalık, yokluk, hareket kısıtlığı, şekil bozukluğu, kas güçsüzlüğü, kemik hastalığı olanlar, felçliler, </a:t>
            </a:r>
            <a:r>
              <a:rPr lang="tr-TR" sz="2400" dirty="0" err="1" smtClean="0"/>
              <a:t>Serebral</a:t>
            </a:r>
            <a:r>
              <a:rPr lang="tr-TR" sz="2400" dirty="0" smtClean="0"/>
              <a:t> </a:t>
            </a:r>
            <a:r>
              <a:rPr lang="tr-TR" sz="2400" dirty="0" err="1" smtClean="0"/>
              <a:t>Palsi</a:t>
            </a:r>
            <a:r>
              <a:rPr lang="tr-TR" sz="2400" dirty="0" smtClean="0"/>
              <a:t>, Spastikler ve </a:t>
            </a:r>
            <a:r>
              <a:rPr lang="tr-TR" sz="2400" dirty="0" err="1" smtClean="0"/>
              <a:t>spina</a:t>
            </a:r>
            <a:r>
              <a:rPr lang="tr-TR" sz="2400" dirty="0" smtClean="0"/>
              <a:t> </a:t>
            </a:r>
            <a:r>
              <a:rPr lang="tr-TR" sz="2400" dirty="0" err="1" smtClean="0"/>
              <a:t>bifida</a:t>
            </a:r>
            <a:r>
              <a:rPr lang="tr-TR" sz="2400" dirty="0" smtClean="0"/>
              <a:t> olanlar bu guruba girmektedir.</a:t>
            </a:r>
            <a:endParaRPr lang="tr-TR" sz="2400" dirty="0"/>
          </a:p>
        </p:txBody>
      </p:sp>
    </p:spTree>
    <p:extLst>
      <p:ext uri="{BB962C8B-B14F-4D97-AF65-F5344CB8AC3E}">
        <p14:creationId xmlns:p14="http://schemas.microsoft.com/office/powerpoint/2010/main" val="4233459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380" y="363695"/>
            <a:ext cx="8484450" cy="5642159"/>
          </a:xfrm>
        </p:spPr>
      </p:pic>
      <p:sp>
        <p:nvSpPr>
          <p:cNvPr id="5" name="Metin kutusu 4"/>
          <p:cNvSpPr txBox="1"/>
          <p:nvPr/>
        </p:nvSpPr>
        <p:spPr>
          <a:xfrm>
            <a:off x="4114800" y="6005854"/>
            <a:ext cx="5318760" cy="523220"/>
          </a:xfrm>
          <a:prstGeom prst="rect">
            <a:avLst/>
          </a:prstGeom>
          <a:noFill/>
        </p:spPr>
        <p:txBody>
          <a:bodyPr wrap="square" rtlCol="0">
            <a:spAutoFit/>
          </a:bodyPr>
          <a:lstStyle/>
          <a:p>
            <a:r>
              <a:rPr lang="tr-TR" sz="2800" dirty="0" smtClean="0"/>
              <a:t>Resim 1: Ortopedik Engelliler</a:t>
            </a:r>
            <a:endParaRPr lang="tr-TR" sz="2800" dirty="0"/>
          </a:p>
        </p:txBody>
      </p:sp>
    </p:spTree>
    <p:extLst>
      <p:ext uri="{BB962C8B-B14F-4D97-AF65-F5344CB8AC3E}">
        <p14:creationId xmlns:p14="http://schemas.microsoft.com/office/powerpoint/2010/main" val="501532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Görme Engelliler</a:t>
            </a:r>
            <a:endParaRPr lang="tr-TR" dirty="0"/>
          </a:p>
        </p:txBody>
      </p:sp>
      <p:sp>
        <p:nvSpPr>
          <p:cNvPr id="3" name="İçerik Yer Tutucusu 2"/>
          <p:cNvSpPr>
            <a:spLocks noGrp="1"/>
          </p:cNvSpPr>
          <p:nvPr>
            <p:ph idx="1"/>
          </p:nvPr>
        </p:nvSpPr>
        <p:spPr>
          <a:xfrm>
            <a:off x="503583" y="2603500"/>
            <a:ext cx="11131825" cy="3416300"/>
          </a:xfrm>
        </p:spPr>
        <p:txBody>
          <a:bodyPr>
            <a:normAutofit/>
          </a:bodyPr>
          <a:lstStyle/>
          <a:p>
            <a:pPr algn="just">
              <a:lnSpc>
                <a:spcPct val="100000"/>
              </a:lnSpc>
            </a:pPr>
            <a:r>
              <a:rPr lang="tr-TR" sz="2400" dirty="0" smtClean="0"/>
              <a:t>Tek veya iki gözünde tam veya kısmi görme kaybı veya bozukluğu olan kişidir.</a:t>
            </a:r>
          </a:p>
          <a:p>
            <a:pPr algn="just">
              <a:lnSpc>
                <a:spcPct val="100000"/>
              </a:lnSpc>
            </a:pPr>
            <a:r>
              <a:rPr lang="tr-TR" sz="2400" dirty="0" smtClean="0"/>
              <a:t>Görme kaybıyla birlikte göz protezi kullananlar, renk körlüğü, gece körlüğü ( tavuk karası ) olanlar bu gruba girer.</a:t>
            </a:r>
            <a:endParaRPr lang="tr-TR" sz="2400" dirty="0"/>
          </a:p>
        </p:txBody>
      </p:sp>
    </p:spTree>
    <p:extLst>
      <p:ext uri="{BB962C8B-B14F-4D97-AF65-F5344CB8AC3E}">
        <p14:creationId xmlns:p14="http://schemas.microsoft.com/office/powerpoint/2010/main" val="4108618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0254" y="355124"/>
            <a:ext cx="8132445" cy="5555086"/>
          </a:xfrm>
        </p:spPr>
      </p:pic>
      <p:sp>
        <p:nvSpPr>
          <p:cNvPr id="5" name="Metin kutusu 4"/>
          <p:cNvSpPr txBox="1"/>
          <p:nvPr/>
        </p:nvSpPr>
        <p:spPr>
          <a:xfrm>
            <a:off x="3863340" y="6080760"/>
            <a:ext cx="5166360" cy="523220"/>
          </a:xfrm>
          <a:prstGeom prst="rect">
            <a:avLst/>
          </a:prstGeom>
          <a:noFill/>
        </p:spPr>
        <p:txBody>
          <a:bodyPr wrap="square" rtlCol="0">
            <a:spAutoFit/>
          </a:bodyPr>
          <a:lstStyle/>
          <a:p>
            <a:r>
              <a:rPr lang="tr-TR" sz="2800" dirty="0" smtClean="0"/>
              <a:t>Resim 2: Görme Engelliler</a:t>
            </a:r>
            <a:endParaRPr lang="tr-TR" sz="2800" dirty="0"/>
          </a:p>
        </p:txBody>
      </p:sp>
    </p:spTree>
    <p:extLst>
      <p:ext uri="{BB962C8B-B14F-4D97-AF65-F5344CB8AC3E}">
        <p14:creationId xmlns:p14="http://schemas.microsoft.com/office/powerpoint/2010/main" val="3470892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İşitme Engelliler</a:t>
            </a:r>
            <a:endParaRPr lang="tr-TR" dirty="0"/>
          </a:p>
        </p:txBody>
      </p:sp>
      <p:sp>
        <p:nvSpPr>
          <p:cNvPr id="3" name="İçerik Yer Tutucusu 2"/>
          <p:cNvSpPr>
            <a:spLocks noGrp="1"/>
          </p:cNvSpPr>
          <p:nvPr>
            <p:ph idx="1"/>
          </p:nvPr>
        </p:nvSpPr>
        <p:spPr/>
        <p:txBody>
          <a:bodyPr>
            <a:normAutofit/>
          </a:bodyPr>
          <a:lstStyle/>
          <a:p>
            <a:pPr algn="just">
              <a:lnSpc>
                <a:spcPct val="100000"/>
              </a:lnSpc>
            </a:pPr>
            <a:r>
              <a:rPr lang="tr-TR" sz="2400" dirty="0" smtClean="0"/>
              <a:t>Tek veya iki kulağında tam veya kısmi işitme kaybı olandır.</a:t>
            </a:r>
          </a:p>
          <a:p>
            <a:pPr algn="just">
              <a:lnSpc>
                <a:spcPct val="100000"/>
              </a:lnSpc>
            </a:pPr>
            <a:r>
              <a:rPr lang="tr-TR" sz="2400" dirty="0" smtClean="0"/>
              <a:t>İşitme cihazı kullananlar da bu gruba girmektedir.</a:t>
            </a:r>
            <a:endParaRPr lang="tr-TR" sz="2400" dirty="0"/>
          </a:p>
        </p:txBody>
      </p:sp>
    </p:spTree>
    <p:extLst>
      <p:ext uri="{BB962C8B-B14F-4D97-AF65-F5344CB8AC3E}">
        <p14:creationId xmlns:p14="http://schemas.microsoft.com/office/powerpoint/2010/main" val="3870124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9720" y="177958"/>
            <a:ext cx="9042148" cy="5651342"/>
          </a:xfrm>
        </p:spPr>
      </p:pic>
      <p:sp>
        <p:nvSpPr>
          <p:cNvPr id="5" name="Metin kutusu 4"/>
          <p:cNvSpPr txBox="1"/>
          <p:nvPr/>
        </p:nvSpPr>
        <p:spPr>
          <a:xfrm>
            <a:off x="3954780" y="5829300"/>
            <a:ext cx="5692140" cy="523220"/>
          </a:xfrm>
          <a:prstGeom prst="rect">
            <a:avLst/>
          </a:prstGeom>
          <a:noFill/>
        </p:spPr>
        <p:txBody>
          <a:bodyPr wrap="square" rtlCol="0">
            <a:spAutoFit/>
          </a:bodyPr>
          <a:lstStyle/>
          <a:p>
            <a:r>
              <a:rPr lang="tr-TR" sz="2800" dirty="0" smtClean="0"/>
              <a:t>Resim 3: İşitme Engelliler</a:t>
            </a:r>
            <a:endParaRPr lang="tr-TR" sz="2800" dirty="0"/>
          </a:p>
        </p:txBody>
      </p:sp>
    </p:spTree>
    <p:extLst>
      <p:ext uri="{BB962C8B-B14F-4D97-AF65-F5344CB8AC3E}">
        <p14:creationId xmlns:p14="http://schemas.microsoft.com/office/powerpoint/2010/main" val="3105860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Dil ve Konuşma Engelliler</a:t>
            </a:r>
            <a:endParaRPr lang="tr-TR" dirty="0"/>
          </a:p>
        </p:txBody>
      </p:sp>
      <p:sp>
        <p:nvSpPr>
          <p:cNvPr id="3" name="İçerik Yer Tutucusu 2"/>
          <p:cNvSpPr>
            <a:spLocks noGrp="1"/>
          </p:cNvSpPr>
          <p:nvPr>
            <p:ph idx="1"/>
          </p:nvPr>
        </p:nvSpPr>
        <p:spPr>
          <a:xfrm>
            <a:off x="543339" y="2603500"/>
            <a:ext cx="11078817" cy="3416300"/>
          </a:xfrm>
        </p:spPr>
        <p:txBody>
          <a:bodyPr>
            <a:normAutofit/>
          </a:bodyPr>
          <a:lstStyle/>
          <a:p>
            <a:pPr algn="just">
              <a:lnSpc>
                <a:spcPct val="100000"/>
              </a:lnSpc>
            </a:pPr>
            <a:r>
              <a:rPr lang="tr-TR" sz="2400" dirty="0" smtClean="0"/>
              <a:t>Herhangi bir nedenle konuşamayan veya konuşmanın, hızında, akıcılığında, ifadesinde bozukluk olan ve ses bozukluğu olan kişidir.</a:t>
            </a:r>
          </a:p>
          <a:p>
            <a:pPr algn="just">
              <a:lnSpc>
                <a:spcPct val="100000"/>
              </a:lnSpc>
            </a:pPr>
            <a:r>
              <a:rPr lang="tr-TR" sz="2400" dirty="0" smtClean="0"/>
              <a:t>İşittiği halde konuşamayan, gırtlağı alınanlar, konuşmak için alet kullananlar, kekemeler, afazi, dil – dudak – damak – çene yapısında bozukluk olanlar bu gruba girmektedir.</a:t>
            </a:r>
            <a:endParaRPr lang="tr-TR" sz="2400" dirty="0"/>
          </a:p>
        </p:txBody>
      </p:sp>
    </p:spTree>
    <p:extLst>
      <p:ext uri="{BB962C8B-B14F-4D97-AF65-F5344CB8AC3E}">
        <p14:creationId xmlns:p14="http://schemas.microsoft.com/office/powerpoint/2010/main" val="4092079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1470" y="223024"/>
            <a:ext cx="8287497" cy="5130355"/>
          </a:xfrm>
        </p:spPr>
      </p:pic>
      <p:sp>
        <p:nvSpPr>
          <p:cNvPr id="5" name="Metin kutusu 4"/>
          <p:cNvSpPr txBox="1"/>
          <p:nvPr/>
        </p:nvSpPr>
        <p:spPr>
          <a:xfrm>
            <a:off x="3383280" y="5715000"/>
            <a:ext cx="5783580" cy="523220"/>
          </a:xfrm>
          <a:prstGeom prst="rect">
            <a:avLst/>
          </a:prstGeom>
          <a:noFill/>
        </p:spPr>
        <p:txBody>
          <a:bodyPr wrap="square" rtlCol="0">
            <a:spAutoFit/>
          </a:bodyPr>
          <a:lstStyle/>
          <a:p>
            <a:r>
              <a:rPr lang="tr-TR" sz="2800" dirty="0" smtClean="0"/>
              <a:t>Resim 5: Dil ve Konuşma Engelliler</a:t>
            </a:r>
            <a:endParaRPr lang="tr-TR" sz="2800" dirty="0"/>
          </a:p>
        </p:txBody>
      </p:sp>
    </p:spTree>
    <p:extLst>
      <p:ext uri="{BB962C8B-B14F-4D97-AF65-F5344CB8AC3E}">
        <p14:creationId xmlns:p14="http://schemas.microsoft.com/office/powerpoint/2010/main" val="1121503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Zihinsel Engelliler</a:t>
            </a:r>
            <a:endParaRPr lang="tr-TR" dirty="0"/>
          </a:p>
        </p:txBody>
      </p:sp>
      <p:sp>
        <p:nvSpPr>
          <p:cNvPr id="3" name="İçerik Yer Tutucusu 2"/>
          <p:cNvSpPr>
            <a:spLocks noGrp="1"/>
          </p:cNvSpPr>
          <p:nvPr>
            <p:ph idx="1"/>
          </p:nvPr>
        </p:nvSpPr>
        <p:spPr>
          <a:xfrm>
            <a:off x="490330" y="2603500"/>
            <a:ext cx="11145079" cy="3416300"/>
          </a:xfrm>
        </p:spPr>
        <p:txBody>
          <a:bodyPr>
            <a:normAutofit/>
          </a:bodyPr>
          <a:lstStyle/>
          <a:p>
            <a:pPr algn="just">
              <a:lnSpc>
                <a:spcPct val="100000"/>
              </a:lnSpc>
            </a:pPr>
            <a:r>
              <a:rPr lang="tr-TR" sz="2400" dirty="0" smtClean="0"/>
              <a:t>Çeşitli derecelerde zihinsel yetersizliği olan kişidir.</a:t>
            </a:r>
          </a:p>
          <a:p>
            <a:pPr algn="just">
              <a:lnSpc>
                <a:spcPct val="100000"/>
              </a:lnSpc>
            </a:pPr>
            <a:r>
              <a:rPr lang="tr-TR" sz="2400" dirty="0" smtClean="0"/>
              <a:t>Zihinsel engelli olanlar ( </a:t>
            </a:r>
            <a:r>
              <a:rPr lang="tr-TR" sz="2400" dirty="0" err="1" smtClean="0"/>
              <a:t>mental</a:t>
            </a:r>
            <a:r>
              <a:rPr lang="tr-TR" sz="2400" dirty="0" smtClean="0"/>
              <a:t> </a:t>
            </a:r>
            <a:r>
              <a:rPr lang="tr-TR" sz="2400" dirty="0" err="1" smtClean="0"/>
              <a:t>retardasyon</a:t>
            </a:r>
            <a:r>
              <a:rPr lang="tr-TR" sz="2400" dirty="0" smtClean="0"/>
              <a:t> ), </a:t>
            </a:r>
            <a:r>
              <a:rPr lang="tr-TR" sz="2400" dirty="0" err="1" smtClean="0"/>
              <a:t>Down</a:t>
            </a:r>
            <a:r>
              <a:rPr lang="tr-TR" sz="2400" dirty="0" smtClean="0"/>
              <a:t> Sendromu, </a:t>
            </a:r>
            <a:r>
              <a:rPr lang="tr-TR" sz="2400" dirty="0" err="1" smtClean="0"/>
              <a:t>Fenilketonüri</a:t>
            </a:r>
            <a:r>
              <a:rPr lang="tr-TR" sz="2400" dirty="0" smtClean="0"/>
              <a:t> ( zihinsel engelli olduğunda ) bu gruba girer.</a:t>
            </a:r>
            <a:endParaRPr lang="tr-TR" sz="2400" dirty="0"/>
          </a:p>
        </p:txBody>
      </p:sp>
    </p:spTree>
    <p:extLst>
      <p:ext uri="{BB962C8B-B14F-4D97-AF65-F5344CB8AC3E}">
        <p14:creationId xmlns:p14="http://schemas.microsoft.com/office/powerpoint/2010/main" val="432108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Süreğen Hastalıklar</a:t>
            </a:r>
            <a:endParaRPr lang="tr-TR" dirty="0"/>
          </a:p>
        </p:txBody>
      </p:sp>
      <p:sp>
        <p:nvSpPr>
          <p:cNvPr id="3" name="İçerik Yer Tutucusu 2"/>
          <p:cNvSpPr>
            <a:spLocks noGrp="1"/>
          </p:cNvSpPr>
          <p:nvPr>
            <p:ph idx="1"/>
          </p:nvPr>
        </p:nvSpPr>
        <p:spPr>
          <a:xfrm>
            <a:off x="662610" y="2603500"/>
            <a:ext cx="10946294" cy="3416300"/>
          </a:xfrm>
        </p:spPr>
        <p:txBody>
          <a:bodyPr>
            <a:normAutofit/>
          </a:bodyPr>
          <a:lstStyle/>
          <a:p>
            <a:pPr algn="just">
              <a:lnSpc>
                <a:spcPct val="100000"/>
              </a:lnSpc>
            </a:pPr>
            <a:r>
              <a:rPr lang="tr-TR" sz="2400" dirty="0" smtClean="0"/>
              <a:t>Kişinin çalışma kapasitesi ve fonksiyonlarının engellenmesine neden olan, sürekli bakım ve tedavi gerektiren hastalıklardır. ( Kan hastalıkları, kalp – damar hastalıkları, solunum sistemi hastalıkları, sindirim sistemi hastalıkları, kanserler, endokrin ve </a:t>
            </a:r>
            <a:r>
              <a:rPr lang="tr-TR" sz="2400" dirty="0" err="1" smtClean="0"/>
              <a:t>metabolik</a:t>
            </a:r>
            <a:r>
              <a:rPr lang="tr-TR" sz="2400" dirty="0" smtClean="0"/>
              <a:t> hastalıklar, ruhsal davranış bozuklukları, sinir sistemi hastalıkları, HIV )</a:t>
            </a:r>
            <a:endParaRPr lang="tr-TR" sz="2400" dirty="0"/>
          </a:p>
        </p:txBody>
      </p:sp>
    </p:spTree>
    <p:extLst>
      <p:ext uri="{BB962C8B-B14F-4D97-AF65-F5344CB8AC3E}">
        <p14:creationId xmlns:p14="http://schemas.microsoft.com/office/powerpoint/2010/main" val="301289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8139" y="2781963"/>
            <a:ext cx="10497710" cy="3459811"/>
          </a:xfrm>
        </p:spPr>
        <p:txBody>
          <a:bodyPr>
            <a:normAutofit/>
          </a:bodyPr>
          <a:lstStyle/>
          <a:p>
            <a:pPr algn="just">
              <a:lnSpc>
                <a:spcPct val="100000"/>
              </a:lnSpc>
            </a:pPr>
            <a:r>
              <a:rPr lang="tr-TR" sz="2400" dirty="0" smtClean="0"/>
              <a:t>1956 Melbourne Olimpiyat Oyunları sırasında Uluslararası Olimpiyat Komitesi, </a:t>
            </a:r>
            <a:r>
              <a:rPr lang="tr-TR" sz="2400" dirty="0" err="1" smtClean="0"/>
              <a:t>Stoke</a:t>
            </a:r>
            <a:r>
              <a:rPr lang="tr-TR" sz="2400" dirty="0" smtClean="0"/>
              <a:t> </a:t>
            </a:r>
            <a:r>
              <a:rPr lang="tr-TR" sz="2400" dirty="0" err="1" smtClean="0"/>
              <a:t>Mandeville</a:t>
            </a:r>
            <a:r>
              <a:rPr lang="tr-TR" sz="2400" dirty="0" smtClean="0"/>
              <a:t> Oyunları Organizasyon Komitesine ‘’Olimpik İdeale Hizmet’’ ödülü verilmiştir.</a:t>
            </a:r>
          </a:p>
          <a:p>
            <a:pPr algn="just">
              <a:lnSpc>
                <a:spcPct val="100000"/>
              </a:lnSpc>
            </a:pPr>
            <a:r>
              <a:rPr lang="tr-TR" sz="2400" dirty="0" smtClean="0"/>
              <a:t>1957 yılında oyunlara ise İngiltere dışından 360 sporcu katılmıştır. Aynı yıl kurulan bir </a:t>
            </a:r>
            <a:r>
              <a:rPr lang="tr-TR" sz="2400" dirty="0" err="1" smtClean="0"/>
              <a:t>Stoke</a:t>
            </a:r>
            <a:r>
              <a:rPr lang="tr-TR" sz="2400" dirty="0" smtClean="0"/>
              <a:t> </a:t>
            </a:r>
            <a:r>
              <a:rPr lang="tr-TR" sz="2400" dirty="0" err="1" smtClean="0"/>
              <a:t>Mandeville</a:t>
            </a:r>
            <a:r>
              <a:rPr lang="tr-TR" sz="2400" dirty="0" smtClean="0"/>
              <a:t> Oyunları Komitesi’’ kurulmuştur.</a:t>
            </a:r>
          </a:p>
          <a:p>
            <a:pPr algn="just">
              <a:lnSpc>
                <a:spcPct val="100000"/>
              </a:lnSpc>
            </a:pPr>
            <a:r>
              <a:rPr lang="tr-TR" sz="2400" dirty="0" smtClean="0"/>
              <a:t>Oyunlar üç yıl art arda orada yapılmış ve daha sonra olimpiyatların yapıldığı şehirlerde yapılması kararlaştırılmış ve </a:t>
            </a:r>
            <a:r>
              <a:rPr lang="tr-TR" sz="2400" dirty="0" err="1" smtClean="0"/>
              <a:t>Paralimpiyatlar</a:t>
            </a:r>
            <a:r>
              <a:rPr lang="tr-TR" sz="2400" dirty="0" smtClean="0"/>
              <a:t>, Paralimpik Oyunlar doğmuştur.</a:t>
            </a:r>
            <a:endParaRPr lang="tr-TR" sz="2400" dirty="0"/>
          </a:p>
        </p:txBody>
      </p:sp>
    </p:spTree>
    <p:extLst>
      <p:ext uri="{BB962C8B-B14F-4D97-AF65-F5344CB8AC3E}">
        <p14:creationId xmlns:p14="http://schemas.microsoft.com/office/powerpoint/2010/main" val="8867718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0088" y="973668"/>
            <a:ext cx="9386280" cy="706964"/>
          </a:xfrm>
        </p:spPr>
        <p:txBody>
          <a:bodyPr/>
          <a:lstStyle/>
          <a:p>
            <a:pPr algn="ctr"/>
            <a:r>
              <a:rPr lang="tr-TR" dirty="0" smtClean="0"/>
              <a:t>Zihinsel Engelliler</a:t>
            </a:r>
            <a:endParaRPr lang="tr-TR" dirty="0"/>
          </a:p>
        </p:txBody>
      </p:sp>
      <p:sp>
        <p:nvSpPr>
          <p:cNvPr id="3" name="İçerik Yer Tutucusu 2"/>
          <p:cNvSpPr>
            <a:spLocks noGrp="1"/>
          </p:cNvSpPr>
          <p:nvPr>
            <p:ph idx="1"/>
          </p:nvPr>
        </p:nvSpPr>
        <p:spPr>
          <a:xfrm>
            <a:off x="238540" y="2603500"/>
            <a:ext cx="11661912" cy="4088848"/>
          </a:xfrm>
        </p:spPr>
        <p:txBody>
          <a:bodyPr/>
          <a:lstStyle/>
          <a:p>
            <a:r>
              <a:rPr lang="tr-TR" sz="2400" dirty="0" smtClean="0"/>
              <a:t>Genel zihin fonksiyonları ve uyum yetenekleri yaşıtlarına göre anlamlı bir şekilde geridir.</a:t>
            </a:r>
          </a:p>
          <a:p>
            <a:r>
              <a:rPr lang="tr-TR" sz="2400" dirty="0" smtClean="0"/>
              <a:t>Gerilikleri tüm gelişim basamaklarında görülebilen çocuklar zihinsel özürlü çocuklardır.</a:t>
            </a:r>
          </a:p>
          <a:p>
            <a:r>
              <a:rPr lang="tr-TR" sz="2400" dirty="0" smtClean="0"/>
              <a:t>Zihinsel engellilerin </a:t>
            </a:r>
            <a:r>
              <a:rPr lang="tr-TR" sz="2400" dirty="0" err="1" smtClean="0"/>
              <a:t>motorsal</a:t>
            </a:r>
            <a:r>
              <a:rPr lang="tr-TR" sz="2400" dirty="0" smtClean="0"/>
              <a:t> aktiviteleri diğer özürlüler grubuna göre daha iyidir. </a:t>
            </a:r>
          </a:p>
          <a:p>
            <a:r>
              <a:rPr lang="tr-TR" sz="2400" dirty="0" smtClean="0"/>
              <a:t>Ancak bireysel özelliklerinden dolayı özür gruplarının bazılarından kontrolleri, hareketi doğru yapabilme, hareket halinde dengeyi kontrol edebilme reaksiyon zamanı daha geridir.</a:t>
            </a:r>
          </a:p>
          <a:p>
            <a:pPr marL="0" indent="0">
              <a:buNone/>
            </a:pPr>
            <a:endParaRPr lang="tr-TR" dirty="0"/>
          </a:p>
        </p:txBody>
      </p:sp>
    </p:spTree>
    <p:extLst>
      <p:ext uri="{BB962C8B-B14F-4D97-AF65-F5344CB8AC3E}">
        <p14:creationId xmlns:p14="http://schemas.microsoft.com/office/powerpoint/2010/main" val="4249009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Nedenleri?</a:t>
            </a:r>
            <a:endParaRPr lang="tr-TR" dirty="0"/>
          </a:p>
        </p:txBody>
      </p:sp>
      <p:sp>
        <p:nvSpPr>
          <p:cNvPr id="3" name="İçerik Yer Tutucusu 2"/>
          <p:cNvSpPr>
            <a:spLocks noGrp="1"/>
          </p:cNvSpPr>
          <p:nvPr>
            <p:ph idx="1"/>
          </p:nvPr>
        </p:nvSpPr>
        <p:spPr/>
        <p:txBody>
          <a:bodyPr>
            <a:normAutofit/>
          </a:bodyPr>
          <a:lstStyle/>
          <a:p>
            <a:r>
              <a:rPr lang="tr-TR" sz="2400" dirty="0" smtClean="0"/>
              <a:t>1- Organik Nedenler</a:t>
            </a:r>
          </a:p>
          <a:p>
            <a:r>
              <a:rPr lang="tr-TR" sz="2400" dirty="0" smtClean="0"/>
              <a:t>2- Genetik Nedenler</a:t>
            </a:r>
          </a:p>
          <a:p>
            <a:r>
              <a:rPr lang="tr-TR" sz="2400" dirty="0" smtClean="0"/>
              <a:t>3- </a:t>
            </a:r>
            <a:r>
              <a:rPr lang="tr-TR" sz="2400" dirty="0" err="1" smtClean="0"/>
              <a:t>Sosyo</a:t>
            </a:r>
            <a:r>
              <a:rPr lang="tr-TR" sz="2400" dirty="0" smtClean="0"/>
              <a:t> – Kültürel Nedenler</a:t>
            </a:r>
            <a:endParaRPr lang="tr-TR" sz="2400" dirty="0"/>
          </a:p>
        </p:txBody>
      </p:sp>
    </p:spTree>
    <p:extLst>
      <p:ext uri="{BB962C8B-B14F-4D97-AF65-F5344CB8AC3E}">
        <p14:creationId xmlns:p14="http://schemas.microsoft.com/office/powerpoint/2010/main" val="1784446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Organik Nedenler</a:t>
            </a:r>
            <a:endParaRPr lang="tr-TR" dirty="0"/>
          </a:p>
        </p:txBody>
      </p:sp>
      <p:sp>
        <p:nvSpPr>
          <p:cNvPr id="3" name="İçerik Yer Tutucusu 2"/>
          <p:cNvSpPr>
            <a:spLocks noGrp="1"/>
          </p:cNvSpPr>
          <p:nvPr>
            <p:ph idx="1"/>
          </p:nvPr>
        </p:nvSpPr>
        <p:spPr>
          <a:xfrm>
            <a:off x="450574" y="2603500"/>
            <a:ext cx="11145078" cy="4075596"/>
          </a:xfrm>
        </p:spPr>
        <p:txBody>
          <a:bodyPr>
            <a:noAutofit/>
          </a:bodyPr>
          <a:lstStyle/>
          <a:p>
            <a:r>
              <a:rPr lang="tr-TR" sz="2400" dirty="0" smtClean="0"/>
              <a:t>Doğum Öncesi</a:t>
            </a:r>
          </a:p>
          <a:p>
            <a:pPr>
              <a:buFont typeface="Wingdings" panose="05000000000000000000" pitchFamily="2" charset="2"/>
              <a:buChar char="§"/>
            </a:pPr>
            <a:r>
              <a:rPr lang="tr-TR" sz="2400" dirty="0" smtClean="0"/>
              <a:t>- Akraba Evlilikleri</a:t>
            </a:r>
          </a:p>
          <a:p>
            <a:pPr>
              <a:buFont typeface="Wingdings" panose="05000000000000000000" pitchFamily="2" charset="2"/>
              <a:buChar char="§"/>
            </a:pPr>
            <a:r>
              <a:rPr lang="tr-TR" sz="2400" dirty="0" smtClean="0"/>
              <a:t>Ailede özürlü kişilerin olması</a:t>
            </a:r>
          </a:p>
          <a:p>
            <a:pPr>
              <a:buFont typeface="Wingdings" panose="05000000000000000000" pitchFamily="2" charset="2"/>
              <a:buChar char="§"/>
            </a:pPr>
            <a:r>
              <a:rPr lang="tr-TR" sz="2400" dirty="0" smtClean="0"/>
              <a:t>Anne ve baba arasındaki kan uyuşmazlığı</a:t>
            </a:r>
          </a:p>
          <a:p>
            <a:pPr>
              <a:buFont typeface="Wingdings" panose="05000000000000000000" pitchFamily="2" charset="2"/>
              <a:buChar char="§"/>
            </a:pPr>
            <a:r>
              <a:rPr lang="tr-TR" sz="2400" dirty="0" smtClean="0"/>
              <a:t>Annenin hamilelik sırasında ateşli hastalık geçirmesi</a:t>
            </a:r>
          </a:p>
          <a:p>
            <a:pPr>
              <a:buFont typeface="Wingdings" panose="05000000000000000000" pitchFamily="2" charset="2"/>
              <a:buChar char="§"/>
            </a:pPr>
            <a:r>
              <a:rPr lang="tr-TR" sz="2400" dirty="0" smtClean="0"/>
              <a:t>Annenin aşırı dozda sigara, alkol ve uyuşturucu kullanması</a:t>
            </a:r>
          </a:p>
          <a:p>
            <a:pPr>
              <a:buFont typeface="Wingdings" panose="05000000000000000000" pitchFamily="2" charset="2"/>
              <a:buChar char="§"/>
            </a:pPr>
            <a:r>
              <a:rPr lang="tr-TR" sz="2400" dirty="0" smtClean="0"/>
              <a:t>Annenin genetik ve </a:t>
            </a:r>
            <a:r>
              <a:rPr lang="tr-TR" sz="2400" dirty="0" err="1" smtClean="0"/>
              <a:t>metabolizmal</a:t>
            </a:r>
            <a:r>
              <a:rPr lang="tr-TR" sz="2400" dirty="0" smtClean="0"/>
              <a:t> bazı bozukluklarının olması</a:t>
            </a:r>
            <a:endParaRPr lang="tr-TR" sz="2400" dirty="0"/>
          </a:p>
        </p:txBody>
      </p:sp>
    </p:spTree>
    <p:extLst>
      <p:ext uri="{BB962C8B-B14F-4D97-AF65-F5344CB8AC3E}">
        <p14:creationId xmlns:p14="http://schemas.microsoft.com/office/powerpoint/2010/main" val="2105579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5043" y="2603500"/>
            <a:ext cx="11582399" cy="4102100"/>
          </a:xfrm>
        </p:spPr>
        <p:txBody>
          <a:bodyPr>
            <a:noAutofit/>
          </a:bodyPr>
          <a:lstStyle/>
          <a:p>
            <a:r>
              <a:rPr lang="tr-TR" sz="2400" dirty="0" smtClean="0"/>
              <a:t>Doğum Anı</a:t>
            </a:r>
          </a:p>
          <a:p>
            <a:pPr>
              <a:buFont typeface="Wingdings" panose="05000000000000000000" pitchFamily="2" charset="2"/>
              <a:buChar char="§"/>
            </a:pPr>
            <a:r>
              <a:rPr lang="tr-TR" sz="2400" dirty="0" smtClean="0"/>
              <a:t>Doğum esnasında bebeğin baş kısmını etkileyen şiddetli travmalar</a:t>
            </a:r>
          </a:p>
          <a:p>
            <a:pPr>
              <a:buFont typeface="Wingdings" panose="05000000000000000000" pitchFamily="2" charset="2"/>
              <a:buChar char="§"/>
            </a:pPr>
            <a:r>
              <a:rPr lang="tr-TR" sz="2400" dirty="0" smtClean="0"/>
              <a:t>Doğum ortamında sterilizasyonun yeterli olmaması nedeniyle bazı </a:t>
            </a:r>
            <a:r>
              <a:rPr lang="tr-TR" sz="2400" dirty="0" smtClean="0"/>
              <a:t>enfeksiyonlu </a:t>
            </a:r>
            <a:r>
              <a:rPr lang="tr-TR" sz="2400" dirty="0" smtClean="0"/>
              <a:t>hastalıklar</a:t>
            </a:r>
          </a:p>
          <a:p>
            <a:pPr>
              <a:buFont typeface="Wingdings" panose="05000000000000000000" pitchFamily="2" charset="2"/>
              <a:buChar char="§"/>
            </a:pPr>
            <a:r>
              <a:rPr lang="tr-TR" sz="2400" dirty="0" smtClean="0"/>
              <a:t>Zor doğumdan dolayı bebeğin yeterli oksijen alamaması dolayısıyla beyin hücrelerinin zedelenmesi</a:t>
            </a:r>
          </a:p>
          <a:p>
            <a:pPr>
              <a:buFont typeface="Wingdings" panose="05000000000000000000" pitchFamily="2" charset="2"/>
              <a:buChar char="§"/>
            </a:pPr>
            <a:r>
              <a:rPr lang="tr-TR" sz="2400" dirty="0" smtClean="0"/>
              <a:t>Kan uyuşmazlığından doğan sarılık</a:t>
            </a:r>
            <a:endParaRPr lang="tr-TR" sz="2400" dirty="0"/>
          </a:p>
        </p:txBody>
      </p:sp>
    </p:spTree>
    <p:extLst>
      <p:ext uri="{BB962C8B-B14F-4D97-AF65-F5344CB8AC3E}">
        <p14:creationId xmlns:p14="http://schemas.microsoft.com/office/powerpoint/2010/main" val="2332257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8296" y="2603500"/>
            <a:ext cx="11436626" cy="3416300"/>
          </a:xfrm>
        </p:spPr>
        <p:txBody>
          <a:bodyPr>
            <a:normAutofit/>
          </a:bodyPr>
          <a:lstStyle/>
          <a:p>
            <a:r>
              <a:rPr lang="tr-TR" sz="2400" dirty="0" smtClean="0"/>
              <a:t>Doğum Sonrası</a:t>
            </a:r>
          </a:p>
          <a:p>
            <a:pPr>
              <a:buFont typeface="Wingdings" panose="05000000000000000000" pitchFamily="2" charset="2"/>
              <a:buChar char="§"/>
            </a:pPr>
            <a:r>
              <a:rPr lang="tr-TR" sz="2400" dirty="0" smtClean="0"/>
              <a:t>Menenjit, çocuk felci gibi ağır </a:t>
            </a:r>
            <a:r>
              <a:rPr lang="tr-TR" sz="2400" dirty="0" smtClean="0"/>
              <a:t>enfeksiyonlu </a:t>
            </a:r>
            <a:r>
              <a:rPr lang="tr-TR" sz="2400" dirty="0" smtClean="0"/>
              <a:t>hastalıklara maruz kalmak</a:t>
            </a:r>
          </a:p>
          <a:p>
            <a:pPr>
              <a:buFont typeface="Wingdings" panose="05000000000000000000" pitchFamily="2" charset="2"/>
              <a:buChar char="§"/>
            </a:pPr>
            <a:r>
              <a:rPr lang="tr-TR" sz="2400" dirty="0" smtClean="0"/>
              <a:t>Çocuğun yüksek ateşe bağlı olarak havale geçirmesi</a:t>
            </a:r>
          </a:p>
          <a:p>
            <a:pPr>
              <a:buFont typeface="Wingdings" panose="05000000000000000000" pitchFamily="2" charset="2"/>
              <a:buChar char="§"/>
            </a:pPr>
            <a:r>
              <a:rPr lang="tr-TR" sz="2400" dirty="0" smtClean="0"/>
              <a:t>Özellikle baş kısmını etkileyen şiddetli travmalar</a:t>
            </a:r>
            <a:endParaRPr lang="tr-TR" sz="2400" dirty="0"/>
          </a:p>
        </p:txBody>
      </p:sp>
    </p:spTree>
    <p:extLst>
      <p:ext uri="{BB962C8B-B14F-4D97-AF65-F5344CB8AC3E}">
        <p14:creationId xmlns:p14="http://schemas.microsoft.com/office/powerpoint/2010/main" val="2252660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Genetik Nedenler</a:t>
            </a:r>
            <a:endParaRPr lang="tr-TR" dirty="0"/>
          </a:p>
        </p:txBody>
      </p:sp>
      <p:sp>
        <p:nvSpPr>
          <p:cNvPr id="3" name="İçerik Yer Tutucusu 2"/>
          <p:cNvSpPr>
            <a:spLocks noGrp="1"/>
          </p:cNvSpPr>
          <p:nvPr>
            <p:ph idx="1"/>
          </p:nvPr>
        </p:nvSpPr>
        <p:spPr>
          <a:xfrm>
            <a:off x="384313" y="2603500"/>
            <a:ext cx="11396869" cy="3416300"/>
          </a:xfrm>
        </p:spPr>
        <p:txBody>
          <a:bodyPr>
            <a:normAutofit/>
          </a:bodyPr>
          <a:lstStyle/>
          <a:p>
            <a:r>
              <a:rPr lang="tr-TR" sz="2400" dirty="0" smtClean="0"/>
              <a:t>Anne babanın soy ağacındaki genetik problemler</a:t>
            </a:r>
          </a:p>
          <a:p>
            <a:r>
              <a:rPr lang="tr-TR" sz="2400" dirty="0" err="1" smtClean="0"/>
              <a:t>Mongolizm</a:t>
            </a:r>
            <a:endParaRPr lang="tr-TR" sz="2400" dirty="0" smtClean="0"/>
          </a:p>
          <a:p>
            <a:r>
              <a:rPr lang="tr-TR" sz="2400" dirty="0" smtClean="0"/>
              <a:t>PKU ( </a:t>
            </a:r>
            <a:r>
              <a:rPr lang="tr-TR" sz="2400" dirty="0" err="1" smtClean="0"/>
              <a:t>Penil</a:t>
            </a:r>
            <a:r>
              <a:rPr lang="tr-TR" sz="2400" dirty="0" smtClean="0"/>
              <a:t> </a:t>
            </a:r>
            <a:r>
              <a:rPr lang="tr-TR" sz="2400" dirty="0" err="1" smtClean="0"/>
              <a:t>Ketonüri</a:t>
            </a:r>
            <a:r>
              <a:rPr lang="tr-TR" sz="2400" dirty="0" smtClean="0"/>
              <a:t> )</a:t>
            </a:r>
            <a:endParaRPr lang="tr-TR" sz="2400" dirty="0"/>
          </a:p>
        </p:txBody>
      </p:sp>
    </p:spTree>
    <p:extLst>
      <p:ext uri="{BB962C8B-B14F-4D97-AF65-F5344CB8AC3E}">
        <p14:creationId xmlns:p14="http://schemas.microsoft.com/office/powerpoint/2010/main" val="2901552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t>Sosyo</a:t>
            </a:r>
            <a:r>
              <a:rPr lang="tr-TR" dirty="0" smtClean="0"/>
              <a:t> – Kültürel Nedenler?</a:t>
            </a:r>
            <a:endParaRPr lang="tr-TR" dirty="0"/>
          </a:p>
        </p:txBody>
      </p:sp>
      <p:sp>
        <p:nvSpPr>
          <p:cNvPr id="3" name="İçerik Yer Tutucusu 2"/>
          <p:cNvSpPr>
            <a:spLocks noGrp="1"/>
          </p:cNvSpPr>
          <p:nvPr>
            <p:ph idx="1"/>
          </p:nvPr>
        </p:nvSpPr>
        <p:spPr>
          <a:xfrm>
            <a:off x="490330" y="2603500"/>
            <a:ext cx="11184835" cy="3416300"/>
          </a:xfrm>
        </p:spPr>
        <p:txBody>
          <a:bodyPr>
            <a:normAutofit/>
          </a:bodyPr>
          <a:lstStyle/>
          <a:p>
            <a:pPr algn="just"/>
            <a:r>
              <a:rPr lang="tr-TR" sz="2400" dirty="0" smtClean="0"/>
              <a:t>Annenin doğum ve sonrasında kötü beslenmesi. Fakirlikten dolayı çocuğun psikolojik, fizyolojik ve çevresel koşullardan uzak olması.</a:t>
            </a:r>
            <a:endParaRPr lang="tr-TR" sz="2400" dirty="0"/>
          </a:p>
        </p:txBody>
      </p:sp>
    </p:spTree>
    <p:extLst>
      <p:ext uri="{BB962C8B-B14F-4D97-AF65-F5344CB8AC3E}">
        <p14:creationId xmlns:p14="http://schemas.microsoft.com/office/powerpoint/2010/main" val="3632835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Zihinsel Engelliler Arasında Ayrılık?</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a:buFont typeface="+mj-lt"/>
                  <a:buAutoNum type="arabicPeriod"/>
                </a:pPr>
                <a:r>
                  <a:rPr lang="tr-TR" sz="2400" dirty="0" smtClean="0"/>
                  <a:t>Eğitilebilir zihinsel engelliler</a:t>
                </a:r>
              </a:p>
              <a:p>
                <a:pPr>
                  <a:buFont typeface="+mj-lt"/>
                  <a:buAutoNum type="arabicPeriod"/>
                </a:pPr>
                <a:r>
                  <a:rPr lang="tr-TR" sz="2400" dirty="0" smtClean="0"/>
                  <a:t>Öğretilebilir zihinsel engelliler</a:t>
                </a:r>
              </a:p>
              <a:p>
                <a:pPr>
                  <a:buFont typeface="+mj-lt"/>
                  <a:buAutoNum type="arabicPeriod"/>
                </a:pPr>
                <a:r>
                  <a:rPr lang="tr-TR" sz="2400" dirty="0" smtClean="0"/>
                  <a:t>Ağır derecede zihinsel engelliler</a:t>
                </a:r>
              </a:p>
              <a:p>
                <a:pPr>
                  <a:buFont typeface="+mj-lt"/>
                  <a:buAutoNum type="arabicPeriod"/>
                </a:pPr>
                <a:r>
                  <a:rPr lang="tr-TR" sz="2400" dirty="0" smtClean="0"/>
                  <a:t>Çok ağır derecede zihinsel engelliler</a:t>
                </a:r>
              </a:p>
              <a:p>
                <a:pPr marL="0" indent="0">
                  <a:buNone/>
                </a:pPr>
                <a:endParaRPr lang="tr-TR" sz="2400" dirty="0" smtClean="0"/>
              </a:p>
              <a:p>
                <a:pPr marL="0" indent="0">
                  <a:buNone/>
                </a:pPr>
                <a:r>
                  <a:rPr lang="tr-TR" sz="2400" dirty="0" smtClean="0"/>
                  <a:t>IQ</a:t>
                </a:r>
                <a14:m>
                  <m:oMath xmlns:m="http://schemas.openxmlformats.org/officeDocument/2006/math">
                    <m:r>
                      <a:rPr lang="tr-TR" sz="2400" i="1" smtClean="0">
                        <a:latin typeface="Cambria Math" panose="02040503050406030204" pitchFamily="18" charset="0"/>
                      </a:rPr>
                      <m:t>=</m:t>
                    </m:r>
                    <m:f>
                      <m:fPr>
                        <m:ctrlPr>
                          <a:rPr lang="tr-TR" sz="2400" i="1" smtClean="0">
                            <a:latin typeface="Cambria Math" panose="02040503050406030204" pitchFamily="18" charset="0"/>
                          </a:rPr>
                        </m:ctrlPr>
                      </m:fPr>
                      <m:num>
                        <m:r>
                          <a:rPr lang="tr-TR" sz="2400" b="0" i="1" smtClean="0">
                            <a:latin typeface="Cambria Math" panose="02040503050406030204" pitchFamily="18" charset="0"/>
                          </a:rPr>
                          <m:t>𝑀𝑒𝑛𝑡𝑎𝑙</m:t>
                        </m:r>
                        <m:r>
                          <a:rPr lang="tr-TR" sz="2400" b="0" i="1" smtClean="0">
                            <a:latin typeface="Cambria Math" panose="02040503050406030204" pitchFamily="18" charset="0"/>
                          </a:rPr>
                          <m:t> </m:t>
                        </m:r>
                        <m:r>
                          <a:rPr lang="tr-TR" sz="2400" b="0" i="1" smtClean="0">
                            <a:latin typeface="Cambria Math" panose="02040503050406030204" pitchFamily="18" charset="0"/>
                          </a:rPr>
                          <m:t>𝑌𝑎</m:t>
                        </m:r>
                        <m:r>
                          <a:rPr lang="tr-TR" sz="2400" b="0" i="1" smtClean="0">
                            <a:latin typeface="Cambria Math" panose="02040503050406030204" pitchFamily="18" charset="0"/>
                          </a:rPr>
                          <m:t>ş</m:t>
                        </m:r>
                      </m:num>
                      <m:den>
                        <m:r>
                          <a:rPr lang="tr-TR" sz="2400" b="0" i="1" smtClean="0">
                            <a:latin typeface="Cambria Math" panose="02040503050406030204" pitchFamily="18" charset="0"/>
                          </a:rPr>
                          <m:t>𝐾𝑟𝑜𝑛𝑜𝑙𝑜𝑗𝑖𝑘</m:t>
                        </m:r>
                        <m:r>
                          <a:rPr lang="tr-TR" sz="2400" b="0" i="1" smtClean="0">
                            <a:latin typeface="Cambria Math" panose="02040503050406030204" pitchFamily="18" charset="0"/>
                          </a:rPr>
                          <m:t> </m:t>
                        </m:r>
                        <m:r>
                          <a:rPr lang="tr-TR" sz="2400" b="0" i="1" smtClean="0">
                            <a:latin typeface="Cambria Math" panose="02040503050406030204" pitchFamily="18" charset="0"/>
                          </a:rPr>
                          <m:t>𝑌𝑎</m:t>
                        </m:r>
                        <m:r>
                          <a:rPr lang="tr-TR" sz="2400" b="0" i="1" smtClean="0">
                            <a:latin typeface="Cambria Math" panose="02040503050406030204" pitchFamily="18" charset="0"/>
                          </a:rPr>
                          <m:t>ş</m:t>
                        </m:r>
                      </m:den>
                    </m:f>
                  </m:oMath>
                </a14:m>
                <a:r>
                  <a:rPr lang="tr-TR" sz="2400" dirty="0" smtClean="0"/>
                  <a:t> x 100   	IQ= </a:t>
                </a:r>
                <a14:m>
                  <m:oMath xmlns:m="http://schemas.openxmlformats.org/officeDocument/2006/math">
                    <m:f>
                      <m:fPr>
                        <m:ctrlPr>
                          <a:rPr lang="tr-TR" sz="2400" i="1">
                            <a:latin typeface="Cambria Math" panose="02040503050406030204" pitchFamily="18" charset="0"/>
                          </a:rPr>
                        </m:ctrlPr>
                      </m:fPr>
                      <m:num>
                        <m:r>
                          <a:rPr lang="tr-TR" sz="2400" b="0" i="1" smtClean="0">
                            <a:latin typeface="Cambria Math" panose="02040503050406030204" pitchFamily="18" charset="0"/>
                          </a:rPr>
                          <m:t>18</m:t>
                        </m:r>
                      </m:num>
                      <m:den>
                        <m:r>
                          <a:rPr lang="tr-TR" sz="2400" i="1">
                            <a:latin typeface="Cambria Math" panose="02040503050406030204" pitchFamily="18" charset="0"/>
                          </a:rPr>
                          <m:t>  </m:t>
                        </m:r>
                        <m:r>
                          <a:rPr lang="tr-TR" sz="2400" b="0" i="1" smtClean="0">
                            <a:latin typeface="Cambria Math" panose="02040503050406030204" pitchFamily="18" charset="0"/>
                          </a:rPr>
                          <m:t>20</m:t>
                        </m:r>
                      </m:den>
                    </m:f>
                  </m:oMath>
                </a14:m>
                <a:r>
                  <a:rPr lang="tr-TR" sz="2400" dirty="0" smtClean="0"/>
                  <a:t> x 100 = 90</a:t>
                </a:r>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1036" t="-1426"/>
                </a:stretch>
              </a:blipFill>
            </p:spPr>
            <p:txBody>
              <a:bodyPr/>
              <a:lstStyle/>
              <a:p>
                <a:r>
                  <a:rPr lang="tr-TR">
                    <a:noFill/>
                  </a:rPr>
                  <a:t> </a:t>
                </a:r>
              </a:p>
            </p:txBody>
          </p:sp>
        </mc:Fallback>
      </mc:AlternateContent>
    </p:spTree>
    <p:extLst>
      <p:ext uri="{BB962C8B-B14F-4D97-AF65-F5344CB8AC3E}">
        <p14:creationId xmlns:p14="http://schemas.microsoft.com/office/powerpoint/2010/main" val="1528032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1. Eğitilebilir Zihinsel Engelliler</a:t>
            </a:r>
            <a:endParaRPr lang="tr-TR" dirty="0"/>
          </a:p>
        </p:txBody>
      </p:sp>
      <p:sp>
        <p:nvSpPr>
          <p:cNvPr id="3" name="İçerik Yer Tutucusu 2"/>
          <p:cNvSpPr>
            <a:spLocks noGrp="1"/>
          </p:cNvSpPr>
          <p:nvPr>
            <p:ph idx="1"/>
          </p:nvPr>
        </p:nvSpPr>
        <p:spPr>
          <a:xfrm>
            <a:off x="503583" y="2616751"/>
            <a:ext cx="11184833" cy="3890065"/>
          </a:xfrm>
        </p:spPr>
        <p:txBody>
          <a:bodyPr/>
          <a:lstStyle/>
          <a:p>
            <a:pPr algn="just"/>
            <a:r>
              <a:rPr lang="tr-TR" sz="2400" dirty="0" smtClean="0"/>
              <a:t>55 ile 70 IQ’ su olanlardır. Kendi yaş gruplarına göre daha yavaş öğrenen çocuklardır. Ve önemli fiziksel sorunları yoktur. Genellikle 3. ve 4. sınıflardaki akademik yetenek gerektiren derslerde sorunları ortaya çıkar. Arkadaşları ile ilişki kurmakta güçlük çekerler. Dikkat süreleri kısadır.</a:t>
            </a:r>
            <a:endParaRPr lang="tr-TR" sz="2400" dirty="0"/>
          </a:p>
        </p:txBody>
      </p:sp>
    </p:spTree>
    <p:extLst>
      <p:ext uri="{BB962C8B-B14F-4D97-AF65-F5344CB8AC3E}">
        <p14:creationId xmlns:p14="http://schemas.microsoft.com/office/powerpoint/2010/main" val="2523908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2. Öğretilebilir Zihinsel Engelliler</a:t>
            </a:r>
            <a:endParaRPr lang="tr-TR" dirty="0"/>
          </a:p>
        </p:txBody>
      </p:sp>
      <p:sp>
        <p:nvSpPr>
          <p:cNvPr id="3" name="İçerik Yer Tutucusu 2"/>
          <p:cNvSpPr>
            <a:spLocks noGrp="1"/>
          </p:cNvSpPr>
          <p:nvPr>
            <p:ph idx="1"/>
          </p:nvPr>
        </p:nvSpPr>
        <p:spPr>
          <a:xfrm>
            <a:off x="371061" y="2603500"/>
            <a:ext cx="11476382" cy="3956326"/>
          </a:xfrm>
        </p:spPr>
        <p:txBody>
          <a:bodyPr>
            <a:normAutofit/>
          </a:bodyPr>
          <a:lstStyle/>
          <a:p>
            <a:pPr algn="just"/>
            <a:r>
              <a:rPr lang="tr-TR" sz="2400" dirty="0" smtClean="0"/>
              <a:t>40 ile 54 IQ’ su olanlardır. Doğumdan itibaren gelişimleri yaşıtlarına göre daha yavaştır. Bu çocukların %30’u </a:t>
            </a:r>
            <a:r>
              <a:rPr lang="tr-TR" sz="2400" dirty="0" err="1" smtClean="0"/>
              <a:t>down</a:t>
            </a:r>
            <a:r>
              <a:rPr lang="tr-TR" sz="2400" dirty="0" smtClean="0"/>
              <a:t> sendromu, %50’ye yakınında da beyin zedelenmesi görülür. Öğretilebilir çocuklarda uyum güçlükleri vardır. Dikkat süreleri çok kısadır. Kendilerini 2 – 3 kelime ile ifade ederler. Bunlar muhakkak özel eğitim görmelidirler. Okul programlarında sadece </a:t>
            </a:r>
            <a:r>
              <a:rPr lang="tr-TR" sz="2400" dirty="0" err="1" smtClean="0"/>
              <a:t>müzil</a:t>
            </a:r>
            <a:r>
              <a:rPr lang="tr-TR" sz="2400" dirty="0" smtClean="0"/>
              <a:t>, resim, beden eğitimi derslerinden yararlanabilirler.</a:t>
            </a:r>
            <a:endParaRPr lang="tr-TR" sz="2400" dirty="0"/>
          </a:p>
        </p:txBody>
      </p:sp>
    </p:spTree>
    <p:extLst>
      <p:ext uri="{BB962C8B-B14F-4D97-AF65-F5344CB8AC3E}">
        <p14:creationId xmlns:p14="http://schemas.microsoft.com/office/powerpoint/2010/main" val="387205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4852" y="2398426"/>
            <a:ext cx="11469213" cy="4166397"/>
          </a:xfrm>
        </p:spPr>
        <p:txBody>
          <a:bodyPr>
            <a:noAutofit/>
          </a:bodyPr>
          <a:lstStyle/>
          <a:p>
            <a:pPr algn="just">
              <a:lnSpc>
                <a:spcPct val="100000"/>
              </a:lnSpc>
            </a:pPr>
            <a:r>
              <a:rPr lang="tr-TR" sz="2000" dirty="0" smtClean="0"/>
              <a:t>1960 yılındaki Roma Olimpiyat Oyunları ardından I. Paralimpik Oyunlar 21 ülkeden 400 sporcu ve 300 idarecinin katılımı ile gerçekleştirilmiştir.</a:t>
            </a:r>
          </a:p>
          <a:p>
            <a:pPr algn="just">
              <a:lnSpc>
                <a:spcPct val="100000"/>
              </a:lnSpc>
            </a:pPr>
            <a:r>
              <a:rPr lang="tr-TR" sz="2000" dirty="0" smtClean="0"/>
              <a:t>1964 Tokyo Olimpiyatları arkasından II. Paralimpik Oyunlar 23 ülkeden, 335 sporcunun katılımı ile yapılmıştır. Bu oyunlara Japon İmparatoru büyük destek vermiş ve oyunları 100.000 kişi izlemiştir.</a:t>
            </a:r>
          </a:p>
          <a:p>
            <a:pPr algn="just">
              <a:lnSpc>
                <a:spcPct val="100000"/>
              </a:lnSpc>
            </a:pPr>
            <a:r>
              <a:rPr lang="tr-TR" sz="2000" dirty="0" smtClean="0"/>
              <a:t>Japonya’da bu oyunların hemen ardından özürlü kişilerin eğitimleri için büyük merkezler kurulmaya başlanmıştır.</a:t>
            </a:r>
          </a:p>
          <a:p>
            <a:pPr algn="just">
              <a:lnSpc>
                <a:spcPct val="100000"/>
              </a:lnSpc>
            </a:pPr>
            <a:r>
              <a:rPr lang="tr-TR" sz="2000" dirty="0" smtClean="0"/>
              <a:t>1968 Meksiko Olimpiyatları sonrası Meksika’nın koşulları gereği özürlüler olimpiyatına İsrail talip oldu. 28 ülkeden 750 sporcu ve 300 idareci Tel </a:t>
            </a:r>
            <a:r>
              <a:rPr lang="tr-TR" sz="2000" dirty="0" err="1" smtClean="0"/>
              <a:t>Avivde</a:t>
            </a:r>
            <a:r>
              <a:rPr lang="tr-TR" sz="2000" dirty="0" smtClean="0"/>
              <a:t> buluştu. Aynı yıl yine Dr. </a:t>
            </a:r>
            <a:r>
              <a:rPr lang="tr-TR" sz="2000" dirty="0" err="1" smtClean="0"/>
              <a:t>Guttman’ın</a:t>
            </a:r>
            <a:r>
              <a:rPr lang="tr-TR" sz="2000" dirty="0" smtClean="0"/>
              <a:t> girişimleri ile ilk özürlüler stadyumu yapılmaya başlandı ve 2 Ağustos 1969’da 29 ülkeden 450 sporcunun katıldığı 1969 Uluslararası Oyunları ile Kraliçe Elizabeth tarafından açıldı.</a:t>
            </a:r>
            <a:endParaRPr lang="tr-TR" sz="2000" dirty="0"/>
          </a:p>
        </p:txBody>
      </p:sp>
    </p:spTree>
    <p:extLst>
      <p:ext uri="{BB962C8B-B14F-4D97-AF65-F5344CB8AC3E}">
        <p14:creationId xmlns:p14="http://schemas.microsoft.com/office/powerpoint/2010/main" val="3212716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3. Ağır Dereceli Zihinsel Engelliler</a:t>
            </a:r>
            <a:endParaRPr lang="tr-TR" dirty="0"/>
          </a:p>
        </p:txBody>
      </p:sp>
      <p:sp>
        <p:nvSpPr>
          <p:cNvPr id="3" name="İçerik Yer Tutucusu 2"/>
          <p:cNvSpPr>
            <a:spLocks noGrp="1"/>
          </p:cNvSpPr>
          <p:nvPr>
            <p:ph idx="1"/>
          </p:nvPr>
        </p:nvSpPr>
        <p:spPr>
          <a:xfrm>
            <a:off x="516835" y="2603500"/>
            <a:ext cx="11131825" cy="3416300"/>
          </a:xfrm>
        </p:spPr>
        <p:txBody>
          <a:bodyPr>
            <a:normAutofit/>
          </a:bodyPr>
          <a:lstStyle/>
          <a:p>
            <a:r>
              <a:rPr lang="tr-TR" sz="2400" dirty="0" smtClean="0"/>
              <a:t>25 ile 39 IQ’ su olanlardır. Bu çocukların eğitim durumları yeme, içme, giyim, temizlik yapma çalışmalarını içermektedir.</a:t>
            </a:r>
            <a:endParaRPr lang="tr-TR" sz="2400" dirty="0"/>
          </a:p>
        </p:txBody>
      </p:sp>
    </p:spTree>
    <p:extLst>
      <p:ext uri="{BB962C8B-B14F-4D97-AF65-F5344CB8AC3E}">
        <p14:creationId xmlns:p14="http://schemas.microsoft.com/office/powerpoint/2010/main" val="4211964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4. Çok Ağır Dereceli Zihinsel Engelliler</a:t>
            </a:r>
            <a:endParaRPr lang="tr-TR" dirty="0"/>
          </a:p>
        </p:txBody>
      </p:sp>
      <p:sp>
        <p:nvSpPr>
          <p:cNvPr id="3" name="İçerik Yer Tutucusu 2"/>
          <p:cNvSpPr>
            <a:spLocks noGrp="1"/>
          </p:cNvSpPr>
          <p:nvPr>
            <p:ph idx="1"/>
          </p:nvPr>
        </p:nvSpPr>
        <p:spPr>
          <a:xfrm>
            <a:off x="503584" y="2603500"/>
            <a:ext cx="11105320" cy="3416300"/>
          </a:xfrm>
        </p:spPr>
        <p:txBody>
          <a:bodyPr>
            <a:normAutofit/>
          </a:bodyPr>
          <a:lstStyle/>
          <a:p>
            <a:pPr algn="just"/>
            <a:r>
              <a:rPr lang="tr-TR" sz="2400" dirty="0" smtClean="0"/>
              <a:t>24 ve aşağısı IQ’ su olanlardır. Bu çocuklar genelde yatalak ya da bir alete bağlıdırlar. Zihinsel gerilikleri doğuştan fark edilir.</a:t>
            </a:r>
            <a:endParaRPr lang="tr-TR" sz="2400" dirty="0"/>
          </a:p>
        </p:txBody>
      </p:sp>
    </p:spTree>
    <p:extLst>
      <p:ext uri="{BB962C8B-B14F-4D97-AF65-F5344CB8AC3E}">
        <p14:creationId xmlns:p14="http://schemas.microsoft.com/office/powerpoint/2010/main" val="2485943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Beden Eğitimi Öğretmenine Öneriler?</a:t>
            </a:r>
            <a:endParaRPr lang="tr-TR" dirty="0"/>
          </a:p>
        </p:txBody>
      </p:sp>
      <p:sp>
        <p:nvSpPr>
          <p:cNvPr id="3" name="İçerik Yer Tutucusu 2"/>
          <p:cNvSpPr>
            <a:spLocks noGrp="1"/>
          </p:cNvSpPr>
          <p:nvPr>
            <p:ph idx="1"/>
          </p:nvPr>
        </p:nvSpPr>
        <p:spPr>
          <a:xfrm>
            <a:off x="265044" y="2603500"/>
            <a:ext cx="11463130" cy="4115352"/>
          </a:xfrm>
        </p:spPr>
        <p:txBody>
          <a:bodyPr>
            <a:normAutofit/>
          </a:bodyPr>
          <a:lstStyle/>
          <a:p>
            <a:r>
              <a:rPr lang="tr-TR" sz="2400" dirty="0" smtClean="0"/>
              <a:t>Öğrencinin ismini bilmeli</a:t>
            </a:r>
          </a:p>
          <a:p>
            <a:r>
              <a:rPr lang="tr-TR" sz="2400" dirty="0" smtClean="0"/>
              <a:t>Öğretilecek her becerinin kesin, basit ve kısa talimatlarla öğretilmesi gerekir.</a:t>
            </a:r>
          </a:p>
          <a:p>
            <a:r>
              <a:rPr lang="tr-TR" sz="2400" dirty="0" smtClean="0"/>
              <a:t>Zihinsel özürlü kişilerin kelime hazneleri kısıtlı olduğu için mümkün olduğu kadar sade ve basit Türkçe kullanmalıdır.</a:t>
            </a:r>
          </a:p>
          <a:p>
            <a:r>
              <a:rPr lang="tr-TR" sz="2400" dirty="0" smtClean="0"/>
              <a:t>Zihinsel özürlülerin bilgi depolama yetenekleri sınırlı olduğu için her yeni talimatı öğrenmesi ve uygulayabilmesi için yeterli zaman tanınmalıdır.</a:t>
            </a:r>
          </a:p>
          <a:p>
            <a:r>
              <a:rPr lang="tr-TR" sz="2400" dirty="0" smtClean="0"/>
              <a:t>Öğretilen talimatların ve becerilerin sık sık tekrarlatılarak bilgilerin tazelenmesi gerekir.</a:t>
            </a:r>
            <a:endParaRPr lang="tr-TR" sz="2400" dirty="0"/>
          </a:p>
        </p:txBody>
      </p:sp>
    </p:spTree>
    <p:extLst>
      <p:ext uri="{BB962C8B-B14F-4D97-AF65-F5344CB8AC3E}">
        <p14:creationId xmlns:p14="http://schemas.microsoft.com/office/powerpoint/2010/main" val="1020449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0086" y="2782956"/>
            <a:ext cx="11436626" cy="3882887"/>
          </a:xfrm>
        </p:spPr>
        <p:txBody>
          <a:bodyPr>
            <a:normAutofit/>
          </a:bodyPr>
          <a:lstStyle/>
          <a:p>
            <a:r>
              <a:rPr lang="tr-TR" sz="2400" dirty="0" smtClean="0"/>
              <a:t>Çok pratik yaparak becerilerini daha fazla geliştirecektir.</a:t>
            </a:r>
          </a:p>
          <a:p>
            <a:r>
              <a:rPr lang="tr-TR" sz="2400" dirty="0" smtClean="0"/>
              <a:t>Hareketlerin seçiminde öğrencilerin sevdikleri çalışmalar göz önünde bulundurulmalıdır.</a:t>
            </a:r>
          </a:p>
          <a:p>
            <a:r>
              <a:rPr lang="tr-TR" sz="2400" dirty="0" smtClean="0"/>
              <a:t>Derslerin daha iyi ya da daha ilgi çekici ve başarılı olması için eğitsel oyunlar oynatılmalıdır.</a:t>
            </a:r>
          </a:p>
          <a:p>
            <a:r>
              <a:rPr lang="tr-TR" sz="2400" dirty="0" smtClean="0"/>
              <a:t>Dersleri monotonluktan kurtarmak için materyal kullanılması tavsiye edilmelidir.</a:t>
            </a:r>
          </a:p>
        </p:txBody>
      </p:sp>
    </p:spTree>
    <p:extLst>
      <p:ext uri="{BB962C8B-B14F-4D97-AF65-F5344CB8AC3E}">
        <p14:creationId xmlns:p14="http://schemas.microsoft.com/office/powerpoint/2010/main" val="3287217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9114" y="2603500"/>
            <a:ext cx="10972800" cy="3416300"/>
          </a:xfrm>
        </p:spPr>
        <p:txBody>
          <a:bodyPr>
            <a:normAutofit/>
          </a:bodyPr>
          <a:lstStyle/>
          <a:p>
            <a:r>
              <a:rPr lang="tr-TR" sz="2400" dirty="0"/>
              <a:t>Ritimli çalışmalara yer verilmelidir.</a:t>
            </a:r>
          </a:p>
          <a:p>
            <a:r>
              <a:rPr lang="tr-TR" sz="2400" dirty="0"/>
              <a:t>Bazı çocukların yardım ihtiyacı olduğunda mümkünse yardımcı bulması gerekir.</a:t>
            </a:r>
          </a:p>
          <a:p>
            <a:r>
              <a:rPr lang="tr-TR" sz="2400" dirty="0"/>
              <a:t>Vücudu zor hareketlere hazırlamak için ön egzersizler yaptırmak gerekmektedir. İyi ısındırmalıdırlar.</a:t>
            </a:r>
          </a:p>
          <a:p>
            <a:r>
              <a:rPr lang="tr-TR" sz="2400" dirty="0"/>
              <a:t>Ders sonunda dinlenmeye vakit ayırmalı.</a:t>
            </a:r>
          </a:p>
          <a:p>
            <a:endParaRPr lang="tr-TR" sz="2400" dirty="0"/>
          </a:p>
        </p:txBody>
      </p:sp>
    </p:spTree>
    <p:extLst>
      <p:ext uri="{BB962C8B-B14F-4D97-AF65-F5344CB8AC3E}">
        <p14:creationId xmlns:p14="http://schemas.microsoft.com/office/powerpoint/2010/main" val="2631570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4158" y="609600"/>
            <a:ext cx="9395790" cy="1205948"/>
          </a:xfrm>
        </p:spPr>
        <p:txBody>
          <a:bodyPr/>
          <a:lstStyle/>
          <a:p>
            <a:r>
              <a:rPr lang="tr-TR" dirty="0" smtClean="0"/>
              <a:t>Eğitilebilir Zihinsel Engellilere Oyun Eğitiminde Şunlara Dikkat Edilmelidir?</a:t>
            </a:r>
            <a:endParaRPr lang="tr-TR" dirty="0"/>
          </a:p>
        </p:txBody>
      </p:sp>
      <p:sp>
        <p:nvSpPr>
          <p:cNvPr id="3" name="İçerik Yer Tutucusu 2"/>
          <p:cNvSpPr>
            <a:spLocks noGrp="1"/>
          </p:cNvSpPr>
          <p:nvPr>
            <p:ph idx="1"/>
          </p:nvPr>
        </p:nvSpPr>
        <p:spPr>
          <a:xfrm>
            <a:off x="437322" y="2311952"/>
            <a:ext cx="11290852" cy="4380396"/>
          </a:xfrm>
        </p:spPr>
        <p:txBody>
          <a:bodyPr>
            <a:normAutofit/>
          </a:bodyPr>
          <a:lstStyle/>
          <a:p>
            <a:pPr marL="457200" indent="-457200" algn="just">
              <a:buFont typeface="+mj-lt"/>
              <a:buAutoNum type="arabicPeriod"/>
            </a:pPr>
            <a:r>
              <a:rPr lang="tr-TR" sz="2400" dirty="0" smtClean="0"/>
              <a:t>Öğrenci oyunun merkezinden ziyade daha az sorumluluk gerektiren pozisyonlara yerleştirilmelidir.</a:t>
            </a:r>
          </a:p>
          <a:p>
            <a:pPr marL="457200" indent="-457200" algn="just">
              <a:buFont typeface="+mj-lt"/>
              <a:buAutoNum type="arabicPeriod"/>
            </a:pPr>
            <a:r>
              <a:rPr lang="tr-TR" sz="2400" dirty="0" smtClean="0"/>
              <a:t>Oyunun bilişsel yönleri sık sık tekrar edilerek pekiştirilmelidir.</a:t>
            </a:r>
          </a:p>
          <a:p>
            <a:pPr marL="457200" indent="-457200" algn="just">
              <a:buFont typeface="+mj-lt"/>
              <a:buAutoNum type="arabicPeriod"/>
            </a:pPr>
            <a:r>
              <a:rPr lang="tr-TR" sz="2400" dirty="0" smtClean="0"/>
              <a:t>Sınıfta diğer öğrencilerin eğitilebilir zihinsel engelli arkadaşlarına karşı duyarlı ve anlayışlı bir tutum geliştirmeleri sağlanmaktadır.</a:t>
            </a:r>
          </a:p>
          <a:p>
            <a:pPr marL="457200" indent="-457200" algn="just">
              <a:buFont typeface="+mj-lt"/>
              <a:buAutoNum type="arabicPeriod"/>
            </a:pPr>
            <a:endParaRPr lang="tr-TR" sz="2400" dirty="0"/>
          </a:p>
        </p:txBody>
      </p:sp>
    </p:spTree>
    <p:extLst>
      <p:ext uri="{BB962C8B-B14F-4D97-AF65-F5344CB8AC3E}">
        <p14:creationId xmlns:p14="http://schemas.microsoft.com/office/powerpoint/2010/main" val="3033887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6348" y="2603500"/>
            <a:ext cx="11078817" cy="3416300"/>
          </a:xfrm>
        </p:spPr>
        <p:txBody>
          <a:bodyPr>
            <a:normAutofit/>
          </a:bodyPr>
          <a:lstStyle/>
          <a:p>
            <a:pPr algn="just"/>
            <a:r>
              <a:rPr lang="tr-TR" sz="2400" dirty="0" smtClean="0"/>
              <a:t>Eğitilebilir zihinsel engelli öğrenciler çoğunlukla beden eğitimi ve sporda başarılı olurken, öğretilebilir zihinsel engelli çocuklar yüksek düzeyde başarı gösterememektedir. Strateji ve kuralları öğrenmeleri zor olsa da basketbol, futbol, dans, takım oyunları öğretilebilir.</a:t>
            </a:r>
            <a:endParaRPr lang="tr-TR" sz="2400" dirty="0"/>
          </a:p>
        </p:txBody>
      </p:sp>
    </p:spTree>
    <p:extLst>
      <p:ext uri="{BB962C8B-B14F-4D97-AF65-F5344CB8AC3E}">
        <p14:creationId xmlns:p14="http://schemas.microsoft.com/office/powerpoint/2010/main" val="2340082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4954" y="682120"/>
            <a:ext cx="9234750" cy="1106923"/>
          </a:xfrm>
        </p:spPr>
        <p:txBody>
          <a:bodyPr/>
          <a:lstStyle/>
          <a:p>
            <a:r>
              <a:rPr lang="tr-TR" dirty="0" smtClean="0"/>
              <a:t>Öğretmene Yardımcı Olacak Eğitim Teknikleri Şu Şekilde Sıralanabilir?</a:t>
            </a:r>
            <a:endParaRPr lang="tr-TR" dirty="0"/>
          </a:p>
        </p:txBody>
      </p:sp>
      <p:sp>
        <p:nvSpPr>
          <p:cNvPr id="3" name="İçerik Yer Tutucusu 2"/>
          <p:cNvSpPr>
            <a:spLocks noGrp="1"/>
          </p:cNvSpPr>
          <p:nvPr>
            <p:ph idx="1"/>
          </p:nvPr>
        </p:nvSpPr>
        <p:spPr>
          <a:xfrm>
            <a:off x="543339" y="2643257"/>
            <a:ext cx="11158331" cy="3416300"/>
          </a:xfrm>
        </p:spPr>
        <p:txBody>
          <a:bodyPr>
            <a:normAutofit/>
          </a:bodyPr>
          <a:lstStyle/>
          <a:p>
            <a:pPr marL="457200" indent="-457200" algn="just">
              <a:buFont typeface="+mj-lt"/>
              <a:buAutoNum type="arabicPeriod"/>
            </a:pPr>
            <a:r>
              <a:rPr lang="tr-TR" sz="2400" dirty="0" smtClean="0"/>
              <a:t>Aktiviteler belirlenirken bireysel farklılıklar dikkate alınmalıdır.</a:t>
            </a:r>
          </a:p>
          <a:p>
            <a:pPr marL="457200" indent="-457200">
              <a:buFont typeface="+mj-lt"/>
              <a:buAutoNum type="arabicPeriod"/>
            </a:pPr>
            <a:r>
              <a:rPr lang="tr-TR" sz="2400" dirty="0" smtClean="0"/>
              <a:t>Aktiviteler zihinsel engelli öğrencilerin gereksinimine göre belirlenmelidir.</a:t>
            </a:r>
          </a:p>
          <a:p>
            <a:pPr marL="457200" indent="-457200">
              <a:buFont typeface="+mj-lt"/>
              <a:buAutoNum type="arabicPeriod"/>
            </a:pPr>
            <a:r>
              <a:rPr lang="tr-TR" sz="2400" dirty="0" smtClean="0"/>
              <a:t>Aktiviteler öğrencilerin ilgi düzeyine uygun olmalıdır. (Zihinsel engelli öğrenciler bireysel çalışmalara daha fazla ilgi göstermektedirler.)</a:t>
            </a:r>
            <a:endParaRPr lang="tr-TR" sz="2400" dirty="0"/>
          </a:p>
        </p:txBody>
      </p:sp>
    </p:spTree>
    <p:extLst>
      <p:ext uri="{BB962C8B-B14F-4D97-AF65-F5344CB8AC3E}">
        <p14:creationId xmlns:p14="http://schemas.microsoft.com/office/powerpoint/2010/main" val="3668913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0330" y="2603500"/>
            <a:ext cx="11224592" cy="3416300"/>
          </a:xfrm>
        </p:spPr>
        <p:txBody>
          <a:bodyPr>
            <a:normAutofit/>
          </a:bodyPr>
          <a:lstStyle/>
          <a:p>
            <a:pPr algn="just">
              <a:buFont typeface="+mj-lt"/>
              <a:buAutoNum type="arabicPeriod" startAt="4"/>
            </a:pPr>
            <a:r>
              <a:rPr lang="tr-TR" sz="2400" dirty="0" smtClean="0"/>
              <a:t>Öğrencilerin yeteneğine uygun hedefler belirlenmelidir. Yeteneklerinin altında değer biçmek kapasitelerini geliştirmelerini engellemektedir.</a:t>
            </a:r>
          </a:p>
          <a:p>
            <a:pPr algn="just">
              <a:buFont typeface="+mj-lt"/>
              <a:buAutoNum type="arabicPeriod" startAt="4"/>
            </a:pPr>
            <a:r>
              <a:rPr lang="tr-TR" sz="2400" dirty="0" smtClean="0"/>
              <a:t>Diğer insanlarla bir araya gelmelerine yardımcı olacak algısal motor aktiviteler planlanmalıdır.</a:t>
            </a:r>
          </a:p>
          <a:p>
            <a:pPr algn="just">
              <a:buFont typeface="+mj-lt"/>
              <a:buAutoNum type="arabicPeriod" startAt="4"/>
            </a:pPr>
            <a:r>
              <a:rPr lang="tr-TR" sz="2400" dirty="0" smtClean="0"/>
              <a:t>Program motor beceri gelişiminde öncelikli beceriler belirlenerek hazırlanmalıdır. Aktivite seçimi yaparken zeka yaşı ve kronolojik yaş temel alınmalıdır.</a:t>
            </a:r>
            <a:endParaRPr lang="tr-TR" sz="2400" dirty="0"/>
          </a:p>
        </p:txBody>
      </p:sp>
    </p:spTree>
    <p:extLst>
      <p:ext uri="{BB962C8B-B14F-4D97-AF65-F5344CB8AC3E}">
        <p14:creationId xmlns:p14="http://schemas.microsoft.com/office/powerpoint/2010/main" val="3531351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7078" y="2603499"/>
            <a:ext cx="11237844" cy="4062343"/>
          </a:xfrm>
        </p:spPr>
        <p:txBody>
          <a:bodyPr>
            <a:normAutofit/>
          </a:bodyPr>
          <a:lstStyle/>
          <a:p>
            <a:pPr algn="just">
              <a:buFont typeface="+mj-lt"/>
              <a:buAutoNum type="arabicPeriod" startAt="7"/>
            </a:pPr>
            <a:r>
              <a:rPr lang="tr-TR" sz="2400" dirty="0" smtClean="0"/>
              <a:t>Aktivitelerin yapılacağı yer hareketleri korkmadan serbestçe yapabilecekleri şekilde düzenlenmelidir.</a:t>
            </a:r>
          </a:p>
          <a:p>
            <a:pPr algn="just">
              <a:buFont typeface="+mj-lt"/>
              <a:buAutoNum type="arabicPeriod" startAt="7"/>
            </a:pPr>
            <a:r>
              <a:rPr lang="tr-TR" sz="2400" dirty="0" smtClean="0"/>
              <a:t>Becerileri en iyi şekilde öğretmek için aktivitelerde bulunan motor işlemler iyi analiz edilmelidir.</a:t>
            </a:r>
          </a:p>
          <a:p>
            <a:pPr algn="just">
              <a:buFont typeface="+mj-lt"/>
              <a:buAutoNum type="arabicPeriod" startAt="7"/>
            </a:pPr>
            <a:r>
              <a:rPr lang="tr-TR" sz="2400" dirty="0" smtClean="0"/>
              <a:t>Eğitim yöntemi olarak ‘’fiziksel yardım’’ etkili öğretim tekniklerinden biridir. Elle yönlendirme, küçük çocuklar ve ağır zihinsel engelli çocuklar için önemlidir.</a:t>
            </a:r>
          </a:p>
          <a:p>
            <a:pPr algn="just">
              <a:buFont typeface="+mj-lt"/>
              <a:buAutoNum type="arabicPeriod" startAt="7"/>
            </a:pPr>
            <a:r>
              <a:rPr lang="tr-TR" sz="2400" dirty="0" smtClean="0"/>
              <a:t>Bu tür engellilerde zaman zaman saldırgan davranışlar ortaya çıkmaktadır.</a:t>
            </a:r>
            <a:endParaRPr lang="tr-TR" sz="2400" dirty="0"/>
          </a:p>
        </p:txBody>
      </p:sp>
    </p:spTree>
    <p:extLst>
      <p:ext uri="{BB962C8B-B14F-4D97-AF65-F5344CB8AC3E}">
        <p14:creationId xmlns:p14="http://schemas.microsoft.com/office/powerpoint/2010/main" val="17359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2035" y="2331720"/>
            <a:ext cx="11781182" cy="3769277"/>
          </a:xfrm>
        </p:spPr>
        <p:txBody>
          <a:bodyPr>
            <a:noAutofit/>
          </a:bodyPr>
          <a:lstStyle/>
          <a:p>
            <a:pPr algn="just">
              <a:lnSpc>
                <a:spcPct val="100000"/>
              </a:lnSpc>
            </a:pPr>
            <a:r>
              <a:rPr lang="tr-TR" sz="2000" dirty="0" smtClean="0"/>
              <a:t>1972’de ise </a:t>
            </a:r>
            <a:r>
              <a:rPr lang="tr-TR" sz="2000" dirty="0" err="1" smtClean="0"/>
              <a:t>paralimpiyatlar</a:t>
            </a:r>
            <a:r>
              <a:rPr lang="tr-TR" sz="2000" dirty="0" smtClean="0"/>
              <a:t> Münih Olimpiyatlarından önce </a:t>
            </a:r>
            <a:r>
              <a:rPr lang="tr-TR" sz="2000" dirty="0" err="1" smtClean="0"/>
              <a:t>Heidelberg’de</a:t>
            </a:r>
            <a:r>
              <a:rPr lang="tr-TR" sz="2000" dirty="0" smtClean="0"/>
              <a:t> 44 ülkeden 1000 sporcu ve 400 idarecinin katılımı ile gerçekleşti.</a:t>
            </a:r>
          </a:p>
          <a:p>
            <a:pPr algn="just">
              <a:lnSpc>
                <a:spcPct val="100000"/>
              </a:lnSpc>
            </a:pPr>
            <a:r>
              <a:rPr lang="tr-TR" sz="2000" dirty="0" smtClean="0"/>
              <a:t>1976’da </a:t>
            </a:r>
            <a:r>
              <a:rPr lang="tr-TR" sz="2000" dirty="0" err="1" smtClean="0"/>
              <a:t>paralimpiyatlar</a:t>
            </a:r>
            <a:r>
              <a:rPr lang="tr-TR" sz="2000" dirty="0" smtClean="0"/>
              <a:t> Montreal Olimpiyatları sırasında Kanada'nın Toronto kentinde 42 ülkeden, 2700 sporcu ve idarecinin katılımı ile gerçekleşti.</a:t>
            </a:r>
          </a:p>
          <a:p>
            <a:pPr algn="just">
              <a:lnSpc>
                <a:spcPct val="100000"/>
              </a:lnSpc>
            </a:pPr>
            <a:r>
              <a:rPr lang="tr-TR" sz="2000" dirty="0" smtClean="0"/>
              <a:t>1980 Moskova Olimpiyatları yapılırken, </a:t>
            </a:r>
            <a:r>
              <a:rPr lang="tr-TR" sz="2000" dirty="0" err="1" smtClean="0"/>
              <a:t>paralimpiyatlar</a:t>
            </a:r>
            <a:r>
              <a:rPr lang="tr-TR" sz="2000" dirty="0" smtClean="0"/>
              <a:t> </a:t>
            </a:r>
            <a:r>
              <a:rPr lang="tr-TR" sz="2000" dirty="0" err="1" smtClean="0"/>
              <a:t>Hollandanın</a:t>
            </a:r>
            <a:r>
              <a:rPr lang="tr-TR" sz="2000" dirty="0" smtClean="0"/>
              <a:t> </a:t>
            </a:r>
            <a:r>
              <a:rPr lang="tr-TR" sz="2000" dirty="0" err="1" smtClean="0"/>
              <a:t>Amhem</a:t>
            </a:r>
            <a:r>
              <a:rPr lang="tr-TR" sz="2000" dirty="0" smtClean="0"/>
              <a:t> kentinde 42 ülkeden 2560 sporcu ve idarecinin katılımı ile yapılmıştı. </a:t>
            </a:r>
          </a:p>
          <a:p>
            <a:pPr algn="just">
              <a:lnSpc>
                <a:spcPct val="100000"/>
              </a:lnSpc>
            </a:pPr>
            <a:r>
              <a:rPr lang="tr-TR" sz="2000" dirty="0" smtClean="0"/>
              <a:t>1984 yılındaki Los Angeles Olimpiyatları ardından </a:t>
            </a:r>
            <a:r>
              <a:rPr lang="tr-TR" sz="2000" dirty="0" err="1" smtClean="0"/>
              <a:t>Paralimpiyatlar</a:t>
            </a:r>
            <a:r>
              <a:rPr lang="tr-TR" sz="2000" dirty="0" smtClean="0"/>
              <a:t> iki ayrı yerde New York’ta 45 ülkeden 2500 kişinin katılımı ve </a:t>
            </a:r>
            <a:r>
              <a:rPr lang="tr-TR" sz="2000" dirty="0" err="1" smtClean="0"/>
              <a:t>Stoke</a:t>
            </a:r>
            <a:r>
              <a:rPr lang="tr-TR" sz="2000" dirty="0" smtClean="0"/>
              <a:t> </a:t>
            </a:r>
            <a:r>
              <a:rPr lang="tr-TR" sz="2000" dirty="0" err="1" smtClean="0"/>
              <a:t>Mandeville’de</a:t>
            </a:r>
            <a:r>
              <a:rPr lang="tr-TR" sz="2000" dirty="0" smtClean="0"/>
              <a:t> 41 ülkeden 1500 sporcunun katılımı ile yapıldı.</a:t>
            </a:r>
          </a:p>
        </p:txBody>
      </p:sp>
    </p:spTree>
    <p:extLst>
      <p:ext uri="{BB962C8B-B14F-4D97-AF65-F5344CB8AC3E}">
        <p14:creationId xmlns:p14="http://schemas.microsoft.com/office/powerpoint/2010/main" val="12073305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Bedensel Özürlüler ( Fiziksel Engelliler )</a:t>
            </a:r>
          </a:p>
        </p:txBody>
      </p:sp>
      <p:sp>
        <p:nvSpPr>
          <p:cNvPr id="3" name="İçerik Yer Tutucusu 2"/>
          <p:cNvSpPr>
            <a:spLocks noGrp="1"/>
          </p:cNvSpPr>
          <p:nvPr>
            <p:ph idx="1"/>
          </p:nvPr>
        </p:nvSpPr>
        <p:spPr>
          <a:xfrm>
            <a:off x="1154954" y="2603500"/>
            <a:ext cx="10029881" cy="3416300"/>
          </a:xfrm>
        </p:spPr>
        <p:txBody>
          <a:bodyPr>
            <a:normAutofit/>
          </a:bodyPr>
          <a:lstStyle/>
          <a:p>
            <a:pPr>
              <a:lnSpc>
                <a:spcPct val="150000"/>
              </a:lnSpc>
            </a:pPr>
            <a:r>
              <a:rPr lang="tr-TR" sz="2400" dirty="0" smtClean="0"/>
              <a:t>Fiziksel engelli doğuştan ya da hastalık sonucu ortaya çıkan engellileri kapsayan, eğitimsel performansını olumsuz olarak etkileyen her türlü fiziksel durum olarak tanımlanmaktadır.</a:t>
            </a:r>
            <a:endParaRPr lang="tr-TR" sz="2400" dirty="0"/>
          </a:p>
        </p:txBody>
      </p:sp>
    </p:spTree>
    <p:extLst>
      <p:ext uri="{BB962C8B-B14F-4D97-AF65-F5344CB8AC3E}">
        <p14:creationId xmlns:p14="http://schemas.microsoft.com/office/powerpoint/2010/main" val="35289757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Bedensel Özürlüler ( Fiziksel Engelliler )</a:t>
            </a:r>
            <a:endParaRPr lang="tr-TR" dirty="0"/>
          </a:p>
        </p:txBody>
      </p:sp>
      <p:sp>
        <p:nvSpPr>
          <p:cNvPr id="3" name="İçerik Yer Tutucusu 2"/>
          <p:cNvSpPr>
            <a:spLocks noGrp="1"/>
          </p:cNvSpPr>
          <p:nvPr>
            <p:ph idx="1"/>
          </p:nvPr>
        </p:nvSpPr>
        <p:spPr/>
        <p:txBody>
          <a:bodyPr>
            <a:normAutofit/>
          </a:bodyPr>
          <a:lstStyle/>
          <a:p>
            <a:pPr>
              <a:lnSpc>
                <a:spcPct val="150000"/>
              </a:lnSpc>
              <a:buFont typeface="+mj-lt"/>
              <a:buAutoNum type="arabicPeriod"/>
            </a:pPr>
            <a:r>
              <a:rPr lang="tr-TR" sz="2400" dirty="0" smtClean="0"/>
              <a:t>Kalp – Dolaşım Bozuklukları</a:t>
            </a:r>
          </a:p>
          <a:p>
            <a:pPr>
              <a:lnSpc>
                <a:spcPct val="150000"/>
              </a:lnSpc>
              <a:buFont typeface="+mj-lt"/>
              <a:buAutoNum type="arabicPeriod"/>
            </a:pPr>
            <a:r>
              <a:rPr lang="tr-TR" sz="2400" dirty="0" smtClean="0"/>
              <a:t>Sinir – Kas Bozuklukları</a:t>
            </a:r>
          </a:p>
          <a:p>
            <a:pPr>
              <a:lnSpc>
                <a:spcPct val="150000"/>
              </a:lnSpc>
              <a:buFont typeface="+mj-lt"/>
              <a:buAutoNum type="arabicPeriod"/>
            </a:pPr>
            <a:r>
              <a:rPr lang="tr-TR" sz="2400" dirty="0" smtClean="0"/>
              <a:t>Kas – İskelet Bozuklukları</a:t>
            </a:r>
            <a:endParaRPr lang="tr-TR" sz="2400" dirty="0"/>
          </a:p>
        </p:txBody>
      </p:sp>
    </p:spTree>
    <p:extLst>
      <p:ext uri="{BB962C8B-B14F-4D97-AF65-F5344CB8AC3E}">
        <p14:creationId xmlns:p14="http://schemas.microsoft.com/office/powerpoint/2010/main" val="1217072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 Kalp – Dolaşım Bozuklukları</a:t>
            </a:r>
            <a:endParaRPr lang="tr-TR" dirty="0"/>
          </a:p>
        </p:txBody>
      </p:sp>
      <p:sp>
        <p:nvSpPr>
          <p:cNvPr id="3" name="İçerik Yer Tutucusu 2"/>
          <p:cNvSpPr>
            <a:spLocks noGrp="1"/>
          </p:cNvSpPr>
          <p:nvPr>
            <p:ph idx="1"/>
          </p:nvPr>
        </p:nvSpPr>
        <p:spPr/>
        <p:txBody>
          <a:bodyPr>
            <a:normAutofit/>
          </a:bodyPr>
          <a:lstStyle/>
          <a:p>
            <a:pPr>
              <a:lnSpc>
                <a:spcPct val="150000"/>
              </a:lnSpc>
            </a:pPr>
            <a:r>
              <a:rPr lang="tr-TR" sz="2400" dirty="0" smtClean="0"/>
              <a:t>Doğuştan kalp bozukluğu</a:t>
            </a:r>
          </a:p>
          <a:p>
            <a:pPr>
              <a:lnSpc>
                <a:spcPct val="150000"/>
              </a:lnSpc>
            </a:pPr>
            <a:r>
              <a:rPr lang="tr-TR" sz="2400" dirty="0" smtClean="0"/>
              <a:t>Romatizma kalp bozukluğu</a:t>
            </a:r>
          </a:p>
          <a:p>
            <a:pPr>
              <a:lnSpc>
                <a:spcPct val="150000"/>
              </a:lnSpc>
            </a:pPr>
            <a:r>
              <a:rPr lang="tr-TR" sz="2400" dirty="0" smtClean="0"/>
              <a:t>Kalp – damar hastalıkları</a:t>
            </a:r>
          </a:p>
          <a:p>
            <a:pPr>
              <a:lnSpc>
                <a:spcPct val="150000"/>
              </a:lnSpc>
            </a:pPr>
            <a:r>
              <a:rPr lang="tr-TR" sz="2400" dirty="0" smtClean="0"/>
              <a:t>Yüksek tansiyona bağlı kalp hastalıkları</a:t>
            </a:r>
            <a:endParaRPr lang="tr-TR" sz="2400" dirty="0"/>
          </a:p>
        </p:txBody>
      </p:sp>
    </p:spTree>
    <p:extLst>
      <p:ext uri="{BB962C8B-B14F-4D97-AF65-F5344CB8AC3E}">
        <p14:creationId xmlns:p14="http://schemas.microsoft.com/office/powerpoint/2010/main" val="1386271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Kalp – Dolaşım Rahatsızlıkları</a:t>
            </a:r>
            <a:endParaRPr lang="tr-TR" dirty="0"/>
          </a:p>
        </p:txBody>
      </p:sp>
      <p:sp>
        <p:nvSpPr>
          <p:cNvPr id="3" name="İçerik Yer Tutucusu 2"/>
          <p:cNvSpPr>
            <a:spLocks noGrp="1"/>
          </p:cNvSpPr>
          <p:nvPr>
            <p:ph idx="1"/>
          </p:nvPr>
        </p:nvSpPr>
        <p:spPr>
          <a:xfrm>
            <a:off x="1154954" y="2603500"/>
            <a:ext cx="10281672" cy="3416300"/>
          </a:xfrm>
        </p:spPr>
        <p:txBody>
          <a:bodyPr>
            <a:normAutofit/>
          </a:bodyPr>
          <a:lstStyle/>
          <a:p>
            <a:r>
              <a:rPr lang="tr-TR" sz="2400" dirty="0" smtClean="0"/>
              <a:t>Doğuştan kalp hastalıkları, </a:t>
            </a:r>
            <a:r>
              <a:rPr lang="tr-TR" sz="2400" dirty="0" err="1" smtClean="0"/>
              <a:t>romatizmal</a:t>
            </a:r>
            <a:r>
              <a:rPr lang="tr-TR" sz="2400" dirty="0" smtClean="0"/>
              <a:t> kalp hastalıkları, kalp damar hastalıkları ve yüksek tansiyona bağlı kalp hastalıklarını kapsar. Sadece yetişkinlikte görülen en büyük sağlık problemleri </a:t>
            </a:r>
            <a:r>
              <a:rPr lang="tr-TR" sz="2400" dirty="0" err="1" smtClean="0"/>
              <a:t>düşünülsede</a:t>
            </a:r>
            <a:r>
              <a:rPr lang="tr-TR" sz="2400" dirty="0" smtClean="0"/>
              <a:t> kalp damar sistemi hastalıkları çocuklarda da yaygın olarak görülmektedir. Kalp dolaşım sistemi rahatsızlığı bulunan birçok çocuk özel gereksinimlere uygun olarak düzenlenmiş beden eğitimi programlarına yetenekleri dahilinde katılabilirler.</a:t>
            </a:r>
            <a:endParaRPr lang="tr-TR" sz="2400" dirty="0"/>
          </a:p>
        </p:txBody>
      </p:sp>
    </p:spTree>
    <p:extLst>
      <p:ext uri="{BB962C8B-B14F-4D97-AF65-F5344CB8AC3E}">
        <p14:creationId xmlns:p14="http://schemas.microsoft.com/office/powerpoint/2010/main" val="2937821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0892" y="854656"/>
            <a:ext cx="10561982" cy="1298713"/>
          </a:xfrm>
        </p:spPr>
        <p:txBody>
          <a:bodyPr/>
          <a:lstStyle/>
          <a:p>
            <a:pPr algn="ctr"/>
            <a:r>
              <a:rPr lang="tr-TR" sz="3200" dirty="0" smtClean="0"/>
              <a:t>Kalp – Dolaşım Sistemi Sınırlılıkları Bulunan Çocuklarla Çalışan Beden Eğitimi Öğretmenlerine Öneriler</a:t>
            </a:r>
            <a:endParaRPr lang="tr-TR" sz="3200" dirty="0"/>
          </a:p>
        </p:txBody>
      </p:sp>
      <p:sp>
        <p:nvSpPr>
          <p:cNvPr id="3" name="İçerik Yer Tutucusu 2"/>
          <p:cNvSpPr>
            <a:spLocks noGrp="1"/>
          </p:cNvSpPr>
          <p:nvPr>
            <p:ph idx="1"/>
          </p:nvPr>
        </p:nvSpPr>
        <p:spPr>
          <a:xfrm>
            <a:off x="630892" y="2603500"/>
            <a:ext cx="10561982" cy="3416300"/>
          </a:xfrm>
        </p:spPr>
        <p:txBody>
          <a:bodyPr>
            <a:normAutofit/>
          </a:bodyPr>
          <a:lstStyle/>
          <a:p>
            <a:r>
              <a:rPr lang="tr-TR" sz="2400" dirty="0" smtClean="0"/>
              <a:t>Çocuğun doktorunun koyduğu kurallar çerçevesinde çalışılmalıdır.</a:t>
            </a:r>
          </a:p>
          <a:p>
            <a:r>
              <a:rPr lang="tr-TR" sz="2400" dirty="0" smtClean="0"/>
              <a:t>Aşırı stres belirtilerini yakından izlenmelidir.</a:t>
            </a:r>
          </a:p>
          <a:p>
            <a:r>
              <a:rPr lang="tr-TR" sz="2400" dirty="0" smtClean="0"/>
              <a:t>Sık sık dinlenme verilmelidir.</a:t>
            </a:r>
          </a:p>
          <a:p>
            <a:r>
              <a:rPr lang="tr-TR" sz="2400" dirty="0" smtClean="0"/>
              <a:t>Büyük çocuklar için beden eğitimi programında dans, basit oyunlar, temel jimnastik becerileri gibi daha az kuvvet gerektiren aktivitelere yer verilmelidir.</a:t>
            </a:r>
            <a:endParaRPr lang="tr-TR" sz="2400" dirty="0"/>
          </a:p>
        </p:txBody>
      </p:sp>
    </p:spTree>
    <p:extLst>
      <p:ext uri="{BB962C8B-B14F-4D97-AF65-F5344CB8AC3E}">
        <p14:creationId xmlns:p14="http://schemas.microsoft.com/office/powerpoint/2010/main" val="17603832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Sinir – Kas Bozuklukları</a:t>
            </a:r>
            <a:endParaRPr lang="tr-TR" dirty="0"/>
          </a:p>
        </p:txBody>
      </p:sp>
      <p:sp>
        <p:nvSpPr>
          <p:cNvPr id="3" name="İçerik Yer Tutucusu 2"/>
          <p:cNvSpPr>
            <a:spLocks noGrp="1"/>
          </p:cNvSpPr>
          <p:nvPr>
            <p:ph idx="1"/>
          </p:nvPr>
        </p:nvSpPr>
        <p:spPr>
          <a:xfrm>
            <a:off x="1154954" y="2603500"/>
            <a:ext cx="10506959" cy="3416300"/>
          </a:xfrm>
        </p:spPr>
        <p:txBody>
          <a:bodyPr>
            <a:normAutofit/>
          </a:bodyPr>
          <a:lstStyle/>
          <a:p>
            <a:r>
              <a:rPr lang="tr-TR" sz="2400" dirty="0" err="1" smtClean="0"/>
              <a:t>Selepral</a:t>
            </a:r>
            <a:r>
              <a:rPr lang="tr-TR" sz="2400" dirty="0" smtClean="0"/>
              <a:t> </a:t>
            </a:r>
            <a:r>
              <a:rPr lang="tr-TR" sz="2400" dirty="0" err="1" smtClean="0"/>
              <a:t>Palsi</a:t>
            </a:r>
            <a:r>
              <a:rPr lang="tr-TR" sz="2400" dirty="0" smtClean="0"/>
              <a:t> ( CP )</a:t>
            </a:r>
          </a:p>
          <a:p>
            <a:pPr marL="0" indent="0">
              <a:buNone/>
            </a:pPr>
            <a:r>
              <a:rPr lang="tr-TR" sz="2400" dirty="0"/>
              <a:t>	</a:t>
            </a:r>
            <a:r>
              <a:rPr lang="tr-TR" sz="2400" dirty="0" smtClean="0"/>
              <a:t>Beyin felci, doğum öncesi, sırasında veya sonrasında merkezi sinir sisteminin hareket işlev alanlarının hasar görmesi.</a:t>
            </a:r>
          </a:p>
          <a:p>
            <a:r>
              <a:rPr lang="tr-TR" sz="2400" dirty="0" smtClean="0"/>
              <a:t>Epilepsi ( Sara )</a:t>
            </a:r>
          </a:p>
          <a:p>
            <a:pPr marL="457200" lvl="1" indent="0">
              <a:buNone/>
            </a:pPr>
            <a:r>
              <a:rPr lang="tr-TR" sz="2400" dirty="0" smtClean="0"/>
              <a:t>Beyin </a:t>
            </a:r>
            <a:r>
              <a:rPr lang="tr-TR" sz="2400" dirty="0"/>
              <a:t>içinde bulunan sinir hücrelerinin olağan dışı bir elektro-kimyasal boşalma yapması sonucu ortaya çıkan nörolojik bozukluk, hastalıktır. Beynin normalde çalışması ile ilgili elektriğin aşırı ve kontrolsüz yayılımı sonucu oluşur.</a:t>
            </a:r>
            <a:endParaRPr lang="tr-TR" sz="2200" dirty="0"/>
          </a:p>
        </p:txBody>
      </p:sp>
    </p:spTree>
    <p:extLst>
      <p:ext uri="{BB962C8B-B14F-4D97-AF65-F5344CB8AC3E}">
        <p14:creationId xmlns:p14="http://schemas.microsoft.com/office/powerpoint/2010/main" val="309814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 Kas – İskelet Bozuklukları</a:t>
            </a:r>
            <a:endParaRPr lang="tr-TR" dirty="0"/>
          </a:p>
        </p:txBody>
      </p:sp>
      <p:sp>
        <p:nvSpPr>
          <p:cNvPr id="3" name="İçerik Yer Tutucusu 2"/>
          <p:cNvSpPr>
            <a:spLocks noGrp="1"/>
          </p:cNvSpPr>
          <p:nvPr>
            <p:ph idx="1"/>
          </p:nvPr>
        </p:nvSpPr>
        <p:spPr>
          <a:xfrm>
            <a:off x="1154954" y="2603500"/>
            <a:ext cx="10294924" cy="3416300"/>
          </a:xfrm>
        </p:spPr>
        <p:txBody>
          <a:bodyPr>
            <a:normAutofit/>
          </a:bodyPr>
          <a:lstStyle/>
          <a:p>
            <a:r>
              <a:rPr lang="tr-TR" sz="2400" dirty="0" err="1" smtClean="0"/>
              <a:t>Osgoog</a:t>
            </a:r>
            <a:r>
              <a:rPr lang="tr-TR" sz="2400" dirty="0" smtClean="0"/>
              <a:t> – </a:t>
            </a:r>
            <a:r>
              <a:rPr lang="tr-TR" sz="2400" dirty="0" err="1" smtClean="0"/>
              <a:t>Schlatter</a:t>
            </a:r>
            <a:endParaRPr lang="tr-TR" sz="2400" dirty="0"/>
          </a:p>
          <a:p>
            <a:pPr marL="0" indent="0">
              <a:buNone/>
            </a:pPr>
            <a:r>
              <a:rPr lang="tr-TR" sz="2400" dirty="0" smtClean="0"/>
              <a:t>     Gençlerde en sık diz ağrısı sebeplerinden biridir. Dizin hemen altında şişlik, ağrı ve hassasiyete sebep olur.</a:t>
            </a:r>
          </a:p>
          <a:p>
            <a:r>
              <a:rPr lang="tr-TR" sz="2400" dirty="0" err="1" smtClean="0"/>
              <a:t>Postürel</a:t>
            </a:r>
            <a:r>
              <a:rPr lang="tr-TR" sz="2400" dirty="0" smtClean="0"/>
              <a:t> Bozukluklar</a:t>
            </a:r>
          </a:p>
        </p:txBody>
      </p:sp>
    </p:spTree>
    <p:extLst>
      <p:ext uri="{BB962C8B-B14F-4D97-AF65-F5344CB8AC3E}">
        <p14:creationId xmlns:p14="http://schemas.microsoft.com/office/powerpoint/2010/main" val="2644986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Bedensel Özürlülerin </a:t>
            </a:r>
            <a:r>
              <a:rPr lang="tr-TR" dirty="0" smtClean="0"/>
              <a:t>Nedenleri?</a:t>
            </a:r>
            <a:endParaRPr lang="tr-TR" dirty="0"/>
          </a:p>
        </p:txBody>
      </p:sp>
      <p:sp>
        <p:nvSpPr>
          <p:cNvPr id="3" name="İçerik Yer Tutucusu 2"/>
          <p:cNvSpPr>
            <a:spLocks noGrp="1"/>
          </p:cNvSpPr>
          <p:nvPr>
            <p:ph idx="1"/>
          </p:nvPr>
        </p:nvSpPr>
        <p:spPr/>
        <p:txBody>
          <a:bodyPr>
            <a:normAutofit/>
          </a:bodyPr>
          <a:lstStyle/>
          <a:p>
            <a:pPr>
              <a:buFont typeface="+mj-lt"/>
              <a:buAutoNum type="arabicPeriod"/>
            </a:pPr>
            <a:r>
              <a:rPr lang="tr-TR" sz="2400" dirty="0" smtClean="0"/>
              <a:t>Doğuştan oluşan nedenler</a:t>
            </a:r>
          </a:p>
          <a:p>
            <a:pPr>
              <a:buFont typeface="+mj-lt"/>
              <a:buAutoNum type="arabicPeriod"/>
            </a:pPr>
            <a:r>
              <a:rPr lang="tr-TR" sz="2400" dirty="0" smtClean="0"/>
              <a:t>Bulaşıcı ve ateşli hastalıklar</a:t>
            </a:r>
          </a:p>
          <a:p>
            <a:pPr>
              <a:buFont typeface="+mj-lt"/>
              <a:buAutoNum type="arabicPeriod"/>
            </a:pPr>
            <a:r>
              <a:rPr lang="tr-TR" sz="2400" dirty="0" smtClean="0"/>
              <a:t>Metabolizma bozuklukları</a:t>
            </a:r>
          </a:p>
          <a:p>
            <a:pPr>
              <a:buFont typeface="+mj-lt"/>
              <a:buAutoNum type="arabicPeriod"/>
            </a:pPr>
            <a:r>
              <a:rPr lang="tr-TR" sz="2400" dirty="0" smtClean="0"/>
              <a:t>Çeşitli kazalar</a:t>
            </a:r>
          </a:p>
          <a:p>
            <a:pPr>
              <a:buFont typeface="+mj-lt"/>
              <a:buAutoNum type="arabicPeriod"/>
            </a:pPr>
            <a:r>
              <a:rPr lang="tr-TR" sz="2400" dirty="0" smtClean="0"/>
              <a:t>Çeşitli nedenler</a:t>
            </a:r>
            <a:endParaRPr lang="tr-TR" sz="2400" dirty="0"/>
          </a:p>
        </p:txBody>
      </p:sp>
    </p:spTree>
    <p:extLst>
      <p:ext uri="{BB962C8B-B14F-4D97-AF65-F5344CB8AC3E}">
        <p14:creationId xmlns:p14="http://schemas.microsoft.com/office/powerpoint/2010/main" val="10761509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 Doğuştan Oluşan </a:t>
            </a:r>
            <a:r>
              <a:rPr lang="tr-TR" dirty="0" smtClean="0"/>
              <a:t>Nedenler?</a:t>
            </a:r>
            <a:endParaRPr lang="tr-TR" dirty="0"/>
          </a:p>
        </p:txBody>
      </p:sp>
      <p:sp>
        <p:nvSpPr>
          <p:cNvPr id="3" name="İçerik Yer Tutucusu 2"/>
          <p:cNvSpPr>
            <a:spLocks noGrp="1"/>
          </p:cNvSpPr>
          <p:nvPr>
            <p:ph idx="1"/>
          </p:nvPr>
        </p:nvSpPr>
        <p:spPr>
          <a:xfrm>
            <a:off x="1154954" y="2603499"/>
            <a:ext cx="10117649" cy="3872251"/>
          </a:xfrm>
        </p:spPr>
        <p:txBody>
          <a:bodyPr>
            <a:noAutofit/>
          </a:bodyPr>
          <a:lstStyle/>
          <a:p>
            <a:r>
              <a:rPr lang="tr-TR" sz="2000" dirty="0" smtClean="0"/>
              <a:t>Kalıtım veya soya çekim</a:t>
            </a:r>
          </a:p>
          <a:p>
            <a:r>
              <a:rPr lang="tr-TR" sz="2000" dirty="0" smtClean="0"/>
              <a:t>Annenin gebelik sırasında bebeği düşürmek için aldığı ilaçlar veya hamile kalmamak için aldığı ilaçlar</a:t>
            </a:r>
          </a:p>
          <a:p>
            <a:r>
              <a:rPr lang="tr-TR" sz="2000" dirty="0" smtClean="0"/>
              <a:t>Anne ve babadaki RH faktörü</a:t>
            </a:r>
          </a:p>
          <a:p>
            <a:r>
              <a:rPr lang="tr-TR" sz="2000" dirty="0" smtClean="0"/>
              <a:t>Bebeğin bulunduğu bölgeye şiddetli travmalar</a:t>
            </a:r>
          </a:p>
          <a:p>
            <a:r>
              <a:rPr lang="tr-TR" sz="2000" dirty="0" smtClean="0"/>
              <a:t>Gebelik esnasında annenin özellikle ilk aylarda ateşli hastalık geçirmesi</a:t>
            </a:r>
          </a:p>
          <a:p>
            <a:r>
              <a:rPr lang="tr-TR" sz="2000" dirty="0" smtClean="0"/>
              <a:t>Annenin gebelik sırasında şeker hastalığına yakalanması</a:t>
            </a:r>
          </a:p>
          <a:p>
            <a:r>
              <a:rPr lang="tr-TR" sz="2000" dirty="0" smtClean="0"/>
              <a:t>Annenin gebelik sırasında yeteri kadar beslenememesi</a:t>
            </a:r>
          </a:p>
          <a:p>
            <a:r>
              <a:rPr lang="tr-TR" sz="2000" dirty="0" smtClean="0"/>
              <a:t>Annenin gebelik sırasında kanama geçirmesi</a:t>
            </a:r>
            <a:endParaRPr lang="tr-TR" sz="2000" dirty="0"/>
          </a:p>
        </p:txBody>
      </p:sp>
    </p:spTree>
    <p:extLst>
      <p:ext uri="{BB962C8B-B14F-4D97-AF65-F5344CB8AC3E}">
        <p14:creationId xmlns:p14="http://schemas.microsoft.com/office/powerpoint/2010/main" val="1217512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Bulaşıcı ve Ateşli Hastalıklar</a:t>
            </a:r>
            <a:endParaRPr lang="tr-TR" dirty="0"/>
          </a:p>
        </p:txBody>
      </p:sp>
      <p:sp>
        <p:nvSpPr>
          <p:cNvPr id="3" name="İçerik Yer Tutucusu 2"/>
          <p:cNvSpPr>
            <a:spLocks noGrp="1"/>
          </p:cNvSpPr>
          <p:nvPr>
            <p:ph idx="1"/>
          </p:nvPr>
        </p:nvSpPr>
        <p:spPr>
          <a:xfrm>
            <a:off x="1154954" y="2603500"/>
            <a:ext cx="8825659" cy="3962192"/>
          </a:xfrm>
        </p:spPr>
        <p:txBody>
          <a:bodyPr>
            <a:noAutofit/>
          </a:bodyPr>
          <a:lstStyle/>
          <a:p>
            <a:r>
              <a:rPr lang="tr-TR" sz="2000" dirty="0" smtClean="0"/>
              <a:t>Çocuk felci</a:t>
            </a:r>
          </a:p>
          <a:p>
            <a:r>
              <a:rPr lang="tr-TR" sz="2000" dirty="0" smtClean="0"/>
              <a:t>Verem</a:t>
            </a:r>
          </a:p>
          <a:p>
            <a:r>
              <a:rPr lang="tr-TR" sz="2000" dirty="0" smtClean="0"/>
              <a:t>Kemik iliği iltihabı</a:t>
            </a:r>
          </a:p>
          <a:p>
            <a:r>
              <a:rPr lang="tr-TR" sz="2000" dirty="0" smtClean="0"/>
              <a:t>Bel kemiği hastalığı</a:t>
            </a:r>
          </a:p>
          <a:p>
            <a:r>
              <a:rPr lang="tr-TR" sz="2000" dirty="0" smtClean="0"/>
              <a:t>Menenjit</a:t>
            </a:r>
          </a:p>
          <a:p>
            <a:r>
              <a:rPr lang="tr-TR" sz="2000" dirty="0" smtClean="0"/>
              <a:t>Tifo</a:t>
            </a:r>
          </a:p>
          <a:p>
            <a:r>
              <a:rPr lang="tr-TR" sz="2000" dirty="0" smtClean="0"/>
              <a:t>Merkezi sinir sistemini etkileyecek </a:t>
            </a:r>
            <a:r>
              <a:rPr lang="tr-TR" sz="2000" dirty="0" err="1" smtClean="0"/>
              <a:t>pribal</a:t>
            </a:r>
            <a:r>
              <a:rPr lang="tr-TR" sz="2000" dirty="0" smtClean="0"/>
              <a:t> enfeksiyonlar</a:t>
            </a:r>
          </a:p>
          <a:p>
            <a:r>
              <a:rPr lang="tr-TR" sz="2000" dirty="0" smtClean="0"/>
              <a:t>Romatizma, kalp ve eklem romatizması</a:t>
            </a:r>
          </a:p>
          <a:p>
            <a:r>
              <a:rPr lang="tr-TR" sz="2000" dirty="0" smtClean="0"/>
              <a:t>Bel kemiği çatlağı</a:t>
            </a:r>
            <a:endParaRPr lang="tr-TR" sz="2000" dirty="0"/>
          </a:p>
        </p:txBody>
      </p:sp>
    </p:spTree>
    <p:extLst>
      <p:ext uri="{BB962C8B-B14F-4D97-AF65-F5344CB8AC3E}">
        <p14:creationId xmlns:p14="http://schemas.microsoft.com/office/powerpoint/2010/main" val="339446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9026" y="2685690"/>
            <a:ext cx="11900452" cy="4172310"/>
          </a:xfrm>
        </p:spPr>
        <p:txBody>
          <a:bodyPr>
            <a:normAutofit/>
          </a:bodyPr>
          <a:lstStyle/>
          <a:p>
            <a:pPr algn="just">
              <a:lnSpc>
                <a:spcPct val="100000"/>
              </a:lnSpc>
            </a:pPr>
            <a:r>
              <a:rPr lang="tr-TR" sz="2000" dirty="0" smtClean="0"/>
              <a:t>1988 Seul Olimpiyatları sonrası büyük bir artış gözlenerek 62 ülkeden 4200 sporcunun katılımı ortaya çıkmıştır. </a:t>
            </a:r>
          </a:p>
          <a:p>
            <a:pPr algn="just">
              <a:lnSpc>
                <a:spcPct val="100000"/>
              </a:lnSpc>
            </a:pPr>
            <a:r>
              <a:rPr lang="tr-TR" sz="2000" dirty="0" smtClean="0"/>
              <a:t>1992 Barselona Olimpiyatları sonrası aynı yerde IX. Paralimpik Oyunlara ise tam 85 ülkeden 4000 sporcu ve idareci katıldı. Türkiye açısından bu oyunların önemi ilk kez 1 sporcu ve iki idareciden oluşan bir kafile ile katılımımızdı.</a:t>
            </a:r>
          </a:p>
          <a:p>
            <a:pPr algn="just">
              <a:lnSpc>
                <a:spcPct val="100000"/>
              </a:lnSpc>
            </a:pPr>
            <a:r>
              <a:rPr lang="tr-TR" sz="2000" dirty="0" smtClean="0"/>
              <a:t>1996 Atlanta Olimpiyatları sonrası yapılan X. Paralimpik Oyunlara 104 ülkeden 3310 sporcu ve 1600 idareci katılınca, Uluslararası Olimpiyat Komitesi ve de Uluslararası Paralimpik Komitesi oyunlara katılacak sporcu, dereceler ve kotalar gündeme geldi.</a:t>
            </a:r>
            <a:endParaRPr lang="tr-TR" sz="2000" dirty="0"/>
          </a:p>
        </p:txBody>
      </p:sp>
    </p:spTree>
    <p:extLst>
      <p:ext uri="{BB962C8B-B14F-4D97-AF65-F5344CB8AC3E}">
        <p14:creationId xmlns:p14="http://schemas.microsoft.com/office/powerpoint/2010/main" val="18404363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 Metabolizma Bozuklukları</a:t>
            </a:r>
            <a:endParaRPr lang="tr-TR" dirty="0"/>
          </a:p>
        </p:txBody>
      </p:sp>
      <p:sp>
        <p:nvSpPr>
          <p:cNvPr id="3" name="İçerik Yer Tutucusu 2"/>
          <p:cNvSpPr>
            <a:spLocks noGrp="1"/>
          </p:cNvSpPr>
          <p:nvPr>
            <p:ph idx="1"/>
          </p:nvPr>
        </p:nvSpPr>
        <p:spPr>
          <a:xfrm>
            <a:off x="1154954" y="2603500"/>
            <a:ext cx="10202159" cy="3416300"/>
          </a:xfrm>
        </p:spPr>
        <p:txBody>
          <a:bodyPr>
            <a:normAutofit/>
          </a:bodyPr>
          <a:lstStyle/>
          <a:p>
            <a:r>
              <a:rPr lang="tr-TR" sz="2400" dirty="0" smtClean="0"/>
              <a:t>Vücudun E vitamininden faydalanamaması</a:t>
            </a:r>
          </a:p>
          <a:p>
            <a:pPr marL="0" indent="0">
              <a:buNone/>
            </a:pPr>
            <a:r>
              <a:rPr lang="tr-TR" sz="2400" b="1" dirty="0" smtClean="0"/>
              <a:t>E Vitamini: </a:t>
            </a:r>
            <a:r>
              <a:rPr lang="tr-TR" sz="2400" dirty="0" smtClean="0"/>
              <a:t>eksikliğinde yorgunluk, isteksizlik görülür. Her yorgunluk E vitaminin eksikliği belirtisi de değildir. Fazla alınırsa hormonlarda bozukluk ve kanama olabilir. Çoğunlukla hücre zarında bulunur ve hücrelerin Q2 moleküllerinin zarar vermesinde koruyan vitamindir. Özellikle kalp hastalıkları, </a:t>
            </a:r>
            <a:r>
              <a:rPr lang="tr-TR" sz="2400" dirty="0" err="1" smtClean="0"/>
              <a:t>katarağa</a:t>
            </a:r>
            <a:r>
              <a:rPr lang="tr-TR" sz="2400" dirty="0" smtClean="0"/>
              <a:t> karşı korur, kasları onarır, bağışıklık sistemini güçlendirir.</a:t>
            </a:r>
            <a:endParaRPr lang="tr-TR" sz="2400" dirty="0"/>
          </a:p>
        </p:txBody>
      </p:sp>
    </p:spTree>
    <p:extLst>
      <p:ext uri="{BB962C8B-B14F-4D97-AF65-F5344CB8AC3E}">
        <p14:creationId xmlns:p14="http://schemas.microsoft.com/office/powerpoint/2010/main" val="1862698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4- Çeşitli Kazalar</a:t>
            </a:r>
            <a:endParaRPr lang="tr-TR" dirty="0"/>
          </a:p>
        </p:txBody>
      </p:sp>
      <p:sp>
        <p:nvSpPr>
          <p:cNvPr id="3" name="İçerik Yer Tutucusu 2"/>
          <p:cNvSpPr>
            <a:spLocks noGrp="1"/>
          </p:cNvSpPr>
          <p:nvPr>
            <p:ph idx="1"/>
          </p:nvPr>
        </p:nvSpPr>
        <p:spPr/>
        <p:txBody>
          <a:bodyPr>
            <a:normAutofit/>
          </a:bodyPr>
          <a:lstStyle/>
          <a:p>
            <a:r>
              <a:rPr lang="tr-TR" sz="2400" dirty="0" smtClean="0"/>
              <a:t>Bu gruptaki kazaların bir kısmı trafik kazalarında olur.</a:t>
            </a:r>
          </a:p>
          <a:p>
            <a:r>
              <a:rPr lang="tr-TR" sz="2400" dirty="0" smtClean="0"/>
              <a:t>Çeşitli spor faaliyetlerinde oluşan bel kemiği, beyincik, sinir ve kalp sistemi bunlar ortopedik özür oluşturmaktadır.</a:t>
            </a:r>
          </a:p>
          <a:p>
            <a:r>
              <a:rPr lang="tr-TR" sz="2400" dirty="0" smtClean="0"/>
              <a:t>Kırık ve çıkıklara yapılan yanlış müdahaleler de bir sebep oluşturmaktadır.</a:t>
            </a:r>
            <a:endParaRPr lang="tr-TR" sz="2400" dirty="0"/>
          </a:p>
        </p:txBody>
      </p:sp>
    </p:spTree>
    <p:extLst>
      <p:ext uri="{BB962C8B-B14F-4D97-AF65-F5344CB8AC3E}">
        <p14:creationId xmlns:p14="http://schemas.microsoft.com/office/powerpoint/2010/main" val="22356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5- Çeşitli Nedenler</a:t>
            </a:r>
            <a:endParaRPr lang="tr-TR" dirty="0"/>
          </a:p>
        </p:txBody>
      </p:sp>
      <p:sp>
        <p:nvSpPr>
          <p:cNvPr id="3" name="İçerik Yer Tutucusu 2"/>
          <p:cNvSpPr>
            <a:spLocks noGrp="1"/>
          </p:cNvSpPr>
          <p:nvPr>
            <p:ph idx="1"/>
          </p:nvPr>
        </p:nvSpPr>
        <p:spPr>
          <a:xfrm>
            <a:off x="518850" y="2550492"/>
            <a:ext cx="11090054" cy="3678030"/>
          </a:xfrm>
        </p:spPr>
        <p:txBody>
          <a:bodyPr>
            <a:normAutofit/>
          </a:bodyPr>
          <a:lstStyle/>
          <a:p>
            <a:r>
              <a:rPr lang="tr-TR" sz="2400" dirty="0" smtClean="0"/>
              <a:t>Bilinmeyen nedenlerden ortaya çıkar</a:t>
            </a:r>
            <a:r>
              <a:rPr lang="tr-TR" sz="2400" dirty="0" smtClean="0"/>
              <a:t>.</a:t>
            </a:r>
            <a:endParaRPr lang="tr-TR" sz="2400" dirty="0" smtClean="0"/>
          </a:p>
        </p:txBody>
      </p:sp>
    </p:spTree>
    <p:extLst>
      <p:ext uri="{BB962C8B-B14F-4D97-AF65-F5344CB8AC3E}">
        <p14:creationId xmlns:p14="http://schemas.microsoft.com/office/powerpoint/2010/main" val="40902580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CP ( </a:t>
            </a:r>
            <a:r>
              <a:rPr lang="tr-TR" dirty="0" err="1"/>
              <a:t>Cerepral</a:t>
            </a:r>
            <a:r>
              <a:rPr lang="tr-TR" dirty="0"/>
              <a:t> </a:t>
            </a:r>
            <a:r>
              <a:rPr lang="tr-TR" dirty="0" err="1"/>
              <a:t>Palsi</a:t>
            </a:r>
            <a:r>
              <a:rPr lang="tr-TR" dirty="0"/>
              <a:t> )</a:t>
            </a:r>
          </a:p>
        </p:txBody>
      </p:sp>
      <p:sp>
        <p:nvSpPr>
          <p:cNvPr id="3" name="İçerik Yer Tutucusu 2"/>
          <p:cNvSpPr>
            <a:spLocks noGrp="1"/>
          </p:cNvSpPr>
          <p:nvPr>
            <p:ph idx="1"/>
          </p:nvPr>
        </p:nvSpPr>
        <p:spPr>
          <a:xfrm>
            <a:off x="649358" y="2603500"/>
            <a:ext cx="10893286" cy="3416300"/>
          </a:xfrm>
        </p:spPr>
        <p:txBody>
          <a:bodyPr/>
          <a:lstStyle/>
          <a:p>
            <a:pPr marL="0" indent="0">
              <a:buNone/>
            </a:pPr>
            <a:r>
              <a:rPr lang="tr-TR" sz="2400" dirty="0"/>
              <a:t>Tek karşılığı ‘’kasıntılı beyin felci’’ Yani beyin merkezindeki motor kontrol sisteminde meydana gelen bozukluktur.</a:t>
            </a:r>
          </a:p>
          <a:p>
            <a:pPr marL="0" indent="0">
              <a:buNone/>
            </a:pPr>
            <a:r>
              <a:rPr lang="tr-TR" sz="2400" dirty="0"/>
              <a:t>CP bir hastalık değildir. Genellikle bu özür doğum </a:t>
            </a:r>
            <a:r>
              <a:rPr lang="tr-TR" sz="2400" dirty="0" smtClean="0"/>
              <a:t>öncesi, doğum esnasında ya da </a:t>
            </a:r>
            <a:r>
              <a:rPr lang="tr-TR" sz="2400" dirty="0"/>
              <a:t>hayatın ilk 2 senesinde oluşur</a:t>
            </a:r>
            <a:r>
              <a:rPr lang="tr-TR" sz="2400" dirty="0" smtClean="0"/>
              <a:t>.</a:t>
            </a:r>
          </a:p>
          <a:p>
            <a:endParaRPr lang="tr-TR" dirty="0"/>
          </a:p>
        </p:txBody>
      </p:sp>
    </p:spTree>
    <p:extLst>
      <p:ext uri="{BB962C8B-B14F-4D97-AF65-F5344CB8AC3E}">
        <p14:creationId xmlns:p14="http://schemas.microsoft.com/office/powerpoint/2010/main" val="39583047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CP’yi</a:t>
            </a:r>
            <a:r>
              <a:rPr lang="tr-TR" dirty="0" smtClean="0"/>
              <a:t> Oluşturan Nedenler?</a:t>
            </a:r>
            <a:endParaRPr lang="tr-TR" dirty="0"/>
          </a:p>
        </p:txBody>
      </p:sp>
      <p:sp>
        <p:nvSpPr>
          <p:cNvPr id="3" name="İçerik Yer Tutucusu 2"/>
          <p:cNvSpPr>
            <a:spLocks noGrp="1"/>
          </p:cNvSpPr>
          <p:nvPr>
            <p:ph idx="1"/>
          </p:nvPr>
        </p:nvSpPr>
        <p:spPr/>
        <p:txBody>
          <a:bodyPr>
            <a:normAutofit/>
          </a:bodyPr>
          <a:lstStyle/>
          <a:p>
            <a:pPr>
              <a:buFont typeface="+mj-lt"/>
              <a:buAutoNum type="alphaUcPeriod"/>
            </a:pPr>
            <a:r>
              <a:rPr lang="tr-TR" sz="2400" b="1" dirty="0" smtClean="0"/>
              <a:t>Doğum Öncesi Nedenlerin %30’unu Oluşturmaktadır.</a:t>
            </a:r>
          </a:p>
          <a:p>
            <a:pPr lvl="1"/>
            <a:r>
              <a:rPr lang="tr-TR" sz="2400" dirty="0" smtClean="0"/>
              <a:t>Doğum öncesi gebeliğin ilk 3 ayında annenin </a:t>
            </a:r>
            <a:r>
              <a:rPr lang="tr-TR" sz="2400" dirty="0" err="1" smtClean="0"/>
              <a:t>rubella</a:t>
            </a:r>
            <a:r>
              <a:rPr lang="tr-TR" sz="2400" dirty="0" smtClean="0"/>
              <a:t> geçirmesi.</a:t>
            </a:r>
          </a:p>
          <a:p>
            <a:pPr lvl="1"/>
            <a:r>
              <a:rPr lang="tr-TR" sz="2400" dirty="0" smtClean="0"/>
              <a:t>Soya çekim.</a:t>
            </a:r>
          </a:p>
          <a:p>
            <a:pPr lvl="1"/>
            <a:r>
              <a:rPr lang="tr-TR" sz="2400" dirty="0" smtClean="0"/>
              <a:t>RH faktörü</a:t>
            </a:r>
          </a:p>
          <a:p>
            <a:pPr lvl="1"/>
            <a:r>
              <a:rPr lang="tr-TR" sz="2400" dirty="0" smtClean="0"/>
              <a:t>Annedeki metabolizma bozuklukları</a:t>
            </a:r>
            <a:endParaRPr lang="tr-TR" sz="2400" dirty="0"/>
          </a:p>
        </p:txBody>
      </p:sp>
    </p:spTree>
    <p:extLst>
      <p:ext uri="{BB962C8B-B14F-4D97-AF65-F5344CB8AC3E}">
        <p14:creationId xmlns:p14="http://schemas.microsoft.com/office/powerpoint/2010/main" val="17554140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596348" y="2603499"/>
            <a:ext cx="10031895" cy="4049091"/>
          </a:xfrm>
        </p:spPr>
        <p:txBody>
          <a:bodyPr>
            <a:noAutofit/>
          </a:bodyPr>
          <a:lstStyle/>
          <a:p>
            <a:pPr>
              <a:buFont typeface="+mj-lt"/>
              <a:buAutoNum type="alphaUcPeriod" startAt="2"/>
            </a:pPr>
            <a:r>
              <a:rPr lang="tr-TR" sz="2400" b="1" dirty="0" smtClean="0"/>
              <a:t>Doğum Esnası Nedenlerin %60’ını Oluşturmaktadır.</a:t>
            </a:r>
          </a:p>
          <a:p>
            <a:pPr lvl="1"/>
            <a:r>
              <a:rPr lang="tr-TR" sz="2400" dirty="0" smtClean="0"/>
              <a:t>Erken doğum.</a:t>
            </a:r>
          </a:p>
          <a:p>
            <a:pPr lvl="1"/>
            <a:r>
              <a:rPr lang="tr-TR" sz="2400" dirty="0" smtClean="0"/>
              <a:t>Kanama ile sonuçlanan ‘’K’’ vitamini noksanlığı.</a:t>
            </a:r>
            <a:endParaRPr lang="tr-TR" sz="2400" dirty="0"/>
          </a:p>
          <a:p>
            <a:pPr lvl="1"/>
            <a:r>
              <a:rPr lang="tr-TR" sz="2400" dirty="0" smtClean="0"/>
              <a:t>Doğum esnasında hızlı doğum ile beyin zarının zedelenmesi.</a:t>
            </a:r>
          </a:p>
          <a:p>
            <a:pPr lvl="1"/>
            <a:r>
              <a:rPr lang="tr-TR" sz="2400" dirty="0" smtClean="0"/>
              <a:t>Eğer doğum gecikirse beyin oksijensiz kalır ve zarar görür.</a:t>
            </a:r>
          </a:p>
          <a:p>
            <a:pPr lvl="1"/>
            <a:r>
              <a:rPr lang="tr-TR" sz="2400" dirty="0" smtClean="0"/>
              <a:t>Doğum esnasında aletli müdahaleler ( Travmalar, zehirlenmeler ).</a:t>
            </a:r>
          </a:p>
        </p:txBody>
      </p:sp>
    </p:spTree>
    <p:extLst>
      <p:ext uri="{BB962C8B-B14F-4D97-AF65-F5344CB8AC3E}">
        <p14:creationId xmlns:p14="http://schemas.microsoft.com/office/powerpoint/2010/main" val="1830694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CP’nin</a:t>
            </a:r>
            <a:r>
              <a:rPr lang="tr-TR" dirty="0" smtClean="0"/>
              <a:t> Sınıflandırılması</a:t>
            </a:r>
            <a:br>
              <a:rPr lang="tr-TR" dirty="0" smtClean="0"/>
            </a:br>
            <a:endParaRPr lang="tr-TR" dirty="0"/>
          </a:p>
        </p:txBody>
      </p:sp>
      <p:sp>
        <p:nvSpPr>
          <p:cNvPr id="3" name="İçerik Yer Tutucusu 2"/>
          <p:cNvSpPr>
            <a:spLocks noGrp="1"/>
          </p:cNvSpPr>
          <p:nvPr>
            <p:ph idx="1"/>
          </p:nvPr>
        </p:nvSpPr>
        <p:spPr/>
        <p:txBody>
          <a:bodyPr/>
          <a:lstStyle/>
          <a:p>
            <a:pPr marL="0" indent="0">
              <a:buNone/>
            </a:pPr>
            <a:r>
              <a:rPr lang="tr-TR" sz="2400" b="1" dirty="0" smtClean="0"/>
              <a:t>Kasıntılı Beyin Felcini 5 Grupta İnceleyebiliriz</a:t>
            </a:r>
            <a:r>
              <a:rPr lang="tr-TR" b="1" dirty="0" smtClean="0"/>
              <a:t>.</a:t>
            </a:r>
          </a:p>
          <a:p>
            <a:pPr marL="457200" indent="-457200">
              <a:buFont typeface="+mj-lt"/>
              <a:buAutoNum type="arabicPeriod"/>
            </a:pPr>
            <a:r>
              <a:rPr lang="tr-TR" sz="2400" dirty="0" err="1" smtClean="0"/>
              <a:t>Spastacity</a:t>
            </a:r>
            <a:r>
              <a:rPr lang="tr-TR" sz="2400" dirty="0" smtClean="0"/>
              <a:t> ( Spastik )</a:t>
            </a:r>
          </a:p>
          <a:p>
            <a:pPr marL="457200" indent="-457200">
              <a:buFont typeface="+mj-lt"/>
              <a:buAutoNum type="arabicPeriod"/>
            </a:pPr>
            <a:r>
              <a:rPr lang="tr-TR" sz="2400" dirty="0" err="1" smtClean="0"/>
              <a:t>Athetosis</a:t>
            </a:r>
            <a:r>
              <a:rPr lang="tr-TR" sz="2400" dirty="0" smtClean="0"/>
              <a:t> ( </a:t>
            </a:r>
            <a:r>
              <a:rPr lang="tr-TR" sz="2400" dirty="0" err="1" smtClean="0"/>
              <a:t>Atefoz</a:t>
            </a:r>
            <a:r>
              <a:rPr lang="tr-TR" sz="2400" dirty="0" smtClean="0"/>
              <a:t> )</a:t>
            </a:r>
          </a:p>
          <a:p>
            <a:pPr marL="457200" indent="-457200">
              <a:buFont typeface="+mj-lt"/>
              <a:buAutoNum type="arabicPeriod"/>
            </a:pPr>
            <a:r>
              <a:rPr lang="tr-TR" sz="2400" dirty="0" err="1" smtClean="0"/>
              <a:t>Ataksia</a:t>
            </a:r>
            <a:endParaRPr lang="tr-TR" sz="2400" dirty="0" smtClean="0"/>
          </a:p>
          <a:p>
            <a:pPr marL="457200" indent="-457200">
              <a:buFont typeface="+mj-lt"/>
              <a:buAutoNum type="arabicPeriod"/>
            </a:pPr>
            <a:r>
              <a:rPr lang="tr-TR" sz="2400" dirty="0" err="1" smtClean="0"/>
              <a:t>Rijidity</a:t>
            </a:r>
            <a:endParaRPr lang="tr-TR" sz="2400" dirty="0" smtClean="0"/>
          </a:p>
          <a:p>
            <a:pPr marL="457200" indent="-457200">
              <a:buFont typeface="+mj-lt"/>
              <a:buAutoNum type="arabicPeriod"/>
            </a:pPr>
            <a:r>
              <a:rPr lang="tr-TR" sz="2400" dirty="0" smtClean="0"/>
              <a:t>Tremor</a:t>
            </a:r>
            <a:endParaRPr lang="tr-TR" sz="2400" dirty="0"/>
          </a:p>
        </p:txBody>
      </p:sp>
    </p:spTree>
    <p:extLst>
      <p:ext uri="{BB962C8B-B14F-4D97-AF65-F5344CB8AC3E}">
        <p14:creationId xmlns:p14="http://schemas.microsoft.com/office/powerpoint/2010/main" val="10955857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a:pPr>
            <a:r>
              <a:rPr lang="tr-TR" dirty="0" err="1" smtClean="0"/>
              <a:t>Sapastacity</a:t>
            </a:r>
            <a:endParaRPr lang="tr-TR" dirty="0"/>
          </a:p>
        </p:txBody>
      </p:sp>
      <p:sp>
        <p:nvSpPr>
          <p:cNvPr id="3" name="İçerik Yer Tutucusu 2"/>
          <p:cNvSpPr>
            <a:spLocks noGrp="1"/>
          </p:cNvSpPr>
          <p:nvPr>
            <p:ph idx="1"/>
          </p:nvPr>
        </p:nvSpPr>
        <p:spPr>
          <a:xfrm>
            <a:off x="1154954" y="2603499"/>
            <a:ext cx="9579307" cy="3691283"/>
          </a:xfrm>
        </p:spPr>
        <p:txBody>
          <a:bodyPr>
            <a:normAutofit/>
          </a:bodyPr>
          <a:lstStyle/>
          <a:p>
            <a:pPr algn="just"/>
            <a:r>
              <a:rPr lang="tr-TR" sz="2400" dirty="0" err="1" smtClean="0"/>
              <a:t>Cp’nin</a:t>
            </a:r>
            <a:r>
              <a:rPr lang="tr-TR" sz="2400" dirty="0" smtClean="0"/>
              <a:t> en yaygınıdır. Kol ve bacakta kasılma görülür. Bacaklar içe dönük, kalça bükülü, dizler birbirine yakındır. Kollar gergin, dirsek bükülü, alt kol – kol ve parmaklar eğiktir. Vücut hareketleri gergindir. Kişi psikolojik olarak içe dönüktür. Çok hassas ve yeni durumlara karşı korkaktır. %60’ını oluşturur.</a:t>
            </a:r>
            <a:endParaRPr lang="tr-TR" sz="2400" dirty="0"/>
          </a:p>
        </p:txBody>
      </p:sp>
    </p:spTree>
    <p:extLst>
      <p:ext uri="{BB962C8B-B14F-4D97-AF65-F5344CB8AC3E}">
        <p14:creationId xmlns:p14="http://schemas.microsoft.com/office/powerpoint/2010/main" val="1565755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startAt="2"/>
            </a:pPr>
            <a:r>
              <a:rPr lang="tr-TR" dirty="0" err="1" smtClean="0"/>
              <a:t>Athetosis</a:t>
            </a:r>
            <a:endParaRPr lang="tr-TR" dirty="0"/>
          </a:p>
        </p:txBody>
      </p:sp>
      <p:sp>
        <p:nvSpPr>
          <p:cNvPr id="3" name="İçerik Yer Tutucusu 2"/>
          <p:cNvSpPr>
            <a:spLocks noGrp="1"/>
          </p:cNvSpPr>
          <p:nvPr>
            <p:ph idx="1"/>
          </p:nvPr>
        </p:nvSpPr>
        <p:spPr>
          <a:xfrm>
            <a:off x="1154954" y="2603500"/>
            <a:ext cx="9910611" cy="3416300"/>
          </a:xfrm>
        </p:spPr>
        <p:txBody>
          <a:bodyPr>
            <a:normAutofit/>
          </a:bodyPr>
          <a:lstStyle/>
          <a:p>
            <a:pPr algn="just"/>
            <a:r>
              <a:rPr lang="tr-TR" sz="2400" dirty="0" smtClean="0"/>
              <a:t>Genellikle koordinasyon bozuklukları ve dengesizlik vardır. İstem dışı hareketsizlik, sertlik ve titreme görülür. Parmaklar uzun ve kıvrıktır. Ayak parmakları içe dönüktür, baş geriye çekik, ağız açıktır. İşitme, konuşma, görme kayıpları yaygındır.</a:t>
            </a:r>
            <a:endParaRPr lang="tr-TR" sz="2400" dirty="0"/>
          </a:p>
        </p:txBody>
      </p:sp>
    </p:spTree>
    <p:extLst>
      <p:ext uri="{BB962C8B-B14F-4D97-AF65-F5344CB8AC3E}">
        <p14:creationId xmlns:p14="http://schemas.microsoft.com/office/powerpoint/2010/main" val="39365879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startAt="3"/>
            </a:pPr>
            <a:r>
              <a:rPr lang="tr-TR" dirty="0" err="1" smtClean="0"/>
              <a:t>Ataksia</a:t>
            </a:r>
            <a:endParaRPr lang="tr-TR" dirty="0"/>
          </a:p>
        </p:txBody>
      </p:sp>
      <p:sp>
        <p:nvSpPr>
          <p:cNvPr id="3" name="İçerik Yer Tutucusu 2"/>
          <p:cNvSpPr>
            <a:spLocks noGrp="1"/>
          </p:cNvSpPr>
          <p:nvPr>
            <p:ph idx="1"/>
          </p:nvPr>
        </p:nvSpPr>
        <p:spPr>
          <a:xfrm>
            <a:off x="1154954" y="2603500"/>
            <a:ext cx="10069637" cy="3416300"/>
          </a:xfrm>
        </p:spPr>
        <p:txBody>
          <a:bodyPr>
            <a:normAutofit/>
          </a:bodyPr>
          <a:lstStyle/>
          <a:p>
            <a:pPr algn="just"/>
            <a:r>
              <a:rPr lang="tr-TR" sz="2400" dirty="0" smtClean="0"/>
              <a:t>Beyincikteki hasardan oluşur. Koordinasyon bozuklukları, dengesizlik, baş dönmeleri, sendeleyerek yavaş konuşurlar. Kolları açar ve bacakları birbirine sürterek yürürler. Ani sesler çıkarırlar, okula gidip gelmezler. Bu tür insanların önüne top atıldığında topa gideceğine aksi yöne yan yan giderler.</a:t>
            </a:r>
            <a:endParaRPr lang="tr-TR" sz="2400" dirty="0"/>
          </a:p>
        </p:txBody>
      </p:sp>
    </p:spTree>
    <p:extLst>
      <p:ext uri="{BB962C8B-B14F-4D97-AF65-F5344CB8AC3E}">
        <p14:creationId xmlns:p14="http://schemas.microsoft.com/office/powerpoint/2010/main" val="357324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Türkiye Özürlüler Spor Federasyonu</a:t>
            </a:r>
            <a:endParaRPr lang="tr-TR" dirty="0"/>
          </a:p>
        </p:txBody>
      </p:sp>
      <p:sp>
        <p:nvSpPr>
          <p:cNvPr id="3" name="İçerik Yer Tutucusu 2"/>
          <p:cNvSpPr>
            <a:spLocks noGrp="1"/>
          </p:cNvSpPr>
          <p:nvPr>
            <p:ph idx="1"/>
          </p:nvPr>
        </p:nvSpPr>
        <p:spPr>
          <a:xfrm>
            <a:off x="490330" y="2603500"/>
            <a:ext cx="11357113" cy="3416300"/>
          </a:xfrm>
        </p:spPr>
        <p:txBody>
          <a:bodyPr>
            <a:normAutofit/>
          </a:bodyPr>
          <a:lstStyle/>
          <a:p>
            <a:pPr algn="just">
              <a:lnSpc>
                <a:spcPct val="100000"/>
              </a:lnSpc>
            </a:pPr>
            <a:r>
              <a:rPr lang="tr-TR" sz="2400" dirty="0" smtClean="0"/>
              <a:t>Ülkemizde 8 – 11 Mayıs 1990 tarihinde Ankara’da bir Spor Şurası toplanmıştı. Bu şurada alınan kararlar doğrultusunda 21 Kasım 1990 tarihinde Gençlik ve Spor Genel Müdürlüğü bünyesinde Türkiye Özürlüler Spor Federasyonu ( TÖSF ) kuruldu. Federasyonun Başkanlığına Prof. Dr. Hıfzı Özcan getirildi.</a:t>
            </a:r>
            <a:endParaRPr lang="tr-TR" sz="2400" dirty="0"/>
          </a:p>
        </p:txBody>
      </p:sp>
    </p:spTree>
    <p:extLst>
      <p:ext uri="{BB962C8B-B14F-4D97-AF65-F5344CB8AC3E}">
        <p14:creationId xmlns:p14="http://schemas.microsoft.com/office/powerpoint/2010/main" val="42445425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startAt="4"/>
            </a:pPr>
            <a:r>
              <a:rPr lang="tr-TR" dirty="0" err="1" smtClean="0"/>
              <a:t>Rejidity</a:t>
            </a:r>
            <a:endParaRPr lang="tr-TR" dirty="0"/>
          </a:p>
        </p:txBody>
      </p:sp>
      <p:sp>
        <p:nvSpPr>
          <p:cNvPr id="3" name="İçerik Yer Tutucusu 2"/>
          <p:cNvSpPr>
            <a:spLocks noGrp="1"/>
          </p:cNvSpPr>
          <p:nvPr>
            <p:ph idx="1"/>
          </p:nvPr>
        </p:nvSpPr>
        <p:spPr/>
        <p:txBody>
          <a:bodyPr>
            <a:normAutofit/>
          </a:bodyPr>
          <a:lstStyle/>
          <a:p>
            <a:pPr algn="just"/>
            <a:r>
              <a:rPr lang="tr-TR" sz="2400" dirty="0" smtClean="0"/>
              <a:t>Hareket etmek istedikleri zaman kaslar sertleşir dolayısıyla hareketin serbest yapılması engellenir.</a:t>
            </a:r>
            <a:endParaRPr lang="tr-TR" sz="2400" dirty="0"/>
          </a:p>
        </p:txBody>
      </p:sp>
    </p:spTree>
    <p:extLst>
      <p:ext uri="{BB962C8B-B14F-4D97-AF65-F5344CB8AC3E}">
        <p14:creationId xmlns:p14="http://schemas.microsoft.com/office/powerpoint/2010/main" val="9071203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startAt="5"/>
            </a:pPr>
            <a:r>
              <a:rPr lang="tr-TR" dirty="0" smtClean="0"/>
              <a:t>Tremor</a:t>
            </a:r>
            <a:endParaRPr lang="tr-TR" dirty="0"/>
          </a:p>
        </p:txBody>
      </p:sp>
      <p:sp>
        <p:nvSpPr>
          <p:cNvPr id="3" name="İçerik Yer Tutucusu 2"/>
          <p:cNvSpPr>
            <a:spLocks noGrp="1"/>
          </p:cNvSpPr>
          <p:nvPr>
            <p:ph idx="1"/>
          </p:nvPr>
        </p:nvSpPr>
        <p:spPr/>
        <p:txBody>
          <a:bodyPr>
            <a:normAutofit/>
          </a:bodyPr>
          <a:lstStyle/>
          <a:p>
            <a:pPr algn="just"/>
            <a:r>
              <a:rPr lang="tr-TR" sz="2400" dirty="0" smtClean="0"/>
              <a:t>Titreme, istem dışı hareketler yaparlar.</a:t>
            </a:r>
            <a:endParaRPr lang="tr-TR" sz="2400" dirty="0"/>
          </a:p>
        </p:txBody>
      </p:sp>
    </p:spTree>
    <p:extLst>
      <p:ext uri="{BB962C8B-B14F-4D97-AF65-F5344CB8AC3E}">
        <p14:creationId xmlns:p14="http://schemas.microsoft.com/office/powerpoint/2010/main" val="2769497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t>CP’li</a:t>
            </a:r>
            <a:r>
              <a:rPr lang="tr-TR" dirty="0" smtClean="0"/>
              <a:t> Öğrencilerle Çalışan Beden Eğitimi ve Spor Öğretmenlerine Öneriler</a:t>
            </a:r>
            <a:endParaRPr lang="tr-TR" dirty="0"/>
          </a:p>
        </p:txBody>
      </p:sp>
      <p:sp>
        <p:nvSpPr>
          <p:cNvPr id="3" name="İçerik Yer Tutucusu 2"/>
          <p:cNvSpPr>
            <a:spLocks noGrp="1"/>
          </p:cNvSpPr>
          <p:nvPr>
            <p:ph idx="1"/>
          </p:nvPr>
        </p:nvSpPr>
        <p:spPr>
          <a:xfrm>
            <a:off x="543340" y="2623932"/>
            <a:ext cx="11092068" cy="4046692"/>
          </a:xfrm>
        </p:spPr>
        <p:txBody>
          <a:bodyPr>
            <a:noAutofit/>
          </a:bodyPr>
          <a:lstStyle/>
          <a:p>
            <a:pPr algn="just"/>
            <a:r>
              <a:rPr lang="tr-TR" dirty="0" smtClean="0"/>
              <a:t>Aktiviteleri fiziksel terapist ile belirleyin.</a:t>
            </a:r>
          </a:p>
          <a:p>
            <a:pPr algn="just"/>
            <a:r>
              <a:rPr lang="tr-TR" dirty="0" smtClean="0"/>
              <a:t>Beceriyi mükemmelleştirmekten ziyade arkadaşları tarafından kabul ve işbirliği ortamı yaratın.</a:t>
            </a:r>
          </a:p>
          <a:p>
            <a:pPr algn="just"/>
            <a:r>
              <a:rPr lang="tr-TR" dirty="0" smtClean="0"/>
              <a:t>Yardımlaşma ve dayanışma gibi sosyal yaşam becerilerine önem verin.</a:t>
            </a:r>
          </a:p>
          <a:p>
            <a:pPr algn="just"/>
            <a:r>
              <a:rPr lang="tr-TR" dirty="0" smtClean="0"/>
              <a:t>Mevcut serbest zaman aktiviteleri ve yaşamın ileriki yıllarına aktarılabilecek değerli hareket becerileri üzerine yoğunlaşın</a:t>
            </a:r>
          </a:p>
          <a:p>
            <a:pPr algn="just"/>
            <a:r>
              <a:rPr lang="tr-TR" dirty="0" smtClean="0"/>
              <a:t>İstemli hareketlerin becerisini geliştirmek için top fırlatma aktivitelerine önem verin.</a:t>
            </a:r>
          </a:p>
          <a:p>
            <a:pPr algn="just"/>
            <a:r>
              <a:rPr lang="tr-TR" dirty="0" smtClean="0"/>
              <a:t>Atılan bir toptan ziyade zıplatılan topu yakalamasına yer verin. Sabit duran elle yada ayakla vurmasını sağlayın. Bu hareketler çok kolaydır ve çocuğun başarılı olma duygularını artırır.</a:t>
            </a:r>
          </a:p>
          <a:p>
            <a:pPr algn="just"/>
            <a:r>
              <a:rPr lang="tr-TR" dirty="0" smtClean="0"/>
              <a:t>Motor kontrolünü geliştirmek için su aktivitelerine su egzersizlerine önem verin.</a:t>
            </a:r>
          </a:p>
          <a:p>
            <a:pPr algn="just"/>
            <a:r>
              <a:rPr lang="tr-TR" dirty="0" err="1" smtClean="0"/>
              <a:t>Ataksiya</a:t>
            </a:r>
            <a:r>
              <a:rPr lang="tr-TR" dirty="0" smtClean="0"/>
              <a:t> çocukları denge ve ince motor aktivitelerinden uzak tutun.</a:t>
            </a:r>
            <a:endParaRPr lang="tr-TR" dirty="0"/>
          </a:p>
        </p:txBody>
      </p:sp>
    </p:spTree>
    <p:extLst>
      <p:ext uri="{BB962C8B-B14F-4D97-AF65-F5344CB8AC3E}">
        <p14:creationId xmlns:p14="http://schemas.microsoft.com/office/powerpoint/2010/main" val="14407827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Epilepsi </a:t>
            </a:r>
            <a:endParaRPr lang="tr-TR" dirty="0"/>
          </a:p>
        </p:txBody>
      </p:sp>
      <p:sp>
        <p:nvSpPr>
          <p:cNvPr id="3" name="İçerik Yer Tutucusu 2"/>
          <p:cNvSpPr>
            <a:spLocks noGrp="1"/>
          </p:cNvSpPr>
          <p:nvPr>
            <p:ph idx="1"/>
          </p:nvPr>
        </p:nvSpPr>
        <p:spPr/>
        <p:txBody>
          <a:bodyPr/>
          <a:lstStyle/>
          <a:p>
            <a:r>
              <a:rPr lang="tr-TR" sz="2400" dirty="0" smtClean="0"/>
              <a:t>Anadolu'da sara ismi verilir. Epilepsi kişilerde bir takım sorunlara yol açmaktadır. Bunları 4 başlıkta incelemek mümkündür.</a:t>
            </a:r>
          </a:p>
          <a:p>
            <a:endParaRPr lang="tr-TR" dirty="0"/>
          </a:p>
        </p:txBody>
      </p:sp>
    </p:spTree>
    <p:extLst>
      <p:ext uri="{BB962C8B-B14F-4D97-AF65-F5344CB8AC3E}">
        <p14:creationId xmlns:p14="http://schemas.microsoft.com/office/powerpoint/2010/main" val="31308823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a:pPr>
            <a:r>
              <a:rPr lang="tr-TR" dirty="0" smtClean="0"/>
              <a:t>Büyük Nöbet</a:t>
            </a:r>
            <a:endParaRPr lang="tr-TR" dirty="0"/>
          </a:p>
        </p:txBody>
      </p:sp>
      <p:sp>
        <p:nvSpPr>
          <p:cNvPr id="3" name="İçerik Yer Tutucusu 2"/>
          <p:cNvSpPr>
            <a:spLocks noGrp="1"/>
          </p:cNvSpPr>
          <p:nvPr>
            <p:ph idx="1"/>
          </p:nvPr>
        </p:nvSpPr>
        <p:spPr>
          <a:xfrm>
            <a:off x="1154954" y="2603499"/>
            <a:ext cx="10327512" cy="3722349"/>
          </a:xfrm>
        </p:spPr>
        <p:txBody>
          <a:bodyPr>
            <a:noAutofit/>
          </a:bodyPr>
          <a:lstStyle/>
          <a:p>
            <a:pPr algn="just"/>
            <a:r>
              <a:rPr lang="tr-TR" sz="2400" dirty="0" smtClean="0"/>
              <a:t>Genellikle 20 yaş üzerinde görülmektedir. Krizin geldiği belli olur ve ön uyarı vardır. Genellikle aynı uyarıdır. Bu belirsiz duyarlılık ve değişik bir his hali olur. Vücutta katılık olur. 15 – 30 saniye süren bu nöbette birey yere düşer, şuurunu kaybeder ve morlaşır. Kollarda, bacaklarda ve başta şiddetli adale kasılması görülür. Bu kasılma süresi 2 ile 5 dk. sürer. Ağızdan köpük gelebilir, küçük ve büyük abdestini kaçırabilirler. Bu kasılmanın sonunda hasta derin uykuya dalar. 1dk’dan 1 kaç saate kadar uyku hali sürer. Uyandığında kafası karışıktır. Baş ağrısından ve adale ağrısından şikayet eder ve hafıza kaybı olur.</a:t>
            </a:r>
            <a:endParaRPr lang="tr-TR" sz="2400" dirty="0"/>
          </a:p>
        </p:txBody>
      </p:sp>
    </p:spTree>
    <p:extLst>
      <p:ext uri="{BB962C8B-B14F-4D97-AF65-F5344CB8AC3E}">
        <p14:creationId xmlns:p14="http://schemas.microsoft.com/office/powerpoint/2010/main" val="31237151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startAt="2"/>
            </a:pPr>
            <a:r>
              <a:rPr lang="tr-TR" dirty="0" smtClean="0"/>
              <a:t>Küçük Nöbet</a:t>
            </a:r>
            <a:endParaRPr lang="tr-TR" dirty="0"/>
          </a:p>
        </p:txBody>
      </p:sp>
      <p:sp>
        <p:nvSpPr>
          <p:cNvPr id="3" name="İçerik Yer Tutucusu 2"/>
          <p:cNvSpPr>
            <a:spLocks noGrp="1"/>
          </p:cNvSpPr>
          <p:nvPr>
            <p:ph idx="1"/>
          </p:nvPr>
        </p:nvSpPr>
        <p:spPr>
          <a:xfrm>
            <a:off x="1154954" y="2603500"/>
            <a:ext cx="10147630" cy="3416300"/>
          </a:xfrm>
        </p:spPr>
        <p:txBody>
          <a:bodyPr>
            <a:normAutofit/>
          </a:bodyPr>
          <a:lstStyle/>
          <a:p>
            <a:pPr algn="just"/>
            <a:r>
              <a:rPr lang="tr-TR" sz="2400" dirty="0" smtClean="0"/>
              <a:t>Kısa süren ve küçük yaşlarda görülen nöbettir. Ani sıçramayla başlar. Göz kapaklarını kıpmaya ve ellerinde hafif titreme başlar ve bu 2 – 3 sn. sürer. Kişi bulunduğu pozisyonda boş bakmaya başlar ve bu esnada yok gibidir. Kişi çoğu zaman nöbetin oluşumundan bile haberi olmaz.</a:t>
            </a:r>
            <a:endParaRPr lang="tr-TR" sz="2400" dirty="0"/>
          </a:p>
        </p:txBody>
      </p:sp>
    </p:spTree>
    <p:extLst>
      <p:ext uri="{BB962C8B-B14F-4D97-AF65-F5344CB8AC3E}">
        <p14:creationId xmlns:p14="http://schemas.microsoft.com/office/powerpoint/2010/main" val="4993536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startAt="3"/>
            </a:pPr>
            <a:r>
              <a:rPr lang="tr-TR" dirty="0" err="1" smtClean="0"/>
              <a:t>Psikomotor</a:t>
            </a:r>
            <a:r>
              <a:rPr lang="tr-TR" dirty="0" smtClean="0"/>
              <a:t> Epilepsi</a:t>
            </a:r>
            <a:endParaRPr lang="tr-TR" dirty="0"/>
          </a:p>
        </p:txBody>
      </p:sp>
      <p:sp>
        <p:nvSpPr>
          <p:cNvPr id="3" name="İçerik Yer Tutucusu 2"/>
          <p:cNvSpPr>
            <a:spLocks noGrp="1"/>
          </p:cNvSpPr>
          <p:nvPr>
            <p:ph idx="1"/>
          </p:nvPr>
        </p:nvSpPr>
        <p:spPr>
          <a:xfrm>
            <a:off x="1154954" y="2603500"/>
            <a:ext cx="10342502" cy="3416300"/>
          </a:xfrm>
        </p:spPr>
        <p:txBody>
          <a:bodyPr>
            <a:normAutofit/>
          </a:bodyPr>
          <a:lstStyle/>
          <a:p>
            <a:pPr algn="just"/>
            <a:r>
              <a:rPr lang="tr-TR" sz="2400" dirty="0" smtClean="0"/>
              <a:t>Nöbet sırası kısadır. Kişi düşmez. Bilincini biran için kaybeder, bu arada faaliyetlerine devam eder. Bu bir anlık nöbet sırasında beklenmedik şiddet davranışları yapabilir, kendi kendine mırıldanır fakat hatırlamaz.</a:t>
            </a:r>
            <a:endParaRPr lang="tr-TR" sz="2400" dirty="0"/>
          </a:p>
        </p:txBody>
      </p:sp>
    </p:spTree>
    <p:extLst>
      <p:ext uri="{BB962C8B-B14F-4D97-AF65-F5344CB8AC3E}">
        <p14:creationId xmlns:p14="http://schemas.microsoft.com/office/powerpoint/2010/main" val="3547794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startAt="4"/>
            </a:pPr>
            <a:r>
              <a:rPr lang="tr-TR" dirty="0" err="1" smtClean="0"/>
              <a:t>Jacsonian</a:t>
            </a:r>
            <a:r>
              <a:rPr lang="tr-TR" dirty="0" smtClean="0"/>
              <a:t> Tipi Epilepsi</a:t>
            </a:r>
            <a:endParaRPr lang="tr-TR" dirty="0"/>
          </a:p>
        </p:txBody>
      </p:sp>
      <p:sp>
        <p:nvSpPr>
          <p:cNvPr id="3" name="İçerik Yer Tutucusu 2"/>
          <p:cNvSpPr>
            <a:spLocks noGrp="1"/>
          </p:cNvSpPr>
          <p:nvPr>
            <p:ph idx="1"/>
          </p:nvPr>
        </p:nvSpPr>
        <p:spPr>
          <a:xfrm>
            <a:off x="1154954" y="2603500"/>
            <a:ext cx="10357492" cy="3416300"/>
          </a:xfrm>
        </p:spPr>
        <p:txBody>
          <a:bodyPr>
            <a:normAutofit/>
          </a:bodyPr>
          <a:lstStyle/>
          <a:p>
            <a:pPr algn="just"/>
            <a:r>
              <a:rPr lang="tr-TR" sz="2400" dirty="0" smtClean="0"/>
              <a:t>Bilinç kaybolmaz, titremeyle başlar ( vücudun bir bölgesi ) yavaş yavaş titreme yayılır. Çocuklarda rastlanmamaktadır.</a:t>
            </a:r>
            <a:endParaRPr lang="tr-TR" sz="2400" dirty="0"/>
          </a:p>
        </p:txBody>
      </p:sp>
    </p:spTree>
    <p:extLst>
      <p:ext uri="{BB962C8B-B14F-4D97-AF65-F5344CB8AC3E}">
        <p14:creationId xmlns:p14="http://schemas.microsoft.com/office/powerpoint/2010/main" val="29605828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Görme Engelliler</a:t>
            </a:r>
            <a:endParaRPr lang="tr-TR" dirty="0"/>
          </a:p>
        </p:txBody>
      </p:sp>
      <p:sp>
        <p:nvSpPr>
          <p:cNvPr id="3" name="İçerik Yer Tutucusu 2"/>
          <p:cNvSpPr>
            <a:spLocks noGrp="1"/>
          </p:cNvSpPr>
          <p:nvPr>
            <p:ph idx="1"/>
          </p:nvPr>
        </p:nvSpPr>
        <p:spPr>
          <a:xfrm>
            <a:off x="1154954" y="2603500"/>
            <a:ext cx="10147630" cy="3416300"/>
          </a:xfrm>
        </p:spPr>
        <p:txBody>
          <a:bodyPr>
            <a:normAutofit/>
          </a:bodyPr>
          <a:lstStyle/>
          <a:p>
            <a:pPr algn="just"/>
            <a:r>
              <a:rPr lang="tr-TR" sz="2400" dirty="0" smtClean="0"/>
              <a:t>Koşma, sıçrama hareketlerini yapamadıkları için vücut yapıları ve koordinasyonları zayıftır. Özellikle çocuklarda garip davranışlar görülür. Örneğin, ileri – geri sallanma, sık sık gözlerini ovuşturma, kendi etrafında dönme, yüzünün önünde el sallama gibi.</a:t>
            </a:r>
          </a:p>
          <a:p>
            <a:pPr algn="just"/>
            <a:r>
              <a:rPr lang="tr-TR" sz="2400" dirty="0" smtClean="0"/>
              <a:t>Görme engellileri 3 ana başlıkta inceleyebiliriz.</a:t>
            </a:r>
          </a:p>
        </p:txBody>
      </p:sp>
    </p:spTree>
    <p:extLst>
      <p:ext uri="{BB962C8B-B14F-4D97-AF65-F5344CB8AC3E}">
        <p14:creationId xmlns:p14="http://schemas.microsoft.com/office/powerpoint/2010/main" val="4852073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5150" y="703844"/>
            <a:ext cx="9682935" cy="1050005"/>
          </a:xfrm>
        </p:spPr>
        <p:txBody>
          <a:bodyPr/>
          <a:lstStyle/>
          <a:p>
            <a:pPr algn="ctr">
              <a:buFont typeface="+mj-lt"/>
              <a:buAutoNum type="arabicPeriod"/>
            </a:pPr>
            <a:r>
              <a:rPr lang="tr-TR" sz="3200" dirty="0" smtClean="0"/>
              <a:t>Görme Engellinin Okuma Yeteneğine Göre Yapılan Sınıflandırmalar</a:t>
            </a:r>
            <a:endParaRPr lang="tr-TR" sz="3200" dirty="0"/>
          </a:p>
        </p:txBody>
      </p:sp>
      <p:sp>
        <p:nvSpPr>
          <p:cNvPr id="3" name="İçerik Yer Tutucusu 2"/>
          <p:cNvSpPr>
            <a:spLocks noGrp="1"/>
          </p:cNvSpPr>
          <p:nvPr>
            <p:ph idx="1"/>
          </p:nvPr>
        </p:nvSpPr>
        <p:spPr>
          <a:xfrm>
            <a:off x="524656" y="2603499"/>
            <a:ext cx="10538085" cy="3497497"/>
          </a:xfrm>
        </p:spPr>
        <p:txBody>
          <a:bodyPr>
            <a:normAutofit/>
          </a:bodyPr>
          <a:lstStyle/>
          <a:p>
            <a:pPr marL="457200" indent="-457200" algn="just">
              <a:buFont typeface="+mj-lt"/>
              <a:buAutoNum type="alphaLcParenR"/>
            </a:pPr>
            <a:r>
              <a:rPr lang="tr-TR" sz="2400" dirty="0" smtClean="0"/>
              <a:t>Tamamen Görmeyenler;. Yazılı iletişimde ‘’BRAİL’’ i kullanırlar.</a:t>
            </a:r>
          </a:p>
          <a:p>
            <a:pPr marL="457200" indent="-457200" algn="just">
              <a:buFont typeface="+mj-lt"/>
              <a:buAutoNum type="alphaLcParenR"/>
            </a:pPr>
            <a:r>
              <a:rPr lang="tr-TR" sz="2400" dirty="0" smtClean="0"/>
              <a:t>Kısmi Görüşe Sahip Olanlar; Ancak büyütülmüş yada büyük harf kullanılmış kitapları okurlar.</a:t>
            </a:r>
          </a:p>
          <a:p>
            <a:pPr marL="457200" indent="-457200" algn="just">
              <a:buFont typeface="+mj-lt"/>
              <a:buAutoNum type="alphaLcParenR"/>
            </a:pPr>
            <a:r>
              <a:rPr lang="tr-TR" sz="2400" dirty="0" smtClean="0"/>
              <a:t>Görme Engelli; Tamamen görmeme ve kısmi görüşü kapsar.</a:t>
            </a:r>
          </a:p>
          <a:p>
            <a:pPr marL="0" indent="0" algn="just">
              <a:buNone/>
            </a:pPr>
            <a:r>
              <a:rPr lang="tr-TR" sz="2400" dirty="0"/>
              <a:t>	</a:t>
            </a:r>
            <a:r>
              <a:rPr lang="tr-TR" sz="2400" dirty="0" smtClean="0"/>
              <a:t>Görme engelli çocuklar arasında sahip oldukları görme yeteneklerine bağlı olarak çeşitli farklılıklar görülür. Beden Eğitimi sırasında yönle ilgili sözel rehberlik, dokunsal uyarıcı ve diğer ses veren araçların kullanılması yararlıdır.</a:t>
            </a:r>
            <a:endParaRPr lang="tr-TR" sz="2400" dirty="0"/>
          </a:p>
        </p:txBody>
      </p:sp>
    </p:spTree>
    <p:extLst>
      <p:ext uri="{BB962C8B-B14F-4D97-AF65-F5344CB8AC3E}">
        <p14:creationId xmlns:p14="http://schemas.microsoft.com/office/powerpoint/2010/main" val="16956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7565" y="2813906"/>
            <a:ext cx="11449878" cy="3348355"/>
          </a:xfrm>
        </p:spPr>
        <p:txBody>
          <a:bodyPr>
            <a:noAutofit/>
          </a:bodyPr>
          <a:lstStyle/>
          <a:p>
            <a:r>
              <a:rPr lang="tr-TR" sz="2400" dirty="0" smtClean="0"/>
              <a:t>Federasyonun kuruluş amacı şöyleydi.</a:t>
            </a:r>
          </a:p>
          <a:p>
            <a:pPr algn="just">
              <a:lnSpc>
                <a:spcPct val="100000"/>
              </a:lnSpc>
            </a:pPr>
            <a:r>
              <a:rPr lang="tr-TR" sz="2400" dirty="0" smtClean="0"/>
              <a:t>‘’Özürlü sporcuların gerçekleştirdikleri tüm sportif etkinlikleri bünyesinde toplayıp geliştirmek ve uluslararası çalışmaları yurt düzeyinde yaygınlaştırıp, sporu rehabilitasyonun bir parçası haline getirmek ve uluslararası etkinliklerde özürlü sporcuya çağdaş yarışma ortamının hazırlanması için gerekli çalışmaları planlamak ve uygulamak’’</a:t>
            </a:r>
            <a:endParaRPr lang="tr-TR" sz="2400" dirty="0"/>
          </a:p>
        </p:txBody>
      </p:sp>
    </p:spTree>
    <p:extLst>
      <p:ext uri="{BB962C8B-B14F-4D97-AF65-F5344CB8AC3E}">
        <p14:creationId xmlns:p14="http://schemas.microsoft.com/office/powerpoint/2010/main" val="25686485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8345" y="539646"/>
            <a:ext cx="9654729" cy="1618937"/>
          </a:xfrm>
        </p:spPr>
        <p:txBody>
          <a:bodyPr/>
          <a:lstStyle/>
          <a:p>
            <a:pPr marL="514350" indent="-514350" algn="ctr">
              <a:buFont typeface="+mj-lt"/>
              <a:buAutoNum type="arabicPeriod" startAt="2"/>
            </a:pPr>
            <a:r>
              <a:rPr lang="tr-TR" sz="3200" dirty="0" smtClean="0"/>
              <a:t>Gerekli Düzeltmeler Yapıldıktan Sonra Görme Kaybına Bağlı Olarak Yapılan Sınıflandırma</a:t>
            </a:r>
            <a:r>
              <a:rPr lang="tr-TR" dirty="0"/>
              <a:t/>
            </a:r>
            <a:br>
              <a:rPr lang="tr-TR" dirty="0"/>
            </a:br>
            <a:endParaRPr lang="tr-TR" dirty="0"/>
          </a:p>
        </p:txBody>
      </p:sp>
      <p:sp>
        <p:nvSpPr>
          <p:cNvPr id="3" name="İçerik Yer Tutucusu 2"/>
          <p:cNvSpPr>
            <a:spLocks noGrp="1"/>
          </p:cNvSpPr>
          <p:nvPr>
            <p:ph idx="1"/>
          </p:nvPr>
        </p:nvSpPr>
        <p:spPr>
          <a:xfrm>
            <a:off x="674558" y="2428407"/>
            <a:ext cx="10927830" cy="4077323"/>
          </a:xfrm>
        </p:spPr>
        <p:txBody>
          <a:bodyPr>
            <a:normAutofit/>
          </a:bodyPr>
          <a:lstStyle/>
          <a:p>
            <a:pPr>
              <a:buFont typeface="+mj-lt"/>
              <a:buAutoNum type="alphaLcParenR"/>
            </a:pPr>
            <a:r>
              <a:rPr lang="tr-TR" sz="2000" dirty="0" smtClean="0"/>
              <a:t>Yasal Körlük;</a:t>
            </a:r>
          </a:p>
          <a:p>
            <a:pPr marL="0" indent="0">
              <a:buNone/>
            </a:pPr>
            <a:r>
              <a:rPr lang="tr-TR" sz="2000" dirty="0" smtClean="0"/>
              <a:t>Gerekli düzeltmeler yapıldıktan sonra bile 20/200 görmeye sahip olanlardır.</a:t>
            </a:r>
          </a:p>
          <a:p>
            <a:pPr marL="0" indent="0">
              <a:buNone/>
            </a:pPr>
            <a:r>
              <a:rPr lang="tr-TR" sz="2000" dirty="0" smtClean="0"/>
              <a:t>Görme açısı 20 dereceden fazla değildir.</a:t>
            </a:r>
          </a:p>
          <a:p>
            <a:pPr>
              <a:buFont typeface="+mj-lt"/>
              <a:buAutoNum type="alphaLcParenR" startAt="2"/>
            </a:pPr>
            <a:r>
              <a:rPr lang="tr-TR" sz="2000" dirty="0" smtClean="0"/>
              <a:t>Kısmi Körlük;</a:t>
            </a:r>
          </a:p>
          <a:p>
            <a:pPr marL="0" indent="0">
              <a:buNone/>
            </a:pPr>
            <a:r>
              <a:rPr lang="tr-TR" sz="2000" dirty="0" smtClean="0"/>
              <a:t>Normal gözün 60m uzaklıktan </a:t>
            </a:r>
            <a:r>
              <a:rPr lang="tr-TR" sz="2000" dirty="0" err="1" smtClean="0"/>
              <a:t>görbileceği</a:t>
            </a:r>
            <a:r>
              <a:rPr lang="tr-TR" sz="2000" dirty="0" smtClean="0"/>
              <a:t> şeyleri ancak 5, 6m’den görebilir.</a:t>
            </a:r>
          </a:p>
          <a:p>
            <a:pPr>
              <a:buFont typeface="+mj-lt"/>
              <a:buAutoNum type="alphaLcParenR" startAt="3"/>
            </a:pPr>
            <a:r>
              <a:rPr lang="tr-TR" sz="2000" dirty="0" smtClean="0"/>
              <a:t>Hareket Algısı;</a:t>
            </a:r>
          </a:p>
          <a:p>
            <a:pPr marL="0" indent="0">
              <a:buNone/>
            </a:pPr>
            <a:r>
              <a:rPr lang="tr-TR" sz="2000" dirty="0" smtClean="0"/>
              <a:t>Normal gözün 60m uzaklıktan görebileceği şeyleri 90cm veya 1.5m uzaklıktan görebilirler. Bu yetenek tamamen hareket algısı ile sınırlıdır.</a:t>
            </a:r>
          </a:p>
          <a:p>
            <a:pPr marL="0" indent="0">
              <a:buNone/>
            </a:pPr>
            <a:r>
              <a:rPr lang="tr-TR" sz="2000" dirty="0"/>
              <a:t>	</a:t>
            </a:r>
            <a:r>
              <a:rPr lang="tr-TR" sz="2000" dirty="0" smtClean="0"/>
              <a:t>3/200 yada daha az görme gücüne sahip kişilerdir. Ancak 90cm mesafedeki güçlü bir ışığı ayırt edebilirler. Fakat 90 cm’deki bir el hareketini ayırt edemezler.</a:t>
            </a:r>
            <a:endParaRPr lang="tr-TR" sz="2000" dirty="0"/>
          </a:p>
        </p:txBody>
      </p:sp>
    </p:spTree>
    <p:extLst>
      <p:ext uri="{BB962C8B-B14F-4D97-AF65-F5344CB8AC3E}">
        <p14:creationId xmlns:p14="http://schemas.microsoft.com/office/powerpoint/2010/main" val="36265665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9331" y="779488"/>
            <a:ext cx="9458794" cy="1259173"/>
          </a:xfrm>
        </p:spPr>
        <p:txBody>
          <a:bodyPr/>
          <a:lstStyle/>
          <a:p>
            <a:pPr marL="514350" indent="-514350" algn="ctr">
              <a:buFont typeface="+mj-lt"/>
              <a:buAutoNum type="arabicPeriod" startAt="3"/>
            </a:pPr>
            <a:r>
              <a:rPr lang="tr-TR" sz="3200" dirty="0" smtClean="0"/>
              <a:t>Spor Yarışmalarında Görme Kaybına Bağlı Olarak Yapılan Sınıflandırmalar</a:t>
            </a:r>
            <a:r>
              <a:rPr lang="tr-TR" sz="3200" dirty="0"/>
              <a:t/>
            </a:r>
            <a:br>
              <a:rPr lang="tr-TR" sz="3200" dirty="0"/>
            </a:br>
            <a:endParaRPr lang="tr-TR" sz="3200" dirty="0"/>
          </a:p>
        </p:txBody>
      </p:sp>
      <p:sp>
        <p:nvSpPr>
          <p:cNvPr id="3" name="İçerik Yer Tutucusu 2"/>
          <p:cNvSpPr>
            <a:spLocks noGrp="1"/>
          </p:cNvSpPr>
          <p:nvPr>
            <p:ph idx="1"/>
          </p:nvPr>
        </p:nvSpPr>
        <p:spPr>
          <a:xfrm>
            <a:off x="839449" y="2308486"/>
            <a:ext cx="10658007" cy="4167265"/>
          </a:xfrm>
        </p:spPr>
        <p:txBody>
          <a:bodyPr>
            <a:noAutofit/>
          </a:bodyPr>
          <a:lstStyle/>
          <a:p>
            <a:pPr marL="0" indent="0">
              <a:buNone/>
            </a:pPr>
            <a:r>
              <a:rPr lang="tr-TR" sz="2000" b="1" dirty="0" smtClean="0"/>
              <a:t>Dereceler		Tanım:</a:t>
            </a:r>
            <a:endParaRPr lang="tr-TR" sz="2000" dirty="0" smtClean="0"/>
          </a:p>
          <a:p>
            <a:pPr marL="0" indent="0">
              <a:buNone/>
            </a:pPr>
            <a:r>
              <a:rPr lang="tr-TR" sz="2000" dirty="0" smtClean="0"/>
              <a:t>	</a:t>
            </a:r>
            <a:r>
              <a:rPr lang="tr-TR" sz="2000" dirty="0" smtClean="0">
                <a:solidFill>
                  <a:srgbClr val="FF0000"/>
                </a:solidFill>
              </a:rPr>
              <a:t>B1</a:t>
            </a:r>
            <a:r>
              <a:rPr lang="tr-TR" sz="2000" dirty="0" smtClean="0"/>
              <a:t>			Tamamen görmezler, ışık algısına sahip olurlar ama herhangi bir 					mesafeden el 	şeklini tanıyamazlar.</a:t>
            </a:r>
          </a:p>
          <a:p>
            <a:pPr marL="0" indent="0">
              <a:buNone/>
            </a:pPr>
            <a:endParaRPr lang="tr-TR" sz="2000" dirty="0" smtClean="0"/>
          </a:p>
          <a:p>
            <a:pPr marL="0" indent="0">
              <a:buNone/>
            </a:pPr>
            <a:r>
              <a:rPr lang="tr-TR" sz="2000" dirty="0" smtClean="0"/>
              <a:t>	</a:t>
            </a:r>
            <a:r>
              <a:rPr lang="tr-TR" sz="2000" dirty="0" smtClean="0">
                <a:solidFill>
                  <a:srgbClr val="FF0000"/>
                </a:solidFill>
              </a:rPr>
              <a:t>B2</a:t>
            </a:r>
            <a:r>
              <a:rPr lang="tr-TR" sz="2000" dirty="0" smtClean="0"/>
              <a:t>			El şeklini algılarlar, ancak görme keskinliği 20/600’den daha iyi değildir. 				Görme açıları görsel alanda 5 dereceden daha azdır.</a:t>
            </a:r>
          </a:p>
          <a:p>
            <a:pPr marL="0" indent="0">
              <a:buNone/>
            </a:pPr>
            <a:endParaRPr lang="tr-TR" sz="2000" dirty="0" smtClean="0"/>
          </a:p>
          <a:p>
            <a:pPr marL="0" indent="0">
              <a:buNone/>
            </a:pPr>
            <a:r>
              <a:rPr lang="tr-TR" sz="2000" dirty="0"/>
              <a:t>	</a:t>
            </a:r>
            <a:r>
              <a:rPr lang="tr-TR" sz="2000" dirty="0" smtClean="0">
                <a:solidFill>
                  <a:srgbClr val="FF0000"/>
                </a:solidFill>
              </a:rPr>
              <a:t>B3</a:t>
            </a:r>
            <a:r>
              <a:rPr lang="tr-TR" sz="2000" dirty="0" smtClean="0"/>
              <a:t>			Görme açıları 5 ile 20 derece arasındadır. 20/600 – 60/600 gücüne 					sahiptirler.</a:t>
            </a:r>
          </a:p>
        </p:txBody>
      </p:sp>
      <p:cxnSp>
        <p:nvCxnSpPr>
          <p:cNvPr id="5" name="Düz Bağlayıcı 4"/>
          <p:cNvCxnSpPr/>
          <p:nvPr/>
        </p:nvCxnSpPr>
        <p:spPr>
          <a:xfrm>
            <a:off x="2338466" y="2353456"/>
            <a:ext cx="29980" cy="412229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1594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Görme ve Görme Bozuklukları Olan İnsanlarda Şunlar Tespit Edilir</a:t>
            </a:r>
            <a:endParaRPr lang="tr-TR" dirty="0"/>
          </a:p>
        </p:txBody>
      </p:sp>
      <p:sp>
        <p:nvSpPr>
          <p:cNvPr id="3" name="İçerik Yer Tutucusu 2"/>
          <p:cNvSpPr>
            <a:spLocks noGrp="1"/>
          </p:cNvSpPr>
          <p:nvPr>
            <p:ph idx="1"/>
          </p:nvPr>
        </p:nvSpPr>
        <p:spPr>
          <a:xfrm>
            <a:off x="1154954" y="2603499"/>
            <a:ext cx="10432443" cy="3872251"/>
          </a:xfrm>
        </p:spPr>
        <p:txBody>
          <a:bodyPr>
            <a:noAutofit/>
          </a:bodyPr>
          <a:lstStyle/>
          <a:p>
            <a:r>
              <a:rPr lang="tr-TR" sz="2000" dirty="0" smtClean="0"/>
              <a:t>Eğitimleri yavaştır. Basit hareketleri yaparken bile vücuttaki küçük kasların yapacağı işlerde sakarlıklar gösterir.</a:t>
            </a:r>
          </a:p>
          <a:p>
            <a:r>
              <a:rPr lang="tr-TR" sz="2000" dirty="0" smtClean="0"/>
              <a:t>Sosyal olarak gelişmemişlerdir. Yeni ortamlarda ve yabancı bireyle konuşurken ruhsal olarak dengesizdirler. Genelde zeka seviyeleri düşüktür.</a:t>
            </a:r>
          </a:p>
          <a:p>
            <a:r>
              <a:rPr lang="tr-TR" sz="2000" dirty="0" smtClean="0"/>
              <a:t>Duygusal ve kişilik bozuklukları vardır.</a:t>
            </a:r>
          </a:p>
          <a:p>
            <a:r>
              <a:rPr lang="tr-TR" sz="2000" dirty="0" smtClean="0"/>
              <a:t>Yeni şeyleri denemekten çekinirler.</a:t>
            </a:r>
          </a:p>
          <a:p>
            <a:r>
              <a:rPr lang="tr-TR" sz="2000" dirty="0" smtClean="0"/>
              <a:t>Beden eğitimi derslerinde yeni hareketleri denemekten korkarlar. Sık sık depresyona girerler. Anne baba ve aileden reddedilme hissine kapılırlar.</a:t>
            </a:r>
          </a:p>
          <a:p>
            <a:r>
              <a:rPr lang="tr-TR" sz="2000" dirty="0" smtClean="0"/>
              <a:t>İşitme, hissetme tat ve koku alma duygularında daha iyidirler.</a:t>
            </a:r>
            <a:endParaRPr lang="tr-TR" sz="2000" dirty="0"/>
          </a:p>
        </p:txBody>
      </p:sp>
    </p:spTree>
    <p:extLst>
      <p:ext uri="{BB962C8B-B14F-4D97-AF65-F5344CB8AC3E}">
        <p14:creationId xmlns:p14="http://schemas.microsoft.com/office/powerpoint/2010/main" val="13020512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Görme Engellinin Nedenleri</a:t>
            </a:r>
            <a:endParaRPr lang="tr-TR" dirty="0"/>
          </a:p>
        </p:txBody>
      </p:sp>
      <p:sp>
        <p:nvSpPr>
          <p:cNvPr id="3" name="İçerik Yer Tutucusu 2"/>
          <p:cNvSpPr>
            <a:spLocks noGrp="1"/>
          </p:cNvSpPr>
          <p:nvPr>
            <p:ph idx="1"/>
          </p:nvPr>
        </p:nvSpPr>
        <p:spPr>
          <a:xfrm>
            <a:off x="584616" y="2308485"/>
            <a:ext cx="10972800" cy="4017364"/>
          </a:xfrm>
        </p:spPr>
        <p:txBody>
          <a:bodyPr>
            <a:normAutofit/>
          </a:bodyPr>
          <a:lstStyle/>
          <a:p>
            <a:r>
              <a:rPr lang="tr-TR" sz="2400" dirty="0" smtClean="0"/>
              <a:t>Genellikle kalıtım , soya çekim kızamık ve ateşli hastalıklar, özellikle gebeliğin ilk 3 ayında geçirilen </a:t>
            </a:r>
            <a:r>
              <a:rPr lang="tr-TR" sz="2400" dirty="0" err="1" smtClean="0"/>
              <a:t>rubella</a:t>
            </a:r>
            <a:r>
              <a:rPr lang="tr-TR" sz="2400" dirty="0" smtClean="0"/>
              <a:t> bebekte görme, duyma ve zihinsel problemlere yol açar.</a:t>
            </a:r>
            <a:endParaRPr lang="tr-TR" sz="2400" dirty="0"/>
          </a:p>
        </p:txBody>
      </p:sp>
    </p:spTree>
    <p:extLst>
      <p:ext uri="{BB962C8B-B14F-4D97-AF65-F5344CB8AC3E}">
        <p14:creationId xmlns:p14="http://schemas.microsoft.com/office/powerpoint/2010/main" val="40331130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4635" y="973668"/>
            <a:ext cx="10658007" cy="706964"/>
          </a:xfrm>
        </p:spPr>
        <p:txBody>
          <a:bodyPr/>
          <a:lstStyle/>
          <a:p>
            <a:r>
              <a:rPr lang="tr-TR" dirty="0" smtClean="0"/>
              <a:t>Beden Eğitimi ve Spor Öğretmeni İçin Uyarılar</a:t>
            </a:r>
            <a:endParaRPr lang="tr-TR" dirty="0"/>
          </a:p>
        </p:txBody>
      </p:sp>
      <p:sp>
        <p:nvSpPr>
          <p:cNvPr id="3" name="İçerik Yer Tutucusu 2"/>
          <p:cNvSpPr>
            <a:spLocks noGrp="1"/>
          </p:cNvSpPr>
          <p:nvPr>
            <p:ph idx="1"/>
          </p:nvPr>
        </p:nvSpPr>
        <p:spPr>
          <a:xfrm>
            <a:off x="554635" y="2345962"/>
            <a:ext cx="10658007" cy="4324662"/>
          </a:xfrm>
        </p:spPr>
        <p:txBody>
          <a:bodyPr>
            <a:normAutofit/>
          </a:bodyPr>
          <a:lstStyle/>
          <a:p>
            <a:r>
              <a:rPr lang="tr-TR" sz="2000" dirty="0" smtClean="0"/>
              <a:t>Sınıfı harekete geçirmek için düdük kullanın.</a:t>
            </a:r>
          </a:p>
          <a:p>
            <a:r>
              <a:rPr lang="tr-TR" sz="2000" dirty="0" smtClean="0"/>
              <a:t>Takım oyunlarında kullanılan topun içinde zil olmasına dikkat edin</a:t>
            </a:r>
          </a:p>
          <a:p>
            <a:r>
              <a:rPr lang="tr-TR" sz="2000" dirty="0" smtClean="0"/>
              <a:t>Maçtan önce oyun kurallarını BRAİL alfabesine göre öğretin</a:t>
            </a:r>
          </a:p>
          <a:p>
            <a:r>
              <a:rPr lang="tr-TR" sz="2000" dirty="0" smtClean="0"/>
              <a:t>Öğrencilerin mesafe ve boşluk kavramlarını geliştirmek amacıyla; arka arkaya sıra yap ve belirli aralıklarla koş komutunu ver</a:t>
            </a:r>
          </a:p>
          <a:p>
            <a:r>
              <a:rPr lang="tr-TR" sz="2000" dirty="0" smtClean="0"/>
              <a:t>Saha boyutları ve emniyet işaretlerini parlak renklerle belirleyin</a:t>
            </a:r>
          </a:p>
          <a:p>
            <a:r>
              <a:rPr lang="tr-TR" sz="2000" dirty="0" smtClean="0"/>
              <a:t>Gören yardımcıları kullanın</a:t>
            </a:r>
          </a:p>
          <a:p>
            <a:r>
              <a:rPr lang="tr-TR" sz="2000" dirty="0" smtClean="0"/>
              <a:t>Öğrencilerle beraber belirli hedefler koyun</a:t>
            </a:r>
          </a:p>
          <a:p>
            <a:r>
              <a:rPr lang="tr-TR" sz="2000" dirty="0" smtClean="0"/>
              <a:t>Motivasyon ve dinlenme için müzik kullanın</a:t>
            </a:r>
          </a:p>
        </p:txBody>
      </p:sp>
    </p:spTree>
    <p:extLst>
      <p:ext uri="{BB962C8B-B14F-4D97-AF65-F5344CB8AC3E}">
        <p14:creationId xmlns:p14="http://schemas.microsoft.com/office/powerpoint/2010/main" val="19680219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İşitme Engelliler</a:t>
            </a:r>
            <a:endParaRPr lang="tr-TR" dirty="0"/>
          </a:p>
        </p:txBody>
      </p:sp>
      <p:sp>
        <p:nvSpPr>
          <p:cNvPr id="3" name="İçerik Yer Tutucusu 2"/>
          <p:cNvSpPr>
            <a:spLocks noGrp="1"/>
          </p:cNvSpPr>
          <p:nvPr>
            <p:ph idx="1"/>
          </p:nvPr>
        </p:nvSpPr>
        <p:spPr>
          <a:xfrm>
            <a:off x="434716" y="2603500"/>
            <a:ext cx="11137692" cy="3797300"/>
          </a:xfrm>
        </p:spPr>
        <p:txBody>
          <a:bodyPr>
            <a:noAutofit/>
          </a:bodyPr>
          <a:lstStyle/>
          <a:p>
            <a:pPr algn="just"/>
            <a:r>
              <a:rPr lang="tr-TR" sz="2400" dirty="0" smtClean="0"/>
              <a:t>İşitme engelli, işitsel bilgiyi anlamak için yetersiz olduğu anlamına gelir. İşitme aleti kullanılsa da öğrencinin dili işleme yetersizliği oldukça ağırdır. Bir öğrencinin işitme engelli sayılabilmesi için işitme kaybının eğitsel performansı olumsuz yönde etkileyecek kadar ağır olması gerekir.</a:t>
            </a:r>
          </a:p>
          <a:p>
            <a:pPr algn="just"/>
            <a:r>
              <a:rPr lang="tr-TR" sz="2400" dirty="0" smtClean="0"/>
              <a:t>İşitme engelli çocuklar sözel bilgiyi işlemekte zorluk çekerler. İşitme kaybı kısmen veya tamamen olabilir.</a:t>
            </a:r>
          </a:p>
          <a:p>
            <a:pPr algn="just"/>
            <a:r>
              <a:rPr lang="tr-TR" sz="2400" dirty="0" smtClean="0"/>
              <a:t>İhmal edilmiş engelliler ağrı öğrenmeleri ve davranış problemlerine sahip olmaları nedeniyle sık sık zihinsel engellilerle karıştırılır.</a:t>
            </a:r>
            <a:endParaRPr lang="tr-TR" sz="2400" dirty="0"/>
          </a:p>
        </p:txBody>
      </p:sp>
    </p:spTree>
    <p:extLst>
      <p:ext uri="{BB962C8B-B14F-4D97-AF65-F5344CB8AC3E}">
        <p14:creationId xmlns:p14="http://schemas.microsoft.com/office/powerpoint/2010/main" val="9526542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İşitme Kaybının Belirtileri Şunlardır</a:t>
            </a:r>
            <a:endParaRPr lang="tr-TR" dirty="0"/>
          </a:p>
        </p:txBody>
      </p:sp>
      <p:sp>
        <p:nvSpPr>
          <p:cNvPr id="3" name="İçerik Yer Tutucusu 2"/>
          <p:cNvSpPr>
            <a:spLocks noGrp="1"/>
          </p:cNvSpPr>
          <p:nvPr>
            <p:ph idx="1"/>
          </p:nvPr>
        </p:nvSpPr>
        <p:spPr>
          <a:xfrm>
            <a:off x="584616" y="2398425"/>
            <a:ext cx="10927830" cy="4062335"/>
          </a:xfrm>
        </p:spPr>
        <p:txBody>
          <a:bodyPr>
            <a:normAutofit/>
          </a:bodyPr>
          <a:lstStyle/>
          <a:p>
            <a:pPr>
              <a:buFont typeface="+mj-lt"/>
              <a:buAutoNum type="arabicPeriod"/>
            </a:pPr>
            <a:r>
              <a:rPr lang="tr-TR" sz="2400" dirty="0" smtClean="0"/>
              <a:t>Konuşma şeklinde hata, ses perdesinde, tonunda, hacminde hata</a:t>
            </a:r>
          </a:p>
          <a:p>
            <a:pPr>
              <a:buFont typeface="+mj-lt"/>
              <a:buAutoNum type="arabicPeriod"/>
            </a:pPr>
            <a:r>
              <a:rPr lang="tr-TR" sz="2400" dirty="0" smtClean="0"/>
              <a:t>Ne söylediğini ve kimin konuştuğunu saptamada yetersizlik</a:t>
            </a:r>
          </a:p>
          <a:p>
            <a:pPr>
              <a:buFont typeface="+mj-lt"/>
              <a:buAutoNum type="arabicPeriod"/>
            </a:pPr>
            <a:r>
              <a:rPr lang="tr-TR" sz="2400" dirty="0" smtClean="0"/>
              <a:t>Başı bir yana dönük tutma, dikkatsizlik, aşırı hayal kurma ve yönleri izlemede yetersizlik</a:t>
            </a:r>
          </a:p>
          <a:p>
            <a:pPr>
              <a:buFont typeface="+mj-lt"/>
              <a:buAutoNum type="arabicPeriod"/>
            </a:pPr>
            <a:r>
              <a:rPr lang="tr-TR" sz="2400" dirty="0" smtClean="0"/>
              <a:t>Duygusal dengesizlik saldırganlık ve içe kapanıklık</a:t>
            </a:r>
          </a:p>
          <a:p>
            <a:pPr>
              <a:buFont typeface="+mj-lt"/>
              <a:buAutoNum type="arabicPeriod"/>
            </a:pPr>
            <a:r>
              <a:rPr lang="tr-TR" sz="2400" dirty="0" smtClean="0"/>
              <a:t>Okul başarısızlığı</a:t>
            </a:r>
          </a:p>
          <a:p>
            <a:pPr>
              <a:buFont typeface="+mj-lt"/>
              <a:buAutoNum type="arabicPeriod"/>
            </a:pPr>
            <a:r>
              <a:rPr lang="tr-TR" sz="2400" dirty="0" smtClean="0"/>
              <a:t>Dengeyi sürdürmede zorluk</a:t>
            </a:r>
          </a:p>
          <a:p>
            <a:pPr>
              <a:buFont typeface="+mj-lt"/>
              <a:buAutoNum type="arabicPeriod"/>
            </a:pPr>
            <a:r>
              <a:rPr lang="tr-TR" sz="2400" dirty="0" smtClean="0"/>
              <a:t>Sınıf tartışmalarına ve grup oyunlarına katılmada yetersizlik</a:t>
            </a:r>
            <a:endParaRPr lang="tr-TR" sz="2400" dirty="0"/>
          </a:p>
        </p:txBody>
      </p:sp>
    </p:spTree>
    <p:extLst>
      <p:ext uri="{BB962C8B-B14F-4D97-AF65-F5344CB8AC3E}">
        <p14:creationId xmlns:p14="http://schemas.microsoft.com/office/powerpoint/2010/main" val="9823828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İşitme Engellinin Nedenleri?</a:t>
            </a:r>
            <a:endParaRPr lang="tr-TR" dirty="0"/>
          </a:p>
        </p:txBody>
      </p:sp>
      <p:sp>
        <p:nvSpPr>
          <p:cNvPr id="3" name="İçerik Yer Tutucusu 2"/>
          <p:cNvSpPr>
            <a:spLocks noGrp="1"/>
          </p:cNvSpPr>
          <p:nvPr>
            <p:ph idx="1"/>
          </p:nvPr>
        </p:nvSpPr>
        <p:spPr>
          <a:xfrm>
            <a:off x="1154954" y="2603499"/>
            <a:ext cx="9982738" cy="4037143"/>
          </a:xfrm>
        </p:spPr>
        <p:txBody>
          <a:bodyPr>
            <a:noAutofit/>
          </a:bodyPr>
          <a:lstStyle/>
          <a:p>
            <a:pPr>
              <a:buFont typeface="+mj-lt"/>
              <a:buAutoNum type="alphaUcPeriod"/>
            </a:pPr>
            <a:r>
              <a:rPr lang="tr-TR" sz="2400" dirty="0" smtClean="0"/>
              <a:t>Doğum Öncesi Nedenler?</a:t>
            </a:r>
          </a:p>
          <a:p>
            <a:pPr>
              <a:buFont typeface="+mj-lt"/>
              <a:buAutoNum type="arabicPeriod"/>
            </a:pPr>
            <a:r>
              <a:rPr lang="tr-TR" sz="2400" dirty="0" smtClean="0"/>
              <a:t>Kalıtım</a:t>
            </a:r>
          </a:p>
          <a:p>
            <a:pPr>
              <a:buFont typeface="+mj-lt"/>
              <a:buAutoNum type="arabicPeriod"/>
            </a:pPr>
            <a:r>
              <a:rPr lang="tr-TR" sz="2400" dirty="0" smtClean="0"/>
              <a:t>Hamilelik sırasında annenin geçirdiği ateşli hastalıklar</a:t>
            </a:r>
          </a:p>
          <a:p>
            <a:pPr>
              <a:buFont typeface="+mj-lt"/>
              <a:buAutoNum type="arabicPeriod"/>
            </a:pPr>
            <a:r>
              <a:rPr lang="tr-TR" sz="2400" dirty="0" smtClean="0"/>
              <a:t>Mikrobik hastalıklar</a:t>
            </a:r>
          </a:p>
          <a:p>
            <a:pPr>
              <a:buFont typeface="+mj-lt"/>
              <a:buAutoNum type="arabicPeriod"/>
            </a:pPr>
            <a:r>
              <a:rPr lang="tr-TR" sz="2400" dirty="0" smtClean="0"/>
              <a:t>RH faktörü</a:t>
            </a:r>
          </a:p>
          <a:p>
            <a:pPr>
              <a:buFont typeface="+mj-lt"/>
              <a:buAutoNum type="arabicPeriod"/>
            </a:pPr>
            <a:r>
              <a:rPr lang="tr-TR" sz="2400" dirty="0" smtClean="0"/>
              <a:t>Yapısal bozukluklar</a:t>
            </a:r>
          </a:p>
          <a:p>
            <a:pPr>
              <a:buFont typeface="+mj-lt"/>
              <a:buAutoNum type="arabicPeriod"/>
            </a:pPr>
            <a:r>
              <a:rPr lang="tr-TR" sz="2400" dirty="0" smtClean="0"/>
              <a:t>Gebeliği önleyici ilaçlar, antibiyotikler</a:t>
            </a:r>
          </a:p>
          <a:p>
            <a:pPr>
              <a:buFont typeface="+mj-lt"/>
              <a:buAutoNum type="arabicPeriod"/>
            </a:pPr>
            <a:r>
              <a:rPr lang="tr-TR" sz="2400" dirty="0" smtClean="0"/>
              <a:t>Hamileyken karına gelen travmalar</a:t>
            </a:r>
            <a:endParaRPr lang="tr-TR" sz="2400" dirty="0"/>
          </a:p>
        </p:txBody>
      </p:sp>
    </p:spTree>
    <p:extLst>
      <p:ext uri="{BB962C8B-B14F-4D97-AF65-F5344CB8AC3E}">
        <p14:creationId xmlns:p14="http://schemas.microsoft.com/office/powerpoint/2010/main" val="18772472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mj-lt"/>
              <a:buAutoNum type="alphaUcPeriod" startAt="2"/>
            </a:pPr>
            <a:r>
              <a:rPr lang="tr-TR" sz="2400" dirty="0" smtClean="0"/>
              <a:t>Doğum Anındaki Nedenler</a:t>
            </a:r>
          </a:p>
          <a:p>
            <a:pPr>
              <a:buFont typeface="+mj-lt"/>
              <a:buAutoNum type="arabicPeriod"/>
            </a:pPr>
            <a:r>
              <a:rPr lang="tr-TR" sz="2400" dirty="0" smtClean="0"/>
              <a:t>Doğumda kullanılan aletler</a:t>
            </a:r>
          </a:p>
          <a:p>
            <a:pPr>
              <a:buFont typeface="+mj-lt"/>
              <a:buAutoNum type="arabicPeriod"/>
            </a:pPr>
            <a:r>
              <a:rPr lang="tr-TR" sz="2400" dirty="0" smtClean="0"/>
              <a:t>Güç doğumlardaki oksijen yetersizliği</a:t>
            </a:r>
          </a:p>
          <a:p>
            <a:pPr>
              <a:buFont typeface="+mj-lt"/>
              <a:buAutoNum type="arabicPeriod"/>
            </a:pPr>
            <a:r>
              <a:rPr lang="tr-TR" sz="2400" dirty="0" smtClean="0"/>
              <a:t>Kanamalar</a:t>
            </a:r>
          </a:p>
          <a:p>
            <a:pPr marL="0" indent="0">
              <a:buNone/>
            </a:pPr>
            <a:endParaRPr lang="tr-TR" dirty="0"/>
          </a:p>
        </p:txBody>
      </p:sp>
    </p:spTree>
    <p:extLst>
      <p:ext uri="{BB962C8B-B14F-4D97-AF65-F5344CB8AC3E}">
        <p14:creationId xmlns:p14="http://schemas.microsoft.com/office/powerpoint/2010/main" val="7028500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9489" y="2603500"/>
            <a:ext cx="10882859" cy="3812290"/>
          </a:xfrm>
        </p:spPr>
        <p:txBody>
          <a:bodyPr>
            <a:noAutofit/>
          </a:bodyPr>
          <a:lstStyle/>
          <a:p>
            <a:pPr>
              <a:buFont typeface="+mj-lt"/>
              <a:buAutoNum type="alphaUcPeriod" startAt="3"/>
            </a:pPr>
            <a:r>
              <a:rPr lang="tr-TR" sz="2400" dirty="0" smtClean="0"/>
              <a:t>Doğum Sonrası Nedenler</a:t>
            </a:r>
          </a:p>
          <a:p>
            <a:pPr>
              <a:buFont typeface="+mj-lt"/>
              <a:buAutoNum type="arabicPeriod"/>
            </a:pPr>
            <a:r>
              <a:rPr lang="tr-TR" sz="2400" dirty="0" smtClean="0"/>
              <a:t>Bebeğin geçirdiği ateşli hastalıklar</a:t>
            </a:r>
          </a:p>
          <a:p>
            <a:pPr>
              <a:buFont typeface="+mj-lt"/>
              <a:buAutoNum type="arabicPeriod"/>
            </a:pPr>
            <a:r>
              <a:rPr lang="tr-TR" sz="2400" dirty="0" smtClean="0"/>
              <a:t>Diş ve orta kulakta olan iltihaplanmalar</a:t>
            </a:r>
          </a:p>
          <a:p>
            <a:pPr>
              <a:buFont typeface="+mj-lt"/>
              <a:buAutoNum type="arabicPeriod"/>
            </a:pPr>
            <a:r>
              <a:rPr lang="tr-TR" sz="2400" dirty="0" smtClean="0"/>
              <a:t>Başa çarpma sonucu merkezi sinir sisteminde meydana gelen sarsıntı ve zedelenmeler</a:t>
            </a:r>
          </a:p>
          <a:p>
            <a:pPr>
              <a:buFont typeface="+mj-lt"/>
              <a:buAutoNum type="arabicPeriod"/>
            </a:pPr>
            <a:r>
              <a:rPr lang="tr-TR" sz="2400" dirty="0" smtClean="0"/>
              <a:t>Yüksek frekanslı ve şiddetli seslere uzun süre maruz kalma</a:t>
            </a:r>
          </a:p>
          <a:p>
            <a:pPr>
              <a:buFont typeface="+mj-lt"/>
              <a:buAutoNum type="arabicPeriod"/>
            </a:pPr>
            <a:r>
              <a:rPr lang="tr-TR" sz="2400" dirty="0" smtClean="0"/>
              <a:t>Kulak yolunda ortaya çıkan engeller ve bunların yanlış müdahaleleri sonunda oluşan engeller.</a:t>
            </a:r>
            <a:endParaRPr lang="tr-TR" sz="2400" dirty="0"/>
          </a:p>
        </p:txBody>
      </p:sp>
    </p:spTree>
    <p:extLst>
      <p:ext uri="{BB962C8B-B14F-4D97-AF65-F5344CB8AC3E}">
        <p14:creationId xmlns:p14="http://schemas.microsoft.com/office/powerpoint/2010/main" val="3151889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7065</TotalTime>
  <Words>4647</Words>
  <Application>Microsoft Office PowerPoint</Application>
  <PresentationFormat>Geniş ekran</PresentationFormat>
  <Paragraphs>424</Paragraphs>
  <Slides>109</Slides>
  <Notes>2</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109</vt:i4>
      </vt:variant>
    </vt:vector>
  </HeadingPairs>
  <TitlesOfParts>
    <vt:vector size="119" baseType="lpstr">
      <vt:lpstr>Arial</vt:lpstr>
      <vt:lpstr>Calibri</vt:lpstr>
      <vt:lpstr>Calibri Light</vt:lpstr>
      <vt:lpstr>Cambria Math</vt:lpstr>
      <vt:lpstr>Century Gothic</vt:lpstr>
      <vt:lpstr>Wingdings</vt:lpstr>
      <vt:lpstr>Wingdings 3</vt:lpstr>
      <vt:lpstr>İyon Toplantı Odası</vt:lpstr>
      <vt:lpstr>Office Teması</vt:lpstr>
      <vt:lpstr>1_Office Teması</vt:lpstr>
      <vt:lpstr>Yakın Doğu Üniversitesi  Beden Eğitimi ve Spor Yüksekokulu  Engelliler İçin Beden Eğitimi ve Spor  Uzm. Ömer BOZKURT</vt:lpstr>
      <vt:lpstr>Engellilerde Sporun Tarihçesi</vt:lpstr>
      <vt:lpstr>PowerPoint Sunusu</vt:lpstr>
      <vt:lpstr>PowerPoint Sunusu</vt:lpstr>
      <vt:lpstr>PowerPoint Sunusu</vt:lpstr>
      <vt:lpstr>PowerPoint Sunusu</vt:lpstr>
      <vt:lpstr>PowerPoint Sunusu</vt:lpstr>
      <vt:lpstr>Türkiye Özürlüler Spor Federasyonu</vt:lpstr>
      <vt:lpstr>PowerPoint Sunusu</vt:lpstr>
      <vt:lpstr>PowerPoint Sunusu</vt:lpstr>
      <vt:lpstr>PowerPoint Sunusu</vt:lpstr>
      <vt:lpstr>Kaynaklar</vt:lpstr>
      <vt:lpstr>Paralimpik Oyunlar Genel Kuralları</vt:lpstr>
      <vt:lpstr>PowerPoint Sunusu</vt:lpstr>
      <vt:lpstr>Paralimpik Oyunlar</vt:lpstr>
      <vt:lpstr>PowerPoint Sunusu</vt:lpstr>
      <vt:lpstr>PowerPoint Sunusu</vt:lpstr>
      <vt:lpstr>Paralimpik Sporlar Nelerdir ?</vt:lpstr>
      <vt:lpstr>PowerPoint Sunusu</vt:lpstr>
      <vt:lpstr>PowerPoint Sunusu</vt:lpstr>
      <vt:lpstr>Kış Oyunlarında Yer Alan Sporlar</vt:lpstr>
      <vt:lpstr>Paralimpik Oyunlara Nasıl Katılına bilir?</vt:lpstr>
      <vt:lpstr>Engelli Tanımlamaları ve Sınıflandırmaları</vt:lpstr>
      <vt:lpstr>BM’den engelli tanımı: </vt:lpstr>
      <vt:lpstr>5378 Sayılı Özürlüler (Engelliler) Kanunu:</vt:lpstr>
      <vt:lpstr> ENGELLİK SEBEPLERİ VE TÜRLERİ</vt:lpstr>
      <vt:lpstr>ENGELLİK SEBEPLERİ VE TÜRLERİ</vt:lpstr>
      <vt:lpstr>PowerPoint Sunusu</vt:lpstr>
      <vt:lpstr>Engellilerin Sınıflandırılması</vt:lpstr>
      <vt:lpstr>Ortopedik Engelliler</vt:lpstr>
      <vt:lpstr>PowerPoint Sunusu</vt:lpstr>
      <vt:lpstr>Görme Engelliler</vt:lpstr>
      <vt:lpstr>PowerPoint Sunusu</vt:lpstr>
      <vt:lpstr>İşitme Engelliler</vt:lpstr>
      <vt:lpstr>PowerPoint Sunusu</vt:lpstr>
      <vt:lpstr>Dil ve Konuşma Engelliler</vt:lpstr>
      <vt:lpstr>PowerPoint Sunusu</vt:lpstr>
      <vt:lpstr>Zihinsel Engelliler</vt:lpstr>
      <vt:lpstr>Süreğen Hastalıklar</vt:lpstr>
      <vt:lpstr>Zihinsel Engelliler</vt:lpstr>
      <vt:lpstr>Nedenleri?</vt:lpstr>
      <vt:lpstr>Organik Nedenler</vt:lpstr>
      <vt:lpstr>PowerPoint Sunusu</vt:lpstr>
      <vt:lpstr>PowerPoint Sunusu</vt:lpstr>
      <vt:lpstr>Genetik Nedenler</vt:lpstr>
      <vt:lpstr>Sosyo – Kültürel Nedenler?</vt:lpstr>
      <vt:lpstr>Zihinsel Engelliler Arasında Ayrılık?</vt:lpstr>
      <vt:lpstr>1. Eğitilebilir Zihinsel Engelliler</vt:lpstr>
      <vt:lpstr>2. Öğretilebilir Zihinsel Engelliler</vt:lpstr>
      <vt:lpstr>3. Ağır Dereceli Zihinsel Engelliler</vt:lpstr>
      <vt:lpstr>4. Çok Ağır Dereceli Zihinsel Engelliler</vt:lpstr>
      <vt:lpstr>Beden Eğitimi Öğretmenine Öneriler?</vt:lpstr>
      <vt:lpstr>PowerPoint Sunusu</vt:lpstr>
      <vt:lpstr>PowerPoint Sunusu</vt:lpstr>
      <vt:lpstr>Eğitilebilir Zihinsel Engellilere Oyun Eğitiminde Şunlara Dikkat Edilmelidir?</vt:lpstr>
      <vt:lpstr>PowerPoint Sunusu</vt:lpstr>
      <vt:lpstr>Öğretmene Yardımcı Olacak Eğitim Teknikleri Şu Şekilde Sıralanabilir?</vt:lpstr>
      <vt:lpstr>PowerPoint Sunusu</vt:lpstr>
      <vt:lpstr>PowerPoint Sunusu</vt:lpstr>
      <vt:lpstr>Bedensel Özürlüler ( Fiziksel Engelliler )</vt:lpstr>
      <vt:lpstr>Bedensel Özürlüler ( Fiziksel Engelliler )</vt:lpstr>
      <vt:lpstr>1- Kalp – Dolaşım Bozuklukları</vt:lpstr>
      <vt:lpstr>Kalp – Dolaşım Rahatsızlıkları</vt:lpstr>
      <vt:lpstr>Kalp – Dolaşım Sistemi Sınırlılıkları Bulunan Çocuklarla Çalışan Beden Eğitimi Öğretmenlerine Öneriler</vt:lpstr>
      <vt:lpstr>2- Sinir – Kas Bozuklukları</vt:lpstr>
      <vt:lpstr>3- Kas – İskelet Bozuklukları</vt:lpstr>
      <vt:lpstr>Bedensel Özürlülerin Nedenleri?</vt:lpstr>
      <vt:lpstr>1- Doğuştan Oluşan Nedenler?</vt:lpstr>
      <vt:lpstr>2- Bulaşıcı ve Ateşli Hastalıklar</vt:lpstr>
      <vt:lpstr>3- Metabolizma Bozuklukları</vt:lpstr>
      <vt:lpstr>4- Çeşitli Kazalar</vt:lpstr>
      <vt:lpstr>5- Çeşitli Nedenler</vt:lpstr>
      <vt:lpstr>CP ( Cerepral Palsi )</vt:lpstr>
      <vt:lpstr>CP’yi Oluşturan Nedenler?</vt:lpstr>
      <vt:lpstr>PowerPoint Sunusu</vt:lpstr>
      <vt:lpstr>CP’nin Sınıflandırılması </vt:lpstr>
      <vt:lpstr>Sapastacity</vt:lpstr>
      <vt:lpstr>Athetosis</vt:lpstr>
      <vt:lpstr>Ataksia</vt:lpstr>
      <vt:lpstr>Rejidity</vt:lpstr>
      <vt:lpstr>Tremor</vt:lpstr>
      <vt:lpstr>CP’li Öğrencilerle Çalışan Beden Eğitimi ve Spor Öğretmenlerine Öneriler</vt:lpstr>
      <vt:lpstr>Epilepsi </vt:lpstr>
      <vt:lpstr>Büyük Nöbet</vt:lpstr>
      <vt:lpstr>Küçük Nöbet</vt:lpstr>
      <vt:lpstr>Psikomotor Epilepsi</vt:lpstr>
      <vt:lpstr>Jacsonian Tipi Epilepsi</vt:lpstr>
      <vt:lpstr>Görme Engelliler</vt:lpstr>
      <vt:lpstr>Görme Engellinin Okuma Yeteneğine Göre Yapılan Sınıflandırmalar</vt:lpstr>
      <vt:lpstr>Gerekli Düzeltmeler Yapıldıktan Sonra Görme Kaybına Bağlı Olarak Yapılan Sınıflandırma </vt:lpstr>
      <vt:lpstr>Spor Yarışmalarında Görme Kaybına Bağlı Olarak Yapılan Sınıflandırmalar </vt:lpstr>
      <vt:lpstr>Görme ve Görme Bozuklukları Olan İnsanlarda Şunlar Tespit Edilir</vt:lpstr>
      <vt:lpstr>Görme Engellinin Nedenleri</vt:lpstr>
      <vt:lpstr>Beden Eğitimi ve Spor Öğretmeni İçin Uyarılar</vt:lpstr>
      <vt:lpstr>İşitme Engelliler</vt:lpstr>
      <vt:lpstr>İşitme Kaybının Belirtileri Şunlardır</vt:lpstr>
      <vt:lpstr>İşitme Engellinin Nedenleri?</vt:lpstr>
      <vt:lpstr>PowerPoint Sunusu</vt:lpstr>
      <vt:lpstr>PowerPoint Sunusu</vt:lpstr>
      <vt:lpstr>İşitme Engelli Çocuklarla Çalışan Beden Eğitimi ve Spor Öğretmenlerine Öneriler</vt:lpstr>
      <vt:lpstr>Engellilerin Benlik Gelişiminde Spor Etkinliklerinin Önemi</vt:lpstr>
      <vt:lpstr>Entegrasyon Nedir?</vt:lpstr>
      <vt:lpstr>PowerPoint Sunusu</vt:lpstr>
      <vt:lpstr>Fiziksel Benlik Kavramı</vt:lpstr>
      <vt:lpstr>Kişisel Benlik Kavramı</vt:lpstr>
      <vt:lpstr>Sosyal Benlik Kavramı</vt:lpstr>
      <vt:lpstr>Sporun Birey İçin Sağladığı Yararlar?</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Engelliler İçin Beden Eğitimi ve Spor</dc:title>
  <dc:creator>Ömer Bozkurt</dc:creator>
  <cp:lastModifiedBy>Ömer Bozkurt</cp:lastModifiedBy>
  <cp:revision>70</cp:revision>
  <dcterms:created xsi:type="dcterms:W3CDTF">2015-09-29T09:12:49Z</dcterms:created>
  <dcterms:modified xsi:type="dcterms:W3CDTF">2015-11-22T21:41:09Z</dcterms:modified>
</cp:coreProperties>
</file>