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Lst>
  <p:notesMasterIdLst>
    <p:notesMasterId r:id="rId55"/>
  </p:notesMasterIdLst>
  <p:sldIdLst>
    <p:sldId id="256" r:id="rId3"/>
    <p:sldId id="344" r:id="rId4"/>
    <p:sldId id="345" r:id="rId5"/>
    <p:sldId id="346" r:id="rId6"/>
    <p:sldId id="347" r:id="rId7"/>
    <p:sldId id="348" r:id="rId8"/>
    <p:sldId id="349" r:id="rId9"/>
    <p:sldId id="350" r:id="rId10"/>
    <p:sldId id="351" r:id="rId11"/>
    <p:sldId id="259" r:id="rId12"/>
    <p:sldId id="257" r:id="rId13"/>
    <p:sldId id="258" r:id="rId14"/>
    <p:sldId id="352" r:id="rId15"/>
    <p:sldId id="260" r:id="rId16"/>
    <p:sldId id="261" r:id="rId17"/>
    <p:sldId id="262" r:id="rId18"/>
    <p:sldId id="263" r:id="rId19"/>
    <p:sldId id="264" r:id="rId20"/>
    <p:sldId id="265" r:id="rId21"/>
    <p:sldId id="266" r:id="rId22"/>
    <p:sldId id="307" r:id="rId23"/>
    <p:sldId id="267" r:id="rId24"/>
    <p:sldId id="269" r:id="rId25"/>
    <p:sldId id="354" r:id="rId26"/>
    <p:sldId id="268" r:id="rId27"/>
    <p:sldId id="275" r:id="rId28"/>
    <p:sldId id="271" r:id="rId29"/>
    <p:sldId id="272" r:id="rId30"/>
    <p:sldId id="273" r:id="rId31"/>
    <p:sldId id="310" r:id="rId32"/>
    <p:sldId id="274" r:id="rId33"/>
    <p:sldId id="279" r:id="rId34"/>
    <p:sldId id="280" r:id="rId35"/>
    <p:sldId id="308" r:id="rId36"/>
    <p:sldId id="282" r:id="rId37"/>
    <p:sldId id="309" r:id="rId38"/>
    <p:sldId id="286" r:id="rId39"/>
    <p:sldId id="291" r:id="rId40"/>
    <p:sldId id="292" r:id="rId41"/>
    <p:sldId id="293" r:id="rId42"/>
    <p:sldId id="294" r:id="rId43"/>
    <p:sldId id="342" r:id="rId44"/>
    <p:sldId id="295" r:id="rId45"/>
    <p:sldId id="296" r:id="rId46"/>
    <p:sldId id="297" r:id="rId47"/>
    <p:sldId id="299" r:id="rId48"/>
    <p:sldId id="300" r:id="rId49"/>
    <p:sldId id="302" r:id="rId50"/>
    <p:sldId id="311" r:id="rId51"/>
    <p:sldId id="341" r:id="rId52"/>
    <p:sldId id="305" r:id="rId53"/>
    <p:sldId id="343"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62" autoAdjust="0"/>
  </p:normalViewPr>
  <p:slideViewPr>
    <p:cSldViewPr>
      <p:cViewPr varScale="1">
        <p:scale>
          <a:sx n="92" d="100"/>
          <a:sy n="92" d="100"/>
        </p:scale>
        <p:origin x="-1464" y="-104"/>
      </p:cViewPr>
      <p:guideLst>
        <p:guide orient="horz" pos="2160"/>
        <p:guide pos="2880"/>
      </p:guideLst>
    </p:cSldViewPr>
  </p:slideViewPr>
  <p:outlineViewPr>
    <p:cViewPr>
      <p:scale>
        <a:sx n="33" d="100"/>
        <a:sy n="33" d="100"/>
      </p:scale>
      <p:origin x="0" y="25110"/>
    </p:cViewPr>
  </p:outlineViewPr>
  <p:notesTextViewPr>
    <p:cViewPr>
      <p:scale>
        <a:sx n="1" d="1"/>
        <a:sy n="1" d="1"/>
      </p:scale>
      <p:origin x="0" y="0"/>
    </p:cViewPr>
  </p:notesTextViewPr>
  <p:sorterViewPr>
    <p:cViewPr>
      <p:scale>
        <a:sx n="100" d="100"/>
        <a:sy n="100" d="100"/>
      </p:scale>
      <p:origin x="0" y="840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notesMaster" Target="notesMasters/notesMaster1.xml"/><Relationship Id="rId56" Type="http://schemas.openxmlformats.org/officeDocument/2006/relationships/printerSettings" Target="printerSettings/printerSettings1.bin"/><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wmf"/><Relationship Id="rId2"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8B42BC-A4D3-4F9C-AEB0-8BCBD9014FF9}" type="datetimeFigureOut">
              <a:rPr lang="en-US" smtClean="0"/>
              <a:t>21/04/15</a:t>
            </a:fld>
            <a:endParaRPr lang="en-US"/>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B13381-199B-459F-9BC8-2A170F24C6B9}" type="slidenum">
              <a:rPr lang="en-US" smtClean="0"/>
              <a:t>‹#›</a:t>
            </a:fld>
            <a:endParaRPr lang="en-US"/>
          </a:p>
        </p:txBody>
      </p:sp>
    </p:spTree>
    <p:extLst>
      <p:ext uri="{BB962C8B-B14F-4D97-AF65-F5344CB8AC3E}">
        <p14:creationId xmlns:p14="http://schemas.microsoft.com/office/powerpoint/2010/main" val="1450548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4" name="Başlık 13"/>
          <p:cNvSpPr>
            <a:spLocks noGrp="1"/>
          </p:cNvSpPr>
          <p:nvPr>
            <p:ph type="ctrTitle"/>
          </p:nvPr>
        </p:nvSpPr>
        <p:spPr>
          <a:xfrm>
            <a:off x="1432560" y="359898"/>
            <a:ext cx="7406640" cy="1472184"/>
          </a:xfrm>
        </p:spPr>
        <p:txBody>
          <a:bodyPr anchor="b"/>
          <a:lstStyle>
            <a:lvl1pPr algn="l">
              <a:defRPr/>
            </a:lvl1pPr>
            <a:extLst/>
          </a:lstStyle>
          <a:p>
            <a:r>
              <a:rPr kumimoji="0" lang="tr-TR" smtClean="0"/>
              <a:t>Asıl başlık stili için tıklatın</a:t>
            </a:r>
            <a:endParaRPr kumimoji="0" lang="en-US"/>
          </a:p>
        </p:txBody>
      </p:sp>
      <p:sp>
        <p:nvSpPr>
          <p:cNvPr id="22" name="Alt Başlık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7" name="Veri Yer Tutucusu 6"/>
          <p:cNvSpPr>
            <a:spLocks noGrp="1"/>
          </p:cNvSpPr>
          <p:nvPr>
            <p:ph type="dt" sz="half" idx="10"/>
          </p:nvPr>
        </p:nvSpPr>
        <p:spPr/>
        <p:txBody>
          <a:bodyPr/>
          <a:lstStyle>
            <a:extLst/>
          </a:lstStyle>
          <a:p>
            <a:r>
              <a:rPr lang="en-US" smtClean="0"/>
              <a:t>Akdeniz Üniversitesi Tıp Fakültesi </a:t>
            </a:r>
            <a:endParaRPr lang="en-US"/>
          </a:p>
        </p:txBody>
      </p:sp>
      <p:sp>
        <p:nvSpPr>
          <p:cNvPr id="20" name="Altbilgi Yer Tutucusu 19"/>
          <p:cNvSpPr>
            <a:spLocks noGrp="1"/>
          </p:cNvSpPr>
          <p:nvPr>
            <p:ph type="ftr" sz="quarter" idx="11"/>
          </p:nvPr>
        </p:nvSpPr>
        <p:spPr/>
        <p:txBody>
          <a:bodyPr/>
          <a:lstStyle>
            <a:extLst/>
          </a:lstStyle>
          <a:p>
            <a:r>
              <a:rPr lang="en-US" smtClean="0"/>
              <a:t>Osman Saka</a:t>
            </a:r>
            <a:endParaRPr lang="en-US"/>
          </a:p>
        </p:txBody>
      </p:sp>
      <p:sp>
        <p:nvSpPr>
          <p:cNvPr id="10" name="Slayt Numarası Yer Tutucusu 9"/>
          <p:cNvSpPr>
            <a:spLocks noGrp="1"/>
          </p:cNvSpPr>
          <p:nvPr>
            <p:ph type="sldNum" sz="quarter" idx="12"/>
          </p:nvPr>
        </p:nvSpPr>
        <p:spPr/>
        <p:txBody>
          <a:bodyPr/>
          <a:lstStyle>
            <a:extLst/>
          </a:lstStyle>
          <a:p>
            <a:fld id="{78EE1BE7-0F05-4A74-A0B9-08F9DCE409C6}" type="slidenum">
              <a:rPr lang="en-US" smtClean="0"/>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r>
              <a:rPr lang="en-US" smtClean="0"/>
              <a:t>Akdeniz Üniversitesi Tıp Fakültesi </a:t>
            </a:r>
            <a:endParaRPr lang="en-US"/>
          </a:p>
        </p:txBody>
      </p:sp>
      <p:sp>
        <p:nvSpPr>
          <p:cNvPr id="5" name="Altbilgi Yer Tutucusu 4"/>
          <p:cNvSpPr>
            <a:spLocks noGrp="1"/>
          </p:cNvSpPr>
          <p:nvPr>
            <p:ph type="ftr" sz="quarter" idx="11"/>
          </p:nvPr>
        </p:nvSpPr>
        <p:spPr/>
        <p:txBody>
          <a:bodyPr/>
          <a:lstStyle>
            <a:extLst/>
          </a:lstStyle>
          <a:p>
            <a:r>
              <a:rPr lang="en-US" smtClean="0"/>
              <a:t>Osman Saka</a:t>
            </a:r>
            <a:endParaRPr lang="en-US"/>
          </a:p>
        </p:txBody>
      </p:sp>
      <p:sp>
        <p:nvSpPr>
          <p:cNvPr id="6" name="Slayt Numarası Yer Tutucusu 5"/>
          <p:cNvSpPr>
            <a:spLocks noGrp="1"/>
          </p:cNvSpPr>
          <p:nvPr>
            <p:ph type="sldNum" sz="quarter" idx="12"/>
          </p:nvPr>
        </p:nvSpPr>
        <p:spPr/>
        <p:txBody>
          <a:bodyPr/>
          <a:lstStyle>
            <a:extLst/>
          </a:lstStyle>
          <a:p>
            <a:fld id="{78EE1BE7-0F05-4A74-A0B9-08F9DCE409C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858000" y="274639"/>
            <a:ext cx="1828800" cy="5851525"/>
          </a:xfrm>
        </p:spPr>
        <p:txBody>
          <a:bodyPr vert="eaVert"/>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1143000" y="274640"/>
            <a:ext cx="5562600" cy="5851525"/>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r>
              <a:rPr lang="en-US" smtClean="0"/>
              <a:t>Akdeniz Üniversitesi Tıp Fakültesi </a:t>
            </a:r>
            <a:endParaRPr lang="en-US"/>
          </a:p>
        </p:txBody>
      </p:sp>
      <p:sp>
        <p:nvSpPr>
          <p:cNvPr id="5" name="Altbilgi Yer Tutucusu 4"/>
          <p:cNvSpPr>
            <a:spLocks noGrp="1"/>
          </p:cNvSpPr>
          <p:nvPr>
            <p:ph type="ftr" sz="quarter" idx="11"/>
          </p:nvPr>
        </p:nvSpPr>
        <p:spPr/>
        <p:txBody>
          <a:bodyPr/>
          <a:lstStyle>
            <a:extLst/>
          </a:lstStyle>
          <a:p>
            <a:r>
              <a:rPr lang="en-US" smtClean="0"/>
              <a:t>Osman Saka</a:t>
            </a:r>
            <a:endParaRPr lang="en-US"/>
          </a:p>
        </p:txBody>
      </p:sp>
      <p:sp>
        <p:nvSpPr>
          <p:cNvPr id="6" name="Slayt Numarası Yer Tutucusu 5"/>
          <p:cNvSpPr>
            <a:spLocks noGrp="1"/>
          </p:cNvSpPr>
          <p:nvPr>
            <p:ph type="sldNum" sz="quarter" idx="12"/>
          </p:nvPr>
        </p:nvSpPr>
        <p:spPr/>
        <p:txBody>
          <a:bodyPr/>
          <a:lstStyle>
            <a:extLst/>
          </a:lstStyle>
          <a:p>
            <a:fld id="{78EE1BE7-0F05-4A74-A0B9-08F9DCE409C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Başlık ve Grafik">
    <p:spTree>
      <p:nvGrpSpPr>
        <p:cNvPr id="1" name=""/>
        <p:cNvGrpSpPr/>
        <p:nvPr/>
      </p:nvGrpSpPr>
      <p:grpSpPr>
        <a:xfrm>
          <a:off x="0" y="0"/>
          <a:ext cx="0" cy="0"/>
          <a:chOff x="0" y="0"/>
          <a:chExt cx="0" cy="0"/>
        </a:xfrm>
      </p:grpSpPr>
      <p:sp>
        <p:nvSpPr>
          <p:cNvPr id="2" name="1 Başlık"/>
          <p:cNvSpPr>
            <a:spLocks noGrp="1"/>
          </p:cNvSpPr>
          <p:nvPr>
            <p:ph type="title"/>
          </p:nvPr>
        </p:nvSpPr>
        <p:spPr>
          <a:xfrm>
            <a:off x="574675" y="304800"/>
            <a:ext cx="8001000" cy="1216025"/>
          </a:xfrm>
        </p:spPr>
        <p:txBody>
          <a:bodyPr/>
          <a:lstStyle/>
          <a:p>
            <a:r>
              <a:rPr lang="tr-TR" smtClean="0"/>
              <a:t>Asıl başlık stili için tıklatın</a:t>
            </a:r>
            <a:endParaRPr lang="tr-TR"/>
          </a:p>
        </p:txBody>
      </p:sp>
      <p:sp>
        <p:nvSpPr>
          <p:cNvPr id="3" name="2 Grafik Yer Tutucusu"/>
          <p:cNvSpPr>
            <a:spLocks noGrp="1"/>
          </p:cNvSpPr>
          <p:nvPr>
            <p:ph type="chart" idx="1"/>
          </p:nvPr>
        </p:nvSpPr>
        <p:spPr>
          <a:xfrm>
            <a:off x="566738" y="1752600"/>
            <a:ext cx="8001000" cy="4267200"/>
          </a:xfrm>
        </p:spPr>
        <p:txBody>
          <a:bodyPr/>
          <a:lstStyle/>
          <a:p>
            <a:pPr lvl="0"/>
            <a:endParaRPr lang="tr-TR" noProof="0" smtClean="0"/>
          </a:p>
        </p:txBody>
      </p:sp>
      <p:sp>
        <p:nvSpPr>
          <p:cNvPr id="4" name="Rectangle 6"/>
          <p:cNvSpPr>
            <a:spLocks noGrp="1" noChangeArrowheads="1"/>
          </p:cNvSpPr>
          <p:nvPr>
            <p:ph type="dt" sz="half" idx="10"/>
          </p:nvPr>
        </p:nvSpPr>
        <p:spPr>
          <a:ln/>
        </p:spPr>
        <p:txBody>
          <a:bodyPr/>
          <a:lstStyle>
            <a:lvl1pPr>
              <a:defRPr/>
            </a:lvl1pPr>
          </a:lstStyle>
          <a:p>
            <a:pPr>
              <a:defRPr/>
            </a:pPr>
            <a:r>
              <a:rPr lang="en-US" smtClean="0"/>
              <a:t>Akdeniz Üniversitesi Tıp Fakültesi </a:t>
            </a:r>
            <a:endParaRPr lang="tr-TR"/>
          </a:p>
        </p:txBody>
      </p:sp>
      <p:sp>
        <p:nvSpPr>
          <p:cNvPr id="5" name="Rectangle 7"/>
          <p:cNvSpPr>
            <a:spLocks noGrp="1" noChangeArrowheads="1"/>
          </p:cNvSpPr>
          <p:nvPr>
            <p:ph type="ftr" sz="quarter" idx="11"/>
          </p:nvPr>
        </p:nvSpPr>
        <p:spPr>
          <a:ln/>
        </p:spPr>
        <p:txBody>
          <a:bodyPr/>
          <a:lstStyle>
            <a:lvl1pPr>
              <a:defRPr/>
            </a:lvl1pPr>
          </a:lstStyle>
          <a:p>
            <a:pPr>
              <a:defRPr/>
            </a:pPr>
            <a:r>
              <a:rPr lang="tr-TR"/>
              <a:t>Osman Saka</a:t>
            </a:r>
          </a:p>
        </p:txBody>
      </p:sp>
      <p:sp>
        <p:nvSpPr>
          <p:cNvPr id="6" name="Rectangle 8"/>
          <p:cNvSpPr>
            <a:spLocks noGrp="1" noChangeArrowheads="1"/>
          </p:cNvSpPr>
          <p:nvPr>
            <p:ph type="sldNum" sz="quarter" idx="12"/>
          </p:nvPr>
        </p:nvSpPr>
        <p:spPr>
          <a:ln/>
        </p:spPr>
        <p:txBody>
          <a:bodyPr/>
          <a:lstStyle>
            <a:lvl1pPr>
              <a:defRPr/>
            </a:lvl1pPr>
          </a:lstStyle>
          <a:p>
            <a:pPr>
              <a:defRPr/>
            </a:pPr>
            <a:fld id="{6A2E5D6B-778D-424D-8F8E-2B718F5A98B3}" type="slidenum">
              <a:rPr lang="tr-TR"/>
              <a:pPr>
                <a:defRPr/>
              </a:pPr>
              <a:t>‹#›</a:t>
            </a:fld>
            <a:endParaRPr lang="tr-TR"/>
          </a:p>
        </p:txBody>
      </p:sp>
    </p:spTree>
    <p:extLst>
      <p:ext uri="{BB962C8B-B14F-4D97-AF65-F5344CB8AC3E}">
        <p14:creationId xmlns:p14="http://schemas.microsoft.com/office/powerpoint/2010/main" val="803252957"/>
      </p:ext>
    </p:extLst>
  </p:cSld>
  <p:clrMapOvr>
    <a:masterClrMapping/>
  </p:clrMapOvr>
  <p:transition xmlns:p14="http://schemas.microsoft.com/office/powerpoint/2010/main" spd="med">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1 İçerik Yer Tutucusu"/>
          <p:cNvSpPr>
            <a:spLocks noGrp="1"/>
          </p:cNvSpPr>
          <p:nvPr>
            <p:ph/>
          </p:nvPr>
        </p:nvSpPr>
        <p:spPr>
          <a:xfrm>
            <a:off x="566738" y="304800"/>
            <a:ext cx="8008937" cy="5715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6"/>
          <p:cNvSpPr>
            <a:spLocks noGrp="1" noChangeArrowheads="1"/>
          </p:cNvSpPr>
          <p:nvPr>
            <p:ph type="dt" sz="half" idx="10"/>
          </p:nvPr>
        </p:nvSpPr>
        <p:spPr>
          <a:ln/>
        </p:spPr>
        <p:txBody>
          <a:bodyPr/>
          <a:lstStyle>
            <a:lvl1pPr>
              <a:defRPr/>
            </a:lvl1pPr>
          </a:lstStyle>
          <a:p>
            <a:pPr>
              <a:defRPr/>
            </a:pPr>
            <a:r>
              <a:rPr lang="en-US" smtClean="0"/>
              <a:t>Akdeniz Üniversitesi Tıp Fakültesi </a:t>
            </a:r>
            <a:endParaRPr lang="tr-TR"/>
          </a:p>
        </p:txBody>
      </p:sp>
      <p:sp>
        <p:nvSpPr>
          <p:cNvPr id="4" name="Rectangle 7"/>
          <p:cNvSpPr>
            <a:spLocks noGrp="1" noChangeArrowheads="1"/>
          </p:cNvSpPr>
          <p:nvPr>
            <p:ph type="ftr" sz="quarter" idx="11"/>
          </p:nvPr>
        </p:nvSpPr>
        <p:spPr>
          <a:ln/>
        </p:spPr>
        <p:txBody>
          <a:bodyPr/>
          <a:lstStyle>
            <a:lvl1pPr>
              <a:defRPr/>
            </a:lvl1pPr>
          </a:lstStyle>
          <a:p>
            <a:pPr>
              <a:defRPr/>
            </a:pPr>
            <a:r>
              <a:rPr lang="tr-TR"/>
              <a:t>Osman Saka</a:t>
            </a:r>
          </a:p>
        </p:txBody>
      </p:sp>
      <p:sp>
        <p:nvSpPr>
          <p:cNvPr id="5" name="Rectangle 8"/>
          <p:cNvSpPr>
            <a:spLocks noGrp="1" noChangeArrowheads="1"/>
          </p:cNvSpPr>
          <p:nvPr>
            <p:ph type="sldNum" sz="quarter" idx="12"/>
          </p:nvPr>
        </p:nvSpPr>
        <p:spPr>
          <a:ln/>
        </p:spPr>
        <p:txBody>
          <a:bodyPr/>
          <a:lstStyle>
            <a:lvl1pPr>
              <a:defRPr/>
            </a:lvl1pPr>
          </a:lstStyle>
          <a:p>
            <a:pPr>
              <a:defRPr/>
            </a:pPr>
            <a:fld id="{8AD26A2A-2C74-4DB8-A180-3ED63CC57DCF}" type="slidenum">
              <a:rPr lang="tr-TR"/>
              <a:pPr>
                <a:defRPr/>
              </a:pPr>
              <a:t>‹#›</a:t>
            </a:fld>
            <a:endParaRPr lang="tr-TR"/>
          </a:p>
        </p:txBody>
      </p:sp>
    </p:spTree>
    <p:extLst>
      <p:ext uri="{BB962C8B-B14F-4D97-AF65-F5344CB8AC3E}">
        <p14:creationId xmlns:p14="http://schemas.microsoft.com/office/powerpoint/2010/main" val="762009386"/>
      </p:ext>
    </p:extLst>
  </p:cSld>
  <p:clrMapOvr>
    <a:masterClrMapping/>
  </p:clrMapOvr>
  <p:transition xmlns:p14="http://schemas.microsoft.com/office/powerpoint/2010/main" spd="med">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574675" y="304800"/>
            <a:ext cx="8001000" cy="1216025"/>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566738" y="1752600"/>
            <a:ext cx="3924300" cy="4267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3438" y="1752600"/>
            <a:ext cx="3924300" cy="4267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6"/>
          <p:cNvSpPr>
            <a:spLocks noGrp="1" noChangeArrowheads="1"/>
          </p:cNvSpPr>
          <p:nvPr>
            <p:ph type="dt" sz="half" idx="10"/>
          </p:nvPr>
        </p:nvSpPr>
        <p:spPr>
          <a:ln/>
        </p:spPr>
        <p:txBody>
          <a:bodyPr/>
          <a:lstStyle>
            <a:lvl1pPr>
              <a:defRPr/>
            </a:lvl1pPr>
          </a:lstStyle>
          <a:p>
            <a:pPr>
              <a:defRPr/>
            </a:pPr>
            <a:r>
              <a:rPr lang="en-US" smtClean="0"/>
              <a:t>Akdeniz Üniversitesi Tıp Fakültesi </a:t>
            </a:r>
            <a:endParaRPr lang="tr-TR"/>
          </a:p>
        </p:txBody>
      </p:sp>
      <p:sp>
        <p:nvSpPr>
          <p:cNvPr id="6" name="Rectangle 7"/>
          <p:cNvSpPr>
            <a:spLocks noGrp="1" noChangeArrowheads="1"/>
          </p:cNvSpPr>
          <p:nvPr>
            <p:ph type="ftr" sz="quarter" idx="11"/>
          </p:nvPr>
        </p:nvSpPr>
        <p:spPr>
          <a:ln/>
        </p:spPr>
        <p:txBody>
          <a:bodyPr/>
          <a:lstStyle>
            <a:lvl1pPr>
              <a:defRPr/>
            </a:lvl1pPr>
          </a:lstStyle>
          <a:p>
            <a:pPr>
              <a:defRPr/>
            </a:pPr>
            <a:r>
              <a:rPr lang="tr-TR"/>
              <a:t>Osman Saka</a:t>
            </a:r>
          </a:p>
        </p:txBody>
      </p:sp>
      <p:sp>
        <p:nvSpPr>
          <p:cNvPr id="7" name="Rectangle 8"/>
          <p:cNvSpPr>
            <a:spLocks noGrp="1" noChangeArrowheads="1"/>
          </p:cNvSpPr>
          <p:nvPr>
            <p:ph type="sldNum" sz="quarter" idx="12"/>
          </p:nvPr>
        </p:nvSpPr>
        <p:spPr>
          <a:ln/>
        </p:spPr>
        <p:txBody>
          <a:bodyPr/>
          <a:lstStyle>
            <a:lvl1pPr>
              <a:defRPr/>
            </a:lvl1pPr>
          </a:lstStyle>
          <a:p>
            <a:pPr>
              <a:defRPr/>
            </a:pPr>
            <a:fld id="{A012F2EA-4698-4747-90A5-27A55865348A}" type="slidenum">
              <a:rPr lang="tr-TR"/>
              <a:pPr>
                <a:defRPr/>
              </a:pPr>
              <a:t>‹#›</a:t>
            </a:fld>
            <a:endParaRPr lang="tr-TR"/>
          </a:p>
        </p:txBody>
      </p:sp>
    </p:spTree>
    <p:extLst>
      <p:ext uri="{BB962C8B-B14F-4D97-AF65-F5344CB8AC3E}">
        <p14:creationId xmlns:p14="http://schemas.microsoft.com/office/powerpoint/2010/main" val="4120540967"/>
      </p:ext>
    </p:extLst>
  </p:cSld>
  <p:clrMapOvr>
    <a:masterClrMapping/>
  </p:clrMapOvr>
  <p:transition xmlns:p14="http://schemas.microsoft.com/office/powerpoint/2010/main" spd="med">
    <p:dissolv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en-US"/>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a:p>
        </p:txBody>
      </p:sp>
      <p:sp>
        <p:nvSpPr>
          <p:cNvPr id="4" name="Veri Yer Tutucusu 3"/>
          <p:cNvSpPr>
            <a:spLocks noGrp="1"/>
          </p:cNvSpPr>
          <p:nvPr>
            <p:ph type="dt" sz="half" idx="10"/>
          </p:nvPr>
        </p:nvSpPr>
        <p:spPr/>
        <p:txBody>
          <a:bodyPr/>
          <a:lstStyle/>
          <a:p>
            <a:r>
              <a:rPr lang="en-US" smtClean="0"/>
              <a:t>Akdeniz Üniversitesi Tıp Fakültesi </a:t>
            </a:r>
            <a:endParaRPr lang="en-US"/>
          </a:p>
        </p:txBody>
      </p:sp>
      <p:sp>
        <p:nvSpPr>
          <p:cNvPr id="5" name="Altbilgi Yer Tutucusu 4"/>
          <p:cNvSpPr>
            <a:spLocks noGrp="1"/>
          </p:cNvSpPr>
          <p:nvPr>
            <p:ph type="ftr" sz="quarter" idx="11"/>
          </p:nvPr>
        </p:nvSpPr>
        <p:spPr/>
        <p:txBody>
          <a:bodyPr/>
          <a:lstStyle/>
          <a:p>
            <a:r>
              <a:rPr lang="en-US" smtClean="0"/>
              <a:t>Osman Saka</a:t>
            </a:r>
            <a:endParaRPr lang="en-US"/>
          </a:p>
        </p:txBody>
      </p:sp>
      <p:sp>
        <p:nvSpPr>
          <p:cNvPr id="6" name="Slayt Numarası Yer Tutucusu 5"/>
          <p:cNvSpPr>
            <a:spLocks noGrp="1"/>
          </p:cNvSpPr>
          <p:nvPr>
            <p:ph type="sldNum" sz="quarter" idx="12"/>
          </p:nvPr>
        </p:nvSpPr>
        <p:spPr/>
        <p:txBody>
          <a:bodyPr/>
          <a:lstStyle/>
          <a:p>
            <a:fld id="{78EE1BE7-0F05-4A74-A0B9-08F9DCE409C6}" type="slidenum">
              <a:rPr lang="en-US" smtClean="0"/>
              <a:t>‹#›</a:t>
            </a:fld>
            <a:endParaRPr lang="en-US"/>
          </a:p>
        </p:txBody>
      </p:sp>
    </p:spTree>
    <p:extLst>
      <p:ext uri="{BB962C8B-B14F-4D97-AF65-F5344CB8AC3E}">
        <p14:creationId xmlns:p14="http://schemas.microsoft.com/office/powerpoint/2010/main" val="1397533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r>
              <a:rPr lang="en-US" smtClean="0"/>
              <a:t>Akdeniz Üniversitesi Tıp Fakültesi </a:t>
            </a:r>
            <a:endParaRPr lang="en-US"/>
          </a:p>
        </p:txBody>
      </p:sp>
      <p:sp>
        <p:nvSpPr>
          <p:cNvPr id="5" name="Altbilgi Yer Tutucusu 4"/>
          <p:cNvSpPr>
            <a:spLocks noGrp="1"/>
          </p:cNvSpPr>
          <p:nvPr>
            <p:ph type="ftr" sz="quarter" idx="11"/>
          </p:nvPr>
        </p:nvSpPr>
        <p:spPr/>
        <p:txBody>
          <a:bodyPr/>
          <a:lstStyle/>
          <a:p>
            <a:r>
              <a:rPr lang="en-US" smtClean="0"/>
              <a:t>Osman Saka</a:t>
            </a:r>
            <a:endParaRPr lang="en-US"/>
          </a:p>
        </p:txBody>
      </p:sp>
      <p:sp>
        <p:nvSpPr>
          <p:cNvPr id="6" name="Slayt Numarası Yer Tutucusu 5"/>
          <p:cNvSpPr>
            <a:spLocks noGrp="1"/>
          </p:cNvSpPr>
          <p:nvPr>
            <p:ph type="sldNum" sz="quarter" idx="12"/>
          </p:nvPr>
        </p:nvSpPr>
        <p:spPr/>
        <p:txBody>
          <a:bodyPr/>
          <a:lstStyle/>
          <a:p>
            <a:fld id="{78EE1BE7-0F05-4A74-A0B9-08F9DCE409C6}" type="slidenum">
              <a:rPr lang="en-US" smtClean="0"/>
              <a:t>‹#›</a:t>
            </a:fld>
            <a:endParaRPr lang="en-US"/>
          </a:p>
        </p:txBody>
      </p:sp>
    </p:spTree>
    <p:extLst>
      <p:ext uri="{BB962C8B-B14F-4D97-AF65-F5344CB8AC3E}">
        <p14:creationId xmlns:p14="http://schemas.microsoft.com/office/powerpoint/2010/main" val="9815148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en-US"/>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r>
              <a:rPr lang="en-US" smtClean="0"/>
              <a:t>Akdeniz Üniversitesi Tıp Fakültesi </a:t>
            </a:r>
            <a:endParaRPr lang="en-US"/>
          </a:p>
        </p:txBody>
      </p:sp>
      <p:sp>
        <p:nvSpPr>
          <p:cNvPr id="5" name="Altbilgi Yer Tutucusu 4"/>
          <p:cNvSpPr>
            <a:spLocks noGrp="1"/>
          </p:cNvSpPr>
          <p:nvPr>
            <p:ph type="ftr" sz="quarter" idx="11"/>
          </p:nvPr>
        </p:nvSpPr>
        <p:spPr/>
        <p:txBody>
          <a:bodyPr/>
          <a:lstStyle/>
          <a:p>
            <a:r>
              <a:rPr lang="en-US" smtClean="0"/>
              <a:t>Osman Saka</a:t>
            </a:r>
            <a:endParaRPr lang="en-US"/>
          </a:p>
        </p:txBody>
      </p:sp>
      <p:sp>
        <p:nvSpPr>
          <p:cNvPr id="6" name="Slayt Numarası Yer Tutucusu 5"/>
          <p:cNvSpPr>
            <a:spLocks noGrp="1"/>
          </p:cNvSpPr>
          <p:nvPr>
            <p:ph type="sldNum" sz="quarter" idx="12"/>
          </p:nvPr>
        </p:nvSpPr>
        <p:spPr/>
        <p:txBody>
          <a:bodyPr/>
          <a:lstStyle/>
          <a:p>
            <a:fld id="{78EE1BE7-0F05-4A74-A0B9-08F9DCE409C6}" type="slidenum">
              <a:rPr lang="en-US" smtClean="0"/>
              <a:t>‹#›</a:t>
            </a:fld>
            <a:endParaRPr lang="en-US"/>
          </a:p>
        </p:txBody>
      </p:sp>
    </p:spTree>
    <p:extLst>
      <p:ext uri="{BB962C8B-B14F-4D97-AF65-F5344CB8AC3E}">
        <p14:creationId xmlns:p14="http://schemas.microsoft.com/office/powerpoint/2010/main" val="31907526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Veri Yer Tutucusu 4"/>
          <p:cNvSpPr>
            <a:spLocks noGrp="1"/>
          </p:cNvSpPr>
          <p:nvPr>
            <p:ph type="dt" sz="half" idx="10"/>
          </p:nvPr>
        </p:nvSpPr>
        <p:spPr/>
        <p:txBody>
          <a:bodyPr/>
          <a:lstStyle/>
          <a:p>
            <a:r>
              <a:rPr lang="en-US" smtClean="0"/>
              <a:t>Akdeniz Üniversitesi Tıp Fakültesi </a:t>
            </a:r>
            <a:endParaRPr lang="en-US"/>
          </a:p>
        </p:txBody>
      </p:sp>
      <p:sp>
        <p:nvSpPr>
          <p:cNvPr id="6" name="Altbilgi Yer Tutucusu 5"/>
          <p:cNvSpPr>
            <a:spLocks noGrp="1"/>
          </p:cNvSpPr>
          <p:nvPr>
            <p:ph type="ftr" sz="quarter" idx="11"/>
          </p:nvPr>
        </p:nvSpPr>
        <p:spPr/>
        <p:txBody>
          <a:bodyPr/>
          <a:lstStyle/>
          <a:p>
            <a:r>
              <a:rPr lang="en-US" smtClean="0"/>
              <a:t>Osman Saka</a:t>
            </a:r>
            <a:endParaRPr lang="en-US"/>
          </a:p>
        </p:txBody>
      </p:sp>
      <p:sp>
        <p:nvSpPr>
          <p:cNvPr id="7" name="Slayt Numarası Yer Tutucusu 6"/>
          <p:cNvSpPr>
            <a:spLocks noGrp="1"/>
          </p:cNvSpPr>
          <p:nvPr>
            <p:ph type="sldNum" sz="quarter" idx="12"/>
          </p:nvPr>
        </p:nvSpPr>
        <p:spPr/>
        <p:txBody>
          <a:bodyPr/>
          <a:lstStyle/>
          <a:p>
            <a:fld id="{78EE1BE7-0F05-4A74-A0B9-08F9DCE409C6}" type="slidenum">
              <a:rPr lang="en-US" smtClean="0"/>
              <a:t>‹#›</a:t>
            </a:fld>
            <a:endParaRPr lang="en-US"/>
          </a:p>
        </p:txBody>
      </p:sp>
    </p:spTree>
    <p:extLst>
      <p:ext uri="{BB962C8B-B14F-4D97-AF65-F5344CB8AC3E}">
        <p14:creationId xmlns:p14="http://schemas.microsoft.com/office/powerpoint/2010/main" val="1411011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en-US"/>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Veri Yer Tutucusu 6"/>
          <p:cNvSpPr>
            <a:spLocks noGrp="1"/>
          </p:cNvSpPr>
          <p:nvPr>
            <p:ph type="dt" sz="half" idx="10"/>
          </p:nvPr>
        </p:nvSpPr>
        <p:spPr/>
        <p:txBody>
          <a:bodyPr/>
          <a:lstStyle/>
          <a:p>
            <a:r>
              <a:rPr lang="en-US" smtClean="0"/>
              <a:t>Akdeniz Üniversitesi Tıp Fakültesi </a:t>
            </a:r>
            <a:endParaRPr lang="en-US"/>
          </a:p>
        </p:txBody>
      </p:sp>
      <p:sp>
        <p:nvSpPr>
          <p:cNvPr id="8" name="Altbilgi Yer Tutucusu 7"/>
          <p:cNvSpPr>
            <a:spLocks noGrp="1"/>
          </p:cNvSpPr>
          <p:nvPr>
            <p:ph type="ftr" sz="quarter" idx="11"/>
          </p:nvPr>
        </p:nvSpPr>
        <p:spPr/>
        <p:txBody>
          <a:bodyPr/>
          <a:lstStyle/>
          <a:p>
            <a:r>
              <a:rPr lang="en-US" smtClean="0"/>
              <a:t>Osman Saka</a:t>
            </a:r>
            <a:endParaRPr lang="en-US"/>
          </a:p>
        </p:txBody>
      </p:sp>
      <p:sp>
        <p:nvSpPr>
          <p:cNvPr id="9" name="Slayt Numarası Yer Tutucusu 8"/>
          <p:cNvSpPr>
            <a:spLocks noGrp="1"/>
          </p:cNvSpPr>
          <p:nvPr>
            <p:ph type="sldNum" sz="quarter" idx="12"/>
          </p:nvPr>
        </p:nvSpPr>
        <p:spPr/>
        <p:txBody>
          <a:bodyPr/>
          <a:lstStyle/>
          <a:p>
            <a:fld id="{78EE1BE7-0F05-4A74-A0B9-08F9DCE409C6}" type="slidenum">
              <a:rPr lang="en-US" smtClean="0"/>
              <a:t>‹#›</a:t>
            </a:fld>
            <a:endParaRPr lang="en-US"/>
          </a:p>
        </p:txBody>
      </p:sp>
    </p:spTree>
    <p:extLst>
      <p:ext uri="{BB962C8B-B14F-4D97-AF65-F5344CB8AC3E}">
        <p14:creationId xmlns:p14="http://schemas.microsoft.com/office/powerpoint/2010/main" val="3902860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İçerik Yer Tutucusu 2"/>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r>
              <a:rPr lang="en-US" smtClean="0"/>
              <a:t>Akdeniz Üniversitesi Tıp Fakültesi </a:t>
            </a:r>
            <a:endParaRPr lang="en-US"/>
          </a:p>
        </p:txBody>
      </p:sp>
      <p:sp>
        <p:nvSpPr>
          <p:cNvPr id="5" name="Altbilgi Yer Tutucusu 4"/>
          <p:cNvSpPr>
            <a:spLocks noGrp="1"/>
          </p:cNvSpPr>
          <p:nvPr>
            <p:ph type="ftr" sz="quarter" idx="11"/>
          </p:nvPr>
        </p:nvSpPr>
        <p:spPr/>
        <p:txBody>
          <a:bodyPr/>
          <a:lstStyle>
            <a:extLst/>
          </a:lstStyle>
          <a:p>
            <a:r>
              <a:rPr lang="en-US" smtClean="0"/>
              <a:t>Osman Saka</a:t>
            </a:r>
            <a:endParaRPr lang="en-US"/>
          </a:p>
        </p:txBody>
      </p:sp>
      <p:sp>
        <p:nvSpPr>
          <p:cNvPr id="6" name="Slayt Numarası Yer Tutucusu 5"/>
          <p:cNvSpPr>
            <a:spLocks noGrp="1"/>
          </p:cNvSpPr>
          <p:nvPr>
            <p:ph type="sldNum" sz="quarter" idx="12"/>
          </p:nvPr>
        </p:nvSpPr>
        <p:spPr/>
        <p:txBody>
          <a:bodyPr/>
          <a:lstStyle>
            <a:extLst/>
          </a:lstStyle>
          <a:p>
            <a:fld id="{78EE1BE7-0F05-4A74-A0B9-08F9DCE409C6}"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Veri Yer Tutucusu 2"/>
          <p:cNvSpPr>
            <a:spLocks noGrp="1"/>
          </p:cNvSpPr>
          <p:nvPr>
            <p:ph type="dt" sz="half" idx="10"/>
          </p:nvPr>
        </p:nvSpPr>
        <p:spPr/>
        <p:txBody>
          <a:bodyPr/>
          <a:lstStyle/>
          <a:p>
            <a:r>
              <a:rPr lang="en-US" smtClean="0"/>
              <a:t>Akdeniz Üniversitesi Tıp Fakültesi </a:t>
            </a:r>
            <a:endParaRPr lang="en-US"/>
          </a:p>
        </p:txBody>
      </p:sp>
      <p:sp>
        <p:nvSpPr>
          <p:cNvPr id="4" name="Altbilgi Yer Tutucusu 3"/>
          <p:cNvSpPr>
            <a:spLocks noGrp="1"/>
          </p:cNvSpPr>
          <p:nvPr>
            <p:ph type="ftr" sz="quarter" idx="11"/>
          </p:nvPr>
        </p:nvSpPr>
        <p:spPr/>
        <p:txBody>
          <a:bodyPr/>
          <a:lstStyle/>
          <a:p>
            <a:r>
              <a:rPr lang="en-US" smtClean="0"/>
              <a:t>Osman Saka</a:t>
            </a:r>
            <a:endParaRPr lang="en-US"/>
          </a:p>
        </p:txBody>
      </p:sp>
      <p:sp>
        <p:nvSpPr>
          <p:cNvPr id="5" name="Slayt Numarası Yer Tutucusu 4"/>
          <p:cNvSpPr>
            <a:spLocks noGrp="1"/>
          </p:cNvSpPr>
          <p:nvPr>
            <p:ph type="sldNum" sz="quarter" idx="12"/>
          </p:nvPr>
        </p:nvSpPr>
        <p:spPr/>
        <p:txBody>
          <a:bodyPr/>
          <a:lstStyle/>
          <a:p>
            <a:fld id="{78EE1BE7-0F05-4A74-A0B9-08F9DCE409C6}" type="slidenum">
              <a:rPr lang="en-US" smtClean="0"/>
              <a:t>‹#›</a:t>
            </a:fld>
            <a:endParaRPr lang="en-US"/>
          </a:p>
        </p:txBody>
      </p:sp>
    </p:spTree>
    <p:extLst>
      <p:ext uri="{BB962C8B-B14F-4D97-AF65-F5344CB8AC3E}">
        <p14:creationId xmlns:p14="http://schemas.microsoft.com/office/powerpoint/2010/main" val="23636110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r>
              <a:rPr lang="en-US" smtClean="0"/>
              <a:t>Akdeniz Üniversitesi Tıp Fakültesi </a:t>
            </a:r>
            <a:endParaRPr lang="en-US"/>
          </a:p>
        </p:txBody>
      </p:sp>
      <p:sp>
        <p:nvSpPr>
          <p:cNvPr id="3" name="Altbilgi Yer Tutucusu 2"/>
          <p:cNvSpPr>
            <a:spLocks noGrp="1"/>
          </p:cNvSpPr>
          <p:nvPr>
            <p:ph type="ftr" sz="quarter" idx="11"/>
          </p:nvPr>
        </p:nvSpPr>
        <p:spPr/>
        <p:txBody>
          <a:bodyPr/>
          <a:lstStyle/>
          <a:p>
            <a:r>
              <a:rPr lang="en-US" smtClean="0"/>
              <a:t>Osman Saka</a:t>
            </a:r>
            <a:endParaRPr lang="en-US"/>
          </a:p>
        </p:txBody>
      </p:sp>
      <p:sp>
        <p:nvSpPr>
          <p:cNvPr id="4" name="Slayt Numarası Yer Tutucusu 3"/>
          <p:cNvSpPr>
            <a:spLocks noGrp="1"/>
          </p:cNvSpPr>
          <p:nvPr>
            <p:ph type="sldNum" sz="quarter" idx="12"/>
          </p:nvPr>
        </p:nvSpPr>
        <p:spPr/>
        <p:txBody>
          <a:bodyPr/>
          <a:lstStyle/>
          <a:p>
            <a:fld id="{78EE1BE7-0F05-4A74-A0B9-08F9DCE409C6}" type="slidenum">
              <a:rPr lang="en-US" smtClean="0"/>
              <a:t>‹#›</a:t>
            </a:fld>
            <a:endParaRPr lang="en-US"/>
          </a:p>
        </p:txBody>
      </p:sp>
    </p:spTree>
    <p:extLst>
      <p:ext uri="{BB962C8B-B14F-4D97-AF65-F5344CB8AC3E}">
        <p14:creationId xmlns:p14="http://schemas.microsoft.com/office/powerpoint/2010/main" val="29786118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en-US"/>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r>
              <a:rPr lang="en-US" smtClean="0"/>
              <a:t>Akdeniz Üniversitesi Tıp Fakültesi </a:t>
            </a:r>
            <a:endParaRPr lang="en-US"/>
          </a:p>
        </p:txBody>
      </p:sp>
      <p:sp>
        <p:nvSpPr>
          <p:cNvPr id="6" name="Altbilgi Yer Tutucusu 5"/>
          <p:cNvSpPr>
            <a:spLocks noGrp="1"/>
          </p:cNvSpPr>
          <p:nvPr>
            <p:ph type="ftr" sz="quarter" idx="11"/>
          </p:nvPr>
        </p:nvSpPr>
        <p:spPr/>
        <p:txBody>
          <a:bodyPr/>
          <a:lstStyle/>
          <a:p>
            <a:r>
              <a:rPr lang="en-US" smtClean="0"/>
              <a:t>Osman Saka</a:t>
            </a:r>
            <a:endParaRPr lang="en-US"/>
          </a:p>
        </p:txBody>
      </p:sp>
      <p:sp>
        <p:nvSpPr>
          <p:cNvPr id="7" name="Slayt Numarası Yer Tutucusu 6"/>
          <p:cNvSpPr>
            <a:spLocks noGrp="1"/>
          </p:cNvSpPr>
          <p:nvPr>
            <p:ph type="sldNum" sz="quarter" idx="12"/>
          </p:nvPr>
        </p:nvSpPr>
        <p:spPr/>
        <p:txBody>
          <a:bodyPr/>
          <a:lstStyle/>
          <a:p>
            <a:fld id="{78EE1BE7-0F05-4A74-A0B9-08F9DCE409C6}" type="slidenum">
              <a:rPr lang="en-US" smtClean="0"/>
              <a:t>‹#›</a:t>
            </a:fld>
            <a:endParaRPr lang="en-US"/>
          </a:p>
        </p:txBody>
      </p:sp>
    </p:spTree>
    <p:extLst>
      <p:ext uri="{BB962C8B-B14F-4D97-AF65-F5344CB8AC3E}">
        <p14:creationId xmlns:p14="http://schemas.microsoft.com/office/powerpoint/2010/main" val="2731300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en-US"/>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r>
              <a:rPr lang="en-US" smtClean="0"/>
              <a:t>Akdeniz Üniversitesi Tıp Fakültesi </a:t>
            </a:r>
            <a:endParaRPr lang="en-US"/>
          </a:p>
        </p:txBody>
      </p:sp>
      <p:sp>
        <p:nvSpPr>
          <p:cNvPr id="6" name="Altbilgi Yer Tutucusu 5"/>
          <p:cNvSpPr>
            <a:spLocks noGrp="1"/>
          </p:cNvSpPr>
          <p:nvPr>
            <p:ph type="ftr" sz="quarter" idx="11"/>
          </p:nvPr>
        </p:nvSpPr>
        <p:spPr/>
        <p:txBody>
          <a:bodyPr/>
          <a:lstStyle/>
          <a:p>
            <a:r>
              <a:rPr lang="en-US" smtClean="0"/>
              <a:t>Osman Saka</a:t>
            </a:r>
            <a:endParaRPr lang="en-US"/>
          </a:p>
        </p:txBody>
      </p:sp>
      <p:sp>
        <p:nvSpPr>
          <p:cNvPr id="7" name="Slayt Numarası Yer Tutucusu 6"/>
          <p:cNvSpPr>
            <a:spLocks noGrp="1"/>
          </p:cNvSpPr>
          <p:nvPr>
            <p:ph type="sldNum" sz="quarter" idx="12"/>
          </p:nvPr>
        </p:nvSpPr>
        <p:spPr/>
        <p:txBody>
          <a:bodyPr/>
          <a:lstStyle/>
          <a:p>
            <a:fld id="{78EE1BE7-0F05-4A74-A0B9-08F9DCE409C6}" type="slidenum">
              <a:rPr lang="en-US" smtClean="0"/>
              <a:t>‹#›</a:t>
            </a:fld>
            <a:endParaRPr lang="en-US"/>
          </a:p>
        </p:txBody>
      </p:sp>
    </p:spTree>
    <p:extLst>
      <p:ext uri="{BB962C8B-B14F-4D97-AF65-F5344CB8AC3E}">
        <p14:creationId xmlns:p14="http://schemas.microsoft.com/office/powerpoint/2010/main" val="3857329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r>
              <a:rPr lang="en-US" smtClean="0"/>
              <a:t>Akdeniz Üniversitesi Tıp Fakültesi </a:t>
            </a:r>
            <a:endParaRPr lang="en-US"/>
          </a:p>
        </p:txBody>
      </p:sp>
      <p:sp>
        <p:nvSpPr>
          <p:cNvPr id="5" name="Altbilgi Yer Tutucusu 4"/>
          <p:cNvSpPr>
            <a:spLocks noGrp="1"/>
          </p:cNvSpPr>
          <p:nvPr>
            <p:ph type="ftr" sz="quarter" idx="11"/>
          </p:nvPr>
        </p:nvSpPr>
        <p:spPr/>
        <p:txBody>
          <a:bodyPr/>
          <a:lstStyle/>
          <a:p>
            <a:r>
              <a:rPr lang="en-US" smtClean="0"/>
              <a:t>Osman Saka</a:t>
            </a:r>
            <a:endParaRPr lang="en-US"/>
          </a:p>
        </p:txBody>
      </p:sp>
      <p:sp>
        <p:nvSpPr>
          <p:cNvPr id="6" name="Slayt Numarası Yer Tutucusu 5"/>
          <p:cNvSpPr>
            <a:spLocks noGrp="1"/>
          </p:cNvSpPr>
          <p:nvPr>
            <p:ph type="sldNum" sz="quarter" idx="12"/>
          </p:nvPr>
        </p:nvSpPr>
        <p:spPr/>
        <p:txBody>
          <a:bodyPr/>
          <a:lstStyle/>
          <a:p>
            <a:fld id="{78EE1BE7-0F05-4A74-A0B9-08F9DCE409C6}" type="slidenum">
              <a:rPr lang="en-US" smtClean="0"/>
              <a:t>‹#›</a:t>
            </a:fld>
            <a:endParaRPr lang="en-US"/>
          </a:p>
        </p:txBody>
      </p:sp>
    </p:spTree>
    <p:extLst>
      <p:ext uri="{BB962C8B-B14F-4D97-AF65-F5344CB8AC3E}">
        <p14:creationId xmlns:p14="http://schemas.microsoft.com/office/powerpoint/2010/main" val="37312170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r>
              <a:rPr lang="en-US" smtClean="0"/>
              <a:t>Akdeniz Üniversitesi Tıp Fakültesi </a:t>
            </a:r>
            <a:endParaRPr lang="en-US"/>
          </a:p>
        </p:txBody>
      </p:sp>
      <p:sp>
        <p:nvSpPr>
          <p:cNvPr id="5" name="Altbilgi Yer Tutucusu 4"/>
          <p:cNvSpPr>
            <a:spLocks noGrp="1"/>
          </p:cNvSpPr>
          <p:nvPr>
            <p:ph type="ftr" sz="quarter" idx="11"/>
          </p:nvPr>
        </p:nvSpPr>
        <p:spPr/>
        <p:txBody>
          <a:bodyPr/>
          <a:lstStyle/>
          <a:p>
            <a:r>
              <a:rPr lang="en-US" smtClean="0"/>
              <a:t>Osman Saka</a:t>
            </a:r>
            <a:endParaRPr lang="en-US"/>
          </a:p>
        </p:txBody>
      </p:sp>
      <p:sp>
        <p:nvSpPr>
          <p:cNvPr id="6" name="Slayt Numarası Yer Tutucusu 5"/>
          <p:cNvSpPr>
            <a:spLocks noGrp="1"/>
          </p:cNvSpPr>
          <p:nvPr>
            <p:ph type="sldNum" sz="quarter" idx="12"/>
          </p:nvPr>
        </p:nvSpPr>
        <p:spPr/>
        <p:txBody>
          <a:bodyPr/>
          <a:lstStyle/>
          <a:p>
            <a:fld id="{78EE1BE7-0F05-4A74-A0B9-08F9DCE409C6}" type="slidenum">
              <a:rPr lang="en-US" smtClean="0"/>
              <a:t>‹#›</a:t>
            </a:fld>
            <a:endParaRPr lang="en-US"/>
          </a:p>
        </p:txBody>
      </p:sp>
    </p:spTree>
    <p:extLst>
      <p:ext uri="{BB962C8B-B14F-4D97-AF65-F5344CB8AC3E}">
        <p14:creationId xmlns:p14="http://schemas.microsoft.com/office/powerpoint/2010/main" val="3953707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Dikdörtgen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Başlık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p:txBody>
          <a:bodyPr/>
          <a:lstStyle>
            <a:extLst/>
          </a:lstStyle>
          <a:p>
            <a:r>
              <a:rPr lang="en-US" smtClean="0"/>
              <a:t>Akdeniz Üniversitesi Tıp Fakültesi </a:t>
            </a:r>
            <a:endParaRPr lang="en-US"/>
          </a:p>
        </p:txBody>
      </p:sp>
      <p:sp>
        <p:nvSpPr>
          <p:cNvPr id="5" name="Altbilgi Yer Tutucusu 4"/>
          <p:cNvSpPr>
            <a:spLocks noGrp="1"/>
          </p:cNvSpPr>
          <p:nvPr>
            <p:ph type="ftr" sz="quarter" idx="11"/>
          </p:nvPr>
        </p:nvSpPr>
        <p:spPr/>
        <p:txBody>
          <a:bodyPr/>
          <a:lstStyle>
            <a:extLst/>
          </a:lstStyle>
          <a:p>
            <a:r>
              <a:rPr lang="en-US" smtClean="0"/>
              <a:t>Osman Saka</a:t>
            </a:r>
            <a:endParaRPr lang="en-US"/>
          </a:p>
        </p:txBody>
      </p:sp>
      <p:sp>
        <p:nvSpPr>
          <p:cNvPr id="6" name="Slayt Numarası Yer Tutucusu 5"/>
          <p:cNvSpPr>
            <a:spLocks noGrp="1"/>
          </p:cNvSpPr>
          <p:nvPr>
            <p:ph type="sldNum" sz="quarter" idx="12"/>
          </p:nvPr>
        </p:nvSpPr>
        <p:spPr/>
        <p:txBody>
          <a:bodyPr/>
          <a:lstStyle>
            <a:extLst/>
          </a:lstStyle>
          <a:p>
            <a:fld id="{78EE1BE7-0F05-4A74-A0B9-08F9DCE409C6}" type="slidenum">
              <a:rPr lang="en-US" smtClean="0"/>
              <a:t>‹#›</a:t>
            </a:fld>
            <a:endParaRPr lang="en-US"/>
          </a:p>
        </p:txBody>
      </p:sp>
      <p:sp>
        <p:nvSpPr>
          <p:cNvPr id="10" name="Dikdörtgen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274320"/>
            <a:ext cx="7498080" cy="1143000"/>
          </a:xfrm>
        </p:spPr>
        <p:txBody>
          <a:bodyPr/>
          <a:lstStyle>
            <a:extLst/>
          </a:lstStyle>
          <a:p>
            <a:r>
              <a:rPr kumimoji="0" lang="tr-TR" smtClean="0"/>
              <a:t>Asıl başlık stili için tıklatın</a:t>
            </a:r>
            <a:endParaRPr kumimoji="0" lang="en-US"/>
          </a:p>
        </p:txBody>
      </p:sp>
      <p:sp>
        <p:nvSpPr>
          <p:cNvPr id="3" name="İçerik Yer Tutucusu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İçerik Yer Tutucusu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r>
              <a:rPr lang="en-US" smtClean="0"/>
              <a:t>Akdeniz Üniversitesi Tıp Fakültesi </a:t>
            </a:r>
            <a:endParaRPr lang="en-US"/>
          </a:p>
        </p:txBody>
      </p:sp>
      <p:sp>
        <p:nvSpPr>
          <p:cNvPr id="6" name="Altbilgi Yer Tutucusu 5"/>
          <p:cNvSpPr>
            <a:spLocks noGrp="1"/>
          </p:cNvSpPr>
          <p:nvPr>
            <p:ph type="ftr" sz="quarter" idx="11"/>
          </p:nvPr>
        </p:nvSpPr>
        <p:spPr/>
        <p:txBody>
          <a:bodyPr/>
          <a:lstStyle>
            <a:extLst/>
          </a:lstStyle>
          <a:p>
            <a:r>
              <a:rPr lang="en-US" smtClean="0"/>
              <a:t>Osman Saka</a:t>
            </a:r>
            <a:endParaRPr lang="en-US"/>
          </a:p>
        </p:txBody>
      </p:sp>
      <p:sp>
        <p:nvSpPr>
          <p:cNvPr id="7" name="Slayt Numarası Yer Tutucusu 6"/>
          <p:cNvSpPr>
            <a:spLocks noGrp="1"/>
          </p:cNvSpPr>
          <p:nvPr>
            <p:ph type="sldNum" sz="quarter" idx="12"/>
          </p:nvPr>
        </p:nvSpPr>
        <p:spPr/>
        <p:txBody>
          <a:bodyPr/>
          <a:lstStyle>
            <a:extLst/>
          </a:lstStyle>
          <a:p>
            <a:fld id="{78EE1BE7-0F05-4A74-A0B9-08F9DCE409C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İçerik Yer Tutucusu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İçerik Yer Tutucusu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0"/>
          </p:nvPr>
        </p:nvSpPr>
        <p:spPr/>
        <p:txBody>
          <a:bodyPr/>
          <a:lstStyle>
            <a:extLst/>
          </a:lstStyle>
          <a:p>
            <a:r>
              <a:rPr lang="en-US" smtClean="0"/>
              <a:t>Akdeniz Üniversitesi Tıp Fakültesi </a:t>
            </a:r>
            <a:endParaRPr lang="en-US"/>
          </a:p>
        </p:txBody>
      </p:sp>
      <p:sp>
        <p:nvSpPr>
          <p:cNvPr id="8" name="Altbilgi Yer Tutucusu 7"/>
          <p:cNvSpPr>
            <a:spLocks noGrp="1"/>
          </p:cNvSpPr>
          <p:nvPr>
            <p:ph type="ftr" sz="quarter" idx="11"/>
          </p:nvPr>
        </p:nvSpPr>
        <p:spPr/>
        <p:txBody>
          <a:bodyPr/>
          <a:lstStyle>
            <a:extLst/>
          </a:lstStyle>
          <a:p>
            <a:r>
              <a:rPr lang="en-US" smtClean="0"/>
              <a:t>Osman Saka</a:t>
            </a:r>
            <a:endParaRPr lang="en-US"/>
          </a:p>
        </p:txBody>
      </p:sp>
      <p:sp>
        <p:nvSpPr>
          <p:cNvPr id="9" name="Slayt Numarası Yer Tutucusu 8"/>
          <p:cNvSpPr>
            <a:spLocks noGrp="1"/>
          </p:cNvSpPr>
          <p:nvPr>
            <p:ph type="sldNum" sz="quarter" idx="12"/>
          </p:nvPr>
        </p:nvSpPr>
        <p:spPr/>
        <p:txBody>
          <a:bodyPr/>
          <a:lstStyle>
            <a:extLst/>
          </a:lstStyle>
          <a:p>
            <a:fld id="{78EE1BE7-0F05-4A74-A0B9-08F9DCE409C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274320"/>
            <a:ext cx="7498080" cy="1143000"/>
          </a:xfrm>
        </p:spPr>
        <p:txBody>
          <a:bodyPr anchor="ctr"/>
          <a:lstStyle>
            <a:extLst/>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extLst/>
          </a:lstStyle>
          <a:p>
            <a:r>
              <a:rPr lang="en-US" smtClean="0"/>
              <a:t>Akdeniz Üniversitesi Tıp Fakültesi </a:t>
            </a:r>
            <a:endParaRPr lang="en-US"/>
          </a:p>
        </p:txBody>
      </p:sp>
      <p:sp>
        <p:nvSpPr>
          <p:cNvPr id="4" name="Altbilgi Yer Tutucusu 3"/>
          <p:cNvSpPr>
            <a:spLocks noGrp="1"/>
          </p:cNvSpPr>
          <p:nvPr>
            <p:ph type="ftr" sz="quarter" idx="11"/>
          </p:nvPr>
        </p:nvSpPr>
        <p:spPr/>
        <p:txBody>
          <a:bodyPr/>
          <a:lstStyle>
            <a:extLst/>
          </a:lstStyle>
          <a:p>
            <a:r>
              <a:rPr lang="en-US" smtClean="0"/>
              <a:t>Osman Saka</a:t>
            </a:r>
            <a:endParaRPr lang="en-US"/>
          </a:p>
        </p:txBody>
      </p:sp>
      <p:sp>
        <p:nvSpPr>
          <p:cNvPr id="5" name="Slayt Numarası Yer Tutucusu 4"/>
          <p:cNvSpPr>
            <a:spLocks noGrp="1"/>
          </p:cNvSpPr>
          <p:nvPr>
            <p:ph type="sldNum" sz="quarter" idx="12"/>
          </p:nvPr>
        </p:nvSpPr>
        <p:spPr/>
        <p:txBody>
          <a:bodyPr/>
          <a:lstStyle>
            <a:extLst/>
          </a:lstStyle>
          <a:p>
            <a:fld id="{78EE1BE7-0F05-4A74-A0B9-08F9DCE409C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Dikdörtgen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Veri Yer Tutucusu 1"/>
          <p:cNvSpPr>
            <a:spLocks noGrp="1"/>
          </p:cNvSpPr>
          <p:nvPr>
            <p:ph type="dt" sz="half" idx="10"/>
          </p:nvPr>
        </p:nvSpPr>
        <p:spPr/>
        <p:txBody>
          <a:bodyPr/>
          <a:lstStyle>
            <a:extLst/>
          </a:lstStyle>
          <a:p>
            <a:r>
              <a:rPr lang="en-US" smtClean="0"/>
              <a:t>Akdeniz Üniversitesi Tıp Fakültesi </a:t>
            </a:r>
            <a:endParaRPr lang="en-US"/>
          </a:p>
        </p:txBody>
      </p:sp>
      <p:sp>
        <p:nvSpPr>
          <p:cNvPr id="3" name="Altbilgi Yer Tutucusu 2"/>
          <p:cNvSpPr>
            <a:spLocks noGrp="1"/>
          </p:cNvSpPr>
          <p:nvPr>
            <p:ph type="ftr" sz="quarter" idx="11"/>
          </p:nvPr>
        </p:nvSpPr>
        <p:spPr/>
        <p:txBody>
          <a:bodyPr/>
          <a:lstStyle>
            <a:extLst/>
          </a:lstStyle>
          <a:p>
            <a:r>
              <a:rPr lang="en-US" smtClean="0"/>
              <a:t>Osman Saka</a:t>
            </a:r>
            <a:endParaRPr lang="en-US"/>
          </a:p>
        </p:txBody>
      </p:sp>
      <p:sp>
        <p:nvSpPr>
          <p:cNvPr id="4" name="Slayt Numarası Yer Tutucusu 3"/>
          <p:cNvSpPr>
            <a:spLocks noGrp="1"/>
          </p:cNvSpPr>
          <p:nvPr>
            <p:ph type="sldNum" sz="quarter" idx="12"/>
          </p:nvPr>
        </p:nvSpPr>
        <p:spPr/>
        <p:txBody>
          <a:bodyPr/>
          <a:lstStyle>
            <a:extLst/>
          </a:lstStyle>
          <a:p>
            <a:fld id="{78EE1BE7-0F05-4A74-A0B9-08F9DCE409C6}" type="slidenum">
              <a:rPr lang="en-US" smtClean="0"/>
              <a:t>‹#›</a:t>
            </a:fld>
            <a:endParaRPr lang="en-US"/>
          </a:p>
        </p:txBody>
      </p:sp>
      <p:sp>
        <p:nvSpPr>
          <p:cNvPr id="6" name="Dikdörtgen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İçerik Yer Tutucusu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r>
              <a:rPr lang="en-US" smtClean="0"/>
              <a:t>Akdeniz Üniversitesi Tıp Fakültesi </a:t>
            </a:r>
            <a:endParaRPr lang="en-US"/>
          </a:p>
        </p:txBody>
      </p:sp>
      <p:sp>
        <p:nvSpPr>
          <p:cNvPr id="6" name="Altbilgi Yer Tutucusu 5"/>
          <p:cNvSpPr>
            <a:spLocks noGrp="1"/>
          </p:cNvSpPr>
          <p:nvPr>
            <p:ph type="ftr" sz="quarter" idx="11"/>
          </p:nvPr>
        </p:nvSpPr>
        <p:spPr/>
        <p:txBody>
          <a:bodyPr/>
          <a:lstStyle>
            <a:extLst/>
          </a:lstStyle>
          <a:p>
            <a:r>
              <a:rPr lang="en-US" smtClean="0"/>
              <a:t>Osman Saka</a:t>
            </a:r>
            <a:endParaRPr lang="en-US"/>
          </a:p>
        </p:txBody>
      </p:sp>
      <p:sp>
        <p:nvSpPr>
          <p:cNvPr id="7" name="Slayt Numarası Yer Tutucusu 6"/>
          <p:cNvSpPr>
            <a:spLocks noGrp="1"/>
          </p:cNvSpPr>
          <p:nvPr>
            <p:ph type="sldNum" sz="quarter" idx="12"/>
          </p:nvPr>
        </p:nvSpPr>
        <p:spPr/>
        <p:txBody>
          <a:bodyPr/>
          <a:lstStyle>
            <a:extLst/>
          </a:lstStyle>
          <a:p>
            <a:fld id="{78EE1BE7-0F05-4A74-A0B9-08F9DCE409C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extLst/>
          </a:lstStyle>
          <a:p>
            <a:r>
              <a:rPr lang="en-US" smtClean="0"/>
              <a:t>Akdeniz Üniversitesi Tıp Fakültesi </a:t>
            </a:r>
            <a:endParaRPr lang="en-US"/>
          </a:p>
        </p:txBody>
      </p:sp>
      <p:sp>
        <p:nvSpPr>
          <p:cNvPr id="6" name="Altbilgi Yer Tutucusu 5"/>
          <p:cNvSpPr>
            <a:spLocks noGrp="1"/>
          </p:cNvSpPr>
          <p:nvPr>
            <p:ph type="ftr" sz="quarter" idx="11"/>
          </p:nvPr>
        </p:nvSpPr>
        <p:spPr/>
        <p:txBody>
          <a:bodyPr/>
          <a:lstStyle>
            <a:extLst/>
          </a:lstStyle>
          <a:p>
            <a:r>
              <a:rPr lang="en-US" smtClean="0"/>
              <a:t>Osman Saka</a:t>
            </a:r>
            <a:endParaRPr lang="en-US"/>
          </a:p>
        </p:txBody>
      </p:sp>
      <p:sp>
        <p:nvSpPr>
          <p:cNvPr id="7" name="Slayt Numarası Yer Tutucusu 6"/>
          <p:cNvSpPr>
            <a:spLocks noGrp="1"/>
          </p:cNvSpPr>
          <p:nvPr>
            <p:ph type="sldNum" sz="quarter" idx="12"/>
          </p:nvPr>
        </p:nvSpPr>
        <p:spPr/>
        <p:txBody>
          <a:bodyPr/>
          <a:lstStyle>
            <a:extLst/>
          </a:lstStyle>
          <a:p>
            <a:fld id="{78EE1BE7-0F05-4A74-A0B9-08F9DCE409C6}" type="slidenum">
              <a:rPr lang="en-US" smtClean="0"/>
              <a:t>‹#›</a:t>
            </a:fld>
            <a:endParaRPr lang="en-US"/>
          </a:p>
        </p:txBody>
      </p:sp>
      <p:sp>
        <p:nvSpPr>
          <p:cNvPr id="8" name="Dikdörtgen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Resim Yer Tutucusu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tr-TR" smtClean="0"/>
              <a:t>Resim eklemek için simgeyi tıklatın</a:t>
            </a:r>
            <a:endParaRPr kumimoji="0" lang="en-US" dirty="0"/>
          </a:p>
        </p:txBody>
      </p:sp>
      <p:sp>
        <p:nvSpPr>
          <p:cNvPr id="9" name="Akış Çizelgesi: İşlem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Akış Çizelgesi: İşlem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Metin Yer Tutucusu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2" Type="http://schemas.openxmlformats.org/officeDocument/2006/relationships/theme" Target="../theme/theme2.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 Id="rId9" Type="http://schemas.openxmlformats.org/officeDocument/2006/relationships/slideLayout" Target="../slideLayouts/slideLayout23.xml"/><Relationship Id="rId10"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asta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Halka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Dikdörtgen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Başlık Yer Tutucusu 4"/>
          <p:cNvSpPr>
            <a:spLocks noGrp="1"/>
          </p:cNvSpPr>
          <p:nvPr>
            <p:ph type="title"/>
          </p:nvPr>
        </p:nvSpPr>
        <p:spPr>
          <a:xfrm>
            <a:off x="1435608" y="274638"/>
            <a:ext cx="7498080" cy="1143000"/>
          </a:xfrm>
          <a:prstGeom prst="rect">
            <a:avLst/>
          </a:prstGeom>
        </p:spPr>
        <p:txBody>
          <a:bodyPr anchor="ctr">
            <a:normAutofit/>
          </a:bodyPr>
          <a:lstStyle>
            <a:extLst/>
          </a:lstStyle>
          <a:p>
            <a:r>
              <a:rPr kumimoji="0" lang="tr-TR" smtClean="0"/>
              <a:t>Asıl başlık stili için tıklatın</a:t>
            </a:r>
            <a:endParaRPr kumimoji="0" lang="en-US"/>
          </a:p>
        </p:txBody>
      </p:sp>
      <p:sp>
        <p:nvSpPr>
          <p:cNvPr id="9" name="Metin Yer Tutucusu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4" name="Veri Yer Tutucusu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r>
              <a:rPr lang="en-US" smtClean="0"/>
              <a:t>Akdeniz Üniversitesi Tıp Fakültesi </a:t>
            </a:r>
            <a:endParaRPr lang="en-US"/>
          </a:p>
        </p:txBody>
      </p:sp>
      <p:sp>
        <p:nvSpPr>
          <p:cNvPr id="10" name="Altbilgi Yer Tutucusu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r>
              <a:rPr lang="en-US" smtClean="0"/>
              <a:t>Osman Saka</a:t>
            </a:r>
            <a:endParaRPr lang="en-US"/>
          </a:p>
        </p:txBody>
      </p:sp>
      <p:sp>
        <p:nvSpPr>
          <p:cNvPr id="22" name="Slayt Numarası Yer Tutucusu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8EE1BE7-0F05-4A74-A0B9-08F9DCE409C6}" type="slidenum">
              <a:rPr lang="en-US" smtClean="0"/>
              <a:t>‹#›</a:t>
            </a:fld>
            <a:endParaRPr lang="en-US"/>
          </a:p>
        </p:txBody>
      </p:sp>
      <p:sp>
        <p:nvSpPr>
          <p:cNvPr id="15" name="Dikdörtgen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sldNum="0"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en-US"/>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Akdeniz Üniversitesi Tıp Fakültesi </a:t>
            </a:r>
            <a:endParaRPr lang="en-US"/>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Osman Saka</a:t>
            </a:r>
            <a:endParaRPr lang="en-US"/>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EE1BE7-0F05-4A74-A0B9-08F9DCE409C6}" type="slidenum">
              <a:rPr lang="en-US" smtClean="0"/>
              <a:t>‹#›</a:t>
            </a:fld>
            <a:endParaRPr lang="en-US"/>
          </a:p>
        </p:txBody>
      </p:sp>
    </p:spTree>
    <p:extLst>
      <p:ext uri="{BB962C8B-B14F-4D97-AF65-F5344CB8AC3E}">
        <p14:creationId xmlns:p14="http://schemas.microsoft.com/office/powerpoint/2010/main" val="261502900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wmf"/><Relationship Id="rId3" Type="http://schemas.openxmlformats.org/officeDocument/2006/relationships/image" Target="../media/image7.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9.w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10.wmf"/><Relationship Id="rId5" Type="http://schemas.openxmlformats.org/officeDocument/2006/relationships/oleObject" Target="../embeddings/oleObject3.bin"/><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10.wmf"/><Relationship Id="rId5" Type="http://schemas.openxmlformats.org/officeDocument/2006/relationships/oleObject" Target="../embeddings/oleObject5.bin"/><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image" Target="../media/image13.wmf"/><Relationship Id="rId1" Type="http://schemas.openxmlformats.org/officeDocument/2006/relationships/vmlDrawing" Target="../drawings/vmlDrawing4.vml"/><Relationship Id="rId2"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image" Target="../media/image14.wmf"/><Relationship Id="rId1" Type="http://schemas.openxmlformats.org/officeDocument/2006/relationships/vmlDrawing" Target="../drawings/vmlDrawing5.vml"/><Relationship Id="rId2"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8.bin"/><Relationship Id="rId4" Type="http://schemas.openxmlformats.org/officeDocument/2006/relationships/image" Target="../media/image15.emf"/><Relationship Id="rId5" Type="http://schemas.openxmlformats.org/officeDocument/2006/relationships/image" Target="../media/image16.wmf"/><Relationship Id="rId1" Type="http://schemas.openxmlformats.org/officeDocument/2006/relationships/vmlDrawing" Target="../drawings/vmlDrawing6.vml"/><Relationship Id="rId2"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9.bin"/><Relationship Id="rId4" Type="http://schemas.openxmlformats.org/officeDocument/2006/relationships/image" Target="../media/image21.wmf"/><Relationship Id="rId5" Type="http://schemas.openxmlformats.org/officeDocument/2006/relationships/oleObject" Target="../embeddings/oleObject10.bin"/><Relationship Id="rId6" Type="http://schemas.openxmlformats.org/officeDocument/2006/relationships/image" Target="../media/image22.wmf"/><Relationship Id="rId1" Type="http://schemas.openxmlformats.org/officeDocument/2006/relationships/vmlDrawing" Target="../drawings/vmlDrawing7.vml"/><Relationship Id="rId2"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normAutofit/>
          </a:bodyPr>
          <a:lstStyle/>
          <a:p>
            <a:r>
              <a:rPr lang="en-US" noProof="0" dirty="0" smtClean="0"/>
              <a:t>Measures of Association:</a:t>
            </a:r>
            <a:br>
              <a:rPr lang="en-US" noProof="0" dirty="0" smtClean="0"/>
            </a:br>
            <a:r>
              <a:rPr lang="en-US" dirty="0" smtClean="0"/>
              <a:t>Correlation Analysis</a:t>
            </a:r>
            <a:endParaRPr lang="en-US" noProof="0" dirty="0"/>
          </a:p>
        </p:txBody>
      </p:sp>
      <p:sp>
        <p:nvSpPr>
          <p:cNvPr id="4" name="Alt Başlık 2"/>
          <p:cNvSpPr>
            <a:spLocks noGrp="1"/>
          </p:cNvSpPr>
          <p:nvPr>
            <p:ph type="subTitle" idx="1"/>
          </p:nvPr>
        </p:nvSpPr>
        <p:spPr>
          <a:xfrm>
            <a:off x="1432560" y="4340696"/>
            <a:ext cx="7406640" cy="1752600"/>
          </a:xfrm>
        </p:spPr>
        <p:txBody>
          <a:bodyPr/>
          <a:lstStyle/>
          <a:p>
            <a:r>
              <a:rPr lang="en-US" noProof="0" dirty="0" smtClean="0"/>
              <a:t>Assistant Prof. Özgür Tosun</a:t>
            </a:r>
          </a:p>
          <a:p>
            <a:endParaRPr lang="en-US" noProof="0" dirty="0" smtClean="0"/>
          </a:p>
        </p:txBody>
      </p:sp>
    </p:spTree>
    <p:extLst>
      <p:ext uri="{BB962C8B-B14F-4D97-AF65-F5344CB8AC3E}">
        <p14:creationId xmlns:p14="http://schemas.microsoft.com/office/powerpoint/2010/main" val="1483293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8" name="Rectangle 5"/>
          <p:cNvSpPr>
            <a:spLocks noGrp="1" noChangeArrowheads="1"/>
          </p:cNvSpPr>
          <p:nvPr>
            <p:ph type="title" idx="4294967295"/>
          </p:nvPr>
        </p:nvSpPr>
        <p:spPr/>
        <p:txBody>
          <a:bodyPr/>
          <a:lstStyle/>
          <a:p>
            <a:r>
              <a:rPr lang="en-US" altLang="en-US" sz="3200" noProof="0"/>
              <a:t>A Scatterplot Showing the Existence of a Relationship Between the Two Variables</a:t>
            </a:r>
            <a:endParaRPr lang="en-US" altLang="en-US" noProof="0"/>
          </a:p>
        </p:txBody>
      </p:sp>
      <p:pic>
        <p:nvPicPr>
          <p:cNvPr id="103429" name="Picture 7"/>
          <p:cNvPicPr>
            <a:picLocks noChangeAspect="1" noChangeArrowheads="1"/>
          </p:cNvPicPr>
          <p:nvPr/>
        </p:nvPicPr>
        <p:blipFill>
          <a:blip r:embed="rId2" cstate="print"/>
          <a:srcRect/>
          <a:stretch>
            <a:fillRect/>
          </a:stretch>
        </p:blipFill>
        <p:spPr bwMode="auto">
          <a:xfrm>
            <a:off x="2032000" y="1447800"/>
            <a:ext cx="5207000" cy="4660900"/>
          </a:xfrm>
          <a:prstGeom prst="rect">
            <a:avLst/>
          </a:prstGeom>
          <a:noFill/>
          <a:ln w="9525">
            <a:solidFill>
              <a:srgbClr val="015B7D"/>
            </a:solidFill>
            <a:miter lim="800000"/>
            <a:headEnd/>
            <a:tailEnd/>
          </a:ln>
        </p:spPr>
      </p:pic>
    </p:spTree>
    <p:extLst>
      <p:ext uri="{BB962C8B-B14F-4D97-AF65-F5344CB8AC3E}">
        <p14:creationId xmlns:p14="http://schemas.microsoft.com/office/powerpoint/2010/main" val="771050065"/>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2" name="Rectangle 1030"/>
          <p:cNvSpPr>
            <a:spLocks noGrp="1" noChangeArrowheads="1"/>
          </p:cNvSpPr>
          <p:nvPr>
            <p:ph type="title" idx="4294967295"/>
          </p:nvPr>
        </p:nvSpPr>
        <p:spPr/>
        <p:txBody>
          <a:bodyPr/>
          <a:lstStyle/>
          <a:p>
            <a:r>
              <a:rPr lang="en-US" altLang="en-US" noProof="0"/>
              <a:t>Correlation Coefficient</a:t>
            </a:r>
          </a:p>
        </p:txBody>
      </p:sp>
      <p:sp>
        <p:nvSpPr>
          <p:cNvPr id="99333" name="Rectangle 1031"/>
          <p:cNvSpPr>
            <a:spLocks noGrp="1" noChangeArrowheads="1"/>
          </p:cNvSpPr>
          <p:nvPr>
            <p:ph type="body" idx="4294967295"/>
          </p:nvPr>
        </p:nvSpPr>
        <p:spPr/>
        <p:txBody>
          <a:bodyPr>
            <a:normAutofit fontScale="92500" lnSpcReduction="10000"/>
          </a:bodyPr>
          <a:lstStyle/>
          <a:p>
            <a:pPr marL="0" indent="0">
              <a:lnSpc>
                <a:spcPct val="130000"/>
              </a:lnSpc>
              <a:buFontTx/>
              <a:buNone/>
            </a:pPr>
            <a:r>
              <a:rPr lang="en-US" altLang="en-US" noProof="0" dirty="0" smtClean="0"/>
              <a:t>A </a:t>
            </a:r>
            <a:r>
              <a:rPr lang="en-US" altLang="en-US" b="1" noProof="0" dirty="0" smtClean="0"/>
              <a:t>correlation coefficient</a:t>
            </a:r>
            <a:r>
              <a:rPr lang="en-US" altLang="en-US" noProof="0" dirty="0" smtClean="0"/>
              <a:t> is the descriptive statistic that summarizes and describes the important characteristics of a relationship</a:t>
            </a:r>
          </a:p>
          <a:p>
            <a:pPr marL="0" indent="0">
              <a:lnSpc>
                <a:spcPct val="130000"/>
              </a:lnSpc>
              <a:buFontTx/>
              <a:buNone/>
            </a:pPr>
            <a:endParaRPr lang="en-US" altLang="en-US" noProof="0" dirty="0" smtClean="0"/>
          </a:p>
          <a:p>
            <a:pPr marL="0" indent="0">
              <a:lnSpc>
                <a:spcPct val="130000"/>
              </a:lnSpc>
              <a:buNone/>
            </a:pPr>
            <a:r>
              <a:rPr lang="en-US" dirty="0"/>
              <a:t>in mathematical terms, a correlation coefficient provides a measure of the </a:t>
            </a:r>
            <a:r>
              <a:rPr lang="en-US" b="1" dirty="0"/>
              <a:t>strength</a:t>
            </a:r>
            <a:r>
              <a:rPr lang="en-US" dirty="0"/>
              <a:t> and </a:t>
            </a:r>
            <a:r>
              <a:rPr lang="en-US" b="1" dirty="0"/>
              <a:t>direction</a:t>
            </a:r>
            <a:r>
              <a:rPr lang="en-US" dirty="0"/>
              <a:t> of the relationship between two variables </a:t>
            </a:r>
          </a:p>
          <a:p>
            <a:pPr marL="0" indent="0">
              <a:lnSpc>
                <a:spcPct val="130000"/>
              </a:lnSpc>
              <a:buFontTx/>
              <a:buNone/>
            </a:pPr>
            <a:endParaRPr lang="en-US" altLang="en-US" noProof="0" dirty="0"/>
          </a:p>
        </p:txBody>
      </p:sp>
    </p:spTree>
    <p:extLst>
      <p:ext uri="{BB962C8B-B14F-4D97-AF65-F5344CB8AC3E}">
        <p14:creationId xmlns:p14="http://schemas.microsoft.com/office/powerpoint/2010/main" val="4250470216"/>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0" name="Rectangle 6"/>
          <p:cNvSpPr>
            <a:spLocks noGrp="1" noChangeArrowheads="1"/>
          </p:cNvSpPr>
          <p:nvPr>
            <p:ph type="title" idx="4294967295"/>
          </p:nvPr>
        </p:nvSpPr>
        <p:spPr/>
        <p:txBody>
          <a:bodyPr/>
          <a:lstStyle/>
          <a:p>
            <a:r>
              <a:rPr lang="en-US" altLang="en-US" noProof="0"/>
              <a:t>Drawing Conclusions</a:t>
            </a:r>
          </a:p>
        </p:txBody>
      </p:sp>
      <p:sp>
        <p:nvSpPr>
          <p:cNvPr id="101381" name="Rectangle 7"/>
          <p:cNvSpPr>
            <a:spLocks noGrp="1" noChangeArrowheads="1"/>
          </p:cNvSpPr>
          <p:nvPr>
            <p:ph type="body" idx="4294967295"/>
          </p:nvPr>
        </p:nvSpPr>
        <p:spPr/>
        <p:txBody>
          <a:bodyPr/>
          <a:lstStyle/>
          <a:p>
            <a:r>
              <a:rPr lang="en-US" altLang="en-US" noProof="0" dirty="0"/>
              <a:t>The term </a:t>
            </a:r>
            <a:r>
              <a:rPr lang="en-US" altLang="en-US" i="1" noProof="0" dirty="0"/>
              <a:t>correlation</a:t>
            </a:r>
            <a:r>
              <a:rPr lang="en-US" altLang="en-US" noProof="0" dirty="0"/>
              <a:t> is synonymous with </a:t>
            </a:r>
            <a:r>
              <a:rPr lang="en-US" altLang="en-US" noProof="0" dirty="0" smtClean="0"/>
              <a:t>relationship (association)</a:t>
            </a:r>
            <a:endParaRPr lang="en-US" altLang="en-US" noProof="0" dirty="0"/>
          </a:p>
          <a:p>
            <a:pPr>
              <a:spcBef>
                <a:spcPct val="50000"/>
              </a:spcBef>
            </a:pPr>
            <a:r>
              <a:rPr lang="en-US" altLang="en-US" noProof="0" dirty="0"/>
              <a:t>However, the fact there is a relationship between two variables does not mean that changes in one variable </a:t>
            </a:r>
            <a:r>
              <a:rPr lang="en-US" altLang="en-US" i="1" u="sng" noProof="0" dirty="0"/>
              <a:t>cause</a:t>
            </a:r>
            <a:r>
              <a:rPr lang="en-US" altLang="en-US" noProof="0" dirty="0"/>
              <a:t> the changes in the other variable</a:t>
            </a:r>
          </a:p>
        </p:txBody>
      </p:sp>
    </p:spTree>
    <p:extLst>
      <p:ext uri="{BB962C8B-B14F-4D97-AF65-F5344CB8AC3E}">
        <p14:creationId xmlns:p14="http://schemas.microsoft.com/office/powerpoint/2010/main" val="1720053010"/>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0" name="Rectangle 6"/>
          <p:cNvSpPr>
            <a:spLocks noGrp="1" noChangeArrowheads="1"/>
          </p:cNvSpPr>
          <p:nvPr>
            <p:ph type="title" idx="4294967295"/>
          </p:nvPr>
        </p:nvSpPr>
        <p:spPr/>
        <p:txBody>
          <a:bodyPr/>
          <a:lstStyle/>
          <a:p>
            <a:r>
              <a:rPr lang="en-US" altLang="en-US" noProof="0"/>
              <a:t>Drawing Conclusions</a:t>
            </a:r>
          </a:p>
        </p:txBody>
      </p:sp>
      <p:sp>
        <p:nvSpPr>
          <p:cNvPr id="101381" name="Rectangle 7"/>
          <p:cNvSpPr>
            <a:spLocks noGrp="1" noChangeArrowheads="1"/>
          </p:cNvSpPr>
          <p:nvPr>
            <p:ph type="body" idx="4294967295"/>
          </p:nvPr>
        </p:nvSpPr>
        <p:spPr/>
        <p:txBody>
          <a:bodyPr>
            <a:normAutofit lnSpcReduction="10000"/>
          </a:bodyPr>
          <a:lstStyle/>
          <a:p>
            <a:r>
              <a:rPr lang="en-US" altLang="en-US" dirty="0"/>
              <a:t>For example, there is a relation between the </a:t>
            </a:r>
            <a:r>
              <a:rPr lang="en-US" altLang="en-US" b="1" dirty="0"/>
              <a:t>number of alarms in a fire</a:t>
            </a:r>
            <a:r>
              <a:rPr lang="en-US" altLang="en-US" dirty="0"/>
              <a:t> and the </a:t>
            </a:r>
            <a:r>
              <a:rPr lang="en-US" altLang="en-US" b="1" dirty="0"/>
              <a:t>extent of the damage</a:t>
            </a:r>
            <a:r>
              <a:rPr lang="en-US" altLang="en-US" dirty="0"/>
              <a:t>. </a:t>
            </a:r>
            <a:endParaRPr lang="en-US" altLang="en-US" dirty="0" smtClean="0"/>
          </a:p>
          <a:p>
            <a:r>
              <a:rPr lang="en-US" altLang="en-US" dirty="0" smtClean="0"/>
              <a:t>However</a:t>
            </a:r>
            <a:r>
              <a:rPr lang="en-US" altLang="en-US" dirty="0"/>
              <a:t>, the fire alarms </a:t>
            </a:r>
            <a:r>
              <a:rPr lang="en-US" altLang="en-US" dirty="0" smtClean="0"/>
              <a:t>themselves </a:t>
            </a:r>
            <a:r>
              <a:rPr lang="en-US" altLang="en-US" dirty="0"/>
              <a:t>did not cause the damage, rather the fire did</a:t>
            </a:r>
            <a:r>
              <a:rPr lang="en-US" altLang="en-US" dirty="0" smtClean="0"/>
              <a:t>.</a:t>
            </a:r>
          </a:p>
          <a:p>
            <a:r>
              <a:rPr lang="en-US" altLang="en-US" dirty="0" smtClean="0"/>
              <a:t> </a:t>
            </a:r>
            <a:r>
              <a:rPr lang="en-US" altLang="en-US" dirty="0"/>
              <a:t>Therefore, although a relationship may exist, other factors also may affect the variables under study. </a:t>
            </a:r>
            <a:endParaRPr lang="en-US" altLang="en-US" dirty="0"/>
          </a:p>
          <a:p>
            <a:r>
              <a:rPr lang="tr-TR" b="1" dirty="0" err="1" smtClean="0"/>
              <a:t>Icecream</a:t>
            </a:r>
            <a:r>
              <a:rPr lang="tr-TR" b="1" dirty="0" smtClean="0"/>
              <a:t> </a:t>
            </a:r>
            <a:r>
              <a:rPr lang="tr-TR" b="1" dirty="0" err="1"/>
              <a:t>c</a:t>
            </a:r>
            <a:r>
              <a:rPr lang="tr-TR" b="1" dirty="0" err="1" smtClean="0"/>
              <a:t>onsumption</a:t>
            </a:r>
            <a:r>
              <a:rPr lang="tr-TR" b="1" dirty="0" smtClean="0"/>
              <a:t> </a:t>
            </a:r>
            <a:r>
              <a:rPr lang="tr-TR" dirty="0" err="1" smtClean="0"/>
              <a:t>versus</a:t>
            </a:r>
            <a:r>
              <a:rPr lang="tr-TR" dirty="0" smtClean="0"/>
              <a:t> </a:t>
            </a:r>
            <a:r>
              <a:rPr lang="tr-TR" b="1" dirty="0" err="1"/>
              <a:t>d</a:t>
            </a:r>
            <a:r>
              <a:rPr lang="tr-TR" b="1" dirty="0" err="1" smtClean="0"/>
              <a:t>rawning</a:t>
            </a:r>
            <a:r>
              <a:rPr lang="tr-TR" b="1" dirty="0" smtClean="0"/>
              <a:t> </a:t>
            </a:r>
            <a:r>
              <a:rPr lang="tr-TR" b="1" dirty="0"/>
              <a:t>in </a:t>
            </a:r>
            <a:r>
              <a:rPr lang="tr-TR" b="1" dirty="0" err="1"/>
              <a:t>the</a:t>
            </a:r>
            <a:r>
              <a:rPr lang="tr-TR" b="1" dirty="0"/>
              <a:t> </a:t>
            </a:r>
            <a:r>
              <a:rPr lang="tr-TR" b="1" dirty="0" err="1"/>
              <a:t>sea</a:t>
            </a:r>
            <a:endParaRPr lang="tr-TR" b="1" dirty="0"/>
          </a:p>
          <a:p>
            <a:endParaRPr lang="en-US" altLang="en-US" dirty="0"/>
          </a:p>
        </p:txBody>
      </p:sp>
    </p:spTree>
    <p:extLst>
      <p:ext uri="{BB962C8B-B14F-4D97-AF65-F5344CB8AC3E}">
        <p14:creationId xmlns:p14="http://schemas.microsoft.com/office/powerpoint/2010/main" val="927878160"/>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2" name="Rectangle 4"/>
          <p:cNvSpPr>
            <a:spLocks noChangeArrowheads="1"/>
          </p:cNvSpPr>
          <p:nvPr/>
        </p:nvSpPr>
        <p:spPr bwMode="auto">
          <a:xfrm>
            <a:off x="685800" y="2590800"/>
            <a:ext cx="7772400" cy="1143000"/>
          </a:xfrm>
          <a:prstGeom prst="rect">
            <a:avLst/>
          </a:prstGeom>
          <a:noFill/>
          <a:ln w="9525">
            <a:noFill/>
            <a:miter lim="800000"/>
            <a:headEnd/>
            <a:tailEnd/>
          </a:ln>
        </p:spPr>
        <p:txBody>
          <a:bodyPr anchor="ctr"/>
          <a:lstStyle/>
          <a:p>
            <a:pPr algn="ctr"/>
            <a:r>
              <a:rPr lang="en-US" altLang="en-US" sz="3200" b="1" i="1">
                <a:solidFill>
                  <a:srgbClr val="001F44"/>
                </a:solidFill>
              </a:rPr>
              <a:t>Types of Relationships</a:t>
            </a:r>
            <a:endParaRPr lang="en-US" altLang="en-US" sz="3200" b="1">
              <a:solidFill>
                <a:srgbClr val="001F44"/>
              </a:solidFill>
            </a:endParaRPr>
          </a:p>
        </p:txBody>
      </p:sp>
    </p:spTree>
    <p:extLst>
      <p:ext uri="{BB962C8B-B14F-4D97-AF65-F5344CB8AC3E}">
        <p14:creationId xmlns:p14="http://schemas.microsoft.com/office/powerpoint/2010/main" val="3971102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6" name="Rectangle 6"/>
          <p:cNvSpPr>
            <a:spLocks noGrp="1" noChangeArrowheads="1"/>
          </p:cNvSpPr>
          <p:nvPr>
            <p:ph type="title" idx="4294967295"/>
          </p:nvPr>
        </p:nvSpPr>
        <p:spPr/>
        <p:txBody>
          <a:bodyPr/>
          <a:lstStyle/>
          <a:p>
            <a:r>
              <a:rPr lang="en-US" altLang="en-US" noProof="0"/>
              <a:t>Linear Relationships</a:t>
            </a:r>
          </a:p>
        </p:txBody>
      </p:sp>
      <p:sp>
        <p:nvSpPr>
          <p:cNvPr id="105477" name="Rectangle 7"/>
          <p:cNvSpPr>
            <a:spLocks noGrp="1" noChangeArrowheads="1"/>
          </p:cNvSpPr>
          <p:nvPr>
            <p:ph type="body" idx="4294967295"/>
          </p:nvPr>
        </p:nvSpPr>
        <p:spPr/>
        <p:txBody>
          <a:bodyPr/>
          <a:lstStyle/>
          <a:p>
            <a:pPr>
              <a:spcBef>
                <a:spcPct val="50000"/>
              </a:spcBef>
            </a:pPr>
            <a:r>
              <a:rPr lang="en-US" altLang="en-US" sz="2800" noProof="0"/>
              <a:t>In a </a:t>
            </a:r>
            <a:r>
              <a:rPr lang="en-US" altLang="en-US" sz="2800" b="1" noProof="0"/>
              <a:t>linear relationship,</a:t>
            </a:r>
            <a:r>
              <a:rPr lang="en-US" altLang="en-US" sz="2800" noProof="0"/>
              <a:t> as the </a:t>
            </a:r>
            <a:r>
              <a:rPr lang="en-US" altLang="en-US" sz="2800" i="1" noProof="0">
                <a:latin typeface="Times New Roman" pitchFamily="18" charset="0"/>
              </a:rPr>
              <a:t>X</a:t>
            </a:r>
            <a:r>
              <a:rPr lang="en-US" altLang="en-US" sz="2800" noProof="0"/>
              <a:t> scores increase, the </a:t>
            </a:r>
            <a:r>
              <a:rPr lang="en-US" altLang="en-US" sz="2800" i="1" noProof="0">
                <a:latin typeface="Times New Roman" pitchFamily="18" charset="0"/>
              </a:rPr>
              <a:t>Y</a:t>
            </a:r>
            <a:r>
              <a:rPr lang="en-US" altLang="en-US" sz="2800" noProof="0"/>
              <a:t> scores tend to change in only one direction</a:t>
            </a:r>
          </a:p>
          <a:p>
            <a:pPr>
              <a:spcBef>
                <a:spcPct val="50000"/>
              </a:spcBef>
            </a:pPr>
            <a:r>
              <a:rPr lang="en-US" altLang="en-US" sz="2800" noProof="0"/>
              <a:t>In a </a:t>
            </a:r>
            <a:r>
              <a:rPr lang="en-US" altLang="en-US" sz="2800" b="1" noProof="0"/>
              <a:t>positive linear relationship</a:t>
            </a:r>
            <a:r>
              <a:rPr lang="en-US" altLang="en-US" sz="2800" noProof="0"/>
              <a:t>, as the scores on the </a:t>
            </a:r>
            <a:r>
              <a:rPr lang="en-US" altLang="en-US" sz="2800" i="1" noProof="0">
                <a:latin typeface="Times New Roman" pitchFamily="18" charset="0"/>
              </a:rPr>
              <a:t>X</a:t>
            </a:r>
            <a:r>
              <a:rPr lang="en-US" altLang="en-US" sz="2800" noProof="0"/>
              <a:t> variable increase, the scores on the </a:t>
            </a:r>
            <a:r>
              <a:rPr lang="en-US" altLang="en-US" sz="2800" i="1" noProof="0">
                <a:latin typeface="Times New Roman" pitchFamily="18" charset="0"/>
              </a:rPr>
              <a:t>Y</a:t>
            </a:r>
            <a:r>
              <a:rPr lang="en-US" altLang="en-US" sz="2800" noProof="0"/>
              <a:t> variable also tend to increase</a:t>
            </a:r>
          </a:p>
          <a:p>
            <a:pPr>
              <a:spcBef>
                <a:spcPct val="50000"/>
              </a:spcBef>
            </a:pPr>
            <a:r>
              <a:rPr lang="en-US" altLang="en-US" sz="2800" noProof="0"/>
              <a:t>In a </a:t>
            </a:r>
            <a:r>
              <a:rPr lang="en-US" altLang="en-US" sz="2800" b="1" noProof="0"/>
              <a:t>negative linear relationship</a:t>
            </a:r>
            <a:r>
              <a:rPr lang="en-US" altLang="en-US" sz="2800" noProof="0"/>
              <a:t>, as the scores on the </a:t>
            </a:r>
            <a:r>
              <a:rPr lang="en-US" altLang="en-US" sz="2800" i="1" noProof="0">
                <a:latin typeface="Times New Roman" pitchFamily="18" charset="0"/>
              </a:rPr>
              <a:t>X</a:t>
            </a:r>
            <a:r>
              <a:rPr lang="en-US" altLang="en-US" sz="2800" noProof="0"/>
              <a:t> variable increase, the scores on the </a:t>
            </a:r>
            <a:r>
              <a:rPr lang="en-US" altLang="en-US" sz="2800" i="1" noProof="0">
                <a:latin typeface="Times New Roman" pitchFamily="18" charset="0"/>
              </a:rPr>
              <a:t>Y</a:t>
            </a:r>
            <a:r>
              <a:rPr lang="en-US" altLang="en-US" sz="2800" noProof="0"/>
              <a:t> variable tend to decrease</a:t>
            </a:r>
          </a:p>
        </p:txBody>
      </p:sp>
    </p:spTree>
    <p:extLst>
      <p:ext uri="{BB962C8B-B14F-4D97-AF65-F5344CB8AC3E}">
        <p14:creationId xmlns:p14="http://schemas.microsoft.com/office/powerpoint/2010/main" val="1982242885"/>
      </p:ext>
    </p:extLst>
  </p:cSld>
  <p:clrMapOvr>
    <a:masterClrMapping/>
  </p:clrMapOvr>
  <p:transition xmlns:p14="http://schemas.microsoft.com/office/powerpoint/2010/main" spd="med">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4" name="Rectangle 6"/>
          <p:cNvSpPr>
            <a:spLocks noGrp="1" noChangeArrowheads="1"/>
          </p:cNvSpPr>
          <p:nvPr>
            <p:ph type="title" idx="4294967295"/>
          </p:nvPr>
        </p:nvSpPr>
        <p:spPr/>
        <p:txBody>
          <a:bodyPr>
            <a:normAutofit fontScale="90000"/>
          </a:bodyPr>
          <a:lstStyle/>
          <a:p>
            <a:r>
              <a:rPr lang="en-US" altLang="en-US" noProof="0"/>
              <a:t>A Scatterplot of a Positive Linear Relationship</a:t>
            </a:r>
          </a:p>
        </p:txBody>
      </p:sp>
      <p:pic>
        <p:nvPicPr>
          <p:cNvPr id="107525" name="Picture 7"/>
          <p:cNvPicPr>
            <a:picLocks noChangeAspect="1" noChangeArrowheads="1"/>
          </p:cNvPicPr>
          <p:nvPr/>
        </p:nvPicPr>
        <p:blipFill>
          <a:blip r:embed="rId2" cstate="print"/>
          <a:srcRect r="48468"/>
          <a:stretch>
            <a:fillRect/>
          </a:stretch>
        </p:blipFill>
        <p:spPr bwMode="auto">
          <a:xfrm>
            <a:off x="2133600" y="1524000"/>
            <a:ext cx="5334000" cy="4514850"/>
          </a:xfrm>
          <a:prstGeom prst="rect">
            <a:avLst/>
          </a:prstGeom>
          <a:noFill/>
          <a:ln w="9525">
            <a:solidFill>
              <a:srgbClr val="015B7D"/>
            </a:solidFill>
            <a:miter lim="800000"/>
            <a:headEnd/>
            <a:tailEnd/>
          </a:ln>
        </p:spPr>
      </p:pic>
    </p:spTree>
    <p:extLst>
      <p:ext uri="{BB962C8B-B14F-4D97-AF65-F5344CB8AC3E}">
        <p14:creationId xmlns:p14="http://schemas.microsoft.com/office/powerpoint/2010/main" val="2863181875"/>
      </p:ext>
    </p:extLst>
  </p:cSld>
  <p:clrMapOvr>
    <a:masterClrMapping/>
  </p:clrMapOvr>
  <p:transition xmlns:p14="http://schemas.microsoft.com/office/powerpoint/2010/main" spd="med">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8" name="Rectangle 6"/>
          <p:cNvSpPr>
            <a:spLocks noGrp="1" noChangeArrowheads="1"/>
          </p:cNvSpPr>
          <p:nvPr>
            <p:ph type="title" idx="4294967295"/>
          </p:nvPr>
        </p:nvSpPr>
        <p:spPr/>
        <p:txBody>
          <a:bodyPr>
            <a:normAutofit fontScale="90000"/>
          </a:bodyPr>
          <a:lstStyle/>
          <a:p>
            <a:r>
              <a:rPr lang="en-US" altLang="en-US" noProof="0"/>
              <a:t>A Scatterplot of a Negative Linear Relationship</a:t>
            </a:r>
          </a:p>
        </p:txBody>
      </p:sp>
      <p:pic>
        <p:nvPicPr>
          <p:cNvPr id="108549" name="Picture 8"/>
          <p:cNvPicPr>
            <a:picLocks noChangeAspect="1" noChangeArrowheads="1"/>
          </p:cNvPicPr>
          <p:nvPr/>
        </p:nvPicPr>
        <p:blipFill>
          <a:blip r:embed="rId2" cstate="print"/>
          <a:srcRect l="52040"/>
          <a:stretch>
            <a:fillRect/>
          </a:stretch>
        </p:blipFill>
        <p:spPr bwMode="auto">
          <a:xfrm>
            <a:off x="2209800" y="1447800"/>
            <a:ext cx="5105400" cy="4643438"/>
          </a:xfrm>
          <a:prstGeom prst="rect">
            <a:avLst/>
          </a:prstGeom>
          <a:noFill/>
          <a:ln w="9525">
            <a:solidFill>
              <a:srgbClr val="015B7D"/>
            </a:solidFill>
            <a:miter lim="800000"/>
            <a:headEnd/>
            <a:tailEnd/>
          </a:ln>
        </p:spPr>
      </p:pic>
    </p:spTree>
    <p:extLst>
      <p:ext uri="{BB962C8B-B14F-4D97-AF65-F5344CB8AC3E}">
        <p14:creationId xmlns:p14="http://schemas.microsoft.com/office/powerpoint/2010/main" val="4246309133"/>
      </p:ext>
    </p:extLst>
  </p:cSld>
  <p:clrMapOvr>
    <a:masterClrMapping/>
  </p:clrMapOvr>
  <p:transition xmlns:p14="http://schemas.microsoft.com/office/powerpoint/2010/main" spd="med">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idx="4294967295"/>
          </p:nvPr>
        </p:nvSpPr>
        <p:spPr/>
        <p:txBody>
          <a:bodyPr>
            <a:normAutofit fontScale="90000"/>
          </a:bodyPr>
          <a:lstStyle/>
          <a:p>
            <a:r>
              <a:rPr lang="en-US" noProof="0" smtClean="0"/>
              <a:t>Data and Scatter Plot Reflecting</a:t>
            </a:r>
            <a:br>
              <a:rPr lang="en-US" noProof="0" smtClean="0"/>
            </a:br>
            <a:r>
              <a:rPr lang="en-US" noProof="0" smtClean="0"/>
              <a:t>No Relationship</a:t>
            </a:r>
            <a:endParaRPr lang="en-US" noProof="0"/>
          </a:p>
        </p:txBody>
      </p:sp>
      <p:pic>
        <p:nvPicPr>
          <p:cNvPr id="115719" name="Picture 7"/>
          <p:cNvPicPr>
            <a:picLocks noChangeAspect="1" noChangeArrowheads="1"/>
          </p:cNvPicPr>
          <p:nvPr/>
        </p:nvPicPr>
        <p:blipFill>
          <a:blip r:embed="rId2" cstate="print"/>
          <a:srcRect/>
          <a:stretch>
            <a:fillRect/>
          </a:stretch>
        </p:blipFill>
        <p:spPr bwMode="auto">
          <a:xfrm>
            <a:off x="1600200" y="1600200"/>
            <a:ext cx="1785938" cy="4035425"/>
          </a:xfrm>
          <a:prstGeom prst="rect">
            <a:avLst/>
          </a:prstGeom>
          <a:noFill/>
          <a:ln w="9525">
            <a:solidFill>
              <a:srgbClr val="008080"/>
            </a:solidFill>
            <a:miter lim="800000"/>
            <a:headEnd/>
            <a:tailEnd/>
          </a:ln>
          <a:effectLst/>
        </p:spPr>
      </p:pic>
      <p:pic>
        <p:nvPicPr>
          <p:cNvPr id="115720" name="Picture 8"/>
          <p:cNvPicPr>
            <a:picLocks noChangeAspect="1" noChangeArrowheads="1"/>
          </p:cNvPicPr>
          <p:nvPr/>
        </p:nvPicPr>
        <p:blipFill>
          <a:blip r:embed="rId3" cstate="print"/>
          <a:srcRect/>
          <a:stretch>
            <a:fillRect/>
          </a:stretch>
        </p:blipFill>
        <p:spPr bwMode="auto">
          <a:xfrm>
            <a:off x="3657600" y="1905000"/>
            <a:ext cx="3883025" cy="3162300"/>
          </a:xfrm>
          <a:prstGeom prst="rect">
            <a:avLst/>
          </a:prstGeom>
          <a:noFill/>
          <a:ln w="9525">
            <a:solidFill>
              <a:srgbClr val="008080"/>
            </a:solidFill>
            <a:miter lim="800000"/>
            <a:headEnd/>
            <a:tailEnd/>
          </a:ln>
          <a:effectLst/>
        </p:spPr>
      </p:pic>
    </p:spTree>
    <p:extLst>
      <p:ext uri="{BB962C8B-B14F-4D97-AF65-F5344CB8AC3E}">
        <p14:creationId xmlns:p14="http://schemas.microsoft.com/office/powerpoint/2010/main" val="722476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2" name="Rectangle 6"/>
          <p:cNvSpPr>
            <a:spLocks noGrp="1" noChangeArrowheads="1"/>
          </p:cNvSpPr>
          <p:nvPr>
            <p:ph type="title" idx="4294967295"/>
          </p:nvPr>
        </p:nvSpPr>
        <p:spPr/>
        <p:txBody>
          <a:bodyPr/>
          <a:lstStyle/>
          <a:p>
            <a:r>
              <a:rPr lang="en-US" altLang="en-US" noProof="0" dirty="0"/>
              <a:t>Nonlinear Relationships</a:t>
            </a:r>
          </a:p>
        </p:txBody>
      </p:sp>
      <p:sp>
        <p:nvSpPr>
          <p:cNvPr id="109573" name="Rectangle 7"/>
          <p:cNvSpPr>
            <a:spLocks noGrp="1" noChangeArrowheads="1"/>
          </p:cNvSpPr>
          <p:nvPr>
            <p:ph type="body" idx="4294967295"/>
          </p:nvPr>
        </p:nvSpPr>
        <p:spPr/>
        <p:txBody>
          <a:bodyPr/>
          <a:lstStyle/>
          <a:p>
            <a:pPr marL="0" indent="0">
              <a:lnSpc>
                <a:spcPct val="120000"/>
              </a:lnSpc>
              <a:buFontTx/>
              <a:buNone/>
            </a:pPr>
            <a:r>
              <a:rPr lang="en-US" altLang="en-US" noProof="0" dirty="0"/>
              <a:t>In a </a:t>
            </a:r>
            <a:r>
              <a:rPr lang="en-US" altLang="en-US" b="1" noProof="0" dirty="0"/>
              <a:t>nonlinear</a:t>
            </a:r>
            <a:r>
              <a:rPr lang="en-US" altLang="en-US" noProof="0" dirty="0"/>
              <a:t>, or </a:t>
            </a:r>
            <a:r>
              <a:rPr lang="en-US" altLang="en-US" b="1" noProof="0" dirty="0"/>
              <a:t>curvilinear</a:t>
            </a:r>
            <a:r>
              <a:rPr lang="en-US" altLang="en-US" noProof="0" dirty="0"/>
              <a:t>, </a:t>
            </a:r>
            <a:r>
              <a:rPr lang="en-US" altLang="en-US" b="1" noProof="0" dirty="0"/>
              <a:t>relationship</a:t>
            </a:r>
            <a:r>
              <a:rPr lang="en-US" altLang="en-US" noProof="0" dirty="0"/>
              <a:t>, as the </a:t>
            </a:r>
            <a:r>
              <a:rPr lang="en-US" altLang="en-US" i="1" noProof="0" dirty="0">
                <a:latin typeface="Times New Roman" pitchFamily="18" charset="0"/>
              </a:rPr>
              <a:t>X</a:t>
            </a:r>
            <a:r>
              <a:rPr lang="en-US" altLang="en-US" noProof="0" dirty="0"/>
              <a:t> scores change, the </a:t>
            </a:r>
            <a:r>
              <a:rPr lang="en-US" altLang="en-US" i="1" noProof="0" dirty="0">
                <a:latin typeface="Times New Roman" pitchFamily="18" charset="0"/>
              </a:rPr>
              <a:t>Y</a:t>
            </a:r>
            <a:r>
              <a:rPr lang="en-US" altLang="en-US" noProof="0" dirty="0"/>
              <a:t> scores do not tend to </a:t>
            </a:r>
            <a:r>
              <a:rPr lang="en-US" altLang="en-US" i="1" noProof="0" dirty="0"/>
              <a:t>only</a:t>
            </a:r>
            <a:r>
              <a:rPr lang="en-US" altLang="en-US" noProof="0" dirty="0"/>
              <a:t> increase or </a:t>
            </a:r>
            <a:r>
              <a:rPr lang="en-US" altLang="en-US" i="1" noProof="0" dirty="0"/>
              <a:t>only</a:t>
            </a:r>
            <a:r>
              <a:rPr lang="en-US" altLang="en-US" noProof="0" dirty="0"/>
              <a:t> decrease: </a:t>
            </a:r>
            <a:r>
              <a:rPr lang="en-US" altLang="en-US" noProof="0" dirty="0" smtClean="0"/>
              <a:t> At </a:t>
            </a:r>
            <a:r>
              <a:rPr lang="en-US" altLang="en-US" noProof="0" dirty="0"/>
              <a:t>some point, the </a:t>
            </a:r>
            <a:r>
              <a:rPr lang="en-US" altLang="en-US" i="1" noProof="0" dirty="0">
                <a:latin typeface="Times New Roman" pitchFamily="18" charset="0"/>
              </a:rPr>
              <a:t>Y</a:t>
            </a:r>
            <a:r>
              <a:rPr lang="en-US" altLang="en-US" noProof="0" dirty="0"/>
              <a:t> scores </a:t>
            </a:r>
            <a:r>
              <a:rPr lang="en-US" altLang="en-US" u="sng" noProof="0" dirty="0"/>
              <a:t>change their direction of change</a:t>
            </a:r>
            <a:r>
              <a:rPr lang="en-US" altLang="en-US" noProof="0" dirty="0"/>
              <a:t>.</a:t>
            </a:r>
          </a:p>
        </p:txBody>
      </p:sp>
    </p:spTree>
    <p:extLst>
      <p:ext uri="{BB962C8B-B14F-4D97-AF65-F5344CB8AC3E}">
        <p14:creationId xmlns:p14="http://schemas.microsoft.com/office/powerpoint/2010/main" val="907172864"/>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But </a:t>
            </a:r>
            <a:r>
              <a:rPr lang="en-US" dirty="0"/>
              <a:t>F</a:t>
            </a:r>
            <a:r>
              <a:rPr lang="en-US" dirty="0" smtClean="0"/>
              <a:t>irst: Numbers for Prostate Cancer</a:t>
            </a:r>
            <a:endParaRPr lang="en-US" dirty="0"/>
          </a:p>
        </p:txBody>
      </p:sp>
      <p:sp>
        <p:nvSpPr>
          <p:cNvPr id="4" name="Content Placeholder 3"/>
          <p:cNvSpPr>
            <a:spLocks noGrp="1"/>
          </p:cNvSpPr>
          <p:nvPr>
            <p:ph sz="half" idx="1"/>
          </p:nvPr>
        </p:nvSpPr>
        <p:spPr/>
        <p:txBody>
          <a:bodyPr/>
          <a:lstStyle/>
          <a:p>
            <a:pPr marL="82296" indent="0">
              <a:buNone/>
            </a:pPr>
            <a:r>
              <a:rPr lang="en-US" dirty="0" smtClean="0"/>
              <a:t>America</a:t>
            </a:r>
          </a:p>
          <a:p>
            <a:r>
              <a:rPr lang="en-US" dirty="0" smtClean="0"/>
              <a:t>In </a:t>
            </a:r>
            <a:r>
              <a:rPr lang="en-US" dirty="0"/>
              <a:t>the US, many men choose to be screened for prostate-specific antigens (PSA) which can be an indicator of the disease. </a:t>
            </a:r>
          </a:p>
        </p:txBody>
      </p:sp>
      <p:sp>
        <p:nvSpPr>
          <p:cNvPr id="5" name="Content Placeholder 4"/>
          <p:cNvSpPr>
            <a:spLocks noGrp="1"/>
          </p:cNvSpPr>
          <p:nvPr>
            <p:ph sz="half" idx="2"/>
          </p:nvPr>
        </p:nvSpPr>
        <p:spPr/>
        <p:txBody>
          <a:bodyPr/>
          <a:lstStyle/>
          <a:p>
            <a:pPr marL="82296" indent="0">
              <a:buNone/>
            </a:pPr>
            <a:r>
              <a:rPr lang="en-US" dirty="0" smtClean="0"/>
              <a:t>England</a:t>
            </a:r>
          </a:p>
          <a:p>
            <a:r>
              <a:rPr lang="en-US" dirty="0"/>
              <a:t>In the UK, it's more common for men to get checked only after they start experiencing problems. </a:t>
            </a:r>
          </a:p>
        </p:txBody>
      </p:sp>
    </p:spTree>
    <p:extLst>
      <p:ext uri="{BB962C8B-B14F-4D97-AF65-F5344CB8AC3E}">
        <p14:creationId xmlns:p14="http://schemas.microsoft.com/office/powerpoint/2010/main" val="209789336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6" name="Picture 6"/>
          <p:cNvPicPr>
            <a:picLocks noChangeAspect="1" noChangeArrowheads="1"/>
          </p:cNvPicPr>
          <p:nvPr/>
        </p:nvPicPr>
        <p:blipFill>
          <a:blip r:embed="rId2" cstate="print"/>
          <a:srcRect r="53600"/>
          <a:stretch>
            <a:fillRect/>
          </a:stretch>
        </p:blipFill>
        <p:spPr bwMode="auto">
          <a:xfrm>
            <a:off x="2209800" y="1447800"/>
            <a:ext cx="4953000" cy="4718050"/>
          </a:xfrm>
          <a:prstGeom prst="rect">
            <a:avLst/>
          </a:prstGeom>
          <a:noFill/>
          <a:ln w="9525">
            <a:solidFill>
              <a:srgbClr val="015B7D"/>
            </a:solidFill>
            <a:miter lim="800000"/>
            <a:headEnd/>
            <a:tailEnd/>
          </a:ln>
        </p:spPr>
      </p:pic>
      <p:sp>
        <p:nvSpPr>
          <p:cNvPr id="110597" name="Rectangle 7"/>
          <p:cNvSpPr>
            <a:spLocks noGrp="1" noChangeArrowheads="1"/>
          </p:cNvSpPr>
          <p:nvPr>
            <p:ph type="title" idx="4294967295"/>
          </p:nvPr>
        </p:nvSpPr>
        <p:spPr/>
        <p:txBody>
          <a:bodyPr>
            <a:normAutofit fontScale="90000"/>
          </a:bodyPr>
          <a:lstStyle/>
          <a:p>
            <a:r>
              <a:rPr lang="en-US" altLang="en-US" noProof="0"/>
              <a:t>A Scatterplot of a Nonlinear Relationship</a:t>
            </a:r>
          </a:p>
        </p:txBody>
      </p:sp>
    </p:spTree>
    <p:extLst>
      <p:ext uri="{BB962C8B-B14F-4D97-AF65-F5344CB8AC3E}">
        <p14:creationId xmlns:p14="http://schemas.microsoft.com/office/powerpoint/2010/main" val="2897226962"/>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7" name="Rectangle 7"/>
          <p:cNvSpPr>
            <a:spLocks noGrp="1" noChangeArrowheads="1"/>
          </p:cNvSpPr>
          <p:nvPr>
            <p:ph type="title" idx="4294967295"/>
          </p:nvPr>
        </p:nvSpPr>
        <p:spPr/>
        <p:txBody>
          <a:bodyPr>
            <a:normAutofit fontScale="90000"/>
          </a:bodyPr>
          <a:lstStyle/>
          <a:p>
            <a:r>
              <a:rPr lang="en-US" altLang="en-US" noProof="0"/>
              <a:t>A Scatterplot of a Nonlinear Relationship</a:t>
            </a:r>
          </a:p>
        </p:txBody>
      </p:sp>
      <p:graphicFrame>
        <p:nvGraphicFramePr>
          <p:cNvPr id="2" name="Nesne 1"/>
          <p:cNvGraphicFramePr>
            <a:graphicFrameLocks noChangeAspect="1"/>
          </p:cNvGraphicFramePr>
          <p:nvPr>
            <p:extLst>
              <p:ext uri="{D42A27DB-BD31-4B8C-83A1-F6EECF244321}">
                <p14:modId xmlns:p14="http://schemas.microsoft.com/office/powerpoint/2010/main" val="4066262911"/>
              </p:ext>
            </p:extLst>
          </p:nvPr>
        </p:nvGraphicFramePr>
        <p:xfrm>
          <a:off x="1979712" y="2060848"/>
          <a:ext cx="5968171" cy="3600400"/>
        </p:xfrm>
        <a:graphic>
          <a:graphicData uri="http://schemas.openxmlformats.org/presentationml/2006/ole">
            <mc:AlternateContent xmlns:mc="http://schemas.openxmlformats.org/markup-compatibility/2006">
              <mc:Choice xmlns:v="urn:schemas-microsoft-com:vml" Requires="v">
                <p:oleObj spid="_x0000_s10285" name="SPSS Chart" r:id="rId3" imgW="300240" imgH="180360" progId="SPSSCHRT">
                  <p:embed/>
                </p:oleObj>
              </mc:Choice>
              <mc:Fallback>
                <p:oleObj name="SPSS Chart" r:id="rId3" imgW="300240" imgH="180360" progId="SPSSCHRT">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712" y="2060848"/>
                        <a:ext cx="5968171" cy="36004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698175911"/>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Rectangle 4"/>
          <p:cNvSpPr>
            <a:spLocks noChangeArrowheads="1"/>
          </p:cNvSpPr>
          <p:nvPr/>
        </p:nvSpPr>
        <p:spPr bwMode="auto">
          <a:xfrm>
            <a:off x="609600" y="2743200"/>
            <a:ext cx="7772400" cy="1143000"/>
          </a:xfrm>
          <a:prstGeom prst="rect">
            <a:avLst/>
          </a:prstGeom>
          <a:noFill/>
          <a:ln w="9525">
            <a:noFill/>
            <a:miter lim="800000"/>
            <a:headEnd/>
            <a:tailEnd/>
          </a:ln>
        </p:spPr>
        <p:txBody>
          <a:bodyPr anchor="ctr"/>
          <a:lstStyle/>
          <a:p>
            <a:pPr algn="ctr"/>
            <a:r>
              <a:rPr lang="en-US" altLang="en-US" sz="3200" b="1" i="1">
                <a:solidFill>
                  <a:srgbClr val="001F44"/>
                </a:solidFill>
              </a:rPr>
              <a:t>Strength of the Relationship</a:t>
            </a:r>
          </a:p>
        </p:txBody>
      </p:sp>
    </p:spTree>
    <p:extLst>
      <p:ext uri="{BB962C8B-B14F-4D97-AF65-F5344CB8AC3E}">
        <p14:creationId xmlns:p14="http://schemas.microsoft.com/office/powerpoint/2010/main" val="92609815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8" name="Rectangle 6"/>
          <p:cNvSpPr>
            <a:spLocks noGrp="1" noChangeArrowheads="1"/>
          </p:cNvSpPr>
          <p:nvPr>
            <p:ph type="title" idx="4294967295"/>
          </p:nvPr>
        </p:nvSpPr>
        <p:spPr/>
        <p:txBody>
          <a:bodyPr/>
          <a:lstStyle/>
          <a:p>
            <a:r>
              <a:rPr lang="en-US" altLang="en-US" noProof="0"/>
              <a:t>Correlation Coefficients</a:t>
            </a:r>
          </a:p>
        </p:txBody>
      </p:sp>
      <p:sp>
        <p:nvSpPr>
          <p:cNvPr id="113669" name="Rectangle 7"/>
          <p:cNvSpPr>
            <a:spLocks noGrp="1" noChangeArrowheads="1"/>
          </p:cNvSpPr>
          <p:nvPr>
            <p:ph type="body" idx="4294967295"/>
          </p:nvPr>
        </p:nvSpPr>
        <p:spPr/>
        <p:txBody>
          <a:bodyPr>
            <a:normAutofit/>
          </a:bodyPr>
          <a:lstStyle/>
          <a:p>
            <a:r>
              <a:rPr lang="en-US" sz="2800" dirty="0"/>
              <a:t>The </a:t>
            </a:r>
            <a:r>
              <a:rPr lang="en-US" sz="2800" b="1" dirty="0"/>
              <a:t>Pearson</a:t>
            </a:r>
            <a:r>
              <a:rPr lang="en-US" sz="2800" dirty="0"/>
              <a:t> and </a:t>
            </a:r>
            <a:r>
              <a:rPr lang="en-US" sz="2800" b="1" dirty="0"/>
              <a:t>Spearman</a:t>
            </a:r>
            <a:r>
              <a:rPr lang="en-US" sz="2800" dirty="0"/>
              <a:t> correlation coefficients, which are denoted by </a:t>
            </a:r>
            <a:r>
              <a:rPr lang="en-US" sz="2800" b="1" i="1" dirty="0"/>
              <a:t>r</a:t>
            </a:r>
            <a:r>
              <a:rPr lang="en-US" sz="2800" dirty="0"/>
              <a:t>, provide a number that indicates both the </a:t>
            </a:r>
            <a:r>
              <a:rPr lang="en-US" sz="2800" i="1" u="sng" dirty="0"/>
              <a:t>strength</a:t>
            </a:r>
            <a:r>
              <a:rPr lang="en-US" sz="2800" i="1" dirty="0"/>
              <a:t> </a:t>
            </a:r>
            <a:r>
              <a:rPr lang="en-US" sz="2800" dirty="0"/>
              <a:t>and the </a:t>
            </a:r>
            <a:r>
              <a:rPr lang="en-US" sz="2800" i="1" u="sng" dirty="0"/>
              <a:t>direction</a:t>
            </a:r>
            <a:r>
              <a:rPr lang="en-US" sz="2800" i="1" dirty="0"/>
              <a:t> </a:t>
            </a:r>
            <a:r>
              <a:rPr lang="en-US" sz="2800" dirty="0"/>
              <a:t>of the relationship between the two values </a:t>
            </a:r>
          </a:p>
          <a:p>
            <a:r>
              <a:rPr lang="en-US" altLang="en-US" sz="2800" noProof="0" dirty="0" smtClean="0"/>
              <a:t>Correlation </a:t>
            </a:r>
            <a:r>
              <a:rPr lang="en-US" altLang="en-US" sz="2800" noProof="0" dirty="0"/>
              <a:t>coefficients may range between   -1 and +1. </a:t>
            </a:r>
            <a:endParaRPr lang="en-US" altLang="en-US" sz="2800" noProof="0" dirty="0" smtClean="0"/>
          </a:p>
          <a:p>
            <a:r>
              <a:rPr lang="en-US" altLang="en-US" sz="2800" noProof="0" dirty="0" smtClean="0"/>
              <a:t>The </a:t>
            </a:r>
            <a:r>
              <a:rPr lang="en-US" altLang="en-US" sz="2800" noProof="0" dirty="0"/>
              <a:t>closer to 1 (-1 or +1) the coefficient is, the stronger the relationship; the closer to 0 the coefficient is, the weaker the relationship.</a:t>
            </a:r>
          </a:p>
          <a:p>
            <a:pPr>
              <a:spcBef>
                <a:spcPct val="50000"/>
              </a:spcBef>
            </a:pPr>
            <a:endParaRPr lang="en-US" altLang="en-US" sz="2800" noProof="0" dirty="0"/>
          </a:p>
        </p:txBody>
      </p:sp>
    </p:spTree>
    <p:extLst>
      <p:ext uri="{BB962C8B-B14F-4D97-AF65-F5344CB8AC3E}">
        <p14:creationId xmlns:p14="http://schemas.microsoft.com/office/powerpoint/2010/main" val="3913039256"/>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r</a:t>
            </a:r>
            <a:endParaRPr lang="tr-TR" dirty="0"/>
          </a:p>
        </p:txBody>
      </p:sp>
      <p:sp>
        <p:nvSpPr>
          <p:cNvPr id="3" name="Content Placeholder 2"/>
          <p:cNvSpPr>
            <a:spLocks noGrp="1"/>
          </p:cNvSpPr>
          <p:nvPr>
            <p:ph idx="1"/>
          </p:nvPr>
        </p:nvSpPr>
        <p:spPr/>
        <p:txBody>
          <a:bodyPr/>
          <a:lstStyle/>
          <a:p>
            <a:r>
              <a:rPr lang="en-US" dirty="0"/>
              <a:t>When </a:t>
            </a:r>
            <a:r>
              <a:rPr lang="en-US" i="1" dirty="0"/>
              <a:t>r </a:t>
            </a:r>
            <a:r>
              <a:rPr lang="en-US" dirty="0"/>
              <a:t>equals −1, it indicates a </a:t>
            </a:r>
            <a:r>
              <a:rPr lang="en-US" b="1" dirty="0"/>
              <a:t>perfect </a:t>
            </a:r>
            <a:r>
              <a:rPr lang="en-US" b="1" i="1" dirty="0"/>
              <a:t>negative</a:t>
            </a:r>
            <a:r>
              <a:rPr lang="en-US" i="1" dirty="0"/>
              <a:t> </a:t>
            </a:r>
            <a:r>
              <a:rPr lang="en-US" dirty="0"/>
              <a:t>or </a:t>
            </a:r>
            <a:r>
              <a:rPr lang="en-US" b="1" i="1" dirty="0"/>
              <a:t>inverse</a:t>
            </a:r>
            <a:r>
              <a:rPr lang="en-US" i="1" dirty="0"/>
              <a:t> </a:t>
            </a:r>
            <a:r>
              <a:rPr lang="en-US" i="1" dirty="0" smtClean="0"/>
              <a:t>relationship</a:t>
            </a:r>
            <a:r>
              <a:rPr lang="en-US" dirty="0" smtClean="0"/>
              <a:t> </a:t>
            </a:r>
          </a:p>
          <a:p>
            <a:r>
              <a:rPr lang="en-US" dirty="0" smtClean="0"/>
              <a:t>when </a:t>
            </a:r>
            <a:r>
              <a:rPr lang="en-US" i="1" dirty="0"/>
              <a:t>r </a:t>
            </a:r>
            <a:r>
              <a:rPr lang="en-US" dirty="0"/>
              <a:t>equals 0, it indicates </a:t>
            </a:r>
            <a:r>
              <a:rPr lang="en-US" b="1" i="1" dirty="0"/>
              <a:t>no </a:t>
            </a:r>
            <a:r>
              <a:rPr lang="en-US" b="1" i="1" dirty="0" smtClean="0"/>
              <a:t>relationship</a:t>
            </a:r>
            <a:r>
              <a:rPr lang="en-US" b="1" dirty="0" smtClean="0"/>
              <a:t> </a:t>
            </a:r>
          </a:p>
          <a:p>
            <a:r>
              <a:rPr lang="en-US" dirty="0" smtClean="0"/>
              <a:t>when </a:t>
            </a:r>
            <a:r>
              <a:rPr lang="en-US" i="1" dirty="0"/>
              <a:t>r </a:t>
            </a:r>
            <a:r>
              <a:rPr lang="en-US" dirty="0"/>
              <a:t>equals +1, it indicates a </a:t>
            </a:r>
            <a:r>
              <a:rPr lang="en-US" b="1" dirty="0"/>
              <a:t>perfect </a:t>
            </a:r>
            <a:r>
              <a:rPr lang="en-US" b="1" i="1" dirty="0"/>
              <a:t>positive </a:t>
            </a:r>
            <a:r>
              <a:rPr lang="en-US" b="1" i="1" dirty="0" smtClean="0"/>
              <a:t>relationship</a:t>
            </a:r>
            <a:r>
              <a:rPr lang="en-US" dirty="0"/>
              <a:t>. </a:t>
            </a:r>
          </a:p>
          <a:p>
            <a:endParaRPr lang="tr-TR" dirty="0"/>
          </a:p>
        </p:txBody>
      </p:sp>
    </p:spTree>
    <p:extLst>
      <p:ext uri="{BB962C8B-B14F-4D97-AF65-F5344CB8AC3E}">
        <p14:creationId xmlns:p14="http://schemas.microsoft.com/office/powerpoint/2010/main" val="41803293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4" name="Rectangle 6"/>
          <p:cNvSpPr>
            <a:spLocks noGrp="1" noChangeArrowheads="1"/>
          </p:cNvSpPr>
          <p:nvPr>
            <p:ph type="title" idx="4294967295"/>
          </p:nvPr>
        </p:nvSpPr>
        <p:spPr/>
        <p:txBody>
          <a:bodyPr/>
          <a:lstStyle/>
          <a:p>
            <a:r>
              <a:rPr lang="en-US" altLang="en-US" noProof="0" dirty="0"/>
              <a:t>Strength</a:t>
            </a:r>
          </a:p>
        </p:txBody>
      </p:sp>
      <p:sp>
        <p:nvSpPr>
          <p:cNvPr id="112645" name="Rectangle 7"/>
          <p:cNvSpPr>
            <a:spLocks noGrp="1" noChangeArrowheads="1"/>
          </p:cNvSpPr>
          <p:nvPr>
            <p:ph type="body" idx="4294967295"/>
          </p:nvPr>
        </p:nvSpPr>
        <p:spPr/>
        <p:txBody>
          <a:bodyPr/>
          <a:lstStyle/>
          <a:p>
            <a:pPr>
              <a:spcBef>
                <a:spcPct val="40000"/>
              </a:spcBef>
            </a:pPr>
            <a:r>
              <a:rPr lang="en-US" altLang="en-US" sz="2800" noProof="0"/>
              <a:t>The </a:t>
            </a:r>
            <a:r>
              <a:rPr lang="en-US" altLang="en-US" sz="2800" b="1" noProof="0"/>
              <a:t>strength of a relationship</a:t>
            </a:r>
            <a:r>
              <a:rPr lang="en-US" altLang="en-US" sz="2800" noProof="0"/>
              <a:t> is the extent to which one value of </a:t>
            </a:r>
            <a:r>
              <a:rPr lang="en-US" altLang="en-US" sz="2800" i="1" noProof="0">
                <a:latin typeface="Times New Roman" pitchFamily="18" charset="0"/>
              </a:rPr>
              <a:t>Y</a:t>
            </a:r>
            <a:r>
              <a:rPr lang="en-US" altLang="en-US" sz="2800" noProof="0"/>
              <a:t> is consistently paired with one and only one value of </a:t>
            </a:r>
            <a:r>
              <a:rPr lang="en-US" altLang="en-US" sz="2800" i="1" noProof="0">
                <a:latin typeface="Times New Roman" pitchFamily="18" charset="0"/>
              </a:rPr>
              <a:t>X</a:t>
            </a:r>
          </a:p>
          <a:p>
            <a:pPr>
              <a:spcBef>
                <a:spcPct val="40000"/>
              </a:spcBef>
            </a:pPr>
            <a:r>
              <a:rPr lang="en-US" altLang="en-US" sz="2800" noProof="0"/>
              <a:t>The absolute value of the correlation coefficient indicates the strength of the relationship</a:t>
            </a:r>
          </a:p>
          <a:p>
            <a:pPr>
              <a:spcBef>
                <a:spcPct val="40000"/>
              </a:spcBef>
            </a:pPr>
            <a:r>
              <a:rPr lang="en-US" altLang="en-US" sz="2800" noProof="0"/>
              <a:t>The sign of the correlation coefficient indicates the direction of a linear relationship (either positive or negative)</a:t>
            </a:r>
          </a:p>
        </p:txBody>
      </p:sp>
    </p:spTree>
    <p:extLst>
      <p:ext uri="{BB962C8B-B14F-4D97-AF65-F5344CB8AC3E}">
        <p14:creationId xmlns:p14="http://schemas.microsoft.com/office/powerpoint/2010/main" val="3305341974"/>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1954" name="Group 34"/>
          <p:cNvGraphicFramePr>
            <a:graphicFrameLocks noGrp="1"/>
          </p:cNvGraphicFramePr>
          <p:nvPr>
            <p:extLst>
              <p:ext uri="{D42A27DB-BD31-4B8C-83A1-F6EECF244321}">
                <p14:modId xmlns:p14="http://schemas.microsoft.com/office/powerpoint/2010/main" val="1066081996"/>
              </p:ext>
            </p:extLst>
          </p:nvPr>
        </p:nvGraphicFramePr>
        <p:xfrm>
          <a:off x="1116012" y="1052513"/>
          <a:ext cx="7704137" cy="3063876"/>
        </p:xfrm>
        <a:graphic>
          <a:graphicData uri="http://schemas.openxmlformats.org/drawingml/2006/table">
            <a:tbl>
              <a:tblPr/>
              <a:tblGrid>
                <a:gridCol w="3542132"/>
                <a:gridCol w="4162005"/>
              </a:tblGrid>
              <a:tr h="57943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300" b="1" i="0" u="none" strike="noStrike" cap="none" normalizeH="0" baseline="0" noProof="0" smtClean="0">
                          <a:ln>
                            <a:noFill/>
                          </a:ln>
                          <a:solidFill>
                            <a:schemeClr val="tx1"/>
                          </a:solidFill>
                          <a:effectLst/>
                          <a:latin typeface="Times New Roman" pitchFamily="18" charset="0"/>
                        </a:rPr>
                        <a:t>r</a:t>
                      </a:r>
                    </a:p>
                  </a:txBody>
                  <a:tcPr horzOverflow="overflow">
                    <a:lnL cap="flat">
                      <a:noFill/>
                    </a:lnL>
                    <a:lnR>
                      <a:noFill/>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300" b="1" i="0" u="none" strike="noStrike" cap="none" normalizeH="0" baseline="0" noProof="0" dirty="0" smtClean="0">
                          <a:ln>
                            <a:noFill/>
                          </a:ln>
                          <a:solidFill>
                            <a:schemeClr val="tx1"/>
                          </a:solidFill>
                          <a:effectLst/>
                          <a:latin typeface="Times New Roman" pitchFamily="18" charset="0"/>
                        </a:rPr>
                        <a:t> </a:t>
                      </a:r>
                      <a:r>
                        <a:rPr kumimoji="0" lang="en-US" sz="2300" b="1" i="0" u="none" strike="noStrike" cap="none" normalizeH="0" baseline="0" noProof="0" dirty="0" err="1" smtClean="0">
                          <a:ln>
                            <a:noFill/>
                          </a:ln>
                          <a:solidFill>
                            <a:schemeClr val="tx1"/>
                          </a:solidFill>
                          <a:effectLst/>
                          <a:latin typeface="Times New Roman" pitchFamily="18" charset="0"/>
                        </a:rPr>
                        <a:t>Strenght</a:t>
                      </a:r>
                      <a:endParaRPr kumimoji="0" lang="en-US" sz="2300" b="1" i="0" u="none" strike="noStrike" cap="none" normalizeH="0" baseline="0" noProof="0" dirty="0" smtClean="0">
                        <a:ln>
                          <a:noFill/>
                        </a:ln>
                        <a:solidFill>
                          <a:schemeClr val="tx1"/>
                        </a:solidFill>
                        <a:effectLst/>
                        <a:latin typeface="Times New Roman" pitchFamily="18" charset="0"/>
                      </a:endParaRPr>
                    </a:p>
                  </a:txBody>
                  <a:tcPr horzOverflow="overflow">
                    <a:lnL>
                      <a:noFill/>
                    </a:lnL>
                    <a:lnR cap="flat">
                      <a:noFill/>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r>
              <a:tr h="533400">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300" b="1" i="0" u="none" strike="noStrike" cap="none" normalizeH="0" baseline="0" noProof="0" smtClean="0">
                          <a:ln>
                            <a:noFill/>
                          </a:ln>
                          <a:solidFill>
                            <a:schemeClr val="tx1"/>
                          </a:solidFill>
                          <a:effectLst/>
                          <a:latin typeface="Times New Roman" pitchFamily="18" charset="0"/>
                        </a:rPr>
                        <a:t>0.90 to 1.00</a:t>
                      </a:r>
                    </a:p>
                  </a:txBody>
                  <a:tcPr horzOverflow="overflow">
                    <a:lnL cap="flat">
                      <a:noFill/>
                    </a:lnL>
                    <a:lnR>
                      <a:noFill/>
                    </a:lnR>
                    <a:lnT w="12700" cap="flat" cmpd="sng" algn="ctr">
                      <a:solidFill>
                        <a:srgbClr val="FFFF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300" b="1" i="0" u="none" strike="noStrike" cap="none" normalizeH="0" baseline="0" noProof="0" smtClean="0">
                          <a:ln>
                            <a:noFill/>
                          </a:ln>
                          <a:solidFill>
                            <a:schemeClr val="tx1"/>
                          </a:solidFill>
                          <a:effectLst/>
                          <a:latin typeface="Times New Roman" pitchFamily="18" charset="0"/>
                        </a:rPr>
                        <a:t>Perfect Correlation</a:t>
                      </a:r>
                    </a:p>
                  </a:txBody>
                  <a:tcPr horzOverflow="overflow">
                    <a:lnL>
                      <a:noFill/>
                    </a:lnL>
                    <a:lnR cap="flat">
                      <a:noFill/>
                    </a:lnR>
                    <a:lnT w="12700" cap="flat" cmpd="sng" algn="ctr">
                      <a:solidFill>
                        <a:srgbClr val="FFFF00"/>
                      </a:solidFill>
                      <a:prstDash val="solid"/>
                      <a:round/>
                      <a:headEnd type="none" w="med" len="med"/>
                      <a:tailEnd type="none" w="med" len="med"/>
                    </a:lnT>
                    <a:lnB>
                      <a:noFill/>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300" b="1" i="0" u="none" strike="noStrike" cap="none" normalizeH="0" baseline="0" noProof="0" smtClean="0">
                          <a:ln>
                            <a:noFill/>
                          </a:ln>
                          <a:solidFill>
                            <a:schemeClr val="tx1"/>
                          </a:solidFill>
                          <a:effectLst/>
                          <a:latin typeface="Times New Roman" pitchFamily="18" charset="0"/>
                        </a:rPr>
                        <a:t>0.70 to 0.89</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300" b="1" i="0" u="none" strike="noStrike" cap="none" normalizeH="0" baseline="0" noProof="0" smtClean="0">
                          <a:ln>
                            <a:noFill/>
                          </a:ln>
                          <a:solidFill>
                            <a:schemeClr val="tx1"/>
                          </a:solidFill>
                          <a:effectLst/>
                          <a:latin typeface="Times New Roman" pitchFamily="18" charset="0"/>
                        </a:rPr>
                        <a:t>High Correlation</a:t>
                      </a:r>
                    </a:p>
                  </a:txBody>
                  <a:tcPr horzOverflow="overflow">
                    <a:lnL>
                      <a:noFill/>
                    </a:lnL>
                    <a:lnR cap="flat">
                      <a:noFill/>
                    </a:lnR>
                    <a:lnT>
                      <a:noFill/>
                    </a:lnT>
                    <a:lnB>
                      <a:noFill/>
                    </a:lnB>
                    <a:lnTlToBr>
                      <a:noFill/>
                    </a:lnTlToBr>
                    <a:lnBlToTr>
                      <a:noFill/>
                    </a:lnBlToTr>
                    <a:noFill/>
                  </a:tcPr>
                </a:tc>
              </a:tr>
              <a:tr h="50323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300" b="1" i="0" u="none" strike="noStrike" cap="none" normalizeH="0" baseline="0" noProof="0" smtClean="0">
                          <a:ln>
                            <a:noFill/>
                          </a:ln>
                          <a:solidFill>
                            <a:schemeClr val="tx1"/>
                          </a:solidFill>
                          <a:effectLst/>
                          <a:latin typeface="Times New Roman" pitchFamily="18" charset="0"/>
                        </a:rPr>
                        <a:t>0.50 to 0.69</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300" b="1" i="0" u="none" strike="noStrike" cap="none" normalizeH="0" baseline="0" noProof="0" smtClean="0">
                          <a:ln>
                            <a:noFill/>
                          </a:ln>
                          <a:solidFill>
                            <a:schemeClr val="tx1"/>
                          </a:solidFill>
                          <a:effectLst/>
                          <a:latin typeface="Times New Roman" pitchFamily="18" charset="0"/>
                        </a:rPr>
                        <a:t>Moderate Correlation</a:t>
                      </a:r>
                    </a:p>
                  </a:txBody>
                  <a:tcPr horzOverflow="overflow">
                    <a:lnL>
                      <a:noFill/>
                    </a:lnL>
                    <a:lnR cap="flat">
                      <a:noFill/>
                    </a:lnR>
                    <a:lnT>
                      <a:noFill/>
                    </a:lnT>
                    <a:lnB>
                      <a:noFill/>
                    </a:lnB>
                    <a:lnTlToBr>
                      <a:noFill/>
                    </a:lnTlToBr>
                    <a:lnBlToTr>
                      <a:noFill/>
                    </a:lnBlToTr>
                    <a:noFill/>
                  </a:tcPr>
                </a:tc>
              </a:tr>
              <a:tr h="533400">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300" b="1" i="0" u="none" strike="noStrike" cap="none" normalizeH="0" baseline="0" noProof="0" smtClean="0">
                          <a:ln>
                            <a:noFill/>
                          </a:ln>
                          <a:solidFill>
                            <a:schemeClr val="tx1"/>
                          </a:solidFill>
                          <a:effectLst/>
                          <a:latin typeface="Times New Roman" pitchFamily="18" charset="0"/>
                        </a:rPr>
                        <a:t>0.30 to 0.49</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300" b="1" i="0" u="none" strike="noStrike" cap="none" normalizeH="0" baseline="0" noProof="0" smtClean="0">
                          <a:ln>
                            <a:noFill/>
                          </a:ln>
                          <a:solidFill>
                            <a:schemeClr val="tx1"/>
                          </a:solidFill>
                          <a:effectLst/>
                          <a:latin typeface="Times New Roman" pitchFamily="18" charset="0"/>
                        </a:rPr>
                        <a:t>Low Correlation</a:t>
                      </a:r>
                    </a:p>
                  </a:txBody>
                  <a:tcPr horzOverflow="overflow">
                    <a:lnL>
                      <a:noFill/>
                    </a:lnL>
                    <a:lnR cap="flat">
                      <a:noFill/>
                    </a:lnR>
                    <a:lnT>
                      <a:noFill/>
                    </a:lnT>
                    <a:lnB>
                      <a:noFill/>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300" b="1" i="0" u="none" strike="noStrike" cap="none" normalizeH="0" baseline="0" noProof="0" smtClean="0">
                          <a:ln>
                            <a:noFill/>
                          </a:ln>
                          <a:solidFill>
                            <a:schemeClr val="tx1"/>
                          </a:solidFill>
                          <a:effectLst/>
                          <a:latin typeface="Times New Roman" pitchFamily="18" charset="0"/>
                        </a:rPr>
                        <a:t>0.00 to 0.29</a:t>
                      </a:r>
                    </a:p>
                  </a:txBody>
                  <a:tcPr horzOverflow="overflow">
                    <a:lnL cap="flat">
                      <a:noFill/>
                    </a:lnL>
                    <a:lnR>
                      <a:noFill/>
                    </a:lnR>
                    <a:lnT>
                      <a:noFill/>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300" b="1" i="0" u="none" strike="noStrike" cap="none" normalizeH="0" baseline="0" noProof="0" dirty="0" smtClean="0">
                          <a:ln>
                            <a:noFill/>
                          </a:ln>
                          <a:solidFill>
                            <a:schemeClr val="tx1"/>
                          </a:solidFill>
                          <a:effectLst/>
                          <a:latin typeface="Times New Roman" pitchFamily="18" charset="0"/>
                        </a:rPr>
                        <a:t>No or Weak Correlation</a:t>
                      </a:r>
                    </a:p>
                  </a:txBody>
                  <a:tcPr horzOverflow="overflow">
                    <a:lnL>
                      <a:noFill/>
                    </a:lnL>
                    <a:lnR cap="flat">
                      <a:noFill/>
                    </a:lnR>
                    <a:lnT>
                      <a:noFill/>
                    </a:lnT>
                    <a:lnB w="12700" cap="flat" cmpd="sng" algn="ctr">
                      <a:solidFill>
                        <a:srgbClr val="FFFF00"/>
                      </a:solidFill>
                      <a:prstDash val="solid"/>
                      <a:round/>
                      <a:headEnd type="none" w="med" len="med"/>
                      <a:tailEnd type="none" w="med" len="med"/>
                    </a:lnB>
                    <a:lnTlToBr>
                      <a:noFill/>
                    </a:lnTlToBr>
                    <a:lnBlToTr>
                      <a:noFill/>
                    </a:lnBlToTr>
                    <a:noFill/>
                  </a:tcPr>
                </a:tc>
              </a:tr>
            </a:tbl>
          </a:graphicData>
        </a:graphic>
      </p:graphicFrame>
      <p:sp>
        <p:nvSpPr>
          <p:cNvPr id="721950" name="Text Box 30"/>
          <p:cNvSpPr txBox="1">
            <a:spLocks noChangeArrowheads="1"/>
          </p:cNvSpPr>
          <p:nvPr/>
        </p:nvSpPr>
        <p:spPr bwMode="auto">
          <a:xfrm>
            <a:off x="1043608" y="4312745"/>
            <a:ext cx="7848798" cy="2462213"/>
          </a:xfrm>
          <a:prstGeom prst="rect">
            <a:avLst/>
          </a:prstGeom>
          <a:noFill/>
          <a:ln w="9525">
            <a:noFill/>
            <a:miter lim="800000"/>
            <a:headEnd/>
            <a:tailEnd/>
          </a:ln>
          <a:effectLst/>
        </p:spPr>
        <p:txBody>
          <a:bodyPr wrap="square">
            <a:spAutoFit/>
          </a:bodyPr>
          <a:lstStyle/>
          <a:p>
            <a:pPr eaLnBrk="0" hangingPunct="0">
              <a:spcBef>
                <a:spcPct val="50000"/>
              </a:spcBef>
              <a:defRPr/>
            </a:pPr>
            <a:r>
              <a:rPr lang="en-US" sz="2800" smtClean="0">
                <a:latin typeface="Times New Roman" pitchFamily="18" charset="0"/>
              </a:rPr>
              <a:t>However, in order to mention about a statistically important correlation, </a:t>
            </a:r>
            <a:r>
              <a:rPr lang="en-US" sz="2800" b="1" smtClean="0">
                <a:latin typeface="Times New Roman" pitchFamily="18" charset="0"/>
              </a:rPr>
              <a:t>p value </a:t>
            </a:r>
            <a:r>
              <a:rPr lang="en-US" sz="2800" smtClean="0">
                <a:latin typeface="Times New Roman" pitchFamily="18" charset="0"/>
              </a:rPr>
              <a:t>must be evaluated.</a:t>
            </a:r>
          </a:p>
          <a:p>
            <a:pPr eaLnBrk="0" hangingPunct="0">
              <a:spcBef>
                <a:spcPct val="50000"/>
              </a:spcBef>
              <a:defRPr/>
            </a:pPr>
            <a:r>
              <a:rPr lang="en-US" sz="2800" smtClean="0">
                <a:latin typeface="Times New Roman" pitchFamily="18" charset="0"/>
              </a:rPr>
              <a:t>If p value of a correlation is lower than the </a:t>
            </a:r>
            <a:r>
              <a:rPr lang="en-US" sz="2800" smtClean="0">
                <a:latin typeface="Times New Roman"/>
                <a:cs typeface="Times New Roman"/>
              </a:rPr>
              <a:t>α, then this correlation is statistically significant (no matter the value of r)</a:t>
            </a:r>
            <a:endParaRPr lang="en-US" sz="2800">
              <a:latin typeface="Times New Roman" pitchFamily="18" charset="0"/>
            </a:endParaRPr>
          </a:p>
        </p:txBody>
      </p:sp>
      <p:sp>
        <p:nvSpPr>
          <p:cNvPr id="721951" name="Text Box 31"/>
          <p:cNvSpPr txBox="1">
            <a:spLocks noChangeArrowheads="1"/>
          </p:cNvSpPr>
          <p:nvPr/>
        </p:nvSpPr>
        <p:spPr bwMode="auto">
          <a:xfrm>
            <a:off x="1439788" y="195262"/>
            <a:ext cx="7056438" cy="584775"/>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lgn="ctr">
            <a:noFill/>
            <a:miter lim="800000"/>
            <a:headEnd/>
            <a:tailEnd/>
          </a:ln>
          <a:effectLst/>
        </p:spPr>
        <p:txBody>
          <a:bodyPr>
            <a:spAutoFit/>
          </a:bodyPr>
          <a:lstStyle/>
          <a:p>
            <a:pPr algn="ctr">
              <a:defRPr/>
            </a:pPr>
            <a:r>
              <a:rPr lang="en-US" sz="3200" dirty="0" smtClean="0"/>
              <a:t>STRENGHT OF THE RELATIONSHIP</a:t>
            </a:r>
            <a:endParaRPr lang="en-US" sz="3200" dirty="0">
              <a:solidFill>
                <a:schemeClr val="accent2"/>
              </a:solidFill>
              <a:latin typeface="Times New Roman" pitchFamily="18" charset="0"/>
            </a:endParaRPr>
          </a:p>
        </p:txBody>
      </p:sp>
    </p:spTree>
    <p:extLst>
      <p:ext uri="{BB962C8B-B14F-4D97-AF65-F5344CB8AC3E}">
        <p14:creationId xmlns:p14="http://schemas.microsoft.com/office/powerpoint/2010/main" val="3789442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002" name="Text Box 2"/>
          <p:cNvSpPr txBox="1">
            <a:spLocks noChangeArrowheads="1"/>
          </p:cNvSpPr>
          <p:nvPr/>
        </p:nvSpPr>
        <p:spPr bwMode="auto">
          <a:xfrm>
            <a:off x="1066800" y="1196752"/>
            <a:ext cx="8077200" cy="707886"/>
          </a:xfrm>
          <a:prstGeom prst="rect">
            <a:avLst/>
          </a:prstGeom>
          <a:noFill/>
          <a:ln w="9525">
            <a:noFill/>
            <a:miter lim="800000"/>
            <a:headEnd/>
            <a:tailEnd/>
          </a:ln>
          <a:effectLst/>
        </p:spPr>
        <p:txBody>
          <a:bodyPr>
            <a:spAutoFit/>
          </a:bodyPr>
          <a:lstStyle/>
          <a:p>
            <a:pPr algn="ctr" eaLnBrk="0" hangingPunct="0">
              <a:spcBef>
                <a:spcPct val="50000"/>
              </a:spcBef>
              <a:defRPr/>
            </a:pPr>
            <a:r>
              <a:rPr lang="en-US" sz="4000" smtClean="0">
                <a:solidFill>
                  <a:schemeClr val="tx2">
                    <a:lumMod val="75000"/>
                  </a:schemeClr>
                </a:solidFill>
                <a:latin typeface="Times New Roman" pitchFamily="18" charset="0"/>
              </a:rPr>
              <a:t>Methods for Measures of Association</a:t>
            </a:r>
            <a:endParaRPr lang="en-US" sz="4000">
              <a:solidFill>
                <a:schemeClr val="tx2">
                  <a:lumMod val="75000"/>
                </a:schemeClr>
              </a:solidFill>
              <a:latin typeface="Times New Roman" pitchFamily="18" charset="0"/>
            </a:endParaRPr>
          </a:p>
        </p:txBody>
      </p:sp>
      <p:sp>
        <p:nvSpPr>
          <p:cNvPr id="182278" name="Text Box 3"/>
          <p:cNvSpPr txBox="1">
            <a:spLocks noChangeArrowheads="1"/>
          </p:cNvSpPr>
          <p:nvPr/>
        </p:nvSpPr>
        <p:spPr bwMode="auto">
          <a:xfrm>
            <a:off x="1403647" y="3140968"/>
            <a:ext cx="7410127" cy="1200329"/>
          </a:xfrm>
          <a:prstGeom prst="rect">
            <a:avLst/>
          </a:prstGeom>
          <a:gradFill rotWithShape="1">
            <a:gsLst>
              <a:gs pos="0">
                <a:srgbClr val="470018"/>
              </a:gs>
              <a:gs pos="50000">
                <a:srgbClr val="990033"/>
              </a:gs>
              <a:gs pos="100000">
                <a:srgbClr val="470018"/>
              </a:gs>
            </a:gsLst>
            <a:lin ang="5400000" scaled="1"/>
          </a:gradFill>
          <a:ln w="9525" algn="ctr">
            <a:noFill/>
            <a:miter lim="800000"/>
            <a:headEnd/>
            <a:tailEnd/>
          </a:ln>
        </p:spPr>
        <p:txBody>
          <a:bodyPr wrap="square">
            <a:spAutoFit/>
          </a:bodyPr>
          <a:lstStyle/>
          <a:p>
            <a:pPr lvl="1">
              <a:buClr>
                <a:srgbClr val="FF7C80"/>
              </a:buClr>
              <a:buFont typeface="Wingdings" pitchFamily="2" charset="2"/>
              <a:buChar char="q"/>
              <a:defRPr/>
            </a:pPr>
            <a:r>
              <a:rPr lang="en-US" sz="2400" smtClean="0">
                <a:solidFill>
                  <a:schemeClr val="bg1"/>
                </a:solidFill>
                <a:latin typeface="Tahoma" pitchFamily="34" charset="0"/>
              </a:rPr>
              <a:t> Methods to define the strenght and direction of the association </a:t>
            </a:r>
          </a:p>
          <a:p>
            <a:pPr lvl="2">
              <a:buClr>
                <a:srgbClr val="FF7C80"/>
              </a:buClr>
              <a:defRPr/>
            </a:pPr>
            <a:r>
              <a:rPr lang="en-US" sz="2400" smtClean="0">
                <a:solidFill>
                  <a:schemeClr val="bg1"/>
                </a:solidFill>
                <a:latin typeface="Tahoma" pitchFamily="34" charset="0"/>
              </a:rPr>
              <a:t>(Correlation analysis)</a:t>
            </a:r>
            <a:endParaRPr lang="en-US" sz="2400">
              <a:solidFill>
                <a:schemeClr val="bg1"/>
              </a:solidFill>
              <a:latin typeface="Tahoma" pitchFamily="34" charset="0"/>
            </a:endParaRPr>
          </a:p>
        </p:txBody>
      </p:sp>
      <p:sp>
        <p:nvSpPr>
          <p:cNvPr id="182279" name="Text Box 5"/>
          <p:cNvSpPr txBox="1">
            <a:spLocks noChangeArrowheads="1"/>
          </p:cNvSpPr>
          <p:nvPr/>
        </p:nvSpPr>
        <p:spPr bwMode="auto">
          <a:xfrm>
            <a:off x="1397025" y="4670836"/>
            <a:ext cx="7416750" cy="1200329"/>
          </a:xfrm>
          <a:prstGeom prst="rect">
            <a:avLst/>
          </a:prstGeom>
          <a:gradFill rotWithShape="1">
            <a:gsLst>
              <a:gs pos="0">
                <a:srgbClr val="470018"/>
              </a:gs>
              <a:gs pos="50000">
                <a:srgbClr val="990033"/>
              </a:gs>
              <a:gs pos="100000">
                <a:srgbClr val="470018"/>
              </a:gs>
            </a:gsLst>
            <a:lin ang="5400000" scaled="1"/>
          </a:gradFill>
          <a:ln w="9525" algn="ctr">
            <a:noFill/>
            <a:miter lim="800000"/>
            <a:headEnd/>
            <a:tailEnd/>
          </a:ln>
        </p:spPr>
        <p:txBody>
          <a:bodyPr wrap="square">
            <a:spAutoFit/>
          </a:bodyPr>
          <a:lstStyle/>
          <a:p>
            <a:pPr lvl="1">
              <a:buClr>
                <a:srgbClr val="FF7C80"/>
              </a:buClr>
              <a:buFont typeface="Wingdings" pitchFamily="2" charset="2"/>
              <a:buChar char="q"/>
              <a:defRPr/>
            </a:pPr>
            <a:r>
              <a:rPr lang="en-US" sz="2400" smtClean="0">
                <a:solidFill>
                  <a:schemeClr val="bg1"/>
                </a:solidFill>
                <a:latin typeface="Tahoma" pitchFamily="34" charset="0"/>
              </a:rPr>
              <a:t> Methods to define the functional structure of the association</a:t>
            </a:r>
          </a:p>
          <a:p>
            <a:pPr lvl="2">
              <a:buClr>
                <a:srgbClr val="FF7C80"/>
              </a:buClr>
              <a:defRPr/>
            </a:pPr>
            <a:r>
              <a:rPr lang="en-US" sz="2400" smtClean="0">
                <a:solidFill>
                  <a:schemeClr val="bg1"/>
                </a:solidFill>
                <a:latin typeface="Tahoma" pitchFamily="34" charset="0"/>
              </a:rPr>
              <a:t>(Regression analysis)</a:t>
            </a:r>
            <a:endParaRPr lang="en-US" sz="2400">
              <a:solidFill>
                <a:schemeClr val="bg1"/>
              </a:solidFill>
              <a:latin typeface="Tahoma" pitchFamily="34" charset="0"/>
            </a:endParaRPr>
          </a:p>
        </p:txBody>
      </p:sp>
    </p:spTree>
    <p:extLst>
      <p:ext uri="{BB962C8B-B14F-4D97-AF65-F5344CB8AC3E}">
        <p14:creationId xmlns:p14="http://schemas.microsoft.com/office/powerpoint/2010/main" val="1781359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850" name="Text Box 2"/>
          <p:cNvSpPr txBox="1">
            <a:spLocks noChangeArrowheads="1"/>
          </p:cNvSpPr>
          <p:nvPr/>
        </p:nvSpPr>
        <p:spPr bwMode="auto">
          <a:xfrm>
            <a:off x="1458416" y="260350"/>
            <a:ext cx="6858000" cy="701675"/>
          </a:xfrm>
          <a:prstGeom prst="rect">
            <a:avLst/>
          </a:prstGeom>
          <a:gradFill>
            <a:gsLst>
              <a:gs pos="0">
                <a:srgbClr val="5E9EFF"/>
              </a:gs>
              <a:gs pos="39999">
                <a:srgbClr val="85C2FF"/>
              </a:gs>
              <a:gs pos="70000">
                <a:srgbClr val="C4D6EB"/>
              </a:gs>
              <a:gs pos="100000">
                <a:srgbClr val="FFEBFA"/>
              </a:gs>
            </a:gsLst>
            <a:lin ang="5400000" scaled="0"/>
          </a:gradFill>
          <a:ln w="9525">
            <a:noFill/>
            <a:miter lim="800000"/>
            <a:headEnd/>
            <a:tailEnd/>
          </a:ln>
          <a:effectLst/>
        </p:spPr>
        <p:txBody>
          <a:bodyPr>
            <a:spAutoFit/>
          </a:bodyPr>
          <a:lstStyle/>
          <a:p>
            <a:pPr algn="ctr" eaLnBrk="0" hangingPunct="0">
              <a:spcBef>
                <a:spcPct val="50000"/>
              </a:spcBef>
              <a:defRPr/>
            </a:pPr>
            <a:r>
              <a:rPr lang="en-US" sz="4000" b="1" smtClean="0">
                <a:solidFill>
                  <a:schemeClr val="accent2"/>
                </a:solidFill>
                <a:latin typeface="Times New Roman" pitchFamily="18" charset="0"/>
              </a:rPr>
              <a:t>Correlation Coefficients</a:t>
            </a:r>
            <a:endParaRPr lang="en-US" sz="4000" b="1">
              <a:solidFill>
                <a:schemeClr val="accent2"/>
              </a:solidFill>
              <a:latin typeface="Times New Roman" pitchFamily="18" charset="0"/>
            </a:endParaRPr>
          </a:p>
        </p:txBody>
      </p:sp>
      <p:sp>
        <p:nvSpPr>
          <p:cNvPr id="718851" name="Text Box 3"/>
          <p:cNvSpPr txBox="1">
            <a:spLocks noChangeArrowheads="1"/>
          </p:cNvSpPr>
          <p:nvPr/>
        </p:nvSpPr>
        <p:spPr bwMode="auto">
          <a:xfrm>
            <a:off x="688329" y="1470025"/>
            <a:ext cx="4794824" cy="519113"/>
          </a:xfrm>
          <a:prstGeom prst="rect">
            <a:avLst/>
          </a:prstGeom>
          <a:gradFill>
            <a:gsLst>
              <a:gs pos="0">
                <a:srgbClr val="5E9EFF"/>
              </a:gs>
              <a:gs pos="39999">
                <a:srgbClr val="85C2FF"/>
              </a:gs>
              <a:gs pos="70000">
                <a:srgbClr val="C4D6EB"/>
              </a:gs>
              <a:gs pos="100000">
                <a:srgbClr val="FFEBFA"/>
              </a:gs>
            </a:gsLst>
            <a:lin ang="5400000" scaled="0"/>
          </a:gradFill>
          <a:ln w="9525">
            <a:noFill/>
            <a:miter lim="800000"/>
            <a:headEnd/>
            <a:tailEnd/>
          </a:ln>
          <a:effectLst/>
        </p:spPr>
        <p:txBody>
          <a:bodyPr wrap="square">
            <a:spAutoFit/>
          </a:bodyPr>
          <a:lstStyle/>
          <a:p>
            <a:pPr eaLnBrk="0" hangingPunct="0">
              <a:spcBef>
                <a:spcPct val="50000"/>
              </a:spcBef>
              <a:defRPr/>
            </a:pPr>
            <a:r>
              <a:rPr lang="en-US" sz="2800" b="1" smtClean="0">
                <a:latin typeface="Times New Roman" pitchFamily="18" charset="0"/>
              </a:rPr>
              <a:t>Pearson Correlation</a:t>
            </a:r>
            <a:endParaRPr lang="en-US" sz="2800" b="1">
              <a:latin typeface="Times New Roman" pitchFamily="18" charset="0"/>
            </a:endParaRPr>
          </a:p>
        </p:txBody>
      </p:sp>
      <p:sp>
        <p:nvSpPr>
          <p:cNvPr id="718852" name="Text Box 4"/>
          <p:cNvSpPr txBox="1">
            <a:spLocks noChangeArrowheads="1"/>
          </p:cNvSpPr>
          <p:nvPr/>
        </p:nvSpPr>
        <p:spPr bwMode="auto">
          <a:xfrm>
            <a:off x="688329" y="2420888"/>
            <a:ext cx="4794824" cy="519112"/>
          </a:xfrm>
          <a:prstGeom prst="rect">
            <a:avLst/>
          </a:prstGeom>
          <a:gradFill>
            <a:gsLst>
              <a:gs pos="0">
                <a:srgbClr val="5E9EFF"/>
              </a:gs>
              <a:gs pos="39999">
                <a:srgbClr val="85C2FF"/>
              </a:gs>
              <a:gs pos="70000">
                <a:srgbClr val="C4D6EB"/>
              </a:gs>
              <a:gs pos="100000">
                <a:srgbClr val="FFEBFA"/>
              </a:gs>
            </a:gsLst>
            <a:lin ang="5400000" scaled="0"/>
          </a:gradFill>
          <a:ln w="9525">
            <a:noFill/>
            <a:miter lim="800000"/>
            <a:headEnd/>
            <a:tailEnd/>
          </a:ln>
          <a:effectLst/>
        </p:spPr>
        <p:txBody>
          <a:bodyPr wrap="square">
            <a:spAutoFit/>
          </a:bodyPr>
          <a:lstStyle/>
          <a:p>
            <a:pPr eaLnBrk="0" hangingPunct="0">
              <a:spcBef>
                <a:spcPct val="50000"/>
              </a:spcBef>
              <a:defRPr/>
            </a:pPr>
            <a:r>
              <a:rPr lang="en-US" sz="2800" b="1" smtClean="0">
                <a:latin typeface="Times New Roman" pitchFamily="18" charset="0"/>
              </a:rPr>
              <a:t>Spearman Correlation</a:t>
            </a:r>
            <a:endParaRPr lang="en-US" sz="2800" b="1">
              <a:latin typeface="Times New Roman" pitchFamily="18" charset="0"/>
            </a:endParaRPr>
          </a:p>
        </p:txBody>
      </p:sp>
      <p:sp>
        <p:nvSpPr>
          <p:cNvPr id="718853" name="Text Box 5"/>
          <p:cNvSpPr txBox="1">
            <a:spLocks noChangeArrowheads="1"/>
          </p:cNvSpPr>
          <p:nvPr/>
        </p:nvSpPr>
        <p:spPr bwMode="auto">
          <a:xfrm>
            <a:off x="759767" y="3413943"/>
            <a:ext cx="4794823" cy="519113"/>
          </a:xfrm>
          <a:prstGeom prst="rect">
            <a:avLst/>
          </a:prstGeom>
          <a:gradFill>
            <a:gsLst>
              <a:gs pos="0">
                <a:srgbClr val="5E9EFF"/>
              </a:gs>
              <a:gs pos="39999">
                <a:srgbClr val="85C2FF"/>
              </a:gs>
              <a:gs pos="70000">
                <a:srgbClr val="C4D6EB"/>
              </a:gs>
              <a:gs pos="100000">
                <a:srgbClr val="FFEBFA"/>
              </a:gs>
            </a:gsLst>
            <a:lin ang="5400000" scaled="0"/>
          </a:gradFill>
          <a:ln w="9525">
            <a:noFill/>
            <a:miter lim="800000"/>
            <a:headEnd/>
            <a:tailEnd/>
          </a:ln>
          <a:effectLst/>
        </p:spPr>
        <p:txBody>
          <a:bodyPr wrap="square">
            <a:spAutoFit/>
          </a:bodyPr>
          <a:lstStyle/>
          <a:p>
            <a:pPr eaLnBrk="0" hangingPunct="0">
              <a:spcBef>
                <a:spcPct val="50000"/>
              </a:spcBef>
              <a:defRPr/>
            </a:pPr>
            <a:r>
              <a:rPr lang="en-US" sz="2800" b="1" smtClean="0">
                <a:latin typeface="Times New Roman" pitchFamily="18" charset="0"/>
              </a:rPr>
              <a:t>Phi Coefficient</a:t>
            </a:r>
            <a:endParaRPr lang="en-US" sz="2800" b="1">
              <a:latin typeface="Times New Roman" pitchFamily="18" charset="0"/>
            </a:endParaRPr>
          </a:p>
        </p:txBody>
      </p:sp>
      <p:sp>
        <p:nvSpPr>
          <p:cNvPr id="718854" name="Text Box 6"/>
          <p:cNvSpPr txBox="1">
            <a:spLocks noChangeArrowheads="1"/>
          </p:cNvSpPr>
          <p:nvPr/>
        </p:nvSpPr>
        <p:spPr bwMode="auto">
          <a:xfrm>
            <a:off x="683568" y="4566072"/>
            <a:ext cx="4856410" cy="519112"/>
          </a:xfrm>
          <a:prstGeom prst="rect">
            <a:avLst/>
          </a:prstGeom>
          <a:gradFill>
            <a:gsLst>
              <a:gs pos="0">
                <a:srgbClr val="5E9EFF"/>
              </a:gs>
              <a:gs pos="39999">
                <a:srgbClr val="85C2FF"/>
              </a:gs>
              <a:gs pos="70000">
                <a:srgbClr val="C4D6EB"/>
              </a:gs>
              <a:gs pos="100000">
                <a:srgbClr val="FFEBFA"/>
              </a:gs>
            </a:gsLst>
            <a:lin ang="5400000" scaled="0"/>
          </a:gradFill>
          <a:ln w="9525">
            <a:noFill/>
            <a:miter lim="800000"/>
            <a:headEnd/>
            <a:tailEnd/>
          </a:ln>
          <a:effectLst/>
        </p:spPr>
        <p:txBody>
          <a:bodyPr wrap="square">
            <a:spAutoFit/>
          </a:bodyPr>
          <a:lstStyle/>
          <a:p>
            <a:pPr eaLnBrk="0" hangingPunct="0">
              <a:spcBef>
                <a:spcPct val="50000"/>
              </a:spcBef>
              <a:defRPr/>
            </a:pPr>
            <a:r>
              <a:rPr lang="en-US" sz="2800" b="1" smtClean="0">
                <a:latin typeface="Times New Roman" pitchFamily="18" charset="0"/>
              </a:rPr>
              <a:t>Contingency Coefficient</a:t>
            </a:r>
            <a:endParaRPr lang="en-US" sz="2800" b="1">
              <a:latin typeface="Times New Roman" pitchFamily="18" charset="0"/>
            </a:endParaRPr>
          </a:p>
        </p:txBody>
      </p:sp>
      <p:sp>
        <p:nvSpPr>
          <p:cNvPr id="718856" name="Oval 8"/>
          <p:cNvSpPr>
            <a:spLocks noChangeArrowheads="1"/>
          </p:cNvSpPr>
          <p:nvPr/>
        </p:nvSpPr>
        <p:spPr bwMode="auto">
          <a:xfrm>
            <a:off x="5914630" y="1298575"/>
            <a:ext cx="2438400" cy="762000"/>
          </a:xfrm>
          <a:prstGeom prst="ellipse">
            <a:avLst/>
          </a:prstGeom>
          <a:gradFill>
            <a:gsLst>
              <a:gs pos="0">
                <a:srgbClr val="5E9EFF"/>
              </a:gs>
              <a:gs pos="39999">
                <a:srgbClr val="85C2FF"/>
              </a:gs>
              <a:gs pos="70000">
                <a:srgbClr val="C4D6EB"/>
              </a:gs>
              <a:gs pos="100000">
                <a:srgbClr val="FFEBFA"/>
              </a:gs>
            </a:gsLst>
            <a:lin ang="5400000" scaled="0"/>
          </a:gradFill>
          <a:ln w="9525">
            <a:solidFill>
              <a:schemeClr val="bg1"/>
            </a:solidFill>
            <a:round/>
            <a:headEnd/>
            <a:tailEnd/>
          </a:ln>
          <a:effectLst/>
        </p:spPr>
        <p:txBody>
          <a:bodyPr wrap="none" anchor="ctr"/>
          <a:lstStyle/>
          <a:p>
            <a:pPr algn="ctr" eaLnBrk="0" hangingPunct="0">
              <a:defRPr/>
            </a:pPr>
            <a:r>
              <a:rPr lang="en-US" sz="2400" b="1" smtClean="0">
                <a:latin typeface="Times New Roman" pitchFamily="18" charset="0"/>
              </a:rPr>
              <a:t>Quantitative</a:t>
            </a:r>
            <a:endParaRPr lang="en-US" sz="2400" b="1">
              <a:latin typeface="Times New Roman" pitchFamily="18" charset="0"/>
            </a:endParaRPr>
          </a:p>
        </p:txBody>
      </p:sp>
      <p:sp>
        <p:nvSpPr>
          <p:cNvPr id="718857" name="Oval 9"/>
          <p:cNvSpPr>
            <a:spLocks noChangeArrowheads="1"/>
          </p:cNvSpPr>
          <p:nvPr/>
        </p:nvSpPr>
        <p:spPr bwMode="auto">
          <a:xfrm>
            <a:off x="5482582" y="2306960"/>
            <a:ext cx="3446512" cy="762000"/>
          </a:xfrm>
          <a:prstGeom prst="ellipse">
            <a:avLst/>
          </a:prstGeom>
          <a:gradFill>
            <a:gsLst>
              <a:gs pos="0">
                <a:srgbClr val="5E9EFF"/>
              </a:gs>
              <a:gs pos="39999">
                <a:srgbClr val="85C2FF"/>
              </a:gs>
              <a:gs pos="70000">
                <a:srgbClr val="C4D6EB"/>
              </a:gs>
              <a:gs pos="100000">
                <a:srgbClr val="FFEBFA"/>
              </a:gs>
            </a:gsLst>
            <a:lin ang="5400000" scaled="0"/>
          </a:gradFill>
          <a:ln w="9525">
            <a:solidFill>
              <a:schemeClr val="bg1"/>
            </a:solidFill>
            <a:round/>
            <a:headEnd/>
            <a:tailEnd/>
          </a:ln>
          <a:effectLst/>
        </p:spPr>
        <p:txBody>
          <a:bodyPr wrap="none" anchor="ctr"/>
          <a:lstStyle/>
          <a:p>
            <a:pPr algn="ctr" eaLnBrk="0" hangingPunct="0">
              <a:defRPr/>
            </a:pPr>
            <a:r>
              <a:rPr lang="en-US" sz="2400" b="1" smtClean="0">
                <a:latin typeface="Times New Roman" pitchFamily="18" charset="0"/>
              </a:rPr>
              <a:t>Quantitative/Qualitative</a:t>
            </a:r>
            <a:endParaRPr lang="en-US" sz="2400" b="1">
              <a:latin typeface="Times New Roman" pitchFamily="18" charset="0"/>
            </a:endParaRPr>
          </a:p>
        </p:txBody>
      </p:sp>
      <p:sp>
        <p:nvSpPr>
          <p:cNvPr id="718858" name="Oval 10"/>
          <p:cNvSpPr>
            <a:spLocks noChangeArrowheads="1"/>
          </p:cNvSpPr>
          <p:nvPr/>
        </p:nvSpPr>
        <p:spPr bwMode="auto">
          <a:xfrm>
            <a:off x="5914630" y="3315072"/>
            <a:ext cx="2736429" cy="762000"/>
          </a:xfrm>
          <a:prstGeom prst="ellipse">
            <a:avLst/>
          </a:prstGeom>
          <a:gradFill>
            <a:gsLst>
              <a:gs pos="0">
                <a:srgbClr val="5E9EFF"/>
              </a:gs>
              <a:gs pos="39999">
                <a:srgbClr val="85C2FF"/>
              </a:gs>
              <a:gs pos="70000">
                <a:srgbClr val="C4D6EB"/>
              </a:gs>
              <a:gs pos="100000">
                <a:srgbClr val="FFEBFA"/>
              </a:gs>
            </a:gsLst>
            <a:lin ang="5400000" scaled="0"/>
          </a:gradFill>
          <a:ln w="9525">
            <a:solidFill>
              <a:schemeClr val="bg1"/>
            </a:solidFill>
            <a:round/>
            <a:headEnd/>
            <a:tailEnd/>
          </a:ln>
          <a:effectLst/>
        </p:spPr>
        <p:txBody>
          <a:bodyPr wrap="none" anchor="ctr"/>
          <a:lstStyle/>
          <a:p>
            <a:pPr algn="ctr" eaLnBrk="0" hangingPunct="0">
              <a:defRPr/>
            </a:pPr>
            <a:r>
              <a:rPr lang="en-US" sz="2400" b="1" smtClean="0">
                <a:latin typeface="Times New Roman" pitchFamily="18" charset="0"/>
              </a:rPr>
              <a:t>Qualitative 2x2</a:t>
            </a:r>
            <a:endParaRPr lang="en-US" sz="2400" b="1">
              <a:latin typeface="Times New Roman" pitchFamily="18" charset="0"/>
            </a:endParaRPr>
          </a:p>
        </p:txBody>
      </p:sp>
      <p:sp>
        <p:nvSpPr>
          <p:cNvPr id="718859" name="Oval 11"/>
          <p:cNvSpPr>
            <a:spLocks noChangeArrowheads="1"/>
          </p:cNvSpPr>
          <p:nvPr/>
        </p:nvSpPr>
        <p:spPr bwMode="auto">
          <a:xfrm>
            <a:off x="5842622" y="4539208"/>
            <a:ext cx="2879725" cy="762000"/>
          </a:xfrm>
          <a:prstGeom prst="ellipse">
            <a:avLst/>
          </a:prstGeom>
          <a:gradFill>
            <a:gsLst>
              <a:gs pos="0">
                <a:srgbClr val="5E9EFF"/>
              </a:gs>
              <a:gs pos="39999">
                <a:srgbClr val="85C2FF"/>
              </a:gs>
              <a:gs pos="70000">
                <a:srgbClr val="C4D6EB"/>
              </a:gs>
              <a:gs pos="100000">
                <a:srgbClr val="FFEBFA"/>
              </a:gs>
            </a:gsLst>
            <a:lin ang="5400000" scaled="0"/>
          </a:gradFill>
          <a:ln w="9525">
            <a:solidFill>
              <a:schemeClr val="bg1"/>
            </a:solidFill>
            <a:round/>
            <a:headEnd/>
            <a:tailEnd/>
          </a:ln>
          <a:effectLst/>
        </p:spPr>
        <p:txBody>
          <a:bodyPr wrap="none" anchor="ctr"/>
          <a:lstStyle/>
          <a:p>
            <a:pPr algn="ctr" eaLnBrk="0" hangingPunct="0">
              <a:defRPr/>
            </a:pPr>
            <a:r>
              <a:rPr lang="en-US" sz="2400" b="1" smtClean="0">
                <a:latin typeface="Times New Roman" pitchFamily="18" charset="0"/>
              </a:rPr>
              <a:t>Qualitative 2x3 etc</a:t>
            </a:r>
            <a:endParaRPr lang="en-US" sz="2400" b="1">
              <a:latin typeface="Times New Roman" pitchFamily="18" charset="0"/>
            </a:endParaRPr>
          </a:p>
        </p:txBody>
      </p:sp>
      <p:sp>
        <p:nvSpPr>
          <p:cNvPr id="718862" name="Oval 14"/>
          <p:cNvSpPr>
            <a:spLocks noChangeArrowheads="1"/>
          </p:cNvSpPr>
          <p:nvPr/>
        </p:nvSpPr>
        <p:spPr bwMode="auto">
          <a:xfrm>
            <a:off x="5698606" y="5835352"/>
            <a:ext cx="3384377" cy="762000"/>
          </a:xfrm>
          <a:prstGeom prst="ellipse">
            <a:avLst/>
          </a:prstGeom>
          <a:gradFill>
            <a:gsLst>
              <a:gs pos="0">
                <a:srgbClr val="5E9EFF"/>
              </a:gs>
              <a:gs pos="39999">
                <a:srgbClr val="85C2FF"/>
              </a:gs>
              <a:gs pos="70000">
                <a:srgbClr val="C4D6EB"/>
              </a:gs>
              <a:gs pos="100000">
                <a:srgbClr val="FFEBFA"/>
              </a:gs>
            </a:gsLst>
            <a:lin ang="5400000" scaled="0"/>
          </a:gradFill>
          <a:ln w="9525">
            <a:solidFill>
              <a:schemeClr val="bg1"/>
            </a:solidFill>
            <a:round/>
            <a:headEnd/>
            <a:tailEnd/>
          </a:ln>
          <a:effectLst/>
        </p:spPr>
        <p:txBody>
          <a:bodyPr wrap="none" anchor="ctr"/>
          <a:lstStyle/>
          <a:p>
            <a:pPr algn="ctr" eaLnBrk="0" hangingPunct="0">
              <a:defRPr/>
            </a:pPr>
            <a:r>
              <a:rPr lang="en-US" sz="2400" b="1" smtClean="0">
                <a:latin typeface="Times New Roman" pitchFamily="18" charset="0"/>
              </a:rPr>
              <a:t>Qualitative (paired) n</a:t>
            </a:r>
            <a:r>
              <a:rPr lang="en-US" sz="2400" smtClean="0">
                <a:latin typeface="Times New Roman" pitchFamily="18" charset="0"/>
              </a:rPr>
              <a:t>x</a:t>
            </a:r>
            <a:r>
              <a:rPr lang="en-US" sz="2400" b="1" smtClean="0">
                <a:latin typeface="Times New Roman" pitchFamily="18" charset="0"/>
              </a:rPr>
              <a:t>n</a:t>
            </a:r>
            <a:endParaRPr lang="en-US" sz="2400" b="1">
              <a:latin typeface="Times New Roman" pitchFamily="18" charset="0"/>
            </a:endParaRPr>
          </a:p>
        </p:txBody>
      </p:sp>
      <p:sp>
        <p:nvSpPr>
          <p:cNvPr id="126993" name="Text Box 15"/>
          <p:cNvSpPr txBox="1">
            <a:spLocks noChangeArrowheads="1"/>
          </p:cNvSpPr>
          <p:nvPr/>
        </p:nvSpPr>
        <p:spPr bwMode="auto">
          <a:xfrm>
            <a:off x="1270942" y="5748338"/>
            <a:ext cx="184150" cy="366712"/>
          </a:xfrm>
          <a:prstGeom prst="rect">
            <a:avLst/>
          </a:prstGeom>
          <a:gradFill>
            <a:gsLst>
              <a:gs pos="0">
                <a:srgbClr val="5E9EFF"/>
              </a:gs>
              <a:gs pos="39999">
                <a:srgbClr val="85C2FF"/>
              </a:gs>
              <a:gs pos="70000">
                <a:srgbClr val="C4D6EB"/>
              </a:gs>
              <a:gs pos="100000">
                <a:srgbClr val="FFEBFA"/>
              </a:gs>
            </a:gsLst>
            <a:lin ang="5400000" scaled="0"/>
          </a:gradFill>
          <a:ln>
            <a:noFill/>
          </a:ln>
        </p:spPr>
        <p:txBody>
          <a:bodyPr wrap="non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atin typeface="Tahoma" pitchFamily="34" charset="0"/>
            </a:endParaRPr>
          </a:p>
        </p:txBody>
      </p:sp>
      <p:sp>
        <p:nvSpPr>
          <p:cNvPr id="718867" name="Text Box 19"/>
          <p:cNvSpPr txBox="1">
            <a:spLocks noChangeArrowheads="1"/>
          </p:cNvSpPr>
          <p:nvPr/>
        </p:nvSpPr>
        <p:spPr bwMode="auto">
          <a:xfrm>
            <a:off x="715317" y="5661025"/>
            <a:ext cx="4824661" cy="1169551"/>
          </a:xfrm>
          <a:prstGeom prst="rect">
            <a:avLst/>
          </a:prstGeom>
          <a:gradFill>
            <a:gsLst>
              <a:gs pos="0">
                <a:srgbClr val="5E9EFF"/>
              </a:gs>
              <a:gs pos="39999">
                <a:srgbClr val="85C2FF"/>
              </a:gs>
              <a:gs pos="70000">
                <a:srgbClr val="C4D6EB"/>
              </a:gs>
              <a:gs pos="100000">
                <a:srgbClr val="FFEBFA"/>
              </a:gs>
            </a:gsLst>
            <a:lin ang="5400000" scaled="0"/>
          </a:gradFill>
          <a:ln w="9525" algn="ctr">
            <a:noFill/>
            <a:miter lim="800000"/>
            <a:headEnd/>
            <a:tailEnd/>
          </a:ln>
          <a:effectLst/>
        </p:spPr>
        <p:txBody>
          <a:bodyPr wrap="square">
            <a:spAutoFit/>
          </a:bodyPr>
          <a:lstStyle/>
          <a:p>
            <a:pPr>
              <a:spcBef>
                <a:spcPct val="50000"/>
              </a:spcBef>
              <a:defRPr/>
            </a:pPr>
            <a:r>
              <a:rPr lang="en-US" sz="2800" b="1" smtClean="0">
                <a:effectLst>
                  <a:outerShdw blurRad="38100" dist="38100" dir="2700000" algn="tl">
                    <a:srgbClr val="FFFFFF"/>
                  </a:outerShdw>
                </a:effectLst>
                <a:latin typeface="Times New Roman" pitchFamily="18" charset="0"/>
              </a:rPr>
              <a:t>Kappa (Chance </a:t>
            </a:r>
          </a:p>
          <a:p>
            <a:pPr>
              <a:spcBef>
                <a:spcPct val="50000"/>
              </a:spcBef>
              <a:defRPr/>
            </a:pPr>
            <a:r>
              <a:rPr lang="en-US" sz="2800" b="1" smtClean="0">
                <a:effectLst>
                  <a:outerShdw blurRad="38100" dist="38100" dir="2700000" algn="tl">
                    <a:srgbClr val="FFFFFF"/>
                  </a:outerShdw>
                </a:effectLst>
                <a:latin typeface="Times New Roman" pitchFamily="18" charset="0"/>
              </a:rPr>
              <a:t>corrected agreement)</a:t>
            </a:r>
            <a:endParaRPr lang="en-US" sz="2800" b="1">
              <a:effectLst>
                <a:outerShdw blurRad="38100" dist="38100" dir="2700000" algn="tl">
                  <a:srgbClr val="FFFFFF"/>
                </a:outerShdw>
              </a:effectLst>
              <a:latin typeface="Times New Roman" pitchFamily="18" charset="0"/>
            </a:endParaRPr>
          </a:p>
        </p:txBody>
      </p:sp>
    </p:spTree>
    <p:extLst>
      <p:ext uri="{BB962C8B-B14F-4D97-AF65-F5344CB8AC3E}">
        <p14:creationId xmlns:p14="http://schemas.microsoft.com/office/powerpoint/2010/main" val="1159959185"/>
      </p:ext>
    </p:extLst>
  </p:cSld>
  <p:clrMapOvr>
    <a:masterClrMapping/>
  </p:clrMapOvr>
  <p:transition xmlns:p14="http://schemas.microsoft.com/office/powerpoint/2010/main" spd="med">
    <p:push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8850"/>
                                        </p:tgtEl>
                                        <p:attrNameLst>
                                          <p:attrName>style.visibility</p:attrName>
                                        </p:attrNameLst>
                                      </p:cBhvr>
                                      <p:to>
                                        <p:strVal val="visible"/>
                                      </p:to>
                                    </p:set>
                                    <p:anim calcmode="lin" valueType="num">
                                      <p:cBhvr additive="base">
                                        <p:cTn id="7" dur="500" fill="hold"/>
                                        <p:tgtEl>
                                          <p:spTgt spid="718850"/>
                                        </p:tgtEl>
                                        <p:attrNameLst>
                                          <p:attrName>ppt_x</p:attrName>
                                        </p:attrNameLst>
                                      </p:cBhvr>
                                      <p:tavLst>
                                        <p:tav tm="0">
                                          <p:val>
                                            <p:strVal val="0-#ppt_w/2"/>
                                          </p:val>
                                        </p:tav>
                                        <p:tav tm="100000">
                                          <p:val>
                                            <p:strVal val="#ppt_x"/>
                                          </p:val>
                                        </p:tav>
                                      </p:tavLst>
                                    </p:anim>
                                    <p:anim calcmode="lin" valueType="num">
                                      <p:cBhvr additive="base">
                                        <p:cTn id="8" dur="500" fill="hold"/>
                                        <p:tgtEl>
                                          <p:spTgt spid="71885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18851"/>
                                        </p:tgtEl>
                                        <p:attrNameLst>
                                          <p:attrName>style.visibility</p:attrName>
                                        </p:attrNameLst>
                                      </p:cBhvr>
                                      <p:to>
                                        <p:strVal val="visible"/>
                                      </p:to>
                                    </p:set>
                                    <p:anim calcmode="lin" valueType="num">
                                      <p:cBhvr additive="base">
                                        <p:cTn id="13" dur="500" fill="hold"/>
                                        <p:tgtEl>
                                          <p:spTgt spid="718851"/>
                                        </p:tgtEl>
                                        <p:attrNameLst>
                                          <p:attrName>ppt_x</p:attrName>
                                        </p:attrNameLst>
                                      </p:cBhvr>
                                      <p:tavLst>
                                        <p:tav tm="0">
                                          <p:val>
                                            <p:strVal val="0-#ppt_w/2"/>
                                          </p:val>
                                        </p:tav>
                                        <p:tav tm="100000">
                                          <p:val>
                                            <p:strVal val="#ppt_x"/>
                                          </p:val>
                                        </p:tav>
                                      </p:tavLst>
                                    </p:anim>
                                    <p:anim calcmode="lin" valueType="num">
                                      <p:cBhvr additive="base">
                                        <p:cTn id="14" dur="500" fill="hold"/>
                                        <p:tgtEl>
                                          <p:spTgt spid="71885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718856"/>
                                        </p:tgtEl>
                                        <p:attrNameLst>
                                          <p:attrName>style.visibility</p:attrName>
                                        </p:attrNameLst>
                                      </p:cBhvr>
                                      <p:to>
                                        <p:strVal val="visible"/>
                                      </p:to>
                                    </p:set>
                                    <p:animEffect transition="in" filter="dissolve">
                                      <p:cBhvr>
                                        <p:cTn id="19" dur="500"/>
                                        <p:tgtEl>
                                          <p:spTgt spid="71885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718852"/>
                                        </p:tgtEl>
                                        <p:attrNameLst>
                                          <p:attrName>style.visibility</p:attrName>
                                        </p:attrNameLst>
                                      </p:cBhvr>
                                      <p:to>
                                        <p:strVal val="visible"/>
                                      </p:to>
                                    </p:set>
                                    <p:anim calcmode="lin" valueType="num">
                                      <p:cBhvr additive="base">
                                        <p:cTn id="24" dur="500" fill="hold"/>
                                        <p:tgtEl>
                                          <p:spTgt spid="718852"/>
                                        </p:tgtEl>
                                        <p:attrNameLst>
                                          <p:attrName>ppt_x</p:attrName>
                                        </p:attrNameLst>
                                      </p:cBhvr>
                                      <p:tavLst>
                                        <p:tav tm="0">
                                          <p:val>
                                            <p:strVal val="0-#ppt_w/2"/>
                                          </p:val>
                                        </p:tav>
                                        <p:tav tm="100000">
                                          <p:val>
                                            <p:strVal val="#ppt_x"/>
                                          </p:val>
                                        </p:tav>
                                      </p:tavLst>
                                    </p:anim>
                                    <p:anim calcmode="lin" valueType="num">
                                      <p:cBhvr additive="base">
                                        <p:cTn id="25" dur="500" fill="hold"/>
                                        <p:tgtEl>
                                          <p:spTgt spid="718852"/>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718857"/>
                                        </p:tgtEl>
                                        <p:attrNameLst>
                                          <p:attrName>style.visibility</p:attrName>
                                        </p:attrNameLst>
                                      </p:cBhvr>
                                      <p:to>
                                        <p:strVal val="visible"/>
                                      </p:to>
                                    </p:set>
                                    <p:animEffect transition="in" filter="dissolve">
                                      <p:cBhvr>
                                        <p:cTn id="30" dur="500"/>
                                        <p:tgtEl>
                                          <p:spTgt spid="71885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718853"/>
                                        </p:tgtEl>
                                        <p:attrNameLst>
                                          <p:attrName>style.visibility</p:attrName>
                                        </p:attrNameLst>
                                      </p:cBhvr>
                                      <p:to>
                                        <p:strVal val="visible"/>
                                      </p:to>
                                    </p:set>
                                    <p:anim calcmode="lin" valueType="num">
                                      <p:cBhvr additive="base">
                                        <p:cTn id="35" dur="500" fill="hold"/>
                                        <p:tgtEl>
                                          <p:spTgt spid="718853"/>
                                        </p:tgtEl>
                                        <p:attrNameLst>
                                          <p:attrName>ppt_x</p:attrName>
                                        </p:attrNameLst>
                                      </p:cBhvr>
                                      <p:tavLst>
                                        <p:tav tm="0">
                                          <p:val>
                                            <p:strVal val="0-#ppt_w/2"/>
                                          </p:val>
                                        </p:tav>
                                        <p:tav tm="100000">
                                          <p:val>
                                            <p:strVal val="#ppt_x"/>
                                          </p:val>
                                        </p:tav>
                                      </p:tavLst>
                                    </p:anim>
                                    <p:anim calcmode="lin" valueType="num">
                                      <p:cBhvr additive="base">
                                        <p:cTn id="36" dur="500" fill="hold"/>
                                        <p:tgtEl>
                                          <p:spTgt spid="718853"/>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718858"/>
                                        </p:tgtEl>
                                        <p:attrNameLst>
                                          <p:attrName>style.visibility</p:attrName>
                                        </p:attrNameLst>
                                      </p:cBhvr>
                                      <p:to>
                                        <p:strVal val="visible"/>
                                      </p:to>
                                    </p:set>
                                    <p:animEffect transition="in" filter="dissolve">
                                      <p:cBhvr>
                                        <p:cTn id="41" dur="500"/>
                                        <p:tgtEl>
                                          <p:spTgt spid="718858"/>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8" fill="hold" grpId="0" nodeType="clickEffect">
                                  <p:stCondLst>
                                    <p:cond delay="0"/>
                                  </p:stCondLst>
                                  <p:childTnLst>
                                    <p:set>
                                      <p:cBhvr>
                                        <p:cTn id="45" dur="1" fill="hold">
                                          <p:stCondLst>
                                            <p:cond delay="0"/>
                                          </p:stCondLst>
                                        </p:cTn>
                                        <p:tgtEl>
                                          <p:spTgt spid="718854"/>
                                        </p:tgtEl>
                                        <p:attrNameLst>
                                          <p:attrName>style.visibility</p:attrName>
                                        </p:attrNameLst>
                                      </p:cBhvr>
                                      <p:to>
                                        <p:strVal val="visible"/>
                                      </p:to>
                                    </p:set>
                                    <p:anim calcmode="lin" valueType="num">
                                      <p:cBhvr additive="base">
                                        <p:cTn id="46" dur="500" fill="hold"/>
                                        <p:tgtEl>
                                          <p:spTgt spid="718854"/>
                                        </p:tgtEl>
                                        <p:attrNameLst>
                                          <p:attrName>ppt_x</p:attrName>
                                        </p:attrNameLst>
                                      </p:cBhvr>
                                      <p:tavLst>
                                        <p:tav tm="0">
                                          <p:val>
                                            <p:strVal val="0-#ppt_w/2"/>
                                          </p:val>
                                        </p:tav>
                                        <p:tav tm="100000">
                                          <p:val>
                                            <p:strVal val="#ppt_x"/>
                                          </p:val>
                                        </p:tav>
                                      </p:tavLst>
                                    </p:anim>
                                    <p:anim calcmode="lin" valueType="num">
                                      <p:cBhvr additive="base">
                                        <p:cTn id="47" dur="500" fill="hold"/>
                                        <p:tgtEl>
                                          <p:spTgt spid="718854"/>
                                        </p:tgtEl>
                                        <p:attrNameLst>
                                          <p:attrName>ppt_y</p:attrName>
                                        </p:attrNameLst>
                                      </p:cBhvr>
                                      <p:tavLst>
                                        <p:tav tm="0">
                                          <p:val>
                                            <p:strVal val="#ppt_y"/>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718859"/>
                                        </p:tgtEl>
                                        <p:attrNameLst>
                                          <p:attrName>style.visibility</p:attrName>
                                        </p:attrNameLst>
                                      </p:cBhvr>
                                      <p:to>
                                        <p:strVal val="visible"/>
                                      </p:to>
                                    </p:set>
                                    <p:animEffect transition="in" filter="dissolve">
                                      <p:cBhvr>
                                        <p:cTn id="52" dur="500"/>
                                        <p:tgtEl>
                                          <p:spTgt spid="718859"/>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718867"/>
                                        </p:tgtEl>
                                        <p:attrNameLst>
                                          <p:attrName>style.visibility</p:attrName>
                                        </p:attrNameLst>
                                      </p:cBhvr>
                                      <p:to>
                                        <p:strVal val="visible"/>
                                      </p:to>
                                    </p:set>
                                    <p:anim calcmode="lin" valueType="num">
                                      <p:cBhvr additive="base">
                                        <p:cTn id="57" dur="500" fill="hold"/>
                                        <p:tgtEl>
                                          <p:spTgt spid="718867"/>
                                        </p:tgtEl>
                                        <p:attrNameLst>
                                          <p:attrName>ppt_x</p:attrName>
                                        </p:attrNameLst>
                                      </p:cBhvr>
                                      <p:tavLst>
                                        <p:tav tm="0">
                                          <p:val>
                                            <p:strVal val="0-#ppt_w/2"/>
                                          </p:val>
                                        </p:tav>
                                        <p:tav tm="100000">
                                          <p:val>
                                            <p:strVal val="#ppt_x"/>
                                          </p:val>
                                        </p:tav>
                                      </p:tavLst>
                                    </p:anim>
                                    <p:anim calcmode="lin" valueType="num">
                                      <p:cBhvr additive="base">
                                        <p:cTn id="58" dur="500" fill="hold"/>
                                        <p:tgtEl>
                                          <p:spTgt spid="718867"/>
                                        </p:tgtEl>
                                        <p:attrNameLst>
                                          <p:attrName>ppt_y</p:attrName>
                                        </p:attrNameLst>
                                      </p:cBhvr>
                                      <p:tavLst>
                                        <p:tav tm="0">
                                          <p:val>
                                            <p:strVal val="#ppt_y"/>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9" presetClass="entr" presetSubtype="0" fill="hold" grpId="0" nodeType="clickEffect">
                                  <p:stCondLst>
                                    <p:cond delay="0"/>
                                  </p:stCondLst>
                                  <p:childTnLst>
                                    <p:set>
                                      <p:cBhvr>
                                        <p:cTn id="62" dur="1" fill="hold">
                                          <p:stCondLst>
                                            <p:cond delay="0"/>
                                          </p:stCondLst>
                                        </p:cTn>
                                        <p:tgtEl>
                                          <p:spTgt spid="718862"/>
                                        </p:tgtEl>
                                        <p:attrNameLst>
                                          <p:attrName>style.visibility</p:attrName>
                                        </p:attrNameLst>
                                      </p:cBhvr>
                                      <p:to>
                                        <p:strVal val="visible"/>
                                      </p:to>
                                    </p:set>
                                    <p:animEffect transition="in" filter="dissolve">
                                      <p:cBhvr>
                                        <p:cTn id="63" dur="500"/>
                                        <p:tgtEl>
                                          <p:spTgt spid="7188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850" grpId="0" animBg="1"/>
      <p:bldP spid="718851" grpId="0" animBg="1"/>
      <p:bldP spid="718852" grpId="0" animBg="1"/>
      <p:bldP spid="718853" grpId="0" animBg="1"/>
      <p:bldP spid="718854" grpId="0" animBg="1"/>
      <p:bldP spid="718856" grpId="0" animBg="1" autoUpdateAnimBg="0"/>
      <p:bldP spid="718857" grpId="0" animBg="1" autoUpdateAnimBg="0"/>
      <p:bldP spid="718858" grpId="0" animBg="1" autoUpdateAnimBg="0"/>
      <p:bldP spid="718859" grpId="0" animBg="1" autoUpdateAnimBg="0"/>
      <p:bldP spid="718862" grpId="0" animBg="1"/>
      <p:bldP spid="71886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874" name="Rectangle 2"/>
          <p:cNvSpPr>
            <a:spLocks noGrp="1" noChangeArrowheads="1"/>
          </p:cNvSpPr>
          <p:nvPr>
            <p:ph type="title"/>
          </p:nvPr>
        </p:nvSpPr>
        <p:spPr>
          <a:gradFill rotWithShape="1">
            <a:gsLst>
              <a:gs pos="0">
                <a:schemeClr val="accent1">
                  <a:gamma/>
                  <a:shade val="46275"/>
                  <a:invGamma/>
                </a:schemeClr>
              </a:gs>
              <a:gs pos="50000">
                <a:schemeClr val="accent1"/>
              </a:gs>
              <a:gs pos="100000">
                <a:schemeClr val="accent1">
                  <a:gamma/>
                  <a:shade val="46275"/>
                  <a:invGamma/>
                </a:schemeClr>
              </a:gs>
            </a:gsLst>
            <a:lin ang="5400000" scaled="1"/>
          </a:gradFill>
        </p:spPr>
        <p:txBody>
          <a:bodyPr/>
          <a:lstStyle/>
          <a:p>
            <a:pPr eaLnBrk="1" hangingPunct="1">
              <a:defRPr/>
            </a:pPr>
            <a:r>
              <a:rPr lang="en-US" noProof="0" smtClean="0">
                <a:solidFill>
                  <a:schemeClr val="accent2"/>
                </a:solidFill>
              </a:rPr>
              <a:t>Pearson Correlation (r)</a:t>
            </a:r>
          </a:p>
        </p:txBody>
      </p:sp>
      <p:sp>
        <p:nvSpPr>
          <p:cNvPr id="14341" name="Rectangle 5"/>
          <p:cNvSpPr>
            <a:spLocks noGrp="1" noChangeArrowheads="1"/>
          </p:cNvSpPr>
          <p:nvPr>
            <p:ph idx="1"/>
          </p:nvPr>
        </p:nvSpPr>
        <p:spPr>
          <a:xfrm>
            <a:off x="899592" y="2420888"/>
            <a:ext cx="8001000" cy="3236913"/>
          </a:xfrm>
        </p:spPr>
        <p:txBody>
          <a:bodyPr>
            <a:normAutofit/>
          </a:bodyPr>
          <a:lstStyle/>
          <a:p>
            <a:pPr algn="ctr" eaLnBrk="1" hangingPunct="1">
              <a:buFont typeface="Wingdings" pitchFamily="2" charset="2"/>
              <a:buNone/>
            </a:pPr>
            <a:r>
              <a:rPr lang="en-US" noProof="0" smtClean="0"/>
              <a:t>For two </a:t>
            </a:r>
            <a:r>
              <a:rPr lang="en-US" u="sng" noProof="0" smtClean="0"/>
              <a:t>continuous</a:t>
            </a:r>
            <a:r>
              <a:rPr lang="en-US" noProof="0" smtClean="0"/>
              <a:t> variables, this analysis provides information about the </a:t>
            </a:r>
            <a:r>
              <a:rPr lang="en-US" u="sng" noProof="0" smtClean="0"/>
              <a:t>strenght</a:t>
            </a:r>
            <a:r>
              <a:rPr lang="en-US" noProof="0" smtClean="0"/>
              <a:t> and the </a:t>
            </a:r>
            <a:r>
              <a:rPr lang="en-US" u="sng" noProof="0" smtClean="0"/>
              <a:t>direction</a:t>
            </a:r>
            <a:r>
              <a:rPr lang="en-US" noProof="0" smtClean="0"/>
              <a:t> of the </a:t>
            </a:r>
            <a:r>
              <a:rPr lang="en-US" u="sng" noProof="0" smtClean="0"/>
              <a:t>linear</a:t>
            </a:r>
            <a:r>
              <a:rPr lang="en-US" noProof="0" smtClean="0"/>
              <a:t> association</a:t>
            </a:r>
          </a:p>
          <a:p>
            <a:pPr algn="ctr" eaLnBrk="1" hangingPunct="1">
              <a:buFont typeface="Wingdings" pitchFamily="2" charset="2"/>
              <a:buNone/>
            </a:pPr>
            <a:r>
              <a:rPr lang="en-US" sz="3900" noProof="0" smtClean="0"/>
              <a:t>-1&lt;=  r  &lt;=+1</a:t>
            </a:r>
          </a:p>
        </p:txBody>
      </p:sp>
      <p:graphicFrame>
        <p:nvGraphicFramePr>
          <p:cNvPr id="14338" name="Object 3"/>
          <p:cNvGraphicFramePr>
            <a:graphicFrameLocks noChangeAspect="1"/>
          </p:cNvGraphicFramePr>
          <p:nvPr/>
        </p:nvGraphicFramePr>
        <p:xfrm>
          <a:off x="4514850" y="3321050"/>
          <a:ext cx="112713" cy="214313"/>
        </p:xfrm>
        <a:graphic>
          <a:graphicData uri="http://schemas.openxmlformats.org/presentationml/2006/ole">
            <mc:AlternateContent xmlns:mc="http://schemas.openxmlformats.org/markup-compatibility/2006">
              <mc:Choice xmlns:v="urn:schemas-microsoft-com:vml" Requires="v">
                <p:oleObj spid="_x0000_s1109" name="Denklem" r:id="rId3" imgW="114120" imgH="215640" progId="Equation.3">
                  <p:embed/>
                </p:oleObj>
              </mc:Choice>
              <mc:Fallback>
                <p:oleObj name="Denklem" r:id="rId3" imgW="11412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2713" cy="214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39" name="Object 4"/>
          <p:cNvGraphicFramePr>
            <a:graphicFrameLocks noChangeAspect="1"/>
          </p:cNvGraphicFramePr>
          <p:nvPr/>
        </p:nvGraphicFramePr>
        <p:xfrm>
          <a:off x="4514850" y="3321050"/>
          <a:ext cx="112713" cy="214313"/>
        </p:xfrm>
        <a:graphic>
          <a:graphicData uri="http://schemas.openxmlformats.org/presentationml/2006/ole">
            <mc:AlternateContent xmlns:mc="http://schemas.openxmlformats.org/markup-compatibility/2006">
              <mc:Choice xmlns:v="urn:schemas-microsoft-com:vml" Requires="v">
                <p:oleObj spid="_x0000_s1110" name="Denklem" r:id="rId5" imgW="114120" imgH="215640" progId="Equation.3">
                  <p:embed/>
                </p:oleObj>
              </mc:Choice>
              <mc:Fallback>
                <p:oleObj name="Denklem" r:id="rId5" imgW="11412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2713" cy="214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2109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is:</a:t>
            </a:r>
            <a:endParaRPr lang="en-US" dirty="0"/>
          </a:p>
        </p:txBody>
      </p:sp>
      <p:sp>
        <p:nvSpPr>
          <p:cNvPr id="3" name="Content Placeholder 2"/>
          <p:cNvSpPr>
            <a:spLocks noGrp="1"/>
          </p:cNvSpPr>
          <p:nvPr>
            <p:ph idx="1"/>
          </p:nvPr>
        </p:nvSpPr>
        <p:spPr/>
        <p:txBody>
          <a:bodyPr/>
          <a:lstStyle/>
          <a:p>
            <a:r>
              <a:rPr lang="en-US" dirty="0" smtClean="0"/>
              <a:t>In the UK, man </a:t>
            </a:r>
            <a:r>
              <a:rPr lang="en-US" dirty="0"/>
              <a:t>are diagnosed with prostate cancer later, and are less likely to survive for five years before </a:t>
            </a:r>
            <a:r>
              <a:rPr lang="en-US" dirty="0" smtClean="0"/>
              <a:t>dying</a:t>
            </a:r>
          </a:p>
          <a:p>
            <a:r>
              <a:rPr lang="en-US" dirty="0" smtClean="0"/>
              <a:t>Does that mean more men die of prostate cancer in the UK compared to US?</a:t>
            </a:r>
            <a:endParaRPr lang="en-US" dirty="0"/>
          </a:p>
        </p:txBody>
      </p:sp>
    </p:spTree>
    <p:extLst>
      <p:ext uri="{BB962C8B-B14F-4D97-AF65-F5344CB8AC3E}">
        <p14:creationId xmlns:p14="http://schemas.microsoft.com/office/powerpoint/2010/main" val="27845835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874" name="Rectangle 2"/>
          <p:cNvSpPr>
            <a:spLocks noGrp="1" noChangeArrowheads="1"/>
          </p:cNvSpPr>
          <p:nvPr>
            <p:ph type="title"/>
          </p:nvPr>
        </p:nvSpPr>
        <p:spPr>
          <a:gradFill rotWithShape="1">
            <a:gsLst>
              <a:gs pos="0">
                <a:schemeClr val="accent1">
                  <a:gamma/>
                  <a:shade val="46275"/>
                  <a:invGamma/>
                </a:schemeClr>
              </a:gs>
              <a:gs pos="50000">
                <a:schemeClr val="accent1"/>
              </a:gs>
              <a:gs pos="100000">
                <a:schemeClr val="accent1">
                  <a:gamma/>
                  <a:shade val="46275"/>
                  <a:invGamma/>
                </a:schemeClr>
              </a:gs>
            </a:gsLst>
            <a:lin ang="5400000" scaled="1"/>
          </a:gradFill>
        </p:spPr>
        <p:txBody>
          <a:bodyPr/>
          <a:lstStyle/>
          <a:p>
            <a:pPr eaLnBrk="1" hangingPunct="1">
              <a:defRPr/>
            </a:pPr>
            <a:r>
              <a:rPr lang="en-US" noProof="0" smtClean="0">
                <a:solidFill>
                  <a:schemeClr val="accent2"/>
                </a:solidFill>
              </a:rPr>
              <a:t>Pearson Correlation (r)</a:t>
            </a:r>
          </a:p>
        </p:txBody>
      </p:sp>
      <p:sp>
        <p:nvSpPr>
          <p:cNvPr id="14341" name="Rectangle 5"/>
          <p:cNvSpPr>
            <a:spLocks noGrp="1" noChangeArrowheads="1"/>
          </p:cNvSpPr>
          <p:nvPr>
            <p:ph idx="1"/>
          </p:nvPr>
        </p:nvSpPr>
        <p:spPr>
          <a:xfrm>
            <a:off x="899592" y="2420888"/>
            <a:ext cx="8001000" cy="3236913"/>
          </a:xfrm>
        </p:spPr>
        <p:txBody>
          <a:bodyPr>
            <a:normAutofit/>
          </a:bodyPr>
          <a:lstStyle/>
          <a:p>
            <a:pPr algn="ctr" eaLnBrk="1" hangingPunct="1">
              <a:buFont typeface="Wingdings" pitchFamily="2" charset="2"/>
              <a:buNone/>
            </a:pPr>
            <a:r>
              <a:rPr lang="en-US" noProof="0" dirty="0" smtClean="0"/>
              <a:t>It is the </a:t>
            </a:r>
            <a:r>
              <a:rPr lang="en-US" b="1" noProof="0" dirty="0" smtClean="0"/>
              <a:t>parametric correlation analysis</a:t>
            </a:r>
          </a:p>
          <a:p>
            <a:pPr algn="ctr" eaLnBrk="1" hangingPunct="1">
              <a:buFont typeface="Wingdings" pitchFamily="2" charset="2"/>
              <a:buNone/>
            </a:pPr>
            <a:r>
              <a:rPr lang="en-US" sz="3900" noProof="0" dirty="0" smtClean="0"/>
              <a:t>Distributions for both variables must be normal</a:t>
            </a:r>
          </a:p>
          <a:p>
            <a:pPr algn="ctr" eaLnBrk="1" hangingPunct="1">
              <a:buFont typeface="Wingdings" pitchFamily="2" charset="2"/>
              <a:buNone/>
            </a:pPr>
            <a:r>
              <a:rPr lang="en-US" sz="3900" noProof="0" dirty="0" smtClean="0"/>
              <a:t>Number of subjects must be adequate (usually at least 10)</a:t>
            </a:r>
          </a:p>
        </p:txBody>
      </p:sp>
      <p:graphicFrame>
        <p:nvGraphicFramePr>
          <p:cNvPr id="14338" name="Object 3"/>
          <p:cNvGraphicFramePr>
            <a:graphicFrameLocks noChangeAspect="1"/>
          </p:cNvGraphicFramePr>
          <p:nvPr/>
        </p:nvGraphicFramePr>
        <p:xfrm>
          <a:off x="4514850" y="3321050"/>
          <a:ext cx="112713" cy="214313"/>
        </p:xfrm>
        <a:graphic>
          <a:graphicData uri="http://schemas.openxmlformats.org/presentationml/2006/ole">
            <mc:AlternateContent xmlns:mc="http://schemas.openxmlformats.org/markup-compatibility/2006">
              <mc:Choice xmlns:v="urn:schemas-microsoft-com:vml" Requires="v">
                <p:oleObj spid="_x0000_s11349" name="Denklem" r:id="rId3" imgW="114120" imgH="215640" progId="Equation.3">
                  <p:embed/>
                </p:oleObj>
              </mc:Choice>
              <mc:Fallback>
                <p:oleObj name="Denklem" r:id="rId3" imgW="11412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2713" cy="214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39" name="Object 4"/>
          <p:cNvGraphicFramePr>
            <a:graphicFrameLocks noChangeAspect="1"/>
          </p:cNvGraphicFramePr>
          <p:nvPr/>
        </p:nvGraphicFramePr>
        <p:xfrm>
          <a:off x="4514850" y="3321050"/>
          <a:ext cx="112713" cy="214313"/>
        </p:xfrm>
        <a:graphic>
          <a:graphicData uri="http://schemas.openxmlformats.org/presentationml/2006/ole">
            <mc:AlternateContent xmlns:mc="http://schemas.openxmlformats.org/markup-compatibility/2006">
              <mc:Choice xmlns:v="urn:schemas-microsoft-com:vml" Requires="v">
                <p:oleObj spid="_x0000_s11350" name="Denklem" r:id="rId5" imgW="114120" imgH="215640" progId="Equation.3">
                  <p:embed/>
                </p:oleObj>
              </mc:Choice>
              <mc:Fallback>
                <p:oleObj name="Denklem" r:id="rId5" imgW="11412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2713" cy="214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162514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898" name="Text Box 2"/>
          <p:cNvSpPr txBox="1">
            <a:spLocks noChangeArrowheads="1"/>
          </p:cNvSpPr>
          <p:nvPr/>
        </p:nvSpPr>
        <p:spPr bwMode="auto">
          <a:xfrm>
            <a:off x="1506538" y="3657600"/>
            <a:ext cx="60198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spcBef>
                <a:spcPct val="50000"/>
              </a:spcBef>
            </a:pPr>
            <a:r>
              <a:rPr lang="tr-TR" sz="2800" b="1" dirty="0" err="1" smtClean="0">
                <a:latin typeface="Times New Roman" pitchFamily="18" charset="0"/>
              </a:rPr>
              <a:t>Strenght</a:t>
            </a:r>
            <a:r>
              <a:rPr lang="tr-TR" sz="2800" b="1" dirty="0" smtClean="0">
                <a:latin typeface="Times New Roman" pitchFamily="18" charset="0"/>
              </a:rPr>
              <a:t> </a:t>
            </a:r>
          </a:p>
          <a:p>
            <a:pPr algn="ctr">
              <a:spcBef>
                <a:spcPct val="50000"/>
              </a:spcBef>
            </a:pPr>
            <a:r>
              <a:rPr lang="tr-TR" sz="2800" b="1" dirty="0" err="1" smtClean="0">
                <a:latin typeface="Times New Roman" pitchFamily="18" charset="0"/>
              </a:rPr>
              <a:t>increases</a:t>
            </a:r>
            <a:endParaRPr lang="tr-TR" sz="2800" b="1" dirty="0">
              <a:latin typeface="Times New Roman" pitchFamily="18" charset="0"/>
            </a:endParaRPr>
          </a:p>
        </p:txBody>
      </p:sp>
      <p:sp>
        <p:nvSpPr>
          <p:cNvPr id="720899" name="Line 3"/>
          <p:cNvSpPr>
            <a:spLocks noChangeShapeType="1"/>
          </p:cNvSpPr>
          <p:nvPr/>
        </p:nvSpPr>
        <p:spPr bwMode="auto">
          <a:xfrm>
            <a:off x="1524000" y="3197225"/>
            <a:ext cx="2514600" cy="0"/>
          </a:xfrm>
          <a:prstGeom prst="line">
            <a:avLst/>
          </a:prstGeom>
          <a:noFill/>
          <a:ln w="38100">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0900" name="Line 4"/>
          <p:cNvSpPr>
            <a:spLocks noChangeShapeType="1"/>
          </p:cNvSpPr>
          <p:nvPr/>
        </p:nvSpPr>
        <p:spPr bwMode="auto">
          <a:xfrm>
            <a:off x="4648200" y="3197225"/>
            <a:ext cx="2514600" cy="0"/>
          </a:xfrm>
          <a:prstGeom prst="line">
            <a:avLst/>
          </a:prstGeom>
          <a:noFill/>
          <a:ln w="28575">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0901" name="Text Box 5"/>
          <p:cNvSpPr txBox="1">
            <a:spLocks noChangeArrowheads="1"/>
          </p:cNvSpPr>
          <p:nvPr/>
        </p:nvSpPr>
        <p:spPr bwMode="auto">
          <a:xfrm>
            <a:off x="4114800" y="2816225"/>
            <a:ext cx="533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tr-TR" sz="3600" b="1">
                <a:latin typeface="Times New Roman" pitchFamily="18" charset="0"/>
              </a:rPr>
              <a:t>0</a:t>
            </a:r>
          </a:p>
        </p:txBody>
      </p:sp>
      <p:sp>
        <p:nvSpPr>
          <p:cNvPr id="720902" name="Text Box 6"/>
          <p:cNvSpPr txBox="1">
            <a:spLocks noChangeArrowheads="1"/>
          </p:cNvSpPr>
          <p:nvPr/>
        </p:nvSpPr>
        <p:spPr bwMode="auto">
          <a:xfrm>
            <a:off x="914400" y="2860675"/>
            <a:ext cx="762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tr-TR" sz="3600" b="1">
                <a:latin typeface="Times New Roman" pitchFamily="18" charset="0"/>
              </a:rPr>
              <a:t>-1</a:t>
            </a:r>
          </a:p>
        </p:txBody>
      </p:sp>
      <p:sp>
        <p:nvSpPr>
          <p:cNvPr id="720903" name="Text Box 7"/>
          <p:cNvSpPr txBox="1">
            <a:spLocks noChangeArrowheads="1"/>
          </p:cNvSpPr>
          <p:nvPr/>
        </p:nvSpPr>
        <p:spPr bwMode="auto">
          <a:xfrm>
            <a:off x="7239000" y="2892425"/>
            <a:ext cx="838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tr-TR" sz="3600" b="1">
                <a:latin typeface="Times New Roman" pitchFamily="18" charset="0"/>
              </a:rPr>
              <a:t>+1</a:t>
            </a:r>
          </a:p>
        </p:txBody>
      </p:sp>
      <p:sp>
        <p:nvSpPr>
          <p:cNvPr id="720904" name="Line 8"/>
          <p:cNvSpPr>
            <a:spLocks noChangeShapeType="1"/>
          </p:cNvSpPr>
          <p:nvPr/>
        </p:nvSpPr>
        <p:spPr bwMode="auto">
          <a:xfrm>
            <a:off x="1500188" y="2343150"/>
            <a:ext cx="2133600" cy="0"/>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20905" name="Text Box 9"/>
          <p:cNvSpPr txBox="1">
            <a:spLocks noChangeArrowheads="1"/>
          </p:cNvSpPr>
          <p:nvPr/>
        </p:nvSpPr>
        <p:spPr bwMode="auto">
          <a:xfrm>
            <a:off x="3505200" y="2057400"/>
            <a:ext cx="2057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spcBef>
                <a:spcPct val="50000"/>
              </a:spcBef>
            </a:pPr>
            <a:r>
              <a:rPr lang="tr-TR" sz="2800" b="1" dirty="0" err="1" smtClean="0">
                <a:latin typeface="Times New Roman" pitchFamily="18" charset="0"/>
              </a:rPr>
              <a:t>Strenght</a:t>
            </a:r>
            <a:r>
              <a:rPr lang="tr-TR" sz="2800" b="1" dirty="0" smtClean="0">
                <a:latin typeface="Times New Roman" pitchFamily="18" charset="0"/>
              </a:rPr>
              <a:t> </a:t>
            </a:r>
            <a:r>
              <a:rPr lang="tr-TR" sz="2800" b="1" dirty="0" err="1" smtClean="0">
                <a:latin typeface="Times New Roman" pitchFamily="18" charset="0"/>
              </a:rPr>
              <a:t>decreases</a:t>
            </a:r>
            <a:endParaRPr lang="tr-TR" sz="2800" b="1" dirty="0">
              <a:latin typeface="Times New Roman" pitchFamily="18" charset="0"/>
            </a:endParaRPr>
          </a:p>
        </p:txBody>
      </p:sp>
      <p:sp>
        <p:nvSpPr>
          <p:cNvPr id="720906" name="Line 10"/>
          <p:cNvSpPr>
            <a:spLocks noChangeShapeType="1"/>
          </p:cNvSpPr>
          <p:nvPr/>
        </p:nvSpPr>
        <p:spPr bwMode="auto">
          <a:xfrm flipH="1">
            <a:off x="5410200" y="2343150"/>
            <a:ext cx="2184400" cy="0"/>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20907" name="Line 11"/>
          <p:cNvSpPr>
            <a:spLocks noChangeShapeType="1"/>
          </p:cNvSpPr>
          <p:nvPr/>
        </p:nvSpPr>
        <p:spPr bwMode="auto">
          <a:xfrm>
            <a:off x="5486400" y="3914775"/>
            <a:ext cx="2178050" cy="0"/>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20908" name="Line 12"/>
          <p:cNvSpPr>
            <a:spLocks noChangeShapeType="1"/>
          </p:cNvSpPr>
          <p:nvPr/>
        </p:nvSpPr>
        <p:spPr bwMode="auto">
          <a:xfrm flipH="1">
            <a:off x="1500188" y="3914775"/>
            <a:ext cx="2192337" cy="0"/>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9335964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20901"/>
                                        </p:tgtEl>
                                        <p:attrNameLst>
                                          <p:attrName>style.visibility</p:attrName>
                                        </p:attrNameLst>
                                      </p:cBhvr>
                                      <p:to>
                                        <p:strVal val="visible"/>
                                      </p:to>
                                    </p:set>
                                    <p:anim calcmode="lin" valueType="num">
                                      <p:cBhvr additive="base">
                                        <p:cTn id="7" dur="500" fill="hold"/>
                                        <p:tgtEl>
                                          <p:spTgt spid="720901"/>
                                        </p:tgtEl>
                                        <p:attrNameLst>
                                          <p:attrName>ppt_x</p:attrName>
                                        </p:attrNameLst>
                                      </p:cBhvr>
                                      <p:tavLst>
                                        <p:tav tm="0">
                                          <p:val>
                                            <p:strVal val="0-#ppt_w/2"/>
                                          </p:val>
                                        </p:tav>
                                        <p:tav tm="100000">
                                          <p:val>
                                            <p:strVal val="#ppt_x"/>
                                          </p:val>
                                        </p:tav>
                                      </p:tavLst>
                                    </p:anim>
                                    <p:anim calcmode="lin" valueType="num">
                                      <p:cBhvr additive="base">
                                        <p:cTn id="8" dur="500" fill="hold"/>
                                        <p:tgtEl>
                                          <p:spTgt spid="72090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20899"/>
                                        </p:tgtEl>
                                        <p:attrNameLst>
                                          <p:attrName>style.visibility</p:attrName>
                                        </p:attrNameLst>
                                      </p:cBhvr>
                                      <p:to>
                                        <p:strVal val="visible"/>
                                      </p:to>
                                    </p:set>
                                    <p:anim calcmode="lin" valueType="num">
                                      <p:cBhvr additive="base">
                                        <p:cTn id="13" dur="500" fill="hold"/>
                                        <p:tgtEl>
                                          <p:spTgt spid="720899"/>
                                        </p:tgtEl>
                                        <p:attrNameLst>
                                          <p:attrName>ppt_x</p:attrName>
                                        </p:attrNameLst>
                                      </p:cBhvr>
                                      <p:tavLst>
                                        <p:tav tm="0">
                                          <p:val>
                                            <p:strVal val="0-#ppt_w/2"/>
                                          </p:val>
                                        </p:tav>
                                        <p:tav tm="100000">
                                          <p:val>
                                            <p:strVal val="#ppt_x"/>
                                          </p:val>
                                        </p:tav>
                                      </p:tavLst>
                                    </p:anim>
                                    <p:anim calcmode="lin" valueType="num">
                                      <p:cBhvr additive="base">
                                        <p:cTn id="14" dur="500" fill="hold"/>
                                        <p:tgtEl>
                                          <p:spTgt spid="720899"/>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20902"/>
                                        </p:tgtEl>
                                        <p:attrNameLst>
                                          <p:attrName>style.visibility</p:attrName>
                                        </p:attrNameLst>
                                      </p:cBhvr>
                                      <p:to>
                                        <p:strVal val="visible"/>
                                      </p:to>
                                    </p:set>
                                    <p:anim calcmode="lin" valueType="num">
                                      <p:cBhvr additive="base">
                                        <p:cTn id="19" dur="500" fill="hold"/>
                                        <p:tgtEl>
                                          <p:spTgt spid="720902"/>
                                        </p:tgtEl>
                                        <p:attrNameLst>
                                          <p:attrName>ppt_x</p:attrName>
                                        </p:attrNameLst>
                                      </p:cBhvr>
                                      <p:tavLst>
                                        <p:tav tm="0">
                                          <p:val>
                                            <p:strVal val="0-#ppt_w/2"/>
                                          </p:val>
                                        </p:tav>
                                        <p:tav tm="100000">
                                          <p:val>
                                            <p:strVal val="#ppt_x"/>
                                          </p:val>
                                        </p:tav>
                                      </p:tavLst>
                                    </p:anim>
                                    <p:anim calcmode="lin" valueType="num">
                                      <p:cBhvr additive="base">
                                        <p:cTn id="20" dur="500" fill="hold"/>
                                        <p:tgtEl>
                                          <p:spTgt spid="720902"/>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20900"/>
                                        </p:tgtEl>
                                        <p:attrNameLst>
                                          <p:attrName>style.visibility</p:attrName>
                                        </p:attrNameLst>
                                      </p:cBhvr>
                                      <p:to>
                                        <p:strVal val="visible"/>
                                      </p:to>
                                    </p:set>
                                    <p:anim calcmode="lin" valueType="num">
                                      <p:cBhvr additive="base">
                                        <p:cTn id="25" dur="500" fill="hold"/>
                                        <p:tgtEl>
                                          <p:spTgt spid="720900"/>
                                        </p:tgtEl>
                                        <p:attrNameLst>
                                          <p:attrName>ppt_x</p:attrName>
                                        </p:attrNameLst>
                                      </p:cBhvr>
                                      <p:tavLst>
                                        <p:tav tm="0">
                                          <p:val>
                                            <p:strVal val="0-#ppt_w/2"/>
                                          </p:val>
                                        </p:tav>
                                        <p:tav tm="100000">
                                          <p:val>
                                            <p:strVal val="#ppt_x"/>
                                          </p:val>
                                        </p:tav>
                                      </p:tavLst>
                                    </p:anim>
                                    <p:anim calcmode="lin" valueType="num">
                                      <p:cBhvr additive="base">
                                        <p:cTn id="26" dur="500" fill="hold"/>
                                        <p:tgtEl>
                                          <p:spTgt spid="720900"/>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20903"/>
                                        </p:tgtEl>
                                        <p:attrNameLst>
                                          <p:attrName>style.visibility</p:attrName>
                                        </p:attrNameLst>
                                      </p:cBhvr>
                                      <p:to>
                                        <p:strVal val="visible"/>
                                      </p:to>
                                    </p:set>
                                    <p:anim calcmode="lin" valueType="num">
                                      <p:cBhvr additive="base">
                                        <p:cTn id="31" dur="500" fill="hold"/>
                                        <p:tgtEl>
                                          <p:spTgt spid="720903"/>
                                        </p:tgtEl>
                                        <p:attrNameLst>
                                          <p:attrName>ppt_x</p:attrName>
                                        </p:attrNameLst>
                                      </p:cBhvr>
                                      <p:tavLst>
                                        <p:tav tm="0">
                                          <p:val>
                                            <p:strVal val="0-#ppt_w/2"/>
                                          </p:val>
                                        </p:tav>
                                        <p:tav tm="100000">
                                          <p:val>
                                            <p:strVal val="#ppt_x"/>
                                          </p:val>
                                        </p:tav>
                                      </p:tavLst>
                                    </p:anim>
                                    <p:anim calcmode="lin" valueType="num">
                                      <p:cBhvr additive="base">
                                        <p:cTn id="32" dur="500" fill="hold"/>
                                        <p:tgtEl>
                                          <p:spTgt spid="720903"/>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20904"/>
                                        </p:tgtEl>
                                        <p:attrNameLst>
                                          <p:attrName>style.visibility</p:attrName>
                                        </p:attrNameLst>
                                      </p:cBhvr>
                                      <p:to>
                                        <p:strVal val="visible"/>
                                      </p:to>
                                    </p:set>
                                    <p:anim calcmode="lin" valueType="num">
                                      <p:cBhvr additive="base">
                                        <p:cTn id="37" dur="500" fill="hold"/>
                                        <p:tgtEl>
                                          <p:spTgt spid="720904"/>
                                        </p:tgtEl>
                                        <p:attrNameLst>
                                          <p:attrName>ppt_x</p:attrName>
                                        </p:attrNameLst>
                                      </p:cBhvr>
                                      <p:tavLst>
                                        <p:tav tm="0">
                                          <p:val>
                                            <p:strVal val="0-#ppt_w/2"/>
                                          </p:val>
                                        </p:tav>
                                        <p:tav tm="100000">
                                          <p:val>
                                            <p:strVal val="#ppt_x"/>
                                          </p:val>
                                        </p:tav>
                                      </p:tavLst>
                                    </p:anim>
                                    <p:anim calcmode="lin" valueType="num">
                                      <p:cBhvr additive="base">
                                        <p:cTn id="38" dur="500" fill="hold"/>
                                        <p:tgtEl>
                                          <p:spTgt spid="720904"/>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720906"/>
                                        </p:tgtEl>
                                        <p:attrNameLst>
                                          <p:attrName>style.visibility</p:attrName>
                                        </p:attrNameLst>
                                      </p:cBhvr>
                                      <p:to>
                                        <p:strVal val="visible"/>
                                      </p:to>
                                    </p:set>
                                    <p:anim calcmode="lin" valueType="num">
                                      <p:cBhvr additive="base">
                                        <p:cTn id="43" dur="500" fill="hold"/>
                                        <p:tgtEl>
                                          <p:spTgt spid="720906"/>
                                        </p:tgtEl>
                                        <p:attrNameLst>
                                          <p:attrName>ppt_x</p:attrName>
                                        </p:attrNameLst>
                                      </p:cBhvr>
                                      <p:tavLst>
                                        <p:tav tm="0">
                                          <p:val>
                                            <p:strVal val="0-#ppt_w/2"/>
                                          </p:val>
                                        </p:tav>
                                        <p:tav tm="100000">
                                          <p:val>
                                            <p:strVal val="#ppt_x"/>
                                          </p:val>
                                        </p:tav>
                                      </p:tavLst>
                                    </p:anim>
                                    <p:anim calcmode="lin" valueType="num">
                                      <p:cBhvr additive="base">
                                        <p:cTn id="44" dur="500" fill="hold"/>
                                        <p:tgtEl>
                                          <p:spTgt spid="720906"/>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720905"/>
                                        </p:tgtEl>
                                        <p:attrNameLst>
                                          <p:attrName>style.visibility</p:attrName>
                                        </p:attrNameLst>
                                      </p:cBhvr>
                                      <p:to>
                                        <p:strVal val="visible"/>
                                      </p:to>
                                    </p:set>
                                    <p:anim calcmode="lin" valueType="num">
                                      <p:cBhvr additive="base">
                                        <p:cTn id="49" dur="500" fill="hold"/>
                                        <p:tgtEl>
                                          <p:spTgt spid="720905"/>
                                        </p:tgtEl>
                                        <p:attrNameLst>
                                          <p:attrName>ppt_x</p:attrName>
                                        </p:attrNameLst>
                                      </p:cBhvr>
                                      <p:tavLst>
                                        <p:tav tm="0">
                                          <p:val>
                                            <p:strVal val="0-#ppt_w/2"/>
                                          </p:val>
                                        </p:tav>
                                        <p:tav tm="100000">
                                          <p:val>
                                            <p:strVal val="#ppt_x"/>
                                          </p:val>
                                        </p:tav>
                                      </p:tavLst>
                                    </p:anim>
                                    <p:anim calcmode="lin" valueType="num">
                                      <p:cBhvr additive="base">
                                        <p:cTn id="50" dur="500" fill="hold"/>
                                        <p:tgtEl>
                                          <p:spTgt spid="720905"/>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720908"/>
                                        </p:tgtEl>
                                        <p:attrNameLst>
                                          <p:attrName>style.visibility</p:attrName>
                                        </p:attrNameLst>
                                      </p:cBhvr>
                                      <p:to>
                                        <p:strVal val="visible"/>
                                      </p:to>
                                    </p:set>
                                    <p:anim calcmode="lin" valueType="num">
                                      <p:cBhvr additive="base">
                                        <p:cTn id="55" dur="500" fill="hold"/>
                                        <p:tgtEl>
                                          <p:spTgt spid="720908"/>
                                        </p:tgtEl>
                                        <p:attrNameLst>
                                          <p:attrName>ppt_x</p:attrName>
                                        </p:attrNameLst>
                                      </p:cBhvr>
                                      <p:tavLst>
                                        <p:tav tm="0">
                                          <p:val>
                                            <p:strVal val="0-#ppt_w/2"/>
                                          </p:val>
                                        </p:tav>
                                        <p:tav tm="100000">
                                          <p:val>
                                            <p:strVal val="#ppt_x"/>
                                          </p:val>
                                        </p:tav>
                                      </p:tavLst>
                                    </p:anim>
                                    <p:anim calcmode="lin" valueType="num">
                                      <p:cBhvr additive="base">
                                        <p:cTn id="56" dur="500" fill="hold"/>
                                        <p:tgtEl>
                                          <p:spTgt spid="720908"/>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720907"/>
                                        </p:tgtEl>
                                        <p:attrNameLst>
                                          <p:attrName>style.visibility</p:attrName>
                                        </p:attrNameLst>
                                      </p:cBhvr>
                                      <p:to>
                                        <p:strVal val="visible"/>
                                      </p:to>
                                    </p:set>
                                    <p:anim calcmode="lin" valueType="num">
                                      <p:cBhvr additive="base">
                                        <p:cTn id="61" dur="500" fill="hold"/>
                                        <p:tgtEl>
                                          <p:spTgt spid="720907"/>
                                        </p:tgtEl>
                                        <p:attrNameLst>
                                          <p:attrName>ppt_x</p:attrName>
                                        </p:attrNameLst>
                                      </p:cBhvr>
                                      <p:tavLst>
                                        <p:tav tm="0">
                                          <p:val>
                                            <p:strVal val="0-#ppt_w/2"/>
                                          </p:val>
                                        </p:tav>
                                        <p:tav tm="100000">
                                          <p:val>
                                            <p:strVal val="#ppt_x"/>
                                          </p:val>
                                        </p:tav>
                                      </p:tavLst>
                                    </p:anim>
                                    <p:anim calcmode="lin" valueType="num">
                                      <p:cBhvr additive="base">
                                        <p:cTn id="62" dur="500" fill="hold"/>
                                        <p:tgtEl>
                                          <p:spTgt spid="720907"/>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720898"/>
                                        </p:tgtEl>
                                        <p:attrNameLst>
                                          <p:attrName>style.visibility</p:attrName>
                                        </p:attrNameLst>
                                      </p:cBhvr>
                                      <p:to>
                                        <p:strVal val="visible"/>
                                      </p:to>
                                    </p:set>
                                    <p:anim calcmode="lin" valueType="num">
                                      <p:cBhvr additive="base">
                                        <p:cTn id="67" dur="500" fill="hold"/>
                                        <p:tgtEl>
                                          <p:spTgt spid="720898"/>
                                        </p:tgtEl>
                                        <p:attrNameLst>
                                          <p:attrName>ppt_x</p:attrName>
                                        </p:attrNameLst>
                                      </p:cBhvr>
                                      <p:tavLst>
                                        <p:tav tm="0">
                                          <p:val>
                                            <p:strVal val="0-#ppt_w/2"/>
                                          </p:val>
                                        </p:tav>
                                        <p:tav tm="100000">
                                          <p:val>
                                            <p:strVal val="#ppt_x"/>
                                          </p:val>
                                        </p:tav>
                                      </p:tavLst>
                                    </p:anim>
                                    <p:anim calcmode="lin" valueType="num">
                                      <p:cBhvr additive="base">
                                        <p:cTn id="68" dur="500" fill="hold"/>
                                        <p:tgtEl>
                                          <p:spTgt spid="7208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898" grpId="0" autoUpdateAnimBg="0"/>
      <p:bldP spid="720899" grpId="0" animBg="1"/>
      <p:bldP spid="720900" grpId="0" animBg="1"/>
      <p:bldP spid="720901" grpId="0" autoUpdateAnimBg="0"/>
      <p:bldP spid="720902" grpId="0" autoUpdateAnimBg="0"/>
      <p:bldP spid="720903" grpId="0" autoUpdateAnimBg="0"/>
      <p:bldP spid="720904" grpId="0" animBg="1"/>
      <p:bldP spid="720905" grpId="0" autoUpdateAnimBg="0"/>
      <p:bldP spid="720906" grpId="0" animBg="1"/>
      <p:bldP spid="720907" grpId="0" animBg="1"/>
      <p:bldP spid="72090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7"/>
          <p:cNvSpPr>
            <a:spLocks noGrp="1" noChangeArrowheads="1"/>
          </p:cNvSpPr>
          <p:nvPr>
            <p:ph sz="half" idx="1"/>
          </p:nvPr>
        </p:nvSpPr>
        <p:spPr>
          <a:xfrm>
            <a:off x="577850" y="1779588"/>
            <a:ext cx="3925888" cy="4238625"/>
          </a:xfrm>
        </p:spPr>
        <p:txBody>
          <a:bodyPr/>
          <a:lstStyle/>
          <a:p>
            <a:pPr algn="ctr">
              <a:lnSpc>
                <a:spcPct val="80000"/>
              </a:lnSpc>
            </a:pPr>
            <a:r>
              <a:rPr lang="en-US" sz="1500" b="1" noProof="0" smtClean="0"/>
              <a:t>Height (cm)	Age (Month)</a:t>
            </a:r>
          </a:p>
          <a:p>
            <a:pPr algn="ctr" eaLnBrk="1" hangingPunct="1">
              <a:lnSpc>
                <a:spcPct val="80000"/>
              </a:lnSpc>
            </a:pPr>
            <a:r>
              <a:rPr lang="en-US" sz="1500" b="1" noProof="0" smtClean="0"/>
              <a:t>60		1</a:t>
            </a:r>
          </a:p>
          <a:p>
            <a:pPr algn="ctr" eaLnBrk="1" hangingPunct="1">
              <a:lnSpc>
                <a:spcPct val="80000"/>
              </a:lnSpc>
            </a:pPr>
            <a:r>
              <a:rPr lang="en-US" sz="1500" b="1" noProof="0" smtClean="0"/>
              <a:t>62		3</a:t>
            </a:r>
          </a:p>
          <a:p>
            <a:pPr algn="ctr" eaLnBrk="1" hangingPunct="1">
              <a:lnSpc>
                <a:spcPct val="80000"/>
              </a:lnSpc>
            </a:pPr>
            <a:r>
              <a:rPr lang="en-US" sz="1500" b="1" noProof="0" smtClean="0"/>
              <a:t>62		5</a:t>
            </a:r>
          </a:p>
          <a:p>
            <a:pPr algn="ctr" eaLnBrk="1" hangingPunct="1">
              <a:lnSpc>
                <a:spcPct val="80000"/>
              </a:lnSpc>
            </a:pPr>
            <a:r>
              <a:rPr lang="en-US" sz="1500" b="1" noProof="0" smtClean="0"/>
              <a:t>80		7</a:t>
            </a:r>
          </a:p>
          <a:p>
            <a:pPr algn="ctr" eaLnBrk="1" hangingPunct="1">
              <a:lnSpc>
                <a:spcPct val="80000"/>
              </a:lnSpc>
            </a:pPr>
            <a:r>
              <a:rPr lang="en-US" sz="1500" b="1" noProof="0" smtClean="0"/>
              <a:t>80		9</a:t>
            </a:r>
          </a:p>
          <a:p>
            <a:pPr algn="ctr" eaLnBrk="1" hangingPunct="1">
              <a:lnSpc>
                <a:spcPct val="80000"/>
              </a:lnSpc>
            </a:pPr>
            <a:r>
              <a:rPr lang="en-US" sz="1500" b="1" noProof="0" smtClean="0"/>
              <a:t>81		11</a:t>
            </a:r>
          </a:p>
          <a:p>
            <a:pPr algn="ctr" eaLnBrk="1" hangingPunct="1">
              <a:lnSpc>
                <a:spcPct val="80000"/>
              </a:lnSpc>
            </a:pPr>
            <a:r>
              <a:rPr lang="en-US" sz="1500" b="1" noProof="0" smtClean="0"/>
              <a:t>90		13</a:t>
            </a:r>
          </a:p>
          <a:p>
            <a:pPr algn="ctr" eaLnBrk="1" hangingPunct="1">
              <a:lnSpc>
                <a:spcPct val="80000"/>
              </a:lnSpc>
            </a:pPr>
            <a:r>
              <a:rPr lang="en-US" sz="1500" b="1" noProof="0" smtClean="0"/>
              <a:t>97		15</a:t>
            </a:r>
          </a:p>
          <a:p>
            <a:pPr algn="ctr" eaLnBrk="1" hangingPunct="1">
              <a:lnSpc>
                <a:spcPct val="80000"/>
              </a:lnSpc>
            </a:pPr>
            <a:r>
              <a:rPr lang="en-US" sz="1500" b="1" noProof="0" smtClean="0"/>
              <a:t>100		17</a:t>
            </a:r>
          </a:p>
          <a:p>
            <a:pPr algn="ctr" eaLnBrk="1" hangingPunct="1">
              <a:lnSpc>
                <a:spcPct val="80000"/>
              </a:lnSpc>
            </a:pPr>
            <a:r>
              <a:rPr lang="en-US" sz="1500" b="1" noProof="0" smtClean="0"/>
              <a:t>100		20</a:t>
            </a:r>
          </a:p>
          <a:p>
            <a:pPr algn="ctr" eaLnBrk="1" hangingPunct="1">
              <a:lnSpc>
                <a:spcPct val="80000"/>
              </a:lnSpc>
            </a:pPr>
            <a:r>
              <a:rPr lang="en-US" sz="1500" b="1" noProof="0" smtClean="0"/>
              <a:t>100		21</a:t>
            </a:r>
          </a:p>
          <a:p>
            <a:pPr algn="ctr" eaLnBrk="1" hangingPunct="1">
              <a:lnSpc>
                <a:spcPct val="80000"/>
              </a:lnSpc>
            </a:pPr>
            <a:r>
              <a:rPr lang="en-US" sz="1500" b="1" noProof="0" smtClean="0"/>
              <a:t>104		23</a:t>
            </a:r>
          </a:p>
          <a:p>
            <a:pPr algn="ctr" eaLnBrk="1" hangingPunct="1">
              <a:lnSpc>
                <a:spcPct val="80000"/>
              </a:lnSpc>
            </a:pPr>
            <a:r>
              <a:rPr lang="en-US" sz="1500" b="1" noProof="0" smtClean="0"/>
              <a:t>108		25</a:t>
            </a:r>
          </a:p>
          <a:p>
            <a:pPr algn="ctr" eaLnBrk="1" hangingPunct="1">
              <a:lnSpc>
                <a:spcPct val="80000"/>
              </a:lnSpc>
            </a:pPr>
            <a:r>
              <a:rPr lang="en-US" sz="1500" b="1" noProof="0" smtClean="0"/>
              <a:t>114		27</a:t>
            </a:r>
          </a:p>
          <a:p>
            <a:pPr algn="ctr" eaLnBrk="1" hangingPunct="1">
              <a:lnSpc>
                <a:spcPct val="80000"/>
              </a:lnSpc>
            </a:pPr>
            <a:r>
              <a:rPr lang="en-US" sz="1500" b="1" noProof="0" smtClean="0"/>
              <a:t>130		30</a:t>
            </a:r>
          </a:p>
          <a:p>
            <a:pPr algn="ctr" eaLnBrk="1" hangingPunct="1">
              <a:lnSpc>
                <a:spcPct val="80000"/>
              </a:lnSpc>
            </a:pPr>
            <a:endParaRPr lang="en-US" sz="1500" b="1" noProof="0" smtClean="0"/>
          </a:p>
        </p:txBody>
      </p:sp>
      <p:sp>
        <p:nvSpPr>
          <p:cNvPr id="133124" name="Rectangle 8"/>
          <p:cNvSpPr>
            <a:spLocks noGrp="1" noChangeArrowheads="1"/>
          </p:cNvSpPr>
          <p:nvPr>
            <p:ph sz="half" idx="2"/>
          </p:nvPr>
        </p:nvSpPr>
        <p:spPr>
          <a:xfrm>
            <a:off x="4499992" y="1524000"/>
            <a:ext cx="4433696" cy="4663440"/>
          </a:xfrm>
        </p:spPr>
        <p:txBody>
          <a:bodyPr/>
          <a:lstStyle/>
          <a:p>
            <a:pPr algn="ctr">
              <a:lnSpc>
                <a:spcPct val="80000"/>
              </a:lnSpc>
            </a:pPr>
            <a:r>
              <a:rPr lang="en-US" sz="1500" b="1" noProof="0" smtClean="0"/>
              <a:t>Duration of exercise	  Performance</a:t>
            </a:r>
          </a:p>
          <a:p>
            <a:pPr algn="ctr" eaLnBrk="1" hangingPunct="1">
              <a:lnSpc>
                <a:spcPct val="80000"/>
              </a:lnSpc>
            </a:pPr>
            <a:r>
              <a:rPr lang="en-US" sz="1500" b="1" noProof="0" smtClean="0"/>
              <a:t>60		100</a:t>
            </a:r>
          </a:p>
          <a:p>
            <a:pPr algn="ctr" eaLnBrk="1" hangingPunct="1">
              <a:lnSpc>
                <a:spcPct val="80000"/>
              </a:lnSpc>
            </a:pPr>
            <a:r>
              <a:rPr lang="en-US" sz="1500" b="1" noProof="0" smtClean="0"/>
              <a:t>65		100</a:t>
            </a:r>
          </a:p>
          <a:p>
            <a:pPr algn="ctr" eaLnBrk="1" hangingPunct="1">
              <a:lnSpc>
                <a:spcPct val="80000"/>
              </a:lnSpc>
            </a:pPr>
            <a:r>
              <a:rPr lang="en-US" sz="1500" b="1" noProof="0" smtClean="0"/>
              <a:t>70		99</a:t>
            </a:r>
          </a:p>
          <a:p>
            <a:pPr algn="ctr" eaLnBrk="1" hangingPunct="1">
              <a:lnSpc>
                <a:spcPct val="80000"/>
              </a:lnSpc>
            </a:pPr>
            <a:r>
              <a:rPr lang="en-US" sz="1500" b="1" noProof="0" smtClean="0"/>
              <a:t>75		99</a:t>
            </a:r>
          </a:p>
          <a:p>
            <a:pPr algn="ctr" eaLnBrk="1" hangingPunct="1">
              <a:lnSpc>
                <a:spcPct val="80000"/>
              </a:lnSpc>
            </a:pPr>
            <a:r>
              <a:rPr lang="en-US" sz="1500" b="1" noProof="0" smtClean="0"/>
              <a:t>80		90</a:t>
            </a:r>
          </a:p>
          <a:p>
            <a:pPr algn="ctr" eaLnBrk="1" hangingPunct="1">
              <a:lnSpc>
                <a:spcPct val="80000"/>
              </a:lnSpc>
            </a:pPr>
            <a:r>
              <a:rPr lang="en-US" sz="1500" b="1" noProof="0" smtClean="0"/>
              <a:t>85		95</a:t>
            </a:r>
          </a:p>
          <a:p>
            <a:pPr algn="ctr" eaLnBrk="1" hangingPunct="1">
              <a:lnSpc>
                <a:spcPct val="80000"/>
              </a:lnSpc>
            </a:pPr>
            <a:r>
              <a:rPr lang="en-US" sz="1500" b="1" noProof="0" smtClean="0"/>
              <a:t>90		90</a:t>
            </a:r>
          </a:p>
          <a:p>
            <a:pPr algn="ctr" eaLnBrk="1" hangingPunct="1">
              <a:lnSpc>
                <a:spcPct val="80000"/>
              </a:lnSpc>
            </a:pPr>
            <a:r>
              <a:rPr lang="en-US" sz="1500" b="1" noProof="0" smtClean="0"/>
              <a:t>95		88</a:t>
            </a:r>
          </a:p>
          <a:p>
            <a:pPr algn="ctr" eaLnBrk="1" hangingPunct="1">
              <a:lnSpc>
                <a:spcPct val="80000"/>
              </a:lnSpc>
            </a:pPr>
            <a:r>
              <a:rPr lang="en-US" sz="1500" b="1" noProof="0" smtClean="0"/>
              <a:t>100		89</a:t>
            </a:r>
          </a:p>
          <a:p>
            <a:pPr algn="ctr" eaLnBrk="1" hangingPunct="1">
              <a:lnSpc>
                <a:spcPct val="80000"/>
              </a:lnSpc>
            </a:pPr>
            <a:r>
              <a:rPr lang="en-US" sz="1500" b="1" noProof="0" smtClean="0"/>
              <a:t>105		87</a:t>
            </a:r>
          </a:p>
          <a:p>
            <a:pPr algn="ctr" eaLnBrk="1" hangingPunct="1">
              <a:lnSpc>
                <a:spcPct val="80000"/>
              </a:lnSpc>
            </a:pPr>
            <a:r>
              <a:rPr lang="en-US" sz="1500" b="1" noProof="0" smtClean="0"/>
              <a:t>110		83</a:t>
            </a:r>
          </a:p>
          <a:p>
            <a:pPr algn="ctr" eaLnBrk="1" hangingPunct="1">
              <a:lnSpc>
                <a:spcPct val="80000"/>
              </a:lnSpc>
            </a:pPr>
            <a:r>
              <a:rPr lang="en-US" sz="1500" b="1" noProof="0" smtClean="0"/>
              <a:t>115		79</a:t>
            </a:r>
          </a:p>
          <a:p>
            <a:pPr algn="ctr" eaLnBrk="1" hangingPunct="1">
              <a:lnSpc>
                <a:spcPct val="80000"/>
              </a:lnSpc>
            </a:pPr>
            <a:r>
              <a:rPr lang="en-US" sz="1500" b="1" noProof="0" smtClean="0"/>
              <a:t>120		78</a:t>
            </a:r>
          </a:p>
          <a:p>
            <a:pPr algn="ctr" eaLnBrk="1" hangingPunct="1">
              <a:lnSpc>
                <a:spcPct val="80000"/>
              </a:lnSpc>
            </a:pPr>
            <a:r>
              <a:rPr lang="en-US" sz="1500" b="1" noProof="0" smtClean="0"/>
              <a:t>125		70</a:t>
            </a:r>
          </a:p>
          <a:p>
            <a:pPr algn="ctr" eaLnBrk="1" hangingPunct="1">
              <a:lnSpc>
                <a:spcPct val="80000"/>
              </a:lnSpc>
            </a:pPr>
            <a:r>
              <a:rPr lang="en-US" sz="1500" b="1" noProof="0" smtClean="0"/>
              <a:t>130		72</a:t>
            </a:r>
          </a:p>
          <a:p>
            <a:pPr algn="ctr" eaLnBrk="1" hangingPunct="1">
              <a:lnSpc>
                <a:spcPct val="80000"/>
              </a:lnSpc>
            </a:pPr>
            <a:endParaRPr lang="en-US" sz="1500" b="1" noProof="0" smtClean="0"/>
          </a:p>
        </p:txBody>
      </p:sp>
    </p:spTree>
    <p:extLst>
      <p:ext uri="{BB962C8B-B14F-4D97-AF65-F5344CB8AC3E}">
        <p14:creationId xmlns:p14="http://schemas.microsoft.com/office/powerpoint/2010/main" val="1121376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3189" name="Rectangle 5"/>
          <p:cNvSpPr>
            <a:spLocks noGrp="1" noChangeArrowheads="1"/>
          </p:cNvSpPr>
          <p:nvPr>
            <p:ph type="title"/>
          </p:nvPr>
        </p:nvSpPr>
        <p:spPr>
          <a:gradFill rotWithShape="1">
            <a:gsLst>
              <a:gs pos="0">
                <a:schemeClr val="accent1">
                  <a:gamma/>
                  <a:shade val="46275"/>
                  <a:invGamma/>
                </a:schemeClr>
              </a:gs>
              <a:gs pos="50000">
                <a:schemeClr val="accent1"/>
              </a:gs>
              <a:gs pos="100000">
                <a:schemeClr val="accent1">
                  <a:gamma/>
                  <a:shade val="46275"/>
                  <a:invGamma/>
                </a:schemeClr>
              </a:gs>
            </a:gsLst>
            <a:lin ang="5400000" scaled="1"/>
          </a:gradFill>
        </p:spPr>
        <p:txBody>
          <a:bodyPr/>
          <a:lstStyle/>
          <a:p>
            <a:pPr eaLnBrk="1" hangingPunct="1">
              <a:defRPr/>
            </a:pPr>
            <a:r>
              <a:rPr lang="en-US" sz="3400" noProof="0" smtClean="0">
                <a:solidFill>
                  <a:schemeClr val="tx1"/>
                </a:solidFill>
              </a:rPr>
              <a:t>Perfect Positive Correlation</a:t>
            </a:r>
          </a:p>
        </p:txBody>
      </p:sp>
      <p:pic>
        <p:nvPicPr>
          <p:cNvPr id="134147" name="Picture 11"/>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195736" y="1573918"/>
            <a:ext cx="6048672" cy="4536504"/>
          </a:xfrm>
          <a:noFill/>
        </p:spPr>
      </p:pic>
      <p:sp>
        <p:nvSpPr>
          <p:cNvPr id="733196" name="Text Box 12"/>
          <p:cNvSpPr txBox="1">
            <a:spLocks noChangeArrowheads="1"/>
          </p:cNvSpPr>
          <p:nvPr/>
        </p:nvSpPr>
        <p:spPr bwMode="auto">
          <a:xfrm>
            <a:off x="4211960" y="6381328"/>
            <a:ext cx="1816100" cy="366712"/>
          </a:xfrm>
          <a:prstGeom prst="rect">
            <a:avLst/>
          </a:prstGeom>
          <a:noFill/>
          <a:ln w="9525" algn="ctr">
            <a:noFill/>
            <a:miter lim="800000"/>
            <a:headEnd/>
            <a:tailEnd/>
          </a:ln>
          <a:effectLst/>
        </p:spPr>
        <p:txBody>
          <a:bodyPr wrap="none">
            <a:spAutoFit/>
          </a:bodyPr>
          <a:lstStyle/>
          <a:p>
            <a:pPr>
              <a:defRPr/>
            </a:pPr>
            <a:r>
              <a:rPr lang="tr-TR">
                <a:latin typeface="Tahoma" pitchFamily="34" charset="0"/>
              </a:rPr>
              <a:t>r=0.97 p&lt;0.001</a:t>
            </a:r>
            <a:endParaRPr lang="en-US">
              <a:latin typeface="Tahoma" pitchFamily="34" charset="0"/>
            </a:endParaRPr>
          </a:p>
        </p:txBody>
      </p:sp>
      <p:sp>
        <p:nvSpPr>
          <p:cNvPr id="2" name="Metin kutusu 1"/>
          <p:cNvSpPr txBox="1"/>
          <p:nvPr/>
        </p:nvSpPr>
        <p:spPr>
          <a:xfrm>
            <a:off x="5112233" y="5805264"/>
            <a:ext cx="864096" cy="369332"/>
          </a:xfrm>
          <a:prstGeom prst="rect">
            <a:avLst/>
          </a:prstGeom>
          <a:solidFill>
            <a:schemeClr val="bg1"/>
          </a:solidFill>
          <a:effectLst>
            <a:reflection endPos="0" dist="50800" dir="5400000" sy="-100000" algn="bl" rotWithShape="0"/>
          </a:effectLst>
        </p:spPr>
        <p:txBody>
          <a:bodyPr wrap="square" rtlCol="0">
            <a:spAutoFit/>
          </a:bodyPr>
          <a:lstStyle/>
          <a:p>
            <a:r>
              <a:rPr lang="tr-TR" dirty="0" smtClean="0"/>
              <a:t>Age</a:t>
            </a:r>
            <a:endParaRPr lang="en-US" dirty="0"/>
          </a:p>
        </p:txBody>
      </p:sp>
      <p:sp>
        <p:nvSpPr>
          <p:cNvPr id="12" name="Metin kutusu 11"/>
          <p:cNvSpPr txBox="1"/>
          <p:nvPr/>
        </p:nvSpPr>
        <p:spPr>
          <a:xfrm rot="16200000">
            <a:off x="1948354" y="3532367"/>
            <a:ext cx="864096" cy="369332"/>
          </a:xfrm>
          <a:prstGeom prst="rect">
            <a:avLst/>
          </a:prstGeom>
          <a:solidFill>
            <a:schemeClr val="bg1"/>
          </a:solidFill>
          <a:effectLst>
            <a:reflection endPos="0" dist="50800" dir="5400000" sy="-100000" algn="bl" rotWithShape="0"/>
          </a:effectLst>
        </p:spPr>
        <p:txBody>
          <a:bodyPr wrap="square" rtlCol="0">
            <a:spAutoFit/>
          </a:bodyPr>
          <a:lstStyle/>
          <a:p>
            <a:r>
              <a:rPr lang="tr-TR" dirty="0" err="1" smtClean="0"/>
              <a:t>Height</a:t>
            </a:r>
            <a:endParaRPr lang="en-US" dirty="0"/>
          </a:p>
        </p:txBody>
      </p:sp>
      <p:sp>
        <p:nvSpPr>
          <p:cNvPr id="13" name="Line 7"/>
          <p:cNvSpPr>
            <a:spLocks noChangeShapeType="1"/>
          </p:cNvSpPr>
          <p:nvPr/>
        </p:nvSpPr>
        <p:spPr bwMode="auto">
          <a:xfrm flipV="1">
            <a:off x="3312008" y="2276871"/>
            <a:ext cx="4284328" cy="3204121"/>
          </a:xfrm>
          <a:prstGeom prst="line">
            <a:avLst/>
          </a:prstGeom>
          <a:noFill/>
          <a:ln w="28575">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944483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8" name="Picture 10"/>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112865" y="1344986"/>
            <a:ext cx="6012160" cy="4509120"/>
          </a:xfrm>
          <a:noFill/>
        </p:spPr>
      </p:pic>
      <p:sp>
        <p:nvSpPr>
          <p:cNvPr id="733197" name="Text Box 13"/>
          <p:cNvSpPr txBox="1">
            <a:spLocks noChangeArrowheads="1"/>
          </p:cNvSpPr>
          <p:nvPr/>
        </p:nvSpPr>
        <p:spPr bwMode="auto">
          <a:xfrm>
            <a:off x="4002660" y="6381328"/>
            <a:ext cx="1970087" cy="366713"/>
          </a:xfrm>
          <a:prstGeom prst="rect">
            <a:avLst/>
          </a:prstGeom>
          <a:noFill/>
          <a:ln w="9525" algn="ctr">
            <a:noFill/>
            <a:miter lim="800000"/>
            <a:headEnd/>
            <a:tailEnd/>
          </a:ln>
          <a:effectLst/>
        </p:spPr>
        <p:txBody>
          <a:bodyPr wrap="none">
            <a:spAutoFit/>
          </a:bodyPr>
          <a:lstStyle/>
          <a:p>
            <a:pPr>
              <a:defRPr/>
            </a:pPr>
            <a:r>
              <a:rPr lang="tr-TR" dirty="0">
                <a:latin typeface="Tahoma" pitchFamily="34" charset="0"/>
              </a:rPr>
              <a:t>r=-0.96  p&lt;0.001</a:t>
            </a:r>
            <a:endParaRPr lang="en-US" dirty="0">
              <a:latin typeface="Tahoma" pitchFamily="34" charset="0"/>
            </a:endParaRPr>
          </a:p>
        </p:txBody>
      </p:sp>
      <p:sp>
        <p:nvSpPr>
          <p:cNvPr id="2" name="Metin kutusu 1"/>
          <p:cNvSpPr txBox="1"/>
          <p:nvPr/>
        </p:nvSpPr>
        <p:spPr>
          <a:xfrm>
            <a:off x="4139952" y="5484774"/>
            <a:ext cx="2111668" cy="369332"/>
          </a:xfrm>
          <a:prstGeom prst="rect">
            <a:avLst/>
          </a:prstGeom>
          <a:solidFill>
            <a:schemeClr val="bg1"/>
          </a:solidFill>
          <a:effectLst>
            <a:reflection endPos="0" dist="50800" dir="5400000" sy="-100000" algn="bl" rotWithShape="0"/>
          </a:effectLst>
        </p:spPr>
        <p:txBody>
          <a:bodyPr wrap="none" rtlCol="0">
            <a:spAutoFit/>
          </a:bodyPr>
          <a:lstStyle/>
          <a:p>
            <a:r>
              <a:rPr lang="tr-TR" dirty="0" err="1" smtClean="0"/>
              <a:t>Duration</a:t>
            </a:r>
            <a:r>
              <a:rPr lang="tr-TR" dirty="0" smtClean="0"/>
              <a:t> of </a:t>
            </a:r>
            <a:r>
              <a:rPr lang="tr-TR" dirty="0" err="1" smtClean="0"/>
              <a:t>exercise</a:t>
            </a:r>
            <a:endParaRPr lang="en-US" dirty="0"/>
          </a:p>
        </p:txBody>
      </p:sp>
      <p:sp>
        <p:nvSpPr>
          <p:cNvPr id="9" name="Metin kutusu 8"/>
          <p:cNvSpPr txBox="1"/>
          <p:nvPr/>
        </p:nvSpPr>
        <p:spPr>
          <a:xfrm rot="16200000">
            <a:off x="1477331" y="3139293"/>
            <a:ext cx="1374094" cy="369332"/>
          </a:xfrm>
          <a:prstGeom prst="rect">
            <a:avLst/>
          </a:prstGeom>
          <a:solidFill>
            <a:schemeClr val="bg1"/>
          </a:solidFill>
          <a:effectLst>
            <a:reflection endPos="0" dist="50800" dir="5400000" sy="-100000" algn="bl" rotWithShape="0"/>
          </a:effectLst>
        </p:spPr>
        <p:txBody>
          <a:bodyPr wrap="none" rtlCol="0">
            <a:spAutoFit/>
          </a:bodyPr>
          <a:lstStyle/>
          <a:p>
            <a:r>
              <a:rPr lang="tr-TR" dirty="0" err="1" smtClean="0"/>
              <a:t>Performance</a:t>
            </a:r>
            <a:endParaRPr lang="en-US" dirty="0"/>
          </a:p>
        </p:txBody>
      </p:sp>
      <p:sp>
        <p:nvSpPr>
          <p:cNvPr id="11" name="Rectangle 5"/>
          <p:cNvSpPr>
            <a:spLocks noGrp="1" noChangeArrowheads="1"/>
          </p:cNvSpPr>
          <p:nvPr>
            <p:ph type="title"/>
          </p:nvPr>
        </p:nvSpPr>
        <p:spPr>
          <a:xfrm>
            <a:off x="1435608" y="188640"/>
            <a:ext cx="7498080" cy="1143000"/>
          </a:xfrm>
          <a:gradFill rotWithShape="1">
            <a:gsLst>
              <a:gs pos="0">
                <a:schemeClr val="accent1">
                  <a:gamma/>
                  <a:shade val="46275"/>
                  <a:invGamma/>
                </a:schemeClr>
              </a:gs>
              <a:gs pos="50000">
                <a:schemeClr val="accent1"/>
              </a:gs>
              <a:gs pos="100000">
                <a:schemeClr val="accent1">
                  <a:gamma/>
                  <a:shade val="46275"/>
                  <a:invGamma/>
                </a:schemeClr>
              </a:gs>
            </a:gsLst>
            <a:lin ang="5400000" scaled="1"/>
          </a:gradFill>
        </p:spPr>
        <p:txBody>
          <a:bodyPr/>
          <a:lstStyle/>
          <a:p>
            <a:pPr eaLnBrk="1" hangingPunct="1">
              <a:defRPr/>
            </a:pPr>
            <a:r>
              <a:rPr lang="en-US" sz="3400" noProof="0" smtClean="0">
                <a:solidFill>
                  <a:schemeClr val="tx1"/>
                </a:solidFill>
              </a:rPr>
              <a:t>Perfect Negative Correlation</a:t>
            </a:r>
          </a:p>
        </p:txBody>
      </p:sp>
      <p:sp>
        <p:nvSpPr>
          <p:cNvPr id="12" name="Line 8"/>
          <p:cNvSpPr>
            <a:spLocks noChangeShapeType="1"/>
          </p:cNvSpPr>
          <p:nvPr/>
        </p:nvSpPr>
        <p:spPr bwMode="auto">
          <a:xfrm>
            <a:off x="3347864" y="1484784"/>
            <a:ext cx="4328271" cy="3590483"/>
          </a:xfrm>
          <a:prstGeom prst="line">
            <a:avLst/>
          </a:prstGeom>
          <a:noFill/>
          <a:ln w="28575">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307471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970" name="Rectangle 2"/>
          <p:cNvSpPr>
            <a:spLocks noGrp="1" noChangeArrowheads="1"/>
          </p:cNvSpPr>
          <p:nvPr>
            <p:ph type="title"/>
          </p:nvPr>
        </p:nvSpPr>
        <p:spPr>
          <a:gradFill rotWithShape="1">
            <a:gsLst>
              <a:gs pos="0">
                <a:schemeClr val="accent1">
                  <a:gamma/>
                  <a:shade val="46275"/>
                  <a:invGamma/>
                </a:schemeClr>
              </a:gs>
              <a:gs pos="50000">
                <a:schemeClr val="accent1"/>
              </a:gs>
              <a:gs pos="100000">
                <a:schemeClr val="accent1">
                  <a:gamma/>
                  <a:shade val="46275"/>
                  <a:invGamma/>
                </a:schemeClr>
              </a:gs>
            </a:gsLst>
            <a:lin ang="5400000" scaled="1"/>
          </a:gradFill>
        </p:spPr>
        <p:txBody>
          <a:bodyPr/>
          <a:lstStyle/>
          <a:p>
            <a:pPr eaLnBrk="1" hangingPunct="1">
              <a:defRPr/>
            </a:pPr>
            <a:r>
              <a:rPr lang="en-US" noProof="0" smtClean="0">
                <a:solidFill>
                  <a:schemeClr val="tx1"/>
                </a:solidFill>
              </a:rPr>
              <a:t>Low Correlation</a:t>
            </a:r>
          </a:p>
        </p:txBody>
      </p:sp>
      <p:graphicFrame>
        <p:nvGraphicFramePr>
          <p:cNvPr id="15362" name="Object 4"/>
          <p:cNvGraphicFramePr>
            <a:graphicFrameLocks noGrp="1" noChangeAspect="1"/>
          </p:cNvGraphicFramePr>
          <p:nvPr>
            <p:ph sz="half" idx="1"/>
            <p:extLst>
              <p:ext uri="{D42A27DB-BD31-4B8C-83A1-F6EECF244321}">
                <p14:modId xmlns:p14="http://schemas.microsoft.com/office/powerpoint/2010/main" val="326519640"/>
              </p:ext>
            </p:extLst>
          </p:nvPr>
        </p:nvGraphicFramePr>
        <p:xfrm>
          <a:off x="1187624" y="1772816"/>
          <a:ext cx="7641513" cy="4608512"/>
        </p:xfrm>
        <a:graphic>
          <a:graphicData uri="http://schemas.openxmlformats.org/presentationml/2006/ole">
            <mc:AlternateContent xmlns:mc="http://schemas.openxmlformats.org/markup-compatibility/2006">
              <mc:Choice xmlns:v="urn:schemas-microsoft-com:vml" Requires="v">
                <p:oleObj spid="_x0000_s2097" name="SPSS Chart" r:id="rId3" imgW="300240" imgH="180360" progId="SPSSCHRT">
                  <p:embed/>
                </p:oleObj>
              </mc:Choice>
              <mc:Fallback>
                <p:oleObj name="SPSS Chart" r:id="rId3" imgW="300240" imgH="180360" progId="SPSSCHRT">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1772816"/>
                        <a:ext cx="7641513" cy="4608512"/>
                      </a:xfrm>
                      <a:prstGeom prst="rect">
                        <a:avLst/>
                      </a:prstGeom>
                    </p:spPr>
                  </p:pic>
                </p:oleObj>
              </mc:Fallback>
            </mc:AlternateContent>
          </a:graphicData>
        </a:graphic>
      </p:graphicFrame>
      <p:sp>
        <p:nvSpPr>
          <p:cNvPr id="9" name="Metin kutusu 8"/>
          <p:cNvSpPr txBox="1"/>
          <p:nvPr/>
        </p:nvSpPr>
        <p:spPr>
          <a:xfrm>
            <a:off x="3347864" y="6021288"/>
            <a:ext cx="3456384" cy="369332"/>
          </a:xfrm>
          <a:prstGeom prst="rect">
            <a:avLst/>
          </a:prstGeom>
          <a:solidFill>
            <a:schemeClr val="bg1"/>
          </a:solidFill>
          <a:effectLst>
            <a:reflection endPos="0" dist="50800" dir="5400000" sy="-100000" algn="bl" rotWithShape="0"/>
          </a:effectLst>
        </p:spPr>
        <p:txBody>
          <a:bodyPr wrap="square" rtlCol="0">
            <a:spAutoFit/>
          </a:bodyPr>
          <a:lstStyle/>
          <a:p>
            <a:pPr algn="ctr"/>
            <a:r>
              <a:rPr lang="tr-TR" dirty="0" err="1" smtClean="0"/>
              <a:t>Positive</a:t>
            </a:r>
            <a:r>
              <a:rPr lang="tr-TR" dirty="0" smtClean="0"/>
              <a:t> but </a:t>
            </a:r>
            <a:r>
              <a:rPr lang="tr-TR" dirty="0" err="1" smtClean="0"/>
              <a:t>low</a:t>
            </a:r>
            <a:r>
              <a:rPr lang="tr-TR" dirty="0" smtClean="0"/>
              <a:t> </a:t>
            </a:r>
            <a:r>
              <a:rPr lang="tr-TR" dirty="0" err="1" smtClean="0"/>
              <a:t>correlation</a:t>
            </a:r>
            <a:endParaRPr lang="en-US" dirty="0"/>
          </a:p>
        </p:txBody>
      </p:sp>
    </p:spTree>
    <p:extLst>
      <p:ext uri="{BB962C8B-B14F-4D97-AF65-F5344CB8AC3E}">
        <p14:creationId xmlns:p14="http://schemas.microsoft.com/office/powerpoint/2010/main" val="1795723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3" name="Object 3"/>
          <p:cNvGraphicFramePr>
            <a:graphicFrameLocks noGrp="1" noChangeAspect="1"/>
          </p:cNvGraphicFramePr>
          <p:nvPr>
            <p:ph sz="half" idx="2"/>
            <p:extLst>
              <p:ext uri="{D42A27DB-BD31-4B8C-83A1-F6EECF244321}">
                <p14:modId xmlns:p14="http://schemas.microsoft.com/office/powerpoint/2010/main" val="1466830642"/>
              </p:ext>
            </p:extLst>
          </p:nvPr>
        </p:nvGraphicFramePr>
        <p:xfrm>
          <a:off x="1588008" y="2204864"/>
          <a:ext cx="6696298" cy="4038463"/>
        </p:xfrm>
        <a:graphic>
          <a:graphicData uri="http://schemas.openxmlformats.org/presentationml/2006/ole">
            <mc:AlternateContent xmlns:mc="http://schemas.openxmlformats.org/markup-compatibility/2006">
              <mc:Choice xmlns:v="urn:schemas-microsoft-com:vml" Requires="v">
                <p:oleObj spid="_x0000_s12332" name="SPSS Chart" r:id="rId3" imgW="300240" imgH="180360" progId="SPSSCHRT">
                  <p:embed/>
                </p:oleObj>
              </mc:Choice>
              <mc:Fallback>
                <p:oleObj name="SPSS Chart" r:id="rId3" imgW="300240" imgH="180360" progId="SPSSCHRT">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008" y="2204864"/>
                        <a:ext cx="6696298" cy="4038463"/>
                      </a:xfrm>
                      <a:prstGeom prst="rect">
                        <a:avLst/>
                      </a:prstGeom>
                    </p:spPr>
                  </p:pic>
                </p:oleObj>
              </mc:Fallback>
            </mc:AlternateContent>
          </a:graphicData>
        </a:graphic>
      </p:graphicFrame>
      <p:sp>
        <p:nvSpPr>
          <p:cNvPr id="6" name="Rectangle 2"/>
          <p:cNvSpPr txBox="1">
            <a:spLocks noChangeArrowheads="1"/>
          </p:cNvSpPr>
          <p:nvPr/>
        </p:nvSpPr>
        <p:spPr>
          <a:xfrm>
            <a:off x="1588008" y="426720"/>
            <a:ext cx="7498080" cy="11430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defRPr/>
            </a:pPr>
            <a:r>
              <a:rPr lang="tr-TR" smtClean="0">
                <a:solidFill>
                  <a:schemeClr val="tx1"/>
                </a:solidFill>
              </a:rPr>
              <a:t>Low Correlation</a:t>
            </a:r>
            <a:endParaRPr lang="tr-TR" dirty="0" smtClean="0">
              <a:solidFill>
                <a:schemeClr val="tx1"/>
              </a:solidFill>
            </a:endParaRPr>
          </a:p>
        </p:txBody>
      </p:sp>
      <p:sp>
        <p:nvSpPr>
          <p:cNvPr id="8" name="Metin kutusu 7"/>
          <p:cNvSpPr txBox="1"/>
          <p:nvPr/>
        </p:nvSpPr>
        <p:spPr>
          <a:xfrm>
            <a:off x="3347864" y="5939988"/>
            <a:ext cx="3456384" cy="369332"/>
          </a:xfrm>
          <a:prstGeom prst="rect">
            <a:avLst/>
          </a:prstGeom>
          <a:solidFill>
            <a:schemeClr val="bg1"/>
          </a:solidFill>
          <a:effectLst>
            <a:reflection endPos="0" dist="50800" dir="5400000" sy="-100000" algn="bl" rotWithShape="0"/>
          </a:effectLst>
        </p:spPr>
        <p:txBody>
          <a:bodyPr wrap="square" rtlCol="0">
            <a:spAutoFit/>
          </a:bodyPr>
          <a:lstStyle/>
          <a:p>
            <a:pPr algn="ctr"/>
            <a:r>
              <a:rPr lang="tr-TR" dirty="0" err="1" smtClean="0"/>
              <a:t>Negative</a:t>
            </a:r>
            <a:r>
              <a:rPr lang="tr-TR" dirty="0" smtClean="0"/>
              <a:t> but </a:t>
            </a:r>
            <a:r>
              <a:rPr lang="tr-TR" dirty="0" err="1" smtClean="0"/>
              <a:t>low</a:t>
            </a:r>
            <a:r>
              <a:rPr lang="tr-TR" dirty="0" smtClean="0"/>
              <a:t> </a:t>
            </a:r>
            <a:r>
              <a:rPr lang="tr-TR" dirty="0" err="1" smtClean="0"/>
              <a:t>correlation</a:t>
            </a:r>
            <a:endParaRPr lang="en-US" dirty="0"/>
          </a:p>
        </p:txBody>
      </p:sp>
    </p:spTree>
    <p:extLst>
      <p:ext uri="{BB962C8B-B14F-4D97-AF65-F5344CB8AC3E}">
        <p14:creationId xmlns:p14="http://schemas.microsoft.com/office/powerpoint/2010/main" val="1165509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938" name="Rectangle 2"/>
          <p:cNvSpPr>
            <a:spLocks noGrp="1" noChangeArrowheads="1"/>
          </p:cNvSpPr>
          <p:nvPr>
            <p:ph type="title"/>
          </p:nvPr>
        </p:nvSpPr>
        <p:spPr>
          <a:xfrm>
            <a:off x="1249288" y="125759"/>
            <a:ext cx="7283152" cy="1143001"/>
          </a:xfrm>
          <a:gradFill rotWithShape="1">
            <a:gsLst>
              <a:gs pos="0">
                <a:schemeClr val="accent1">
                  <a:gamma/>
                  <a:shade val="46275"/>
                  <a:invGamma/>
                </a:schemeClr>
              </a:gs>
              <a:gs pos="50000">
                <a:schemeClr val="accent1"/>
              </a:gs>
              <a:gs pos="100000">
                <a:schemeClr val="accent1">
                  <a:gamma/>
                  <a:shade val="46275"/>
                  <a:invGamma/>
                </a:schemeClr>
              </a:gs>
            </a:gsLst>
            <a:lin ang="5400000" scaled="1"/>
          </a:gradFill>
        </p:spPr>
        <p:txBody>
          <a:bodyPr/>
          <a:lstStyle/>
          <a:p>
            <a:pPr eaLnBrk="1" hangingPunct="1">
              <a:defRPr/>
            </a:pPr>
            <a:r>
              <a:rPr lang="en-US" sz="3400" noProof="0" smtClean="0">
                <a:solidFill>
                  <a:schemeClr val="tx1"/>
                </a:solidFill>
              </a:rPr>
              <a:t>No Correlation</a:t>
            </a:r>
          </a:p>
        </p:txBody>
      </p:sp>
      <p:graphicFrame>
        <p:nvGraphicFramePr>
          <p:cNvPr id="19458" name="Object 5"/>
          <p:cNvGraphicFramePr>
            <a:graphicFrameLocks noGrp="1" noChangeAspect="1"/>
          </p:cNvGraphicFramePr>
          <p:nvPr>
            <p:ph type="chart" idx="1"/>
          </p:nvPr>
        </p:nvGraphicFramePr>
        <p:xfrm>
          <a:off x="2605088" y="1958975"/>
          <a:ext cx="3576637" cy="3878263"/>
        </p:xfrm>
        <a:graphic>
          <a:graphicData uri="http://schemas.openxmlformats.org/presentationml/2006/ole">
            <mc:AlternateContent xmlns:mc="http://schemas.openxmlformats.org/markup-compatibility/2006">
              <mc:Choice xmlns:v="urn:schemas-microsoft-com:vml" Requires="v">
                <p:oleObj spid="_x0000_s6192" name="Grafik" r:id="rId3" imgW="6095910" imgH="4067251" progId="MSGraph.Chart.8">
                  <p:embed followColorScheme="full"/>
                </p:oleObj>
              </mc:Choice>
              <mc:Fallback>
                <p:oleObj name="Grafik" r:id="rId3" imgW="6095910" imgH="4067251" progId="MSGraph.Chart.8">
                  <p:embed followColorScheme="full"/>
                  <p:pic>
                    <p:nvPicPr>
                      <p:cNvPr id="0" name=""/>
                      <p:cNvPicPr>
                        <a:picLocks noChangeAspect="1" noChangeArrowheads="1"/>
                      </p:cNvPicPr>
                      <p:nvPr/>
                    </p:nvPicPr>
                    <p:blipFill>
                      <a:blip r:embed="rId4"/>
                      <a:srcRect/>
                      <a:stretch>
                        <a:fillRect/>
                      </a:stretch>
                    </p:blipFill>
                    <p:spPr bwMode="auto">
                      <a:xfrm>
                        <a:off x="2605088" y="1958975"/>
                        <a:ext cx="3576637" cy="3878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9463" name="Picture 3"/>
          <p:cNvPicPr>
            <a:picLocks noGrp="1" noChangeAspect="1" noChangeArrowheads="1"/>
          </p:cNvPicPr>
          <p:nvPr>
            <p:ph type="body" idx="4294967295"/>
          </p:nvPr>
        </p:nvPicPr>
        <p:blipFill>
          <a:blip r:embed="rId5">
            <a:extLst>
              <a:ext uri="{28A0092B-C50C-407E-A947-70E740481C1C}">
                <a14:useLocalDpi xmlns:a14="http://schemas.microsoft.com/office/drawing/2010/main" val="0"/>
              </a:ext>
            </a:extLst>
          </a:blip>
          <a:srcRect/>
          <a:stretch>
            <a:fillRect/>
          </a:stretch>
        </p:blipFill>
        <p:spPr>
          <a:xfrm>
            <a:off x="1239701" y="1556792"/>
            <a:ext cx="7689987" cy="4590008"/>
          </a:xfrm>
          <a:solidFill>
            <a:srgbClr val="990033"/>
          </a:solidFill>
        </p:spPr>
      </p:pic>
      <p:sp>
        <p:nvSpPr>
          <p:cNvPr id="807940" name="Text Box 4"/>
          <p:cNvSpPr txBox="1">
            <a:spLocks noChangeArrowheads="1"/>
          </p:cNvSpPr>
          <p:nvPr/>
        </p:nvSpPr>
        <p:spPr bwMode="auto">
          <a:xfrm>
            <a:off x="3656431" y="6442514"/>
            <a:ext cx="2246312" cy="366713"/>
          </a:xfrm>
          <a:prstGeom prst="rect">
            <a:avLst/>
          </a:prstGeom>
          <a:noFill/>
          <a:ln w="9525" algn="ctr">
            <a:noFill/>
            <a:miter lim="800000"/>
            <a:headEnd/>
            <a:tailEnd/>
          </a:ln>
          <a:effectLst/>
        </p:spPr>
        <p:txBody>
          <a:bodyPr wrap="none">
            <a:spAutoFit/>
          </a:bodyPr>
          <a:lstStyle/>
          <a:p>
            <a:pPr>
              <a:defRPr/>
            </a:pPr>
            <a:r>
              <a:rPr lang="tr-TR" b="1">
                <a:latin typeface="Tahoma" pitchFamily="34" charset="0"/>
              </a:rPr>
              <a:t>r=0.027  p=0.887</a:t>
            </a:r>
            <a:endParaRPr lang="en-US" b="1">
              <a:latin typeface="Tahoma" pitchFamily="34" charset="0"/>
            </a:endParaRPr>
          </a:p>
        </p:txBody>
      </p:sp>
      <p:sp>
        <p:nvSpPr>
          <p:cNvPr id="10" name="Metin kutusu 9"/>
          <p:cNvSpPr txBox="1"/>
          <p:nvPr/>
        </p:nvSpPr>
        <p:spPr>
          <a:xfrm>
            <a:off x="4680185" y="5805264"/>
            <a:ext cx="864096" cy="369332"/>
          </a:xfrm>
          <a:prstGeom prst="rect">
            <a:avLst/>
          </a:prstGeom>
          <a:solidFill>
            <a:schemeClr val="bg1"/>
          </a:solidFill>
          <a:effectLst>
            <a:reflection endPos="0" dist="50800" dir="5400000" sy="-100000" algn="bl" rotWithShape="0"/>
          </a:effectLst>
        </p:spPr>
        <p:txBody>
          <a:bodyPr wrap="square" rtlCol="0">
            <a:spAutoFit/>
          </a:bodyPr>
          <a:lstStyle/>
          <a:p>
            <a:r>
              <a:rPr lang="tr-TR" dirty="0" smtClean="0"/>
              <a:t>Age</a:t>
            </a:r>
            <a:endParaRPr lang="en-US" dirty="0"/>
          </a:p>
        </p:txBody>
      </p:sp>
      <p:sp>
        <p:nvSpPr>
          <p:cNvPr id="11" name="Metin kutusu 10"/>
          <p:cNvSpPr txBox="1"/>
          <p:nvPr/>
        </p:nvSpPr>
        <p:spPr>
          <a:xfrm rot="16200000">
            <a:off x="792966" y="3640376"/>
            <a:ext cx="1368151" cy="369332"/>
          </a:xfrm>
          <a:prstGeom prst="rect">
            <a:avLst/>
          </a:prstGeom>
          <a:solidFill>
            <a:schemeClr val="bg1"/>
          </a:solidFill>
          <a:effectLst>
            <a:reflection endPos="0" dist="50800" dir="5400000" sy="-100000" algn="bl" rotWithShape="0"/>
          </a:effectLst>
        </p:spPr>
        <p:txBody>
          <a:bodyPr wrap="square" rtlCol="0">
            <a:spAutoFit/>
          </a:bodyPr>
          <a:lstStyle/>
          <a:p>
            <a:r>
              <a:rPr lang="tr-TR" dirty="0" smtClean="0"/>
              <a:t>Hemoglobin</a:t>
            </a:r>
            <a:endParaRPr lang="en-US" dirty="0"/>
          </a:p>
        </p:txBody>
      </p:sp>
    </p:spTree>
    <p:extLst>
      <p:ext uri="{BB962C8B-B14F-4D97-AF65-F5344CB8AC3E}">
        <p14:creationId xmlns:p14="http://schemas.microsoft.com/office/powerpoint/2010/main" val="663245181"/>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430" name="Text Box 6"/>
          <p:cNvSpPr txBox="1">
            <a:spLocks noChangeArrowheads="1"/>
          </p:cNvSpPr>
          <p:nvPr/>
        </p:nvSpPr>
        <p:spPr bwMode="auto">
          <a:xfrm>
            <a:off x="1116706" y="333375"/>
            <a:ext cx="7487742" cy="64135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lgn="ctr">
            <a:noFill/>
            <a:miter lim="800000"/>
            <a:headEnd/>
            <a:tailEnd/>
          </a:ln>
          <a:effectLst/>
        </p:spPr>
        <p:txBody>
          <a:bodyPr wrap="square">
            <a:spAutoFit/>
          </a:bodyPr>
          <a:lstStyle/>
          <a:p>
            <a:pPr algn="ctr">
              <a:defRPr/>
            </a:pPr>
            <a:r>
              <a:rPr lang="en-US" sz="3600" smtClean="0">
                <a:latin typeface="Tahoma" pitchFamily="34" charset="0"/>
              </a:rPr>
              <a:t>Correlation Matrix</a:t>
            </a:r>
            <a:endParaRPr lang="en-US" sz="3600">
              <a:latin typeface="Tahoma" pitchFamily="34" charset="0"/>
            </a:endParaRPr>
          </a:p>
        </p:txBody>
      </p:sp>
      <p:pic>
        <p:nvPicPr>
          <p:cNvPr id="2" name="Picture 1"/>
          <p:cNvPicPr>
            <a:picLocks noChangeAspect="1"/>
          </p:cNvPicPr>
          <p:nvPr/>
        </p:nvPicPr>
        <p:blipFill>
          <a:blip r:embed="rId2"/>
          <a:stretch>
            <a:fillRect/>
          </a:stretch>
        </p:blipFill>
        <p:spPr>
          <a:xfrm>
            <a:off x="1080120" y="1631901"/>
            <a:ext cx="7956376" cy="4893443"/>
          </a:xfrm>
          <a:prstGeom prst="rect">
            <a:avLst/>
          </a:prstGeom>
        </p:spPr>
      </p:pic>
    </p:spTree>
    <p:extLst>
      <p:ext uri="{BB962C8B-B14F-4D97-AF65-F5344CB8AC3E}">
        <p14:creationId xmlns:p14="http://schemas.microsoft.com/office/powerpoint/2010/main" val="430034064"/>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914" name="Rectangle 2"/>
          <p:cNvSpPr>
            <a:spLocks noGrp="1" noChangeArrowheads="1"/>
          </p:cNvSpPr>
          <p:nvPr>
            <p:ph type="title"/>
          </p:nvPr>
        </p:nvSpPr>
        <p:spPr>
          <a:xfrm>
            <a:off x="1259632" y="548680"/>
            <a:ext cx="7560840" cy="1295400"/>
          </a:xfrm>
          <a:gradFill rotWithShape="1">
            <a:gsLst>
              <a:gs pos="0">
                <a:schemeClr val="accent1">
                  <a:gamma/>
                  <a:shade val="46275"/>
                  <a:invGamma/>
                </a:schemeClr>
              </a:gs>
              <a:gs pos="50000">
                <a:schemeClr val="accent1"/>
              </a:gs>
              <a:gs pos="100000">
                <a:schemeClr val="accent1">
                  <a:gamma/>
                  <a:shade val="46275"/>
                  <a:invGamma/>
                </a:schemeClr>
              </a:gs>
            </a:gsLst>
            <a:lin ang="5400000" scaled="1"/>
          </a:gradFill>
        </p:spPr>
        <p:txBody>
          <a:bodyPr>
            <a:normAutofit fontScale="90000"/>
          </a:bodyPr>
          <a:lstStyle/>
          <a:p>
            <a:pPr algn="ctr" eaLnBrk="1" hangingPunct="1">
              <a:defRPr/>
            </a:pPr>
            <a:r>
              <a:rPr lang="en-US" b="1" noProof="0" smtClean="0">
                <a:solidFill>
                  <a:schemeClr val="tx1"/>
                </a:solidFill>
              </a:rPr>
              <a:t>Spearman Rank Correlation (r</a:t>
            </a:r>
            <a:r>
              <a:rPr lang="en-US" b="1" baseline="-25000" noProof="0" smtClean="0">
                <a:solidFill>
                  <a:schemeClr val="tx1"/>
                </a:solidFill>
              </a:rPr>
              <a:t>s</a:t>
            </a:r>
            <a:r>
              <a:rPr lang="en-US" b="1" noProof="0" smtClean="0">
                <a:solidFill>
                  <a:schemeClr val="tx1"/>
                </a:solidFill>
              </a:rPr>
              <a:t>)</a:t>
            </a:r>
          </a:p>
        </p:txBody>
      </p:sp>
      <p:sp>
        <p:nvSpPr>
          <p:cNvPr id="141315" name="Rectangle 3"/>
          <p:cNvSpPr>
            <a:spLocks noGrp="1" noChangeArrowheads="1"/>
          </p:cNvSpPr>
          <p:nvPr>
            <p:ph idx="1"/>
          </p:nvPr>
        </p:nvSpPr>
        <p:spPr>
          <a:xfrm>
            <a:off x="1115616" y="2924944"/>
            <a:ext cx="7772400" cy="3048000"/>
          </a:xfrm>
        </p:spPr>
        <p:txBody>
          <a:bodyPr>
            <a:normAutofit/>
          </a:bodyPr>
          <a:lstStyle/>
          <a:p>
            <a:pPr>
              <a:lnSpc>
                <a:spcPct val="90000"/>
              </a:lnSpc>
            </a:pPr>
            <a:r>
              <a:rPr lang="en-US" noProof="0" dirty="0" smtClean="0"/>
              <a:t>When one or both of the continuous variables are </a:t>
            </a:r>
            <a:r>
              <a:rPr lang="en-US" b="1" noProof="0" dirty="0" smtClean="0"/>
              <a:t>non-normal distributed</a:t>
            </a:r>
          </a:p>
          <a:p>
            <a:pPr>
              <a:lnSpc>
                <a:spcPct val="90000"/>
              </a:lnSpc>
            </a:pPr>
            <a:r>
              <a:rPr lang="en-US" noProof="0" dirty="0" smtClean="0"/>
              <a:t>When one or both variables are </a:t>
            </a:r>
            <a:r>
              <a:rPr lang="en-US" b="1" noProof="0" dirty="0" smtClean="0"/>
              <a:t>ordinal</a:t>
            </a:r>
          </a:p>
          <a:p>
            <a:pPr>
              <a:lnSpc>
                <a:spcPct val="90000"/>
              </a:lnSpc>
            </a:pPr>
            <a:r>
              <a:rPr lang="en-US" b="1" noProof="0" dirty="0" smtClean="0"/>
              <a:t>Nonparametric</a:t>
            </a:r>
            <a:r>
              <a:rPr lang="en-US" noProof="0" dirty="0" smtClean="0"/>
              <a:t> correlation analysis</a:t>
            </a:r>
          </a:p>
          <a:p>
            <a:pPr>
              <a:lnSpc>
                <a:spcPct val="90000"/>
              </a:lnSpc>
            </a:pPr>
            <a:r>
              <a:rPr lang="en-US" noProof="0" dirty="0" smtClean="0"/>
              <a:t>Alternative for Pearson Correlation</a:t>
            </a:r>
          </a:p>
        </p:txBody>
      </p:sp>
    </p:spTree>
    <p:extLst>
      <p:ext uri="{BB962C8B-B14F-4D97-AF65-F5344CB8AC3E}">
        <p14:creationId xmlns:p14="http://schemas.microsoft.com/office/powerpoint/2010/main" val="2029695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Info</a:t>
            </a:r>
            <a:endParaRPr lang="en-US" dirty="0"/>
          </a:p>
        </p:txBody>
      </p:sp>
      <p:sp>
        <p:nvSpPr>
          <p:cNvPr id="3" name="Content Placeholder 2"/>
          <p:cNvSpPr>
            <a:spLocks noGrp="1"/>
          </p:cNvSpPr>
          <p:nvPr>
            <p:ph idx="1"/>
          </p:nvPr>
        </p:nvSpPr>
        <p:spPr/>
        <p:txBody>
          <a:bodyPr/>
          <a:lstStyle/>
          <a:p>
            <a:r>
              <a:rPr lang="en-US" dirty="0" smtClean="0"/>
              <a:t>Many </a:t>
            </a:r>
            <a:r>
              <a:rPr lang="en-US" dirty="0"/>
              <a:t>men have "non-progressive" prostate cancer that will never kill </a:t>
            </a:r>
            <a:r>
              <a:rPr lang="en-US" dirty="0" smtClean="0"/>
              <a:t>them</a:t>
            </a:r>
          </a:p>
          <a:p>
            <a:r>
              <a:rPr lang="en-US" dirty="0"/>
              <a:t>While screened American men in this situation are marked as having "survived" cancer, unscreened British men </a:t>
            </a:r>
            <a:r>
              <a:rPr lang="en-US" dirty="0" smtClean="0"/>
              <a:t>aren’t</a:t>
            </a:r>
          </a:p>
          <a:p>
            <a:r>
              <a:rPr lang="en-US" dirty="0" smtClean="0"/>
              <a:t>Five</a:t>
            </a:r>
            <a:r>
              <a:rPr lang="en-US" dirty="0"/>
              <a:t>-year survival rates of prostate cancer are much higher in the US than in the UK (99% rather than 81%) </a:t>
            </a:r>
          </a:p>
        </p:txBody>
      </p:sp>
    </p:spTree>
    <p:extLst>
      <p:ext uri="{BB962C8B-B14F-4D97-AF65-F5344CB8AC3E}">
        <p14:creationId xmlns:p14="http://schemas.microsoft.com/office/powerpoint/2010/main" val="8326723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8" name="Rectangle 2"/>
          <p:cNvSpPr>
            <a:spLocks noGrp="1" noChangeArrowheads="1"/>
          </p:cNvSpPr>
          <p:nvPr>
            <p:ph type="title"/>
          </p:nvPr>
        </p:nvSpPr>
        <p:spPr>
          <a:gradFill rotWithShape="1">
            <a:gsLst>
              <a:gs pos="0">
                <a:schemeClr val="accent1">
                  <a:gamma/>
                  <a:shade val="46275"/>
                  <a:invGamma/>
                </a:schemeClr>
              </a:gs>
              <a:gs pos="50000">
                <a:schemeClr val="accent1"/>
              </a:gs>
              <a:gs pos="100000">
                <a:schemeClr val="accent1">
                  <a:gamma/>
                  <a:shade val="46275"/>
                  <a:invGamma/>
                </a:schemeClr>
              </a:gs>
            </a:gsLst>
            <a:lin ang="5400000" scaled="1"/>
          </a:gradFill>
        </p:spPr>
        <p:txBody>
          <a:bodyPr/>
          <a:lstStyle/>
          <a:p>
            <a:pPr eaLnBrk="1" hangingPunct="1">
              <a:defRPr/>
            </a:pPr>
            <a:r>
              <a:rPr lang="en-US" noProof="0" smtClean="0">
                <a:solidFill>
                  <a:schemeClr val="tx1"/>
                </a:solidFill>
              </a:rPr>
              <a:t>Example</a:t>
            </a:r>
          </a:p>
        </p:txBody>
      </p:sp>
      <p:pic>
        <p:nvPicPr>
          <p:cNvPr id="1536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55531" b="35345"/>
          <a:stretch/>
        </p:blipFill>
        <p:spPr bwMode="auto">
          <a:xfrm>
            <a:off x="1979712" y="1844824"/>
            <a:ext cx="5785945" cy="4729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2777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060848"/>
            <a:ext cx="7480300" cy="292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627784" y="476672"/>
            <a:ext cx="4019049" cy="1384995"/>
          </a:xfrm>
          <a:prstGeom prst="rect">
            <a:avLst/>
          </a:prstGeom>
          <a:noFill/>
        </p:spPr>
        <p:txBody>
          <a:bodyPr wrap="none" rtlCol="0">
            <a:spAutoFit/>
          </a:bodyPr>
          <a:lstStyle/>
          <a:p>
            <a:r>
              <a:rPr lang="tr-TR" sz="2800" dirty="0" err="1" smtClean="0"/>
              <a:t>In</a:t>
            </a:r>
            <a:r>
              <a:rPr lang="tr-TR" sz="2800" dirty="0" smtClean="0"/>
              <a:t> </a:t>
            </a:r>
            <a:r>
              <a:rPr lang="tr-TR" sz="2800" dirty="0" err="1" smtClean="0"/>
              <a:t>this</a:t>
            </a:r>
            <a:r>
              <a:rPr lang="tr-TR" sz="2800" dirty="0" smtClean="0"/>
              <a:t> </a:t>
            </a:r>
            <a:r>
              <a:rPr lang="tr-TR" sz="2800" dirty="0" err="1" smtClean="0"/>
              <a:t>specific</a:t>
            </a:r>
            <a:r>
              <a:rPr lang="tr-TR" sz="2800" dirty="0" smtClean="0"/>
              <a:t> </a:t>
            </a:r>
            <a:r>
              <a:rPr lang="tr-TR" sz="2800" dirty="0" err="1" smtClean="0"/>
              <a:t>example</a:t>
            </a:r>
            <a:r>
              <a:rPr lang="tr-TR" sz="2800" dirty="0" smtClean="0"/>
              <a:t>:</a:t>
            </a:r>
          </a:p>
          <a:p>
            <a:pPr marL="800100" lvl="1" indent="-342900">
              <a:buFont typeface="Arial"/>
              <a:buChar char="•"/>
            </a:pPr>
            <a:r>
              <a:rPr lang="tr-TR" sz="2800" dirty="0"/>
              <a:t>	</a:t>
            </a:r>
            <a:r>
              <a:rPr lang="tr-TR" sz="2800" dirty="0" err="1" smtClean="0"/>
              <a:t>Income</a:t>
            </a:r>
            <a:r>
              <a:rPr lang="tr-TR" sz="2800" dirty="0" smtClean="0"/>
              <a:t> is </a:t>
            </a:r>
            <a:r>
              <a:rPr lang="tr-TR" sz="2800" dirty="0" err="1" smtClean="0"/>
              <a:t>continous</a:t>
            </a:r>
            <a:endParaRPr lang="tr-TR" sz="2800" dirty="0" smtClean="0"/>
          </a:p>
          <a:p>
            <a:pPr marL="800100" lvl="1" indent="-342900">
              <a:buFont typeface="Arial"/>
              <a:buChar char="•"/>
            </a:pPr>
            <a:r>
              <a:rPr lang="tr-TR" sz="2800" dirty="0" smtClean="0"/>
              <a:t>	BMI is </a:t>
            </a:r>
            <a:r>
              <a:rPr lang="tr-TR" sz="2800" dirty="0" err="1" smtClean="0"/>
              <a:t>ordinal</a:t>
            </a:r>
            <a:endParaRPr lang="tr-TR" sz="2800" dirty="0"/>
          </a:p>
        </p:txBody>
      </p:sp>
    </p:spTree>
    <p:extLst>
      <p:ext uri="{BB962C8B-B14F-4D97-AF65-F5344CB8AC3E}">
        <p14:creationId xmlns:p14="http://schemas.microsoft.com/office/powerpoint/2010/main" val="3108685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91680" y="2492896"/>
            <a:ext cx="7061200" cy="2590800"/>
          </a:xfrm>
          <a:prstGeom prst="rect">
            <a:avLst/>
          </a:prstGeom>
        </p:spPr>
      </p:pic>
      <p:sp>
        <p:nvSpPr>
          <p:cNvPr id="3" name="TextBox 2"/>
          <p:cNvSpPr txBox="1"/>
          <p:nvPr/>
        </p:nvSpPr>
        <p:spPr>
          <a:xfrm>
            <a:off x="1619672" y="908720"/>
            <a:ext cx="6949364" cy="523220"/>
          </a:xfrm>
          <a:prstGeom prst="rect">
            <a:avLst/>
          </a:prstGeom>
          <a:noFill/>
        </p:spPr>
        <p:txBody>
          <a:bodyPr wrap="none" rtlCol="0">
            <a:spAutoFit/>
          </a:bodyPr>
          <a:lstStyle/>
          <a:p>
            <a:r>
              <a:rPr lang="en-US" sz="2800" b="1" dirty="0" smtClean="0"/>
              <a:t>Another Example with Ordinal Variables</a:t>
            </a:r>
            <a:endParaRPr lang="en-US" sz="2800" b="1" dirty="0"/>
          </a:p>
        </p:txBody>
      </p:sp>
    </p:spTree>
    <p:extLst>
      <p:ext uri="{BB962C8B-B14F-4D97-AF65-F5344CB8AC3E}">
        <p14:creationId xmlns:p14="http://schemas.microsoft.com/office/powerpoint/2010/main" val="16565017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84" name="Rectangle 4"/>
          <p:cNvSpPr>
            <a:spLocks noGrp="1" noChangeArrowheads="1"/>
          </p:cNvSpPr>
          <p:nvPr>
            <p:ph type="title"/>
          </p:nvPr>
        </p:nvSpPr>
        <p:spPr>
          <a:xfrm>
            <a:off x="1835150" y="1781175"/>
            <a:ext cx="6553274" cy="1719263"/>
          </a:xfrm>
          <a:gradFill rotWithShape="1">
            <a:gsLst>
              <a:gs pos="0">
                <a:schemeClr val="accent1">
                  <a:gamma/>
                  <a:shade val="46275"/>
                  <a:invGamma/>
                </a:schemeClr>
              </a:gs>
              <a:gs pos="50000">
                <a:schemeClr val="accent1"/>
              </a:gs>
              <a:gs pos="100000">
                <a:schemeClr val="accent1">
                  <a:gamma/>
                  <a:shade val="46275"/>
                  <a:invGamma/>
                </a:schemeClr>
              </a:gs>
            </a:gsLst>
            <a:lin ang="5400000" scaled="1"/>
          </a:gradFill>
        </p:spPr>
        <p:txBody>
          <a:bodyPr>
            <a:normAutofit/>
          </a:bodyPr>
          <a:lstStyle/>
          <a:p>
            <a:pPr eaLnBrk="1" hangingPunct="1">
              <a:defRPr/>
            </a:pPr>
            <a:r>
              <a:rPr lang="en-US" noProof="0" smtClean="0">
                <a:solidFill>
                  <a:schemeClr val="tx1"/>
                </a:solidFill>
              </a:rPr>
              <a:t>Measures of Association for Crosstables</a:t>
            </a:r>
          </a:p>
        </p:txBody>
      </p:sp>
    </p:spTree>
    <p:extLst>
      <p:ext uri="{BB962C8B-B14F-4D97-AF65-F5344CB8AC3E}">
        <p14:creationId xmlns:p14="http://schemas.microsoft.com/office/powerpoint/2010/main" val="3999673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687108" name="Object 4"/>
          <p:cNvGraphicFramePr>
            <a:graphicFrameLocks noGrp="1" noChangeAspect="1"/>
          </p:cNvGraphicFramePr>
          <p:nvPr>
            <p:ph sz="half" idx="2"/>
          </p:nvPr>
        </p:nvGraphicFramePr>
        <p:xfrm>
          <a:off x="6000750" y="1785938"/>
          <a:ext cx="2192338" cy="1679575"/>
        </p:xfrm>
        <a:graphic>
          <a:graphicData uri="http://schemas.openxmlformats.org/presentationml/2006/ole">
            <mc:AlternateContent xmlns:mc="http://schemas.openxmlformats.org/markup-compatibility/2006">
              <mc:Choice xmlns:v="urn:schemas-microsoft-com:vml" Requires="v">
                <p:oleObj spid="_x0000_s7255" name="Denklem" r:id="rId3" imgW="596880" imgH="457200" progId="Equation.3">
                  <p:embed/>
                </p:oleObj>
              </mc:Choice>
              <mc:Fallback>
                <p:oleObj name="Denklem" r:id="rId3" imgW="596880" imgH="457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0750" y="1785938"/>
                        <a:ext cx="2192338" cy="1679575"/>
                      </a:xfrm>
                      <a:prstGeom prst="rect">
                        <a:avLst/>
                      </a:prstGeom>
                      <a:solidFill>
                        <a:schemeClr val="tx1"/>
                      </a:solidFill>
                      <a:ln>
                        <a:noFill/>
                      </a:ln>
                      <a:extLs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687106" name="Rectangle 2"/>
          <p:cNvSpPr>
            <a:spLocks noGrp="1" noChangeArrowheads="1"/>
          </p:cNvSpPr>
          <p:nvPr>
            <p:ph type="title"/>
          </p:nvPr>
        </p:nvSpPr>
        <p:spPr>
          <a:xfrm>
            <a:off x="1115615" y="304800"/>
            <a:ext cx="7460059" cy="1216025"/>
          </a:xfrm>
          <a:gradFill rotWithShape="1">
            <a:gsLst>
              <a:gs pos="0">
                <a:schemeClr val="accent1">
                  <a:gamma/>
                  <a:shade val="46275"/>
                  <a:invGamma/>
                </a:schemeClr>
              </a:gs>
              <a:gs pos="50000">
                <a:schemeClr val="accent1"/>
              </a:gs>
              <a:gs pos="100000">
                <a:schemeClr val="accent1">
                  <a:gamma/>
                  <a:shade val="46275"/>
                  <a:invGamma/>
                </a:schemeClr>
              </a:gs>
            </a:gsLst>
            <a:lin ang="5400000" scaled="1"/>
          </a:gradFill>
        </p:spPr>
        <p:txBody>
          <a:bodyPr/>
          <a:lstStyle/>
          <a:p>
            <a:pPr eaLnBrk="1" hangingPunct="1">
              <a:defRPr/>
            </a:pPr>
            <a:r>
              <a:rPr lang="en-US" sz="3400" noProof="0" smtClean="0">
                <a:solidFill>
                  <a:schemeClr val="tx1"/>
                </a:solidFill>
              </a:rPr>
              <a:t>Phi (</a:t>
            </a:r>
            <a:r>
              <a:rPr lang="en-US" sz="3400" noProof="0" smtClean="0">
                <a:solidFill>
                  <a:schemeClr val="tx1"/>
                </a:solidFill>
                <a:latin typeface="Times New Roman"/>
                <a:cs typeface="Times New Roman"/>
              </a:rPr>
              <a:t>φ)</a:t>
            </a:r>
            <a:r>
              <a:rPr lang="en-US" sz="3400" noProof="0" smtClean="0">
                <a:solidFill>
                  <a:schemeClr val="tx1"/>
                </a:solidFill>
              </a:rPr>
              <a:t> Coefficient</a:t>
            </a:r>
            <a:br>
              <a:rPr lang="en-US" sz="3400" noProof="0" smtClean="0">
                <a:solidFill>
                  <a:schemeClr val="tx1"/>
                </a:solidFill>
              </a:rPr>
            </a:br>
            <a:endParaRPr lang="en-US" sz="3400" noProof="0" smtClean="0">
              <a:solidFill>
                <a:schemeClr val="tx1"/>
              </a:solidFill>
            </a:endParaRPr>
          </a:p>
        </p:txBody>
      </p:sp>
      <p:sp>
        <p:nvSpPr>
          <p:cNvPr id="687107" name="Rectangle 3"/>
          <p:cNvSpPr>
            <a:spLocks noGrp="1" noChangeArrowheads="1"/>
          </p:cNvSpPr>
          <p:nvPr>
            <p:ph type="body" sz="half" idx="1"/>
          </p:nvPr>
        </p:nvSpPr>
        <p:spPr>
          <a:xfrm>
            <a:off x="1259632" y="1988840"/>
            <a:ext cx="4320480" cy="4267200"/>
          </a:xfrm>
          <a:noFill/>
        </p:spPr>
        <p:txBody>
          <a:bodyPr/>
          <a:lstStyle/>
          <a:p>
            <a:pPr eaLnBrk="1" hangingPunct="1">
              <a:buClr>
                <a:srgbClr val="FF7C80"/>
              </a:buClr>
              <a:buFont typeface="Wingdings" pitchFamily="2" charset="2"/>
              <a:buChar char="q"/>
            </a:pPr>
            <a:r>
              <a:rPr lang="en-US" sz="2600" noProof="0" dirty="0" smtClean="0"/>
              <a:t>For 2 x 2 crosstabs designs</a:t>
            </a:r>
          </a:p>
          <a:p>
            <a:pPr eaLnBrk="1" hangingPunct="1">
              <a:buClr>
                <a:srgbClr val="FF7C80"/>
              </a:buClr>
              <a:buFont typeface="Wingdings" pitchFamily="2" charset="2"/>
              <a:buChar char="q"/>
            </a:pPr>
            <a:r>
              <a:rPr lang="en-US" sz="2600" noProof="0" dirty="0" smtClean="0"/>
              <a:t>For dichotomous variables such as (good-bad), (male-female), (diseased-</a:t>
            </a:r>
            <a:r>
              <a:rPr lang="en-US" sz="2600" noProof="0" dirty="0" err="1" smtClean="0"/>
              <a:t>nondiseased</a:t>
            </a:r>
            <a:r>
              <a:rPr lang="en-US" sz="2600" noProof="0" dirty="0" smtClean="0"/>
              <a:t>)…</a:t>
            </a:r>
          </a:p>
          <a:p>
            <a:pPr eaLnBrk="1" hangingPunct="1">
              <a:buClr>
                <a:srgbClr val="FF7C80"/>
              </a:buClr>
              <a:buFont typeface="Wingdings" pitchFamily="2" charset="2"/>
              <a:buChar char="q"/>
            </a:pPr>
            <a:r>
              <a:rPr lang="en-US" sz="2600" noProof="0" dirty="0" smtClean="0"/>
              <a:t>Similar to Pearson (r)</a:t>
            </a:r>
          </a:p>
          <a:p>
            <a:pPr eaLnBrk="1" hangingPunct="1">
              <a:buClr>
                <a:srgbClr val="FF7C80"/>
              </a:buClr>
              <a:buFont typeface="Wingdings" pitchFamily="2" charset="2"/>
              <a:buChar char="q"/>
            </a:pPr>
            <a:r>
              <a:rPr lang="en-US" sz="2600" noProof="0" dirty="0" smtClean="0"/>
              <a:t>Phi coefficient is significant if the Chi Square is significant</a:t>
            </a:r>
          </a:p>
        </p:txBody>
      </p:sp>
      <p:sp>
        <p:nvSpPr>
          <p:cNvPr id="8" name="7 Dikdörtgen"/>
          <p:cNvSpPr/>
          <p:nvPr/>
        </p:nvSpPr>
        <p:spPr>
          <a:xfrm>
            <a:off x="7215188" y="1714500"/>
            <a:ext cx="46037" cy="714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graphicFrame>
        <p:nvGraphicFramePr>
          <p:cNvPr id="9" name="Object 9"/>
          <p:cNvGraphicFramePr>
            <a:graphicFrameLocks noChangeAspect="1"/>
          </p:cNvGraphicFramePr>
          <p:nvPr/>
        </p:nvGraphicFramePr>
        <p:xfrm>
          <a:off x="5940425" y="1773238"/>
          <a:ext cx="2168525" cy="1679575"/>
        </p:xfrm>
        <a:graphic>
          <a:graphicData uri="http://schemas.openxmlformats.org/presentationml/2006/ole">
            <mc:AlternateContent xmlns:mc="http://schemas.openxmlformats.org/markup-compatibility/2006">
              <mc:Choice xmlns:v="urn:schemas-microsoft-com:vml" Requires="v">
                <p:oleObj spid="_x0000_s7256" name="Denklem" r:id="rId5" imgW="583920" imgH="457200" progId="Equation.3">
                  <p:embed/>
                </p:oleObj>
              </mc:Choice>
              <mc:Fallback>
                <p:oleObj name="Denklem" r:id="rId5" imgW="583920" imgH="457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0425" y="1773238"/>
                        <a:ext cx="2168525" cy="1679575"/>
                      </a:xfrm>
                      <a:prstGeom prst="rect">
                        <a:avLst/>
                      </a:prstGeom>
                      <a:solidFill>
                        <a:schemeClr val="bg1"/>
                      </a:solidFill>
                      <a:ln>
                        <a:noFill/>
                      </a:ln>
                      <a:extLs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150841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87106"/>
                                        </p:tgtEl>
                                        <p:attrNameLst>
                                          <p:attrName>style.visibility</p:attrName>
                                        </p:attrNameLst>
                                      </p:cBhvr>
                                      <p:to>
                                        <p:strVal val="visible"/>
                                      </p:to>
                                    </p:set>
                                    <p:anim calcmode="lin" valueType="num">
                                      <p:cBhvr additive="base">
                                        <p:cTn id="7" dur="500" fill="hold"/>
                                        <p:tgtEl>
                                          <p:spTgt spid="687106"/>
                                        </p:tgtEl>
                                        <p:attrNameLst>
                                          <p:attrName>ppt_x</p:attrName>
                                        </p:attrNameLst>
                                      </p:cBhvr>
                                      <p:tavLst>
                                        <p:tav tm="0">
                                          <p:val>
                                            <p:strVal val="0-#ppt_w/2"/>
                                          </p:val>
                                        </p:tav>
                                        <p:tav tm="100000">
                                          <p:val>
                                            <p:strVal val="#ppt_x"/>
                                          </p:val>
                                        </p:tav>
                                      </p:tavLst>
                                    </p:anim>
                                    <p:anim calcmode="lin" valueType="num">
                                      <p:cBhvr additive="base">
                                        <p:cTn id="8" dur="500" fill="hold"/>
                                        <p:tgtEl>
                                          <p:spTgt spid="68710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687108"/>
                                        </p:tgtEl>
                                        <p:attrNameLst>
                                          <p:attrName>style.visibility</p:attrName>
                                        </p:attrNameLst>
                                      </p:cBhvr>
                                      <p:to>
                                        <p:strVal val="visible"/>
                                      </p:to>
                                    </p:set>
                                    <p:anim calcmode="lin" valueType="num">
                                      <p:cBhvr additive="base">
                                        <p:cTn id="13" dur="500" fill="hold"/>
                                        <p:tgtEl>
                                          <p:spTgt spid="687108"/>
                                        </p:tgtEl>
                                        <p:attrNameLst>
                                          <p:attrName>ppt_x</p:attrName>
                                        </p:attrNameLst>
                                      </p:cBhvr>
                                      <p:tavLst>
                                        <p:tav tm="0">
                                          <p:val>
                                            <p:strVal val="0-#ppt_w/2"/>
                                          </p:val>
                                        </p:tav>
                                        <p:tav tm="100000">
                                          <p:val>
                                            <p:strVal val="#ppt_x"/>
                                          </p:val>
                                        </p:tav>
                                      </p:tavLst>
                                    </p:anim>
                                    <p:anim calcmode="lin" valueType="num">
                                      <p:cBhvr additive="base">
                                        <p:cTn id="14" dur="500" fill="hold"/>
                                        <p:tgtEl>
                                          <p:spTgt spid="687108"/>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87107">
                                            <p:txEl>
                                              <p:pRg st="0" end="0"/>
                                            </p:txEl>
                                          </p:spTgt>
                                        </p:tgtEl>
                                        <p:attrNameLst>
                                          <p:attrName>style.visibility</p:attrName>
                                        </p:attrNameLst>
                                      </p:cBhvr>
                                      <p:to>
                                        <p:strVal val="visible"/>
                                      </p:to>
                                    </p:set>
                                    <p:anim calcmode="lin" valueType="num">
                                      <p:cBhvr additive="base">
                                        <p:cTn id="19" dur="500" fill="hold"/>
                                        <p:tgtEl>
                                          <p:spTgt spid="687107">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871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87107">
                                            <p:txEl>
                                              <p:pRg st="1" end="1"/>
                                            </p:txEl>
                                          </p:spTgt>
                                        </p:tgtEl>
                                        <p:attrNameLst>
                                          <p:attrName>style.visibility</p:attrName>
                                        </p:attrNameLst>
                                      </p:cBhvr>
                                      <p:to>
                                        <p:strVal val="visible"/>
                                      </p:to>
                                    </p:set>
                                    <p:anim calcmode="lin" valueType="num">
                                      <p:cBhvr additive="base">
                                        <p:cTn id="25" dur="500" fill="hold"/>
                                        <p:tgtEl>
                                          <p:spTgt spid="687107">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8710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87107">
                                            <p:txEl>
                                              <p:pRg st="2" end="2"/>
                                            </p:txEl>
                                          </p:spTgt>
                                        </p:tgtEl>
                                        <p:attrNameLst>
                                          <p:attrName>style.visibility</p:attrName>
                                        </p:attrNameLst>
                                      </p:cBhvr>
                                      <p:to>
                                        <p:strVal val="visible"/>
                                      </p:to>
                                    </p:set>
                                    <p:anim calcmode="lin" valueType="num">
                                      <p:cBhvr additive="base">
                                        <p:cTn id="31" dur="500" fill="hold"/>
                                        <p:tgtEl>
                                          <p:spTgt spid="687107">
                                            <p:txEl>
                                              <p:pRg st="2" end="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8710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87107">
                                            <p:txEl>
                                              <p:pRg st="3" end="3"/>
                                            </p:txEl>
                                          </p:spTgt>
                                        </p:tgtEl>
                                        <p:attrNameLst>
                                          <p:attrName>style.visibility</p:attrName>
                                        </p:attrNameLst>
                                      </p:cBhvr>
                                      <p:to>
                                        <p:strVal val="visible"/>
                                      </p:to>
                                    </p:set>
                                    <p:anim calcmode="lin" valueType="num">
                                      <p:cBhvr additive="base">
                                        <p:cTn id="37" dur="500" fill="hold"/>
                                        <p:tgtEl>
                                          <p:spTgt spid="687107">
                                            <p:txEl>
                                              <p:pRg st="3" end="3"/>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8710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7106" grpId="0" animBg="1" autoUpdateAnimBg="0"/>
      <p:bldP spid="687107"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9115" y="260648"/>
            <a:ext cx="6607261" cy="649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52249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9154" name="Rectangle 2"/>
          <p:cNvSpPr>
            <a:spLocks noGrp="1" noChangeArrowheads="1"/>
          </p:cNvSpPr>
          <p:nvPr>
            <p:ph type="title"/>
          </p:nvPr>
        </p:nvSpPr>
        <p:spPr>
          <a:xfrm>
            <a:off x="1331640" y="404664"/>
            <a:ext cx="7023100" cy="1440160"/>
          </a:xfrm>
          <a:gradFill rotWithShape="1">
            <a:gsLst>
              <a:gs pos="0">
                <a:schemeClr val="accent1">
                  <a:gamma/>
                  <a:shade val="46275"/>
                  <a:invGamma/>
                </a:schemeClr>
              </a:gs>
              <a:gs pos="50000">
                <a:schemeClr val="accent1"/>
              </a:gs>
              <a:gs pos="100000">
                <a:schemeClr val="accent1">
                  <a:gamma/>
                  <a:shade val="46275"/>
                  <a:invGamma/>
                </a:schemeClr>
              </a:gs>
            </a:gsLst>
            <a:lin ang="5400000" scaled="1"/>
          </a:gradFill>
        </p:spPr>
        <p:txBody>
          <a:bodyPr/>
          <a:lstStyle/>
          <a:p>
            <a:pPr eaLnBrk="1" hangingPunct="1">
              <a:defRPr/>
            </a:pPr>
            <a:r>
              <a:rPr lang="en-US" noProof="0" dirty="0" smtClean="0"/>
              <a:t>Contingency Coefficient</a:t>
            </a:r>
          </a:p>
        </p:txBody>
      </p:sp>
      <p:sp>
        <p:nvSpPr>
          <p:cNvPr id="8" name="Rectangle 3"/>
          <p:cNvSpPr txBox="1">
            <a:spLocks noChangeArrowheads="1"/>
          </p:cNvSpPr>
          <p:nvPr/>
        </p:nvSpPr>
        <p:spPr>
          <a:xfrm>
            <a:off x="1115616" y="2060848"/>
            <a:ext cx="7772400" cy="3538736"/>
          </a:xfrm>
          <a:prstGeom prst="rect">
            <a:avLst/>
          </a:prstGeom>
        </p:spPr>
        <p:txBody>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en-US" dirty="0"/>
              <a:t>This is a nonparametric technique that can be used to measure the relationship between two nominal-level variables. The variables need not be dichotomous but may have two or more </a:t>
            </a:r>
            <a:r>
              <a:rPr lang="en-US" dirty="0" smtClean="0"/>
              <a:t>categories</a:t>
            </a:r>
            <a:r>
              <a:rPr lang="en-US" dirty="0"/>
              <a:t>. </a:t>
            </a:r>
          </a:p>
          <a:p>
            <a:r>
              <a:rPr lang="en-US" dirty="0" smtClean="0"/>
              <a:t>Ranges from 0 to &lt;1 depending on the number of rows and columns with 1 indicating a high relationship and 0 indicating no relationship</a:t>
            </a:r>
            <a:endParaRPr lang="en-US" dirty="0"/>
          </a:p>
        </p:txBody>
      </p:sp>
    </p:spTree>
    <p:extLst>
      <p:ext uri="{BB962C8B-B14F-4D97-AF65-F5344CB8AC3E}">
        <p14:creationId xmlns:p14="http://schemas.microsoft.com/office/powerpoint/2010/main" val="13618942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63122"/>
            <a:ext cx="5760640" cy="660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2905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6194" name="Rectangle 2"/>
          <p:cNvSpPr>
            <a:spLocks noGrp="1" noChangeArrowheads="1"/>
          </p:cNvSpPr>
          <p:nvPr>
            <p:ph type="title"/>
          </p:nvPr>
        </p:nvSpPr>
        <p:spPr>
          <a:xfrm>
            <a:off x="1259632" y="476672"/>
            <a:ext cx="7344816" cy="1143000"/>
          </a:xfrm>
          <a:gradFill rotWithShape="1">
            <a:gsLst>
              <a:gs pos="0">
                <a:schemeClr val="accent1">
                  <a:gamma/>
                  <a:shade val="46275"/>
                  <a:invGamma/>
                </a:schemeClr>
              </a:gs>
              <a:gs pos="50000">
                <a:schemeClr val="accent1"/>
              </a:gs>
              <a:gs pos="100000">
                <a:schemeClr val="accent1">
                  <a:gamma/>
                  <a:shade val="46275"/>
                  <a:invGamma/>
                </a:schemeClr>
              </a:gs>
            </a:gsLst>
            <a:lin ang="5400000" scaled="1"/>
          </a:gradFill>
        </p:spPr>
        <p:txBody>
          <a:bodyPr/>
          <a:lstStyle/>
          <a:p>
            <a:pPr>
              <a:defRPr/>
            </a:pPr>
            <a:r>
              <a:rPr lang="en-US" sz="3400" noProof="0" smtClean="0">
                <a:solidFill>
                  <a:schemeClr val="tx1"/>
                </a:solidFill>
              </a:rPr>
              <a:t>Kappa (</a:t>
            </a:r>
            <a:r>
              <a:rPr lang="en-US" sz="3600" noProof="0" smtClean="0">
                <a:solidFill>
                  <a:schemeClr val="tx1"/>
                </a:solidFill>
                <a:latin typeface="Times New Roman"/>
                <a:cs typeface="Times New Roman"/>
              </a:rPr>
              <a:t>κ)</a:t>
            </a:r>
            <a:r>
              <a:rPr lang="en-US" sz="3400" noProof="0" smtClean="0">
                <a:solidFill>
                  <a:schemeClr val="tx1"/>
                </a:solidFill>
              </a:rPr>
              <a:t/>
            </a:r>
            <a:br>
              <a:rPr lang="en-US" sz="3400" noProof="0" smtClean="0">
                <a:solidFill>
                  <a:schemeClr val="tx1"/>
                </a:solidFill>
              </a:rPr>
            </a:br>
            <a:r>
              <a:rPr lang="en-US" sz="3000" noProof="0" smtClean="0">
                <a:solidFill>
                  <a:schemeClr val="tx1"/>
                </a:solidFill>
              </a:rPr>
              <a:t>Chance corrected agreement</a:t>
            </a:r>
          </a:p>
        </p:txBody>
      </p:sp>
      <p:sp>
        <p:nvSpPr>
          <p:cNvPr id="21511" name="Rectangle 3"/>
          <p:cNvSpPr>
            <a:spLocks noGrp="1" noChangeArrowheads="1"/>
          </p:cNvSpPr>
          <p:nvPr>
            <p:ph type="body" idx="4294967295"/>
          </p:nvPr>
        </p:nvSpPr>
        <p:spPr>
          <a:xfrm>
            <a:off x="1187624" y="1772816"/>
            <a:ext cx="6912768" cy="4248472"/>
          </a:xfrm>
          <a:noFill/>
        </p:spPr>
        <p:txBody>
          <a:bodyPr lIns="92075" tIns="46038" rIns="92075" bIns="46038">
            <a:normAutofit/>
          </a:bodyPr>
          <a:lstStyle/>
          <a:p>
            <a:pPr marL="457200" lvl="2" indent="-457200">
              <a:lnSpc>
                <a:spcPct val="90000"/>
              </a:lnSpc>
            </a:pPr>
            <a:r>
              <a:rPr lang="en-US" sz="2800" noProof="0" dirty="0" smtClean="0"/>
              <a:t>In clinical trials and medical research, we often have a situation where two different measures/assessments are performed on the same sample, same patient, same image,… the agreement needs to be calculated as a summary statistics</a:t>
            </a:r>
          </a:p>
          <a:p>
            <a:pPr marL="0" lvl="2" indent="0">
              <a:lnSpc>
                <a:spcPct val="90000"/>
              </a:lnSpc>
              <a:buNone/>
            </a:pPr>
            <a:endParaRPr lang="en-US" sz="2800" noProof="0" dirty="0" smtClean="0"/>
          </a:p>
          <a:p>
            <a:pPr marL="457200" lvl="2" indent="-457200">
              <a:lnSpc>
                <a:spcPct val="90000"/>
              </a:lnSpc>
            </a:pPr>
            <a:r>
              <a:rPr lang="en-US" sz="2800" noProof="0" dirty="0" smtClean="0"/>
              <a:t>is a statistical measure of inter-rater agreement or inter-annotator agreement for qualitative (categorical) items</a:t>
            </a:r>
          </a:p>
          <a:p>
            <a:pPr marL="0" lvl="2" indent="0">
              <a:lnSpc>
                <a:spcPct val="90000"/>
              </a:lnSpc>
              <a:buNone/>
            </a:pPr>
            <a:endParaRPr lang="en-US" sz="2100" noProof="0" dirty="0" smtClean="0"/>
          </a:p>
        </p:txBody>
      </p:sp>
    </p:spTree>
    <p:extLst>
      <p:ext uri="{BB962C8B-B14F-4D97-AF65-F5344CB8AC3E}">
        <p14:creationId xmlns:p14="http://schemas.microsoft.com/office/powerpoint/2010/main" val="3404462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1" name="Rectangle 3"/>
          <p:cNvSpPr>
            <a:spLocks noGrp="1" noChangeArrowheads="1"/>
          </p:cNvSpPr>
          <p:nvPr>
            <p:ph type="body" idx="4294967295"/>
          </p:nvPr>
        </p:nvSpPr>
        <p:spPr>
          <a:xfrm>
            <a:off x="1187624" y="1772816"/>
            <a:ext cx="6912768" cy="4248472"/>
          </a:xfrm>
          <a:noFill/>
        </p:spPr>
        <p:txBody>
          <a:bodyPr lIns="92075" tIns="46038" rIns="92075" bIns="46038">
            <a:normAutofit/>
          </a:bodyPr>
          <a:lstStyle/>
          <a:p>
            <a:pPr marL="0" lvl="2" indent="0">
              <a:lnSpc>
                <a:spcPct val="90000"/>
              </a:lnSpc>
              <a:buNone/>
            </a:pPr>
            <a:endParaRPr lang="en-US" sz="2100" noProof="0" dirty="0" smtClean="0"/>
          </a:p>
          <a:p>
            <a:pPr marL="342900" lvl="2" indent="-342900">
              <a:lnSpc>
                <a:spcPct val="90000"/>
              </a:lnSpc>
            </a:pPr>
            <a:r>
              <a:rPr lang="en-US" sz="2100" noProof="0" dirty="0" smtClean="0">
                <a:latin typeface="Tahoma" pitchFamily="34" charset="0"/>
              </a:rPr>
              <a:t>is a measure of agreement between two sources, which is measured on a binary scale (i.e. condition present/absent). </a:t>
            </a:r>
          </a:p>
          <a:p>
            <a:pPr marL="342900" lvl="2" indent="-342900">
              <a:lnSpc>
                <a:spcPct val="90000"/>
              </a:lnSpc>
            </a:pPr>
            <a:endParaRPr lang="en-US" sz="2100" noProof="0" dirty="0" smtClean="0">
              <a:latin typeface="Tahoma" pitchFamily="34" charset="0"/>
            </a:endParaRPr>
          </a:p>
          <a:p>
            <a:pPr marL="342900" lvl="2" indent="-342900">
              <a:lnSpc>
                <a:spcPct val="90000"/>
              </a:lnSpc>
            </a:pPr>
            <a:r>
              <a:rPr lang="en-US" sz="2100" noProof="0" dirty="0" smtClean="0">
                <a:latin typeface="Times New Roman"/>
                <a:cs typeface="Times New Roman"/>
              </a:rPr>
              <a:t>κ</a:t>
            </a:r>
            <a:r>
              <a:rPr lang="en-US" sz="2100" noProof="0" dirty="0" smtClean="0">
                <a:latin typeface="Tahoma" pitchFamily="34" charset="0"/>
              </a:rPr>
              <a:t> statistic can take values between 0 and 1.</a:t>
            </a:r>
          </a:p>
          <a:p>
            <a:pPr marL="0" lvl="2" indent="0">
              <a:lnSpc>
                <a:spcPct val="90000"/>
              </a:lnSpc>
              <a:buNone/>
            </a:pPr>
            <a:endParaRPr lang="en-US" sz="2100" noProof="0" dirty="0" smtClean="0">
              <a:latin typeface="Tahoma" pitchFamily="34" charset="0"/>
            </a:endParaRPr>
          </a:p>
          <a:p>
            <a:pPr marL="0" lvl="2" indent="0">
              <a:lnSpc>
                <a:spcPct val="90000"/>
              </a:lnSpc>
              <a:buNone/>
            </a:pPr>
            <a:r>
              <a:rPr lang="en-US" sz="2100" noProof="0" dirty="0" smtClean="0">
                <a:latin typeface="Tahoma" pitchFamily="34" charset="0"/>
              </a:rPr>
              <a:t>    Poor agreement: 		</a:t>
            </a:r>
            <a:r>
              <a:rPr lang="en-US" sz="2100" noProof="0" dirty="0" smtClean="0">
                <a:latin typeface="Times New Roman"/>
                <a:cs typeface="Times New Roman"/>
              </a:rPr>
              <a:t>κ</a:t>
            </a:r>
            <a:r>
              <a:rPr lang="en-US" sz="2100" noProof="0" dirty="0" smtClean="0">
                <a:latin typeface="Tahoma" pitchFamily="34" charset="0"/>
              </a:rPr>
              <a:t> &lt; 0.20</a:t>
            </a:r>
          </a:p>
          <a:p>
            <a:pPr marL="0" lvl="2" indent="0">
              <a:lnSpc>
                <a:spcPct val="90000"/>
              </a:lnSpc>
              <a:buNone/>
            </a:pPr>
            <a:r>
              <a:rPr lang="en-US" sz="2100" noProof="0" dirty="0" smtClean="0">
                <a:latin typeface="Tahoma" pitchFamily="34" charset="0"/>
              </a:rPr>
              <a:t>    Fair agreement: 		</a:t>
            </a:r>
            <a:r>
              <a:rPr lang="en-US" sz="2100" noProof="0" dirty="0" smtClean="0">
                <a:latin typeface="Times New Roman"/>
                <a:cs typeface="Times New Roman"/>
              </a:rPr>
              <a:t>κ</a:t>
            </a:r>
            <a:r>
              <a:rPr lang="en-US" sz="2100" noProof="0" dirty="0" smtClean="0">
                <a:latin typeface="Tahoma" pitchFamily="34" charset="0"/>
              </a:rPr>
              <a:t> = 0.20 to 0.39</a:t>
            </a:r>
          </a:p>
          <a:p>
            <a:pPr marL="0" lvl="2" indent="0">
              <a:lnSpc>
                <a:spcPct val="90000"/>
              </a:lnSpc>
              <a:buNone/>
            </a:pPr>
            <a:r>
              <a:rPr lang="en-US" sz="2100" noProof="0" dirty="0" smtClean="0">
                <a:latin typeface="Tahoma" pitchFamily="34" charset="0"/>
              </a:rPr>
              <a:t>    Moderate agreement:	</a:t>
            </a:r>
            <a:r>
              <a:rPr lang="en-US" sz="2100" noProof="0" dirty="0" smtClean="0">
                <a:latin typeface="Times New Roman"/>
                <a:cs typeface="Times New Roman"/>
              </a:rPr>
              <a:t>κ</a:t>
            </a:r>
            <a:r>
              <a:rPr lang="en-US" sz="2100" noProof="0" dirty="0" smtClean="0">
                <a:latin typeface="Tahoma" pitchFamily="34" charset="0"/>
              </a:rPr>
              <a:t> = 0.40 to 0.59</a:t>
            </a:r>
          </a:p>
          <a:p>
            <a:pPr marL="0" lvl="2" indent="0">
              <a:lnSpc>
                <a:spcPct val="90000"/>
              </a:lnSpc>
              <a:buNone/>
            </a:pPr>
            <a:r>
              <a:rPr lang="en-US" sz="2100" noProof="0" dirty="0" smtClean="0">
                <a:latin typeface="Tahoma" pitchFamily="34" charset="0"/>
              </a:rPr>
              <a:t>    Good agreement:		</a:t>
            </a:r>
            <a:r>
              <a:rPr lang="en-US" sz="2100" noProof="0" dirty="0" smtClean="0">
                <a:latin typeface="Times New Roman"/>
                <a:cs typeface="Times New Roman"/>
              </a:rPr>
              <a:t>κ</a:t>
            </a:r>
            <a:r>
              <a:rPr lang="en-US" sz="2100" noProof="0" dirty="0" smtClean="0">
                <a:latin typeface="Tahoma" pitchFamily="34" charset="0"/>
              </a:rPr>
              <a:t> = 0.60 to 0.79</a:t>
            </a:r>
          </a:p>
          <a:p>
            <a:pPr marL="0" lvl="2" indent="0">
              <a:lnSpc>
                <a:spcPct val="90000"/>
              </a:lnSpc>
              <a:buNone/>
            </a:pPr>
            <a:r>
              <a:rPr lang="en-US" sz="2100" noProof="0" dirty="0" smtClean="0">
                <a:latin typeface="Tahoma" pitchFamily="34" charset="0"/>
              </a:rPr>
              <a:t>    Very good agreement: 	</a:t>
            </a:r>
            <a:r>
              <a:rPr lang="en-US" sz="2100" noProof="0" dirty="0" smtClean="0">
                <a:latin typeface="Times New Roman"/>
                <a:cs typeface="Times New Roman"/>
              </a:rPr>
              <a:t>κ </a:t>
            </a:r>
            <a:r>
              <a:rPr lang="en-US" sz="2100" noProof="0" dirty="0" smtClean="0">
                <a:latin typeface="Tahoma" pitchFamily="34" charset="0"/>
              </a:rPr>
              <a:t>=0.80 to 1.00</a:t>
            </a:r>
          </a:p>
          <a:p>
            <a:pPr marL="0" lvl="2" indent="0">
              <a:lnSpc>
                <a:spcPct val="90000"/>
              </a:lnSpc>
              <a:buNone/>
            </a:pPr>
            <a:endParaRPr lang="en-US" sz="2100" noProof="0" dirty="0" smtClean="0">
              <a:latin typeface="Tahoma" pitchFamily="34" charset="0"/>
            </a:endParaRPr>
          </a:p>
        </p:txBody>
      </p:sp>
      <p:sp>
        <p:nvSpPr>
          <p:cNvPr id="5" name="Rectangle 2"/>
          <p:cNvSpPr txBox="1">
            <a:spLocks noChangeArrowheads="1"/>
          </p:cNvSpPr>
          <p:nvPr/>
        </p:nvSpPr>
        <p:spPr>
          <a:xfrm>
            <a:off x="1259632" y="476672"/>
            <a:ext cx="7344816" cy="11430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defRPr/>
            </a:pPr>
            <a:r>
              <a:rPr lang="tr-TR" sz="3400" smtClean="0">
                <a:solidFill>
                  <a:schemeClr val="tx1"/>
                </a:solidFill>
              </a:rPr>
              <a:t>K</a:t>
            </a:r>
            <a:r>
              <a:rPr lang="en-US" sz="3400" smtClean="0">
                <a:solidFill>
                  <a:schemeClr val="tx1"/>
                </a:solidFill>
              </a:rPr>
              <a:t>appa </a:t>
            </a:r>
            <a:r>
              <a:rPr lang="tr-TR" sz="3400" smtClean="0">
                <a:solidFill>
                  <a:schemeClr val="tx1"/>
                </a:solidFill>
              </a:rPr>
              <a:t>(</a:t>
            </a:r>
            <a:r>
              <a:rPr lang="el-GR" sz="3600" smtClean="0">
                <a:solidFill>
                  <a:schemeClr val="tx1"/>
                </a:solidFill>
                <a:latin typeface="Times New Roman"/>
                <a:cs typeface="Times New Roman"/>
              </a:rPr>
              <a:t>κ</a:t>
            </a:r>
            <a:r>
              <a:rPr lang="tr-TR" sz="3600" smtClean="0">
                <a:solidFill>
                  <a:schemeClr val="tx1"/>
                </a:solidFill>
                <a:latin typeface="Times New Roman"/>
                <a:cs typeface="Times New Roman"/>
              </a:rPr>
              <a:t>)</a:t>
            </a:r>
            <a:r>
              <a:rPr lang="tr-TR" sz="3400" smtClean="0">
                <a:solidFill>
                  <a:schemeClr val="tx1"/>
                </a:solidFill>
              </a:rPr>
              <a:t/>
            </a:r>
            <a:br>
              <a:rPr lang="tr-TR" sz="3400" smtClean="0">
                <a:solidFill>
                  <a:schemeClr val="tx1"/>
                </a:solidFill>
              </a:rPr>
            </a:br>
            <a:r>
              <a:rPr lang="en-US" sz="3000" smtClean="0">
                <a:solidFill>
                  <a:schemeClr val="tx1"/>
                </a:solidFill>
              </a:rPr>
              <a:t>Chance corrected agreement</a:t>
            </a:r>
            <a:endParaRPr lang="en-US" sz="3000" dirty="0" smtClean="0">
              <a:solidFill>
                <a:schemeClr val="tx1"/>
              </a:solidFill>
            </a:endParaRPr>
          </a:p>
        </p:txBody>
      </p:sp>
    </p:spTree>
    <p:extLst>
      <p:ext uri="{BB962C8B-B14F-4D97-AF65-F5344CB8AC3E}">
        <p14:creationId xmlns:p14="http://schemas.microsoft.com/office/powerpoint/2010/main" val="1632106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5-03-05 at 00.17.0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655957"/>
            <a:ext cx="7902624" cy="6128565"/>
          </a:xfrm>
          <a:prstGeom prst="rect">
            <a:avLst/>
          </a:prstGeom>
        </p:spPr>
      </p:pic>
      <p:sp>
        <p:nvSpPr>
          <p:cNvPr id="4" name="Rectangle 3"/>
          <p:cNvSpPr/>
          <p:nvPr/>
        </p:nvSpPr>
        <p:spPr>
          <a:xfrm>
            <a:off x="467544" y="44624"/>
            <a:ext cx="8136904" cy="646331"/>
          </a:xfrm>
          <a:prstGeom prst="rect">
            <a:avLst/>
          </a:prstGeom>
        </p:spPr>
        <p:txBody>
          <a:bodyPr wrap="square">
            <a:spAutoFit/>
          </a:bodyPr>
          <a:lstStyle/>
          <a:p>
            <a:r>
              <a:rPr lang="en-US" dirty="0"/>
              <a:t>Harding Center's diagrams shows that the risk of death is the same whether men are screened for prostate cancer or not</a:t>
            </a:r>
          </a:p>
        </p:txBody>
      </p:sp>
    </p:spTree>
    <p:extLst>
      <p:ext uri="{BB962C8B-B14F-4D97-AF65-F5344CB8AC3E}">
        <p14:creationId xmlns:p14="http://schemas.microsoft.com/office/powerpoint/2010/main" val="27600058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77934" b="15948"/>
          <a:stretch/>
        </p:blipFill>
        <p:spPr bwMode="auto">
          <a:xfrm>
            <a:off x="2167759" y="260648"/>
            <a:ext cx="2871085" cy="614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89522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980728"/>
            <a:ext cx="8081866"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6008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06624" y="1885156"/>
            <a:ext cx="6781800" cy="3848100"/>
          </a:xfrm>
          <a:prstGeom prst="rect">
            <a:avLst/>
          </a:prstGeom>
        </p:spPr>
      </p:pic>
      <p:sp>
        <p:nvSpPr>
          <p:cNvPr id="3" name="TextBox 2"/>
          <p:cNvSpPr txBox="1"/>
          <p:nvPr/>
        </p:nvSpPr>
        <p:spPr>
          <a:xfrm>
            <a:off x="1187624" y="476672"/>
            <a:ext cx="6622326" cy="830997"/>
          </a:xfrm>
          <a:prstGeom prst="rect">
            <a:avLst/>
          </a:prstGeom>
          <a:noFill/>
        </p:spPr>
        <p:txBody>
          <a:bodyPr wrap="none" rtlCol="0">
            <a:spAutoFit/>
          </a:bodyPr>
          <a:lstStyle/>
          <a:p>
            <a:pPr algn="ctr"/>
            <a:r>
              <a:rPr lang="en-US" sz="2400" b="1" dirty="0" smtClean="0"/>
              <a:t>Another Example for Inter-Rater Agreement </a:t>
            </a:r>
          </a:p>
          <a:p>
            <a:pPr algn="ctr"/>
            <a:r>
              <a:rPr lang="en-US" sz="2400" b="1" dirty="0" smtClean="0"/>
              <a:t>Between Two Doctors</a:t>
            </a:r>
            <a:endParaRPr lang="en-US" sz="2400" b="1" dirty="0"/>
          </a:p>
        </p:txBody>
      </p:sp>
    </p:spTree>
    <p:extLst>
      <p:ext uri="{BB962C8B-B14F-4D97-AF65-F5344CB8AC3E}">
        <p14:creationId xmlns:p14="http://schemas.microsoft.com/office/powerpoint/2010/main" val="1196227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numbers tell?</a:t>
            </a:r>
            <a:endParaRPr lang="en-US" dirty="0"/>
          </a:p>
        </p:txBody>
      </p:sp>
      <p:sp>
        <p:nvSpPr>
          <p:cNvPr id="3" name="Content Placeholder 2"/>
          <p:cNvSpPr>
            <a:spLocks noGrp="1"/>
          </p:cNvSpPr>
          <p:nvPr>
            <p:ph idx="1"/>
          </p:nvPr>
        </p:nvSpPr>
        <p:spPr/>
        <p:txBody>
          <a:bodyPr>
            <a:normAutofit lnSpcReduction="10000"/>
          </a:bodyPr>
          <a:lstStyle/>
          <a:p>
            <a:r>
              <a:rPr lang="en-US" dirty="0" smtClean="0"/>
              <a:t>The </a:t>
            </a:r>
            <a:r>
              <a:rPr lang="en-US" dirty="0"/>
              <a:t>numbers of deaths </a:t>
            </a:r>
            <a:r>
              <a:rPr lang="en-US" dirty="0" smtClean="0"/>
              <a:t>from prostate cancer every </a:t>
            </a:r>
            <a:r>
              <a:rPr lang="en-US" dirty="0"/>
              <a:t>year per 100,000 men are almost the same (23 in the US, 24 in the UK</a:t>
            </a:r>
            <a:r>
              <a:rPr lang="en-US" dirty="0" smtClean="0"/>
              <a:t>)</a:t>
            </a:r>
          </a:p>
          <a:p>
            <a:r>
              <a:rPr lang="en-US" dirty="0" smtClean="0"/>
              <a:t>Likewise in </a:t>
            </a:r>
            <a:r>
              <a:rPr lang="en-US" dirty="0"/>
              <a:t>1999, there </a:t>
            </a:r>
            <a:r>
              <a:rPr lang="en-US" dirty="0" smtClean="0"/>
              <a:t>were reports about </a:t>
            </a:r>
            <a:r>
              <a:rPr lang="en-US" dirty="0"/>
              <a:t>Britain's survival rate for colon cancer (at the time 35%) being half that of the US (60%), experts again ignored the fact that that the mortality rate was about the </a:t>
            </a:r>
            <a:r>
              <a:rPr lang="en-US" dirty="0" smtClean="0"/>
              <a:t>same</a:t>
            </a:r>
            <a:endParaRPr lang="en-US" dirty="0"/>
          </a:p>
          <a:p>
            <a:endParaRPr lang="en-US" dirty="0"/>
          </a:p>
        </p:txBody>
      </p:sp>
    </p:spTree>
    <p:extLst>
      <p:ext uri="{BB962C8B-B14F-4D97-AF65-F5344CB8AC3E}">
        <p14:creationId xmlns:p14="http://schemas.microsoft.com/office/powerpoint/2010/main" val="20634620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3-05 at 00.23.1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0" y="1762968"/>
            <a:ext cx="6032500" cy="4978400"/>
          </a:xfrm>
          <a:prstGeom prst="rect">
            <a:avLst/>
          </a:prstGeom>
        </p:spPr>
      </p:pic>
      <p:sp>
        <p:nvSpPr>
          <p:cNvPr id="3" name="Rectangle 2"/>
          <p:cNvSpPr/>
          <p:nvPr/>
        </p:nvSpPr>
        <p:spPr>
          <a:xfrm>
            <a:off x="1475656" y="356463"/>
            <a:ext cx="6696744" cy="1200329"/>
          </a:xfrm>
          <a:prstGeom prst="rect">
            <a:avLst/>
          </a:prstGeom>
        </p:spPr>
        <p:txBody>
          <a:bodyPr wrap="square">
            <a:spAutoFit/>
          </a:bodyPr>
          <a:lstStyle/>
          <a:p>
            <a:r>
              <a:rPr lang="en-US" dirty="0" smtClean="0"/>
              <a:t>Former </a:t>
            </a:r>
            <a:r>
              <a:rPr lang="en-US" dirty="0"/>
              <a:t>New York mayor Rudy Giuliani declared in 2007 that someone's chance of surviving prostate cancer in the US was twice that of someone using the "socialized medicine" of Britain's National Health Service, he was wrong. </a:t>
            </a:r>
          </a:p>
        </p:txBody>
      </p:sp>
    </p:spTree>
    <p:extLst>
      <p:ext uri="{BB962C8B-B14F-4D97-AF65-F5344CB8AC3E}">
        <p14:creationId xmlns:p14="http://schemas.microsoft.com/office/powerpoint/2010/main" val="51356737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Doctors understand the numbers???</a:t>
            </a:r>
            <a:endParaRPr lang="en-US" dirty="0"/>
          </a:p>
        </p:txBody>
      </p:sp>
      <p:sp>
        <p:nvSpPr>
          <p:cNvPr id="3" name="Content Placeholder 2"/>
          <p:cNvSpPr>
            <a:spLocks noGrp="1"/>
          </p:cNvSpPr>
          <p:nvPr>
            <p:ph idx="1"/>
          </p:nvPr>
        </p:nvSpPr>
        <p:spPr/>
        <p:txBody>
          <a:bodyPr/>
          <a:lstStyle/>
          <a:p>
            <a:r>
              <a:rPr lang="en-US" dirty="0" smtClean="0"/>
              <a:t>Research </a:t>
            </a:r>
            <a:r>
              <a:rPr lang="en-US" dirty="0"/>
              <a:t>shows just how confused doctors often are about </a:t>
            </a:r>
            <a:r>
              <a:rPr lang="en-US" b="1" dirty="0"/>
              <a:t>survival</a:t>
            </a:r>
            <a:r>
              <a:rPr lang="en-US" dirty="0"/>
              <a:t> and </a:t>
            </a:r>
            <a:r>
              <a:rPr lang="en-US" b="1" dirty="0"/>
              <a:t>mortality</a:t>
            </a:r>
            <a:r>
              <a:rPr lang="en-US" dirty="0"/>
              <a:t> </a:t>
            </a:r>
            <a:r>
              <a:rPr lang="en-US" dirty="0" smtClean="0"/>
              <a:t>rates</a:t>
            </a:r>
          </a:p>
          <a:p>
            <a:r>
              <a:rPr lang="en-US" dirty="0" smtClean="0"/>
              <a:t>In </a:t>
            </a:r>
            <a:r>
              <a:rPr lang="en-US" dirty="0"/>
              <a:t>a survey of 412 doctors in the US </a:t>
            </a:r>
            <a:r>
              <a:rPr lang="en-US" dirty="0" smtClean="0"/>
              <a:t>it was found that 75% of physicians </a:t>
            </a:r>
            <a:r>
              <a:rPr lang="en-US" dirty="0"/>
              <a:t>mistakenly believed that higher survival rates meant more lives were </a:t>
            </a:r>
            <a:r>
              <a:rPr lang="en-US" dirty="0" smtClean="0"/>
              <a:t>saved</a:t>
            </a:r>
            <a:endParaRPr lang="en-US" dirty="0"/>
          </a:p>
        </p:txBody>
      </p:sp>
    </p:spTree>
    <p:extLst>
      <p:ext uri="{BB962C8B-B14F-4D97-AF65-F5344CB8AC3E}">
        <p14:creationId xmlns:p14="http://schemas.microsoft.com/office/powerpoint/2010/main" val="32479394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err="1" smtClean="0"/>
              <a:t>Back</a:t>
            </a:r>
            <a:r>
              <a:rPr lang="tr-TR" dirty="0" smtClean="0"/>
              <a:t> </a:t>
            </a:r>
            <a:r>
              <a:rPr lang="tr-TR" dirty="0" err="1" smtClean="0"/>
              <a:t>to</a:t>
            </a:r>
            <a:r>
              <a:rPr lang="tr-TR" dirty="0" smtClean="0"/>
              <a:t> </a:t>
            </a:r>
            <a:r>
              <a:rPr lang="tr-TR" dirty="0" err="1" smtClean="0"/>
              <a:t>Theory</a:t>
            </a:r>
            <a:endParaRPr lang="tr-TR" dirty="0"/>
          </a:p>
        </p:txBody>
      </p:sp>
    </p:spTree>
    <p:extLst>
      <p:ext uri="{BB962C8B-B14F-4D97-AF65-F5344CB8AC3E}">
        <p14:creationId xmlns:p14="http://schemas.microsoft.com/office/powerpoint/2010/main" val="36057034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ündönümü">
  <a:themeElements>
    <a:clrScheme name="Gündönümü">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Gündönümü">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Gündönümü">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1007</TotalTime>
  <Words>1389</Words>
  <Application>Microsoft Macintosh PowerPoint</Application>
  <PresentationFormat>On-screen Show (4:3)</PresentationFormat>
  <Paragraphs>191</Paragraphs>
  <Slides>52</Slides>
  <Notes>0</Notes>
  <HiddenSlides>0</HiddenSlides>
  <MMClips>0</MMClips>
  <ScaleCrop>false</ScaleCrop>
  <HeadingPairs>
    <vt:vector size="6" baseType="variant">
      <vt:variant>
        <vt:lpstr>Theme</vt:lpstr>
      </vt:variant>
      <vt:variant>
        <vt:i4>2</vt:i4>
      </vt:variant>
      <vt:variant>
        <vt:lpstr>Embedded OLE Servers</vt:lpstr>
      </vt:variant>
      <vt:variant>
        <vt:i4>3</vt:i4>
      </vt:variant>
      <vt:variant>
        <vt:lpstr>Slide Titles</vt:lpstr>
      </vt:variant>
      <vt:variant>
        <vt:i4>52</vt:i4>
      </vt:variant>
    </vt:vector>
  </HeadingPairs>
  <TitlesOfParts>
    <vt:vector size="57" baseType="lpstr">
      <vt:lpstr>Gündönümü</vt:lpstr>
      <vt:lpstr>Ofis Teması</vt:lpstr>
      <vt:lpstr>SPSS Chart</vt:lpstr>
      <vt:lpstr>Denklem</vt:lpstr>
      <vt:lpstr>Grafik</vt:lpstr>
      <vt:lpstr>Measures of Association: Correlation Analysis</vt:lpstr>
      <vt:lpstr>But First: Numbers for Prostate Cancer</vt:lpstr>
      <vt:lpstr>Question is:</vt:lpstr>
      <vt:lpstr>Additional Info</vt:lpstr>
      <vt:lpstr>PowerPoint Presentation</vt:lpstr>
      <vt:lpstr>What numbers tell?</vt:lpstr>
      <vt:lpstr>PowerPoint Presentation</vt:lpstr>
      <vt:lpstr>Doctors understand the numbers???</vt:lpstr>
      <vt:lpstr>Back to Theory</vt:lpstr>
      <vt:lpstr>A Scatterplot Showing the Existence of a Relationship Between the Two Variables</vt:lpstr>
      <vt:lpstr>Correlation Coefficient</vt:lpstr>
      <vt:lpstr>Drawing Conclusions</vt:lpstr>
      <vt:lpstr>Drawing Conclusions</vt:lpstr>
      <vt:lpstr>PowerPoint Presentation</vt:lpstr>
      <vt:lpstr>Linear Relationships</vt:lpstr>
      <vt:lpstr>A Scatterplot of a Positive Linear Relationship</vt:lpstr>
      <vt:lpstr>A Scatterplot of a Negative Linear Relationship</vt:lpstr>
      <vt:lpstr>Data and Scatter Plot Reflecting No Relationship</vt:lpstr>
      <vt:lpstr>Nonlinear Relationships</vt:lpstr>
      <vt:lpstr>A Scatterplot of a Nonlinear Relationship</vt:lpstr>
      <vt:lpstr>A Scatterplot of a Nonlinear Relationship</vt:lpstr>
      <vt:lpstr>PowerPoint Presentation</vt:lpstr>
      <vt:lpstr>Correlation Coefficients</vt:lpstr>
      <vt:lpstr>r</vt:lpstr>
      <vt:lpstr>Strength</vt:lpstr>
      <vt:lpstr>PowerPoint Presentation</vt:lpstr>
      <vt:lpstr>PowerPoint Presentation</vt:lpstr>
      <vt:lpstr>PowerPoint Presentation</vt:lpstr>
      <vt:lpstr>Pearson Correlation (r)</vt:lpstr>
      <vt:lpstr>Pearson Correlation (r)</vt:lpstr>
      <vt:lpstr>PowerPoint Presentation</vt:lpstr>
      <vt:lpstr>PowerPoint Presentation</vt:lpstr>
      <vt:lpstr>Perfect Positive Correlation</vt:lpstr>
      <vt:lpstr>Perfect Negative Correlation</vt:lpstr>
      <vt:lpstr>Low Correlation</vt:lpstr>
      <vt:lpstr>PowerPoint Presentation</vt:lpstr>
      <vt:lpstr>No Correlation</vt:lpstr>
      <vt:lpstr>PowerPoint Presentation</vt:lpstr>
      <vt:lpstr>Spearman Rank Correlation (rs)</vt:lpstr>
      <vt:lpstr>Example</vt:lpstr>
      <vt:lpstr>PowerPoint Presentation</vt:lpstr>
      <vt:lpstr>PowerPoint Presentation</vt:lpstr>
      <vt:lpstr>Measures of Association for Crosstables</vt:lpstr>
      <vt:lpstr>Phi (φ) Coefficient </vt:lpstr>
      <vt:lpstr>PowerPoint Presentation</vt:lpstr>
      <vt:lpstr>Contingency Coefficient</vt:lpstr>
      <vt:lpstr>PowerPoint Presentation</vt:lpstr>
      <vt:lpstr>Kappa (κ) Chance corrected agreement</vt:lpstr>
      <vt:lpstr>PowerPoint Presentation</vt:lpstr>
      <vt:lpstr>PowerPoint Presentation</vt:lpstr>
      <vt:lpstr>PowerPoint Presentation</vt:lpstr>
      <vt:lpstr>PowerPoint Presentation</vt:lpstr>
    </vt:vector>
  </TitlesOfParts>
  <Company>Akdeniz Üniversitesi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Measures of Association</dc:title>
  <dc:creator>Özgür Tosun</dc:creator>
  <cp:lastModifiedBy>Özgür Tosun</cp:lastModifiedBy>
  <cp:revision>59</cp:revision>
  <dcterms:created xsi:type="dcterms:W3CDTF">2013-05-02T19:55:03Z</dcterms:created>
  <dcterms:modified xsi:type="dcterms:W3CDTF">2015-04-21T07:30:02Z</dcterms:modified>
</cp:coreProperties>
</file>