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5" r:id="rId8"/>
    <p:sldId id="263" r:id="rId9"/>
    <p:sldId id="278" r:id="rId10"/>
    <p:sldId id="279" r:id="rId11"/>
    <p:sldId id="262" r:id="rId12"/>
    <p:sldId id="260" r:id="rId13"/>
    <p:sldId id="261" r:id="rId14"/>
    <p:sldId id="269" r:id="rId15"/>
    <p:sldId id="270" r:id="rId16"/>
    <p:sldId id="297" r:id="rId17"/>
    <p:sldId id="296" r:id="rId18"/>
    <p:sldId id="273" r:id="rId19"/>
    <p:sldId id="277" r:id="rId20"/>
    <p:sldId id="291" r:id="rId21"/>
    <p:sldId id="292" r:id="rId22"/>
    <p:sldId id="293" r:id="rId23"/>
    <p:sldId id="300" r:id="rId24"/>
    <p:sldId id="280" r:id="rId25"/>
    <p:sldId id="294" r:id="rId26"/>
    <p:sldId id="289" r:id="rId27"/>
    <p:sldId id="286" r:id="rId28"/>
    <p:sldId id="287" r:id="rId29"/>
    <p:sldId id="288" r:id="rId30"/>
    <p:sldId id="283" r:id="rId31"/>
    <p:sldId id="284" r:id="rId32"/>
    <p:sldId id="281" r:id="rId33"/>
    <p:sldId id="282" r:id="rId34"/>
    <p:sldId id="285" r:id="rId35"/>
    <p:sldId id="290" r:id="rId36"/>
    <p:sldId id="298" r:id="rId37"/>
    <p:sldId id="301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3D84-8C3D-4C2E-9E0F-40C1E4A31719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38B6-A62C-477D-9EA2-63C0FA96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tr-TR" sz="6600" dirty="0" smtClean="0"/>
              <a:t>FİZİK TEDAVİ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7086600" cy="1219200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Yrd. Doç. Dr. Pembe Hare Yiğitoğlu Çeto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Yakın Doğu Üniversitesi Tıp Fakültesi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Fiziksel Tıp ve Rehabilitasyon Anabilim Dalı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91481"/>
            <a:ext cx="666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MANYETİK </a:t>
            </a:r>
            <a:r>
              <a:rPr lang="tr-TR" dirty="0" smtClean="0"/>
              <a:t>ALAN TEDAVİSİ</a:t>
            </a:r>
            <a:endParaRPr lang="en-US" dirty="0"/>
          </a:p>
        </p:txBody>
      </p:sp>
      <p:pic>
        <p:nvPicPr>
          <p:cNvPr id="5122" name="Picture 2" descr="C:\Users\Eren\Desktop\manyetik-al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724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LAZER</a:t>
            </a:r>
            <a:endParaRPr lang="en-US" dirty="0"/>
          </a:p>
        </p:txBody>
      </p:sp>
      <p:pic>
        <p:nvPicPr>
          <p:cNvPr id="1026" name="Picture 2" descr="C:\Users\Eren\Desktop\biostimulation-laser-diode-trolley-mounted-68008-5591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800" y="1600200"/>
            <a:ext cx="5182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ESWT</a:t>
            </a:r>
            <a:br>
              <a:rPr lang="tr-TR" dirty="0" smtClean="0"/>
            </a:br>
            <a:r>
              <a:rPr lang="tr-TR" dirty="0" smtClean="0"/>
              <a:t>(Extracorporeal Shock Wave Therapy)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05000" y="2286000"/>
            <a:ext cx="4572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5486400" cy="990600"/>
          </a:xfrm>
        </p:spPr>
        <p:txBody>
          <a:bodyPr>
            <a:noAutofit/>
          </a:bodyPr>
          <a:lstStyle/>
          <a:p>
            <a:r>
              <a:rPr lang="tr-TR" sz="2400" b="0" dirty="0" smtClean="0"/>
              <a:t>İmmobilizasyon gerektiğinde el, el bileği ve parmakların düzgün pozisyonlanmasını sağlar.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2" r="17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Karpal Tunel Sendromu gibi el bileği uygun pozisyonda tutulması gerektiğinde kullanılır.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11" b="89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PLASTİF </a:t>
            </a:r>
            <a:r>
              <a:rPr lang="tr-TR" dirty="0" smtClean="0"/>
              <a:t>AFO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912" y="1600200"/>
            <a:ext cx="2636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YÜRÜMEYE YARDIMCI CİHAZLAR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2" y="1805603"/>
            <a:ext cx="5486876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566738"/>
          </a:xfrm>
        </p:spPr>
        <p:txBody>
          <a:bodyPr>
            <a:noAutofit/>
          </a:bodyPr>
          <a:lstStyle/>
          <a:p>
            <a:r>
              <a:rPr lang="tr-TR" sz="3200" b="0" dirty="0" smtClean="0"/>
              <a:t>Boyunluk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6" r="4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80010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SICAK-SOĞUK PAKET</a:t>
            </a:r>
            <a:endParaRPr lang="en-US" dirty="0"/>
          </a:p>
        </p:txBody>
      </p:sp>
      <p:pic>
        <p:nvPicPr>
          <p:cNvPr id="4" name="Picture 6" descr="14-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9200" y="2256631"/>
            <a:ext cx="4165600" cy="32131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  Lomber Disk </a:t>
            </a:r>
            <a:r>
              <a:rPr lang="tr-TR" dirty="0"/>
              <a:t>H</a:t>
            </a:r>
            <a:r>
              <a:rPr lang="tr-TR" dirty="0" smtClean="0"/>
              <a:t>erniasyonu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           Lomber Spondiloz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2362200"/>
            <a:ext cx="27106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73773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          Spondilolistezis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                     Skolyoz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264620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195958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ROMATOLOJİK HASTALIKLAR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         Ankilozan Spondilit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            Romatoid Artrit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36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1"/>
            <a:ext cx="419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Rehabilitasyonun amacı </a:t>
            </a:r>
          </a:p>
          <a:p>
            <a:pPr lvl="1"/>
            <a:r>
              <a:rPr lang="tr-TR" dirty="0" smtClean="0"/>
              <a:t>eklem hareketlerini olabildiğince korumak, </a:t>
            </a:r>
          </a:p>
          <a:p>
            <a:pPr lvl="1"/>
            <a:r>
              <a:rPr lang="tr-TR" dirty="0" smtClean="0"/>
              <a:t>kas gücünü arttırmak</a:t>
            </a:r>
          </a:p>
          <a:p>
            <a:pPr lvl="1"/>
            <a:r>
              <a:rPr lang="tr-TR" dirty="0" smtClean="0"/>
              <a:t>hastayı fonksiyonel durumda tutabilmek,</a:t>
            </a:r>
          </a:p>
          <a:p>
            <a:pPr lvl="1"/>
            <a:r>
              <a:rPr lang="tr-TR" dirty="0" smtClean="0"/>
              <a:t>düzgün postürün sürdürülmesi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17" y="2735323"/>
            <a:ext cx="3572566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79" y="2171395"/>
            <a:ext cx="5547841" cy="338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MİYOFASİAL AĞRI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Lokalize kas iskelet sistemi ağrısı</a:t>
            </a:r>
          </a:p>
          <a:p>
            <a:r>
              <a:rPr lang="tr-TR" dirty="0" smtClean="0"/>
              <a:t>Trigger points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SUBAKROMİAL BURSİT/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SUPRASPİNATUS TENDİNİTİ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ADEZİV KAPSULİT </a:t>
            </a:r>
            <a:r>
              <a:rPr lang="tr-TR" dirty="0" smtClean="0"/>
              <a:t>(</a:t>
            </a:r>
            <a:r>
              <a:rPr lang="tr-TR" dirty="0" smtClean="0"/>
              <a:t>DONUK OMUZ)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Omuzda ağrı ve hareket kısıtlılığı</a:t>
            </a:r>
          </a:p>
          <a:p>
            <a:r>
              <a:rPr lang="tr-TR" dirty="0" smtClean="0"/>
              <a:t>Hem aktif hem pasif hareket limitli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LATERAL EPİKONDİLİT/</a:t>
            </a:r>
            <a:br>
              <a:rPr lang="tr-TR" dirty="0" smtClean="0"/>
            </a:br>
            <a:r>
              <a:rPr lang="tr-TR" dirty="0" smtClean="0"/>
              <a:t>MEDİAL EPİKONDİLİT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Tenisçi dirseği/Golfçü dirseği</a:t>
            </a:r>
          </a:p>
          <a:p>
            <a:r>
              <a:rPr lang="tr-TR" dirty="0" smtClean="0"/>
              <a:t>Dirsek ağrısı</a:t>
            </a:r>
          </a:p>
          <a:p>
            <a:r>
              <a:rPr lang="tr-TR" dirty="0" smtClean="0"/>
              <a:t>Tekrarlayan yanlış hareket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ÇALKANTILI SU BANYOSU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2248694"/>
            <a:ext cx="4743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SEREBRAL PALSİ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</a:t>
            </a:r>
            <a:r>
              <a:rPr lang="en-US" dirty="0" err="1" smtClean="0"/>
              <a:t>emipareti</a:t>
            </a:r>
            <a:r>
              <a:rPr lang="tr-TR" dirty="0"/>
              <a:t>k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erebral</a:t>
            </a:r>
            <a:r>
              <a:rPr lang="en-US" dirty="0" smtClean="0"/>
              <a:t> pals</a:t>
            </a:r>
            <a:r>
              <a:rPr lang="tr-TR" dirty="0" smtClean="0"/>
              <a:t>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ipareti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erebral</a:t>
            </a:r>
            <a:r>
              <a:rPr lang="en-US" dirty="0" smtClean="0"/>
              <a:t> pals</a:t>
            </a:r>
            <a:r>
              <a:rPr lang="tr-TR" dirty="0" smtClean="0"/>
              <a:t>i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301" y="2174875"/>
            <a:ext cx="29619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920" y="2174875"/>
            <a:ext cx="29619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Kuadriparetik serebral palsi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Distonik serebral palsi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301" y="2174875"/>
            <a:ext cx="29619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920" y="2174875"/>
            <a:ext cx="29619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MULTİPL SKLEROZ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Yorgunluk </a:t>
            </a:r>
          </a:p>
          <a:p>
            <a:r>
              <a:rPr lang="tr-TR" dirty="0" smtClean="0"/>
              <a:t>Spastisite</a:t>
            </a:r>
          </a:p>
          <a:p>
            <a:r>
              <a:rPr lang="tr-TR" dirty="0" smtClean="0"/>
              <a:t>Güçsüzlük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PARKİNSON HASTALIĞI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İstirahat tremoru</a:t>
            </a:r>
          </a:p>
          <a:p>
            <a:r>
              <a:rPr lang="tr-TR" dirty="0" smtClean="0"/>
              <a:t>Dişli çark rijiditesi</a:t>
            </a:r>
          </a:p>
          <a:p>
            <a:r>
              <a:rPr lang="tr-TR" dirty="0" smtClean="0"/>
              <a:t>Yavaş hareket ederler</a:t>
            </a:r>
          </a:p>
          <a:p>
            <a:r>
              <a:rPr lang="tr-TR" dirty="0" smtClean="0"/>
              <a:t>Yürüme bozukluğu</a:t>
            </a:r>
          </a:p>
          <a:p>
            <a:pPr lvl="1"/>
            <a:r>
              <a:rPr lang="tr-TR" dirty="0" smtClean="0"/>
              <a:t>Kol hareketlerinin azaldığı rijid yürüyüş</a:t>
            </a:r>
          </a:p>
          <a:p>
            <a:pPr lvl="1"/>
            <a:r>
              <a:rPr lang="tr-TR" dirty="0" smtClean="0"/>
              <a:t>Yavaş, aceleci, kısa adımlardan oluşan yürüme bozukluğu</a:t>
            </a:r>
          </a:p>
          <a:p>
            <a:pPr lvl="1"/>
            <a:r>
              <a:rPr lang="tr-TR" dirty="0" smtClean="0"/>
              <a:t>Gövde öne fleksiyon postüründe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OMURİLİK YARALANMALARI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Genç erkek</a:t>
            </a:r>
          </a:p>
          <a:p>
            <a:r>
              <a:rPr lang="tr-TR" dirty="0" smtClean="0"/>
              <a:t>Trafik kazaları</a:t>
            </a:r>
          </a:p>
          <a:p>
            <a:r>
              <a:rPr lang="tr-TR" dirty="0" smtClean="0"/>
              <a:t>Servikal/ torakal/ lumbosakral lezyonlar</a:t>
            </a:r>
          </a:p>
          <a:p>
            <a:endParaRPr lang="tr-TR" dirty="0"/>
          </a:p>
          <a:p>
            <a:r>
              <a:rPr lang="tr-TR" dirty="0" smtClean="0"/>
              <a:t>Hareket fonksiyonunda kayıp</a:t>
            </a:r>
          </a:p>
          <a:p>
            <a:r>
              <a:rPr lang="tr-TR" dirty="0" smtClean="0"/>
              <a:t>Hayatı tehdit eden komplikasyonlar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İNME</a:t>
            </a:r>
            <a:endParaRPr lang="en-US" dirty="0"/>
          </a:p>
        </p:txBody>
      </p:sp>
      <p:pic>
        <p:nvPicPr>
          <p:cNvPr id="4" name="Picture 2" descr="https://encrypted-tbn2.gstatic.com/images?q=tbn:ANd9GcTUzv0tgQKLdgJRUQ39uwwEKDKS1jsnuuVf8HfAD7_cmobp52q4H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62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Kalıcı beyin hasarı</a:t>
            </a:r>
          </a:p>
          <a:p>
            <a:r>
              <a:rPr lang="tr-TR" dirty="0" smtClean="0"/>
              <a:t>Kanama veya damar tıkanıklığına bağlı</a:t>
            </a:r>
          </a:p>
          <a:p>
            <a:r>
              <a:rPr lang="tr-TR" dirty="0" smtClean="0"/>
              <a:t>İletişim sorunları</a:t>
            </a:r>
          </a:p>
          <a:p>
            <a:r>
              <a:rPr lang="tr-TR" dirty="0" smtClean="0"/>
              <a:t>Omuz ağrıları</a:t>
            </a:r>
          </a:p>
          <a:p>
            <a:r>
              <a:rPr lang="tr-TR" dirty="0" smtClean="0"/>
              <a:t>Kas güçsüzlüğü</a:t>
            </a:r>
          </a:p>
          <a:p>
            <a:r>
              <a:rPr lang="tr-TR" dirty="0" smtClean="0"/>
              <a:t>Denge bozukluğu</a:t>
            </a:r>
          </a:p>
          <a:p>
            <a:r>
              <a:rPr lang="tr-TR" dirty="0" smtClean="0"/>
              <a:t>Spastisite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AMPUTE HASTALAR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96" b="6796"/>
          <a:stretch>
            <a:fillRect/>
          </a:stretch>
        </p:blipFill>
        <p:spPr bwMode="auto">
          <a:xfrm>
            <a:off x="2362200" y="1905000"/>
            <a:ext cx="45719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Ampute rehabilitasyonu ideal olarak </a:t>
            </a:r>
          </a:p>
          <a:p>
            <a:pPr lvl="1"/>
            <a:r>
              <a:rPr lang="tr-TR" dirty="0" smtClean="0"/>
              <a:t>amputasyon öncesi dönemden başlayıp, </a:t>
            </a:r>
          </a:p>
          <a:p>
            <a:pPr lvl="1"/>
            <a:r>
              <a:rPr lang="tr-TR" dirty="0" smtClean="0"/>
              <a:t>kişinin protezini başarı ile kullanarak </a:t>
            </a:r>
          </a:p>
          <a:p>
            <a:pPr lvl="1"/>
            <a:r>
              <a:rPr lang="tr-TR" dirty="0" smtClean="0"/>
              <a:t>toplumla yeniden bütünleşmesine ve mesleğine geri dönmesine kadar devam eden uzun bir süreçtir.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INFRARED</a:t>
            </a:r>
            <a:endParaRPr lang="en-US" dirty="0"/>
          </a:p>
        </p:txBody>
      </p:sp>
      <p:pic>
        <p:nvPicPr>
          <p:cNvPr id="2050" name="Picture 2" descr="C:\Users\Eren\Desktop\wIRA-treatment-matrix-therapy-osteoarthr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358" y="1600200"/>
            <a:ext cx="30092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PARAFİN</a:t>
            </a:r>
            <a:endParaRPr lang="en-US" dirty="0"/>
          </a:p>
        </p:txBody>
      </p:sp>
      <p:pic>
        <p:nvPicPr>
          <p:cNvPr id="4" name="Picture 6" descr="14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3564" y="1600200"/>
            <a:ext cx="54768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ULTRASOUND</a:t>
            </a:r>
            <a:endParaRPr lang="en-US" dirty="0"/>
          </a:p>
        </p:txBody>
      </p:sp>
      <p:pic>
        <p:nvPicPr>
          <p:cNvPr id="3074" name="Picture 2" descr="C:\Users\Eren\Desktop\ultrasound-diathermy-unit-physiotherapy-tabletop-1-channel-96097-695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3200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KISA DALGA DİATERMİ</a:t>
            </a:r>
            <a:endParaRPr lang="en-US" dirty="0"/>
          </a:p>
        </p:txBody>
      </p:sp>
      <p:pic>
        <p:nvPicPr>
          <p:cNvPr id="4" name="graphics5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81200" y="1752600"/>
            <a:ext cx="4953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TENS</a:t>
            </a:r>
            <a:endParaRPr lang="en-US" dirty="0"/>
          </a:p>
        </p:txBody>
      </p:sp>
      <p:pic>
        <p:nvPicPr>
          <p:cNvPr id="4098" name="Picture 2" descr="C:\Users\Eren\Desktop\TENS-Units-for-Back-P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953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TRAKSİYON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86719"/>
            <a:ext cx="66675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273</Words>
  <Application>Microsoft Office PowerPoint</Application>
  <PresentationFormat>On-screen Show (4:3)</PresentationFormat>
  <Paragraphs>85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FİZİK TEDAVİ</vt:lpstr>
      <vt:lpstr>SICAK-SOĞUK PAKET</vt:lpstr>
      <vt:lpstr>ÇALKANTILI SU BANYOSU</vt:lpstr>
      <vt:lpstr>INFRARED</vt:lpstr>
      <vt:lpstr>PARAFİN</vt:lpstr>
      <vt:lpstr>ULTRASOUND</vt:lpstr>
      <vt:lpstr>KISA DALGA DİATERMİ</vt:lpstr>
      <vt:lpstr>TENS</vt:lpstr>
      <vt:lpstr>TRAKSİYON</vt:lpstr>
      <vt:lpstr>Slide 10</vt:lpstr>
      <vt:lpstr>MANYETİK ALAN TEDAVİSİ</vt:lpstr>
      <vt:lpstr>LAZER</vt:lpstr>
      <vt:lpstr>ESWT (Extracorporeal Shock Wave Therapy)</vt:lpstr>
      <vt:lpstr>İmmobilizasyon gerektiğinde el, el bileği ve parmakların düzgün pozisyonlanmasını sağlar. </vt:lpstr>
      <vt:lpstr>Slide 15</vt:lpstr>
      <vt:lpstr>PLASTİF AFO</vt:lpstr>
      <vt:lpstr>YÜRÜMEYE YARDIMCI CİHAZLAR</vt:lpstr>
      <vt:lpstr>Boyunluk</vt:lpstr>
      <vt:lpstr>Slide 19</vt:lpstr>
      <vt:lpstr>Slide 20</vt:lpstr>
      <vt:lpstr>Slide 21</vt:lpstr>
      <vt:lpstr>ROMATOLOJİK HASTALIKLAR</vt:lpstr>
      <vt:lpstr>Slide 23</vt:lpstr>
      <vt:lpstr>OSTEOARTRİT</vt:lpstr>
      <vt:lpstr>Slide 25</vt:lpstr>
      <vt:lpstr>MİYOFASİAL AĞRI</vt:lpstr>
      <vt:lpstr>SUBAKROMİAL BURSİT/ SUPRASPİNATUS TENDİNİTİ</vt:lpstr>
      <vt:lpstr>ADEZİV KAPSULİT (DONUK OMUZ)</vt:lpstr>
      <vt:lpstr>LATERAL EPİKONDİLİT/ MEDİAL EPİKONDİLİT</vt:lpstr>
      <vt:lpstr>SEREBRAL PALSİ</vt:lpstr>
      <vt:lpstr>Slide 31</vt:lpstr>
      <vt:lpstr>MULTİPL SKLEROZ</vt:lpstr>
      <vt:lpstr>PARKİNSON HASTALIĞI</vt:lpstr>
      <vt:lpstr>OMURİLİK YARALANMALARI</vt:lpstr>
      <vt:lpstr>İNME</vt:lpstr>
      <vt:lpstr>Slide 36</vt:lpstr>
      <vt:lpstr>AMPUTE HASTALAR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Eren</dc:creator>
  <cp:lastModifiedBy>Eren</cp:lastModifiedBy>
  <cp:revision>44</cp:revision>
  <dcterms:created xsi:type="dcterms:W3CDTF">2015-09-28T14:19:59Z</dcterms:created>
  <dcterms:modified xsi:type="dcterms:W3CDTF">2015-09-29T16:23:53Z</dcterms:modified>
</cp:coreProperties>
</file>