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3" r:id="rId4"/>
    <p:sldId id="284" r:id="rId5"/>
    <p:sldId id="287" r:id="rId6"/>
    <p:sldId id="285" r:id="rId7"/>
    <p:sldId id="288" r:id="rId8"/>
    <p:sldId id="289" r:id="rId9"/>
    <p:sldId id="286" r:id="rId10"/>
    <p:sldId id="261" r:id="rId11"/>
    <p:sldId id="290" r:id="rId12"/>
    <p:sldId id="259" r:id="rId13"/>
    <p:sldId id="276" r:id="rId14"/>
    <p:sldId id="294" r:id="rId15"/>
    <p:sldId id="295" r:id="rId16"/>
    <p:sldId id="275" r:id="rId17"/>
    <p:sldId id="296" r:id="rId18"/>
    <p:sldId id="273" r:id="rId19"/>
    <p:sldId id="282" r:id="rId20"/>
    <p:sldId id="277" r:id="rId21"/>
    <p:sldId id="280" r:id="rId22"/>
    <p:sldId id="279" r:id="rId23"/>
    <p:sldId id="278" r:id="rId24"/>
    <p:sldId id="281" r:id="rId25"/>
    <p:sldId id="300" r:id="rId26"/>
    <p:sldId id="272" r:id="rId27"/>
    <p:sldId id="297" r:id="rId28"/>
    <p:sldId id="271" r:id="rId29"/>
    <p:sldId id="270" r:id="rId30"/>
    <p:sldId id="298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52D4-452B-4BC6-A382-2CF2E47C682B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3365-2B3A-4E35-A691-7B8A8D262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52D4-452B-4BC6-A382-2CF2E47C682B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3365-2B3A-4E35-A691-7B8A8D262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52D4-452B-4BC6-A382-2CF2E47C682B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3365-2B3A-4E35-A691-7B8A8D262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52D4-452B-4BC6-A382-2CF2E47C682B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3365-2B3A-4E35-A691-7B8A8D262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52D4-452B-4BC6-A382-2CF2E47C682B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3365-2B3A-4E35-A691-7B8A8D262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52D4-452B-4BC6-A382-2CF2E47C682B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3365-2B3A-4E35-A691-7B8A8D262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52D4-452B-4BC6-A382-2CF2E47C682B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3365-2B3A-4E35-A691-7B8A8D262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52D4-452B-4BC6-A382-2CF2E47C682B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3365-2B3A-4E35-A691-7B8A8D262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52D4-452B-4BC6-A382-2CF2E47C682B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3365-2B3A-4E35-A691-7B8A8D262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52D4-452B-4BC6-A382-2CF2E47C682B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3365-2B3A-4E35-A691-7B8A8D262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52D4-452B-4BC6-A382-2CF2E47C682B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3365-2B3A-4E35-A691-7B8A8D262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952D4-452B-4BC6-A382-2CF2E47C682B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13365-2B3A-4E35-A691-7B8A8D262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rmAutofit/>
          </a:bodyPr>
          <a:lstStyle/>
          <a:p>
            <a:r>
              <a:rPr lang="tr-TR" sz="6000" dirty="0" smtClean="0"/>
              <a:t>MUAYENE YÖNTEMLERİ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752600"/>
          </a:xfrm>
        </p:spPr>
        <p:txBody>
          <a:bodyPr>
            <a:normAutofit/>
          </a:bodyPr>
          <a:lstStyle/>
          <a:p>
            <a:r>
              <a:rPr lang="tr-TR" sz="2400" dirty="0" smtClean="0">
                <a:solidFill>
                  <a:schemeClr val="tx1"/>
                </a:solidFill>
              </a:rPr>
              <a:t>Yrd. Doç. Dr. Pembe Hare Yiğitoğlu Çeto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Yakın Doğu Üniversitesi Tıp Fakültesi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Fiziksel Tıp ve Rehabilitasyon Anabilim Dalı </a:t>
            </a:r>
            <a:endParaRPr lang="en-US" sz="24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</a:t>
            </a:r>
            <a:r>
              <a:rPr lang="tr-TR" dirty="0" smtClean="0"/>
              <a:t>nspeksiyon-Omurga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Kifoz</a:t>
            </a:r>
            <a:endParaRPr lang="tr-TR" dirty="0" smtClean="0"/>
          </a:p>
          <a:p>
            <a:r>
              <a:rPr lang="tr-TR" dirty="0" smtClean="0"/>
              <a:t>Lordoz</a:t>
            </a:r>
          </a:p>
          <a:p>
            <a:r>
              <a:rPr lang="tr-TR" dirty="0" smtClean="0"/>
              <a:t>Skolyoz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Kifoz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smtClean="0"/>
              <a:t>Skolyoz</a:t>
            </a:r>
            <a:endParaRPr lang="en-US" dirty="0"/>
          </a:p>
        </p:txBody>
      </p:sp>
      <p:pic>
        <p:nvPicPr>
          <p:cNvPr id="4098" name="Picture 2" descr="C:\Users\Eren\Desktop\4035_skolyoz1-300x282.pn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7162" y="2807494"/>
            <a:ext cx="2857500" cy="2686050"/>
          </a:xfrm>
          <a:prstGeom prst="rect">
            <a:avLst/>
          </a:prstGeom>
          <a:noFill/>
        </p:spPr>
      </p:pic>
      <p:pic>
        <p:nvPicPr>
          <p:cNvPr id="4099" name="Picture 3" descr="C:\Users\Eren\Desktop\images (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819400"/>
            <a:ext cx="31242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İnspeksiyon-Kalça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Yürüyüş bozukluğu, yardımcı cihaz </a:t>
            </a:r>
            <a:r>
              <a:rPr lang="tr-TR" dirty="0" smtClean="0"/>
              <a:t>kullanımı</a:t>
            </a:r>
          </a:p>
          <a:p>
            <a:pPr lvl="1"/>
            <a:r>
              <a:rPr lang="tr-TR" dirty="0" smtClean="0"/>
              <a:t>Antaljik yürüyüş</a:t>
            </a:r>
          </a:p>
          <a:p>
            <a:pPr lvl="1"/>
            <a:r>
              <a:rPr lang="tr-TR" dirty="0" smtClean="0"/>
              <a:t>Trendelenburg yürüyüşü-gluteus medius kası zayıflığı</a:t>
            </a:r>
            <a:endParaRPr lang="tr-TR" dirty="0" smtClean="0"/>
          </a:p>
          <a:p>
            <a:r>
              <a:rPr lang="tr-TR" dirty="0" smtClean="0"/>
              <a:t>Deformite ve duruş bozukluğu</a:t>
            </a:r>
          </a:p>
          <a:p>
            <a:r>
              <a:rPr lang="tr-TR" dirty="0" smtClean="0"/>
              <a:t>Kısalık</a:t>
            </a:r>
          </a:p>
          <a:p>
            <a:r>
              <a:rPr lang="tr-TR" dirty="0" smtClean="0"/>
              <a:t>Kas atrofisi</a:t>
            </a:r>
          </a:p>
          <a:p>
            <a:r>
              <a:rPr lang="tr-TR" dirty="0" smtClean="0"/>
              <a:t>Şişlik</a:t>
            </a:r>
          </a:p>
          <a:p>
            <a:r>
              <a:rPr lang="tr-TR" dirty="0" smtClean="0"/>
              <a:t>Renk değişikliği, yara izleri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İnspeksiyon-Diz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Duruş ve yürüyüş bozukluğu</a:t>
            </a:r>
          </a:p>
          <a:p>
            <a:r>
              <a:rPr lang="tr-TR" dirty="0" smtClean="0"/>
              <a:t>Deformite </a:t>
            </a:r>
            <a:endParaRPr lang="tr-TR" dirty="0" smtClean="0"/>
          </a:p>
          <a:p>
            <a:pPr lvl="1"/>
            <a:r>
              <a:rPr lang="tr-TR" dirty="0" smtClean="0"/>
              <a:t>genu varus (O bacak), </a:t>
            </a:r>
          </a:p>
          <a:p>
            <a:pPr lvl="1"/>
            <a:r>
              <a:rPr lang="tr-TR" dirty="0" smtClean="0"/>
              <a:t>genu valgus (X bacak), </a:t>
            </a:r>
          </a:p>
          <a:p>
            <a:pPr lvl="1"/>
            <a:r>
              <a:rPr lang="tr-TR" dirty="0" smtClean="0"/>
              <a:t>genu </a:t>
            </a:r>
            <a:r>
              <a:rPr lang="tr-TR" dirty="0" smtClean="0"/>
              <a:t>rekurvatum, </a:t>
            </a:r>
            <a:endParaRPr lang="tr-TR" dirty="0" smtClean="0"/>
          </a:p>
          <a:p>
            <a:pPr lvl="1"/>
            <a:r>
              <a:rPr lang="tr-TR" dirty="0" smtClean="0"/>
              <a:t>fleksiyon deformiteleri.</a:t>
            </a:r>
            <a:endParaRPr lang="tr-TR" dirty="0" smtClean="0"/>
          </a:p>
          <a:p>
            <a:r>
              <a:rPr lang="tr-TR" dirty="0" smtClean="0"/>
              <a:t>Şişlik</a:t>
            </a:r>
          </a:p>
          <a:p>
            <a:pPr lvl="1"/>
            <a:r>
              <a:rPr lang="tr-TR" dirty="0" smtClean="0"/>
              <a:t>sıvı </a:t>
            </a:r>
            <a:r>
              <a:rPr lang="tr-TR" dirty="0" smtClean="0"/>
              <a:t>artışı, </a:t>
            </a:r>
            <a:endParaRPr lang="tr-TR" dirty="0" smtClean="0"/>
          </a:p>
          <a:p>
            <a:pPr lvl="1"/>
            <a:r>
              <a:rPr lang="tr-TR" dirty="0" smtClean="0"/>
              <a:t>selülit</a:t>
            </a:r>
            <a:r>
              <a:rPr lang="tr-TR" dirty="0" smtClean="0"/>
              <a:t>, </a:t>
            </a:r>
            <a:endParaRPr lang="tr-TR" dirty="0" smtClean="0"/>
          </a:p>
          <a:p>
            <a:pPr lvl="1"/>
            <a:r>
              <a:rPr lang="tr-TR" dirty="0" smtClean="0"/>
              <a:t>doku enflamasyonu</a:t>
            </a:r>
            <a:endParaRPr lang="tr-TR" dirty="0" smtClean="0"/>
          </a:p>
          <a:p>
            <a:r>
              <a:rPr lang="tr-TR" dirty="0" smtClean="0"/>
              <a:t>Atrofi</a:t>
            </a:r>
          </a:p>
          <a:p>
            <a:r>
              <a:rPr lang="tr-TR" dirty="0" smtClean="0"/>
              <a:t>Diğer: Ciltte renk değişikliği, nodül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Eren\Desktop\coxa-vara-genu-varum-valgum-under-gradts-21-63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7841" y="1600200"/>
            <a:ext cx="6028318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Genu </a:t>
            </a:r>
            <a:r>
              <a:rPr lang="tr-TR" dirty="0" smtClean="0"/>
              <a:t>rekurvatum</a:t>
            </a:r>
            <a:endParaRPr lang="en-US" dirty="0"/>
          </a:p>
        </p:txBody>
      </p:sp>
      <p:pic>
        <p:nvPicPr>
          <p:cNvPr id="6146" name="Picture 2" descr="C:\Users\Eren\Desktop\e549b53e9dac859416436a7a8f29d0b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0494" y="1600200"/>
            <a:ext cx="2803011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İnspeksiyon-Ayak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Ayakkabı</a:t>
            </a:r>
          </a:p>
          <a:p>
            <a:r>
              <a:rPr lang="tr-TR" dirty="0" smtClean="0"/>
              <a:t>Yürüyüş bozukluğu (antaljik, stepaj)</a:t>
            </a:r>
          </a:p>
          <a:p>
            <a:r>
              <a:rPr lang="tr-TR" dirty="0" smtClean="0"/>
              <a:t>Deformite (pes planus, pes kavus)</a:t>
            </a:r>
          </a:p>
          <a:p>
            <a:r>
              <a:rPr lang="tr-TR" dirty="0" smtClean="0"/>
              <a:t>Şişlik </a:t>
            </a:r>
          </a:p>
          <a:p>
            <a:r>
              <a:rPr lang="tr-TR" dirty="0" smtClean="0"/>
              <a:t>Konjenital anomali (parmak eksikliği/fazlalığı)</a:t>
            </a:r>
          </a:p>
          <a:p>
            <a:r>
              <a:rPr lang="tr-TR" dirty="0" smtClean="0"/>
              <a:t>Renk değişikliği (kızarıklık, solukluk)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Pes planus-Pes cavus</a:t>
            </a:r>
            <a:endParaRPr lang="en-US" dirty="0"/>
          </a:p>
        </p:txBody>
      </p:sp>
      <p:pic>
        <p:nvPicPr>
          <p:cNvPr id="7170" name="Picture 2" descr="C:\Users\Eren\Desktop\Foot-Typ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133600"/>
            <a:ext cx="2209800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Palpasyon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Kemik ve eklemler</a:t>
            </a:r>
          </a:p>
          <a:p>
            <a:r>
              <a:rPr lang="tr-TR" dirty="0" smtClean="0"/>
              <a:t>Yumuşak dokular</a:t>
            </a:r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r>
              <a:rPr lang="tr-TR" dirty="0" smtClean="0"/>
              <a:t>Tonus (</a:t>
            </a:r>
            <a:r>
              <a:rPr lang="tr-TR" dirty="0" smtClean="0"/>
              <a:t>Eklemlerin </a:t>
            </a:r>
            <a:r>
              <a:rPr lang="tr-TR" dirty="0" smtClean="0"/>
              <a:t>pasif </a:t>
            </a:r>
            <a:r>
              <a:rPr lang="tr-TR" dirty="0" smtClean="0"/>
              <a:t>hareketine karşı </a:t>
            </a:r>
            <a:r>
              <a:rPr lang="tr-TR" dirty="0" smtClean="0"/>
              <a:t>kasın gösterdigi </a:t>
            </a:r>
            <a:r>
              <a:rPr lang="tr-TR" dirty="0" smtClean="0"/>
              <a:t>direnç) </a:t>
            </a:r>
            <a:r>
              <a:rPr lang="tr-TR" dirty="0" smtClean="0"/>
              <a:t>  </a:t>
            </a:r>
            <a:endParaRPr lang="tr-TR" dirty="0" smtClean="0"/>
          </a:p>
          <a:p>
            <a:pPr lvl="1"/>
            <a:r>
              <a:rPr lang="tr-TR" dirty="0" smtClean="0"/>
              <a:t>Ağrı</a:t>
            </a:r>
          </a:p>
          <a:p>
            <a:pPr lvl="1"/>
            <a:r>
              <a:rPr lang="tr-TR" dirty="0" smtClean="0"/>
              <a:t>Duyarlılık/Ağrı</a:t>
            </a:r>
            <a:endParaRPr lang="tr-TR" dirty="0" smtClean="0"/>
          </a:p>
          <a:p>
            <a:pPr lvl="1"/>
            <a:r>
              <a:rPr lang="tr-TR" dirty="0" smtClean="0"/>
              <a:t>Kıvam</a:t>
            </a:r>
          </a:p>
          <a:p>
            <a:pPr lvl="1"/>
            <a:r>
              <a:rPr lang="tr-TR" dirty="0" smtClean="0"/>
              <a:t>Hacim</a:t>
            </a:r>
          </a:p>
          <a:p>
            <a:pPr lvl="1"/>
            <a:r>
              <a:rPr lang="tr-TR" dirty="0" smtClean="0"/>
              <a:t>Isı artışı</a:t>
            </a:r>
            <a:r>
              <a:rPr lang="tr-TR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</a:t>
            </a:r>
            <a:r>
              <a:rPr lang="en-US" dirty="0" err="1" smtClean="0"/>
              <a:t>klem</a:t>
            </a:r>
            <a:r>
              <a:rPr lang="en-US" dirty="0" smtClean="0"/>
              <a:t> </a:t>
            </a:r>
            <a:r>
              <a:rPr lang="tr-TR" dirty="0" err="1"/>
              <a:t>H</a:t>
            </a:r>
            <a:r>
              <a:rPr lang="en-US" dirty="0" err="1" smtClean="0"/>
              <a:t>areket</a:t>
            </a:r>
            <a:r>
              <a:rPr lang="en-US" dirty="0" smtClean="0"/>
              <a:t> </a:t>
            </a:r>
            <a:r>
              <a:rPr lang="tr-TR" dirty="0" err="1"/>
              <a:t>A</a:t>
            </a:r>
            <a:r>
              <a:rPr lang="en-US" dirty="0" err="1" smtClean="0"/>
              <a:t>çıklığı</a:t>
            </a:r>
            <a:r>
              <a:rPr lang="tr-TR" dirty="0" smtClean="0"/>
              <a:t> </a:t>
            </a:r>
            <a:br>
              <a:rPr lang="tr-TR" dirty="0" smtClean="0"/>
            </a:br>
            <a:r>
              <a:rPr lang="en-US" dirty="0" smtClean="0"/>
              <a:t>(</a:t>
            </a:r>
            <a:r>
              <a:rPr lang="tr-TR" dirty="0" smtClean="0"/>
              <a:t>R</a:t>
            </a:r>
            <a:r>
              <a:rPr lang="en-US" dirty="0" err="1" smtClean="0"/>
              <a:t>ange</a:t>
            </a:r>
            <a:r>
              <a:rPr lang="en-US" dirty="0" smtClean="0"/>
              <a:t> of </a:t>
            </a:r>
            <a:r>
              <a:rPr lang="tr-TR" dirty="0"/>
              <a:t>M</a:t>
            </a:r>
            <a:r>
              <a:rPr lang="en-US" dirty="0" err="1" smtClean="0"/>
              <a:t>otion</a:t>
            </a:r>
            <a:r>
              <a:rPr lang="en-US" dirty="0" smtClean="0"/>
              <a:t>, ROM)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tr-TR" dirty="0" smtClean="0"/>
          </a:p>
          <a:p>
            <a:r>
              <a:rPr lang="tr-TR" dirty="0" smtClean="0"/>
              <a:t>E</a:t>
            </a:r>
            <a:r>
              <a:rPr lang="en-US" dirty="0" err="1" smtClean="0"/>
              <a:t>klem</a:t>
            </a:r>
            <a:r>
              <a:rPr lang="en-US" dirty="0" smtClean="0"/>
              <a:t> </a:t>
            </a:r>
            <a:r>
              <a:rPr lang="en-US" dirty="0" err="1" smtClean="0"/>
              <a:t>hareketleri</a:t>
            </a:r>
            <a:r>
              <a:rPr lang="en-US" dirty="0" smtClean="0"/>
              <a:t> </a:t>
            </a:r>
            <a:r>
              <a:rPr lang="en-US" dirty="0" err="1" smtClean="0"/>
              <a:t>belirli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sıfır</a:t>
            </a:r>
            <a:r>
              <a:rPr lang="en-US" dirty="0" smtClean="0"/>
              <a:t> </a:t>
            </a:r>
            <a:r>
              <a:rPr lang="en-US" dirty="0" err="1" smtClean="0"/>
              <a:t>başlangıç</a:t>
            </a:r>
            <a:r>
              <a:rPr lang="en-US" dirty="0" smtClean="0"/>
              <a:t> </a:t>
            </a:r>
            <a:r>
              <a:rPr lang="en-US" dirty="0" err="1" smtClean="0"/>
              <a:t>pozisyonundan</a:t>
            </a:r>
            <a:r>
              <a:rPr lang="en-US" dirty="0" smtClean="0"/>
              <a:t> </a:t>
            </a:r>
            <a:r>
              <a:rPr lang="en-US" dirty="0" err="1" smtClean="0"/>
              <a:t>ölçülmelidir</a:t>
            </a:r>
            <a:endParaRPr lang="tr-TR" dirty="0"/>
          </a:p>
          <a:p>
            <a:endParaRPr lang="tr-TR" dirty="0" smtClean="0"/>
          </a:p>
          <a:p>
            <a:r>
              <a:rPr lang="en-US" dirty="0" err="1" smtClean="0"/>
              <a:t>Eklem</a:t>
            </a:r>
            <a:r>
              <a:rPr lang="en-US" dirty="0" smtClean="0"/>
              <a:t> </a:t>
            </a:r>
            <a:r>
              <a:rPr lang="en-US" dirty="0" err="1" smtClean="0"/>
              <a:t>hareketlerini</a:t>
            </a:r>
            <a:r>
              <a:rPr lang="en-US" dirty="0" smtClean="0"/>
              <a:t> tam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ölçmek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goniometre</a:t>
            </a:r>
            <a:r>
              <a:rPr lang="en-US" dirty="0" smtClean="0"/>
              <a:t> </a:t>
            </a:r>
            <a:r>
              <a:rPr lang="en-US" dirty="0" err="1" smtClean="0"/>
              <a:t>kullanılması</a:t>
            </a:r>
            <a:r>
              <a:rPr lang="en-US" dirty="0" smtClean="0"/>
              <a:t> </a:t>
            </a:r>
            <a:r>
              <a:rPr lang="en-US" dirty="0" err="1" smtClean="0"/>
              <a:t>gerekir</a:t>
            </a:r>
            <a:r>
              <a:rPr lang="en-US" dirty="0" smtClean="0"/>
              <a:t>.  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err="1" smtClean="0"/>
              <a:t>Eklem</a:t>
            </a:r>
            <a:r>
              <a:rPr lang="en-US" dirty="0" smtClean="0"/>
              <a:t> </a:t>
            </a:r>
            <a:r>
              <a:rPr lang="en-US" dirty="0" err="1" smtClean="0"/>
              <a:t>hareket</a:t>
            </a:r>
            <a:r>
              <a:rPr lang="en-US" dirty="0" smtClean="0"/>
              <a:t> </a:t>
            </a:r>
            <a:r>
              <a:rPr lang="en-US" dirty="0" err="1" smtClean="0"/>
              <a:t>açıklığı</a:t>
            </a:r>
            <a:r>
              <a:rPr lang="en-US" dirty="0" smtClean="0"/>
              <a:t>, </a:t>
            </a:r>
            <a:r>
              <a:rPr lang="en-US" dirty="0" err="1" smtClean="0"/>
              <a:t>eklemin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pasif</a:t>
            </a:r>
            <a:r>
              <a:rPr lang="en-US" dirty="0" smtClean="0"/>
              <a:t> </a:t>
            </a:r>
            <a:r>
              <a:rPr lang="en-US" dirty="0" err="1" smtClean="0"/>
              <a:t>hareketleri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belirlenir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İnspeksiyon</a:t>
            </a:r>
          </a:p>
          <a:p>
            <a:r>
              <a:rPr lang="tr-TR" dirty="0" smtClean="0"/>
              <a:t>Palpasyon</a:t>
            </a:r>
            <a:endParaRPr lang="tr-TR" dirty="0" smtClean="0"/>
          </a:p>
          <a:p>
            <a:r>
              <a:rPr lang="tr-TR" dirty="0" smtClean="0"/>
              <a:t>Eklem hareket </a:t>
            </a:r>
            <a:r>
              <a:rPr lang="tr-TR" dirty="0" smtClean="0"/>
              <a:t>açıklıkları</a:t>
            </a:r>
          </a:p>
          <a:p>
            <a:r>
              <a:rPr lang="tr-TR" dirty="0" smtClean="0"/>
              <a:t>Nörolojik muayene</a:t>
            </a:r>
          </a:p>
          <a:p>
            <a:r>
              <a:rPr lang="tr-TR" dirty="0" smtClean="0"/>
              <a:t>Özel testler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Boyun Eklem Hareket Açıklıkları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Fleksiyon </a:t>
            </a:r>
            <a:r>
              <a:rPr lang="tr-TR" dirty="0" smtClean="0"/>
              <a:t>(45 derece)</a:t>
            </a:r>
            <a:r>
              <a:rPr lang="en-US" dirty="0" smtClean="0"/>
              <a:t> </a:t>
            </a:r>
            <a:endParaRPr lang="tr-TR" dirty="0" smtClean="0"/>
          </a:p>
          <a:p>
            <a:pPr lvl="1"/>
            <a:r>
              <a:rPr lang="en-US" dirty="0" err="1" smtClean="0"/>
              <a:t>Aşağı</a:t>
            </a:r>
            <a:r>
              <a:rPr lang="en-US" dirty="0" smtClean="0"/>
              <a:t> </a:t>
            </a:r>
            <a:r>
              <a:rPr lang="en-US" dirty="0" err="1" smtClean="0"/>
              <a:t>bak</a:t>
            </a:r>
            <a:r>
              <a:rPr lang="en-US" dirty="0" smtClean="0"/>
              <a:t> </a:t>
            </a:r>
            <a:r>
              <a:rPr lang="en-US" dirty="0" err="1" smtClean="0"/>
              <a:t>çeneni</a:t>
            </a:r>
            <a:r>
              <a:rPr lang="en-US" dirty="0" smtClean="0"/>
              <a:t> </a:t>
            </a:r>
            <a:r>
              <a:rPr lang="en-US" dirty="0" err="1" smtClean="0"/>
              <a:t>göğsüne</a:t>
            </a:r>
            <a:r>
              <a:rPr lang="en-US" dirty="0" smtClean="0"/>
              <a:t> </a:t>
            </a:r>
            <a:r>
              <a:rPr lang="en-US" dirty="0" err="1" smtClean="0"/>
              <a:t>değdir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tr-TR" dirty="0" smtClean="0"/>
              <a:t>Ekstansiyon </a:t>
            </a:r>
            <a:r>
              <a:rPr lang="tr-TR" dirty="0" smtClean="0"/>
              <a:t>(45 derece)</a:t>
            </a:r>
            <a:r>
              <a:rPr lang="en-US" dirty="0" smtClean="0"/>
              <a:t> </a:t>
            </a:r>
            <a:endParaRPr lang="tr-TR" dirty="0" smtClean="0"/>
          </a:p>
          <a:p>
            <a:pPr lvl="1"/>
            <a:r>
              <a:rPr lang="en-US" dirty="0" err="1" smtClean="0"/>
              <a:t>Yukarı</a:t>
            </a:r>
            <a:r>
              <a:rPr lang="en-US" dirty="0" smtClean="0"/>
              <a:t> </a:t>
            </a:r>
            <a:r>
              <a:rPr lang="en-US" dirty="0" err="1" smtClean="0"/>
              <a:t>bak</a:t>
            </a:r>
            <a:r>
              <a:rPr lang="en-US" dirty="0" smtClean="0"/>
              <a:t> </a:t>
            </a:r>
            <a:r>
              <a:rPr lang="tr-TR" dirty="0" smtClean="0"/>
              <a:t>v</a:t>
            </a:r>
            <a:r>
              <a:rPr lang="en-US" dirty="0" smtClean="0"/>
              <a:t>e </a:t>
            </a:r>
            <a:r>
              <a:rPr lang="en-US" dirty="0" err="1" smtClean="0"/>
              <a:t>başını</a:t>
            </a:r>
            <a:r>
              <a:rPr lang="en-US" dirty="0" smtClean="0"/>
              <a:t> </a:t>
            </a:r>
            <a:r>
              <a:rPr lang="en-US" dirty="0" err="1" smtClean="0"/>
              <a:t>arkaya</a:t>
            </a:r>
            <a:r>
              <a:rPr lang="en-US" dirty="0" smtClean="0"/>
              <a:t> </a:t>
            </a:r>
            <a:r>
              <a:rPr lang="en-US" dirty="0" err="1" smtClean="0"/>
              <a:t>kaldır</a:t>
            </a:r>
            <a:r>
              <a:rPr lang="tr-TR" dirty="0" smtClean="0"/>
              <a:t>.</a:t>
            </a:r>
            <a:r>
              <a:rPr lang="en-US" dirty="0" smtClean="0"/>
              <a:t> </a:t>
            </a:r>
            <a:endParaRPr lang="tr-TR" dirty="0" smtClean="0"/>
          </a:p>
          <a:p>
            <a:r>
              <a:rPr lang="tr-TR" dirty="0" smtClean="0"/>
              <a:t>Lateral fleksiyon </a:t>
            </a:r>
            <a:r>
              <a:rPr lang="tr-TR" dirty="0" smtClean="0"/>
              <a:t>(45 derece)</a:t>
            </a:r>
            <a:r>
              <a:rPr lang="en-US" dirty="0" smtClean="0"/>
              <a:t> </a:t>
            </a:r>
            <a:endParaRPr lang="tr-TR" dirty="0" smtClean="0"/>
          </a:p>
          <a:p>
            <a:pPr lvl="1"/>
            <a:r>
              <a:rPr lang="en-US" dirty="0" err="1" smtClean="0"/>
              <a:t>Başını</a:t>
            </a:r>
            <a:r>
              <a:rPr lang="en-US" dirty="0" smtClean="0"/>
              <a:t> </a:t>
            </a:r>
            <a:r>
              <a:rPr lang="en-US" dirty="0" err="1" smtClean="0"/>
              <a:t>kulağın</a:t>
            </a:r>
            <a:r>
              <a:rPr lang="en-US" dirty="0" smtClean="0"/>
              <a:t> </a:t>
            </a:r>
            <a:r>
              <a:rPr lang="en-US" dirty="0" err="1" smtClean="0"/>
              <a:t>omuza</a:t>
            </a:r>
            <a:r>
              <a:rPr lang="en-US" dirty="0" smtClean="0"/>
              <a:t> </a:t>
            </a:r>
            <a:r>
              <a:rPr lang="en-US" dirty="0" err="1" smtClean="0"/>
              <a:t>değecek</a:t>
            </a:r>
            <a:r>
              <a:rPr lang="en-US" dirty="0" smtClean="0"/>
              <a:t> </a:t>
            </a:r>
            <a:r>
              <a:rPr lang="en-US" dirty="0" err="1" smtClean="0"/>
              <a:t>şekilde</a:t>
            </a:r>
            <a:r>
              <a:rPr lang="en-US" dirty="0" smtClean="0"/>
              <a:t> </a:t>
            </a:r>
            <a:r>
              <a:rPr lang="en-US" dirty="0" err="1" smtClean="0"/>
              <a:t>sağa</a:t>
            </a:r>
            <a:r>
              <a:rPr lang="en-US" dirty="0" smtClean="0"/>
              <a:t> sola </a:t>
            </a:r>
            <a:r>
              <a:rPr lang="en-US" dirty="0" err="1" smtClean="0"/>
              <a:t>eğ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tr-TR" dirty="0" smtClean="0"/>
              <a:t>Rotasyon </a:t>
            </a:r>
            <a:r>
              <a:rPr lang="tr-TR" dirty="0" smtClean="0"/>
              <a:t>(70 derece)</a:t>
            </a:r>
            <a:r>
              <a:rPr lang="en-US" dirty="0" smtClean="0"/>
              <a:t> </a:t>
            </a:r>
            <a:endParaRPr lang="tr-TR" dirty="0" smtClean="0"/>
          </a:p>
          <a:p>
            <a:pPr lvl="1"/>
            <a:r>
              <a:rPr lang="en-US" dirty="0" err="1" smtClean="0"/>
              <a:t>Sağ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sol </a:t>
            </a:r>
            <a:r>
              <a:rPr lang="en-US" dirty="0" err="1" smtClean="0"/>
              <a:t>omuzdan</a:t>
            </a:r>
            <a:r>
              <a:rPr lang="en-US" dirty="0" smtClean="0"/>
              <a:t> </a:t>
            </a:r>
            <a:r>
              <a:rPr lang="en-US" dirty="0" err="1" smtClean="0"/>
              <a:t>geriye</a:t>
            </a:r>
            <a:r>
              <a:rPr lang="en-US" dirty="0" smtClean="0"/>
              <a:t> </a:t>
            </a:r>
            <a:r>
              <a:rPr lang="en-US" dirty="0" err="1" smtClean="0"/>
              <a:t>doğru</a:t>
            </a:r>
            <a:r>
              <a:rPr lang="en-US" dirty="0" smtClean="0"/>
              <a:t> </a:t>
            </a:r>
            <a:r>
              <a:rPr lang="en-US" dirty="0" err="1" smtClean="0"/>
              <a:t>bak</a:t>
            </a:r>
            <a:r>
              <a:rPr lang="tr-TR" dirty="0" smtClean="0"/>
              <a:t>.</a:t>
            </a:r>
            <a:r>
              <a:rPr lang="en-US" dirty="0" smtClean="0"/>
              <a:t> </a:t>
            </a:r>
            <a:endParaRPr lang="tr-TR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Omuz Eklem Hareket Açıklıkları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Fleksiyon </a:t>
            </a:r>
            <a:r>
              <a:rPr lang="tr-TR" dirty="0" smtClean="0"/>
              <a:t>(180 derece)</a:t>
            </a:r>
            <a:endParaRPr lang="tr-TR" dirty="0" smtClean="0"/>
          </a:p>
          <a:p>
            <a:r>
              <a:rPr lang="tr-TR" dirty="0" smtClean="0"/>
              <a:t>Ekstansiyon </a:t>
            </a:r>
            <a:r>
              <a:rPr lang="tr-TR" dirty="0" smtClean="0"/>
              <a:t>(45 derece)</a:t>
            </a:r>
            <a:endParaRPr lang="tr-TR" dirty="0" smtClean="0"/>
          </a:p>
          <a:p>
            <a:r>
              <a:rPr lang="tr-TR" dirty="0" smtClean="0"/>
              <a:t>Abdüksiyon </a:t>
            </a:r>
            <a:r>
              <a:rPr lang="tr-TR" dirty="0" smtClean="0"/>
              <a:t>(180 derece)</a:t>
            </a:r>
            <a:endParaRPr lang="tr-TR" dirty="0" smtClean="0"/>
          </a:p>
          <a:p>
            <a:r>
              <a:rPr lang="tr-TR" dirty="0" smtClean="0"/>
              <a:t>Addüksiyon </a:t>
            </a:r>
            <a:r>
              <a:rPr lang="tr-TR" dirty="0" smtClean="0"/>
              <a:t>(45 derece)</a:t>
            </a:r>
            <a:endParaRPr lang="tr-TR" dirty="0" smtClean="0"/>
          </a:p>
          <a:p>
            <a:r>
              <a:rPr lang="tr-TR" dirty="0" smtClean="0"/>
              <a:t>Eksternal rotasyon </a:t>
            </a:r>
            <a:r>
              <a:rPr lang="tr-TR" dirty="0" smtClean="0"/>
              <a:t>(90 derece)</a:t>
            </a:r>
            <a:endParaRPr lang="tr-TR" dirty="0" smtClean="0"/>
          </a:p>
          <a:p>
            <a:r>
              <a:rPr lang="tr-TR" dirty="0" smtClean="0"/>
              <a:t>İnternal rotasyon </a:t>
            </a:r>
            <a:r>
              <a:rPr lang="tr-TR" dirty="0" smtClean="0"/>
              <a:t>(</a:t>
            </a:r>
            <a:r>
              <a:rPr lang="tr-TR" dirty="0" smtClean="0"/>
              <a:t>70 derece)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Dirsek Eklem Hareket Açıklıkları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Fleksiyon </a:t>
            </a:r>
            <a:r>
              <a:rPr lang="tr-TR" dirty="0" smtClean="0"/>
              <a:t>(145 derece)</a:t>
            </a:r>
            <a:endParaRPr lang="tr-TR" dirty="0" smtClean="0"/>
          </a:p>
          <a:p>
            <a:r>
              <a:rPr lang="tr-TR" dirty="0" smtClean="0"/>
              <a:t>Ekstansiyon </a:t>
            </a:r>
            <a:r>
              <a:rPr lang="tr-TR" dirty="0" smtClean="0"/>
              <a:t>(0 derece)</a:t>
            </a:r>
            <a:endParaRPr lang="tr-TR" dirty="0" smtClean="0"/>
          </a:p>
          <a:p>
            <a:r>
              <a:rPr lang="tr-TR" dirty="0" smtClean="0"/>
              <a:t>Supinasyon </a:t>
            </a:r>
            <a:r>
              <a:rPr lang="tr-TR" dirty="0" smtClean="0"/>
              <a:t>(90 derece)</a:t>
            </a:r>
            <a:endParaRPr lang="tr-TR" dirty="0" smtClean="0"/>
          </a:p>
          <a:p>
            <a:r>
              <a:rPr lang="tr-TR" dirty="0" smtClean="0"/>
              <a:t>Pronasyon (90 derece)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El bileği Eklem Hareket Açıklıkları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Fleksiyon (90 derece)</a:t>
            </a:r>
            <a:endParaRPr lang="tr-TR" dirty="0" smtClean="0"/>
          </a:p>
          <a:p>
            <a:r>
              <a:rPr lang="tr-TR" dirty="0" smtClean="0"/>
              <a:t>Ekstansiyon </a:t>
            </a:r>
            <a:r>
              <a:rPr lang="tr-TR" dirty="0" smtClean="0"/>
              <a:t>(70 derece)</a:t>
            </a:r>
            <a:endParaRPr lang="tr-TR" dirty="0" smtClean="0"/>
          </a:p>
          <a:p>
            <a:r>
              <a:rPr lang="tr-TR" dirty="0" smtClean="0"/>
              <a:t>Radial </a:t>
            </a:r>
            <a:r>
              <a:rPr lang="tr-TR" dirty="0" smtClean="0"/>
              <a:t>deviasyon (20 derece)</a:t>
            </a:r>
            <a:endParaRPr lang="tr-TR" dirty="0" smtClean="0"/>
          </a:p>
          <a:p>
            <a:r>
              <a:rPr lang="tr-TR" dirty="0" smtClean="0"/>
              <a:t>Ulnar deviasyon </a:t>
            </a:r>
            <a:r>
              <a:rPr lang="tr-TR" dirty="0" smtClean="0"/>
              <a:t>(35 derece) 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Bel Eklem Hareket Açıklıkları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Fleksiyon </a:t>
            </a:r>
            <a:r>
              <a:rPr lang="tr-TR" dirty="0" smtClean="0"/>
              <a:t>(40-60 derece),</a:t>
            </a:r>
            <a:r>
              <a:rPr lang="en-US" dirty="0" smtClean="0"/>
              <a:t> </a:t>
            </a:r>
            <a:endParaRPr lang="tr-TR" dirty="0" smtClean="0"/>
          </a:p>
          <a:p>
            <a:pPr lvl="1"/>
            <a:r>
              <a:rPr lang="en-US" dirty="0" err="1" smtClean="0"/>
              <a:t>hasta</a:t>
            </a:r>
            <a:r>
              <a:rPr lang="en-US" dirty="0" smtClean="0"/>
              <a:t> </a:t>
            </a:r>
            <a:r>
              <a:rPr lang="en-US" dirty="0" err="1" smtClean="0"/>
              <a:t>ayakta</a:t>
            </a:r>
            <a:r>
              <a:rPr lang="en-US" dirty="0" smtClean="0"/>
              <a:t> </a:t>
            </a:r>
            <a:r>
              <a:rPr lang="en-US" dirty="0" err="1" smtClean="0"/>
              <a:t>iken</a:t>
            </a:r>
            <a:r>
              <a:rPr lang="en-US" dirty="0" smtClean="0"/>
              <a:t> </a:t>
            </a:r>
            <a:r>
              <a:rPr lang="en-US" dirty="0" err="1" smtClean="0"/>
              <a:t>dizlerini</a:t>
            </a:r>
            <a:r>
              <a:rPr lang="en-US" dirty="0" smtClean="0"/>
              <a:t> </a:t>
            </a:r>
            <a:r>
              <a:rPr lang="en-US" dirty="0" err="1" smtClean="0"/>
              <a:t>kırmadan</a:t>
            </a:r>
            <a:r>
              <a:rPr lang="en-US" dirty="0" smtClean="0"/>
              <a:t> </a:t>
            </a:r>
            <a:r>
              <a:rPr lang="en-US" dirty="0" err="1" smtClean="0"/>
              <a:t>ellerini</a:t>
            </a:r>
            <a:r>
              <a:rPr lang="en-US" dirty="0" smtClean="0"/>
              <a:t> </a:t>
            </a:r>
            <a:r>
              <a:rPr lang="en-US" dirty="0" err="1" smtClean="0"/>
              <a:t>yere</a:t>
            </a:r>
            <a:r>
              <a:rPr lang="en-US" dirty="0" smtClean="0"/>
              <a:t> </a:t>
            </a:r>
            <a:r>
              <a:rPr lang="en-US" dirty="0" err="1" smtClean="0"/>
              <a:t>değdirmesi</a:t>
            </a:r>
            <a:r>
              <a:rPr lang="en-US" dirty="0" smtClean="0"/>
              <a:t> </a:t>
            </a:r>
            <a:r>
              <a:rPr lang="en-US" dirty="0" err="1" smtClean="0"/>
              <a:t>istenerek</a:t>
            </a:r>
            <a:r>
              <a:rPr lang="en-US" dirty="0" smtClean="0"/>
              <a:t> </a:t>
            </a:r>
            <a:r>
              <a:rPr lang="en-US" dirty="0" err="1" smtClean="0"/>
              <a:t>değerlendirilir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tr-TR" dirty="0" smtClean="0"/>
              <a:t>Ekstansiyon </a:t>
            </a:r>
            <a:r>
              <a:rPr lang="tr-TR" dirty="0" smtClean="0"/>
              <a:t>(20-35 derece),</a:t>
            </a:r>
            <a:r>
              <a:rPr lang="en-US" dirty="0" smtClean="0"/>
              <a:t> </a:t>
            </a:r>
            <a:endParaRPr lang="tr-TR" dirty="0" smtClean="0"/>
          </a:p>
          <a:p>
            <a:pPr lvl="1"/>
            <a:r>
              <a:rPr lang="en-US" dirty="0" err="1" smtClean="0"/>
              <a:t>hastanın</a:t>
            </a:r>
            <a:r>
              <a:rPr lang="en-US" dirty="0" smtClean="0"/>
              <a:t> </a:t>
            </a:r>
            <a:r>
              <a:rPr lang="en-US" dirty="0" err="1" smtClean="0"/>
              <a:t>arkaya</a:t>
            </a:r>
            <a:r>
              <a:rPr lang="en-US" dirty="0" smtClean="0"/>
              <a:t> </a:t>
            </a:r>
            <a:r>
              <a:rPr lang="en-US" dirty="0" err="1" smtClean="0"/>
              <a:t>eğilmesi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değerlendirilir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tr-TR" dirty="0" smtClean="0"/>
              <a:t>Lateral fleksiyon </a:t>
            </a:r>
            <a:r>
              <a:rPr lang="tr-TR" dirty="0" smtClean="0"/>
              <a:t>(15-20 derece),</a:t>
            </a:r>
            <a:r>
              <a:rPr lang="en-US" dirty="0" smtClean="0"/>
              <a:t> </a:t>
            </a:r>
            <a:endParaRPr lang="tr-TR" dirty="0" smtClean="0"/>
          </a:p>
          <a:p>
            <a:pPr lvl="1"/>
            <a:r>
              <a:rPr lang="en-US" dirty="0" err="1" smtClean="0"/>
              <a:t>hastanın</a:t>
            </a:r>
            <a:r>
              <a:rPr lang="en-US" dirty="0" smtClean="0"/>
              <a:t> </a:t>
            </a:r>
            <a:r>
              <a:rPr lang="en-US" dirty="0" err="1" smtClean="0"/>
              <a:t>yanlara</a:t>
            </a:r>
            <a:r>
              <a:rPr lang="en-US" dirty="0" smtClean="0"/>
              <a:t> </a:t>
            </a:r>
            <a:r>
              <a:rPr lang="en-US" dirty="0" err="1" smtClean="0"/>
              <a:t>doğru</a:t>
            </a:r>
            <a:r>
              <a:rPr lang="en-US" dirty="0" smtClean="0"/>
              <a:t> </a:t>
            </a:r>
            <a:r>
              <a:rPr lang="en-US" dirty="0" err="1" smtClean="0"/>
              <a:t>eğilmesi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değerlendirilir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 smtClean="0"/>
              <a:t>Rotasyon </a:t>
            </a:r>
            <a:r>
              <a:rPr lang="tr-TR" dirty="0" smtClean="0"/>
              <a:t>(3-18 derece)</a:t>
            </a:r>
            <a:endParaRPr lang="tr-TR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C:\Users\Eren\Desktop\spinal-movement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438400"/>
            <a:ext cx="5943599" cy="29717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Kalça Eklem Hareket Açıklıkları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Fleksiyon </a:t>
            </a:r>
            <a:r>
              <a:rPr lang="tr-TR" dirty="0" smtClean="0"/>
              <a:t>(120 </a:t>
            </a:r>
            <a:r>
              <a:rPr lang="tr-TR" dirty="0" smtClean="0"/>
              <a:t>derece, pasif 135 </a:t>
            </a:r>
            <a:r>
              <a:rPr lang="tr-TR" dirty="0" smtClean="0"/>
              <a:t>derece)</a:t>
            </a:r>
            <a:endParaRPr lang="tr-TR" dirty="0" smtClean="0"/>
          </a:p>
          <a:p>
            <a:r>
              <a:rPr lang="tr-TR" dirty="0" smtClean="0"/>
              <a:t>Ekstansiyon </a:t>
            </a:r>
            <a:r>
              <a:rPr lang="tr-TR" dirty="0" smtClean="0"/>
              <a:t>(30 derece)</a:t>
            </a:r>
            <a:endParaRPr lang="tr-TR" dirty="0" smtClean="0"/>
          </a:p>
          <a:p>
            <a:r>
              <a:rPr lang="tr-TR" dirty="0" smtClean="0"/>
              <a:t>Abdüksiyon </a:t>
            </a:r>
            <a:r>
              <a:rPr lang="tr-TR" dirty="0" smtClean="0"/>
              <a:t>(45 derece)</a:t>
            </a:r>
            <a:endParaRPr lang="tr-TR" dirty="0" smtClean="0"/>
          </a:p>
          <a:p>
            <a:r>
              <a:rPr lang="tr-TR" dirty="0" smtClean="0"/>
              <a:t>Addüksiyon </a:t>
            </a:r>
            <a:r>
              <a:rPr lang="tr-TR" dirty="0" smtClean="0"/>
              <a:t>(20-30 derece)</a:t>
            </a:r>
            <a:endParaRPr lang="tr-TR" dirty="0" smtClean="0"/>
          </a:p>
          <a:p>
            <a:r>
              <a:rPr lang="tr-TR" dirty="0" smtClean="0"/>
              <a:t>İç rotasyon </a:t>
            </a:r>
            <a:r>
              <a:rPr lang="tr-TR" dirty="0" smtClean="0"/>
              <a:t>(35 derece)</a:t>
            </a:r>
            <a:endParaRPr lang="tr-TR" dirty="0" smtClean="0"/>
          </a:p>
          <a:p>
            <a:r>
              <a:rPr lang="tr-TR" dirty="0" smtClean="0"/>
              <a:t>Dış rotasyon </a:t>
            </a:r>
            <a:r>
              <a:rPr lang="tr-TR" dirty="0" smtClean="0"/>
              <a:t>(45 derece)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C:\Users\Eren\Desktop\download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981200"/>
            <a:ext cx="4876800" cy="388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Diz Eklem Hareket Açıklıkları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Fleksiyon </a:t>
            </a:r>
            <a:r>
              <a:rPr lang="tr-TR" dirty="0" smtClean="0"/>
              <a:t>(130 derece)</a:t>
            </a:r>
            <a:endParaRPr lang="tr-TR" dirty="0" smtClean="0"/>
          </a:p>
          <a:p>
            <a:r>
              <a:rPr lang="tr-TR" dirty="0" smtClean="0"/>
              <a:t>Ekstansiyon </a:t>
            </a:r>
            <a:r>
              <a:rPr lang="tr-TR" dirty="0" smtClean="0"/>
              <a:t>(10 derece)</a:t>
            </a:r>
            <a:endParaRPr lang="tr-TR" dirty="0" smtClean="0"/>
          </a:p>
          <a:p>
            <a:endParaRPr lang="tr-TR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Ayak Eklem Hareket Açıklıkları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Ayak bileği</a:t>
            </a:r>
          </a:p>
          <a:p>
            <a:pPr lvl="1"/>
            <a:r>
              <a:rPr lang="tr-TR" dirty="0" smtClean="0"/>
              <a:t>Dorsifleksiyon </a:t>
            </a:r>
            <a:r>
              <a:rPr lang="tr-TR" dirty="0" smtClean="0"/>
              <a:t>(20 derece)</a:t>
            </a:r>
            <a:endParaRPr lang="tr-TR" dirty="0" smtClean="0"/>
          </a:p>
          <a:p>
            <a:pPr lvl="1"/>
            <a:r>
              <a:rPr lang="tr-TR" dirty="0" smtClean="0"/>
              <a:t>Plantar fleksiyon </a:t>
            </a:r>
            <a:r>
              <a:rPr lang="tr-TR" dirty="0" smtClean="0"/>
              <a:t>(50 derece)</a:t>
            </a:r>
            <a:endParaRPr lang="tr-TR" dirty="0" smtClean="0"/>
          </a:p>
          <a:p>
            <a:pPr lvl="1"/>
            <a:r>
              <a:rPr lang="tr-TR" dirty="0" smtClean="0"/>
              <a:t>İnversiyon </a:t>
            </a:r>
            <a:r>
              <a:rPr lang="tr-TR" dirty="0" smtClean="0"/>
              <a:t>(30 derece)</a:t>
            </a:r>
            <a:endParaRPr lang="tr-TR" dirty="0" smtClean="0"/>
          </a:p>
          <a:p>
            <a:pPr lvl="1"/>
            <a:r>
              <a:rPr lang="tr-TR" dirty="0" smtClean="0"/>
              <a:t>Eversiyon </a:t>
            </a:r>
            <a:r>
              <a:rPr lang="tr-TR" dirty="0" smtClean="0"/>
              <a:t>(20 derece)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Parmak </a:t>
            </a:r>
            <a:r>
              <a:rPr lang="tr-TR" dirty="0" smtClean="0"/>
              <a:t>fleksiyon ve ekstansiyonu</a:t>
            </a:r>
          </a:p>
          <a:p>
            <a:pPr lvl="1"/>
            <a:r>
              <a:rPr lang="tr-TR" dirty="0" smtClean="0"/>
              <a:t>Fleksiyon </a:t>
            </a:r>
            <a:r>
              <a:rPr lang="tr-TR" dirty="0" smtClean="0"/>
              <a:t>(45 derece), </a:t>
            </a:r>
          </a:p>
          <a:p>
            <a:pPr lvl="1"/>
            <a:r>
              <a:rPr lang="tr-TR" dirty="0" smtClean="0"/>
              <a:t>ekstansiyon (70-90 derece)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İnspeksiyon-Boyun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Şişlik</a:t>
            </a:r>
          </a:p>
          <a:p>
            <a:r>
              <a:rPr lang="tr-TR" dirty="0" smtClean="0"/>
              <a:t>Kızarıklık</a:t>
            </a:r>
          </a:p>
          <a:p>
            <a:r>
              <a:rPr lang="tr-TR" dirty="0" smtClean="0"/>
              <a:t>Pigmentasyon artışı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C:\Users\Eren\Desktop\downloa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133600"/>
            <a:ext cx="4953000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İnspeksiyon-Omuz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Şişlik</a:t>
            </a:r>
          </a:p>
          <a:p>
            <a:r>
              <a:rPr lang="tr-TR" dirty="0" smtClean="0"/>
              <a:t>Kemik anomalisi</a:t>
            </a:r>
          </a:p>
          <a:p>
            <a:r>
              <a:rPr lang="tr-TR" dirty="0" smtClean="0"/>
              <a:t>Atrofi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Kanat skapula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Eren\Desktop\spin22b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8312" y="1605756"/>
            <a:ext cx="5667375" cy="4514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İnspeksiyon-Dirsek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dirty="0" smtClean="0"/>
          </a:p>
          <a:p>
            <a:r>
              <a:rPr lang="tr-TR" dirty="0" smtClean="0"/>
              <a:t>Dirsek açısında değişiklik</a:t>
            </a:r>
          </a:p>
          <a:p>
            <a:pPr lvl="1"/>
            <a:r>
              <a:rPr lang="tr-TR" dirty="0" smtClean="0"/>
              <a:t>Kübitis valgus</a:t>
            </a:r>
          </a:p>
          <a:p>
            <a:pPr lvl="1"/>
            <a:r>
              <a:rPr lang="tr-TR" dirty="0" smtClean="0"/>
              <a:t>Kübitis varus</a:t>
            </a:r>
          </a:p>
          <a:p>
            <a:endParaRPr lang="tr-TR" dirty="0" smtClean="0"/>
          </a:p>
          <a:p>
            <a:r>
              <a:rPr lang="tr-TR" dirty="0" smtClean="0"/>
              <a:t>Şişlik</a:t>
            </a:r>
          </a:p>
          <a:p>
            <a:pPr lvl="1"/>
            <a:r>
              <a:rPr lang="tr-TR" dirty="0" smtClean="0"/>
              <a:t>Olekranon bursiti</a:t>
            </a:r>
          </a:p>
          <a:p>
            <a:pPr lvl="1"/>
            <a:r>
              <a:rPr lang="tr-TR" dirty="0" smtClean="0"/>
              <a:t>Romatoid nodul</a:t>
            </a:r>
          </a:p>
          <a:p>
            <a:pPr lvl="1"/>
            <a:r>
              <a:rPr lang="tr-TR" dirty="0" smtClean="0"/>
              <a:t>Gut tofüsü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/>
            <a:r>
              <a:rPr lang="tr-TR" dirty="0" smtClean="0"/>
              <a:t>Kübitis </a:t>
            </a:r>
            <a:r>
              <a:rPr lang="tr-TR" dirty="0" smtClean="0"/>
              <a:t>valgus</a:t>
            </a:r>
            <a:endParaRPr lang="tr-TR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1"/>
            <a:r>
              <a:rPr lang="tr-TR" dirty="0" smtClean="0"/>
              <a:t>Kübitis </a:t>
            </a:r>
            <a:r>
              <a:rPr lang="tr-TR" dirty="0" smtClean="0"/>
              <a:t>varus</a:t>
            </a:r>
            <a:endParaRPr lang="tr-TR" dirty="0" smtClean="0"/>
          </a:p>
        </p:txBody>
      </p:sp>
      <p:pic>
        <p:nvPicPr>
          <p:cNvPr id="2050" name="Picture 2" descr="C:\Users\Eren\Desktop\supracondylar-fractures-inchildren-64-728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5025" y="2634853"/>
            <a:ext cx="4041775" cy="3031331"/>
          </a:xfrm>
          <a:prstGeom prst="rect">
            <a:avLst/>
          </a:prstGeom>
          <a:noFill/>
        </p:spPr>
      </p:pic>
      <p:pic>
        <p:nvPicPr>
          <p:cNvPr id="2051" name="Picture 3" descr="C:\Users\Eren\Desktop\image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667000"/>
            <a:ext cx="350520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Olekranon bursiti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lvl="1"/>
            <a:r>
              <a:rPr lang="tr-TR" sz="2400" dirty="0" smtClean="0"/>
              <a:t>Gut tofüsü</a:t>
            </a:r>
          </a:p>
        </p:txBody>
      </p:sp>
      <p:pic>
        <p:nvPicPr>
          <p:cNvPr id="3074" name="Picture 2" descr="C:\Users\Eren\Desktop\800px-GoutTophiElbow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5651" y="2957823"/>
            <a:ext cx="3180522" cy="2385391"/>
          </a:xfrm>
          <a:prstGeom prst="rect">
            <a:avLst/>
          </a:prstGeom>
          <a:noFill/>
        </p:spPr>
      </p:pic>
      <p:pic>
        <p:nvPicPr>
          <p:cNvPr id="3075" name="Picture 3" descr="C:\Users\Eren\Desktop\bursit-hastalikvesaglik-2zepjo8krx6kc88429pw5c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971800"/>
            <a:ext cx="3352800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İnspeksiyon-El bileği ve 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Tenar alan</a:t>
            </a:r>
          </a:p>
          <a:p>
            <a:r>
              <a:rPr lang="tr-TR" dirty="0" smtClean="0"/>
              <a:t>Hipotenar alan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531</Words>
  <Application>Microsoft Office PowerPoint</Application>
  <PresentationFormat>On-screen Show (4:3)</PresentationFormat>
  <Paragraphs>152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MUAYENE YÖNTEMLERİ</vt:lpstr>
      <vt:lpstr>Slide 2</vt:lpstr>
      <vt:lpstr>İnspeksiyon-Boyun</vt:lpstr>
      <vt:lpstr>İnspeksiyon-Omuz</vt:lpstr>
      <vt:lpstr>Slide 5</vt:lpstr>
      <vt:lpstr>İnspeksiyon-Dirsek</vt:lpstr>
      <vt:lpstr>Slide 7</vt:lpstr>
      <vt:lpstr>Slide 8</vt:lpstr>
      <vt:lpstr>İnspeksiyon-El bileği ve El</vt:lpstr>
      <vt:lpstr>İnspeksiyon-Omurga</vt:lpstr>
      <vt:lpstr>Slide 11</vt:lpstr>
      <vt:lpstr>İnspeksiyon-Kalça</vt:lpstr>
      <vt:lpstr>İnspeksiyon-Diz</vt:lpstr>
      <vt:lpstr>Slide 14</vt:lpstr>
      <vt:lpstr>Genu rekurvatum</vt:lpstr>
      <vt:lpstr>İnspeksiyon-Ayak</vt:lpstr>
      <vt:lpstr>Pes planus-Pes cavus</vt:lpstr>
      <vt:lpstr>Palpasyon </vt:lpstr>
      <vt:lpstr>Eklem Hareket Açıklığı  (Range of Motion, ROM) </vt:lpstr>
      <vt:lpstr>Boyun Eklem Hareket Açıklıkları  </vt:lpstr>
      <vt:lpstr>Omuz Eklem Hareket Açıklıkları </vt:lpstr>
      <vt:lpstr>Dirsek Eklem Hareket Açıklıkları </vt:lpstr>
      <vt:lpstr>El bileği Eklem Hareket Açıklıkları</vt:lpstr>
      <vt:lpstr>Bel Eklem Hareket Açıklıkları </vt:lpstr>
      <vt:lpstr>Slide 25</vt:lpstr>
      <vt:lpstr>Kalça Eklem Hareket Açıklıkları</vt:lpstr>
      <vt:lpstr>Slide 27</vt:lpstr>
      <vt:lpstr>Diz Eklem Hareket Açıklıkları</vt:lpstr>
      <vt:lpstr>Ayak Eklem Hareket Açıklıkları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Eren</dc:creator>
  <cp:lastModifiedBy>Eren</cp:lastModifiedBy>
  <cp:revision>44</cp:revision>
  <dcterms:created xsi:type="dcterms:W3CDTF">2015-10-05T16:12:26Z</dcterms:created>
  <dcterms:modified xsi:type="dcterms:W3CDTF">2015-10-06T19:04:31Z</dcterms:modified>
</cp:coreProperties>
</file>