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8" r:id="rId31"/>
    <p:sldId id="286" r:id="rId32"/>
    <p:sldId id="287"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5612" autoAdjust="0"/>
    <p:restoredTop sz="99527" autoAdjust="0"/>
  </p:normalViewPr>
  <p:slideViewPr>
    <p:cSldViewPr>
      <p:cViewPr>
        <p:scale>
          <a:sx n="99" d="100"/>
          <a:sy n="99" d="100"/>
        </p:scale>
        <p:origin x="-80"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26194D-DF44-864E-8975-6CC5C4D970FE}" type="datetimeFigureOut">
              <a:rPr lang="en-US" smtClean="0"/>
              <a:pPr/>
              <a:t>20/10/15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C04044-2E79-754D-9125-9DA6CFCEAD46}" type="slidenum">
              <a:rPr lang="en-US" smtClean="0"/>
              <a:pPr/>
              <a:t>‹#›</a:t>
            </a:fld>
            <a:endParaRPr lang="en-US"/>
          </a:p>
        </p:txBody>
      </p:sp>
    </p:spTree>
    <p:extLst>
      <p:ext uri="{BB962C8B-B14F-4D97-AF65-F5344CB8AC3E}">
        <p14:creationId xmlns:p14="http://schemas.microsoft.com/office/powerpoint/2010/main" val="34815650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C04044-2E79-754D-9125-9DA6CFCEAD46}" type="slidenum">
              <a:rPr lang="en-US" smtClean="0"/>
              <a:pPr/>
              <a:t>1</a:t>
            </a:fld>
            <a:endParaRPr lang="en-US"/>
          </a:p>
        </p:txBody>
      </p:sp>
    </p:spTree>
    <p:extLst>
      <p:ext uri="{BB962C8B-B14F-4D97-AF65-F5344CB8AC3E}">
        <p14:creationId xmlns:p14="http://schemas.microsoft.com/office/powerpoint/2010/main" val="299148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C04044-2E79-754D-9125-9DA6CFCEAD46}" type="slidenum">
              <a:rPr lang="en-US" smtClean="0"/>
              <a:pPr/>
              <a:t>10</a:t>
            </a:fld>
            <a:endParaRPr lang="en-US"/>
          </a:p>
        </p:txBody>
      </p:sp>
    </p:spTree>
    <p:extLst>
      <p:ext uri="{BB962C8B-B14F-4D97-AF65-F5344CB8AC3E}">
        <p14:creationId xmlns:p14="http://schemas.microsoft.com/office/powerpoint/2010/main" val="1407956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C04044-2E79-754D-9125-9DA6CFCEAD46}" type="slidenum">
              <a:rPr lang="en-US" smtClean="0"/>
              <a:pPr/>
              <a:t>11</a:t>
            </a:fld>
            <a:endParaRPr lang="en-US"/>
          </a:p>
        </p:txBody>
      </p:sp>
    </p:spTree>
    <p:extLst>
      <p:ext uri="{BB962C8B-B14F-4D97-AF65-F5344CB8AC3E}">
        <p14:creationId xmlns:p14="http://schemas.microsoft.com/office/powerpoint/2010/main" val="2913973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C04044-2E79-754D-9125-9DA6CFCEAD46}" type="slidenum">
              <a:rPr lang="en-US" smtClean="0"/>
              <a:pPr/>
              <a:t>12</a:t>
            </a:fld>
            <a:endParaRPr lang="en-US"/>
          </a:p>
        </p:txBody>
      </p:sp>
    </p:spTree>
    <p:extLst>
      <p:ext uri="{BB962C8B-B14F-4D97-AF65-F5344CB8AC3E}">
        <p14:creationId xmlns:p14="http://schemas.microsoft.com/office/powerpoint/2010/main" val="3645036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C04044-2E79-754D-9125-9DA6CFCEAD46}" type="slidenum">
              <a:rPr lang="en-US" smtClean="0"/>
              <a:pPr/>
              <a:t>13</a:t>
            </a:fld>
            <a:endParaRPr lang="en-US"/>
          </a:p>
        </p:txBody>
      </p:sp>
    </p:spTree>
    <p:extLst>
      <p:ext uri="{BB962C8B-B14F-4D97-AF65-F5344CB8AC3E}">
        <p14:creationId xmlns:p14="http://schemas.microsoft.com/office/powerpoint/2010/main" val="3989391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C04044-2E79-754D-9125-9DA6CFCEAD46}" type="slidenum">
              <a:rPr lang="en-US" smtClean="0"/>
              <a:pPr/>
              <a:t>14</a:t>
            </a:fld>
            <a:endParaRPr lang="en-US"/>
          </a:p>
        </p:txBody>
      </p:sp>
    </p:spTree>
    <p:extLst>
      <p:ext uri="{BB962C8B-B14F-4D97-AF65-F5344CB8AC3E}">
        <p14:creationId xmlns:p14="http://schemas.microsoft.com/office/powerpoint/2010/main" val="3429962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C04044-2E79-754D-9125-9DA6CFCEAD46}" type="slidenum">
              <a:rPr lang="en-US" smtClean="0"/>
              <a:pPr/>
              <a:t>15</a:t>
            </a:fld>
            <a:endParaRPr lang="en-US"/>
          </a:p>
        </p:txBody>
      </p:sp>
    </p:spTree>
    <p:extLst>
      <p:ext uri="{BB962C8B-B14F-4D97-AF65-F5344CB8AC3E}">
        <p14:creationId xmlns:p14="http://schemas.microsoft.com/office/powerpoint/2010/main" val="1517818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C04044-2E79-754D-9125-9DA6CFCEAD46}" type="slidenum">
              <a:rPr lang="en-US" smtClean="0"/>
              <a:pPr/>
              <a:t>16</a:t>
            </a:fld>
            <a:endParaRPr lang="en-US"/>
          </a:p>
        </p:txBody>
      </p:sp>
    </p:spTree>
    <p:extLst>
      <p:ext uri="{BB962C8B-B14F-4D97-AF65-F5344CB8AC3E}">
        <p14:creationId xmlns:p14="http://schemas.microsoft.com/office/powerpoint/2010/main" val="3903300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C04044-2E79-754D-9125-9DA6CFCEAD46}" type="slidenum">
              <a:rPr lang="en-US" smtClean="0"/>
              <a:pPr/>
              <a:t>17</a:t>
            </a:fld>
            <a:endParaRPr lang="en-US"/>
          </a:p>
        </p:txBody>
      </p:sp>
    </p:spTree>
    <p:extLst>
      <p:ext uri="{BB962C8B-B14F-4D97-AF65-F5344CB8AC3E}">
        <p14:creationId xmlns:p14="http://schemas.microsoft.com/office/powerpoint/2010/main" val="3605266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EC04044-2E79-754D-9125-9DA6CFCEAD46}" type="slidenum">
              <a:rPr lang="en-US" smtClean="0"/>
              <a:pPr/>
              <a:t>18</a:t>
            </a:fld>
            <a:endParaRPr lang="en-US"/>
          </a:p>
        </p:txBody>
      </p:sp>
    </p:spTree>
    <p:extLst>
      <p:ext uri="{BB962C8B-B14F-4D97-AF65-F5344CB8AC3E}">
        <p14:creationId xmlns:p14="http://schemas.microsoft.com/office/powerpoint/2010/main" val="1103608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effectLst/>
              <a:latin typeface="Cambria"/>
              <a:ea typeface="ＭＳ 明朝"/>
              <a:cs typeface="Times New Roman"/>
            </a:endParaRPr>
          </a:p>
          <a:p>
            <a:endParaRPr lang="en-US" dirty="0"/>
          </a:p>
        </p:txBody>
      </p:sp>
      <p:sp>
        <p:nvSpPr>
          <p:cNvPr id="4" name="Slide Number Placeholder 3"/>
          <p:cNvSpPr>
            <a:spLocks noGrp="1"/>
          </p:cNvSpPr>
          <p:nvPr>
            <p:ph type="sldNum" sz="quarter" idx="10"/>
          </p:nvPr>
        </p:nvSpPr>
        <p:spPr/>
        <p:txBody>
          <a:bodyPr/>
          <a:lstStyle/>
          <a:p>
            <a:fld id="{BEC04044-2E79-754D-9125-9DA6CFCEAD46}" type="slidenum">
              <a:rPr lang="en-US" smtClean="0"/>
              <a:pPr/>
              <a:t>19</a:t>
            </a:fld>
            <a:endParaRPr lang="en-US"/>
          </a:p>
        </p:txBody>
      </p:sp>
    </p:spTree>
    <p:extLst>
      <p:ext uri="{BB962C8B-B14F-4D97-AF65-F5344CB8AC3E}">
        <p14:creationId xmlns:p14="http://schemas.microsoft.com/office/powerpoint/2010/main" val="408754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BEC04044-2E79-754D-9125-9DA6CFCEAD46}" type="slidenum">
              <a:rPr lang="en-US" smtClean="0"/>
              <a:pPr/>
              <a:t>2</a:t>
            </a:fld>
            <a:endParaRPr lang="en-US"/>
          </a:p>
        </p:txBody>
      </p:sp>
    </p:spTree>
    <p:extLst>
      <p:ext uri="{BB962C8B-B14F-4D97-AF65-F5344CB8AC3E}">
        <p14:creationId xmlns:p14="http://schemas.microsoft.com/office/powerpoint/2010/main" val="4194736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EC04044-2E79-754D-9125-9DA6CFCEAD46}" type="slidenum">
              <a:rPr lang="en-US" smtClean="0"/>
              <a:pPr/>
              <a:t>20</a:t>
            </a:fld>
            <a:endParaRPr lang="en-US"/>
          </a:p>
        </p:txBody>
      </p:sp>
    </p:spTree>
    <p:extLst>
      <p:ext uri="{BB962C8B-B14F-4D97-AF65-F5344CB8AC3E}">
        <p14:creationId xmlns:p14="http://schemas.microsoft.com/office/powerpoint/2010/main" val="3172356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C04044-2E79-754D-9125-9DA6CFCEAD46}" type="slidenum">
              <a:rPr lang="en-US" smtClean="0"/>
              <a:pPr/>
              <a:t>21</a:t>
            </a:fld>
            <a:endParaRPr lang="en-US"/>
          </a:p>
        </p:txBody>
      </p:sp>
    </p:spTree>
    <p:extLst>
      <p:ext uri="{BB962C8B-B14F-4D97-AF65-F5344CB8AC3E}">
        <p14:creationId xmlns:p14="http://schemas.microsoft.com/office/powerpoint/2010/main" val="511247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EC04044-2E79-754D-9125-9DA6CFCEAD46}" type="slidenum">
              <a:rPr lang="en-US" smtClean="0"/>
              <a:pPr/>
              <a:t>22</a:t>
            </a:fld>
            <a:endParaRPr lang="en-US"/>
          </a:p>
        </p:txBody>
      </p:sp>
    </p:spTree>
    <p:extLst>
      <p:ext uri="{BB962C8B-B14F-4D97-AF65-F5344CB8AC3E}">
        <p14:creationId xmlns:p14="http://schemas.microsoft.com/office/powerpoint/2010/main" val="3528975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EC04044-2E79-754D-9125-9DA6CFCEAD46}" type="slidenum">
              <a:rPr lang="en-US" smtClean="0"/>
              <a:pPr/>
              <a:t>23</a:t>
            </a:fld>
            <a:endParaRPr lang="en-US"/>
          </a:p>
        </p:txBody>
      </p:sp>
    </p:spTree>
    <p:extLst>
      <p:ext uri="{BB962C8B-B14F-4D97-AF65-F5344CB8AC3E}">
        <p14:creationId xmlns:p14="http://schemas.microsoft.com/office/powerpoint/2010/main" val="6082659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77500" lnSpcReduction="20000"/>
          </a:bodyPr>
          <a:lstStyle/>
          <a:p>
            <a:endParaRPr lang="tr-TR" dirty="0"/>
          </a:p>
        </p:txBody>
      </p:sp>
      <p:sp>
        <p:nvSpPr>
          <p:cNvPr id="4" name="3 Slayt Numarası Yer Tutucusu"/>
          <p:cNvSpPr>
            <a:spLocks noGrp="1"/>
          </p:cNvSpPr>
          <p:nvPr>
            <p:ph type="sldNum" sz="quarter" idx="10"/>
          </p:nvPr>
        </p:nvSpPr>
        <p:spPr/>
        <p:txBody>
          <a:bodyPr/>
          <a:lstStyle/>
          <a:p>
            <a:fld id="{BEC04044-2E79-754D-9125-9DA6CFCEAD46}"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lnSpcReduction="10000"/>
          </a:bodyPr>
          <a:lstStyle/>
          <a:p>
            <a:endParaRPr lang="tr-TR" dirty="0"/>
          </a:p>
        </p:txBody>
      </p:sp>
      <p:sp>
        <p:nvSpPr>
          <p:cNvPr id="4" name="3 Slayt Numarası Yer Tutucusu"/>
          <p:cNvSpPr>
            <a:spLocks noGrp="1"/>
          </p:cNvSpPr>
          <p:nvPr>
            <p:ph type="sldNum" sz="quarter" idx="10"/>
          </p:nvPr>
        </p:nvSpPr>
        <p:spPr/>
        <p:txBody>
          <a:bodyPr/>
          <a:lstStyle/>
          <a:p>
            <a:fld id="{BEC04044-2E79-754D-9125-9DA6CFCEAD46}"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EC04044-2E79-754D-9125-9DA6CFCEAD46}"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C04044-2E79-754D-9125-9DA6CFCEAD46}" type="slidenum">
              <a:rPr lang="en-US" smtClean="0"/>
              <a:pPr/>
              <a:t>28</a:t>
            </a:fld>
            <a:endParaRPr lang="en-US"/>
          </a:p>
        </p:txBody>
      </p:sp>
    </p:spTree>
    <p:extLst>
      <p:ext uri="{BB962C8B-B14F-4D97-AF65-F5344CB8AC3E}">
        <p14:creationId xmlns:p14="http://schemas.microsoft.com/office/powerpoint/2010/main" val="14725911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C04044-2E79-754D-9125-9DA6CFCEAD46}" type="slidenum">
              <a:rPr lang="en-US" smtClean="0"/>
              <a:pPr/>
              <a:t>30</a:t>
            </a:fld>
            <a:endParaRPr lang="en-US"/>
          </a:p>
        </p:txBody>
      </p:sp>
    </p:spTree>
    <p:extLst>
      <p:ext uri="{BB962C8B-B14F-4D97-AF65-F5344CB8AC3E}">
        <p14:creationId xmlns:p14="http://schemas.microsoft.com/office/powerpoint/2010/main" val="34459028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C04044-2E79-754D-9125-9DA6CFCEAD46}" type="slidenum">
              <a:rPr lang="en-US" smtClean="0"/>
              <a:pPr/>
              <a:t>32</a:t>
            </a:fld>
            <a:endParaRPr lang="en-US"/>
          </a:p>
        </p:txBody>
      </p:sp>
    </p:spTree>
    <p:extLst>
      <p:ext uri="{BB962C8B-B14F-4D97-AF65-F5344CB8AC3E}">
        <p14:creationId xmlns:p14="http://schemas.microsoft.com/office/powerpoint/2010/main" val="411975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C04044-2E79-754D-9125-9DA6CFCEAD46}" type="slidenum">
              <a:rPr lang="en-US" smtClean="0"/>
              <a:pPr/>
              <a:t>3</a:t>
            </a:fld>
            <a:endParaRPr lang="en-US"/>
          </a:p>
        </p:txBody>
      </p:sp>
    </p:spTree>
    <p:extLst>
      <p:ext uri="{BB962C8B-B14F-4D97-AF65-F5344CB8AC3E}">
        <p14:creationId xmlns:p14="http://schemas.microsoft.com/office/powerpoint/2010/main" val="1023146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C04044-2E79-754D-9125-9DA6CFCEAD46}" type="slidenum">
              <a:rPr lang="en-US" smtClean="0"/>
              <a:pPr/>
              <a:t>4</a:t>
            </a:fld>
            <a:endParaRPr lang="en-US"/>
          </a:p>
        </p:txBody>
      </p:sp>
    </p:spTree>
    <p:extLst>
      <p:ext uri="{BB962C8B-B14F-4D97-AF65-F5344CB8AC3E}">
        <p14:creationId xmlns:p14="http://schemas.microsoft.com/office/powerpoint/2010/main" val="192174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C04044-2E79-754D-9125-9DA6CFCEAD46}" type="slidenum">
              <a:rPr lang="en-US" smtClean="0"/>
              <a:pPr/>
              <a:t>5</a:t>
            </a:fld>
            <a:endParaRPr lang="en-US"/>
          </a:p>
        </p:txBody>
      </p:sp>
    </p:spTree>
    <p:extLst>
      <p:ext uri="{BB962C8B-B14F-4D97-AF65-F5344CB8AC3E}">
        <p14:creationId xmlns:p14="http://schemas.microsoft.com/office/powerpoint/2010/main" val="4162686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C04044-2E79-754D-9125-9DA6CFCEAD46}" type="slidenum">
              <a:rPr lang="en-US" smtClean="0"/>
              <a:pPr/>
              <a:t>6</a:t>
            </a:fld>
            <a:endParaRPr lang="en-US"/>
          </a:p>
        </p:txBody>
      </p:sp>
    </p:spTree>
    <p:extLst>
      <p:ext uri="{BB962C8B-B14F-4D97-AF65-F5344CB8AC3E}">
        <p14:creationId xmlns:p14="http://schemas.microsoft.com/office/powerpoint/2010/main" val="181161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C04044-2E79-754D-9125-9DA6CFCEAD46}" type="slidenum">
              <a:rPr lang="en-US" smtClean="0"/>
              <a:pPr/>
              <a:t>7</a:t>
            </a:fld>
            <a:endParaRPr lang="en-US"/>
          </a:p>
        </p:txBody>
      </p:sp>
    </p:spTree>
    <p:extLst>
      <p:ext uri="{BB962C8B-B14F-4D97-AF65-F5344CB8AC3E}">
        <p14:creationId xmlns:p14="http://schemas.microsoft.com/office/powerpoint/2010/main" val="1536949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C04044-2E79-754D-9125-9DA6CFCEAD46}" type="slidenum">
              <a:rPr lang="en-US" smtClean="0"/>
              <a:pPr/>
              <a:t>8</a:t>
            </a:fld>
            <a:endParaRPr lang="en-US"/>
          </a:p>
        </p:txBody>
      </p:sp>
    </p:spTree>
    <p:extLst>
      <p:ext uri="{BB962C8B-B14F-4D97-AF65-F5344CB8AC3E}">
        <p14:creationId xmlns:p14="http://schemas.microsoft.com/office/powerpoint/2010/main" val="1526842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C04044-2E79-754D-9125-9DA6CFCEAD46}" type="slidenum">
              <a:rPr lang="en-US" smtClean="0"/>
              <a:pPr/>
              <a:t>9</a:t>
            </a:fld>
            <a:endParaRPr lang="en-US"/>
          </a:p>
        </p:txBody>
      </p:sp>
    </p:spTree>
    <p:extLst>
      <p:ext uri="{BB962C8B-B14F-4D97-AF65-F5344CB8AC3E}">
        <p14:creationId xmlns:p14="http://schemas.microsoft.com/office/powerpoint/2010/main" val="2257094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5" name="14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Yuvarlatılmış Dikdörtgen"/>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tr-TR" smtClean="0"/>
              <a:t>Asıl başlık stili için tıklatın</a:t>
            </a:r>
            <a:endParaRPr kumimoji="0" lang="en-US"/>
          </a:p>
        </p:txBody>
      </p:sp>
      <p:sp>
        <p:nvSpPr>
          <p:cNvPr id="20" name="19 Alt Başlık"/>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19" name="18 Veri Yer Tutucusu"/>
          <p:cNvSpPr>
            <a:spLocks noGrp="1"/>
          </p:cNvSpPr>
          <p:nvPr>
            <p:ph type="dt" sz="half" idx="10"/>
          </p:nvPr>
        </p:nvSpPr>
        <p:spPr/>
        <p:txBody>
          <a:bodyPr/>
          <a:lstStyle>
            <a:extLst/>
          </a:lstStyle>
          <a:p>
            <a:fld id="{5FD73F15-27B9-4BE7-B566-F6C85A0A2139}" type="datetimeFigureOut">
              <a:rPr lang="tr-TR" smtClean="0"/>
              <a:pPr/>
              <a:t>20/10/15</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11" name="10 Slayt Numarası Yer Tutucusu"/>
          <p:cNvSpPr>
            <a:spLocks noGrp="1"/>
          </p:cNvSpPr>
          <p:nvPr>
            <p:ph type="sldNum" sz="quarter" idx="12"/>
          </p:nvPr>
        </p:nvSpPr>
        <p:spPr/>
        <p:txBody>
          <a:bodyPr/>
          <a:lstStyle>
            <a:extLst/>
          </a:lstStyle>
          <a:p>
            <a:fld id="{A6FFDE38-83C1-4ED9-B767-DD1469196B1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502920" y="530352"/>
            <a:ext cx="8183880" cy="4187952"/>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5FD73F15-27B9-4BE7-B566-F6C85A0A2139}" type="datetimeFigureOut">
              <a:rPr lang="tr-TR" smtClean="0"/>
              <a:pPr/>
              <a:t>20/10/15</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A6FFDE38-83C1-4ED9-B767-DD1469196B1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533404"/>
            <a:ext cx="1981200" cy="5257799"/>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533400" y="533402"/>
            <a:ext cx="5943600" cy="525780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5FD73F15-27B9-4BE7-B566-F6C85A0A2139}" type="datetimeFigureOut">
              <a:rPr lang="tr-TR" smtClean="0"/>
              <a:pPr/>
              <a:t>20/10/15</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A6FFDE38-83C1-4ED9-B767-DD1469196B1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a:xfrm>
            <a:off x="502920" y="530352"/>
            <a:ext cx="8183880" cy="4187952"/>
          </a:xfrm>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5FD73F15-27B9-4BE7-B566-F6C85A0A2139}" type="datetimeFigureOut">
              <a:rPr lang="tr-TR" smtClean="0"/>
              <a:pPr/>
              <a:t>20/10/15</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A6FFDE38-83C1-4ED9-B767-DD1469196B1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13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Yuvarlatılmış Dikdörtgen"/>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5FD73F15-27B9-4BE7-B566-F6C85A0A2139}" type="datetimeFigureOut">
              <a:rPr lang="tr-TR" smtClean="0"/>
              <a:pPr/>
              <a:t>20/10/15</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A6FFDE38-83C1-4ED9-B767-DD1469196B1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5FD73F15-27B9-4BE7-B566-F6C85A0A2139}" type="datetimeFigureOut">
              <a:rPr lang="tr-TR" smtClean="0"/>
              <a:pPr/>
              <a:t>20/10/15</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A6FFDE38-83C1-4ED9-B767-DD1469196B1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nchor="b"/>
          <a:lstStyle>
            <a:lvl1pPr>
              <a:defRPr b="1"/>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5FD73F15-27B9-4BE7-B566-F6C85A0A2139}" type="datetimeFigureOut">
              <a:rPr lang="tr-TR" smtClean="0"/>
              <a:pPr/>
              <a:t>20/10/15</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A6FFDE38-83C1-4ED9-B767-DD1469196B1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5FD73F15-27B9-4BE7-B566-F6C85A0A2139}" type="datetimeFigureOut">
              <a:rPr lang="tr-TR" smtClean="0"/>
              <a:pPr/>
              <a:t>20/10/15</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A6FFDE38-83C1-4ED9-B767-DD1469196B1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6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fld id="{5FD73F15-27B9-4BE7-B566-F6C85A0A2139}" type="datetimeFigureOut">
              <a:rPr lang="tr-TR" smtClean="0"/>
              <a:pPr/>
              <a:t>20/10/15</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A6FFDE38-83C1-4ED9-B767-DD1469196B1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5FD73F15-27B9-4BE7-B566-F6C85A0A2139}" type="datetimeFigureOut">
              <a:rPr lang="tr-TR" smtClean="0"/>
              <a:pPr/>
              <a:t>20/10/15</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A6FFDE38-83C1-4ED9-B767-DD1469196B1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14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Tek Köşesi Yuvarlatılmış Dikdörtgen"/>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tr-TR" smtClean="0"/>
              <a:t>Asıl başlık stili için tıklatın</a:t>
            </a:r>
            <a:endParaRPr kumimoji="0" lang="en-US"/>
          </a:p>
        </p:txBody>
      </p:sp>
      <p:sp>
        <p:nvSpPr>
          <p:cNvPr id="4" name="3 Metin Yer Tutucusu"/>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5FD73F15-27B9-4BE7-B566-F6C85A0A2139}" type="datetimeFigureOut">
              <a:rPr lang="tr-TR" smtClean="0"/>
              <a:pPr/>
              <a:t>20/10/15</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A6FFDE38-83C1-4ED9-B767-DD1469196B16}" type="slidenum">
              <a:rPr lang="tr-TR" smtClean="0"/>
              <a:pPr/>
              <a:t>‹#›</a:t>
            </a:fld>
            <a:endParaRPr lang="tr-TR"/>
          </a:p>
        </p:txBody>
      </p:sp>
      <p:sp>
        <p:nvSpPr>
          <p:cNvPr id="3" name="2 Resim Yer Tutucusu"/>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tr-TR" smtClean="0"/>
              <a:t>Resim eklemek için simgeyi tıklatın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Yuvarlatılmış Dikdörtgen"/>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Başlık Yer Tutucusu"/>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tr-TR" smtClean="0"/>
              <a:t>Asıl başlık stili için tıklatın</a:t>
            </a:r>
            <a:endParaRPr kumimoji="0" lang="en-US"/>
          </a:p>
        </p:txBody>
      </p:sp>
      <p:sp>
        <p:nvSpPr>
          <p:cNvPr id="4" name="3 Metin Yer Tutucusu"/>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5" name="24 Veri Yer Tutucusu"/>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FD73F15-27B9-4BE7-B566-F6C85A0A2139}" type="datetimeFigureOut">
              <a:rPr lang="tr-TR" smtClean="0"/>
              <a:pPr/>
              <a:t>20/10/15</a:t>
            </a:fld>
            <a:endParaRPr lang="tr-TR"/>
          </a:p>
        </p:txBody>
      </p:sp>
      <p:sp>
        <p:nvSpPr>
          <p:cNvPr id="18" name="17 Altbilgi Yer Tutucusu"/>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tr-TR"/>
          </a:p>
        </p:txBody>
      </p:sp>
      <p:sp>
        <p:nvSpPr>
          <p:cNvPr id="5" name="4 Slayt Numarası Yer Tutucusu"/>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6FFDE38-83C1-4ED9-B767-DD1469196B1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8.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827584" y="1628800"/>
            <a:ext cx="7772400" cy="2020206"/>
          </a:xfrm>
        </p:spPr>
        <p:txBody>
          <a:bodyPr>
            <a:normAutofit fontScale="90000"/>
          </a:bodyPr>
          <a:lstStyle/>
          <a:p>
            <a:r>
              <a:rPr lang="tr-TR" dirty="0" smtClean="0"/>
              <a:t>PUBLIC INTERNATIONAL LAW - I</a:t>
            </a:r>
            <a:endParaRPr lang="tr-TR" dirty="0"/>
          </a:p>
        </p:txBody>
      </p:sp>
      <p:sp>
        <p:nvSpPr>
          <p:cNvPr id="3" name="2 Alt Başlık"/>
          <p:cNvSpPr>
            <a:spLocks noGrp="1"/>
          </p:cNvSpPr>
          <p:nvPr>
            <p:ph type="subTitle" idx="1"/>
          </p:nvPr>
        </p:nvSpPr>
        <p:spPr>
          <a:xfrm>
            <a:off x="722376" y="3685032"/>
            <a:ext cx="7772400" cy="1904208"/>
          </a:xfrm>
        </p:spPr>
        <p:txBody>
          <a:bodyPr>
            <a:normAutofit lnSpcReduction="10000"/>
          </a:bodyPr>
          <a:lstStyle/>
          <a:p>
            <a:pPr algn="ctr"/>
            <a:r>
              <a:rPr lang="en-US" sz="2400" b="1" dirty="0" smtClean="0">
                <a:solidFill>
                  <a:srgbClr val="008000"/>
                </a:solidFill>
              </a:rPr>
              <a:t>Theory and History of International </a:t>
            </a:r>
            <a:r>
              <a:rPr lang="en-US" sz="2400" b="1" dirty="0" smtClean="0">
                <a:solidFill>
                  <a:srgbClr val="008000"/>
                </a:solidFill>
              </a:rPr>
              <a:t>Law</a:t>
            </a:r>
            <a:endParaRPr lang="en-US" b="1" dirty="0">
              <a:solidFill>
                <a:schemeClr val="tx1"/>
              </a:solidFill>
            </a:endParaRPr>
          </a:p>
          <a:p>
            <a:pPr algn="l"/>
            <a:endParaRPr lang="en-US" b="1" dirty="0" smtClean="0">
              <a:solidFill>
                <a:schemeClr val="tx1"/>
              </a:solidFill>
            </a:endParaRPr>
          </a:p>
          <a:p>
            <a:pPr algn="l">
              <a:buFont typeface="Arial" pitchFamily="34" charset="0"/>
              <a:buChar char="•"/>
            </a:pPr>
            <a:r>
              <a:rPr lang="en-US" b="1" dirty="0" smtClean="0"/>
              <a:t>Defining International Law</a:t>
            </a:r>
          </a:p>
          <a:p>
            <a:pPr algn="l">
              <a:buFont typeface="Arial" pitchFamily="34" charset="0"/>
              <a:buChar char="•"/>
            </a:pPr>
            <a:r>
              <a:rPr lang="en-US" b="1" dirty="0" smtClean="0"/>
              <a:t>Comparing International Law with related fields</a:t>
            </a:r>
          </a:p>
          <a:p>
            <a:pPr algn="l">
              <a:buFont typeface="Arial" pitchFamily="34" charset="0"/>
              <a:buChar char="•"/>
            </a:pPr>
            <a:r>
              <a:rPr lang="en-US" b="1" dirty="0" smtClean="0"/>
              <a:t>Introduction to History </a:t>
            </a:r>
            <a:r>
              <a:rPr lang="en-US" b="1" dirty="0" smtClean="0"/>
              <a:t>and </a:t>
            </a:r>
            <a:r>
              <a:rPr lang="en-US" b="1" dirty="0" smtClean="0"/>
              <a:t>Theory </a:t>
            </a:r>
            <a:r>
              <a:rPr lang="en-US" b="1" dirty="0" smtClean="0"/>
              <a:t>of </a:t>
            </a:r>
            <a:r>
              <a:rPr lang="en-US" b="1" dirty="0" smtClean="0"/>
              <a:t>International Law</a:t>
            </a:r>
          </a:p>
          <a:p>
            <a:pPr algn="l"/>
            <a:endParaRPr lang="tr-T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15616" y="2136339"/>
            <a:ext cx="7056784" cy="3416320"/>
          </a:xfrm>
          <a:prstGeom prst="rect">
            <a:avLst/>
          </a:prstGeom>
        </p:spPr>
        <p:txBody>
          <a:bodyPr wrap="square">
            <a:spAutoFit/>
          </a:bodyPr>
          <a:lstStyle/>
          <a:p>
            <a:r>
              <a:rPr lang="en-US" sz="2400" b="1" dirty="0"/>
              <a:t>However, it must be admitted that sanctions work less effectively in international law than in national law. States are few in number and unequal in strength, and there are always one or two states which are so strong that other states are usually too weak or too timid or too disunited to impose sanctions against them. </a:t>
            </a:r>
          </a:p>
        </p:txBody>
      </p:sp>
    </p:spTree>
    <p:extLst>
      <p:ext uri="{BB962C8B-B14F-4D97-AF65-F5344CB8AC3E}">
        <p14:creationId xmlns:p14="http://schemas.microsoft.com/office/powerpoint/2010/main" val="1447832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111872" cy="1656184"/>
          </a:xfrm>
        </p:spPr>
        <p:txBody>
          <a:bodyPr>
            <a:normAutofit fontScale="90000"/>
          </a:bodyPr>
          <a:lstStyle/>
          <a:p>
            <a:pPr algn="ctr"/>
            <a:r>
              <a:rPr lang="tr-TR" dirty="0"/>
              <a:t/>
            </a:r>
            <a:br>
              <a:rPr lang="tr-TR" dirty="0"/>
            </a:br>
            <a:r>
              <a:rPr lang="en-US" dirty="0" smtClean="0"/>
              <a:t>Comparing International Law with related fields</a:t>
            </a:r>
            <a:r>
              <a:rPr lang="tr-TR" dirty="0"/>
              <a:t/>
            </a:r>
            <a:br>
              <a:rPr lang="tr-TR" dirty="0"/>
            </a:br>
            <a:endParaRPr lang="en-US" dirty="0"/>
          </a:p>
        </p:txBody>
      </p:sp>
      <p:sp>
        <p:nvSpPr>
          <p:cNvPr id="4" name="Rectangle 3"/>
          <p:cNvSpPr/>
          <p:nvPr/>
        </p:nvSpPr>
        <p:spPr>
          <a:xfrm>
            <a:off x="755576" y="2636912"/>
            <a:ext cx="7560840" cy="2718692"/>
          </a:xfrm>
          <a:prstGeom prst="rect">
            <a:avLst/>
          </a:prstGeom>
        </p:spPr>
        <p:txBody>
          <a:bodyPr wrap="square">
            <a:spAutoFit/>
          </a:bodyPr>
          <a:lstStyle/>
          <a:p>
            <a:r>
              <a:rPr lang="en-US" sz="3200" b="1" baseline="30000" dirty="0"/>
              <a:t>International law itself is divided into </a:t>
            </a:r>
            <a:r>
              <a:rPr lang="en-US" sz="3200" b="1" i="1" baseline="30000" dirty="0"/>
              <a:t>C</a:t>
            </a:r>
            <a:r>
              <a:rPr lang="en-US" sz="3200" b="1" i="1" baseline="30000" dirty="0" smtClean="0"/>
              <a:t>onflict </a:t>
            </a:r>
            <a:r>
              <a:rPr lang="en-US" sz="3200" b="1" i="1" baseline="30000" dirty="0"/>
              <a:t>of </a:t>
            </a:r>
            <a:r>
              <a:rPr lang="en-US" sz="3200" b="1" i="1" baseline="30000" dirty="0" smtClean="0"/>
              <a:t>Laws </a:t>
            </a:r>
            <a:r>
              <a:rPr lang="en-US" sz="3200" b="1" baseline="30000" dirty="0" smtClean="0"/>
              <a:t>and </a:t>
            </a:r>
            <a:r>
              <a:rPr lang="en-US" sz="3200" b="1" i="1" baseline="30000" dirty="0"/>
              <a:t>P</a:t>
            </a:r>
            <a:r>
              <a:rPr lang="en-US" sz="3200" b="1" i="1" baseline="30000" dirty="0" smtClean="0"/>
              <a:t>ublic </a:t>
            </a:r>
            <a:r>
              <a:rPr lang="en-US" sz="3200" b="1" i="1" baseline="30000" dirty="0"/>
              <a:t>I</a:t>
            </a:r>
            <a:r>
              <a:rPr lang="en-US" sz="3200" b="1" i="1" baseline="30000" dirty="0" smtClean="0"/>
              <a:t>nternational </a:t>
            </a:r>
            <a:r>
              <a:rPr lang="en-US" sz="3200" b="1" i="1" baseline="30000" dirty="0"/>
              <a:t>L</a:t>
            </a:r>
            <a:r>
              <a:rPr lang="en-US" sz="3200" b="1" i="1" baseline="30000" dirty="0" smtClean="0"/>
              <a:t>aw</a:t>
            </a:r>
            <a:r>
              <a:rPr lang="en-US" sz="3200" b="1" baseline="30000" dirty="0" smtClean="0"/>
              <a:t>. </a:t>
            </a:r>
          </a:p>
          <a:p>
            <a:endParaRPr lang="en-US" sz="3200" b="1" baseline="30000" dirty="0" smtClean="0"/>
          </a:p>
          <a:p>
            <a:r>
              <a:rPr lang="en-US" sz="3200" b="1" baseline="30000" dirty="0" smtClean="0"/>
              <a:t>The </a:t>
            </a:r>
            <a:r>
              <a:rPr lang="en-US" sz="3200" b="1" baseline="30000" dirty="0"/>
              <a:t>former deals with those cases, within particular legal systems, in which foreign elements obtrude, raising </a:t>
            </a:r>
            <a:r>
              <a:rPr lang="en-US" sz="3200" b="1" baseline="30000" dirty="0" smtClean="0"/>
              <a:t>questions </a:t>
            </a:r>
            <a:r>
              <a:rPr lang="en-US" sz="3200" b="1" baseline="30000" dirty="0"/>
              <a:t>as to the application of foreign law or the role of foreign courts.</a:t>
            </a:r>
            <a:endParaRPr lang="en-US" sz="3200" b="1" dirty="0"/>
          </a:p>
        </p:txBody>
      </p:sp>
    </p:spTree>
    <p:extLst>
      <p:ext uri="{BB962C8B-B14F-4D97-AF65-F5344CB8AC3E}">
        <p14:creationId xmlns:p14="http://schemas.microsoft.com/office/powerpoint/2010/main" val="3299837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576" y="1402661"/>
            <a:ext cx="6984776" cy="4524315"/>
          </a:xfrm>
          <a:prstGeom prst="rect">
            <a:avLst/>
          </a:prstGeom>
        </p:spPr>
        <p:txBody>
          <a:bodyPr wrap="square">
            <a:spAutoFit/>
          </a:bodyPr>
          <a:lstStyle/>
          <a:p>
            <a:pPr marL="457200" indent="-457200">
              <a:buFont typeface="Arial"/>
              <a:buChar char="•"/>
            </a:pPr>
            <a:r>
              <a:rPr lang="en-US" sz="3200" dirty="0">
                <a:latin typeface="Times"/>
                <a:ea typeface="ＭＳ 明朝"/>
                <a:cs typeface="Times"/>
              </a:rPr>
              <a:t>The rules of international law must be distinguished from what is called international </a:t>
            </a:r>
            <a:r>
              <a:rPr lang="en-US" sz="3200" dirty="0" smtClean="0">
                <a:latin typeface="Times"/>
                <a:ea typeface="ＭＳ 明朝"/>
                <a:cs typeface="Times"/>
              </a:rPr>
              <a:t>comity</a:t>
            </a:r>
          </a:p>
          <a:p>
            <a:endParaRPr lang="en-US" sz="3200" dirty="0">
              <a:latin typeface="Times"/>
              <a:ea typeface="ＭＳ 明朝"/>
              <a:cs typeface="Times"/>
            </a:endParaRPr>
          </a:p>
          <a:p>
            <a:pPr marL="457200" indent="-457200">
              <a:buFont typeface="Arial"/>
              <a:buChar char="•"/>
            </a:pPr>
            <a:r>
              <a:rPr lang="en-US" sz="3200" dirty="0" smtClean="0">
                <a:latin typeface="Times"/>
                <a:ea typeface="ＭＳ 明朝"/>
                <a:cs typeface="Times"/>
              </a:rPr>
              <a:t>Similarly</a:t>
            </a:r>
            <a:r>
              <a:rPr lang="en-US" sz="3200" dirty="0">
                <a:latin typeface="Times"/>
                <a:ea typeface="ＭＳ 明朝"/>
                <a:cs typeface="Times"/>
              </a:rPr>
              <a:t>, the mistake of confusing international law with international morality must be </a:t>
            </a:r>
            <a:r>
              <a:rPr lang="en-US" sz="3200" dirty="0" smtClean="0">
                <a:latin typeface="Times"/>
                <a:ea typeface="ＭＳ 明朝"/>
                <a:cs typeface="Times"/>
              </a:rPr>
              <a:t>avoided</a:t>
            </a:r>
          </a:p>
          <a:p>
            <a:endParaRPr lang="en-US" sz="3200" dirty="0">
              <a:latin typeface="Times"/>
              <a:ea typeface="ＭＳ 明朝"/>
              <a:cs typeface="Times"/>
            </a:endParaRPr>
          </a:p>
          <a:p>
            <a:r>
              <a:rPr lang="en-US" sz="3200" dirty="0" smtClean="0"/>
              <a:t> </a:t>
            </a:r>
            <a:endParaRPr lang="en-US" sz="3200" dirty="0"/>
          </a:p>
        </p:txBody>
      </p:sp>
    </p:spTree>
    <p:extLst>
      <p:ext uri="{BB962C8B-B14F-4D97-AF65-F5344CB8AC3E}">
        <p14:creationId xmlns:p14="http://schemas.microsoft.com/office/powerpoint/2010/main" val="2385678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183880" cy="1051560"/>
          </a:xfrm>
        </p:spPr>
        <p:txBody>
          <a:bodyPr/>
          <a:lstStyle/>
          <a:p>
            <a:pPr algn="ctr"/>
            <a:r>
              <a:rPr lang="en-US" dirty="0" smtClean="0"/>
              <a:t>Historical Development</a:t>
            </a:r>
            <a:endParaRPr lang="en-US" dirty="0"/>
          </a:p>
        </p:txBody>
      </p:sp>
      <p:sp>
        <p:nvSpPr>
          <p:cNvPr id="3" name="Rectangle 2"/>
          <p:cNvSpPr/>
          <p:nvPr/>
        </p:nvSpPr>
        <p:spPr>
          <a:xfrm>
            <a:off x="539552" y="1700808"/>
            <a:ext cx="7848872" cy="2800766"/>
          </a:xfrm>
          <a:prstGeom prst="rect">
            <a:avLst/>
          </a:prstGeom>
        </p:spPr>
        <p:txBody>
          <a:bodyPr wrap="square">
            <a:spAutoFit/>
          </a:bodyPr>
          <a:lstStyle/>
          <a:p>
            <a:endParaRPr lang="en-US" sz="4800" baseline="30000" dirty="0" smtClean="0">
              <a:solidFill>
                <a:srgbClr val="000000"/>
              </a:solidFill>
              <a:latin typeface="Helvetica"/>
            </a:endParaRPr>
          </a:p>
          <a:p>
            <a:r>
              <a:rPr lang="en-US" sz="4800" baseline="30000" dirty="0" smtClean="0">
                <a:solidFill>
                  <a:srgbClr val="000000"/>
                </a:solidFill>
                <a:latin typeface="Helvetica"/>
              </a:rPr>
              <a:t>The </a:t>
            </a:r>
            <a:r>
              <a:rPr lang="en-US" sz="4800" baseline="30000" dirty="0">
                <a:solidFill>
                  <a:srgbClr val="000000"/>
                </a:solidFill>
                <a:latin typeface="Helvetica"/>
              </a:rPr>
              <a:t>foundations of </a:t>
            </a:r>
            <a:r>
              <a:rPr lang="en-US" sz="4800" baseline="30000" dirty="0" smtClean="0">
                <a:solidFill>
                  <a:srgbClr val="000000"/>
                </a:solidFill>
                <a:latin typeface="Helvetica"/>
              </a:rPr>
              <a:t>international</a:t>
            </a:r>
            <a:r>
              <a:rPr lang="en-US" sz="4800" dirty="0" smtClean="0">
                <a:solidFill>
                  <a:srgbClr val="000000"/>
                </a:solidFill>
                <a:latin typeface="Helvetica"/>
              </a:rPr>
              <a:t> </a:t>
            </a:r>
            <a:r>
              <a:rPr lang="en-US" sz="4800" baseline="30000" dirty="0" smtClean="0">
                <a:solidFill>
                  <a:srgbClr val="000000"/>
                </a:solidFill>
                <a:latin typeface="Helvetica"/>
              </a:rPr>
              <a:t>law </a:t>
            </a:r>
            <a:r>
              <a:rPr lang="en-US" sz="4800" baseline="30000" dirty="0">
                <a:solidFill>
                  <a:srgbClr val="000000"/>
                </a:solidFill>
                <a:latin typeface="Helvetica"/>
              </a:rPr>
              <a:t>(or the law of nations) as it is </a:t>
            </a:r>
            <a:r>
              <a:rPr lang="en-US" sz="4800" baseline="30000" dirty="0" smtClean="0">
                <a:solidFill>
                  <a:srgbClr val="000000"/>
                </a:solidFill>
                <a:latin typeface="Helvetica"/>
              </a:rPr>
              <a:t>understood </a:t>
            </a:r>
            <a:r>
              <a:rPr lang="en-US" sz="4800" baseline="30000" dirty="0">
                <a:solidFill>
                  <a:srgbClr val="000000"/>
                </a:solidFill>
                <a:latin typeface="Helvetica"/>
              </a:rPr>
              <a:t>today lie firmly in the development of Western culture and political </a:t>
            </a:r>
            <a:r>
              <a:rPr lang="en-US" sz="4800" baseline="30000" dirty="0" smtClean="0">
                <a:solidFill>
                  <a:srgbClr val="000000"/>
                </a:solidFill>
                <a:latin typeface="Helvetica"/>
              </a:rPr>
              <a:t>organization.</a:t>
            </a:r>
            <a:endParaRPr lang="en-US" sz="4800" dirty="0"/>
          </a:p>
        </p:txBody>
      </p:sp>
    </p:spTree>
    <p:extLst>
      <p:ext uri="{BB962C8B-B14F-4D97-AF65-F5344CB8AC3E}">
        <p14:creationId xmlns:p14="http://schemas.microsoft.com/office/powerpoint/2010/main" val="2276286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183880" cy="1051560"/>
          </a:xfrm>
        </p:spPr>
        <p:txBody>
          <a:bodyPr>
            <a:normAutofit fontScale="90000"/>
          </a:bodyPr>
          <a:lstStyle/>
          <a:p>
            <a:r>
              <a:rPr lang="en-US" dirty="0" smtClean="0"/>
              <a:t>Early Origins of International Law</a:t>
            </a:r>
            <a:endParaRPr lang="en-US" dirty="0"/>
          </a:p>
        </p:txBody>
      </p:sp>
      <p:sp>
        <p:nvSpPr>
          <p:cNvPr id="3" name="Rectangle 2"/>
          <p:cNvSpPr/>
          <p:nvPr/>
        </p:nvSpPr>
        <p:spPr>
          <a:xfrm>
            <a:off x="539552" y="1700808"/>
            <a:ext cx="5184576" cy="4154983"/>
          </a:xfrm>
          <a:prstGeom prst="rect">
            <a:avLst/>
          </a:prstGeom>
        </p:spPr>
        <p:txBody>
          <a:bodyPr wrap="square">
            <a:spAutoFit/>
          </a:bodyPr>
          <a:lstStyle/>
          <a:p>
            <a:r>
              <a:rPr lang="en-US" sz="2400" b="1" dirty="0">
                <a:latin typeface="Times"/>
                <a:ea typeface="ＭＳ 明朝"/>
                <a:cs typeface="Times"/>
              </a:rPr>
              <a:t>While the modern international system can be traced back some 400 years, </a:t>
            </a:r>
            <a:r>
              <a:rPr lang="en-US" sz="2400" b="1" dirty="0" smtClean="0">
                <a:latin typeface="Times"/>
                <a:ea typeface="ＭＳ 明朝"/>
                <a:cs typeface="Times"/>
              </a:rPr>
              <a:t>basic </a:t>
            </a:r>
            <a:r>
              <a:rPr lang="en-US" sz="2400" b="1" dirty="0">
                <a:latin typeface="Times"/>
                <a:ea typeface="ＭＳ 明朝"/>
                <a:cs typeface="Times"/>
              </a:rPr>
              <a:t>concepts of international law can be discerned in political relationships thousands of years </a:t>
            </a:r>
            <a:r>
              <a:rPr lang="en-US" sz="2400" b="1" dirty="0" smtClean="0">
                <a:latin typeface="Times"/>
                <a:ea typeface="ＭＳ 明朝"/>
                <a:cs typeface="Times"/>
              </a:rPr>
              <a:t>ago</a:t>
            </a:r>
          </a:p>
          <a:p>
            <a:r>
              <a:rPr lang="en-US" sz="2400" b="1" dirty="0" smtClean="0">
                <a:latin typeface="Times"/>
                <a:ea typeface="ＭＳ 明朝"/>
                <a:cs typeface="Times"/>
              </a:rPr>
              <a:t> </a:t>
            </a:r>
          </a:p>
          <a:p>
            <a:r>
              <a:rPr lang="en-US" sz="2400" b="1" dirty="0" smtClean="0">
                <a:latin typeface="Times"/>
                <a:ea typeface="ＭＳ 明朝"/>
                <a:cs typeface="Times"/>
              </a:rPr>
              <a:t>Around </a:t>
            </a:r>
            <a:r>
              <a:rPr lang="en-US" sz="2400" b="1" dirty="0">
                <a:latin typeface="Times"/>
                <a:ea typeface="ＭＳ 明朝"/>
                <a:cs typeface="Times"/>
              </a:rPr>
              <a:t>2100 BC, for instance, a </a:t>
            </a:r>
            <a:r>
              <a:rPr lang="en-US" sz="2400" b="1" dirty="0" smtClean="0">
                <a:latin typeface="Times"/>
                <a:ea typeface="ＭＳ 明朝"/>
                <a:cs typeface="Times"/>
              </a:rPr>
              <a:t>   treaty </a:t>
            </a:r>
            <a:r>
              <a:rPr lang="en-US" sz="2400" b="1" dirty="0">
                <a:latin typeface="Times"/>
                <a:ea typeface="ＭＳ 明朝"/>
                <a:cs typeface="Times"/>
              </a:rPr>
              <a:t>was signed between the rulers of Lagash and </a:t>
            </a:r>
            <a:r>
              <a:rPr lang="en-US" sz="2400" b="1" dirty="0" err="1">
                <a:latin typeface="Times"/>
                <a:ea typeface="ＭＳ 明朝"/>
                <a:cs typeface="Times"/>
              </a:rPr>
              <a:t>Umma</a:t>
            </a:r>
            <a:r>
              <a:rPr lang="en-US" sz="2400" b="1" dirty="0">
                <a:latin typeface="Times"/>
                <a:ea typeface="ＭＳ 明朝"/>
                <a:cs typeface="Times"/>
              </a:rPr>
              <a:t>, the city-states </a:t>
            </a:r>
            <a:r>
              <a:rPr lang="en-US" sz="2400" b="1" dirty="0" smtClean="0">
                <a:latin typeface="Times"/>
                <a:ea typeface="ＭＳ 明朝"/>
                <a:cs typeface="Times"/>
              </a:rPr>
              <a:t>located </a:t>
            </a:r>
            <a:r>
              <a:rPr lang="en-US" sz="2400" b="1" dirty="0">
                <a:latin typeface="Times"/>
                <a:ea typeface="ＭＳ 明朝"/>
                <a:cs typeface="Times"/>
              </a:rPr>
              <a:t>in the area known </a:t>
            </a:r>
            <a:r>
              <a:rPr lang="en-US" sz="2400" b="1" dirty="0" smtClean="0">
                <a:latin typeface="Times"/>
                <a:ea typeface="ＭＳ 明朝"/>
                <a:cs typeface="Times"/>
              </a:rPr>
              <a:t>as Mesopotamia</a:t>
            </a:r>
            <a:endParaRPr lang="en-US" sz="2400" b="1" dirty="0"/>
          </a:p>
        </p:txBody>
      </p:sp>
      <p:pic>
        <p:nvPicPr>
          <p:cNvPr id="5" name="Picture 4"/>
          <p:cNvPicPr>
            <a:picLocks noChangeAspect="1"/>
          </p:cNvPicPr>
          <p:nvPr/>
        </p:nvPicPr>
        <p:blipFill>
          <a:blip r:embed="rId3" cstate="print"/>
          <a:stretch>
            <a:fillRect/>
          </a:stretch>
        </p:blipFill>
        <p:spPr>
          <a:xfrm>
            <a:off x="5508104" y="3068960"/>
            <a:ext cx="3147194" cy="1728192"/>
          </a:xfrm>
          <a:prstGeom prst="rect">
            <a:avLst/>
          </a:prstGeom>
        </p:spPr>
      </p:pic>
    </p:spTree>
    <p:extLst>
      <p:ext uri="{BB962C8B-B14F-4D97-AF65-F5344CB8AC3E}">
        <p14:creationId xmlns:p14="http://schemas.microsoft.com/office/powerpoint/2010/main" val="3864820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764704"/>
            <a:ext cx="8640960" cy="5293757"/>
          </a:xfrm>
          <a:prstGeom prst="rect">
            <a:avLst/>
          </a:prstGeom>
        </p:spPr>
        <p:txBody>
          <a:bodyPr wrap="square">
            <a:spAutoFit/>
          </a:bodyPr>
          <a:lstStyle/>
          <a:p>
            <a:r>
              <a:rPr lang="en-US" sz="2000" b="1" dirty="0">
                <a:latin typeface="Times"/>
                <a:ea typeface="ＭＳ 明朝"/>
                <a:cs typeface="Times"/>
              </a:rPr>
              <a:t>The role of ancient Israel </a:t>
            </a:r>
            <a:r>
              <a:rPr lang="en-US" sz="2000" b="1" dirty="0" smtClean="0">
                <a:latin typeface="Times"/>
                <a:ea typeface="ＭＳ 明朝"/>
                <a:cs typeface="Times"/>
              </a:rPr>
              <a:t>=&gt;</a:t>
            </a:r>
          </a:p>
          <a:p>
            <a:r>
              <a:rPr lang="en-US" sz="2000" b="1" dirty="0" smtClean="0">
                <a:latin typeface="Times"/>
                <a:ea typeface="ＭＳ 明朝"/>
                <a:cs typeface="Times"/>
              </a:rPr>
              <a:t>the </a:t>
            </a:r>
            <a:r>
              <a:rPr lang="en-US" sz="2000" b="1" dirty="0">
                <a:latin typeface="Times"/>
                <a:ea typeface="ＭＳ 明朝"/>
                <a:cs typeface="Times"/>
              </a:rPr>
              <a:t>Prophet Isaiah declared that sworn agreements, </a:t>
            </a:r>
            <a:r>
              <a:rPr lang="en-US" sz="2000" b="1" dirty="0" smtClean="0">
                <a:latin typeface="Times"/>
                <a:ea typeface="ＭＳ 明朝"/>
                <a:cs typeface="Times"/>
              </a:rPr>
              <a:t>even </a:t>
            </a:r>
          </a:p>
          <a:p>
            <a:r>
              <a:rPr lang="en-US" sz="2000" b="1" dirty="0" smtClean="0">
                <a:latin typeface="Times"/>
                <a:ea typeface="ＭＳ 明朝"/>
                <a:cs typeface="Times"/>
              </a:rPr>
              <a:t>where </a:t>
            </a:r>
            <a:r>
              <a:rPr lang="en-US" sz="2000" b="1" dirty="0">
                <a:latin typeface="Times"/>
                <a:ea typeface="ＭＳ 明朝"/>
                <a:cs typeface="Times"/>
              </a:rPr>
              <a:t>made with the enemy, must be performed. </a:t>
            </a:r>
            <a:endParaRPr lang="en-US" sz="2000" b="1" dirty="0" smtClean="0">
              <a:latin typeface="Times"/>
              <a:ea typeface="ＭＳ 明朝"/>
              <a:cs typeface="Times"/>
            </a:endParaRPr>
          </a:p>
          <a:p>
            <a:r>
              <a:rPr lang="en-US" sz="2000" b="1" dirty="0" smtClean="0">
                <a:latin typeface="Times"/>
                <a:ea typeface="ＭＳ 明朝"/>
                <a:cs typeface="Times"/>
              </a:rPr>
              <a:t>Peace and </a:t>
            </a:r>
            <a:r>
              <a:rPr lang="en-US" sz="2000" b="1" dirty="0">
                <a:latin typeface="Times"/>
                <a:ea typeface="ＭＳ 明朝"/>
                <a:cs typeface="Times"/>
              </a:rPr>
              <a:t>social justice were the keys to </a:t>
            </a:r>
            <a:endParaRPr lang="en-US" sz="2000" b="1" dirty="0" smtClean="0">
              <a:latin typeface="Times"/>
              <a:ea typeface="ＭＳ 明朝"/>
              <a:cs typeface="Times"/>
            </a:endParaRPr>
          </a:p>
          <a:p>
            <a:r>
              <a:rPr lang="en-US" sz="2000" b="1" dirty="0" smtClean="0">
                <a:latin typeface="Times"/>
                <a:ea typeface="ＭＳ 明朝"/>
                <a:cs typeface="Times"/>
              </a:rPr>
              <a:t>man’s existence</a:t>
            </a:r>
            <a:r>
              <a:rPr lang="en-US" sz="2000" b="1" dirty="0">
                <a:latin typeface="Times"/>
                <a:ea typeface="ＭＳ 明朝"/>
                <a:cs typeface="Times"/>
              </a:rPr>
              <a:t>, not power</a:t>
            </a:r>
            <a:r>
              <a:rPr lang="en-US" sz="2000" b="1" dirty="0" smtClean="0">
                <a:latin typeface="Times"/>
                <a:ea typeface="ＭＳ 明朝"/>
                <a:cs typeface="Times"/>
              </a:rPr>
              <a:t>.</a:t>
            </a:r>
            <a:r>
              <a:rPr lang="en-US" sz="2000" b="1" dirty="0">
                <a:latin typeface="Times"/>
                <a:ea typeface="ＭＳ 明朝"/>
                <a:cs typeface="Times"/>
              </a:rPr>
              <a:t> </a:t>
            </a:r>
            <a:endParaRPr lang="en-US" sz="2000" b="1" dirty="0" smtClean="0">
              <a:latin typeface="Times"/>
              <a:ea typeface="ＭＳ 明朝"/>
              <a:cs typeface="Times"/>
            </a:endParaRPr>
          </a:p>
          <a:p>
            <a:endParaRPr lang="en-US" sz="2000" b="1" dirty="0">
              <a:latin typeface="Times"/>
              <a:ea typeface="ＭＳ 明朝"/>
              <a:cs typeface="Times"/>
            </a:endParaRPr>
          </a:p>
          <a:p>
            <a:r>
              <a:rPr lang="en-US" sz="2000" b="1" dirty="0" smtClean="0">
                <a:latin typeface="Times"/>
                <a:ea typeface="ＭＳ 明朝"/>
                <a:cs typeface="Times"/>
              </a:rPr>
              <a:t>		</a:t>
            </a:r>
          </a:p>
          <a:p>
            <a:endParaRPr lang="en-US" sz="2000" b="1" dirty="0" smtClean="0">
              <a:latin typeface="Times"/>
              <a:ea typeface="ＭＳ 明朝"/>
              <a:cs typeface="Times"/>
            </a:endParaRPr>
          </a:p>
          <a:p>
            <a:r>
              <a:rPr lang="en-US" sz="2000" b="1" dirty="0" smtClean="0">
                <a:latin typeface="Times"/>
                <a:ea typeface="ＭＳ 明朝"/>
                <a:cs typeface="Times"/>
              </a:rPr>
              <a:t>	</a:t>
            </a:r>
          </a:p>
          <a:p>
            <a:r>
              <a:rPr lang="en-US" sz="2000" b="1" dirty="0" smtClean="0">
                <a:latin typeface="Times"/>
                <a:ea typeface="ＭＳ 明朝"/>
                <a:cs typeface="Times"/>
              </a:rPr>
              <a:t>		Many of the Hindu rules displayed a growing sense of 			morality and generosity </a:t>
            </a:r>
          </a:p>
          <a:p>
            <a:endParaRPr lang="en-US" sz="2000" b="1" dirty="0">
              <a:latin typeface="Times"/>
              <a:ea typeface="ＭＳ 明朝"/>
              <a:cs typeface="Times"/>
            </a:endParaRPr>
          </a:p>
          <a:p>
            <a:r>
              <a:rPr lang="en-US" sz="2000" b="1" dirty="0" smtClean="0">
                <a:latin typeface="Times"/>
                <a:ea typeface="ＭＳ 明朝"/>
                <a:cs typeface="Times"/>
              </a:rPr>
              <a:t>		Chinese </a:t>
            </a:r>
            <a:r>
              <a:rPr lang="en-US" sz="2000" b="1" dirty="0">
                <a:latin typeface="Times"/>
                <a:ea typeface="ＭＳ 明朝"/>
                <a:cs typeface="Times"/>
              </a:rPr>
              <a:t>Empire devoted much thought to harmonious </a:t>
            </a:r>
            <a:r>
              <a:rPr lang="en-US" sz="2000" b="1" dirty="0" smtClean="0">
                <a:latin typeface="Times"/>
                <a:ea typeface="ＭＳ 明朝"/>
                <a:cs typeface="Times"/>
              </a:rPr>
              <a:t>			relations </a:t>
            </a:r>
            <a:r>
              <a:rPr lang="en-US" sz="2000" b="1" dirty="0">
                <a:latin typeface="Times"/>
                <a:ea typeface="ＭＳ 明朝"/>
                <a:cs typeface="Times"/>
              </a:rPr>
              <a:t>between its constituent </a:t>
            </a:r>
            <a:r>
              <a:rPr lang="en-US" sz="2000" b="1" dirty="0" smtClean="0">
                <a:latin typeface="Times"/>
                <a:ea typeface="ＭＳ 明朝"/>
                <a:cs typeface="Times"/>
              </a:rPr>
              <a:t>parts </a:t>
            </a:r>
          </a:p>
          <a:p>
            <a:endParaRPr lang="en-US" sz="2000" b="1" dirty="0" smtClean="0">
              <a:latin typeface="Times"/>
              <a:ea typeface="ＭＳ 明朝"/>
              <a:cs typeface="Times"/>
            </a:endParaRPr>
          </a:p>
          <a:p>
            <a:endParaRPr lang="en-US" sz="2000" b="1" dirty="0">
              <a:latin typeface="Cambria"/>
              <a:ea typeface="ＭＳ 明朝"/>
              <a:cs typeface="Times New Roman"/>
            </a:endParaRPr>
          </a:p>
          <a:p>
            <a:endParaRPr lang="en-US" dirty="0"/>
          </a:p>
        </p:txBody>
      </p:sp>
      <p:pic>
        <p:nvPicPr>
          <p:cNvPr id="4" name="Picture 3"/>
          <p:cNvPicPr>
            <a:picLocks noChangeAspect="1"/>
          </p:cNvPicPr>
          <p:nvPr/>
        </p:nvPicPr>
        <p:blipFill>
          <a:blip r:embed="rId3" cstate="print"/>
          <a:stretch>
            <a:fillRect/>
          </a:stretch>
        </p:blipFill>
        <p:spPr>
          <a:xfrm>
            <a:off x="6516216" y="764704"/>
            <a:ext cx="2304256" cy="1656184"/>
          </a:xfrm>
          <a:prstGeom prst="rect">
            <a:avLst/>
          </a:prstGeom>
        </p:spPr>
      </p:pic>
      <p:pic>
        <p:nvPicPr>
          <p:cNvPr id="5" name="Picture 4"/>
          <p:cNvPicPr>
            <a:picLocks noChangeAspect="1"/>
          </p:cNvPicPr>
          <p:nvPr/>
        </p:nvPicPr>
        <p:blipFill>
          <a:blip r:embed="rId4" cstate="print"/>
          <a:stretch>
            <a:fillRect/>
          </a:stretch>
        </p:blipFill>
        <p:spPr>
          <a:xfrm>
            <a:off x="683568" y="3573016"/>
            <a:ext cx="1236092" cy="1440160"/>
          </a:xfrm>
          <a:prstGeom prst="rect">
            <a:avLst/>
          </a:prstGeom>
        </p:spPr>
      </p:pic>
    </p:spTree>
    <p:extLst>
      <p:ext uri="{BB962C8B-B14F-4D97-AF65-F5344CB8AC3E}">
        <p14:creationId xmlns:p14="http://schemas.microsoft.com/office/powerpoint/2010/main" val="1288889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620688"/>
            <a:ext cx="6696744" cy="4708981"/>
          </a:xfrm>
          <a:prstGeom prst="rect">
            <a:avLst/>
          </a:prstGeom>
        </p:spPr>
        <p:txBody>
          <a:bodyPr wrap="square">
            <a:spAutoFit/>
          </a:bodyPr>
          <a:lstStyle/>
          <a:p>
            <a:pPr algn="ctr"/>
            <a:r>
              <a:rPr lang="en-US" sz="2000" b="1" dirty="0">
                <a:latin typeface="Times"/>
                <a:ea typeface="ＭＳ 明朝"/>
                <a:cs typeface="Times"/>
              </a:rPr>
              <a:t>The value of Greece in a study of international law lies partly in the philosophical, scientific and political analyses bequeathed to mankind and partly in the fascinating state of inter-relationship built up within the Hellenistic world</a:t>
            </a:r>
          </a:p>
          <a:p>
            <a:pPr algn="ctr"/>
            <a:endParaRPr lang="en-US" sz="2000" b="1" dirty="0" smtClean="0">
              <a:latin typeface="Times"/>
              <a:ea typeface="ＭＳ 明朝"/>
              <a:cs typeface="Times"/>
            </a:endParaRPr>
          </a:p>
          <a:p>
            <a:pPr algn="ctr"/>
            <a:endParaRPr lang="en-US" sz="2000" b="1" dirty="0">
              <a:latin typeface="Times"/>
              <a:ea typeface="ＭＳ 明朝"/>
              <a:cs typeface="Times"/>
            </a:endParaRPr>
          </a:p>
          <a:p>
            <a:pPr algn="ctr"/>
            <a:endParaRPr lang="en-US" sz="2000" b="1" dirty="0" smtClean="0">
              <a:latin typeface="Times"/>
              <a:ea typeface="ＭＳ 明朝"/>
              <a:cs typeface="Times"/>
            </a:endParaRPr>
          </a:p>
          <a:p>
            <a:pPr algn="ctr"/>
            <a:endParaRPr lang="en-US" sz="2000" b="1" dirty="0" smtClean="0">
              <a:latin typeface="Times"/>
              <a:ea typeface="ＭＳ 明朝"/>
              <a:cs typeface="Times"/>
            </a:endParaRPr>
          </a:p>
          <a:p>
            <a:pPr algn="ctr"/>
            <a:endParaRPr lang="en-US" sz="2000" b="1" dirty="0">
              <a:latin typeface="Times"/>
              <a:ea typeface="ＭＳ 明朝"/>
              <a:cs typeface="Times"/>
            </a:endParaRPr>
          </a:p>
          <a:p>
            <a:pPr algn="ctr"/>
            <a:r>
              <a:rPr lang="en-US" sz="2000" b="1" dirty="0" smtClean="0">
                <a:latin typeface="Times"/>
                <a:ea typeface="ＭＳ 明朝"/>
                <a:cs typeface="Times"/>
              </a:rPr>
              <a:t>The </a:t>
            </a:r>
            <a:r>
              <a:rPr lang="en-US" sz="2000" b="1" dirty="0">
                <a:latin typeface="Times"/>
                <a:ea typeface="ＭＳ 明朝"/>
                <a:cs typeface="Times"/>
              </a:rPr>
              <a:t>Romans had a profound respect for </a:t>
            </a:r>
            <a:r>
              <a:rPr lang="en-US" sz="2000" b="1" dirty="0" smtClean="0">
                <a:latin typeface="Times"/>
                <a:ea typeface="ＭＳ 明朝"/>
                <a:cs typeface="Times"/>
              </a:rPr>
              <a:t>organization </a:t>
            </a:r>
            <a:r>
              <a:rPr lang="en-US" sz="2000" b="1" dirty="0">
                <a:latin typeface="Times"/>
                <a:ea typeface="ＭＳ 明朝"/>
                <a:cs typeface="Times"/>
              </a:rPr>
              <a:t>and the law. The law knitted together their empire and constituted a vital source of reference for every inhabitant of the far-flung domain. The early Roman law (the </a:t>
            </a:r>
            <a:r>
              <a:rPr lang="en-US" sz="2000" b="1" i="1" dirty="0">
                <a:latin typeface="Times"/>
                <a:ea typeface="ＭＳ 明朝"/>
                <a:cs typeface="Times"/>
              </a:rPr>
              <a:t>jus </a:t>
            </a:r>
            <a:r>
              <a:rPr lang="en-US" sz="2000" b="1" i="1" dirty="0" err="1">
                <a:latin typeface="Times"/>
                <a:ea typeface="ＭＳ 明朝"/>
                <a:cs typeface="Times"/>
              </a:rPr>
              <a:t>civile</a:t>
            </a:r>
            <a:r>
              <a:rPr lang="en-US" sz="2000" b="1" i="1" dirty="0">
                <a:latin typeface="Times"/>
                <a:ea typeface="ＭＳ 明朝"/>
                <a:cs typeface="Times"/>
              </a:rPr>
              <a:t>) </a:t>
            </a:r>
            <a:r>
              <a:rPr lang="en-US" sz="2000" b="1" dirty="0">
                <a:latin typeface="Times"/>
                <a:ea typeface="ＭＳ 明朝"/>
                <a:cs typeface="Times"/>
              </a:rPr>
              <a:t>applied only to Roman citizens. </a:t>
            </a:r>
            <a:endParaRPr lang="en-US" sz="2000" b="1" dirty="0" smtClean="0">
              <a:latin typeface="Times"/>
              <a:ea typeface="ＭＳ 明朝"/>
              <a:cs typeface="Times"/>
            </a:endParaRPr>
          </a:p>
          <a:p>
            <a:endParaRPr lang="en-US" sz="2000" b="1" dirty="0" smtClean="0">
              <a:latin typeface="Times"/>
              <a:ea typeface="ＭＳ 明朝"/>
              <a:cs typeface="Times"/>
            </a:endParaRPr>
          </a:p>
        </p:txBody>
      </p:sp>
      <p:pic>
        <p:nvPicPr>
          <p:cNvPr id="3" name="Picture 2" descr="ParthenonRec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887" y="2060848"/>
            <a:ext cx="2088233" cy="1296144"/>
          </a:xfrm>
          <a:prstGeom prst="rect">
            <a:avLst/>
          </a:prstGeom>
        </p:spPr>
      </p:pic>
      <p:pic>
        <p:nvPicPr>
          <p:cNvPr id="4" name="Picture 3" descr="bgl_ancient_rom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5736" y="5085184"/>
            <a:ext cx="4824536" cy="1512168"/>
          </a:xfrm>
          <a:prstGeom prst="rect">
            <a:avLst/>
          </a:prstGeom>
        </p:spPr>
      </p:pic>
    </p:spTree>
    <p:extLst>
      <p:ext uri="{BB962C8B-B14F-4D97-AF65-F5344CB8AC3E}">
        <p14:creationId xmlns:p14="http://schemas.microsoft.com/office/powerpoint/2010/main" val="2959868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692696"/>
            <a:ext cx="7272808" cy="954107"/>
          </a:xfrm>
          <a:prstGeom prst="rect">
            <a:avLst/>
          </a:prstGeom>
        </p:spPr>
        <p:txBody>
          <a:bodyPr wrap="square">
            <a:spAutoFit/>
          </a:bodyPr>
          <a:lstStyle/>
          <a:p>
            <a:r>
              <a:rPr lang="en-US" b="1" dirty="0">
                <a:latin typeface="Times"/>
                <a:ea typeface="ＭＳ 明朝"/>
                <a:cs typeface="Times"/>
              </a:rPr>
              <a:t>It was totally unable to provide a relevant background for an expanding, developing nation. This need was served by the creation and progressive augmentation of the </a:t>
            </a:r>
            <a:r>
              <a:rPr lang="en-US" sz="2000" b="1" i="1" dirty="0">
                <a:latin typeface="Times"/>
                <a:ea typeface="ＭＳ 明朝"/>
                <a:cs typeface="Times"/>
              </a:rPr>
              <a:t>jus </a:t>
            </a:r>
            <a:r>
              <a:rPr lang="en-US" sz="2000" b="1" i="1" dirty="0" err="1">
                <a:latin typeface="Times"/>
                <a:ea typeface="ＭＳ 明朝"/>
                <a:cs typeface="Times"/>
              </a:rPr>
              <a:t>gentium</a:t>
            </a:r>
            <a:r>
              <a:rPr lang="en-US" sz="2000" b="1" i="1" dirty="0">
                <a:latin typeface="Times"/>
                <a:ea typeface="ＭＳ 明朝"/>
                <a:cs typeface="Times"/>
              </a:rPr>
              <a:t>. </a:t>
            </a:r>
            <a:endParaRPr lang="en-US" sz="2000" b="1" dirty="0"/>
          </a:p>
        </p:txBody>
      </p:sp>
      <p:pic>
        <p:nvPicPr>
          <p:cNvPr id="3" name="Picture 2" descr="41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744" y="1700808"/>
            <a:ext cx="4464496" cy="4752528"/>
          </a:xfrm>
          <a:prstGeom prst="rect">
            <a:avLst/>
          </a:prstGeom>
        </p:spPr>
      </p:pic>
    </p:spTree>
    <p:extLst>
      <p:ext uri="{BB962C8B-B14F-4D97-AF65-F5344CB8AC3E}">
        <p14:creationId xmlns:p14="http://schemas.microsoft.com/office/powerpoint/2010/main" val="790411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3400" y="27856"/>
            <a:ext cx="5400600" cy="808856"/>
          </a:xfrm>
        </p:spPr>
        <p:txBody>
          <a:bodyPr>
            <a:normAutofit/>
          </a:bodyPr>
          <a:lstStyle/>
          <a:p>
            <a:r>
              <a:rPr lang="en-US" dirty="0" smtClean="0"/>
              <a:t>European </a:t>
            </a:r>
            <a:r>
              <a:rPr lang="en-US" dirty="0" smtClean="0"/>
              <a:t>International Law</a:t>
            </a:r>
            <a:endParaRPr lang="en-US" dirty="0"/>
          </a:p>
        </p:txBody>
      </p:sp>
      <p:sp>
        <p:nvSpPr>
          <p:cNvPr id="3" name="Text Placeholder 2"/>
          <p:cNvSpPr>
            <a:spLocks noGrp="1"/>
          </p:cNvSpPr>
          <p:nvPr>
            <p:ph type="body" idx="2"/>
          </p:nvPr>
        </p:nvSpPr>
        <p:spPr>
          <a:xfrm>
            <a:off x="5580112" y="1196752"/>
            <a:ext cx="2971800" cy="4824536"/>
          </a:xfrm>
        </p:spPr>
        <p:txBody>
          <a:bodyPr>
            <a:normAutofit lnSpcReduction="10000"/>
          </a:bodyPr>
          <a:lstStyle/>
          <a:p>
            <a:r>
              <a:rPr lang="en-US" sz="1600" dirty="0" smtClean="0"/>
              <a:t>Even </a:t>
            </a:r>
            <a:r>
              <a:rPr lang="en-US" sz="1600" dirty="0"/>
              <a:t>during the Middle Ages in Western Europe international law </a:t>
            </a:r>
            <a:r>
              <a:rPr lang="en-US" sz="1600" dirty="0" smtClean="0"/>
              <a:t>existed..</a:t>
            </a:r>
          </a:p>
          <a:p>
            <a:endParaRPr lang="en-US" sz="1600" dirty="0"/>
          </a:p>
          <a:p>
            <a:r>
              <a:rPr lang="en-US" sz="1600" dirty="0"/>
              <a:t>When strong centralized states, such as England, Spain, </a:t>
            </a:r>
            <a:r>
              <a:rPr lang="en-US" sz="1600" dirty="0" smtClean="0"/>
              <a:t>France</a:t>
            </a:r>
            <a:r>
              <a:rPr lang="en-US" sz="1600" dirty="0"/>
              <a:t> </a:t>
            </a:r>
            <a:r>
              <a:rPr lang="en-US" sz="1600" dirty="0" smtClean="0"/>
              <a:t>began </a:t>
            </a:r>
            <a:r>
              <a:rPr lang="en-US" sz="1600" dirty="0"/>
              <a:t>to emerge, claiming unrestricted sovereignty and no longer submitting to a superior authority, new international standards </a:t>
            </a:r>
            <a:r>
              <a:rPr lang="en-US" sz="1600" dirty="0" smtClean="0"/>
              <a:t>evolved..</a:t>
            </a:r>
          </a:p>
          <a:p>
            <a:endParaRPr lang="en-US" sz="1600" dirty="0"/>
          </a:p>
          <a:p>
            <a:r>
              <a:rPr lang="en-US" sz="1600" dirty="0"/>
              <a:t>This was followed by the development of </a:t>
            </a:r>
            <a:r>
              <a:rPr lang="en-US" sz="1600" dirty="0" smtClean="0"/>
              <a:t>the </a:t>
            </a:r>
            <a:r>
              <a:rPr lang="en-US" sz="1600" dirty="0"/>
              <a:t>sovereign state, </a:t>
            </a:r>
            <a:r>
              <a:rPr lang="en-US" sz="1600" dirty="0" smtClean="0"/>
              <a:t>in </a:t>
            </a:r>
            <a:r>
              <a:rPr lang="en-US" sz="1600" dirty="0"/>
              <a:t>reality in Spain and, in the transition to the seventeenth century, also in France. </a:t>
            </a:r>
          </a:p>
          <a:p>
            <a:endParaRPr lang="en-US" dirty="0"/>
          </a:p>
        </p:txBody>
      </p:sp>
      <p:pic>
        <p:nvPicPr>
          <p:cNvPr id="5" name="Content Placeholder 4" descr="majorcentres_5594392_orig.gif"/>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1431" t="250" r="3504" b="-250"/>
          <a:stretch/>
        </p:blipFill>
        <p:spPr>
          <a:xfrm>
            <a:off x="0" y="836712"/>
            <a:ext cx="5566982" cy="4875120"/>
          </a:xfrm>
        </p:spPr>
      </p:pic>
    </p:spTree>
    <p:extLst>
      <p:ext uri="{BB962C8B-B14F-4D97-AF65-F5344CB8AC3E}">
        <p14:creationId xmlns:p14="http://schemas.microsoft.com/office/powerpoint/2010/main" val="1243548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564904"/>
            <a:ext cx="7772400" cy="1036712"/>
          </a:xfrm>
        </p:spPr>
        <p:txBody>
          <a:bodyPr/>
          <a:lstStyle/>
          <a:p>
            <a:r>
              <a:rPr lang="en-US" dirty="0" smtClean="0"/>
              <a:t>Peace of Westphalia </a:t>
            </a:r>
            <a:endParaRPr lang="en-US" dirty="0"/>
          </a:p>
        </p:txBody>
      </p:sp>
      <p:sp>
        <p:nvSpPr>
          <p:cNvPr id="3" name="Subtitle 2"/>
          <p:cNvSpPr>
            <a:spLocks noGrp="1"/>
          </p:cNvSpPr>
          <p:nvPr>
            <p:ph type="subTitle" idx="1"/>
          </p:nvPr>
        </p:nvSpPr>
        <p:spPr>
          <a:xfrm>
            <a:off x="722376" y="3685032"/>
            <a:ext cx="7772400" cy="2048224"/>
          </a:xfrm>
        </p:spPr>
        <p:txBody>
          <a:bodyPr>
            <a:normAutofit lnSpcReduction="10000"/>
          </a:bodyPr>
          <a:lstStyle/>
          <a:p>
            <a:r>
              <a:rPr lang="en-US" b="1" dirty="0">
                <a:solidFill>
                  <a:schemeClr val="tx1">
                    <a:lumMod val="85000"/>
                    <a:lumOff val="15000"/>
                  </a:schemeClr>
                </a:solidFill>
              </a:rPr>
              <a:t>Features of European international law in state practice after 1648</a:t>
            </a:r>
            <a:endParaRPr lang="en-US" dirty="0">
              <a:solidFill>
                <a:schemeClr val="tx1">
                  <a:lumMod val="85000"/>
                  <a:lumOff val="15000"/>
                </a:schemeClr>
              </a:solidFill>
            </a:endParaRPr>
          </a:p>
          <a:p>
            <a:r>
              <a:rPr lang="en-US" dirty="0">
                <a:solidFill>
                  <a:schemeClr val="tx1">
                    <a:lumMod val="85000"/>
                    <a:lumOff val="15000"/>
                  </a:schemeClr>
                </a:solidFill>
              </a:rPr>
              <a:t>In state practice, the year 1648 marking the Peace of Westphalia is considered as a watershed, at least in Europe where a new political order was created, to be replaced only after the defeat of Napoleon by the Vienna Congress of 1815</a:t>
            </a:r>
            <a:r>
              <a:rPr lang="en-US" dirty="0"/>
              <a:t>. </a:t>
            </a:r>
          </a:p>
        </p:txBody>
      </p:sp>
      <p:pic>
        <p:nvPicPr>
          <p:cNvPr id="4" name="Picture 3" descr="Peace-of-Westphali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476672"/>
            <a:ext cx="5832648" cy="2376264"/>
          </a:xfrm>
          <a:prstGeom prst="rect">
            <a:avLst/>
          </a:prstGeom>
        </p:spPr>
      </p:pic>
    </p:spTree>
    <p:extLst>
      <p:ext uri="{BB962C8B-B14F-4D97-AF65-F5344CB8AC3E}">
        <p14:creationId xmlns:p14="http://schemas.microsoft.com/office/powerpoint/2010/main" val="2284944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2696"/>
            <a:ext cx="8183880" cy="1051560"/>
          </a:xfrm>
        </p:spPr>
        <p:txBody>
          <a:bodyPr>
            <a:normAutofit fontScale="90000"/>
          </a:bodyPr>
          <a:lstStyle/>
          <a:p>
            <a:r>
              <a:rPr lang="en-US" dirty="0">
                <a:solidFill>
                  <a:srgbClr val="FF0000"/>
                </a:solidFill>
              </a:rPr>
              <a:t>Defining International Law</a:t>
            </a:r>
            <a:br>
              <a:rPr lang="en-US" dirty="0">
                <a:solidFill>
                  <a:srgbClr val="FF0000"/>
                </a:solidFill>
              </a:rPr>
            </a:br>
            <a:endParaRPr lang="en-US" dirty="0"/>
          </a:p>
        </p:txBody>
      </p:sp>
      <p:sp>
        <p:nvSpPr>
          <p:cNvPr id="3" name="Content Placeholder 2"/>
          <p:cNvSpPr>
            <a:spLocks noGrp="1"/>
          </p:cNvSpPr>
          <p:nvPr>
            <p:ph idx="1"/>
          </p:nvPr>
        </p:nvSpPr>
        <p:spPr>
          <a:xfrm>
            <a:off x="539552" y="1196752"/>
            <a:ext cx="8183880" cy="4338808"/>
          </a:xfrm>
        </p:spPr>
        <p:txBody>
          <a:bodyPr>
            <a:normAutofit fontScale="77500" lnSpcReduction="20000"/>
          </a:bodyPr>
          <a:lstStyle/>
          <a:p>
            <a:pPr marL="0" indent="0">
              <a:buNone/>
            </a:pPr>
            <a:endParaRPr lang="en-US" dirty="0" smtClean="0"/>
          </a:p>
          <a:p>
            <a:pPr marL="0" indent="0">
              <a:buNone/>
            </a:pPr>
            <a:endParaRPr lang="en-US" dirty="0"/>
          </a:p>
          <a:p>
            <a:pPr marL="0" indent="0">
              <a:buNone/>
            </a:pPr>
            <a:r>
              <a:rPr lang="en-US" dirty="0"/>
              <a:t>Every sovereign power, whether it is large or small, powerful or weak, has created for itself a framework of principles within which to develop. </a:t>
            </a:r>
          </a:p>
          <a:p>
            <a:pPr marL="0" indent="0">
              <a:buNone/>
            </a:pPr>
            <a:endParaRPr lang="en-US" dirty="0" smtClean="0"/>
          </a:p>
          <a:p>
            <a:pPr marL="0" indent="0">
              <a:buNone/>
            </a:pPr>
            <a:r>
              <a:rPr lang="en-US" dirty="0" smtClean="0"/>
              <a:t>The </a:t>
            </a:r>
            <a:r>
              <a:rPr lang="en-US" dirty="0"/>
              <a:t>term ‘international law’ was first used by Jeremy Bentham in </a:t>
            </a:r>
            <a:r>
              <a:rPr lang="en-US" dirty="0" smtClean="0"/>
              <a:t>1780</a:t>
            </a:r>
          </a:p>
          <a:p>
            <a:pPr marL="0" indent="0">
              <a:buNone/>
            </a:pPr>
            <a:endParaRPr lang="en-US" dirty="0" smtClean="0"/>
          </a:p>
          <a:p>
            <a:pPr marL="0" indent="0">
              <a:buNone/>
            </a:pPr>
            <a:r>
              <a:rPr lang="en-US" dirty="0"/>
              <a:t>L</a:t>
            </a:r>
            <a:r>
              <a:rPr lang="en-US" dirty="0" smtClean="0"/>
              <a:t>aw </a:t>
            </a:r>
            <a:r>
              <a:rPr lang="en-US" dirty="0"/>
              <a:t>that governs the relations between states amongst each other</a:t>
            </a:r>
            <a:r>
              <a:rPr lang="en-US" dirty="0" smtClean="0"/>
              <a:t>. (Until WW-II)</a:t>
            </a:r>
          </a:p>
          <a:p>
            <a:pPr marL="0" indent="0">
              <a:buNone/>
            </a:pPr>
            <a:endParaRPr lang="en-US" dirty="0" smtClean="0"/>
          </a:p>
          <a:p>
            <a:pPr marL="0" indent="0">
              <a:buNone/>
            </a:pPr>
            <a:r>
              <a:rPr lang="en-US" dirty="0" smtClean="0"/>
              <a:t>Since </a:t>
            </a:r>
            <a:r>
              <a:rPr lang="en-US" dirty="0"/>
              <a:t>the inter-war period, the matter has become more </a:t>
            </a:r>
            <a:r>
              <a:rPr lang="en-US" dirty="0" smtClean="0"/>
              <a:t>complicated…</a:t>
            </a:r>
            <a:endParaRPr lang="en-US" dirty="0"/>
          </a:p>
          <a:p>
            <a:pPr marL="0" indent="0">
              <a:buNone/>
            </a:pPr>
            <a:endParaRPr lang="en-US" dirty="0"/>
          </a:p>
        </p:txBody>
      </p:sp>
    </p:spTree>
    <p:extLst>
      <p:ext uri="{BB962C8B-B14F-4D97-AF65-F5344CB8AC3E}">
        <p14:creationId xmlns:p14="http://schemas.microsoft.com/office/powerpoint/2010/main" val="301886217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581128"/>
            <a:ext cx="8183880" cy="1325840"/>
          </a:xfrm>
        </p:spPr>
        <p:txBody>
          <a:bodyPr>
            <a:normAutofit/>
          </a:bodyPr>
          <a:lstStyle/>
          <a:p>
            <a:pPr algn="ctr"/>
            <a:r>
              <a:rPr lang="en-US" dirty="0" smtClean="0"/>
              <a:t>French and British </a:t>
            </a:r>
            <a:br>
              <a:rPr lang="en-US" dirty="0" smtClean="0"/>
            </a:br>
            <a:r>
              <a:rPr lang="en-US" dirty="0" smtClean="0"/>
              <a:t>Revolutions</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Freedom &amp; </a:t>
            </a:r>
          </a:p>
          <a:p>
            <a:r>
              <a:rPr lang="en-US" dirty="0" smtClean="0"/>
              <a:t>Self Determination</a:t>
            </a:r>
            <a:endParaRPr lang="en-US" dirty="0"/>
          </a:p>
        </p:txBody>
      </p:sp>
      <p:sp>
        <p:nvSpPr>
          <p:cNvPr id="4" name="Text Placeholder 3"/>
          <p:cNvSpPr>
            <a:spLocks noGrp="1"/>
          </p:cNvSpPr>
          <p:nvPr>
            <p:ph type="body" sz="half" idx="3"/>
          </p:nvPr>
        </p:nvSpPr>
        <p:spPr/>
        <p:txBody>
          <a:bodyPr/>
          <a:lstStyle/>
          <a:p>
            <a:r>
              <a:rPr lang="en-US" dirty="0" smtClean="0"/>
              <a:t>Industrial Revolution</a:t>
            </a:r>
            <a:endParaRPr lang="en-US" dirty="0"/>
          </a:p>
        </p:txBody>
      </p:sp>
      <p:sp>
        <p:nvSpPr>
          <p:cNvPr id="5" name="Content Placeholder 4"/>
          <p:cNvSpPr>
            <a:spLocks noGrp="1"/>
          </p:cNvSpPr>
          <p:nvPr>
            <p:ph sz="quarter" idx="2"/>
          </p:nvPr>
        </p:nvSpPr>
        <p:spPr/>
        <p:txBody>
          <a:bodyPr>
            <a:normAutofit lnSpcReduction="10000"/>
          </a:bodyPr>
          <a:lstStyle/>
          <a:p>
            <a:r>
              <a:rPr lang="en-US" dirty="0"/>
              <a:t>The French Revolution of 1789, however, had profoundly challenged the basis of the existing system by advocating the ideas of freedom and self-determination of people </a:t>
            </a:r>
          </a:p>
          <a:p>
            <a:endParaRPr lang="en-US" dirty="0"/>
          </a:p>
        </p:txBody>
      </p:sp>
      <p:sp>
        <p:nvSpPr>
          <p:cNvPr id="6" name="Content Placeholder 5"/>
          <p:cNvSpPr>
            <a:spLocks noGrp="1"/>
          </p:cNvSpPr>
          <p:nvPr>
            <p:ph sz="quarter" idx="4"/>
          </p:nvPr>
        </p:nvSpPr>
        <p:spPr/>
        <p:txBody>
          <a:bodyPr/>
          <a:lstStyle/>
          <a:p>
            <a:r>
              <a:rPr lang="en-US" dirty="0"/>
              <a:t>Between about 1750 and 1850, the United Kingdom experienced the first industrial revolution. </a:t>
            </a:r>
          </a:p>
        </p:txBody>
      </p:sp>
    </p:spTree>
    <p:extLst>
      <p:ext uri="{BB962C8B-B14F-4D97-AF65-F5344CB8AC3E}">
        <p14:creationId xmlns:p14="http://schemas.microsoft.com/office/powerpoint/2010/main" val="2090748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476672"/>
            <a:ext cx="7772400" cy="1828800"/>
          </a:xfrm>
        </p:spPr>
        <p:txBody>
          <a:bodyPr>
            <a:normAutofit fontScale="90000"/>
          </a:bodyPr>
          <a:lstStyle/>
          <a:p>
            <a:r>
              <a:rPr lang="en-US" dirty="0">
                <a:effectLst/>
              </a:rPr>
              <a:t>Colonization and the relation to non-European powers </a:t>
            </a:r>
            <a:endParaRPr lang="en-US" dirty="0"/>
          </a:p>
        </p:txBody>
      </p:sp>
      <p:sp>
        <p:nvSpPr>
          <p:cNvPr id="3" name="Subtitle 2"/>
          <p:cNvSpPr>
            <a:spLocks noGrp="1"/>
          </p:cNvSpPr>
          <p:nvPr>
            <p:ph type="subTitle" idx="1"/>
          </p:nvPr>
        </p:nvSpPr>
        <p:spPr>
          <a:xfrm>
            <a:off x="722376" y="3685032"/>
            <a:ext cx="7772400" cy="1256136"/>
          </a:xfrm>
        </p:spPr>
        <p:txBody>
          <a:bodyPr>
            <a:normAutofit fontScale="77500" lnSpcReduction="20000"/>
          </a:bodyPr>
          <a:lstStyle/>
          <a:p>
            <a:r>
              <a:rPr lang="en-US" sz="2900" b="1" dirty="0">
                <a:solidFill>
                  <a:schemeClr val="tx1">
                    <a:lumMod val="85000"/>
                    <a:lumOff val="15000"/>
                  </a:schemeClr>
                </a:solidFill>
              </a:rPr>
              <a:t>T</a:t>
            </a:r>
            <a:r>
              <a:rPr lang="en-US" sz="2900" b="1" dirty="0" smtClean="0">
                <a:solidFill>
                  <a:schemeClr val="tx1">
                    <a:lumMod val="85000"/>
                    <a:lumOff val="15000"/>
                  </a:schemeClr>
                </a:solidFill>
              </a:rPr>
              <a:t>he </a:t>
            </a:r>
            <a:r>
              <a:rPr lang="en-US" sz="2900" b="1" dirty="0">
                <a:solidFill>
                  <a:schemeClr val="tx1">
                    <a:lumMod val="85000"/>
                    <a:lumOff val="15000"/>
                  </a:schemeClr>
                </a:solidFill>
              </a:rPr>
              <a:t>nature of international law in the age of European colonization of the world</a:t>
            </a:r>
            <a:r>
              <a:rPr lang="en-US" sz="2900" b="1" dirty="0" smtClean="0">
                <a:solidFill>
                  <a:schemeClr val="tx1">
                    <a:lumMod val="85000"/>
                    <a:lumOff val="15000"/>
                  </a:schemeClr>
                </a:solidFill>
              </a:rPr>
              <a:t>, </a:t>
            </a:r>
            <a:r>
              <a:rPr lang="en-US" sz="2900" b="1" dirty="0">
                <a:solidFill>
                  <a:schemeClr val="tx1">
                    <a:lumMod val="85000"/>
                    <a:lumOff val="15000"/>
                  </a:schemeClr>
                </a:solidFill>
              </a:rPr>
              <a:t>was the relationship of European states, unified by Christianity, to non-European powers</a:t>
            </a:r>
            <a:r>
              <a:rPr lang="en-US" dirty="0">
                <a:solidFill>
                  <a:schemeClr val="tx1">
                    <a:lumMod val="85000"/>
                    <a:lumOff val="15000"/>
                  </a:schemeClr>
                </a:solidFill>
              </a:rPr>
              <a:t>. </a:t>
            </a:r>
          </a:p>
          <a:p>
            <a:endParaRPr lang="en-US" dirty="0"/>
          </a:p>
        </p:txBody>
      </p:sp>
    </p:spTree>
    <p:extLst>
      <p:ext uri="{BB962C8B-B14F-4D97-AF65-F5344CB8AC3E}">
        <p14:creationId xmlns:p14="http://schemas.microsoft.com/office/powerpoint/2010/main" val="2483226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1"/>
                </a:solidFill>
                <a:latin typeface="Times"/>
                <a:ea typeface="ＭＳ 明朝"/>
                <a:cs typeface="Times"/>
              </a:rPr>
              <a:t>The Western </a:t>
            </a:r>
            <a:r>
              <a:rPr lang="en-US" b="1" dirty="0" smtClean="0">
                <a:solidFill>
                  <a:schemeClr val="tx1"/>
                </a:solidFill>
                <a:latin typeface="Times"/>
                <a:ea typeface="ＭＳ 明朝"/>
                <a:cs typeface="Times"/>
              </a:rPr>
              <a:t>hemisphere…</a:t>
            </a:r>
            <a:r>
              <a:rPr lang="en-US" dirty="0">
                <a:solidFill>
                  <a:schemeClr val="tx1"/>
                </a:solidFill>
                <a:latin typeface="Cambria"/>
                <a:ea typeface="ＭＳ 明朝"/>
                <a:cs typeface="Times New Roman"/>
              </a:rPr>
              <a:t/>
            </a:r>
            <a:br>
              <a:rPr lang="en-US" dirty="0">
                <a:solidFill>
                  <a:schemeClr val="tx1"/>
                </a:solidFill>
                <a:latin typeface="Cambria"/>
                <a:ea typeface="ＭＳ 明朝"/>
                <a:cs typeface="Times New Roman"/>
              </a:rPr>
            </a:br>
            <a:endParaRPr lang="en-US" dirty="0">
              <a:solidFill>
                <a:schemeClr val="tx1"/>
              </a:solidFill>
            </a:endParaRPr>
          </a:p>
        </p:txBody>
      </p:sp>
      <p:sp>
        <p:nvSpPr>
          <p:cNvPr id="3" name="Text Placeholder 2"/>
          <p:cNvSpPr>
            <a:spLocks noGrp="1"/>
          </p:cNvSpPr>
          <p:nvPr>
            <p:ph type="body" sz="half" idx="2"/>
          </p:nvPr>
        </p:nvSpPr>
        <p:spPr>
          <a:xfrm>
            <a:off x="6462712" y="533400"/>
            <a:ext cx="2240280" cy="4479776"/>
          </a:xfrm>
        </p:spPr>
        <p:txBody>
          <a:bodyPr>
            <a:noAutofit/>
          </a:bodyPr>
          <a:lstStyle/>
          <a:p>
            <a:r>
              <a:rPr lang="en-US" sz="1500" b="1" dirty="0">
                <a:latin typeface="Times"/>
                <a:ea typeface="ＭＳ 明朝"/>
                <a:cs typeface="Times"/>
              </a:rPr>
              <a:t>The American Declaration of Independence of 1776, invoking the principle of self-determination, had led to the recognition after seven years of war of a new subject of international law by the mother country, followed at the beginning of the nineteenth century by the independence of Latin-American states from Spain and Portugal. </a:t>
            </a:r>
            <a:endParaRPr lang="en-US" sz="1500" b="1" dirty="0"/>
          </a:p>
        </p:txBody>
      </p:sp>
      <p:pic>
        <p:nvPicPr>
          <p:cNvPr id="5" name="Picture Placeholder 4" descr="revolutionary_war.jpg"/>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7346" r="7346"/>
          <a:stretch>
            <a:fillRect/>
          </a:stretch>
        </p:blipFill>
        <p:spPr/>
      </p:pic>
    </p:spTree>
    <p:extLst>
      <p:ext uri="{BB962C8B-B14F-4D97-AF65-F5344CB8AC3E}">
        <p14:creationId xmlns:p14="http://schemas.microsoft.com/office/powerpoint/2010/main" val="1615399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869160"/>
            <a:ext cx="8183880" cy="1051560"/>
          </a:xfrm>
        </p:spPr>
        <p:txBody>
          <a:bodyPr/>
          <a:lstStyle/>
          <a:p>
            <a:pPr algn="ctr"/>
            <a:r>
              <a:rPr lang="en-US" dirty="0" smtClean="0"/>
              <a:t>Theories of International Law</a:t>
            </a:r>
            <a:endParaRPr lang="en-US" dirty="0"/>
          </a:p>
        </p:txBody>
      </p:sp>
      <p:sp>
        <p:nvSpPr>
          <p:cNvPr id="3" name="Text Placeholder 2"/>
          <p:cNvSpPr>
            <a:spLocks noGrp="1"/>
          </p:cNvSpPr>
          <p:nvPr>
            <p:ph type="body" idx="1"/>
          </p:nvPr>
        </p:nvSpPr>
        <p:spPr/>
        <p:txBody>
          <a:bodyPr/>
          <a:lstStyle/>
          <a:p>
            <a:r>
              <a:rPr lang="en-US" dirty="0" smtClean="0"/>
              <a:t>Naturalists</a:t>
            </a:r>
            <a:endParaRPr lang="en-US" dirty="0"/>
          </a:p>
        </p:txBody>
      </p:sp>
      <p:sp>
        <p:nvSpPr>
          <p:cNvPr id="4" name="Text Placeholder 3"/>
          <p:cNvSpPr>
            <a:spLocks noGrp="1"/>
          </p:cNvSpPr>
          <p:nvPr>
            <p:ph type="body" sz="half" idx="3"/>
          </p:nvPr>
        </p:nvSpPr>
        <p:spPr/>
        <p:txBody>
          <a:bodyPr/>
          <a:lstStyle/>
          <a:p>
            <a:r>
              <a:rPr lang="en-US" dirty="0" smtClean="0"/>
              <a:t>Positivists</a:t>
            </a:r>
            <a:endParaRPr lang="en-US" dirty="0"/>
          </a:p>
        </p:txBody>
      </p:sp>
      <p:sp>
        <p:nvSpPr>
          <p:cNvPr id="5" name="Content Placeholder 4"/>
          <p:cNvSpPr>
            <a:spLocks noGrp="1"/>
          </p:cNvSpPr>
          <p:nvPr>
            <p:ph sz="quarter" idx="2"/>
          </p:nvPr>
        </p:nvSpPr>
        <p:spPr/>
        <p:txBody>
          <a:bodyPr>
            <a:normAutofit fontScale="92500" lnSpcReduction="20000"/>
          </a:bodyPr>
          <a:lstStyle/>
          <a:p>
            <a:r>
              <a:rPr lang="en-US" dirty="0"/>
              <a:t>T</a:t>
            </a:r>
            <a:r>
              <a:rPr lang="en-US" dirty="0" smtClean="0"/>
              <a:t>hese </a:t>
            </a:r>
            <a:r>
              <a:rPr lang="en-US" dirty="0"/>
              <a:t>writers agreed that the basic principles of all law </a:t>
            </a:r>
            <a:r>
              <a:rPr lang="en-US" dirty="0" smtClean="0"/>
              <a:t>were </a:t>
            </a:r>
            <a:r>
              <a:rPr lang="en-US" dirty="0"/>
              <a:t>derived, not from any deliberate human choice or decision, but from principles of justice which had a universal and eternal validity and which could be discovered by pure reason; </a:t>
            </a:r>
          </a:p>
        </p:txBody>
      </p:sp>
      <p:sp>
        <p:nvSpPr>
          <p:cNvPr id="6" name="Content Placeholder 5"/>
          <p:cNvSpPr>
            <a:spLocks noGrp="1"/>
          </p:cNvSpPr>
          <p:nvPr>
            <p:ph sz="quarter" idx="4"/>
          </p:nvPr>
        </p:nvSpPr>
        <p:spPr/>
        <p:txBody>
          <a:bodyPr/>
          <a:lstStyle/>
          <a:p>
            <a:r>
              <a:rPr lang="en-US" dirty="0"/>
              <a:t>L</a:t>
            </a:r>
            <a:r>
              <a:rPr lang="en-US" dirty="0" smtClean="0"/>
              <a:t>aw </a:t>
            </a:r>
            <a:r>
              <a:rPr lang="en-US" dirty="0"/>
              <a:t>and justice were not the same thing, and laws might vary from time to time and from place to place, according to the whim of the legislator. </a:t>
            </a:r>
          </a:p>
          <a:p>
            <a:pPr marL="0" indent="0">
              <a:buNone/>
            </a:pPr>
            <a:endParaRPr lang="en-US" dirty="0"/>
          </a:p>
        </p:txBody>
      </p:sp>
    </p:spTree>
    <p:extLst>
      <p:ext uri="{BB962C8B-B14F-4D97-AF65-F5344CB8AC3E}">
        <p14:creationId xmlns:p14="http://schemas.microsoft.com/office/powerpoint/2010/main" val="1930377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55576" y="476672"/>
            <a:ext cx="7772400" cy="1828800"/>
          </a:xfrm>
        </p:spPr>
        <p:txBody>
          <a:bodyPr/>
          <a:lstStyle/>
          <a:p>
            <a:r>
              <a:rPr lang="tr-TR" dirty="0" err="1" smtClean="0"/>
              <a:t>The</a:t>
            </a:r>
            <a:r>
              <a:rPr lang="tr-TR" dirty="0" smtClean="0"/>
              <a:t> </a:t>
            </a:r>
            <a:r>
              <a:rPr lang="tr-TR" dirty="0" err="1" smtClean="0"/>
              <a:t>theory</a:t>
            </a:r>
            <a:r>
              <a:rPr lang="tr-TR" dirty="0" smtClean="0"/>
              <a:t> of </a:t>
            </a:r>
            <a:r>
              <a:rPr lang="tr-TR" dirty="0" err="1" smtClean="0"/>
              <a:t>sovereignty</a:t>
            </a:r>
            <a:endParaRPr lang="tr-TR" dirty="0"/>
          </a:p>
        </p:txBody>
      </p:sp>
      <p:sp>
        <p:nvSpPr>
          <p:cNvPr id="3" name="2 Alt Başlık"/>
          <p:cNvSpPr>
            <a:spLocks noGrp="1"/>
          </p:cNvSpPr>
          <p:nvPr>
            <p:ph type="subTitle" idx="1"/>
          </p:nvPr>
        </p:nvSpPr>
        <p:spPr/>
        <p:txBody>
          <a:bodyPr>
            <a:normAutofit lnSpcReduction="10000"/>
          </a:bodyPr>
          <a:lstStyle/>
          <a:p>
            <a:r>
              <a:rPr lang="en-US" b="1" dirty="0" smtClean="0">
                <a:solidFill>
                  <a:schemeClr val="tx1"/>
                </a:solidFill>
              </a:rPr>
              <a:t>The theory of sovereignty began as an attempt to </a:t>
            </a:r>
            <a:r>
              <a:rPr lang="en-US" b="1" dirty="0" err="1" smtClean="0">
                <a:solidFill>
                  <a:schemeClr val="tx1"/>
                </a:solidFill>
              </a:rPr>
              <a:t>analyse</a:t>
            </a:r>
            <a:r>
              <a:rPr lang="en-US" b="1" dirty="0" smtClean="0">
                <a:solidFill>
                  <a:schemeClr val="tx1"/>
                </a:solidFill>
              </a:rPr>
              <a:t> the internal</a:t>
            </a:r>
          </a:p>
          <a:p>
            <a:r>
              <a:rPr lang="tr-TR" b="1" dirty="0" err="1" smtClean="0">
                <a:solidFill>
                  <a:schemeClr val="tx1"/>
                </a:solidFill>
              </a:rPr>
              <a:t>structure</a:t>
            </a:r>
            <a:r>
              <a:rPr lang="tr-TR" b="1" dirty="0" smtClean="0">
                <a:solidFill>
                  <a:schemeClr val="tx1"/>
                </a:solidFill>
              </a:rPr>
              <a:t> of a </a:t>
            </a:r>
            <a:r>
              <a:rPr lang="tr-TR" b="1" dirty="0" err="1" smtClean="0">
                <a:solidFill>
                  <a:schemeClr val="tx1"/>
                </a:solidFill>
              </a:rPr>
              <a:t>state</a:t>
            </a:r>
            <a:endParaRPr lang="tr-TR" dirty="0" smtClean="0"/>
          </a:p>
          <a:p>
            <a:endParaRPr lang="tr-TR" dirty="0"/>
          </a:p>
        </p:txBody>
      </p:sp>
      <p:sp>
        <p:nvSpPr>
          <p:cNvPr id="4" name="3 Dikdörtgen"/>
          <p:cNvSpPr/>
          <p:nvPr/>
        </p:nvSpPr>
        <p:spPr>
          <a:xfrm>
            <a:off x="395536" y="4221088"/>
            <a:ext cx="4464496" cy="2031325"/>
          </a:xfrm>
          <a:prstGeom prst="rect">
            <a:avLst/>
          </a:prstGeom>
        </p:spPr>
        <p:txBody>
          <a:bodyPr wrap="square">
            <a:spAutoFit/>
          </a:bodyPr>
          <a:lstStyle/>
          <a:p>
            <a:r>
              <a:rPr lang="en-US" b="1" dirty="0" smtClean="0">
                <a:solidFill>
                  <a:schemeClr val="accent3">
                    <a:lumMod val="50000"/>
                  </a:schemeClr>
                </a:solidFill>
              </a:rPr>
              <a:t>The theory dates back to the sixteenth</a:t>
            </a:r>
            <a:r>
              <a:rPr lang="tr-TR" b="1" dirty="0" smtClean="0">
                <a:solidFill>
                  <a:schemeClr val="accent3">
                    <a:lumMod val="50000"/>
                  </a:schemeClr>
                </a:solidFill>
              </a:rPr>
              <a:t> </a:t>
            </a:r>
            <a:r>
              <a:rPr lang="en-US" b="1" dirty="0" smtClean="0">
                <a:solidFill>
                  <a:schemeClr val="accent3">
                    <a:lumMod val="50000"/>
                  </a:schemeClr>
                </a:solidFill>
              </a:rPr>
              <a:t>century and political scientists usually refer to the writings of Machiavelli</a:t>
            </a:r>
            <a:r>
              <a:rPr lang="tr-TR" b="1" dirty="0" smtClean="0">
                <a:solidFill>
                  <a:schemeClr val="accent3">
                    <a:lumMod val="50000"/>
                  </a:schemeClr>
                </a:solidFill>
              </a:rPr>
              <a:t> </a:t>
            </a:r>
            <a:r>
              <a:rPr lang="en-US" b="1" dirty="0" smtClean="0">
                <a:solidFill>
                  <a:schemeClr val="accent3">
                    <a:lumMod val="50000"/>
                  </a:schemeClr>
                </a:solidFill>
              </a:rPr>
              <a:t>(1469– 1527), Jean </a:t>
            </a:r>
            <a:r>
              <a:rPr lang="en-US" b="1" dirty="0" err="1" smtClean="0">
                <a:solidFill>
                  <a:schemeClr val="accent3">
                    <a:lumMod val="50000"/>
                  </a:schemeClr>
                </a:solidFill>
              </a:rPr>
              <a:t>Bodin</a:t>
            </a:r>
            <a:r>
              <a:rPr lang="en-US" b="1" dirty="0" smtClean="0">
                <a:solidFill>
                  <a:schemeClr val="accent3">
                    <a:lumMod val="50000"/>
                  </a:schemeClr>
                </a:solidFill>
              </a:rPr>
              <a:t> (1530–1596) and Thomas Hobbes (1588–</a:t>
            </a:r>
            <a:r>
              <a:rPr lang="tr-TR" b="1" dirty="0" smtClean="0">
                <a:solidFill>
                  <a:schemeClr val="accent3">
                    <a:lumMod val="50000"/>
                  </a:schemeClr>
                </a:solidFill>
              </a:rPr>
              <a:t> 1679)</a:t>
            </a:r>
            <a:endParaRPr lang="tr-TR" b="1" dirty="0">
              <a:solidFill>
                <a:schemeClr val="accent3">
                  <a:lumMod val="50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11560" y="1412776"/>
            <a:ext cx="7772400" cy="1828800"/>
          </a:xfrm>
        </p:spPr>
        <p:txBody>
          <a:bodyPr/>
          <a:lstStyle/>
          <a:p>
            <a:r>
              <a:rPr lang="en-US" i="1" dirty="0" smtClean="0"/>
              <a:t>Communist approaches to international law</a:t>
            </a:r>
            <a:endParaRPr lang="tr-TR" dirty="0"/>
          </a:p>
        </p:txBody>
      </p:sp>
      <p:sp>
        <p:nvSpPr>
          <p:cNvPr id="3" name="2 Alt Başlık"/>
          <p:cNvSpPr>
            <a:spLocks noGrp="1"/>
          </p:cNvSpPr>
          <p:nvPr>
            <p:ph type="subTitle" idx="1"/>
          </p:nvPr>
        </p:nvSpPr>
        <p:spPr>
          <a:xfrm>
            <a:off x="722376" y="3685032"/>
            <a:ext cx="7772400" cy="2624288"/>
          </a:xfrm>
        </p:spPr>
        <p:txBody>
          <a:bodyPr>
            <a:normAutofit lnSpcReduction="10000"/>
          </a:bodyPr>
          <a:lstStyle/>
          <a:p>
            <a:pPr algn="l"/>
            <a:r>
              <a:rPr lang="en-US" b="1" dirty="0" smtClean="0">
                <a:solidFill>
                  <a:schemeClr val="accent3">
                    <a:lumMod val="50000"/>
                  </a:schemeClr>
                </a:solidFill>
              </a:rPr>
              <a:t>Marxist theory described law and politics as the means whereby</a:t>
            </a:r>
            <a:r>
              <a:rPr lang="tr-TR" b="1" dirty="0" smtClean="0">
                <a:solidFill>
                  <a:schemeClr val="accent3">
                    <a:lumMod val="50000"/>
                  </a:schemeClr>
                </a:solidFill>
              </a:rPr>
              <a:t> </a:t>
            </a:r>
            <a:r>
              <a:rPr lang="en-US" b="1" dirty="0" smtClean="0">
                <a:solidFill>
                  <a:schemeClr val="accent3">
                    <a:lumMod val="50000"/>
                  </a:schemeClr>
                </a:solidFill>
              </a:rPr>
              <a:t>the ruling classes maintained their domination of society. The essence</a:t>
            </a:r>
            <a:r>
              <a:rPr lang="tr-TR" b="1" dirty="0" smtClean="0">
                <a:solidFill>
                  <a:schemeClr val="accent3">
                    <a:lumMod val="50000"/>
                  </a:schemeClr>
                </a:solidFill>
              </a:rPr>
              <a:t> </a:t>
            </a:r>
            <a:r>
              <a:rPr lang="en-US" b="1" dirty="0" smtClean="0">
                <a:solidFill>
                  <a:schemeClr val="accent3">
                    <a:lumMod val="50000"/>
                  </a:schemeClr>
                </a:solidFill>
              </a:rPr>
              <a:t>of economic life was the ownership of the means of production</a:t>
            </a:r>
            <a:r>
              <a:rPr lang="tr-TR" b="1" dirty="0" smtClean="0">
                <a:solidFill>
                  <a:schemeClr val="accent3">
                    <a:lumMod val="50000"/>
                  </a:schemeClr>
                </a:solidFill>
              </a:rPr>
              <a:t>, </a:t>
            </a:r>
            <a:r>
              <a:rPr lang="tr-TR" b="1" dirty="0" err="1" smtClean="0">
                <a:solidFill>
                  <a:schemeClr val="accent3">
                    <a:lumMod val="50000"/>
                  </a:schemeClr>
                </a:solidFill>
              </a:rPr>
              <a:t>and</a:t>
            </a:r>
            <a:r>
              <a:rPr lang="tr-TR" b="1" dirty="0" smtClean="0">
                <a:solidFill>
                  <a:schemeClr val="accent3">
                    <a:lumMod val="50000"/>
                  </a:schemeClr>
                </a:solidFill>
              </a:rPr>
              <a:t> </a:t>
            </a:r>
            <a:r>
              <a:rPr lang="tr-TR" b="1" dirty="0" err="1" smtClean="0">
                <a:solidFill>
                  <a:schemeClr val="accent3">
                    <a:lumMod val="50000"/>
                  </a:schemeClr>
                </a:solidFill>
              </a:rPr>
              <a:t>all</a:t>
            </a:r>
            <a:r>
              <a:rPr lang="tr-TR" b="1" dirty="0" smtClean="0">
                <a:solidFill>
                  <a:schemeClr val="accent3">
                    <a:lumMod val="50000"/>
                  </a:schemeClr>
                </a:solidFill>
              </a:rPr>
              <a:t> </a:t>
            </a:r>
            <a:r>
              <a:rPr lang="en-US" b="1" dirty="0" smtClean="0">
                <a:solidFill>
                  <a:schemeClr val="accent3">
                    <a:lumMod val="50000"/>
                  </a:schemeClr>
                </a:solidFill>
              </a:rPr>
              <a:t>power flowed from this control.</a:t>
            </a:r>
            <a:endParaRPr lang="tr-TR" b="1" dirty="0" smtClean="0">
              <a:solidFill>
                <a:schemeClr val="accent3">
                  <a:lumMod val="50000"/>
                </a:schemeClr>
              </a:solidFill>
            </a:endParaRPr>
          </a:p>
          <a:p>
            <a:pPr algn="l"/>
            <a:r>
              <a:rPr lang="en-US" b="1" dirty="0" smtClean="0">
                <a:solidFill>
                  <a:schemeClr val="accent3">
                    <a:lumMod val="50000"/>
                  </a:schemeClr>
                </a:solidFill>
              </a:rPr>
              <a:t>Capital and </a:t>
            </a:r>
            <a:r>
              <a:rPr lang="en-US" b="1" dirty="0" err="1" smtClean="0">
                <a:solidFill>
                  <a:schemeClr val="accent3">
                    <a:lumMod val="50000"/>
                  </a:schemeClr>
                </a:solidFill>
              </a:rPr>
              <a:t>labour</a:t>
            </a:r>
            <a:r>
              <a:rPr lang="en-US" b="1" dirty="0" smtClean="0">
                <a:solidFill>
                  <a:schemeClr val="accent3">
                    <a:lumMod val="50000"/>
                  </a:schemeClr>
                </a:solidFill>
              </a:rPr>
              <a:t> were the opposing</a:t>
            </a:r>
            <a:r>
              <a:rPr lang="tr-TR" b="1" dirty="0" smtClean="0">
                <a:solidFill>
                  <a:schemeClr val="accent3">
                    <a:lumMod val="50000"/>
                  </a:schemeClr>
                </a:solidFill>
              </a:rPr>
              <a:t> t</a:t>
            </a:r>
            <a:r>
              <a:rPr lang="en-US" b="1" dirty="0" err="1" smtClean="0">
                <a:solidFill>
                  <a:schemeClr val="accent3">
                    <a:lumMod val="50000"/>
                  </a:schemeClr>
                </a:solidFill>
              </a:rPr>
              <a:t>heses</a:t>
            </a:r>
            <a:r>
              <a:rPr lang="tr-TR" b="1" dirty="0" smtClean="0">
                <a:solidFill>
                  <a:schemeClr val="accent3">
                    <a:lumMod val="50000"/>
                  </a:schemeClr>
                </a:solidFill>
              </a:rPr>
              <a:t>..</a:t>
            </a:r>
            <a:endParaRPr lang="en-US" b="1" dirty="0" smtClean="0">
              <a:solidFill>
                <a:schemeClr val="accent3">
                  <a:lumMod val="50000"/>
                </a:schemeClr>
              </a:solidFill>
            </a:endParaRPr>
          </a:p>
          <a:p>
            <a:pPr algn="l"/>
            <a:r>
              <a:rPr lang="en-US" b="1" dirty="0" smtClean="0">
                <a:solidFill>
                  <a:schemeClr val="accent3">
                    <a:lumMod val="50000"/>
                  </a:schemeClr>
                </a:solidFill>
              </a:rPr>
              <a:t>National states were dominated by the capitalist class and would have to</a:t>
            </a:r>
            <a:r>
              <a:rPr lang="tr-TR" b="1" dirty="0" smtClean="0">
                <a:solidFill>
                  <a:schemeClr val="accent3">
                    <a:lumMod val="50000"/>
                  </a:schemeClr>
                </a:solidFill>
              </a:rPr>
              <a:t> </a:t>
            </a:r>
            <a:r>
              <a:rPr lang="en-US" b="1" dirty="0" smtClean="0">
                <a:solidFill>
                  <a:schemeClr val="accent3">
                    <a:lumMod val="50000"/>
                  </a:schemeClr>
                </a:solidFill>
              </a:rPr>
              <a:t>disappear in the re-</a:t>
            </a:r>
            <a:r>
              <a:rPr lang="en-US" b="1" dirty="0" err="1" smtClean="0">
                <a:solidFill>
                  <a:schemeClr val="accent3">
                    <a:lumMod val="50000"/>
                  </a:schemeClr>
                </a:solidFill>
              </a:rPr>
              <a:t>organising</a:t>
            </a:r>
            <a:r>
              <a:rPr lang="en-US" b="1" dirty="0" smtClean="0">
                <a:solidFill>
                  <a:schemeClr val="accent3">
                    <a:lumMod val="50000"/>
                  </a:schemeClr>
                </a:solidFill>
              </a:rPr>
              <a:t> process. </a:t>
            </a:r>
            <a:endParaRPr lang="tr-TR" b="1" dirty="0">
              <a:solidFill>
                <a:schemeClr val="accent3">
                  <a:lumMod val="50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187624" y="1196752"/>
            <a:ext cx="6984776" cy="6124754"/>
          </a:xfrm>
          <a:prstGeom prst="rect">
            <a:avLst/>
          </a:prstGeom>
        </p:spPr>
        <p:txBody>
          <a:bodyPr wrap="square">
            <a:spAutoFit/>
          </a:bodyPr>
          <a:lstStyle/>
          <a:p>
            <a:r>
              <a:rPr lang="tr-TR" sz="3200" b="1" i="1" dirty="0" smtClean="0">
                <a:solidFill>
                  <a:srgbClr val="00B050"/>
                </a:solidFill>
              </a:rPr>
              <a:t>New </a:t>
            </a:r>
            <a:r>
              <a:rPr lang="tr-TR" sz="3200" b="1" i="1" dirty="0" err="1" smtClean="0">
                <a:solidFill>
                  <a:srgbClr val="00B050"/>
                </a:solidFill>
              </a:rPr>
              <a:t>approaches</a:t>
            </a:r>
            <a:r>
              <a:rPr lang="tr-TR" sz="3200" b="1" i="1" dirty="0" smtClean="0">
                <a:solidFill>
                  <a:srgbClr val="00B050"/>
                </a:solidFill>
              </a:rPr>
              <a:t> </a:t>
            </a:r>
            <a:r>
              <a:rPr lang="tr-TR" sz="3200" b="1" i="1" dirty="0" err="1" smtClean="0">
                <a:solidFill>
                  <a:srgbClr val="00B050"/>
                </a:solidFill>
              </a:rPr>
              <a:t>to</a:t>
            </a:r>
            <a:r>
              <a:rPr lang="tr-TR" sz="3200" b="1" i="1" dirty="0" smtClean="0">
                <a:solidFill>
                  <a:srgbClr val="00B050"/>
                </a:solidFill>
              </a:rPr>
              <a:t> IL</a:t>
            </a:r>
          </a:p>
          <a:p>
            <a:endParaRPr lang="tr-TR" sz="2400" b="1" i="1" dirty="0" smtClean="0">
              <a:solidFill>
                <a:srgbClr val="00B050"/>
              </a:solidFill>
            </a:endParaRPr>
          </a:p>
          <a:p>
            <a:r>
              <a:rPr lang="en-US" sz="2400" dirty="0" smtClean="0"/>
              <a:t>Traditionally, international law has been understood in a historical manner</a:t>
            </a:r>
            <a:r>
              <a:rPr lang="tr-TR" sz="2400" dirty="0" smtClean="0"/>
              <a:t> </a:t>
            </a:r>
            <a:r>
              <a:rPr lang="en-US" sz="2400" dirty="0" smtClean="0"/>
              <a:t>and studied chronologically. This approach was especially marked</a:t>
            </a:r>
            <a:r>
              <a:rPr lang="tr-TR" sz="2400" dirty="0" smtClean="0"/>
              <a:t> </a:t>
            </a:r>
            <a:r>
              <a:rPr lang="en-US" sz="2400" dirty="0" smtClean="0"/>
              <a:t>in the nineteenth century as international relations multiplied</a:t>
            </a:r>
            <a:r>
              <a:rPr lang="tr-TR" sz="2400" dirty="0" smtClean="0"/>
              <a:t>…</a:t>
            </a:r>
            <a:r>
              <a:rPr lang="en-US" sz="2400" dirty="0" smtClean="0"/>
              <a:t> </a:t>
            </a:r>
            <a:endParaRPr lang="tr-TR" sz="2400" dirty="0" smtClean="0"/>
          </a:p>
          <a:p>
            <a:endParaRPr lang="tr-TR" sz="2400" dirty="0" smtClean="0"/>
          </a:p>
          <a:p>
            <a:r>
              <a:rPr lang="en-US" sz="2400" dirty="0" smtClean="0"/>
              <a:t>However, after the </a:t>
            </a:r>
            <a:r>
              <a:rPr lang="en-US" sz="2400" dirty="0" err="1" smtClean="0"/>
              <a:t>SecondWorldWar</a:t>
            </a:r>
            <a:r>
              <a:rPr lang="en-US" sz="2400" dirty="0" smtClean="0"/>
              <a:t> a growing trend appeared intent</a:t>
            </a:r>
            <a:r>
              <a:rPr lang="tr-TR" sz="2400" dirty="0" smtClean="0"/>
              <a:t> </a:t>
            </a:r>
            <a:r>
              <a:rPr lang="en-US" sz="2400" dirty="0" smtClean="0"/>
              <a:t>upon the analysis of power politics and the</a:t>
            </a:r>
            <a:r>
              <a:rPr lang="tr-TR" sz="2400" dirty="0" smtClean="0"/>
              <a:t> </a:t>
            </a:r>
            <a:r>
              <a:rPr lang="en-US" sz="2400" dirty="0" smtClean="0"/>
              <a:t>comprehension of international</a:t>
            </a:r>
            <a:r>
              <a:rPr lang="tr-TR" sz="2400" dirty="0" smtClean="0"/>
              <a:t> </a:t>
            </a:r>
            <a:r>
              <a:rPr lang="en-US" sz="2400" dirty="0" smtClean="0"/>
              <a:t>relations in terms of the capacity to influence and dominate.</a:t>
            </a:r>
            <a:endParaRPr lang="tr-TR" sz="2400" dirty="0" smtClean="0"/>
          </a:p>
          <a:p>
            <a:endParaRPr lang="tr-TR" sz="2400" dirty="0" smtClean="0"/>
          </a:p>
          <a:p>
            <a:endParaRPr lang="en-US" sz="2400"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İçerik Yer Tutucusu"/>
          <p:cNvSpPr>
            <a:spLocks noGrp="1"/>
          </p:cNvSpPr>
          <p:nvPr>
            <p:ph idx="1"/>
          </p:nvPr>
        </p:nvSpPr>
        <p:spPr>
          <a:xfrm>
            <a:off x="467544" y="1700808"/>
            <a:ext cx="8183880" cy="4187952"/>
          </a:xfrm>
        </p:spPr>
        <p:txBody>
          <a:bodyPr/>
          <a:lstStyle/>
          <a:p>
            <a:r>
              <a:rPr lang="en-US" dirty="0" smtClean="0"/>
              <a:t>International Law is traditionally concerned with the relations among states</a:t>
            </a:r>
          </a:p>
          <a:p>
            <a:r>
              <a:rPr lang="en-US" dirty="0" smtClean="0"/>
              <a:t>‘Municipal law’ is the technical name given by international lawyers to</a:t>
            </a:r>
            <a:r>
              <a:rPr lang="tr-TR" dirty="0" smtClean="0"/>
              <a:t> </a:t>
            </a:r>
            <a:r>
              <a:rPr lang="en-US" dirty="0" smtClean="0"/>
              <a:t>the national or internal law of a state. </a:t>
            </a:r>
            <a:endParaRPr lang="tr-TR" dirty="0" smtClean="0"/>
          </a:p>
          <a:p>
            <a:r>
              <a:rPr lang="en-US" dirty="0" smtClean="0"/>
              <a:t>Which rule prevails in the case of conflict?</a:t>
            </a:r>
            <a:endParaRPr lang="tr-TR" dirty="0" smtClean="0"/>
          </a:p>
          <a:p>
            <a:r>
              <a:rPr lang="en-US" dirty="0" smtClean="0"/>
              <a:t> How do rules of international</a:t>
            </a:r>
            <a:r>
              <a:rPr lang="tr-TR" dirty="0" smtClean="0"/>
              <a:t> </a:t>
            </a:r>
            <a:r>
              <a:rPr lang="en-US" dirty="0" smtClean="0"/>
              <a:t>law take effect in the internal law of states?</a:t>
            </a:r>
            <a:endParaRPr lang="tr-TR" dirty="0" smtClean="0"/>
          </a:p>
          <a:p>
            <a:endParaRPr lang="tr-TR" dirty="0" smtClean="0"/>
          </a:p>
        </p:txBody>
      </p:sp>
      <p:sp>
        <p:nvSpPr>
          <p:cNvPr id="49155" name="2 Başlık"/>
          <p:cNvSpPr>
            <a:spLocks noGrp="1"/>
          </p:cNvSpPr>
          <p:nvPr>
            <p:ph type="title"/>
          </p:nvPr>
        </p:nvSpPr>
        <p:spPr>
          <a:xfrm>
            <a:off x="755576" y="332656"/>
            <a:ext cx="7993583" cy="1074638"/>
          </a:xfrm>
        </p:spPr>
        <p:txBody>
          <a:bodyPr>
            <a:normAutofit fontScale="90000"/>
          </a:bodyPr>
          <a:lstStyle/>
          <a:p>
            <a:r>
              <a:rPr lang="tr-TR" dirty="0" smtClean="0"/>
              <a:t>International </a:t>
            </a:r>
            <a:r>
              <a:rPr lang="tr-TR" dirty="0" err="1" smtClean="0"/>
              <a:t>Law</a:t>
            </a:r>
            <a:r>
              <a:rPr lang="tr-TR" dirty="0" smtClean="0"/>
              <a:t> &amp; </a:t>
            </a:r>
            <a:r>
              <a:rPr lang="tr-TR" dirty="0" err="1" smtClean="0"/>
              <a:t>Municipal</a:t>
            </a:r>
            <a:r>
              <a:rPr lang="tr-TR" dirty="0" smtClean="0"/>
              <a:t> </a:t>
            </a:r>
            <a:r>
              <a:rPr lang="tr-TR" dirty="0" err="1" smtClean="0"/>
              <a:t>Law</a:t>
            </a:r>
            <a:endParaRPr lang="tr-TR" dirty="0" smtClean="0"/>
          </a:p>
        </p:txBody>
      </p:sp>
      <p:sp>
        <p:nvSpPr>
          <p:cNvPr id="4" name="3 Slayt Numarası Yer Tutucusu"/>
          <p:cNvSpPr>
            <a:spLocks noGrp="1"/>
          </p:cNvSpPr>
          <p:nvPr>
            <p:ph type="sldNum" sz="quarter" idx="12"/>
          </p:nvPr>
        </p:nvSpPr>
        <p:spPr/>
        <p:txBody>
          <a:bodyPr/>
          <a:lstStyle/>
          <a:p>
            <a:pPr>
              <a:defRPr/>
            </a:pPr>
            <a:fld id="{D8DDD612-2D89-4682-A6C6-125153D5CA84}" type="slidenum">
              <a:rPr lang="en-US" smtClean="0"/>
              <a:pPr>
                <a:defRPr/>
              </a:pPr>
              <a:t>27</a:t>
            </a:fld>
            <a:endParaRPr lang="en-US"/>
          </a:p>
        </p:txBody>
      </p:sp>
    </p:spTree>
    <p:extLst>
      <p:ext uri="{BB962C8B-B14F-4D97-AF65-F5344CB8AC3E}">
        <p14:creationId xmlns:p14="http://schemas.microsoft.com/office/powerpoint/2010/main" val="344243440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2 Başlık"/>
          <p:cNvSpPr>
            <a:spLocks noGrp="1"/>
          </p:cNvSpPr>
          <p:nvPr>
            <p:ph type="title"/>
          </p:nvPr>
        </p:nvSpPr>
        <p:spPr>
          <a:xfrm>
            <a:off x="539552" y="404664"/>
            <a:ext cx="8183880" cy="1051560"/>
          </a:xfrm>
        </p:spPr>
        <p:txBody>
          <a:bodyPr/>
          <a:lstStyle/>
          <a:p>
            <a:r>
              <a:rPr lang="en-US" dirty="0" err="1" smtClean="0"/>
              <a:t>Kelsen’s</a:t>
            </a:r>
            <a:r>
              <a:rPr lang="en-US" dirty="0" smtClean="0"/>
              <a:t> </a:t>
            </a:r>
            <a:r>
              <a:rPr lang="en-US" dirty="0" err="1" smtClean="0"/>
              <a:t>Grundnorm</a:t>
            </a:r>
            <a:endParaRPr lang="en-US" dirty="0" smtClean="0"/>
          </a:p>
        </p:txBody>
      </p:sp>
      <p:pic>
        <p:nvPicPr>
          <p:cNvPr id="51203" name="Picture 2" descr="C:\Users\user\Desktop\kelsen-pyramid.png"/>
          <p:cNvPicPr>
            <a:picLocks noChangeAspect="1" noChangeArrowheads="1"/>
          </p:cNvPicPr>
          <p:nvPr/>
        </p:nvPicPr>
        <p:blipFill>
          <a:blip r:embed="rId3" cstate="print"/>
          <a:srcRect/>
          <a:stretch>
            <a:fillRect/>
          </a:stretch>
        </p:blipFill>
        <p:spPr bwMode="auto">
          <a:xfrm>
            <a:off x="1547664" y="1412776"/>
            <a:ext cx="6335712" cy="5113337"/>
          </a:xfrm>
          <a:prstGeom prst="rect">
            <a:avLst/>
          </a:prstGeom>
          <a:noFill/>
          <a:ln w="9525">
            <a:noFill/>
            <a:miter lim="800000"/>
            <a:headEnd/>
            <a:tailEnd/>
          </a:ln>
        </p:spPr>
      </p:pic>
      <p:sp>
        <p:nvSpPr>
          <p:cNvPr id="4" name="3 Slayt Numarası Yer Tutucusu"/>
          <p:cNvSpPr>
            <a:spLocks noGrp="1"/>
          </p:cNvSpPr>
          <p:nvPr>
            <p:ph type="sldNum" sz="quarter" idx="12"/>
          </p:nvPr>
        </p:nvSpPr>
        <p:spPr/>
        <p:txBody>
          <a:bodyPr/>
          <a:lstStyle/>
          <a:p>
            <a:pPr>
              <a:defRPr/>
            </a:pPr>
            <a:fld id="{D8DDD612-2D89-4682-A6C6-125153D5CA84}" type="slidenum">
              <a:rPr lang="en-US" smtClean="0"/>
              <a:pPr>
                <a:defRPr/>
              </a:pPr>
              <a:t>28</a:t>
            </a:fld>
            <a:endParaRPr lang="en-US"/>
          </a:p>
        </p:txBody>
      </p:sp>
    </p:spTree>
    <p:extLst>
      <p:ext uri="{BB962C8B-B14F-4D97-AF65-F5344CB8AC3E}">
        <p14:creationId xmlns:p14="http://schemas.microsoft.com/office/powerpoint/2010/main" val="17400955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İçerik Yer Tutucusu"/>
          <p:cNvSpPr>
            <a:spLocks noGrp="1"/>
          </p:cNvSpPr>
          <p:nvPr>
            <p:ph idx="1"/>
          </p:nvPr>
        </p:nvSpPr>
        <p:spPr>
          <a:xfrm>
            <a:off x="467544" y="2132856"/>
            <a:ext cx="8183880" cy="4187952"/>
          </a:xfrm>
        </p:spPr>
        <p:txBody>
          <a:bodyPr/>
          <a:lstStyle/>
          <a:p>
            <a:r>
              <a:rPr lang="en-US" dirty="0" smtClean="0"/>
              <a:t>has a unitary perception of the ‘law’</a:t>
            </a:r>
            <a:r>
              <a:rPr lang="tr-TR" dirty="0" smtClean="0"/>
              <a:t> </a:t>
            </a:r>
            <a:r>
              <a:rPr lang="en-US" dirty="0" smtClean="0"/>
              <a:t>and understands both international and municipal law as forming</a:t>
            </a:r>
            <a:r>
              <a:rPr lang="tr-TR" dirty="0" smtClean="0"/>
              <a:t> </a:t>
            </a:r>
            <a:r>
              <a:rPr lang="en-US" dirty="0" smtClean="0"/>
              <a:t>part of one and the same legal order.</a:t>
            </a:r>
            <a:endParaRPr lang="tr-TR" dirty="0" smtClean="0"/>
          </a:p>
          <a:p>
            <a:endParaRPr lang="tr-TR" dirty="0" smtClean="0"/>
          </a:p>
          <a:p>
            <a:r>
              <a:rPr lang="en-US" dirty="0" smtClean="0"/>
              <a:t>The most radical version of the</a:t>
            </a:r>
            <a:r>
              <a:rPr lang="tr-TR" dirty="0" smtClean="0"/>
              <a:t> </a:t>
            </a:r>
            <a:r>
              <a:rPr lang="en-US" dirty="0" smtClean="0"/>
              <a:t>monist approach was formulated by </a:t>
            </a:r>
            <a:r>
              <a:rPr lang="en-US" dirty="0" err="1" smtClean="0"/>
              <a:t>Kelsen</a:t>
            </a:r>
            <a:r>
              <a:rPr lang="en-US" dirty="0" smtClean="0"/>
              <a:t>.</a:t>
            </a:r>
            <a:endParaRPr lang="tr-TR" dirty="0" smtClean="0"/>
          </a:p>
        </p:txBody>
      </p:sp>
      <p:sp>
        <p:nvSpPr>
          <p:cNvPr id="50179" name="2 Başlık"/>
          <p:cNvSpPr>
            <a:spLocks noGrp="1"/>
          </p:cNvSpPr>
          <p:nvPr>
            <p:ph type="title"/>
          </p:nvPr>
        </p:nvSpPr>
        <p:spPr>
          <a:xfrm>
            <a:off x="395536" y="476672"/>
            <a:ext cx="8183880" cy="1051560"/>
          </a:xfrm>
        </p:spPr>
        <p:txBody>
          <a:bodyPr/>
          <a:lstStyle/>
          <a:p>
            <a:r>
              <a:rPr lang="tr-TR" dirty="0" smtClean="0"/>
              <a:t>Monist </a:t>
            </a:r>
            <a:r>
              <a:rPr lang="en-US" dirty="0" smtClean="0"/>
              <a:t>Theory – (Monism)</a:t>
            </a:r>
          </a:p>
        </p:txBody>
      </p:sp>
      <p:sp>
        <p:nvSpPr>
          <p:cNvPr id="4" name="3 Slayt Numarası Yer Tutucusu"/>
          <p:cNvSpPr>
            <a:spLocks noGrp="1"/>
          </p:cNvSpPr>
          <p:nvPr>
            <p:ph type="sldNum" sz="quarter" idx="12"/>
          </p:nvPr>
        </p:nvSpPr>
        <p:spPr/>
        <p:txBody>
          <a:bodyPr/>
          <a:lstStyle/>
          <a:p>
            <a:pPr>
              <a:defRPr/>
            </a:pPr>
            <a:fld id="{D8DDD612-2D89-4682-A6C6-125153D5CA84}" type="slidenum">
              <a:rPr lang="en-US" smtClean="0"/>
              <a:pPr>
                <a:defRPr/>
              </a:pPr>
              <a:t>29</a:t>
            </a:fld>
            <a:endParaRPr lang="en-US"/>
          </a:p>
        </p:txBody>
      </p:sp>
    </p:spTree>
    <p:extLst>
      <p:ext uri="{BB962C8B-B14F-4D97-AF65-F5344CB8AC3E}">
        <p14:creationId xmlns:p14="http://schemas.microsoft.com/office/powerpoint/2010/main" val="39151066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INTERNATIONAL LAW</a:t>
            </a:r>
            <a:endParaRPr lang="en-US" dirty="0"/>
          </a:p>
        </p:txBody>
      </p:sp>
      <p:sp>
        <p:nvSpPr>
          <p:cNvPr id="3" name="Content Placeholder 2"/>
          <p:cNvSpPr>
            <a:spLocks noGrp="1"/>
          </p:cNvSpPr>
          <p:nvPr>
            <p:ph idx="1"/>
          </p:nvPr>
        </p:nvSpPr>
        <p:spPr/>
        <p:txBody>
          <a:bodyPr>
            <a:normAutofit fontScale="92500" lnSpcReduction="10000"/>
          </a:bodyPr>
          <a:lstStyle/>
          <a:p>
            <a:endParaRPr lang="en-US" b="1" dirty="0" smtClean="0">
              <a:solidFill>
                <a:schemeClr val="bg2">
                  <a:lumMod val="25000"/>
                </a:schemeClr>
              </a:solidFill>
            </a:endParaRPr>
          </a:p>
          <a:p>
            <a:r>
              <a:rPr lang="en-US" b="1" dirty="0" smtClean="0">
                <a:solidFill>
                  <a:schemeClr val="bg2">
                    <a:lumMod val="25000"/>
                  </a:schemeClr>
                </a:solidFill>
              </a:rPr>
              <a:t>Consists </a:t>
            </a:r>
            <a:r>
              <a:rPr lang="en-US" b="1" dirty="0">
                <a:solidFill>
                  <a:schemeClr val="bg2">
                    <a:lumMod val="25000"/>
                  </a:schemeClr>
                </a:solidFill>
              </a:rPr>
              <a:t>of rules and principles of general application dealing with the conduct of states and of international organizations and with their relations </a:t>
            </a:r>
            <a:r>
              <a:rPr lang="en-US" b="1" i="1" dirty="0">
                <a:solidFill>
                  <a:schemeClr val="bg2">
                    <a:lumMod val="25000"/>
                  </a:schemeClr>
                </a:solidFill>
              </a:rPr>
              <a:t>Inter se, </a:t>
            </a:r>
            <a:r>
              <a:rPr lang="en-US" b="1" dirty="0">
                <a:solidFill>
                  <a:schemeClr val="bg2">
                    <a:lumMod val="25000"/>
                  </a:schemeClr>
                </a:solidFill>
              </a:rPr>
              <a:t>as well as with some of their relations with persons, whether natural or juridical. </a:t>
            </a:r>
            <a:endParaRPr lang="en-US" b="1" dirty="0" smtClean="0">
              <a:solidFill>
                <a:schemeClr val="bg2">
                  <a:lumMod val="25000"/>
                </a:schemeClr>
              </a:solidFill>
            </a:endParaRPr>
          </a:p>
          <a:p>
            <a:r>
              <a:rPr lang="en-US" b="1" dirty="0" smtClean="0">
                <a:solidFill>
                  <a:srgbClr val="008000"/>
                </a:solidFill>
              </a:rPr>
              <a:t>However, international </a:t>
            </a:r>
            <a:r>
              <a:rPr lang="en-US" b="1" dirty="0">
                <a:solidFill>
                  <a:srgbClr val="008000"/>
                </a:solidFill>
              </a:rPr>
              <a:t>law is still </a:t>
            </a:r>
            <a:r>
              <a:rPr lang="en-US" b="1" i="1" dirty="0">
                <a:solidFill>
                  <a:srgbClr val="008000"/>
                </a:solidFill>
              </a:rPr>
              <a:t>predominantly </a:t>
            </a:r>
            <a:r>
              <a:rPr lang="en-US" b="1" dirty="0">
                <a:solidFill>
                  <a:srgbClr val="008000"/>
                </a:solidFill>
              </a:rPr>
              <a:t>made and implemented by states. </a:t>
            </a:r>
          </a:p>
          <a:p>
            <a:pPr marL="0" indent="0">
              <a:buNone/>
            </a:pPr>
            <a:endParaRPr lang="en-US" dirty="0"/>
          </a:p>
        </p:txBody>
      </p:sp>
    </p:spTree>
    <p:extLst>
      <p:ext uri="{BB962C8B-B14F-4D97-AF65-F5344CB8AC3E}">
        <p14:creationId xmlns:p14="http://schemas.microsoft.com/office/powerpoint/2010/main" val="137639215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İçerik Yer Tutucusu"/>
          <p:cNvSpPr>
            <a:spLocks noGrp="1"/>
          </p:cNvSpPr>
          <p:nvPr>
            <p:ph idx="1"/>
          </p:nvPr>
        </p:nvSpPr>
        <p:spPr>
          <a:xfrm>
            <a:off x="467544" y="1844824"/>
            <a:ext cx="8183880" cy="4187952"/>
          </a:xfrm>
        </p:spPr>
        <p:txBody>
          <a:bodyPr/>
          <a:lstStyle/>
          <a:p>
            <a:r>
              <a:rPr lang="en-US" dirty="0" smtClean="0"/>
              <a:t>Dualist (or pluralist) view assumes that international law and municipal law are two separate legal systems which exist independently of each other.</a:t>
            </a:r>
          </a:p>
          <a:p>
            <a:r>
              <a:rPr lang="en-US" dirty="0" smtClean="0"/>
              <a:t> The central question then is whether one system is superior to the other.</a:t>
            </a:r>
          </a:p>
          <a:p>
            <a:r>
              <a:rPr lang="en-US" dirty="0" smtClean="0"/>
              <a:t>International Law and municipal law operate in different areas</a:t>
            </a:r>
          </a:p>
        </p:txBody>
      </p:sp>
      <p:sp>
        <p:nvSpPr>
          <p:cNvPr id="53251" name="2 Başlık"/>
          <p:cNvSpPr>
            <a:spLocks noGrp="1"/>
          </p:cNvSpPr>
          <p:nvPr>
            <p:ph type="title"/>
          </p:nvPr>
        </p:nvSpPr>
        <p:spPr>
          <a:xfrm>
            <a:off x="467544" y="404664"/>
            <a:ext cx="8183880" cy="1051560"/>
          </a:xfrm>
        </p:spPr>
        <p:txBody>
          <a:bodyPr/>
          <a:lstStyle/>
          <a:p>
            <a:r>
              <a:rPr lang="en-US" dirty="0" smtClean="0"/>
              <a:t>Dualist Theory - Dualism</a:t>
            </a:r>
          </a:p>
        </p:txBody>
      </p:sp>
      <p:sp>
        <p:nvSpPr>
          <p:cNvPr id="4" name="3 Slayt Numarası Yer Tutucusu"/>
          <p:cNvSpPr>
            <a:spLocks noGrp="1"/>
          </p:cNvSpPr>
          <p:nvPr>
            <p:ph type="sldNum" sz="quarter" idx="12"/>
          </p:nvPr>
        </p:nvSpPr>
        <p:spPr/>
        <p:txBody>
          <a:bodyPr/>
          <a:lstStyle/>
          <a:p>
            <a:pPr>
              <a:defRPr/>
            </a:pPr>
            <a:fld id="{D8DDD612-2D89-4682-A6C6-125153D5CA84}" type="slidenum">
              <a:rPr lang="en-US" smtClean="0"/>
              <a:pPr>
                <a:defRPr/>
              </a:pPr>
              <a:t>30</a:t>
            </a:fld>
            <a:endParaRPr lang="en-US"/>
          </a:p>
        </p:txBody>
      </p:sp>
    </p:spTree>
    <p:extLst>
      <p:ext uri="{BB962C8B-B14F-4D97-AF65-F5344CB8AC3E}">
        <p14:creationId xmlns:p14="http://schemas.microsoft.com/office/powerpoint/2010/main" val="213797328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İçerik Yer Tutucusu"/>
          <p:cNvSpPr>
            <a:spLocks noGrp="1"/>
          </p:cNvSpPr>
          <p:nvPr>
            <p:ph idx="1"/>
          </p:nvPr>
        </p:nvSpPr>
        <p:spPr>
          <a:xfrm>
            <a:off x="395536" y="1916832"/>
            <a:ext cx="8183880" cy="4187952"/>
          </a:xfrm>
        </p:spPr>
        <p:txBody>
          <a:bodyPr/>
          <a:lstStyle/>
          <a:p>
            <a:r>
              <a:rPr lang="en-US" dirty="0" smtClean="0"/>
              <a:t>International law does not entirely ignore municipal law. </a:t>
            </a:r>
            <a:endParaRPr lang="tr-TR" dirty="0" smtClean="0"/>
          </a:p>
          <a:p>
            <a:r>
              <a:rPr lang="en-US" dirty="0" smtClean="0"/>
              <a:t>For instance, as</a:t>
            </a:r>
            <a:r>
              <a:rPr lang="tr-TR" dirty="0" smtClean="0"/>
              <a:t> </a:t>
            </a:r>
            <a:r>
              <a:rPr lang="en-US" dirty="0" smtClean="0"/>
              <a:t>we have seen, municipal law may be used as evidence of international custom</a:t>
            </a:r>
            <a:r>
              <a:rPr lang="tr-TR" dirty="0" smtClean="0"/>
              <a:t> </a:t>
            </a:r>
            <a:r>
              <a:rPr lang="en-US" dirty="0" smtClean="0"/>
              <a:t>or of general principles of law, which are both sources of international</a:t>
            </a:r>
            <a:r>
              <a:rPr lang="tr-TR" dirty="0" smtClean="0"/>
              <a:t> </a:t>
            </a:r>
            <a:r>
              <a:rPr lang="tr-TR" dirty="0" err="1" smtClean="0"/>
              <a:t>law</a:t>
            </a:r>
            <a:endParaRPr lang="tr-TR" dirty="0" smtClean="0"/>
          </a:p>
        </p:txBody>
      </p:sp>
      <p:sp>
        <p:nvSpPr>
          <p:cNvPr id="56323" name="2 Başlık"/>
          <p:cNvSpPr>
            <a:spLocks noGrp="1"/>
          </p:cNvSpPr>
          <p:nvPr>
            <p:ph type="title"/>
          </p:nvPr>
        </p:nvSpPr>
        <p:spPr>
          <a:xfrm>
            <a:off x="467544" y="404664"/>
            <a:ext cx="8183880" cy="1051560"/>
          </a:xfrm>
        </p:spPr>
        <p:txBody>
          <a:bodyPr>
            <a:normAutofit fontScale="90000"/>
          </a:bodyPr>
          <a:lstStyle/>
          <a:p>
            <a:r>
              <a:rPr lang="en-US" b="1" dirty="0" smtClean="0"/>
              <a:t>The attitude of international law to municipal law</a:t>
            </a:r>
            <a:endParaRPr lang="tr-TR" dirty="0" smtClean="0"/>
          </a:p>
        </p:txBody>
      </p:sp>
      <p:sp>
        <p:nvSpPr>
          <p:cNvPr id="4" name="3 Slayt Numarası Yer Tutucusu"/>
          <p:cNvSpPr>
            <a:spLocks noGrp="1"/>
          </p:cNvSpPr>
          <p:nvPr>
            <p:ph type="sldNum" sz="quarter" idx="12"/>
          </p:nvPr>
        </p:nvSpPr>
        <p:spPr/>
        <p:txBody>
          <a:bodyPr/>
          <a:lstStyle/>
          <a:p>
            <a:pPr>
              <a:defRPr/>
            </a:pPr>
            <a:fld id="{D8DDD612-2D89-4682-A6C6-125153D5CA84}" type="slidenum">
              <a:rPr lang="en-US" smtClean="0"/>
              <a:pPr>
                <a:defRPr/>
              </a:pPr>
              <a:t>31</a:t>
            </a:fld>
            <a:endParaRPr lang="en-US"/>
          </a:p>
        </p:txBody>
      </p:sp>
    </p:spTree>
    <p:extLst>
      <p:ext uri="{BB962C8B-B14F-4D97-AF65-F5344CB8AC3E}">
        <p14:creationId xmlns:p14="http://schemas.microsoft.com/office/powerpoint/2010/main" val="73771395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İçerik Yer Tutucusu"/>
          <p:cNvSpPr>
            <a:spLocks noGrp="1"/>
          </p:cNvSpPr>
          <p:nvPr>
            <p:ph idx="1"/>
          </p:nvPr>
        </p:nvSpPr>
        <p:spPr>
          <a:xfrm>
            <a:off x="467544" y="2348880"/>
            <a:ext cx="8183880" cy="4187952"/>
          </a:xfrm>
        </p:spPr>
        <p:txBody>
          <a:bodyPr/>
          <a:lstStyle/>
          <a:p>
            <a:r>
              <a:rPr lang="en-US" dirty="0" smtClean="0"/>
              <a:t>The attitude of municipal law to international law is much less easy to</a:t>
            </a:r>
            <a:r>
              <a:rPr lang="tr-TR" dirty="0" smtClean="0"/>
              <a:t> </a:t>
            </a:r>
            <a:r>
              <a:rPr lang="en-US" dirty="0" smtClean="0"/>
              <a:t>summarize than the attitude of international law to municipal law. </a:t>
            </a:r>
            <a:endParaRPr lang="tr-TR" dirty="0" smtClean="0"/>
          </a:p>
          <a:p>
            <a:r>
              <a:rPr lang="en-US" dirty="0" smtClean="0"/>
              <a:t>For</a:t>
            </a:r>
            <a:r>
              <a:rPr lang="tr-TR" dirty="0" smtClean="0"/>
              <a:t> </a:t>
            </a:r>
            <a:r>
              <a:rPr lang="en-US" dirty="0" smtClean="0"/>
              <a:t>one thing, the laws of different countries vary greatly in this respect.</a:t>
            </a:r>
            <a:endParaRPr lang="tr-TR" dirty="0" smtClean="0"/>
          </a:p>
        </p:txBody>
      </p:sp>
      <p:sp>
        <p:nvSpPr>
          <p:cNvPr id="57347" name="2 Başlık"/>
          <p:cNvSpPr>
            <a:spLocks noGrp="1"/>
          </p:cNvSpPr>
          <p:nvPr>
            <p:ph type="title"/>
          </p:nvPr>
        </p:nvSpPr>
        <p:spPr>
          <a:xfrm>
            <a:off x="467544" y="476672"/>
            <a:ext cx="8183880" cy="1051560"/>
          </a:xfrm>
        </p:spPr>
        <p:txBody>
          <a:bodyPr>
            <a:normAutofit fontScale="90000"/>
          </a:bodyPr>
          <a:lstStyle/>
          <a:p>
            <a:r>
              <a:rPr lang="en-US" b="1" dirty="0" smtClean="0"/>
              <a:t>The attitude of national legal systems to international law</a:t>
            </a:r>
            <a:endParaRPr lang="tr-TR" dirty="0" smtClean="0"/>
          </a:p>
        </p:txBody>
      </p:sp>
      <p:sp>
        <p:nvSpPr>
          <p:cNvPr id="4" name="3 Slayt Numarası Yer Tutucusu"/>
          <p:cNvSpPr>
            <a:spLocks noGrp="1"/>
          </p:cNvSpPr>
          <p:nvPr>
            <p:ph type="sldNum" sz="quarter" idx="12"/>
          </p:nvPr>
        </p:nvSpPr>
        <p:spPr/>
        <p:txBody>
          <a:bodyPr/>
          <a:lstStyle/>
          <a:p>
            <a:pPr>
              <a:defRPr/>
            </a:pPr>
            <a:fld id="{D8DDD612-2D89-4682-A6C6-125153D5CA84}" type="slidenum">
              <a:rPr lang="en-US" smtClean="0"/>
              <a:pPr>
                <a:defRPr/>
              </a:pPr>
              <a:t>32</a:t>
            </a:fld>
            <a:endParaRPr lang="en-US"/>
          </a:p>
        </p:txBody>
      </p:sp>
    </p:spTree>
    <p:extLst>
      <p:ext uri="{BB962C8B-B14F-4D97-AF65-F5344CB8AC3E}">
        <p14:creationId xmlns:p14="http://schemas.microsoft.com/office/powerpoint/2010/main" val="406242983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effectLst/>
              </a:rPr>
              <a:t>General and </a:t>
            </a:r>
            <a:r>
              <a:rPr lang="en-US" dirty="0" smtClean="0">
                <a:effectLst/>
              </a:rPr>
              <a:t>Regional </a:t>
            </a:r>
            <a:r>
              <a:rPr lang="en-US" dirty="0">
                <a:effectLst/>
              </a:rPr>
              <a:t>international law </a:t>
            </a:r>
            <a:r>
              <a:rPr lang="en-US" dirty="0"/>
              <a:t/>
            </a:r>
            <a:br>
              <a:rPr lang="en-US" dirty="0"/>
            </a:br>
            <a:r>
              <a:rPr lang="en-US" dirty="0"/>
              <a:t/>
            </a:r>
            <a:br>
              <a:rPr lang="en-US" dirty="0"/>
            </a:br>
            <a:endParaRPr lang="en-US" dirty="0"/>
          </a:p>
        </p:txBody>
      </p:sp>
      <p:sp>
        <p:nvSpPr>
          <p:cNvPr id="5" name="Subtitle 4"/>
          <p:cNvSpPr>
            <a:spLocks noGrp="1"/>
          </p:cNvSpPr>
          <p:nvPr>
            <p:ph type="subTitle" idx="1"/>
          </p:nvPr>
        </p:nvSpPr>
        <p:spPr>
          <a:xfrm>
            <a:off x="722376" y="3501008"/>
            <a:ext cx="7772400" cy="1098424"/>
          </a:xfrm>
        </p:spPr>
        <p:txBody>
          <a:bodyPr>
            <a:noAutofit/>
          </a:bodyPr>
          <a:lstStyle/>
          <a:p>
            <a:pPr algn="ctr"/>
            <a:r>
              <a:rPr lang="en-US" sz="2400" b="1" dirty="0">
                <a:solidFill>
                  <a:schemeClr val="tx1"/>
                </a:solidFill>
              </a:rPr>
              <a:t>‘General international law’ refers to rules and principles that are applicable to a </a:t>
            </a:r>
            <a:r>
              <a:rPr lang="en-US" sz="2400" b="1" dirty="0" smtClean="0">
                <a:solidFill>
                  <a:schemeClr val="tx1"/>
                </a:solidFill>
              </a:rPr>
              <a:t>large number </a:t>
            </a:r>
            <a:r>
              <a:rPr lang="en-US" sz="2400" b="1" dirty="0">
                <a:solidFill>
                  <a:schemeClr val="tx1"/>
                </a:solidFill>
              </a:rPr>
              <a:t>of states, on the basis of either customary international law or multilateral </a:t>
            </a:r>
            <a:r>
              <a:rPr lang="en-US" sz="2400" b="1" dirty="0" smtClean="0">
                <a:solidFill>
                  <a:schemeClr val="tx1"/>
                </a:solidFill>
              </a:rPr>
              <a:t>treaties </a:t>
            </a:r>
          </a:p>
          <a:p>
            <a:pPr algn="ctr"/>
            <a:endParaRPr lang="en-US" sz="2400" b="1" dirty="0" smtClean="0">
              <a:solidFill>
                <a:schemeClr val="tx1"/>
              </a:solidFill>
            </a:endParaRPr>
          </a:p>
          <a:p>
            <a:pPr algn="ctr"/>
            <a:r>
              <a:rPr lang="en-US" sz="2400" b="1" dirty="0">
                <a:solidFill>
                  <a:srgbClr val="000000"/>
                </a:solidFill>
              </a:rPr>
              <a:t>R</a:t>
            </a:r>
            <a:r>
              <a:rPr lang="en-US" sz="2400" b="1" dirty="0" smtClean="0">
                <a:solidFill>
                  <a:srgbClr val="000000"/>
                </a:solidFill>
              </a:rPr>
              <a:t>egional </a:t>
            </a:r>
            <a:r>
              <a:rPr lang="en-US" sz="2400" b="1" dirty="0">
                <a:solidFill>
                  <a:srgbClr val="000000"/>
                </a:solidFill>
              </a:rPr>
              <a:t>international law, which applies only to certain groups of states </a:t>
            </a:r>
          </a:p>
        </p:txBody>
      </p:sp>
    </p:spTree>
    <p:extLst>
      <p:ext uri="{BB962C8B-B14F-4D97-AF65-F5344CB8AC3E}">
        <p14:creationId xmlns:p14="http://schemas.microsoft.com/office/powerpoint/2010/main" val="28395305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effectLst/>
                <a:latin typeface="Arial"/>
                <a:ea typeface="ＭＳ 明朝"/>
                <a:cs typeface="Times New Roman"/>
              </a:rPr>
              <a:t>Characteristics of international law</a:t>
            </a:r>
            <a:r>
              <a:rPr lang="en-US" dirty="0">
                <a:effectLst/>
                <a:latin typeface="Cambria"/>
                <a:ea typeface="ＭＳ 明朝"/>
                <a:cs typeface="Times New Roman"/>
              </a:rPr>
              <a:t/>
            </a:r>
            <a:br>
              <a:rPr lang="en-US" dirty="0">
                <a:effectLst/>
                <a:latin typeface="Cambria"/>
                <a:ea typeface="ＭＳ 明朝"/>
                <a:cs typeface="Times New Roman"/>
              </a:rPr>
            </a:br>
            <a:endParaRPr lang="en-US" dirty="0"/>
          </a:p>
        </p:txBody>
      </p:sp>
      <p:sp>
        <p:nvSpPr>
          <p:cNvPr id="5" name="Subtitle 4"/>
          <p:cNvSpPr>
            <a:spLocks noGrp="1"/>
          </p:cNvSpPr>
          <p:nvPr>
            <p:ph type="subTitle" idx="1"/>
          </p:nvPr>
        </p:nvSpPr>
        <p:spPr/>
        <p:txBody>
          <a:bodyPr>
            <a:noAutofit/>
          </a:bodyPr>
          <a:lstStyle/>
          <a:p>
            <a:pPr algn="ctr"/>
            <a:r>
              <a:rPr lang="en-US" b="1" dirty="0">
                <a:solidFill>
                  <a:srgbClr val="000000"/>
                </a:solidFill>
              </a:rPr>
              <a:t>International law has a number of special characteristics making it completely different from highly developed national legal systems which are connected with the existence of the modern state </a:t>
            </a:r>
          </a:p>
        </p:txBody>
      </p:sp>
    </p:spTree>
    <p:extLst>
      <p:ext uri="{BB962C8B-B14F-4D97-AF65-F5344CB8AC3E}">
        <p14:creationId xmlns:p14="http://schemas.microsoft.com/office/powerpoint/2010/main" val="28898277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183880" cy="1152128"/>
          </a:xfrm>
        </p:spPr>
        <p:txBody>
          <a:bodyPr>
            <a:normAutofit/>
          </a:bodyPr>
          <a:lstStyle/>
          <a:p>
            <a:pPr algn="ctr"/>
            <a:r>
              <a:rPr lang="en-US" sz="3000" dirty="0" smtClean="0"/>
              <a:t>Domestic Law  &amp;  International Law</a:t>
            </a:r>
            <a:endParaRPr lang="en-US" sz="3000" dirty="0"/>
          </a:p>
        </p:txBody>
      </p:sp>
      <p:sp>
        <p:nvSpPr>
          <p:cNvPr id="3" name="Content Placeholder 2"/>
          <p:cNvSpPr>
            <a:spLocks noGrp="1"/>
          </p:cNvSpPr>
          <p:nvPr>
            <p:ph idx="1"/>
          </p:nvPr>
        </p:nvSpPr>
        <p:spPr>
          <a:xfrm>
            <a:off x="467544" y="1916832"/>
            <a:ext cx="8183880" cy="4187952"/>
          </a:xfrm>
        </p:spPr>
        <p:txBody>
          <a:bodyPr>
            <a:normAutofit/>
          </a:bodyPr>
          <a:lstStyle/>
          <a:p>
            <a:r>
              <a:rPr lang="en-US" b="1" dirty="0"/>
              <a:t>Domestic law </a:t>
            </a:r>
            <a:r>
              <a:rPr lang="en-US" dirty="0"/>
              <a:t>is addressed to a large number of governmental bodies and private </a:t>
            </a:r>
            <a:r>
              <a:rPr lang="en-US" dirty="0" smtClean="0"/>
              <a:t>individuals…</a:t>
            </a:r>
          </a:p>
          <a:p>
            <a:r>
              <a:rPr lang="en-US" b="1" dirty="0" smtClean="0"/>
              <a:t>International law</a:t>
            </a:r>
            <a:r>
              <a:rPr lang="en-US" b="1" dirty="0"/>
              <a:t> </a:t>
            </a:r>
            <a:r>
              <a:rPr lang="en-US" dirty="0" smtClean="0"/>
              <a:t>is </a:t>
            </a:r>
            <a:r>
              <a:rPr lang="en-US" dirty="0"/>
              <a:t>primarily concerned with the legal regulation of the international intercourse of states which are organized as territorial entities, </a:t>
            </a:r>
            <a:r>
              <a:rPr lang="en-US" dirty="0" smtClean="0"/>
              <a:t>in </a:t>
            </a:r>
            <a:r>
              <a:rPr lang="en-US" dirty="0"/>
              <a:t>formal terms as ‘sovereign’ and ‘equal’.</a:t>
            </a:r>
          </a:p>
          <a:p>
            <a:pPr marL="0" indent="0">
              <a:buNone/>
            </a:pPr>
            <a:endParaRPr lang="en-US" dirty="0"/>
          </a:p>
        </p:txBody>
      </p:sp>
    </p:spTree>
    <p:extLst>
      <p:ext uri="{BB962C8B-B14F-4D97-AF65-F5344CB8AC3E}">
        <p14:creationId xmlns:p14="http://schemas.microsoft.com/office/powerpoint/2010/main" val="35076255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pPr algn="ctr"/>
            <a:r>
              <a:rPr lang="en-US" dirty="0">
                <a:effectLst/>
                <a:latin typeface="Arial"/>
                <a:ea typeface="ＭＳ 明朝"/>
                <a:cs typeface="Times New Roman"/>
              </a:rPr>
              <a:t>Characteristics of international law</a:t>
            </a:r>
            <a:r>
              <a:rPr lang="en-US" dirty="0">
                <a:effectLst/>
                <a:latin typeface="Cambria"/>
                <a:ea typeface="ＭＳ 明朝"/>
                <a:cs typeface="Times New Roman"/>
              </a:rPr>
              <a:t/>
            </a:r>
            <a:br>
              <a:rPr lang="en-US" dirty="0">
                <a:effectLst/>
                <a:latin typeface="Cambria"/>
                <a:ea typeface="ＭＳ 明朝"/>
                <a:cs typeface="Times New Roman"/>
              </a:rPr>
            </a:br>
            <a:endParaRPr lang="en-US" dirty="0"/>
          </a:p>
        </p:txBody>
      </p:sp>
      <p:sp>
        <p:nvSpPr>
          <p:cNvPr id="13" name="Content Placeholder 12"/>
          <p:cNvSpPr>
            <a:spLocks noGrp="1"/>
          </p:cNvSpPr>
          <p:nvPr>
            <p:ph sz="half" idx="1"/>
          </p:nvPr>
        </p:nvSpPr>
        <p:spPr/>
        <p:txBody>
          <a:bodyPr>
            <a:normAutofit fontScale="92500"/>
          </a:bodyPr>
          <a:lstStyle/>
          <a:p>
            <a:r>
              <a:rPr lang="en-US" dirty="0">
                <a:latin typeface="Times"/>
                <a:ea typeface="ＭＳ 明朝"/>
                <a:cs typeface="Times"/>
              </a:rPr>
              <a:t>Thus, international law is a horizontal legal system, lacking a supreme authority, the centralization of the use of force, and a differentiation of the three basic functions of law-making, law determination, and law enforcement typically entrusted to central organs. </a:t>
            </a:r>
            <a:endParaRPr lang="en-US" dirty="0"/>
          </a:p>
        </p:txBody>
      </p:sp>
      <p:sp>
        <p:nvSpPr>
          <p:cNvPr id="14" name="Content Placeholder 13"/>
          <p:cNvSpPr>
            <a:spLocks noGrp="1"/>
          </p:cNvSpPr>
          <p:nvPr>
            <p:ph sz="half" idx="2"/>
          </p:nvPr>
        </p:nvSpPr>
        <p:spPr/>
        <p:txBody>
          <a:bodyPr>
            <a:normAutofit fontScale="92500"/>
          </a:bodyPr>
          <a:lstStyle/>
          <a:p>
            <a:r>
              <a:rPr lang="en-US" dirty="0">
                <a:latin typeface="Times"/>
                <a:ea typeface="ＭＳ 明朝"/>
                <a:cs typeface="Times"/>
              </a:rPr>
              <a:t>Nevertheless, a state which violates an international obligation is responsible for the wrongful act towards the injured state, or, under certain circumstances, to the international community as a whole</a:t>
            </a:r>
            <a:r>
              <a:rPr lang="en-US" dirty="0"/>
              <a:t> </a:t>
            </a:r>
          </a:p>
        </p:txBody>
      </p:sp>
    </p:spTree>
    <p:extLst>
      <p:ext uri="{BB962C8B-B14F-4D97-AF65-F5344CB8AC3E}">
        <p14:creationId xmlns:p14="http://schemas.microsoft.com/office/powerpoint/2010/main" val="1602612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183880" cy="1051560"/>
          </a:xfrm>
        </p:spPr>
        <p:txBody>
          <a:bodyPr/>
          <a:lstStyle/>
          <a:p>
            <a:pPr algn="ctr"/>
            <a:r>
              <a:rPr lang="en-US" dirty="0" smtClean="0"/>
              <a:t>Reprisals   &amp;   </a:t>
            </a:r>
            <a:r>
              <a:rPr lang="en-US" dirty="0" err="1" smtClean="0"/>
              <a:t>Retortion</a:t>
            </a:r>
            <a:endParaRPr lang="en-US" dirty="0"/>
          </a:p>
        </p:txBody>
      </p:sp>
      <p:sp>
        <p:nvSpPr>
          <p:cNvPr id="3" name="Content Placeholder 2"/>
          <p:cNvSpPr>
            <a:spLocks noGrp="1"/>
          </p:cNvSpPr>
          <p:nvPr>
            <p:ph sz="half" idx="1"/>
          </p:nvPr>
        </p:nvSpPr>
        <p:spPr>
          <a:xfrm>
            <a:off x="611560" y="1484784"/>
            <a:ext cx="3931920" cy="4389120"/>
          </a:xfrm>
        </p:spPr>
        <p:txBody>
          <a:bodyPr>
            <a:normAutofit lnSpcReduction="10000"/>
          </a:bodyPr>
          <a:lstStyle/>
          <a:p>
            <a:r>
              <a:rPr lang="en-US" sz="4000" baseline="30000" dirty="0">
                <a:solidFill>
                  <a:srgbClr val="000000"/>
                </a:solidFill>
                <a:latin typeface="Times-Roman"/>
              </a:rPr>
              <a:t>Reprisals are acts which would normally be illegal but which are rendered legal by a prior illegal act committed by the other state.</a:t>
            </a:r>
            <a:endParaRPr lang="en-US" sz="4000" dirty="0"/>
          </a:p>
        </p:txBody>
      </p:sp>
      <p:sp>
        <p:nvSpPr>
          <p:cNvPr id="4" name="Content Placeholder 3"/>
          <p:cNvSpPr>
            <a:spLocks noGrp="1"/>
          </p:cNvSpPr>
          <p:nvPr>
            <p:ph sz="half" idx="2"/>
          </p:nvPr>
        </p:nvSpPr>
        <p:spPr>
          <a:xfrm>
            <a:off x="4788024" y="1484784"/>
            <a:ext cx="3931920" cy="4389120"/>
          </a:xfrm>
        </p:spPr>
        <p:txBody>
          <a:bodyPr>
            <a:normAutofit lnSpcReduction="10000"/>
          </a:bodyPr>
          <a:lstStyle/>
          <a:p>
            <a:r>
              <a:rPr lang="en-US" sz="4000" baseline="30000" dirty="0" err="1" smtClean="0">
                <a:solidFill>
                  <a:srgbClr val="000000"/>
                </a:solidFill>
                <a:latin typeface="Times-Roman"/>
              </a:rPr>
              <a:t>Retortion</a:t>
            </a:r>
            <a:r>
              <a:rPr lang="en-US" sz="4000" baseline="30000" dirty="0" smtClean="0">
                <a:solidFill>
                  <a:srgbClr val="000000"/>
                </a:solidFill>
                <a:latin typeface="Times-Roman"/>
              </a:rPr>
              <a:t> </a:t>
            </a:r>
            <a:r>
              <a:rPr lang="en-US" sz="4000" baseline="30000" dirty="0">
                <a:solidFill>
                  <a:srgbClr val="000000"/>
                </a:solidFill>
                <a:latin typeface="Times-Roman"/>
              </a:rPr>
              <a:t>is a lawful act which is designed to injure the wrongdoing state —for example, cutting off economic aid (this is lawful because there is no legal obligation to provide economic aid, apart from under special treaty provisions).</a:t>
            </a:r>
            <a:endParaRPr lang="en-US" sz="4000" dirty="0"/>
          </a:p>
        </p:txBody>
      </p:sp>
    </p:spTree>
    <p:extLst>
      <p:ext uri="{BB962C8B-B14F-4D97-AF65-F5344CB8AC3E}">
        <p14:creationId xmlns:p14="http://schemas.microsoft.com/office/powerpoint/2010/main" val="1480786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67544" y="548680"/>
            <a:ext cx="8183880" cy="1224136"/>
          </a:xfrm>
        </p:spPr>
        <p:txBody>
          <a:bodyPr/>
          <a:lstStyle/>
          <a:p>
            <a:pPr algn="ctr"/>
            <a:r>
              <a:rPr lang="en-US" dirty="0" smtClean="0"/>
              <a:t>International Organizations</a:t>
            </a:r>
            <a:endParaRPr lang="en-US" dirty="0"/>
          </a:p>
        </p:txBody>
      </p:sp>
      <p:sp>
        <p:nvSpPr>
          <p:cNvPr id="13" name="Rectangle 12"/>
          <p:cNvSpPr/>
          <p:nvPr/>
        </p:nvSpPr>
        <p:spPr>
          <a:xfrm>
            <a:off x="899592" y="2348880"/>
            <a:ext cx="7200800" cy="2677656"/>
          </a:xfrm>
          <a:prstGeom prst="rect">
            <a:avLst/>
          </a:prstGeom>
        </p:spPr>
        <p:txBody>
          <a:bodyPr wrap="square">
            <a:spAutoFit/>
          </a:bodyPr>
          <a:lstStyle/>
          <a:p>
            <a:pPr algn="just"/>
            <a:r>
              <a:rPr lang="en-US" sz="2400" dirty="0">
                <a:solidFill>
                  <a:srgbClr val="000000"/>
                </a:solidFill>
                <a:ea typeface="ＭＳ 明朝"/>
                <a:cs typeface="Times"/>
              </a:rPr>
              <a:t>International organizations with more specialized functions may exercise a more effective control over their </a:t>
            </a:r>
            <a:r>
              <a:rPr lang="en-US" sz="2400" dirty="0" smtClean="0">
                <a:solidFill>
                  <a:srgbClr val="000000"/>
                </a:solidFill>
                <a:ea typeface="ＭＳ 明朝"/>
                <a:cs typeface="Times"/>
              </a:rPr>
              <a:t>members..</a:t>
            </a:r>
            <a:r>
              <a:rPr lang="en-US" sz="2400" dirty="0"/>
              <a:t> </a:t>
            </a:r>
            <a:endParaRPr lang="en-US" sz="2400" dirty="0" smtClean="0"/>
          </a:p>
          <a:p>
            <a:pPr algn="just"/>
            <a:endParaRPr lang="en-US" sz="2400" dirty="0"/>
          </a:p>
          <a:p>
            <a:pPr algn="just"/>
            <a:endParaRPr lang="en-US" sz="2400" dirty="0" smtClean="0"/>
          </a:p>
          <a:p>
            <a:pPr algn="just"/>
            <a:r>
              <a:rPr lang="en-US" sz="2400" dirty="0" smtClean="0"/>
              <a:t>And </a:t>
            </a:r>
            <a:r>
              <a:rPr lang="en-US" sz="2400" dirty="0"/>
              <a:t>regional organizations may exercise an even stricter discipline over their members </a:t>
            </a:r>
          </a:p>
        </p:txBody>
      </p:sp>
    </p:spTree>
    <p:extLst>
      <p:ext uri="{BB962C8B-B14F-4D97-AF65-F5344CB8AC3E}">
        <p14:creationId xmlns:p14="http://schemas.microsoft.com/office/powerpoint/2010/main" val="4956873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örünüş">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Görünüş">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Görünüş">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1142</TotalTime>
  <Words>1742</Words>
  <Application>Microsoft Macintosh PowerPoint</Application>
  <PresentationFormat>On-screen Show (4:3)</PresentationFormat>
  <Paragraphs>173</Paragraphs>
  <Slides>32</Slides>
  <Notes>29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Görünüş</vt:lpstr>
      <vt:lpstr>PUBLIC INTERNATIONAL LAW - I</vt:lpstr>
      <vt:lpstr>Defining International Law </vt:lpstr>
      <vt:lpstr>INTERNATIONAL LAW</vt:lpstr>
      <vt:lpstr>General and Regional international law   </vt:lpstr>
      <vt:lpstr>Characteristics of international law </vt:lpstr>
      <vt:lpstr>Domestic Law  &amp;  International Law</vt:lpstr>
      <vt:lpstr>Characteristics of international law </vt:lpstr>
      <vt:lpstr>Reprisals   &amp;   Retortion</vt:lpstr>
      <vt:lpstr>International Organizations</vt:lpstr>
      <vt:lpstr>PowerPoint Presentation</vt:lpstr>
      <vt:lpstr> Comparing International Law with related fields </vt:lpstr>
      <vt:lpstr>PowerPoint Presentation</vt:lpstr>
      <vt:lpstr>Historical Development</vt:lpstr>
      <vt:lpstr>Early Origins of International Law</vt:lpstr>
      <vt:lpstr>PowerPoint Presentation</vt:lpstr>
      <vt:lpstr>PowerPoint Presentation</vt:lpstr>
      <vt:lpstr>PowerPoint Presentation</vt:lpstr>
      <vt:lpstr>European International Law</vt:lpstr>
      <vt:lpstr>Peace of Westphalia </vt:lpstr>
      <vt:lpstr>French and British  Revolutions</vt:lpstr>
      <vt:lpstr>Colonization and the relation to non-European powers </vt:lpstr>
      <vt:lpstr>The Western hemisphere… </vt:lpstr>
      <vt:lpstr>Theories of International Law</vt:lpstr>
      <vt:lpstr>The theory of sovereignty</vt:lpstr>
      <vt:lpstr>Communist approaches to international law</vt:lpstr>
      <vt:lpstr>PowerPoint Presentation</vt:lpstr>
      <vt:lpstr>International Law &amp; Municipal Law</vt:lpstr>
      <vt:lpstr>Kelsen’s Grundnorm</vt:lpstr>
      <vt:lpstr>Monist Theory – (Monism)</vt:lpstr>
      <vt:lpstr>Dualist Theory - Dualism</vt:lpstr>
      <vt:lpstr>The attitude of international law to municipal law</vt:lpstr>
      <vt:lpstr>The attitude of national legal systems to international law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INTERNATIONAL LAW - I</dc:title>
  <dc:creator>user</dc:creator>
  <cp:lastModifiedBy>Resat</cp:lastModifiedBy>
  <cp:revision>45</cp:revision>
  <dcterms:created xsi:type="dcterms:W3CDTF">2013-09-19T11:54:21Z</dcterms:created>
  <dcterms:modified xsi:type="dcterms:W3CDTF">2015-10-20T17:00:42Z</dcterms:modified>
</cp:coreProperties>
</file>