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5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07D72-1F20-4B83-BE9B-73BBA3C35D6F}" type="datetimeFigureOut">
              <a:rPr lang="tr-TR" smtClean="0"/>
              <a:t>12.9.2015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A693F-05E1-4170-96F4-7A0C1AD3B750}" type="slidenum">
              <a:rPr lang="tr-TR" smtClean="0"/>
              <a:t>‹#›</a:t>
            </a:fld>
            <a:endParaRPr lang="tr-TR"/>
          </a:p>
        </p:txBody>
      </p:sp>
    </p:spTree>
    <p:extLst>
      <p:ext uri="{BB962C8B-B14F-4D97-AF65-F5344CB8AC3E}">
        <p14:creationId xmlns:p14="http://schemas.microsoft.com/office/powerpoint/2010/main" val="255180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52F26658-32F8-434F-A8BD-D12CADAD761B}" type="datetime1">
              <a:rPr lang="tr-TR" smtClean="0"/>
              <a:t>12.9.2015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0C6E1B4-460B-44C6-82CA-67BED3662725}" type="datetime1">
              <a:rPr lang="tr-TR" smtClean="0"/>
              <a:t>12.9.2015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F11058D-FF18-48EA-96D0-1CD2224E8852}" type="datetime1">
              <a:rPr lang="tr-TR" smtClean="0"/>
              <a:t>12.9.2015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1E9698A-84D6-4D27-A4D2-F3EA980307C2}" type="datetime1">
              <a:rPr lang="tr-TR" smtClean="0"/>
              <a:t>12.9.2015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5B1C0-D8F0-4BD1-91DC-DD1CFABAF955}" type="datetime1">
              <a:rPr lang="tr-TR" smtClean="0"/>
              <a:t>12.9.2015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70C7A3D2-9AD1-47DF-B941-ED4D60B7CF6F}" type="datetime1">
              <a:rPr lang="tr-TR" smtClean="0"/>
              <a:t>12.9.2015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E5DF961-2337-442C-AD0B-AB4FF1327886}" type="datetime1">
              <a:rPr lang="tr-TR" smtClean="0"/>
              <a:t>12.9.2015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4A046AED-F843-47C3-849D-DE5F11680874}" type="datetime1">
              <a:rPr lang="tr-TR" smtClean="0"/>
              <a:t>12.9.2015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44A87-A039-43CC-9BB9-C88709B15543}" type="datetime1">
              <a:rPr lang="tr-TR" smtClean="0"/>
              <a:t>12.9.2015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2CAD9-2D97-4E0B-9B52-3CFB3DB3CBB7}" type="datetime1">
              <a:rPr lang="tr-TR" smtClean="0"/>
              <a:t>12.9.2015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7FFF6-01EC-40A0-8A3D-2F98AA08A363}" type="datetime1">
              <a:rPr lang="tr-TR" smtClean="0"/>
              <a:t>12.9.2015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AC0A82-6555-4DF8-8F72-CFB955B790F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8694-A8F3-4BEF-AEBD-BD707B6713CA}" type="datetime1">
              <a:rPr lang="tr-TR" smtClean="0"/>
              <a:t>12.9.2015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C0A82-6555-4DF8-8F72-CFB955B790F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842" y="16307"/>
            <a:ext cx="8424936" cy="6340197"/>
          </a:xfrm>
          <a:prstGeom prst="rect">
            <a:avLst/>
          </a:prstGeom>
          <a:noFill/>
        </p:spPr>
        <p:txBody>
          <a:bodyPr wrap="square" rtlCol="0">
            <a:spAutoFit/>
          </a:bodyPr>
          <a:lstStyle/>
          <a:p>
            <a:r>
              <a:rPr lang="tr-TR" sz="2800" b="1" dirty="0" smtClean="0">
                <a:latin typeface="Times New Roman" pitchFamily="18" charset="0"/>
                <a:cs typeface="Times New Roman" pitchFamily="18" charset="0"/>
              </a:rPr>
              <a:t>TCE381 Yapı Analizi I </a:t>
            </a:r>
          </a:p>
          <a:p>
            <a:endParaRPr lang="tr-TR"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DERSİN AMACI</a:t>
            </a:r>
          </a:p>
          <a:p>
            <a:endParaRPr lang="tr-TR" dirty="0">
              <a:latin typeface="Times New Roman" pitchFamily="18" charset="0"/>
              <a:cs typeface="Times New Roman" pitchFamily="18" charset="0"/>
            </a:endParaRPr>
          </a:p>
          <a:p>
            <a:pPr algn="just">
              <a:lnSpc>
                <a:spcPct val="150000"/>
              </a:lnSpc>
              <a:buFont typeface="Arial" pitchFamily="34" charset="0"/>
              <a:buChar char="•"/>
            </a:pPr>
            <a:r>
              <a:rPr lang="tr-TR" dirty="0" smtClean="0">
                <a:latin typeface="Times New Roman" pitchFamily="18" charset="0"/>
                <a:cs typeface="Times New Roman" pitchFamily="18" charset="0"/>
              </a:rPr>
              <a:t>Yapı mühendisliğinde karşılaşılan taşıyıcı </a:t>
            </a:r>
            <a:r>
              <a:rPr lang="tr-TR" dirty="0">
                <a:latin typeface="Times New Roman" pitchFamily="18" charset="0"/>
                <a:cs typeface="Times New Roman" pitchFamily="18" charset="0"/>
              </a:rPr>
              <a:t>sistemler hakkında </a:t>
            </a:r>
            <a:r>
              <a:rPr lang="tr-TR" dirty="0" smtClean="0">
                <a:latin typeface="Times New Roman" pitchFamily="18" charset="0"/>
                <a:cs typeface="Times New Roman" pitchFamily="18" charset="0"/>
              </a:rPr>
              <a:t>bilgi verilmesi, bu </a:t>
            </a:r>
            <a:r>
              <a:rPr lang="tr-TR" dirty="0">
                <a:latin typeface="Times New Roman" pitchFamily="18" charset="0"/>
                <a:cs typeface="Times New Roman" pitchFamily="18" charset="0"/>
              </a:rPr>
              <a:t>sistemlerin analizi için idealleştirilmiş </a:t>
            </a:r>
            <a:r>
              <a:rPr lang="tr-TR" dirty="0" smtClean="0">
                <a:latin typeface="Times New Roman" pitchFamily="18" charset="0"/>
                <a:cs typeface="Times New Roman" pitchFamily="18" charset="0"/>
              </a:rPr>
              <a:t>sistem modellerinin </a:t>
            </a:r>
            <a:r>
              <a:rPr lang="tr-TR" dirty="0">
                <a:latin typeface="Times New Roman" pitchFamily="18" charset="0"/>
                <a:cs typeface="Times New Roman" pitchFamily="18" charset="0"/>
              </a:rPr>
              <a:t>öğretilmesi. </a:t>
            </a:r>
            <a:endParaRPr lang="tr-TR" dirty="0" smtClean="0">
              <a:latin typeface="Times New Roman" pitchFamily="18" charset="0"/>
              <a:cs typeface="Times New Roman" pitchFamily="18" charset="0"/>
            </a:endParaRPr>
          </a:p>
          <a:p>
            <a:pPr algn="just">
              <a:lnSpc>
                <a:spcPct val="150000"/>
              </a:lnSpc>
            </a:pPr>
            <a:endParaRPr lang="tr-TR" dirty="0" smtClean="0">
              <a:latin typeface="Times New Roman" pitchFamily="18" charset="0"/>
              <a:cs typeface="Times New Roman" pitchFamily="18" charset="0"/>
            </a:endParaRPr>
          </a:p>
          <a:p>
            <a:pPr algn="just">
              <a:lnSpc>
                <a:spcPct val="150000"/>
              </a:lnSpc>
              <a:buFont typeface="Arial" pitchFamily="34" charset="0"/>
              <a:buChar char="•"/>
            </a:pPr>
            <a:r>
              <a:rPr lang="tr-TR" dirty="0" smtClean="0">
                <a:latin typeface="Times New Roman" pitchFamily="18" charset="0"/>
                <a:cs typeface="Times New Roman" pitchFamily="18" charset="0"/>
              </a:rPr>
              <a:t>Denge </a:t>
            </a:r>
            <a:r>
              <a:rPr lang="tr-TR" dirty="0">
                <a:latin typeface="Times New Roman" pitchFamily="18" charset="0"/>
                <a:cs typeface="Times New Roman" pitchFamily="18" charset="0"/>
              </a:rPr>
              <a:t>denklemleri ile </a:t>
            </a:r>
            <a:r>
              <a:rPr lang="tr-TR" dirty="0" smtClean="0">
                <a:latin typeface="Times New Roman" pitchFamily="18" charset="0"/>
                <a:cs typeface="Times New Roman" pitchFamily="18" charset="0"/>
              </a:rPr>
              <a:t>çözülebilen taşıyıcı </a:t>
            </a:r>
            <a:r>
              <a:rPr lang="tr-TR" dirty="0">
                <a:latin typeface="Times New Roman" pitchFamily="18" charset="0"/>
                <a:cs typeface="Times New Roman" pitchFamily="18" charset="0"/>
              </a:rPr>
              <a:t>sistemlerde Yük-Mesnet Reaksiyonları, Yük-İç Kuvvet</a:t>
            </a:r>
            <a:r>
              <a:rPr lang="tr-TR" dirty="0" smtClean="0">
                <a:latin typeface="Times New Roman" pitchFamily="18" charset="0"/>
                <a:cs typeface="Times New Roman" pitchFamily="18" charset="0"/>
              </a:rPr>
              <a:t>, Yük-Deformasyon</a:t>
            </a:r>
            <a:r>
              <a:rPr lang="tr-TR" dirty="0">
                <a:latin typeface="Times New Roman" pitchFamily="18" charset="0"/>
                <a:cs typeface="Times New Roman" pitchFamily="18" charset="0"/>
              </a:rPr>
              <a:t>, ilişkilerinin gösterilmesi</a:t>
            </a:r>
            <a:r>
              <a:rPr lang="tr-TR" dirty="0" smtClean="0">
                <a:latin typeface="Times New Roman" pitchFamily="18" charset="0"/>
                <a:cs typeface="Times New Roman" pitchFamily="18" charset="0"/>
              </a:rPr>
              <a:t>. </a:t>
            </a:r>
          </a:p>
          <a:p>
            <a:pPr algn="just">
              <a:lnSpc>
                <a:spcPct val="150000"/>
              </a:lnSpc>
            </a:pPr>
            <a:endParaRPr lang="tr-TR" dirty="0" smtClean="0">
              <a:latin typeface="Times New Roman" pitchFamily="18" charset="0"/>
              <a:cs typeface="Times New Roman" pitchFamily="18" charset="0"/>
            </a:endParaRPr>
          </a:p>
          <a:p>
            <a:pPr algn="just">
              <a:lnSpc>
                <a:spcPct val="150000"/>
              </a:lnSpc>
              <a:buFont typeface="Arial" pitchFamily="34" charset="0"/>
              <a:buChar char="•"/>
            </a:pPr>
            <a:r>
              <a:rPr lang="tr-TR" dirty="0" smtClean="0">
                <a:latin typeface="Times New Roman" pitchFamily="18" charset="0"/>
                <a:cs typeface="Times New Roman" pitchFamily="18" charset="0"/>
              </a:rPr>
              <a:t>Denge </a:t>
            </a:r>
            <a:r>
              <a:rPr lang="tr-TR" dirty="0">
                <a:latin typeface="Times New Roman" pitchFamily="18" charset="0"/>
                <a:cs typeface="Times New Roman" pitchFamily="18" charset="0"/>
              </a:rPr>
              <a:t>denklemleri ile çözülemeyen taşıyıcı sistemlerin </a:t>
            </a:r>
            <a:r>
              <a:rPr lang="tr-TR" dirty="0" smtClean="0">
                <a:latin typeface="Times New Roman" pitchFamily="18" charset="0"/>
                <a:cs typeface="Times New Roman" pitchFamily="18" charset="0"/>
              </a:rPr>
              <a:t>enerji yöntemini </a:t>
            </a:r>
            <a:r>
              <a:rPr lang="tr-TR" dirty="0">
                <a:latin typeface="Times New Roman" pitchFamily="18" charset="0"/>
                <a:cs typeface="Times New Roman" pitchFamily="18" charset="0"/>
              </a:rPr>
              <a:t>kullanarak çözülmesinin öğretilmesi. </a:t>
            </a:r>
            <a:endParaRPr lang="tr-TR" dirty="0" smtClean="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u="sng" dirty="0" smtClean="0">
                <a:latin typeface="Times New Roman" pitchFamily="18" charset="0"/>
                <a:cs typeface="Times New Roman" pitchFamily="18" charset="0"/>
              </a:rPr>
              <a:t>Amaç:</a:t>
            </a:r>
            <a:r>
              <a:rPr lang="tr-TR" dirty="0" smtClean="0">
                <a:latin typeface="Times New Roman" pitchFamily="18" charset="0"/>
                <a:cs typeface="Times New Roman" pitchFamily="18" charset="0"/>
              </a:rPr>
              <a:t> Öğrencilerin; yapıların </a:t>
            </a:r>
            <a:r>
              <a:rPr lang="tr-TR" dirty="0">
                <a:latin typeface="Times New Roman" pitchFamily="18" charset="0"/>
                <a:cs typeface="Times New Roman" pitchFamily="18" charset="0"/>
              </a:rPr>
              <a:t>taşıyıcı sistem analizi konusunda; </a:t>
            </a:r>
            <a:r>
              <a:rPr lang="tr-TR" dirty="0" smtClean="0">
                <a:latin typeface="Times New Roman" pitchFamily="18" charset="0"/>
                <a:cs typeface="Times New Roman" pitchFamily="18" charset="0"/>
              </a:rPr>
              <a:t>sistem </a:t>
            </a:r>
            <a:r>
              <a:rPr lang="it-IT" dirty="0" smtClean="0">
                <a:latin typeface="Times New Roman" pitchFamily="18" charset="0"/>
                <a:cs typeface="Times New Roman" pitchFamily="18" charset="0"/>
              </a:rPr>
              <a:t>idealleştirilmesi</a:t>
            </a:r>
            <a:r>
              <a:rPr lang="it-IT" dirty="0">
                <a:latin typeface="Times New Roman" pitchFamily="18" charset="0"/>
                <a:cs typeface="Times New Roman" pitchFamily="18" charset="0"/>
              </a:rPr>
              <a:t>, modellenmesi, yük çeşitleri ve yükler </a:t>
            </a:r>
            <a:r>
              <a:rPr lang="it-IT" dirty="0" smtClean="0">
                <a:latin typeface="Times New Roman" pitchFamily="18" charset="0"/>
                <a:cs typeface="Times New Roman" pitchFamily="18" charset="0"/>
              </a:rPr>
              <a:t>altında</a:t>
            </a:r>
            <a:r>
              <a:rPr lang="tr-TR" dirty="0" smtClean="0">
                <a:latin typeface="Times New Roman" pitchFamily="18" charset="0"/>
                <a:cs typeface="Times New Roman" pitchFamily="18" charset="0"/>
              </a:rPr>
              <a:t> sistem </a:t>
            </a:r>
            <a:r>
              <a:rPr lang="tr-TR" dirty="0">
                <a:latin typeface="Times New Roman" pitchFamily="18" charset="0"/>
                <a:cs typeface="Times New Roman" pitchFamily="18" charset="0"/>
              </a:rPr>
              <a:t>modelini oluşturan elemanlarda meydana gelen </a:t>
            </a:r>
            <a:r>
              <a:rPr lang="tr-TR" dirty="0" smtClean="0">
                <a:latin typeface="Times New Roman" pitchFamily="18" charset="0"/>
                <a:cs typeface="Times New Roman" pitchFamily="18" charset="0"/>
              </a:rPr>
              <a:t>iç kuvvetler </a:t>
            </a:r>
            <a:r>
              <a:rPr lang="tr-TR" dirty="0">
                <a:latin typeface="Times New Roman" pitchFamily="18" charset="0"/>
                <a:cs typeface="Times New Roman" pitchFamily="18" charset="0"/>
              </a:rPr>
              <a:t>belirlenmesi konusunda bilgi düzeyinin </a:t>
            </a:r>
            <a:r>
              <a:rPr lang="tr-TR" dirty="0" smtClean="0">
                <a:latin typeface="Times New Roman" pitchFamily="18" charset="0"/>
                <a:cs typeface="Times New Roman" pitchFamily="18" charset="0"/>
              </a:rPr>
              <a:t>artırılması.</a:t>
            </a:r>
            <a:endParaRPr lang="tr-TR"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9"/>
            <a:ext cx="8496944" cy="4247317"/>
          </a:xfrm>
          <a:prstGeom prst="rect">
            <a:avLst/>
          </a:prstGeom>
        </p:spPr>
        <p:txBody>
          <a:bodyPr wrap="square">
            <a:spAutoFit/>
          </a:bodyPr>
          <a:lstStyle/>
          <a:p>
            <a:pPr>
              <a:lnSpc>
                <a:spcPct val="150000"/>
              </a:lnSpc>
            </a:pPr>
            <a:r>
              <a:rPr lang="tr-TR" b="1" dirty="0" smtClean="0">
                <a:latin typeface="Times New Roman" pitchFamily="18" charset="0"/>
                <a:cs typeface="Times New Roman" pitchFamily="18" charset="0"/>
              </a:rPr>
              <a:t>İzostatik Sistem: </a:t>
            </a:r>
            <a:r>
              <a:rPr lang="tr-TR" dirty="0" smtClean="0">
                <a:latin typeface="Times New Roman" pitchFamily="18" charset="0"/>
                <a:cs typeface="Times New Roman" pitchFamily="18" charset="0"/>
              </a:rPr>
              <a:t>Bir taşıyıcı sistemde, mesnet reaksiyonları ve herhangi bir kesitteki kesit tesirleri, denge denklemleri ile hesaplanabiliyorsa, </a:t>
            </a:r>
            <a:r>
              <a:rPr lang="nb-NO" dirty="0" smtClean="0">
                <a:latin typeface="Times New Roman" pitchFamily="18" charset="0"/>
                <a:cs typeface="Times New Roman" pitchFamily="18" charset="0"/>
              </a:rPr>
              <a:t>bu tür sistemlere </a:t>
            </a:r>
            <a:r>
              <a:rPr lang="nb-NO" dirty="0" smtClean="0">
                <a:effectLst>
                  <a:outerShdw blurRad="38100" dist="38100" dir="2700000" algn="tl">
                    <a:srgbClr val="000000">
                      <a:alpha val="43137"/>
                    </a:srgbClr>
                  </a:outerShdw>
                </a:effectLst>
                <a:latin typeface="Times New Roman" pitchFamily="18" charset="0"/>
                <a:cs typeface="Times New Roman" pitchFamily="18" charset="0"/>
              </a:rPr>
              <a:t>izostatik </a:t>
            </a:r>
            <a:r>
              <a:rPr lang="nb-NO" dirty="0" smtClean="0">
                <a:latin typeface="Times New Roman" pitchFamily="18" charset="0"/>
                <a:cs typeface="Times New Roman" pitchFamily="18" charset="0"/>
              </a:rPr>
              <a:t>sistemler denilir.</a:t>
            </a:r>
            <a:r>
              <a:rPr lang="tr-TR" dirty="0" smtClean="0">
                <a:latin typeface="Times New Roman" pitchFamily="18" charset="0"/>
                <a:cs typeface="Times New Roman" pitchFamily="18" charset="0"/>
              </a:rPr>
              <a:t> (Üç denge denklemi ile çözülebilen sistemler)</a:t>
            </a:r>
            <a:endParaRPr lang="nb-NO" dirty="0" smtClean="0">
              <a:latin typeface="Times New Roman" pitchFamily="18" charset="0"/>
              <a:cs typeface="Times New Roman" pitchFamily="18" charset="0"/>
            </a:endParaRPr>
          </a:p>
          <a:p>
            <a:pPr>
              <a:lnSpc>
                <a:spcPct val="150000"/>
              </a:lnSpc>
            </a:pPr>
            <a:endParaRPr lang="tr-TR" dirty="0" smtClean="0">
              <a:latin typeface="Times New Roman" pitchFamily="18" charset="0"/>
              <a:cs typeface="Times New Roman" pitchFamily="18" charset="0"/>
            </a:endParaRPr>
          </a:p>
          <a:p>
            <a:pPr>
              <a:lnSpc>
                <a:spcPct val="150000"/>
              </a:lnSpc>
            </a:pPr>
            <a:r>
              <a:rPr lang="tr-TR" b="1" dirty="0" smtClean="0">
                <a:latin typeface="Times New Roman" pitchFamily="18" charset="0"/>
                <a:cs typeface="Times New Roman" pitchFamily="18" charset="0"/>
              </a:rPr>
              <a:t>Hiperstatik Sistem: </a:t>
            </a:r>
            <a:r>
              <a:rPr lang="tr-TR" dirty="0" smtClean="0">
                <a:latin typeface="Times New Roman" pitchFamily="18" charset="0"/>
                <a:cs typeface="Times New Roman" pitchFamily="18" charset="0"/>
              </a:rPr>
              <a:t>Bir taşıyıcı sistemde denge denklemlerinden fazla bilinmeyen varsa bu tür </a:t>
            </a:r>
            <a:r>
              <a:rPr lang="nb-NO" dirty="0" smtClean="0">
                <a:latin typeface="Times New Roman" pitchFamily="18" charset="0"/>
                <a:cs typeface="Times New Roman" pitchFamily="18" charset="0"/>
              </a:rPr>
              <a:t>sistemlere statikçe </a:t>
            </a:r>
            <a:r>
              <a:rPr lang="nb-NO" dirty="0" smtClean="0">
                <a:effectLst>
                  <a:outerShdw blurRad="38100" dist="38100" dir="2700000" algn="tl">
                    <a:srgbClr val="000000">
                      <a:alpha val="43137"/>
                    </a:srgbClr>
                  </a:outerShdw>
                </a:effectLst>
                <a:latin typeface="Times New Roman" pitchFamily="18" charset="0"/>
                <a:cs typeface="Times New Roman" pitchFamily="18" charset="0"/>
              </a:rPr>
              <a:t>hiperstatik</a:t>
            </a:r>
            <a:r>
              <a:rPr lang="nb-NO" dirty="0" smtClean="0">
                <a:latin typeface="Times New Roman" pitchFamily="18" charset="0"/>
                <a:cs typeface="Times New Roman" pitchFamily="18" charset="0"/>
              </a:rPr>
              <a:t> sistemler denilir.</a:t>
            </a:r>
            <a:r>
              <a:rPr lang="tr-TR" dirty="0" smtClean="0">
                <a:latin typeface="Times New Roman" pitchFamily="18" charset="0"/>
                <a:cs typeface="Times New Roman" pitchFamily="18" charset="0"/>
              </a:rPr>
              <a:t> </a:t>
            </a:r>
          </a:p>
          <a:p>
            <a:pPr>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İzostatik : Tam bağlı sistemler</a:t>
            </a:r>
          </a:p>
          <a:p>
            <a:pPr>
              <a:lnSpc>
                <a:spcPct val="150000"/>
              </a:lnSpc>
            </a:pPr>
            <a:r>
              <a:rPr lang="tr-TR" dirty="0" smtClean="0">
                <a:latin typeface="Times New Roman" pitchFamily="18" charset="0"/>
                <a:cs typeface="Times New Roman" pitchFamily="18" charset="0"/>
              </a:rPr>
              <a:t>Hiperstatik : Fazla bağlı sistemler</a:t>
            </a:r>
          </a:p>
          <a:p>
            <a:pPr>
              <a:lnSpc>
                <a:spcPct val="150000"/>
              </a:lnSpc>
            </a:pPr>
            <a:r>
              <a:rPr lang="tr-TR" dirty="0" smtClean="0">
                <a:latin typeface="Times New Roman" pitchFamily="18" charset="0"/>
                <a:cs typeface="Times New Roman" pitchFamily="18" charset="0"/>
              </a:rPr>
              <a:t>Labil : Eksik bağlı sistemler</a:t>
            </a:r>
            <a:endParaRPr lang="tr-TR"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10</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692696"/>
            <a:ext cx="4476750" cy="2943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661298" y="2852937"/>
            <a:ext cx="2362920" cy="26631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3AC0A82-6555-4DF8-8F72-CFB955B790FC}"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620688"/>
            <a:ext cx="4598777" cy="4310361"/>
          </a:xfrm>
          <a:prstGeom prst="rect">
            <a:avLst/>
          </a:prstGeom>
          <a:noFill/>
          <a:ln w="9525">
            <a:noFill/>
            <a:miter lim="800000"/>
            <a:headEnd/>
            <a:tailEnd/>
          </a:ln>
        </p:spPr>
      </p:pic>
      <p:sp>
        <p:nvSpPr>
          <p:cNvPr id="5" name="Rectangle 4"/>
          <p:cNvSpPr/>
          <p:nvPr/>
        </p:nvSpPr>
        <p:spPr>
          <a:xfrm>
            <a:off x="755576" y="5157192"/>
            <a:ext cx="7776864" cy="873572"/>
          </a:xfrm>
          <a:prstGeom prst="rect">
            <a:avLst/>
          </a:prstGeom>
        </p:spPr>
        <p:txBody>
          <a:bodyPr wrap="square">
            <a:spAutoFit/>
          </a:bodyPr>
          <a:lstStyle/>
          <a:p>
            <a:pPr>
              <a:lnSpc>
                <a:spcPct val="150000"/>
              </a:lnSpc>
            </a:pPr>
            <a:r>
              <a:rPr lang="tr-TR" dirty="0" smtClean="0">
                <a:latin typeface="Times New Roman" pitchFamily="18" charset="0"/>
                <a:cs typeface="Times New Roman" pitchFamily="18" charset="0"/>
              </a:rPr>
              <a:t>Yapı elemanları dış yükleri ve kendi yüklerini, diğer elemanlara aktarırlar. Etki eden her türlü yük altında deformasyon yaparak dengede kalmaları gerekir.</a:t>
            </a:r>
            <a:endParaRPr lang="tr-TR"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3AC0A82-6555-4DF8-8F72-CFB955B790FC}"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764704"/>
            <a:ext cx="8856984" cy="3416320"/>
          </a:xfrm>
          <a:prstGeom prst="rect">
            <a:avLst/>
          </a:prstGeom>
        </p:spPr>
        <p:txBody>
          <a:bodyPr wrap="square">
            <a:spAutoFit/>
          </a:bodyPr>
          <a:lstStyle/>
          <a:p>
            <a:pPr algn="ctr">
              <a:lnSpc>
                <a:spcPct val="150000"/>
              </a:lnSpc>
            </a:pPr>
            <a:r>
              <a:rPr lang="tr-TR" b="1" u="sng" dirty="0" smtClean="0">
                <a:latin typeface="Times New Roman" pitchFamily="18" charset="0"/>
                <a:cs typeface="Times New Roman" pitchFamily="18" charset="0"/>
              </a:rPr>
              <a:t>Yükler ile İlgili Yönetmelikler </a:t>
            </a:r>
          </a:p>
          <a:p>
            <a:pPr>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Karakteristik yükler (Doğruya en yakın fakat olası yükler) yönetmeliklerde verilmiştir:</a:t>
            </a:r>
          </a:p>
          <a:p>
            <a:pPr>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TS498–1997, TS ISO 9194–1997: </a:t>
            </a:r>
            <a:r>
              <a:rPr lang="tr-TR" b="1" dirty="0" smtClean="0">
                <a:latin typeface="Times New Roman" pitchFamily="18" charset="0"/>
                <a:cs typeface="Times New Roman" pitchFamily="18" charset="0"/>
              </a:rPr>
              <a:t>Kalıcı yükler,hareketli yükler, kar, buz ve rüzgâr yükleri.</a:t>
            </a:r>
          </a:p>
          <a:p>
            <a:pPr>
              <a:lnSpc>
                <a:spcPct val="150000"/>
              </a:lnSpc>
            </a:pPr>
            <a:endParaRPr lang="tr-TR" b="1"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Deprem Bölgelerinde Yapılacak Yapılar Hakkında Yönetmelik–2007: </a:t>
            </a:r>
            <a:r>
              <a:rPr lang="tr-TR" b="1" dirty="0" smtClean="0">
                <a:latin typeface="Times New Roman" pitchFamily="18" charset="0"/>
                <a:cs typeface="Times New Roman" pitchFamily="18" charset="0"/>
              </a:rPr>
              <a:t>Deprem yükleri</a:t>
            </a:r>
            <a:endParaRPr lang="tr-TR"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424936" cy="6601807"/>
          </a:xfrm>
          <a:prstGeom prst="rect">
            <a:avLst/>
          </a:prstGeom>
          <a:noFill/>
        </p:spPr>
        <p:txBody>
          <a:bodyPr wrap="square" rtlCol="0">
            <a:spAutoFit/>
          </a:bodyPr>
          <a:lstStyle/>
          <a:p>
            <a:pPr algn="ctr">
              <a:lnSpc>
                <a:spcPct val="150000"/>
              </a:lnSpc>
            </a:pPr>
            <a:r>
              <a:rPr lang="tr-TR" b="1" u="sng" dirty="0" smtClean="0">
                <a:latin typeface="Times New Roman" pitchFamily="18" charset="0"/>
                <a:cs typeface="Times New Roman" pitchFamily="18" charset="0"/>
              </a:rPr>
              <a:t>Yükler</a:t>
            </a:r>
          </a:p>
          <a:p>
            <a:pPr algn="just">
              <a:lnSpc>
                <a:spcPct val="150000"/>
              </a:lnSpc>
            </a:pPr>
            <a:r>
              <a:rPr lang="tr-TR" dirty="0" smtClean="0">
                <a:latin typeface="Times New Roman" pitchFamily="18" charset="0"/>
                <a:cs typeface="Times New Roman" pitchFamily="18" charset="0"/>
              </a:rPr>
              <a:t>Yapı sistemlerinde iç kuvvet ve yer değiştirme meydana getiren sebeplerin tümüne </a:t>
            </a:r>
            <a:r>
              <a:rPr lang="tr-TR" b="1" dirty="0" smtClean="0">
                <a:latin typeface="Times New Roman" pitchFamily="18" charset="0"/>
                <a:cs typeface="Times New Roman" pitchFamily="18" charset="0"/>
              </a:rPr>
              <a:t>“Yük” </a:t>
            </a:r>
            <a:r>
              <a:rPr lang="tr-TR" dirty="0" smtClean="0">
                <a:latin typeface="Times New Roman" pitchFamily="18" charset="0"/>
                <a:cs typeface="Times New Roman" pitchFamily="18" charset="0"/>
              </a:rPr>
              <a:t>denir. Yapılara etkiyen yükler ilgili yönetmeliklerde verilmiştir.</a:t>
            </a:r>
          </a:p>
          <a:p>
            <a:pPr algn="just">
              <a:lnSpc>
                <a:spcPct val="150000"/>
              </a:lnSpc>
            </a:pPr>
            <a:r>
              <a:rPr lang="tr-TR" b="1" u="sng" dirty="0" smtClean="0">
                <a:latin typeface="Times New Roman" pitchFamily="18" charset="0"/>
                <a:cs typeface="Times New Roman" pitchFamily="18" charset="0"/>
              </a:rPr>
              <a:t>Etkime durumlarına göre yükler :</a:t>
            </a:r>
          </a:p>
          <a:p>
            <a:pPr algn="just">
              <a:lnSpc>
                <a:spcPct val="150000"/>
              </a:lnSpc>
              <a:buFont typeface="Wingdings" pitchFamily="2" charset="2"/>
              <a:buChar char="q"/>
            </a:pPr>
            <a:r>
              <a:rPr lang="tr-TR" dirty="0" smtClean="0">
                <a:latin typeface="Times New Roman" pitchFamily="18" charset="0"/>
                <a:cs typeface="Times New Roman" pitchFamily="18" charset="0"/>
              </a:rPr>
              <a:t> Düşey yükler</a:t>
            </a:r>
          </a:p>
          <a:p>
            <a:pPr algn="just">
              <a:lnSpc>
                <a:spcPct val="150000"/>
              </a:lnSpc>
              <a:buFont typeface="Arial" pitchFamily="34" charset="0"/>
              <a:buChar char="•"/>
            </a:pPr>
            <a:r>
              <a:rPr lang="tr-TR" dirty="0" smtClean="0">
                <a:latin typeface="Times New Roman" pitchFamily="18" charset="0"/>
                <a:cs typeface="Times New Roman" pitchFamily="18" charset="0"/>
              </a:rPr>
              <a:t> Sabit </a:t>
            </a:r>
          </a:p>
          <a:p>
            <a:pPr algn="just">
              <a:lnSpc>
                <a:spcPct val="150000"/>
              </a:lnSpc>
              <a:buFont typeface="Arial" pitchFamily="34" charset="0"/>
              <a:buChar char="•"/>
            </a:pPr>
            <a:r>
              <a:rPr lang="tr-TR" dirty="0" smtClean="0">
                <a:latin typeface="Times New Roman" pitchFamily="18" charset="0"/>
                <a:cs typeface="Times New Roman" pitchFamily="18" charset="0"/>
              </a:rPr>
              <a:t> Hareketli </a:t>
            </a:r>
          </a:p>
          <a:p>
            <a:pPr algn="just">
              <a:lnSpc>
                <a:spcPct val="150000"/>
              </a:lnSpc>
              <a:buFont typeface="Wingdings" pitchFamily="2" charset="2"/>
              <a:buChar char="q"/>
            </a:pPr>
            <a:r>
              <a:rPr lang="tr-TR" dirty="0" smtClean="0">
                <a:latin typeface="Times New Roman" pitchFamily="18" charset="0"/>
                <a:cs typeface="Times New Roman" pitchFamily="18" charset="0"/>
              </a:rPr>
              <a:t> Yatay yükler</a:t>
            </a:r>
          </a:p>
          <a:p>
            <a:pPr algn="just">
              <a:lnSpc>
                <a:spcPct val="150000"/>
              </a:lnSpc>
              <a:buFont typeface="Arial" pitchFamily="34" charset="0"/>
              <a:buChar char="•"/>
            </a:pPr>
            <a:r>
              <a:rPr lang="tr-TR" dirty="0" smtClean="0">
                <a:latin typeface="Times New Roman" pitchFamily="18" charset="0"/>
                <a:cs typeface="Times New Roman" pitchFamily="18" charset="0"/>
              </a:rPr>
              <a:t> Deprem </a:t>
            </a:r>
          </a:p>
          <a:p>
            <a:pPr algn="just">
              <a:lnSpc>
                <a:spcPct val="150000"/>
              </a:lnSpc>
              <a:buFont typeface="Arial" pitchFamily="34" charset="0"/>
              <a:buChar char="•"/>
            </a:pPr>
            <a:r>
              <a:rPr lang="tr-TR" dirty="0" smtClean="0">
                <a:latin typeface="Times New Roman" pitchFamily="18" charset="0"/>
                <a:cs typeface="Times New Roman" pitchFamily="18" charset="0"/>
              </a:rPr>
              <a:t> Rüzgar</a:t>
            </a:r>
          </a:p>
          <a:p>
            <a:pPr algn="just">
              <a:lnSpc>
                <a:spcPct val="150000"/>
              </a:lnSpc>
              <a:buFont typeface="Arial" pitchFamily="34" charset="0"/>
              <a:buChar char="•"/>
            </a:pPr>
            <a:r>
              <a:rPr lang="tr-TR" dirty="0" smtClean="0">
                <a:latin typeface="Times New Roman" pitchFamily="18" charset="0"/>
                <a:cs typeface="Times New Roman" pitchFamily="18" charset="0"/>
              </a:rPr>
              <a:t> Toprak itkisi</a:t>
            </a:r>
          </a:p>
          <a:p>
            <a:pPr algn="just">
              <a:lnSpc>
                <a:spcPct val="150000"/>
              </a:lnSpc>
              <a:buFont typeface="Arial" pitchFamily="34" charset="0"/>
              <a:buChar char="•"/>
            </a:pPr>
            <a:r>
              <a:rPr lang="tr-TR" dirty="0" smtClean="0">
                <a:latin typeface="Times New Roman" pitchFamily="18" charset="0"/>
                <a:cs typeface="Times New Roman" pitchFamily="18" charset="0"/>
              </a:rPr>
              <a:t>Sıvı</a:t>
            </a:r>
          </a:p>
          <a:p>
            <a:pPr algn="just">
              <a:lnSpc>
                <a:spcPct val="150000"/>
              </a:lnSpc>
              <a:buFont typeface="Wingdings" pitchFamily="2" charset="2"/>
              <a:buChar char="q"/>
            </a:pPr>
            <a:r>
              <a:rPr lang="tr-TR" dirty="0" smtClean="0">
                <a:latin typeface="Times New Roman" pitchFamily="18" charset="0"/>
                <a:cs typeface="Times New Roman" pitchFamily="18" charset="0"/>
              </a:rPr>
              <a:t> Diğer yükler (Sıcaklık farkından oluşan veya farklı oturmalardan oluşan yük, buz yükü, büzülme ve sünmeden dolayı oluşan yük)</a:t>
            </a:r>
          </a:p>
          <a:p>
            <a:pPr algn="ctr">
              <a:lnSpc>
                <a:spcPct val="150000"/>
              </a:lnSpc>
            </a:pPr>
            <a:endParaRPr lang="tr-TR" dirty="0" smtClean="0">
              <a:latin typeface="Times New Roman" pitchFamily="18" charset="0"/>
              <a:cs typeface="Times New Roman" pitchFamily="18" charset="0"/>
            </a:endParaRPr>
          </a:p>
          <a:p>
            <a:pPr algn="just"/>
            <a:endParaRPr lang="tr-TR"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14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 calcmode="lin" valueType="num">
                                      <p:cBhvr>
                                        <p:cTn id="20"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p:cTn id="3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p:cTn id="4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p:cTn id="49"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9" end="9"/>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p:cTn id="55"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5846"/>
            <a:ext cx="8208912" cy="5078313"/>
          </a:xfrm>
          <a:prstGeom prst="rect">
            <a:avLst/>
          </a:prstGeom>
        </p:spPr>
        <p:txBody>
          <a:bodyPr wrap="square">
            <a:spAutoFit/>
          </a:bodyPr>
          <a:lstStyle/>
          <a:p>
            <a:r>
              <a:rPr lang="tr-TR" b="1" dirty="0" smtClean="0">
                <a:latin typeface="Times New Roman" pitchFamily="18" charset="0"/>
                <a:cs typeface="Times New Roman" pitchFamily="18" charset="0"/>
              </a:rPr>
              <a:t>Uygulama Şekillerine Göre Yükler</a:t>
            </a:r>
          </a:p>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1</a:t>
            </a:r>
            <a:r>
              <a:rPr lang="tr-TR" b="1" dirty="0" smtClean="0">
                <a:latin typeface="Times New Roman" pitchFamily="18" charset="0"/>
                <a:cs typeface="Times New Roman" pitchFamily="18" charset="0"/>
              </a:rPr>
              <a:t>. Tekil yük</a:t>
            </a:r>
          </a:p>
          <a:p>
            <a:pPr algn="just">
              <a:lnSpc>
                <a:spcPct val="150000"/>
              </a:lnSpc>
            </a:pPr>
            <a:r>
              <a:rPr lang="tr-TR" dirty="0" smtClean="0">
                <a:latin typeface="Times New Roman" pitchFamily="18" charset="0"/>
                <a:cs typeface="Times New Roman" pitchFamily="18" charset="0"/>
              </a:rPr>
              <a:t>Belli bir şiddeti ve yönü olan kuvvetin etkime noktası sistemin alanı veya boyuna göre çok küçük </a:t>
            </a:r>
            <a:r>
              <a:rPr lang="tr-TR" dirty="0" smtClean="0">
                <a:latin typeface="Times New Roman" pitchFamily="18" charset="0"/>
                <a:cs typeface="Times New Roman" pitchFamily="18" charset="0"/>
              </a:rPr>
              <a:t>ise bu </a:t>
            </a:r>
            <a:r>
              <a:rPr lang="tr-TR" dirty="0" smtClean="0">
                <a:latin typeface="Times New Roman" pitchFamily="18" charset="0"/>
                <a:cs typeface="Times New Roman" pitchFamily="18" charset="0"/>
              </a:rPr>
              <a:t>tür kuvvetlere </a:t>
            </a:r>
            <a:r>
              <a:rPr lang="tr-TR" b="1" dirty="0" smtClean="0">
                <a:latin typeface="Times New Roman" pitchFamily="18" charset="0"/>
                <a:cs typeface="Times New Roman" pitchFamily="18" charset="0"/>
              </a:rPr>
              <a:t>tekil kuvvet denir. Örneğin bir otomobil içindeki kişiler yayılı yük oluşturduğu halde </a:t>
            </a:r>
            <a:r>
              <a:rPr lang="tr-TR" dirty="0" smtClean="0">
                <a:latin typeface="Times New Roman" pitchFamily="18" charset="0"/>
                <a:cs typeface="Times New Roman" pitchFamily="18" charset="0"/>
              </a:rPr>
              <a:t>otomobilin tekerleri yere tekil yük olarak etkidiği kabul edilir. Tahterevallide bulunan çocukların her biri birer tekil yük olarak alınabilir. Yapı sistemlerinde mesnet tepki kuvvetleri, tavana asılmış avize, sıraların ayakları ve çantanın sapına uygulanan kuvvetler tekil kuvvet olarak kabul edilebilir.</a:t>
            </a:r>
          </a:p>
          <a:p>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2. Yayılı yük</a:t>
            </a:r>
          </a:p>
          <a:p>
            <a:r>
              <a:rPr lang="tr-TR" b="1" dirty="0" smtClean="0">
                <a:latin typeface="Times New Roman" pitchFamily="18" charset="0"/>
                <a:cs typeface="Times New Roman" pitchFamily="18" charset="0"/>
              </a:rPr>
              <a:t>a. Düzgün [üniform] yayılı yük</a:t>
            </a:r>
          </a:p>
          <a:p>
            <a:r>
              <a:rPr lang="tr-TR" b="1" dirty="0" smtClean="0">
                <a:latin typeface="Times New Roman" pitchFamily="18" charset="0"/>
                <a:cs typeface="Times New Roman" pitchFamily="18" charset="0"/>
              </a:rPr>
              <a:t>b. Üçgen yayılı yük</a:t>
            </a:r>
          </a:p>
          <a:p>
            <a:r>
              <a:rPr lang="tr-TR" b="1" dirty="0" smtClean="0">
                <a:latin typeface="Times New Roman" pitchFamily="18" charset="0"/>
                <a:cs typeface="Times New Roman" pitchFamily="18" charset="0"/>
              </a:rPr>
              <a:t>c. Trapez yayılı yük</a:t>
            </a:r>
          </a:p>
          <a:p>
            <a:r>
              <a:rPr lang="tr-TR" b="1" dirty="0" smtClean="0">
                <a:latin typeface="Times New Roman" pitchFamily="18" charset="0"/>
                <a:cs typeface="Times New Roman" pitchFamily="18" charset="0"/>
              </a:rPr>
              <a:t>d. Fonksiyonel yayılı yük</a:t>
            </a:r>
            <a:endParaRPr lang="tr-TR"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15</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arn(inVertical)">
                                      <p:cBhvr>
                                        <p:cTn id="19" dur="500"/>
                                        <p:tgtEl>
                                          <p:spTgt spid="4">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arn(inVertical)">
                                      <p:cBhvr>
                                        <p:cTn id="22" dur="500"/>
                                        <p:tgtEl>
                                          <p:spTgt spid="4">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arn(inVertical)">
                                      <p:cBhvr>
                                        <p:cTn id="25" dur="500"/>
                                        <p:tgtEl>
                                          <p:spTgt spid="4">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barn(inVertical)">
                                      <p:cBhvr>
                                        <p:cTn id="2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07616" y="764704"/>
            <a:ext cx="7427805" cy="5400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3AC0A82-6555-4DF8-8F72-CFB955B790FC}"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91680" y="622534"/>
            <a:ext cx="5688632" cy="554277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3AC0A82-6555-4DF8-8F72-CFB955B790FC}"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260648"/>
            <a:ext cx="3219450" cy="28860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88024" y="2132856"/>
            <a:ext cx="4048125" cy="9239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835696" y="3861048"/>
            <a:ext cx="5476875"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3AC0A82-6555-4DF8-8F72-CFB955B790FC}"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51519" y="328613"/>
            <a:ext cx="8352929" cy="62007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3AC0A82-6555-4DF8-8F72-CFB955B790FC}"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6944" y="548680"/>
          <a:ext cx="9036496" cy="2057400"/>
        </p:xfrm>
        <a:graphic>
          <a:graphicData uri="http://schemas.openxmlformats.org/drawingml/2006/table">
            <a:tbl>
              <a:tblPr/>
              <a:tblGrid>
                <a:gridCol w="9036496"/>
              </a:tblGrid>
              <a:tr h="1872208">
                <a:tc>
                  <a:txBody>
                    <a:bodyPr/>
                    <a:lstStyle/>
                    <a:p>
                      <a:pPr algn="just">
                        <a:lnSpc>
                          <a:spcPct val="150000"/>
                        </a:lnSpc>
                      </a:pPr>
                      <a:r>
                        <a:rPr lang="tr-TR" sz="1800" dirty="0">
                          <a:solidFill>
                            <a:srgbClr val="000000"/>
                          </a:solidFill>
                          <a:latin typeface="Times New Roman" pitchFamily="18" charset="0"/>
                          <a:ea typeface="Times New Roman"/>
                          <a:cs typeface="Times New Roman" pitchFamily="18" charset="0"/>
                        </a:rPr>
                        <a:t>Genel bilgiler, yapı statiğinde varsayımlar,  taşıyıcı sistemlerin ve dış yüklerin sınıflandırılması, izostatik sistemlerin idealleştirilmesi, mesnetlenme durumları, kesit tesirleri, yük-kesit tesiri bağıntıları, izostatik sistemlerin sabit yüklere göre hesabı,  kesit tesirleri diyagramlarının çizimi,  üç mafsallı sistemlerin sabit yüklere göre hesabı,  Gerber kirişlerinin sabit yüklere göre hesabı,  kafes sistemlerin sabit yüklere göre hesabı, virtüel iş teoremi ile yerdeğiştirme hesabı.</a:t>
                      </a:r>
                      <a:endParaRPr lang="tr-TR"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191710"/>
            <a:ext cx="20505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DERSİN İÇERİĞİ</a:t>
            </a:r>
            <a:endParaRPr kumimoji="0" lang="tr-TR"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50208" y="3365244"/>
          <a:ext cx="8856984" cy="2645256"/>
        </p:xfrm>
        <a:graphic>
          <a:graphicData uri="http://schemas.openxmlformats.org/drawingml/2006/table">
            <a:tbl>
              <a:tblPr/>
              <a:tblGrid>
                <a:gridCol w="8856984"/>
              </a:tblGrid>
              <a:tr h="2645256">
                <a:tc>
                  <a:txBody>
                    <a:bodyPr/>
                    <a:lstStyle/>
                    <a:p>
                      <a:pPr marL="342900" indent="-342900" algn="just">
                        <a:spcAft>
                          <a:spcPts val="0"/>
                        </a:spcAft>
                        <a:buFont typeface="+mj-lt"/>
                        <a:buAutoNum type="arabicPeriod"/>
                      </a:pPr>
                      <a:r>
                        <a:rPr lang="tr-TR" sz="1800" i="1" dirty="0">
                          <a:latin typeface="Times New Roman"/>
                          <a:ea typeface="Times New Roman"/>
                          <a:cs typeface="Times New Roman"/>
                        </a:rPr>
                        <a:t>Yapı Statiği 1, İzostatk sistemler, </a:t>
                      </a:r>
                      <a:r>
                        <a:rPr lang="tr-TR" sz="1800" dirty="0">
                          <a:latin typeface="Times New Roman"/>
                          <a:ea typeface="Times New Roman"/>
                          <a:cs typeface="Times New Roman"/>
                        </a:rPr>
                        <a:t>Prof. Dr. İbrahim Ekiz</a:t>
                      </a:r>
                    </a:p>
                    <a:p>
                      <a:pPr marL="342900" indent="-342900">
                        <a:spcAft>
                          <a:spcPts val="0"/>
                        </a:spcAft>
                        <a:buFont typeface="+mj-lt"/>
                        <a:buAutoNum type="arabicPeriod"/>
                      </a:pPr>
                      <a:r>
                        <a:rPr lang="tr-TR" sz="1800" i="1" dirty="0">
                          <a:latin typeface="Times New Roman"/>
                          <a:ea typeface="Times New Roman"/>
                          <a:cs typeface="Times New Roman"/>
                        </a:rPr>
                        <a:t>Yapı Mühendisliğine Giriş-Yapısal Çözümleme Cilt 1</a:t>
                      </a:r>
                      <a:r>
                        <a:rPr lang="tr-TR" sz="1800" dirty="0">
                          <a:latin typeface="Times New Roman"/>
                          <a:ea typeface="Times New Roman"/>
                          <a:cs typeface="Times New Roman"/>
                        </a:rPr>
                        <a:t>, Faruk Karadoğan, Sumru Pala, Ercan Yüksel, Yavuz Durgun, Birsen Yayınevi, 2011.</a:t>
                      </a:r>
                    </a:p>
                    <a:p>
                      <a:pPr marL="342900" indent="-342900">
                        <a:spcAft>
                          <a:spcPts val="0"/>
                        </a:spcAft>
                        <a:buFont typeface="+mj-lt"/>
                        <a:buAutoNum type="arabicPeriod"/>
                      </a:pPr>
                      <a:r>
                        <a:rPr lang="tr-TR" sz="1800" i="1" dirty="0">
                          <a:latin typeface="Times New Roman"/>
                          <a:ea typeface="Times New Roman"/>
                          <a:cs typeface="Times New Roman"/>
                        </a:rPr>
                        <a:t>Yapı Statiği-Cilt 1</a:t>
                      </a:r>
                      <a:r>
                        <a:rPr lang="tr-TR" sz="1800" dirty="0">
                          <a:latin typeface="Times New Roman"/>
                          <a:ea typeface="Times New Roman"/>
                          <a:cs typeface="Times New Roman"/>
                        </a:rPr>
                        <a:t>, Adnan Çakıroğlu, Enver Çetmeli, Beta Yayın Dağıtım, İstanbul, 2001.</a:t>
                      </a:r>
                    </a:p>
                    <a:p>
                      <a:pPr marL="342900" indent="-342900">
                        <a:spcAft>
                          <a:spcPts val="0"/>
                        </a:spcAft>
                        <a:buFont typeface="+mj-lt"/>
                        <a:buAutoNum type="arabicPeriod"/>
                      </a:pPr>
                      <a:r>
                        <a:rPr lang="tr-TR" sz="1800" i="1" dirty="0">
                          <a:latin typeface="Times New Roman"/>
                          <a:ea typeface="Times New Roman"/>
                          <a:cs typeface="Times New Roman"/>
                        </a:rPr>
                        <a:t>Yapı Statiği</a:t>
                      </a:r>
                      <a:r>
                        <a:rPr lang="tr-TR" sz="1800" dirty="0">
                          <a:latin typeface="Times New Roman"/>
                          <a:ea typeface="Times New Roman"/>
                          <a:cs typeface="Times New Roman"/>
                        </a:rPr>
                        <a:t>, A. Yalçın Aköz, Çağlayan Kitabevi, 2007.</a:t>
                      </a:r>
                    </a:p>
                    <a:p>
                      <a:pPr marL="342900" indent="-342900" algn="just">
                        <a:spcAft>
                          <a:spcPts val="0"/>
                        </a:spcAft>
                        <a:buFont typeface="+mj-lt"/>
                        <a:buAutoNum type="arabicPeriod"/>
                      </a:pPr>
                      <a:r>
                        <a:rPr lang="tr-TR" sz="1800" i="1" dirty="0">
                          <a:latin typeface="Times New Roman"/>
                          <a:ea typeface="Times New Roman"/>
                          <a:cs typeface="Times New Roman"/>
                        </a:rPr>
                        <a:t>Structural Analysis, </a:t>
                      </a:r>
                      <a:r>
                        <a:rPr lang="tr-TR" sz="1800" dirty="0">
                          <a:latin typeface="Times New Roman"/>
                          <a:ea typeface="Times New Roman"/>
                          <a:cs typeface="Times New Roman"/>
                        </a:rPr>
                        <a:t>Hibbeler, R. C., Prentice Hall, New Jersey, 2009.</a:t>
                      </a:r>
                    </a:p>
                    <a:p>
                      <a:pPr marL="342900" indent="-342900" algn="just">
                        <a:spcAft>
                          <a:spcPts val="0"/>
                        </a:spcAft>
                        <a:buFont typeface="+mj-lt"/>
                        <a:buAutoNum type="arabicPeriod"/>
                      </a:pPr>
                      <a:r>
                        <a:rPr lang="tr-TR" sz="1800" i="1" dirty="0">
                          <a:latin typeface="Times New Roman"/>
                          <a:ea typeface="Times New Roman"/>
                          <a:cs typeface="Times New Roman"/>
                        </a:rPr>
                        <a:t>Fundamentals of Structural Analysis</a:t>
                      </a:r>
                      <a:r>
                        <a:rPr lang="tr-TR" sz="1800" dirty="0">
                          <a:latin typeface="Times New Roman"/>
                          <a:ea typeface="Times New Roman"/>
                          <a:cs typeface="Times New Roman"/>
                        </a:rPr>
                        <a:t>, Harry H. West, John Wiley&amp;Sons, Inc., Latest edition.</a:t>
                      </a:r>
                    </a:p>
                    <a:p>
                      <a:pPr marL="342900" indent="-342900" algn="just">
                        <a:spcAft>
                          <a:spcPts val="0"/>
                        </a:spcAft>
                        <a:buFont typeface="+mj-lt"/>
                        <a:buAutoNum type="arabicPeriod"/>
                      </a:pPr>
                      <a:r>
                        <a:rPr lang="tr-TR" sz="1800" i="1" dirty="0">
                          <a:latin typeface="Times New Roman"/>
                          <a:ea typeface="Times New Roman"/>
                          <a:cs typeface="Times New Roman"/>
                        </a:rPr>
                        <a:t>Fundamentals of Structural Analysis, </a:t>
                      </a:r>
                      <a:r>
                        <a:rPr lang="tr-TR" sz="1800" dirty="0">
                          <a:latin typeface="Times New Roman"/>
                          <a:ea typeface="Times New Roman"/>
                          <a:cs typeface="Times New Roman"/>
                        </a:rPr>
                        <a:t>K.Leet, C.-M. Uang , </a:t>
                      </a:r>
                      <a:r>
                        <a:rPr lang="tr-TR" sz="1800" i="1" dirty="0">
                          <a:latin typeface="Times New Roman"/>
                          <a:ea typeface="Times New Roman"/>
                          <a:cs typeface="Times New Roman"/>
                        </a:rPr>
                        <a:t>, </a:t>
                      </a:r>
                      <a:r>
                        <a:rPr lang="tr-TR" sz="1800" dirty="0">
                          <a:latin typeface="Times New Roman"/>
                          <a:ea typeface="Times New Roman"/>
                          <a:cs typeface="Times New Roman"/>
                        </a:rPr>
                        <a:t>McGraw Hill, Latest edition.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0" y="3013506"/>
            <a:ext cx="395749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YARARLANILACAK KAYNAKLAR</a:t>
            </a:r>
            <a:endParaRPr kumimoji="0" lang="tr-TR"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D3AC0A82-6555-4DF8-8F72-CFB955B790FC}"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1700808"/>
            <a:ext cx="7141099" cy="274907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3AC0A82-6555-4DF8-8F72-CFB955B790FC}"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475656" y="620688"/>
            <a:ext cx="6028248" cy="15177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339752" y="2492896"/>
            <a:ext cx="3672408" cy="394343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3AC0A82-6555-4DF8-8F72-CFB955B790FC}"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71600" y="908720"/>
            <a:ext cx="7233244" cy="475252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3AC0A82-6555-4DF8-8F72-CFB955B790FC}" type="slidenum">
              <a:rPr lang="tr-TR" smtClean="0"/>
              <a:pPr/>
              <a:t>22</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504" y="402784"/>
          <a:ext cx="8928992" cy="2926080"/>
        </p:xfrm>
        <a:graphic>
          <a:graphicData uri="http://schemas.openxmlformats.org/drawingml/2006/table">
            <a:tbl>
              <a:tblPr/>
              <a:tblGrid>
                <a:gridCol w="8928992"/>
              </a:tblGrid>
              <a:tr h="2522160">
                <a:tc>
                  <a:txBody>
                    <a:bodyPr/>
                    <a:lstStyle/>
                    <a:p>
                      <a:pPr algn="just">
                        <a:lnSpc>
                          <a:spcPct val="150000"/>
                        </a:lnSpc>
                        <a:spcAft>
                          <a:spcPts val="0"/>
                        </a:spcAft>
                      </a:pPr>
                      <a:r>
                        <a:rPr lang="tr-TR" sz="1600" dirty="0">
                          <a:latin typeface="Times New Roman"/>
                          <a:ea typeface="Times New Roman"/>
                          <a:cs typeface="Times New Roman"/>
                        </a:rPr>
                        <a:t>Öğrencinin gidişatını görebilmek ve geçme notunda sınırda kaldığı durumlarda kendisine yardımcı olabilmek adına belli aralıklarla yoklama alınacaktır. Başarılı olabilmeniz için devam etmeniz önerilir. Öğrenci günlük verilen ödev ve ders notlarından sorumludur. Bütün ödevlerde gösterileceği üzere, ödev teslim tarihlerine dikkat edilmesi ve ödevin dersin başlangıcında teslim edilmesi gerekmektedir. GEÇ TESLİM EDİLEN ÖDEVLER KABUL EDİLMEYECEKTİR.!!! Kaybolan ödevlere puan verilmeyecektir. Ödev hazırlanırken işbirliği yapılmaması önerilir. Kopya ödevlere puan verilmeyecektir. Kısa sınavların ve ödevlerin telafisi yoktur. Dersle ilgili yardımcı materyaller web sayfamda görülebilir. http://staff.neu.edu.tr/~rresatoglu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6448" y="4941168"/>
          <a:ext cx="9042136" cy="1584176"/>
        </p:xfrm>
        <a:graphic>
          <a:graphicData uri="http://schemas.openxmlformats.org/drawingml/2006/table">
            <a:tbl>
              <a:tblPr/>
              <a:tblGrid>
                <a:gridCol w="9042136"/>
              </a:tblGrid>
              <a:tr h="1584176">
                <a:tc>
                  <a:txBody>
                    <a:bodyPr/>
                    <a:lstStyle/>
                    <a:p>
                      <a:pPr algn="just">
                        <a:lnSpc>
                          <a:spcPct val="150000"/>
                        </a:lnSpc>
                        <a:spcAft>
                          <a:spcPts val="0"/>
                        </a:spcAft>
                      </a:pPr>
                      <a:r>
                        <a:rPr lang="tr-TR" sz="1600" dirty="0">
                          <a:latin typeface="Times New Roman"/>
                          <a:ea typeface="Times New Roman"/>
                          <a:cs typeface="Times New Roman"/>
                        </a:rPr>
                        <a:t>Başarılı olabilmeniz için devam etmeniz ve telafi sınavlarından kaçınmanız tavsiye edilir. Resmi özrü olmayan öğrenci telafi sınavından yararlanamaz. Yazılı olarak yapılacak telafi sınavında, öğrenci tüm konulardan sorumlu olacaktır. Öğrenci derse hazırlıklı gelmelidir. Ders esnasında hesap makinesini, silgisini, kalemini vb.  yanında bulundurması yararınadır. Ofis saatlerim zaman çizelgemde gösterilmiştir.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59323"/>
            <a:ext cx="312233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YOKLAMA VE ZAMAN SINIRI</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61324" y="4619206"/>
            <a:ext cx="856325" cy="338554"/>
          </a:xfrm>
          <a:prstGeom prst="rect">
            <a:avLst/>
          </a:prstGeom>
        </p:spPr>
        <p:txBody>
          <a:bodyPr wrap="none">
            <a:spAutoFit/>
          </a:bodyPr>
          <a:lstStyle/>
          <a:p>
            <a:pPr lvl="0" eaLnBrk="0" fontAlgn="base" hangingPunct="0">
              <a:spcBef>
                <a:spcPct val="0"/>
              </a:spcBef>
              <a:spcAft>
                <a:spcPct val="0"/>
              </a:spcAft>
            </a:pP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DİĞER</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D3AC0A82-6555-4DF8-8F72-CFB955B790FC}"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712968" cy="3831818"/>
          </a:xfrm>
          <a:prstGeom prst="rect">
            <a:avLst/>
          </a:prstGeom>
        </p:spPr>
        <p:txBody>
          <a:bodyPr wrap="square">
            <a:spAutoFit/>
          </a:bodyPr>
          <a:lstStyle/>
          <a:p>
            <a:pPr>
              <a:lnSpc>
                <a:spcPct val="150000"/>
              </a:lnSpc>
            </a:pP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Yapı nedir?</a:t>
            </a:r>
          </a:p>
          <a:p>
            <a:pPr marL="285750" indent="-285750">
              <a:lnSpc>
                <a:spcPct val="150000"/>
              </a:lnSpc>
              <a:buFont typeface="Arial" panose="020B0604020202020204" pitchFamily="34" charset="0"/>
              <a:buChar char="•"/>
            </a:pPr>
            <a:r>
              <a:rPr lang="tr-TR" b="1" dirty="0" smtClean="0">
                <a:latin typeface="Times New Roman" pitchFamily="18" charset="0"/>
                <a:cs typeface="Times New Roman" pitchFamily="18" charset="0"/>
              </a:rPr>
              <a:t>Yapı </a:t>
            </a:r>
            <a:r>
              <a:rPr lang="tr-TR" b="1" dirty="0" smtClean="0">
                <a:latin typeface="Times New Roman" pitchFamily="18" charset="0"/>
                <a:cs typeface="Times New Roman" pitchFamily="18" charset="0"/>
              </a:rPr>
              <a:t>Mühendisi kimlere denir? Yapı Mühendisi ne yapar ?</a:t>
            </a:r>
          </a:p>
          <a:p>
            <a:pPr>
              <a:lnSpc>
                <a:spcPct val="150000"/>
              </a:lnSpc>
            </a:pP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İnşaat mühendisliğinde inşaa edilen, yapılan her şey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yapı</a:t>
            </a:r>
            <a:r>
              <a:rPr lang="tr-TR" dirty="0" smtClean="0">
                <a:latin typeface="Times New Roman" pitchFamily="18" charset="0"/>
                <a:cs typeface="Times New Roman" pitchFamily="18" charset="0"/>
              </a:rPr>
              <a:t> olarak adlandırılır. İnşaat Mühendisliğinde yapıları; </a:t>
            </a:r>
            <a:r>
              <a:rPr lang="sv-SE" dirty="0" smtClean="0">
                <a:latin typeface="Times New Roman" pitchFamily="18" charset="0"/>
                <a:cs typeface="Times New Roman" pitchFamily="18" charset="0"/>
              </a:rPr>
              <a:t>köprüler, binalar, duvarlar, barajlar, kuleler, kabuklar,</a:t>
            </a:r>
            <a:r>
              <a:rPr lang="tr-TR" dirty="0" smtClean="0">
                <a:latin typeface="Times New Roman" pitchFamily="18" charset="0"/>
                <a:cs typeface="Times New Roman" pitchFamily="18" charset="0"/>
              </a:rPr>
              <a:t> kablolar şeklinde sınıflandırmak mümkündür.</a:t>
            </a:r>
          </a:p>
          <a:p>
            <a:pPr algn="just">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Yapı alanında çalışan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inşaat mühendisinin </a:t>
            </a:r>
            <a:r>
              <a:rPr lang="tr-TR" dirty="0" smtClean="0">
                <a:latin typeface="Times New Roman" pitchFamily="18" charset="0"/>
                <a:cs typeface="Times New Roman" pitchFamily="18" charset="0"/>
              </a:rPr>
              <a:t>görevi, insanların içinde yaşadıkları mekanları, güvenli, ekonomik, fonksiyonel ve estetik olacak şekilde planlamak ve inşa etmektir.</a:t>
            </a:r>
            <a:endParaRPr lang="tr-TR"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704856" cy="4662815"/>
          </a:xfrm>
          <a:prstGeom prst="rect">
            <a:avLst/>
          </a:prstGeom>
          <a:noFill/>
        </p:spPr>
        <p:txBody>
          <a:bodyPr wrap="square" rtlCol="0">
            <a:spAutoFit/>
          </a:bodyPr>
          <a:lstStyle/>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Yapısal </a:t>
            </a:r>
            <a:r>
              <a:rPr lang="tr-TR" dirty="0" smtClean="0">
                <a:latin typeface="Times New Roman" pitchFamily="18" charset="0"/>
                <a:cs typeface="Times New Roman" pitchFamily="18" charset="0"/>
              </a:rPr>
              <a:t>çözümleme 4 aşamadan oluşur.</a:t>
            </a:r>
          </a:p>
          <a:p>
            <a:endParaRPr lang="tr-TR" dirty="0" smtClean="0">
              <a:latin typeface="Times New Roman" pitchFamily="18" charset="0"/>
              <a:cs typeface="Times New Roman" pitchFamily="18" charset="0"/>
            </a:endParaRPr>
          </a:p>
          <a:p>
            <a:pPr marL="342900" indent="-342900">
              <a:lnSpc>
                <a:spcPct val="150000"/>
              </a:lnSpc>
              <a:buFont typeface="+mj-lt"/>
              <a:buAutoNum type="arabicPeriod"/>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Plan Aşaması</a:t>
            </a:r>
          </a:p>
          <a:p>
            <a:pPr marL="342900" indent="-342900">
              <a:lnSpc>
                <a:spcPct val="150000"/>
              </a:lnSpc>
              <a:buFont typeface="Arial" pitchFamily="34" charset="0"/>
              <a:buChar char="•"/>
            </a:pPr>
            <a:r>
              <a:rPr lang="tr-TR" dirty="0" smtClean="0">
                <a:latin typeface="Times New Roman" pitchFamily="18" charset="0"/>
                <a:cs typeface="Times New Roman" pitchFamily="18" charset="0"/>
              </a:rPr>
              <a:t> Malzeme</a:t>
            </a:r>
          </a:p>
          <a:p>
            <a:pPr marL="342900" indent="-342900">
              <a:lnSpc>
                <a:spcPct val="150000"/>
              </a:lnSpc>
              <a:buFont typeface="Arial" pitchFamily="34" charset="0"/>
              <a:buChar char="•"/>
            </a:pPr>
            <a:r>
              <a:rPr lang="tr-TR" dirty="0" smtClean="0">
                <a:latin typeface="Times New Roman" pitchFamily="18" charset="0"/>
                <a:cs typeface="Times New Roman" pitchFamily="18" charset="0"/>
              </a:rPr>
              <a:t> Taşıyıcı sistem</a:t>
            </a:r>
          </a:p>
          <a:p>
            <a:pPr marL="342900" indent="-342900">
              <a:lnSpc>
                <a:spcPct val="150000"/>
              </a:lnSpc>
              <a:buFont typeface="Arial" pitchFamily="34" charset="0"/>
              <a:buChar char="•"/>
            </a:pPr>
            <a:r>
              <a:rPr lang="tr-TR" dirty="0" smtClean="0">
                <a:latin typeface="Times New Roman" pitchFamily="18" charset="0"/>
                <a:cs typeface="Times New Roman" pitchFamily="18" charset="0"/>
              </a:rPr>
              <a:t> Yükler</a:t>
            </a:r>
          </a:p>
          <a:p>
            <a:pPr marL="342900" indent="-342900">
              <a:lnSpc>
                <a:spcPct val="150000"/>
              </a:lnSpc>
            </a:pPr>
            <a:r>
              <a:rPr lang="tr-TR" dirty="0" smtClean="0">
                <a:latin typeface="Times New Roman" pitchFamily="18" charset="0"/>
                <a:cs typeface="Times New Roman" pitchFamily="18" charset="0"/>
              </a:rPr>
              <a:t>2.	</a:t>
            </a:r>
            <a:r>
              <a:rPr lang="tr-TR" b="1" dirty="0" smtClean="0">
                <a:latin typeface="Times New Roman" pitchFamily="18" charset="0"/>
                <a:cs typeface="Times New Roman" pitchFamily="18" charset="0"/>
              </a:rPr>
              <a:t> Analiz Aşaması</a:t>
            </a:r>
          </a:p>
          <a:p>
            <a:pPr marL="342900" indent="-342900">
              <a:lnSpc>
                <a:spcPct val="150000"/>
              </a:lnSpc>
            </a:pPr>
            <a:r>
              <a:rPr lang="tr-TR" dirty="0" smtClean="0">
                <a:latin typeface="Times New Roman" pitchFamily="18" charset="0"/>
                <a:cs typeface="Times New Roman" pitchFamily="18" charset="0"/>
              </a:rPr>
              <a:t>3.	 </a:t>
            </a:r>
            <a:r>
              <a:rPr lang="tr-TR" b="1" dirty="0" smtClean="0">
                <a:latin typeface="Times New Roman" pitchFamily="18" charset="0"/>
                <a:cs typeface="Times New Roman" pitchFamily="18" charset="0"/>
              </a:rPr>
              <a:t>Tasarım (Boutlandırma)</a:t>
            </a:r>
          </a:p>
          <a:p>
            <a:pPr marL="342900" indent="-342900">
              <a:lnSpc>
                <a:spcPct val="150000"/>
              </a:lnSpc>
            </a:pPr>
            <a:r>
              <a:rPr lang="tr-TR" dirty="0" smtClean="0">
                <a:latin typeface="Times New Roman" pitchFamily="18" charset="0"/>
                <a:cs typeface="Times New Roman" pitchFamily="18" charset="0"/>
              </a:rPr>
              <a:t>4.	 </a:t>
            </a:r>
            <a:r>
              <a:rPr lang="tr-TR" b="1" dirty="0" smtClean="0">
                <a:latin typeface="Times New Roman" pitchFamily="18" charset="0"/>
                <a:cs typeface="Times New Roman" pitchFamily="18" charset="0"/>
              </a:rPr>
              <a:t>İnşaat</a:t>
            </a:r>
            <a:endParaRPr lang="tr-TR"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5</a:t>
            </a:fld>
            <a:endParaRPr lang="tr-TR"/>
          </a:p>
        </p:txBody>
      </p:sp>
      <p:sp>
        <p:nvSpPr>
          <p:cNvPr id="2" name="Dikdörtgen 1"/>
          <p:cNvSpPr/>
          <p:nvPr/>
        </p:nvSpPr>
        <p:spPr>
          <a:xfrm>
            <a:off x="539552" y="371102"/>
            <a:ext cx="6264696" cy="458074"/>
          </a:xfrm>
          <a:prstGeom prst="rect">
            <a:avLst/>
          </a:prstGeom>
        </p:spPr>
        <p:txBody>
          <a:bodyPr wrap="square">
            <a:spAutoFit/>
          </a:bodyPr>
          <a:lstStyle/>
          <a:p>
            <a:pPr marL="285750" indent="-285750">
              <a:lnSpc>
                <a:spcPct val="150000"/>
              </a:lnSpc>
              <a:buFont typeface="Arial" panose="020B0604020202020204" pitchFamily="34" charset="0"/>
              <a:buChar char="•"/>
            </a:pPr>
            <a:r>
              <a:rPr lang="tr-TR" b="1" dirty="0">
                <a:latin typeface="Times New Roman" pitchFamily="18" charset="0"/>
                <a:cs typeface="Times New Roman" pitchFamily="18" charset="0"/>
              </a:rPr>
              <a:t>Bir yapının yapılmasında Takip edilen aşamalar nelerdir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arn(inVertical)">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arn(inVertical)">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640960" cy="1338828"/>
          </a:xfrm>
          <a:prstGeom prst="rect">
            <a:avLst/>
          </a:prstGeom>
        </p:spPr>
        <p:txBody>
          <a:bodyPr wrap="square">
            <a:spAutoFit/>
          </a:bodyPr>
          <a:lstStyle/>
          <a:p>
            <a:pPr>
              <a:lnSpc>
                <a:spcPct val="150000"/>
              </a:lnSpc>
            </a:pPr>
            <a:r>
              <a:rPr lang="tr-TR" b="1" dirty="0" smtClean="0">
                <a:latin typeface="Times New Roman" pitchFamily="18" charset="0"/>
                <a:cs typeface="Times New Roman" pitchFamily="18" charset="0"/>
              </a:rPr>
              <a:t>Yapı Analizi:</a:t>
            </a:r>
          </a:p>
          <a:p>
            <a:pPr>
              <a:lnSpc>
                <a:spcPct val="150000"/>
              </a:lnSpc>
            </a:pPr>
            <a:r>
              <a:rPr lang="tr-TR" dirty="0" smtClean="0">
                <a:latin typeface="Times New Roman" pitchFamily="18" charset="0"/>
                <a:cs typeface="Times New Roman" pitchFamily="18" charset="0"/>
              </a:rPr>
              <a:t>Yapının </a:t>
            </a:r>
            <a:r>
              <a:rPr lang="tr-TR" u="sng" dirty="0" smtClean="0">
                <a:latin typeface="Times New Roman" pitchFamily="18" charset="0"/>
                <a:cs typeface="Times New Roman" pitchFamily="18" charset="0"/>
              </a:rPr>
              <a:t>taşıyıcı sistem </a:t>
            </a:r>
            <a:r>
              <a:rPr lang="tr-TR" dirty="0" smtClean="0">
                <a:latin typeface="Times New Roman" pitchFamily="18" charset="0"/>
                <a:cs typeface="Times New Roman" pitchFamily="18" charset="0"/>
              </a:rPr>
              <a:t>modelini oluşturmak, yapıya etkimesi muhtemel yükleri belirleyerek en elverişsiz durum için yapı analizi yaparak </a:t>
            </a:r>
            <a:r>
              <a:rPr lang="tr-TR" u="sng" dirty="0" smtClean="0">
                <a:latin typeface="Times New Roman" pitchFamily="18" charset="0"/>
                <a:cs typeface="Times New Roman" pitchFamily="18" charset="0"/>
              </a:rPr>
              <a:t>iç kuvvet </a:t>
            </a:r>
            <a:r>
              <a:rPr lang="tr-TR" dirty="0" smtClean="0">
                <a:latin typeface="Times New Roman" pitchFamily="18" charset="0"/>
                <a:cs typeface="Times New Roman" pitchFamily="18" charset="0"/>
              </a:rPr>
              <a:t>ve </a:t>
            </a:r>
            <a:r>
              <a:rPr lang="tr-TR" u="sng" dirty="0" smtClean="0">
                <a:latin typeface="Times New Roman" pitchFamily="18" charset="0"/>
                <a:cs typeface="Times New Roman" pitchFamily="18" charset="0"/>
              </a:rPr>
              <a:t>deformasyonları</a:t>
            </a:r>
            <a:r>
              <a:rPr lang="tr-TR" dirty="0" smtClean="0">
                <a:latin typeface="Times New Roman" pitchFamily="18" charset="0"/>
                <a:cs typeface="Times New Roman" pitchFamily="18" charset="0"/>
              </a:rPr>
              <a:t> belirlemek.</a:t>
            </a:r>
          </a:p>
        </p:txBody>
      </p:sp>
      <p:sp>
        <p:nvSpPr>
          <p:cNvPr id="6" name="Rectangle 5"/>
          <p:cNvSpPr/>
          <p:nvPr/>
        </p:nvSpPr>
        <p:spPr>
          <a:xfrm>
            <a:off x="251520" y="1628800"/>
            <a:ext cx="8640960" cy="1754326"/>
          </a:xfrm>
          <a:prstGeom prst="rect">
            <a:avLst/>
          </a:prstGeom>
        </p:spPr>
        <p:txBody>
          <a:bodyPr wrap="square">
            <a:spAutoFit/>
          </a:bodyPr>
          <a:lstStyle/>
          <a:p>
            <a:pPr>
              <a:lnSpc>
                <a:spcPct val="150000"/>
              </a:lnSpc>
            </a:pPr>
            <a:r>
              <a:rPr lang="tr-TR" b="1" dirty="0" smtClean="0">
                <a:latin typeface="Times New Roman" pitchFamily="18" charset="0"/>
                <a:cs typeface="Times New Roman" pitchFamily="18" charset="0"/>
              </a:rPr>
              <a:t>Boyutlandırma:</a:t>
            </a:r>
          </a:p>
          <a:p>
            <a:pPr>
              <a:lnSpc>
                <a:spcPct val="150000"/>
              </a:lnSpc>
            </a:pPr>
            <a:r>
              <a:rPr lang="tr-TR" dirty="0" smtClean="0">
                <a:latin typeface="Times New Roman" pitchFamily="18" charset="0"/>
                <a:cs typeface="Times New Roman" pitchFamily="18" charset="0"/>
              </a:rPr>
              <a:t>Yapı Analizinden verileri elde ederek, öngörülen güvenlik sınırları içerisinde yapı</a:t>
            </a:r>
          </a:p>
          <a:p>
            <a:pPr>
              <a:lnSpc>
                <a:spcPct val="150000"/>
              </a:lnSpc>
            </a:pPr>
            <a:r>
              <a:rPr lang="tr-TR" dirty="0" smtClean="0">
                <a:latin typeface="Times New Roman" pitchFamily="18" charset="0"/>
                <a:cs typeface="Times New Roman" pitchFamily="18" charset="0"/>
              </a:rPr>
              <a:t>elemanalarını ekonomik, estetik ve fonksiyonel bir şekilde boyutlandırmak, uygulama plan ve detaylarını çizmek.</a:t>
            </a:r>
            <a:endParaRPr lang="tr-TR" dirty="0">
              <a:latin typeface="Times New Roman" pitchFamily="18" charset="0"/>
              <a:cs typeface="Times New Roman" pitchFamily="18" charset="0"/>
            </a:endParaRPr>
          </a:p>
        </p:txBody>
      </p:sp>
      <p:sp>
        <p:nvSpPr>
          <p:cNvPr id="7" name="Rectangle 6"/>
          <p:cNvSpPr/>
          <p:nvPr/>
        </p:nvSpPr>
        <p:spPr>
          <a:xfrm>
            <a:off x="323528" y="3429000"/>
            <a:ext cx="8568952" cy="1754326"/>
          </a:xfrm>
          <a:prstGeom prst="rect">
            <a:avLst/>
          </a:prstGeom>
        </p:spPr>
        <p:txBody>
          <a:bodyPr wrap="square">
            <a:spAutoFit/>
          </a:bodyPr>
          <a:lstStyle/>
          <a:p>
            <a:pPr>
              <a:lnSpc>
                <a:spcPct val="150000"/>
              </a:lnSpc>
            </a:pPr>
            <a:r>
              <a:rPr lang="tr-TR" b="1" dirty="0" smtClean="0">
                <a:latin typeface="Times New Roman" pitchFamily="18" charset="0"/>
                <a:cs typeface="Times New Roman" pitchFamily="18" charset="0"/>
              </a:rPr>
              <a:t>Uygulama: </a:t>
            </a:r>
          </a:p>
          <a:p>
            <a:pPr>
              <a:lnSpc>
                <a:spcPct val="150000"/>
              </a:lnSpc>
            </a:pPr>
            <a:r>
              <a:rPr lang="tr-TR" dirty="0" smtClean="0">
                <a:latin typeface="Times New Roman" pitchFamily="18" charset="0"/>
                <a:cs typeface="Times New Roman" pitchFamily="18" charset="0"/>
              </a:rPr>
              <a:t>İş programı hazırlamak, yapım ekibini oluşturmak ve yönetmek, işleri proje ve ilgili</a:t>
            </a:r>
          </a:p>
          <a:p>
            <a:pPr>
              <a:lnSpc>
                <a:spcPct val="150000"/>
              </a:lnSpc>
            </a:pPr>
            <a:r>
              <a:rPr lang="tr-TR" dirty="0" smtClean="0">
                <a:latin typeface="Times New Roman" pitchFamily="18" charset="0"/>
                <a:cs typeface="Times New Roman" pitchFamily="18" charset="0"/>
              </a:rPr>
              <a:t>kurallara göre yaptırarak yapıyı oluşturmak, gerekli kontrol ve deneyleri yaptırmak, yapım işi ile ilgili keşif, metraj ve hakediş düzenlemek.</a:t>
            </a:r>
            <a:endParaRPr lang="tr-TR" dirty="0">
              <a:latin typeface="Times New Roman" pitchFamily="18" charset="0"/>
              <a:cs typeface="Times New Roman" pitchFamily="18" charset="0"/>
            </a:endParaRPr>
          </a:p>
        </p:txBody>
      </p:sp>
      <p:sp>
        <p:nvSpPr>
          <p:cNvPr id="8" name="Rectangle 7"/>
          <p:cNvSpPr/>
          <p:nvPr/>
        </p:nvSpPr>
        <p:spPr>
          <a:xfrm>
            <a:off x="395536" y="5373216"/>
            <a:ext cx="8352928" cy="646331"/>
          </a:xfrm>
          <a:prstGeom prst="rect">
            <a:avLst/>
          </a:prstGeom>
        </p:spPr>
        <p:txBody>
          <a:bodyPr wrap="square">
            <a:spAutoFit/>
          </a:bodyPr>
          <a:lstStyle/>
          <a:p>
            <a:r>
              <a:rPr lang="tr-TR" b="1" dirty="0" smtClean="0">
                <a:latin typeface="Times New Roman" pitchFamily="18" charset="0"/>
                <a:cs typeface="Times New Roman" pitchFamily="18" charset="0"/>
              </a:rPr>
              <a:t>Denetim: </a:t>
            </a:r>
          </a:p>
          <a:p>
            <a:r>
              <a:rPr lang="tr-TR" dirty="0" smtClean="0">
                <a:latin typeface="Times New Roman" pitchFamily="18" charset="0"/>
                <a:cs typeface="Times New Roman" pitchFamily="18" charset="0"/>
              </a:rPr>
              <a:t>Proje ve uygulamanın fen ve sanat kurallarına uygun bir şekilde yapımını denetlemek.</a:t>
            </a:r>
            <a:endParaRPr lang="tr-TR"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D3AC0A82-6555-4DF8-8F72-CFB955B790FC}"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8856984" cy="1754326"/>
          </a:xfrm>
          <a:prstGeom prst="rect">
            <a:avLst/>
          </a:prstGeom>
          <a:noFill/>
        </p:spPr>
        <p:txBody>
          <a:bodyPr wrap="square" rtlCol="0">
            <a:spAutoFit/>
          </a:bodyPr>
          <a:lstStyle/>
          <a:p>
            <a:pPr>
              <a:lnSpc>
                <a:spcPct val="150000"/>
              </a:lnSpc>
            </a:pPr>
            <a:r>
              <a:rPr lang="tr-TR" b="1" dirty="0" smtClean="0">
                <a:latin typeface="Times New Roman" pitchFamily="18" charset="0"/>
                <a:cs typeface="Times New Roman" pitchFamily="18" charset="0"/>
              </a:rPr>
              <a:t>Yapı Mühendisliğinin amacı nedir?</a:t>
            </a:r>
          </a:p>
          <a:p>
            <a:pPr algn="just">
              <a:lnSpc>
                <a:spcPct val="150000"/>
              </a:lnSpc>
            </a:pPr>
            <a:r>
              <a:rPr lang="tr-TR" dirty="0" smtClean="0">
                <a:latin typeface="Times New Roman" pitchFamily="18" charset="0"/>
                <a:cs typeface="Times New Roman" pitchFamily="18" charset="0"/>
              </a:rPr>
              <a:t>Statik ve Dinamik dış etkiler altındaki yapı sistemlerini tanımlanmış bir güvenliği sağlayarak, yeterince rijit, olabildiğince ekonomik, güzel görünümlü, kullanışlı olarak boyutlandırmak üzere, iç kuvvet dağılımları ile şekildeğiştirme ve yerdeğiştirmelerin bulunmasıdır.</a:t>
            </a:r>
          </a:p>
        </p:txBody>
      </p:sp>
      <p:sp>
        <p:nvSpPr>
          <p:cNvPr id="3" name="Slide Number Placeholder 2"/>
          <p:cNvSpPr>
            <a:spLocks noGrp="1"/>
          </p:cNvSpPr>
          <p:nvPr>
            <p:ph type="sldNum" sz="quarter" idx="12"/>
          </p:nvPr>
        </p:nvSpPr>
        <p:spPr/>
        <p:txBody>
          <a:bodyPr/>
          <a:lstStyle/>
          <a:p>
            <a:fld id="{D3AC0A82-6555-4DF8-8F72-CFB955B790FC}"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712968" cy="4247317"/>
          </a:xfrm>
          <a:prstGeom prst="rect">
            <a:avLst/>
          </a:prstGeom>
          <a:noFill/>
        </p:spPr>
        <p:txBody>
          <a:bodyPr wrap="square" rtlCol="0">
            <a:spAutoFit/>
          </a:bodyPr>
          <a:lstStyle/>
          <a:p>
            <a:pPr>
              <a:lnSpc>
                <a:spcPct val="150000"/>
              </a:lnSpc>
            </a:pPr>
            <a:r>
              <a:rPr lang="tr-TR" dirty="0" smtClean="0">
                <a:latin typeface="Times New Roman" pitchFamily="18" charset="0"/>
                <a:cs typeface="Times New Roman" pitchFamily="18" charset="0"/>
              </a:rPr>
              <a:t>Yapıların ağırlık ve dış yüklerini yere aktaran sisteme “</a:t>
            </a:r>
            <a:r>
              <a:rPr lang="tr-TR" b="1" dirty="0" smtClean="0">
                <a:latin typeface="Times New Roman" pitchFamily="18" charset="0"/>
                <a:cs typeface="Times New Roman" pitchFamily="18" charset="0"/>
              </a:rPr>
              <a:t>Taşıyıcı Sistem</a:t>
            </a:r>
            <a:r>
              <a:rPr lang="tr-TR" dirty="0" smtClean="0">
                <a:latin typeface="Times New Roman" pitchFamily="18" charset="0"/>
                <a:cs typeface="Times New Roman" pitchFamily="18" charset="0"/>
              </a:rPr>
              <a:t>” denir.</a:t>
            </a:r>
          </a:p>
          <a:p>
            <a:pPr>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Taşıyıcı sistemler elemanların düğümlerde birleştirilmesi sureti ile teşkil edilirler.</a:t>
            </a:r>
          </a:p>
          <a:p>
            <a:pPr>
              <a:lnSpc>
                <a:spcPct val="150000"/>
              </a:lnSpc>
            </a:pPr>
            <a:r>
              <a:rPr lang="tr-TR" dirty="0" smtClean="0">
                <a:latin typeface="Times New Roman" pitchFamily="18" charset="0"/>
                <a:cs typeface="Times New Roman" pitchFamily="18" charset="0"/>
              </a:rPr>
              <a:t> (Bir çerçeve sistemde kiriş ile kolonun birleşim noktası ve kolonların temele bağlandığı noktalar düğüm olarak ele alınır). </a:t>
            </a:r>
          </a:p>
          <a:p>
            <a:pPr>
              <a:lnSpc>
                <a:spcPct val="150000"/>
              </a:lnSpc>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Bir taşıyıcı sistemin analizi, “taşıyıcı sisteme etkiyen her tür yüklerden dolayı oluşan; </a:t>
            </a:r>
            <a:r>
              <a:rPr lang="tr-TR" i="1" dirty="0" smtClean="0">
                <a:latin typeface="Times New Roman" pitchFamily="18" charset="0"/>
                <a:cs typeface="Times New Roman" pitchFamily="18" charset="0"/>
              </a:rPr>
              <a:t>taşıyıcı sistemin diğer sistemlere bağlandığı noktalardaki </a:t>
            </a:r>
            <a:r>
              <a:rPr lang="tr-TR" b="1" i="1" dirty="0" smtClean="0">
                <a:latin typeface="Times New Roman" pitchFamily="18" charset="0"/>
                <a:cs typeface="Times New Roman" pitchFamily="18" charset="0"/>
              </a:rPr>
              <a:t>mesnet reaksiyonlarının, düğüm</a:t>
            </a:r>
          </a:p>
          <a:p>
            <a:pPr>
              <a:lnSpc>
                <a:spcPct val="150000"/>
              </a:lnSpc>
            </a:pPr>
            <a:r>
              <a:rPr lang="tr-TR" b="1" i="1" dirty="0" smtClean="0">
                <a:latin typeface="Times New Roman" pitchFamily="18" charset="0"/>
                <a:cs typeface="Times New Roman" pitchFamily="18" charset="0"/>
              </a:rPr>
              <a:t>sistemdeki maksimum deformasyonların ve </a:t>
            </a:r>
            <a:r>
              <a:rPr lang="tr-TR" i="1" dirty="0" smtClean="0">
                <a:latin typeface="Times New Roman" pitchFamily="18" charset="0"/>
                <a:cs typeface="Times New Roman" pitchFamily="18" charset="0"/>
              </a:rPr>
              <a:t>sistemi meydana getiren </a:t>
            </a:r>
            <a:r>
              <a:rPr lang="tr-TR" b="1" i="1" dirty="0" smtClean="0">
                <a:latin typeface="Times New Roman" pitchFamily="18" charset="0"/>
                <a:cs typeface="Times New Roman" pitchFamily="18" charset="0"/>
              </a:rPr>
              <a:t>her elemanın uzunluğu boyunca kesit tesirlerinin hesaplanmasından </a:t>
            </a:r>
            <a:r>
              <a:rPr lang="tr-TR" i="1" dirty="0" smtClean="0">
                <a:latin typeface="Times New Roman" pitchFamily="18" charset="0"/>
                <a:cs typeface="Times New Roman" pitchFamily="18" charset="0"/>
              </a:rPr>
              <a:t>ibarettir”.</a:t>
            </a:r>
            <a:endParaRPr lang="tr-TR"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424936" cy="5186035"/>
          </a:xfrm>
          <a:prstGeom prst="rect">
            <a:avLst/>
          </a:prstGeom>
        </p:spPr>
        <p:txBody>
          <a:bodyPr wrap="square">
            <a:spAutoFit/>
          </a:bodyPr>
          <a:lstStyle/>
          <a:p>
            <a:pPr>
              <a:lnSpc>
                <a:spcPct val="150000"/>
              </a:lnSpc>
            </a:pPr>
            <a:r>
              <a:rPr lang="da-DK" b="1" dirty="0" smtClean="0">
                <a:latin typeface="Times New Roman" pitchFamily="18" charset="0"/>
                <a:cs typeface="Times New Roman" pitchFamily="18" charset="0"/>
              </a:rPr>
              <a:t>Sistemde Denge:</a:t>
            </a:r>
            <a:endParaRPr lang="tr-TR" b="1" dirty="0" smtClean="0">
              <a:latin typeface="Times New Roman" pitchFamily="18" charset="0"/>
              <a:cs typeface="Times New Roman" pitchFamily="18" charset="0"/>
            </a:endParaRPr>
          </a:p>
          <a:p>
            <a:pPr>
              <a:lnSpc>
                <a:spcPct val="150000"/>
              </a:lnSpc>
            </a:pPr>
            <a:r>
              <a:rPr lang="da-DK" dirty="0" smtClean="0">
                <a:latin typeface="Times New Roman" pitchFamily="18" charset="0"/>
                <a:cs typeface="Times New Roman" pitchFamily="18" charset="0"/>
              </a:rPr>
              <a:t>Bir sistemin dengede olması</a:t>
            </a:r>
            <a:r>
              <a:rPr lang="tr-TR" dirty="0" smtClean="0">
                <a:latin typeface="Times New Roman" pitchFamily="18" charset="0"/>
                <a:cs typeface="Times New Roman" pitchFamily="18" charset="0"/>
              </a:rPr>
              <a:t> için, düğümlerde denge ve süreklilik (uygunluk) denklemlerinin sağlanması gerekir. Düğümlere bağlanan elemanların uç kuvvetleri ve düğüme etkiyen direk yükler arasında yazılacak olan denge denklemleri sağlanmalıdır.</a:t>
            </a:r>
          </a:p>
          <a:p>
            <a:pPr>
              <a:lnSpc>
                <a:spcPct val="150000"/>
              </a:lnSpc>
            </a:pPr>
            <a:endParaRPr lang="tr-TR" dirty="0" smtClean="0">
              <a:latin typeface="Times New Roman" pitchFamily="18" charset="0"/>
              <a:cs typeface="Times New Roman" pitchFamily="18" charset="0"/>
            </a:endParaRPr>
          </a:p>
          <a:p>
            <a:pPr>
              <a:lnSpc>
                <a:spcPct val="150000"/>
              </a:lnSpc>
            </a:pPr>
            <a:endParaRPr lang="tr-TR" dirty="0" smtClean="0">
              <a:latin typeface="Times New Roman" pitchFamily="18" charset="0"/>
              <a:cs typeface="Times New Roman" pitchFamily="18" charset="0"/>
            </a:endParaRPr>
          </a:p>
          <a:p>
            <a:pPr>
              <a:lnSpc>
                <a:spcPct val="150000"/>
              </a:lnSpc>
            </a:pPr>
            <a:r>
              <a:rPr lang="tr-TR" b="1" dirty="0" smtClean="0">
                <a:latin typeface="Times New Roman" pitchFamily="18" charset="0"/>
                <a:cs typeface="Times New Roman" pitchFamily="18" charset="0"/>
              </a:rPr>
              <a:t>Düğümlerde Denge:</a:t>
            </a:r>
          </a:p>
          <a:p>
            <a:pPr>
              <a:lnSpc>
                <a:spcPct val="150000"/>
              </a:lnSpc>
            </a:pPr>
            <a:r>
              <a:rPr lang="tr-TR" dirty="0" smtClean="0">
                <a:latin typeface="Times New Roman" pitchFamily="18" charset="0"/>
                <a:cs typeface="Times New Roman" pitchFamily="18" charset="0"/>
              </a:rPr>
              <a:t>Düğümde birleşen çubukların uç kuvvetleri (düğüme aktardıkları kuvvetler) ile düğüme etkiyen dış yükler dengede olmalıdır.</a:t>
            </a:r>
          </a:p>
          <a:p>
            <a:endParaRPr lang="tr-TR" b="1" dirty="0" smtClean="0">
              <a:latin typeface="Times New Roman" pitchFamily="18" charset="0"/>
              <a:cs typeface="Times New Roman" pitchFamily="18" charset="0"/>
            </a:endParaRPr>
          </a:p>
          <a:p>
            <a:r>
              <a:rPr lang="tr-TR" sz="1400" b="1" dirty="0" smtClean="0">
                <a:latin typeface="Times New Roman" pitchFamily="18" charset="0"/>
                <a:cs typeface="Times New Roman" pitchFamily="18" charset="0"/>
              </a:rPr>
              <a:t>Süreklilik (uygunluk şartı):</a:t>
            </a:r>
            <a:r>
              <a:rPr lang="tr-TR" sz="1400" dirty="0" smtClean="0">
                <a:latin typeface="Times New Roman" pitchFamily="18" charset="0"/>
                <a:cs typeface="Times New Roman" pitchFamily="18" charset="0"/>
              </a:rPr>
              <a:t>Aynı düğümde birleşen çubukların, düğümdeki uçları, aynı</a:t>
            </a:r>
          </a:p>
          <a:p>
            <a:r>
              <a:rPr lang="tr-TR" sz="1400" dirty="0" smtClean="0">
                <a:latin typeface="Times New Roman" pitchFamily="18" charset="0"/>
                <a:cs typeface="Times New Roman" pitchFamily="18" charset="0"/>
              </a:rPr>
              <a:t>ötelenme ve dönmeleri yapacaktır. Yani bir düğümdeki dönme ve ötelenmeler biliniyorsa,</a:t>
            </a:r>
          </a:p>
          <a:p>
            <a:r>
              <a:rPr lang="tr-TR" sz="1400" dirty="0" smtClean="0">
                <a:latin typeface="Times New Roman" pitchFamily="18" charset="0"/>
                <a:cs typeface="Times New Roman" pitchFamily="18" charset="0"/>
              </a:rPr>
              <a:t>o düğüme bağlı olan çubukların uçlarındaki dönme ve ötelenmeler de biliniyor olacaktır.</a:t>
            </a:r>
          </a:p>
          <a:p>
            <a:r>
              <a:rPr lang="tr-TR" sz="1400" dirty="0" smtClean="0">
                <a:latin typeface="Times New Roman" pitchFamily="18" charset="0"/>
                <a:cs typeface="Times New Roman" pitchFamily="18" charset="0"/>
              </a:rPr>
              <a:t>Çünkü ilgili düğümdeki tüm çubuklar aynı ötelenme ve dönmelere maruz kalacaktır. Bu</a:t>
            </a:r>
          </a:p>
          <a:p>
            <a:r>
              <a:rPr lang="tr-TR" sz="1400" dirty="0" smtClean="0">
                <a:latin typeface="Times New Roman" pitchFamily="18" charset="0"/>
                <a:cs typeface="Times New Roman" pitchFamily="18" charset="0"/>
              </a:rPr>
              <a:t>duruma süreklilik şartı denilmektedir</a:t>
            </a:r>
            <a:endParaRPr lang="tr-TR" sz="1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3AC0A82-6555-4DF8-8F72-CFB955B790FC}"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1231</Words>
  <Application>Microsoft Office PowerPoint</Application>
  <PresentationFormat>Ekran Gösterisi (4:3)</PresentationFormat>
  <Paragraphs>135</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dc:creator>
  <cp:lastModifiedBy>SC-PC</cp:lastModifiedBy>
  <cp:revision>64</cp:revision>
  <dcterms:created xsi:type="dcterms:W3CDTF">2015-09-09T05:37:13Z</dcterms:created>
  <dcterms:modified xsi:type="dcterms:W3CDTF">2015-09-12T13:26:31Z</dcterms:modified>
</cp:coreProperties>
</file>